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7" r:id="rId2"/>
    <p:sldId id="314" r:id="rId3"/>
    <p:sldId id="383" r:id="rId4"/>
    <p:sldId id="386" r:id="rId5"/>
    <p:sldId id="522" r:id="rId6"/>
    <p:sldId id="263" r:id="rId7"/>
    <p:sldId id="462" r:id="rId8"/>
    <p:sldId id="490" r:id="rId9"/>
    <p:sldId id="491" r:id="rId10"/>
    <p:sldId id="493" r:id="rId11"/>
    <p:sldId id="492" r:id="rId12"/>
    <p:sldId id="412" r:id="rId13"/>
    <p:sldId id="473" r:id="rId14"/>
    <p:sldId id="494" r:id="rId15"/>
    <p:sldId id="495" r:id="rId16"/>
    <p:sldId id="497" r:id="rId17"/>
    <p:sldId id="496" r:id="rId18"/>
    <p:sldId id="498" r:id="rId19"/>
    <p:sldId id="499" r:id="rId20"/>
    <p:sldId id="500" r:id="rId21"/>
    <p:sldId id="501" r:id="rId22"/>
    <p:sldId id="413" r:id="rId23"/>
    <p:sldId id="474" r:id="rId24"/>
    <p:sldId id="520" r:id="rId25"/>
    <p:sldId id="503" r:id="rId26"/>
    <p:sldId id="504" r:id="rId27"/>
    <p:sldId id="505" r:id="rId28"/>
    <p:sldId id="506" r:id="rId29"/>
    <p:sldId id="507" r:id="rId30"/>
    <p:sldId id="414" r:id="rId31"/>
    <p:sldId id="468" r:id="rId32"/>
    <p:sldId id="508" r:id="rId33"/>
    <p:sldId id="509" r:id="rId34"/>
    <p:sldId id="510" r:id="rId35"/>
    <p:sldId id="511" r:id="rId36"/>
    <p:sldId id="443" r:id="rId37"/>
    <p:sldId id="466" r:id="rId38"/>
    <p:sldId id="512" r:id="rId39"/>
    <p:sldId id="513" r:id="rId40"/>
    <p:sldId id="514" r:id="rId41"/>
    <p:sldId id="515" r:id="rId42"/>
    <p:sldId id="516" r:id="rId43"/>
    <p:sldId id="517" r:id="rId44"/>
    <p:sldId id="518" r:id="rId45"/>
    <p:sldId id="519" r:id="rId46"/>
    <p:sldId id="523" r:id="rId47"/>
    <p:sldId id="524" r:id="rId48"/>
    <p:sldId id="525" r:id="rId49"/>
    <p:sldId id="526" r:id="rId50"/>
    <p:sldId id="527" r:id="rId51"/>
    <p:sldId id="528" r:id="rId52"/>
    <p:sldId id="529" r:id="rId53"/>
    <p:sldId id="530" r:id="rId54"/>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43" autoAdjust="0"/>
    <p:restoredTop sz="81688" autoAdjust="0"/>
  </p:normalViewPr>
  <p:slideViewPr>
    <p:cSldViewPr snapToGrid="0">
      <p:cViewPr varScale="1">
        <p:scale>
          <a:sx n="71" d="100"/>
          <a:sy n="71"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2023/6/30</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3</a:t>
            </a:fld>
            <a:endParaRPr kumimoji="1" lang="ja-JP" altLang="en-US" dirty="0"/>
          </a:p>
        </p:txBody>
      </p:sp>
    </p:spTree>
    <p:extLst>
      <p:ext uri="{BB962C8B-B14F-4D97-AF65-F5344CB8AC3E}">
        <p14:creationId xmlns:p14="http://schemas.microsoft.com/office/powerpoint/2010/main" val="24696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090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231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49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498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576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3636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7850" y="1468438"/>
            <a:ext cx="5549900" cy="3963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0498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841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275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32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9296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195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1740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7029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9619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4737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1891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7723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21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9123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988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2572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3667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6552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947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4865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0792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8561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7451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1424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17327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9245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7844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806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807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882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13</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793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049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950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smtClean="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2023/6/30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2023/6/30</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8" y="5541429"/>
            <a:ext cx="7560469" cy="992721"/>
          </a:xfrm>
        </p:spPr>
        <p:txBody>
          <a:bodyPr>
            <a:normAutofit/>
          </a:bodyPr>
          <a:lstStyle/>
          <a:p>
            <a:pPr>
              <a:lnSpc>
                <a:spcPts val="1800"/>
              </a:lnSpc>
            </a:pPr>
            <a:r>
              <a:rPr kumimoji="1" lang="ja-JP" altLang="en-US" sz="1600" dirty="0">
                <a:latin typeface="BIZ UDPゴシック" panose="020B0400000000000000" pitchFamily="50" charset="-128"/>
                <a:ea typeface="BIZ UDPゴシック" panose="020B0400000000000000" pitchFamily="50" charset="-128"/>
              </a:rPr>
              <a:t>大　阪　府・大　阪　市</a:t>
            </a:r>
            <a:endParaRPr kumimoji="1" lang="en-US" altLang="ja-JP" sz="1600" dirty="0">
              <a:latin typeface="BIZ UDPゴシック" panose="020B0400000000000000" pitchFamily="50" charset="-128"/>
              <a:ea typeface="BIZ UDPゴシック" panose="020B0400000000000000" pitchFamily="50" charset="-128"/>
            </a:endParaRPr>
          </a:p>
          <a:p>
            <a:pPr>
              <a:lnSpc>
                <a:spcPts val="1200"/>
              </a:lnSpc>
            </a:pPr>
            <a:endParaRPr lang="en-US" altLang="ja-JP" sz="1600" dirty="0">
              <a:latin typeface="BIZ UDPゴシック" panose="020B0400000000000000" pitchFamily="50" charset="-128"/>
              <a:ea typeface="BIZ UDPゴシック" panose="020B0400000000000000" pitchFamily="50" charset="-128"/>
            </a:endParaRPr>
          </a:p>
          <a:p>
            <a:pPr>
              <a:lnSpc>
                <a:spcPts val="1200"/>
              </a:lnSpc>
            </a:pPr>
            <a:r>
              <a:rPr lang="en-US" altLang="ja-JP" sz="1600" dirty="0" smtClean="0">
                <a:latin typeface="BIZ UDPゴシック" panose="020B0400000000000000" pitchFamily="50" charset="-128"/>
                <a:ea typeface="BIZ UDPゴシック" panose="020B0400000000000000" pitchFamily="50" charset="-128"/>
              </a:rPr>
              <a:t>2023</a:t>
            </a:r>
            <a:r>
              <a:rPr lang="ja-JP" altLang="en-US" sz="1600" dirty="0" smtClean="0">
                <a:latin typeface="BIZ UDPゴシック" panose="020B0400000000000000" pitchFamily="50" charset="-128"/>
                <a:ea typeface="BIZ UDPゴシック" panose="020B0400000000000000" pitchFamily="50" charset="-128"/>
              </a:rPr>
              <a:t>年</a:t>
            </a:r>
            <a:r>
              <a:rPr lang="en-US" altLang="ja-JP" sz="1600" dirty="0">
                <a:latin typeface="BIZ UDPゴシック" panose="020B0400000000000000" pitchFamily="50" charset="-128"/>
                <a:ea typeface="BIZ UDPゴシック" panose="020B0400000000000000" pitchFamily="50" charset="-128"/>
              </a:rPr>
              <a:t>6</a:t>
            </a:r>
            <a:r>
              <a:rPr lang="ja-JP" altLang="en-US" sz="1600" dirty="0" smtClean="0">
                <a:latin typeface="BIZ UDPゴシック" panose="020B0400000000000000" pitchFamily="50" charset="-128"/>
                <a:ea typeface="BIZ UDPゴシック" panose="020B0400000000000000" pitchFamily="50" charset="-128"/>
              </a:rPr>
              <a:t>月改訂版</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5" y="0"/>
            <a:ext cx="3708400" cy="1108553"/>
          </a:xfrm>
          <a:prstGeom prst="rect">
            <a:avLst/>
          </a:prstGeom>
        </p:spPr>
      </p:pic>
      <p:sp>
        <p:nvSpPr>
          <p:cNvPr id="2" name="タイトル 1"/>
          <p:cNvSpPr>
            <a:spLocks noGrp="1"/>
          </p:cNvSpPr>
          <p:nvPr>
            <p:ph type="ctrTitle"/>
          </p:nvPr>
        </p:nvSpPr>
        <p:spPr bwMode="gray">
          <a:xfrm>
            <a:off x="5288" y="2311400"/>
            <a:ext cx="10080625" cy="1299696"/>
          </a:xfrm>
          <a:solidFill>
            <a:schemeClr val="bg1"/>
          </a:solidFill>
        </p:spPr>
        <p:txBody>
          <a:bodyPr anchor="ctr" anchorCtr="0">
            <a:noAutofit/>
          </a:bodyPr>
          <a:lstStyle/>
          <a:p>
            <a:pPr>
              <a:lnSpc>
                <a:spcPct val="100000"/>
              </a:lnSpc>
              <a:spcBef>
                <a:spcPts val="0"/>
              </a:spcBef>
            </a:pPr>
            <a:r>
              <a:rPr kumimoji="1" lang="ja-JP" altLang="en-US" sz="2400" b="1" dirty="0">
                <a:latin typeface="BIZ UDPゴシック" panose="020B0400000000000000" pitchFamily="50" charset="-128"/>
                <a:ea typeface="BIZ UDPゴシック" panose="020B0400000000000000" pitchFamily="50" charset="-128"/>
              </a:rPr>
              <a:t>大阪・関西</a:t>
            </a:r>
            <a:r>
              <a:rPr kumimoji="1" lang="ja-JP" altLang="en-US" sz="2400" b="1" dirty="0" smtClean="0">
                <a:latin typeface="BIZ UDPゴシック" panose="020B0400000000000000" pitchFamily="50" charset="-128"/>
                <a:ea typeface="BIZ UDPゴシック" panose="020B0400000000000000" pitchFamily="50" charset="-128"/>
              </a:rPr>
              <a:t>万博を契機とした</a:t>
            </a:r>
            <a:r>
              <a:rPr lang="ja-JP" altLang="en-US" sz="2400" b="1" dirty="0" smtClean="0">
                <a:latin typeface="BIZ UDPゴシック" panose="020B0400000000000000" pitchFamily="50" charset="-128"/>
                <a:ea typeface="BIZ UDPゴシック" panose="020B0400000000000000" pitchFamily="50" charset="-128"/>
              </a:rPr>
              <a:t>「</a:t>
            </a:r>
            <a:r>
              <a:rPr kumimoji="1" lang="ja-JP" altLang="en-US" sz="2400" b="1" dirty="0" smtClean="0">
                <a:latin typeface="BIZ UDPゴシック" panose="020B0400000000000000" pitchFamily="50" charset="-128"/>
                <a:ea typeface="BIZ UDPゴシック" panose="020B0400000000000000" pitchFamily="50" charset="-128"/>
              </a:rPr>
              <a:t>未来社会」の実現に向けて</a:t>
            </a:r>
            <a:r>
              <a:rPr lang="en-US" altLang="ja-JP" sz="800" b="1" dirty="0">
                <a:latin typeface="BIZ UDPゴシック" panose="020B0400000000000000" pitchFamily="50" charset="-128"/>
                <a:ea typeface="BIZ UDPゴシック" panose="020B0400000000000000" pitchFamily="50" charset="-128"/>
              </a:rPr>
              <a:t/>
            </a:r>
            <a:br>
              <a:rPr lang="en-US" altLang="ja-JP" sz="800" b="1" dirty="0">
                <a:latin typeface="BIZ UDPゴシック" panose="020B0400000000000000" pitchFamily="50" charset="-128"/>
                <a:ea typeface="BIZ UDPゴシック" panose="020B0400000000000000" pitchFamily="50" charset="-128"/>
              </a:rPr>
            </a:br>
            <a:r>
              <a:rPr kumimoji="1" lang="en-US" altLang="ja-JP" sz="2200" b="1" dirty="0" smtClean="0">
                <a:latin typeface="BIZ UDPゴシック" panose="020B0400000000000000" pitchFamily="50" charset="-128"/>
                <a:ea typeface="BIZ UDPゴシック" panose="020B0400000000000000" pitchFamily="50" charset="-128"/>
              </a:rPr>
              <a:t/>
            </a:r>
            <a:br>
              <a:rPr kumimoji="1" lang="en-US" altLang="ja-JP" sz="2200" b="1" dirty="0" smtClean="0">
                <a:latin typeface="BIZ UDPゴシック" panose="020B0400000000000000" pitchFamily="50" charset="-128"/>
                <a:ea typeface="BIZ UDPゴシック" panose="020B0400000000000000" pitchFamily="50" charset="-128"/>
              </a:rPr>
            </a:br>
            <a:r>
              <a:rPr lang="ja-JP" altLang="en-US" sz="2000" b="1" dirty="0" smtClean="0">
                <a:latin typeface="BIZ UDPゴシック" panose="020B0400000000000000" pitchFamily="50" charset="-128"/>
                <a:ea typeface="BIZ UDPゴシック" panose="020B0400000000000000" pitchFamily="50" charset="-128"/>
              </a:rPr>
              <a:t>（大阪版万博アクションプラン）</a:t>
            </a:r>
            <a:endParaRPr kumimoji="1" lang="ja-JP" altLang="en-US" sz="1600" b="1" dirty="0">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373743" y="2917172"/>
            <a:ext cx="9274628" cy="0"/>
          </a:xfrm>
          <a:prstGeom prst="line">
            <a:avLst/>
          </a:prstGeom>
          <a:ln w="5715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1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88054067"/>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デジタル技術を</a:t>
                      </a:r>
                      <a:r>
                        <a:rPr kumimoji="0"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活用</a:t>
                      </a:r>
                      <a:r>
                        <a:rPr kumimoji="0" lang="ja-JP" altLang="en-US" sz="1300" b="1"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した</a:t>
                      </a:r>
                      <a:r>
                        <a:rPr kumimoji="0"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健康づくりの推進</a:t>
                      </a: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a:t>
                      </a:r>
                      <a:r>
                        <a:rPr kumimoji="0" lang="ja-JP" altLang="en-US" sz="110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府が運営する</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健康</a:t>
                      </a:r>
                      <a:r>
                        <a:rPr kumimoji="1" lang="ja-JP" altLang="en-US" sz="110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アプリ「アスマイル」等による</a:t>
                      </a:r>
                      <a:r>
                        <a:rPr kumimoji="1" lang="en-US" altLang="ja-JP" sz="110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健康活動促進</a:t>
                      </a:r>
                      <a:endParaRPr kumimoji="1" lang="en-US" altLang="ja-JP" sz="110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・公民連携による</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スマートヘルスシティの推進</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北大阪健康医療都市（健都）における健康・医療</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　のまちづくり</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latin typeface="BIZ UDPゴシック" panose="020B0400000000000000" pitchFamily="50" charset="-128"/>
                          <a:ea typeface="BIZ UDPゴシック" panose="020B0400000000000000" pitchFamily="50" charset="-128"/>
                        </a:rPr>
                        <a:t>□健康寿命延伸達成（</a:t>
                      </a:r>
                      <a:r>
                        <a:rPr lang="en-US" altLang="ja-JP" sz="1300" b="1" dirty="0" smtClean="0">
                          <a:latin typeface="BIZ UDPゴシック" panose="020B0400000000000000" pitchFamily="50" charset="-128"/>
                          <a:ea typeface="BIZ UDPゴシック" panose="020B0400000000000000" pitchFamily="50" charset="-128"/>
                        </a:rPr>
                        <a:t>2</a:t>
                      </a:r>
                      <a:r>
                        <a:rPr lang="ja-JP" altLang="en-US" sz="1300" b="1" dirty="0" smtClean="0">
                          <a:latin typeface="BIZ UDPゴシック" panose="020B0400000000000000" pitchFamily="50" charset="-128"/>
                          <a:ea typeface="BIZ UDPゴシック" panose="020B0400000000000000" pitchFamily="50" charset="-128"/>
                        </a:rPr>
                        <a:t>歳以上）</a:t>
                      </a:r>
                      <a:r>
                        <a:rPr lang="en-US" altLang="ja-JP" sz="1000" b="1" dirty="0" smtClean="0">
                          <a:latin typeface="BIZ UDPゴシック" panose="020B0400000000000000" pitchFamily="50" charset="-128"/>
                          <a:ea typeface="BIZ UDPゴシック" panose="020B0400000000000000" pitchFamily="50" charset="-128"/>
                        </a:rPr>
                        <a:t>2013</a:t>
                      </a:r>
                      <a:r>
                        <a:rPr lang="ja-JP" altLang="en-US" sz="1000" b="1" dirty="0" smtClean="0">
                          <a:latin typeface="BIZ UDPゴシック" panose="020B0400000000000000" pitchFamily="50" charset="-128"/>
                          <a:ea typeface="BIZ UDPゴシック" panose="020B0400000000000000" pitchFamily="50" charset="-128"/>
                        </a:rPr>
                        <a:t>年比</a:t>
                      </a:r>
                      <a:endParaRPr lang="en-US" altLang="ja-JP" sz="1000" b="1" dirty="0" smtClean="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1" dirty="0" smtClean="0">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dirty="0" smtClean="0">
                          <a:latin typeface="BIZ UDPゴシック" panose="020B0400000000000000" pitchFamily="50" charset="-128"/>
                          <a:ea typeface="BIZ UDPゴシック" panose="020B0400000000000000" pitchFamily="50" charset="-128"/>
                        </a:rPr>
                        <a:t>・デジタルサービスの拡充・提供主体の多様化</a:t>
                      </a:r>
                    </a:p>
                    <a:p>
                      <a:pPr marL="0" indent="0" defTabSz="443194">
                        <a:lnSpc>
                          <a:spcPct val="100000"/>
                        </a:lnSpc>
                        <a:spcBef>
                          <a:spcPts val="0"/>
                        </a:spcBef>
                        <a:spcAft>
                          <a:spcPts val="0"/>
                        </a:spcAft>
                        <a:defRPr/>
                      </a:pPr>
                      <a:endParaRPr lang="en-US" altLang="ja-JP" sz="1100" b="1" dirty="0" smtClean="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10</a:t>
                      </a:r>
                      <a:r>
                        <a:rPr kumimoji="0"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歳若返り”達成</a:t>
                      </a:r>
                      <a:endPar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ja-JP" altLang="en-US" sz="1100" b="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等で</a:t>
                      </a: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実証された先端技術・サービス等の普</a:t>
                      </a:r>
                      <a:r>
                        <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及・活用により日常生活の中で自然と健康管理　</a:t>
                      </a:r>
                      <a:endPar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ができる社会の実現</a:t>
                      </a:r>
                      <a:endPar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・次世代ヘルスケアサービスの裾野の拡大により、　</a:t>
                      </a:r>
                      <a:endPar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住民に</a:t>
                      </a:r>
                      <a:r>
                        <a:rPr lang="ja-JP" altLang="en-US" sz="1100" u="none" noProof="0" dirty="0" smtClean="0">
                          <a:solidFill>
                            <a:schemeClr val="tx1"/>
                          </a:solidFill>
                          <a:latin typeface="BIZ UDPゴシック" panose="020B0400000000000000" pitchFamily="50" charset="-128"/>
                          <a:ea typeface="BIZ UDPゴシック" panose="020B0400000000000000" pitchFamily="50" charset="-128"/>
                        </a:rPr>
                        <a:t>健康増進に向けた多様な選択肢を提供</a:t>
                      </a:r>
                      <a:endPar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・官民の多様な担い手による</a:t>
                      </a: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最先端の技術・サー</a:t>
                      </a:r>
                      <a:endPar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ビスの実装が進む「スマートヘルスシティ」の実</a:t>
                      </a:r>
                      <a:endPar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現</a:t>
                      </a:r>
                      <a:endParaRPr kumimoji="0"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・健都を核に、新たなヘルスケア産業を創出する</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エコシステムと、住民の健康に係る行動変容の</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好循環を実現</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次世代ヘルスケア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万博会場では</a:t>
            </a:r>
            <a:r>
              <a:rPr lang="ja-JP" altLang="en-US" sz="1200" dirty="0" smtClean="0">
                <a:latin typeface="BIZ UDPゴシック" panose="020B0400000000000000" pitchFamily="50" charset="-128"/>
                <a:ea typeface="BIZ UDPゴシック" panose="020B0400000000000000" pitchFamily="50" charset="-128"/>
              </a:rPr>
              <a:t>、ヘルスケアデータを</a:t>
            </a:r>
            <a:r>
              <a:rPr lang="en-US" altLang="ja-JP" sz="1200" dirty="0">
                <a:latin typeface="BIZ UDPゴシック" panose="020B0400000000000000" pitchFamily="50" charset="-128"/>
                <a:ea typeface="BIZ UDPゴシック" panose="020B0400000000000000" pitchFamily="50" charset="-128"/>
              </a:rPr>
              <a:t>AI</a:t>
            </a:r>
            <a:r>
              <a:rPr lang="ja-JP" altLang="en-US" sz="1200" dirty="0">
                <a:latin typeface="BIZ UDPゴシック" panose="020B0400000000000000" pitchFamily="50" charset="-128"/>
                <a:ea typeface="BIZ UDPゴシック" panose="020B0400000000000000" pitchFamily="50" charset="-128"/>
              </a:rPr>
              <a:t>分析し、パーソナライズされた健康プログラムを提案することなどを</a:t>
            </a:r>
            <a:r>
              <a:rPr lang="ja-JP" altLang="en-US" sz="1200" dirty="0" smtClean="0">
                <a:latin typeface="BIZ UDPゴシック" panose="020B0400000000000000" pitchFamily="50" charset="-128"/>
                <a:ea typeface="BIZ UDPゴシック" panose="020B0400000000000000" pitchFamily="50" charset="-128"/>
              </a:rPr>
              <a:t>検討。万博会場内外で</a:t>
            </a:r>
            <a:r>
              <a:rPr lang="ja-JP" altLang="en-US" sz="1200" dirty="0">
                <a:latin typeface="BIZ UDPゴシック" panose="020B0400000000000000" pitchFamily="50" charset="-128"/>
                <a:ea typeface="BIZ UDPゴシック" panose="020B0400000000000000" pitchFamily="50" charset="-128"/>
              </a:rPr>
              <a:t>実証したヘルスケアに関する先端技術・サービスの普及・活用により、世界のモデルとなる健康長寿社会の実現をめざす。</a:t>
            </a:r>
          </a:p>
        </p:txBody>
      </p:sp>
      <p:sp>
        <p:nvSpPr>
          <p:cNvPr id="15" name="正方形/長方形 14">
            <a:extLst>
              <a:ext uri="{FF2B5EF4-FFF2-40B4-BE49-F238E27FC236}">
                <a16:creationId xmlns:a16="http://schemas.microsoft.com/office/drawing/2014/main" id="{42AB246C-D6C3-4324-A739-9AC17F6C0836}"/>
              </a:ext>
            </a:extLst>
          </p:cNvPr>
          <p:cNvSpPr/>
          <p:nvPr/>
        </p:nvSpPr>
        <p:spPr>
          <a:xfrm>
            <a:off x="3810229" y="3046185"/>
            <a:ext cx="2460166" cy="3024828"/>
          </a:xfrm>
          <a:prstGeom prst="rect">
            <a:avLst/>
          </a:prstGeom>
          <a:solidFill>
            <a:schemeClr val="bg1"/>
          </a:solidFill>
          <a:ln w="190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59937" rtl="0" eaLnBrk="1" fontAlgn="auto" latinLnBrk="0" hangingPunct="1">
              <a:lnSpc>
                <a:spcPct val="100000"/>
              </a:lnSpc>
              <a:spcBef>
                <a:spcPts val="0"/>
              </a:spcBef>
              <a:buClrTx/>
              <a:buSzTx/>
              <a:buFontTx/>
              <a:buNone/>
              <a:tabLst/>
              <a:defRPr/>
            </a:pPr>
            <a:endParaRPr kumimoji="1" lang="en-US" altLang="ja-JP" sz="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lvl="0" defTabSz="959937">
              <a:spcAft>
                <a:spcPts val="300"/>
              </a:spcAf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パーソナライズされた健康プログラムの実装（</a:t>
            </a:r>
            <a:r>
              <a:rPr kumimoji="1" lang="ja-JP" altLang="en-US" sz="13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大阪</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3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パビリオン</a:t>
            </a: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12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アスマイルなどの健康アプリ等で取得した日々の健康活動データや検診データと</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パビリオン内</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で</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取得</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した</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データを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基に</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個人最適化された健康プログラムを提案</a:t>
            </a:r>
          </a:p>
        </p:txBody>
      </p:sp>
      <p:sp>
        <p:nvSpPr>
          <p:cNvPr id="16" name="ホームベース 7">
            <a:extLst>
              <a:ext uri="{FF2B5EF4-FFF2-40B4-BE49-F238E27FC236}">
                <a16:creationId xmlns:a16="http://schemas.microsoft.com/office/drawing/2014/main" id="{E599356E-2B0A-4C96-A1C9-EC52982B4052}"/>
              </a:ext>
            </a:extLst>
          </p:cNvPr>
          <p:cNvSpPr/>
          <p:nvPr/>
        </p:nvSpPr>
        <p:spPr>
          <a:xfrm>
            <a:off x="3899514" y="2873334"/>
            <a:ext cx="1044000" cy="345699"/>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17" name="図 16"/>
          <p:cNvPicPr>
            <a:picLocks noChangeAspect="1"/>
          </p:cNvPicPr>
          <p:nvPr/>
        </p:nvPicPr>
        <p:blipFill>
          <a:blip r:embed="rId3"/>
          <a:stretch>
            <a:fillRect/>
          </a:stretch>
        </p:blipFill>
        <p:spPr>
          <a:xfrm>
            <a:off x="4421514" y="4822170"/>
            <a:ext cx="1237595" cy="743776"/>
          </a:xfrm>
          <a:prstGeom prst="rect">
            <a:avLst/>
          </a:prstGeom>
        </p:spPr>
      </p:pic>
      <p:sp>
        <p:nvSpPr>
          <p:cNvPr id="20" name="テキスト ボックス 19">
            <a:extLst>
              <a:ext uri="{FF2B5EF4-FFF2-40B4-BE49-F238E27FC236}">
                <a16:creationId xmlns:a16="http://schemas.microsoft.com/office/drawing/2014/main" id="{233774CE-BB03-49E5-94E8-1F2C71E354FD}"/>
              </a:ext>
            </a:extLst>
          </p:cNvPr>
          <p:cNvSpPr txBox="1"/>
          <p:nvPr/>
        </p:nvSpPr>
        <p:spPr>
          <a:xfrm>
            <a:off x="4421514" y="5565946"/>
            <a:ext cx="2194101" cy="423835"/>
          </a:xfrm>
          <a:prstGeom prst="rect">
            <a:avLst/>
          </a:prstGeom>
          <a:noFill/>
        </p:spPr>
        <p:txBody>
          <a:bodyPr wrap="square" lIns="0" tIns="0" rIns="0" bIns="0" rtlCol="0" anchor="ctr" anchorCtr="0">
            <a:noAutofit/>
          </a:bodyPr>
          <a:lstStyle/>
          <a:p>
            <a:r>
              <a:rPr lang="ja-JP" altLang="en-US" sz="8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ミライのヘルスケア体験</a:t>
            </a:r>
          </a:p>
          <a:p>
            <a:r>
              <a:rPr lang="en-US" altLang="ja-JP" sz="7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大阪パビリオン出展基本計画案</a:t>
            </a:r>
          </a:p>
        </p:txBody>
      </p:sp>
    </p:spTree>
    <p:extLst>
      <p:ext uri="{BB962C8B-B14F-4D97-AF65-F5344CB8AC3E}">
        <p14:creationId xmlns:p14="http://schemas.microsoft.com/office/powerpoint/2010/main" val="4250386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13822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178285390"/>
              </p:ext>
            </p:extLst>
          </p:nvPr>
        </p:nvGraphicFramePr>
        <p:xfrm>
          <a:off x="511620" y="3477886"/>
          <a:ext cx="9360001" cy="1302833"/>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a:t>
                      </a:r>
                      <a:r>
                        <a:rPr lang="ja-JP" altLang="en-US" sz="800" b="1" dirty="0" smtClean="0">
                          <a:solidFill>
                            <a:schemeClr val="tx1"/>
                          </a:solidFill>
                          <a:latin typeface="+mn-ea"/>
                        </a:rPr>
                        <a:t>の記載</a:t>
                      </a:r>
                      <a:r>
                        <a:rPr lang="ja-JP" altLang="en-US" sz="800" b="1" dirty="0">
                          <a:solidFill>
                            <a:schemeClr val="tx1"/>
                          </a:solidFill>
                          <a:latin typeface="+mn-ea"/>
                        </a:rPr>
                        <a:t>内容</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dirty="0" smtClean="0">
                          <a:solidFill>
                            <a:schemeClr val="tx1"/>
                          </a:solidFill>
                          <a:latin typeface="+mn-ea"/>
                        </a:rPr>
                        <a:t>Personal Health Record</a:t>
                      </a:r>
                      <a:r>
                        <a:rPr kumimoji="1" lang="ja-JP" altLang="en-US" sz="1000" dirty="0" smtClean="0">
                          <a:solidFill>
                            <a:schemeClr val="tx1"/>
                          </a:solidFill>
                          <a:latin typeface="+mn-ea"/>
                        </a:rPr>
                        <a:t>（</a:t>
                      </a:r>
                      <a:r>
                        <a:rPr kumimoji="1" lang="en-US" altLang="ja-JP" sz="1000" dirty="0" smtClean="0">
                          <a:solidFill>
                            <a:schemeClr val="tx1"/>
                          </a:solidFill>
                          <a:latin typeface="+mn-ea"/>
                        </a:rPr>
                        <a:t>PHR</a:t>
                      </a:r>
                      <a:r>
                        <a:rPr kumimoji="1" lang="ja-JP" altLang="en-US" sz="1000" dirty="0" smtClean="0">
                          <a:solidFill>
                            <a:schemeClr val="tx1"/>
                          </a:solidFill>
                          <a:latin typeface="+mn-ea"/>
                        </a:rPr>
                        <a:t>）を活⽤した万博体験／優良なアイデア・事業の審査への参画（ヘルスケアビジネスコンテストの開催）　</a:t>
                      </a:r>
                      <a:r>
                        <a:rPr kumimoji="1" lang="en-US" altLang="ja-JP" sz="1000" dirty="0" smtClean="0">
                          <a:solidFill>
                            <a:schemeClr val="tx1"/>
                          </a:solidFill>
                          <a:latin typeface="+mn-ea"/>
                        </a:rPr>
                        <a:t>&lt;</a:t>
                      </a:r>
                      <a:r>
                        <a:rPr kumimoji="1" lang="ja-JP" altLang="en-US" sz="1000" dirty="0" smtClean="0">
                          <a:solidFill>
                            <a:schemeClr val="tx1"/>
                          </a:solidFill>
                          <a:latin typeface="+mn-ea"/>
                        </a:rPr>
                        <a:t>経産省</a:t>
                      </a:r>
                      <a:r>
                        <a:rPr kumimoji="1" lang="en-US" altLang="ja-JP" sz="1000" dirty="0" smtClean="0">
                          <a:solidFill>
                            <a:schemeClr val="tx1"/>
                          </a:solidFill>
                          <a:latin typeface="+mn-ea"/>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dirty="0" smtClean="0">
                          <a:solidFill>
                            <a:schemeClr val="tx1"/>
                          </a:solidFill>
                          <a:latin typeface="+mn-ea"/>
                        </a:rPr>
                        <a:t>介護ロボット等テクノロジーの普及 ／ スマート・ライフ・プロジェクト</a:t>
                      </a:r>
                      <a:r>
                        <a:rPr kumimoji="1" lang="en-US" altLang="ja-JP" sz="1000" dirty="0" smtClean="0">
                          <a:solidFill>
                            <a:schemeClr val="tx1"/>
                          </a:solidFill>
                          <a:latin typeface="+mn-ea"/>
                        </a:rPr>
                        <a:t>〜</a:t>
                      </a:r>
                      <a:r>
                        <a:rPr kumimoji="1" lang="ja-JP" altLang="en-US" sz="1000" dirty="0" smtClean="0">
                          <a:solidFill>
                            <a:schemeClr val="tx1"/>
                          </a:solidFill>
                          <a:latin typeface="+mn-ea"/>
                        </a:rPr>
                        <a:t>健康寿命を延ばそう</a:t>
                      </a:r>
                      <a:r>
                        <a:rPr kumimoji="1" lang="en-US" altLang="ja-JP" sz="1000" dirty="0" smtClean="0">
                          <a:solidFill>
                            <a:schemeClr val="tx1"/>
                          </a:solidFill>
                          <a:latin typeface="+mn-ea"/>
                        </a:rPr>
                        <a:t>〜</a:t>
                      </a:r>
                      <a:r>
                        <a:rPr kumimoji="1" lang="ja-JP" altLang="en-US" sz="1000" dirty="0" smtClean="0">
                          <a:solidFill>
                            <a:schemeClr val="tx1"/>
                          </a:solidFill>
                          <a:latin typeface="+mn-ea"/>
                        </a:rPr>
                        <a:t>　／ 認知症バリアフリーの取組推進 ／ 世界にユニバーサル・ヘルス・カバレッジ（</a:t>
                      </a:r>
                      <a:r>
                        <a:rPr kumimoji="1" lang="en-US" altLang="ja-JP" sz="1000" dirty="0" smtClean="0">
                          <a:solidFill>
                            <a:schemeClr val="tx1"/>
                          </a:solidFill>
                          <a:latin typeface="+mn-ea"/>
                        </a:rPr>
                        <a:t>UHC)</a:t>
                      </a:r>
                      <a:r>
                        <a:rPr kumimoji="1" lang="ja-JP" altLang="en-US" sz="1000" dirty="0" smtClean="0">
                          <a:solidFill>
                            <a:schemeClr val="tx1"/>
                          </a:solidFill>
                          <a:latin typeface="+mn-ea"/>
                        </a:rPr>
                        <a:t>を発信</a:t>
                      </a:r>
                      <a:r>
                        <a:rPr kumimoji="1" lang="en-US" altLang="ja-JP" sz="1000" dirty="0" smtClean="0">
                          <a:solidFill>
                            <a:schemeClr val="tx1"/>
                          </a:solidFill>
                          <a:latin typeface="+mn-ea"/>
                        </a:rPr>
                        <a:t>&lt;</a:t>
                      </a:r>
                      <a:r>
                        <a:rPr kumimoji="1" lang="ja-JP" altLang="en-US" sz="1000" dirty="0" smtClean="0">
                          <a:solidFill>
                            <a:schemeClr val="tx1"/>
                          </a:solidFill>
                          <a:latin typeface="+mn-ea"/>
                        </a:rPr>
                        <a:t>厚労省</a:t>
                      </a:r>
                      <a:r>
                        <a:rPr kumimoji="1" lang="en-US" altLang="ja-JP" sz="1000" dirty="0" smtClean="0">
                          <a:solidFill>
                            <a:schemeClr val="tx1"/>
                          </a:solidFill>
                          <a:latin typeface="+mn-ea"/>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経産省と府市において、</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医療・ヘルスケアデータのルール等</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について協議中（業界団体においてもルール整備等の動きあり）</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847407947"/>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・アスマイルの推進（会員登録数増加に向けた普及啓発、マイナポータルとのデータ連携、民間事業者との連携による機能向上）</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・「大阪スマートシティ戦略</a:t>
                      </a:r>
                      <a:r>
                        <a:rPr kumimoji="1" lang="en-US" altLang="ja-JP" sz="1000" b="1" u="none" dirty="0" smtClean="0">
                          <a:solidFill>
                            <a:schemeClr val="tx1"/>
                          </a:solidFill>
                          <a:latin typeface="+mn-ea"/>
                          <a:ea typeface="+mn-ea"/>
                        </a:rPr>
                        <a:t>ver.2.0</a:t>
                      </a:r>
                      <a:r>
                        <a:rPr kumimoji="1" lang="ja-JP" altLang="en-US" sz="1000" b="1" u="none" dirty="0" smtClean="0">
                          <a:solidFill>
                            <a:schemeClr val="tx1"/>
                          </a:solidFill>
                          <a:latin typeface="+mn-ea"/>
                          <a:ea typeface="+mn-ea"/>
                        </a:rPr>
                        <a:t>」に基づく、公民連携によるスマートヘルスシティの推進</a:t>
                      </a:r>
                      <a:endParaRPr kumimoji="1" lang="en-US" altLang="ja-JP" sz="1000" b="1" u="none" strike="sngStrike"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・北大阪健康医療都市（健都）への企業等の集積及び国立循環器病研究センターや国立健康・栄養研究所を中核とした住民参加型の実証事業の推進</a:t>
                      </a:r>
                      <a:endParaRPr kumimoji="1" lang="en-US" altLang="ja-JP" sz="1000" b="1" u="none"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・万博を契機とした地域住民の健康づくりに向けた意識の高揚（</a:t>
                      </a:r>
                      <a:r>
                        <a:rPr kumimoji="1" lang="ja-JP" altLang="en-US" sz="1000" b="1" u="none" strike="noStrike" baseline="0" dirty="0" smtClean="0">
                          <a:solidFill>
                            <a:schemeClr val="tx1"/>
                          </a:solidFill>
                          <a:latin typeface="+mn-ea"/>
                          <a:ea typeface="+mn-ea"/>
                        </a:rPr>
                        <a:t>検診の受診促進、運動・スポーツを通じた地域住民の健康づくり</a:t>
                      </a:r>
                      <a:r>
                        <a:rPr kumimoji="1" lang="ja-JP" altLang="en-US" sz="1000" b="1" u="none" dirty="0" smtClean="0">
                          <a:solidFill>
                            <a:schemeClr val="tx1"/>
                          </a:solidFill>
                          <a:latin typeface="+mn-ea"/>
                          <a:ea typeface="+mn-ea"/>
                        </a:rPr>
                        <a:t>）</a:t>
                      </a:r>
                      <a:endParaRPr kumimoji="1" lang="en-US" altLang="ja-JP" sz="1000" b="1" u="none" dirty="0" smtClean="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696385"/>
            <a:ext cx="9251210" cy="387594"/>
          </a:xfrm>
          <a:prstGeom prst="rect">
            <a:avLst/>
          </a:prstGeom>
          <a:noFill/>
          <a:ln w="6350">
            <a:noFill/>
            <a:prstDash val="solid"/>
          </a:ln>
        </p:spPr>
        <p:txBody>
          <a:bodyPr wrap="square" rtlCol="0" anchor="ctr" anchorCtr="0">
            <a:noAutofit/>
          </a:bodyPr>
          <a:lstStyle/>
          <a:p>
            <a:r>
              <a:rPr kumimoji="1" lang="ja-JP" altLang="en-US" sz="1000" i="0" strike="noStrike" kern="1200" cap="none" spc="0" normalizeH="0" baseline="0" noProof="0" dirty="0" smtClean="0">
                <a:ln>
                  <a:noFill/>
                </a:ln>
                <a:effectLst/>
                <a:uLnTx/>
                <a:uFillTx/>
                <a:latin typeface="Calibri" panose="020F0502020204030204"/>
                <a:ea typeface="游ゴシック" panose="020B0400000000000000" pitchFamily="50" charset="-128"/>
              </a:rPr>
              <a:t>▷</a:t>
            </a:r>
            <a:r>
              <a:rPr kumimoji="1" lang="ja-JP" altLang="en-US" sz="1000" dirty="0"/>
              <a:t>官民における医療・ヘルスケアデータの相互活用・標準化のためのさらなる取組強化</a:t>
            </a:r>
          </a:p>
        </p:txBody>
      </p:sp>
      <p:graphicFrame>
        <p:nvGraphicFramePr>
          <p:cNvPr id="30" name="表 29"/>
          <p:cNvGraphicFramePr>
            <a:graphicFrameLocks noGrp="1"/>
          </p:cNvGraphicFramePr>
          <p:nvPr>
            <p:extLst>
              <p:ext uri="{D42A27DB-BD31-4B8C-83A1-F6EECF244321}">
                <p14:modId xmlns:p14="http://schemas.microsoft.com/office/powerpoint/2010/main" val="589201553"/>
              </p:ext>
            </p:extLst>
          </p:nvPr>
        </p:nvGraphicFramePr>
        <p:xfrm>
          <a:off x="482432" y="5646115"/>
          <a:ext cx="9389187" cy="628283"/>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62828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smtClean="0">
                          <a:solidFill>
                            <a:prstClr val="black"/>
                          </a:solidFill>
                        </a:rPr>
                        <a:t>▶</a:t>
                      </a:r>
                      <a:r>
                        <a:rPr kumimoji="1" lang="ja-JP" altLang="en-US" sz="1050" b="1" i="0" u="none" strike="noStrike" kern="1200" cap="none" spc="0" normalizeH="0" baseline="0" noProof="0" dirty="0" smtClean="0">
                          <a:ln>
                            <a:noFill/>
                          </a:ln>
                          <a:solidFill>
                            <a:prstClr val="black"/>
                          </a:solidFill>
                          <a:effectLst/>
                          <a:uLnTx/>
                          <a:uFillTx/>
                          <a:latin typeface="+mn-lt"/>
                          <a:ea typeface="+mn-ea"/>
                          <a:cs typeface="+mn-cs"/>
                        </a:rPr>
                        <a:t>健康長寿社会の実現に向けた、次世代ヘルスケアサービスの創出の促進　　</a:t>
                      </a:r>
                      <a:endParaRPr kumimoji="1" lang="en-US" altLang="ja-JP" sz="1050" b="1" i="0" u="none" strike="noStrike" kern="1200" cap="none" spc="0" normalizeH="0" baseline="0" noProof="0" dirty="0" smtClean="0">
                        <a:ln>
                          <a:noFill/>
                        </a:ln>
                        <a:solidFill>
                          <a:prstClr val="black"/>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　・利用者の利便性向上に向けたヘルスケアデータの連携に係る財政支援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　・医療・ヘルスケアデータの利活用活性化に向けたルール整備・標準化に対する支援</a:t>
                      </a:r>
                      <a:endParaRPr kumimoji="1" lang="ja-JP" altLang="en-US" sz="1050" b="0" dirty="0"/>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199263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47732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latin typeface="BIZ UDPゴシック" panose="020B0400000000000000" pitchFamily="50" charset="-128"/>
                <a:ea typeface="BIZ UDPゴシック" panose="020B0400000000000000" pitchFamily="50" charset="-128"/>
              </a:rPr>
              <a:t>【</a:t>
            </a:r>
            <a:r>
              <a:rPr kumimoji="1" lang="ja-JP" altLang="en-US" sz="1500" dirty="0" smtClean="0">
                <a:latin typeface="BIZ UDPゴシック" panose="020B0400000000000000" pitchFamily="50" charset="-128"/>
                <a:ea typeface="BIZ UDPゴシック" panose="020B0400000000000000" pitchFamily="50" charset="-128"/>
              </a:rPr>
              <a:t>項目</a:t>
            </a:r>
            <a:r>
              <a:rPr kumimoji="1" lang="en-US" altLang="ja-JP" sz="1500" dirty="0" smtClean="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latin typeface="BIZ UDPゴシック" panose="020B0400000000000000" pitchFamily="50" charset="-128"/>
                <a:ea typeface="BIZ UDPゴシック" panose="020B0400000000000000" pitchFamily="50" charset="-128"/>
              </a:rPr>
              <a:t>③ </a:t>
            </a:r>
            <a:r>
              <a:rPr kumimoji="1" lang="ja-JP" altLang="en-US" sz="1500" dirty="0">
                <a:latin typeface="BIZ UDPゴシック" panose="020B0400000000000000" pitchFamily="50" charset="-128"/>
                <a:ea typeface="BIZ UDPゴシック" panose="020B0400000000000000" pitchFamily="50" charset="-128"/>
              </a:rPr>
              <a:t>空飛ぶクルマ</a:t>
            </a:r>
          </a:p>
          <a:p>
            <a:pPr lvl="0" indent="271463">
              <a:spcBef>
                <a:spcPts val="600"/>
              </a:spcBef>
              <a:defRPr/>
            </a:pPr>
            <a:r>
              <a:rPr kumimoji="1" lang="ja-JP" altLang="en-US" sz="1500" dirty="0" smtClean="0">
                <a:latin typeface="BIZ UDPゴシック" panose="020B0400000000000000" pitchFamily="50" charset="-128"/>
                <a:ea typeface="BIZ UDPゴシック" panose="020B0400000000000000" pitchFamily="50" charset="-128"/>
              </a:rPr>
              <a:t>④ </a:t>
            </a:r>
            <a:r>
              <a:rPr kumimoji="1" lang="ja-JP" altLang="en-US" sz="1500" dirty="0">
                <a:latin typeface="BIZ UDPゴシック" panose="020B0400000000000000" pitchFamily="50" charset="-128"/>
                <a:ea typeface="BIZ UDPゴシック" panose="020B0400000000000000" pitchFamily="50" charset="-128"/>
              </a:rPr>
              <a:t>自動運転</a:t>
            </a:r>
          </a:p>
          <a:p>
            <a:pPr lvl="0" indent="271463">
              <a:spcBef>
                <a:spcPts val="600"/>
              </a:spcBef>
              <a:defRPr/>
            </a:pPr>
            <a:r>
              <a:rPr kumimoji="1" lang="ja-JP" altLang="en-US" sz="1500" dirty="0" smtClean="0">
                <a:latin typeface="BIZ UDPゴシック" panose="020B0400000000000000" pitchFamily="50" charset="-128"/>
                <a:ea typeface="BIZ UDPゴシック" panose="020B0400000000000000" pitchFamily="50" charset="-128"/>
              </a:rPr>
              <a:t>⑤ </a:t>
            </a:r>
            <a:r>
              <a:rPr kumimoji="1" lang="en-US" altLang="ja-JP" sz="1500" dirty="0" smtClean="0">
                <a:latin typeface="BIZ UDPゴシック" panose="020B0400000000000000" pitchFamily="50" charset="-128"/>
                <a:ea typeface="BIZ UDPゴシック" panose="020B0400000000000000" pitchFamily="50" charset="-128"/>
              </a:rPr>
              <a:t>MaaS</a:t>
            </a:r>
            <a:r>
              <a:rPr kumimoji="1" lang="ja-JP" altLang="en-US" sz="1500" dirty="0" smtClean="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マース）</a:t>
            </a:r>
            <a:endParaRPr kumimoji="1" lang="en-US" altLang="ja-JP" sz="1500" dirty="0">
              <a:latin typeface="BIZ UDPゴシック" panose="020B0400000000000000" pitchFamily="50" charset="-128"/>
              <a:ea typeface="BIZ UDPゴシック" panose="020B0400000000000000" pitchFamily="50" charset="-128"/>
            </a:endParaRPr>
          </a:p>
          <a:p>
            <a:pPr marL="357188" indent="-85725">
              <a:spcBef>
                <a:spcPts val="600"/>
              </a:spcBef>
              <a:defRPr/>
            </a:pPr>
            <a:r>
              <a:rPr kumimoji="1" lang="ja-JP" altLang="en-US" sz="1500" dirty="0" smtClean="0">
                <a:latin typeface="BIZ UDPゴシック" panose="020B0400000000000000" pitchFamily="50" charset="-128"/>
                <a:ea typeface="BIZ UDPゴシック" panose="020B0400000000000000" pitchFamily="50" charset="-128"/>
              </a:rPr>
              <a:t>⑥</a:t>
            </a:r>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ゼロエミッションモビリティ</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781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「モビリティ」分野における未来社会の姿</a:t>
            </a:r>
            <a:endPar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角丸四角形 27"/>
          <p:cNvSpPr/>
          <p:nvPr/>
        </p:nvSpPr>
        <p:spPr>
          <a:xfrm>
            <a:off x="1207328" y="3666111"/>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最先端</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の自動運転の実現</a:t>
            </a:r>
          </a:p>
        </p:txBody>
      </p:sp>
      <p:sp>
        <p:nvSpPr>
          <p:cNvPr id="29" name="テキスト ボックス 28"/>
          <p:cNvSpPr txBox="1"/>
          <p:nvPr/>
        </p:nvSpPr>
        <p:spPr>
          <a:xfrm>
            <a:off x="1207328" y="4029897"/>
            <a:ext cx="3359651" cy="461665"/>
          </a:xfrm>
          <a:prstGeom prst="rect">
            <a:avLst/>
          </a:prstGeom>
          <a:noFill/>
        </p:spPr>
        <p:txBody>
          <a:bodyPr wrap="square" rtlCol="0" anchor="ctr">
            <a:spAutoFit/>
          </a:bodyPr>
          <a:lstStyle/>
          <a:p>
            <a:pPr marL="108000" marR="0" lvl="0" indent="-45720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BIZ UDPゴシック" panose="020B0400000000000000" pitchFamily="50" charset="-128"/>
                <a:cs typeface="+mn-cs"/>
              </a:rPr>
              <a:t>安全</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rPr>
              <a:t>・快適な未来のモビリティ社会を拓く先駆けとなる。</a:t>
            </a:r>
            <a:endParaRPr kumimoji="0" lang="ja-JP" altLang="en-US" sz="1200" b="0" i="0" u="none" strike="noStrike" kern="1200" cap="none" spc="0" normalizeH="0" baseline="0" noProof="0" dirty="0">
              <a:ln>
                <a:noFill/>
              </a:ln>
              <a:solidFill>
                <a:prstClr val="black"/>
              </a:solidFill>
              <a:effectLst/>
              <a:uLnTx/>
              <a:uFillTx/>
              <a:latin typeface="Calibri Light" panose="020F0302020204030204"/>
              <a:ea typeface="BIZ UDPゴシック" panose="020B0400000000000000" pitchFamily="50" charset="-128"/>
              <a:cs typeface="+mn-cs"/>
            </a:endParaRPr>
          </a:p>
        </p:txBody>
      </p:sp>
      <p:sp>
        <p:nvSpPr>
          <p:cNvPr id="30" name="テキスト ボックス 29"/>
          <p:cNvSpPr txBox="1"/>
          <p:nvPr/>
        </p:nvSpPr>
        <p:spPr>
          <a:xfrm>
            <a:off x="1177105" y="1938014"/>
            <a:ext cx="7821752" cy="738664"/>
          </a:xfrm>
          <a:prstGeom prst="rect">
            <a:avLst/>
          </a:prstGeom>
          <a:noFill/>
        </p:spPr>
        <p:txBody>
          <a:bodyPr wrap="square" rtlCol="0">
            <a:spAutoFit/>
          </a:bodyPr>
          <a:lstStyle/>
          <a:p>
            <a:pPr lvl="0" defTabSz="378013">
              <a:defRPr/>
            </a:pPr>
            <a:r>
              <a:rPr kumimoji="0" lang="ja-JP" altLang="en-US"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空</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飛ぶ</a:t>
            </a:r>
            <a:r>
              <a:rPr kumimoji="0" lang="ja-JP" altLang="en-US"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クルマや</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自動運転、</a:t>
            </a:r>
            <a:r>
              <a:rPr kumimoji="0" lang="en-US" altLang="ja-JP"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MaaS</a:t>
            </a:r>
            <a:r>
              <a:rPr kumimoji="0" lang="ja-JP" altLang="en-US"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により、</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便利</a:t>
            </a:r>
            <a:r>
              <a:rPr kumimoji="0" lang="ja-JP" altLang="en-US"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でスマートな新しい移動サービス</a:t>
            </a:r>
            <a:r>
              <a:rPr kumimoji="0" lang="ja-JP" altLang="en-US" sz="1400" b="0" i="0"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を実現。さらに、</a:t>
            </a:r>
            <a:r>
              <a:rPr lang="ja-JP" altLang="en-US" sz="1400" dirty="0" smtClean="0">
                <a:latin typeface="BIZ UDPゴシック" panose="020B0400000000000000" pitchFamily="50" charset="-128"/>
                <a:ea typeface="BIZ UDPゴシック" panose="020B0400000000000000" pitchFamily="50" charset="-128"/>
              </a:rPr>
              <a:t>ゼロエミッションモビリティによる温室効果ガス（</a:t>
            </a:r>
            <a:r>
              <a:rPr lang="en-US" altLang="ja-JP" sz="1400" dirty="0" smtClean="0">
                <a:latin typeface="BIZ UDPゴシック" panose="020B0400000000000000" pitchFamily="50" charset="-128"/>
                <a:ea typeface="BIZ UDPゴシック" panose="020B0400000000000000" pitchFamily="50" charset="-128"/>
              </a:rPr>
              <a:t>CO</a:t>
            </a:r>
            <a:r>
              <a:rPr lang="en-US" altLang="ja-JP" sz="1100" dirty="0" smtClean="0">
                <a:latin typeface="BIZ UDPゴシック" panose="020B0400000000000000" pitchFamily="50" charset="-128"/>
                <a:ea typeface="BIZ UDPゴシック" panose="020B0400000000000000" pitchFamily="50" charset="-128"/>
              </a:rPr>
              <a:t>2</a:t>
            </a:r>
            <a:r>
              <a:rPr lang="ja-JP" altLang="en-US" sz="1400" dirty="0" smtClean="0">
                <a:latin typeface="BIZ UDPゴシック" panose="020B0400000000000000" pitchFamily="50" charset="-128"/>
                <a:ea typeface="BIZ UDPゴシック" panose="020B0400000000000000" pitchFamily="50" charset="-128"/>
              </a:rPr>
              <a:t>）排出削減により、</a:t>
            </a:r>
            <a:r>
              <a:rPr kumimoji="0" lang="ja-JP" altLang="en-US"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移動</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a:t>
            </a:r>
            <a:r>
              <a:rPr kumimoji="0" lang="ja-JP" altLang="en-US"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課題解決や新たな関連ビジネスの創出などにつなげ、次</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世代</a:t>
            </a:r>
            <a:r>
              <a:rPr kumimoji="0" lang="ja-JP" altLang="en-US"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モビリティの分野で世界</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a:t>
            </a:r>
            <a:r>
              <a:rPr kumimoji="0" lang="ja-JP" altLang="en-US"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リード</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していく</a:t>
            </a:r>
            <a:r>
              <a:rPr kumimoji="0" lang="ja-JP" altLang="en-US" sz="14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31" name="角丸四角形 30"/>
          <p:cNvSpPr/>
          <p:nvPr/>
        </p:nvSpPr>
        <p:spPr>
          <a:xfrm>
            <a:off x="1177105" y="4620096"/>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広域での</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a:t>
            </a:r>
          </a:p>
        </p:txBody>
      </p:sp>
      <p:sp>
        <p:nvSpPr>
          <p:cNvPr id="32" name="正方形/長方形 31"/>
          <p:cNvSpPr/>
          <p:nvPr/>
        </p:nvSpPr>
        <p:spPr>
          <a:xfrm>
            <a:off x="1207328" y="3079698"/>
            <a:ext cx="3439368"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飛ぶクルマの商用運航を</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実現し、大阪</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から空の移動革命を起こす。</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1177105" y="2720653"/>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飛ぶクルマ「商用運航」の実現</a:t>
            </a:r>
          </a:p>
        </p:txBody>
      </p:sp>
      <p:sp>
        <p:nvSpPr>
          <p:cNvPr id="34" name="正方形/長方形 33"/>
          <p:cNvSpPr/>
          <p:nvPr/>
        </p:nvSpPr>
        <p:spPr>
          <a:xfrm>
            <a:off x="1177105" y="5037653"/>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を実現。ストレスフリー</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な移動と関西一円への周遊を促進。</a:t>
            </a:r>
          </a:p>
        </p:txBody>
      </p:sp>
      <p:sp>
        <p:nvSpPr>
          <p:cNvPr id="35" name="テキスト ボックス 34"/>
          <p:cNvSpPr txBox="1"/>
          <p:nvPr/>
        </p:nvSpPr>
        <p:spPr>
          <a:xfrm>
            <a:off x="5380456" y="5714101"/>
            <a:ext cx="3396416"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（出典）経済産業省</a:t>
            </a:r>
            <a:r>
              <a:rPr kumimoji="0" lang="ja-JP" altLang="en-US"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ウェブサイト</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317" y="2937209"/>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世界をリードする次世代モビリティの実現</a:t>
            </a:r>
          </a:p>
        </p:txBody>
      </p:sp>
      <p:sp>
        <p:nvSpPr>
          <p:cNvPr id="3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1177104" y="5572030"/>
            <a:ext cx="3348001"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ゼロエミッションモビリティの普及</a:t>
            </a:r>
            <a:endParaRPr kumimoji="0" lang="ja-JP" altLang="en-US" sz="1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正方形/長方形 21"/>
          <p:cNvSpPr/>
          <p:nvPr/>
        </p:nvSpPr>
        <p:spPr>
          <a:xfrm>
            <a:off x="1177105" y="5989587"/>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移動</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におけるＣＯ２排出量</a:t>
            </a:r>
            <a:r>
              <a:rPr kumimoji="0" lang="ja-JP" altLang="en-US" sz="12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ゼロに向け、</a:t>
            </a:r>
            <a:r>
              <a:rPr kumimoji="0" lang="en-US" altLang="ja-JP" sz="12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バスの普及や、</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船</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の開発・</a:t>
            </a:r>
            <a:r>
              <a:rPr kumimoji="0" lang="ja-JP" altLang="en-US" sz="1200" b="0"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実証を促進。</a:t>
            </a:r>
            <a:endPar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13355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2863701"/>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・「空飛ぶクルマ 大阪ラウンドテーブル」設置</a:t>
                      </a:r>
                      <a:r>
                        <a:rPr lang="en-US" altLang="ja-JP" sz="1100" dirty="0" smtClean="0">
                          <a:solidFill>
                            <a:schemeClr val="tx1"/>
                          </a:solidFill>
                          <a:latin typeface="BIZ UDPゴシック" panose="020B0400000000000000" pitchFamily="50" charset="-128"/>
                          <a:ea typeface="BIZ UDPゴシック" panose="020B0400000000000000" pitchFamily="50" charset="-128"/>
                        </a:rPr>
                        <a:t/>
                      </a:r>
                      <a:br>
                        <a:rPr lang="en-US" altLang="ja-JP" sz="1100" dirty="0" smtClean="0">
                          <a:solidFill>
                            <a:schemeClr val="tx1"/>
                          </a:solidFill>
                          <a:latin typeface="BIZ UDPゴシック" panose="020B0400000000000000" pitchFamily="50" charset="-128"/>
                          <a:ea typeface="BIZ UDPゴシック" panose="020B0400000000000000" pitchFamily="50" charset="-128"/>
                        </a:rPr>
                      </a:br>
                      <a:r>
                        <a:rPr lang="en-US" altLang="ja-JP" sz="110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2020</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dirty="0" smtClean="0">
                          <a:solidFill>
                            <a:schemeClr val="tx1"/>
                          </a:solidFill>
                          <a:latin typeface="BIZ UDPゴシック" panose="020B0400000000000000" pitchFamily="50" charset="-128"/>
                          <a:ea typeface="BIZ UDPゴシック" panose="020B0400000000000000" pitchFamily="50" charset="-128"/>
                        </a:rPr>
                        <a:t>11</a:t>
                      </a:r>
                      <a:r>
                        <a:rPr lang="ja-JP" altLang="en-US" sz="1100" dirty="0" smtClean="0">
                          <a:solidFill>
                            <a:schemeClr val="tx1"/>
                          </a:solidFill>
                          <a:latin typeface="BIZ UDPゴシック" panose="020B0400000000000000" pitchFamily="50" charset="-128"/>
                          <a:ea typeface="BIZ UDPゴシック" panose="020B0400000000000000" pitchFamily="50" charset="-128"/>
                        </a:rPr>
                        <a:t>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・「大阪版ロードマップ」を策定</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（２０２</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2</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3</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・「大阪・関西万博空飛ぶクルマ準備会議」設置</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2023</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2</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・事業可能性の検証</a:t>
                      </a:r>
                      <a:endParaRPr kumimoji="1" lang="en-US" altLang="ja-JP" sz="1100" u="sng"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・空飛ぶクルマ実機による有人実証飛行　</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・運航管理システムの検証　　等</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□ベイエリア中心に「商用運航」を</a:t>
                      </a: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実現し、万博会場アクセスに活用</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・定期路線運航（空飛ぶタクシー・娯楽・観光）</a:t>
                      </a:r>
                    </a:p>
                    <a:p>
                      <a:pPr marL="0" indent="0" defTabSz="443194">
                        <a:lnSpc>
                          <a:spcPct val="100000"/>
                        </a:lnSpc>
                        <a:spcBef>
                          <a:spcPts val="0"/>
                        </a:spcBef>
                        <a:spcAft>
                          <a:spcPts val="0"/>
                        </a:spcAft>
                        <a:defRPr/>
                      </a:pPr>
                      <a:endParaRPr lang="en-US" altLang="ja-JP" sz="1100" b="1" dirty="0" smtClean="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□都市部中心を含む「商用運航」が拡大</a:t>
                      </a:r>
                      <a:endParaRPr kumimoji="1" lang="en-US" altLang="ja-JP" sz="6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・関西各地での複数運航の実施</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・自動・自律飛行（パイロットレス）／オンデマンド　</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100" b="0"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運航へ段階的に移行　</a:t>
                      </a:r>
                      <a:endParaRPr kumimoji="0"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空飛ぶクルマ</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万博を、多様なプレイヤーによるイノベーションを誘発し、社会実装していく「未来社会の実験場」とするため、多様なチャレンジを会場内外で生み出す仕掛けづくりを進めていく。そのシンボルとして、万博会場の立地特性を最大限に活かした「空飛ぶクルマ」の商用運航を実現し、大阪・関西をはじめわが国が、次世代モビリティの分野で世界をリードすることをめざす。</a:t>
            </a:r>
          </a:p>
        </p:txBody>
      </p:sp>
      <p:sp>
        <p:nvSpPr>
          <p:cNvPr id="38" name="テキスト ボックス 37">
            <a:extLst>
              <a:ext uri="{FF2B5EF4-FFF2-40B4-BE49-F238E27FC236}">
                <a16:creationId xmlns:a16="http://schemas.microsoft.com/office/drawing/2014/main" id="{233774CE-BB03-49E5-94E8-1F2C71E354FD}"/>
              </a:ext>
            </a:extLst>
          </p:cNvPr>
          <p:cNvSpPr txBox="1"/>
          <p:nvPr/>
        </p:nvSpPr>
        <p:spPr>
          <a:xfrm>
            <a:off x="3927793" y="4445187"/>
            <a:ext cx="2340060" cy="294610"/>
          </a:xfrm>
          <a:prstGeom prst="rect">
            <a:avLst/>
          </a:prstGeom>
          <a:noFill/>
        </p:spPr>
        <p:txBody>
          <a:bodyPr wrap="square" lIns="0" tIns="0" rIns="0" bIns="0" rtlCol="0" anchor="ctr" anchorCtr="0">
            <a:noAutofit/>
          </a:bodyPr>
          <a:lstStyle/>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smtClean="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smtClean="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（一部加工）</a:t>
            </a:r>
            <a:endPar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39" name="グループ化 38"/>
          <p:cNvGrpSpPr/>
          <p:nvPr/>
        </p:nvGrpSpPr>
        <p:grpSpPr>
          <a:xfrm>
            <a:off x="3841269" y="3014926"/>
            <a:ext cx="2005030" cy="1388562"/>
            <a:chOff x="4770659" y="2895005"/>
            <a:chExt cx="2005030" cy="1388562"/>
          </a:xfrm>
        </p:grpSpPr>
        <p:grpSp>
          <p:nvGrpSpPr>
            <p:cNvPr id="40" name="グループ化 39"/>
            <p:cNvGrpSpPr/>
            <p:nvPr/>
          </p:nvGrpSpPr>
          <p:grpSpPr>
            <a:xfrm>
              <a:off x="5062431" y="2895005"/>
              <a:ext cx="1713258" cy="1388562"/>
              <a:chOff x="4307396" y="2822210"/>
              <a:chExt cx="1713258" cy="1388562"/>
            </a:xfrm>
          </p:grpSpPr>
          <p:grpSp>
            <p:nvGrpSpPr>
              <p:cNvPr id="44" name="グループ化 43">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53" name="正方形/長方形 52">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54" name="図 53">
                  <a:extLst>
                    <a:ext uri="{FF2B5EF4-FFF2-40B4-BE49-F238E27FC236}">
                      <a16:creationId xmlns:a16="http://schemas.microsoft.com/office/drawing/2014/main" id="{7335C9A8-5147-422C-8E4F-17F91F30D805}"/>
                    </a:ext>
                  </a:extLst>
                </p:cNvPr>
                <p:cNvPicPr>
                  <a:picLocks noChangeAspect="1"/>
                </p:cNvPicPr>
                <p:nvPr/>
              </p:nvPicPr>
              <p:blipFill rotWithShape="1">
                <a:blip r:embed="rId3"/>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55" name="楕円 54">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6" name="円弧 55">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7" name="円弧 56">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8" name="円弧 57">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9" name="円弧 58">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0" name="楕円 59">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1" name="楕円 60">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2" name="楕円 61">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3" name="楕円 62">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4" name="楕円 63">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45" name="正方形/長方形 44"/>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関空</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万博会場</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48" name="フローチャート: 結合子 47"/>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正方形/長方形 40"/>
            <p:cNvSpPr/>
            <p:nvPr/>
          </p:nvSpPr>
          <p:spPr>
            <a:xfrm>
              <a:off x="6108208" y="3237695"/>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
          <p:nvSpPr>
            <p:cNvPr id="42" name="正方形/長方形 41"/>
            <p:cNvSpPr/>
            <p:nvPr/>
          </p:nvSpPr>
          <p:spPr>
            <a:xfrm>
              <a:off x="5240359" y="3259820"/>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神戸空港</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4770659" y="3636462"/>
              <a:ext cx="559187"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淡路島</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grpSp>
      <p:sp>
        <p:nvSpPr>
          <p:cNvPr id="65" name="正方形/長方形 64">
            <a:extLst>
              <a:ext uri="{FF2B5EF4-FFF2-40B4-BE49-F238E27FC236}">
                <a16:creationId xmlns:a16="http://schemas.microsoft.com/office/drawing/2014/main" id="{42AB246C-D6C3-4324-A739-9AC17F6C0836}"/>
              </a:ext>
            </a:extLst>
          </p:cNvPr>
          <p:cNvSpPr/>
          <p:nvPr/>
        </p:nvSpPr>
        <p:spPr>
          <a:xfrm>
            <a:off x="3692998" y="4874204"/>
            <a:ext cx="2758444" cy="187247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0" rtlCol="0" anchor="t" anchorCtr="0"/>
          <a:lstStyle/>
          <a:p>
            <a:pPr indent="-443194" defTabSz="930530">
              <a:spcAft>
                <a:spcPts val="291"/>
              </a:spcAft>
              <a:defRPr/>
            </a:pP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a:t>
            </a:r>
            <a:endParaRPr kumimoji="1" lang="en-US" altLang="ja-JP" sz="1300" b="1" dirty="0">
              <a:solidFill>
                <a:srgbClr val="0070C0"/>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7">
            <a:extLst>
              <a:ext uri="{FF2B5EF4-FFF2-40B4-BE49-F238E27FC236}">
                <a16:creationId xmlns:a16="http://schemas.microsoft.com/office/drawing/2014/main" id="{E599356E-2B0A-4C96-A1C9-EC52982B4052}"/>
              </a:ext>
            </a:extLst>
          </p:cNvPr>
          <p:cNvSpPr/>
          <p:nvPr/>
        </p:nvSpPr>
        <p:spPr>
          <a:xfrm>
            <a:off x="3789663" y="4746983"/>
            <a:ext cx="1012036" cy="25958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67" name="二等辺三角形 66"/>
          <p:cNvSpPr/>
          <p:nvPr/>
        </p:nvSpPr>
        <p:spPr>
          <a:xfrm flipV="1">
            <a:off x="4718923" y="5871121"/>
            <a:ext cx="672163" cy="191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42AB246C-D6C3-4324-A739-9AC17F6C0836}"/>
              </a:ext>
            </a:extLst>
          </p:cNvPr>
          <p:cNvSpPr/>
          <p:nvPr/>
        </p:nvSpPr>
        <p:spPr>
          <a:xfrm>
            <a:off x="3888746" y="6108665"/>
            <a:ext cx="2327752" cy="53197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defTabSz="930530">
              <a:defRPr/>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「商用運航」を</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世界へ</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発信</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lgn="ctr" defTabSz="930530">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→人・企業・投資の呼び込み</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69" name="角丸四角形 68"/>
          <p:cNvSpPr/>
          <p:nvPr/>
        </p:nvSpPr>
        <p:spPr>
          <a:xfrm>
            <a:off x="3800230" y="5102004"/>
            <a:ext cx="2563236" cy="738958"/>
          </a:xfrm>
          <a:prstGeom prst="roundRect">
            <a:avLst>
              <a:gd name="adj" fmla="val 11020"/>
            </a:avLst>
          </a:prstGeom>
          <a:noFill/>
          <a:ln>
            <a:no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会場内の遊覧・観覧</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体験や会場外</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ポートとの２地点間</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運航を実現</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多くの人が空飛ぶクルマを体験</a:t>
            </a:r>
            <a:endParaRPr kumimoji="1" lang="ja-JP" altLang="en-US" sz="1200" dirty="0">
              <a:solidFill>
                <a:schemeClr val="tx1"/>
              </a:solidFill>
            </a:endParaRPr>
          </a:p>
        </p:txBody>
      </p:sp>
      <p:grpSp>
        <p:nvGrpSpPr>
          <p:cNvPr id="70" name="グループ化 69"/>
          <p:cNvGrpSpPr/>
          <p:nvPr/>
        </p:nvGrpSpPr>
        <p:grpSpPr>
          <a:xfrm>
            <a:off x="7266124" y="2990023"/>
            <a:ext cx="2102675" cy="1368000"/>
            <a:chOff x="7187799" y="2821258"/>
            <a:chExt cx="2102675" cy="1368000"/>
          </a:xfrm>
        </p:grpSpPr>
        <p:grpSp>
          <p:nvGrpSpPr>
            <p:cNvPr id="71" name="グループ化 70">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74" name="正方形/長方形 73">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75" name="図 74">
                <a:extLst>
                  <a:ext uri="{FF2B5EF4-FFF2-40B4-BE49-F238E27FC236}">
                    <a16:creationId xmlns:a16="http://schemas.microsoft.com/office/drawing/2014/main" id="{D88C8B29-4F69-48DC-B9A7-B0E8D60F29DD}"/>
                  </a:ext>
                </a:extLst>
              </p:cNvPr>
              <p:cNvPicPr>
                <a:picLocks noChangeAspect="1"/>
              </p:cNvPicPr>
              <p:nvPr/>
            </p:nvPicPr>
            <p:blipFill rotWithShape="1">
              <a:blip r:embed="rId4"/>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76"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77" name="グループ化 76">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78" name="円弧 77">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9" name="円弧 78">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0" name="円弧 79">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1" name="円弧 80">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2" name="円弧 81">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3" name="円弧 82">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4" name="円弧 83">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5" name="円弧 84">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6" name="円弧 85">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7" name="円弧 86">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8" name="楕円 87">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89" name="楕円 88">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90" name="楕円 89">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1" name="楕円 90">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2" name="楕円 91">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3" name="楕円 92">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4" name="円弧 93">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5" name="円弧 94">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6" name="円弧 95">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7" name="楕円 96">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8" name="楕円 97">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9" name="楕円 98">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00" name="楕円 99">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72" name="正方形/長方形 71"/>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都市間飛行も可能に</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3" name="フローチャート: 結合子 72"/>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1" name="テキスト ボックス 100">
            <a:extLst>
              <a:ext uri="{FF2B5EF4-FFF2-40B4-BE49-F238E27FC236}">
                <a16:creationId xmlns:a16="http://schemas.microsoft.com/office/drawing/2014/main" id="{233774CE-BB03-49E5-94E8-1F2C71E354FD}"/>
              </a:ext>
            </a:extLst>
          </p:cNvPr>
          <p:cNvSpPr txBox="1"/>
          <p:nvPr/>
        </p:nvSpPr>
        <p:spPr>
          <a:xfrm>
            <a:off x="7136770" y="4446311"/>
            <a:ext cx="2340060" cy="294610"/>
          </a:xfrm>
          <a:prstGeom prst="rect">
            <a:avLst/>
          </a:prstGeom>
          <a:noFill/>
        </p:spPr>
        <p:txBody>
          <a:bodyPr wrap="square" lIns="0" tIns="0" rIns="0" bIns="0" rtlCol="0" anchor="ctr" anchorCtr="0">
            <a:noAutofit/>
          </a:bodyPr>
          <a:lstStyle/>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（一部加工）</a:t>
            </a:r>
            <a:endPar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13013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1182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484737"/>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182089738"/>
              </p:ext>
            </p:extLst>
          </p:nvPr>
        </p:nvGraphicFramePr>
        <p:xfrm>
          <a:off x="511620" y="3824398"/>
          <a:ext cx="9360001" cy="1064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」の記載</a:t>
                      </a:r>
                      <a:r>
                        <a:rPr lang="ja-JP" altLang="en-US" sz="800" b="1" u="none" dirty="0">
                          <a:solidFill>
                            <a:schemeClr val="tx1"/>
                          </a:solidFill>
                          <a:latin typeface="+mn-ea"/>
                        </a:rPr>
                        <a:t>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smtClean="0">
                          <a:solidFill>
                            <a:schemeClr val="tx1"/>
                          </a:solidFill>
                          <a:latin typeface="+mn-ea"/>
                        </a:rPr>
                        <a:t>大阪・関西万博における空飛ぶクルマの実現＜経産省・国交省＞</a:t>
                      </a:r>
                      <a:endParaRPr kumimoji="1" lang="en-US" altLang="ja-JP" sz="1000" u="none" dirty="0" smtClean="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「大阪・関西万博空飛ぶクルマ準備会議」において、具体的な運航の絵姿</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離着陸場</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ポート</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、運航ルートなど</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や今後のスケジュール並びに事業者への支援策などを協議中</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lang="en-US" altLang="ja-JP" sz="1000" u="none" dirty="0" smtClean="0">
                          <a:solidFill>
                            <a:schemeClr val="tx1"/>
                          </a:solidFill>
                          <a:latin typeface="+mn-ea"/>
                          <a:ea typeface="+mn-ea"/>
                        </a:rPr>
                        <a:t>2023</a:t>
                      </a:r>
                      <a:r>
                        <a:rPr lang="ja-JP" altLang="en-US" sz="1000" u="none" dirty="0" smtClean="0">
                          <a:solidFill>
                            <a:schemeClr val="tx1"/>
                          </a:solidFill>
                          <a:latin typeface="+mn-ea"/>
                          <a:ea typeface="+mn-ea"/>
                        </a:rPr>
                        <a:t>年</a:t>
                      </a:r>
                      <a:r>
                        <a:rPr lang="en-US" altLang="ja-JP" sz="1000" u="none" dirty="0" smtClean="0">
                          <a:solidFill>
                            <a:schemeClr val="tx1"/>
                          </a:solidFill>
                          <a:latin typeface="+mn-ea"/>
                          <a:ea typeface="+mn-ea"/>
                        </a:rPr>
                        <a:t>10</a:t>
                      </a:r>
                      <a:r>
                        <a:rPr lang="ja-JP" altLang="en-US" sz="1000" u="none" dirty="0" smtClean="0">
                          <a:solidFill>
                            <a:schemeClr val="tx1"/>
                          </a:solidFill>
                          <a:latin typeface="+mn-ea"/>
                          <a:ea typeface="+mn-ea"/>
                        </a:rPr>
                        <a:t>月頃</a:t>
                      </a:r>
                      <a:r>
                        <a:rPr lang="en-US" altLang="ja-JP" sz="1000" u="none" dirty="0" smtClean="0">
                          <a:solidFill>
                            <a:schemeClr val="tx1"/>
                          </a:solidFill>
                          <a:latin typeface="+mn-ea"/>
                          <a:ea typeface="+mn-ea"/>
                        </a:rPr>
                        <a:t>VP</a:t>
                      </a:r>
                      <a:r>
                        <a:rPr lang="ja-JP" altLang="en-US" sz="1000" u="none" dirty="0" smtClean="0">
                          <a:solidFill>
                            <a:schemeClr val="tx1"/>
                          </a:solidFill>
                          <a:latin typeface="+mn-ea"/>
                          <a:ea typeface="+mn-ea"/>
                        </a:rPr>
                        <a:t>（バーティポート）整備指針の公表予定）</a:t>
                      </a:r>
                      <a:endParaRPr lang="en-US" altLang="ja-JP" sz="1000" u="none" dirty="0" smtClean="0">
                        <a:solidFill>
                          <a:schemeClr val="tx1"/>
                        </a:solidFill>
                        <a:latin typeface="+mn-ea"/>
                        <a:ea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11251750"/>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a:t>
                      </a:r>
                      <a:r>
                        <a:rPr kumimoji="1" lang="ja-JP" altLang="en-US" sz="1000" b="1" u="none" dirty="0" smtClean="0">
                          <a:solidFill>
                            <a:schemeClr val="tx1"/>
                          </a:solidFill>
                        </a:rPr>
                        <a:t>空飛ぶクルマ大阪ラウンドテーブルの運営、ロードマップの進捗管理</a:t>
                      </a:r>
                      <a:endParaRPr kumimoji="1" lang="en-US" altLang="ja-JP" sz="1000" b="1" u="none"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rPr>
                        <a:t>・空飛ぶクルマの実現に必要な事業環境整備に向けた調査・検討</a:t>
                      </a:r>
                      <a:endParaRPr kumimoji="1" lang="en-US" altLang="ja-JP" sz="1000" b="1" u="none"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rPr>
                        <a:t>・空飛ぶクルマの社会受容性向上に向けた情報発信・普及啓発</a:t>
                      </a:r>
                      <a:endParaRPr kumimoji="1" lang="en-US" altLang="ja-JP" sz="1000" b="1" u="none"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rPr>
                        <a:t>・事業者による実証事業等への支援（補助、フィールドの提供等）</a:t>
                      </a:r>
                      <a:endParaRPr kumimoji="1" lang="en-US" altLang="ja-JP" sz="1000" b="1" u="none"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rPr>
                        <a:t>・離着陸場（ポート）整備に向けた支援（補助、府・市有地の提供等） </a:t>
                      </a:r>
                      <a:endParaRPr kumimoji="1" lang="en-US" altLang="ja-JP" sz="1000" b="1" u="non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374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0"/>
            <a:ext cx="9251210" cy="849354"/>
          </a:xfrm>
          <a:prstGeom prst="rect">
            <a:avLst/>
          </a:prstGeom>
          <a:noFill/>
          <a:ln w="6350">
            <a:noFill/>
            <a:prstDash val="solid"/>
          </a:ln>
        </p:spPr>
        <p:txBody>
          <a:bodyPr wrap="square" rtlCol="0" anchor="ctr" anchorCtr="0">
            <a:noAutofit/>
          </a:bodyPr>
          <a:lstStyle/>
          <a:p>
            <a:r>
              <a:rPr kumimoji="1" lang="ja-JP" altLang="en-US" sz="1000" dirty="0" smtClean="0"/>
              <a:t>▷国</a:t>
            </a:r>
            <a:r>
              <a:rPr kumimoji="1" lang="ja-JP" altLang="en-US" sz="1000" dirty="0"/>
              <a:t>による航空法等の各種制度整備（機体の安全性の基準整備、飛行エリア、離着陸場等</a:t>
            </a:r>
            <a:r>
              <a:rPr kumimoji="1" lang="ja-JP" altLang="en-US" sz="1000" dirty="0" smtClean="0"/>
              <a:t>）</a:t>
            </a:r>
            <a:endParaRPr kumimoji="1" lang="en-US" altLang="ja-JP" sz="1000" dirty="0" smtClean="0"/>
          </a:p>
          <a:p>
            <a:r>
              <a:rPr kumimoji="1" lang="ja-JP" altLang="en-US" sz="1000" dirty="0"/>
              <a:t>▷空飛ぶクルマに関する社会受容性の向上（騒音・安全性等）</a:t>
            </a:r>
          </a:p>
          <a:p>
            <a:r>
              <a:rPr kumimoji="1" lang="ja-JP" altLang="en-US" sz="1000" dirty="0"/>
              <a:t>▷機体開発・実証事業・離着陸場の整備等に係る財政的</a:t>
            </a:r>
            <a:r>
              <a:rPr kumimoji="1" lang="ja-JP" altLang="en-US" sz="1000" dirty="0" smtClean="0"/>
              <a:t>負担</a:t>
            </a:r>
            <a:endParaRPr kumimoji="1" lang="en-US" altLang="ja-JP" sz="1000" dirty="0"/>
          </a:p>
          <a:p>
            <a:endParaRPr kumimoji="1" lang="en-US" altLang="ja-JP" sz="1000" dirty="0" smtClean="0"/>
          </a:p>
          <a:p>
            <a:endParaRPr kumimoji="1" lang="ja-JP" altLang="en-US" sz="1000" dirty="0"/>
          </a:p>
        </p:txBody>
      </p:sp>
      <p:graphicFrame>
        <p:nvGraphicFramePr>
          <p:cNvPr id="30" name="表 29"/>
          <p:cNvGraphicFramePr>
            <a:graphicFrameLocks noGrp="1"/>
          </p:cNvGraphicFramePr>
          <p:nvPr>
            <p:extLst>
              <p:ext uri="{D42A27DB-BD31-4B8C-83A1-F6EECF244321}">
                <p14:modId xmlns:p14="http://schemas.microsoft.com/office/powerpoint/2010/main" val="3695989576"/>
              </p:ext>
            </p:extLst>
          </p:nvPr>
        </p:nvGraphicFramePr>
        <p:xfrm>
          <a:off x="482432" y="5412520"/>
          <a:ext cx="9389187" cy="10722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3612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n-lt"/>
                          <a:ea typeface="+mn-ea"/>
                          <a:cs typeface="+mn-cs"/>
                        </a:rPr>
                        <a:t>▶万博における商用運航の実現</a:t>
                      </a:r>
                      <a:endParaRPr kumimoji="1" lang="en-US" altLang="ja-JP" sz="1050" b="1" i="0" u="none" strike="noStrike" kern="1200" cap="none" spc="0" normalizeH="0" baseline="0" noProof="0" dirty="0" smtClean="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n-lt"/>
                          <a:ea typeface="+mn-ea"/>
                          <a:cs typeface="+mn-cs"/>
                        </a:rPr>
                        <a:t>　　・「準備会議」の議論も踏まえたポート設置や運航に係る基準の早期整備や運航事業者・ポート整備事業者への財政支援</a:t>
                      </a:r>
                      <a:endParaRPr kumimoji="1" lang="en-US" altLang="ja-JP" sz="1050" b="0" i="0" u="none" strike="noStrike" kern="1200" cap="none" spc="0" normalizeH="0" baseline="0" noProof="0" dirty="0" smtClean="0">
                        <a:ln>
                          <a:noFill/>
                        </a:ln>
                        <a:solidFill>
                          <a:schemeClr val="tx1"/>
                        </a:solidFill>
                        <a:effectLst/>
                        <a:uLnTx/>
                        <a:uFillTx/>
                        <a:latin typeface="+mn-lt"/>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36123">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smtClean="0">
                          <a:solidFill>
                            <a:prstClr val="black"/>
                          </a:solidFill>
                        </a:rPr>
                        <a:t>▷</a:t>
                      </a:r>
                      <a:r>
                        <a:rPr kumimoji="1" lang="ja-JP" altLang="en-US" sz="1050" b="1" i="0" u="none" strike="noStrike" kern="1200" cap="none" spc="0" normalizeH="0" baseline="0" noProof="0" dirty="0" smtClean="0">
                          <a:ln>
                            <a:noFill/>
                          </a:ln>
                          <a:solidFill>
                            <a:schemeClr val="tx1"/>
                          </a:solidFill>
                          <a:effectLst/>
                          <a:uLnTx/>
                          <a:uFillTx/>
                          <a:latin typeface="+mn-lt"/>
                          <a:ea typeface="+mn-ea"/>
                          <a:cs typeface="+mn-cs"/>
                        </a:rPr>
                        <a:t>万博で得たノウハウなどを定着・発展させ、更なる商用運航拡大に向けた支援</a:t>
                      </a:r>
                      <a:endParaRPr kumimoji="1" lang="en-US" altLang="ja-JP" sz="1050" b="1" i="0" u="none" strike="noStrike" kern="1200" cap="none" spc="0" normalizeH="0" baseline="0" noProof="0" dirty="0" smtClean="0">
                        <a:ln>
                          <a:noFill/>
                        </a:ln>
                        <a:solidFill>
                          <a:schemeClr val="tx1"/>
                        </a:solidFill>
                        <a:effectLst/>
                        <a:uLnTx/>
                        <a:uFillTx/>
                        <a:latin typeface="+mn-lt"/>
                        <a:ea typeface="+mn-ea"/>
                        <a:cs typeface="+mn-cs"/>
                      </a:endParaRPr>
                    </a:p>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smtClean="0">
                          <a:ln>
                            <a:noFill/>
                          </a:ln>
                          <a:solidFill>
                            <a:schemeClr val="tx1"/>
                          </a:solidFill>
                          <a:effectLst/>
                          <a:uLnTx/>
                          <a:uFillTx/>
                          <a:latin typeface="+mn-lt"/>
                          <a:ea typeface="+mn-ea"/>
                          <a:cs typeface="+mn-cs"/>
                        </a:rPr>
                        <a:t>・運航事業者やポート整備事業者の自立的な運航に必要な技術的・財政的支援</a:t>
                      </a:r>
                      <a:endParaRPr kumimoji="1" lang="ja-JP" altLang="en-US" sz="105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082829" y="502243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smtClean="0">
                  <a:solidFill>
                    <a:prstClr val="black"/>
                  </a:solidFill>
                  <a:latin typeface="+mn-ea"/>
                  <a:cs typeface="Times New Roman" panose="02020603050405020304" pitchFamily="18" charset="0"/>
                </a:rPr>
                <a:t>《</a:t>
              </a:r>
              <a:r>
                <a:rPr lang="ja-JP" altLang="en-US" sz="750" kern="100" dirty="0" smtClean="0">
                  <a:solidFill>
                    <a:prstClr val="black"/>
                  </a:solidFill>
                  <a:latin typeface="+mn-ea"/>
                  <a:cs typeface="Times New Roman" panose="02020603050405020304" pitchFamily="18" charset="0"/>
                </a:rPr>
                <a:t>凡例</a:t>
              </a:r>
              <a:r>
                <a:rPr lang="en-US" altLang="ja-JP" sz="750" kern="100" dirty="0" smtClean="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smtClean="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smtClean="0">
                  <a:solidFill>
                    <a:prstClr val="black"/>
                  </a:solidFill>
                  <a:latin typeface="+mn-ea"/>
                  <a:cs typeface="Times New Roman" panose="02020603050405020304" pitchFamily="18" charset="0"/>
                </a:rPr>
                <a:t>▷</a:t>
              </a:r>
              <a:r>
                <a:rPr lang="ja-JP" altLang="en-US" sz="650" kern="100" dirty="0">
                  <a:solidFill>
                    <a:prstClr val="black"/>
                  </a:solidFill>
                  <a:latin typeface="+mn-ea"/>
                  <a:cs typeface="Times New Roman" panose="02020603050405020304" pitchFamily="18" charset="0"/>
                </a:rPr>
                <a:t>：</a:t>
              </a:r>
              <a:r>
                <a:rPr lang="ja-JP" altLang="en-US" sz="650" kern="100" dirty="0" smtClean="0">
                  <a:solidFill>
                    <a:prstClr val="black"/>
                  </a:solidFill>
                  <a:latin typeface="+mn-ea"/>
                  <a:cs typeface="Times New Roman" panose="02020603050405020304" pitchFamily="18" charset="0"/>
                </a:rPr>
                <a:t>万博を契機とした成長に向けて</a:t>
              </a:r>
              <a:endParaRPr lang="en-US" altLang="ja-JP" sz="650" kern="100" dirty="0" smtClean="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697397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861052382"/>
              </p:ext>
            </p:extLst>
          </p:nvPr>
        </p:nvGraphicFramePr>
        <p:xfrm>
          <a:off x="289283" y="1732356"/>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□自動運転の実証実験</a:t>
                      </a:r>
                      <a:endParaRPr lang="ja-JP" altLang="en-US" sz="600" b="1" dirty="0" smtClean="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・これまで万博会場となる夢洲等で、民間企業により実証実験を実施</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・「大阪市自動運転バス実装協議会」を発足（２０２２年</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12</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月）し、自動運転バスの実装に向けて、関係行政機関等と協議や意見交換等を実施</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180000" lvl="0" indent="-92075">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（想定ルート案）</a:t>
                      </a:r>
                    </a:p>
                    <a:p>
                      <a:pPr marL="92075" indent="-92075">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① 新大阪駅・大阪駅ルート</a:t>
                      </a:r>
                    </a:p>
                    <a:p>
                      <a:pPr marL="92075" indent="-92075">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② 舞洲駐車場～万博会場</a:t>
                      </a:r>
                    </a:p>
                    <a:p>
                      <a:pPr marL="92075" indent="-92075">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③ 万博会場内の外周道路</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・郊外の高齢化が進む団地で地域の足として実証を実施中（レベル３</a:t>
                      </a:r>
                      <a:r>
                        <a:rPr lang="en-US" altLang="ja-JP" sz="1100" b="0" u="none" baseline="300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　河内長野市）</a:t>
                      </a:r>
                    </a:p>
                    <a:p>
                      <a:pPr marL="0" indent="0">
                        <a:lnSpc>
                          <a:spcPct val="100000"/>
                        </a:lnSpc>
                        <a:spcBef>
                          <a:spcPts val="0"/>
                        </a:spcBef>
                        <a:spcAft>
                          <a:spcPts val="0"/>
                        </a:spcAft>
                        <a:defRPr/>
                      </a:pP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　自動運転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世界的に開発競争が激化する自動運転を、万博会場へのアクセスや会場内の移動で実現。安全・快適な未来のモビリティ社会の体験を通じ、その後の社会実装につなげていく。</a:t>
            </a:r>
          </a:p>
        </p:txBody>
      </p:sp>
      <p:sp>
        <p:nvSpPr>
          <p:cNvPr id="102" name="正方形/長方形 101">
            <a:extLst>
              <a:ext uri="{FF2B5EF4-FFF2-40B4-BE49-F238E27FC236}">
                <a16:creationId xmlns:a16="http://schemas.microsoft.com/office/drawing/2014/main" id="{42AB246C-D6C3-4324-A739-9AC17F6C0836}"/>
              </a:ext>
            </a:extLst>
          </p:cNvPr>
          <p:cNvSpPr/>
          <p:nvPr/>
        </p:nvSpPr>
        <p:spPr>
          <a:xfrm>
            <a:off x="3770769" y="2792829"/>
            <a:ext cx="2412000" cy="177238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会場までのアクセスや会場内において、自動</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運転</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（レベル４</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で</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安全に移動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要駅</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から</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万博会場へのアクセス</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を自動運転で</a:t>
            </a:r>
            <a:r>
              <a:rPr kumimoji="1" lang="ja-JP" altLang="en-US" sz="1100" dirty="0">
                <a:solidFill>
                  <a:schemeClr val="tx1"/>
                </a:solidFill>
                <a:latin typeface="BIZ UDPゴシック" panose="020B0400000000000000" pitchFamily="50" charset="-128"/>
                <a:ea typeface="BIZ UDPゴシック" panose="020B0400000000000000" pitchFamily="50" charset="-128"/>
              </a:rPr>
              <a:t>輸送</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・広大な</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万博会場内を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、自動運転車により安全に移動</a:t>
            </a:r>
          </a:p>
        </p:txBody>
      </p:sp>
      <p:sp>
        <p:nvSpPr>
          <p:cNvPr id="103" name="ホームベース 7">
            <a:extLst>
              <a:ext uri="{FF2B5EF4-FFF2-40B4-BE49-F238E27FC236}">
                <a16:creationId xmlns:a16="http://schemas.microsoft.com/office/drawing/2014/main" id="{E599356E-2B0A-4C96-A1C9-EC52982B4052}"/>
              </a:ext>
            </a:extLst>
          </p:cNvPr>
          <p:cNvSpPr/>
          <p:nvPr/>
        </p:nvSpPr>
        <p:spPr>
          <a:xfrm>
            <a:off x="3770769" y="2664197"/>
            <a:ext cx="1012036" cy="25726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nvGrpSpPr>
          <p:cNvPr id="104" name="グループ化 103"/>
          <p:cNvGrpSpPr/>
          <p:nvPr/>
        </p:nvGrpSpPr>
        <p:grpSpPr>
          <a:xfrm>
            <a:off x="7113325" y="3125783"/>
            <a:ext cx="2121593" cy="1623429"/>
            <a:chOff x="5659334" y="3141069"/>
            <a:chExt cx="2186190" cy="1755087"/>
          </a:xfrm>
        </p:grpSpPr>
        <p:pic>
          <p:nvPicPr>
            <p:cNvPr id="105" name="図 104"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106" name="正方形/長方形 105"/>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7" name="テキスト ボックス 153"/>
          <p:cNvSpPr txBox="1"/>
          <p:nvPr/>
        </p:nvSpPr>
        <p:spPr>
          <a:xfrm>
            <a:off x="312747" y="6365004"/>
            <a:ext cx="9529983" cy="626701"/>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strike="dblStrike" dirty="0">
              <a:latin typeface="BIZ UDPゴシック" panose="020B0400000000000000" pitchFamily="50" charset="-128"/>
              <a:ea typeface="BIZ UDPゴシック" panose="020B0400000000000000" pitchFamily="50" charset="-128"/>
            </a:endParaRPr>
          </a:p>
          <a:p>
            <a:r>
              <a:rPr kumimoji="1" lang="ja-JP" altLang="en-US" sz="900" dirty="0" smtClean="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r>
              <a:rPr kumimoji="1" lang="ja-JP" altLang="en-US" sz="900" dirty="0" smtClean="0">
                <a:latin typeface="BIZ UDPゴシック" panose="020B0400000000000000" pitchFamily="50" charset="-128"/>
                <a:ea typeface="BIZ UDPゴシック" panose="020B0400000000000000" pitchFamily="50" charset="-128"/>
              </a:rPr>
              <a:t>）</a:t>
            </a:r>
            <a:endParaRPr kumimoji="1" lang="en-US" altLang="ja-JP" sz="900" dirty="0" smtClean="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smtClean="0">
                <a:latin typeface="BIZ UDPゴシック" panose="020B0400000000000000" pitchFamily="50" charset="-128"/>
                <a:ea typeface="BIZ UDPゴシック" panose="020B0400000000000000" pitchFamily="50" charset="-128"/>
              </a:rPr>
              <a:t>2025</a:t>
            </a:r>
            <a:r>
              <a:rPr kumimoji="1" lang="ja-JP" altLang="en-US" sz="900" dirty="0" smtClean="0">
                <a:latin typeface="BIZ UDPゴシック" panose="020B0400000000000000" pitchFamily="50" charset="-128"/>
                <a:ea typeface="BIZ UDPゴシック" panose="020B0400000000000000" pitchFamily="50" charset="-128"/>
              </a:rPr>
              <a:t>年にめざす自動運転レベルをレベル４としているが、今後</a:t>
            </a:r>
            <a:r>
              <a:rPr kumimoji="1" lang="ja-JP" altLang="en-US" sz="900" dirty="0">
                <a:latin typeface="BIZ UDPゴシック" panose="020B0400000000000000" pitchFamily="50" charset="-128"/>
                <a:ea typeface="BIZ UDPゴシック" panose="020B0400000000000000" pitchFamily="50" charset="-128"/>
              </a:rPr>
              <a:t>関係者間で安全面・技術面及び運用面で検討を進め、実現可能なレベルを決定して</a:t>
            </a:r>
            <a:r>
              <a:rPr kumimoji="1" lang="ja-JP" altLang="en-US" sz="900" dirty="0" smtClean="0">
                <a:latin typeface="BIZ UDPゴシック" panose="020B0400000000000000" pitchFamily="50" charset="-128"/>
                <a:ea typeface="BIZ UDPゴシック" panose="020B0400000000000000" pitchFamily="50" charset="-128"/>
              </a:rPr>
              <a:t>いく</a:t>
            </a:r>
            <a:endParaRPr kumimoji="1" lang="ja-JP" altLang="en-US"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707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64788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919990177"/>
              </p:ext>
            </p:extLst>
          </p:nvPr>
        </p:nvGraphicFramePr>
        <p:xfrm>
          <a:off x="511620" y="3987546"/>
          <a:ext cx="9360001" cy="1064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」の記載</a:t>
                      </a:r>
                      <a:r>
                        <a:rPr lang="ja-JP" altLang="en-US" sz="800" b="1" u="none" dirty="0">
                          <a:solidFill>
                            <a:schemeClr val="tx1"/>
                          </a:solidFill>
                          <a:latin typeface="+mn-ea"/>
                        </a:rPr>
                        <a:t>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smtClean="0">
                          <a:solidFill>
                            <a:schemeClr val="tx1"/>
                          </a:solidFill>
                          <a:latin typeface="+mn-ea"/>
                        </a:rPr>
                        <a:t>自動運転の一層の推進＜デジタル庁、警察庁、総務省、経産省、国交省＞</a:t>
                      </a:r>
                    </a:p>
                    <a:p>
                      <a:pPr marL="171450" indent="-171450">
                        <a:buFont typeface="Wingdings" panose="05000000000000000000" pitchFamily="2" charset="2"/>
                        <a:buChar char="l"/>
                      </a:pPr>
                      <a:r>
                        <a:rPr kumimoji="1" lang="en-US" altLang="ja-JP" sz="1000" u="none" dirty="0" smtClean="0">
                          <a:solidFill>
                            <a:schemeClr val="tx1"/>
                          </a:solidFill>
                          <a:latin typeface="+mn-ea"/>
                        </a:rPr>
                        <a:t>Beyond 5G ready </a:t>
                      </a:r>
                      <a:r>
                        <a:rPr kumimoji="1" lang="ja-JP" altLang="en-US" sz="1000" u="none" dirty="0" smtClean="0">
                          <a:solidFill>
                            <a:schemeClr val="tx1"/>
                          </a:solidFill>
                          <a:latin typeface="+mn-ea"/>
                        </a:rPr>
                        <a:t>ショーケースの実現＜総務省＞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大阪市自動運転バス実装協議会において、自動運転バスの実装に向けて有識者、国、バス事業者等を含めて協議中</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国において、自動運転実証支援の予算を確保（</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補正）</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6453574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rPr>
                        <a:t>・自動運転の実証事業・実装支援（実証フィールドの提供など） </a:t>
                      </a:r>
                      <a:endParaRPr kumimoji="1" lang="en-US" altLang="ja-JP" sz="1000" b="1" u="none"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rPr>
                        <a:t>・有識者や国、バス事業者等を含めて、大阪市自動運転バス実装協議会を開催</a:t>
                      </a:r>
                      <a:endParaRPr kumimoji="1" lang="en-US" altLang="ja-JP" sz="1000" b="1" u="none" dirty="0" smtClean="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482432" y="2745732"/>
            <a:ext cx="9251210" cy="849354"/>
          </a:xfrm>
          <a:prstGeom prst="rect">
            <a:avLst/>
          </a:prstGeom>
          <a:noFill/>
          <a:ln w="6350">
            <a:noFill/>
            <a:prstDash val="solid"/>
          </a:ln>
        </p:spPr>
        <p:txBody>
          <a:bodyPr wrap="square" rtlCol="0" anchor="ctr" anchorCtr="0">
            <a:noAutofit/>
          </a:bodyPr>
          <a:lstStyle/>
          <a:p>
            <a:r>
              <a:rPr kumimoji="1" lang="ja-JP" altLang="en-US" sz="1000" dirty="0"/>
              <a:t>▷万博開催時における自動運転の移動サービスの実現に向けた環境整備</a:t>
            </a:r>
          </a:p>
          <a:p>
            <a:r>
              <a:rPr kumimoji="1" lang="ja-JP" altLang="en-US" sz="1000" dirty="0"/>
              <a:t>▷自動運転の移動サービスの実証に対する財政的</a:t>
            </a:r>
            <a:r>
              <a:rPr kumimoji="1" lang="ja-JP" altLang="en-US" sz="1000" dirty="0" smtClean="0"/>
              <a:t>負担</a:t>
            </a:r>
            <a:endParaRPr kumimoji="1" lang="en-US" altLang="ja-JP" sz="1000" dirty="0" smtClean="0"/>
          </a:p>
        </p:txBody>
      </p:sp>
      <p:graphicFrame>
        <p:nvGraphicFramePr>
          <p:cNvPr id="30" name="表 29"/>
          <p:cNvGraphicFramePr>
            <a:graphicFrameLocks noGrp="1"/>
          </p:cNvGraphicFramePr>
          <p:nvPr>
            <p:extLst>
              <p:ext uri="{D42A27DB-BD31-4B8C-83A1-F6EECF244321}">
                <p14:modId xmlns:p14="http://schemas.microsoft.com/office/powerpoint/2010/main" val="405025688"/>
              </p:ext>
            </p:extLst>
          </p:nvPr>
        </p:nvGraphicFramePr>
        <p:xfrm>
          <a:off x="482432" y="5646115"/>
          <a:ext cx="9389187" cy="120270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94945">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n-lt"/>
                          <a:ea typeface="+mn-ea"/>
                          <a:cs typeface="+mn-cs"/>
                        </a:rPr>
                        <a:t>▶万博会場内および会場アクセスにおいて、自動運転の実現</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・路側センサー等のインフラ整備に対する財政支援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・運行事業者に対する実証・実装運行に対する財政支援 </a:t>
                      </a: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484682">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00" b="1" dirty="0" smtClean="0">
                          <a:solidFill>
                            <a:prstClr val="black"/>
                          </a:solidFill>
                        </a:rPr>
                        <a:t>▷</a:t>
                      </a:r>
                      <a:r>
                        <a:rPr kumimoji="1" lang="ja-JP" altLang="en-US" sz="1000" b="1" i="0" u="none" strike="noStrike" kern="1200" cap="none" spc="0" normalizeH="0" baseline="0" noProof="0" dirty="0" smtClean="0">
                          <a:ln>
                            <a:noFill/>
                          </a:ln>
                          <a:solidFill>
                            <a:schemeClr val="tx1"/>
                          </a:solidFill>
                          <a:effectLst/>
                          <a:uLnTx/>
                          <a:uFillTx/>
                          <a:latin typeface="+mn-lt"/>
                          <a:ea typeface="+mn-ea"/>
                          <a:cs typeface="+mn-cs"/>
                        </a:rPr>
                        <a:t>万博で実現した自動運転での移動サービスの普及拡大に対する支援　　</a:t>
                      </a:r>
                      <a:endParaRPr kumimoji="1" lang="ja-JP" altLang="en-US" sz="1100" b="0" dirty="0" smtClean="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11404" y="521261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smtClean="0">
                  <a:solidFill>
                    <a:prstClr val="black"/>
                  </a:solidFill>
                  <a:latin typeface="+mn-ea"/>
                  <a:cs typeface="Times New Roman" panose="02020603050405020304" pitchFamily="18" charset="0"/>
                </a:rPr>
                <a:t>《</a:t>
              </a:r>
              <a:r>
                <a:rPr lang="ja-JP" altLang="en-US" sz="750" kern="100" dirty="0" smtClean="0">
                  <a:solidFill>
                    <a:prstClr val="black"/>
                  </a:solidFill>
                  <a:latin typeface="+mn-ea"/>
                  <a:cs typeface="Times New Roman" panose="02020603050405020304" pitchFamily="18" charset="0"/>
                </a:rPr>
                <a:t>凡例</a:t>
              </a:r>
              <a:r>
                <a:rPr lang="en-US" altLang="ja-JP" sz="750" kern="100" dirty="0" smtClean="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smtClean="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smtClean="0">
                  <a:solidFill>
                    <a:prstClr val="black"/>
                  </a:solidFill>
                  <a:latin typeface="+mn-ea"/>
                  <a:cs typeface="Times New Roman" panose="02020603050405020304" pitchFamily="18" charset="0"/>
                </a:rPr>
                <a:t>▷</a:t>
              </a:r>
              <a:r>
                <a:rPr lang="ja-JP" altLang="en-US" sz="650" kern="100" dirty="0">
                  <a:solidFill>
                    <a:prstClr val="black"/>
                  </a:solidFill>
                  <a:latin typeface="+mn-ea"/>
                  <a:cs typeface="Times New Roman" panose="02020603050405020304" pitchFamily="18" charset="0"/>
                </a:rPr>
                <a:t>：</a:t>
              </a:r>
              <a:r>
                <a:rPr lang="ja-JP" altLang="en-US" sz="650" kern="100" dirty="0" smtClean="0">
                  <a:solidFill>
                    <a:prstClr val="black"/>
                  </a:solidFill>
                  <a:latin typeface="+mn-ea"/>
                  <a:cs typeface="Times New Roman" panose="02020603050405020304" pitchFamily="18" charset="0"/>
                </a:rPr>
                <a:t>万博を契機とした成長に向けて</a:t>
              </a:r>
              <a:endParaRPr lang="en-US" altLang="ja-JP" sz="650" kern="100" dirty="0" smtClean="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139934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504932202"/>
              </p:ext>
            </p:extLst>
          </p:nvPr>
        </p:nvGraphicFramePr>
        <p:xfrm>
          <a:off x="280329" y="1753163"/>
          <a:ext cx="9540000" cy="321888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3218887">
                <a:tc>
                  <a:txBody>
                    <a:bodyPr/>
                    <a:lstStyle/>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a:t>
                      </a:r>
                      <a:r>
                        <a:rPr lang="en-US" altLang="ja-JP" sz="1300" b="1" dirty="0" smtClean="0">
                          <a:solidFill>
                            <a:prstClr val="black"/>
                          </a:solidFill>
                          <a:latin typeface="BIZ UDPゴシック" panose="020B0400000000000000" pitchFamily="50" charset="-128"/>
                          <a:ea typeface="BIZ UDPゴシック" panose="020B0400000000000000" pitchFamily="50" charset="-128"/>
                        </a:rPr>
                        <a:t>MaaS</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スタート</a:t>
                      </a:r>
                      <a:endParaRPr lang="ja-JP" altLang="en-US" sz="600" b="1"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・関西</a:t>
                      </a:r>
                      <a:r>
                        <a:rPr lang="en-US" altLang="ja-JP" sz="1100" dirty="0" smtClean="0">
                          <a:solidFill>
                            <a:schemeClr val="tx1"/>
                          </a:solidFill>
                          <a:latin typeface="BIZ UDPゴシック" panose="020B0400000000000000" pitchFamily="50" charset="-128"/>
                          <a:ea typeface="BIZ UDPゴシック" panose="020B0400000000000000" pitchFamily="50" charset="-128"/>
                        </a:rPr>
                        <a:t>MaaS</a:t>
                      </a:r>
                      <a:r>
                        <a:rPr lang="ja-JP" altLang="en-US" sz="1100" dirty="0" smtClean="0">
                          <a:solidFill>
                            <a:schemeClr val="tx1"/>
                          </a:solidFill>
                          <a:latin typeface="BIZ UDPゴシック" panose="020B0400000000000000" pitchFamily="50" charset="-128"/>
                          <a:ea typeface="BIZ UDPゴシック" panose="020B0400000000000000" pitchFamily="50" charset="-128"/>
                        </a:rPr>
                        <a:t>検討会</a:t>
                      </a:r>
                      <a:r>
                        <a:rPr lang="en-US" altLang="ja-JP" sz="1100" dirty="0" smtClean="0">
                          <a:solidFill>
                            <a:schemeClr val="tx1"/>
                          </a:solidFill>
                          <a:latin typeface="BIZ UDPゴシック" panose="020B0400000000000000" pitchFamily="50" charset="-128"/>
                          <a:ea typeface="BIZ UDPゴシック" panose="020B0400000000000000" pitchFamily="50" charset="-128"/>
                        </a:rPr>
                        <a:t>(2019</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dirty="0" smtClean="0">
                          <a:solidFill>
                            <a:schemeClr val="tx1"/>
                          </a:solidFill>
                          <a:latin typeface="BIZ UDPゴシック" panose="020B0400000000000000" pitchFamily="50" charset="-128"/>
                          <a:ea typeface="BIZ UDPゴシック" panose="020B0400000000000000" pitchFamily="50" charset="-128"/>
                        </a:rPr>
                        <a:t>10</a:t>
                      </a:r>
                      <a:r>
                        <a:rPr lang="ja-JP" altLang="en-US" sz="1100" dirty="0" smtClean="0">
                          <a:solidFill>
                            <a:schemeClr val="tx1"/>
                          </a:solidFill>
                          <a:latin typeface="BIZ UDPゴシック" panose="020B0400000000000000" pitchFamily="50" charset="-128"/>
                          <a:ea typeface="BIZ UDPゴシック" panose="020B0400000000000000" pitchFamily="50" charset="-128"/>
                        </a:rPr>
                        <a:t>月設立</a:t>
                      </a:r>
                      <a:r>
                        <a:rPr lang="en-US" altLang="ja-JP"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を進化　</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baseline="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させ、関西</a:t>
                      </a:r>
                      <a:r>
                        <a:rPr lang="en-US" altLang="ja-JP" sz="1100" dirty="0" smtClean="0">
                          <a:solidFill>
                            <a:schemeClr val="tx1"/>
                          </a:solidFill>
                          <a:latin typeface="BIZ UDPゴシック" panose="020B0400000000000000" pitchFamily="50" charset="-128"/>
                          <a:ea typeface="BIZ UDPゴシック" panose="020B0400000000000000" pitchFamily="50" charset="-128"/>
                        </a:rPr>
                        <a:t>MaaS</a:t>
                      </a:r>
                      <a:r>
                        <a:rPr lang="ja-JP" altLang="en-US" sz="1100" dirty="0" smtClean="0">
                          <a:solidFill>
                            <a:schemeClr val="tx1"/>
                          </a:solidFill>
                          <a:latin typeface="BIZ UDPゴシック" panose="020B0400000000000000" pitchFamily="50" charset="-128"/>
                          <a:ea typeface="BIZ UDPゴシック" panose="020B0400000000000000" pitchFamily="50" charset="-128"/>
                        </a:rPr>
                        <a:t>協議会を設立（</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2022</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dirty="0" smtClean="0">
                          <a:solidFill>
                            <a:schemeClr val="tx1"/>
                          </a:solidFill>
                          <a:latin typeface="BIZ UDPゴシック" panose="020B0400000000000000" pitchFamily="50" charset="-128"/>
                          <a:ea typeface="BIZ UDPゴシック" panose="020B0400000000000000" pitchFamily="50" charset="-128"/>
                        </a:rPr>
                        <a:t>11</a:t>
                      </a:r>
                      <a:r>
                        <a:rPr lang="ja-JP" altLang="en-US" sz="1100" dirty="0" smtClean="0">
                          <a:solidFill>
                            <a:schemeClr val="tx1"/>
                          </a:solidFill>
                          <a:latin typeface="BIZ UDPゴシック" panose="020B0400000000000000" pitchFamily="50" charset="-128"/>
                          <a:ea typeface="BIZ UDPゴシック" panose="020B0400000000000000" pitchFamily="50" charset="-128"/>
                        </a:rPr>
                        <a:t>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２月設立）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オンデマンド交通の社会実験開始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･万博来訪者に対してストレスフリーな移動サー </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ビスを提供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が拡大</a:t>
                      </a:r>
                      <a:endParaRPr kumimoji="1" lang="ja-JP" altLang="en-US" sz="6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・交通、観光、宿泊などサービス拡充</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オンデマンド交通を</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組込んだ</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により、移動利便性が向上</a:t>
                      </a: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　</a:t>
            </a:r>
            <a:r>
              <a:rPr kumimoji="1" lang="en-US" altLang="ja-JP" b="1" dirty="0">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solidFill>
                  <a:prstClr val="black"/>
                </a:solidFill>
                <a:latin typeface="BIZ UDPゴシック" panose="020B0400000000000000" pitchFamily="50" charset="-128"/>
                <a:ea typeface="BIZ UDPゴシック" panose="020B0400000000000000" pitchFamily="50" charset="-128"/>
              </a:rPr>
              <a:t>官民が連携し、万博来訪者向けの</a:t>
            </a:r>
            <a:r>
              <a:rPr lang="en-US" altLang="ja-JP" sz="1100" dirty="0">
                <a:solidFill>
                  <a:prstClr val="black"/>
                </a:solidFill>
                <a:latin typeface="BIZ UDPゴシック" panose="020B0400000000000000" pitchFamily="50" charset="-128"/>
                <a:ea typeface="BIZ UDPゴシック" panose="020B0400000000000000" pitchFamily="50" charset="-128"/>
              </a:rPr>
              <a:t>MaaS</a:t>
            </a:r>
            <a:r>
              <a:rPr lang="ja-JP" altLang="en-US" sz="11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16" name="テキスト ボックス 15">
            <a:extLst>
              <a:ext uri="{FF2B5EF4-FFF2-40B4-BE49-F238E27FC236}">
                <a16:creationId xmlns:a16="http://schemas.microsoft.com/office/drawing/2014/main" id="{233774CE-BB03-49E5-94E8-1F2C71E354FD}"/>
              </a:ext>
            </a:extLst>
          </p:cNvPr>
          <p:cNvSpPr txBox="1"/>
          <p:nvPr/>
        </p:nvSpPr>
        <p:spPr>
          <a:xfrm>
            <a:off x="4389992" y="4318490"/>
            <a:ext cx="1562104" cy="342923"/>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7" name="グループ化 16"/>
          <p:cNvGrpSpPr/>
          <p:nvPr/>
        </p:nvGrpSpPr>
        <p:grpSpPr>
          <a:xfrm>
            <a:off x="3618047" y="2684214"/>
            <a:ext cx="2681702" cy="1594250"/>
            <a:chOff x="4613672" y="3194770"/>
            <a:chExt cx="2588987" cy="1594250"/>
          </a:xfrm>
        </p:grpSpPr>
        <p:sp>
          <p:nvSpPr>
            <p:cNvPr id="18" name="円形吹き出し 17"/>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21" name="テキスト ボックス 20"/>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23" name="図 22"/>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25" name="図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27" name="テキスト ボックス 26"/>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30" name="図 29"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
        <p:nvSpPr>
          <p:cNvPr id="31" name="正方形/長方形 30"/>
          <p:cNvSpPr/>
          <p:nvPr/>
        </p:nvSpPr>
        <p:spPr>
          <a:xfrm>
            <a:off x="280329" y="5073699"/>
            <a:ext cx="9514939" cy="4128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MaaS</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様々な移動手段の予約や決済などを一体的に提供するサービス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オンデマンド交通：利用者の予約に対して</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496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64788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120694135"/>
              </p:ext>
            </p:extLst>
          </p:nvPr>
        </p:nvGraphicFramePr>
        <p:xfrm>
          <a:off x="511620" y="3987546"/>
          <a:ext cx="9360001" cy="1064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」の記載</a:t>
                      </a:r>
                      <a:r>
                        <a:rPr lang="ja-JP" altLang="en-US" sz="800" b="1" u="none" dirty="0">
                          <a:solidFill>
                            <a:schemeClr val="tx1"/>
                          </a:solidFill>
                          <a:latin typeface="+mn-ea"/>
                        </a:rPr>
                        <a:t>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u="none" strike="noStrike" dirty="0" smtClean="0">
                          <a:solidFill>
                            <a:schemeClr val="tx1"/>
                          </a:solidFill>
                          <a:latin typeface="+mn-ea"/>
                        </a:rPr>
                        <a:t>MaaS</a:t>
                      </a:r>
                      <a:r>
                        <a:rPr kumimoji="1" lang="ja-JP" altLang="en-US" sz="1000" u="none" strike="noStrike" dirty="0" smtClean="0">
                          <a:solidFill>
                            <a:schemeClr val="tx1"/>
                          </a:solidFill>
                          <a:latin typeface="+mn-ea"/>
                        </a:rPr>
                        <a:t>の推進</a:t>
                      </a:r>
                      <a:r>
                        <a:rPr kumimoji="1" lang="ja-JP" altLang="en-US" sz="1000" u="none" dirty="0" smtClean="0">
                          <a:solidFill>
                            <a:schemeClr val="tx1"/>
                          </a:solidFill>
                          <a:latin typeface="+mn-ea"/>
                        </a:rPr>
                        <a:t>＜国交省＞</a:t>
                      </a:r>
                      <a:endParaRPr kumimoji="1" lang="en-US" altLang="ja-JP" sz="1000" u="none" dirty="0" smtClean="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u="none" dirty="0" smtClean="0">
                          <a:solidFill>
                            <a:schemeClr val="tx1"/>
                          </a:solidFill>
                          <a:latin typeface="+mn-ea"/>
                        </a:rPr>
                        <a:t>デジタル田園都市国家構想に関連するデジタル実装モデルの海外発信・展開＜内閣官房＞</a:t>
                      </a:r>
                      <a:endParaRPr kumimoji="1" lang="ja-JP" altLang="en-US" sz="1000" b="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「関西</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推進連絡会議」等を通じて、「関西</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」の推進方針について共有</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国において、</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支援の予算を確保（</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0807797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rPr>
                        <a:t>・「関西</a:t>
                      </a:r>
                      <a:r>
                        <a:rPr kumimoji="1" lang="en-US" altLang="ja-JP" sz="1000" b="1" u="none" dirty="0" smtClean="0">
                          <a:solidFill>
                            <a:schemeClr val="tx1"/>
                          </a:solidFill>
                        </a:rPr>
                        <a:t>MaaS</a:t>
                      </a:r>
                      <a:r>
                        <a:rPr kumimoji="1" lang="ja-JP" altLang="en-US" sz="1000" b="1" u="none" dirty="0" smtClean="0">
                          <a:solidFill>
                            <a:schemeClr val="tx1"/>
                          </a:solidFill>
                        </a:rPr>
                        <a:t>推進連絡会議」への参画、事業者間調整支援等</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rPr>
                        <a:t>・</a:t>
                      </a:r>
                      <a:r>
                        <a:rPr kumimoji="1" lang="en-US" altLang="ja-JP" sz="1000" b="1" u="none" dirty="0" smtClean="0">
                          <a:solidFill>
                            <a:schemeClr val="tx1"/>
                          </a:solidFill>
                        </a:rPr>
                        <a:t>MaaS</a:t>
                      </a:r>
                      <a:r>
                        <a:rPr kumimoji="1" lang="ja-JP" altLang="en-US" sz="1000" b="1" u="none" dirty="0" smtClean="0">
                          <a:solidFill>
                            <a:schemeClr val="tx1"/>
                          </a:solidFill>
                        </a:rPr>
                        <a:t>促進に向け、鉄道事業者の</a:t>
                      </a:r>
                      <a:r>
                        <a:rPr kumimoji="1" lang="en-US" altLang="ja-JP" sz="1000" b="1" u="none" dirty="0" smtClean="0">
                          <a:solidFill>
                            <a:schemeClr val="tx1"/>
                          </a:solidFill>
                        </a:rPr>
                        <a:t>QR</a:t>
                      </a:r>
                      <a:r>
                        <a:rPr kumimoji="1" lang="ja-JP" altLang="en-US" sz="1000" b="1" u="none" dirty="0" smtClean="0">
                          <a:solidFill>
                            <a:schemeClr val="tx1"/>
                          </a:solidFill>
                        </a:rPr>
                        <a:t>コード対応改札等によるキャッシュレス化の取組みへの補助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rPr>
                        <a:t>・事業者が実施する</a:t>
                      </a:r>
                      <a:r>
                        <a:rPr kumimoji="1" lang="en-US" altLang="ja-JP" sz="1000" b="1" u="none" dirty="0" smtClean="0">
                          <a:solidFill>
                            <a:schemeClr val="tx1"/>
                          </a:solidFill>
                        </a:rPr>
                        <a:t>AI</a:t>
                      </a:r>
                      <a:r>
                        <a:rPr kumimoji="1" lang="ja-JP" altLang="en-US" sz="1000" b="1" u="none" dirty="0" smtClean="0">
                          <a:solidFill>
                            <a:schemeClr val="tx1"/>
                          </a:solidFill>
                        </a:rPr>
                        <a:t>オンデマンド交通実証事業への支援</a:t>
                      </a:r>
                      <a:endParaRPr kumimoji="1" lang="en-US" altLang="ja-JP" sz="1000" b="1" u="none" strike="sngStrike"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baseline="0" dirty="0" smtClean="0">
                          <a:solidFill>
                            <a:schemeClr val="tx1"/>
                          </a:solidFill>
                        </a:rPr>
                        <a:t>・路線バスから取得する様々なデータを活用した渋滞緩和などの取組みに向けた検討　</a:t>
                      </a:r>
                      <a:endParaRPr kumimoji="1" lang="ja-JP" altLang="en-US" sz="1000" b="1" u="none" dirty="0" smtClean="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▷関西</a:t>
            </a:r>
            <a:r>
              <a:rPr kumimoji="1" lang="en-US" altLang="ja-JP" sz="1000" dirty="0"/>
              <a:t>MaaS</a:t>
            </a:r>
            <a:r>
              <a:rPr kumimoji="1" lang="ja-JP" altLang="en-US" sz="1000" dirty="0"/>
              <a:t>構築・機能拡充による鉄道事業者の財政負担及びデータ連携先となる多種多様なサービス事業者等の</a:t>
            </a:r>
            <a:r>
              <a:rPr kumimoji="1" lang="ja-JP" altLang="en-US" sz="1000" dirty="0" smtClean="0"/>
              <a:t>システム整備</a:t>
            </a:r>
            <a:r>
              <a:rPr kumimoji="1" lang="ja-JP" altLang="en-US" sz="1000" dirty="0"/>
              <a:t>等にかかる財政負担</a:t>
            </a:r>
          </a:p>
        </p:txBody>
      </p:sp>
      <p:graphicFrame>
        <p:nvGraphicFramePr>
          <p:cNvPr id="30" name="表 29"/>
          <p:cNvGraphicFramePr>
            <a:graphicFrameLocks noGrp="1"/>
          </p:cNvGraphicFramePr>
          <p:nvPr>
            <p:extLst>
              <p:ext uri="{D42A27DB-BD31-4B8C-83A1-F6EECF244321}">
                <p14:modId xmlns:p14="http://schemas.microsoft.com/office/powerpoint/2010/main" val="2404851804"/>
              </p:ext>
            </p:extLst>
          </p:nvPr>
        </p:nvGraphicFramePr>
        <p:xfrm>
          <a:off x="482432" y="5646115"/>
          <a:ext cx="9389187" cy="584951"/>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n-lt"/>
                          <a:ea typeface="+mn-ea"/>
                          <a:cs typeface="+mn-cs"/>
                        </a:rPr>
                        <a:t>▶関西広域でストレスフリーな移動サービスの提供</a:t>
                      </a:r>
                      <a:r>
                        <a:rPr kumimoji="1" lang="en-US" altLang="ja-JP" sz="1050" b="1" i="0" u="none" strike="noStrike" kern="1200" cap="none" spc="0" normalizeH="0" baseline="0" noProof="0" dirty="0" smtClean="0">
                          <a:ln>
                            <a:noFill/>
                          </a:ln>
                          <a:solidFill>
                            <a:schemeClr val="tx1"/>
                          </a:solidFill>
                          <a:effectLst/>
                          <a:uLnTx/>
                          <a:uFillTx/>
                          <a:latin typeface="+mn-lt"/>
                          <a:ea typeface="+mn-ea"/>
                          <a:cs typeface="+mn-cs"/>
                        </a:rPr>
                        <a:t/>
                      </a:r>
                      <a:br>
                        <a:rPr kumimoji="1" lang="en-US" altLang="ja-JP" sz="1050" b="1" i="0" u="none" strike="noStrike" kern="1200" cap="none" spc="0" normalizeH="0" baseline="0" noProof="0" dirty="0" smtClean="0">
                          <a:ln>
                            <a:noFill/>
                          </a:ln>
                          <a:solidFill>
                            <a:schemeClr val="tx1"/>
                          </a:solidFill>
                          <a:effectLst/>
                          <a:uLnTx/>
                          <a:uFillTx/>
                          <a:latin typeface="+mn-lt"/>
                          <a:ea typeface="+mn-ea"/>
                          <a:cs typeface="+mn-cs"/>
                        </a:rPr>
                      </a:br>
                      <a:r>
                        <a:rPr kumimoji="1" lang="en-US" altLang="ja-JP" sz="1050" b="1"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・「関西</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MaaS</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アプリ」（仮称）の機能拡充に対する財政支援</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・同アプリのデータ連携先となる交通事業者や観光事業者等のシステム整備等への財政支援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436716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07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176296379"/>
              </p:ext>
            </p:extLst>
          </p:nvPr>
        </p:nvGraphicFramePr>
        <p:xfrm>
          <a:off x="280329" y="1753163"/>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EV</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FC</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バスの導入数</a:t>
                      </a:r>
                    </a:p>
                    <a:p>
                      <a:pPr marL="0" indent="0" defTabSz="443194">
                        <a:lnSpc>
                          <a:spcPct val="100000"/>
                        </a:lnSpc>
                        <a:spcBef>
                          <a:spcPts val="0"/>
                        </a:spcBef>
                        <a:spcAft>
                          <a:spcPts val="0"/>
                        </a:spcAft>
                        <a:defRPr/>
                      </a:pP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　府域で</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24</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台（</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2023</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年</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3</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月末）</a:t>
                      </a: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・ディーゼルバスと比較して高額であり、事業者</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baseline="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の買い替えが進まず</a:t>
                      </a: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EV</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5,400</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万円（充電設備含む</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FC</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1</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ディーゼルバス：約</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2,000</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万円　</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u="none" dirty="0" smtClean="0">
                          <a:solidFill>
                            <a:schemeClr val="tx1"/>
                          </a:solidFill>
                          <a:latin typeface="BIZ UDPゴシック" panose="020B0400000000000000" pitchFamily="50" charset="-128"/>
                          <a:ea typeface="BIZ UDPゴシック" panose="020B0400000000000000" pitchFamily="50" charset="-128"/>
                        </a:rPr>
                        <a:t>【</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参考：大阪府・大阪市の補助制度を活用した場合の負担</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EV</a:t>
                      </a:r>
                      <a:r>
                        <a:rPr lang="ja-JP" altLang="en-US" sz="1100" dirty="0" smtClean="0">
                          <a:solidFill>
                            <a:schemeClr val="tx1"/>
                          </a:solidFill>
                          <a:latin typeface="BIZ UDPゴシック" panose="020B0400000000000000" pitchFamily="50" charset="-128"/>
                          <a:ea typeface="BIZ UDPゴシック" panose="020B0400000000000000" pitchFamily="50" charset="-128"/>
                        </a:rPr>
                        <a:t>バス</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lang="ja-JP" altLang="en-US" sz="1100" dirty="0" smtClean="0">
                          <a:solidFill>
                            <a:schemeClr val="tx1"/>
                          </a:solidFill>
                          <a:latin typeface="BIZ UDPゴシック" panose="020B0400000000000000" pitchFamily="50" charset="-128"/>
                          <a:ea typeface="BIZ UDPゴシック" panose="020B0400000000000000" pitchFamily="50" charset="-128"/>
                        </a:rPr>
                        <a:t>バス</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sng" dirty="0" smtClean="0">
                          <a:solidFill>
                            <a:srgbClr val="FF0000"/>
                          </a:solidFill>
                          <a:latin typeface="BIZ UDPゴシック" panose="020B0400000000000000" pitchFamily="50" charset="-128"/>
                          <a:ea typeface="BIZ UDPゴシック" panose="020B0400000000000000" pitchFamily="50" charset="-128"/>
                        </a:rPr>
                        <a:t>　　　　　</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EV</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FC</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船の開発・実証</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lang="en-US" altLang="ja-JP" sz="1100" dirty="0" smtClean="0">
                          <a:solidFill>
                            <a:schemeClr val="tx1"/>
                          </a:solidFill>
                          <a:latin typeface="BIZ UDPゴシック" panose="020B0400000000000000" pitchFamily="50" charset="-128"/>
                          <a:ea typeface="BIZ UDPゴシック" panose="020B0400000000000000" pitchFamily="50" charset="-128"/>
                        </a:rPr>
                        <a:t>EV</a:t>
                      </a: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lang="ja-JP" altLang="en-US" sz="1100" dirty="0" smtClean="0">
                          <a:solidFill>
                            <a:schemeClr val="tx1"/>
                          </a:solidFill>
                          <a:latin typeface="BIZ UDPゴシック" panose="020B0400000000000000" pitchFamily="50" charset="-128"/>
                          <a:ea typeface="BIZ UDPゴシック" panose="020B0400000000000000" pitchFamily="50" charset="-128"/>
                        </a:rPr>
                        <a:t>船の実証事業を実施中</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・水素および電気のバンカリング設備を設計中</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バスの導入を促進</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・万博に向けて、府内バス運行事業者の導入が加</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速</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・充電設備、水素ステーションの整備が進展</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船の実証の進展</a:t>
                      </a:r>
                      <a:r>
                        <a:rPr kumimoji="1" lang="ja-JP" altLang="en-US" sz="1300" b="1" u="none" dirty="0" smtClean="0">
                          <a:solidFill>
                            <a:schemeClr val="tx1"/>
                          </a:solidFill>
                          <a:latin typeface="BIZ UDPゴシック" panose="020B0400000000000000" pitchFamily="50" charset="-128"/>
                          <a:ea typeface="BIZ UDPゴシック" panose="020B0400000000000000" pitchFamily="50" charset="-128"/>
                        </a:rPr>
                        <a:t>・運航</a:t>
                      </a:r>
                      <a:endParaRPr kumimoji="1" lang="en-US" altLang="ja-JP" sz="1300" b="1"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・万博において</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船等に使用する設備実績・ノウ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ハウを蓄積</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バス（更新分）</a:t>
                      </a:r>
                      <a:endParaRPr kumimoji="1" lang="en-US" altLang="ja-JP" sz="6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バスの導入が進展</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バスの導入状況に合わせて、バス対応</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の充電設備、水素ステーションの整備が進展</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0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船の実用化</a:t>
                      </a:r>
                      <a:endParaRPr kumimoji="1" lang="ja-JP" altLang="en-US" sz="11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船が海上輸送や観光用などで運航</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100" strike="sngStrike" dirty="0" smtClean="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⑥　ゼロエミッションモビリティ</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　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）の排出削減に向けては、ゼロエミッションモビリティを幅広く普及させることが重要である。万博会場へのアクセス等において、</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バスや、</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船を活用するとともに、広く大阪・関西への拡大をめざす。</a:t>
            </a:r>
          </a:p>
        </p:txBody>
      </p:sp>
      <p:graphicFrame>
        <p:nvGraphicFramePr>
          <p:cNvPr id="32" name="表 31"/>
          <p:cNvGraphicFramePr>
            <a:graphicFrameLocks noGrp="1"/>
          </p:cNvGraphicFramePr>
          <p:nvPr>
            <p:extLst>
              <p:ext uri="{D42A27DB-BD31-4B8C-83A1-F6EECF244321}">
                <p14:modId xmlns:p14="http://schemas.microsoft.com/office/powerpoint/2010/main" val="398417203"/>
              </p:ext>
            </p:extLst>
          </p:nvPr>
        </p:nvGraphicFramePr>
        <p:xfrm>
          <a:off x="580233" y="3960296"/>
          <a:ext cx="2292126" cy="358194"/>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358194">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909257970"/>
              </p:ext>
            </p:extLst>
          </p:nvPr>
        </p:nvGraphicFramePr>
        <p:xfrm>
          <a:off x="580233" y="4661413"/>
          <a:ext cx="2293200" cy="41148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05262">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3835339" y="4139393"/>
            <a:ext cx="2474782" cy="20622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defTabSz="930530">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・夢洲↔舞洲</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パークアンドライドバス</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や周辺のターミナル駅からのシャトル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バス等に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バスを活用</a:t>
            </a: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バスの試行</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運行</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船による来場者の海上移動</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834265" y="3999801"/>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Tree>
    <p:extLst>
      <p:ext uri="{BB962C8B-B14F-4D97-AF65-F5344CB8AC3E}">
        <p14:creationId xmlns:p14="http://schemas.microsoft.com/office/powerpoint/2010/main" val="2386872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64788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435755291"/>
              </p:ext>
            </p:extLst>
          </p:nvPr>
        </p:nvGraphicFramePr>
        <p:xfrm>
          <a:off x="511620" y="3987546"/>
          <a:ext cx="9360001" cy="1020625"/>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」の記載</a:t>
                      </a:r>
                      <a:r>
                        <a:rPr lang="ja-JP" altLang="en-US" sz="800" b="1" u="none" dirty="0">
                          <a:solidFill>
                            <a:schemeClr val="tx1"/>
                          </a:solidFill>
                          <a:latin typeface="+mn-ea"/>
                        </a:rPr>
                        <a:t>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dirty="0" smtClean="0">
                          <a:solidFill>
                            <a:schemeClr val="tx1"/>
                          </a:solidFill>
                          <a:latin typeface="+mn-ea"/>
                        </a:rPr>
                        <a:t>電動車の活用拡大＜環境省・国交省＞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EV</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バスの補助について、大阪への重点的な配分等、万博時に必要な台数の導入に向けて協議中</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060882029"/>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latin typeface="+mn-ea"/>
                          <a:ea typeface="+mn-ea"/>
                        </a:rPr>
                        <a:t>・</a:t>
                      </a:r>
                      <a:r>
                        <a:rPr kumimoji="1" lang="en-US" altLang="ja-JP" sz="1000" b="1" dirty="0" smtClean="0">
                          <a:latin typeface="+mn-ea"/>
                          <a:ea typeface="+mn-ea"/>
                        </a:rPr>
                        <a:t>EV</a:t>
                      </a:r>
                      <a:r>
                        <a:rPr kumimoji="1" lang="ja-JP" altLang="en-US" sz="1000" b="1" dirty="0" smtClean="0">
                          <a:latin typeface="+mn-ea"/>
                          <a:ea typeface="+mn-ea"/>
                        </a:rPr>
                        <a:t>・</a:t>
                      </a:r>
                      <a:r>
                        <a:rPr kumimoji="1" lang="en-US" altLang="ja-JP" sz="1000" b="1" dirty="0" smtClean="0">
                          <a:latin typeface="+mn-ea"/>
                          <a:ea typeface="+mn-ea"/>
                        </a:rPr>
                        <a:t>FC</a:t>
                      </a:r>
                      <a:r>
                        <a:rPr kumimoji="1" lang="ja-JP" altLang="en-US" sz="1000" b="1" dirty="0" smtClean="0">
                          <a:latin typeface="+mn-ea"/>
                          <a:ea typeface="+mn-ea"/>
                        </a:rPr>
                        <a:t>バス導入に対する補助制度</a:t>
                      </a:r>
                      <a:endParaRPr kumimoji="1" lang="ja-JP" altLang="en-US" sz="1000" b="1" strike="dblStrike" baseline="0" dirty="0" smtClean="0">
                        <a:solidFill>
                          <a:srgbClr val="FF0000"/>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latin typeface="+mn-ea"/>
              </a:rPr>
              <a:t>バスの導入等における事業者の財政</a:t>
            </a:r>
            <a:r>
              <a:rPr kumimoji="1" lang="ja-JP" altLang="en-US" sz="1000" dirty="0" smtClean="0">
                <a:latin typeface="+mn-ea"/>
              </a:rPr>
              <a:t>負担</a:t>
            </a:r>
            <a:endParaRPr kumimoji="1" lang="en-US" altLang="ja-JP" sz="1000" dirty="0" smtClean="0">
              <a:latin typeface="+mn-ea"/>
            </a:endParaRPr>
          </a:p>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t>バス／船の技術革新</a:t>
            </a:r>
            <a:endParaRPr kumimoji="1" lang="en-US" altLang="ja-JP" sz="1000" dirty="0" smtClean="0"/>
          </a:p>
        </p:txBody>
      </p:sp>
      <p:graphicFrame>
        <p:nvGraphicFramePr>
          <p:cNvPr id="30" name="表 29"/>
          <p:cNvGraphicFramePr>
            <a:graphicFrameLocks noGrp="1"/>
          </p:cNvGraphicFramePr>
          <p:nvPr>
            <p:extLst>
              <p:ext uri="{D42A27DB-BD31-4B8C-83A1-F6EECF244321}">
                <p14:modId xmlns:p14="http://schemas.microsoft.com/office/powerpoint/2010/main" val="3969377473"/>
              </p:ext>
            </p:extLst>
          </p:nvPr>
        </p:nvGraphicFramePr>
        <p:xfrm>
          <a:off x="482432" y="5646115"/>
          <a:ext cx="9389187" cy="8780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100" b="1" dirty="0" smtClean="0">
                          <a:solidFill>
                            <a:prstClr val="black"/>
                          </a:solidFill>
                        </a:rPr>
                        <a:t>▶</a:t>
                      </a:r>
                      <a:r>
                        <a:rPr kumimoji="1" lang="ja-JP" altLang="en-US" sz="1100" b="1" i="0" u="none" strike="noStrike" kern="1200" cap="none" spc="0" normalizeH="0" baseline="0" noProof="0" dirty="0" smtClean="0">
                          <a:ln>
                            <a:noFill/>
                          </a:ln>
                          <a:solidFill>
                            <a:prstClr val="black"/>
                          </a:solidFill>
                          <a:effectLst/>
                          <a:uLnTx/>
                          <a:uFillTx/>
                          <a:latin typeface="+mn-lt"/>
                          <a:ea typeface="+mn-ea"/>
                          <a:cs typeface="+mn-cs"/>
                        </a:rPr>
                        <a:t>ゼロエミッションモビリティの万博アクセス等での活用とその後の普及拡大</a:t>
                      </a:r>
                      <a:r>
                        <a:rPr kumimoji="1" lang="en-US" altLang="ja-JP" sz="1100" b="1" i="0" u="none" strike="noStrike" kern="1200" cap="none" spc="0" normalizeH="0" baseline="0" noProof="0" dirty="0" smtClean="0">
                          <a:ln>
                            <a:noFill/>
                          </a:ln>
                          <a:solidFill>
                            <a:prstClr val="black"/>
                          </a:solidFill>
                          <a:effectLst/>
                          <a:uLnTx/>
                          <a:uFillTx/>
                          <a:latin typeface="+mn-lt"/>
                          <a:ea typeface="+mn-ea"/>
                          <a:cs typeface="+mn-cs"/>
                        </a:rPr>
                        <a:t/>
                      </a:r>
                      <a:br>
                        <a:rPr kumimoji="1" lang="en-US" altLang="ja-JP" sz="1100" b="1" i="0" u="none" strike="noStrike" kern="1200" cap="none" spc="0" normalizeH="0" baseline="0" noProof="0" dirty="0" smtClean="0">
                          <a:ln>
                            <a:noFill/>
                          </a:ln>
                          <a:solidFill>
                            <a:prstClr val="black"/>
                          </a:solidFill>
                          <a:effectLst/>
                          <a:uLnTx/>
                          <a:uFillTx/>
                          <a:latin typeface="+mn-lt"/>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バス及びそのインフラ等の導入コストへの財政支援</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バスにおけるランニングコストへの財政支援</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・多様なモビリティの実現のため、</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バス</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船の技術開発への財政支援</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船の実証事業に対する財政支援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943838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3741"/>
            <a:ext cx="8525707" cy="205183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en-US" altLang="ja-JP" sz="4000" dirty="0">
                <a:solidFill>
                  <a:prstClr val="black"/>
                </a:solidFill>
                <a:latin typeface="BIZ UDPゴシック" panose="020B0400000000000000" pitchFamily="50" charset="-128"/>
                <a:ea typeface="BIZ UDPゴシック" panose="020B0400000000000000" pitchFamily="50" charset="-128"/>
              </a:rPr>
              <a:t>3</a:t>
            </a:r>
            <a:r>
              <a:rPr lang="ja-JP" altLang="en-US" sz="4000" dirty="0">
                <a:solidFill>
                  <a:prstClr val="black"/>
                </a:solidFill>
                <a:latin typeface="BIZ UDPゴシック" panose="020B0400000000000000" pitchFamily="50" charset="-128"/>
                <a:ea typeface="BIZ UDPゴシック" panose="020B0400000000000000" pitchFamily="50" charset="-128"/>
              </a:rPr>
              <a:t>　</a:t>
            </a:r>
            <a:r>
              <a:rPr lang="ja-JP" altLang="en-US" sz="4000" dirty="0" smtClean="0">
                <a:solidFill>
                  <a:prstClr val="black"/>
                </a:solidFill>
                <a:latin typeface="BIZ UDPゴシック" panose="020B0400000000000000" pitchFamily="50" charset="-128"/>
                <a:ea typeface="BIZ UDPゴシック" panose="020B0400000000000000" pitchFamily="50" charset="-128"/>
              </a:rPr>
              <a:t>環</a:t>
            </a:r>
            <a:r>
              <a:rPr lang="ja-JP" altLang="en-US" sz="4000" dirty="0">
                <a:solidFill>
                  <a:prstClr val="black"/>
                </a:solidFill>
                <a:latin typeface="BIZ UDPゴシック" panose="020B0400000000000000" pitchFamily="50" charset="-128"/>
                <a:ea typeface="BIZ UDPゴシック" panose="020B0400000000000000" pitchFamily="50" charset="-128"/>
              </a:rPr>
              <a:t> </a:t>
            </a:r>
            <a:r>
              <a:rPr lang="ja-JP" altLang="en-US" sz="4000" dirty="0" smtClean="0">
                <a:solidFill>
                  <a:prstClr val="black"/>
                </a:solidFill>
                <a:latin typeface="BIZ UDPゴシック" panose="020B0400000000000000" pitchFamily="50" charset="-128"/>
                <a:ea typeface="BIZ UDPゴシック" panose="020B0400000000000000" pitchFamily="50" charset="-128"/>
              </a:rPr>
              <a:t>境</a:t>
            </a:r>
            <a:endParaRPr lang="ja-JP" altLang="en-US" sz="2800" dirty="0">
              <a:solidFill>
                <a:prstClr val="black"/>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904203" y="4314825"/>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latin typeface="BIZ UDPゴシック" panose="020B0400000000000000" pitchFamily="50" charset="-128"/>
                <a:ea typeface="BIZ UDPゴシック" panose="020B0400000000000000" pitchFamily="50" charset="-128"/>
              </a:rPr>
              <a:t>【</a:t>
            </a:r>
            <a:r>
              <a:rPr kumimoji="1" lang="ja-JP" altLang="en-US" sz="1500" dirty="0" smtClean="0">
                <a:latin typeface="BIZ UDPゴシック" panose="020B0400000000000000" pitchFamily="50" charset="-128"/>
                <a:ea typeface="BIZ UDPゴシック" panose="020B0400000000000000" pitchFamily="50" charset="-128"/>
              </a:rPr>
              <a:t>項目</a:t>
            </a:r>
            <a:r>
              <a:rPr kumimoji="1" lang="en-US" altLang="ja-JP" sz="1500" dirty="0" smtClean="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⑦</a:t>
            </a:r>
            <a:r>
              <a:rPr kumimoji="1" lang="ja-JP" altLang="en-US" sz="1500" dirty="0" smtClean="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カーボンニュートラル　</a:t>
            </a:r>
            <a:endParaRPr kumimoji="1" lang="en-US" altLang="ja-JP" sz="1500" dirty="0" smtClean="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smtClean="0">
                <a:latin typeface="BIZ UDPゴシック" panose="020B0400000000000000" pitchFamily="50" charset="-128"/>
                <a:ea typeface="BIZ UDPゴシック" panose="020B0400000000000000" pitchFamily="50" charset="-128"/>
              </a:rPr>
              <a:t>　　・最先端技術の開発・実用化</a:t>
            </a:r>
            <a:endParaRPr kumimoji="1" lang="en-US" altLang="ja-JP" sz="1500" dirty="0" smtClean="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・事業者や府民の行動変容</a:t>
            </a:r>
            <a:endParaRPr kumimoji="1" lang="ja-JP" altLang="en-US" sz="1500" dirty="0">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smtClean="0">
                <a:latin typeface="BIZ UDPゴシック" panose="020B0400000000000000" pitchFamily="50" charset="-128"/>
                <a:ea typeface="BIZ UDPゴシック" panose="020B0400000000000000" pitchFamily="50" charset="-128"/>
              </a:rPr>
              <a:t>⑧ </a:t>
            </a:r>
            <a:r>
              <a:rPr kumimoji="1" lang="ja-JP" altLang="en-US" sz="1500" dirty="0">
                <a:latin typeface="BIZ UDPゴシック" panose="020B0400000000000000" pitchFamily="50" charset="-128"/>
                <a:ea typeface="BIZ UDPゴシック" panose="020B0400000000000000" pitchFamily="50" charset="-128"/>
              </a:rPr>
              <a:t>大阪ブルー・オーシャン・</a:t>
            </a:r>
            <a:r>
              <a:rPr kumimoji="1" lang="ja-JP" altLang="en-US" sz="1500" dirty="0" smtClean="0">
                <a:latin typeface="BIZ UDPゴシック" panose="020B0400000000000000" pitchFamily="50" charset="-128"/>
                <a:ea typeface="BIZ UDPゴシック" panose="020B0400000000000000" pitchFamily="50" charset="-128"/>
              </a:rPr>
              <a:t>ビジョン</a:t>
            </a:r>
            <a:r>
              <a:rPr kumimoji="1" lang="ja-JP" altLang="en-US" sz="1500" dirty="0">
                <a:latin typeface="BIZ UDPゴシック" panose="020B0400000000000000" pitchFamily="50" charset="-128"/>
                <a:ea typeface="BIZ UDPゴシック" panose="020B0400000000000000" pitchFamily="50" charset="-128"/>
              </a:rPr>
              <a:t>　</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75836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楕円 4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正方形/長方形 106"/>
          <p:cNvSpPr/>
          <p:nvPr/>
        </p:nvSpPr>
        <p:spPr>
          <a:xfrm>
            <a:off x="1456622" y="120790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万博を契機とした脱炭素社会の実現</a:t>
            </a:r>
          </a:p>
        </p:txBody>
      </p:sp>
      <p:sp>
        <p:nvSpPr>
          <p:cNvPr id="108" name="正方形/長方形 107"/>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「環境」分野における未来社会の姿</a:t>
            </a:r>
            <a:endPar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0" name="図形 109"/>
          <p:cNvSpPr/>
          <p:nvPr/>
        </p:nvSpPr>
        <p:spPr>
          <a:xfrm rot="17491401" flipV="1">
            <a:off x="3491628" y="2276519"/>
            <a:ext cx="5638641" cy="4622284"/>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1" name="正方形/長方形 110"/>
          <p:cNvSpPr/>
          <p:nvPr/>
        </p:nvSpPr>
        <p:spPr>
          <a:xfrm>
            <a:off x="1316862" y="2547307"/>
            <a:ext cx="4463020" cy="32296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2" name="角丸四角形 111"/>
          <p:cNvSpPr/>
          <p:nvPr/>
        </p:nvSpPr>
        <p:spPr>
          <a:xfrm>
            <a:off x="2272753" y="4698777"/>
            <a:ext cx="2500811" cy="96426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3" name="テキスト ボックス 112">
            <a:extLst>
              <a:ext uri="{FF2B5EF4-FFF2-40B4-BE49-F238E27FC236}">
                <a16:creationId xmlns:a16="http://schemas.microsoft.com/office/drawing/2014/main" id="{15818A55-9EDC-43D6-BFBE-A2E467F4DE55}"/>
              </a:ext>
            </a:extLst>
          </p:cNvPr>
          <p:cNvSpPr txBox="1"/>
          <p:nvPr/>
        </p:nvSpPr>
        <p:spPr>
          <a:xfrm>
            <a:off x="2608115" y="4611013"/>
            <a:ext cx="1836000" cy="153888"/>
          </a:xfrm>
          <a:prstGeom prst="rect">
            <a:avLst/>
          </a:prstGeom>
          <a:solidFill>
            <a:schemeClr val="accent5">
              <a:lumMod val="20000"/>
              <a:lumOff val="80000"/>
            </a:schemeClr>
          </a:solidFill>
          <a:ln w="19050">
            <a:solidFill>
              <a:schemeClr val="accent5">
                <a:lumMod val="75000"/>
              </a:schemeClr>
            </a:solidFill>
          </a:ln>
        </p:spPr>
        <p:txBody>
          <a:bodyPr wrap="square" lIns="0" tIns="0" rIns="0" bIns="0" rtlCol="0">
            <a:spAutoFit/>
          </a:bodyPr>
          <a:lstStyle/>
          <a:p>
            <a:pPr marL="0" marR="0" lvl="0" indent="0" algn="ctr" defTabSz="756056" rtl="0" eaLnBrk="1" fontAlgn="auto" latinLnBrk="0" hangingPunct="1">
              <a:lnSpc>
                <a:spcPts val="1181"/>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関連する取組みを府域でも展開</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D74FD4DC-EECE-4381-88A1-F1DD15E41281}"/>
              </a:ext>
            </a:extLst>
          </p:cNvPr>
          <p:cNvSpPr txBox="1"/>
          <p:nvPr/>
        </p:nvSpPr>
        <p:spPr>
          <a:xfrm>
            <a:off x="2214992" y="5381776"/>
            <a:ext cx="1141332"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次世代型太陽</a:t>
            </a:r>
            <a:r>
              <a:rPr kumimoji="0" lang="ja-JP" altLang="en-US" sz="551"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電池</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5" name="図 114"/>
          <p:cNvPicPr>
            <a:picLocks noChangeAspect="1"/>
          </p:cNvPicPr>
          <p:nvPr/>
        </p:nvPicPr>
        <p:blipFill>
          <a:blip r:embed="rId3"/>
          <a:stretch>
            <a:fillRect/>
          </a:stretch>
        </p:blipFill>
        <p:spPr>
          <a:xfrm>
            <a:off x="2449554" y="4861665"/>
            <a:ext cx="1031984" cy="554183"/>
          </a:xfrm>
          <a:prstGeom prst="rect">
            <a:avLst/>
          </a:prstGeom>
        </p:spPr>
      </p:pic>
      <p:sp>
        <p:nvSpPr>
          <p:cNvPr id="116" name="テキスト ボックス 115">
            <a:extLst>
              <a:ext uri="{FF2B5EF4-FFF2-40B4-BE49-F238E27FC236}">
                <a16:creationId xmlns:a16="http://schemas.microsoft.com/office/drawing/2014/main" id="{D74FD4DC-EECE-4381-88A1-F1DD15E41281}"/>
              </a:ext>
            </a:extLst>
          </p:cNvPr>
          <p:cNvSpPr txBox="1"/>
          <p:nvPr/>
        </p:nvSpPr>
        <p:spPr>
          <a:xfrm>
            <a:off x="3533125" y="5406300"/>
            <a:ext cx="1194433"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充電設備・水素ステーション整備</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7"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521" y="4834802"/>
            <a:ext cx="1026892" cy="601110"/>
          </a:xfrm>
          <a:prstGeom prst="rect">
            <a:avLst/>
          </a:prstGeom>
          <a:noFill/>
          <a:extLst>
            <a:ext uri="{909E8E84-426E-40DD-AFC4-6F175D3DCCD1}">
              <a14:hiddenFill xmlns:a14="http://schemas.microsoft.com/office/drawing/2010/main">
                <a:solidFill>
                  <a:srgbClr val="FFFFFF"/>
                </a:solidFill>
              </a14:hiddenFill>
            </a:ext>
          </a:extLst>
        </p:spPr>
      </p:pic>
      <p:pic>
        <p:nvPicPr>
          <p:cNvPr id="118" name="図 117">
            <a:extLst>
              <a:ext uri="{FF2B5EF4-FFF2-40B4-BE49-F238E27FC236}">
                <a16:creationId xmlns:a16="http://schemas.microsoft.com/office/drawing/2014/main" id="{24D84CC2-9DBC-4D31-9B5D-25933B072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24062" y="4099952"/>
            <a:ext cx="904309" cy="390905"/>
          </a:xfrm>
          <a:prstGeom prst="rect">
            <a:avLst/>
          </a:prstGeom>
        </p:spPr>
      </p:pic>
      <p:pic>
        <p:nvPicPr>
          <p:cNvPr id="119" name="図 118">
            <a:extLst>
              <a:ext uri="{FF2B5EF4-FFF2-40B4-BE49-F238E27FC236}">
                <a16:creationId xmlns:a16="http://schemas.microsoft.com/office/drawing/2014/main" id="{4F039EED-A653-455A-A3FE-7B876B1B8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4778" y="3233930"/>
            <a:ext cx="1018151" cy="527931"/>
          </a:xfrm>
          <a:prstGeom prst="rect">
            <a:avLst/>
          </a:prstGeom>
        </p:spPr>
      </p:pic>
      <p:sp>
        <p:nvSpPr>
          <p:cNvPr id="121" name="サブタイトル 2">
            <a:extLst>
              <a:ext uri="{FF2B5EF4-FFF2-40B4-BE49-F238E27FC236}">
                <a16:creationId xmlns:a16="http://schemas.microsoft.com/office/drawing/2014/main" id="{771B2CB4-1B09-4209-9338-FEE3E8B0D174}"/>
              </a:ext>
            </a:extLst>
          </p:cNvPr>
          <p:cNvSpPr txBox="1">
            <a:spLocks/>
          </p:cNvSpPr>
          <p:nvPr/>
        </p:nvSpPr>
        <p:spPr>
          <a:xfrm>
            <a:off x="1486217" y="384423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再生可能エネルギー</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2" name="サブタイトル 2">
            <a:extLst>
              <a:ext uri="{FF2B5EF4-FFF2-40B4-BE49-F238E27FC236}">
                <a16:creationId xmlns:a16="http://schemas.microsoft.com/office/drawing/2014/main" id="{55882B05-5E74-4481-89A1-7CFDF876CDF1}"/>
              </a:ext>
            </a:extLst>
          </p:cNvPr>
          <p:cNvSpPr txBox="1">
            <a:spLocks/>
          </p:cNvSpPr>
          <p:nvPr/>
        </p:nvSpPr>
        <p:spPr>
          <a:xfrm>
            <a:off x="4269307" y="296108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ネガティブエミッション</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23" name="図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8492" y="3172425"/>
            <a:ext cx="1361956" cy="869844"/>
          </a:xfrm>
          <a:prstGeom prst="rect">
            <a:avLst/>
          </a:prstGeom>
        </p:spPr>
      </p:pic>
      <p:sp>
        <p:nvSpPr>
          <p:cNvPr id="124" name="上下矢印 123"/>
          <p:cNvSpPr/>
          <p:nvPr/>
        </p:nvSpPr>
        <p:spPr>
          <a:xfrm>
            <a:off x="3192113" y="4112170"/>
            <a:ext cx="625551" cy="399676"/>
          </a:xfrm>
          <a:prstGeom prst="upDownArrow">
            <a:avLst>
              <a:gd name="adj1" fmla="val 60815"/>
              <a:gd name="adj2" fmla="val 30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5" name="テキスト ボックス 124"/>
          <p:cNvSpPr txBox="1"/>
          <p:nvPr/>
        </p:nvSpPr>
        <p:spPr>
          <a:xfrm>
            <a:off x="1951621" y="2633383"/>
            <a:ext cx="3120344" cy="276999"/>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カーボンニュートラルの実現に向けた取組み</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6" name="正方形/長方形 125"/>
          <p:cNvSpPr/>
          <p:nvPr/>
        </p:nvSpPr>
        <p:spPr>
          <a:xfrm>
            <a:off x="5071965" y="536315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127" name="正方形/長方形 126"/>
          <p:cNvSpPr/>
          <p:nvPr/>
        </p:nvSpPr>
        <p:spPr>
          <a:xfrm>
            <a:off x="3059661" y="5885625"/>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p>
        </p:txBody>
      </p:sp>
      <p:sp>
        <p:nvSpPr>
          <p:cNvPr id="128" name="テキスト ボックス 127"/>
          <p:cNvSpPr txBox="1"/>
          <p:nvPr/>
        </p:nvSpPr>
        <p:spPr>
          <a:xfrm>
            <a:off x="2980224" y="6038649"/>
            <a:ext cx="2927782" cy="446276"/>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府域の</a:t>
            </a:r>
            <a:r>
              <a:rPr kumimoji="0" lang="en-US" altLang="ja-JP"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排出量</a:t>
            </a:r>
            <a:r>
              <a:rPr kumimoji="0" lang="en-US" altLang="ja-JP" sz="14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21.8</a:t>
            </a:r>
            <a:r>
              <a:rPr kumimoji="0" lang="ja-JP" altLang="en-US" sz="1100" b="1"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900" b="1"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2020</a:t>
            </a:r>
            <a:r>
              <a:rPr kumimoji="0" lang="ja-JP" altLang="en-US" sz="900" b="1" i="0"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年度</a:t>
            </a:r>
            <a:endParaRPr kumimoji="0" lang="en-US" altLang="ja-JP" sz="9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29" name="正方形/長方形 128"/>
          <p:cNvSpPr/>
          <p:nvPr/>
        </p:nvSpPr>
        <p:spPr>
          <a:xfrm>
            <a:off x="6114466" y="3951998"/>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a:t>
            </a:r>
          </a:p>
        </p:txBody>
      </p:sp>
      <p:sp>
        <p:nvSpPr>
          <p:cNvPr id="130" name="正方形/長方形 129"/>
          <p:cNvSpPr/>
          <p:nvPr/>
        </p:nvSpPr>
        <p:spPr>
          <a:xfrm>
            <a:off x="6857456" y="290237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２０５０</a:t>
            </a:r>
          </a:p>
        </p:txBody>
      </p:sp>
      <p:sp>
        <p:nvSpPr>
          <p:cNvPr id="131" name="テキスト ボックス 130"/>
          <p:cNvSpPr txBox="1"/>
          <p:nvPr/>
        </p:nvSpPr>
        <p:spPr>
          <a:xfrm>
            <a:off x="6007796" y="4113061"/>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４０</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2" name="テキスト ボックス 131"/>
          <p:cNvSpPr txBox="1"/>
          <p:nvPr/>
        </p:nvSpPr>
        <p:spPr>
          <a:xfrm>
            <a:off x="6544716" y="3098156"/>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3" name="表 132"/>
          <p:cNvGraphicFramePr>
            <a:graphicFrameLocks noGrp="1"/>
          </p:cNvGraphicFramePr>
          <p:nvPr>
            <p:extLst/>
          </p:nvPr>
        </p:nvGraphicFramePr>
        <p:xfrm>
          <a:off x="6980526" y="4754093"/>
          <a:ext cx="1534991" cy="1494400"/>
        </p:xfrm>
        <a:graphic>
          <a:graphicData uri="http://schemas.openxmlformats.org/drawingml/2006/table">
            <a:tbl>
              <a:tblPr firstRow="1" firstCol="1" bandRow="1"/>
              <a:tblGrid>
                <a:gridCol w="677243">
                  <a:extLst>
                    <a:ext uri="{9D8B030D-6E8A-4147-A177-3AD203B41FA5}">
                      <a16:colId xmlns:a16="http://schemas.microsoft.com/office/drawing/2014/main" val="2482487794"/>
                    </a:ext>
                  </a:extLst>
                </a:gridCol>
                <a:gridCol w="857748">
                  <a:extLst>
                    <a:ext uri="{9D8B030D-6E8A-4147-A177-3AD203B41FA5}">
                      <a16:colId xmlns:a16="http://schemas.microsoft.com/office/drawing/2014/main" val="2166802809"/>
                    </a:ext>
                  </a:extLst>
                </a:gridCol>
              </a:tblGrid>
              <a:tr h="0">
                <a:tc>
                  <a:txBody>
                    <a:bodyPr/>
                    <a:lstStyle/>
                    <a:p>
                      <a:pPr algn="ctr">
                        <a:lnSpc>
                          <a:spcPts val="1600"/>
                        </a:lnSpc>
                        <a:spcAft>
                          <a:spcPts val="0"/>
                        </a:spcAft>
                      </a:pP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部</a:t>
                      </a:r>
                      <a:r>
                        <a:rPr lang="en-US" alt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門</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36000" marB="3600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a:t>
                      </a:r>
                      <a:r>
                        <a:rPr kumimoji="1" lang="en-US" altLang="ja-JP"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削減率</a:t>
                      </a:r>
                      <a:endParaRPr kumimoji="1" lang="en-US" altLang="ja-JP"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Aft>
                          <a:spcPts val="0"/>
                        </a:spcAft>
                      </a:pPr>
                      <a:r>
                        <a:rPr kumimoji="1" lang="ja-JP" altLang="en-US" sz="5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（２０１３比）</a:t>
                      </a:r>
                    </a:p>
                  </a:txBody>
                  <a:tcPr marL="0" marR="2976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98389697"/>
                  </a:ext>
                </a:extLst>
              </a:tr>
              <a:tr h="0">
                <a:tc>
                  <a:txBody>
                    <a:bodyPr/>
                    <a:lstStyle/>
                    <a:p>
                      <a:pPr algn="ctr">
                        <a:lnSpc>
                          <a:spcPts val="1100"/>
                        </a:lnSpc>
                        <a:spcAft>
                          <a:spcPts val="0"/>
                        </a:spcAft>
                      </a:pPr>
                      <a:r>
                        <a:rPr lang="ja-JP" altLang="en-US"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工場等</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43</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5448452"/>
                  </a:ext>
                </a:extLst>
              </a:tr>
              <a:tr h="0">
                <a:tc>
                  <a:txBody>
                    <a:bodyPr/>
                    <a:lstStyle/>
                    <a:p>
                      <a:pPr algn="ctr">
                        <a:lnSpc>
                          <a:spcPts val="1100"/>
                        </a:lnSpc>
                        <a:spcAft>
                          <a:spcPts val="0"/>
                        </a:spcAft>
                      </a:pPr>
                      <a:r>
                        <a:rPr lang="ja-JP" altLang="en-US"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オフィス</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6525355"/>
                  </a:ext>
                </a:extLst>
              </a:tr>
              <a:tr h="0">
                <a:tc>
                  <a:txBody>
                    <a:bodyPr/>
                    <a:lstStyle/>
                    <a:p>
                      <a:pPr algn="ctr">
                        <a:lnSpc>
                          <a:spcPts val="1100"/>
                        </a:lnSpc>
                        <a:spcAft>
                          <a:spcPts val="0"/>
                        </a:spcAft>
                      </a:pP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家</a:t>
                      </a:r>
                      <a:r>
                        <a:rPr lang="en-US" alt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庭</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5399196"/>
                  </a:ext>
                </a:extLst>
              </a:tr>
              <a:tr h="0">
                <a:tc>
                  <a:txBody>
                    <a:bodyPr/>
                    <a:lstStyle/>
                    <a:p>
                      <a:pPr algn="ctr">
                        <a:lnSpc>
                          <a:spcPts val="1100"/>
                        </a:lnSpc>
                        <a:spcAft>
                          <a:spcPts val="0"/>
                        </a:spcAft>
                      </a:pP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運</a:t>
                      </a:r>
                      <a:r>
                        <a:rPr lang="en-US" alt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輸</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33</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3718977"/>
                  </a:ext>
                </a:extLst>
              </a:tr>
              <a:tr h="0">
                <a:tc>
                  <a:txBody>
                    <a:bodyPr/>
                    <a:lstStyle/>
                    <a:p>
                      <a:pPr algn="ctr">
                        <a:lnSpc>
                          <a:spcPts val="1100"/>
                        </a:lnSpc>
                        <a:spcAft>
                          <a:spcPts val="0"/>
                        </a:spcAft>
                      </a:pPr>
                      <a:r>
                        <a:rPr lang="ja-JP" altLang="en-US" sz="8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ja-JP" altLang="en-US"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6176684"/>
                  </a:ext>
                </a:extLst>
              </a:tr>
              <a:tr h="0">
                <a:tc>
                  <a:txBody>
                    <a:bodyPr/>
                    <a:lstStyle/>
                    <a:p>
                      <a:pPr algn="ctr">
                        <a:lnSpc>
                          <a:spcPts val="1600"/>
                        </a:lnSpc>
                        <a:spcAft>
                          <a:spcPts val="0"/>
                        </a:spcAft>
                      </a:pP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合</a:t>
                      </a:r>
                      <a:r>
                        <a:rPr lang="ja-JP" altLang="en-US"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計</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000" b="0" kern="100"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000" b="0" kern="100"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8523210"/>
                  </a:ext>
                </a:extLst>
              </a:tr>
            </a:tbl>
          </a:graphicData>
        </a:graphic>
      </p:graphicFrame>
      <p:sp>
        <p:nvSpPr>
          <p:cNvPr id="134" name="テキスト ボックス 133"/>
          <p:cNvSpPr txBox="1"/>
          <p:nvPr/>
        </p:nvSpPr>
        <p:spPr>
          <a:xfrm>
            <a:off x="6894418" y="6250410"/>
            <a:ext cx="2063407" cy="1940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）廃棄物、メタンなど</a:t>
            </a:r>
          </a:p>
        </p:txBody>
      </p:sp>
      <p:sp>
        <p:nvSpPr>
          <p:cNvPr id="135" name="テキスト ボックス 134"/>
          <p:cNvSpPr txBox="1"/>
          <p:nvPr/>
        </p:nvSpPr>
        <p:spPr>
          <a:xfrm>
            <a:off x="1316862" y="1786598"/>
            <a:ext cx="7783595" cy="523220"/>
          </a:xfrm>
          <a:prstGeom prst="rect">
            <a:avLst/>
          </a:prstGeom>
          <a:noFill/>
        </p:spPr>
        <p:txBody>
          <a:bodyPr wrap="square" rtlCol="0">
            <a:spAutoFit/>
          </a:bodyP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大阪・関西から革新的な技術を創出。２０３０年に府域の</a:t>
            </a:r>
            <a:r>
              <a:rPr kumimoji="0"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排出量を</a:t>
            </a:r>
            <a:r>
              <a:rPr kumimoji="0"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年比４０％以上削減し、２０５０年までにカーボンニュートラルの実現をめざす。</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6" name="サブタイトル 2">
            <a:extLst>
              <a:ext uri="{FF2B5EF4-FFF2-40B4-BE49-F238E27FC236}">
                <a16:creationId xmlns:a16="http://schemas.microsoft.com/office/drawing/2014/main" id="{4DED8260-C416-4F5B-A39A-9057A1C604FA}"/>
              </a:ext>
            </a:extLst>
          </p:cNvPr>
          <p:cNvSpPr txBox="1">
            <a:spLocks/>
          </p:cNvSpPr>
          <p:nvPr/>
        </p:nvSpPr>
        <p:spPr>
          <a:xfrm>
            <a:off x="1483017" y="295130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1"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エネルギー等</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7" name="図 1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9835" y="3196691"/>
            <a:ext cx="889195" cy="480394"/>
          </a:xfrm>
          <a:prstGeom prst="rect">
            <a:avLst/>
          </a:prstGeom>
        </p:spPr>
      </p:pic>
      <p:sp>
        <p:nvSpPr>
          <p:cNvPr id="138" name="テキスト ボックス 137">
            <a:extLst>
              <a:ext uri="{FF2B5EF4-FFF2-40B4-BE49-F238E27FC236}">
                <a16:creationId xmlns:a16="http://schemas.microsoft.com/office/drawing/2014/main" id="{D74FD4DC-EECE-4381-88A1-F1DD15E41281}"/>
              </a:ext>
            </a:extLst>
          </p:cNvPr>
          <p:cNvSpPr txBox="1"/>
          <p:nvPr/>
        </p:nvSpPr>
        <p:spPr>
          <a:xfrm>
            <a:off x="2113017" y="3662376"/>
            <a:ext cx="735500" cy="185482"/>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水素発電</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9" name="テキスト ボックス 138">
            <a:extLst>
              <a:ext uri="{FF2B5EF4-FFF2-40B4-BE49-F238E27FC236}">
                <a16:creationId xmlns:a16="http://schemas.microsoft.com/office/drawing/2014/main" id="{D74FD4DC-EECE-4381-88A1-F1DD15E41281}"/>
              </a:ext>
            </a:extLst>
          </p:cNvPr>
          <p:cNvSpPr txBox="1"/>
          <p:nvPr/>
        </p:nvSpPr>
        <p:spPr>
          <a:xfrm>
            <a:off x="5142044" y="3638000"/>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DAC</a:t>
            </a:r>
            <a:endPar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1" name="テキスト ボックス 140">
            <a:extLst>
              <a:ext uri="{FF2B5EF4-FFF2-40B4-BE49-F238E27FC236}">
                <a16:creationId xmlns:a16="http://schemas.microsoft.com/office/drawing/2014/main" id="{D74FD4DC-EECE-4381-88A1-F1DD15E41281}"/>
              </a:ext>
            </a:extLst>
          </p:cNvPr>
          <p:cNvSpPr txBox="1"/>
          <p:nvPr/>
        </p:nvSpPr>
        <p:spPr>
          <a:xfrm>
            <a:off x="2196783" y="4340434"/>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太陽電池</a:t>
            </a:r>
            <a:endPar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9" name="正方形/長方形 108"/>
          <p:cNvSpPr/>
          <p:nvPr/>
        </p:nvSpPr>
        <p:spPr>
          <a:xfrm>
            <a:off x="6672680" y="4420838"/>
            <a:ext cx="2123572" cy="351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大阪府における</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排出量の</a:t>
            </a:r>
            <a:endParaRPr kumimoji="0"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部門ごとの削減率（将来推計）</a:t>
            </a:r>
            <a:endPar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テキスト ボックス 43"/>
          <p:cNvSpPr txBox="1"/>
          <p:nvPr/>
        </p:nvSpPr>
        <p:spPr>
          <a:xfrm>
            <a:off x="2548273" y="2950020"/>
            <a:ext cx="1813988" cy="230832"/>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a:t>
            </a:r>
            <a:endParaRPr kumimoji="0"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D74FD4DC-EECE-4381-88A1-F1DD15E41281}"/>
              </a:ext>
            </a:extLst>
          </p:cNvPr>
          <p:cNvSpPr txBox="1"/>
          <p:nvPr/>
        </p:nvSpPr>
        <p:spPr>
          <a:xfrm>
            <a:off x="4828888" y="4304709"/>
            <a:ext cx="1143464"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ブルーカーボン</a:t>
            </a:r>
            <a:endPar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8" name="図 47" descr="C:\Users\TabuchiKe\AppData\Local\Microsoft\Windows\INetCache\Content.Word\P1070475　ﾜｶﾒ.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09495" y="3899760"/>
            <a:ext cx="715300" cy="536475"/>
          </a:xfrm>
          <a:prstGeom prst="rect">
            <a:avLst/>
          </a:prstGeom>
          <a:noFill/>
          <a:ln>
            <a:noFill/>
          </a:ln>
        </p:spPr>
      </p:pic>
    </p:spTree>
    <p:extLst>
      <p:ext uri="{BB962C8B-B14F-4D97-AF65-F5344CB8AC3E}">
        <p14:creationId xmlns:p14="http://schemas.microsoft.com/office/powerpoint/2010/main" val="4214783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88505514"/>
              </p:ext>
            </p:extLst>
          </p:nvPr>
        </p:nvGraphicFramePr>
        <p:xfrm>
          <a:off x="280329" y="1603263"/>
          <a:ext cx="9540000" cy="4645572"/>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45572">
                <a:tc>
                  <a:txBody>
                    <a:bodyPr/>
                    <a:lstStyle/>
                    <a:p>
                      <a:pPr marL="0" indent="0" defTabSz="443194">
                        <a:lnSpc>
                          <a:spcPct val="100000"/>
                        </a:lnSpc>
                        <a:spcBef>
                          <a:spcPts val="600"/>
                        </a:spcBef>
                        <a:spcAft>
                          <a:spcPts val="0"/>
                        </a:spcAft>
                        <a:buFont typeface="Wingdings" panose="05000000000000000000" pitchFamily="2" charset="2"/>
                        <a:buNone/>
                        <a:defRPr/>
                      </a:pPr>
                      <a:r>
                        <a:rPr lang="ja-JP" altLang="en-US" sz="1300" b="1" dirty="0">
                          <a:solidFill>
                            <a:schemeClr val="tx1"/>
                          </a:solidFill>
                          <a:latin typeface="BIZ UDPゴシック" panose="020B0400000000000000" pitchFamily="50" charset="-128"/>
                          <a:ea typeface="BIZ UDPゴシック" panose="020B0400000000000000" pitchFamily="50" charset="-128"/>
                        </a:rPr>
                        <a:t>□最先端技術の研究開発や実用化に向けた実証</a:t>
                      </a:r>
                      <a:endParaRPr lang="en-US" altLang="ja-JP" sz="13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3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大阪産業技術研究所等で、次世代蓄電池等の</a:t>
                      </a:r>
                      <a:r>
                        <a:rPr lang="ja-JP" altLang="en-US" sz="1100" dirty="0" smtClean="0">
                          <a:solidFill>
                            <a:schemeClr val="tx1"/>
                          </a:solidFill>
                          <a:latin typeface="BIZ UDPゴシック" panose="020B0400000000000000" pitchFamily="50" charset="-128"/>
                          <a:ea typeface="BIZ UDPゴシック" panose="020B0400000000000000" pitchFamily="50" charset="-128"/>
                        </a:rPr>
                        <a:t>研</a:t>
                      </a:r>
                      <a:r>
                        <a:rPr lang="en-US" altLang="ja-JP" sz="1100" dirty="0" smtClean="0">
                          <a:solidFill>
                            <a:schemeClr val="tx1"/>
                          </a:solidFill>
                          <a:latin typeface="BIZ UDPゴシック" panose="020B0400000000000000" pitchFamily="50" charset="-128"/>
                          <a:ea typeface="BIZ UDPゴシック" panose="020B0400000000000000" pitchFamily="50" charset="-128"/>
                        </a:rPr>
                        <a:t/>
                      </a:r>
                      <a:br>
                        <a:rPr lang="en-US" altLang="ja-JP" sz="1100" dirty="0" smtClean="0">
                          <a:solidFill>
                            <a:schemeClr val="tx1"/>
                          </a:solidFill>
                          <a:latin typeface="BIZ UDPゴシック" panose="020B0400000000000000" pitchFamily="50" charset="-128"/>
                          <a:ea typeface="BIZ UDPゴシック" panose="020B0400000000000000" pitchFamily="50" charset="-128"/>
                        </a:rPr>
                      </a:br>
                      <a:r>
                        <a:rPr lang="en-US" altLang="ja-JP" sz="1100" baseline="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究</a:t>
                      </a:r>
                      <a:r>
                        <a:rPr lang="ja-JP" altLang="en-US" sz="1100" dirty="0">
                          <a:solidFill>
                            <a:schemeClr val="tx1"/>
                          </a:solidFill>
                          <a:latin typeface="BIZ UDPゴシック" panose="020B0400000000000000" pitchFamily="50" charset="-128"/>
                          <a:ea typeface="BIZ UDPゴシック" panose="020B0400000000000000" pitchFamily="50" charset="-128"/>
                        </a:rPr>
                        <a:t>開発を実施中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H2Osaka</a:t>
                      </a:r>
                      <a:r>
                        <a:rPr lang="ja-JP" altLang="en-US" sz="1100" dirty="0">
                          <a:solidFill>
                            <a:schemeClr val="tx1"/>
                          </a:solidFill>
                          <a:latin typeface="BIZ UDPゴシック" panose="020B0400000000000000" pitchFamily="50" charset="-128"/>
                          <a:ea typeface="BIZ UDPゴシック" panose="020B0400000000000000" pitchFamily="50" charset="-128"/>
                        </a:rPr>
                        <a:t>ビジョン推進会議参画事業者に</a:t>
                      </a:r>
                      <a:r>
                        <a:rPr lang="ja-JP" altLang="en-US" sz="1100" dirty="0" smtClean="0">
                          <a:solidFill>
                            <a:schemeClr val="tx1"/>
                          </a:solidFill>
                          <a:latin typeface="BIZ UDPゴシック" panose="020B0400000000000000" pitchFamily="50" charset="-128"/>
                          <a:ea typeface="BIZ UDPゴシック" panose="020B0400000000000000" pitchFamily="50" charset="-128"/>
                        </a:rPr>
                        <a:t>よる</a:t>
                      </a:r>
                      <a:r>
                        <a:rPr lang="en-US" altLang="ja-JP" sz="1100" dirty="0" smtClean="0">
                          <a:solidFill>
                            <a:schemeClr val="tx1"/>
                          </a:solidFill>
                          <a:latin typeface="BIZ UDPゴシック" panose="020B0400000000000000" pitchFamily="50" charset="-128"/>
                          <a:ea typeface="BIZ UDPゴシック" panose="020B0400000000000000" pitchFamily="50" charset="-128"/>
                        </a:rPr>
                        <a:t/>
                      </a:r>
                      <a:br>
                        <a:rPr lang="en-US" altLang="ja-JP" sz="1100" dirty="0" smtClean="0">
                          <a:solidFill>
                            <a:schemeClr val="tx1"/>
                          </a:solidFill>
                          <a:latin typeface="BIZ UDPゴシック" panose="020B0400000000000000" pitchFamily="50" charset="-128"/>
                          <a:ea typeface="BIZ UDPゴシック" panose="020B0400000000000000" pitchFamily="50" charset="-128"/>
                        </a:rPr>
                      </a:br>
                      <a:r>
                        <a:rPr lang="en-US" altLang="ja-JP" sz="110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実証</a:t>
                      </a:r>
                      <a:r>
                        <a:rPr lang="ja-JP" altLang="en-US" sz="1100" dirty="0">
                          <a:solidFill>
                            <a:schemeClr val="tx1"/>
                          </a:solidFill>
                          <a:latin typeface="BIZ UDPゴシック" panose="020B0400000000000000" pitchFamily="50" charset="-128"/>
                          <a:ea typeface="BIZ UDPゴシック" panose="020B0400000000000000" pitchFamily="50" charset="-128"/>
                        </a:rPr>
                        <a:t>実験（水素製造・発電、業務・産業用</a:t>
                      </a:r>
                      <a:r>
                        <a:rPr lang="ja-JP" altLang="en-US" sz="1100" dirty="0" smtClean="0">
                          <a:solidFill>
                            <a:schemeClr val="tx1"/>
                          </a:solidFill>
                          <a:latin typeface="BIZ UDPゴシック" panose="020B0400000000000000" pitchFamily="50" charset="-128"/>
                          <a:ea typeface="BIZ UDPゴシック" panose="020B0400000000000000" pitchFamily="50" charset="-128"/>
                        </a:rPr>
                        <a:t>燃料電</a:t>
                      </a:r>
                      <a:r>
                        <a:rPr lang="en-US" altLang="ja-JP" sz="1100" dirty="0" smtClean="0">
                          <a:solidFill>
                            <a:schemeClr val="tx1"/>
                          </a:solidFill>
                          <a:latin typeface="BIZ UDPゴシック" panose="020B0400000000000000" pitchFamily="50" charset="-128"/>
                          <a:ea typeface="BIZ UDPゴシック" panose="020B0400000000000000" pitchFamily="50" charset="-128"/>
                        </a:rPr>
                        <a:t/>
                      </a:r>
                      <a:br>
                        <a:rPr lang="en-US" altLang="ja-JP" sz="1100" dirty="0" smtClean="0">
                          <a:solidFill>
                            <a:schemeClr val="tx1"/>
                          </a:solidFill>
                          <a:latin typeface="BIZ UDPゴシック" panose="020B0400000000000000" pitchFamily="50" charset="-128"/>
                          <a:ea typeface="BIZ UDPゴシック" panose="020B0400000000000000" pitchFamily="50" charset="-128"/>
                        </a:rPr>
                      </a:br>
                      <a:r>
                        <a:rPr lang="en-US" altLang="ja-JP" sz="110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池</a:t>
                      </a:r>
                      <a:r>
                        <a:rPr lang="ja-JP" altLang="en-US" sz="1100" dirty="0">
                          <a:solidFill>
                            <a:schemeClr val="tx1"/>
                          </a:solidFill>
                          <a:latin typeface="BIZ UDPゴシック" panose="020B0400000000000000" pitchFamily="50" charset="-128"/>
                          <a:ea typeface="BIZ UDPゴシック" panose="020B0400000000000000" pitchFamily="50" charset="-128"/>
                        </a:rPr>
                        <a:t>等）を実施中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・国のグリーンイノベーション基金を活用した</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 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回収や次世代型太陽電池等の研究開発</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を</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実施中</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・府、環境省のモデル事業により、既設護岸に</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ルーカーボン</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生態系を再生・創出する技術の</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開  </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を推進</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600"/>
                        </a:spcBef>
                        <a:spcAft>
                          <a:spcPts val="0"/>
                        </a:spcAft>
                        <a:buFont typeface="Wingdings" panose="05000000000000000000" pitchFamily="2" charset="2"/>
                        <a:buNone/>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万博を契機とした最先端技術の実証・活用</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産学官連携による次世代蓄電池等の製品化</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に  </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向けた</a:t>
                      </a:r>
                      <a:r>
                        <a:rPr lang="ja-JP" altLang="en-US" sz="1100" u="none" dirty="0">
                          <a:solidFill>
                            <a:schemeClr val="tx1"/>
                          </a:solidFill>
                          <a:latin typeface="BIZ UDPゴシック" panose="020B0400000000000000" pitchFamily="50" charset="-128"/>
                          <a:ea typeface="BIZ UDPゴシック" panose="020B0400000000000000" pitchFamily="50" charset="-128"/>
                        </a:rPr>
                        <a:t>性能向上等の進展</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・会場で活用</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する</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フリー水素の製造、</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水素発</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電</a:t>
                      </a:r>
                      <a:r>
                        <a:rPr lang="ja-JP" altLang="en-US" sz="1100" u="none" dirty="0">
                          <a:solidFill>
                            <a:schemeClr val="tx1"/>
                          </a:solidFill>
                          <a:latin typeface="BIZ UDPゴシック" panose="020B0400000000000000" pitchFamily="50" charset="-128"/>
                          <a:ea typeface="BIZ UDPゴシック" panose="020B0400000000000000" pitchFamily="50" charset="-128"/>
                        </a:rPr>
                        <a:t>の実証</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次世代型太陽電池の府域における活用</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・大阪湾奥部におけるブルーカーボン生態系の</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生</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・創出</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600"/>
                        </a:spcBef>
                        <a:spcAft>
                          <a:spcPts val="0"/>
                        </a:spcAft>
                        <a:buFont typeface="Wingdings" panose="05000000000000000000" pitchFamily="2" charset="2"/>
                        <a:buNone/>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□万博で活用した最先端技術の研究開発・実用化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kumimoji="1" lang="ja-JP" altLang="en-US" sz="11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次世代蓄電池の実用化と電池関連産業の</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集積 </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活かしたイノベーション促進・水素発電に</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よる</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電力</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供給等が開始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・大気中や排ガス</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から</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を回収し、地中への</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貯</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留</a:t>
                      </a:r>
                      <a:r>
                        <a:rPr lang="ja-JP" altLang="en-US" sz="1100" u="none" dirty="0">
                          <a:solidFill>
                            <a:schemeClr val="tx1"/>
                          </a:solidFill>
                          <a:latin typeface="BIZ UDPゴシック" panose="020B0400000000000000" pitchFamily="50" charset="-128"/>
                          <a:ea typeface="BIZ UDPゴシック" panose="020B0400000000000000" pitchFamily="50" charset="-128"/>
                        </a:rPr>
                        <a:t>や有効活用を行う技術の実用化に向けた</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研究</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開発</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・次世代型太陽電池が府内事業所や家庭に</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普及</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拡大</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ブルーカーボン生態系により府内</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削減</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貢献</a:t>
                      </a: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～最先端技術の開発・実用化～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84775"/>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年までに温室効果ガス</a:t>
            </a:r>
            <a:r>
              <a:rPr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 </a:t>
            </a:r>
            <a:r>
              <a:rPr lang="ja-JP" altLang="en-US" sz="1050" dirty="0">
                <a:latin typeface="BIZ UDPゴシック" panose="020B0400000000000000" pitchFamily="50" charset="-128"/>
                <a:ea typeface="BIZ UDPゴシック" panose="020B0400000000000000" pitchFamily="50" charset="-128"/>
              </a:rPr>
              <a:t>）排出量の実質ゼロを達成するためには、革新的技術の開発や実用化が不可欠である。「未来社会の実験場」をコンセプトとする万博会場において、蓄電池や水素</a:t>
            </a:r>
            <a:r>
              <a:rPr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a:t>
            </a:r>
            <a:r>
              <a:rPr lang="ja-JP" altLang="en-US" sz="1050" dirty="0">
                <a:latin typeface="BIZ UDPゴシック" panose="020B0400000000000000" pitchFamily="50" charset="-128"/>
                <a:ea typeface="BIZ UDPゴシック" panose="020B0400000000000000" pitchFamily="50" charset="-128"/>
              </a:rPr>
              <a:t>回収、次世代型太陽電池などの最先端技術に加え、ブルーカーボン生態系（藻場・干潟等）の再生・創出などカーボンニュートラルに資する技術を実証・活用することにより、その後の研究開発や実用化につなげていく</a:t>
            </a:r>
            <a:r>
              <a:rPr lang="ja-JP" altLang="en-US" sz="900" dirty="0">
                <a:latin typeface="BIZ UDPゴシック" panose="020B0400000000000000" pitchFamily="50" charset="-128"/>
                <a:ea typeface="BIZ UDPゴシック" panose="020B0400000000000000" pitchFamily="50" charset="-128"/>
              </a:rPr>
              <a:t>。</a:t>
            </a:r>
            <a:endParaRPr lang="ja-JP" altLang="en-US" sz="1050" strike="sngStrike" dirty="0">
              <a:latin typeface="BIZ UDPゴシック" panose="020B0400000000000000" pitchFamily="50" charset="-128"/>
              <a:ea typeface="BIZ UDPゴシック" panose="020B0400000000000000" pitchFamily="50" charset="-128"/>
            </a:endParaRPr>
          </a:p>
        </p:txBody>
      </p:sp>
      <p:grpSp>
        <p:nvGrpSpPr>
          <p:cNvPr id="15" name="グループ化 14"/>
          <p:cNvGrpSpPr/>
          <p:nvPr/>
        </p:nvGrpSpPr>
        <p:grpSpPr>
          <a:xfrm>
            <a:off x="826394" y="3842362"/>
            <a:ext cx="2476423" cy="726602"/>
            <a:chOff x="4883946" y="5135854"/>
            <a:chExt cx="2476423" cy="726602"/>
          </a:xfrm>
        </p:grpSpPr>
        <p:sp>
          <p:nvSpPr>
            <p:cNvPr id="16" name="テキスト ボックス 15">
              <a:extLst>
                <a:ext uri="{FF2B5EF4-FFF2-40B4-BE49-F238E27FC236}">
                  <a16:creationId xmlns:a16="http://schemas.microsoft.com/office/drawing/2014/main" id="{4B540E6E-594E-47B9-9E8F-4484B1258F13}"/>
                </a:ext>
              </a:extLst>
            </p:cNvPr>
            <p:cNvSpPr txBox="1"/>
            <p:nvPr/>
          </p:nvSpPr>
          <p:spPr>
            <a:xfrm>
              <a:off x="6264390" y="5691574"/>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pic>
          <p:nvPicPr>
            <p:cNvPr id="17" name="図 16"/>
            <p:cNvPicPr>
              <a:picLocks noChangeAspect="1"/>
            </p:cNvPicPr>
            <p:nvPr/>
          </p:nvPicPr>
          <p:blipFill>
            <a:blip r:embed="rId3"/>
            <a:stretch>
              <a:fillRect/>
            </a:stretch>
          </p:blipFill>
          <p:spPr>
            <a:xfrm>
              <a:off x="4883946" y="5135854"/>
              <a:ext cx="1353059" cy="726602"/>
            </a:xfrm>
            <a:prstGeom prst="rect">
              <a:avLst/>
            </a:prstGeom>
          </p:spPr>
        </p:pic>
      </p:grpSp>
      <p:pic>
        <p:nvPicPr>
          <p:cNvPr id="18" name="図 17" descr="C:\Users\TabuchiKe\AppData\Local\Microsoft\Windows\INetCache\Content.Word\P1070475　ﾜｶﾒ.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5748" y="5310792"/>
            <a:ext cx="1088096" cy="816071"/>
          </a:xfrm>
          <a:prstGeom prst="rect">
            <a:avLst/>
          </a:prstGeom>
          <a:noFill/>
          <a:ln>
            <a:noFill/>
          </a:ln>
        </p:spPr>
      </p:pic>
      <p:sp>
        <p:nvSpPr>
          <p:cNvPr id="19" name="テキスト ボックス 18">
            <a:extLst>
              <a:ext uri="{FF2B5EF4-FFF2-40B4-BE49-F238E27FC236}">
                <a16:creationId xmlns:a16="http://schemas.microsoft.com/office/drawing/2014/main" id="{4B540E6E-594E-47B9-9E8F-4484B1258F13}"/>
              </a:ext>
            </a:extLst>
          </p:cNvPr>
          <p:cNvSpPr txBox="1"/>
          <p:nvPr/>
        </p:nvSpPr>
        <p:spPr>
          <a:xfrm>
            <a:off x="2146658" y="5967268"/>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▲藻場イメージ</a:t>
            </a:r>
          </a:p>
        </p:txBody>
      </p:sp>
      <p:grpSp>
        <p:nvGrpSpPr>
          <p:cNvPr id="20" name="グループ化 19"/>
          <p:cNvGrpSpPr/>
          <p:nvPr/>
        </p:nvGrpSpPr>
        <p:grpSpPr>
          <a:xfrm>
            <a:off x="3618046" y="3762659"/>
            <a:ext cx="2872692" cy="2389384"/>
            <a:chOff x="3372263" y="1559073"/>
            <a:chExt cx="2733331" cy="1787418"/>
          </a:xfrm>
        </p:grpSpPr>
        <p:sp>
          <p:nvSpPr>
            <p:cNvPr id="21" name="正方形/長方形 20">
              <a:extLst>
                <a:ext uri="{FF2B5EF4-FFF2-40B4-BE49-F238E27FC236}">
                  <a16:creationId xmlns:a16="http://schemas.microsoft.com/office/drawing/2014/main" id="{42AB246C-D6C3-4324-A739-9AC17F6C0836}"/>
                </a:ext>
              </a:extLst>
            </p:cNvPr>
            <p:cNvSpPr/>
            <p:nvPr/>
          </p:nvSpPr>
          <p:spPr>
            <a:xfrm>
              <a:off x="3372263" y="1665079"/>
              <a:ext cx="2733331" cy="1681412"/>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36000" defTabSz="930530">
                <a:spcBef>
                  <a:spcPts val="1000"/>
                </a:spcBef>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最先端技術の実証・活用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4000" indent="-457200"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・次世代蓄電技術を活用した効率的なエネルギーマネジメント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フリー水素の活用、水素で発電した電力の利活用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・大気中からの</a:t>
              </a:r>
              <a:r>
                <a:rPr kumimoji="1"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回収（</a:t>
              </a:r>
              <a:r>
                <a:rPr kumimoji="1" lang="en-US" altLang="ja-JP" sz="1100" dirty="0">
                  <a:solidFill>
                    <a:schemeClr val="tx1"/>
                  </a:solidFill>
                  <a:latin typeface="BIZ UDPゴシック" panose="020B0400000000000000" pitchFamily="50" charset="-128"/>
                  <a:ea typeface="BIZ UDPゴシック" panose="020B0400000000000000" pitchFamily="50" charset="-128"/>
                </a:rPr>
                <a:t>DAC</a:t>
              </a:r>
              <a:r>
                <a:rPr kumimoji="1" lang="ja-JP" altLang="en-US" sz="1100" dirty="0">
                  <a:solidFill>
                    <a:schemeClr val="tx1"/>
                  </a:solidFill>
                  <a:latin typeface="BIZ UDPゴシック" panose="020B0400000000000000" pitchFamily="50" charset="-128"/>
                  <a:ea typeface="BIZ UDPゴシック" panose="020B0400000000000000" pitchFamily="50" charset="-128"/>
                </a:rPr>
                <a:t>）やメタネーションによる活用、次世代型太陽電池をパビリオン等に設置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72000" lvl="0" indent="-104775" defTabSz="930530">
                <a:spcBef>
                  <a:spcPts val="600"/>
                </a:spcBef>
                <a:defRPr/>
              </a:pPr>
              <a:r>
                <a:rPr kumimoji="1" lang="ja-JP" altLang="en-US"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ブルーカーボン生態系の再生・創出を発信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ホームベース 7">
              <a:extLst>
                <a:ext uri="{FF2B5EF4-FFF2-40B4-BE49-F238E27FC236}">
                  <a16:creationId xmlns:a16="http://schemas.microsoft.com/office/drawing/2014/main" id="{E599356E-2B0A-4C96-A1C9-EC52982B4052}"/>
                </a:ext>
              </a:extLst>
            </p:cNvPr>
            <p:cNvSpPr/>
            <p:nvPr/>
          </p:nvSpPr>
          <p:spPr>
            <a:xfrm>
              <a:off x="3372263" y="1559073"/>
              <a:ext cx="1012036" cy="21341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spcBef>
                  <a:spcPts val="800"/>
                </a:spcBef>
                <a:defRPr/>
              </a:pPr>
              <a:r>
                <a:rPr kumimoji="1" lang="ja-JP" altLang="en-US" sz="1163" dirty="0">
                  <a:solidFill>
                    <a:schemeClr val="tx1"/>
                  </a:solidFill>
                  <a:latin typeface="BIZ UDPゴシック" panose="020B0400000000000000" pitchFamily="50" charset="-128"/>
                  <a:ea typeface="BIZ UDPゴシック" panose="020B0400000000000000" pitchFamily="50" charset="-128"/>
                </a:rPr>
                <a:t>万博会場</a:t>
              </a:r>
            </a:p>
          </p:txBody>
        </p:sp>
      </p:grpSp>
      <p:pic>
        <p:nvPicPr>
          <p:cNvPr id="23" name="図 22"/>
          <p:cNvPicPr>
            <a:picLocks noChangeAspect="1"/>
          </p:cNvPicPr>
          <p:nvPr/>
        </p:nvPicPr>
        <p:blipFill>
          <a:blip r:embed="rId5"/>
          <a:stretch>
            <a:fillRect/>
          </a:stretch>
        </p:blipFill>
        <p:spPr>
          <a:xfrm>
            <a:off x="7452236" y="4282706"/>
            <a:ext cx="942975" cy="752475"/>
          </a:xfrm>
          <a:prstGeom prst="rect">
            <a:avLst/>
          </a:prstGeom>
        </p:spPr>
      </p:pic>
      <p:sp>
        <p:nvSpPr>
          <p:cNvPr id="25" name="テキスト ボックス 24">
            <a:extLst>
              <a:ext uri="{FF2B5EF4-FFF2-40B4-BE49-F238E27FC236}">
                <a16:creationId xmlns:a16="http://schemas.microsoft.com/office/drawing/2014/main" id="{CB9FAD70-FAB6-467A-9680-A6234F35643D}"/>
              </a:ext>
            </a:extLst>
          </p:cNvPr>
          <p:cNvSpPr txBox="1"/>
          <p:nvPr/>
        </p:nvSpPr>
        <p:spPr>
          <a:xfrm>
            <a:off x="8405826" y="4862417"/>
            <a:ext cx="737304" cy="15880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808" y="5157889"/>
            <a:ext cx="1109995" cy="813179"/>
          </a:xfrm>
          <a:prstGeom prst="rect">
            <a:avLst/>
          </a:prstGeom>
        </p:spPr>
      </p:pic>
      <p:sp>
        <p:nvSpPr>
          <p:cNvPr id="27" name="テキスト ボックス 26">
            <a:extLst>
              <a:ext uri="{FF2B5EF4-FFF2-40B4-BE49-F238E27FC236}">
                <a16:creationId xmlns:a16="http://schemas.microsoft.com/office/drawing/2014/main" id="{4D59AADD-D1E5-4C9A-9DD8-CDF8C780E73A}"/>
              </a:ext>
            </a:extLst>
          </p:cNvPr>
          <p:cNvSpPr txBox="1"/>
          <p:nvPr/>
        </p:nvSpPr>
        <p:spPr>
          <a:xfrm>
            <a:off x="8525163" y="5676111"/>
            <a:ext cx="1336841" cy="30993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（神戸ポートアイランド）</a:t>
            </a:r>
          </a:p>
        </p:txBody>
      </p:sp>
      <p:sp>
        <p:nvSpPr>
          <p:cNvPr id="30" name="正方形/長方形 29"/>
          <p:cNvSpPr/>
          <p:nvPr/>
        </p:nvSpPr>
        <p:spPr>
          <a:xfrm>
            <a:off x="264072" y="6293750"/>
            <a:ext cx="9556257" cy="45679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800"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フリー水素</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製造過程</a:t>
            </a:r>
            <a:r>
              <a:rPr kumimoji="1" lang="ja-JP" altLang="en-US" sz="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で</a:t>
            </a:r>
            <a:r>
              <a:rPr kumimoji="1" lang="en-US" altLang="ja-JP" sz="800"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を排出しない水素。　</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エネルギーマネジメント：エネルギーの使用状況を把握した上で、電力需要の低い時間帯に蓄電池を充電し、電力需要の高いピーク時に蓄電池から放電する</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r>
            <a:b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など、エネルギー需要の平準化を行い、最適なエネルギー利用を実現するための活動。　</a:t>
            </a:r>
            <a:r>
              <a:rPr kumimoji="1" lang="en-US" altLang="ja-JP" sz="800" dirty="0">
                <a:solidFill>
                  <a:schemeClr val="tx1"/>
                </a:solidFill>
                <a:latin typeface="BIZ UDPゴシック" panose="020B0400000000000000" pitchFamily="50" charset="-128"/>
                <a:ea typeface="BIZ UDPゴシック" panose="020B0400000000000000" pitchFamily="50" charset="-128"/>
              </a:rPr>
              <a:t>※DAC</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Direct Air Capture</a:t>
            </a:r>
            <a:r>
              <a:rPr kumimoji="1" lang="ja-JP" altLang="en-US" sz="800" dirty="0">
                <a:solidFill>
                  <a:schemeClr val="tx1"/>
                </a:solidFill>
                <a:latin typeface="BIZ UDPゴシック" panose="020B0400000000000000" pitchFamily="50" charset="-128"/>
                <a:ea typeface="BIZ UDPゴシック" panose="020B0400000000000000" pitchFamily="50" charset="-128"/>
              </a:rPr>
              <a:t>）：空気中から</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直接</a:t>
            </a:r>
            <a:r>
              <a:rPr kumimoji="1" lang="en-US" altLang="ja-JP" sz="800"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を回収する技術。 </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＊メタネーション</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水素</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と</a:t>
            </a:r>
            <a:r>
              <a:rPr kumimoji="1" lang="en-US" altLang="ja-JP" sz="800"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から天然ガスの主成分であるメタンを合成する技術。</a:t>
            </a:r>
          </a:p>
        </p:txBody>
      </p:sp>
    </p:spTree>
    <p:extLst>
      <p:ext uri="{BB962C8B-B14F-4D97-AF65-F5344CB8AC3E}">
        <p14:creationId xmlns:p14="http://schemas.microsoft.com/office/powerpoint/2010/main" val="154536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48299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431424320"/>
              </p:ext>
            </p:extLst>
          </p:nvPr>
        </p:nvGraphicFramePr>
        <p:xfrm>
          <a:off x="511620" y="3822656"/>
          <a:ext cx="9360001" cy="11940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」の記載</a:t>
                      </a:r>
                      <a:r>
                        <a:rPr lang="ja-JP" altLang="en-US" sz="800" b="1" u="none" dirty="0">
                          <a:solidFill>
                            <a:schemeClr val="tx1"/>
                          </a:solidFill>
                          <a:latin typeface="+mn-ea"/>
                        </a:rPr>
                        <a:t>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dirty="0" smtClean="0">
                          <a:solidFill>
                            <a:schemeClr val="tx1"/>
                          </a:solidFill>
                          <a:latin typeface="+mn-ea"/>
                        </a:rPr>
                        <a:t>水素発電技術の実証等／</a:t>
                      </a:r>
                      <a:r>
                        <a:rPr lang="en-US" altLang="ja-JP" sz="1000" strike="noStrike" dirty="0" smtClean="0">
                          <a:solidFill>
                            <a:schemeClr val="tx1"/>
                          </a:solidFill>
                          <a:latin typeface="+mn-ea"/>
                        </a:rPr>
                        <a:t>CO</a:t>
                      </a:r>
                      <a:r>
                        <a:rPr lang="en-US" altLang="ja-JP" sz="800" strike="noStrike" dirty="0" smtClean="0">
                          <a:solidFill>
                            <a:schemeClr val="tx1"/>
                          </a:solidFill>
                          <a:latin typeface="+mn-ea"/>
                        </a:rPr>
                        <a:t>2</a:t>
                      </a:r>
                      <a:r>
                        <a:rPr lang="ja-JP" altLang="en-US" sz="1000" strike="noStrike" dirty="0" smtClean="0">
                          <a:solidFill>
                            <a:schemeClr val="tx1"/>
                          </a:solidFill>
                          <a:latin typeface="+mn-ea"/>
                        </a:rPr>
                        <a:t>の分離・回収技術の実証／</a:t>
                      </a:r>
                      <a:r>
                        <a:rPr lang="en-US" altLang="ja-JP" sz="1000" strike="noStrike" dirty="0" smtClean="0">
                          <a:solidFill>
                            <a:schemeClr val="tx1"/>
                          </a:solidFill>
                          <a:latin typeface="+mn-ea"/>
                        </a:rPr>
                        <a:t>CO</a:t>
                      </a:r>
                      <a:r>
                        <a:rPr lang="en-US" altLang="ja-JP" sz="800" strike="noStrike" dirty="0" smtClean="0">
                          <a:solidFill>
                            <a:schemeClr val="tx1"/>
                          </a:solidFill>
                          <a:latin typeface="+mn-ea"/>
                        </a:rPr>
                        <a:t>2</a:t>
                      </a:r>
                      <a:r>
                        <a:rPr lang="ja-JP" altLang="en-US" sz="1000" strike="noStrike" dirty="0" smtClean="0">
                          <a:solidFill>
                            <a:schemeClr val="tx1"/>
                          </a:solidFill>
                          <a:latin typeface="+mn-ea"/>
                        </a:rPr>
                        <a:t>排出削減・固定量最大化コンクリートの実証／次世代型太陽電池の開発推進</a:t>
                      </a:r>
                      <a:r>
                        <a:rPr kumimoji="1" lang="ja-JP" altLang="en-US" sz="1000" dirty="0" smtClean="0">
                          <a:solidFill>
                            <a:schemeClr val="tx1"/>
                          </a:solidFill>
                          <a:latin typeface="+mn-ea"/>
                        </a:rPr>
                        <a:t>＜経産省＞</a:t>
                      </a:r>
                    </a:p>
                    <a:p>
                      <a:pPr marL="171450" indent="-171450">
                        <a:buFont typeface="Wingdings" panose="05000000000000000000" pitchFamily="2" charset="2"/>
                        <a:buChar char="l"/>
                      </a:pPr>
                      <a:r>
                        <a:rPr lang="ja-JP" altLang="en-US" sz="1000" strike="noStrike" dirty="0" smtClean="0">
                          <a:solidFill>
                            <a:schemeClr val="tx1"/>
                          </a:solidFill>
                          <a:latin typeface="+mn-ea"/>
                        </a:rPr>
                        <a:t>再エネ水素を使ったメタネーション実証＜環境省＞</a:t>
                      </a:r>
                      <a:endParaRPr lang="en-US" altLang="ja-JP" sz="1000" strike="noStrike" dirty="0" smtClean="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ja-JP" altLang="en-US" sz="1000" strike="noStrike" dirty="0" smtClean="0">
                          <a:solidFill>
                            <a:schemeClr val="tx1"/>
                          </a:solidFill>
                          <a:latin typeface="+mn-ea"/>
                        </a:rPr>
                        <a:t>カーボンニュートラルに資する最先端技術の会場内外での実証等について国と協議中</a:t>
                      </a:r>
                      <a:endParaRPr kumimoji="1" lang="ja-JP" altLang="en-US" sz="1000" b="0" i="0" u="none" strike="sng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会場周辺での</a:t>
                      </a:r>
                      <a:r>
                        <a:rPr kumimoji="1" lang="ja-JP" altLang="en-US" sz="1000" u="none" dirty="0" smtClean="0">
                          <a:solidFill>
                            <a:schemeClr val="tx1"/>
                          </a:solidFill>
                          <a:latin typeface="+mn-ea"/>
                        </a:rPr>
                        <a:t>ブルーカーボン生態系の再生・創出</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への支援について環境省・国交省と協議中</a:t>
                      </a:r>
                      <a:endParaRPr kumimoji="1" lang="en-US" altLang="ja-JP" sz="1000" b="0" u="sng" dirty="0" smtClean="0">
                        <a:solidFill>
                          <a:schemeClr val="tx1"/>
                        </a:solidFill>
                        <a:latin typeface="+mn-ea"/>
                        <a:ea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949297805"/>
              </p:ext>
            </p:extLst>
          </p:nvPr>
        </p:nvGraphicFramePr>
        <p:xfrm>
          <a:off x="285700" y="563066"/>
          <a:ext cx="9585919" cy="180357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dirty="0" smtClean="0">
                          <a:solidFill>
                            <a:schemeClr val="tx1"/>
                          </a:solidFill>
                          <a:latin typeface="+mn-ea"/>
                          <a:ea typeface="+mn-ea"/>
                        </a:rPr>
                        <a:t>カーボンニュートラルに資する技術の試作開発や実証等の取組みに対する補助</a:t>
                      </a: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dirty="0" smtClean="0">
                          <a:solidFill>
                            <a:schemeClr val="tx1"/>
                          </a:solidFill>
                          <a:latin typeface="+mn-ea"/>
                          <a:ea typeface="+mn-ea"/>
                        </a:rPr>
                        <a:t>産学官連携による研究開発・技術支援（大阪公立大学、大阪産業技術研究所）</a:t>
                      </a: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dirty="0" smtClean="0">
                          <a:solidFill>
                            <a:schemeClr val="tx1"/>
                          </a:solidFill>
                          <a:latin typeface="+mn-ea"/>
                          <a:ea typeface="+mn-ea"/>
                        </a:rPr>
                        <a:t>府内企業による電池関連の研究開発や実証事業等に対する補助支援</a:t>
                      </a: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dirty="0" smtClean="0">
                          <a:solidFill>
                            <a:schemeClr val="tx1"/>
                          </a:solidFill>
                          <a:latin typeface="+mn-ea"/>
                          <a:ea typeface="+mn-ea"/>
                        </a:rPr>
                        <a:t>産学官プラットフォーム</a:t>
                      </a:r>
                      <a:r>
                        <a:rPr kumimoji="1" lang="en-US" altLang="ja-JP" sz="1000" b="1" dirty="0" smtClean="0">
                          <a:solidFill>
                            <a:schemeClr val="tx1"/>
                          </a:solidFill>
                          <a:latin typeface="+mn-ea"/>
                          <a:ea typeface="+mn-ea"/>
                        </a:rPr>
                        <a:t>(H2Osaka</a:t>
                      </a:r>
                      <a:r>
                        <a:rPr kumimoji="1" lang="ja-JP" altLang="en-US" sz="1000" b="1" dirty="0" smtClean="0">
                          <a:solidFill>
                            <a:schemeClr val="tx1"/>
                          </a:solidFill>
                          <a:latin typeface="+mn-ea"/>
                          <a:ea typeface="+mn-ea"/>
                        </a:rPr>
                        <a:t>ビジョン推進会議</a:t>
                      </a:r>
                      <a:r>
                        <a:rPr kumimoji="1" lang="en-US" altLang="ja-JP" sz="1000" b="1" dirty="0" smtClean="0">
                          <a:solidFill>
                            <a:schemeClr val="tx1"/>
                          </a:solidFill>
                          <a:latin typeface="+mn-ea"/>
                          <a:ea typeface="+mn-ea"/>
                        </a:rPr>
                        <a:t>)</a:t>
                      </a:r>
                      <a:r>
                        <a:rPr kumimoji="1" lang="ja-JP" altLang="en-US" sz="1000" b="1" dirty="0" smtClean="0">
                          <a:solidFill>
                            <a:schemeClr val="tx1"/>
                          </a:solidFill>
                          <a:latin typeface="+mn-ea"/>
                          <a:ea typeface="+mn-ea"/>
                        </a:rPr>
                        <a:t>による産学官の交流等を通じた水素関連プロジェクト創出・事業化など</a:t>
                      </a:r>
                      <a:endParaRPr kumimoji="1" lang="en-US" altLang="ja-JP" sz="1000" b="1" dirty="0" smtClean="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dirty="0" smtClean="0">
                          <a:solidFill>
                            <a:schemeClr val="tx1"/>
                          </a:solidFill>
                          <a:latin typeface="+mn-ea"/>
                          <a:ea typeface="+mn-ea"/>
                        </a:rPr>
                        <a:t>脱炭素に資する環境・エネルギー技術の導入と</a:t>
                      </a:r>
                      <a:r>
                        <a:rPr kumimoji="1" lang="en-US" altLang="ja-JP" sz="1000" b="1" dirty="0" smtClean="0">
                          <a:solidFill>
                            <a:schemeClr val="tx1"/>
                          </a:solidFill>
                          <a:latin typeface="+mn-ea"/>
                          <a:ea typeface="+mn-ea"/>
                        </a:rPr>
                        <a:t>CO</a:t>
                      </a:r>
                      <a:r>
                        <a:rPr kumimoji="1" lang="en-US" altLang="ja-JP" sz="1000" b="1" baseline="-25000" dirty="0" smtClean="0">
                          <a:solidFill>
                            <a:schemeClr val="tx1"/>
                          </a:solidFill>
                          <a:latin typeface="+mn-ea"/>
                          <a:ea typeface="+mn-ea"/>
                        </a:rPr>
                        <a:t>2</a:t>
                      </a:r>
                      <a:r>
                        <a:rPr kumimoji="1" lang="ja-JP" altLang="en-US" sz="1000" b="1" dirty="0" smtClean="0">
                          <a:solidFill>
                            <a:schemeClr val="tx1"/>
                          </a:solidFill>
                          <a:latin typeface="+mn-ea"/>
                          <a:ea typeface="+mn-ea"/>
                        </a:rPr>
                        <a:t>排出削減効果等の発信を行うモデル事業に対する補助</a:t>
                      </a:r>
                      <a:endParaRPr kumimoji="1" lang="en-US" altLang="ja-JP" sz="10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・「豊かな大阪湾」保全・再生・創出プラン及び大阪府海域ブルーカーボン生態系ビジョンの策定</a:t>
                      </a:r>
                      <a:endParaRPr kumimoji="1" lang="en-US" altLang="ja-JP" sz="1000" b="1" u="none"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・大阪府「豊かな大阪湾」環境改善モデル事業（環境改善技術の実証）</a:t>
                      </a:r>
                      <a:endParaRPr kumimoji="1" lang="en-US" altLang="ja-JP" sz="1000" b="1" u="none"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・企業護岸地先を活用した藻場の創出（環境省 令和４年度「令和の里海づくり」モデル事業の活用）</a:t>
                      </a:r>
                      <a:endParaRPr kumimoji="1" lang="en-US" altLang="ja-JP" sz="1000" b="1" u="none" dirty="0" smtClean="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894011"/>
            <a:ext cx="9251210" cy="452150"/>
          </a:xfrm>
          <a:prstGeom prst="rect">
            <a:avLst/>
          </a:prstGeom>
          <a:noFill/>
          <a:ln w="6350">
            <a:noFill/>
            <a:prstDash val="solid"/>
          </a:ln>
        </p:spPr>
        <p:txBody>
          <a:bodyPr wrap="square" rtlCol="0" anchor="ctr" anchorCtr="0">
            <a:noAutofit/>
          </a:bodyPr>
          <a:lstStyle/>
          <a:p>
            <a:r>
              <a:rPr kumimoji="1" lang="ja-JP" altLang="en-US" sz="1000" dirty="0" smtClean="0">
                <a:latin typeface="+mn-ea"/>
              </a:rPr>
              <a:t>▷カーボンニュートラル</a:t>
            </a:r>
            <a:r>
              <a:rPr kumimoji="1" lang="ja-JP" altLang="en-US" sz="1000" dirty="0">
                <a:latin typeface="+mn-ea"/>
              </a:rPr>
              <a:t>に資する新技術の開発・実用化の促進等</a:t>
            </a:r>
            <a:endParaRPr kumimoji="1" lang="en-US" altLang="ja-JP" sz="1000" dirty="0">
              <a:latin typeface="+mn-ea"/>
            </a:endParaRPr>
          </a:p>
          <a:p>
            <a:r>
              <a:rPr kumimoji="1" lang="ja-JP" altLang="en-US" sz="1000" dirty="0" smtClean="0"/>
              <a:t>▷</a:t>
            </a:r>
            <a:r>
              <a:rPr kumimoji="1" lang="ja-JP" altLang="en-US" sz="1000" dirty="0">
                <a:latin typeface="+mn-ea"/>
              </a:rPr>
              <a:t>水素社会を前提とした法整備</a:t>
            </a:r>
            <a:endParaRPr kumimoji="1" lang="en-US" altLang="ja-JP" sz="1000" dirty="0">
              <a:latin typeface="+mn-ea"/>
            </a:endParaRPr>
          </a:p>
          <a:p>
            <a:r>
              <a:rPr kumimoji="1" lang="ja-JP" altLang="en-US" sz="1000" dirty="0" smtClean="0"/>
              <a:t>▷</a:t>
            </a:r>
            <a:r>
              <a:rPr kumimoji="1" lang="ja-JP" altLang="en-US" sz="1000" dirty="0">
                <a:latin typeface="+mn-ea"/>
              </a:rPr>
              <a:t>新技術やブルーカーボン生態系の再生・</a:t>
            </a:r>
            <a:r>
              <a:rPr kumimoji="1" lang="ja-JP" altLang="en-US" sz="1000" dirty="0" smtClean="0">
                <a:latin typeface="+mn-ea"/>
              </a:rPr>
              <a:t>創出を</a:t>
            </a:r>
            <a:r>
              <a:rPr kumimoji="1" lang="ja-JP" altLang="en-US" sz="1000" dirty="0">
                <a:latin typeface="+mn-ea"/>
              </a:rPr>
              <a:t>万博において発信することが</a:t>
            </a:r>
            <a:r>
              <a:rPr kumimoji="1" lang="ja-JP" altLang="en-US" sz="1000" dirty="0" smtClean="0">
                <a:latin typeface="+mn-ea"/>
              </a:rPr>
              <a:t>必要</a:t>
            </a:r>
            <a:endParaRPr kumimoji="1" lang="en-US" altLang="ja-JP" sz="1000" dirty="0">
              <a:latin typeface="+mn-ea"/>
            </a:endParaRPr>
          </a:p>
        </p:txBody>
      </p:sp>
      <p:graphicFrame>
        <p:nvGraphicFramePr>
          <p:cNvPr id="30" name="表 29"/>
          <p:cNvGraphicFramePr>
            <a:graphicFrameLocks noGrp="1"/>
          </p:cNvGraphicFramePr>
          <p:nvPr>
            <p:extLst>
              <p:ext uri="{D42A27DB-BD31-4B8C-83A1-F6EECF244321}">
                <p14:modId xmlns:p14="http://schemas.microsoft.com/office/powerpoint/2010/main" val="3677812752"/>
              </p:ext>
            </p:extLst>
          </p:nvPr>
        </p:nvGraphicFramePr>
        <p:xfrm>
          <a:off x="482432" y="5541185"/>
          <a:ext cx="9389187" cy="151939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80137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n-ea"/>
                          <a:ea typeface="+mn-ea"/>
                          <a:cs typeface="+mn-cs"/>
                        </a:rPr>
                        <a:t>▶カーボンニュートラルに係るわが国の最先端技術の会場内外での発信</a:t>
                      </a:r>
                      <a: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・会場内外での最先端技術の積極的な実証・活用</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・事業者が会場内外で新技術を実証する場合の財政支援</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・会場周辺でブルーカーボン生態系の再生・創出を進めるための財政・技術支援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710708">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smtClean="0">
                          <a:solidFill>
                            <a:prstClr val="black"/>
                          </a:solidFill>
                        </a:rPr>
                        <a:t>▷</a:t>
                      </a:r>
                      <a:r>
                        <a:rPr kumimoji="1" lang="ja-JP" altLang="en-US" sz="1050" b="1" i="0" u="none" strike="noStrike" kern="1200" cap="none" spc="0" normalizeH="0" baseline="0" noProof="0" dirty="0" smtClean="0">
                          <a:ln>
                            <a:noFill/>
                          </a:ln>
                          <a:solidFill>
                            <a:schemeClr val="tx1"/>
                          </a:solidFill>
                          <a:effectLst/>
                          <a:uLnTx/>
                          <a:uFillTx/>
                          <a:latin typeface="+mn-ea"/>
                          <a:ea typeface="+mn-ea"/>
                          <a:cs typeface="+mn-cs"/>
                        </a:rPr>
                        <a:t>万博で発信した最先端技術の実用化や、世界を先導する新たな技術開発の促進</a:t>
                      </a:r>
                      <a: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・新技術の開発・実用化に向けた財政支援</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・水素技術の利活用拡大に向けた規制緩和</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・民・官が連携して大阪湾奥部における藻場創出を加速するための財政・技術支援</a:t>
                      </a:r>
                      <a:endParaRPr kumimoji="1" lang="ja-JP" altLang="en-US" sz="1000" b="0" dirty="0" smtClean="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39492281"/>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29" name="グループ化 28"/>
          <p:cNvGrpSpPr/>
          <p:nvPr/>
        </p:nvGrpSpPr>
        <p:grpSpPr>
          <a:xfrm>
            <a:off x="2101879" y="5184043"/>
            <a:ext cx="2027024" cy="342401"/>
            <a:chOff x="7540340" y="5242967"/>
            <a:chExt cx="2027024" cy="342401"/>
          </a:xfrm>
        </p:grpSpPr>
        <p:sp>
          <p:nvSpPr>
            <p:cNvPr id="31" name="正方形/長方形 30"/>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2" name="正方形/長方形 31"/>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smtClean="0">
                  <a:solidFill>
                    <a:prstClr val="black"/>
                  </a:solidFill>
                  <a:latin typeface="+mn-ea"/>
                  <a:cs typeface="Times New Roman" panose="02020603050405020304" pitchFamily="18" charset="0"/>
                </a:rPr>
                <a:t>《</a:t>
              </a:r>
              <a:r>
                <a:rPr lang="ja-JP" altLang="en-US" sz="750" kern="100" dirty="0" smtClean="0">
                  <a:solidFill>
                    <a:prstClr val="black"/>
                  </a:solidFill>
                  <a:latin typeface="+mn-ea"/>
                  <a:cs typeface="Times New Roman" panose="02020603050405020304" pitchFamily="18" charset="0"/>
                </a:rPr>
                <a:t>凡例</a:t>
              </a:r>
              <a:r>
                <a:rPr lang="en-US" altLang="ja-JP" sz="750" kern="100" dirty="0" smtClean="0">
                  <a:solidFill>
                    <a:prstClr val="black"/>
                  </a:solidFill>
                  <a:latin typeface="+mn-ea"/>
                  <a:cs typeface="Times New Roman" panose="02020603050405020304" pitchFamily="18" charset="0"/>
                </a:rPr>
                <a:t>》</a:t>
              </a:r>
            </a:p>
          </p:txBody>
        </p:sp>
        <p:sp>
          <p:nvSpPr>
            <p:cNvPr id="33" name="正方形/長方形 32"/>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smtClean="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smtClean="0">
                  <a:solidFill>
                    <a:prstClr val="black"/>
                  </a:solidFill>
                  <a:latin typeface="+mn-ea"/>
                  <a:cs typeface="Times New Roman" panose="02020603050405020304" pitchFamily="18" charset="0"/>
                </a:rPr>
                <a:t>▷</a:t>
              </a:r>
              <a:r>
                <a:rPr lang="ja-JP" altLang="en-US" sz="650" kern="100" dirty="0">
                  <a:solidFill>
                    <a:prstClr val="black"/>
                  </a:solidFill>
                  <a:latin typeface="+mn-ea"/>
                  <a:cs typeface="Times New Roman" panose="02020603050405020304" pitchFamily="18" charset="0"/>
                </a:rPr>
                <a:t>：</a:t>
              </a:r>
              <a:r>
                <a:rPr lang="ja-JP" altLang="en-US" sz="650" kern="100" dirty="0" smtClean="0">
                  <a:solidFill>
                    <a:prstClr val="black"/>
                  </a:solidFill>
                  <a:latin typeface="+mn-ea"/>
                  <a:cs typeface="Times New Roman" panose="02020603050405020304" pitchFamily="18" charset="0"/>
                </a:rPr>
                <a:t>万博を契機とした成長に向けて</a:t>
              </a:r>
              <a:endParaRPr lang="en-US" altLang="ja-JP" sz="650" kern="100" dirty="0" smtClean="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3665923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528144700"/>
              </p:ext>
            </p:extLst>
          </p:nvPr>
        </p:nvGraphicFramePr>
        <p:xfrm>
          <a:off x="280329" y="1603263"/>
          <a:ext cx="9540000" cy="435303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353037">
                <a:tc>
                  <a:txBody>
                    <a:bodyPr/>
                    <a:lstStyle/>
                    <a:p>
                      <a:pPr marL="85725" indent="-85725"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□行動変容のための取組みの推進</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・脱炭素経営宣言登録制度の運用を開始</a:t>
                      </a: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lang="en-US" altLang="ja-JP" sz="1100" baseline="-25000" dirty="0" smtClean="0">
                          <a:solidFill>
                            <a:schemeClr val="tx1"/>
                          </a:solidFill>
                          <a:latin typeface="BIZ UDPゴシック" panose="020B0400000000000000" pitchFamily="50" charset="-128"/>
                          <a:ea typeface="BIZ UDPゴシック" panose="020B0400000000000000" pitchFamily="50" charset="-128"/>
                        </a:rPr>
                        <a:t>2</a:t>
                      </a:r>
                      <a:r>
                        <a:rPr lang="ja-JP" altLang="en-US" sz="1100" dirty="0" smtClean="0">
                          <a:solidFill>
                            <a:schemeClr val="tx1"/>
                          </a:solidFill>
                          <a:latin typeface="BIZ UDPゴシック" panose="020B0400000000000000" pitchFamily="50" charset="-128"/>
                          <a:ea typeface="BIZ UDPゴシック" panose="020B0400000000000000" pitchFamily="50" charset="-128"/>
                        </a:rPr>
                        <a:t>削減分のクレジット化し、万博への寄付につなげる事業の推進</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・カーボンフットプリント（</a:t>
                      </a:r>
                      <a:r>
                        <a:rPr lang="en-US" altLang="ja-JP" sz="1100" dirty="0" smtClean="0">
                          <a:solidFill>
                            <a:schemeClr val="tx1"/>
                          </a:solidFill>
                          <a:latin typeface="BIZ UDPゴシック" panose="020B0400000000000000" pitchFamily="50" charset="-128"/>
                          <a:ea typeface="BIZ UDPゴシック" panose="020B0400000000000000" pitchFamily="50" charset="-128"/>
                        </a:rPr>
                        <a:t>CFP</a:t>
                      </a:r>
                      <a:r>
                        <a:rPr lang="ja-JP" altLang="en-US" sz="1100" dirty="0" smtClean="0">
                          <a:solidFill>
                            <a:schemeClr val="tx1"/>
                          </a:solidFill>
                          <a:latin typeface="BIZ UDPゴシック" panose="020B0400000000000000" pitchFamily="50" charset="-128"/>
                          <a:ea typeface="BIZ UDPゴシック" panose="020B0400000000000000" pitchFamily="50" charset="-128"/>
                        </a:rPr>
                        <a:t>）を活用した農産品等の</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smtClean="0">
                          <a:solidFill>
                            <a:schemeClr val="tx1"/>
                          </a:solidFill>
                          <a:latin typeface="BIZ UDPゴシック" panose="020B0400000000000000" pitchFamily="50" charset="-128"/>
                          <a:ea typeface="BIZ UDPゴシック" panose="020B0400000000000000" pitchFamily="50" charset="-128"/>
                        </a:rPr>
                        <a:t>２</a:t>
                      </a:r>
                      <a:r>
                        <a:rPr lang="ja-JP" altLang="en-US" sz="1100" dirty="0" smtClean="0">
                          <a:solidFill>
                            <a:schemeClr val="tx1"/>
                          </a:solidFill>
                          <a:latin typeface="BIZ UDPゴシック" panose="020B0400000000000000" pitchFamily="50" charset="-128"/>
                          <a:ea typeface="BIZ UDPゴシック" panose="020B0400000000000000" pitchFamily="50" charset="-128"/>
                        </a:rPr>
                        <a:t>見える化</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・環境に配慮した製品、サービスの選択を促す</a:t>
                      </a:r>
                      <a:r>
                        <a:rPr lang="ja-JP" altLang="en-US" sz="1100" b="0" dirty="0" smtClean="0">
                          <a:solidFill>
                            <a:schemeClr val="tx1"/>
                          </a:solidFill>
                          <a:latin typeface="BIZ UDPゴシック" panose="020B0400000000000000" pitchFamily="50" charset="-128"/>
                          <a:ea typeface="BIZ UDPゴシック" panose="020B0400000000000000" pitchFamily="50" charset="-128"/>
                        </a:rPr>
                        <a:t>取組みと</a:t>
                      </a:r>
                      <a:r>
                        <a:rPr lang="ja-JP" altLang="en-US" sz="1100" dirty="0" smtClean="0">
                          <a:solidFill>
                            <a:schemeClr val="tx1"/>
                          </a:solidFill>
                          <a:latin typeface="BIZ UDPゴシック" panose="020B0400000000000000" pitchFamily="50" charset="-128"/>
                          <a:ea typeface="BIZ UDPゴシック" panose="020B0400000000000000" pitchFamily="50" charset="-128"/>
                        </a:rPr>
                        <a:t>ポイント制度の拡大</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72000" indent="0">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□行動変容のための取組みの推進</a:t>
                      </a:r>
                    </a:p>
                    <a:p>
                      <a:pPr marL="0" indent="0">
                        <a:lnSpc>
                          <a:spcPct val="100000"/>
                        </a:lnSpc>
                        <a:spcBef>
                          <a:spcPts val="0"/>
                        </a:spcBef>
                        <a:spcAft>
                          <a:spcPts val="0"/>
                        </a:spcAft>
                      </a:pPr>
                      <a:endParaRPr kumimoji="1" lang="en-US" altLang="ja-JP" sz="6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・府域における脱炭素経営と</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ESG</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投融資の促進</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smtClean="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排出量の見える化を行う製品の</a:t>
                      </a:r>
                    </a:p>
                    <a:p>
                      <a:pPr marL="0" indent="0">
                        <a:lnSpc>
                          <a:spcPct val="100000"/>
                        </a:lnSpc>
                        <a:spcBef>
                          <a:spcPts val="0"/>
                        </a:spcBef>
                        <a:spcAft>
                          <a:spcPts val="0"/>
                        </a:spcAft>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　拡大やポイント制度の展開</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u="none" dirty="0" smtClean="0">
                          <a:solidFill>
                            <a:schemeClr val="tx1"/>
                          </a:solidFill>
                          <a:latin typeface="BIZ UDPゴシック" panose="020B0400000000000000" pitchFamily="50" charset="-128"/>
                          <a:ea typeface="BIZ UDPゴシック" panose="020B0400000000000000" pitchFamily="50" charset="-128"/>
                        </a:rPr>
                        <a:t>・大阪への旅行者の</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smtClean="0">
                          <a:solidFill>
                            <a:schemeClr val="tx1"/>
                          </a:solidFill>
                          <a:latin typeface="BIZ UDPゴシック" panose="020B0400000000000000" pitchFamily="50" charset="-128"/>
                          <a:ea typeface="BIZ UDPゴシック" panose="020B0400000000000000" pitchFamily="50" charset="-128"/>
                        </a:rPr>
                        <a:t>２</a:t>
                      </a:r>
                      <a:r>
                        <a:rPr kumimoji="1" lang="ja-JP" altLang="en-US" sz="1100" b="0" u="none" dirty="0" smtClean="0">
                          <a:solidFill>
                            <a:schemeClr val="tx1"/>
                          </a:solidFill>
                          <a:latin typeface="BIZ UDPゴシック" panose="020B0400000000000000" pitchFamily="50" charset="-128"/>
                          <a:ea typeface="BIZ UDPゴシック" panose="020B0400000000000000" pitchFamily="50" charset="-128"/>
                        </a:rPr>
                        <a:t>排出量の見える化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□大阪の脱炭素経営を世界のモデルに</a:t>
                      </a:r>
                      <a:endParaRPr kumimoji="1" lang="en-US" altLang="ja-JP" sz="6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・事業者によるカーボンニュートラルの取組み強 </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化</a:t>
                      </a:r>
                    </a:p>
                    <a:p>
                      <a:pPr marL="0" indent="0">
                        <a:lnSpc>
                          <a:spcPct val="100000"/>
                        </a:lnSpc>
                        <a:spcBef>
                          <a:spcPts val="0"/>
                        </a:spcBef>
                        <a:spcAft>
                          <a:spcPts val="0"/>
                        </a:spcAft>
                        <a:buFont typeface="+mj-lt"/>
                        <a:buNone/>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・事業者による</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smtClean="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排出削減対策の積極的な実</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施及びクレジット活用の活性化</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・サプライチェーンに連なる広範な裾野の中小事</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業者へも脱炭素経営が浸透</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・事業者への資金供給手法として</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投融資が</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普及</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□脱炭素行動の定着</a:t>
                      </a:r>
                    </a:p>
                    <a:p>
                      <a:pPr marL="0" indent="0">
                        <a:lnSpc>
                          <a:spcPct val="100000"/>
                        </a:lnSpc>
                        <a:spcBef>
                          <a:spcPts val="0"/>
                        </a:spcBef>
                        <a:spcAft>
                          <a:spcPts val="0"/>
                        </a:spcAft>
                        <a:buFontTx/>
                        <a:buNone/>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・日常生活における幅広い製品やサービス等にお </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いて、</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smtClean="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排出量を見える化</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smtClean="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削減効果の製品表示や価格等への反映が</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広く普及し、府民による脱炭素に配慮した消費</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選択行動が浸透</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～事業者や府民の行動変容～</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技術革新だけでは、温室効果ガス（ＣＯ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）排出量の実質ゼロを達成することは困難であり、事業者や府民の行動変容が鍵となる。万博会場での「見える化」の取組みなどを契機に、脱炭素経営、脱炭素行動の定着・浸透をめざす。</a:t>
            </a:r>
          </a:p>
        </p:txBody>
      </p:sp>
      <p:pic>
        <p:nvPicPr>
          <p:cNvPr id="28" name="図 27"/>
          <p:cNvPicPr>
            <a:picLocks noChangeAspect="1"/>
          </p:cNvPicPr>
          <p:nvPr/>
        </p:nvPicPr>
        <p:blipFill>
          <a:blip r:embed="rId3"/>
          <a:stretch>
            <a:fillRect/>
          </a:stretch>
        </p:blipFill>
        <p:spPr>
          <a:xfrm>
            <a:off x="928031" y="3464075"/>
            <a:ext cx="1821126" cy="1272361"/>
          </a:xfrm>
          <a:prstGeom prst="rect">
            <a:avLst/>
          </a:prstGeom>
        </p:spPr>
      </p:pic>
      <p:sp>
        <p:nvSpPr>
          <p:cNvPr id="29" name="テキスト ボックス 28">
            <a:extLst>
              <a:ext uri="{FF2B5EF4-FFF2-40B4-BE49-F238E27FC236}">
                <a16:creationId xmlns:a16="http://schemas.microsoft.com/office/drawing/2014/main" id="{4B540E6E-594E-47B9-9E8F-4484B1258F13}"/>
              </a:ext>
            </a:extLst>
          </p:cNvPr>
          <p:cNvSpPr txBox="1"/>
          <p:nvPr/>
        </p:nvSpPr>
        <p:spPr>
          <a:xfrm>
            <a:off x="1324321" y="4945900"/>
            <a:ext cx="1028545" cy="1862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▲支援体制のイメージ</a:t>
            </a:r>
            <a:endParaRPr kumimoji="0" lang="ja-JP" altLang="en-US" sz="8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31" name="グループ化 30"/>
          <p:cNvGrpSpPr/>
          <p:nvPr/>
        </p:nvGrpSpPr>
        <p:grpSpPr>
          <a:xfrm>
            <a:off x="3794285" y="3049991"/>
            <a:ext cx="2412000" cy="2556153"/>
            <a:chOff x="4670899" y="3269881"/>
            <a:chExt cx="2412000" cy="2556153"/>
          </a:xfrm>
        </p:grpSpPr>
        <p:sp>
          <p:nvSpPr>
            <p:cNvPr id="32" name="正方形/長方形 31">
              <a:extLst>
                <a:ext uri="{FF2B5EF4-FFF2-40B4-BE49-F238E27FC236}">
                  <a16:creationId xmlns:a16="http://schemas.microsoft.com/office/drawing/2014/main" id="{42AB246C-D6C3-4324-A739-9AC17F6C0836}"/>
                </a:ext>
              </a:extLst>
            </p:cNvPr>
            <p:cNvSpPr/>
            <p:nvPr/>
          </p:nvSpPr>
          <p:spPr>
            <a:xfrm>
              <a:off x="4670899" y="3484421"/>
              <a:ext cx="2412000" cy="234161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カーボンニュートラルに向けた行動変容を強く動機づけ</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・会場等で独自の取組みを進め、カーボンニュートラル達成への参加意識を醸成</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indent="-180975" defTabSz="930530">
                <a:spcBef>
                  <a:spcPts val="600"/>
                </a:spcBef>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▷府域</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での</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削減量</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万博</a:t>
              </a:r>
              <a:r>
                <a:rPr kumimoji="1" lang="ja-JP" altLang="en-US" sz="1100" dirty="0">
                  <a:solidFill>
                    <a:schemeClr val="tx1"/>
                  </a:solidFill>
                  <a:latin typeface="BIZ UDPゴシック" panose="020B0400000000000000" pitchFamily="50" charset="-128"/>
                  <a:ea typeface="BIZ UDPゴシック" panose="020B0400000000000000" pitchFamily="50" charset="-128"/>
                </a:rPr>
                <a:t>起因で排出した温室効果ガス</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との</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オフセット</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に活用</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▷会場等での削減効果の見える化とポイント制度の実施</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ホームベース 7">
              <a:extLst>
                <a:ext uri="{FF2B5EF4-FFF2-40B4-BE49-F238E27FC236}">
                  <a16:creationId xmlns:a16="http://schemas.microsoft.com/office/drawing/2014/main" id="{E599356E-2B0A-4C96-A1C9-EC52982B4052}"/>
                </a:ext>
              </a:extLst>
            </p:cNvPr>
            <p:cNvSpPr/>
            <p:nvPr/>
          </p:nvSpPr>
          <p:spPr>
            <a:xfrm>
              <a:off x="4670899" y="3269881"/>
              <a:ext cx="1012036" cy="35847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4" name="テキスト ボックス 33"/>
          <p:cNvSpPr txBox="1"/>
          <p:nvPr/>
        </p:nvSpPr>
        <p:spPr>
          <a:xfrm>
            <a:off x="270312" y="5991831"/>
            <a:ext cx="9558559" cy="507831"/>
          </a:xfrm>
          <a:prstGeom prst="rect">
            <a:avLst/>
          </a:prstGeom>
          <a:noFill/>
        </p:spPr>
        <p:txBody>
          <a:bodyPr wrap="square" rtlCol="0">
            <a:spAutoFit/>
          </a:bodyPr>
          <a:lstStyle/>
          <a:p>
            <a:pPr defTabSz="959937">
              <a:defRPr/>
            </a:pPr>
            <a:r>
              <a:rPr kumimoji="1" lang="ja-JP" altLang="en-US" sz="900" dirty="0" smtClean="0">
                <a:solidFill>
                  <a:prstClr val="black"/>
                </a:solidFill>
                <a:latin typeface="BIZ UDPゴシック" panose="020B0400000000000000" pitchFamily="50" charset="-128"/>
                <a:ea typeface="BIZ UDPゴシック" panose="020B0400000000000000" pitchFamily="50" charset="-128"/>
              </a:rPr>
              <a:t>＊脱炭素</a:t>
            </a:r>
            <a:r>
              <a:rPr kumimoji="1" lang="ja-JP" altLang="en-US" sz="900" dirty="0">
                <a:solidFill>
                  <a:prstClr val="black"/>
                </a:solidFill>
                <a:latin typeface="BIZ UDPゴシック" panose="020B0400000000000000" pitchFamily="50" charset="-128"/>
                <a:ea typeface="BIZ UDPゴシック" panose="020B0400000000000000" pitchFamily="50" charset="-128"/>
              </a:rPr>
              <a:t>経営：脱炭素の考え方を反映させた企業経営</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ja-JP" altLang="en-US" sz="900" dirty="0" smtClean="0">
                <a:solidFill>
                  <a:prstClr val="black"/>
                </a:solidFill>
                <a:latin typeface="BIZ UDPゴシック" panose="020B0400000000000000" pitchFamily="50" charset="-128"/>
                <a:ea typeface="BIZ UDPゴシック" panose="020B0400000000000000" pitchFamily="50" charset="-128"/>
              </a:rPr>
              <a:t>カーボンフットプリント</a:t>
            </a: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en-US" altLang="ja-JP" sz="900" dirty="0">
                <a:solidFill>
                  <a:prstClr val="black"/>
                </a:solidFill>
                <a:latin typeface="BIZ UDPゴシック" panose="020B0400000000000000" pitchFamily="50" charset="-128"/>
                <a:ea typeface="BIZ UDPゴシック" panose="020B0400000000000000" pitchFamily="50" charset="-128"/>
              </a:rPr>
              <a:t>CFP</a:t>
            </a:r>
            <a:r>
              <a:rPr kumimoji="1" lang="ja-JP" altLang="en-US" sz="900" dirty="0">
                <a:solidFill>
                  <a:prstClr val="black"/>
                </a:solidFill>
                <a:latin typeface="BIZ UDPゴシック" panose="020B0400000000000000" pitchFamily="50" charset="-128"/>
                <a:ea typeface="BIZ UDPゴシック" panose="020B0400000000000000" pitchFamily="50" charset="-128"/>
              </a:rPr>
              <a:t>）：商品やサービスのライフサイクルの各過程で排出される温室効果ガスの量を</a:t>
            </a:r>
            <a:r>
              <a:rPr kumimoji="1" lang="en-US" altLang="ja-JP" sz="900" dirty="0">
                <a:solidFill>
                  <a:prstClr val="black"/>
                </a:solidFill>
                <a:latin typeface="BIZ UDPゴシック" panose="020B0400000000000000" pitchFamily="50" charset="-128"/>
                <a:ea typeface="BIZ UDPゴシック" panose="020B0400000000000000" pitchFamily="50" charset="-128"/>
              </a:rPr>
              <a:t>CO</a:t>
            </a:r>
            <a:r>
              <a:rPr kumimoji="1" lang="ja-JP" altLang="en-US" sz="600" dirty="0">
                <a:solidFill>
                  <a:prstClr val="black"/>
                </a:solidFill>
                <a:latin typeface="BIZ UDPゴシック" panose="020B0400000000000000" pitchFamily="50" charset="-128"/>
                <a:ea typeface="BIZ UDPゴシック" panose="020B0400000000000000" pitchFamily="50" charset="-128"/>
              </a:rPr>
              <a:t>２</a:t>
            </a:r>
            <a:r>
              <a:rPr kumimoji="1" lang="ja-JP" altLang="en-US" sz="900" dirty="0">
                <a:solidFill>
                  <a:prstClr val="black"/>
                </a:solidFill>
                <a:latin typeface="BIZ UDPゴシック" panose="020B0400000000000000" pitchFamily="50" charset="-128"/>
                <a:ea typeface="BIZ UDPゴシック" panose="020B0400000000000000" pitchFamily="50" charset="-128"/>
              </a:rPr>
              <a:t>排出量に換算して表示する仕組み</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ESG</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投</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融資：従来の財務情報だけでなく、環境（</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Environment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Social</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）・ガバナンス（</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Governance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）要素も考慮した</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投資</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151440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1743622663"/>
              </p:ext>
            </p:extLst>
          </p:nvPr>
        </p:nvGraphicFramePr>
        <p:xfrm>
          <a:off x="482432" y="5541186"/>
          <a:ext cx="9389187" cy="1131252"/>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▶カーボンニュートラルを体現する万博の開催</a:t>
                      </a:r>
                      <a:r>
                        <a:rPr kumimoji="1" lang="en-US" altLang="ja-JP" sz="1050" b="1" i="0" u="none" strike="noStrike" kern="1200" cap="none" spc="0" normalizeH="0" baseline="0" noProof="0" dirty="0" smtClean="0">
                          <a:ln>
                            <a:noFill/>
                          </a:ln>
                          <a:solidFill>
                            <a:prstClr val="black"/>
                          </a:solidFill>
                          <a:effectLst/>
                          <a:uLnTx/>
                          <a:uFillTx/>
                          <a:latin typeface="+mn-ea"/>
                          <a:ea typeface="+mn-ea"/>
                          <a:cs typeface="+mn-cs"/>
                        </a:rPr>
                        <a:t/>
                      </a:r>
                      <a:br>
                        <a:rPr kumimoji="1" lang="en-US" altLang="ja-JP" sz="1050" b="1" i="0" u="none" strike="noStrike" kern="1200" cap="none" spc="0" normalizeH="0" baseline="0" noProof="0" dirty="0" smtClean="0">
                          <a:ln>
                            <a:noFill/>
                          </a:ln>
                          <a:solidFill>
                            <a:prstClr val="black"/>
                          </a:solidFill>
                          <a:effectLst/>
                          <a:uLnTx/>
                          <a:uFillTx/>
                          <a:latin typeface="+mn-ea"/>
                          <a:ea typeface="+mn-ea"/>
                          <a:cs typeface="+mn-cs"/>
                        </a:rPr>
                      </a:b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・万博へのクレジット寄付の全国的な展開</a:t>
                      </a:r>
                      <a:r>
                        <a:rPr kumimoji="1" lang="en-US" altLang="ja-JP" sz="1000" b="0" i="0" u="none" strike="noStrike" kern="1200" cap="none" spc="0" normalizeH="0" baseline="0" noProof="0" dirty="0" smtClean="0">
                          <a:ln>
                            <a:noFill/>
                          </a:ln>
                          <a:solidFill>
                            <a:prstClr val="black"/>
                          </a:solidFill>
                          <a:effectLst/>
                          <a:uLnTx/>
                          <a:uFillTx/>
                          <a:latin typeface="+mn-ea"/>
                          <a:ea typeface="+mn-ea"/>
                          <a:cs typeface="+mn-cs"/>
                        </a:rPr>
                        <a:t/>
                      </a:r>
                      <a:br>
                        <a:rPr kumimoji="1" lang="en-US" altLang="ja-JP" sz="1000" b="0" i="0" u="none" strike="noStrike" kern="1200" cap="none" spc="0" normalizeH="0" baseline="0" noProof="0" dirty="0" smtClean="0">
                          <a:ln>
                            <a:noFill/>
                          </a:ln>
                          <a:solidFill>
                            <a:prstClr val="black"/>
                          </a:solidFill>
                          <a:effectLst/>
                          <a:uLnTx/>
                          <a:uFillTx/>
                          <a:latin typeface="+mn-ea"/>
                          <a:ea typeface="+mn-ea"/>
                          <a:cs typeface="+mn-cs"/>
                        </a:rPr>
                      </a:b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・ポイント制度や</a:t>
                      </a:r>
                      <a:r>
                        <a:rPr kumimoji="1" lang="en-US" altLang="ja-JP" sz="1000" b="0" dirty="0" smtClean="0">
                          <a:solidFill>
                            <a:schemeClr val="tx1"/>
                          </a:solidFill>
                          <a:latin typeface="+mn-ea"/>
                          <a:ea typeface="+mn-ea"/>
                        </a:rPr>
                        <a:t>CO</a:t>
                      </a:r>
                      <a:r>
                        <a:rPr kumimoji="1" lang="en-US" altLang="ja-JP" sz="1000" b="0" baseline="-25000" dirty="0" smtClean="0">
                          <a:solidFill>
                            <a:schemeClr val="tx1"/>
                          </a:solidFill>
                          <a:latin typeface="+mn-ea"/>
                          <a:ea typeface="+mn-ea"/>
                        </a:rPr>
                        <a:t>2</a:t>
                      </a: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見える化に対する財政・技術支援</a:t>
                      </a:r>
                      <a:endParaRPr kumimoji="1" lang="ja-JP" altLang="en-US" sz="1000" b="0" dirty="0">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44018">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smtClean="0">
                          <a:solidFill>
                            <a:prstClr val="black"/>
                          </a:solidFill>
                        </a:rPr>
                        <a:t>▷</a:t>
                      </a: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万博で実践した仕組みの定着や拡大により、府民・事業者の行動変容の加速化</a:t>
                      </a:r>
                      <a:r>
                        <a:rPr kumimoji="1" lang="en-US" altLang="ja-JP" sz="1050" b="1" i="0" u="none" strike="noStrike" kern="1200" cap="none" spc="0" normalizeH="0" baseline="0" noProof="0" dirty="0" smtClean="0">
                          <a:ln>
                            <a:noFill/>
                          </a:ln>
                          <a:solidFill>
                            <a:prstClr val="black"/>
                          </a:solidFill>
                          <a:effectLst/>
                          <a:uLnTx/>
                          <a:uFillTx/>
                          <a:latin typeface="+mn-ea"/>
                          <a:ea typeface="+mn-ea"/>
                          <a:cs typeface="+mn-cs"/>
                        </a:rPr>
                        <a:t/>
                      </a:r>
                      <a:br>
                        <a:rPr kumimoji="1" lang="en-US" altLang="ja-JP" sz="1050" b="1" i="0" u="none" strike="noStrike" kern="1200" cap="none" spc="0" normalizeH="0" baseline="0" noProof="0" dirty="0" smtClean="0">
                          <a:ln>
                            <a:noFill/>
                          </a:ln>
                          <a:solidFill>
                            <a:prstClr val="black"/>
                          </a:solidFill>
                          <a:effectLst/>
                          <a:uLnTx/>
                          <a:uFillTx/>
                          <a:latin typeface="+mn-ea"/>
                          <a:ea typeface="+mn-ea"/>
                          <a:cs typeface="+mn-cs"/>
                        </a:rPr>
                      </a:br>
                      <a:r>
                        <a:rPr kumimoji="1" lang="ja-JP" altLang="en-US" sz="1000" b="0" dirty="0" smtClean="0">
                          <a:latin typeface="+mn-ea"/>
                          <a:ea typeface="+mn-ea"/>
                        </a:rPr>
                        <a:t>・事業者の設備投資への補助など脱炭素経営への転換を促進するための支援</a:t>
                      </a:r>
                      <a:r>
                        <a:rPr kumimoji="1" lang="en-US" altLang="ja-JP" sz="1000" b="0" dirty="0" smtClean="0">
                          <a:latin typeface="+mn-ea"/>
                          <a:ea typeface="+mn-ea"/>
                        </a:rPr>
                        <a:t/>
                      </a:r>
                      <a:br>
                        <a:rPr kumimoji="1" lang="en-US" altLang="ja-JP" sz="1000" b="0" dirty="0" smtClean="0">
                          <a:latin typeface="+mn-ea"/>
                          <a:ea typeface="+mn-ea"/>
                        </a:rPr>
                      </a:br>
                      <a:r>
                        <a:rPr kumimoji="1" lang="ja-JP" altLang="en-US" sz="1000" b="0" dirty="0" smtClean="0">
                          <a:latin typeface="+mn-ea"/>
                          <a:ea typeface="+mn-ea"/>
                        </a:rPr>
                        <a:t>・ポイント制度や</a:t>
                      </a:r>
                      <a:r>
                        <a:rPr kumimoji="1" lang="en-US" altLang="ja-JP" sz="1000" b="0" dirty="0" smtClean="0">
                          <a:solidFill>
                            <a:schemeClr val="tx1"/>
                          </a:solidFill>
                          <a:latin typeface="+mn-ea"/>
                          <a:ea typeface="+mn-ea"/>
                        </a:rPr>
                        <a:t>CO</a:t>
                      </a:r>
                      <a:r>
                        <a:rPr kumimoji="1" lang="en-US" altLang="ja-JP" sz="1000" b="0" baseline="-25000" dirty="0" smtClean="0">
                          <a:solidFill>
                            <a:schemeClr val="tx1"/>
                          </a:solidFill>
                          <a:latin typeface="+mn-ea"/>
                          <a:ea typeface="+mn-ea"/>
                        </a:rPr>
                        <a:t>2</a:t>
                      </a:r>
                      <a:r>
                        <a:rPr kumimoji="1" lang="ja-JP" altLang="en-US" sz="1000" b="0" dirty="0" smtClean="0">
                          <a:latin typeface="+mn-ea"/>
                          <a:ea typeface="+mn-ea"/>
                        </a:rPr>
                        <a:t>見える化の定着、更なる行動変容を促す取組みへの支援</a:t>
                      </a:r>
                      <a:endParaRPr kumimoji="1" lang="ja-JP" altLang="en-US" sz="1000" b="0" dirty="0">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39492281"/>
                  </a:ext>
                </a:extLst>
              </a:tr>
            </a:tbl>
          </a:graphicData>
        </a:graphic>
      </p:graphicFrame>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48299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732849367"/>
              </p:ext>
            </p:extLst>
          </p:nvPr>
        </p:nvGraphicFramePr>
        <p:xfrm>
          <a:off x="511620" y="3822656"/>
          <a:ext cx="9360001" cy="11940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」の記載</a:t>
                      </a:r>
                      <a:r>
                        <a:rPr lang="ja-JP" altLang="en-US" sz="800" b="1" u="none" dirty="0">
                          <a:solidFill>
                            <a:schemeClr val="tx1"/>
                          </a:solidFill>
                          <a:latin typeface="+mn-ea"/>
                        </a:rPr>
                        <a:t>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smtClean="0">
                          <a:solidFill>
                            <a:schemeClr val="tx1"/>
                          </a:solidFill>
                          <a:latin typeface="+mn-ea"/>
                        </a:rPr>
                        <a:t>行動変容を促す資源循環のナッジ実証＜経産省＞</a:t>
                      </a:r>
                    </a:p>
                    <a:p>
                      <a:pPr marL="171450" indent="-171450">
                        <a:buFont typeface="Wingdings" panose="05000000000000000000" pitchFamily="2" charset="2"/>
                        <a:buChar char="l"/>
                      </a:pPr>
                      <a:r>
                        <a:rPr kumimoji="1" lang="en-US" altLang="ja-JP" sz="1000" u="none" dirty="0" smtClean="0">
                          <a:solidFill>
                            <a:schemeClr val="tx1"/>
                          </a:solidFill>
                          <a:latin typeface="+mn-ea"/>
                        </a:rPr>
                        <a:t>2030</a:t>
                      </a:r>
                      <a:r>
                        <a:rPr kumimoji="1" lang="ja-JP" altLang="en-US" sz="1000" u="none" dirty="0" smtClean="0">
                          <a:solidFill>
                            <a:schemeClr val="tx1"/>
                          </a:solidFill>
                          <a:latin typeface="+mn-ea"/>
                        </a:rPr>
                        <a:t>年度までに前倒しでカーボン ニュートラルの達成を目指す脱炭素先⾏地域の実現 ＜環境省＞</a:t>
                      </a:r>
                      <a:endParaRPr kumimoji="1" lang="en-US" altLang="ja-JP" sz="1000" u="none" dirty="0" smtClean="0">
                        <a:solidFill>
                          <a:schemeClr val="tx1"/>
                        </a:solidFill>
                        <a:latin typeface="+mn-ea"/>
                      </a:endParaRPr>
                    </a:p>
                    <a:p>
                      <a:pPr marL="171450" indent="-171450">
                        <a:buFont typeface="Wingdings" panose="05000000000000000000" pitchFamily="2" charset="2"/>
                        <a:buChar char="l"/>
                      </a:pPr>
                      <a:r>
                        <a:rPr kumimoji="1" lang="ja-JP" altLang="en-US" sz="1000" u="none" dirty="0" smtClean="0">
                          <a:solidFill>
                            <a:schemeClr val="tx1"/>
                          </a:solidFill>
                          <a:latin typeface="+mn-ea"/>
                        </a:rPr>
                        <a:t>「みどりの食料システム戦略」の実現に向けたプロジェクト</a:t>
                      </a:r>
                      <a:r>
                        <a:rPr kumimoji="1" lang="en-US" altLang="ja-JP" sz="1000" u="none" dirty="0" smtClean="0">
                          <a:solidFill>
                            <a:schemeClr val="tx1"/>
                          </a:solidFill>
                          <a:latin typeface="+mn-ea"/>
                        </a:rPr>
                        <a:t>&lt;</a:t>
                      </a:r>
                      <a:r>
                        <a:rPr kumimoji="1" lang="ja-JP" altLang="en-US" sz="1000" u="none" dirty="0" smtClean="0">
                          <a:solidFill>
                            <a:schemeClr val="tx1"/>
                          </a:solidFill>
                          <a:latin typeface="+mn-ea"/>
                        </a:rPr>
                        <a:t>農水省</a:t>
                      </a:r>
                      <a:r>
                        <a:rPr kumimoji="1" lang="en-US" altLang="ja-JP" sz="1000" u="none" dirty="0" smtClean="0">
                          <a:solidFill>
                            <a:schemeClr val="tx1"/>
                          </a:solidFill>
                          <a:latin typeface="+mn-ea"/>
                        </a:rPr>
                        <a:t>&gt;</a:t>
                      </a:r>
                      <a:endParaRPr kumimoji="1" lang="ja-JP" altLang="en-US" sz="1000" u="none" dirty="0" smtClean="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smtClean="0">
                          <a:solidFill>
                            <a:schemeClr val="tx1"/>
                          </a:solidFill>
                          <a:latin typeface="+mn-ea"/>
                        </a:rPr>
                        <a:t>大阪版カーボンフットプリントの算定方法の検討において国と連携</a:t>
                      </a:r>
                      <a:endParaRPr kumimoji="1" lang="en-US" altLang="ja-JP" sz="1000" u="none" dirty="0" smtClean="0">
                        <a:solidFill>
                          <a:schemeClr val="tx1"/>
                        </a:solidFill>
                        <a:latin typeface="+mn-ea"/>
                      </a:endParaRPr>
                    </a:p>
                    <a:p>
                      <a:pPr marL="171450" indent="-171450">
                        <a:buFont typeface="Wingdings" panose="05000000000000000000" pitchFamily="2" charset="2"/>
                        <a:buChar char="l"/>
                      </a:pPr>
                      <a:r>
                        <a:rPr kumimoji="1" lang="ja-JP" altLang="en-US" sz="1000" u="none" dirty="0" smtClean="0">
                          <a:solidFill>
                            <a:schemeClr val="tx1"/>
                          </a:solidFill>
                          <a:latin typeface="+mn-ea"/>
                        </a:rPr>
                        <a:t>万博における</a:t>
                      </a:r>
                      <a:r>
                        <a:rPr kumimoji="1" lang="en-US" altLang="ja-JP" sz="1000" u="none" dirty="0" smtClean="0">
                          <a:solidFill>
                            <a:schemeClr val="tx1"/>
                          </a:solidFill>
                          <a:latin typeface="+mn-ea"/>
                        </a:rPr>
                        <a:t>CO</a:t>
                      </a:r>
                      <a:r>
                        <a:rPr kumimoji="1" lang="en-US" altLang="ja-JP" sz="1000" u="none" baseline="-25000" dirty="0" smtClean="0">
                          <a:solidFill>
                            <a:schemeClr val="tx1"/>
                          </a:solidFill>
                          <a:latin typeface="+mn-ea"/>
                        </a:rPr>
                        <a:t>2</a:t>
                      </a:r>
                      <a:r>
                        <a:rPr kumimoji="1" lang="ja-JP" altLang="en-US" sz="1000" u="none" dirty="0" smtClean="0">
                          <a:solidFill>
                            <a:schemeClr val="tx1"/>
                          </a:solidFill>
                          <a:latin typeface="+mn-ea"/>
                        </a:rPr>
                        <a:t>排出量をオフセットする仕組みについて国と協議中</a:t>
                      </a:r>
                      <a:endParaRPr kumimoji="1" lang="en-US" altLang="ja-JP" sz="1000" u="none" dirty="0" smtClean="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60288397"/>
              </p:ext>
            </p:extLst>
          </p:nvPr>
        </p:nvGraphicFramePr>
        <p:xfrm>
          <a:off x="285700" y="563066"/>
          <a:ext cx="9585919" cy="180357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a:t>
                      </a:r>
                      <a:r>
                        <a:rPr lang="ja-JP" altLang="en-US" sz="1000" b="1" dirty="0" smtClean="0">
                          <a:solidFill>
                            <a:schemeClr val="tx1"/>
                          </a:solidFill>
                          <a:latin typeface="游ゴシック" panose="020B0400000000000000" pitchFamily="50" charset="-128"/>
                          <a:ea typeface="+mn-ea"/>
                        </a:rPr>
                        <a:t>事業者の脱炭素経営を促進するための脱炭素経営宣言登録制度の運用を開始</a:t>
                      </a:r>
                      <a:endParaRPr kumimoji="1" lang="en-US" altLang="ja-JP" sz="10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・率先して排出削減に取り組む中小事業者に対する最適な金融サービス活用支援（</a:t>
                      </a:r>
                      <a:r>
                        <a:rPr kumimoji="1" lang="en-US" altLang="ja-JP" sz="1000" b="1" dirty="0" smtClean="0">
                          <a:solidFill>
                            <a:schemeClr val="tx1"/>
                          </a:solidFill>
                          <a:latin typeface="+mn-ea"/>
                          <a:ea typeface="+mn-ea"/>
                        </a:rPr>
                        <a:t>ESG</a:t>
                      </a:r>
                      <a:r>
                        <a:rPr kumimoji="1" lang="ja-JP" altLang="en-US" sz="1000" b="1" dirty="0" smtClean="0">
                          <a:solidFill>
                            <a:schemeClr val="tx1"/>
                          </a:solidFill>
                          <a:latin typeface="+mn-ea"/>
                          <a:ea typeface="+mn-ea"/>
                        </a:rPr>
                        <a:t>投融資の促進）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・府内事業者による</a:t>
                      </a:r>
                      <a:r>
                        <a:rPr kumimoji="1" lang="en-US" altLang="ja-JP" sz="1000" b="1" dirty="0" smtClean="0">
                          <a:solidFill>
                            <a:schemeClr val="tx1"/>
                          </a:solidFill>
                          <a:latin typeface="+mn-ea"/>
                          <a:ea typeface="+mn-ea"/>
                        </a:rPr>
                        <a:t>CO</a:t>
                      </a:r>
                      <a:r>
                        <a:rPr kumimoji="1" lang="en-US" altLang="ja-JP" sz="1000" b="1" baseline="-25000" dirty="0" smtClean="0">
                          <a:solidFill>
                            <a:schemeClr val="tx1"/>
                          </a:solidFill>
                          <a:latin typeface="+mn-ea"/>
                          <a:ea typeface="+mn-ea"/>
                        </a:rPr>
                        <a:t>2</a:t>
                      </a:r>
                      <a:r>
                        <a:rPr kumimoji="1" lang="ja-JP" altLang="en-US" sz="1000" b="1" dirty="0" smtClean="0">
                          <a:solidFill>
                            <a:schemeClr val="tx1"/>
                          </a:solidFill>
                          <a:latin typeface="+mn-ea"/>
                          <a:ea typeface="+mn-ea"/>
                        </a:rPr>
                        <a:t>削減分をクレジット化し、万博への寄附につなげる事業の推進</a:t>
                      </a:r>
                      <a:endParaRPr kumimoji="1" lang="ja-JP" altLang="en-US" sz="1000" b="1" strike="sngStrike" baseline="0" dirty="0" smtClean="0">
                        <a:solidFill>
                          <a:schemeClr val="tx1"/>
                        </a:solidFill>
                        <a:latin typeface="+mn-ea"/>
                        <a:ea typeface="+mn-ea"/>
                      </a:endParaRPr>
                    </a:p>
                    <a:p>
                      <a:pPr marL="0" indent="0">
                        <a:lnSpc>
                          <a:spcPct val="100000"/>
                        </a:lnSpc>
                        <a:spcBef>
                          <a:spcPts val="0"/>
                        </a:spcBef>
                        <a:spcAft>
                          <a:spcPts val="0"/>
                        </a:spcAft>
                        <a:defRPr/>
                      </a:pPr>
                      <a:r>
                        <a:rPr kumimoji="1" lang="ja-JP" altLang="en-US" sz="1000" b="1" dirty="0" smtClean="0">
                          <a:solidFill>
                            <a:schemeClr val="tx1"/>
                          </a:solidFill>
                          <a:latin typeface="+mn-ea"/>
                          <a:ea typeface="+mn-ea"/>
                        </a:rPr>
                        <a:t>　</a:t>
                      </a:r>
                      <a:r>
                        <a:rPr lang="ja-JP" altLang="en-US" sz="1000" b="1" dirty="0" smtClean="0">
                          <a:solidFill>
                            <a:schemeClr val="tx1"/>
                          </a:solidFill>
                          <a:latin typeface="+mn-ea"/>
                          <a:ea typeface="+mn-ea"/>
                        </a:rPr>
                        <a:t>カーボンフットプリント（</a:t>
                      </a:r>
                      <a:r>
                        <a:rPr lang="en-US" altLang="ja-JP" sz="1000" b="1" dirty="0" smtClean="0">
                          <a:solidFill>
                            <a:schemeClr val="tx1"/>
                          </a:solidFill>
                          <a:latin typeface="+mn-ea"/>
                          <a:ea typeface="+mn-ea"/>
                        </a:rPr>
                        <a:t>CFP</a:t>
                      </a:r>
                      <a:r>
                        <a:rPr lang="ja-JP" altLang="en-US" sz="1000" b="1" dirty="0" smtClean="0">
                          <a:solidFill>
                            <a:schemeClr val="tx1"/>
                          </a:solidFill>
                          <a:latin typeface="+mn-ea"/>
                          <a:ea typeface="+mn-ea"/>
                        </a:rPr>
                        <a:t>）を活用した農作物及び製品単位での</a:t>
                      </a:r>
                      <a:r>
                        <a:rPr lang="en-US" altLang="ja-JP" sz="1000" b="1" dirty="0" smtClean="0">
                          <a:solidFill>
                            <a:schemeClr val="tx1"/>
                          </a:solidFill>
                          <a:latin typeface="+mn-ea"/>
                          <a:ea typeface="+mn-ea"/>
                        </a:rPr>
                        <a:t>CO</a:t>
                      </a:r>
                      <a:r>
                        <a:rPr lang="en-US" altLang="ja-JP" sz="1000" b="1" baseline="-25000" dirty="0" smtClean="0">
                          <a:solidFill>
                            <a:schemeClr val="tx1"/>
                          </a:solidFill>
                          <a:latin typeface="+mn-ea"/>
                          <a:ea typeface="+mn-ea"/>
                        </a:rPr>
                        <a:t>2</a:t>
                      </a:r>
                      <a:r>
                        <a:rPr lang="ja-JP" altLang="en-US" sz="1000" b="1" dirty="0" smtClean="0">
                          <a:solidFill>
                            <a:schemeClr val="tx1"/>
                          </a:solidFill>
                          <a:latin typeface="+mn-ea"/>
                          <a:ea typeface="+mn-ea"/>
                        </a:rPr>
                        <a:t>見える化及び消費者啓発の推進</a:t>
                      </a:r>
                      <a:endParaRPr lang="en-US" altLang="ja-JP" sz="10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・脱炭素に配慮した消費行動を促すポイント制度の拡大に向けた事業の推進</a:t>
                      </a:r>
                      <a:endParaRPr kumimoji="1" lang="en-US" altLang="ja-JP" sz="10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a:t>
                      </a:r>
                      <a:r>
                        <a:rPr kumimoji="1" lang="ja-JP" altLang="en-US" sz="1000" b="1" u="none" dirty="0" smtClean="0">
                          <a:solidFill>
                            <a:schemeClr val="tx1"/>
                          </a:solidFill>
                          <a:latin typeface="+mn-ea"/>
                          <a:ea typeface="+mn-ea"/>
                        </a:rPr>
                        <a:t>万博を契機とした観光分野における温室効果ガス排出量の可視化・脱炭素化支援事業</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894011"/>
            <a:ext cx="9251210" cy="452150"/>
          </a:xfrm>
          <a:prstGeom prst="rect">
            <a:avLst/>
          </a:prstGeom>
          <a:noFill/>
          <a:ln w="6350">
            <a:noFill/>
            <a:prstDash val="solid"/>
          </a:ln>
        </p:spPr>
        <p:txBody>
          <a:bodyPr wrap="square" rtlCol="0" anchor="ctr" anchorCtr="0">
            <a:noAutofit/>
          </a:bodyPr>
          <a:lstStyle/>
          <a:p>
            <a:r>
              <a:rPr kumimoji="1" lang="ja-JP" altLang="en-US" sz="1000" dirty="0" smtClean="0">
                <a:latin typeface="+mn-ea"/>
              </a:rPr>
              <a:t>▷</a:t>
            </a:r>
            <a:r>
              <a:rPr kumimoji="1" lang="ja-JP" altLang="en-US" sz="1000" dirty="0">
                <a:latin typeface="+mn-ea"/>
              </a:rPr>
              <a:t>事業者や消費者における脱炭素に関する意識が不足</a:t>
            </a:r>
          </a:p>
          <a:p>
            <a:r>
              <a:rPr kumimoji="1" lang="ja-JP" altLang="en-US" sz="1000" dirty="0" smtClean="0">
                <a:latin typeface="+mn-ea"/>
              </a:rPr>
              <a:t>▷</a:t>
            </a:r>
            <a:r>
              <a:rPr kumimoji="1" lang="en-US" altLang="ja-JP" sz="1000" dirty="0">
                <a:latin typeface="+mn-ea"/>
              </a:rPr>
              <a:t>CO</a:t>
            </a:r>
            <a:r>
              <a:rPr kumimoji="1" lang="en-US" altLang="ja-JP" sz="1000" baseline="-25000" dirty="0">
                <a:latin typeface="+mn-ea"/>
              </a:rPr>
              <a:t>2</a:t>
            </a:r>
            <a:r>
              <a:rPr kumimoji="1" lang="ja-JP" altLang="en-US" sz="1000" dirty="0" smtClean="0">
                <a:latin typeface="+mn-ea"/>
              </a:rPr>
              <a:t>排出</a:t>
            </a:r>
            <a:r>
              <a:rPr kumimoji="1" lang="ja-JP" altLang="en-US" sz="1000" dirty="0">
                <a:latin typeface="+mn-ea"/>
              </a:rPr>
              <a:t>削減を促進し、その削減分をオフセットに活用するための取り組みが必要</a:t>
            </a:r>
            <a:endParaRPr kumimoji="1" lang="ja-JP" altLang="en-US" sz="1000" strike="sngStrike" dirty="0">
              <a:latin typeface="+mn-ea"/>
            </a:endParaRPr>
          </a:p>
          <a:p>
            <a:r>
              <a:rPr kumimoji="1" lang="ja-JP" altLang="en-US" sz="1000" dirty="0" smtClean="0">
                <a:latin typeface="+mn-ea"/>
              </a:rPr>
              <a:t>▷</a:t>
            </a:r>
            <a:r>
              <a:rPr kumimoji="1" lang="ja-JP" altLang="en-US" sz="1000" dirty="0">
                <a:latin typeface="+mn-ea"/>
              </a:rPr>
              <a:t>脱炭素への貢献度が高い商品やサービスを選択する消費者意識の</a:t>
            </a:r>
            <a:r>
              <a:rPr kumimoji="1" lang="ja-JP" altLang="en-US" sz="1000" dirty="0" smtClean="0">
                <a:latin typeface="+mn-ea"/>
              </a:rPr>
              <a:t>不足</a:t>
            </a:r>
            <a:endParaRPr kumimoji="1" lang="ja-JP" altLang="en-US" sz="1000" dirty="0">
              <a:latin typeface="+mn-ea"/>
            </a:endParaRPr>
          </a:p>
        </p:txBody>
      </p:sp>
      <p:grpSp>
        <p:nvGrpSpPr>
          <p:cNvPr id="29" name="グループ化 28"/>
          <p:cNvGrpSpPr/>
          <p:nvPr/>
        </p:nvGrpSpPr>
        <p:grpSpPr>
          <a:xfrm>
            <a:off x="2082829" y="5184043"/>
            <a:ext cx="2027024" cy="342401"/>
            <a:chOff x="7540340" y="5242967"/>
            <a:chExt cx="2027024" cy="342401"/>
          </a:xfrm>
        </p:grpSpPr>
        <p:sp>
          <p:nvSpPr>
            <p:cNvPr id="31" name="正方形/長方形 30"/>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2" name="正方形/長方形 31"/>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smtClean="0">
                  <a:solidFill>
                    <a:prstClr val="black"/>
                  </a:solidFill>
                  <a:latin typeface="+mn-ea"/>
                  <a:cs typeface="Times New Roman" panose="02020603050405020304" pitchFamily="18" charset="0"/>
                </a:rPr>
                <a:t>《</a:t>
              </a:r>
              <a:r>
                <a:rPr lang="ja-JP" altLang="en-US" sz="750" kern="100" dirty="0" smtClean="0">
                  <a:solidFill>
                    <a:prstClr val="black"/>
                  </a:solidFill>
                  <a:latin typeface="+mn-ea"/>
                  <a:cs typeface="Times New Roman" panose="02020603050405020304" pitchFamily="18" charset="0"/>
                </a:rPr>
                <a:t>凡例</a:t>
              </a:r>
              <a:r>
                <a:rPr lang="en-US" altLang="ja-JP" sz="750" kern="100" dirty="0" smtClean="0">
                  <a:solidFill>
                    <a:prstClr val="black"/>
                  </a:solidFill>
                  <a:latin typeface="+mn-ea"/>
                  <a:cs typeface="Times New Roman" panose="02020603050405020304" pitchFamily="18" charset="0"/>
                </a:rPr>
                <a:t>》</a:t>
              </a:r>
            </a:p>
          </p:txBody>
        </p:sp>
        <p:sp>
          <p:nvSpPr>
            <p:cNvPr id="33" name="正方形/長方形 32"/>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smtClean="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smtClean="0">
                  <a:solidFill>
                    <a:prstClr val="black"/>
                  </a:solidFill>
                  <a:latin typeface="+mn-ea"/>
                  <a:cs typeface="Times New Roman" panose="02020603050405020304" pitchFamily="18" charset="0"/>
                </a:rPr>
                <a:t>▷</a:t>
              </a:r>
              <a:r>
                <a:rPr lang="ja-JP" altLang="en-US" sz="650" kern="100" dirty="0">
                  <a:solidFill>
                    <a:prstClr val="black"/>
                  </a:solidFill>
                  <a:latin typeface="+mn-ea"/>
                  <a:cs typeface="Times New Roman" panose="02020603050405020304" pitchFamily="18" charset="0"/>
                </a:rPr>
                <a:t>：</a:t>
              </a:r>
              <a:r>
                <a:rPr lang="ja-JP" altLang="en-US" sz="650" kern="100" dirty="0" smtClean="0">
                  <a:solidFill>
                    <a:prstClr val="black"/>
                  </a:solidFill>
                  <a:latin typeface="+mn-ea"/>
                  <a:cs typeface="Times New Roman" panose="02020603050405020304" pitchFamily="18" charset="0"/>
                </a:rPr>
                <a:t>万博を契機とした成長に向けて</a:t>
              </a:r>
              <a:endParaRPr lang="en-US" altLang="ja-JP" sz="650" kern="100" dirty="0" smtClean="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774299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02104629"/>
              </p:ext>
            </p:extLst>
          </p:nvPr>
        </p:nvGraphicFramePr>
        <p:xfrm>
          <a:off x="280329" y="1603264"/>
          <a:ext cx="9540000" cy="447034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470346">
                <a:tc>
                  <a:txBody>
                    <a:bodyPr/>
                    <a:lstStyle/>
                    <a:p>
                      <a:pPr marL="0" indent="0" defTabSz="443194">
                        <a:lnSpc>
                          <a:spcPct val="100000"/>
                        </a:lnSpc>
                        <a:spcBef>
                          <a:spcPts val="0"/>
                        </a:spcBef>
                        <a:spcAft>
                          <a:spcPts val="0"/>
                        </a:spcAft>
                        <a:defRPr/>
                      </a:pP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□プラスチックごみゼロへの総合対策</a:t>
                      </a: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・「おおさかプラスチック対策推進プラッ</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トフォーム」を設置し、製造・販売・使用・</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回収の各段階での対策を実施</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・「新たなペットボトル回収・リサイクルシステム」の推進</a:t>
                      </a:r>
                      <a:endParaRPr lang="en-US" altLang="ja-JP" sz="1100" b="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300" b="1"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□バイオプラスチック製品の研究開発</a:t>
                      </a:r>
                      <a:r>
                        <a:rPr lang="ja-JP" altLang="en-US" sz="1300" b="1" u="none" strike="noStrike" dirty="0" smtClean="0">
                          <a:solidFill>
                            <a:schemeClr val="tx1"/>
                          </a:solidFill>
                          <a:latin typeface="BIZ UDPゴシック" panose="020B0400000000000000" pitchFamily="50" charset="-128"/>
                          <a:ea typeface="BIZ UDPゴシック" panose="020B0400000000000000" pitchFamily="50" charset="-128"/>
                        </a:rPr>
                        <a:t>・ビジネス化</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支援</a:t>
                      </a:r>
                      <a:endParaRPr lang="en-US" altLang="ja-JP" sz="1300" b="1"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・大阪産業技術研究所等で、バイオプラスチック </a:t>
                      </a:r>
                      <a:r>
                        <a:rPr lang="en-US" altLang="ja-JP" sz="1100" b="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b="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b="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関連の研究開発を実施</a:t>
                      </a:r>
                      <a:endParaRPr lang="en-US" altLang="ja-JP" sz="1100" b="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・バイオプラスチック製品のビジネス化を支援</a:t>
                      </a:r>
                      <a:endParaRPr lang="en-US" altLang="ja-JP" sz="1100" b="0" u="none" dirty="0" smtClean="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先進的取組みで大阪が世界のモデルに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85725">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・「おおさかプラスチック対策推進プラットフォーム」モデル事業の府域展開</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・マイボトル・マイ容器利用店舗等の拡充</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・「新たなペットボトル回収・リサイクルシステム」の定着</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lang="en-US" altLang="ja-JP" sz="18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□バイオプラスチック製品への転換の加速</a:t>
                      </a:r>
                      <a:endParaRPr kumimoji="1" lang="en-US" altLang="ja-JP" sz="6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・原材料調達から技術支援、販路開拓まで一貫し</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てサポートし、「大阪プロダクツ」のブランド発信</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smtClean="0">
                          <a:solidFill>
                            <a:schemeClr val="tx1"/>
                          </a:solidFill>
                          <a:latin typeface="BIZ UDPゴシック" panose="020B0400000000000000" pitchFamily="50" charset="-128"/>
                          <a:ea typeface="BIZ UDPゴシック" panose="020B0400000000000000" pitchFamily="50" charset="-128"/>
                        </a:rPr>
                        <a:t>□大阪湾に流入するプラごみ半減</a:t>
                      </a:r>
                    </a:p>
                    <a:p>
                      <a:pPr marL="0" indent="0">
                        <a:lnSpc>
                          <a:spcPct val="100000"/>
                        </a:lnSpc>
                        <a:spcBef>
                          <a:spcPts val="0"/>
                        </a:spcBef>
                        <a:spcAft>
                          <a:spcPts val="0"/>
                        </a:spcAft>
                      </a:pPr>
                      <a:r>
                        <a:rPr kumimoji="1" lang="ja-JP" altLang="en-US" sz="1100" b="0" u="none" dirty="0" smtClean="0">
                          <a:solidFill>
                            <a:schemeClr val="tx1"/>
                          </a:solidFill>
                          <a:latin typeface="BIZ UDPゴシック" panose="020B0400000000000000" pitchFamily="50" charset="-128"/>
                          <a:ea typeface="BIZ UDPゴシック" panose="020B0400000000000000" pitchFamily="50" charset="-128"/>
                        </a:rPr>
                        <a:t>・万博会場での先進的取組みを府域に拡大</a:t>
                      </a:r>
                    </a:p>
                    <a:p>
                      <a:pPr marL="0" indent="0">
                        <a:lnSpc>
                          <a:spcPct val="100000"/>
                        </a:lnSpc>
                        <a:spcBef>
                          <a:spcPts val="0"/>
                        </a:spcBef>
                        <a:spcAft>
                          <a:spcPts val="0"/>
                        </a:spcAft>
                      </a:pPr>
                      <a:r>
                        <a:rPr kumimoji="1" lang="ja-JP" altLang="en-US" sz="1100" b="0" u="none" dirty="0" smtClean="0">
                          <a:solidFill>
                            <a:schemeClr val="tx1"/>
                          </a:solidFill>
                          <a:latin typeface="BIZ UDPゴシック" panose="020B0400000000000000" pitchFamily="50" charset="-128"/>
                          <a:ea typeface="BIZ UDPゴシック" panose="020B0400000000000000" pitchFamily="50" charset="-128"/>
                        </a:rPr>
                        <a:t>・サーキュラーエコノミー（循環経済）への移行に</a:t>
                      </a:r>
                      <a:r>
                        <a:rPr kumimoji="1" lang="en-US" altLang="ja-JP" sz="1100" b="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b="0" u="none"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b="0" u="none"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0" u="none" dirty="0" smtClean="0">
                          <a:solidFill>
                            <a:schemeClr val="tx1"/>
                          </a:solidFill>
                          <a:latin typeface="BIZ UDPゴシック" panose="020B0400000000000000" pitchFamily="50" charset="-128"/>
                          <a:ea typeface="BIZ UDPゴシック" panose="020B0400000000000000" pitchFamily="50" charset="-128"/>
                        </a:rPr>
                        <a:t>向けた取組み加速</a:t>
                      </a:r>
                      <a:endParaRPr kumimoji="1" lang="en-US" altLang="ja-JP" sz="1100" b="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b="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□既存のプラスチック製品製造からの業種転換の拡大</a:t>
                      </a:r>
                      <a:endParaRPr lang="en-US" altLang="ja-JP" sz="1300" b="1"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・大阪プロダクツの製造が増加し、ブランド力によ</a:t>
                      </a:r>
                      <a:r>
                        <a:rPr lang="en-US" altLang="ja-JP" sz="1100" b="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b="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b="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る国内外への展開や、ビジネスへの参入拡大を</a:t>
                      </a:r>
                      <a:r>
                        <a:rPr lang="en-US" altLang="ja-JP" sz="1100" b="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b="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b="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通じて</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大阪経済の成長をけん引</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smtClean="0">
                <a:solidFill>
                  <a:schemeClr val="bg1"/>
                </a:solidFill>
                <a:latin typeface="BIZ UDPゴシック" panose="020B0400000000000000" pitchFamily="50" charset="-128"/>
                <a:ea typeface="BIZ UDPゴシック" panose="020B0400000000000000" pitchFamily="50" charset="-128"/>
              </a:rPr>
              <a:t>⑧</a:t>
            </a:r>
            <a:r>
              <a:rPr kumimoji="1" lang="ja-JP" altLang="en-US" b="1" dirty="0">
                <a:solidFill>
                  <a:prstClr val="white"/>
                </a:solidFill>
                <a:latin typeface="BIZ UDPゴシック" panose="020B0400000000000000" pitchFamily="50" charset="-128"/>
                <a:ea typeface="BIZ UDPゴシック" panose="020B0400000000000000" pitchFamily="50" charset="-128"/>
              </a:rPr>
              <a:t>　大阪ブルー・オーシャン・ビジョン</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77081"/>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G20</a:t>
            </a:r>
            <a:r>
              <a:rPr lang="ja-JP" altLang="en-US" sz="1050" dirty="0">
                <a:latin typeface="BIZ UDPゴシック" panose="020B0400000000000000" pitchFamily="50" charset="-128"/>
                <a:ea typeface="BIZ UDPゴシック" panose="020B0400000000000000" pitchFamily="50" charset="-128"/>
              </a:rPr>
              <a:t>大阪サミットで共有された「大阪ブルー・オーシャン・ビジョン」では、</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年までに海洋プラスチックごみによる新たな汚染をゼロにすることが掲げられている。（</a:t>
            </a:r>
            <a:r>
              <a:rPr kumimoji="1" lang="en-US" altLang="ja-JP" sz="1050" b="1"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G7</a:t>
            </a:r>
            <a:r>
              <a:rPr kumimoji="1" lang="ja-JP" altLang="en-US" sz="1050" dirty="0">
                <a:latin typeface="BIZ UDPゴシック" panose="020B0400000000000000" pitchFamily="50" charset="-128"/>
                <a:ea typeface="BIZ UDPゴシック" panose="020B0400000000000000" pitchFamily="50" charset="-128"/>
              </a:rPr>
              <a:t>札幌気候・エネルギー・環境大臣会合にて上記目標の</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年前倒しに合意</a:t>
            </a:r>
            <a:r>
              <a:rPr lang="ja-JP" altLang="en-US" sz="1050" dirty="0">
                <a:latin typeface="BIZ UDPゴシック" panose="020B0400000000000000" pitchFamily="50" charset="-128"/>
                <a:ea typeface="BIZ UDPゴシック" panose="020B0400000000000000" pitchFamily="50" charset="-128"/>
              </a:rPr>
              <a:t>）海に囲まれた万博会場において、その達成に向けた先進的な取組みを実践・発信することで、世界の海洋プラスチックごみの削減につなげていく。</a:t>
            </a:r>
          </a:p>
        </p:txBody>
      </p:sp>
      <p:pic>
        <p:nvPicPr>
          <p:cNvPr id="16" name="図 15" descr="おおさかマイボトルパートナーズロゴマー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260" y="4223273"/>
            <a:ext cx="651674" cy="611929"/>
          </a:xfrm>
          <a:prstGeom prst="rect">
            <a:avLst/>
          </a:prstGeom>
        </p:spPr>
      </p:pic>
      <p:sp>
        <p:nvSpPr>
          <p:cNvPr id="17" name="テキスト ボックス 50" descr="図3-5　マイボトルパートナーズのロゴマークと 府庁内の給水スポット "/>
          <p:cNvSpPr txBox="1"/>
          <p:nvPr/>
        </p:nvSpPr>
        <p:spPr>
          <a:xfrm>
            <a:off x="2065855" y="4861773"/>
            <a:ext cx="1071211" cy="229893"/>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給水スポット設置</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50" descr="図3-5　マイボトルパートナーズのロゴマークと 府庁内の給水スポット "/>
          <p:cNvSpPr txBox="1"/>
          <p:nvPr/>
        </p:nvSpPr>
        <p:spPr>
          <a:xfrm>
            <a:off x="736555" y="4815927"/>
            <a:ext cx="1334617" cy="378426"/>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▲マイボトル</a:t>
            </a: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・マイ容器の　</a:t>
            </a:r>
            <a:endParaRPr kumimoji="0" lang="en-US" altLang="ja-JP"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利用啓発</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356" y="4205831"/>
            <a:ext cx="611929" cy="611929"/>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592" y="4186586"/>
            <a:ext cx="401351" cy="674182"/>
          </a:xfrm>
          <a:prstGeom prst="rect">
            <a:avLst/>
          </a:prstGeom>
        </p:spPr>
      </p:pic>
      <p:sp>
        <p:nvSpPr>
          <p:cNvPr id="21" name="テキスト ボックス 20"/>
          <p:cNvSpPr txBox="1"/>
          <p:nvPr/>
        </p:nvSpPr>
        <p:spPr>
          <a:xfrm>
            <a:off x="280329" y="6096379"/>
            <a:ext cx="4348275" cy="230832"/>
          </a:xfrm>
          <a:prstGeom prst="rect">
            <a:avLst/>
          </a:prstGeom>
          <a:noFill/>
        </p:spPr>
        <p:txBody>
          <a:bodyPr wrap="square" rtlCol="0">
            <a:spAutoFit/>
          </a:bodyPr>
          <a:lstStyle/>
          <a:p>
            <a:pPr>
              <a:defRPr/>
            </a:pPr>
            <a:r>
              <a:rPr kumimoji="1" lang="ja-JP" altLang="en-US" sz="900" dirty="0">
                <a:latin typeface="BIZ UDPゴシック" panose="020B0400000000000000" pitchFamily="50" charset="-128"/>
                <a:ea typeface="BIZ UDPゴシック" panose="020B0400000000000000" pitchFamily="50" charset="-128"/>
              </a:rPr>
              <a:t>＊</a:t>
            </a:r>
            <a:r>
              <a:rPr kumimoji="1" lang="ja-JP" altLang="en-US" sz="900" dirty="0" smtClean="0">
                <a:latin typeface="BIZ UDPゴシック" panose="020B0400000000000000" pitchFamily="50" charset="-128"/>
                <a:ea typeface="BIZ UDPゴシック" panose="020B0400000000000000" pitchFamily="50" charset="-128"/>
              </a:rPr>
              <a:t>大阪</a:t>
            </a:r>
            <a:r>
              <a:rPr kumimoji="1" lang="ja-JP" altLang="en-US" sz="900" dirty="0">
                <a:latin typeface="BIZ UDPゴシック" panose="020B0400000000000000" pitchFamily="50" charset="-128"/>
                <a:ea typeface="BIZ UDPゴシック" panose="020B0400000000000000" pitchFamily="50" charset="-128"/>
              </a:rPr>
              <a:t>プロダクツ：府内企業のバイオプラスチック</a:t>
            </a:r>
            <a:r>
              <a:rPr kumimoji="1" lang="ja-JP" altLang="en-US" sz="900" dirty="0" smtClean="0">
                <a:latin typeface="BIZ UDPゴシック" panose="020B0400000000000000" pitchFamily="50" charset="-128"/>
                <a:ea typeface="BIZ UDPゴシック" panose="020B0400000000000000" pitchFamily="50" charset="-128"/>
              </a:rPr>
              <a:t>製品</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2AB246C-D6C3-4324-A739-9AC17F6C0836}"/>
              </a:ext>
            </a:extLst>
          </p:cNvPr>
          <p:cNvSpPr/>
          <p:nvPr/>
        </p:nvSpPr>
        <p:spPr>
          <a:xfrm>
            <a:off x="3517984" y="4223273"/>
            <a:ext cx="3068639" cy="150442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「大阪ブルー・オーシャン・ビジョン」</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に</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向けた取組みの発信</a:t>
            </a:r>
            <a:endParaRPr kumimoji="1" lang="en-US" altLang="ja-JP" sz="13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defTabSz="930530">
              <a:defRPr/>
            </a:pP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・プラごみゼロ万博の実践</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a:t>
            </a:r>
            <a:r>
              <a:rPr kumimoji="1" lang="ja-JP" altLang="en-US" sz="1100" dirty="0" smtClean="0">
                <a:solidFill>
                  <a:schemeClr val="tx1"/>
                </a:solidFill>
                <a:uFill>
                  <a:solidFill>
                    <a:srgbClr val="FFFF00"/>
                  </a:solidFill>
                </a:uFill>
                <a:latin typeface="BIZ UDPゴシック" panose="020B0400000000000000" pitchFamily="50" charset="-128"/>
                <a:ea typeface="BIZ UDPゴシック" panose="020B0400000000000000" pitchFamily="50" charset="-128"/>
              </a:rPr>
              <a:t>使い捨てプラ</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の</a:t>
            </a:r>
            <a:r>
              <a:rPr kumimoji="1" lang="ja-JP" altLang="en-US" sz="1100" dirty="0" smtClean="0">
                <a:solidFill>
                  <a:schemeClr val="tx1"/>
                </a:solidFill>
                <a:uFill>
                  <a:solidFill>
                    <a:srgbClr val="FFFF00"/>
                  </a:solidFill>
                </a:uFill>
                <a:latin typeface="BIZ UDPゴシック" panose="020B0400000000000000" pitchFamily="50" charset="-128"/>
                <a:ea typeface="BIZ UDPゴシック" panose="020B0400000000000000" pitchFamily="50" charset="-128"/>
              </a:rPr>
              <a:t>使用</a:t>
            </a:r>
            <a:r>
              <a:rPr kumimoji="1" lang="en-US" altLang="ja-JP" sz="1100" dirty="0" smtClean="0">
                <a:solidFill>
                  <a:schemeClr val="tx1"/>
                </a:solidFill>
                <a:uFill>
                  <a:solidFill>
                    <a:srgbClr val="FFFF00"/>
                  </a:solidFill>
                </a:u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uFill>
                  <a:solidFill>
                    <a:srgbClr val="FFFF00"/>
                  </a:solidFill>
                </a:u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uFill>
                  <a:solidFill>
                    <a:srgbClr val="FFFF00"/>
                  </a:solidFill>
                </a:u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uFill>
                  <a:solidFill>
                    <a:srgbClr val="FFFF00"/>
                  </a:solidFill>
                </a:uFill>
                <a:latin typeface="BIZ UDPゴシック" panose="020B0400000000000000" pitchFamily="50" charset="-128"/>
                <a:ea typeface="BIZ UDPゴシック" panose="020B0400000000000000" pitchFamily="50" charset="-128"/>
              </a:rPr>
              <a:t>抑制</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など）</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・大阪プロダクツの展示</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・活用</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、国内外への発信</a:t>
            </a: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3" name="ホームベース 7">
            <a:extLst>
              <a:ext uri="{FF2B5EF4-FFF2-40B4-BE49-F238E27FC236}">
                <a16:creationId xmlns:a16="http://schemas.microsoft.com/office/drawing/2014/main" id="{E599356E-2B0A-4C96-A1C9-EC52982B4052}"/>
              </a:ext>
            </a:extLst>
          </p:cNvPr>
          <p:cNvSpPr/>
          <p:nvPr/>
        </p:nvSpPr>
        <p:spPr>
          <a:xfrm>
            <a:off x="3549597" y="407229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26" name="テキスト ボックス 50" descr="図3-5　マイボトルパートナーズのロゴマークと 府庁内の給水スポット "/>
          <p:cNvSpPr txBox="1"/>
          <p:nvPr/>
        </p:nvSpPr>
        <p:spPr>
          <a:xfrm>
            <a:off x="7168019" y="5371758"/>
            <a:ext cx="2168717" cy="195478"/>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▲サーキュラーエコノミーのイメージ</a:t>
            </a:r>
            <a:endParaRPr kumimoji="0" lang="ja-JP" altLang="en-US" sz="1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267DB966-648D-4652-8C3C-6B738FCBCC76}"/>
              </a:ext>
            </a:extLst>
          </p:cNvPr>
          <p:cNvSpPr/>
          <p:nvPr/>
        </p:nvSpPr>
        <p:spPr>
          <a:xfrm>
            <a:off x="7106255" y="5620215"/>
            <a:ext cx="2515239" cy="34881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（出典）オランダ</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政府「</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From a linear to a</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circular economy</a:t>
            </a:r>
            <a:r>
              <a:rPr kumimoji="0" lang="ja-JP" altLang="en-US"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」一部加工</a:t>
            </a:r>
            <a:endPar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8" name="グループ化 27"/>
          <p:cNvGrpSpPr/>
          <p:nvPr/>
        </p:nvGrpSpPr>
        <p:grpSpPr>
          <a:xfrm>
            <a:off x="7223995" y="3766085"/>
            <a:ext cx="1781364" cy="1515184"/>
            <a:chOff x="7251395" y="3856572"/>
            <a:chExt cx="1781364" cy="1515184"/>
          </a:xfrm>
        </p:grpSpPr>
        <p:pic>
          <p:nvPicPr>
            <p:cNvPr id="29" name="図 28"/>
            <p:cNvPicPr>
              <a:picLocks noChangeAspect="1"/>
            </p:cNvPicPr>
            <p:nvPr/>
          </p:nvPicPr>
          <p:blipFill>
            <a:blip r:embed="rId6"/>
            <a:stretch>
              <a:fillRect/>
            </a:stretch>
          </p:blipFill>
          <p:spPr>
            <a:xfrm>
              <a:off x="7251395" y="3856572"/>
              <a:ext cx="1781364" cy="1515184"/>
            </a:xfrm>
            <a:prstGeom prst="rect">
              <a:avLst/>
            </a:prstGeom>
          </p:spPr>
        </p:pic>
        <p:sp>
          <p:nvSpPr>
            <p:cNvPr id="30" name="テキスト ボックス 29"/>
            <p:cNvSpPr txBox="1"/>
            <p:nvPr/>
          </p:nvSpPr>
          <p:spPr>
            <a:xfrm>
              <a:off x="8213263" y="4318162"/>
              <a:ext cx="5960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生産ロスの</a:t>
              </a:r>
              <a:endParaRPr kumimoji="1" lang="en-US" altLang="ja-JP" sz="6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再利用等</a:t>
              </a:r>
              <a:endPar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p:cNvSpPr txBox="1"/>
            <p:nvPr/>
          </p:nvSpPr>
          <p:spPr>
            <a:xfrm>
              <a:off x="7887429" y="4335784"/>
              <a:ext cx="503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修理・</a:t>
              </a:r>
              <a:endParaRPr kumimoji="1" lang="en-US" altLang="ja-JP" sz="6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再販売等</a:t>
              </a:r>
            </a:p>
          </p:txBody>
        </p:sp>
        <p:sp>
          <p:nvSpPr>
            <p:cNvPr id="32" name="テキスト ボックス 31"/>
            <p:cNvSpPr txBox="1"/>
            <p:nvPr/>
          </p:nvSpPr>
          <p:spPr>
            <a:xfrm>
              <a:off x="8225379" y="4802949"/>
              <a:ext cx="468434" cy="184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リユース</a:t>
              </a:r>
              <a:endPar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pSp>
    </p:spTree>
    <p:extLst>
      <p:ext uri="{BB962C8B-B14F-4D97-AF65-F5344CB8AC3E}">
        <p14:creationId xmlns:p14="http://schemas.microsoft.com/office/powerpoint/2010/main" val="2796440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501173437"/>
              </p:ext>
            </p:extLst>
          </p:nvPr>
        </p:nvGraphicFramePr>
        <p:xfrm>
          <a:off x="482432" y="5541186"/>
          <a:ext cx="9389187" cy="71802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smtClean="0">
                          <a:solidFill>
                            <a:prstClr val="black"/>
                          </a:solidFill>
                        </a:rPr>
                        <a:t>▶</a:t>
                      </a:r>
                      <a:r>
                        <a:rPr kumimoji="1" lang="ja-JP" altLang="en-US" sz="1050" b="1" i="0" u="none" strike="noStrike" kern="1200" cap="none" spc="0" normalizeH="0" baseline="0" noProof="0" dirty="0" smtClean="0">
                          <a:ln>
                            <a:noFill/>
                          </a:ln>
                          <a:solidFill>
                            <a:schemeClr val="tx1"/>
                          </a:solidFill>
                          <a:effectLst/>
                          <a:uLnTx/>
                          <a:uFillTx/>
                          <a:latin typeface="+mn-lt"/>
                          <a:ea typeface="+mn-ea"/>
                          <a:cs typeface="+mn-cs"/>
                        </a:rPr>
                        <a:t>プラごみゼロ万博を実現し、大阪ブルー・オーシャン・ビジョンの実現に向け、万博で活用した最先端技術の実用化や、新たな技術開発の促進</a:t>
                      </a:r>
                      <a:r>
                        <a:rPr kumimoji="1" lang="en-US" altLang="ja-JP" sz="1050" b="1" i="0" u="none" strike="noStrike" kern="1200" cap="none" spc="0" normalizeH="0" baseline="0" noProof="0" dirty="0" smtClean="0">
                          <a:ln>
                            <a:noFill/>
                          </a:ln>
                          <a:solidFill>
                            <a:schemeClr val="tx1"/>
                          </a:solidFill>
                          <a:effectLst/>
                          <a:uLnTx/>
                          <a:uFillTx/>
                          <a:latin typeface="+mn-lt"/>
                          <a:ea typeface="+mn-ea"/>
                          <a:cs typeface="+mn-cs"/>
                        </a:rPr>
                        <a:t/>
                      </a:r>
                      <a:br>
                        <a:rPr kumimoji="1" lang="en-US" altLang="ja-JP" sz="1050" b="1" i="0" u="none" strike="noStrike" kern="1200" cap="none" spc="0" normalizeH="0" baseline="0" noProof="0" dirty="0" smtClean="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・バイオプラスチック製品の技術開発・実証等に対する支援の拡充</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・先進的なプラごみリサイクル技術に対する財政支援</a:t>
                      </a:r>
                      <a: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・プラごみゼロ万博の実践を通し、その後の行動変容につながる取組みへの支援</a:t>
                      </a:r>
                      <a:endParaRPr kumimoji="1" lang="ja-JP" altLang="en-US" sz="1000" b="0" u="none" dirty="0" smtClean="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48299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181255523"/>
              </p:ext>
            </p:extLst>
          </p:nvPr>
        </p:nvGraphicFramePr>
        <p:xfrm>
          <a:off x="511620" y="3822656"/>
          <a:ext cx="9360001" cy="1150433"/>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」の記載</a:t>
                      </a:r>
                      <a:r>
                        <a:rPr lang="ja-JP" altLang="en-US" sz="800" b="1" u="none" dirty="0">
                          <a:solidFill>
                            <a:schemeClr val="tx1"/>
                          </a:solidFill>
                          <a:latin typeface="+mn-ea"/>
                        </a:rPr>
                        <a:t>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行動変容を促す資源循環のナッジ実証 ／ 資源循環に関する実証・展示 ／ バイオマス由来の生分解性容器等の循環処理・資源化に関する実証 ／循環に関する展示体験（日本館）＜経産省＞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サーキュラーエコノミー及び大阪ブルー・オーシャン・ビジョンの実現＜環境省＞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国が万博において、海洋プラスチックごみ対策の先進事例の発信等を行うことを、府・市、協会と共有</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549729481"/>
              </p:ext>
            </p:extLst>
          </p:nvPr>
        </p:nvGraphicFramePr>
        <p:xfrm>
          <a:off x="285700" y="563066"/>
          <a:ext cx="9585919" cy="180357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・「大阪ブルー・オーシャン・ビジョン」実行計画の推進（プラスチック製品の使用抑制・環境への流出削減等の取組み）</a:t>
                      </a:r>
                      <a:endParaRPr kumimoji="1" lang="en-US" altLang="ja-JP" sz="10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・「おおさかプラスチック対策推進プラットフォーム」運営（プラスチックごみ対策調査・検討、モデル事業実施）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・マイボトル・マイ容器の利用促進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a:t>
                      </a:r>
                      <a:r>
                        <a:rPr kumimoji="1" lang="en-US" altLang="ja-JP" sz="1000" b="1" dirty="0" smtClean="0">
                          <a:solidFill>
                            <a:schemeClr val="tx1"/>
                          </a:solidFill>
                          <a:latin typeface="+mn-ea"/>
                          <a:ea typeface="+mn-ea"/>
                        </a:rPr>
                        <a:t>AI</a:t>
                      </a:r>
                      <a:r>
                        <a:rPr kumimoji="1" lang="ja-JP" altLang="en-US" sz="1000" b="1" dirty="0" smtClean="0">
                          <a:solidFill>
                            <a:schemeClr val="tx1"/>
                          </a:solidFill>
                          <a:latin typeface="+mn-ea"/>
                          <a:ea typeface="+mn-ea"/>
                        </a:rPr>
                        <a:t>技術を活用したプラスチックごみの大阪湾への流入量把握、排出実態に応じた効果的な対策推進</a:t>
                      </a:r>
                    </a:p>
                    <a:p>
                      <a:r>
                        <a:rPr kumimoji="1" lang="ja-JP" altLang="en-US" sz="1000" b="1" dirty="0" smtClean="0">
                          <a:solidFill>
                            <a:schemeClr val="tx1"/>
                          </a:solidFill>
                          <a:latin typeface="+mn-ea"/>
                          <a:ea typeface="+mn-ea"/>
                        </a:rPr>
                        <a:t>・</a:t>
                      </a:r>
                      <a:r>
                        <a:rPr kumimoji="1" lang="ja-JP" altLang="ja-JP" sz="1000" b="1" kern="1200" dirty="0" smtClean="0">
                          <a:solidFill>
                            <a:schemeClr val="tx1"/>
                          </a:solidFill>
                          <a:effectLst/>
                          <a:latin typeface="+mn-lt"/>
                          <a:ea typeface="+mn-ea"/>
                          <a:cs typeface="+mn-cs"/>
                        </a:rPr>
                        <a:t>海洋プラスチック対策先進技術の導入と環境負荷低減効果等の発信を行うモデル事業に対する補助</a:t>
                      </a:r>
                      <a:endParaRPr kumimoji="1" lang="ja-JP" altLang="en-US" sz="10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・おおさか３Ｒキャンペーン等を活用した使い捨てプラスチック削減取組みの啓発 </a:t>
                      </a:r>
                      <a:endParaRPr kumimoji="1" lang="en-US" altLang="ja-JP" sz="10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・バイオプラスチックの研究開発・技術支援</a:t>
                      </a:r>
                      <a:r>
                        <a:rPr kumimoji="1" lang="en-US" altLang="ja-JP" sz="1000" b="1" dirty="0" smtClean="0">
                          <a:solidFill>
                            <a:schemeClr val="tx1"/>
                          </a:solidFill>
                          <a:latin typeface="+mn-ea"/>
                          <a:ea typeface="+mn-ea"/>
                        </a:rPr>
                        <a:t>(</a:t>
                      </a:r>
                      <a:r>
                        <a:rPr kumimoji="1" lang="ja-JP" altLang="en-US" sz="1000" b="1" dirty="0" smtClean="0">
                          <a:solidFill>
                            <a:schemeClr val="tx1"/>
                          </a:solidFill>
                          <a:latin typeface="+mn-ea"/>
                          <a:ea typeface="+mn-ea"/>
                        </a:rPr>
                        <a:t>大阪産業技術研究所） </a:t>
                      </a:r>
                      <a:endParaRPr kumimoji="1" lang="en-US" altLang="ja-JP" sz="10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strike="noStrike" dirty="0" smtClean="0">
                          <a:solidFill>
                            <a:schemeClr val="tx1"/>
                          </a:solidFill>
                          <a:latin typeface="+mn-ea"/>
                          <a:ea typeface="+mn-ea"/>
                        </a:rPr>
                        <a:t>・バイオプラスチック製品のビジネス化プロジェクトの組成・開発経費の支援</a:t>
                      </a:r>
                      <a:endParaRPr kumimoji="1" lang="en-US" altLang="ja-JP" sz="1000" b="1" strike="noStrike" dirty="0" smtClean="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894011"/>
            <a:ext cx="9251210" cy="452150"/>
          </a:xfrm>
          <a:prstGeom prst="rect">
            <a:avLst/>
          </a:prstGeom>
          <a:noFill/>
          <a:ln w="6350">
            <a:noFill/>
            <a:prstDash val="solid"/>
          </a:ln>
        </p:spPr>
        <p:txBody>
          <a:bodyPr wrap="square" rtlCol="0" anchor="ctr" anchorCtr="0">
            <a:noAutofit/>
          </a:bodyPr>
          <a:lstStyle/>
          <a:p>
            <a:r>
              <a:rPr kumimoji="1" lang="ja-JP" altLang="en-US" sz="1000" dirty="0" smtClean="0">
                <a:latin typeface="+mn-ea"/>
              </a:rPr>
              <a:t>▷</a:t>
            </a:r>
            <a:r>
              <a:rPr kumimoji="1" lang="ja-JP" altLang="en-US" sz="1000" dirty="0">
                <a:latin typeface="+mn-ea"/>
              </a:rPr>
              <a:t>プラスチックごみリサイクル技術の</a:t>
            </a:r>
            <a:r>
              <a:rPr kumimoji="1" lang="ja-JP" altLang="en-US" sz="1000" dirty="0" smtClean="0">
                <a:latin typeface="+mn-ea"/>
              </a:rPr>
              <a:t>高度化</a:t>
            </a:r>
            <a:endParaRPr kumimoji="1" lang="en-US" altLang="ja-JP" sz="1000" dirty="0" smtClean="0">
              <a:latin typeface="+mn-ea"/>
            </a:endParaRPr>
          </a:p>
          <a:p>
            <a:r>
              <a:rPr kumimoji="1" lang="ja-JP" altLang="en-US" sz="1000" dirty="0" smtClean="0">
                <a:latin typeface="+mn-ea"/>
              </a:rPr>
              <a:t>▷</a:t>
            </a:r>
            <a:r>
              <a:rPr kumimoji="1" lang="ja-JP" altLang="en-US" sz="1000" dirty="0">
                <a:latin typeface="+mn-ea"/>
              </a:rPr>
              <a:t>バイオプラスチック製品の</a:t>
            </a:r>
            <a:r>
              <a:rPr kumimoji="1" lang="ja-JP" altLang="en-US" sz="1000" dirty="0" smtClean="0">
                <a:latin typeface="+mn-ea"/>
              </a:rPr>
              <a:t>拡大</a:t>
            </a:r>
            <a:endParaRPr kumimoji="1" lang="en-US" altLang="ja-JP" sz="1000" dirty="0" smtClean="0">
              <a:latin typeface="+mn-ea"/>
            </a:endParaRPr>
          </a:p>
          <a:p>
            <a:r>
              <a:rPr kumimoji="1" lang="ja-JP" altLang="en-US" sz="1000" dirty="0" smtClean="0">
                <a:latin typeface="+mn-ea"/>
              </a:rPr>
              <a:t>▷</a:t>
            </a:r>
            <a:r>
              <a:rPr kumimoji="1" lang="ja-JP" altLang="en-US" sz="1000" dirty="0">
                <a:latin typeface="+mn-ea"/>
              </a:rPr>
              <a:t>プラスチックごみ削減に向けた行動変容</a:t>
            </a:r>
            <a:r>
              <a:rPr kumimoji="1" lang="ja-JP" altLang="en-US" sz="1000" dirty="0" smtClean="0">
                <a:latin typeface="+mn-ea"/>
              </a:rPr>
              <a:t>の</a:t>
            </a:r>
            <a:r>
              <a:rPr kumimoji="1" lang="ja-JP" altLang="en-US" sz="1000" dirty="0">
                <a:latin typeface="+mn-ea"/>
              </a:rPr>
              <a:t>促進</a:t>
            </a:r>
          </a:p>
        </p:txBody>
      </p:sp>
    </p:spTree>
    <p:extLst>
      <p:ext uri="{BB962C8B-B14F-4D97-AF65-F5344CB8AC3E}">
        <p14:creationId xmlns:p14="http://schemas.microsoft.com/office/powerpoint/2010/main" val="766276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902600" y="338884"/>
            <a:ext cx="7444599" cy="7396897"/>
            <a:chOff x="1887360" y="288084"/>
            <a:chExt cx="7444599" cy="7809781"/>
          </a:xfrm>
        </p:grpSpPr>
        <p:sp>
          <p:nvSpPr>
            <p:cNvPr id="5" name="テキスト ボックス 4">
              <a:extLst>
                <a:ext uri="{FF2B5EF4-FFF2-40B4-BE49-F238E27FC236}">
                  <a16:creationId xmlns:a16="http://schemas.microsoft.com/office/drawing/2014/main" id="{A16E0FB0-D25E-419A-84B4-8EDEFC81B60B}"/>
                </a:ext>
              </a:extLst>
            </p:cNvPr>
            <p:cNvSpPr txBox="1"/>
            <p:nvPr/>
          </p:nvSpPr>
          <p:spPr>
            <a:xfrm>
              <a:off x="1887360" y="288084"/>
              <a:ext cx="7444599" cy="7809781"/>
            </a:xfrm>
            <a:prstGeom prst="rect">
              <a:avLst/>
            </a:prstGeom>
            <a:noFill/>
          </p:spPr>
          <p:txBody>
            <a:bodyPr wrap="square">
              <a:spAutoFit/>
            </a:bodyPr>
            <a:lstStyle/>
            <a:p>
              <a:pPr marL="152400" marR="0" lvl="0" indent="-152400" algn="just" defTabSz="457200" rtl="0" eaLnBrk="1" fontAlgn="auto" latinLnBrk="0" hangingPunct="1">
                <a:lnSpc>
                  <a:spcPts val="2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 次≫</a:t>
              </a:r>
              <a:endParaRPr kumimoji="0" lang="en-US" altLang="ja-JP"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Ⅰ</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改訂</a:t>
              </a:r>
              <a:r>
                <a:rPr kumimoji="0" lang="ja-JP" altLang="en-US" sz="1600" b="1"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あたって</a:t>
              </a:r>
              <a:endPar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Ⅱ</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600" b="1"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万博を契機とした「未来社会」の実現に向けて</a:t>
              </a:r>
              <a:endPar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１　健康</a:t>
              </a: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・医療</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①　ライフサイエンス</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②　次世代ヘルスケア</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　モビリティ</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③　空飛ぶクルマ</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④　自動</a:t>
              </a:r>
              <a:r>
                <a:rPr kumimoji="0" lang="ja-JP" altLang="en-US" sz="1300" b="0"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運転</a:t>
              </a:r>
              <a:endParaRPr kumimoji="0" lang="en-US" altLang="ja-JP" sz="1300" b="0"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⑤　</a:t>
              </a:r>
              <a:r>
                <a:rPr kumimoji="0" lang="en-US" altLang="ja-JP" sz="1300" b="0"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MaaS</a:t>
              </a:r>
              <a:r>
                <a:rPr lang="ja-JP" altLang="en-US" sz="1300" kern="100" noProof="0" dirty="0" smtClean="0">
                  <a:latin typeface="BIZ UDPゴシック" panose="020B0400000000000000" pitchFamily="50" charset="-128"/>
                  <a:ea typeface="BIZ UDPゴシック" panose="020B0400000000000000" pitchFamily="50" charset="-128"/>
                  <a:cs typeface="Times New Roman" panose="02020603050405020304" pitchFamily="18" charset="0"/>
                </a:rPr>
                <a:t>（マース）</a:t>
              </a:r>
              <a:endParaRPr lang="en-US" altLang="ja-JP" sz="1300" kern="100" noProof="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⑥　ゼロエミッションモビリティ</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３　環境</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⑦</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カーボンニュートラル</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⑧</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大阪ブルー･オーシャン･ビジョン</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４　スマートシティ、スタートアップ</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⑨</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スマートシティ</a:t>
              </a:r>
              <a:endParaRPr kumimoji="0" lang="en-US" altLang="ja-JP" sz="1300" b="0"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⑩　スタートアップ</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５　観光</a:t>
              </a: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文化、</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おもてなし</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⑪</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多様な都市魅力の創出･発信</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⑫</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移動の利便性</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⑬</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空港運用の</a:t>
              </a:r>
              <a:r>
                <a:rPr kumimoji="0" lang="ja-JP" altLang="en-US" sz="1300" b="0"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強化</a:t>
              </a:r>
              <a:endParaRPr kumimoji="0" lang="en-US" altLang="ja-JP" sz="1300" b="0" i="0" strike="noStrike" kern="1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lang="en-US" altLang="ja-JP" sz="16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Ⅲ</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万博会場の整備・運営にあたって</a:t>
              </a:r>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①　中</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小企業等の参画促進、</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木材の利用促進</a:t>
              </a:r>
              <a:endParaRPr lang="en-US" altLang="ja-JP"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②　防災対策、テロ・サイバー等防犯対策、雑踏対策</a:t>
              </a:r>
              <a:endParaRPr lang="en-US" altLang="ja-JP"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などのセキュリティ対策</a:t>
              </a:r>
              <a:endParaRPr lang="en-US" altLang="ja-JP"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③　感染症対策の強化</a:t>
              </a:r>
              <a:endParaRPr lang="en-US" altLang="ja-JP"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④　一般交通への働きかけ</a:t>
              </a:r>
              <a:r>
                <a:rPr lang="en-US" altLang="ja-JP"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TDM</a:t>
              </a: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⑤　淀川左岸線</a:t>
              </a:r>
              <a:r>
                <a:rPr lang="en-US" altLang="ja-JP"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期暫定利用整備</a:t>
              </a:r>
              <a:endParaRPr lang="en-US" altLang="ja-JP"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⑥　万博開催時の物流交通対策</a:t>
              </a:r>
              <a:endParaRPr lang="en-US" altLang="ja-JP" sz="1400" dirty="0" smtClean="0">
                <a:latin typeface="BIZ UDPゴシック" panose="020B0400000000000000" pitchFamily="50" charset="-128"/>
                <a:ea typeface="BIZ UDPゴシック" panose="020B0400000000000000" pitchFamily="50" charset="-128"/>
              </a:endParaRPr>
            </a:p>
            <a:p>
              <a:pPr lvl="0" indent="808038" algn="just">
                <a:defRPr/>
              </a:pPr>
              <a:endPar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endPar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endParaRPr lang="en-US" altLang="ja-JP"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A16E0FB0-D25E-419A-84B4-8EDEFC81B60B}"/>
                </a:ext>
              </a:extLst>
            </p:cNvPr>
            <p:cNvSpPr txBox="1"/>
            <p:nvPr/>
          </p:nvSpPr>
          <p:spPr>
            <a:xfrm>
              <a:off x="6932626" y="674346"/>
              <a:ext cx="1095923" cy="5272413"/>
            </a:xfrm>
            <a:prstGeom prst="rect">
              <a:avLst/>
            </a:prstGeom>
            <a:noFill/>
          </p:spPr>
          <p:txBody>
            <a:bodyPr wrap="square">
              <a:spAutoFit/>
            </a:bodyPr>
            <a:lstStyle/>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1</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200"/>
                </a:spcBef>
                <a:spcAft>
                  <a:spcPts val="0"/>
                </a:spcAft>
                <a:buClrTx/>
                <a:buSzTx/>
                <a:buFontTx/>
                <a:buNone/>
                <a:tabLst/>
                <a:defRPr/>
              </a:pPr>
              <a:endParaRPr kumimoji="0" lang="en-US" altLang="ja-JP" sz="105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a:t>
              </a: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19</a:t>
              </a: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endParaRPr kumimoji="0" lang="en-US" altLang="ja-JP" sz="9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27</a:t>
              </a: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33</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lang="en-US" altLang="ja-JP" sz="8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2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defRPr/>
              </a:pP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43</a:t>
              </a:r>
              <a:endPar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263879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４　</a:t>
            </a: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スマートシティ、スタートアップ</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889915" y="4914900"/>
            <a:ext cx="6300793" cy="784830"/>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latin typeface="BIZ UDPゴシック" panose="020B0400000000000000" pitchFamily="50" charset="-128"/>
                <a:ea typeface="BIZ UDPゴシック" panose="020B0400000000000000" pitchFamily="50" charset="-128"/>
              </a:rPr>
              <a:t>【</a:t>
            </a:r>
            <a:r>
              <a:rPr kumimoji="1" lang="ja-JP" altLang="en-US" sz="1500" dirty="0" smtClean="0">
                <a:latin typeface="BIZ UDPゴシック" panose="020B0400000000000000" pitchFamily="50" charset="-128"/>
                <a:ea typeface="BIZ UDPゴシック" panose="020B0400000000000000" pitchFamily="50" charset="-128"/>
              </a:rPr>
              <a:t>項目</a:t>
            </a:r>
            <a:r>
              <a:rPr kumimoji="1" lang="en-US" altLang="ja-JP" sz="1500" dirty="0" smtClean="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latin typeface="BIZ UDPゴシック" panose="020B0400000000000000" pitchFamily="50" charset="-128"/>
                <a:ea typeface="BIZ UDPゴシック" panose="020B0400000000000000" pitchFamily="50" charset="-128"/>
              </a:rPr>
              <a:t>⑨ </a:t>
            </a:r>
            <a:r>
              <a:rPr kumimoji="1" lang="ja-JP" altLang="en-US" sz="1500" dirty="0">
                <a:latin typeface="BIZ UDPゴシック" panose="020B0400000000000000" pitchFamily="50" charset="-128"/>
                <a:ea typeface="BIZ UDPゴシック" panose="020B0400000000000000" pitchFamily="50" charset="-128"/>
              </a:rPr>
              <a:t>スマートシティ</a:t>
            </a:r>
          </a:p>
          <a:p>
            <a:pPr lvl="0" indent="271463">
              <a:defRPr/>
            </a:pPr>
            <a:r>
              <a:rPr kumimoji="1" lang="ja-JP" altLang="en-US" sz="1500" dirty="0" smtClean="0">
                <a:latin typeface="BIZ UDPゴシック" panose="020B0400000000000000" pitchFamily="50" charset="-128"/>
                <a:ea typeface="BIZ UDPゴシック" panose="020B0400000000000000" pitchFamily="50" charset="-128"/>
              </a:rPr>
              <a:t>⑩ スタートアップ</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5107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楕円 22"/>
          <p:cNvSpPr/>
          <p:nvPr/>
        </p:nvSpPr>
        <p:spPr>
          <a:xfrm>
            <a:off x="982278" y="1418477"/>
            <a:ext cx="8350489" cy="28128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532568" y="1104958"/>
            <a:ext cx="9249908" cy="52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先端技術を駆使したスマートシティの</a:t>
            </a:r>
            <a:r>
              <a:rPr kumimoji="0" lang="ja-JP" altLang="en-US" sz="18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実現</a:t>
            </a:r>
            <a:endParaRPr kumimoji="0" lang="en-US" altLang="ja-JP" sz="18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スタートアップ・エコシステムの拠点形成</a:t>
            </a:r>
            <a:endParaRPr kumimoji="0" lang="ja-JP" altLang="en-US"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正方形/長方形 7"/>
          <p:cNvSpPr/>
          <p:nvPr/>
        </p:nvSpPr>
        <p:spPr>
          <a:xfrm>
            <a:off x="412707" y="706091"/>
            <a:ext cx="486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「スマートシティ、スタートアップ」分野における未来社会の姿</a:t>
            </a:r>
            <a:endPar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p:cNvSpPr/>
          <p:nvPr/>
        </p:nvSpPr>
        <p:spPr>
          <a:xfrm>
            <a:off x="4286428" y="86167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角丸四角形 9"/>
          <p:cNvSpPr/>
          <p:nvPr/>
        </p:nvSpPr>
        <p:spPr>
          <a:xfrm>
            <a:off x="1207867" y="432980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に伍するスタートアップ・エコシステムの</a:t>
            </a: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拠点を形成</a:t>
            </a:r>
            <a:endPar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 name="図 10"/>
          <p:cNvPicPr>
            <a:picLocks noChangeAspect="1"/>
          </p:cNvPicPr>
          <p:nvPr/>
        </p:nvPicPr>
        <p:blipFill>
          <a:blip r:embed="rId2"/>
          <a:stretch>
            <a:fillRect/>
          </a:stretch>
        </p:blipFill>
        <p:spPr>
          <a:xfrm>
            <a:off x="3349128" y="5195047"/>
            <a:ext cx="2569624" cy="1173554"/>
          </a:xfrm>
          <a:prstGeom prst="rect">
            <a:avLst/>
          </a:prstGeom>
        </p:spPr>
      </p:pic>
      <p:sp>
        <p:nvSpPr>
          <p:cNvPr id="12" name="正方形/長方形 11"/>
          <p:cNvSpPr/>
          <p:nvPr/>
        </p:nvSpPr>
        <p:spPr>
          <a:xfrm>
            <a:off x="3547561" y="6341969"/>
            <a:ext cx="2232422" cy="267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オール大阪でスタートアップを支援</a:t>
            </a:r>
          </a:p>
        </p:txBody>
      </p:sp>
      <p:sp>
        <p:nvSpPr>
          <p:cNvPr id="13" name="角丸四角形 12"/>
          <p:cNvSpPr/>
          <p:nvPr/>
        </p:nvSpPr>
        <p:spPr>
          <a:xfrm>
            <a:off x="1207867" y="184513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デジタルサービス</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の広がりにより、便利で快適にいきいきと生活できる未来社会の実現</a:t>
            </a:r>
          </a:p>
        </p:txBody>
      </p:sp>
      <p:sp>
        <p:nvSpPr>
          <p:cNvPr id="14" name="テキスト ボックス 13"/>
          <p:cNvSpPr txBox="1"/>
          <p:nvPr/>
        </p:nvSpPr>
        <p:spPr>
          <a:xfrm>
            <a:off x="1355342" y="2447999"/>
            <a:ext cx="5665577" cy="276999"/>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住民の</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QoL</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向上をめざし、多様なデジタルサービスを</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普及。</a:t>
            </a: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5" name="図 14"/>
          <p:cNvPicPr>
            <a:picLocks noChangeAspect="1"/>
          </p:cNvPicPr>
          <p:nvPr/>
        </p:nvPicPr>
        <p:blipFill>
          <a:blip r:embed="rId3"/>
          <a:stretch>
            <a:fillRect/>
          </a:stretch>
        </p:blipFill>
        <p:spPr>
          <a:xfrm rot="1668544">
            <a:off x="5491816" y="4994022"/>
            <a:ext cx="1470495" cy="1101501"/>
          </a:xfrm>
          <a:prstGeom prst="rect">
            <a:avLst/>
          </a:prstGeom>
        </p:spPr>
      </p:pic>
      <p:pic>
        <p:nvPicPr>
          <p:cNvPr id="17" name="図 16"/>
          <p:cNvPicPr>
            <a:picLocks noChangeAspect="1"/>
          </p:cNvPicPr>
          <p:nvPr/>
        </p:nvPicPr>
        <p:blipFill>
          <a:blip r:embed="rId3"/>
          <a:stretch>
            <a:fillRect/>
          </a:stretch>
        </p:blipFill>
        <p:spPr>
          <a:xfrm rot="17664983" flipV="1">
            <a:off x="2151465" y="5097454"/>
            <a:ext cx="1107281" cy="1484873"/>
          </a:xfrm>
          <a:prstGeom prst="rect">
            <a:avLst/>
          </a:prstGeom>
        </p:spPr>
      </p:pic>
      <p:sp>
        <p:nvSpPr>
          <p:cNvPr id="18" name="テキスト ボックス 17"/>
          <p:cNvSpPr txBox="1"/>
          <p:nvPr/>
        </p:nvSpPr>
        <p:spPr>
          <a:xfrm>
            <a:off x="1207867" y="6032849"/>
            <a:ext cx="2279521" cy="261610"/>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国内外からの投資を促進</a:t>
            </a:r>
          </a:p>
        </p:txBody>
      </p:sp>
      <p:sp>
        <p:nvSpPr>
          <p:cNvPr id="19" name="テキスト ボックス 18"/>
          <p:cNvSpPr txBox="1"/>
          <p:nvPr/>
        </p:nvSpPr>
        <p:spPr>
          <a:xfrm>
            <a:off x="6044691" y="4877494"/>
            <a:ext cx="2954165" cy="430887"/>
          </a:xfrm>
          <a:prstGeom prst="rect">
            <a:avLst/>
          </a:prstGeom>
          <a:noFill/>
        </p:spPr>
        <p:txBody>
          <a:bodyPr wrap="square" rtlCol="0">
            <a:spAutoFit/>
          </a:bodyPr>
          <a:lstStyle/>
          <a:p>
            <a:pPr marL="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大阪・関西を、優れた技術シーズを有する世界トップレベルの</a:t>
            </a: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スタートアップ集積</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拠点に</a:t>
            </a:r>
          </a:p>
        </p:txBody>
      </p:sp>
      <p:sp>
        <p:nvSpPr>
          <p:cNvPr id="20" name="テキスト ボックス 19"/>
          <p:cNvSpPr txBox="1"/>
          <p:nvPr/>
        </p:nvSpPr>
        <p:spPr>
          <a:xfrm>
            <a:off x="1447643" y="2724859"/>
            <a:ext cx="4324708" cy="815608"/>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、医療、介護など様々な</a:t>
            </a: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分野のサービス</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を繋ぎ高度化を図る次世代</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PHR</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により、豊かに暮らす健康長寿社会を実現</a:t>
            </a: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endParaRPr kumimoji="0" lang="en-US" altLang="ja-JP" sz="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・自動運転や関西</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広域</a:t>
            </a: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での</a:t>
            </a:r>
            <a:r>
              <a:rPr kumimoji="0"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の展開を通じ、</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ストレスフリーな最適移動社会を実現</a:t>
            </a: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6" name="図 25">
            <a:extLst>
              <a:ext uri="{FF2B5EF4-FFF2-40B4-BE49-F238E27FC236}">
                <a16:creationId xmlns:a16="http://schemas.microsoft.com/office/drawing/2014/main" id="{DA5E5697-05B9-4457-8203-C2108FCFAE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64652" y="2281294"/>
            <a:ext cx="1903441" cy="1403789"/>
          </a:xfrm>
          <a:prstGeom prst="rect">
            <a:avLst/>
          </a:prstGeom>
        </p:spPr>
      </p:pic>
      <p:pic>
        <p:nvPicPr>
          <p:cNvPr id="27" name="図 26">
            <a:extLst>
              <a:ext uri="{FF2B5EF4-FFF2-40B4-BE49-F238E27FC236}">
                <a16:creationId xmlns:a16="http://schemas.microsoft.com/office/drawing/2014/main" id="{90ABC0DA-9F4E-4B35-A8F0-F3699E5C9FA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334546" y="3176713"/>
            <a:ext cx="1664310" cy="1056506"/>
          </a:xfrm>
          <a:prstGeom prst="rect">
            <a:avLst/>
          </a:prstGeom>
          <a:effectLst>
            <a:softEdge rad="31750"/>
          </a:effectLst>
        </p:spPr>
      </p:pic>
    </p:spTree>
    <p:extLst>
      <p:ext uri="{BB962C8B-B14F-4D97-AF65-F5344CB8AC3E}">
        <p14:creationId xmlns:p14="http://schemas.microsoft.com/office/powerpoint/2010/main" val="2899581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311256834"/>
              </p:ext>
            </p:extLst>
          </p:nvPr>
        </p:nvGraphicFramePr>
        <p:xfrm>
          <a:off x="280329" y="1603263"/>
          <a:ext cx="9540000" cy="4200579"/>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200579">
                <a:tc>
                  <a:txBody>
                    <a:bodyPr/>
                    <a:lstStyle/>
                    <a:p>
                      <a:pPr marL="180975" lvl="0" indent="-180975">
                        <a:lnSpc>
                          <a:spcPts val="1625"/>
                        </a:lnSpc>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□住民</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QoL</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の向上をめざす「大阪スマートシティ戦略</a:t>
                      </a:r>
                      <a:r>
                        <a:rPr lang="en-US" altLang="ja-JP" sz="1300" b="1" strike="noStrike" dirty="0" smtClean="0">
                          <a:solidFill>
                            <a:schemeClr val="tx1"/>
                          </a:solidFill>
                          <a:latin typeface="BIZ UDPゴシック" panose="020B0400000000000000" pitchFamily="50" charset="-128"/>
                          <a:ea typeface="BIZ UDPゴシック" panose="020B0400000000000000" pitchFamily="50" charset="-128"/>
                        </a:rPr>
                        <a:t>ver</a:t>
                      </a:r>
                      <a:r>
                        <a:rPr lang="en-US" altLang="ja-JP" sz="1300" b="1" u="none" strike="noStrike"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strike="noStrike" dirty="0" smtClean="0">
                          <a:solidFill>
                            <a:schemeClr val="tx1"/>
                          </a:solidFill>
                          <a:latin typeface="BIZ UDPゴシック" panose="020B0400000000000000" pitchFamily="50" charset="-128"/>
                          <a:ea typeface="BIZ UDPゴシック" panose="020B0400000000000000" pitchFamily="50" charset="-128"/>
                        </a:rPr>
                        <a:t>2.0</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」の推進</a:t>
                      </a:r>
                      <a:endParaRPr kumimoji="1" lang="ja-JP" altLang="en-US" sz="1300" b="1"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dirty="0" smtClean="0">
                          <a:latin typeface="BIZ UDPゴシック" panose="020B0400000000000000" pitchFamily="50" charset="-128"/>
                          <a:ea typeface="BIZ UDPゴシック" panose="020B0400000000000000" pitchFamily="50" charset="-128"/>
                        </a:rPr>
                        <a:t>・健康寿命の延伸や生活利便性の向上などの課題解決に向け、幅広いデータの収集、連携、利用や、最先端技術の開発、活用を促進</a:t>
                      </a:r>
                    </a:p>
                    <a:p>
                      <a:pPr marL="85725" lvl="0" indent="-85725">
                        <a:lnSpc>
                          <a:spcPts val="1625"/>
                        </a:lnSpc>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・広域データ連携基盤の構築</a:t>
                      </a:r>
                    </a:p>
                    <a:p>
                      <a:pPr marL="85725" lvl="0" indent="-85725">
                        <a:lnSpc>
                          <a:spcPts val="1625"/>
                        </a:lnSpc>
                        <a:defRPr/>
                      </a:pPr>
                      <a:r>
                        <a:rPr lang="ja-JP" altLang="en-US" sz="1100" dirty="0" smtClean="0">
                          <a:latin typeface="BIZ UDPゴシック" panose="020B0400000000000000" pitchFamily="50" charset="-128"/>
                          <a:ea typeface="BIZ UDPゴシック" panose="020B0400000000000000" pitchFamily="50" charset="-128"/>
                        </a:rPr>
                        <a:t>・スーパーシティ構想の推進</a:t>
                      </a:r>
                    </a:p>
                    <a:p>
                      <a:pPr marL="85725" indent="-85725" defTabSz="443194">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万博を契機とした府域への未来都市の展開</a:t>
                      </a:r>
                      <a:endParaRPr kumimoji="0"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indent="-85725">
                        <a:lnSpc>
                          <a:spcPts val="1625"/>
                        </a:lnSpc>
                        <a:defRPr/>
                      </a:pP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en-US" altLang="ja-JP" sz="1100" dirty="0" smtClean="0">
                          <a:solidFill>
                            <a:schemeClr val="tx1"/>
                          </a:solidFill>
                          <a:latin typeface="BIZ UDPゴシック" panose="020B0400000000000000" pitchFamily="50" charset="-128"/>
                          <a:ea typeface="BIZ UDPゴシック" panose="020B0400000000000000" pitchFamily="50" charset="-128"/>
                        </a:rPr>
                        <a:t>ORDEN</a:t>
                      </a:r>
                      <a:r>
                        <a:rPr lang="ja-JP" altLang="en-US" sz="1100" dirty="0" smtClean="0">
                          <a:solidFill>
                            <a:schemeClr val="tx1"/>
                          </a:solidFill>
                          <a:latin typeface="BIZ UDPゴシック" panose="020B0400000000000000" pitchFamily="50" charset="-128"/>
                          <a:ea typeface="BIZ UDPゴシック" panose="020B0400000000000000" pitchFamily="50" charset="-128"/>
                        </a:rPr>
                        <a:t>の展開により、</a:t>
                      </a: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ヘルスケア・モビリティなどの先端的</a:t>
                      </a:r>
                      <a:r>
                        <a:rPr kumimoji="0"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なサービスの普及</a:t>
                      </a: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1100" dirty="0" smtClean="0">
                          <a:latin typeface="BIZ UDPゴシック" panose="020B0400000000000000" pitchFamily="50" charset="-128"/>
                          <a:ea typeface="BIZ UDPゴシック" panose="020B0400000000000000" pitchFamily="50" charset="-128"/>
                        </a:rPr>
                        <a:t>デジタルによる利便性の高い行政サービスを実施</a:t>
                      </a:r>
                      <a:endParaRPr kumimoji="0" lang="ja-JP" altLang="en-US" sz="1100" b="0" i="0" u="none" strike="sng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デジタルサービスの広がりにより、便利で快適にいきいきと生活できる未来社会の実現</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・広域データ連携による住民利便の向上</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smtClean="0">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ストレスフリーな最適移動社会（再掲）</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・豊かに暮らす健康長寿社会</a:t>
                      </a:r>
                      <a:endParaRPr kumimoji="0" lang="en-US" altLang="ja-JP" sz="11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⑨　スマートシティ</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77081"/>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健康寿命の延伸や生活利便性の向上など、様々な課題解決に向けては、最先端技術の開発や新たなサービスを活用していくことが必要。</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万博における様々な実証の成果を未来に継承して、住民の</a:t>
            </a:r>
            <a:r>
              <a:rPr lang="en-US" altLang="ja-JP" sz="1050" dirty="0">
                <a:solidFill>
                  <a:prstClr val="black"/>
                </a:solidFill>
                <a:latin typeface="BIZ UDPゴシック" panose="020B0400000000000000" pitchFamily="50" charset="-128"/>
                <a:ea typeface="BIZ UDPゴシック" panose="020B0400000000000000" pitchFamily="50" charset="-128"/>
              </a:rPr>
              <a:t>QoL</a:t>
            </a:r>
            <a:r>
              <a:rPr lang="ja-JP" altLang="en-US" sz="1050" dirty="0">
                <a:solidFill>
                  <a:prstClr val="black"/>
                </a:solidFill>
                <a:latin typeface="BIZ UDPゴシック" panose="020B0400000000000000" pitchFamily="50" charset="-128"/>
                <a:ea typeface="BIZ UDPゴシック" panose="020B0400000000000000" pitchFamily="50" charset="-128"/>
              </a:rPr>
              <a:t>向上につながるスマートシティを実現することにより、大阪・関西だけでなくわが国の</a:t>
            </a:r>
            <a:r>
              <a:rPr lang="en-US" altLang="ja-JP" sz="1050" dirty="0">
                <a:solidFill>
                  <a:prstClr val="black"/>
                </a:solidFill>
                <a:latin typeface="BIZ UDPゴシック" panose="020B0400000000000000" pitchFamily="50" charset="-128"/>
                <a:ea typeface="BIZ UDPゴシック" panose="020B0400000000000000" pitchFamily="50" charset="-128"/>
              </a:rPr>
              <a:t>Society5.0</a:t>
            </a:r>
            <a:r>
              <a:rPr lang="ja-JP" altLang="en-US" sz="1050" dirty="0">
                <a:solidFill>
                  <a:prstClr val="black"/>
                </a:solidFill>
                <a:latin typeface="BIZ UDPゴシック" panose="020B0400000000000000" pitchFamily="50" charset="-128"/>
                <a:ea typeface="BIZ UDPゴシック" panose="020B0400000000000000" pitchFamily="50" charset="-128"/>
              </a:rPr>
              <a:t>の実現に大きく貢献することをめざす。</a:t>
            </a:r>
          </a:p>
        </p:txBody>
      </p:sp>
      <p:sp>
        <p:nvSpPr>
          <p:cNvPr id="28" name="正方形/長方形 27">
            <a:extLst>
              <a:ext uri="{FF2B5EF4-FFF2-40B4-BE49-F238E27FC236}">
                <a16:creationId xmlns:a16="http://schemas.microsoft.com/office/drawing/2014/main" id="{42AB246C-D6C3-4324-A739-9AC17F6C0836}"/>
              </a:ext>
            </a:extLst>
          </p:cNvPr>
          <p:cNvSpPr/>
          <p:nvPr/>
        </p:nvSpPr>
        <p:spPr>
          <a:xfrm>
            <a:off x="3800202" y="3218238"/>
            <a:ext cx="2412000" cy="240197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スーパーシティを活用し、万博で未来都市をいち早く</a:t>
            </a:r>
            <a:r>
              <a:rPr kumimoji="1" lang="ja-JP" altLang="en-US" sz="13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実現</a:t>
            </a:r>
            <a:endParaRPr kumimoji="1" lang="en-US" altLang="ja-JP" sz="1300" b="1"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モビリティ</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・万博までのアクセスや会場内において自動運転、</a:t>
            </a:r>
            <a:r>
              <a:rPr kumimoji="1" lang="en-US" altLang="ja-JP"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MaaS</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や空飛ぶクルマ等ストレスフリーな移動サービスを提供（再掲）</a:t>
            </a:r>
            <a:endParaRPr kumimoji="1" lang="en-US" altLang="ja-JP"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≪ヘルスケア≫</a:t>
            </a:r>
          </a:p>
          <a:p>
            <a:pPr marL="72000" indent="-457200" defTabSz="930530">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大阪</a:t>
            </a:r>
            <a:r>
              <a:rPr kumimoji="1" lang="ja-JP" altLang="en-US" sz="1100"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パビリオン</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」において</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、ヘルスケアデータ</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に基づく</a:t>
            </a:r>
            <a:r>
              <a:rPr kumimoji="1" lang="ja-JP" altLang="en-US" sz="1100" b="0" i="0"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食品や</a:t>
            </a:r>
            <a:r>
              <a:rPr kumimoji="1" lang="ja-JP" altLang="en-US" sz="1100" dirty="0">
                <a:solidFill>
                  <a:schemeClr val="tx1"/>
                </a:solidFill>
                <a:latin typeface="BIZ UDPゴシック" panose="020B0400000000000000" pitchFamily="50" charset="-128"/>
                <a:ea typeface="BIZ UDPゴシック" panose="020B0400000000000000" pitchFamily="50" charset="-128"/>
              </a:rPr>
              <a:t>先端的な医療技術の体験等を提供</a:t>
            </a:r>
          </a:p>
          <a:p>
            <a:pPr marL="72000" marR="0" lvl="0" indent="-457200" algn="l" defTabSz="930530" rtl="0" eaLnBrk="1" fontAlgn="auto" latinLnBrk="0" hangingPunct="1">
              <a:lnSpc>
                <a:spcPct val="100000"/>
              </a:lnSpc>
              <a:spcBef>
                <a:spcPts val="0"/>
              </a:spcBef>
              <a:spcAft>
                <a:spcPts val="0"/>
              </a:spcAft>
              <a:buClrTx/>
              <a:buSzTx/>
              <a:buFontTx/>
              <a:buNone/>
              <a:tabLst/>
              <a:defRPr/>
            </a:pP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9" name="ホームベース 7">
            <a:extLst>
              <a:ext uri="{FF2B5EF4-FFF2-40B4-BE49-F238E27FC236}">
                <a16:creationId xmlns:a16="http://schemas.microsoft.com/office/drawing/2014/main" id="{E599356E-2B0A-4C96-A1C9-EC52982B4052}"/>
              </a:ext>
            </a:extLst>
          </p:cNvPr>
          <p:cNvSpPr/>
          <p:nvPr/>
        </p:nvSpPr>
        <p:spPr>
          <a:xfrm>
            <a:off x="3800202" y="307864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30" name="図 29">
            <a:extLst>
              <a:ext uri="{FF2B5EF4-FFF2-40B4-BE49-F238E27FC236}">
                <a16:creationId xmlns:a16="http://schemas.microsoft.com/office/drawing/2014/main" id="{04C941BB-0AEA-49D1-AEF9-4F06E4C71FAC}"/>
              </a:ext>
            </a:extLst>
          </p:cNvPr>
          <p:cNvPicPr>
            <a:picLocks noChangeAspect="1"/>
          </p:cNvPicPr>
          <p:nvPr/>
        </p:nvPicPr>
        <p:blipFill>
          <a:blip r:embed="rId3"/>
          <a:stretch>
            <a:fillRect/>
          </a:stretch>
        </p:blipFill>
        <p:spPr>
          <a:xfrm>
            <a:off x="6963083" y="3101313"/>
            <a:ext cx="1152496" cy="696140"/>
          </a:xfrm>
          <a:prstGeom prst="rect">
            <a:avLst/>
          </a:prstGeom>
          <a:effectLst>
            <a:softEdge rad="31750"/>
          </a:effectLst>
        </p:spPr>
      </p:pic>
      <p:pic>
        <p:nvPicPr>
          <p:cNvPr id="31" name="図 30">
            <a:extLst>
              <a:ext uri="{FF2B5EF4-FFF2-40B4-BE49-F238E27FC236}">
                <a16:creationId xmlns:a16="http://schemas.microsoft.com/office/drawing/2014/main" id="{9D64207E-42CC-482A-B630-83DB0C3C1D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0321" t="1" r="-147" b="8028"/>
          <a:stretch/>
        </p:blipFill>
        <p:spPr>
          <a:xfrm>
            <a:off x="8169181" y="3078648"/>
            <a:ext cx="1263846" cy="718805"/>
          </a:xfrm>
          <a:prstGeom prst="rect">
            <a:avLst/>
          </a:prstGeom>
          <a:effectLst>
            <a:softEdge rad="31750"/>
          </a:effectLst>
        </p:spPr>
      </p:pic>
      <p:sp>
        <p:nvSpPr>
          <p:cNvPr id="32" name="正方形/長方形 31"/>
          <p:cNvSpPr/>
          <p:nvPr/>
        </p:nvSpPr>
        <p:spPr>
          <a:xfrm>
            <a:off x="270312" y="5803842"/>
            <a:ext cx="5238626" cy="28408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59937" rtl="0" eaLnBrk="1" fontAlgn="auto" latinLnBrk="0" hangingPunct="1">
              <a:lnSpc>
                <a:spcPts val="16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スーパーシティ構想</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まるごと未来都市」の実現を、地域と事業者と国が一体と</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なってめざす取組み</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ts val="16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483642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72692392"/>
              </p:ext>
            </p:extLst>
          </p:nvPr>
        </p:nvGraphicFramePr>
        <p:xfrm>
          <a:off x="482432" y="5655486"/>
          <a:ext cx="9389187" cy="1283652"/>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n-ea"/>
                          <a:ea typeface="+mn-ea"/>
                          <a:cs typeface="+mn-cs"/>
                        </a:rPr>
                        <a:t>▶先端的サービスの活用による未来都市の実現</a:t>
                      </a:r>
                      <a: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・ヘルスケア・モビリティなど先端的サービスの実現に向けた規制改革及び財政支援</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・高度な通信環境の整備・充実</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000" dirty="0" smtClean="0">
                          <a:solidFill>
                            <a:schemeClr val="tx1"/>
                          </a:solidFill>
                        </a:rPr>
                        <a:t>大阪広域データ連携基盤</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ORDEN)</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の機能拡充のための財政支援</a:t>
                      </a:r>
                      <a:endParaRPr kumimoji="1" lang="ja-JP" altLang="en-US" sz="1000" b="0" dirty="0" smtClean="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49670">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smtClean="0">
                          <a:solidFill>
                            <a:prstClr val="black"/>
                          </a:solidFill>
                        </a:rPr>
                        <a:t>▷</a:t>
                      </a:r>
                      <a:r>
                        <a:rPr kumimoji="1" lang="ja-JP" altLang="en-US" sz="1050" b="1" i="0" u="none" strike="noStrike" kern="1200" cap="none" spc="0" normalizeH="0" baseline="0" noProof="0" dirty="0" smtClean="0">
                          <a:ln>
                            <a:noFill/>
                          </a:ln>
                          <a:solidFill>
                            <a:schemeClr val="tx1"/>
                          </a:solidFill>
                          <a:effectLst/>
                          <a:uLnTx/>
                          <a:uFillTx/>
                          <a:latin typeface="+mn-ea"/>
                          <a:ea typeface="+mn-ea"/>
                          <a:cs typeface="+mn-cs"/>
                        </a:rPr>
                        <a:t>スーパーシティ構想の実現に向け、万博で活用した先端的サービスの府域展開やサービスの高度化</a:t>
                      </a:r>
                      <a: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・スーパーシティ構想の実現に向けた規制改革及び財政支援</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000" dirty="0" smtClean="0">
                          <a:solidFill>
                            <a:schemeClr val="tx1"/>
                          </a:solidFill>
                        </a:rPr>
                        <a:t>大阪広域データ連携基盤</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ORDEN)</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の機能拡充のための財政支援</a:t>
                      </a:r>
                      <a:endParaRPr kumimoji="1" lang="ja-JP" altLang="en-US" sz="1000" b="0" dirty="0" smtClean="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1618678096"/>
                  </a:ext>
                </a:extLst>
              </a:tr>
            </a:tbl>
          </a:graphicData>
        </a:graphic>
      </p:graphicFrame>
      <p:sp>
        <p:nvSpPr>
          <p:cNvPr id="12" name="テキスト ボックス 11"/>
          <p:cNvSpPr txBox="1"/>
          <p:nvPr/>
        </p:nvSpPr>
        <p:spPr>
          <a:xfrm>
            <a:off x="402830" y="53824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134657"/>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898838052"/>
              </p:ext>
            </p:extLst>
          </p:nvPr>
        </p:nvGraphicFramePr>
        <p:xfrm>
          <a:off x="511620" y="3517859"/>
          <a:ext cx="9360001" cy="16893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」の記載</a:t>
                      </a:r>
                      <a:r>
                        <a:rPr lang="ja-JP" altLang="en-US" sz="800" b="1" u="none" dirty="0">
                          <a:solidFill>
                            <a:schemeClr val="tx1"/>
                          </a:solidFill>
                          <a:latin typeface="+mn-ea"/>
                        </a:rPr>
                        <a:t>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自動配送ロボットによる配送サービスの提供 ／ロボットフレンドリーな環境の実現＜経産省＞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大阪・関西万博における空飛ぶクルマの実現＜経産省・国交省＞／ </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の推進＜国交省＞ </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自動運転の一層の推進＜デジタル庁・警察庁・総務省・経産省・国交省＞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地域データの可視化によるデータ連携・データ利活用の推進＜内閣府＞</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Beyond </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５</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 ready </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ショーケースの実現＜総務省＞</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デジタル田園都市国家構想に関連するデジタル実装モデルの海外発信・展開＜内閣官房デジタル田園都市国家構想実現会議事務局＞</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（「空飛ぶクルマ」「自動運転」については、各項目ページを参照）</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夢洲コンストラクションについて、国の助言を受け、府・市、関経連で事業内容を整理</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624180758"/>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t>・大阪府・市による「</a:t>
                      </a:r>
                      <a:r>
                        <a:rPr kumimoji="1" lang="ja-JP" altLang="en-US" sz="1000" b="1" dirty="0" smtClean="0">
                          <a:solidFill>
                            <a:schemeClr val="tx1"/>
                          </a:solidFill>
                        </a:rPr>
                        <a:t>スマートシティ戦略 </a:t>
                      </a:r>
                      <a:r>
                        <a:rPr kumimoji="1" lang="en-US" altLang="ja-JP" sz="1000" b="1" dirty="0" smtClean="0">
                          <a:solidFill>
                            <a:schemeClr val="tx1"/>
                          </a:solidFill>
                        </a:rPr>
                        <a:t>ve</a:t>
                      </a:r>
                      <a:r>
                        <a:rPr kumimoji="1" lang="en-US" altLang="ja-JP" sz="1000" b="1" u="none" dirty="0" smtClean="0">
                          <a:solidFill>
                            <a:schemeClr val="tx1"/>
                          </a:solidFill>
                        </a:rPr>
                        <a:t>r.2</a:t>
                      </a:r>
                      <a:r>
                        <a:rPr kumimoji="1" lang="en-US" altLang="ja-JP" sz="1000" b="1" dirty="0" smtClean="0">
                          <a:solidFill>
                            <a:schemeClr val="tx1"/>
                          </a:solidFill>
                        </a:rPr>
                        <a:t>.0</a:t>
                      </a:r>
                      <a:r>
                        <a:rPr kumimoji="1" lang="ja-JP" altLang="en-US" sz="1000" b="1" dirty="0" smtClean="0">
                          <a:solidFill>
                            <a:schemeClr val="tx1"/>
                          </a:solidFill>
                        </a:rPr>
                        <a:t>」</a:t>
                      </a:r>
                      <a:r>
                        <a:rPr kumimoji="1" lang="ja-JP" altLang="en-US" sz="1000" b="1" dirty="0" smtClean="0"/>
                        <a:t>の推進</a:t>
                      </a:r>
                      <a:endParaRPr kumimoji="1" lang="en-US" altLang="ja-JP" sz="10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strike="noStrike" dirty="0" smtClean="0">
                          <a:solidFill>
                            <a:schemeClr val="tx1"/>
                          </a:solidFill>
                        </a:rPr>
                        <a:t>・大阪府・市によるスーパーシティ構想の推進</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459419"/>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4016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452150"/>
          </a:xfrm>
          <a:prstGeom prst="rect">
            <a:avLst/>
          </a:prstGeom>
          <a:noFill/>
          <a:ln w="6350">
            <a:noFill/>
            <a:prstDash val="solid"/>
          </a:ln>
        </p:spPr>
        <p:txBody>
          <a:bodyPr wrap="square" rtlCol="0" anchor="ctr" anchorCtr="0">
            <a:noAutofit/>
          </a:bodyPr>
          <a:lstStyle/>
          <a:p>
            <a:pPr marL="85725" indent="-85725"/>
            <a:r>
              <a:rPr kumimoji="1" lang="ja-JP" altLang="en-US" sz="1000" dirty="0" smtClean="0">
                <a:latin typeface="+mn-ea"/>
              </a:rPr>
              <a:t>▷</a:t>
            </a:r>
            <a:r>
              <a:rPr kumimoji="1" lang="ja-JP" altLang="en-US" sz="1000" dirty="0"/>
              <a:t>万博会場内外で万博来訪者が先端的サービスを円滑に利用できるための高度な通信環境の確保</a:t>
            </a:r>
          </a:p>
          <a:p>
            <a:r>
              <a:rPr kumimoji="1" lang="ja-JP" altLang="en-US" sz="1000" dirty="0" smtClean="0">
                <a:latin typeface="+mn-ea"/>
              </a:rPr>
              <a:t>▷</a:t>
            </a:r>
            <a:r>
              <a:rPr kumimoji="1" lang="ja-JP" altLang="en-US" sz="1000" dirty="0"/>
              <a:t>万博における先端的サービスを府域に展開するための大阪広域データ連携基盤（</a:t>
            </a:r>
            <a:r>
              <a:rPr kumimoji="1" lang="en-US" altLang="ja-JP" sz="1000" dirty="0"/>
              <a:t>ORDEN</a:t>
            </a:r>
            <a:r>
              <a:rPr kumimoji="1" lang="ja-JP" altLang="en-US" sz="1000" dirty="0"/>
              <a:t>）の機能拡充</a:t>
            </a:r>
            <a:endParaRPr kumimoji="1" lang="en-US" altLang="ja-JP" sz="1000" u="sng" dirty="0">
              <a:solidFill>
                <a:srgbClr val="FF0000"/>
              </a:solidFill>
            </a:endParaRPr>
          </a:p>
          <a:p>
            <a:r>
              <a:rPr kumimoji="1" lang="ja-JP" altLang="en-US" sz="1000" dirty="0" smtClean="0">
                <a:latin typeface="+mn-ea"/>
              </a:rPr>
              <a:t>▷</a:t>
            </a:r>
            <a:r>
              <a:rPr kumimoji="1" lang="ja-JP" altLang="en-US" sz="1000" dirty="0"/>
              <a:t>万博に向けたスーパーシティ構想の</a:t>
            </a:r>
            <a:r>
              <a:rPr kumimoji="1" lang="ja-JP" altLang="en-US" sz="1000" dirty="0" smtClean="0"/>
              <a:t>推進</a:t>
            </a:r>
            <a:endParaRPr kumimoji="1" lang="ja-JP" altLang="en-US" sz="1000" dirty="0"/>
          </a:p>
        </p:txBody>
      </p:sp>
      <p:grpSp>
        <p:nvGrpSpPr>
          <p:cNvPr id="25" name="グループ化 24"/>
          <p:cNvGrpSpPr/>
          <p:nvPr/>
        </p:nvGrpSpPr>
        <p:grpSpPr>
          <a:xfrm>
            <a:off x="2111404" y="5298343"/>
            <a:ext cx="2027024" cy="342401"/>
            <a:chOff x="7540340" y="5242967"/>
            <a:chExt cx="2027024" cy="342401"/>
          </a:xfrm>
        </p:grpSpPr>
        <p:sp>
          <p:nvSpPr>
            <p:cNvPr id="29" name="正方形/長方形 28"/>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1" name="正方形/長方形 30"/>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smtClean="0">
                  <a:solidFill>
                    <a:prstClr val="black"/>
                  </a:solidFill>
                  <a:latin typeface="+mn-ea"/>
                  <a:cs typeface="Times New Roman" panose="02020603050405020304" pitchFamily="18" charset="0"/>
                </a:rPr>
                <a:t>《</a:t>
              </a:r>
              <a:r>
                <a:rPr lang="ja-JP" altLang="en-US" sz="750" kern="100" dirty="0" smtClean="0">
                  <a:solidFill>
                    <a:prstClr val="black"/>
                  </a:solidFill>
                  <a:latin typeface="+mn-ea"/>
                  <a:cs typeface="Times New Roman" panose="02020603050405020304" pitchFamily="18" charset="0"/>
                </a:rPr>
                <a:t>凡例</a:t>
              </a:r>
              <a:r>
                <a:rPr lang="en-US" altLang="ja-JP" sz="750" kern="100" dirty="0" smtClean="0">
                  <a:solidFill>
                    <a:prstClr val="black"/>
                  </a:solidFill>
                  <a:latin typeface="+mn-ea"/>
                  <a:cs typeface="Times New Roman" panose="02020603050405020304" pitchFamily="18" charset="0"/>
                </a:rPr>
                <a:t>》</a:t>
              </a:r>
            </a:p>
          </p:txBody>
        </p:sp>
        <p:sp>
          <p:nvSpPr>
            <p:cNvPr id="32" name="正方形/長方形 31"/>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smtClean="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smtClean="0">
                  <a:solidFill>
                    <a:prstClr val="black"/>
                  </a:solidFill>
                  <a:latin typeface="+mn-ea"/>
                  <a:cs typeface="Times New Roman" panose="02020603050405020304" pitchFamily="18" charset="0"/>
                </a:rPr>
                <a:t>▷</a:t>
              </a:r>
              <a:r>
                <a:rPr lang="ja-JP" altLang="en-US" sz="650" kern="100" dirty="0">
                  <a:solidFill>
                    <a:prstClr val="black"/>
                  </a:solidFill>
                  <a:latin typeface="+mn-ea"/>
                  <a:cs typeface="Times New Roman" panose="02020603050405020304" pitchFamily="18" charset="0"/>
                </a:rPr>
                <a:t>：</a:t>
              </a:r>
              <a:r>
                <a:rPr lang="ja-JP" altLang="en-US" sz="650" kern="100" dirty="0" smtClean="0">
                  <a:solidFill>
                    <a:prstClr val="black"/>
                  </a:solidFill>
                  <a:latin typeface="+mn-ea"/>
                  <a:cs typeface="Times New Roman" panose="02020603050405020304" pitchFamily="18" charset="0"/>
                </a:rPr>
                <a:t>万博を契機とした成長に向けて</a:t>
              </a:r>
              <a:endParaRPr lang="en-US" altLang="ja-JP" sz="650" kern="100" dirty="0" smtClean="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487388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546972023"/>
              </p:ext>
            </p:extLst>
          </p:nvPr>
        </p:nvGraphicFramePr>
        <p:xfrm>
          <a:off x="280329" y="1603263"/>
          <a:ext cx="9540000" cy="476755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767558">
                <a:tc>
                  <a:txBody>
                    <a:bodyPr/>
                    <a:lstStyle/>
                    <a:p>
                      <a:pPr marL="108000" indent="-185738" defTabSz="443194">
                        <a:lnSpc>
                          <a:spcPct val="100000"/>
                        </a:lnSpc>
                        <a:spcBef>
                          <a:spcPts val="0"/>
                        </a:spcBef>
                        <a:spcAft>
                          <a:spcPts val="0"/>
                        </a:spcAft>
                        <a:defRPr/>
                      </a:pP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□スタートアップ・エコシステム拠点都市としてのスタートアップ創出の取組み</a:t>
                      </a:r>
                      <a:endParaRPr lang="en-US" altLang="ja-JP" sz="1300" u="none" dirty="0" smtClean="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・官民連携による「大阪・京都・ひょうご神戸コンソーシアム 」を中心としたハンズオン支援（資金調達、経営・販路プロモーション、インキュベーション、起業家育成等）</a:t>
                      </a:r>
                    </a:p>
                    <a:p>
                      <a:pPr marL="185738" indent="-185738">
                        <a:lnSpc>
                          <a:spcPct val="100000"/>
                        </a:lnSpc>
                        <a:spcBef>
                          <a:spcPts val="0"/>
                        </a:spcBef>
                        <a:spcAft>
                          <a:spcPts val="0"/>
                        </a:spcAft>
                        <a:defRPr/>
                      </a:pPr>
                      <a:endParaRPr lang="ja-JP" altLang="en-US" sz="1100" u="none" strike="noStrike" dirty="0" smtClean="0">
                        <a:solidFill>
                          <a:schemeClr val="tx1"/>
                        </a:solidFill>
                        <a:latin typeface="BIZ UDPゴシック" panose="020B0400000000000000" pitchFamily="50" charset="-128"/>
                        <a:ea typeface="BIZ UDPゴシック" panose="020B0400000000000000" pitchFamily="50" charset="-128"/>
                      </a:endParaRPr>
                    </a:p>
                    <a:p>
                      <a:pPr marL="108000" indent="-185738" defTabSz="443194">
                        <a:lnSpc>
                          <a:spcPct val="100000"/>
                        </a:lnSpc>
                        <a:spcBef>
                          <a:spcPts val="0"/>
                        </a:spcBef>
                        <a:spcAft>
                          <a:spcPts val="0"/>
                        </a:spcAft>
                        <a:defRPr/>
                      </a:pP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Global</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　</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Startup</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　</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EXPO</a:t>
                      </a:r>
                      <a:r>
                        <a:rPr lang="ja-JP" altLang="en-US" sz="1300" b="1" u="none" baseline="0" dirty="0" smtClean="0">
                          <a:solidFill>
                            <a:schemeClr val="tx1"/>
                          </a:solidFill>
                          <a:latin typeface="BIZ UDPゴシック" panose="020B0400000000000000" pitchFamily="50" charset="-128"/>
                          <a:ea typeface="BIZ UDPゴシック" panose="020B0400000000000000" pitchFamily="50" charset="-128"/>
                        </a:rPr>
                        <a:t> </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2025</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」（仮）（以下「</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GSE]</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）に向けた機運醸成の取組み</a:t>
                      </a:r>
                    </a:p>
                    <a:p>
                      <a:pPr marL="85725" indent="-85725">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GSE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開催に向け官民の連携体制を構築、</a:t>
                      </a:r>
                      <a:r>
                        <a:rPr lang="en-US" altLang="ja-JP" sz="1100" u="none" dirty="0" smtClean="0">
                          <a:solidFill>
                            <a:schemeClr val="tx1"/>
                          </a:solidFill>
                          <a:effectLst/>
                          <a:latin typeface="BIZ UDPゴシック" panose="020B0400000000000000" pitchFamily="50" charset="-128"/>
                          <a:ea typeface="BIZ UDPゴシック" panose="020B0400000000000000" pitchFamily="50" charset="-128"/>
                        </a:rPr>
                        <a:t>2024</a:t>
                      </a:r>
                      <a:r>
                        <a:rPr lang="ja-JP" altLang="en-US" sz="1100" u="none" dirty="0" smtClean="0">
                          <a:solidFill>
                            <a:schemeClr val="tx1"/>
                          </a:solidFill>
                          <a:effectLst/>
                          <a:latin typeface="BIZ UDPゴシック" panose="020B0400000000000000" pitchFamily="50" charset="-128"/>
                          <a:ea typeface="BIZ UDPゴシック" panose="020B0400000000000000" pitchFamily="50" charset="-128"/>
                        </a:rPr>
                        <a:t>年のプレイベント開催に向けた調整</a:t>
                      </a:r>
                    </a:p>
                    <a:p>
                      <a:pPr marL="85725" indent="-85725" defTabSz="443194">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08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万博を契機にイノベーションを加速するスタートアップを創出</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・大阪・関西各地において、スタートアップ、学術機関、ベンチャーキャピタルなど、多様な機関・人材等のハブ機能を担い、次々にイノベーションを創出・発信</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大阪・関西が</a:t>
                      </a:r>
                      <a:r>
                        <a:rPr kumimoji="1" lang="ja-JP" altLang="en-US" sz="1300" b="1" strike="noStrike" baseline="0" dirty="0" smtClean="0">
                          <a:solidFill>
                            <a:schemeClr val="tx1"/>
                          </a:solidFill>
                          <a:latin typeface="BIZ UDPゴシック" panose="020B0400000000000000" pitchFamily="50" charset="-128"/>
                          <a:ea typeface="BIZ UDPゴシック" panose="020B0400000000000000" pitchFamily="50" charset="-128"/>
                        </a:rPr>
                        <a:t>、万博のレガシーを継承した</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世界トップレベルのスタートアップ集積拠点に</a:t>
                      </a:r>
                    </a:p>
                    <a:p>
                      <a:pPr marL="85725" indent="-85725">
                        <a:lnSpc>
                          <a:spcPct val="100000"/>
                        </a:lnSpc>
                        <a:spcBef>
                          <a:spcPts val="0"/>
                        </a:spcBef>
                        <a:spcAft>
                          <a:spcPts val="0"/>
                        </a:spcAft>
                      </a:pPr>
                      <a:r>
                        <a:rPr kumimoji="1" lang="ja-JP" altLang="en-US" sz="1100" b="0" u="none" dirty="0" smtClean="0">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u="none" strike="noStrike" dirty="0" smtClean="0">
                          <a:solidFill>
                            <a:schemeClr val="tx1"/>
                          </a:solidFill>
                          <a:effectLst/>
                          <a:latin typeface="BIZ UDPゴシック" panose="020B0400000000000000" pitchFamily="50" charset="-128"/>
                          <a:ea typeface="BIZ UDPゴシック" panose="020B0400000000000000" pitchFamily="50" charset="-128"/>
                        </a:rPr>
                        <a:t>GSE</a:t>
                      </a:r>
                      <a:r>
                        <a:rPr kumimoji="1" lang="ja-JP" altLang="en-US" sz="1100" b="0" u="none" strike="noStrike" dirty="0" smtClean="0">
                          <a:solidFill>
                            <a:schemeClr val="tx1"/>
                          </a:solidFill>
                          <a:effectLst/>
                          <a:latin typeface="BIZ UDPゴシック" panose="020B0400000000000000" pitchFamily="50" charset="-128"/>
                          <a:ea typeface="BIZ UDPゴシック" panose="020B0400000000000000" pitchFamily="50" charset="-128"/>
                        </a:rPr>
                        <a:t>を契機に、日本のスタートアップエコシステムの国際的な認知度を高めるとともに、後継イベント開催などにより大阪・関西をグローバルなスタートアップ集積拠点に</a:t>
                      </a:r>
                      <a:endParaRPr kumimoji="1" lang="en-US" altLang="ja-JP" sz="1100" b="0" u="none" strike="noStrike" dirty="0" smtClean="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smtClean="0">
                <a:solidFill>
                  <a:prstClr val="white"/>
                </a:solidFill>
                <a:latin typeface="BIZ UDPゴシック" panose="020B0400000000000000" pitchFamily="50" charset="-128"/>
                <a:ea typeface="BIZ UDPゴシック" panose="020B0400000000000000" pitchFamily="50" charset="-128"/>
              </a:rPr>
              <a:t>⑩</a:t>
            </a:r>
            <a:r>
              <a:rPr kumimoji="1" lang="ja-JP" altLang="en-US" b="1" dirty="0">
                <a:solidFill>
                  <a:prstClr val="white"/>
                </a:solidFill>
                <a:latin typeface="BIZ UDPゴシック" panose="020B0400000000000000" pitchFamily="50" charset="-128"/>
                <a:ea typeface="BIZ UDPゴシック" panose="020B0400000000000000" pitchFamily="50" charset="-128"/>
              </a:rPr>
              <a:t>　スタートアップ</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未来社会の実験場」を体現するためには、革新的な技術やサービスを有するスタートアップの先駆的な取組みを促進していく必要がある。会場内外において多様な実証やチャレンジを推進することで、大阪のみならずわが国全体の成長を加速させる。</a:t>
            </a:r>
          </a:p>
        </p:txBody>
      </p:sp>
      <p:grpSp>
        <p:nvGrpSpPr>
          <p:cNvPr id="15" name="グループ化 14"/>
          <p:cNvGrpSpPr/>
          <p:nvPr/>
        </p:nvGrpSpPr>
        <p:grpSpPr>
          <a:xfrm>
            <a:off x="3618047" y="3688455"/>
            <a:ext cx="2874193" cy="2344045"/>
            <a:chOff x="4668079" y="1890156"/>
            <a:chExt cx="2412000" cy="2344045"/>
          </a:xfrm>
        </p:grpSpPr>
        <p:sp>
          <p:nvSpPr>
            <p:cNvPr id="16" name="正方形/長方形 15">
              <a:extLst>
                <a:ext uri="{FF2B5EF4-FFF2-40B4-BE49-F238E27FC236}">
                  <a16:creationId xmlns:a16="http://schemas.microsoft.com/office/drawing/2014/main" id="{42AB246C-D6C3-4324-A739-9AC17F6C0836}"/>
                </a:ext>
              </a:extLst>
            </p:cNvPr>
            <p:cNvSpPr/>
            <p:nvPr/>
          </p:nvSpPr>
          <p:spPr>
            <a:xfrm>
              <a:off x="4668079" y="2029747"/>
              <a:ext cx="2412000" cy="2204454"/>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革新的</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な技術・サービスを世界に発信</a:t>
              </a: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・大阪パビリオンなどで、スタートアップの技術・サービスを実証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defTabSz="959937">
                <a:defRPr/>
              </a:pPr>
              <a:r>
                <a:rPr kumimoji="0" lang="ja-JP" altLang="en-US" sz="1300" b="1" i="0"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Global</a:t>
              </a:r>
              <a:r>
                <a:rPr lang="ja-JP" altLang="en-US" sz="1300" b="1" noProof="0" dirty="0">
                  <a:solidFill>
                    <a:prstClr val="black"/>
                  </a:solidFill>
                  <a:latin typeface="BIZ UDPゴシック" panose="020B0400000000000000" pitchFamily="50" charset="-128"/>
                  <a:ea typeface="BIZ UDPゴシック" panose="020B0400000000000000" pitchFamily="50" charset="-128"/>
                </a:rPr>
                <a:t> </a:t>
              </a:r>
              <a:r>
                <a:rPr kumimoji="0" lang="en-US" altLang="ja-JP" sz="1300" b="1" i="0"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Startup EXPO 2025</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 </a:t>
              </a:r>
              <a:r>
                <a:rPr lang="ja-JP" altLang="en-US" sz="1300" b="1" dirty="0">
                  <a:solidFill>
                    <a:prstClr val="black"/>
                  </a:solidFill>
                  <a:latin typeface="BIZ UDPゴシック" panose="020B0400000000000000" pitchFamily="50" charset="-128"/>
                  <a:ea typeface="BIZ UDPゴシック" panose="020B0400000000000000" pitchFamily="50" charset="-128"/>
                </a:rPr>
                <a:t>（仮）</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開催</a:t>
              </a:r>
              <a:endParaRPr kumimoji="0" lang="ja-JP" altLang="en-US"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45720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a:t>
              </a:r>
              <a:r>
                <a:rPr kumimoji="1" lang="ja-JP" altLang="en-US" sz="1100" b="0" i="0"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会場内をはじめ</a:t>
              </a:r>
              <a:r>
                <a:rPr kumimoji="1" lang="ja-JP" altLang="en-US"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、様々な機会に日本の</a:t>
              </a:r>
              <a:r>
                <a:rPr kumimoji="1" lang="ja-JP" altLang="en-US" sz="1100" b="0" i="0"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スタートアップ</a:t>
              </a:r>
              <a:r>
                <a:rPr kumimoji="1" lang="ja-JP" altLang="en-US"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の魅力・価値を世界に発信</a:t>
              </a:r>
              <a:endParaRPr kumimoji="1" lang="en-US" altLang="ja-JP"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ホームベース 7">
              <a:extLst>
                <a:ext uri="{FF2B5EF4-FFF2-40B4-BE49-F238E27FC236}">
                  <a16:creationId xmlns:a16="http://schemas.microsoft.com/office/drawing/2014/main" id="{E599356E-2B0A-4C96-A1C9-EC52982B4052}"/>
                </a:ext>
              </a:extLst>
            </p:cNvPr>
            <p:cNvSpPr/>
            <p:nvPr/>
          </p:nvSpPr>
          <p:spPr>
            <a:xfrm>
              <a:off x="4668079" y="1890156"/>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Tree>
    <p:extLst>
      <p:ext uri="{BB962C8B-B14F-4D97-AF65-F5344CB8AC3E}">
        <p14:creationId xmlns:p14="http://schemas.microsoft.com/office/powerpoint/2010/main" val="1011869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4629504"/>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2989517"/>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32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4597471"/>
              </p:ext>
            </p:extLst>
          </p:nvPr>
        </p:nvGraphicFramePr>
        <p:xfrm>
          <a:off x="511620" y="3372719"/>
          <a:ext cx="9360001" cy="1150433"/>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smtClean="0">
                          <a:solidFill>
                            <a:schemeClr val="tx1"/>
                          </a:solidFill>
                          <a:latin typeface="+mn-ea"/>
                        </a:rPr>
                        <a:t>Ver.</a:t>
                      </a:r>
                      <a:r>
                        <a:rPr lang="en-US" altLang="ja-JP" sz="1000" b="1" u="none" strike="noStrike" baseline="0" dirty="0" smtClean="0">
                          <a:solidFill>
                            <a:schemeClr val="tx1"/>
                          </a:solidFill>
                          <a:latin typeface="+mn-ea"/>
                        </a:rPr>
                        <a:t>3</a:t>
                      </a:r>
                      <a:r>
                        <a:rPr lang="ja-JP" altLang="en-US" sz="1000" b="1" u="none" dirty="0" smtClean="0">
                          <a:solidFill>
                            <a:schemeClr val="tx1"/>
                          </a:solidFill>
                          <a:latin typeface="+mn-ea"/>
                        </a:rPr>
                        <a:t>」の記載</a:t>
                      </a:r>
                      <a:r>
                        <a:rPr lang="ja-JP" altLang="en-US" sz="1000" b="1" u="none" dirty="0">
                          <a:solidFill>
                            <a:schemeClr val="tx1"/>
                          </a:solidFill>
                          <a:latin typeface="+mn-ea"/>
                        </a:rPr>
                        <a:t>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Global Startup EXPO 2025</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」（仮）の開催</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万博会場を活⽤した先端テクノロジーの実証 ／ 優良なアイデア・事業の審査への参画（ヘルスケアビジネスコンテストの開催）</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     &lt;</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経産省</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&gt;</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GSE </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開催及び機運醸成に向けての検討</a:t>
                      </a: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4781365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・大阪パビリオンにおいて、大阪の優れたスタートアップ等を発掘し、技術力や魅力を発信する「展示・出展ゾーン」を設置</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・京阪神の産官学と連携した大学発スタートアップ創出支援</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・資金調達促進に向けた首都圏ベンチャーキャピタリストとの接点を創出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・大阪・関西資本の事業会社・金融機関等へ向けた投資ノウハウ提供などのセミナー開催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・カーボンニュートラル等の新技術を活用するスタートアップの創出・成長支援</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・うめきたエリアを人、シーズ、課題等のイノベーションの源泉が集結する中心地としての機能強化</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442808"/>
            <a:ext cx="1" cy="24595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4648740"/>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452150"/>
          </a:xfrm>
          <a:prstGeom prst="rect">
            <a:avLst/>
          </a:prstGeom>
          <a:noFill/>
          <a:ln w="6350">
            <a:noFill/>
            <a:prstDash val="solid"/>
          </a:ln>
        </p:spPr>
        <p:txBody>
          <a:bodyPr wrap="square" rtlCol="0" anchor="ctr" anchorCtr="0">
            <a:noAutofit/>
          </a:bodyPr>
          <a:lstStyle/>
          <a:p>
            <a:r>
              <a:rPr kumimoji="1" lang="ja-JP" altLang="en-US" sz="1000" dirty="0" smtClean="0">
                <a:latin typeface="+mn-ea"/>
              </a:rPr>
              <a:t>▷</a:t>
            </a:r>
            <a:r>
              <a:rPr kumimoji="1" lang="ja-JP" altLang="en-US" sz="1000" dirty="0"/>
              <a:t>万博を契機にスタートアップが活躍できる方策の具体化</a:t>
            </a:r>
          </a:p>
          <a:p>
            <a:r>
              <a:rPr kumimoji="1" lang="ja-JP" altLang="en-US" sz="1000" dirty="0" smtClean="0">
                <a:latin typeface="+mn-ea"/>
              </a:rPr>
              <a:t>▷</a:t>
            </a:r>
            <a:r>
              <a:rPr kumimoji="1" lang="ja-JP" altLang="en-US" sz="1000" dirty="0"/>
              <a:t>社会機運や投資環境の</a:t>
            </a:r>
            <a:r>
              <a:rPr kumimoji="1" lang="ja-JP" altLang="en-US" sz="1000" dirty="0" smtClean="0"/>
              <a:t>未成熟</a:t>
            </a:r>
            <a:endParaRPr kumimoji="1" lang="ja-JP" altLang="en-US" sz="1000" dirty="0"/>
          </a:p>
        </p:txBody>
      </p:sp>
      <p:graphicFrame>
        <p:nvGraphicFramePr>
          <p:cNvPr id="15" name="表 14"/>
          <p:cNvGraphicFramePr>
            <a:graphicFrameLocks noGrp="1"/>
          </p:cNvGraphicFramePr>
          <p:nvPr>
            <p:extLst>
              <p:ext uri="{D42A27DB-BD31-4B8C-83A1-F6EECF244321}">
                <p14:modId xmlns:p14="http://schemas.microsoft.com/office/powerpoint/2010/main" val="861344736"/>
              </p:ext>
            </p:extLst>
          </p:nvPr>
        </p:nvGraphicFramePr>
        <p:xfrm>
          <a:off x="511620" y="5015929"/>
          <a:ext cx="9360000" cy="158604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668754">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tx1"/>
                          </a:solidFill>
                          <a:effectLst/>
                          <a:uLnTx/>
                          <a:uFillTx/>
                          <a:latin typeface="+mn-ea"/>
                          <a:ea typeface="+mn-ea"/>
                          <a:cs typeface="+mn-cs"/>
                        </a:rPr>
                        <a:t>▶スタートアップの創出・育成と  万博での革新的な技術・サービスの世界への発信</a:t>
                      </a:r>
                      <a: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・プレイベントの開催及び</a:t>
                      </a:r>
                      <a:r>
                        <a:rPr kumimoji="1" lang="ja-JP" altLang="en-US" sz="1000" dirty="0" smtClean="0">
                          <a:solidFill>
                            <a:schemeClr val="tx1"/>
                          </a:solidFill>
                          <a:latin typeface="+mn-ea"/>
                          <a:ea typeface="+mn-ea"/>
                        </a:rPr>
                        <a:t>トップクラスのスタートアップや投資家等の参加による、世界最高峰の「</a:t>
                      </a:r>
                      <a:r>
                        <a:rPr kumimoji="1" lang="en-US" altLang="ja-JP" sz="1000" dirty="0" smtClean="0">
                          <a:solidFill>
                            <a:schemeClr val="tx1"/>
                          </a:solidFill>
                          <a:latin typeface="+mn-ea"/>
                          <a:ea typeface="+mn-ea"/>
                        </a:rPr>
                        <a:t>Global Startup </a:t>
                      </a:r>
                      <a:r>
                        <a:rPr kumimoji="1" lang="ja-JP" altLang="en-US" sz="1000" dirty="0" smtClean="0">
                          <a:solidFill>
                            <a:schemeClr val="tx1"/>
                          </a:solidFill>
                          <a:latin typeface="+mn-ea"/>
                          <a:ea typeface="+mn-ea"/>
                        </a:rPr>
                        <a:t> </a:t>
                      </a:r>
                      <a:r>
                        <a:rPr kumimoji="1" lang="en-US" altLang="ja-JP" sz="1000" dirty="0" smtClean="0">
                          <a:solidFill>
                            <a:schemeClr val="tx1"/>
                          </a:solidFill>
                          <a:latin typeface="+mn-ea"/>
                          <a:ea typeface="+mn-ea"/>
                        </a:rPr>
                        <a:t>EXPO2025</a:t>
                      </a:r>
                      <a:r>
                        <a:rPr kumimoji="1" lang="ja-JP" altLang="en-US" sz="1000" dirty="0" smtClean="0">
                          <a:solidFill>
                            <a:schemeClr val="tx1"/>
                          </a:solidFill>
                          <a:latin typeface="+mn-ea"/>
                          <a:ea typeface="+mn-ea"/>
                        </a:rPr>
                        <a:t>」</a:t>
                      </a:r>
                      <a:r>
                        <a:rPr kumimoji="1" lang="en-US" altLang="ja-JP" sz="1000" dirty="0" smtClean="0">
                          <a:solidFill>
                            <a:schemeClr val="tx1"/>
                          </a:solidFill>
                          <a:latin typeface="+mn-ea"/>
                          <a:ea typeface="+mn-ea"/>
                        </a:rPr>
                        <a:t>(</a:t>
                      </a:r>
                      <a:r>
                        <a:rPr kumimoji="1" lang="ja-JP" altLang="en-US" sz="1000" dirty="0" smtClean="0">
                          <a:solidFill>
                            <a:schemeClr val="tx1"/>
                          </a:solidFill>
                          <a:latin typeface="+mn-ea"/>
                          <a:ea typeface="+mn-ea"/>
                        </a:rPr>
                        <a:t>仮</a:t>
                      </a:r>
                      <a:r>
                        <a:rPr kumimoji="1" lang="en-US" altLang="ja-JP" sz="1000" dirty="0" smtClean="0">
                          <a:solidFill>
                            <a:schemeClr val="tx1"/>
                          </a:solidFill>
                          <a:latin typeface="+mn-ea"/>
                          <a:ea typeface="+mn-ea"/>
                        </a:rPr>
                        <a:t>) </a:t>
                      </a:r>
                      <a:r>
                        <a:rPr kumimoji="1" lang="ja-JP" altLang="en-US" sz="1000" dirty="0" smtClean="0">
                          <a:solidFill>
                            <a:schemeClr val="tx1"/>
                          </a:solidFill>
                          <a:latin typeface="+mn-ea"/>
                          <a:ea typeface="+mn-ea"/>
                        </a:rPr>
                        <a:t>の実現</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・万博を機に成長を図ろうとするスタートアップに対するアクセラレーションプログラム等の国の行う支援事業を、万博と関連付けて集中実施</a:t>
                      </a:r>
                      <a:endParaRPr kumimoji="1" lang="en-US" altLang="ja-JP" sz="1000" b="0" i="0" u="none" strike="noStrike" kern="1200" cap="none" spc="0" normalizeH="0" baseline="0" noProof="0" dirty="0" smtClean="0">
                        <a:ln>
                          <a:noFill/>
                        </a:ln>
                        <a:solidFill>
                          <a:schemeClr val="tx1"/>
                        </a:solidFill>
                        <a:effectLst/>
                        <a:uLnTx/>
                        <a:uFillTx/>
                        <a:latin typeface="+mn-ea"/>
                        <a:ea typeface="+mn-ea"/>
                        <a:cs typeface="+mn-cs"/>
                      </a:endParaRPr>
                    </a:p>
                  </a:txBody>
                  <a:tcPr marT="144000" marB="108000">
                    <a:solidFill>
                      <a:schemeClr val="accent1">
                        <a:lumMod val="20000"/>
                        <a:lumOff val="80000"/>
                      </a:schemeClr>
                    </a:solidFill>
                  </a:tcPr>
                </a:tc>
                <a:extLst>
                  <a:ext uri="{0D108BD9-81ED-4DB2-BD59-A6C34878D82A}">
                    <a16:rowId xmlns:a16="http://schemas.microsoft.com/office/drawing/2014/main" val="2742932997"/>
                  </a:ext>
                </a:extLst>
              </a:tr>
              <a:tr h="810934">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smtClean="0">
                          <a:solidFill>
                            <a:prstClr val="black"/>
                          </a:solidFill>
                        </a:rPr>
                        <a:t>▷</a:t>
                      </a:r>
                      <a:r>
                        <a:rPr kumimoji="1" lang="ja-JP" altLang="en-US" sz="1050" b="1" i="0" u="none" strike="noStrike" kern="1200" cap="none" spc="0" normalizeH="0" baseline="0" noProof="0" dirty="0" smtClean="0">
                          <a:ln>
                            <a:noFill/>
                          </a:ln>
                          <a:solidFill>
                            <a:schemeClr val="tx1"/>
                          </a:solidFill>
                          <a:effectLst/>
                          <a:uLnTx/>
                          <a:uFillTx/>
                          <a:latin typeface="+mn-ea"/>
                          <a:ea typeface="+mn-ea"/>
                          <a:cs typeface="+mn-cs"/>
                        </a:rPr>
                        <a:t>万博での取組みを継承し、世界トップレベルのスタートアップ集積拠点を実現するため、スタートアップの創出・育成を強力に推進</a:t>
                      </a:r>
                      <a: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50" b="1"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・グローバル・カンファレンスの継続開催</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・ディープテック分野への支援を含めた、グローバル拠点都市に対する大学発スタートアップ創出に係る財政支援</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
                      </a:r>
                      <a:b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・グローバル拠点都市の</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2025</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年度以降の継続指定</a:t>
                      </a:r>
                      <a:endParaRPr kumimoji="1" lang="ja-JP" altLang="en-US" sz="1000" b="0" dirty="0" smtClean="0">
                        <a:solidFill>
                          <a:schemeClr val="tx1"/>
                        </a:solidFill>
                        <a:latin typeface="+mn-ea"/>
                        <a:ea typeface="+mn-ea"/>
                      </a:endParaRPr>
                    </a:p>
                  </a:txBody>
                  <a:tcPr marT="144000" marB="108000">
                    <a:solidFill>
                      <a:schemeClr val="accent1">
                        <a:lumMod val="20000"/>
                        <a:lumOff val="80000"/>
                      </a:schemeClr>
                    </a:solidFill>
                  </a:tcPr>
                </a:tc>
                <a:extLst>
                  <a:ext uri="{0D108BD9-81ED-4DB2-BD59-A6C34878D82A}">
                    <a16:rowId xmlns:a16="http://schemas.microsoft.com/office/drawing/2014/main" val="3677819138"/>
                  </a:ext>
                </a:extLst>
              </a:tr>
            </a:tbl>
          </a:graphicData>
        </a:graphic>
      </p:graphicFrame>
      <p:grpSp>
        <p:nvGrpSpPr>
          <p:cNvPr id="19" name="グループ化 18"/>
          <p:cNvGrpSpPr/>
          <p:nvPr/>
        </p:nvGrpSpPr>
        <p:grpSpPr>
          <a:xfrm>
            <a:off x="2092354" y="4614016"/>
            <a:ext cx="2027024" cy="342401"/>
            <a:chOff x="7540340" y="5242967"/>
            <a:chExt cx="2027024" cy="342401"/>
          </a:xfrm>
        </p:grpSpPr>
        <p:sp>
          <p:nvSpPr>
            <p:cNvPr id="25" name="正方形/長方形 24"/>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3" name="正方形/長方形 32"/>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smtClean="0">
                  <a:solidFill>
                    <a:prstClr val="black"/>
                  </a:solidFill>
                  <a:latin typeface="+mn-ea"/>
                  <a:cs typeface="Times New Roman" panose="02020603050405020304" pitchFamily="18" charset="0"/>
                </a:rPr>
                <a:t>《</a:t>
              </a:r>
              <a:r>
                <a:rPr lang="ja-JP" altLang="en-US" sz="750" kern="100" dirty="0" smtClean="0">
                  <a:solidFill>
                    <a:prstClr val="black"/>
                  </a:solidFill>
                  <a:latin typeface="+mn-ea"/>
                  <a:cs typeface="Times New Roman" panose="02020603050405020304" pitchFamily="18" charset="0"/>
                </a:rPr>
                <a:t>凡例</a:t>
              </a:r>
              <a:r>
                <a:rPr lang="en-US" altLang="ja-JP" sz="750" kern="100" dirty="0" smtClean="0">
                  <a:solidFill>
                    <a:prstClr val="black"/>
                  </a:solidFill>
                  <a:latin typeface="+mn-ea"/>
                  <a:cs typeface="Times New Roman" panose="02020603050405020304" pitchFamily="18" charset="0"/>
                </a:rPr>
                <a:t>》</a:t>
              </a:r>
            </a:p>
          </p:txBody>
        </p:sp>
        <p:sp>
          <p:nvSpPr>
            <p:cNvPr id="34" name="正方形/長方形 33"/>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smtClean="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smtClean="0">
                  <a:solidFill>
                    <a:prstClr val="black"/>
                  </a:solidFill>
                  <a:latin typeface="+mn-ea"/>
                  <a:cs typeface="Times New Roman" panose="02020603050405020304" pitchFamily="18" charset="0"/>
                </a:rPr>
                <a:t>▷</a:t>
              </a:r>
              <a:r>
                <a:rPr lang="ja-JP" altLang="en-US" sz="650" kern="100" dirty="0">
                  <a:solidFill>
                    <a:prstClr val="black"/>
                  </a:solidFill>
                  <a:latin typeface="+mn-ea"/>
                  <a:cs typeface="Times New Roman" panose="02020603050405020304" pitchFamily="18" charset="0"/>
                </a:rPr>
                <a:t>：</a:t>
              </a:r>
              <a:r>
                <a:rPr lang="ja-JP" altLang="en-US" sz="650" kern="100" dirty="0" smtClean="0">
                  <a:solidFill>
                    <a:prstClr val="black"/>
                  </a:solidFill>
                  <a:latin typeface="+mn-ea"/>
                  <a:cs typeface="Times New Roman" panose="02020603050405020304" pitchFamily="18" charset="0"/>
                </a:rPr>
                <a:t>万博を契機とした成長に向けて</a:t>
              </a:r>
              <a:endParaRPr lang="en-US" altLang="ja-JP" sz="650" kern="100" dirty="0" smtClean="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1579273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smtClean="0">
                <a:latin typeface="BIZ UDPゴシック" panose="020B0400000000000000" pitchFamily="50" charset="-128"/>
                <a:ea typeface="BIZ UDPゴシック" panose="020B0400000000000000" pitchFamily="50" charset="-128"/>
              </a:rPr>
              <a:t>５　観光・文化、おもてなし</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707242"/>
            <a:ext cx="6300793" cy="1554272"/>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latin typeface="BIZ UDPゴシック" panose="020B0400000000000000" pitchFamily="50" charset="-128"/>
                <a:ea typeface="BIZ UDPゴシック" panose="020B0400000000000000" pitchFamily="50" charset="-128"/>
              </a:rPr>
              <a:t>【</a:t>
            </a:r>
            <a:r>
              <a:rPr kumimoji="1" lang="ja-JP" altLang="en-US" sz="1500" dirty="0" smtClean="0">
                <a:latin typeface="BIZ UDPゴシック" panose="020B0400000000000000" pitchFamily="50" charset="-128"/>
                <a:ea typeface="BIZ UDPゴシック" panose="020B0400000000000000" pitchFamily="50" charset="-128"/>
              </a:rPr>
              <a:t>項目</a:t>
            </a:r>
            <a:r>
              <a:rPr kumimoji="1" lang="en-US" altLang="ja-JP" sz="1500" dirty="0" smtClean="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⑪</a:t>
            </a:r>
            <a:r>
              <a:rPr kumimoji="1" lang="ja-JP" altLang="en-US" sz="1500" dirty="0" smtClean="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多様な都市魅力の創出・発信</a:t>
            </a:r>
          </a:p>
          <a:p>
            <a:pPr lvl="0" indent="271463">
              <a:spcBef>
                <a:spcPts val="600"/>
              </a:spcBef>
              <a:defRPr/>
            </a:pPr>
            <a:r>
              <a:rPr kumimoji="1" lang="ja-JP" altLang="en-US" sz="1500" dirty="0" smtClean="0">
                <a:latin typeface="BIZ UDPゴシック" panose="020B0400000000000000" pitchFamily="50" charset="-128"/>
                <a:ea typeface="BIZ UDPゴシック" panose="020B0400000000000000" pitchFamily="50" charset="-128"/>
              </a:rPr>
              <a:t>⑫　移動の利便性</a:t>
            </a:r>
            <a:endParaRPr kumimoji="1" lang="en-US" altLang="ja-JP" sz="1500" dirty="0" smtClean="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水上交通</a:t>
            </a:r>
            <a:r>
              <a:rPr kumimoji="1" lang="ja-JP" altLang="en-US" sz="1500" dirty="0" smtClean="0">
                <a:latin typeface="BIZ UDPゴシック" panose="020B0400000000000000" pitchFamily="50" charset="-128"/>
                <a:ea typeface="BIZ UDPゴシック" panose="020B0400000000000000" pitchFamily="50" charset="-128"/>
              </a:rPr>
              <a:t>ネットワークの構築</a:t>
            </a:r>
            <a:endParaRPr kumimoji="1" lang="en-US" altLang="ja-JP" sz="1500" dirty="0" smtClean="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ユニバーサルデザイン（ＵＤ）</a:t>
            </a:r>
            <a:r>
              <a:rPr kumimoji="1" lang="ja-JP" altLang="en-US" sz="1500" dirty="0" smtClean="0">
                <a:latin typeface="BIZ UDPゴシック" panose="020B0400000000000000" pitchFamily="50" charset="-128"/>
                <a:ea typeface="BIZ UDPゴシック" panose="020B0400000000000000" pitchFamily="50" charset="-128"/>
              </a:rPr>
              <a:t>タクシーの普及促進</a:t>
            </a:r>
            <a:endParaRPr kumimoji="1" lang="en-US" altLang="ja-JP" sz="1500" dirty="0" smtClean="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smtClean="0">
                <a:latin typeface="BIZ UDPゴシック" panose="020B0400000000000000" pitchFamily="50" charset="-128"/>
                <a:ea typeface="BIZ UDPゴシック" panose="020B0400000000000000" pitchFamily="50" charset="-128"/>
              </a:rPr>
              <a:t>⑬　空港運用の強化</a:t>
            </a:r>
          </a:p>
        </p:txBody>
      </p:sp>
      <p:sp>
        <p:nvSpPr>
          <p:cNvPr id="2" name="スライド番号プレースホルダー 1"/>
          <p:cNvSpPr>
            <a:spLocks noGrp="1"/>
          </p:cNvSpPr>
          <p:nvPr>
            <p:ph type="sldNum" sz="quarter" idx="12"/>
          </p:nvPr>
        </p:nvSpPr>
        <p:spPr>
          <a:xfrm>
            <a:off x="7812484" y="6800123"/>
            <a:ext cx="2268141" cy="383297"/>
          </a:xfrm>
        </p:spPr>
        <p:txBody>
          <a:bodyPr/>
          <a:lstStyle/>
          <a:p>
            <a:r>
              <a:rPr kumimoji="1" lang="en-US" altLang="ja-JP" dirty="0" smtClean="0"/>
              <a:t>33</a:t>
            </a:r>
            <a:endParaRPr kumimoji="1" lang="ja-JP" altLang="en-US" dirty="0"/>
          </a:p>
        </p:txBody>
      </p:sp>
    </p:spTree>
    <p:extLst>
      <p:ext uri="{BB962C8B-B14F-4D97-AF65-F5344CB8AC3E}">
        <p14:creationId xmlns:p14="http://schemas.microsoft.com/office/powerpoint/2010/main" val="425217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7812484" y="6814637"/>
            <a:ext cx="2268141"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34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1456622" y="120617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大阪・関西がわが国の「観光立国」の実現を牽引</a:t>
            </a:r>
          </a:p>
        </p:txBody>
      </p:sp>
      <p:sp>
        <p:nvSpPr>
          <p:cNvPr id="7" name="正方形/長方形 6"/>
          <p:cNvSpPr/>
          <p:nvPr/>
        </p:nvSpPr>
        <p:spPr>
          <a:xfrm>
            <a:off x="3482491" y="69860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角丸四角形 7"/>
          <p:cNvSpPr/>
          <p:nvPr/>
        </p:nvSpPr>
        <p:spPr>
          <a:xfrm>
            <a:off x="1294518" y="1970651"/>
            <a:ext cx="712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多彩な観光資源を活かし、訪日外客数</a:t>
            </a:r>
            <a:r>
              <a:rPr kumimoji="0"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万人の達成に貢献する大阪</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関西へ</a:t>
            </a:r>
            <a:endParaRPr kumimoji="0"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p:cNvPicPr>
            <a:picLocks noChangeAspect="1"/>
          </p:cNvPicPr>
          <p:nvPr/>
        </p:nvPicPr>
        <p:blipFill>
          <a:blip r:embed="rId2"/>
          <a:stretch>
            <a:fillRect/>
          </a:stretch>
        </p:blipFill>
        <p:spPr>
          <a:xfrm>
            <a:off x="5011874" y="2835891"/>
            <a:ext cx="4248579" cy="3117947"/>
          </a:xfrm>
          <a:prstGeom prst="rect">
            <a:avLst/>
          </a:prstGeom>
        </p:spPr>
      </p:pic>
      <p:sp>
        <p:nvSpPr>
          <p:cNvPr id="10" name="テキスト ボックス 9"/>
          <p:cNvSpPr txBox="1"/>
          <p:nvPr/>
        </p:nvSpPr>
        <p:spPr>
          <a:xfrm>
            <a:off x="1294518" y="2877715"/>
            <a:ext cx="3635046" cy="2492990"/>
          </a:xfrm>
          <a:prstGeom prst="rect">
            <a:avLst/>
          </a:prstGeom>
          <a:noFill/>
        </p:spPr>
        <p:txBody>
          <a:bodyPr wrap="square" rtlCol="0">
            <a:spAutoFit/>
          </a:bodyPr>
          <a:lstStyle/>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万博に向けて世界第一級の文化・観光拠点を形成。</a:t>
            </a:r>
            <a:endPar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多様</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な観光ニーズに対応した広域観光</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ルートの充実をはかり、万博来訪者をはじめ観光客の大阪・関西から日本各地への周遊・滞在を促進。</a:t>
            </a:r>
            <a:endPar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1200" dirty="0">
                <a:latin typeface="BIZ UDPゴシック" panose="020B0400000000000000" pitchFamily="50" charset="-128"/>
                <a:ea typeface="BIZ UDPゴシック" panose="020B0400000000000000" pitchFamily="50" charset="-128"/>
              </a:rPr>
              <a:t>► 世界各国からの来訪者の玄関口となる関西国際空港の受入体制を万全にするとともに、移動の利便性を高めることで、快適に観光・滞在してもらえるよう、おもてなしの心をもってお迎えする。</a:t>
            </a:r>
            <a:endParaRPr lang="en-US" altLang="ja-JP" sz="1200" dirty="0">
              <a:latin typeface="BIZ UDPゴシック" panose="020B0400000000000000" pitchFamily="50" charset="-128"/>
              <a:ea typeface="BIZ UDPゴシック" panose="020B0400000000000000"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の実現等</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、さら</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なるにぎわいや活力を</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創出。</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大阪・関西が訪日外客数</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a:t>
            </a:r>
            <a:endPar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平行四辺形 10"/>
          <p:cNvSpPr/>
          <p:nvPr/>
        </p:nvSpPr>
        <p:spPr>
          <a:xfrm>
            <a:off x="4939560" y="4042450"/>
            <a:ext cx="1573407" cy="365778"/>
          </a:xfrm>
          <a:prstGeom prst="parallelogram">
            <a:avLst>
              <a:gd name="adj" fmla="val 73387"/>
            </a:avLst>
          </a:prstGeom>
          <a:solidFill>
            <a:schemeClr val="accent5"/>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大阪・関西</a:t>
            </a:r>
            <a:r>
              <a:rPr kumimoji="1" lang="ja-JP" altLang="en-US" sz="10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から</a:t>
            </a:r>
            <a:endParaRPr kumimoji="1" lang="en-US" altLang="ja-JP" sz="10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日本</a:t>
            </a: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各地へ！</a:t>
            </a:r>
          </a:p>
        </p:txBody>
      </p:sp>
      <p:sp>
        <p:nvSpPr>
          <p:cNvPr id="12" name="正方形/長方形 11"/>
          <p:cNvSpPr/>
          <p:nvPr/>
        </p:nvSpPr>
        <p:spPr>
          <a:xfrm>
            <a:off x="412706" y="706091"/>
            <a:ext cx="467364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「観光・文化、おもてなし」分野における未来社会の姿</a:t>
            </a:r>
            <a:endParaRPr kumimoji="1" lang="ja-JP" altLang="en-US" sz="1400" b="0" i="0"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931451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594712104"/>
              </p:ext>
            </p:extLst>
          </p:nvPr>
        </p:nvGraphicFramePr>
        <p:xfrm>
          <a:off x="280329" y="1603263"/>
          <a:ext cx="9540000" cy="464677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46777">
                <a:tc>
                  <a:txBody>
                    <a:bodyPr/>
                    <a:lstStyle/>
                    <a:p>
                      <a:pPr marL="0" indent="0" defTabSz="443194">
                        <a:lnSpc>
                          <a:spcPct val="100000"/>
                        </a:lnSpc>
                        <a:spcBef>
                          <a:spcPts val="0"/>
                        </a:spcBef>
                        <a:spcAft>
                          <a:spcPts val="0"/>
                        </a:spcAft>
                        <a:defRPr/>
                      </a:pP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a:t>
                      </a:r>
                      <a:r>
                        <a:rPr lang="ja-JP" altLang="en-US" sz="1300" b="1" u="none" strike="noStrike" baseline="0" dirty="0" smtClean="0">
                          <a:solidFill>
                            <a:schemeClr val="tx1"/>
                          </a:solidFill>
                          <a:latin typeface="BIZ UDPゴシック" panose="020B0400000000000000" pitchFamily="50" charset="-128"/>
                          <a:ea typeface="BIZ UDPゴシック" panose="020B0400000000000000" pitchFamily="50" charset="-128"/>
                        </a:rPr>
                        <a:t>成長・飛躍</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に向けた取組みスタート</a:t>
                      </a:r>
                    </a:p>
                    <a:p>
                      <a:pPr marL="0" indent="0" defTabSz="443194">
                        <a:lnSpc>
                          <a:spcPct val="100000"/>
                        </a:lnSpc>
                        <a:spcBef>
                          <a:spcPts val="0"/>
                        </a:spcBef>
                        <a:spcAft>
                          <a:spcPts val="0"/>
                        </a:spcAft>
                        <a:defRPr/>
                      </a:pPr>
                      <a:r>
                        <a:rPr lang="ja-JP" altLang="en-US" sz="1100" b="0" u="none" strike="noStrike" dirty="0" smtClean="0">
                          <a:solidFill>
                            <a:schemeClr val="tx1"/>
                          </a:solidFill>
                          <a:latin typeface="BIZ UDPゴシック" panose="020B0400000000000000" pitchFamily="50" charset="-128"/>
                          <a:ea typeface="BIZ UDPゴシック" panose="020B0400000000000000" pitchFamily="50" charset="-128"/>
                        </a:rPr>
                        <a:t>・</a:t>
                      </a: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新型コロナの水際対策の緩和により、インバウン　</a:t>
                      </a:r>
                      <a:r>
                        <a:rPr lang="en-US" altLang="ja-JP" sz="1100" b="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b="0" u="none" dirty="0" smtClean="0">
                          <a:solidFill>
                            <a:schemeClr val="tx1"/>
                          </a:solidFill>
                          <a:latin typeface="BIZ UDPゴシック" panose="020B0400000000000000" pitchFamily="50" charset="-128"/>
                          <a:ea typeface="BIZ UDPゴシック" panose="020B0400000000000000" pitchFamily="50" charset="-128"/>
                        </a:rPr>
                      </a:br>
                      <a:r>
                        <a:rPr lang="ja-JP" altLang="en-US" sz="1100" b="0" u="none" dirty="0" smtClean="0">
                          <a:solidFill>
                            <a:schemeClr val="tx1"/>
                          </a:solidFill>
                          <a:latin typeface="BIZ UDPゴシック" panose="020B0400000000000000" pitchFamily="50" charset="-128"/>
                          <a:ea typeface="BIZ UDPゴシック" panose="020B0400000000000000" pitchFamily="50" charset="-128"/>
                        </a:rPr>
                        <a:t>　ド需要が回復の兆し</a:t>
                      </a:r>
                      <a:endParaRPr lang="en-US" altLang="ja-JP" sz="1100" b="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a:t>
                      </a:r>
                      <a:r>
                        <a:rPr kumimoji="1" lang="ja-JP" altLang="en-US" sz="1100" b="0" u="none" strike="noStrike" baseline="0" dirty="0" smtClean="0">
                          <a:solidFill>
                            <a:schemeClr val="tx1"/>
                          </a:solidFill>
                          <a:latin typeface="BIZ UDPゴシック" panose="020B0400000000000000" pitchFamily="50" charset="-128"/>
                          <a:ea typeface="BIZ UDPゴシック" panose="020B0400000000000000" pitchFamily="50" charset="-128"/>
                        </a:rPr>
                        <a:t>観光誘客を図るための</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取組みの推</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進</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・大阪・関西を訪れる旅行者の安全・安心の確保、</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活用・強化</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・２０２３年</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７貿易大臣会合の大阪府・堺市での</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開催</a:t>
                      </a:r>
                      <a:endParaRPr kumimoji="1" lang="en-US" altLang="ja-JP" sz="1100" b="0" i="0" u="none" strike="dbl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・大阪・関西の文化芸術活動の回復・活性化に向</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けた取組みの推進</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indent="-85725" defTabSz="443194">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世界第一級の文化・観光拠点を形成</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・全国最多の世界遺産、伝統芸能やアートなど、</a:t>
                      </a:r>
                      <a:r>
                        <a:rPr lang="en-US" altLang="ja-JP" sz="1100" b="0" dirty="0" smtClean="0">
                          <a:solidFill>
                            <a:schemeClr val="tx1"/>
                          </a:solidFill>
                          <a:latin typeface="BIZ UDPゴシック" panose="020B0400000000000000" pitchFamily="50" charset="-128"/>
                          <a:ea typeface="BIZ UDPゴシック" panose="020B0400000000000000" pitchFamily="50" charset="-128"/>
                        </a:rPr>
                        <a:t/>
                      </a:r>
                      <a:br>
                        <a:rPr lang="en-US" altLang="ja-JP" sz="1100" b="0" dirty="0" smtClean="0">
                          <a:solidFill>
                            <a:schemeClr val="tx1"/>
                          </a:solidFill>
                          <a:latin typeface="BIZ UDPゴシック" panose="020B0400000000000000" pitchFamily="50" charset="-128"/>
                          <a:ea typeface="BIZ UDPゴシック" panose="020B0400000000000000" pitchFamily="50" charset="-128"/>
                        </a:rPr>
                      </a:br>
                      <a:r>
                        <a:rPr lang="ja-JP" altLang="en-US" sz="1100" b="0" dirty="0" smtClean="0">
                          <a:solidFill>
                            <a:schemeClr val="tx1"/>
                          </a:solidFill>
                          <a:latin typeface="BIZ UDPゴシック" panose="020B0400000000000000" pitchFamily="50" charset="-128"/>
                          <a:ea typeface="BIZ UDPゴシック" panose="020B0400000000000000" pitchFamily="50" charset="-128"/>
                        </a:rPr>
                        <a:t>　大阪・関西の歴史的資源や文化芸術の魅力発信</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・大阪・関西の魅力を体感できる観光</a:t>
                      </a:r>
                      <a:r>
                        <a:rPr lang="en-US" altLang="ja-JP" sz="1100" b="0" dirty="0" smtClean="0">
                          <a:solidFill>
                            <a:schemeClr val="tx1"/>
                          </a:solidFill>
                          <a:latin typeface="BIZ UDPゴシック" panose="020B0400000000000000" pitchFamily="50" charset="-128"/>
                          <a:ea typeface="BIZ UDPゴシック" panose="020B0400000000000000" pitchFamily="50" charset="-128"/>
                        </a:rPr>
                        <a:t>DX</a:t>
                      </a:r>
                      <a:r>
                        <a:rPr lang="ja-JP" altLang="en-US" sz="1100" b="0" dirty="0" smtClean="0">
                          <a:solidFill>
                            <a:schemeClr val="tx1"/>
                          </a:solidFill>
                          <a:latin typeface="BIZ UDPゴシック" panose="020B0400000000000000" pitchFamily="50" charset="-128"/>
                          <a:ea typeface="BIZ UDPゴシック" panose="020B0400000000000000" pitchFamily="50" charset="-128"/>
                        </a:rPr>
                        <a:t>の推進</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strike="noStrike" dirty="0" smtClean="0">
                          <a:solidFill>
                            <a:schemeClr val="tx1"/>
                          </a:solidFill>
                          <a:latin typeface="BIZ UDPゴシック" panose="020B0400000000000000" pitchFamily="50" charset="-128"/>
                          <a:ea typeface="BIZ UDPゴシック" panose="020B0400000000000000" pitchFamily="50" charset="-128"/>
                        </a:rPr>
                        <a:t>・安全・安心に滞在できる都市の実現</a:t>
                      </a:r>
                    </a:p>
                    <a:p>
                      <a:pPr marL="0" indent="0" defTabSz="443194">
                        <a:lnSpc>
                          <a:spcPct val="100000"/>
                        </a:lnSpc>
                        <a:spcBef>
                          <a:spcPts val="0"/>
                        </a:spcBef>
                        <a:spcAft>
                          <a:spcPts val="0"/>
                        </a:spcAft>
                        <a:defRPr/>
                      </a:pPr>
                      <a:endParaRPr lang="ja-JP" altLang="en-US" sz="1100" b="1" dirty="0" smtClean="0">
                        <a:solidFill>
                          <a:schemeClr val="tx1"/>
                        </a:solidFill>
                        <a:latin typeface="BIZ UDPゴシック" panose="020B0400000000000000" pitchFamily="50" charset="-128"/>
                        <a:ea typeface="BIZ UDPゴシック" panose="020B0400000000000000" pitchFamily="50" charset="-128"/>
                      </a:endParaRPr>
                    </a:p>
                    <a:p>
                      <a:pPr marL="108000" indent="-45720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□万博来訪者の大阪・関西、日本各地への周遊・滞在を促進</a:t>
                      </a: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・食、歴史、文化芸術、スポーツ、エンタメなど大</a:t>
                      </a:r>
                      <a:r>
                        <a:rPr lang="en-US" altLang="ja-JP" sz="1100" b="0" dirty="0" smtClean="0">
                          <a:solidFill>
                            <a:schemeClr val="tx1"/>
                          </a:solidFill>
                          <a:latin typeface="BIZ UDPゴシック" panose="020B0400000000000000" pitchFamily="50" charset="-128"/>
                          <a:ea typeface="BIZ UDPゴシック" panose="020B0400000000000000" pitchFamily="50" charset="-128"/>
                        </a:rPr>
                        <a:t/>
                      </a:r>
                      <a:br>
                        <a:rPr lang="en-US" altLang="ja-JP" sz="1100" b="0" dirty="0" smtClean="0">
                          <a:solidFill>
                            <a:schemeClr val="tx1"/>
                          </a:solidFill>
                          <a:latin typeface="BIZ UDPゴシック" panose="020B0400000000000000" pitchFamily="50" charset="-128"/>
                          <a:ea typeface="BIZ UDPゴシック" panose="020B0400000000000000" pitchFamily="50" charset="-128"/>
                        </a:rPr>
                      </a:br>
                      <a:r>
                        <a:rPr lang="ja-JP" altLang="en-US" sz="1100" b="0" dirty="0" smtClean="0">
                          <a:solidFill>
                            <a:schemeClr val="tx1"/>
                          </a:solidFill>
                          <a:latin typeface="BIZ UDPゴシック" panose="020B0400000000000000" pitchFamily="50" charset="-128"/>
                          <a:ea typeface="BIZ UDPゴシック" panose="020B0400000000000000" pitchFamily="50" charset="-128"/>
                        </a:rPr>
                        <a:t>　阪・関西の多種多様な地域資源を活かした周遊</a:t>
                      </a:r>
                      <a:r>
                        <a:rPr lang="en-US" altLang="ja-JP" sz="1100" b="0" dirty="0" smtClean="0">
                          <a:solidFill>
                            <a:schemeClr val="tx1"/>
                          </a:solidFill>
                          <a:latin typeface="BIZ UDPゴシック" panose="020B0400000000000000" pitchFamily="50" charset="-128"/>
                          <a:ea typeface="BIZ UDPゴシック" panose="020B0400000000000000" pitchFamily="50" charset="-128"/>
                        </a:rPr>
                        <a:t/>
                      </a:r>
                      <a:br>
                        <a:rPr lang="en-US" altLang="ja-JP" sz="1100" b="0" dirty="0" smtClean="0">
                          <a:solidFill>
                            <a:schemeClr val="tx1"/>
                          </a:solidFill>
                          <a:latin typeface="BIZ UDPゴシック" panose="020B0400000000000000" pitchFamily="50" charset="-128"/>
                          <a:ea typeface="BIZ UDPゴシック" panose="020B0400000000000000" pitchFamily="50" charset="-128"/>
                        </a:rPr>
                      </a:br>
                      <a:r>
                        <a:rPr lang="ja-JP" altLang="en-US" sz="1100" b="0" dirty="0" smtClean="0">
                          <a:solidFill>
                            <a:schemeClr val="tx1"/>
                          </a:solidFill>
                          <a:latin typeface="BIZ UDPゴシック" panose="020B0400000000000000" pitchFamily="50" charset="-128"/>
                          <a:ea typeface="BIZ UDPゴシック" panose="020B0400000000000000" pitchFamily="50" charset="-128"/>
                        </a:rPr>
                        <a:t>　観光、滞在促進</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・広域周遊に繋げる観光ルートの整備・充実</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訪日外客数</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6,000</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万人</a:t>
                      </a: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の目標達成に向け、大阪・関西が牽引</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　＊「明日の日本を支える観光ビジョン」</a:t>
                      </a:r>
                      <a:endParaRPr kumimoji="1"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・世界基準の都市魅力発信拠点を整備</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・世界最高水準の成長型</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IR</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（夢洲）</a:t>
                      </a:r>
                      <a:r>
                        <a:rPr kumimoji="1" lang="ja-JP" altLang="en-US" sz="1100" u="none" strike="noStrike" dirty="0" smtClean="0">
                          <a:solidFill>
                            <a:schemeClr val="tx1"/>
                          </a:solidFill>
                          <a:latin typeface="BIZ UDPゴシック" panose="020B0400000000000000" pitchFamily="50" charset="-128"/>
                          <a:ea typeface="BIZ UDPゴシック" panose="020B0400000000000000" pitchFamily="50" charset="-128"/>
                        </a:rPr>
                        <a:t>の開業</a:t>
                      </a:r>
                      <a:endParaRPr kumimoji="1" lang="en-US" altLang="ja-JP" sz="1100" u="none" strike="sngStrik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・大規模アリーナを中核とした大阪・関西を代表</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する新たなスポーツ・文化の拠点（吹田市</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2027</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年秋頃　第</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Ⅰ</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期（アリーナ等）開業</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２０</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32</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2037</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年　周辺施設等順次開業</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⑪　多様な都市魅力の創出・発信　～大阪・関西の都市魅力の創出・発信～</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35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観光</a:t>
            </a:r>
            <a:r>
              <a:rPr lang="ja-JP" altLang="en-US" sz="1050" dirty="0">
                <a:latin typeface="BIZ UDPゴシック" panose="020B0400000000000000" pitchFamily="50" charset="-128"/>
                <a:ea typeface="BIZ UDPゴシック" panose="020B0400000000000000" pitchFamily="50" charset="-128"/>
              </a:rPr>
              <a:t>産業や文化・芸術活動</a:t>
            </a:r>
            <a:r>
              <a:rPr lang="ja-JP" altLang="en-US" sz="1050" dirty="0" smtClean="0">
                <a:latin typeface="BIZ UDPゴシック" panose="020B0400000000000000" pitchFamily="50" charset="-128"/>
                <a:ea typeface="BIZ UDPゴシック" panose="020B0400000000000000" pitchFamily="50" charset="-128"/>
              </a:rPr>
              <a:t>等</a:t>
            </a:r>
            <a:r>
              <a:rPr lang="ja-JP" altLang="en-US" sz="1050" dirty="0">
                <a:latin typeface="BIZ UDPゴシック" panose="020B0400000000000000" pitchFamily="50" charset="-128"/>
                <a:ea typeface="BIZ UDPゴシック" panose="020B0400000000000000" pitchFamily="50" charset="-128"/>
              </a:rPr>
              <a:t>の活性化に向け</a:t>
            </a:r>
            <a:r>
              <a:rPr lang="ja-JP" altLang="en-US" sz="1050" u="sng" dirty="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大阪</a:t>
            </a:r>
            <a:r>
              <a:rPr lang="ja-JP" altLang="en-US" sz="1050" dirty="0">
                <a:latin typeface="BIZ UDPゴシック" panose="020B0400000000000000" pitchFamily="50" charset="-128"/>
                <a:ea typeface="BIZ UDPゴシック" panose="020B0400000000000000" pitchFamily="50" charset="-128"/>
              </a:rPr>
              <a:t>・関西万博を呼び水に、食、歴史、文化など、大阪・関西が持つ多彩な観光資源を発信し、さらには全国への誘客につなげることで、わが国の観光立国の実現に大きく寄与することをめざす。</a:t>
            </a:r>
          </a:p>
        </p:txBody>
      </p:sp>
      <p:pic>
        <p:nvPicPr>
          <p:cNvPr id="18" name="図 17">
            <a:extLst>
              <a:ext uri="{FF2B5EF4-FFF2-40B4-BE49-F238E27FC236}">
                <a16:creationId xmlns:a16="http://schemas.microsoft.com/office/drawing/2014/main" id="{A83389CB-4AB6-4770-8988-11D25DB5174F}"/>
              </a:ext>
            </a:extLst>
          </p:cNvPr>
          <p:cNvPicPr>
            <a:picLocks noChangeAspect="1"/>
          </p:cNvPicPr>
          <p:nvPr/>
        </p:nvPicPr>
        <p:blipFill>
          <a:blip r:embed="rId3"/>
          <a:stretch>
            <a:fillRect/>
          </a:stretch>
        </p:blipFill>
        <p:spPr>
          <a:xfrm>
            <a:off x="3751509" y="4093414"/>
            <a:ext cx="2525559" cy="1656000"/>
          </a:xfrm>
          <a:prstGeom prst="rect">
            <a:avLst/>
          </a:prstGeom>
        </p:spPr>
      </p:pic>
      <p:sp>
        <p:nvSpPr>
          <p:cNvPr id="19" name="ホームベース 18"/>
          <p:cNvSpPr/>
          <p:nvPr/>
        </p:nvSpPr>
        <p:spPr>
          <a:xfrm>
            <a:off x="3553198" y="5793393"/>
            <a:ext cx="2823294" cy="354533"/>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関西</a:t>
            </a:r>
            <a:r>
              <a:rPr kumimoji="1" lang="ja-JP" altLang="en-US" sz="800" dirty="0">
                <a:solidFill>
                  <a:schemeClr val="tx1"/>
                </a:solidFill>
                <a:latin typeface="BIZ UDPゴシック" panose="020B0400000000000000" pitchFamily="50" charset="-128"/>
                <a:ea typeface="BIZ UDPゴシック" panose="020B0400000000000000" pitchFamily="50" charset="-128"/>
              </a:rPr>
              <a:t>観光本部「</a:t>
            </a:r>
            <a:r>
              <a:rPr kumimoji="1" lang="en-US" altLang="ja-JP" sz="800" dirty="0">
                <a:solidFill>
                  <a:schemeClr val="tx1"/>
                </a:solidFill>
                <a:latin typeface="BIZ UDPゴシック" panose="020B0400000000000000" pitchFamily="50" charset="-128"/>
                <a:ea typeface="BIZ UDPゴシック" panose="020B0400000000000000" pitchFamily="50" charset="-128"/>
              </a:rPr>
              <a:t>THE EXCITING KANSAI</a:t>
            </a:r>
            <a:r>
              <a:rPr kumimoji="1" lang="ja-JP" altLang="en-US" sz="800" dirty="0">
                <a:solidFill>
                  <a:schemeClr val="tx1"/>
                </a:solidFill>
                <a:latin typeface="BIZ UDPゴシック" panose="020B0400000000000000" pitchFamily="50" charset="-128"/>
                <a:ea typeface="BIZ UDPゴシック" panose="020B0400000000000000" pitchFamily="50" charset="-128"/>
              </a:rPr>
              <a:t>」に</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9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基づき府で作成</a:t>
            </a:r>
          </a:p>
        </p:txBody>
      </p:sp>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2979" y="3861186"/>
            <a:ext cx="2159058" cy="955756"/>
          </a:xfrm>
          <a:prstGeom prst="rect">
            <a:avLst/>
          </a:prstGeom>
        </p:spPr>
      </p:pic>
      <p:sp>
        <p:nvSpPr>
          <p:cNvPr id="21" name="ホームベース 20"/>
          <p:cNvSpPr/>
          <p:nvPr/>
        </p:nvSpPr>
        <p:spPr>
          <a:xfrm>
            <a:off x="7500951" y="4836992"/>
            <a:ext cx="1432899" cy="19375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▲アリーナ（イメージ）</a:t>
            </a:r>
          </a:p>
        </p:txBody>
      </p:sp>
    </p:spTree>
    <p:extLst>
      <p:ext uri="{BB962C8B-B14F-4D97-AF65-F5344CB8AC3E}">
        <p14:creationId xmlns:p14="http://schemas.microsoft.com/office/powerpoint/2010/main" val="2746889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46848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36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798921984"/>
              </p:ext>
            </p:extLst>
          </p:nvPr>
        </p:nvGraphicFramePr>
        <p:xfrm>
          <a:off x="511620" y="3851687"/>
          <a:ext cx="9360001" cy="1035239"/>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smtClean="0">
                          <a:solidFill>
                            <a:schemeClr val="tx1"/>
                          </a:solidFill>
                          <a:latin typeface="+mn-ea"/>
                        </a:rPr>
                        <a:t>Ver.</a:t>
                      </a:r>
                      <a:r>
                        <a:rPr lang="en-US" altLang="ja-JP" sz="1000" b="1" u="none" strike="noStrike" baseline="0" dirty="0" smtClean="0">
                          <a:solidFill>
                            <a:schemeClr val="tx1"/>
                          </a:solidFill>
                          <a:latin typeface="+mn-ea"/>
                        </a:rPr>
                        <a:t>3</a:t>
                      </a:r>
                      <a:r>
                        <a:rPr lang="ja-JP" altLang="en-US" sz="1000" b="1" u="none" dirty="0" smtClean="0">
                          <a:solidFill>
                            <a:schemeClr val="tx1"/>
                          </a:solidFill>
                          <a:latin typeface="+mn-ea"/>
                        </a:rPr>
                        <a:t>」の記載</a:t>
                      </a:r>
                      <a:r>
                        <a:rPr lang="ja-JP" altLang="en-US" sz="1000" b="1" u="none" dirty="0">
                          <a:solidFill>
                            <a:schemeClr val="tx1"/>
                          </a:solidFill>
                          <a:latin typeface="+mn-ea"/>
                        </a:rPr>
                        <a:t>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大阪・関西万博を契機とした全国への誘客促進＜内閣官房、国交省＞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「⽇本博</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」の展開＜文科省＞</a:t>
                      </a: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「日本博</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」の活用について国と府・市で調整中</a:t>
                      </a: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70723898"/>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・国内外からの</a:t>
                      </a:r>
                      <a:r>
                        <a:rPr kumimoji="1" lang="ja-JP" altLang="en-US" sz="1000" b="1" u="none" strike="noStrike" baseline="0" dirty="0" smtClean="0">
                          <a:solidFill>
                            <a:schemeClr val="tx1"/>
                          </a:solidFill>
                          <a:latin typeface="+mn-ea"/>
                          <a:ea typeface="+mn-ea"/>
                        </a:rPr>
                        <a:t>観光誘客を図るための</a:t>
                      </a:r>
                      <a:r>
                        <a:rPr kumimoji="1" lang="ja-JP" altLang="en-US" sz="1000" b="1" u="none" dirty="0" smtClean="0">
                          <a:solidFill>
                            <a:schemeClr val="tx1"/>
                          </a:solidFill>
                          <a:latin typeface="+mn-ea"/>
                          <a:ea typeface="+mn-ea"/>
                        </a:rPr>
                        <a:t>取組みの推進、来訪者の受入環境等整備</a:t>
                      </a:r>
                      <a:endParaRPr kumimoji="1" lang="en-US" altLang="ja-JP" sz="1000" b="1" u="none"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・大阪の文化芸術活動の</a:t>
                      </a:r>
                      <a:r>
                        <a:rPr kumimoji="1" lang="ja-JP" altLang="en-US" sz="1000" b="1" u="none" strike="noStrike" baseline="0" dirty="0" smtClean="0">
                          <a:solidFill>
                            <a:schemeClr val="tx1"/>
                          </a:solidFill>
                          <a:latin typeface="+mn-ea"/>
                          <a:ea typeface="+mn-ea"/>
                        </a:rPr>
                        <a:t>回復・</a:t>
                      </a:r>
                      <a:r>
                        <a:rPr kumimoji="1" lang="ja-JP" altLang="en-US" sz="1000" b="1" u="none" dirty="0" smtClean="0">
                          <a:solidFill>
                            <a:schemeClr val="tx1"/>
                          </a:solidFill>
                          <a:latin typeface="+mn-ea"/>
                          <a:ea typeface="+mn-ea"/>
                        </a:rPr>
                        <a:t>活性化に向けた取組みの推進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・多様な観光・文化資源の魅力を強力に発信する大規模コンテンツ（イベント）や新規性のある仕掛けの実施</a:t>
                      </a:r>
                      <a:endParaRPr kumimoji="1" lang="en-US" altLang="ja-JP" sz="1000" b="1" u="none"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・大阪のスポーツ資源を活用した都市魅力の向上・地域活性化に向けた取組みの実施</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smtClean="0">
                <a:latin typeface="+mn-ea"/>
              </a:rPr>
              <a:t>▷</a:t>
            </a:r>
            <a:r>
              <a:rPr kumimoji="1" lang="ja-JP" altLang="en-US" sz="1000" dirty="0"/>
              <a:t>国内外からの観光客の本格的な回復を</a:t>
            </a:r>
            <a:r>
              <a:rPr kumimoji="1" lang="ja-JP" altLang="en-US" sz="1000" dirty="0" smtClean="0"/>
              <a:t>見据えた観光</a:t>
            </a:r>
            <a:r>
              <a:rPr kumimoji="1" lang="ja-JP" altLang="en-US" sz="1000" dirty="0"/>
              <a:t>コンテンツの</a:t>
            </a:r>
            <a:r>
              <a:rPr kumimoji="1" lang="ja-JP" altLang="en-US" sz="1000" dirty="0" smtClean="0"/>
              <a:t>創出</a:t>
            </a:r>
            <a:endParaRPr kumimoji="1" lang="en-US" altLang="ja-JP" sz="1000" dirty="0" smtClean="0"/>
          </a:p>
          <a:p>
            <a:r>
              <a:rPr kumimoji="1" lang="ja-JP" altLang="en-US" sz="1000" dirty="0" smtClean="0">
                <a:latin typeface="+mn-ea"/>
              </a:rPr>
              <a:t>▷誰</a:t>
            </a:r>
            <a:r>
              <a:rPr kumimoji="1" lang="ja-JP" altLang="en-US" sz="1000" dirty="0" smtClean="0"/>
              <a:t>もが</a:t>
            </a:r>
            <a:r>
              <a:rPr kumimoji="1" lang="ja-JP" altLang="en-US" sz="1000" dirty="0"/>
              <a:t>安全・安心で快適に滞在できる都市の</a:t>
            </a:r>
            <a:r>
              <a:rPr kumimoji="1" lang="ja-JP" altLang="en-US" sz="1000" dirty="0" smtClean="0"/>
              <a:t>実現</a:t>
            </a:r>
            <a:endParaRPr kumimoji="1" lang="en-US" altLang="ja-JP" sz="1000" dirty="0" smtClean="0"/>
          </a:p>
          <a:p>
            <a:r>
              <a:rPr kumimoji="1" lang="ja-JP" altLang="en-US" sz="1000" dirty="0" smtClean="0"/>
              <a:t>▷</a:t>
            </a:r>
            <a:r>
              <a:rPr kumimoji="1" lang="ja-JP" altLang="en-US" sz="1000" dirty="0"/>
              <a:t>文化芸術活動の活性化や大阪・関西の多彩で豊かな文化芸術の国内外への魅力発信</a:t>
            </a:r>
            <a:endParaRPr kumimoji="1" lang="en-US" altLang="ja-JP" sz="1000" dirty="0"/>
          </a:p>
          <a:p>
            <a:r>
              <a:rPr kumimoji="1" lang="ja-JP" altLang="en-US" sz="1000" dirty="0" smtClean="0"/>
              <a:t>▷</a:t>
            </a:r>
            <a:r>
              <a:rPr kumimoji="1" lang="ja-JP" altLang="en-US" sz="1000" dirty="0"/>
              <a:t>万博会場から広域周遊（大阪・関西、日本各地）に繋げる観光ルートの整備・充実及び国内外への情報発信</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39716070"/>
              </p:ext>
            </p:extLst>
          </p:nvPr>
        </p:nvGraphicFramePr>
        <p:xfrm>
          <a:off x="511620" y="5417571"/>
          <a:ext cx="9360000" cy="115740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115740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smtClean="0">
                          <a:solidFill>
                            <a:prstClr val="black"/>
                          </a:solidFill>
                        </a:rPr>
                        <a:t>▶</a:t>
                      </a:r>
                      <a:r>
                        <a:rPr kumimoji="1" lang="ja-JP" altLang="en-US" sz="1050" b="1" u="none" dirty="0" smtClean="0">
                          <a:solidFill>
                            <a:schemeClr val="tx1"/>
                          </a:solidFill>
                          <a:latin typeface="+mn-ea"/>
                          <a:ea typeface="+mn-ea"/>
                        </a:rPr>
                        <a:t>万博開催に合わせ、大阪・関西の魅力の創出・発信に向けた支援</a:t>
                      </a:r>
                      <a:endParaRPr kumimoji="1" lang="en-US" altLang="ja-JP" sz="1050" b="1" u="none" dirty="0" smtClean="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・最先端のデジタル技術と観光資源を融合させた新たな観光コンテンツ開発の推進</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・宿泊施設等に安全・安心・快適に滞在できるための支援の充実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・国内外への文化芸術の魅力発信等の取組みに対する支援の充実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　・広域周遊観光ルートの整備・充実および効果的な観光プロモーションの推進</a:t>
                      </a:r>
                      <a:endParaRPr kumimoji="1" lang="ja-JP" altLang="en-US" sz="1000" b="0"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594914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gray">
          <a:xfrm>
            <a:off x="362808" y="1531005"/>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Ⅰ</a:t>
            </a:r>
            <a:r>
              <a:rPr lang="ja-JP" altLang="en-US" sz="3600" dirty="0">
                <a:solidFill>
                  <a:prstClr val="black"/>
                </a:solidFill>
                <a:latin typeface="BIZ UDPゴシック" panose="020B0400000000000000" pitchFamily="50" charset="-128"/>
                <a:ea typeface="BIZ UDPゴシック" panose="020B0400000000000000" pitchFamily="50" charset="-128"/>
              </a:rPr>
              <a:t>　</a:t>
            </a:r>
            <a:r>
              <a:rPr lang="ja-JP" altLang="en-US" sz="3600" dirty="0" smtClean="0">
                <a:solidFill>
                  <a:prstClr val="black"/>
                </a:solidFill>
                <a:latin typeface="BIZ UDPゴシック" panose="020B0400000000000000" pitchFamily="50" charset="-128"/>
                <a:ea typeface="BIZ UDPゴシック" panose="020B0400000000000000" pitchFamily="50" charset="-128"/>
              </a:rPr>
              <a:t>改訂に</a:t>
            </a:r>
            <a:r>
              <a:rPr lang="ja-JP" altLang="en-US" sz="3600" dirty="0">
                <a:solidFill>
                  <a:prstClr val="black"/>
                </a:solidFill>
                <a:latin typeface="BIZ UDPゴシック" panose="020B0400000000000000" pitchFamily="50" charset="-128"/>
                <a:ea typeface="BIZ UDPゴシック" panose="020B0400000000000000" pitchFamily="50" charset="-128"/>
              </a:rPr>
              <a:t>あたって</a:t>
            </a:r>
          </a:p>
        </p:txBody>
      </p:sp>
      <p:sp>
        <p:nvSpPr>
          <p:cNvPr id="7"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1228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782891637"/>
              </p:ext>
            </p:extLst>
          </p:nvPr>
        </p:nvGraphicFramePr>
        <p:xfrm>
          <a:off x="280329" y="1603263"/>
          <a:ext cx="9540000" cy="504727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47276">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□新たな水上交通ネットワークの開拓</a:t>
                      </a: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・海上交通の活性化に向けた社会実験を</a:t>
                      </a: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実施予定（大阪市臨海部～泉州地域</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・海と川の結節点としての中之島</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GATE</a:t>
                      </a: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　ターミナルの整備</a:t>
                      </a:r>
                      <a:endParaRPr lang="en-US" altLang="ja-JP" sz="1100" u="none" strike="dblStrike" baseline="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・淀川大堰閘門整備工事（</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2022</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年～）</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ts val="1500"/>
                        </a:lnSpc>
                        <a:spcBef>
                          <a:spcPts val="0"/>
                        </a:spcBef>
                        <a:spcAft>
                          <a:spcPts val="0"/>
                        </a:spcAft>
                        <a:buClrTx/>
                        <a:buSzTx/>
                        <a:buFontTx/>
                        <a:buNone/>
                        <a:tabLs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淀川舟運活性化協議会（２０２２年～）</a:t>
                      </a:r>
                    </a:p>
                    <a:p>
                      <a:pPr marL="85725" indent="-85725" defTabSz="443194">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万博会場を起点とした水上交通ネット</a:t>
                      </a:r>
                      <a:r>
                        <a:rPr kumimoji="1" lang="en-US" altLang="ja-JP"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ワークの構築</a:t>
                      </a:r>
                      <a:endParaRPr kumimoji="1" lang="en-US" altLang="ja-JP"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・夢洲と大阪市内</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水の回廊</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、大阪湾内の拠点</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（関空、泉州、兵庫エリア等）がつながることで、</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ベイエリアが活性化</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・万博会場と京都方面がつながり、「淀川舟運」が</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活性化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□大阪と関西・西日本エリアとの水上交</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通ネットワーク形成</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・夢洲（</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）と関西・西日本等を結ぶ水上観光ルー</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トが構築</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～水上交通</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ネットワーク</a:t>
            </a:r>
            <a:r>
              <a:rPr kumimoji="1" lang="ja-JP" altLang="en-US" b="1" dirty="0">
                <a:solidFill>
                  <a:schemeClr val="bg1"/>
                </a:solidFill>
                <a:latin typeface="BIZ UDPゴシック" panose="020B0400000000000000" pitchFamily="50" charset="-128"/>
                <a:ea typeface="BIZ UDPゴシック" panose="020B0400000000000000" pitchFamily="50" charset="-128"/>
              </a:rPr>
              <a:t>の</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構築</a:t>
            </a:r>
            <a:r>
              <a:rPr kumimoji="1" lang="ja-JP" altLang="en-US" b="1" dirty="0">
                <a:solidFill>
                  <a:schemeClr val="bg1"/>
                </a:solidFill>
                <a:latin typeface="BIZ UDPゴシック" panose="020B0400000000000000" pitchFamily="50" charset="-128"/>
                <a:ea typeface="BIZ UDPゴシック" panose="020B0400000000000000" pitchFamily="50" charset="-128"/>
              </a:rPr>
              <a:t>～</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37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253916"/>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a:t>
            </a:r>
            <a:r>
              <a:rPr lang="ja-JP" altLang="en-US" sz="1050" dirty="0">
                <a:latin typeface="BIZ UDPゴシック" panose="020B0400000000000000" pitchFamily="50" charset="-128"/>
                <a:ea typeface="BIZ UDPゴシック" panose="020B0400000000000000" pitchFamily="50" charset="-128"/>
              </a:rPr>
              <a:t>水上交通ネットワーク</a:t>
            </a:r>
            <a:r>
              <a:rPr lang="ja-JP" altLang="en-US" sz="1050" dirty="0">
                <a:solidFill>
                  <a:prstClr val="black"/>
                </a:solidFill>
                <a:latin typeface="BIZ UDPゴシック" panose="020B0400000000000000" pitchFamily="50" charset="-128"/>
                <a:ea typeface="BIZ UDPゴシック" panose="020B0400000000000000" pitchFamily="50" charset="-128"/>
              </a:rPr>
              <a:t>の構築を進める。</a:t>
            </a:r>
          </a:p>
        </p:txBody>
      </p:sp>
      <p:grpSp>
        <p:nvGrpSpPr>
          <p:cNvPr id="15" name="グループ化 14"/>
          <p:cNvGrpSpPr/>
          <p:nvPr/>
        </p:nvGrpSpPr>
        <p:grpSpPr>
          <a:xfrm>
            <a:off x="578657" y="3829347"/>
            <a:ext cx="2447918" cy="2015289"/>
            <a:chOff x="1317274" y="4114689"/>
            <a:chExt cx="2447918" cy="2015289"/>
          </a:xfrm>
        </p:grpSpPr>
        <p:grpSp>
          <p:nvGrpSpPr>
            <p:cNvPr id="16" name="グループ化 15"/>
            <p:cNvGrpSpPr/>
            <p:nvPr/>
          </p:nvGrpSpPr>
          <p:grpSpPr>
            <a:xfrm>
              <a:off x="1317274" y="4125723"/>
              <a:ext cx="2390177" cy="2004255"/>
              <a:chOff x="1830228" y="2542072"/>
              <a:chExt cx="2390177" cy="1426013"/>
            </a:xfrm>
          </p:grpSpPr>
          <p:pic>
            <p:nvPicPr>
              <p:cNvPr id="35" name="図 34"/>
              <p:cNvPicPr>
                <a:picLocks noChangeAspect="1"/>
              </p:cNvPicPr>
              <p:nvPr/>
            </p:nvPicPr>
            <p:blipFill rotWithShape="1">
              <a:blip r:embed="rId3"/>
              <a:srcRect l="55997" t="2630" r="1" b="54484"/>
              <a:stretch/>
            </p:blipFill>
            <p:spPr>
              <a:xfrm>
                <a:off x="1830228" y="2542072"/>
                <a:ext cx="2390177" cy="1426013"/>
              </a:xfrm>
              <a:prstGeom prst="rect">
                <a:avLst/>
              </a:prstGeom>
              <a:ln>
                <a:noFill/>
              </a:ln>
            </p:spPr>
          </p:pic>
          <p:sp>
            <p:nvSpPr>
              <p:cNvPr id="36" name="正方形/長方形 35">
                <a:extLst>
                  <a:ext uri="{FF2B5EF4-FFF2-40B4-BE49-F238E27FC236}">
                    <a16:creationId xmlns:a16="http://schemas.microsoft.com/office/drawing/2014/main" id="{629137E7-C1B9-4208-BA8D-6F2122E10AF2}"/>
                  </a:ext>
                </a:extLst>
              </p:cNvPr>
              <p:cNvSpPr/>
              <p:nvPr/>
            </p:nvSpPr>
            <p:spPr>
              <a:xfrm>
                <a:off x="1983819" y="2793115"/>
                <a:ext cx="409459" cy="152133"/>
              </a:xfrm>
              <a:prstGeom prst="rect">
                <a:avLst/>
              </a:prstGeom>
              <a:solidFill>
                <a:schemeClr val="bg1">
                  <a:alpha val="7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52585BD4-9DA7-4BD2-87C4-82F542D3C6A3}"/>
                  </a:ext>
                </a:extLst>
              </p:cNvPr>
              <p:cNvSpPr/>
              <p:nvPr/>
            </p:nvSpPr>
            <p:spPr>
              <a:xfrm>
                <a:off x="3858778" y="2660462"/>
                <a:ext cx="313475" cy="1095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17" name="正方形/長方形 16">
              <a:extLst>
                <a:ext uri="{FF2B5EF4-FFF2-40B4-BE49-F238E27FC236}">
                  <a16:creationId xmlns:a16="http://schemas.microsoft.com/office/drawing/2014/main" id="{629137E7-C1B9-4208-BA8D-6F2122E10AF2}"/>
                </a:ext>
              </a:extLst>
            </p:cNvPr>
            <p:cNvSpPr/>
            <p:nvPr/>
          </p:nvSpPr>
          <p:spPr>
            <a:xfrm>
              <a:off x="1926066" y="5466281"/>
              <a:ext cx="584576" cy="15390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u="sng" dirty="0">
                  <a:solidFill>
                    <a:srgbClr val="0070C0"/>
                  </a:solidFill>
                  <a:latin typeface="Meiryo UI" panose="020B0604030504040204" pitchFamily="50" charset="-128"/>
                  <a:ea typeface="Meiryo UI" panose="020B0604030504040204" pitchFamily="50" charset="-128"/>
                </a:rPr>
                <a:t>泉州地域</a:t>
              </a:r>
              <a:endParaRPr kumimoji="1" lang="en-US" altLang="ja-JP" sz="900" b="1" u="sng" dirty="0">
                <a:solidFill>
                  <a:srgbClr val="0070C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29137E7-C1B9-4208-BA8D-6F2122E10AF2}"/>
                </a:ext>
              </a:extLst>
            </p:cNvPr>
            <p:cNvSpPr/>
            <p:nvPr/>
          </p:nvSpPr>
          <p:spPr>
            <a:xfrm>
              <a:off x="2233508" y="4681136"/>
              <a:ext cx="331901" cy="151122"/>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3" name="フリーフォーム 22"/>
            <p:cNvSpPr/>
            <p:nvPr/>
          </p:nvSpPr>
          <p:spPr>
            <a:xfrm rot="813609">
              <a:off x="1622288" y="4871050"/>
              <a:ext cx="759294" cy="48976"/>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フリーフォーム 24"/>
            <p:cNvSpPr/>
            <p:nvPr/>
          </p:nvSpPr>
          <p:spPr>
            <a:xfrm flipV="1">
              <a:off x="2598493" y="4114689"/>
              <a:ext cx="967081" cy="765321"/>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台形 25"/>
            <p:cNvSpPr/>
            <p:nvPr/>
          </p:nvSpPr>
          <p:spPr>
            <a:xfrm rot="3162618" flipV="1">
              <a:off x="3042124" y="4365838"/>
              <a:ext cx="233337" cy="77179"/>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リーフォーム 26"/>
            <p:cNvSpPr/>
            <p:nvPr/>
          </p:nvSpPr>
          <p:spPr>
            <a:xfrm>
              <a:off x="2247129" y="5056566"/>
              <a:ext cx="445559" cy="491450"/>
            </a:xfrm>
            <a:custGeom>
              <a:avLst/>
              <a:gdLst>
                <a:gd name="connsiteX0" fmla="*/ 147019 w 425693"/>
                <a:gd name="connsiteY0" fmla="*/ 0 h 435429"/>
                <a:gd name="connsiteX1" fmla="*/ 25099 w 425693"/>
                <a:gd name="connsiteY1" fmla="*/ 52251 h 435429"/>
                <a:gd name="connsiteX2" fmla="*/ 16390 w 425693"/>
                <a:gd name="connsiteY2" fmla="*/ 209006 h 435429"/>
                <a:gd name="connsiteX3" fmla="*/ 207979 w 425693"/>
                <a:gd name="connsiteY3" fmla="*/ 357051 h 435429"/>
                <a:gd name="connsiteX4" fmla="*/ 425693 w 425693"/>
                <a:gd name="connsiteY4" fmla="*/ 435429 h 435429"/>
                <a:gd name="connsiteX5" fmla="*/ 425693 w 425693"/>
                <a:gd name="connsiteY5" fmla="*/ 435429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3" h="435429">
                  <a:moveTo>
                    <a:pt x="147019" y="0"/>
                  </a:moveTo>
                  <a:cubicBezTo>
                    <a:pt x="96944" y="8708"/>
                    <a:pt x="46870" y="17417"/>
                    <a:pt x="25099" y="52251"/>
                  </a:cubicBezTo>
                  <a:cubicBezTo>
                    <a:pt x="3328" y="87085"/>
                    <a:pt x="-14090" y="158206"/>
                    <a:pt x="16390" y="209006"/>
                  </a:cubicBezTo>
                  <a:cubicBezTo>
                    <a:pt x="46870" y="259806"/>
                    <a:pt x="139762" y="319314"/>
                    <a:pt x="207979" y="357051"/>
                  </a:cubicBezTo>
                  <a:cubicBezTo>
                    <a:pt x="276196" y="394788"/>
                    <a:pt x="425693" y="435429"/>
                    <a:pt x="425693" y="435429"/>
                  </a:cubicBezTo>
                  <a:lnTo>
                    <a:pt x="425693" y="435429"/>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グループ化 27"/>
            <p:cNvGrpSpPr/>
            <p:nvPr/>
          </p:nvGrpSpPr>
          <p:grpSpPr>
            <a:xfrm>
              <a:off x="2732431" y="4485023"/>
              <a:ext cx="546452" cy="504408"/>
              <a:chOff x="5906813" y="3734328"/>
              <a:chExt cx="546452" cy="504408"/>
            </a:xfrm>
          </p:grpSpPr>
          <p:sp>
            <p:nvSpPr>
              <p:cNvPr id="33" name="フリーフォーム 32"/>
              <p:cNvSpPr/>
              <p:nvPr/>
            </p:nvSpPr>
            <p:spPr>
              <a:xfrm flipH="1">
                <a:off x="6407546" y="3734328"/>
                <a:ext cx="45719" cy="218279"/>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4445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フリーフォーム 33"/>
              <p:cNvSpPr/>
              <p:nvPr/>
            </p:nvSpPr>
            <p:spPr>
              <a:xfrm>
                <a:off x="5906813" y="4017665"/>
                <a:ext cx="296005" cy="221071"/>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4445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フリーフォーム 28"/>
            <p:cNvSpPr/>
            <p:nvPr/>
          </p:nvSpPr>
          <p:spPr>
            <a:xfrm>
              <a:off x="3020717" y="4679171"/>
              <a:ext cx="231425" cy="243789"/>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629137E7-C1B9-4208-BA8D-6F2122E10AF2}"/>
                </a:ext>
              </a:extLst>
            </p:cNvPr>
            <p:cNvSpPr/>
            <p:nvPr/>
          </p:nvSpPr>
          <p:spPr>
            <a:xfrm>
              <a:off x="3313569" y="4728954"/>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flipH="1" flipV="1">
              <a:off x="3013752" y="4772842"/>
              <a:ext cx="632448" cy="1232002"/>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32" name="楕円 57">
              <a:extLst>
                <a:ext uri="{FF2B5EF4-FFF2-40B4-BE49-F238E27FC236}">
                  <a16:creationId xmlns:a16="http://schemas.microsoft.com/office/drawing/2014/main" id="{B9D7130E-388E-494E-B1CF-69D594C9D490}"/>
                </a:ext>
              </a:extLst>
            </p:cNvPr>
            <p:cNvSpPr>
              <a:spLocks noChangeAspect="1"/>
            </p:cNvSpPr>
            <p:nvPr/>
          </p:nvSpPr>
          <p:spPr>
            <a:xfrm>
              <a:off x="2424330" y="4944506"/>
              <a:ext cx="167027" cy="152755"/>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grpSp>
      <p:grpSp>
        <p:nvGrpSpPr>
          <p:cNvPr id="38" name="グループ化 37"/>
          <p:cNvGrpSpPr>
            <a:grpSpLocks noChangeAspect="1"/>
          </p:cNvGrpSpPr>
          <p:nvPr/>
        </p:nvGrpSpPr>
        <p:grpSpPr>
          <a:xfrm>
            <a:off x="694704" y="5484408"/>
            <a:ext cx="2330344" cy="1166130"/>
            <a:chOff x="11636945" y="4850444"/>
            <a:chExt cx="1804087" cy="1007972"/>
          </a:xfrm>
        </p:grpSpPr>
        <p:sp>
          <p:nvSpPr>
            <p:cNvPr id="39" name="正方形/長方形 38"/>
            <p:cNvSpPr/>
            <p:nvPr/>
          </p:nvSpPr>
          <p:spPr>
            <a:xfrm>
              <a:off x="11888367" y="5627102"/>
              <a:ext cx="1427775" cy="2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全体図</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a:grpSpLocks noChangeAspect="1"/>
            </p:cNvGrpSpPr>
            <p:nvPr/>
          </p:nvGrpSpPr>
          <p:grpSpPr>
            <a:xfrm>
              <a:off x="11636945" y="4850444"/>
              <a:ext cx="1804087" cy="821214"/>
              <a:chOff x="60177" y="824041"/>
              <a:chExt cx="1904674" cy="876918"/>
            </a:xfrm>
          </p:grpSpPr>
          <p:grpSp>
            <p:nvGrpSpPr>
              <p:cNvPr id="41" name="グループ化 40">
                <a:extLst>
                  <a:ext uri="{FF2B5EF4-FFF2-40B4-BE49-F238E27FC236}">
                    <a16:creationId xmlns:a16="http://schemas.microsoft.com/office/drawing/2014/main" id="{6940BFB5-9847-4C4C-B7BF-76781C6D669C}"/>
                  </a:ext>
                </a:extLst>
              </p:cNvPr>
              <p:cNvGrpSpPr/>
              <p:nvPr/>
            </p:nvGrpSpPr>
            <p:grpSpPr>
              <a:xfrm>
                <a:off x="60177" y="824041"/>
                <a:ext cx="1904674" cy="876918"/>
                <a:chOff x="60177" y="824041"/>
                <a:chExt cx="1904674" cy="876918"/>
              </a:xfrm>
            </p:grpSpPr>
            <p:pic>
              <p:nvPicPr>
                <p:cNvPr id="43" name="図 42"/>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2" y="852035"/>
                  <a:ext cx="1865909" cy="848924"/>
                </a:xfrm>
                <a:prstGeom prst="rect">
                  <a:avLst/>
                </a:prstGeom>
              </p:spPr>
            </p:pic>
            <p:sp>
              <p:nvSpPr>
                <p:cNvPr id="44" name="テキスト ボックス 81"/>
                <p:cNvSpPr txBox="1"/>
                <p:nvPr/>
              </p:nvSpPr>
              <p:spPr>
                <a:xfrm>
                  <a:off x="674724" y="824041"/>
                  <a:ext cx="732724" cy="149371"/>
                </a:xfrm>
                <a:prstGeom prst="rect">
                  <a:avLst/>
                </a:prstGeom>
                <a:noFill/>
              </p:spPr>
              <p:txBody>
                <a:bodyPr wrap="none" rtlCol="0">
                  <a:spAutoFit/>
                </a:bodyPr>
                <a:lstStyle/>
                <a:p>
                  <a:pPr>
                    <a:spcAft>
                      <a:spcPts val="0"/>
                    </a:spcAft>
                  </a:pPr>
                  <a:r>
                    <a:rPr lang="ja-JP" sz="7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大阪市中央卸売市場</a:t>
                  </a:r>
                  <a:endParaRPr lang="ja-JP" sz="12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テキスト ボックス 82"/>
                <p:cNvSpPr txBox="1"/>
                <p:nvPr/>
              </p:nvSpPr>
              <p:spPr>
                <a:xfrm>
                  <a:off x="1458100" y="1136546"/>
                  <a:ext cx="445620" cy="257613"/>
                </a:xfrm>
                <a:prstGeom prst="rect">
                  <a:avLst/>
                </a:prstGeom>
                <a:noFill/>
              </p:spPr>
              <p:txBody>
                <a:bodyPr wrap="none" rtlCol="0">
                  <a:spAutoFit/>
                </a:bodyPr>
                <a:lstStyle/>
                <a:p>
                  <a:pPr>
                    <a:spcAft>
                      <a:spcPts val="0"/>
                    </a:spcAft>
                  </a:pPr>
                  <a:r>
                    <a:rPr lang="ja-JP" sz="7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ノースピア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テキスト ボックス 83"/>
                <p:cNvSpPr txBox="1"/>
                <p:nvPr/>
              </p:nvSpPr>
              <p:spPr>
                <a:xfrm>
                  <a:off x="60177" y="1223149"/>
                  <a:ext cx="517644" cy="257613"/>
                </a:xfrm>
                <a:prstGeom prst="rect">
                  <a:avLst/>
                </a:prstGeom>
                <a:noFill/>
              </p:spPr>
              <p:txBody>
                <a:bodyPr wrap="none" rtlCol="0">
                  <a:spAutoFit/>
                </a:bodyPr>
                <a:lstStyle/>
                <a:p>
                  <a:pPr>
                    <a:spcAft>
                      <a:spcPts val="0"/>
                    </a:spcAft>
                  </a:pPr>
                  <a:r>
                    <a:rPr lang="ja-JP" sz="8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サウスピア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42" name="テキスト ボックス 41"/>
              <p:cNvSpPr txBox="1"/>
              <p:nvPr/>
            </p:nvSpPr>
            <p:spPr>
              <a:xfrm>
                <a:off x="781319" y="1146045"/>
                <a:ext cx="438006" cy="257613"/>
              </a:xfrm>
              <a:prstGeom prst="rect">
                <a:avLst/>
              </a:prstGeom>
              <a:noFill/>
            </p:spPr>
            <p:txBody>
              <a:bodyPr wrap="none" rtlCol="0">
                <a:spAutoFit/>
              </a:bodyPr>
              <a:lstStyle/>
              <a:p>
                <a:pPr>
                  <a:spcAft>
                    <a:spcPts val="0"/>
                  </a:spcAft>
                </a:pPr>
                <a:r>
                  <a:rPr lang="ja-JP" sz="6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 安治川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48" name="ホームベース 47"/>
          <p:cNvSpPr/>
          <p:nvPr/>
        </p:nvSpPr>
        <p:spPr>
          <a:xfrm>
            <a:off x="2055409" y="3103951"/>
            <a:ext cx="1145808" cy="527724"/>
          </a:xfrm>
          <a:prstGeom prst="homePlate">
            <a:avLst>
              <a:gd name="adj" fmla="val 0"/>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▲淀川大堰閘門</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完成イメージ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　　　（出典）国土交通省</a:t>
            </a:r>
          </a:p>
        </p:txBody>
      </p:sp>
      <p:pic>
        <p:nvPicPr>
          <p:cNvPr id="53" name="図 52">
            <a:extLst>
              <a:ext uri="{FF2B5EF4-FFF2-40B4-BE49-F238E27FC236}">
                <a16:creationId xmlns:a16="http://schemas.microsoft.com/office/drawing/2014/main" id="{4E5E93D2-EFE1-4567-BC51-B510E22BF5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849" y="3147842"/>
            <a:ext cx="1634490" cy="821259"/>
          </a:xfrm>
          <a:prstGeom prst="rect">
            <a:avLst/>
          </a:prstGeom>
        </p:spPr>
      </p:pic>
      <p:grpSp>
        <p:nvGrpSpPr>
          <p:cNvPr id="57" name="グループ化 56"/>
          <p:cNvGrpSpPr/>
          <p:nvPr/>
        </p:nvGrpSpPr>
        <p:grpSpPr>
          <a:xfrm>
            <a:off x="3766342" y="3276479"/>
            <a:ext cx="2532089" cy="2568157"/>
            <a:chOff x="4619147" y="3296413"/>
            <a:chExt cx="2532089" cy="2568157"/>
          </a:xfrm>
        </p:grpSpPr>
        <p:pic>
          <p:nvPicPr>
            <p:cNvPr id="58" name="図 57"/>
            <p:cNvPicPr>
              <a:picLocks noChangeAspect="1"/>
            </p:cNvPicPr>
            <p:nvPr/>
          </p:nvPicPr>
          <p:blipFill rotWithShape="1">
            <a:blip r:embed="rId3"/>
            <a:srcRect l="28430" t="2631" b="19531"/>
            <a:stretch/>
          </p:blipFill>
          <p:spPr>
            <a:xfrm>
              <a:off x="4619147" y="3296413"/>
              <a:ext cx="2532089" cy="2317228"/>
            </a:xfrm>
            <a:prstGeom prst="rect">
              <a:avLst/>
            </a:prstGeom>
            <a:ln>
              <a:noFill/>
            </a:ln>
          </p:spPr>
        </p:pic>
        <p:grpSp>
          <p:nvGrpSpPr>
            <p:cNvPr id="59" name="グループ化 58"/>
            <p:cNvGrpSpPr/>
            <p:nvPr/>
          </p:nvGrpSpPr>
          <p:grpSpPr>
            <a:xfrm>
              <a:off x="4671446" y="3522101"/>
              <a:ext cx="2300773" cy="1553269"/>
              <a:chOff x="901464" y="-1276204"/>
              <a:chExt cx="2300772" cy="1477255"/>
            </a:xfrm>
          </p:grpSpPr>
          <p:sp>
            <p:nvSpPr>
              <p:cNvPr id="74" name="角丸四角形 8">
                <a:extLst>
                  <a:ext uri="{FF2B5EF4-FFF2-40B4-BE49-F238E27FC236}">
                    <a16:creationId xmlns:a16="http://schemas.microsoft.com/office/drawing/2014/main" id="{77836187-D761-419D-8379-1312BE4B53AC}"/>
                  </a:ext>
                </a:extLst>
              </p:cNvPr>
              <p:cNvSpPr/>
              <p:nvPr/>
            </p:nvSpPr>
            <p:spPr>
              <a:xfrm rot="12862055">
                <a:off x="2674170" y="-553019"/>
                <a:ext cx="528066" cy="754070"/>
              </a:xfrm>
              <a:custGeom>
                <a:avLst/>
                <a:gdLst>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273530 w 901194"/>
                  <a:gd name="connsiteY6" fmla="*/ 1484195 h 1484195"/>
                  <a:gd name="connsiteX7" fmla="*/ 0 w 901194"/>
                  <a:gd name="connsiteY7" fmla="*/ 1210665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273530 w 901194"/>
                  <a:gd name="connsiteY6" fmla="*/ 1484195 h 1484195"/>
                  <a:gd name="connsiteX7" fmla="*/ 91045 w 901194"/>
                  <a:gd name="connsiteY7" fmla="*/ 1222069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384989 w 901194"/>
                  <a:gd name="connsiteY6" fmla="*/ 1472646 h 1484195"/>
                  <a:gd name="connsiteX7" fmla="*/ 91045 w 901194"/>
                  <a:gd name="connsiteY7" fmla="*/ 1222069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384989 w 901194"/>
                  <a:gd name="connsiteY6" fmla="*/ 1472646 h 1484195"/>
                  <a:gd name="connsiteX7" fmla="*/ 139510 w 901194"/>
                  <a:gd name="connsiteY7" fmla="*/ 1232284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365965 w 901194"/>
                  <a:gd name="connsiteY6" fmla="*/ 1433592 h 1484195"/>
                  <a:gd name="connsiteX7" fmla="*/ 139510 w 901194"/>
                  <a:gd name="connsiteY7" fmla="*/ 1232284 h 1484195"/>
                  <a:gd name="connsiteX8" fmla="*/ 0 w 901194"/>
                  <a:gd name="connsiteY8" fmla="*/ 273530 h 1484195"/>
                  <a:gd name="connsiteX0" fmla="*/ 0 w 1168721"/>
                  <a:gd name="connsiteY0" fmla="*/ 563680 h 1484195"/>
                  <a:gd name="connsiteX1" fmla="*/ 541057 w 1168721"/>
                  <a:gd name="connsiteY1" fmla="*/ 0 h 1484195"/>
                  <a:gd name="connsiteX2" fmla="*/ 895191 w 1168721"/>
                  <a:gd name="connsiteY2" fmla="*/ 0 h 1484195"/>
                  <a:gd name="connsiteX3" fmla="*/ 1168721 w 1168721"/>
                  <a:gd name="connsiteY3" fmla="*/ 273530 h 1484195"/>
                  <a:gd name="connsiteX4" fmla="*/ 1168721 w 1168721"/>
                  <a:gd name="connsiteY4" fmla="*/ 1210665 h 1484195"/>
                  <a:gd name="connsiteX5" fmla="*/ 895191 w 1168721"/>
                  <a:gd name="connsiteY5" fmla="*/ 1484195 h 1484195"/>
                  <a:gd name="connsiteX6" fmla="*/ 633492 w 1168721"/>
                  <a:gd name="connsiteY6" fmla="*/ 1433592 h 1484195"/>
                  <a:gd name="connsiteX7" fmla="*/ 407037 w 1168721"/>
                  <a:gd name="connsiteY7" fmla="*/ 1232284 h 1484195"/>
                  <a:gd name="connsiteX8" fmla="*/ 0 w 1168721"/>
                  <a:gd name="connsiteY8" fmla="*/ 563680 h 1484195"/>
                  <a:gd name="connsiteX0" fmla="*/ 0 w 1168721"/>
                  <a:gd name="connsiteY0" fmla="*/ 563680 h 1484195"/>
                  <a:gd name="connsiteX1" fmla="*/ 531627 w 1168721"/>
                  <a:gd name="connsiteY1" fmla="*/ 44737 h 1484195"/>
                  <a:gd name="connsiteX2" fmla="*/ 895191 w 1168721"/>
                  <a:gd name="connsiteY2" fmla="*/ 0 h 1484195"/>
                  <a:gd name="connsiteX3" fmla="*/ 1168721 w 1168721"/>
                  <a:gd name="connsiteY3" fmla="*/ 273530 h 1484195"/>
                  <a:gd name="connsiteX4" fmla="*/ 1168721 w 1168721"/>
                  <a:gd name="connsiteY4" fmla="*/ 1210665 h 1484195"/>
                  <a:gd name="connsiteX5" fmla="*/ 895191 w 1168721"/>
                  <a:gd name="connsiteY5" fmla="*/ 1484195 h 1484195"/>
                  <a:gd name="connsiteX6" fmla="*/ 633492 w 1168721"/>
                  <a:gd name="connsiteY6" fmla="*/ 1433592 h 1484195"/>
                  <a:gd name="connsiteX7" fmla="*/ 407037 w 1168721"/>
                  <a:gd name="connsiteY7" fmla="*/ 1232284 h 1484195"/>
                  <a:gd name="connsiteX8" fmla="*/ 0 w 1168721"/>
                  <a:gd name="connsiteY8" fmla="*/ 563680 h 1484195"/>
                  <a:gd name="connsiteX0" fmla="*/ 0 w 1168721"/>
                  <a:gd name="connsiteY0" fmla="*/ 563680 h 1484195"/>
                  <a:gd name="connsiteX1" fmla="*/ 526912 w 1168721"/>
                  <a:gd name="connsiteY1" fmla="*/ 67106 h 1484195"/>
                  <a:gd name="connsiteX2" fmla="*/ 895191 w 1168721"/>
                  <a:gd name="connsiteY2" fmla="*/ 0 h 1484195"/>
                  <a:gd name="connsiteX3" fmla="*/ 1168721 w 1168721"/>
                  <a:gd name="connsiteY3" fmla="*/ 273530 h 1484195"/>
                  <a:gd name="connsiteX4" fmla="*/ 1168721 w 1168721"/>
                  <a:gd name="connsiteY4" fmla="*/ 1210665 h 1484195"/>
                  <a:gd name="connsiteX5" fmla="*/ 895191 w 1168721"/>
                  <a:gd name="connsiteY5" fmla="*/ 1484195 h 1484195"/>
                  <a:gd name="connsiteX6" fmla="*/ 633492 w 1168721"/>
                  <a:gd name="connsiteY6" fmla="*/ 1433592 h 1484195"/>
                  <a:gd name="connsiteX7" fmla="*/ 407037 w 1168721"/>
                  <a:gd name="connsiteY7" fmla="*/ 1232284 h 1484195"/>
                  <a:gd name="connsiteX8" fmla="*/ 0 w 1168721"/>
                  <a:gd name="connsiteY8" fmla="*/ 563680 h 1484195"/>
                  <a:gd name="connsiteX0" fmla="*/ 0 w 1185808"/>
                  <a:gd name="connsiteY0" fmla="*/ 563680 h 1484195"/>
                  <a:gd name="connsiteX1" fmla="*/ 526912 w 1185808"/>
                  <a:gd name="connsiteY1" fmla="*/ 67106 h 1484195"/>
                  <a:gd name="connsiteX2" fmla="*/ 895191 w 1185808"/>
                  <a:gd name="connsiteY2" fmla="*/ 0 h 1484195"/>
                  <a:gd name="connsiteX3" fmla="*/ 1185808 w 1185808"/>
                  <a:gd name="connsiteY3" fmla="*/ 210938 h 1484195"/>
                  <a:gd name="connsiteX4" fmla="*/ 1168721 w 1185808"/>
                  <a:gd name="connsiteY4" fmla="*/ 1210665 h 1484195"/>
                  <a:gd name="connsiteX5" fmla="*/ 895191 w 1185808"/>
                  <a:gd name="connsiteY5" fmla="*/ 1484195 h 1484195"/>
                  <a:gd name="connsiteX6" fmla="*/ 633492 w 1185808"/>
                  <a:gd name="connsiteY6" fmla="*/ 1433592 h 1484195"/>
                  <a:gd name="connsiteX7" fmla="*/ 407037 w 1185808"/>
                  <a:gd name="connsiteY7" fmla="*/ 1232284 h 1484195"/>
                  <a:gd name="connsiteX8" fmla="*/ 0 w 1185808"/>
                  <a:gd name="connsiteY8" fmla="*/ 563680 h 1484195"/>
                  <a:gd name="connsiteX0" fmla="*/ 0 w 1275403"/>
                  <a:gd name="connsiteY0" fmla="*/ 563680 h 1484195"/>
                  <a:gd name="connsiteX1" fmla="*/ 526912 w 1275403"/>
                  <a:gd name="connsiteY1" fmla="*/ 67106 h 1484195"/>
                  <a:gd name="connsiteX2" fmla="*/ 895191 w 1275403"/>
                  <a:gd name="connsiteY2" fmla="*/ 0 h 1484195"/>
                  <a:gd name="connsiteX3" fmla="*/ 1185808 w 1275403"/>
                  <a:gd name="connsiteY3" fmla="*/ 210938 h 1484195"/>
                  <a:gd name="connsiteX4" fmla="*/ 1275394 w 1275403"/>
                  <a:gd name="connsiteY4" fmla="*/ 624190 h 1484195"/>
                  <a:gd name="connsiteX5" fmla="*/ 1168721 w 1275403"/>
                  <a:gd name="connsiteY5" fmla="*/ 1210665 h 1484195"/>
                  <a:gd name="connsiteX6" fmla="*/ 895191 w 1275403"/>
                  <a:gd name="connsiteY6" fmla="*/ 1484195 h 1484195"/>
                  <a:gd name="connsiteX7" fmla="*/ 633492 w 1275403"/>
                  <a:gd name="connsiteY7" fmla="*/ 1433592 h 1484195"/>
                  <a:gd name="connsiteX8" fmla="*/ 407037 w 1275403"/>
                  <a:gd name="connsiteY8" fmla="*/ 1232284 h 1484195"/>
                  <a:gd name="connsiteX9" fmla="*/ 0 w 1275403"/>
                  <a:gd name="connsiteY9" fmla="*/ 563680 h 1484195"/>
                  <a:gd name="connsiteX0" fmla="*/ 0 w 1275411"/>
                  <a:gd name="connsiteY0" fmla="*/ 563680 h 1484195"/>
                  <a:gd name="connsiteX1" fmla="*/ 526912 w 1275411"/>
                  <a:gd name="connsiteY1" fmla="*/ 67106 h 1484195"/>
                  <a:gd name="connsiteX2" fmla="*/ 895191 w 1275411"/>
                  <a:gd name="connsiteY2" fmla="*/ 0 h 1484195"/>
                  <a:gd name="connsiteX3" fmla="*/ 1229175 w 1275411"/>
                  <a:gd name="connsiteY3" fmla="*/ 208398 h 1484195"/>
                  <a:gd name="connsiteX4" fmla="*/ 1275394 w 1275411"/>
                  <a:gd name="connsiteY4" fmla="*/ 624190 h 1484195"/>
                  <a:gd name="connsiteX5" fmla="*/ 1168721 w 1275411"/>
                  <a:gd name="connsiteY5" fmla="*/ 1210665 h 1484195"/>
                  <a:gd name="connsiteX6" fmla="*/ 895191 w 1275411"/>
                  <a:gd name="connsiteY6" fmla="*/ 1484195 h 1484195"/>
                  <a:gd name="connsiteX7" fmla="*/ 633492 w 1275411"/>
                  <a:gd name="connsiteY7" fmla="*/ 1433592 h 1484195"/>
                  <a:gd name="connsiteX8" fmla="*/ 407037 w 1275411"/>
                  <a:gd name="connsiteY8" fmla="*/ 1232284 h 1484195"/>
                  <a:gd name="connsiteX9" fmla="*/ 0 w 1275411"/>
                  <a:gd name="connsiteY9" fmla="*/ 563680 h 1484195"/>
                  <a:gd name="connsiteX0" fmla="*/ 0 w 1275464"/>
                  <a:gd name="connsiteY0" fmla="*/ 563680 h 1484195"/>
                  <a:gd name="connsiteX1" fmla="*/ 526912 w 1275464"/>
                  <a:gd name="connsiteY1" fmla="*/ 67106 h 1484195"/>
                  <a:gd name="connsiteX2" fmla="*/ 895191 w 1275464"/>
                  <a:gd name="connsiteY2" fmla="*/ 0 h 1484195"/>
                  <a:gd name="connsiteX3" fmla="*/ 1229175 w 1275464"/>
                  <a:gd name="connsiteY3" fmla="*/ 208398 h 1484195"/>
                  <a:gd name="connsiteX4" fmla="*/ 1275394 w 1275464"/>
                  <a:gd name="connsiteY4" fmla="*/ 624190 h 1484195"/>
                  <a:gd name="connsiteX5" fmla="*/ 1168721 w 1275464"/>
                  <a:gd name="connsiteY5" fmla="*/ 1210665 h 1484195"/>
                  <a:gd name="connsiteX6" fmla="*/ 895191 w 1275464"/>
                  <a:gd name="connsiteY6" fmla="*/ 1484195 h 1484195"/>
                  <a:gd name="connsiteX7" fmla="*/ 633492 w 1275464"/>
                  <a:gd name="connsiteY7" fmla="*/ 1433592 h 1484195"/>
                  <a:gd name="connsiteX8" fmla="*/ 407037 w 1275464"/>
                  <a:gd name="connsiteY8" fmla="*/ 1232284 h 1484195"/>
                  <a:gd name="connsiteX9" fmla="*/ 0 w 1275464"/>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68721 w 1320730"/>
                  <a:gd name="connsiteY5" fmla="*/ 1210665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30070 w 1320730"/>
                  <a:gd name="connsiteY5" fmla="*/ 1190837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41254 w 1320730"/>
                  <a:gd name="connsiteY5" fmla="*/ 1193195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41254 w 1320730"/>
                  <a:gd name="connsiteY5" fmla="*/ 1193195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67126"/>
                  <a:gd name="connsiteX1" fmla="*/ 526912 w 1320730"/>
                  <a:gd name="connsiteY1" fmla="*/ 67106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62931 w 1320730"/>
                  <a:gd name="connsiteY1" fmla="*/ 112026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15155 w 1320730"/>
                  <a:gd name="connsiteY1" fmla="*/ 2149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15155 w 1320730"/>
                  <a:gd name="connsiteY1" fmla="*/ 2149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15155 w 1320730"/>
                  <a:gd name="connsiteY1" fmla="*/ 2149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24409 w 1320730"/>
                  <a:gd name="connsiteY1" fmla="*/ 22638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27261 w 1320730"/>
                  <a:gd name="connsiteY1" fmla="*/ 2403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289129"/>
                  <a:gd name="connsiteY0" fmla="*/ 589277 h 1467126"/>
                  <a:gd name="connsiteX1" fmla="*/ 495660 w 1289129"/>
                  <a:gd name="connsiteY1" fmla="*/ 240332 h 1467126"/>
                  <a:gd name="connsiteX2" fmla="*/ 863590 w 1289129"/>
                  <a:gd name="connsiteY2" fmla="*/ 0 h 1467126"/>
                  <a:gd name="connsiteX3" fmla="*/ 1197574 w 1289129"/>
                  <a:gd name="connsiteY3" fmla="*/ 208398 h 1467126"/>
                  <a:gd name="connsiteX4" fmla="*/ 1289114 w 1289129"/>
                  <a:gd name="connsiteY4" fmla="*/ 649318 h 1467126"/>
                  <a:gd name="connsiteX5" fmla="*/ 1109653 w 1289129"/>
                  <a:gd name="connsiteY5" fmla="*/ 1193195 h 1467126"/>
                  <a:gd name="connsiteX6" fmla="*/ 874975 w 1289129"/>
                  <a:gd name="connsiteY6" fmla="*/ 1467126 h 1467126"/>
                  <a:gd name="connsiteX7" fmla="*/ 601891 w 1289129"/>
                  <a:gd name="connsiteY7" fmla="*/ 1433592 h 1467126"/>
                  <a:gd name="connsiteX8" fmla="*/ 375436 w 1289129"/>
                  <a:gd name="connsiteY8" fmla="*/ 1232284 h 1467126"/>
                  <a:gd name="connsiteX9" fmla="*/ 0 w 1289129"/>
                  <a:gd name="connsiteY9" fmla="*/ 589277 h 1467126"/>
                  <a:gd name="connsiteX0" fmla="*/ 0 w 1273879"/>
                  <a:gd name="connsiteY0" fmla="*/ 636323 h 1467126"/>
                  <a:gd name="connsiteX1" fmla="*/ 480410 w 1273879"/>
                  <a:gd name="connsiteY1" fmla="*/ 240332 h 1467126"/>
                  <a:gd name="connsiteX2" fmla="*/ 848340 w 1273879"/>
                  <a:gd name="connsiteY2" fmla="*/ 0 h 1467126"/>
                  <a:gd name="connsiteX3" fmla="*/ 1182324 w 1273879"/>
                  <a:gd name="connsiteY3" fmla="*/ 208398 h 1467126"/>
                  <a:gd name="connsiteX4" fmla="*/ 1273864 w 1273879"/>
                  <a:gd name="connsiteY4" fmla="*/ 649318 h 1467126"/>
                  <a:gd name="connsiteX5" fmla="*/ 1094403 w 1273879"/>
                  <a:gd name="connsiteY5" fmla="*/ 1193195 h 1467126"/>
                  <a:gd name="connsiteX6" fmla="*/ 859725 w 1273879"/>
                  <a:gd name="connsiteY6" fmla="*/ 1467126 h 1467126"/>
                  <a:gd name="connsiteX7" fmla="*/ 586641 w 1273879"/>
                  <a:gd name="connsiteY7" fmla="*/ 1433592 h 1467126"/>
                  <a:gd name="connsiteX8" fmla="*/ 360186 w 1273879"/>
                  <a:gd name="connsiteY8" fmla="*/ 1232284 h 1467126"/>
                  <a:gd name="connsiteX9" fmla="*/ 0 w 1273879"/>
                  <a:gd name="connsiteY9" fmla="*/ 636323 h 1467126"/>
                  <a:gd name="connsiteX0" fmla="*/ 0 w 1271228"/>
                  <a:gd name="connsiteY0" fmla="*/ 669320 h 1467126"/>
                  <a:gd name="connsiteX1" fmla="*/ 477759 w 1271228"/>
                  <a:gd name="connsiteY1" fmla="*/ 240332 h 1467126"/>
                  <a:gd name="connsiteX2" fmla="*/ 845689 w 1271228"/>
                  <a:gd name="connsiteY2" fmla="*/ 0 h 1467126"/>
                  <a:gd name="connsiteX3" fmla="*/ 1179673 w 1271228"/>
                  <a:gd name="connsiteY3" fmla="*/ 208398 h 1467126"/>
                  <a:gd name="connsiteX4" fmla="*/ 1271213 w 1271228"/>
                  <a:gd name="connsiteY4" fmla="*/ 649318 h 1467126"/>
                  <a:gd name="connsiteX5" fmla="*/ 1091752 w 1271228"/>
                  <a:gd name="connsiteY5" fmla="*/ 1193195 h 1467126"/>
                  <a:gd name="connsiteX6" fmla="*/ 857074 w 1271228"/>
                  <a:gd name="connsiteY6" fmla="*/ 1467126 h 1467126"/>
                  <a:gd name="connsiteX7" fmla="*/ 583990 w 1271228"/>
                  <a:gd name="connsiteY7" fmla="*/ 1433592 h 1467126"/>
                  <a:gd name="connsiteX8" fmla="*/ 357535 w 1271228"/>
                  <a:gd name="connsiteY8" fmla="*/ 1232284 h 1467126"/>
                  <a:gd name="connsiteX9" fmla="*/ 0 w 1271228"/>
                  <a:gd name="connsiteY9" fmla="*/ 669320 h 1467126"/>
                  <a:gd name="connsiteX0" fmla="*/ 0 w 1252521"/>
                  <a:gd name="connsiteY0" fmla="*/ 673173 h 1467126"/>
                  <a:gd name="connsiteX1" fmla="*/ 459052 w 1252521"/>
                  <a:gd name="connsiteY1" fmla="*/ 240332 h 1467126"/>
                  <a:gd name="connsiteX2" fmla="*/ 826982 w 1252521"/>
                  <a:gd name="connsiteY2" fmla="*/ 0 h 1467126"/>
                  <a:gd name="connsiteX3" fmla="*/ 1160966 w 1252521"/>
                  <a:gd name="connsiteY3" fmla="*/ 208398 h 1467126"/>
                  <a:gd name="connsiteX4" fmla="*/ 1252506 w 1252521"/>
                  <a:gd name="connsiteY4" fmla="*/ 649318 h 1467126"/>
                  <a:gd name="connsiteX5" fmla="*/ 1073045 w 1252521"/>
                  <a:gd name="connsiteY5" fmla="*/ 1193195 h 1467126"/>
                  <a:gd name="connsiteX6" fmla="*/ 838367 w 1252521"/>
                  <a:gd name="connsiteY6" fmla="*/ 1467126 h 1467126"/>
                  <a:gd name="connsiteX7" fmla="*/ 565283 w 1252521"/>
                  <a:gd name="connsiteY7" fmla="*/ 1433592 h 1467126"/>
                  <a:gd name="connsiteX8" fmla="*/ 338828 w 1252521"/>
                  <a:gd name="connsiteY8" fmla="*/ 1232284 h 1467126"/>
                  <a:gd name="connsiteX9" fmla="*/ 0 w 1252521"/>
                  <a:gd name="connsiteY9" fmla="*/ 673173 h 1467126"/>
                  <a:gd name="connsiteX0" fmla="*/ 0 w 1252521"/>
                  <a:gd name="connsiteY0" fmla="*/ 673173 h 1467126"/>
                  <a:gd name="connsiteX1" fmla="*/ 459052 w 1252521"/>
                  <a:gd name="connsiteY1" fmla="*/ 240332 h 1467126"/>
                  <a:gd name="connsiteX2" fmla="*/ 826982 w 1252521"/>
                  <a:gd name="connsiteY2" fmla="*/ 0 h 1467126"/>
                  <a:gd name="connsiteX3" fmla="*/ 1160966 w 1252521"/>
                  <a:gd name="connsiteY3" fmla="*/ 208398 h 1467126"/>
                  <a:gd name="connsiteX4" fmla="*/ 1252506 w 1252521"/>
                  <a:gd name="connsiteY4" fmla="*/ 649318 h 1467126"/>
                  <a:gd name="connsiteX5" fmla="*/ 1073045 w 1252521"/>
                  <a:gd name="connsiteY5" fmla="*/ 1193195 h 1467126"/>
                  <a:gd name="connsiteX6" fmla="*/ 838367 w 1252521"/>
                  <a:gd name="connsiteY6" fmla="*/ 1467126 h 1467126"/>
                  <a:gd name="connsiteX7" fmla="*/ 565283 w 1252521"/>
                  <a:gd name="connsiteY7" fmla="*/ 1433592 h 1467126"/>
                  <a:gd name="connsiteX8" fmla="*/ 338828 w 1252521"/>
                  <a:gd name="connsiteY8" fmla="*/ 1232284 h 1467126"/>
                  <a:gd name="connsiteX9" fmla="*/ 0 w 1252521"/>
                  <a:gd name="connsiteY9" fmla="*/ 673173 h 1467126"/>
                  <a:gd name="connsiteX0" fmla="*/ 0 w 1252521"/>
                  <a:gd name="connsiteY0" fmla="*/ 673173 h 1467126"/>
                  <a:gd name="connsiteX1" fmla="*/ 437382 w 1252521"/>
                  <a:gd name="connsiteY1" fmla="*/ 268322 h 1467126"/>
                  <a:gd name="connsiteX2" fmla="*/ 826982 w 1252521"/>
                  <a:gd name="connsiteY2" fmla="*/ 0 h 1467126"/>
                  <a:gd name="connsiteX3" fmla="*/ 1160966 w 1252521"/>
                  <a:gd name="connsiteY3" fmla="*/ 208398 h 1467126"/>
                  <a:gd name="connsiteX4" fmla="*/ 1252506 w 1252521"/>
                  <a:gd name="connsiteY4" fmla="*/ 649318 h 1467126"/>
                  <a:gd name="connsiteX5" fmla="*/ 1073045 w 1252521"/>
                  <a:gd name="connsiteY5" fmla="*/ 1193195 h 1467126"/>
                  <a:gd name="connsiteX6" fmla="*/ 838367 w 1252521"/>
                  <a:gd name="connsiteY6" fmla="*/ 1467126 h 1467126"/>
                  <a:gd name="connsiteX7" fmla="*/ 565283 w 1252521"/>
                  <a:gd name="connsiteY7" fmla="*/ 1433592 h 1467126"/>
                  <a:gd name="connsiteX8" fmla="*/ 338828 w 1252521"/>
                  <a:gd name="connsiteY8" fmla="*/ 1232284 h 1467126"/>
                  <a:gd name="connsiteX9" fmla="*/ 0 w 1252521"/>
                  <a:gd name="connsiteY9" fmla="*/ 673173 h 1467126"/>
                  <a:gd name="connsiteX0" fmla="*/ 0 w 1252521"/>
                  <a:gd name="connsiteY0" fmla="*/ 644471 h 1438424"/>
                  <a:gd name="connsiteX1" fmla="*/ 437382 w 1252521"/>
                  <a:gd name="connsiteY1" fmla="*/ 239620 h 1438424"/>
                  <a:gd name="connsiteX2" fmla="*/ 820294 w 1252521"/>
                  <a:gd name="connsiteY2" fmla="*/ 0 h 1438424"/>
                  <a:gd name="connsiteX3" fmla="*/ 1160966 w 1252521"/>
                  <a:gd name="connsiteY3" fmla="*/ 179696 h 1438424"/>
                  <a:gd name="connsiteX4" fmla="*/ 1252506 w 1252521"/>
                  <a:gd name="connsiteY4" fmla="*/ 620616 h 1438424"/>
                  <a:gd name="connsiteX5" fmla="*/ 1073045 w 1252521"/>
                  <a:gd name="connsiteY5" fmla="*/ 1164493 h 1438424"/>
                  <a:gd name="connsiteX6" fmla="*/ 838367 w 1252521"/>
                  <a:gd name="connsiteY6" fmla="*/ 1438424 h 1438424"/>
                  <a:gd name="connsiteX7" fmla="*/ 565283 w 1252521"/>
                  <a:gd name="connsiteY7" fmla="*/ 1404890 h 1438424"/>
                  <a:gd name="connsiteX8" fmla="*/ 338828 w 1252521"/>
                  <a:gd name="connsiteY8" fmla="*/ 1203582 h 1438424"/>
                  <a:gd name="connsiteX9" fmla="*/ 0 w 1252521"/>
                  <a:gd name="connsiteY9" fmla="*/ 644471 h 1438424"/>
                  <a:gd name="connsiteX0" fmla="*/ 0 w 1252521"/>
                  <a:gd name="connsiteY0" fmla="*/ 634903 h 1428856"/>
                  <a:gd name="connsiteX1" fmla="*/ 437382 w 1252521"/>
                  <a:gd name="connsiteY1" fmla="*/ 230052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57422 w 1252521"/>
                  <a:gd name="connsiteY1" fmla="*/ 238869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77462 w 1252521"/>
                  <a:gd name="connsiteY1" fmla="*/ 247686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11481 w 1252521"/>
                  <a:gd name="connsiteY1" fmla="*/ 270079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24002 w 1252521"/>
                  <a:gd name="connsiteY1" fmla="*/ 287456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24002 w 1252521"/>
                  <a:gd name="connsiteY1" fmla="*/ 287456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95954 w 1252521"/>
                  <a:gd name="connsiteY7" fmla="*/ 1216312 h 1428856"/>
                  <a:gd name="connsiteX8" fmla="*/ 338828 w 1252521"/>
                  <a:gd name="connsiteY8" fmla="*/ 1194014 h 1428856"/>
                  <a:gd name="connsiteX9" fmla="*/ 0 w 1252521"/>
                  <a:gd name="connsiteY9" fmla="*/ 634903 h 1428856"/>
                  <a:gd name="connsiteX0" fmla="*/ 0 w 1252521"/>
                  <a:gd name="connsiteY0" fmla="*/ 634903 h 1293913"/>
                  <a:gd name="connsiteX1" fmla="*/ 424002 w 1252521"/>
                  <a:gd name="connsiteY1" fmla="*/ 287456 h 1293913"/>
                  <a:gd name="connsiteX2" fmla="*/ 818064 w 1252521"/>
                  <a:gd name="connsiteY2" fmla="*/ 0 h 1293913"/>
                  <a:gd name="connsiteX3" fmla="*/ 1160966 w 1252521"/>
                  <a:gd name="connsiteY3" fmla="*/ 170128 h 1293913"/>
                  <a:gd name="connsiteX4" fmla="*/ 1252506 w 1252521"/>
                  <a:gd name="connsiteY4" fmla="*/ 611048 h 1293913"/>
                  <a:gd name="connsiteX5" fmla="*/ 1073045 w 1252521"/>
                  <a:gd name="connsiteY5" fmla="*/ 1154925 h 1293913"/>
                  <a:gd name="connsiteX6" fmla="*/ 864294 w 1252521"/>
                  <a:gd name="connsiteY6" fmla="*/ 1293907 h 1293913"/>
                  <a:gd name="connsiteX7" fmla="*/ 595954 w 1252521"/>
                  <a:gd name="connsiteY7" fmla="*/ 1216312 h 1293913"/>
                  <a:gd name="connsiteX8" fmla="*/ 338828 w 1252521"/>
                  <a:gd name="connsiteY8" fmla="*/ 1194014 h 1293913"/>
                  <a:gd name="connsiteX9" fmla="*/ 0 w 1252521"/>
                  <a:gd name="connsiteY9" fmla="*/ 634903 h 1293913"/>
                  <a:gd name="connsiteX0" fmla="*/ 0 w 1252521"/>
                  <a:gd name="connsiteY0" fmla="*/ 634903 h 1293913"/>
                  <a:gd name="connsiteX1" fmla="*/ 424002 w 1252521"/>
                  <a:gd name="connsiteY1" fmla="*/ 287456 h 1293913"/>
                  <a:gd name="connsiteX2" fmla="*/ 818064 w 1252521"/>
                  <a:gd name="connsiteY2" fmla="*/ 0 h 1293913"/>
                  <a:gd name="connsiteX3" fmla="*/ 1160966 w 1252521"/>
                  <a:gd name="connsiteY3" fmla="*/ 170128 h 1293913"/>
                  <a:gd name="connsiteX4" fmla="*/ 1252506 w 1252521"/>
                  <a:gd name="connsiteY4" fmla="*/ 611048 h 1293913"/>
                  <a:gd name="connsiteX5" fmla="*/ 1073045 w 1252521"/>
                  <a:gd name="connsiteY5" fmla="*/ 1154925 h 1293913"/>
                  <a:gd name="connsiteX6" fmla="*/ 864294 w 1252521"/>
                  <a:gd name="connsiteY6" fmla="*/ 1293907 h 1293913"/>
                  <a:gd name="connsiteX7" fmla="*/ 595954 w 1252521"/>
                  <a:gd name="connsiteY7" fmla="*/ 1216312 h 1293913"/>
                  <a:gd name="connsiteX8" fmla="*/ 0 w 1252521"/>
                  <a:gd name="connsiteY8" fmla="*/ 634903 h 1293913"/>
                  <a:gd name="connsiteX0" fmla="*/ 0 w 1252521"/>
                  <a:gd name="connsiteY0" fmla="*/ 634903 h 1293913"/>
                  <a:gd name="connsiteX1" fmla="*/ 424002 w 1252521"/>
                  <a:gd name="connsiteY1" fmla="*/ 287456 h 1293913"/>
                  <a:gd name="connsiteX2" fmla="*/ 818064 w 1252521"/>
                  <a:gd name="connsiteY2" fmla="*/ 0 h 1293913"/>
                  <a:gd name="connsiteX3" fmla="*/ 1160966 w 1252521"/>
                  <a:gd name="connsiteY3" fmla="*/ 170128 h 1293913"/>
                  <a:gd name="connsiteX4" fmla="*/ 1252506 w 1252521"/>
                  <a:gd name="connsiteY4" fmla="*/ 611048 h 1293913"/>
                  <a:gd name="connsiteX5" fmla="*/ 1073045 w 1252521"/>
                  <a:gd name="connsiteY5" fmla="*/ 1154925 h 1293913"/>
                  <a:gd name="connsiteX6" fmla="*/ 864294 w 1252521"/>
                  <a:gd name="connsiteY6" fmla="*/ 1293907 h 1293913"/>
                  <a:gd name="connsiteX7" fmla="*/ 360784 w 1252521"/>
                  <a:gd name="connsiteY7" fmla="*/ 1016595 h 1293913"/>
                  <a:gd name="connsiteX8" fmla="*/ 0 w 1252521"/>
                  <a:gd name="connsiteY8" fmla="*/ 634903 h 1293913"/>
                  <a:gd name="connsiteX0" fmla="*/ 0 w 1252521"/>
                  <a:gd name="connsiteY0" fmla="*/ 634903 h 1232762"/>
                  <a:gd name="connsiteX1" fmla="*/ 424002 w 1252521"/>
                  <a:gd name="connsiteY1" fmla="*/ 287456 h 1232762"/>
                  <a:gd name="connsiteX2" fmla="*/ 818064 w 1252521"/>
                  <a:gd name="connsiteY2" fmla="*/ 0 h 1232762"/>
                  <a:gd name="connsiteX3" fmla="*/ 1160966 w 1252521"/>
                  <a:gd name="connsiteY3" fmla="*/ 170128 h 1232762"/>
                  <a:gd name="connsiteX4" fmla="*/ 1252506 w 1252521"/>
                  <a:gd name="connsiteY4" fmla="*/ 611048 h 1232762"/>
                  <a:gd name="connsiteX5" fmla="*/ 1073045 w 1252521"/>
                  <a:gd name="connsiteY5" fmla="*/ 1154925 h 1232762"/>
                  <a:gd name="connsiteX6" fmla="*/ 769950 w 1252521"/>
                  <a:gd name="connsiteY6" fmla="*/ 1200978 h 1232762"/>
                  <a:gd name="connsiteX7" fmla="*/ 360784 w 1252521"/>
                  <a:gd name="connsiteY7" fmla="*/ 1016595 h 1232762"/>
                  <a:gd name="connsiteX8" fmla="*/ 0 w 1252521"/>
                  <a:gd name="connsiteY8" fmla="*/ 634903 h 1232762"/>
                  <a:gd name="connsiteX0" fmla="*/ 0 w 1252521"/>
                  <a:gd name="connsiteY0" fmla="*/ 634903 h 1218720"/>
                  <a:gd name="connsiteX1" fmla="*/ 424002 w 1252521"/>
                  <a:gd name="connsiteY1" fmla="*/ 287456 h 1218720"/>
                  <a:gd name="connsiteX2" fmla="*/ 818064 w 1252521"/>
                  <a:gd name="connsiteY2" fmla="*/ 0 h 1218720"/>
                  <a:gd name="connsiteX3" fmla="*/ 1160966 w 1252521"/>
                  <a:gd name="connsiteY3" fmla="*/ 170128 h 1218720"/>
                  <a:gd name="connsiteX4" fmla="*/ 1252506 w 1252521"/>
                  <a:gd name="connsiteY4" fmla="*/ 611048 h 1218720"/>
                  <a:gd name="connsiteX5" fmla="*/ 1073045 w 1252521"/>
                  <a:gd name="connsiteY5" fmla="*/ 1154925 h 1218720"/>
                  <a:gd name="connsiteX6" fmla="*/ 749780 w 1252521"/>
                  <a:gd name="connsiteY6" fmla="*/ 1157164 h 1218720"/>
                  <a:gd name="connsiteX7" fmla="*/ 360784 w 1252521"/>
                  <a:gd name="connsiteY7" fmla="*/ 1016595 h 1218720"/>
                  <a:gd name="connsiteX8" fmla="*/ 0 w 1252521"/>
                  <a:gd name="connsiteY8" fmla="*/ 634903 h 1218720"/>
                  <a:gd name="connsiteX0" fmla="*/ 0 w 1252521"/>
                  <a:gd name="connsiteY0" fmla="*/ 634903 h 1225384"/>
                  <a:gd name="connsiteX1" fmla="*/ 424002 w 1252521"/>
                  <a:gd name="connsiteY1" fmla="*/ 287456 h 1225384"/>
                  <a:gd name="connsiteX2" fmla="*/ 818064 w 1252521"/>
                  <a:gd name="connsiteY2" fmla="*/ 0 h 1225384"/>
                  <a:gd name="connsiteX3" fmla="*/ 1160966 w 1252521"/>
                  <a:gd name="connsiteY3" fmla="*/ 170128 h 1225384"/>
                  <a:gd name="connsiteX4" fmla="*/ 1252506 w 1252521"/>
                  <a:gd name="connsiteY4" fmla="*/ 611048 h 1225384"/>
                  <a:gd name="connsiteX5" fmla="*/ 1073045 w 1252521"/>
                  <a:gd name="connsiteY5" fmla="*/ 1154925 h 1225384"/>
                  <a:gd name="connsiteX6" fmla="*/ 738918 w 1252521"/>
                  <a:gd name="connsiteY6" fmla="*/ 1180074 h 1225384"/>
                  <a:gd name="connsiteX7" fmla="*/ 360784 w 1252521"/>
                  <a:gd name="connsiteY7" fmla="*/ 1016595 h 1225384"/>
                  <a:gd name="connsiteX8" fmla="*/ 0 w 1252521"/>
                  <a:gd name="connsiteY8" fmla="*/ 634903 h 1225384"/>
                  <a:gd name="connsiteX0" fmla="*/ 0 w 1252521"/>
                  <a:gd name="connsiteY0" fmla="*/ 634903 h 1208158"/>
                  <a:gd name="connsiteX1" fmla="*/ 424002 w 1252521"/>
                  <a:gd name="connsiteY1" fmla="*/ 287456 h 1208158"/>
                  <a:gd name="connsiteX2" fmla="*/ 818064 w 1252521"/>
                  <a:gd name="connsiteY2" fmla="*/ 0 h 1208158"/>
                  <a:gd name="connsiteX3" fmla="*/ 1160966 w 1252521"/>
                  <a:gd name="connsiteY3" fmla="*/ 170128 h 1208158"/>
                  <a:gd name="connsiteX4" fmla="*/ 1252506 w 1252521"/>
                  <a:gd name="connsiteY4" fmla="*/ 611048 h 1208158"/>
                  <a:gd name="connsiteX5" fmla="*/ 1073045 w 1252521"/>
                  <a:gd name="connsiteY5" fmla="*/ 1154925 h 1208158"/>
                  <a:gd name="connsiteX6" fmla="*/ 738918 w 1252521"/>
                  <a:gd name="connsiteY6" fmla="*/ 1180074 h 1208158"/>
                  <a:gd name="connsiteX7" fmla="*/ 360784 w 1252521"/>
                  <a:gd name="connsiteY7" fmla="*/ 1016595 h 1208158"/>
                  <a:gd name="connsiteX8" fmla="*/ 0 w 1252521"/>
                  <a:gd name="connsiteY8" fmla="*/ 634903 h 1208158"/>
                  <a:gd name="connsiteX0" fmla="*/ 0 w 1252521"/>
                  <a:gd name="connsiteY0" fmla="*/ 634903 h 1219202"/>
                  <a:gd name="connsiteX1" fmla="*/ 424002 w 1252521"/>
                  <a:gd name="connsiteY1" fmla="*/ 287456 h 1219202"/>
                  <a:gd name="connsiteX2" fmla="*/ 818064 w 1252521"/>
                  <a:gd name="connsiteY2" fmla="*/ 0 h 1219202"/>
                  <a:gd name="connsiteX3" fmla="*/ 1160966 w 1252521"/>
                  <a:gd name="connsiteY3" fmla="*/ 170128 h 1219202"/>
                  <a:gd name="connsiteX4" fmla="*/ 1252506 w 1252521"/>
                  <a:gd name="connsiteY4" fmla="*/ 611048 h 1219202"/>
                  <a:gd name="connsiteX5" fmla="*/ 1073045 w 1252521"/>
                  <a:gd name="connsiteY5" fmla="*/ 1154925 h 1219202"/>
                  <a:gd name="connsiteX6" fmla="*/ 738918 w 1252521"/>
                  <a:gd name="connsiteY6" fmla="*/ 1180074 h 1219202"/>
                  <a:gd name="connsiteX7" fmla="*/ 360784 w 1252521"/>
                  <a:gd name="connsiteY7" fmla="*/ 1016595 h 1219202"/>
                  <a:gd name="connsiteX8" fmla="*/ 0 w 1252521"/>
                  <a:gd name="connsiteY8" fmla="*/ 634903 h 1219202"/>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19959"/>
                  <a:gd name="connsiteY0" fmla="*/ 661096 h 1213484"/>
                  <a:gd name="connsiteX1" fmla="*/ 391440 w 1219959"/>
                  <a:gd name="connsiteY1" fmla="*/ 287456 h 1213484"/>
                  <a:gd name="connsiteX2" fmla="*/ 785502 w 1219959"/>
                  <a:gd name="connsiteY2" fmla="*/ 0 h 1213484"/>
                  <a:gd name="connsiteX3" fmla="*/ 1128404 w 1219959"/>
                  <a:gd name="connsiteY3" fmla="*/ 170128 h 1213484"/>
                  <a:gd name="connsiteX4" fmla="*/ 1219944 w 1219959"/>
                  <a:gd name="connsiteY4" fmla="*/ 611048 h 1213484"/>
                  <a:gd name="connsiteX5" fmla="*/ 1040483 w 1219959"/>
                  <a:gd name="connsiteY5" fmla="*/ 1154925 h 1213484"/>
                  <a:gd name="connsiteX6" fmla="*/ 706356 w 1219959"/>
                  <a:gd name="connsiteY6" fmla="*/ 1180074 h 1213484"/>
                  <a:gd name="connsiteX7" fmla="*/ 342287 w 1219959"/>
                  <a:gd name="connsiteY7" fmla="*/ 991798 h 1213484"/>
                  <a:gd name="connsiteX8" fmla="*/ 0 w 1219959"/>
                  <a:gd name="connsiteY8" fmla="*/ 661096 h 1213484"/>
                  <a:gd name="connsiteX0" fmla="*/ 0 w 1223861"/>
                  <a:gd name="connsiteY0" fmla="*/ 677839 h 1213484"/>
                  <a:gd name="connsiteX1" fmla="*/ 395342 w 1223861"/>
                  <a:gd name="connsiteY1" fmla="*/ 287456 h 1213484"/>
                  <a:gd name="connsiteX2" fmla="*/ 789404 w 1223861"/>
                  <a:gd name="connsiteY2" fmla="*/ 0 h 1213484"/>
                  <a:gd name="connsiteX3" fmla="*/ 1132306 w 1223861"/>
                  <a:gd name="connsiteY3" fmla="*/ 170128 h 1213484"/>
                  <a:gd name="connsiteX4" fmla="*/ 1223846 w 1223861"/>
                  <a:gd name="connsiteY4" fmla="*/ 611048 h 1213484"/>
                  <a:gd name="connsiteX5" fmla="*/ 1044385 w 1223861"/>
                  <a:gd name="connsiteY5" fmla="*/ 1154925 h 1213484"/>
                  <a:gd name="connsiteX6" fmla="*/ 710258 w 1223861"/>
                  <a:gd name="connsiteY6" fmla="*/ 1180074 h 1213484"/>
                  <a:gd name="connsiteX7" fmla="*/ 346189 w 1223861"/>
                  <a:gd name="connsiteY7" fmla="*/ 991798 h 1213484"/>
                  <a:gd name="connsiteX8" fmla="*/ 0 w 1223861"/>
                  <a:gd name="connsiteY8" fmla="*/ 677839 h 1213484"/>
                  <a:gd name="connsiteX0" fmla="*/ 0 w 1223861"/>
                  <a:gd name="connsiteY0" fmla="*/ 677839 h 1213484"/>
                  <a:gd name="connsiteX1" fmla="*/ 395342 w 1223861"/>
                  <a:gd name="connsiteY1" fmla="*/ 287456 h 1213484"/>
                  <a:gd name="connsiteX2" fmla="*/ 789404 w 1223861"/>
                  <a:gd name="connsiteY2" fmla="*/ 0 h 1213484"/>
                  <a:gd name="connsiteX3" fmla="*/ 1132306 w 1223861"/>
                  <a:gd name="connsiteY3" fmla="*/ 170128 h 1213484"/>
                  <a:gd name="connsiteX4" fmla="*/ 1223846 w 1223861"/>
                  <a:gd name="connsiteY4" fmla="*/ 611048 h 1213484"/>
                  <a:gd name="connsiteX5" fmla="*/ 1044385 w 1223861"/>
                  <a:gd name="connsiteY5" fmla="*/ 1154925 h 1213484"/>
                  <a:gd name="connsiteX6" fmla="*/ 710258 w 1223861"/>
                  <a:gd name="connsiteY6" fmla="*/ 1180074 h 1213484"/>
                  <a:gd name="connsiteX7" fmla="*/ 346189 w 1223861"/>
                  <a:gd name="connsiteY7" fmla="*/ 991798 h 1213484"/>
                  <a:gd name="connsiteX8" fmla="*/ 0 w 1223861"/>
                  <a:gd name="connsiteY8" fmla="*/ 677839 h 1213484"/>
                  <a:gd name="connsiteX0" fmla="*/ 0 w 1223861"/>
                  <a:gd name="connsiteY0" fmla="*/ 677839 h 1213484"/>
                  <a:gd name="connsiteX1" fmla="*/ 395342 w 1223861"/>
                  <a:gd name="connsiteY1" fmla="*/ 287456 h 1213484"/>
                  <a:gd name="connsiteX2" fmla="*/ 789404 w 1223861"/>
                  <a:gd name="connsiteY2" fmla="*/ 0 h 1213484"/>
                  <a:gd name="connsiteX3" fmla="*/ 1132306 w 1223861"/>
                  <a:gd name="connsiteY3" fmla="*/ 170128 h 1213484"/>
                  <a:gd name="connsiteX4" fmla="*/ 1223846 w 1223861"/>
                  <a:gd name="connsiteY4" fmla="*/ 611048 h 1213484"/>
                  <a:gd name="connsiteX5" fmla="*/ 1044385 w 1223861"/>
                  <a:gd name="connsiteY5" fmla="*/ 1154925 h 1213484"/>
                  <a:gd name="connsiteX6" fmla="*/ 710258 w 1223861"/>
                  <a:gd name="connsiteY6" fmla="*/ 1180074 h 1213484"/>
                  <a:gd name="connsiteX7" fmla="*/ 346189 w 1223861"/>
                  <a:gd name="connsiteY7" fmla="*/ 991798 h 1213484"/>
                  <a:gd name="connsiteX8" fmla="*/ 0 w 1223861"/>
                  <a:gd name="connsiteY8" fmla="*/ 677839 h 1213484"/>
                  <a:gd name="connsiteX0" fmla="*/ 0 w 1223861"/>
                  <a:gd name="connsiteY0" fmla="*/ 677839 h 1213454"/>
                  <a:gd name="connsiteX1" fmla="*/ 395342 w 1223861"/>
                  <a:gd name="connsiteY1" fmla="*/ 287456 h 1213454"/>
                  <a:gd name="connsiteX2" fmla="*/ 789404 w 1223861"/>
                  <a:gd name="connsiteY2" fmla="*/ 0 h 1213454"/>
                  <a:gd name="connsiteX3" fmla="*/ 1132306 w 1223861"/>
                  <a:gd name="connsiteY3" fmla="*/ 170128 h 1213454"/>
                  <a:gd name="connsiteX4" fmla="*/ 1223846 w 1223861"/>
                  <a:gd name="connsiteY4" fmla="*/ 611048 h 1213454"/>
                  <a:gd name="connsiteX5" fmla="*/ 1044385 w 1223861"/>
                  <a:gd name="connsiteY5" fmla="*/ 1154925 h 1213454"/>
                  <a:gd name="connsiteX6" fmla="*/ 710258 w 1223861"/>
                  <a:gd name="connsiteY6" fmla="*/ 1180074 h 1213454"/>
                  <a:gd name="connsiteX7" fmla="*/ 348834 w 1223861"/>
                  <a:gd name="connsiteY7" fmla="*/ 992301 h 1213454"/>
                  <a:gd name="connsiteX8" fmla="*/ 0 w 1223861"/>
                  <a:gd name="connsiteY8" fmla="*/ 677839 h 1213454"/>
                  <a:gd name="connsiteX0" fmla="*/ 0 w 1223861"/>
                  <a:gd name="connsiteY0" fmla="*/ 677839 h 1205595"/>
                  <a:gd name="connsiteX1" fmla="*/ 395342 w 1223861"/>
                  <a:gd name="connsiteY1" fmla="*/ 287456 h 1205595"/>
                  <a:gd name="connsiteX2" fmla="*/ 789404 w 1223861"/>
                  <a:gd name="connsiteY2" fmla="*/ 0 h 1205595"/>
                  <a:gd name="connsiteX3" fmla="*/ 1132306 w 1223861"/>
                  <a:gd name="connsiteY3" fmla="*/ 170128 h 1205595"/>
                  <a:gd name="connsiteX4" fmla="*/ 1223846 w 1223861"/>
                  <a:gd name="connsiteY4" fmla="*/ 611048 h 1205595"/>
                  <a:gd name="connsiteX5" fmla="*/ 1044385 w 1223861"/>
                  <a:gd name="connsiteY5" fmla="*/ 1154925 h 1205595"/>
                  <a:gd name="connsiteX6" fmla="*/ 698293 w 1223861"/>
                  <a:gd name="connsiteY6" fmla="*/ 1160306 h 1205595"/>
                  <a:gd name="connsiteX7" fmla="*/ 348834 w 1223861"/>
                  <a:gd name="connsiteY7" fmla="*/ 992301 h 1205595"/>
                  <a:gd name="connsiteX8" fmla="*/ 0 w 1223861"/>
                  <a:gd name="connsiteY8" fmla="*/ 677839 h 1205595"/>
                  <a:gd name="connsiteX0" fmla="*/ 0 w 1223861"/>
                  <a:gd name="connsiteY0" fmla="*/ 677839 h 1205595"/>
                  <a:gd name="connsiteX1" fmla="*/ 395342 w 1223861"/>
                  <a:gd name="connsiteY1" fmla="*/ 287456 h 1205595"/>
                  <a:gd name="connsiteX2" fmla="*/ 789404 w 1223861"/>
                  <a:gd name="connsiteY2" fmla="*/ 0 h 1205595"/>
                  <a:gd name="connsiteX3" fmla="*/ 1132306 w 1223861"/>
                  <a:gd name="connsiteY3" fmla="*/ 170128 h 1205595"/>
                  <a:gd name="connsiteX4" fmla="*/ 1223846 w 1223861"/>
                  <a:gd name="connsiteY4" fmla="*/ 611048 h 1205595"/>
                  <a:gd name="connsiteX5" fmla="*/ 1044385 w 1223861"/>
                  <a:gd name="connsiteY5" fmla="*/ 1154925 h 1205595"/>
                  <a:gd name="connsiteX6" fmla="*/ 698293 w 1223861"/>
                  <a:gd name="connsiteY6" fmla="*/ 1160306 h 1205595"/>
                  <a:gd name="connsiteX7" fmla="*/ 348834 w 1223861"/>
                  <a:gd name="connsiteY7" fmla="*/ 992301 h 1205595"/>
                  <a:gd name="connsiteX8" fmla="*/ 0 w 1223861"/>
                  <a:gd name="connsiteY8" fmla="*/ 677839 h 1205595"/>
                  <a:gd name="connsiteX0" fmla="*/ 0 w 1223861"/>
                  <a:gd name="connsiteY0" fmla="*/ 677839 h 1200552"/>
                  <a:gd name="connsiteX1" fmla="*/ 395342 w 1223861"/>
                  <a:gd name="connsiteY1" fmla="*/ 287456 h 1200552"/>
                  <a:gd name="connsiteX2" fmla="*/ 789404 w 1223861"/>
                  <a:gd name="connsiteY2" fmla="*/ 0 h 1200552"/>
                  <a:gd name="connsiteX3" fmla="*/ 1132306 w 1223861"/>
                  <a:gd name="connsiteY3" fmla="*/ 170128 h 1200552"/>
                  <a:gd name="connsiteX4" fmla="*/ 1223846 w 1223861"/>
                  <a:gd name="connsiteY4" fmla="*/ 611048 h 1200552"/>
                  <a:gd name="connsiteX5" fmla="*/ 1044385 w 1223861"/>
                  <a:gd name="connsiteY5" fmla="*/ 1154925 h 1200552"/>
                  <a:gd name="connsiteX6" fmla="*/ 698293 w 1223861"/>
                  <a:gd name="connsiteY6" fmla="*/ 1160306 h 1200552"/>
                  <a:gd name="connsiteX7" fmla="*/ 348834 w 1223861"/>
                  <a:gd name="connsiteY7" fmla="*/ 992301 h 1200552"/>
                  <a:gd name="connsiteX8" fmla="*/ 0 w 1223861"/>
                  <a:gd name="connsiteY8" fmla="*/ 677839 h 1200552"/>
                  <a:gd name="connsiteX0" fmla="*/ 0 w 1223861"/>
                  <a:gd name="connsiteY0" fmla="*/ 677839 h 1215924"/>
                  <a:gd name="connsiteX1" fmla="*/ 395342 w 1223861"/>
                  <a:gd name="connsiteY1" fmla="*/ 287456 h 1215924"/>
                  <a:gd name="connsiteX2" fmla="*/ 789404 w 1223861"/>
                  <a:gd name="connsiteY2" fmla="*/ 0 h 1215924"/>
                  <a:gd name="connsiteX3" fmla="*/ 1132306 w 1223861"/>
                  <a:gd name="connsiteY3" fmla="*/ 170128 h 1215924"/>
                  <a:gd name="connsiteX4" fmla="*/ 1223846 w 1223861"/>
                  <a:gd name="connsiteY4" fmla="*/ 611048 h 1215924"/>
                  <a:gd name="connsiteX5" fmla="*/ 1064283 w 1223861"/>
                  <a:gd name="connsiteY5" fmla="*/ 1176206 h 1215924"/>
                  <a:gd name="connsiteX6" fmla="*/ 698293 w 1223861"/>
                  <a:gd name="connsiteY6" fmla="*/ 1160306 h 1215924"/>
                  <a:gd name="connsiteX7" fmla="*/ 348834 w 1223861"/>
                  <a:gd name="connsiteY7" fmla="*/ 992301 h 1215924"/>
                  <a:gd name="connsiteX8" fmla="*/ 0 w 1223861"/>
                  <a:gd name="connsiteY8" fmla="*/ 677839 h 1215924"/>
                  <a:gd name="connsiteX0" fmla="*/ 0 w 1223861"/>
                  <a:gd name="connsiteY0" fmla="*/ 677839 h 1225260"/>
                  <a:gd name="connsiteX1" fmla="*/ 395342 w 1223861"/>
                  <a:gd name="connsiteY1" fmla="*/ 287456 h 1225260"/>
                  <a:gd name="connsiteX2" fmla="*/ 789404 w 1223861"/>
                  <a:gd name="connsiteY2" fmla="*/ 0 h 1225260"/>
                  <a:gd name="connsiteX3" fmla="*/ 1132306 w 1223861"/>
                  <a:gd name="connsiteY3" fmla="*/ 170128 h 1225260"/>
                  <a:gd name="connsiteX4" fmla="*/ 1223846 w 1223861"/>
                  <a:gd name="connsiteY4" fmla="*/ 611048 h 1225260"/>
                  <a:gd name="connsiteX5" fmla="*/ 1075276 w 1223861"/>
                  <a:gd name="connsiteY5" fmla="*/ 1188294 h 1225260"/>
                  <a:gd name="connsiteX6" fmla="*/ 698293 w 1223861"/>
                  <a:gd name="connsiteY6" fmla="*/ 1160306 h 1225260"/>
                  <a:gd name="connsiteX7" fmla="*/ 348834 w 1223861"/>
                  <a:gd name="connsiteY7" fmla="*/ 992301 h 1225260"/>
                  <a:gd name="connsiteX8" fmla="*/ 0 w 1223861"/>
                  <a:gd name="connsiteY8" fmla="*/ 677839 h 1225260"/>
                  <a:gd name="connsiteX0" fmla="*/ 0 w 1223861"/>
                  <a:gd name="connsiteY0" fmla="*/ 677839 h 1234225"/>
                  <a:gd name="connsiteX1" fmla="*/ 395342 w 1223861"/>
                  <a:gd name="connsiteY1" fmla="*/ 287456 h 1234225"/>
                  <a:gd name="connsiteX2" fmla="*/ 789404 w 1223861"/>
                  <a:gd name="connsiteY2" fmla="*/ 0 h 1234225"/>
                  <a:gd name="connsiteX3" fmla="*/ 1132306 w 1223861"/>
                  <a:gd name="connsiteY3" fmla="*/ 170128 h 1234225"/>
                  <a:gd name="connsiteX4" fmla="*/ 1223846 w 1223861"/>
                  <a:gd name="connsiteY4" fmla="*/ 611048 h 1234225"/>
                  <a:gd name="connsiteX5" fmla="*/ 1094759 w 1223861"/>
                  <a:gd name="connsiteY5" fmla="*/ 1199503 h 1234225"/>
                  <a:gd name="connsiteX6" fmla="*/ 698293 w 1223861"/>
                  <a:gd name="connsiteY6" fmla="*/ 1160306 h 1234225"/>
                  <a:gd name="connsiteX7" fmla="*/ 348834 w 1223861"/>
                  <a:gd name="connsiteY7" fmla="*/ 992301 h 1234225"/>
                  <a:gd name="connsiteX8" fmla="*/ 0 w 1223861"/>
                  <a:gd name="connsiteY8" fmla="*/ 677839 h 1234225"/>
                  <a:gd name="connsiteX0" fmla="*/ 0 w 1223861"/>
                  <a:gd name="connsiteY0" fmla="*/ 677839 h 1248915"/>
                  <a:gd name="connsiteX1" fmla="*/ 395342 w 1223861"/>
                  <a:gd name="connsiteY1" fmla="*/ 287456 h 1248915"/>
                  <a:gd name="connsiteX2" fmla="*/ 789404 w 1223861"/>
                  <a:gd name="connsiteY2" fmla="*/ 0 h 1248915"/>
                  <a:gd name="connsiteX3" fmla="*/ 1132306 w 1223861"/>
                  <a:gd name="connsiteY3" fmla="*/ 170128 h 1248915"/>
                  <a:gd name="connsiteX4" fmla="*/ 1223846 w 1223861"/>
                  <a:gd name="connsiteY4" fmla="*/ 611048 h 1248915"/>
                  <a:gd name="connsiteX5" fmla="*/ 1096148 w 1223861"/>
                  <a:gd name="connsiteY5" fmla="*/ 1217254 h 1248915"/>
                  <a:gd name="connsiteX6" fmla="*/ 698293 w 1223861"/>
                  <a:gd name="connsiteY6" fmla="*/ 1160306 h 1248915"/>
                  <a:gd name="connsiteX7" fmla="*/ 348834 w 1223861"/>
                  <a:gd name="connsiteY7" fmla="*/ 992301 h 1248915"/>
                  <a:gd name="connsiteX8" fmla="*/ 0 w 1223861"/>
                  <a:gd name="connsiteY8" fmla="*/ 677839 h 1248915"/>
                  <a:gd name="connsiteX0" fmla="*/ 0 w 1223861"/>
                  <a:gd name="connsiteY0" fmla="*/ 677839 h 1244250"/>
                  <a:gd name="connsiteX1" fmla="*/ 395342 w 1223861"/>
                  <a:gd name="connsiteY1" fmla="*/ 287456 h 1244250"/>
                  <a:gd name="connsiteX2" fmla="*/ 789404 w 1223861"/>
                  <a:gd name="connsiteY2" fmla="*/ 0 h 1244250"/>
                  <a:gd name="connsiteX3" fmla="*/ 1132306 w 1223861"/>
                  <a:gd name="connsiteY3" fmla="*/ 170128 h 1244250"/>
                  <a:gd name="connsiteX4" fmla="*/ 1223846 w 1223861"/>
                  <a:gd name="connsiteY4" fmla="*/ 611048 h 1244250"/>
                  <a:gd name="connsiteX5" fmla="*/ 1096148 w 1223861"/>
                  <a:gd name="connsiteY5" fmla="*/ 1217254 h 1244250"/>
                  <a:gd name="connsiteX6" fmla="*/ 688558 w 1223861"/>
                  <a:gd name="connsiteY6" fmla="*/ 1130971 h 1244250"/>
                  <a:gd name="connsiteX7" fmla="*/ 348834 w 1223861"/>
                  <a:gd name="connsiteY7" fmla="*/ 992301 h 1244250"/>
                  <a:gd name="connsiteX8" fmla="*/ 0 w 1223861"/>
                  <a:gd name="connsiteY8" fmla="*/ 677839 h 1244250"/>
                  <a:gd name="connsiteX0" fmla="*/ 0 w 1223861"/>
                  <a:gd name="connsiteY0" fmla="*/ 677839 h 1248179"/>
                  <a:gd name="connsiteX1" fmla="*/ 395342 w 1223861"/>
                  <a:gd name="connsiteY1" fmla="*/ 287456 h 1248179"/>
                  <a:gd name="connsiteX2" fmla="*/ 789404 w 1223861"/>
                  <a:gd name="connsiteY2" fmla="*/ 0 h 1248179"/>
                  <a:gd name="connsiteX3" fmla="*/ 1132306 w 1223861"/>
                  <a:gd name="connsiteY3" fmla="*/ 170128 h 1248179"/>
                  <a:gd name="connsiteX4" fmla="*/ 1223846 w 1223861"/>
                  <a:gd name="connsiteY4" fmla="*/ 611048 h 1248179"/>
                  <a:gd name="connsiteX5" fmla="*/ 1096148 w 1223861"/>
                  <a:gd name="connsiteY5" fmla="*/ 1217254 h 1248179"/>
                  <a:gd name="connsiteX6" fmla="*/ 688558 w 1223861"/>
                  <a:gd name="connsiteY6" fmla="*/ 1130971 h 1248179"/>
                  <a:gd name="connsiteX7" fmla="*/ 348834 w 1223861"/>
                  <a:gd name="connsiteY7" fmla="*/ 992301 h 1248179"/>
                  <a:gd name="connsiteX8" fmla="*/ 0 w 1223861"/>
                  <a:gd name="connsiteY8" fmla="*/ 677839 h 1248179"/>
                  <a:gd name="connsiteX0" fmla="*/ 0 w 1223861"/>
                  <a:gd name="connsiteY0" fmla="*/ 677839 h 1245020"/>
                  <a:gd name="connsiteX1" fmla="*/ 395342 w 1223861"/>
                  <a:gd name="connsiteY1" fmla="*/ 287456 h 1245020"/>
                  <a:gd name="connsiteX2" fmla="*/ 789404 w 1223861"/>
                  <a:gd name="connsiteY2" fmla="*/ 0 h 1245020"/>
                  <a:gd name="connsiteX3" fmla="*/ 1132306 w 1223861"/>
                  <a:gd name="connsiteY3" fmla="*/ 170128 h 1245020"/>
                  <a:gd name="connsiteX4" fmla="*/ 1223846 w 1223861"/>
                  <a:gd name="connsiteY4" fmla="*/ 611048 h 1245020"/>
                  <a:gd name="connsiteX5" fmla="*/ 1096148 w 1223861"/>
                  <a:gd name="connsiteY5" fmla="*/ 1217254 h 1245020"/>
                  <a:gd name="connsiteX6" fmla="*/ 688558 w 1223861"/>
                  <a:gd name="connsiteY6" fmla="*/ 1130971 h 1245020"/>
                  <a:gd name="connsiteX7" fmla="*/ 354551 w 1223861"/>
                  <a:gd name="connsiteY7" fmla="*/ 955920 h 1245020"/>
                  <a:gd name="connsiteX8" fmla="*/ 0 w 1223861"/>
                  <a:gd name="connsiteY8" fmla="*/ 677839 h 1245020"/>
                  <a:gd name="connsiteX0" fmla="*/ 0 w 1223861"/>
                  <a:gd name="connsiteY0" fmla="*/ 677839 h 1245020"/>
                  <a:gd name="connsiteX1" fmla="*/ 395342 w 1223861"/>
                  <a:gd name="connsiteY1" fmla="*/ 287456 h 1245020"/>
                  <a:gd name="connsiteX2" fmla="*/ 789404 w 1223861"/>
                  <a:gd name="connsiteY2" fmla="*/ 0 h 1245020"/>
                  <a:gd name="connsiteX3" fmla="*/ 1132306 w 1223861"/>
                  <a:gd name="connsiteY3" fmla="*/ 170128 h 1245020"/>
                  <a:gd name="connsiteX4" fmla="*/ 1223846 w 1223861"/>
                  <a:gd name="connsiteY4" fmla="*/ 611048 h 1245020"/>
                  <a:gd name="connsiteX5" fmla="*/ 1096148 w 1223861"/>
                  <a:gd name="connsiteY5" fmla="*/ 1217254 h 1245020"/>
                  <a:gd name="connsiteX6" fmla="*/ 688558 w 1223861"/>
                  <a:gd name="connsiteY6" fmla="*/ 1130971 h 1245020"/>
                  <a:gd name="connsiteX7" fmla="*/ 354551 w 1223861"/>
                  <a:gd name="connsiteY7" fmla="*/ 955920 h 1245020"/>
                  <a:gd name="connsiteX8" fmla="*/ 0 w 1223861"/>
                  <a:gd name="connsiteY8" fmla="*/ 677839 h 1245020"/>
                  <a:gd name="connsiteX0" fmla="*/ 0 w 1223861"/>
                  <a:gd name="connsiteY0" fmla="*/ 677839 h 1241019"/>
                  <a:gd name="connsiteX1" fmla="*/ 395342 w 1223861"/>
                  <a:gd name="connsiteY1" fmla="*/ 287456 h 1241019"/>
                  <a:gd name="connsiteX2" fmla="*/ 789404 w 1223861"/>
                  <a:gd name="connsiteY2" fmla="*/ 0 h 1241019"/>
                  <a:gd name="connsiteX3" fmla="*/ 1132306 w 1223861"/>
                  <a:gd name="connsiteY3" fmla="*/ 170128 h 1241019"/>
                  <a:gd name="connsiteX4" fmla="*/ 1223846 w 1223861"/>
                  <a:gd name="connsiteY4" fmla="*/ 611048 h 1241019"/>
                  <a:gd name="connsiteX5" fmla="*/ 1096148 w 1223861"/>
                  <a:gd name="connsiteY5" fmla="*/ 1217254 h 1241019"/>
                  <a:gd name="connsiteX6" fmla="*/ 662956 w 1223861"/>
                  <a:gd name="connsiteY6" fmla="*/ 1098611 h 1241019"/>
                  <a:gd name="connsiteX7" fmla="*/ 354551 w 1223861"/>
                  <a:gd name="connsiteY7" fmla="*/ 955920 h 1241019"/>
                  <a:gd name="connsiteX8" fmla="*/ 0 w 1223861"/>
                  <a:gd name="connsiteY8" fmla="*/ 677839 h 1241019"/>
                  <a:gd name="connsiteX0" fmla="*/ 0 w 1223861"/>
                  <a:gd name="connsiteY0" fmla="*/ 677839 h 1241990"/>
                  <a:gd name="connsiteX1" fmla="*/ 395342 w 1223861"/>
                  <a:gd name="connsiteY1" fmla="*/ 287456 h 1241990"/>
                  <a:gd name="connsiteX2" fmla="*/ 789404 w 1223861"/>
                  <a:gd name="connsiteY2" fmla="*/ 0 h 1241990"/>
                  <a:gd name="connsiteX3" fmla="*/ 1132306 w 1223861"/>
                  <a:gd name="connsiteY3" fmla="*/ 170128 h 1241990"/>
                  <a:gd name="connsiteX4" fmla="*/ 1223846 w 1223861"/>
                  <a:gd name="connsiteY4" fmla="*/ 611048 h 1241990"/>
                  <a:gd name="connsiteX5" fmla="*/ 1096148 w 1223861"/>
                  <a:gd name="connsiteY5" fmla="*/ 1217254 h 1241990"/>
                  <a:gd name="connsiteX6" fmla="*/ 662956 w 1223861"/>
                  <a:gd name="connsiteY6" fmla="*/ 1098611 h 1241990"/>
                  <a:gd name="connsiteX7" fmla="*/ 354551 w 1223861"/>
                  <a:gd name="connsiteY7" fmla="*/ 955920 h 1241990"/>
                  <a:gd name="connsiteX8" fmla="*/ 0 w 1223861"/>
                  <a:gd name="connsiteY8" fmla="*/ 677839 h 1241990"/>
                  <a:gd name="connsiteX0" fmla="*/ 0 w 1223861"/>
                  <a:gd name="connsiteY0" fmla="*/ 677839 h 1240486"/>
                  <a:gd name="connsiteX1" fmla="*/ 395342 w 1223861"/>
                  <a:gd name="connsiteY1" fmla="*/ 287456 h 1240486"/>
                  <a:gd name="connsiteX2" fmla="*/ 789404 w 1223861"/>
                  <a:gd name="connsiteY2" fmla="*/ 0 h 1240486"/>
                  <a:gd name="connsiteX3" fmla="*/ 1132306 w 1223861"/>
                  <a:gd name="connsiteY3" fmla="*/ 170128 h 1240486"/>
                  <a:gd name="connsiteX4" fmla="*/ 1223846 w 1223861"/>
                  <a:gd name="connsiteY4" fmla="*/ 611048 h 1240486"/>
                  <a:gd name="connsiteX5" fmla="*/ 1096148 w 1223861"/>
                  <a:gd name="connsiteY5" fmla="*/ 1217254 h 1240486"/>
                  <a:gd name="connsiteX6" fmla="*/ 662956 w 1223861"/>
                  <a:gd name="connsiteY6" fmla="*/ 1098611 h 1240486"/>
                  <a:gd name="connsiteX7" fmla="*/ 371663 w 1223861"/>
                  <a:gd name="connsiteY7" fmla="*/ 989159 h 1240486"/>
                  <a:gd name="connsiteX8" fmla="*/ 0 w 1223861"/>
                  <a:gd name="connsiteY8" fmla="*/ 677839 h 1240486"/>
                  <a:gd name="connsiteX0" fmla="*/ 0 w 1223861"/>
                  <a:gd name="connsiteY0" fmla="*/ 677839 h 1244230"/>
                  <a:gd name="connsiteX1" fmla="*/ 395342 w 1223861"/>
                  <a:gd name="connsiteY1" fmla="*/ 287456 h 1244230"/>
                  <a:gd name="connsiteX2" fmla="*/ 789404 w 1223861"/>
                  <a:gd name="connsiteY2" fmla="*/ 0 h 1244230"/>
                  <a:gd name="connsiteX3" fmla="*/ 1132306 w 1223861"/>
                  <a:gd name="connsiteY3" fmla="*/ 170128 h 1244230"/>
                  <a:gd name="connsiteX4" fmla="*/ 1223846 w 1223861"/>
                  <a:gd name="connsiteY4" fmla="*/ 611048 h 1244230"/>
                  <a:gd name="connsiteX5" fmla="*/ 1096148 w 1223861"/>
                  <a:gd name="connsiteY5" fmla="*/ 1217254 h 1244230"/>
                  <a:gd name="connsiteX6" fmla="*/ 724607 w 1223861"/>
                  <a:gd name="connsiteY6" fmla="*/ 1130349 h 1244230"/>
                  <a:gd name="connsiteX7" fmla="*/ 371663 w 1223861"/>
                  <a:gd name="connsiteY7" fmla="*/ 989159 h 1244230"/>
                  <a:gd name="connsiteX8" fmla="*/ 0 w 1223861"/>
                  <a:gd name="connsiteY8" fmla="*/ 677839 h 1244230"/>
                  <a:gd name="connsiteX0" fmla="*/ 0 w 1223861"/>
                  <a:gd name="connsiteY0" fmla="*/ 677839 h 1245459"/>
                  <a:gd name="connsiteX1" fmla="*/ 395342 w 1223861"/>
                  <a:gd name="connsiteY1" fmla="*/ 287456 h 1245459"/>
                  <a:gd name="connsiteX2" fmla="*/ 789404 w 1223861"/>
                  <a:gd name="connsiteY2" fmla="*/ 0 h 1245459"/>
                  <a:gd name="connsiteX3" fmla="*/ 1132306 w 1223861"/>
                  <a:gd name="connsiteY3" fmla="*/ 170128 h 1245459"/>
                  <a:gd name="connsiteX4" fmla="*/ 1223846 w 1223861"/>
                  <a:gd name="connsiteY4" fmla="*/ 611048 h 1245459"/>
                  <a:gd name="connsiteX5" fmla="*/ 1096148 w 1223861"/>
                  <a:gd name="connsiteY5" fmla="*/ 1217254 h 1245459"/>
                  <a:gd name="connsiteX6" fmla="*/ 724607 w 1223861"/>
                  <a:gd name="connsiteY6" fmla="*/ 1130349 h 1245459"/>
                  <a:gd name="connsiteX7" fmla="*/ 371663 w 1223861"/>
                  <a:gd name="connsiteY7" fmla="*/ 989159 h 1245459"/>
                  <a:gd name="connsiteX8" fmla="*/ 0 w 1223861"/>
                  <a:gd name="connsiteY8" fmla="*/ 677839 h 1245459"/>
                  <a:gd name="connsiteX0" fmla="*/ 0 w 1223861"/>
                  <a:gd name="connsiteY0" fmla="*/ 677839 h 1246941"/>
                  <a:gd name="connsiteX1" fmla="*/ 395342 w 1223861"/>
                  <a:gd name="connsiteY1" fmla="*/ 287456 h 1246941"/>
                  <a:gd name="connsiteX2" fmla="*/ 789404 w 1223861"/>
                  <a:gd name="connsiteY2" fmla="*/ 0 h 1246941"/>
                  <a:gd name="connsiteX3" fmla="*/ 1132306 w 1223861"/>
                  <a:gd name="connsiteY3" fmla="*/ 170128 h 1246941"/>
                  <a:gd name="connsiteX4" fmla="*/ 1223846 w 1223861"/>
                  <a:gd name="connsiteY4" fmla="*/ 611048 h 1246941"/>
                  <a:gd name="connsiteX5" fmla="*/ 1096148 w 1223861"/>
                  <a:gd name="connsiteY5" fmla="*/ 1217254 h 1246941"/>
                  <a:gd name="connsiteX6" fmla="*/ 722377 w 1223861"/>
                  <a:gd name="connsiteY6" fmla="*/ 1139916 h 1246941"/>
                  <a:gd name="connsiteX7" fmla="*/ 371663 w 1223861"/>
                  <a:gd name="connsiteY7" fmla="*/ 989159 h 1246941"/>
                  <a:gd name="connsiteX8" fmla="*/ 0 w 1223861"/>
                  <a:gd name="connsiteY8" fmla="*/ 677839 h 1246941"/>
                  <a:gd name="connsiteX0" fmla="*/ 0 w 1223861"/>
                  <a:gd name="connsiteY0" fmla="*/ 677839 h 1235356"/>
                  <a:gd name="connsiteX1" fmla="*/ 395342 w 1223861"/>
                  <a:gd name="connsiteY1" fmla="*/ 287456 h 1235356"/>
                  <a:gd name="connsiteX2" fmla="*/ 789404 w 1223861"/>
                  <a:gd name="connsiteY2" fmla="*/ 0 h 1235356"/>
                  <a:gd name="connsiteX3" fmla="*/ 1132306 w 1223861"/>
                  <a:gd name="connsiteY3" fmla="*/ 170128 h 1235356"/>
                  <a:gd name="connsiteX4" fmla="*/ 1223846 w 1223861"/>
                  <a:gd name="connsiteY4" fmla="*/ 611048 h 1235356"/>
                  <a:gd name="connsiteX5" fmla="*/ 1112714 w 1223861"/>
                  <a:gd name="connsiteY5" fmla="*/ 1205424 h 1235356"/>
                  <a:gd name="connsiteX6" fmla="*/ 722377 w 1223861"/>
                  <a:gd name="connsiteY6" fmla="*/ 1139916 h 1235356"/>
                  <a:gd name="connsiteX7" fmla="*/ 371663 w 1223861"/>
                  <a:gd name="connsiteY7" fmla="*/ 989159 h 1235356"/>
                  <a:gd name="connsiteX8" fmla="*/ 0 w 1223861"/>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13"/>
                  <a:gd name="connsiteY0" fmla="*/ 677839 h 1235356"/>
                  <a:gd name="connsiteX1" fmla="*/ 395342 w 1239713"/>
                  <a:gd name="connsiteY1" fmla="*/ 287456 h 1235356"/>
                  <a:gd name="connsiteX2" fmla="*/ 789404 w 1239713"/>
                  <a:gd name="connsiteY2" fmla="*/ 0 h 1235356"/>
                  <a:gd name="connsiteX3" fmla="*/ 1132306 w 1239713"/>
                  <a:gd name="connsiteY3" fmla="*/ 170128 h 1235356"/>
                  <a:gd name="connsiteX4" fmla="*/ 1239713 w 1239713"/>
                  <a:gd name="connsiteY4" fmla="*/ 614073 h 1235356"/>
                  <a:gd name="connsiteX5" fmla="*/ 1112714 w 1239713"/>
                  <a:gd name="connsiteY5" fmla="*/ 1205424 h 1235356"/>
                  <a:gd name="connsiteX6" fmla="*/ 722377 w 1239713"/>
                  <a:gd name="connsiteY6" fmla="*/ 1139916 h 1235356"/>
                  <a:gd name="connsiteX7" fmla="*/ 371663 w 1239713"/>
                  <a:gd name="connsiteY7" fmla="*/ 989159 h 1235356"/>
                  <a:gd name="connsiteX8" fmla="*/ 0 w 1239713"/>
                  <a:gd name="connsiteY8" fmla="*/ 677839 h 1235356"/>
                  <a:gd name="connsiteX0" fmla="*/ 0 w 1239713"/>
                  <a:gd name="connsiteY0" fmla="*/ 677839 h 1223183"/>
                  <a:gd name="connsiteX1" fmla="*/ 395342 w 1239713"/>
                  <a:gd name="connsiteY1" fmla="*/ 287456 h 1223183"/>
                  <a:gd name="connsiteX2" fmla="*/ 789404 w 1239713"/>
                  <a:gd name="connsiteY2" fmla="*/ 0 h 1223183"/>
                  <a:gd name="connsiteX3" fmla="*/ 1132306 w 1239713"/>
                  <a:gd name="connsiteY3" fmla="*/ 170128 h 1223183"/>
                  <a:gd name="connsiteX4" fmla="*/ 1239713 w 1239713"/>
                  <a:gd name="connsiteY4" fmla="*/ 614073 h 1223183"/>
                  <a:gd name="connsiteX5" fmla="*/ 1116058 w 1239713"/>
                  <a:gd name="connsiteY5" fmla="*/ 1191073 h 1223183"/>
                  <a:gd name="connsiteX6" fmla="*/ 722377 w 1239713"/>
                  <a:gd name="connsiteY6" fmla="*/ 1139916 h 1223183"/>
                  <a:gd name="connsiteX7" fmla="*/ 371663 w 1239713"/>
                  <a:gd name="connsiteY7" fmla="*/ 989159 h 1223183"/>
                  <a:gd name="connsiteX8" fmla="*/ 0 w 1239713"/>
                  <a:gd name="connsiteY8" fmla="*/ 677839 h 1223183"/>
                  <a:gd name="connsiteX0" fmla="*/ 0 w 1239713"/>
                  <a:gd name="connsiteY0" fmla="*/ 677839 h 1208862"/>
                  <a:gd name="connsiteX1" fmla="*/ 395342 w 1239713"/>
                  <a:gd name="connsiteY1" fmla="*/ 287456 h 1208862"/>
                  <a:gd name="connsiteX2" fmla="*/ 789404 w 1239713"/>
                  <a:gd name="connsiteY2" fmla="*/ 0 h 1208862"/>
                  <a:gd name="connsiteX3" fmla="*/ 1132306 w 1239713"/>
                  <a:gd name="connsiteY3" fmla="*/ 170128 h 1208862"/>
                  <a:gd name="connsiteX4" fmla="*/ 1239713 w 1239713"/>
                  <a:gd name="connsiteY4" fmla="*/ 614073 h 1208862"/>
                  <a:gd name="connsiteX5" fmla="*/ 1116058 w 1239713"/>
                  <a:gd name="connsiteY5" fmla="*/ 1191073 h 1208862"/>
                  <a:gd name="connsiteX6" fmla="*/ 722377 w 1239713"/>
                  <a:gd name="connsiteY6" fmla="*/ 1139916 h 1208862"/>
                  <a:gd name="connsiteX7" fmla="*/ 371663 w 1239713"/>
                  <a:gd name="connsiteY7" fmla="*/ 989159 h 1208862"/>
                  <a:gd name="connsiteX8" fmla="*/ 0 w 1239713"/>
                  <a:gd name="connsiteY8" fmla="*/ 677839 h 1208862"/>
                  <a:gd name="connsiteX0" fmla="*/ 0 w 1239713"/>
                  <a:gd name="connsiteY0" fmla="*/ 677839 h 1221541"/>
                  <a:gd name="connsiteX1" fmla="*/ 395342 w 1239713"/>
                  <a:gd name="connsiteY1" fmla="*/ 287456 h 1221541"/>
                  <a:gd name="connsiteX2" fmla="*/ 789404 w 1239713"/>
                  <a:gd name="connsiteY2" fmla="*/ 0 h 1221541"/>
                  <a:gd name="connsiteX3" fmla="*/ 1132306 w 1239713"/>
                  <a:gd name="connsiteY3" fmla="*/ 170128 h 1221541"/>
                  <a:gd name="connsiteX4" fmla="*/ 1239713 w 1239713"/>
                  <a:gd name="connsiteY4" fmla="*/ 614073 h 1221541"/>
                  <a:gd name="connsiteX5" fmla="*/ 1116058 w 1239713"/>
                  <a:gd name="connsiteY5" fmla="*/ 1191073 h 1221541"/>
                  <a:gd name="connsiteX6" fmla="*/ 722377 w 1239713"/>
                  <a:gd name="connsiteY6" fmla="*/ 1139916 h 1221541"/>
                  <a:gd name="connsiteX7" fmla="*/ 371663 w 1239713"/>
                  <a:gd name="connsiteY7" fmla="*/ 989159 h 1221541"/>
                  <a:gd name="connsiteX8" fmla="*/ 0 w 1239713"/>
                  <a:gd name="connsiteY8" fmla="*/ 677839 h 1221541"/>
                  <a:gd name="connsiteX0" fmla="*/ 0 w 1239713"/>
                  <a:gd name="connsiteY0" fmla="*/ 677839 h 1221541"/>
                  <a:gd name="connsiteX1" fmla="*/ 395342 w 1239713"/>
                  <a:gd name="connsiteY1" fmla="*/ 287456 h 1221541"/>
                  <a:gd name="connsiteX2" fmla="*/ 789404 w 1239713"/>
                  <a:gd name="connsiteY2" fmla="*/ 0 h 1221541"/>
                  <a:gd name="connsiteX3" fmla="*/ 1132306 w 1239713"/>
                  <a:gd name="connsiteY3" fmla="*/ 170128 h 1221541"/>
                  <a:gd name="connsiteX4" fmla="*/ 1239713 w 1239713"/>
                  <a:gd name="connsiteY4" fmla="*/ 614073 h 1221541"/>
                  <a:gd name="connsiteX5" fmla="*/ 1116058 w 1239713"/>
                  <a:gd name="connsiteY5" fmla="*/ 1191073 h 1221541"/>
                  <a:gd name="connsiteX6" fmla="*/ 722377 w 1239713"/>
                  <a:gd name="connsiteY6" fmla="*/ 1139916 h 1221541"/>
                  <a:gd name="connsiteX7" fmla="*/ 371663 w 1239713"/>
                  <a:gd name="connsiteY7" fmla="*/ 989159 h 1221541"/>
                  <a:gd name="connsiteX8" fmla="*/ 0 w 1239713"/>
                  <a:gd name="connsiteY8" fmla="*/ 677839 h 1221541"/>
                  <a:gd name="connsiteX0" fmla="*/ 0 w 1239713"/>
                  <a:gd name="connsiteY0" fmla="*/ 677839 h 1221828"/>
                  <a:gd name="connsiteX1" fmla="*/ 395342 w 1239713"/>
                  <a:gd name="connsiteY1" fmla="*/ 287456 h 1221828"/>
                  <a:gd name="connsiteX2" fmla="*/ 789404 w 1239713"/>
                  <a:gd name="connsiteY2" fmla="*/ 0 h 1221828"/>
                  <a:gd name="connsiteX3" fmla="*/ 1132306 w 1239713"/>
                  <a:gd name="connsiteY3" fmla="*/ 170128 h 1221828"/>
                  <a:gd name="connsiteX4" fmla="*/ 1239713 w 1239713"/>
                  <a:gd name="connsiteY4" fmla="*/ 614073 h 1221828"/>
                  <a:gd name="connsiteX5" fmla="*/ 1116058 w 1239713"/>
                  <a:gd name="connsiteY5" fmla="*/ 1191073 h 1221828"/>
                  <a:gd name="connsiteX6" fmla="*/ 730310 w 1239713"/>
                  <a:gd name="connsiteY6" fmla="*/ 1141429 h 1221828"/>
                  <a:gd name="connsiteX7" fmla="*/ 371663 w 1239713"/>
                  <a:gd name="connsiteY7" fmla="*/ 989159 h 1221828"/>
                  <a:gd name="connsiteX8" fmla="*/ 0 w 1239713"/>
                  <a:gd name="connsiteY8" fmla="*/ 677839 h 1221828"/>
                  <a:gd name="connsiteX0" fmla="*/ 0 w 1239713"/>
                  <a:gd name="connsiteY0" fmla="*/ 677839 h 1223964"/>
                  <a:gd name="connsiteX1" fmla="*/ 395342 w 1239713"/>
                  <a:gd name="connsiteY1" fmla="*/ 287456 h 1223964"/>
                  <a:gd name="connsiteX2" fmla="*/ 789404 w 1239713"/>
                  <a:gd name="connsiteY2" fmla="*/ 0 h 1223964"/>
                  <a:gd name="connsiteX3" fmla="*/ 1132306 w 1239713"/>
                  <a:gd name="connsiteY3" fmla="*/ 170128 h 1223964"/>
                  <a:gd name="connsiteX4" fmla="*/ 1239713 w 1239713"/>
                  <a:gd name="connsiteY4" fmla="*/ 614073 h 1223964"/>
                  <a:gd name="connsiteX5" fmla="*/ 1116058 w 1239713"/>
                  <a:gd name="connsiteY5" fmla="*/ 1191073 h 1223964"/>
                  <a:gd name="connsiteX6" fmla="*/ 730310 w 1239713"/>
                  <a:gd name="connsiteY6" fmla="*/ 1141429 h 1223964"/>
                  <a:gd name="connsiteX7" fmla="*/ 371663 w 1239713"/>
                  <a:gd name="connsiteY7" fmla="*/ 989159 h 1223964"/>
                  <a:gd name="connsiteX8" fmla="*/ 0 w 1239713"/>
                  <a:gd name="connsiteY8" fmla="*/ 677839 h 1223964"/>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0250"/>
                  <a:gd name="connsiteY0" fmla="*/ 684639 h 1221697"/>
                  <a:gd name="connsiteX1" fmla="*/ 385879 w 1230250"/>
                  <a:gd name="connsiteY1" fmla="*/ 287456 h 1221697"/>
                  <a:gd name="connsiteX2" fmla="*/ 779941 w 1230250"/>
                  <a:gd name="connsiteY2" fmla="*/ 0 h 1221697"/>
                  <a:gd name="connsiteX3" fmla="*/ 1122843 w 1230250"/>
                  <a:gd name="connsiteY3" fmla="*/ 170128 h 1221697"/>
                  <a:gd name="connsiteX4" fmla="*/ 1230250 w 1230250"/>
                  <a:gd name="connsiteY4" fmla="*/ 614073 h 1221697"/>
                  <a:gd name="connsiteX5" fmla="*/ 1106595 w 1230250"/>
                  <a:gd name="connsiteY5" fmla="*/ 1191073 h 1221697"/>
                  <a:gd name="connsiteX6" fmla="*/ 720847 w 1230250"/>
                  <a:gd name="connsiteY6" fmla="*/ 1141429 h 1221697"/>
                  <a:gd name="connsiteX7" fmla="*/ 347306 w 1230250"/>
                  <a:gd name="connsiteY7" fmla="*/ 993814 h 1221697"/>
                  <a:gd name="connsiteX8" fmla="*/ 0 w 1230250"/>
                  <a:gd name="connsiteY8" fmla="*/ 684639 h 1221697"/>
                  <a:gd name="connsiteX0" fmla="*/ 0 w 1230250"/>
                  <a:gd name="connsiteY0" fmla="*/ 684639 h 1220601"/>
                  <a:gd name="connsiteX1" fmla="*/ 385879 w 1230250"/>
                  <a:gd name="connsiteY1" fmla="*/ 287456 h 1220601"/>
                  <a:gd name="connsiteX2" fmla="*/ 779941 w 1230250"/>
                  <a:gd name="connsiteY2" fmla="*/ 0 h 1220601"/>
                  <a:gd name="connsiteX3" fmla="*/ 1122843 w 1230250"/>
                  <a:gd name="connsiteY3" fmla="*/ 170128 h 1220601"/>
                  <a:gd name="connsiteX4" fmla="*/ 1230250 w 1230250"/>
                  <a:gd name="connsiteY4" fmla="*/ 614073 h 1220601"/>
                  <a:gd name="connsiteX5" fmla="*/ 1106595 w 1230250"/>
                  <a:gd name="connsiteY5" fmla="*/ 1191073 h 1220601"/>
                  <a:gd name="connsiteX6" fmla="*/ 720847 w 1230250"/>
                  <a:gd name="connsiteY6" fmla="*/ 1141429 h 1220601"/>
                  <a:gd name="connsiteX7" fmla="*/ 337940 w 1230250"/>
                  <a:gd name="connsiteY7" fmla="*/ 1033997 h 1220601"/>
                  <a:gd name="connsiteX8" fmla="*/ 0 w 1230250"/>
                  <a:gd name="connsiteY8" fmla="*/ 684639 h 1220601"/>
                  <a:gd name="connsiteX0" fmla="*/ 0 w 1230250"/>
                  <a:gd name="connsiteY0" fmla="*/ 684639 h 1219886"/>
                  <a:gd name="connsiteX1" fmla="*/ 385879 w 1230250"/>
                  <a:gd name="connsiteY1" fmla="*/ 287456 h 1219886"/>
                  <a:gd name="connsiteX2" fmla="*/ 779941 w 1230250"/>
                  <a:gd name="connsiteY2" fmla="*/ 0 h 1219886"/>
                  <a:gd name="connsiteX3" fmla="*/ 1122843 w 1230250"/>
                  <a:gd name="connsiteY3" fmla="*/ 170128 h 1219886"/>
                  <a:gd name="connsiteX4" fmla="*/ 1230250 w 1230250"/>
                  <a:gd name="connsiteY4" fmla="*/ 614073 h 1219886"/>
                  <a:gd name="connsiteX5" fmla="*/ 1106595 w 1230250"/>
                  <a:gd name="connsiteY5" fmla="*/ 1191073 h 1219886"/>
                  <a:gd name="connsiteX6" fmla="*/ 720847 w 1230250"/>
                  <a:gd name="connsiteY6" fmla="*/ 1141429 h 1219886"/>
                  <a:gd name="connsiteX7" fmla="*/ 324905 w 1230250"/>
                  <a:gd name="connsiteY7" fmla="*/ 1061488 h 1219886"/>
                  <a:gd name="connsiteX8" fmla="*/ 0 w 1230250"/>
                  <a:gd name="connsiteY8" fmla="*/ 684639 h 1219886"/>
                  <a:gd name="connsiteX0" fmla="*/ 0 w 1230250"/>
                  <a:gd name="connsiteY0" fmla="*/ 684639 h 1212467"/>
                  <a:gd name="connsiteX1" fmla="*/ 385879 w 1230250"/>
                  <a:gd name="connsiteY1" fmla="*/ 287456 h 1212467"/>
                  <a:gd name="connsiteX2" fmla="*/ 779941 w 1230250"/>
                  <a:gd name="connsiteY2" fmla="*/ 0 h 1212467"/>
                  <a:gd name="connsiteX3" fmla="*/ 1122843 w 1230250"/>
                  <a:gd name="connsiteY3" fmla="*/ 170128 h 1212467"/>
                  <a:gd name="connsiteX4" fmla="*/ 1230250 w 1230250"/>
                  <a:gd name="connsiteY4" fmla="*/ 614073 h 1212467"/>
                  <a:gd name="connsiteX5" fmla="*/ 1155034 w 1230250"/>
                  <a:gd name="connsiteY5" fmla="*/ 1182322 h 1212467"/>
                  <a:gd name="connsiteX6" fmla="*/ 720847 w 1230250"/>
                  <a:gd name="connsiteY6" fmla="*/ 1141429 h 1212467"/>
                  <a:gd name="connsiteX7" fmla="*/ 324905 w 1230250"/>
                  <a:gd name="connsiteY7" fmla="*/ 1061488 h 1212467"/>
                  <a:gd name="connsiteX8" fmla="*/ 0 w 1230250"/>
                  <a:gd name="connsiteY8" fmla="*/ 684639 h 1212467"/>
                  <a:gd name="connsiteX0" fmla="*/ 0 w 1230250"/>
                  <a:gd name="connsiteY0" fmla="*/ 684639 h 1217428"/>
                  <a:gd name="connsiteX1" fmla="*/ 385879 w 1230250"/>
                  <a:gd name="connsiteY1" fmla="*/ 287456 h 1217428"/>
                  <a:gd name="connsiteX2" fmla="*/ 779941 w 1230250"/>
                  <a:gd name="connsiteY2" fmla="*/ 0 h 1217428"/>
                  <a:gd name="connsiteX3" fmla="*/ 1122843 w 1230250"/>
                  <a:gd name="connsiteY3" fmla="*/ 170128 h 1217428"/>
                  <a:gd name="connsiteX4" fmla="*/ 1230250 w 1230250"/>
                  <a:gd name="connsiteY4" fmla="*/ 614073 h 1217428"/>
                  <a:gd name="connsiteX5" fmla="*/ 1155034 w 1230250"/>
                  <a:gd name="connsiteY5" fmla="*/ 1182322 h 1217428"/>
                  <a:gd name="connsiteX6" fmla="*/ 715496 w 1230250"/>
                  <a:gd name="connsiteY6" fmla="*/ 1164390 h 1217428"/>
                  <a:gd name="connsiteX7" fmla="*/ 324905 w 1230250"/>
                  <a:gd name="connsiteY7" fmla="*/ 1061488 h 1217428"/>
                  <a:gd name="connsiteX8" fmla="*/ 0 w 1230250"/>
                  <a:gd name="connsiteY8" fmla="*/ 684639 h 1217428"/>
                  <a:gd name="connsiteX0" fmla="*/ 0 w 1230250"/>
                  <a:gd name="connsiteY0" fmla="*/ 684639 h 1220529"/>
                  <a:gd name="connsiteX1" fmla="*/ 385879 w 1230250"/>
                  <a:gd name="connsiteY1" fmla="*/ 287456 h 1220529"/>
                  <a:gd name="connsiteX2" fmla="*/ 779941 w 1230250"/>
                  <a:gd name="connsiteY2" fmla="*/ 0 h 1220529"/>
                  <a:gd name="connsiteX3" fmla="*/ 1122843 w 1230250"/>
                  <a:gd name="connsiteY3" fmla="*/ 170128 h 1220529"/>
                  <a:gd name="connsiteX4" fmla="*/ 1230250 w 1230250"/>
                  <a:gd name="connsiteY4" fmla="*/ 614073 h 1220529"/>
                  <a:gd name="connsiteX5" fmla="*/ 1155034 w 1230250"/>
                  <a:gd name="connsiteY5" fmla="*/ 1182322 h 1220529"/>
                  <a:gd name="connsiteX6" fmla="*/ 712819 w 1230250"/>
                  <a:gd name="connsiteY6" fmla="*/ 1175870 h 1220529"/>
                  <a:gd name="connsiteX7" fmla="*/ 324905 w 1230250"/>
                  <a:gd name="connsiteY7" fmla="*/ 1061488 h 1220529"/>
                  <a:gd name="connsiteX8" fmla="*/ 0 w 1230250"/>
                  <a:gd name="connsiteY8" fmla="*/ 684639 h 1220529"/>
                  <a:gd name="connsiteX0" fmla="*/ 0 w 1230250"/>
                  <a:gd name="connsiteY0" fmla="*/ 684639 h 1219435"/>
                  <a:gd name="connsiteX1" fmla="*/ 385879 w 1230250"/>
                  <a:gd name="connsiteY1" fmla="*/ 287456 h 1219435"/>
                  <a:gd name="connsiteX2" fmla="*/ 779941 w 1230250"/>
                  <a:gd name="connsiteY2" fmla="*/ 0 h 1219435"/>
                  <a:gd name="connsiteX3" fmla="*/ 1122843 w 1230250"/>
                  <a:gd name="connsiteY3" fmla="*/ 170128 h 1219435"/>
                  <a:gd name="connsiteX4" fmla="*/ 1230250 w 1230250"/>
                  <a:gd name="connsiteY4" fmla="*/ 614073 h 1219435"/>
                  <a:gd name="connsiteX5" fmla="*/ 1155034 w 1230250"/>
                  <a:gd name="connsiteY5" fmla="*/ 1182322 h 1219435"/>
                  <a:gd name="connsiteX6" fmla="*/ 712819 w 1230250"/>
                  <a:gd name="connsiteY6" fmla="*/ 1175870 h 1219435"/>
                  <a:gd name="connsiteX7" fmla="*/ 324905 w 1230250"/>
                  <a:gd name="connsiteY7" fmla="*/ 1061488 h 1219435"/>
                  <a:gd name="connsiteX8" fmla="*/ 0 w 1230250"/>
                  <a:gd name="connsiteY8" fmla="*/ 684639 h 1219435"/>
                  <a:gd name="connsiteX0" fmla="*/ 0 w 1230250"/>
                  <a:gd name="connsiteY0" fmla="*/ 684639 h 1227047"/>
                  <a:gd name="connsiteX1" fmla="*/ 385879 w 1230250"/>
                  <a:gd name="connsiteY1" fmla="*/ 287456 h 1227047"/>
                  <a:gd name="connsiteX2" fmla="*/ 779941 w 1230250"/>
                  <a:gd name="connsiteY2" fmla="*/ 0 h 1227047"/>
                  <a:gd name="connsiteX3" fmla="*/ 1122843 w 1230250"/>
                  <a:gd name="connsiteY3" fmla="*/ 170128 h 1227047"/>
                  <a:gd name="connsiteX4" fmla="*/ 1230250 w 1230250"/>
                  <a:gd name="connsiteY4" fmla="*/ 614073 h 1227047"/>
                  <a:gd name="connsiteX5" fmla="*/ 1155034 w 1230250"/>
                  <a:gd name="connsiteY5" fmla="*/ 1182322 h 1227047"/>
                  <a:gd name="connsiteX6" fmla="*/ 707467 w 1230250"/>
                  <a:gd name="connsiteY6" fmla="*/ 1198831 h 1227047"/>
                  <a:gd name="connsiteX7" fmla="*/ 324905 w 1230250"/>
                  <a:gd name="connsiteY7" fmla="*/ 1061488 h 1227047"/>
                  <a:gd name="connsiteX8" fmla="*/ 0 w 1230250"/>
                  <a:gd name="connsiteY8" fmla="*/ 684639 h 1227047"/>
                  <a:gd name="connsiteX0" fmla="*/ 0 w 1230250"/>
                  <a:gd name="connsiteY0" fmla="*/ 684639 h 1227700"/>
                  <a:gd name="connsiteX1" fmla="*/ 385879 w 1230250"/>
                  <a:gd name="connsiteY1" fmla="*/ 287456 h 1227700"/>
                  <a:gd name="connsiteX2" fmla="*/ 779941 w 1230250"/>
                  <a:gd name="connsiteY2" fmla="*/ 0 h 1227700"/>
                  <a:gd name="connsiteX3" fmla="*/ 1122843 w 1230250"/>
                  <a:gd name="connsiteY3" fmla="*/ 170128 h 1227700"/>
                  <a:gd name="connsiteX4" fmla="*/ 1230250 w 1230250"/>
                  <a:gd name="connsiteY4" fmla="*/ 614073 h 1227700"/>
                  <a:gd name="connsiteX5" fmla="*/ 1155034 w 1230250"/>
                  <a:gd name="connsiteY5" fmla="*/ 1182322 h 1227700"/>
                  <a:gd name="connsiteX6" fmla="*/ 707467 w 1230250"/>
                  <a:gd name="connsiteY6" fmla="*/ 1198831 h 1227700"/>
                  <a:gd name="connsiteX7" fmla="*/ 308198 w 1230250"/>
                  <a:gd name="connsiteY7" fmla="*/ 1076290 h 1227700"/>
                  <a:gd name="connsiteX8" fmla="*/ 0 w 1230250"/>
                  <a:gd name="connsiteY8" fmla="*/ 684639 h 1227700"/>
                  <a:gd name="connsiteX0" fmla="*/ 0 w 1230250"/>
                  <a:gd name="connsiteY0" fmla="*/ 684639 h 1227653"/>
                  <a:gd name="connsiteX1" fmla="*/ 385879 w 1230250"/>
                  <a:gd name="connsiteY1" fmla="*/ 287456 h 1227653"/>
                  <a:gd name="connsiteX2" fmla="*/ 779941 w 1230250"/>
                  <a:gd name="connsiteY2" fmla="*/ 0 h 1227653"/>
                  <a:gd name="connsiteX3" fmla="*/ 1122843 w 1230250"/>
                  <a:gd name="connsiteY3" fmla="*/ 170128 h 1227653"/>
                  <a:gd name="connsiteX4" fmla="*/ 1230250 w 1230250"/>
                  <a:gd name="connsiteY4" fmla="*/ 614073 h 1227653"/>
                  <a:gd name="connsiteX5" fmla="*/ 1155034 w 1230250"/>
                  <a:gd name="connsiteY5" fmla="*/ 1182322 h 1227653"/>
                  <a:gd name="connsiteX6" fmla="*/ 707467 w 1230250"/>
                  <a:gd name="connsiteY6" fmla="*/ 1198831 h 1227653"/>
                  <a:gd name="connsiteX7" fmla="*/ 281474 w 1230250"/>
                  <a:gd name="connsiteY7" fmla="*/ 1077190 h 1227653"/>
                  <a:gd name="connsiteX8" fmla="*/ 0 w 1230250"/>
                  <a:gd name="connsiteY8" fmla="*/ 684639 h 122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250" h="1227653">
                    <a:moveTo>
                      <a:pt x="0" y="684639"/>
                    </a:moveTo>
                    <a:cubicBezTo>
                      <a:pt x="39627" y="537927"/>
                      <a:pt x="216796" y="400893"/>
                      <a:pt x="385879" y="287456"/>
                    </a:cubicBezTo>
                    <a:cubicBezTo>
                      <a:pt x="519700" y="206580"/>
                      <a:pt x="630031" y="46498"/>
                      <a:pt x="779941" y="0"/>
                    </a:cubicBezTo>
                    <a:cubicBezTo>
                      <a:pt x="931007" y="0"/>
                      <a:pt x="1122843" y="19062"/>
                      <a:pt x="1122843" y="170128"/>
                    </a:cubicBezTo>
                    <a:cubicBezTo>
                      <a:pt x="1159046" y="320896"/>
                      <a:pt x="1216862" y="438427"/>
                      <a:pt x="1230250" y="614073"/>
                    </a:cubicBezTo>
                    <a:cubicBezTo>
                      <a:pt x="1207725" y="824958"/>
                      <a:pt x="1249789" y="1005192"/>
                      <a:pt x="1155034" y="1182322"/>
                    </a:cubicBezTo>
                    <a:cubicBezTo>
                      <a:pt x="1053715" y="1261672"/>
                      <a:pt x="853060" y="1216353"/>
                      <a:pt x="707467" y="1198831"/>
                    </a:cubicBezTo>
                    <a:cubicBezTo>
                      <a:pt x="561874" y="1181309"/>
                      <a:pt x="405896" y="1134703"/>
                      <a:pt x="281474" y="1077190"/>
                    </a:cubicBezTo>
                    <a:cubicBezTo>
                      <a:pt x="159682" y="1014068"/>
                      <a:pt x="39236" y="841464"/>
                      <a:pt x="0" y="684639"/>
                    </a:cubicBezTo>
                    <a:close/>
                  </a:path>
                </a:pathLst>
              </a:custGeom>
              <a:solidFill>
                <a:srgbClr val="FF0000">
                  <a:alpha val="27000"/>
                </a:srgbClr>
              </a:solidFill>
              <a:ln>
                <a:solidFill>
                  <a:schemeClr val="tx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75" name="正方形/長方形 74">
                <a:extLst>
                  <a:ext uri="{FF2B5EF4-FFF2-40B4-BE49-F238E27FC236}">
                    <a16:creationId xmlns:a16="http://schemas.microsoft.com/office/drawing/2014/main" id="{728163EB-F6AF-4BA7-9676-F7DEB6E0B0E0}"/>
                  </a:ext>
                </a:extLst>
              </p:cNvPr>
              <p:cNvSpPr/>
              <p:nvPr/>
            </p:nvSpPr>
            <p:spPr>
              <a:xfrm>
                <a:off x="901464" y="-91799"/>
                <a:ext cx="476512" cy="13596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淡路島</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629137E7-C1B9-4208-BA8D-6F2122E10AF2}"/>
                  </a:ext>
                </a:extLst>
              </p:cNvPr>
              <p:cNvSpPr/>
              <p:nvPr/>
            </p:nvSpPr>
            <p:spPr>
              <a:xfrm>
                <a:off x="1543619" y="-1276204"/>
                <a:ext cx="308468" cy="14427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7" name="矢印: 左右 153">
                <a:extLst>
                  <a:ext uri="{FF2B5EF4-FFF2-40B4-BE49-F238E27FC236}">
                    <a16:creationId xmlns:a16="http://schemas.microsoft.com/office/drawing/2014/main" id="{4878849A-BB57-4DD2-A0C6-D13CC4670CD3}"/>
                  </a:ext>
                </a:extLst>
              </p:cNvPr>
              <p:cNvSpPr>
                <a:spLocks noChangeAspect="1"/>
              </p:cNvSpPr>
              <p:nvPr/>
            </p:nvSpPr>
            <p:spPr>
              <a:xfrm rot="2106158">
                <a:off x="2622632" y="-297981"/>
                <a:ext cx="310343" cy="171489"/>
              </a:xfrm>
              <a:prstGeom prst="leftRightArrow">
                <a:avLst/>
              </a:prstGeom>
              <a:solidFill>
                <a:schemeClr val="accent2">
                  <a:lumMod val="50000"/>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2000" dirty="0"/>
              </a:p>
            </p:txBody>
          </p:sp>
          <p:sp>
            <p:nvSpPr>
              <p:cNvPr id="78" name="正方形/長方形 77">
                <a:extLst>
                  <a:ext uri="{FF2B5EF4-FFF2-40B4-BE49-F238E27FC236}">
                    <a16:creationId xmlns:a16="http://schemas.microsoft.com/office/drawing/2014/main" id="{54E66EB1-CD38-471C-A42F-1DD9C2F84DF3}"/>
                  </a:ext>
                </a:extLst>
              </p:cNvPr>
              <p:cNvSpPr/>
              <p:nvPr/>
            </p:nvSpPr>
            <p:spPr>
              <a:xfrm>
                <a:off x="2585625" y="-58611"/>
                <a:ext cx="310366" cy="131988"/>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泉州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60" name="正方形/長方形 59">
              <a:extLst>
                <a:ext uri="{FF2B5EF4-FFF2-40B4-BE49-F238E27FC236}">
                  <a16:creationId xmlns:a16="http://schemas.microsoft.com/office/drawing/2014/main" id="{42AB246C-D6C3-4324-A739-9AC17F6C0836}"/>
                </a:ext>
              </a:extLst>
            </p:cNvPr>
            <p:cNvSpPr/>
            <p:nvPr/>
          </p:nvSpPr>
          <p:spPr>
            <a:xfrm>
              <a:off x="4931225" y="5521350"/>
              <a:ext cx="2201849" cy="343220"/>
            </a:xfrm>
            <a:prstGeom prst="rect">
              <a:avLst/>
            </a:prstGeom>
            <a:solidFill>
              <a:schemeClr val="bg1"/>
            </a:solidFill>
            <a:ln w="952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・船着場周辺の賑わい創出</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・地域資源を活かした内陸部への周遊</a:t>
              </a:r>
            </a:p>
          </p:txBody>
        </p:sp>
        <p:sp>
          <p:nvSpPr>
            <p:cNvPr id="61" name="楕円 57">
              <a:extLst>
                <a:ext uri="{FF2B5EF4-FFF2-40B4-BE49-F238E27FC236}">
                  <a16:creationId xmlns:a16="http://schemas.microsoft.com/office/drawing/2014/main" id="{B9D7130E-388E-494E-B1CF-69D594C9D490}"/>
                </a:ext>
              </a:extLst>
            </p:cNvPr>
            <p:cNvSpPr>
              <a:spLocks noChangeAspect="1"/>
            </p:cNvSpPr>
            <p:nvPr/>
          </p:nvSpPr>
          <p:spPr>
            <a:xfrm>
              <a:off x="6290722" y="3833185"/>
              <a:ext cx="129771" cy="1186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629137E7-C1B9-4208-BA8D-6F2122E10AF2}"/>
                </a:ext>
              </a:extLst>
            </p:cNvPr>
            <p:cNvSpPr/>
            <p:nvPr/>
          </p:nvSpPr>
          <p:spPr>
            <a:xfrm>
              <a:off x="6088524" y="3627417"/>
              <a:ext cx="331971" cy="160594"/>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cxnSp>
          <p:nvCxnSpPr>
            <p:cNvPr id="63" name="直線矢印コネクタ 62"/>
            <p:cNvCxnSpPr>
              <a:cxnSpLocks/>
            </p:cNvCxnSpPr>
            <p:nvPr/>
          </p:nvCxnSpPr>
          <p:spPr>
            <a:xfrm flipV="1">
              <a:off x="6458071" y="3423694"/>
              <a:ext cx="393116" cy="336002"/>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2585BD4-9DA7-4BD2-87C4-82F542D3C6A3}"/>
                </a:ext>
              </a:extLst>
            </p:cNvPr>
            <p:cNvSpPr/>
            <p:nvPr/>
          </p:nvSpPr>
          <p:spPr>
            <a:xfrm>
              <a:off x="6828958" y="3309791"/>
              <a:ext cx="304131" cy="13302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65" name="フリーフォーム 64"/>
            <p:cNvSpPr/>
            <p:nvPr/>
          </p:nvSpPr>
          <p:spPr>
            <a:xfrm rot="16718153" flipH="1">
              <a:off x="5936596" y="3607645"/>
              <a:ext cx="80154" cy="37903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フリーフォーム 65"/>
            <p:cNvSpPr/>
            <p:nvPr/>
          </p:nvSpPr>
          <p:spPr>
            <a:xfrm>
              <a:off x="6320933" y="3982850"/>
              <a:ext cx="45719" cy="50529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フリーフォーム 66"/>
            <p:cNvSpPr/>
            <p:nvPr/>
          </p:nvSpPr>
          <p:spPr>
            <a:xfrm flipV="1">
              <a:off x="5002669" y="3914591"/>
              <a:ext cx="1172999" cy="677267"/>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フリーフォーム 67"/>
            <p:cNvSpPr/>
            <p:nvPr/>
          </p:nvSpPr>
          <p:spPr>
            <a:xfrm>
              <a:off x="6713281" y="3654242"/>
              <a:ext cx="114170" cy="133770"/>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extLst>
                <a:ext uri="{FF2B5EF4-FFF2-40B4-BE49-F238E27FC236}">
                  <a16:creationId xmlns:a16="http://schemas.microsoft.com/office/drawing/2014/main" id="{629137E7-C1B9-4208-BA8D-6F2122E10AF2}"/>
                </a:ext>
              </a:extLst>
            </p:cNvPr>
            <p:cNvSpPr/>
            <p:nvPr/>
          </p:nvSpPr>
          <p:spPr>
            <a:xfrm>
              <a:off x="6619450" y="3829560"/>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70" name="フリーフォーム 69"/>
            <p:cNvSpPr/>
            <p:nvPr/>
          </p:nvSpPr>
          <p:spPr>
            <a:xfrm flipH="1">
              <a:off x="6817335" y="3556715"/>
              <a:ext cx="45719" cy="119900"/>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2540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フリーフォーム 70"/>
            <p:cNvSpPr/>
            <p:nvPr/>
          </p:nvSpPr>
          <p:spPr>
            <a:xfrm>
              <a:off x="6555246" y="3720033"/>
              <a:ext cx="157835" cy="113152"/>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2540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フリーフォーム 71"/>
            <p:cNvSpPr/>
            <p:nvPr/>
          </p:nvSpPr>
          <p:spPr>
            <a:xfrm rot="20537271" flipV="1">
              <a:off x="5749107" y="4039536"/>
              <a:ext cx="640731" cy="852916"/>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a:extLst>
                <a:ext uri="{FF2B5EF4-FFF2-40B4-BE49-F238E27FC236}">
                  <a16:creationId xmlns:a16="http://schemas.microsoft.com/office/drawing/2014/main" id="{54E66EB1-CD38-471C-A42F-1DD9C2F84DF3}"/>
                </a:ext>
              </a:extLst>
            </p:cNvPr>
            <p:cNvSpPr/>
            <p:nvPr/>
          </p:nvSpPr>
          <p:spPr>
            <a:xfrm>
              <a:off x="5510336" y="4888838"/>
              <a:ext cx="319353" cy="16173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関空</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grpSp>
        <p:nvGrpSpPr>
          <p:cNvPr id="79" name="グループ化 78"/>
          <p:cNvGrpSpPr/>
          <p:nvPr/>
        </p:nvGrpSpPr>
        <p:grpSpPr>
          <a:xfrm>
            <a:off x="6964563" y="3325338"/>
            <a:ext cx="2531095" cy="2285739"/>
            <a:chOff x="7248661" y="2945053"/>
            <a:chExt cx="2531095" cy="2285739"/>
          </a:xfrm>
        </p:grpSpPr>
        <p:pic>
          <p:nvPicPr>
            <p:cNvPr id="80" name="図 79"/>
            <p:cNvPicPr>
              <a:picLocks noChangeAspect="1"/>
            </p:cNvPicPr>
            <p:nvPr/>
          </p:nvPicPr>
          <p:blipFill rotWithShape="1">
            <a:blip r:embed="rId6">
              <a:extLst>
                <a:ext uri="{28A0092B-C50C-407E-A947-70E740481C1C}">
                  <a14:useLocalDpi xmlns:a14="http://schemas.microsoft.com/office/drawing/2010/main" val="0"/>
                </a:ext>
              </a:extLst>
            </a:blip>
            <a:srcRect l="35959" t="7508" b="17490"/>
            <a:stretch/>
          </p:blipFill>
          <p:spPr>
            <a:xfrm>
              <a:off x="7248661" y="2945053"/>
              <a:ext cx="2531095" cy="2285739"/>
            </a:xfrm>
            <a:prstGeom prst="rect">
              <a:avLst/>
            </a:prstGeom>
            <a:ln>
              <a:noFill/>
            </a:ln>
          </p:spPr>
        </p:pic>
        <p:sp>
          <p:nvSpPr>
            <p:cNvPr id="81" name="楕円 57">
              <a:extLst>
                <a:ext uri="{FF2B5EF4-FFF2-40B4-BE49-F238E27FC236}">
                  <a16:creationId xmlns:a16="http://schemas.microsoft.com/office/drawing/2014/main" id="{B9D7130E-388E-494E-B1CF-69D594C9D490}"/>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629137E7-C1B9-4208-BA8D-6F2122E10AF2}"/>
                </a:ext>
              </a:extLst>
            </p:cNvPr>
            <p:cNvSpPr/>
            <p:nvPr/>
          </p:nvSpPr>
          <p:spPr>
            <a:xfrm>
              <a:off x="9313492" y="3973333"/>
              <a:ext cx="380929" cy="30866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en-US" altLang="ja-JP" sz="900" b="1" dirty="0">
                  <a:solidFill>
                    <a:schemeClr val="tx1"/>
                  </a:solidFill>
                  <a:latin typeface="Meiryo UI" panose="020B0604030504040204" pitchFamily="50" charset="-128"/>
                  <a:ea typeface="Meiryo UI" panose="020B0604030504040204" pitchFamily="50" charset="-128"/>
                </a:rPr>
                <a:t>(IR)</a:t>
              </a:r>
            </a:p>
          </p:txBody>
        </p:sp>
        <p:sp>
          <p:nvSpPr>
            <p:cNvPr id="83" name="正方形/長方形 82">
              <a:extLst>
                <a:ext uri="{FF2B5EF4-FFF2-40B4-BE49-F238E27FC236}">
                  <a16:creationId xmlns:a16="http://schemas.microsoft.com/office/drawing/2014/main" id="{629137E7-C1B9-4208-BA8D-6F2122E10AF2}"/>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29137E7-C1B9-4208-BA8D-6F2122E10AF2}"/>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5" name="フリーフォーム 84"/>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629137E7-C1B9-4208-BA8D-6F2122E10AF2}"/>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7" name="フリーフォーム 86"/>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8" name="直線矢印コネクタ 87"/>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2760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46848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38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814048147"/>
              </p:ext>
            </p:extLst>
          </p:nvPr>
        </p:nvGraphicFramePr>
        <p:xfrm>
          <a:off x="511620" y="3851687"/>
          <a:ext cx="9360001" cy="1035239"/>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smtClean="0">
                          <a:solidFill>
                            <a:schemeClr val="tx1"/>
                          </a:solidFill>
                          <a:latin typeface="+mn-ea"/>
                        </a:rPr>
                        <a:t>Ver.</a:t>
                      </a:r>
                      <a:r>
                        <a:rPr lang="en-US" altLang="ja-JP" sz="1000" b="1" u="none" strike="noStrike" baseline="0" dirty="0" smtClean="0">
                          <a:solidFill>
                            <a:schemeClr val="tx1"/>
                          </a:solidFill>
                          <a:latin typeface="+mn-ea"/>
                        </a:rPr>
                        <a:t>3</a:t>
                      </a:r>
                      <a:r>
                        <a:rPr lang="ja-JP" altLang="en-US" sz="1000" b="1" u="none" dirty="0" smtClean="0">
                          <a:solidFill>
                            <a:schemeClr val="tx1"/>
                          </a:solidFill>
                          <a:latin typeface="+mn-ea"/>
                        </a:rPr>
                        <a:t>」の記載</a:t>
                      </a:r>
                      <a:r>
                        <a:rPr lang="ja-JP" altLang="en-US" sz="1000" b="1" u="none" dirty="0">
                          <a:solidFill>
                            <a:schemeClr val="tx1"/>
                          </a:solidFill>
                          <a:latin typeface="+mn-ea"/>
                        </a:rPr>
                        <a:t>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国、府等が参画する淀川舟運活性化協議会において、万博までの具体的な目標を設定した</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237237143"/>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・海上交通の活性化に向けた社会実験（海上交通ルート、事業化実現可能性の検討）の実施</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・水上・海上交通の運航拠点（船着場、旅客ターミナル等）の整備</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・市町等との連携によるにぎわいづくり</a:t>
                      </a:r>
                      <a:endParaRPr kumimoji="1" lang="en-US" altLang="ja-JP" sz="1000" b="1" dirty="0" smtClean="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smtClean="0">
                <a:latin typeface="+mn-ea"/>
              </a:rPr>
              <a:t>▷</a:t>
            </a:r>
            <a:r>
              <a:rPr kumimoji="1" lang="ja-JP" altLang="en-US" sz="1000" dirty="0"/>
              <a:t>夢洲と大阪湾の各拠点間を運航する海上運航事業者等の参入意欲の醸成</a:t>
            </a:r>
            <a:endParaRPr kumimoji="1" lang="en-US" altLang="ja-JP" sz="1000" dirty="0"/>
          </a:p>
          <a:p>
            <a:r>
              <a:rPr kumimoji="1" lang="ja-JP" altLang="en-US" sz="1000" dirty="0" smtClean="0">
                <a:latin typeface="+mn-ea"/>
              </a:rPr>
              <a:t>▷</a:t>
            </a:r>
            <a:r>
              <a:rPr kumimoji="1" lang="ja-JP" altLang="en-US" sz="1000" dirty="0"/>
              <a:t>淀川を活用した航路開拓等の</a:t>
            </a:r>
            <a:r>
              <a:rPr kumimoji="1" lang="ja-JP" altLang="en-US" sz="1000" dirty="0" smtClean="0"/>
              <a:t>推進</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424014037"/>
              </p:ext>
            </p:extLst>
          </p:nvPr>
        </p:nvGraphicFramePr>
        <p:xfrm>
          <a:off x="511620" y="5417571"/>
          <a:ext cx="9360000" cy="5644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smtClean="0">
                          <a:solidFill>
                            <a:prstClr val="black"/>
                          </a:solidFill>
                        </a:rPr>
                        <a:t>▶</a:t>
                      </a:r>
                      <a:r>
                        <a:rPr kumimoji="1" lang="ja-JP" altLang="en-US" sz="1050" b="1" u="none" dirty="0" smtClean="0">
                          <a:solidFill>
                            <a:schemeClr val="tx1"/>
                          </a:solidFill>
                          <a:latin typeface="+mn-ea"/>
                          <a:ea typeface="+mn-ea"/>
                        </a:rPr>
                        <a:t>万博アクセス等で水上交通ネットワークを活用</a:t>
                      </a:r>
                      <a:endParaRPr kumimoji="1" lang="en-US" altLang="ja-JP" sz="1050" b="1" u="none" dirty="0" smtClean="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　・淀川舟運活性化に向けた、航路開拓等の取組みの</a:t>
                      </a: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推進</a:t>
                      </a:r>
                      <a:endParaRPr kumimoji="1" lang="ja-JP" alt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030682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651415893"/>
              </p:ext>
            </p:extLst>
          </p:nvPr>
        </p:nvGraphicFramePr>
        <p:xfrm>
          <a:off x="280329" y="1603263"/>
          <a:ext cx="9540000" cy="49499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49938">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u="none" dirty="0" smtClean="0">
                          <a:solidFill>
                            <a:schemeClr val="tx1"/>
                          </a:solidFill>
                          <a:latin typeface="BIZ UDPゴシック" panose="020B0400000000000000" pitchFamily="50" charset="-128"/>
                          <a:ea typeface="BIZ UDPゴシック" panose="020B0400000000000000" pitchFamily="50" charset="-128"/>
                        </a:rPr>
                        <a:t>UD</a:t>
                      </a: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タクシー導入率</a:t>
                      </a:r>
                      <a:endParaRPr lang="en-US" altLang="ja-JP" sz="1300" b="1" u="none"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u="none" dirty="0" smtClean="0">
                          <a:solidFill>
                            <a:schemeClr val="tx1"/>
                          </a:solidFill>
                          <a:latin typeface="BIZ UDPゴシック" panose="020B0400000000000000" pitchFamily="50" charset="-128"/>
                          <a:ea typeface="BIZ UDPゴシック" panose="020B0400000000000000" pitchFamily="50" charset="-128"/>
                        </a:rPr>
                        <a:t>　　</a:t>
                      </a:r>
                      <a:r>
                        <a:rPr lang="en-US" altLang="ja-JP" sz="1100" b="1" u="none" dirty="0" smtClean="0">
                          <a:solidFill>
                            <a:schemeClr val="tx1"/>
                          </a:solidFill>
                          <a:latin typeface="BIZ UDPゴシック" panose="020B0400000000000000" pitchFamily="50" charset="-128"/>
                          <a:ea typeface="BIZ UDPゴシック" panose="020B0400000000000000" pitchFamily="50" charset="-128"/>
                        </a:rPr>
                        <a:t>4.8% </a:t>
                      </a:r>
                      <a:r>
                        <a:rPr lang="ja-JP" altLang="en-US" sz="1100" b="1" u="none" dirty="0" smtClean="0">
                          <a:solidFill>
                            <a:schemeClr val="tx1"/>
                          </a:solidFill>
                          <a:latin typeface="BIZ UDPゴシック" panose="020B0400000000000000" pitchFamily="50" charset="-128"/>
                          <a:ea typeface="BIZ UDPゴシック" panose="020B0400000000000000" pitchFamily="50" charset="-128"/>
                        </a:rPr>
                        <a:t>（</a:t>
                      </a:r>
                      <a:r>
                        <a:rPr lang="en-US" altLang="ja-JP" sz="1100" b="1" u="none" dirty="0" smtClean="0">
                          <a:solidFill>
                            <a:schemeClr val="tx1"/>
                          </a:solidFill>
                          <a:latin typeface="BIZ UDPゴシック" panose="020B0400000000000000" pitchFamily="50" charset="-128"/>
                          <a:ea typeface="BIZ UDPゴシック" panose="020B0400000000000000" pitchFamily="50" charset="-128"/>
                        </a:rPr>
                        <a:t>2021</a:t>
                      </a:r>
                      <a:r>
                        <a:rPr lang="ja-JP" altLang="en-US" sz="1100" b="1" u="none"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b="1" u="none" dirty="0" smtClean="0">
                          <a:solidFill>
                            <a:schemeClr val="tx1"/>
                          </a:solidFill>
                          <a:latin typeface="BIZ UDPゴシック" panose="020B0400000000000000" pitchFamily="50" charset="-128"/>
                          <a:ea typeface="BIZ UDPゴシック" panose="020B0400000000000000" pitchFamily="50" charset="-128"/>
                        </a:rPr>
                        <a:t>3</a:t>
                      </a:r>
                      <a:r>
                        <a:rPr lang="ja-JP" altLang="en-US" sz="1100" b="1" u="none" dirty="0" smtClean="0">
                          <a:solidFill>
                            <a:schemeClr val="tx1"/>
                          </a:solidFill>
                          <a:latin typeface="BIZ UDPゴシック" panose="020B0400000000000000" pitchFamily="50" charset="-128"/>
                          <a:ea typeface="BIZ UDPゴシック" panose="020B0400000000000000" pitchFamily="50" charset="-128"/>
                        </a:rPr>
                        <a:t>月末）</a:t>
                      </a:r>
                      <a:endParaRPr lang="en-US" altLang="ja-JP" sz="1100" b="1" u="none"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・普通タクシーに比較して高額であるため、事業</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
                      </a:r>
                      <a:br>
                        <a:rPr kumimoji="1" lang="en-US" altLang="ja-JP" sz="1100" dirty="0" smtClean="0">
                          <a:solidFill>
                            <a:prstClr val="black"/>
                          </a:solidFill>
                          <a:latin typeface="BIZ UDPゴシック" panose="020B0400000000000000" pitchFamily="50" charset="-128"/>
                          <a:ea typeface="BIZ UDPゴシック" panose="020B0400000000000000" pitchFamily="50" charset="-128"/>
                        </a:rPr>
                      </a:b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者の買い替えが進まず</a:t>
                      </a:r>
                    </a:p>
                    <a:p>
                      <a:pPr lvl="0" defTabSz="959937">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a:t>
                      </a:r>
                      <a:r>
                        <a:rPr kumimoji="1" lang="en-US" altLang="ja-JP" sz="1050" dirty="0" smtClean="0">
                          <a:solidFill>
                            <a:prstClr val="black"/>
                          </a:solidFill>
                          <a:latin typeface="BIZ UDPゴシック" panose="020B0400000000000000" pitchFamily="50" charset="-128"/>
                          <a:ea typeface="BIZ UDPゴシック" panose="020B0400000000000000" pitchFamily="50" charset="-128"/>
                        </a:rPr>
                        <a:t>UD</a:t>
                      </a:r>
                      <a:r>
                        <a:rPr kumimoji="1" lang="ja-JP" altLang="en-US" sz="1050" dirty="0" smtClean="0">
                          <a:solidFill>
                            <a:prstClr val="black"/>
                          </a:solidFill>
                          <a:latin typeface="BIZ UDPゴシック" panose="020B0400000000000000" pitchFamily="50" charset="-128"/>
                          <a:ea typeface="BIZ UDPゴシック" panose="020B0400000000000000" pitchFamily="50" charset="-128"/>
                        </a:rPr>
                        <a:t>：約</a:t>
                      </a:r>
                      <a:r>
                        <a:rPr kumimoji="1" lang="en-US" altLang="ja-JP" sz="1050" dirty="0" smtClean="0">
                          <a:solidFill>
                            <a:prstClr val="black"/>
                          </a:solidFill>
                          <a:latin typeface="BIZ UDPゴシック" panose="020B0400000000000000" pitchFamily="50" charset="-128"/>
                          <a:ea typeface="BIZ UDPゴシック" panose="020B0400000000000000" pitchFamily="50" charset="-128"/>
                        </a:rPr>
                        <a:t>300</a:t>
                      </a:r>
                      <a:r>
                        <a:rPr kumimoji="1" lang="ja-JP" altLang="en-US" sz="1050" dirty="0" smtClean="0">
                          <a:solidFill>
                            <a:prstClr val="black"/>
                          </a:solidFill>
                          <a:latin typeface="BIZ UDPゴシック" panose="020B0400000000000000" pitchFamily="50" charset="-128"/>
                          <a:ea typeface="BIZ UDPゴシック" panose="020B0400000000000000" pitchFamily="50" charset="-128"/>
                        </a:rPr>
                        <a:t>万円、通常：約１</a:t>
                      </a:r>
                      <a:r>
                        <a:rPr kumimoji="1" lang="en-US" altLang="ja-JP" sz="1050" dirty="0" smtClean="0">
                          <a:solidFill>
                            <a:prstClr val="black"/>
                          </a:solidFill>
                          <a:latin typeface="BIZ UDPゴシック" panose="020B0400000000000000" pitchFamily="50" charset="-128"/>
                          <a:ea typeface="BIZ UDPゴシック" panose="020B0400000000000000" pitchFamily="50" charset="-128"/>
                        </a:rPr>
                        <a:t>80</a:t>
                      </a:r>
                      <a:r>
                        <a:rPr kumimoji="1" lang="ja-JP" altLang="en-US" sz="1050" dirty="0" smtClean="0">
                          <a:solidFill>
                            <a:prstClr val="black"/>
                          </a:solidFill>
                          <a:latin typeface="BIZ UDPゴシック" panose="020B0400000000000000" pitchFamily="50" charset="-128"/>
                          <a:ea typeface="BIZ UDPゴシック" panose="020B0400000000000000" pitchFamily="50" charset="-128"/>
                        </a:rPr>
                        <a:t>万円</a:t>
                      </a:r>
                      <a:r>
                        <a:rPr kumimoji="1" lang="en-US" altLang="ja-JP" sz="1050" dirty="0" smtClean="0">
                          <a:solidFill>
                            <a:prstClr val="black"/>
                          </a:solidFill>
                          <a:latin typeface="BIZ UDPゴシック" panose="020B0400000000000000" pitchFamily="50" charset="-128"/>
                          <a:ea typeface="BIZ UDPゴシック" panose="020B0400000000000000" pitchFamily="50" charset="-128"/>
                        </a:rPr>
                        <a:t>]</a:t>
                      </a:r>
                    </a:p>
                    <a:p>
                      <a:pPr lvl="0" defTabSz="959937">
                        <a:defRPr/>
                      </a:pPr>
                      <a:endParaRPr kumimoji="1" lang="en-US" altLang="ja-JP" sz="1050" dirty="0" smtClean="0">
                        <a:solidFill>
                          <a:prstClr val="black"/>
                        </a:solidFill>
                        <a:latin typeface="BIZ UDPゴシック" panose="020B0400000000000000" pitchFamily="50" charset="-128"/>
                        <a:ea typeface="BIZ UDPゴシック" panose="020B0400000000000000" pitchFamily="50" charset="-128"/>
                      </a:endParaRPr>
                    </a:p>
                    <a:p>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・大阪府</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2022</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・大阪市 </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2019</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smtClean="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導入率</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25</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％を実現</a:t>
                      </a:r>
                    </a:p>
                    <a:p>
                      <a:pPr marL="0" indent="0" defTabSz="443194">
                        <a:lnSpc>
                          <a:spcPct val="100000"/>
                        </a:lnSpc>
                        <a:spcBef>
                          <a:spcPts val="0"/>
                        </a:spcBef>
                        <a:spcAft>
                          <a:spcPts val="0"/>
                        </a:spcAf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（国のバリアフリー法に基づく基本方針の目標）</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kumimoji="1" lang="ja-JP" altLang="en-US" sz="1100" u="none" strike="noStrike" kern="1200" dirty="0" smtClean="0">
                          <a:solidFill>
                            <a:schemeClr val="tx1"/>
                          </a:solidFill>
                          <a:effectLst/>
                          <a:latin typeface="BIZ UDPゴシック" panose="020B0400000000000000" pitchFamily="50" charset="-128"/>
                          <a:ea typeface="BIZ UDPゴシック" panose="020B0400000000000000" pitchFamily="50" charset="-128"/>
                          <a:cs typeface="+mn-cs"/>
                        </a:rPr>
                        <a:t>・</a:t>
                      </a:r>
                      <a:r>
                        <a:rPr lang="ja-JP" altLang="en-US" sz="1100" u="none" strike="noStrike" dirty="0" smtClean="0">
                          <a:solidFill>
                            <a:schemeClr val="tx1"/>
                          </a:solidFill>
                          <a:latin typeface="BIZ UDPゴシック" panose="020B0400000000000000" pitchFamily="50" charset="-128"/>
                          <a:ea typeface="BIZ UDPゴシック" panose="020B0400000000000000" pitchFamily="50" charset="-128"/>
                        </a:rPr>
                        <a:t>国の</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目標年次</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2025</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年度末を</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1</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年前倒　しし、万</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博開催前の</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2024</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年度末までに　導入率</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25%</a:t>
                      </a:r>
                      <a:br>
                        <a:rPr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の達成をめざす</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・万博に来場する外国人・高齢者・障がい者等に</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r>
                      <a:br>
                        <a:rPr lang="en-US" altLang="ja-JP" sz="1100" u="none" dirty="0" smtClean="0">
                          <a:solidFill>
                            <a:schemeClr val="tx1"/>
                          </a:solidFill>
                          <a:latin typeface="BIZ UDPゴシック" panose="020B0400000000000000" pitchFamily="50" charset="-128"/>
                          <a:ea typeface="BIZ UDPゴシック" panose="020B0400000000000000" pitchFamily="50" charset="-128"/>
                        </a:rPr>
                      </a:br>
                      <a:r>
                        <a:rPr lang="en-US" altLang="ja-JP" sz="1100" u="none" dirty="0" smtClean="0">
                          <a:solidFill>
                            <a:schemeClr val="tx1"/>
                          </a:solidFill>
                          <a:latin typeface="BIZ UDPゴシック" panose="020B0400000000000000" pitchFamily="50" charset="-128"/>
                          <a:ea typeface="BIZ UDPゴシック" panose="020B0400000000000000" pitchFamily="50" charset="-128"/>
                        </a:rPr>
                        <a:t> </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安全・安心な移動環境を提供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UD</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タクシーのさらなる拡大</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・府内全域で</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UD</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タクシー導入が拡大</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・誰もが安全・安心で快適に移動できる環境を実</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現</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～ユニバーサルデザイン（ＵＤ）タクシーの普及促進～</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39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23193"/>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首都圏では、東京オリンピック・パラリンピックを契機に、</a:t>
            </a:r>
            <a:r>
              <a:rPr lang="ja-JP" altLang="en-US" sz="1100" dirty="0">
                <a:latin typeface="BIZ UDPゴシック" panose="020B0400000000000000" pitchFamily="50" charset="-128"/>
                <a:ea typeface="BIZ UDPゴシック" panose="020B0400000000000000" pitchFamily="50" charset="-128"/>
              </a:rPr>
              <a:t>ユニバーサルデザインタクシー</a:t>
            </a:r>
            <a:r>
              <a:rPr lang="ja-JP" altLang="en-US" sz="1050" dirty="0">
                <a:latin typeface="BIZ UDPゴシック" panose="020B0400000000000000" pitchFamily="50" charset="-128"/>
                <a:ea typeface="BIZ UDPゴシック" panose="020B0400000000000000" pitchFamily="50" charset="-128"/>
              </a:rPr>
              <a:t>の普及が大きく前進。大阪においても、誰もが利用しやすいユニバーサルデザインタクシーの導入率を、万博</a:t>
            </a:r>
            <a:r>
              <a:rPr lang="ja-JP" altLang="en-US" sz="1050" dirty="0" smtClean="0">
                <a:latin typeface="BIZ UDPゴシック" panose="020B0400000000000000" pitchFamily="50" charset="-128"/>
                <a:ea typeface="BIZ UDPゴシック" panose="020B0400000000000000" pitchFamily="50" charset="-128"/>
              </a:rPr>
              <a:t>開催までに</a:t>
            </a:r>
            <a:r>
              <a:rPr lang="en-US" altLang="ja-JP" sz="1050" dirty="0">
                <a:latin typeface="BIZ UDPゴシック" panose="020B0400000000000000" pitchFamily="50" charset="-128"/>
                <a:ea typeface="BIZ UDPゴシック" panose="020B0400000000000000" pitchFamily="50" charset="-128"/>
              </a:rPr>
              <a:t>25</a:t>
            </a:r>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の達成を</a:t>
            </a:r>
            <a:r>
              <a:rPr lang="ja-JP" altLang="en-US" sz="1050" dirty="0">
                <a:latin typeface="BIZ UDPゴシック" panose="020B0400000000000000" pitchFamily="50" charset="-128"/>
                <a:ea typeface="BIZ UDPゴシック" panose="020B0400000000000000" pitchFamily="50" charset="-128"/>
              </a:rPr>
              <a:t>めざし、普及促進を図る。</a:t>
            </a:r>
          </a:p>
        </p:txBody>
      </p:sp>
      <p:graphicFrame>
        <p:nvGraphicFramePr>
          <p:cNvPr id="89" name="表 88"/>
          <p:cNvGraphicFramePr>
            <a:graphicFrameLocks noGrp="1"/>
          </p:cNvGraphicFramePr>
          <p:nvPr>
            <p:extLst>
              <p:ext uri="{D42A27DB-BD31-4B8C-83A1-F6EECF244321}">
                <p14:modId xmlns:p14="http://schemas.microsoft.com/office/powerpoint/2010/main" val="3847877622"/>
              </p:ext>
            </p:extLst>
          </p:nvPr>
        </p:nvGraphicFramePr>
        <p:xfrm>
          <a:off x="509673" y="3650187"/>
          <a:ext cx="2416796" cy="457200"/>
        </p:xfrm>
        <a:graphic>
          <a:graphicData uri="http://schemas.openxmlformats.org/drawingml/2006/table">
            <a:tbl>
              <a:tblPr firstRow="1" bandRow="1">
                <a:tableStyleId>{7DF18680-E054-41AD-8BC1-D1AEF772440D}</a:tableStyleId>
              </a:tblPr>
              <a:tblGrid>
                <a:gridCol w="1208398">
                  <a:extLst>
                    <a:ext uri="{9D8B030D-6E8A-4147-A177-3AD203B41FA5}">
                      <a16:colId xmlns:a16="http://schemas.microsoft.com/office/drawing/2014/main" val="3821913583"/>
                    </a:ext>
                  </a:extLst>
                </a:gridCol>
                <a:gridCol w="604199">
                  <a:extLst>
                    <a:ext uri="{9D8B030D-6E8A-4147-A177-3AD203B41FA5}">
                      <a16:colId xmlns:a16="http://schemas.microsoft.com/office/drawing/2014/main" val="2117105469"/>
                    </a:ext>
                  </a:extLst>
                </a:gridCol>
                <a:gridCol w="604199">
                  <a:extLst>
                    <a:ext uri="{9D8B030D-6E8A-4147-A177-3AD203B41FA5}">
                      <a16:colId xmlns:a16="http://schemas.microsoft.com/office/drawing/2014/main" val="123412033"/>
                    </a:ext>
                  </a:extLst>
                </a:gridCol>
              </a:tblGrid>
              <a:tr h="269819">
                <a:tc>
                  <a:txBody>
                    <a:bodyPr/>
                    <a:lstStyle/>
                    <a:p>
                      <a:pPr algn="ctr"/>
                      <a:r>
                        <a:rPr kumimoji="1" lang="ja-JP" altLang="en-US" sz="900" dirty="0" smtClean="0">
                          <a:latin typeface="BIZ UDPゴシック" panose="020B0400000000000000" pitchFamily="50" charset="-128"/>
                          <a:ea typeface="BIZ UDPゴシック" panose="020B0400000000000000" pitchFamily="50" charset="-128"/>
                        </a:rPr>
                        <a:t>国による補助</a:t>
                      </a:r>
                      <a:endParaRPr kumimoji="1" lang="en-US" altLang="ja-JP" sz="900"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60</a:t>
                      </a:r>
                      <a:r>
                        <a:rPr kumimoji="1" lang="ja-JP" altLang="en-US" sz="900" b="1" dirty="0" smtClean="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府による補助</a:t>
                      </a:r>
                      <a:endParaRPr kumimoji="1" lang="en-US" altLang="ja-JP" sz="800" dirty="0" smtClean="0">
                        <a:latin typeface="BIZ UDPゴシック" panose="020B0400000000000000" pitchFamily="50" charset="-128"/>
                        <a:ea typeface="BIZ UDPゴシック" panose="020B0400000000000000" pitchFamily="50" charset="-128"/>
                      </a:endParaRPr>
                    </a:p>
                    <a:p>
                      <a:pPr algn="ctr"/>
                      <a:r>
                        <a:rPr kumimoji="1" lang="en-US" altLang="ja-JP" sz="800" dirty="0" smtClean="0">
                          <a:latin typeface="BIZ UDPゴシック" panose="020B0400000000000000" pitchFamily="50" charset="-128"/>
                          <a:ea typeface="BIZ UDPゴシック" panose="020B0400000000000000" pitchFamily="50" charset="-128"/>
                        </a:rPr>
                        <a:t>30</a:t>
                      </a:r>
                      <a:r>
                        <a:rPr kumimoji="1" lang="ja-JP" altLang="en-US" sz="800" dirty="0" smtClean="0">
                          <a:latin typeface="BIZ UDPゴシック" panose="020B0400000000000000" pitchFamily="50" charset="-128"/>
                          <a:ea typeface="BIZ UDPゴシック" panose="020B0400000000000000" pitchFamily="50" charset="-128"/>
                        </a:rPr>
                        <a:t>万円</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dirty="0" smtClean="0">
                          <a:latin typeface="BIZ UDPゴシック" panose="020B0400000000000000" pitchFamily="50" charset="-128"/>
                          <a:ea typeface="BIZ UDPゴシック" panose="020B0400000000000000" pitchFamily="50" charset="-128"/>
                        </a:rPr>
                        <a:t>事業者</a:t>
                      </a:r>
                      <a:endParaRPr kumimoji="1" lang="en-US" altLang="ja-JP" sz="700" dirty="0" smtClean="0">
                        <a:latin typeface="BIZ UDPゴシック" panose="020B0400000000000000" pitchFamily="50" charset="-128"/>
                        <a:ea typeface="BIZ UDPゴシック" panose="020B0400000000000000" pitchFamily="50" charset="-128"/>
                      </a:endParaRPr>
                    </a:p>
                    <a:p>
                      <a:pPr algn="ctr"/>
                      <a:r>
                        <a:rPr kumimoji="1" lang="ja-JP" altLang="en-US" sz="700" dirty="0" smtClean="0">
                          <a:latin typeface="BIZ UDPゴシック" panose="020B0400000000000000" pitchFamily="50" charset="-128"/>
                          <a:ea typeface="BIZ UDPゴシック" panose="020B0400000000000000" pitchFamily="50" charset="-128"/>
                        </a:rPr>
                        <a:t>負担</a:t>
                      </a:r>
                      <a:endParaRPr kumimoji="1" lang="en-US" altLang="ja-JP" sz="700" dirty="0" smtClean="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smtClean="0">
                          <a:latin typeface="BIZ UDPゴシック" panose="020B0400000000000000" pitchFamily="50" charset="-128"/>
                          <a:ea typeface="BIZ UDPゴシック" panose="020B0400000000000000" pitchFamily="50" charset="-128"/>
                        </a:rPr>
                        <a:t>約３</a:t>
                      </a:r>
                      <a:r>
                        <a:rPr kumimoji="1" lang="en-US" altLang="ja-JP" sz="700" b="1" dirty="0" smtClean="0">
                          <a:latin typeface="BIZ UDPゴシック" panose="020B0400000000000000" pitchFamily="50" charset="-128"/>
                          <a:ea typeface="BIZ UDPゴシック" panose="020B0400000000000000" pitchFamily="50" charset="-128"/>
                        </a:rPr>
                        <a:t>0</a:t>
                      </a:r>
                      <a:r>
                        <a:rPr kumimoji="1" lang="ja-JP" altLang="en-US" sz="700" b="1" dirty="0" smtClean="0">
                          <a:latin typeface="BIZ UDPゴシック" panose="020B0400000000000000" pitchFamily="50" charset="-128"/>
                          <a:ea typeface="BIZ UDPゴシック" panose="020B0400000000000000" pitchFamily="50" charset="-128"/>
                        </a:rPr>
                        <a:t>万円</a:t>
                      </a:r>
                      <a:endParaRPr kumimoji="1" lang="ja-JP" altLang="en-US" sz="700" dirty="0" smtClean="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graphicFrame>
        <p:nvGraphicFramePr>
          <p:cNvPr id="90" name="表 89"/>
          <p:cNvGraphicFramePr>
            <a:graphicFrameLocks noGrp="1"/>
          </p:cNvGraphicFramePr>
          <p:nvPr>
            <p:extLst>
              <p:ext uri="{D42A27DB-BD31-4B8C-83A1-F6EECF244321}">
                <p14:modId xmlns:p14="http://schemas.microsoft.com/office/powerpoint/2010/main" val="3022920425"/>
              </p:ext>
            </p:extLst>
          </p:nvPr>
        </p:nvGraphicFramePr>
        <p:xfrm>
          <a:off x="509673" y="4382244"/>
          <a:ext cx="2416796" cy="460800"/>
        </p:xfrm>
        <a:graphic>
          <a:graphicData uri="http://schemas.openxmlformats.org/drawingml/2006/table">
            <a:tbl>
              <a:tblPr firstRow="1" bandRow="1">
                <a:tableStyleId>{7DF18680-E054-41AD-8BC1-D1AEF772440D}</a:tableStyleId>
              </a:tblPr>
              <a:tblGrid>
                <a:gridCol w="604199">
                  <a:extLst>
                    <a:ext uri="{9D8B030D-6E8A-4147-A177-3AD203B41FA5}">
                      <a16:colId xmlns:a16="http://schemas.microsoft.com/office/drawing/2014/main" val="3821913583"/>
                    </a:ext>
                  </a:extLst>
                </a:gridCol>
                <a:gridCol w="604199">
                  <a:extLst>
                    <a:ext uri="{9D8B030D-6E8A-4147-A177-3AD203B41FA5}">
                      <a16:colId xmlns:a16="http://schemas.microsoft.com/office/drawing/2014/main" val="3929431"/>
                    </a:ext>
                  </a:extLst>
                </a:gridCol>
                <a:gridCol w="1208398">
                  <a:extLst>
                    <a:ext uri="{9D8B030D-6E8A-4147-A177-3AD203B41FA5}">
                      <a16:colId xmlns:a16="http://schemas.microsoft.com/office/drawing/2014/main" val="2117105469"/>
                    </a:ext>
                  </a:extLst>
                </a:gridCol>
              </a:tblGrid>
              <a:tr h="460800">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府による補助</a:t>
                      </a:r>
                      <a:endParaRPr kumimoji="1" lang="en-US" altLang="ja-JP" sz="800" dirty="0" smtClean="0">
                        <a:latin typeface="BIZ UDPゴシック" panose="020B0400000000000000" pitchFamily="50" charset="-128"/>
                        <a:ea typeface="BIZ UDPゴシック" panose="020B0400000000000000" pitchFamily="50" charset="-128"/>
                      </a:endParaRPr>
                    </a:p>
                    <a:p>
                      <a:pPr algn="ctr"/>
                      <a:r>
                        <a:rPr kumimoji="1" lang="en-US" altLang="ja-JP" sz="800" dirty="0" smtClean="0">
                          <a:latin typeface="BIZ UDPゴシック" panose="020B0400000000000000" pitchFamily="50" charset="-128"/>
                          <a:ea typeface="BIZ UDPゴシック" panose="020B0400000000000000" pitchFamily="50" charset="-128"/>
                        </a:rPr>
                        <a:t>30</a:t>
                      </a:r>
                      <a:r>
                        <a:rPr kumimoji="1" lang="ja-JP" altLang="en-US" sz="800" dirty="0" smtClean="0">
                          <a:latin typeface="BIZ UDPゴシック" panose="020B0400000000000000" pitchFamily="50" charset="-128"/>
                          <a:ea typeface="BIZ UDPゴシック" panose="020B0400000000000000" pitchFamily="50" charset="-128"/>
                        </a:rPr>
                        <a:t>万円</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市による補助</a:t>
                      </a:r>
                    </a:p>
                    <a:p>
                      <a:pPr algn="ctr"/>
                      <a:r>
                        <a:rPr kumimoji="1" lang="en-US" altLang="ja-JP" sz="800" dirty="0" smtClean="0">
                          <a:latin typeface="BIZ UDPゴシック" panose="020B0400000000000000" pitchFamily="50" charset="-128"/>
                          <a:ea typeface="BIZ UDPゴシック" panose="020B0400000000000000" pitchFamily="50" charset="-128"/>
                        </a:rPr>
                        <a:t>30</a:t>
                      </a:r>
                      <a:r>
                        <a:rPr kumimoji="1" lang="ja-JP" altLang="en-US" sz="800" dirty="0" smtClean="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事業者負担</a:t>
                      </a:r>
                      <a:endParaRPr kumimoji="1" lang="en-US" altLang="ja-JP" sz="800" dirty="0" smtClean="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BIZ UDPゴシック" panose="020B0400000000000000" pitchFamily="50" charset="-128"/>
                          <a:ea typeface="BIZ UDPゴシック" panose="020B0400000000000000" pitchFamily="50" charset="-128"/>
                        </a:rPr>
                        <a:t>約</a:t>
                      </a:r>
                      <a:r>
                        <a:rPr kumimoji="1" lang="en-US" altLang="ja-JP" sz="800" b="1" dirty="0" smtClean="0">
                          <a:latin typeface="BIZ UDPゴシック" panose="020B0400000000000000" pitchFamily="50" charset="-128"/>
                          <a:ea typeface="BIZ UDPゴシック" panose="020B0400000000000000" pitchFamily="50" charset="-128"/>
                        </a:rPr>
                        <a:t>60</a:t>
                      </a:r>
                      <a:r>
                        <a:rPr kumimoji="1" lang="ja-JP" altLang="en-US" sz="800" b="1" dirty="0" smtClean="0">
                          <a:latin typeface="BIZ UDPゴシック" panose="020B0400000000000000" pitchFamily="50" charset="-128"/>
                          <a:ea typeface="BIZ UDPゴシック" panose="020B0400000000000000" pitchFamily="50" charset="-128"/>
                        </a:rPr>
                        <a:t>万円</a:t>
                      </a:r>
                      <a:endParaRPr kumimoji="1" lang="ja-JP" altLang="en-US" sz="800" dirty="0" smtClean="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sp>
        <p:nvSpPr>
          <p:cNvPr id="92" name="テキスト ボックス 91"/>
          <p:cNvSpPr txBox="1"/>
          <p:nvPr/>
        </p:nvSpPr>
        <p:spPr>
          <a:xfrm>
            <a:off x="509673" y="4103707"/>
            <a:ext cx="2793144" cy="230832"/>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（国による補助を受ける事業者の場合</a:t>
            </a:r>
            <a:r>
              <a:rPr lang="ja-JP" altLang="en-US" sz="700" dirty="0">
                <a:latin typeface="BIZ UDPゴシック" panose="020B0400000000000000" pitchFamily="50" charset="-128"/>
                <a:ea typeface="BIZ UDPゴシック" panose="020B0400000000000000" pitchFamily="50" charset="-128"/>
              </a:rPr>
              <a:t>（府内一律）</a:t>
            </a:r>
            <a:r>
              <a:rPr lang="ja-JP" altLang="en-US" sz="900" dirty="0" smtClean="0">
                <a:latin typeface="BIZ UDPゴシック" panose="020B0400000000000000" pitchFamily="50" charset="-128"/>
                <a:ea typeface="BIZ UDPゴシック" panose="020B0400000000000000" pitchFamily="50" charset="-128"/>
              </a:rPr>
              <a:t>）</a:t>
            </a:r>
            <a:endParaRPr lang="ja-JP" altLang="en-US" sz="900" dirty="0">
              <a:latin typeface="BIZ UDPゴシック" panose="020B0400000000000000" pitchFamily="50" charset="-128"/>
              <a:ea typeface="BIZ UDPゴシック" panose="020B0400000000000000" pitchFamily="50" charset="-128"/>
            </a:endParaRPr>
          </a:p>
        </p:txBody>
      </p:sp>
      <p:sp>
        <p:nvSpPr>
          <p:cNvPr id="93" name="テキスト ボックス 92"/>
          <p:cNvSpPr txBox="1"/>
          <p:nvPr/>
        </p:nvSpPr>
        <p:spPr>
          <a:xfrm>
            <a:off x="509673" y="4852909"/>
            <a:ext cx="2793144" cy="234347"/>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a:t>
            </a:r>
            <a:r>
              <a:rPr lang="ja-JP" altLang="en-US" sz="900" dirty="0" smtClean="0">
                <a:latin typeface="BIZ UDPゴシック" panose="020B0400000000000000" pitchFamily="50" charset="-128"/>
                <a:ea typeface="BIZ UDPゴシック" panose="020B0400000000000000" pitchFamily="50" charset="-128"/>
              </a:rPr>
              <a:t>受けない事</a:t>
            </a:r>
            <a:r>
              <a:rPr lang="ja-JP" altLang="en-US" sz="900" dirty="0">
                <a:latin typeface="BIZ UDPゴシック" panose="020B0400000000000000" pitchFamily="50" charset="-128"/>
                <a:ea typeface="BIZ UDPゴシック" panose="020B0400000000000000" pitchFamily="50" charset="-128"/>
              </a:rPr>
              <a:t>業者の場合</a:t>
            </a:r>
            <a:r>
              <a:rPr lang="ja-JP" altLang="en-US" sz="700" dirty="0" smtClean="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大阪市内</a:t>
            </a:r>
            <a:r>
              <a:rPr lang="ja-JP" altLang="en-US" sz="7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a:t>
            </a:r>
            <a:endParaRPr lang="ja-JP" altLang="en-US" sz="900" dirty="0">
              <a:latin typeface="BIZ UDPゴシック" panose="020B0400000000000000" pitchFamily="50" charset="-128"/>
              <a:ea typeface="BIZ UDPゴシック" panose="020B0400000000000000" pitchFamily="50" charset="-128"/>
            </a:endParaRPr>
          </a:p>
        </p:txBody>
      </p:sp>
      <p:grpSp>
        <p:nvGrpSpPr>
          <p:cNvPr id="94" name="グループ化 93"/>
          <p:cNvGrpSpPr/>
          <p:nvPr/>
        </p:nvGrpSpPr>
        <p:grpSpPr>
          <a:xfrm>
            <a:off x="7005518" y="2820943"/>
            <a:ext cx="2337208" cy="2663382"/>
            <a:chOff x="7064424" y="2957715"/>
            <a:chExt cx="2532595" cy="3055611"/>
          </a:xfrm>
        </p:grpSpPr>
        <p:pic>
          <p:nvPicPr>
            <p:cNvPr id="95" name="図 9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4424" y="2957715"/>
              <a:ext cx="2532595" cy="1357950"/>
            </a:xfrm>
            <a:prstGeom prst="rect">
              <a:avLst/>
            </a:prstGeom>
          </p:spPr>
        </p:pic>
        <p:sp>
          <p:nvSpPr>
            <p:cNvPr id="96" name="テキスト ボックス 8"/>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97" name="図 9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56" y="4443303"/>
              <a:ext cx="2443163" cy="1285875"/>
            </a:xfrm>
            <a:prstGeom prst="rect">
              <a:avLst/>
            </a:prstGeom>
          </p:spPr>
        </p:pic>
      </p:grpSp>
    </p:spTree>
    <p:extLst>
      <p:ext uri="{BB962C8B-B14F-4D97-AF65-F5344CB8AC3E}">
        <p14:creationId xmlns:p14="http://schemas.microsoft.com/office/powerpoint/2010/main" val="1873796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337857"/>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621484822"/>
              </p:ext>
            </p:extLst>
          </p:nvPr>
        </p:nvGraphicFramePr>
        <p:xfrm>
          <a:off x="511620" y="3721059"/>
          <a:ext cx="9360001" cy="1302833"/>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smtClean="0">
                          <a:solidFill>
                            <a:schemeClr val="tx1"/>
                          </a:solidFill>
                          <a:latin typeface="+mn-ea"/>
                        </a:rPr>
                        <a:t>Ver.</a:t>
                      </a:r>
                      <a:r>
                        <a:rPr lang="en-US" altLang="ja-JP" sz="1000" b="1" u="none" strike="noStrike" baseline="0" dirty="0" smtClean="0">
                          <a:solidFill>
                            <a:schemeClr val="tx1"/>
                          </a:solidFill>
                          <a:latin typeface="+mn-ea"/>
                        </a:rPr>
                        <a:t>3</a:t>
                      </a:r>
                      <a:r>
                        <a:rPr lang="ja-JP" altLang="en-US" sz="1000" b="1" u="none" dirty="0" smtClean="0">
                          <a:solidFill>
                            <a:schemeClr val="tx1"/>
                          </a:solidFill>
                          <a:latin typeface="+mn-ea"/>
                        </a:rPr>
                        <a:t>」の記載</a:t>
                      </a:r>
                      <a:r>
                        <a:rPr lang="ja-JP" altLang="en-US" sz="1000" b="1" u="none" dirty="0">
                          <a:solidFill>
                            <a:schemeClr val="tx1"/>
                          </a:solidFill>
                          <a:latin typeface="+mn-ea"/>
                        </a:rPr>
                        <a:t>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記載なし</a:t>
                      </a:r>
                      <a:endParaRPr kumimoji="1" lang="en-US" altLang="ja-JP" sz="10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87313" algn="l" defTabSz="959937"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※2022</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年度　大阪府内で</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277</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台を補助</a:t>
                      </a:r>
                      <a:endParaRPr kumimoji="1" lang="en-US" altLang="ja-JP" sz="10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87313" algn="l" defTabSz="959937"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（国による補助（内示）：計</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190</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台、府による補助：計</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87</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台（府市による補助</a:t>
                      </a:r>
                      <a:r>
                        <a:rPr kumimoji="1" lang="en-US" altLang="ja-JP" sz="1000" b="0" i="0" u="none" strike="noStrike" kern="1200" cap="none" spc="0" normalizeH="0" baseline="0" noProof="0" dirty="0" smtClean="0">
                          <a:ln>
                            <a:noFill/>
                          </a:ln>
                          <a:solidFill>
                            <a:schemeClr val="tx1"/>
                          </a:solidFill>
                          <a:effectLst/>
                          <a:uLnTx/>
                          <a:uFillTx/>
                          <a:latin typeface="+mn-ea"/>
                          <a:ea typeface="+mn-ea"/>
                          <a:cs typeface="+mn-cs"/>
                        </a:rPr>
                        <a:t>77</a:t>
                      </a: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台含む））</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mn-ea"/>
                          <a:ea typeface="+mn-ea"/>
                          <a:cs typeface="+mn-cs"/>
                        </a:rPr>
                        <a:t>大阪府において必要な財政支援等について国と引き続き協議を継続</a:t>
                      </a:r>
                      <a:endParaRPr kumimoji="1" lang="en-US" altLang="ja-JP" sz="1000" b="0" i="0" u="none" strike="noStrike" kern="1200" cap="none" spc="0" normalizeH="0" baseline="0" noProof="0" dirty="0" smtClean="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35390825"/>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n-ea"/>
                          <a:ea typeface="+mn-ea"/>
                        </a:rPr>
                        <a:t>・</a:t>
                      </a:r>
                      <a:r>
                        <a:rPr kumimoji="1" lang="en-US" altLang="ja-JP" sz="1000" b="1" dirty="0" smtClean="0">
                          <a:solidFill>
                            <a:schemeClr val="tx1"/>
                          </a:solidFill>
                        </a:rPr>
                        <a:t>UD</a:t>
                      </a:r>
                      <a:r>
                        <a:rPr kumimoji="1" lang="ja-JP" altLang="en-US" sz="1000" b="1" dirty="0" smtClean="0">
                          <a:solidFill>
                            <a:schemeClr val="tx1"/>
                          </a:solidFill>
                        </a:rPr>
                        <a:t>タクシー</a:t>
                      </a:r>
                      <a:r>
                        <a:rPr kumimoji="1" lang="ja-JP" altLang="en-US" sz="1000" b="1" dirty="0" smtClean="0">
                          <a:solidFill>
                            <a:schemeClr val="tx1"/>
                          </a:solidFill>
                          <a:latin typeface="+mn-ea"/>
                          <a:ea typeface="+mn-ea"/>
                        </a:rPr>
                        <a:t>導入に対する補助事業の実施</a:t>
                      </a:r>
                      <a:endParaRPr kumimoji="1" lang="en-US" altLang="ja-JP" sz="1000" b="1" strike="sngStrike" dirty="0" smtClean="0">
                        <a:solidFill>
                          <a:schemeClr val="tx1"/>
                        </a:solidFill>
                        <a:latin typeface="+mn-lt"/>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smtClean="0">
                <a:latin typeface="+mn-ea"/>
              </a:rPr>
              <a:t>▷</a:t>
            </a:r>
            <a:r>
              <a:rPr kumimoji="1" lang="ja-JP" altLang="en-US" sz="1000" dirty="0"/>
              <a:t>タクシー事業者のユニバーサルデザインタクシー導入に係る財政的負担</a:t>
            </a:r>
          </a:p>
          <a:p>
            <a:pPr lvl="0" defTabSz="959937">
              <a:defRPr/>
            </a:pPr>
            <a:r>
              <a:rPr kumimoji="1" lang="ja-JP" altLang="en-US" sz="1000" dirty="0" smtClean="0">
                <a:latin typeface="+mn-ea"/>
              </a:rPr>
              <a:t>▷</a:t>
            </a:r>
            <a:r>
              <a:rPr kumimoji="1" lang="ja-JP" altLang="en-US" sz="1000" dirty="0"/>
              <a:t>万博に来場する外国人・高齢者・障がい者等に安全・安心な移動環境を提供</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507258348"/>
              </p:ext>
            </p:extLst>
          </p:nvPr>
        </p:nvGraphicFramePr>
        <p:xfrm>
          <a:off x="511620" y="5417571"/>
          <a:ext cx="9360000" cy="4120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050" b="1" i="0" u="none" strike="noStrike" kern="1200" cap="none" spc="0" normalizeH="0" baseline="0" noProof="0" dirty="0" smtClean="0">
                          <a:ln>
                            <a:noFill/>
                          </a:ln>
                          <a:solidFill>
                            <a:prstClr val="black"/>
                          </a:solidFill>
                          <a:effectLst/>
                          <a:uLnTx/>
                          <a:uFillTx/>
                          <a:latin typeface="+mn-lt"/>
                          <a:ea typeface="+mn-ea"/>
                          <a:cs typeface="+mn-cs"/>
                        </a:rPr>
                        <a:t>UD</a:t>
                      </a:r>
                      <a:r>
                        <a:rPr kumimoji="1" lang="ja-JP" altLang="en-US" sz="1050" b="1" i="0" u="none" strike="noStrike" kern="1200" cap="none" spc="0" normalizeH="0" baseline="0" noProof="0" dirty="0" smtClean="0">
                          <a:ln>
                            <a:noFill/>
                          </a:ln>
                          <a:solidFill>
                            <a:prstClr val="black"/>
                          </a:solidFill>
                          <a:effectLst/>
                          <a:uLnTx/>
                          <a:uFillTx/>
                          <a:latin typeface="+mn-lt"/>
                          <a:ea typeface="+mn-ea"/>
                          <a:cs typeface="+mn-cs"/>
                        </a:rPr>
                        <a:t>タクシーを導入するタクシー事業者への支援の拡大</a:t>
                      </a:r>
                      <a:endParaRPr kumimoji="1" lang="ja-JP" altLang="en-US" sz="1050" b="1" dirty="0"/>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723779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71363368"/>
              </p:ext>
            </p:extLst>
          </p:nvPr>
        </p:nvGraphicFramePr>
        <p:xfrm>
          <a:off x="280329" y="1603262"/>
          <a:ext cx="9540000" cy="49753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75338">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旅客受入能力の拡大へ</a:t>
                      </a: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・２０１９年には、旅客数、発着回数ともに過去最高を記録、受入能力が逼迫</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・発着容量の拡張の検討</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・第１ターミナルの強化</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国内外からの来訪者の万全な受入体制</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・発着容量の拡張、ターミナル機能の強化等により、円滑かつ快適な出入国を実現</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□さらなる来訪者増に向けた受入体制の強化</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開業予定</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・年間発着回数</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万回の実現</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⑬　空港運用の</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強化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00110"/>
          </a:xfrm>
          <a:prstGeom prst="rect">
            <a:avLst/>
          </a:prstGeom>
          <a:noFill/>
          <a:ln w="6350">
            <a:noFill/>
            <a:prstDash val="dash"/>
          </a:ln>
        </p:spPr>
        <p:txBody>
          <a:bodyPr wrap="square">
            <a:spAutoFit/>
          </a:bodyPr>
          <a:lstStyle/>
          <a:p>
            <a:pPr lvl="0">
              <a:defRPr/>
            </a:pPr>
            <a:r>
              <a:rPr lang="ja-JP" altLang="en-US" sz="9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万博期間中、世界各国からの来訪者の玄関口となる関西国際空港について、おもてなしの心をもって万全の体制でお迎えする。そして、その後の来訪者の増加を見据え、受入体制のさらなる強化を図っていく。</a:t>
            </a:r>
          </a:p>
        </p:txBody>
      </p:sp>
      <p:grpSp>
        <p:nvGrpSpPr>
          <p:cNvPr id="18" name="グループ化 17"/>
          <p:cNvGrpSpPr/>
          <p:nvPr/>
        </p:nvGrpSpPr>
        <p:grpSpPr>
          <a:xfrm>
            <a:off x="4040919" y="2566218"/>
            <a:ext cx="1917256" cy="1117728"/>
            <a:chOff x="7533026" y="3640572"/>
            <a:chExt cx="1972092" cy="1490875"/>
          </a:xfrm>
        </p:grpSpPr>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026" y="3640572"/>
              <a:ext cx="1972092" cy="1113494"/>
            </a:xfrm>
            <a:prstGeom prst="rect">
              <a:avLst/>
            </a:prstGeom>
          </p:spPr>
        </p:pic>
        <p:sp>
          <p:nvSpPr>
            <p:cNvPr id="20" name="テキスト ボックス 19">
              <a:extLst>
                <a:ext uri="{FF2B5EF4-FFF2-40B4-BE49-F238E27FC236}">
                  <a16:creationId xmlns:a16="http://schemas.microsoft.com/office/drawing/2014/main" id="{37DB1857-2264-4DD7-91E8-39AD81473A7C}"/>
                </a:ext>
              </a:extLst>
            </p:cNvPr>
            <p:cNvSpPr txBox="1"/>
            <p:nvPr/>
          </p:nvSpPr>
          <p:spPr>
            <a:xfrm>
              <a:off x="7628092" y="4706226"/>
              <a:ext cx="1686553" cy="425221"/>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保安検査場等のイメージ</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grpSp>
      <p:pic>
        <p:nvPicPr>
          <p:cNvPr id="21" name="図 20"/>
          <p:cNvPicPr>
            <a:picLocks noChangeAspect="1"/>
          </p:cNvPicPr>
          <p:nvPr/>
        </p:nvPicPr>
        <p:blipFill rotWithShape="1">
          <a:blip r:embed="rId4"/>
          <a:srcRect l="1648" t="7477" r="1586" b="5796"/>
          <a:stretch/>
        </p:blipFill>
        <p:spPr>
          <a:xfrm>
            <a:off x="3872428" y="3839829"/>
            <a:ext cx="2504064" cy="1527953"/>
          </a:xfrm>
          <a:prstGeom prst="rect">
            <a:avLst/>
          </a:prstGeom>
          <a:ln>
            <a:solidFill>
              <a:schemeClr val="tx1"/>
            </a:solidFill>
          </a:ln>
        </p:spPr>
      </p:pic>
      <p:sp>
        <p:nvSpPr>
          <p:cNvPr id="22" name="ホームベース 21"/>
          <p:cNvSpPr/>
          <p:nvPr/>
        </p:nvSpPr>
        <p:spPr>
          <a:xfrm>
            <a:off x="3891016" y="5395061"/>
            <a:ext cx="2380829"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（出典）関西国際空港の将来航空需要に関する調査委員会</a:t>
            </a:r>
          </a:p>
        </p:txBody>
      </p:sp>
      <p:grpSp>
        <p:nvGrpSpPr>
          <p:cNvPr id="23" name="グループ化 22"/>
          <p:cNvGrpSpPr/>
          <p:nvPr/>
        </p:nvGrpSpPr>
        <p:grpSpPr>
          <a:xfrm>
            <a:off x="7014216" y="2819815"/>
            <a:ext cx="2319812" cy="2344489"/>
            <a:chOff x="7348692" y="2921411"/>
            <a:chExt cx="2319812" cy="2344489"/>
          </a:xfrm>
        </p:grpSpPr>
        <p:sp>
          <p:nvSpPr>
            <p:cNvPr id="25" name="テキスト ボックス 24">
              <a:extLst>
                <a:ext uri="{FF2B5EF4-FFF2-40B4-BE49-F238E27FC236}">
                  <a16:creationId xmlns:a16="http://schemas.microsoft.com/office/drawing/2014/main" id="{37DB1857-2264-4DD7-91E8-39AD81473A7C}"/>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a:t>
              </a:r>
              <a:r>
                <a:rPr lang="ja-JP" altLang="en-US" sz="800" b="1" dirty="0" smtClean="0">
                  <a:latin typeface="BIZ UDPゴシック" panose="020B0400000000000000" pitchFamily="50" charset="-128"/>
                  <a:ea typeface="BIZ UDPゴシック" panose="020B0400000000000000" pitchFamily="50" charset="-128"/>
                  <a:cs typeface="Meiryo UI" panose="020B0604030504040204" pitchFamily="50" charset="-128"/>
                </a:rPr>
                <a:t>拡大</a:t>
              </a:r>
              <a:endParaRPr lang="en-US" altLang="ja-JP" sz="8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smtClean="0">
                  <a:latin typeface="BIZ UDPゴシック" panose="020B0400000000000000" pitchFamily="50" charset="-128"/>
                  <a:ea typeface="BIZ UDPゴシック" panose="020B0400000000000000" pitchFamily="50" charset="-128"/>
                </a:rPr>
                <a:t>関西エアポート</a:t>
              </a:r>
              <a:r>
                <a:rPr kumimoji="1" lang="en-US" altLang="ja-JP" sz="700" dirty="0" smtClean="0">
                  <a:latin typeface="BIZ UDPゴシック" panose="020B0400000000000000" pitchFamily="50" charset="-128"/>
                  <a:ea typeface="BIZ UDPゴシック" panose="020B0400000000000000" pitchFamily="50" charset="-128"/>
                </a:rPr>
                <a:t>HP</a:t>
              </a:r>
              <a:endParaRPr kumimoji="1" lang="en-US" altLang="ja-JP" sz="700" dirty="0">
                <a:latin typeface="BIZ UDPゴシック" panose="020B0400000000000000" pitchFamily="50" charset="-128"/>
                <a:ea typeface="BIZ UDPゴシック" panose="020B0400000000000000" pitchFamily="50" charset="-128"/>
              </a:endParaRPr>
            </a:p>
          </p:txBody>
        </p:sp>
        <p:pic>
          <p:nvPicPr>
            <p:cNvPr id="26" name="図 25"/>
            <p:cNvPicPr>
              <a:picLocks noChangeAspect="1"/>
            </p:cNvPicPr>
            <p:nvPr/>
          </p:nvPicPr>
          <p:blipFill>
            <a:blip r:embed="rId5"/>
            <a:stretch>
              <a:fillRect/>
            </a:stretch>
          </p:blipFill>
          <p:spPr>
            <a:xfrm>
              <a:off x="7348692" y="2921411"/>
              <a:ext cx="2319812" cy="1920654"/>
            </a:xfrm>
            <a:prstGeom prst="rect">
              <a:avLst/>
            </a:prstGeom>
          </p:spPr>
        </p:pic>
      </p:grpSp>
      <p:sp>
        <p:nvSpPr>
          <p:cNvPr id="27" name="ホームベース 26"/>
          <p:cNvSpPr/>
          <p:nvPr/>
        </p:nvSpPr>
        <p:spPr>
          <a:xfrm>
            <a:off x="933775" y="2819815"/>
            <a:ext cx="1765067" cy="20044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≪関空の発着回数</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旅客数≫</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29" name="ホームベース 28"/>
          <p:cNvSpPr/>
          <p:nvPr/>
        </p:nvSpPr>
        <p:spPr>
          <a:xfrm>
            <a:off x="568787" y="4862103"/>
            <a:ext cx="1731092"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）新関西国際空港㈱、関西</a:t>
            </a:r>
            <a:r>
              <a:rPr kumimoji="1" lang="ja-JP" altLang="en-US" sz="700" dirty="0">
                <a:solidFill>
                  <a:schemeClr val="tx1"/>
                </a:solidFill>
                <a:latin typeface="BIZ UDPゴシック" panose="020B0400000000000000" pitchFamily="50" charset="-128"/>
                <a:ea typeface="BIZ UDPゴシック" panose="020B0400000000000000" pitchFamily="50" charset="-128"/>
              </a:rPr>
              <a:t>エアポート㈱</a:t>
            </a:r>
          </a:p>
        </p:txBody>
      </p:sp>
      <p:sp>
        <p:nvSpPr>
          <p:cNvPr id="30" name="正方形/長方形 29"/>
          <p:cNvSpPr/>
          <p:nvPr/>
        </p:nvSpPr>
        <p:spPr>
          <a:xfrm>
            <a:off x="505461" y="4677288"/>
            <a:ext cx="2097098" cy="200055"/>
          </a:xfrm>
          <a:prstGeom prst="rect">
            <a:avLst/>
          </a:prstGeom>
        </p:spPr>
        <p:txBody>
          <a:bodyPr wrap="square">
            <a:spAutoFit/>
          </a:bodyPr>
          <a:lstStyle/>
          <a:p>
            <a:r>
              <a:rPr lang="en-US" altLang="ja-JP" sz="700" dirty="0" smtClean="0">
                <a:latin typeface="BIZ UDPゴシック" panose="020B0400000000000000" pitchFamily="50" charset="-128"/>
                <a:ea typeface="BIZ UDPゴシック" panose="020B0400000000000000" pitchFamily="50" charset="-128"/>
              </a:rPr>
              <a:t>※H10</a:t>
            </a:r>
            <a:r>
              <a:rPr lang="ja-JP" altLang="en-US" sz="700" dirty="0" smtClean="0">
                <a:latin typeface="BIZ UDPゴシック" panose="020B0400000000000000" pitchFamily="50" charset="-128"/>
                <a:ea typeface="BIZ UDPゴシック" panose="020B0400000000000000" pitchFamily="50" charset="-128"/>
              </a:rPr>
              <a:t>年度環境影響評価</a:t>
            </a:r>
            <a:r>
              <a:rPr lang="ja-JP" altLang="en-US" sz="700" dirty="0">
                <a:latin typeface="BIZ UDPゴシック" panose="020B0400000000000000" pitchFamily="50" charset="-128"/>
                <a:ea typeface="BIZ UDPゴシック" panose="020B0400000000000000" pitchFamily="50" charset="-128"/>
              </a:rPr>
              <a:t>に</a:t>
            </a:r>
            <a:r>
              <a:rPr lang="ja-JP" altLang="en-US" sz="700" dirty="0" smtClean="0">
                <a:latin typeface="BIZ UDPゴシック" panose="020B0400000000000000" pitchFamily="50" charset="-128"/>
                <a:ea typeface="BIZ UDPゴシック" panose="020B0400000000000000" pitchFamily="50" charset="-128"/>
              </a:rPr>
              <a:t>おける最大想定</a:t>
            </a:r>
            <a:r>
              <a:rPr lang="ja-JP" altLang="en-US" sz="700" dirty="0">
                <a:latin typeface="BIZ UDPゴシック" panose="020B0400000000000000" pitchFamily="50" charset="-128"/>
                <a:ea typeface="BIZ UDPゴシック" panose="020B0400000000000000" pitchFamily="50" charset="-128"/>
              </a:rPr>
              <a:t>回数</a:t>
            </a:r>
          </a:p>
        </p:txBody>
      </p:sp>
      <p:graphicFrame>
        <p:nvGraphicFramePr>
          <p:cNvPr id="31" name="表 30"/>
          <p:cNvGraphicFramePr>
            <a:graphicFrameLocks noGrp="1"/>
          </p:cNvGraphicFramePr>
          <p:nvPr>
            <p:extLst>
              <p:ext uri="{D42A27DB-BD31-4B8C-83A1-F6EECF244321}">
                <p14:modId xmlns:p14="http://schemas.microsoft.com/office/powerpoint/2010/main" val="1658223584"/>
              </p:ext>
            </p:extLst>
          </p:nvPr>
        </p:nvGraphicFramePr>
        <p:xfrm>
          <a:off x="568787" y="3158900"/>
          <a:ext cx="2495041" cy="1518388"/>
        </p:xfrm>
        <a:graphic>
          <a:graphicData uri="http://schemas.openxmlformats.org/drawingml/2006/table">
            <a:tbl>
              <a:tblPr firstRow="1" bandRow="1">
                <a:tableStyleId>{7DF18680-E054-41AD-8BC1-D1AEF772440D}</a:tableStyleId>
              </a:tblPr>
              <a:tblGrid>
                <a:gridCol w="462980">
                  <a:extLst>
                    <a:ext uri="{9D8B030D-6E8A-4147-A177-3AD203B41FA5}">
                      <a16:colId xmlns:a16="http://schemas.microsoft.com/office/drawing/2014/main" val="20000"/>
                    </a:ext>
                  </a:extLst>
                </a:gridCol>
                <a:gridCol w="396736">
                  <a:extLst>
                    <a:ext uri="{9D8B030D-6E8A-4147-A177-3AD203B41FA5}">
                      <a16:colId xmlns:a16="http://schemas.microsoft.com/office/drawing/2014/main" val="2510061481"/>
                    </a:ext>
                  </a:extLst>
                </a:gridCol>
                <a:gridCol w="580589">
                  <a:extLst>
                    <a:ext uri="{9D8B030D-6E8A-4147-A177-3AD203B41FA5}">
                      <a16:colId xmlns:a16="http://schemas.microsoft.com/office/drawing/2014/main" val="20003"/>
                    </a:ext>
                  </a:extLst>
                </a:gridCol>
                <a:gridCol w="551559">
                  <a:extLst>
                    <a:ext uri="{9D8B030D-6E8A-4147-A177-3AD203B41FA5}">
                      <a16:colId xmlns:a16="http://schemas.microsoft.com/office/drawing/2014/main" val="20001"/>
                    </a:ext>
                  </a:extLst>
                </a:gridCol>
                <a:gridCol w="503177">
                  <a:extLst>
                    <a:ext uri="{9D8B030D-6E8A-4147-A177-3AD203B41FA5}">
                      <a16:colId xmlns:a16="http://schemas.microsoft.com/office/drawing/2014/main" val="20002"/>
                    </a:ext>
                  </a:extLst>
                </a:gridCol>
              </a:tblGrid>
              <a:tr h="284698">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201</a:t>
                      </a:r>
                      <a:r>
                        <a:rPr kumimoji="1" lang="ja-JP" altLang="en-US" sz="700" b="1" dirty="0" smtClean="0">
                          <a:latin typeface="BIZ UDPゴシック" panose="020B0400000000000000" pitchFamily="50" charset="-128"/>
                          <a:ea typeface="BIZ UDPゴシック" panose="020B0400000000000000" pitchFamily="50" charset="-128"/>
                        </a:rPr>
                        <a:t>０年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2019</a:t>
                      </a:r>
                      <a:r>
                        <a:rPr kumimoji="1" lang="ja-JP" altLang="en-US" sz="7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600" b="1" dirty="0" smtClean="0">
                          <a:latin typeface="BIZ UDPゴシック" panose="020B0400000000000000" pitchFamily="50" charset="-128"/>
                          <a:ea typeface="BIZ UDPゴシック" panose="020B0400000000000000" pitchFamily="50" charset="-128"/>
                        </a:rPr>
                        <a:t>計画取扱</a:t>
                      </a:r>
                      <a:endParaRPr kumimoji="1" lang="en-US" altLang="ja-JP" sz="600" b="1" dirty="0" smtClean="0">
                        <a:latin typeface="BIZ UDPゴシック" panose="020B0400000000000000" pitchFamily="50" charset="-128"/>
                        <a:ea typeface="BIZ UDPゴシック" panose="020B0400000000000000" pitchFamily="50" charset="-128"/>
                      </a:endParaRPr>
                    </a:p>
                    <a:p>
                      <a:pPr algn="ctr"/>
                      <a:r>
                        <a:rPr kumimoji="1" lang="ja-JP" altLang="en-US" sz="600" b="1" dirty="0" smtClean="0">
                          <a:latin typeface="BIZ UDPゴシック" panose="020B0400000000000000" pitchFamily="50" charset="-128"/>
                          <a:ea typeface="BIZ UDPゴシック" panose="020B0400000000000000" pitchFamily="50" charset="-128"/>
                        </a:rPr>
                        <a:t>能力</a:t>
                      </a:r>
                      <a:r>
                        <a:rPr kumimoji="1" lang="en-US" altLang="ja-JP" sz="600" b="1" dirty="0" smtClean="0">
                          <a:latin typeface="BIZ UDPゴシック" panose="020B0400000000000000" pitchFamily="50" charset="-128"/>
                          <a:ea typeface="BIZ UDPゴシック" panose="020B0400000000000000" pitchFamily="50" charset="-128"/>
                        </a:rPr>
                        <a:t>※</a:t>
                      </a:r>
                      <a:endParaRPr kumimoji="1" lang="ja-JP" altLang="en-US" sz="600" b="1" i="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615">
                <a:tc rowSpan="3">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発着</a:t>
                      </a:r>
                      <a:endParaRPr kumimoji="1" lang="en-US" altLang="ja-JP" sz="700" b="1" dirty="0" smtClean="0">
                        <a:latin typeface="BIZ UDPゴシック" panose="020B0400000000000000" pitchFamily="50" charset="-128"/>
                        <a:ea typeface="BIZ UDPゴシック" panose="020B0400000000000000" pitchFamily="50" charset="-128"/>
                      </a:endParaRPr>
                    </a:p>
                    <a:p>
                      <a:pPr algn="ctr"/>
                      <a:r>
                        <a:rPr kumimoji="1" lang="ja-JP" altLang="en-US" sz="700" b="1" dirty="0" smtClean="0">
                          <a:latin typeface="BIZ UDPゴシック" panose="020B0400000000000000" pitchFamily="50" charset="-128"/>
                          <a:ea typeface="BIZ UDPゴシック" panose="020B0400000000000000" pitchFamily="50" charset="-128"/>
                        </a:rPr>
                        <a:t>回数</a:t>
                      </a:r>
                      <a:endParaRPr kumimoji="1" lang="en-US" altLang="ja-JP" sz="700" b="1" dirty="0" smtClean="0">
                        <a:latin typeface="BIZ UDPゴシック" panose="020B0400000000000000" pitchFamily="50" charset="-128"/>
                        <a:ea typeface="BIZ UDPゴシック" panose="020B0400000000000000" pitchFamily="50" charset="-128"/>
                      </a:endParaRPr>
                    </a:p>
                    <a:p>
                      <a:pPr algn="ctr"/>
                      <a:r>
                        <a:rPr kumimoji="1" lang="ja-JP" altLang="en-US" sz="700" b="1" dirty="0" smtClean="0">
                          <a:latin typeface="BIZ UDPゴシック" panose="020B0400000000000000" pitchFamily="50" charset="-128"/>
                          <a:ea typeface="BIZ UDPゴシック" panose="020B0400000000000000" pitchFamily="50" charset="-128"/>
                        </a:rPr>
                        <a:t>（万回）</a:t>
                      </a: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総数</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20.7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smtClean="0">
                          <a:latin typeface="BIZ UDPゴシック" panose="020B0400000000000000" pitchFamily="50" charset="-128"/>
                          <a:ea typeface="BIZ UDPゴシック" panose="020B0400000000000000" pitchFamily="50" charset="-128"/>
                        </a:rPr>
                        <a:t>23</a:t>
                      </a:r>
                      <a:endParaRPr kumimoji="1" lang="ja-JP" altLang="en-US" sz="700" b="1" i="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615">
                <a:tc vMerge="1">
                  <a:txBody>
                    <a:bodyPr/>
                    <a:lstStyle/>
                    <a:p>
                      <a:endParaRPr kumimoji="1" lang="ja-JP" altLang="en-US"/>
                    </a:p>
                  </a:txBody>
                  <a:tcP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国際</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７</a:t>
                      </a:r>
                      <a:r>
                        <a:rPr kumimoji="1" lang="en-US" altLang="ja-JP" sz="700" b="1" dirty="0" smtClean="0">
                          <a:latin typeface="BIZ UDPゴシック" panose="020B0400000000000000" pitchFamily="50" charset="-128"/>
                          <a:ea typeface="BIZ UDPゴシック" panose="020B0400000000000000" pitchFamily="50" charset="-128"/>
                        </a:rPr>
                        <a:t>.5</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15.8</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smtClean="0">
                          <a:latin typeface="BIZ UDPゴシック" panose="020B0400000000000000" pitchFamily="50" charset="-128"/>
                          <a:ea typeface="BIZ UDPゴシック" panose="020B0400000000000000" pitchFamily="50" charset="-128"/>
                        </a:rPr>
                        <a:t>１４</a:t>
                      </a:r>
                      <a:endParaRPr kumimoji="1" lang="ja-JP" altLang="en-US" sz="700" b="1" i="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48003"/>
                  </a:ext>
                </a:extLst>
              </a:tr>
              <a:tr h="205615">
                <a:tc vMerge="1">
                  <a:txBody>
                    <a:bodyPr/>
                    <a:lstStyle/>
                    <a:p>
                      <a:pPr algn="ctr"/>
                      <a:endParaRPr kumimoji="1" lang="ja-JP" altLang="en-US" sz="10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国内</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3.2</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4.9</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smtClean="0">
                          <a:latin typeface="BIZ UDPゴシック" panose="020B0400000000000000" pitchFamily="50" charset="-128"/>
                          <a:ea typeface="BIZ UDPゴシック" panose="020B0400000000000000" pitchFamily="50" charset="-128"/>
                        </a:rPr>
                        <a:t>９</a:t>
                      </a:r>
                      <a:endParaRPr kumimoji="1" lang="ja-JP" altLang="en-US" sz="700" b="1" i="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1607441542"/>
                  </a:ext>
                </a:extLst>
              </a:tr>
              <a:tr h="205615">
                <a:tc rowSpan="3">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旅客数</a:t>
                      </a:r>
                      <a:endParaRPr kumimoji="1" lang="en-US" altLang="ja-JP" sz="700" b="1" dirty="0" smtClean="0">
                        <a:latin typeface="BIZ UDPゴシック" panose="020B0400000000000000" pitchFamily="50" charset="-128"/>
                        <a:ea typeface="BIZ UDPゴシック" panose="020B0400000000000000" pitchFamily="50" charset="-128"/>
                      </a:endParaRPr>
                    </a:p>
                    <a:p>
                      <a:pPr algn="ctr"/>
                      <a:r>
                        <a:rPr kumimoji="1" lang="en-US" altLang="ja-JP" sz="700" b="1" dirty="0" smtClean="0">
                          <a:latin typeface="BIZ UDPゴシック" panose="020B0400000000000000" pitchFamily="50" charset="-128"/>
                          <a:ea typeface="BIZ UDPゴシック" panose="020B0400000000000000" pitchFamily="50" charset="-128"/>
                        </a:rPr>
                        <a:t>(</a:t>
                      </a:r>
                      <a:r>
                        <a:rPr kumimoji="1" lang="ja-JP" altLang="en-US" sz="700" b="1" dirty="0" smtClean="0">
                          <a:latin typeface="BIZ UDPゴシック" panose="020B0400000000000000" pitchFamily="50" charset="-128"/>
                          <a:ea typeface="BIZ UDPゴシック" panose="020B0400000000000000" pitchFamily="50" charset="-128"/>
                        </a:rPr>
                        <a:t>万人</a:t>
                      </a:r>
                      <a:r>
                        <a:rPr kumimoji="1" lang="en-US" altLang="ja-JP" sz="700" b="1" dirty="0" smtClean="0">
                          <a:latin typeface="BIZ UDPゴシック" panose="020B0400000000000000" pitchFamily="50" charset="-128"/>
                          <a:ea typeface="BIZ UDPゴシック" panose="020B0400000000000000" pitchFamily="50" charset="-128"/>
                        </a:rPr>
                        <a:t>)</a:t>
                      </a:r>
                      <a:endParaRPr kumimoji="1" lang="ja-JP" altLang="en-US" sz="700" b="1" dirty="0" smtClean="0">
                        <a:latin typeface="BIZ UDPゴシック" panose="020B0400000000000000" pitchFamily="50" charset="-128"/>
                        <a:ea typeface="BIZ UDPゴシック" panose="020B0400000000000000" pitchFamily="50" charset="-128"/>
                      </a:endParaRP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総数</a:t>
                      </a:r>
                      <a:endParaRPr kumimoji="1" lang="en-US" altLang="ja-JP"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1,43</a:t>
                      </a:r>
                      <a:r>
                        <a:rPr kumimoji="1" lang="ja-JP" altLang="en-US" sz="700" b="1" dirty="0" smtClean="0">
                          <a:latin typeface="BIZ UDPゴシック" panose="020B0400000000000000" pitchFamily="50" charset="-128"/>
                          <a:ea typeface="BIZ UDPゴシック" panose="020B0400000000000000" pitchFamily="50" charset="-128"/>
                        </a:rPr>
                        <a:t>５　</a:t>
                      </a:r>
                      <a:endParaRPr kumimoji="1" lang="en-US" altLang="ja-JP"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smtClean="0">
                          <a:latin typeface="BIZ UDPゴシック" panose="020B0400000000000000" pitchFamily="50" charset="-128"/>
                          <a:ea typeface="BIZ UDPゴシック" panose="020B0400000000000000" pitchFamily="50" charset="-128"/>
                        </a:rPr>
                        <a:t>3,191</a:t>
                      </a:r>
                      <a:endParaRPr kumimoji="1" lang="ja-JP" altLang="en-US"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2,500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678374"/>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国際</a:t>
                      </a:r>
                      <a:endParaRPr kumimoji="1" lang="en-US" altLang="ja-JP"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1,048</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smtClean="0">
                          <a:latin typeface="BIZ UDPゴシック" panose="020B0400000000000000" pitchFamily="50" charset="-128"/>
                          <a:ea typeface="BIZ UDPゴシック" panose="020B0400000000000000" pitchFamily="50" charset="-128"/>
                        </a:rPr>
                        <a:t>2,493</a:t>
                      </a:r>
                      <a:endParaRPr kumimoji="1" lang="ja-JP" altLang="en-US"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1,200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89192"/>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国内</a:t>
                      </a:r>
                      <a:endParaRPr kumimoji="1" lang="en-US" altLang="ja-JP"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387</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smtClean="0">
                          <a:latin typeface="BIZ UDPゴシック" panose="020B0400000000000000" pitchFamily="50" charset="-128"/>
                          <a:ea typeface="BIZ UDPゴシック" panose="020B0400000000000000" pitchFamily="50" charset="-128"/>
                        </a:rPr>
                        <a:t>６９８</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1,300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3554752381"/>
                  </a:ext>
                </a:extLst>
              </a:tr>
            </a:tbl>
          </a:graphicData>
        </a:graphic>
      </p:graphicFrame>
    </p:spTree>
    <p:extLst>
      <p:ext uri="{BB962C8B-B14F-4D97-AF65-F5344CB8AC3E}">
        <p14:creationId xmlns:p14="http://schemas.microsoft.com/office/powerpoint/2010/main" val="2633542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337857"/>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697364715"/>
              </p:ext>
            </p:extLst>
          </p:nvPr>
        </p:nvGraphicFramePr>
        <p:xfrm>
          <a:off x="511620" y="3721059"/>
          <a:ext cx="9360001" cy="750054"/>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7500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smtClean="0">
                          <a:solidFill>
                            <a:schemeClr val="tx1"/>
                          </a:solidFill>
                          <a:latin typeface="+mn-ea"/>
                        </a:rPr>
                        <a:t>Ver.</a:t>
                      </a:r>
                      <a:r>
                        <a:rPr lang="en-US" altLang="ja-JP" sz="1000" b="1" u="none" strike="noStrike" baseline="0" dirty="0" smtClean="0">
                          <a:solidFill>
                            <a:schemeClr val="tx1"/>
                          </a:solidFill>
                          <a:latin typeface="+mn-ea"/>
                        </a:rPr>
                        <a:t>3</a:t>
                      </a:r>
                      <a:r>
                        <a:rPr lang="ja-JP" altLang="en-US" sz="1000" b="1" u="none" dirty="0" smtClean="0">
                          <a:solidFill>
                            <a:schemeClr val="tx1"/>
                          </a:solidFill>
                          <a:latin typeface="+mn-ea"/>
                        </a:rPr>
                        <a:t>」の記載</a:t>
                      </a:r>
                      <a:r>
                        <a:rPr lang="ja-JP" altLang="en-US" sz="1000" b="1" u="none" dirty="0">
                          <a:solidFill>
                            <a:schemeClr val="tx1"/>
                          </a:solidFill>
                          <a:latin typeface="+mn-ea"/>
                        </a:rPr>
                        <a:t>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endParaRPr kumimoji="1" lang="en-US" altLang="ja-JP" sz="105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87313" algn="l" defTabSz="959937"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en-US" altLang="ja-JP" sz="105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05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関西国際空港の容量拡張等を実現するため、国において、現行の飛行経路の見直しを検討中</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70811744"/>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・関西国際空港全体構想促進協</a:t>
                      </a:r>
                      <a:r>
                        <a:rPr kumimoji="1" lang="ja-JP" altLang="en-US" sz="1000" b="1" u="none" dirty="0" smtClean="0">
                          <a:solidFill>
                            <a:schemeClr val="tx1"/>
                          </a:solidFill>
                        </a:rPr>
                        <a:t>議会等を通じて、関西国際空港の更なる機能強化、地域振興を図る</a:t>
                      </a:r>
                      <a:r>
                        <a:rPr kumimoji="1" lang="ja-JP" altLang="en-US" sz="1000" b="1" dirty="0" smtClean="0">
                          <a:solidFill>
                            <a:schemeClr val="tx1"/>
                          </a:solidFill>
                        </a:rPr>
                        <a:t>取組みを支援</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smtClean="0">
                <a:latin typeface="+mn-ea"/>
              </a:rPr>
              <a:t>▷</a:t>
            </a:r>
            <a:r>
              <a:rPr kumimoji="1" lang="ja-JP" altLang="en-US" sz="1000" dirty="0"/>
              <a:t>万博時に増加が見込まれる旅客需要に対し、空港の受入能力が不足するおそれ</a:t>
            </a:r>
          </a:p>
          <a:p>
            <a:pPr lvl="0" defTabSz="959937">
              <a:defRPr/>
            </a:pPr>
            <a:r>
              <a:rPr kumimoji="1" lang="ja-JP" altLang="en-US" sz="1000" dirty="0" smtClean="0">
                <a:latin typeface="+mn-ea"/>
              </a:rPr>
              <a:t>▷</a:t>
            </a:r>
            <a:r>
              <a:rPr kumimoji="1" lang="ja-JP" altLang="en-US" sz="1000" dirty="0"/>
              <a:t>万博時に増加が見込まれる旅客需要により、空港内で混雑や滞留が発生するおそれ</a:t>
            </a:r>
          </a:p>
        </p:txBody>
      </p:sp>
      <p:graphicFrame>
        <p:nvGraphicFramePr>
          <p:cNvPr id="15" name="表 14"/>
          <p:cNvGraphicFramePr>
            <a:graphicFrameLocks noGrp="1"/>
          </p:cNvGraphicFramePr>
          <p:nvPr>
            <p:extLst>
              <p:ext uri="{D42A27DB-BD31-4B8C-83A1-F6EECF244321}">
                <p14:modId xmlns:p14="http://schemas.microsoft.com/office/powerpoint/2010/main" val="1949521703"/>
              </p:ext>
            </p:extLst>
          </p:nvPr>
        </p:nvGraphicFramePr>
        <p:xfrm>
          <a:off x="511620" y="5417571"/>
          <a:ext cx="9360000" cy="73206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lt"/>
                          <a:ea typeface="+mn-ea"/>
                          <a:cs typeface="+mn-cs"/>
                        </a:rPr>
                        <a:t>▶関西国際空港の受入能力の向上に対する国の継続的な関与と支援</a:t>
                      </a:r>
                      <a:endParaRPr kumimoji="1" lang="en-US" altLang="ja-JP" sz="10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lt"/>
                          <a:ea typeface="+mn-ea"/>
                          <a:cs typeface="+mn-cs"/>
                        </a:rPr>
                        <a:t>▶関西国際空港の円滑かつ快適な受入体制を整えるため、人手不足解消に向けた従業員の確保や、旅客手続きの</a:t>
                      </a:r>
                      <a:r>
                        <a:rPr kumimoji="1" lang="ja-JP" altLang="en-US" sz="1050" b="1" i="0" u="none" strike="noStrike" kern="1200" cap="none" spc="0" normalizeH="0" baseline="0" noProof="0" smtClean="0">
                          <a:ln>
                            <a:noFill/>
                          </a:ln>
                          <a:solidFill>
                            <a:prstClr val="black"/>
                          </a:solidFill>
                          <a:effectLst/>
                          <a:uLnTx/>
                          <a:uFillTx/>
                          <a:latin typeface="+mn-lt"/>
                          <a:ea typeface="+mn-ea"/>
                          <a:cs typeface="+mn-cs"/>
                        </a:rPr>
                        <a:t>効率化に向けた</a:t>
                      </a:r>
                      <a:r>
                        <a:rPr kumimoji="1" lang="ja-JP" altLang="en-US" sz="1050" b="1" i="0" u="none" strike="noStrike" kern="1200" cap="none" spc="0" normalizeH="0" baseline="0" noProof="0" dirty="0" smtClean="0">
                          <a:ln>
                            <a:noFill/>
                          </a:ln>
                          <a:solidFill>
                            <a:prstClr val="black"/>
                          </a:solidFill>
                          <a:effectLst/>
                          <a:uLnTx/>
                          <a:uFillTx/>
                          <a:latin typeface="+mn-lt"/>
                          <a:ea typeface="+mn-ea"/>
                          <a:cs typeface="+mn-cs"/>
                        </a:rPr>
                        <a:t>最新機器の導入への継続</a:t>
                      </a:r>
                      <a:r>
                        <a:rPr kumimoji="1" lang="en-US" altLang="ja-JP" sz="1050" b="1" i="0" u="none" strike="noStrike" kern="1200" cap="none" spc="0" normalizeH="0" baseline="0" noProof="0" dirty="0" smtClean="0">
                          <a:ln>
                            <a:noFill/>
                          </a:ln>
                          <a:solidFill>
                            <a:prstClr val="black"/>
                          </a:solidFill>
                          <a:effectLst/>
                          <a:uLnTx/>
                          <a:uFillTx/>
                          <a:latin typeface="+mn-lt"/>
                          <a:ea typeface="+mn-ea"/>
                          <a:cs typeface="+mn-cs"/>
                        </a:rPr>
                        <a:t/>
                      </a:r>
                      <a:br>
                        <a:rPr kumimoji="1" lang="en-US" altLang="ja-JP" sz="1050" b="1" i="0" u="none" strike="noStrike" kern="1200" cap="none" spc="0" normalizeH="0" baseline="0" noProof="0" dirty="0" smtClean="0">
                          <a:ln>
                            <a:noFill/>
                          </a:ln>
                          <a:solidFill>
                            <a:prstClr val="black"/>
                          </a:solidFill>
                          <a:effectLst/>
                          <a:uLnTx/>
                          <a:uFillTx/>
                          <a:latin typeface="+mn-lt"/>
                          <a:ea typeface="+mn-ea"/>
                          <a:cs typeface="+mn-cs"/>
                        </a:rPr>
                      </a:br>
                      <a:r>
                        <a:rPr kumimoji="1" lang="en-US" altLang="ja-JP" sz="1050" b="1" i="0" u="none" strike="noStrike" kern="1200" cap="none" spc="0" normalizeH="0" baseline="0" noProof="0" dirty="0" smtClean="0">
                          <a:ln>
                            <a:noFill/>
                          </a:ln>
                          <a:solidFill>
                            <a:prstClr val="black"/>
                          </a:solidFill>
                          <a:effectLst/>
                          <a:uLnTx/>
                          <a:uFillTx/>
                          <a:latin typeface="+mn-lt"/>
                          <a:ea typeface="+mn-ea"/>
                          <a:cs typeface="+mn-cs"/>
                        </a:rPr>
                        <a:t>    </a:t>
                      </a:r>
                      <a:r>
                        <a:rPr kumimoji="1" lang="ja-JP" altLang="en-US" sz="1050" b="1" i="0" u="none" strike="noStrike" kern="1200" cap="none" spc="0" normalizeH="0" baseline="0" noProof="0" dirty="0" smtClean="0">
                          <a:ln>
                            <a:noFill/>
                          </a:ln>
                          <a:solidFill>
                            <a:prstClr val="black"/>
                          </a:solidFill>
                          <a:effectLst/>
                          <a:uLnTx/>
                          <a:uFillTx/>
                          <a:latin typeface="+mn-lt"/>
                          <a:ea typeface="+mn-ea"/>
                          <a:cs typeface="+mn-cs"/>
                        </a:rPr>
                        <a:t>支援</a:t>
                      </a:r>
                      <a:endParaRPr kumimoji="1" lang="ja-JP" altLang="en-US" sz="1050" b="1" dirty="0"/>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1736047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89916" y="4500562"/>
            <a:ext cx="6707984" cy="2205219"/>
          </a:xfrm>
          <a:prstGeom prst="rect">
            <a:avLst/>
          </a:prstGeom>
          <a:noFill/>
          <a:ln w="28575">
            <a:solidFill>
              <a:schemeClr val="tx2"/>
            </a:solidFill>
            <a:prstDash val="sysDot"/>
          </a:ln>
        </p:spPr>
        <p:txBody>
          <a:bodyPr wrap="square" rtlCol="0">
            <a:spAutoFit/>
          </a:bodyPr>
          <a:lstStyle/>
          <a:p>
            <a:pPr marL="0" marR="0" lvl="0" indent="85729" algn="l" defTabSz="457200" rtl="0" eaLnBrk="1" fontAlgn="auto" latinLnBrk="0" hangingPunct="1">
              <a:lnSpc>
                <a:spcPct val="100000"/>
              </a:lnSpc>
              <a:spcBef>
                <a:spcPts val="0"/>
              </a:spcBef>
              <a:spcAft>
                <a:spcPts val="0"/>
              </a:spcAft>
              <a:buClrTx/>
              <a:buSzTx/>
              <a:buFontTx/>
              <a:buNone/>
              <a:tabLst/>
              <a:defRPr/>
            </a:pP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項目</a:t>
            </a: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中小企業等の参画促進、木材の活用促進</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600"/>
              </a:spcBef>
              <a:spcAft>
                <a:spcPts val="0"/>
              </a:spcAft>
              <a:buClrTx/>
              <a:buSzTx/>
              <a:buFontTx/>
              <a:buNone/>
              <a:tabLst/>
              <a:defRPr/>
            </a:pPr>
            <a:endParaRPr kumimoji="0" lang="en-US" altLang="ja-JP" sz="21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dist"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防災対策、テロ・サイバー等防犯対策、雑踏対策などのセキュリティ</a:t>
            </a:r>
            <a:r>
              <a:rPr kumimoji="0"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対策</a:t>
            </a:r>
            <a:endParaRPr kumimoji="0"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dist"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a:t>
            </a: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感染症対策の</a:t>
            </a:r>
            <a:r>
              <a:rPr kumimoji="0"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強化</a:t>
            </a:r>
            <a:endParaRPr kumimoji="0"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④　一般</a:t>
            </a: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交通への働きかけ</a:t>
            </a:r>
            <a:r>
              <a:rPr kumimoji="0"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TDM</a:t>
            </a:r>
          </a:p>
          <a:p>
            <a:pPr marL="0" marR="0" lvl="0" indent="271474" algn="dist" defTabSz="457200" rtl="0" eaLnBrk="1" fontAlgn="auto" latinLnBrk="0" hangingPunct="1">
              <a:lnSpc>
                <a:spcPct val="100000"/>
              </a:lnSpc>
              <a:spcBef>
                <a:spcPts val="0"/>
              </a:spcBef>
              <a:spcAft>
                <a:spcPts val="0"/>
              </a:spcAft>
              <a:buClrTx/>
              <a:buSzTx/>
              <a:buFontTx/>
              <a:buNone/>
              <a:tabLst/>
              <a:defRPr/>
            </a:pPr>
            <a:endParaRPr kumimoji="0" lang="en-US" altLang="ja-JP" sz="63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⑤　</a:t>
            </a:r>
            <a:r>
              <a:rPr kumimoji="0" lang="zh-TW"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淀川左岸線２期暫定利用整備</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dist"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⑥</a:t>
            </a: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万博開催時の物流交通</a:t>
            </a:r>
            <a:r>
              <a:rPr kumimoji="0"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対策</a:t>
            </a:r>
            <a:endPar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スライド番号プレースホルダー 1"/>
          <p:cNvSpPr>
            <a:spLocks noGrp="1"/>
          </p:cNvSpPr>
          <p:nvPr>
            <p:ph type="sldNum" sz="quarter" idx="12"/>
          </p:nvPr>
        </p:nvSpPr>
        <p:spPr>
          <a:xfrm>
            <a:off x="9662617" y="6816018"/>
            <a:ext cx="418010" cy="383297"/>
          </a:xfrm>
        </p:spPr>
        <p:txBody>
          <a:bodyPr/>
          <a:lstStyle/>
          <a:p>
            <a:pPr marL="0" marR="0" lvl="0" indent="0" algn="r" defTabSz="457218"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43</a:t>
            </a:r>
            <a:endParaRPr kumimoji="0"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タイトル 1"/>
          <p:cNvSpPr txBox="1">
            <a:spLocks/>
          </p:cNvSpPr>
          <p:nvPr/>
        </p:nvSpPr>
        <p:spPr bwMode="gray">
          <a:xfrm>
            <a:off x="362810" y="1530000"/>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Ⅲ</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万博会場の整備・運営にあたって</a:t>
            </a:r>
          </a:p>
        </p:txBody>
      </p:sp>
    </p:spTree>
    <p:extLst>
      <p:ext uri="{BB962C8B-B14F-4D97-AF65-F5344CB8AC3E}">
        <p14:creationId xmlns:p14="http://schemas.microsoft.com/office/powerpoint/2010/main" val="221814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6"/>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545834" y="4981447"/>
            <a:ext cx="905188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stCxn id="16" idx="4"/>
          </p:cNvCxnSpPr>
          <p:nvPr/>
        </p:nvCxnSpPr>
        <p:spPr>
          <a:xfrm flipH="1">
            <a:off x="357778" y="2748437"/>
            <a:ext cx="1934" cy="219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8129" y="247548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17431" y="244930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98129" y="494667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07737" y="4922615"/>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p:cNvSpPr/>
          <p:nvPr/>
        </p:nvSpPr>
        <p:spPr>
          <a:xfrm>
            <a:off x="357778" y="5391897"/>
            <a:ext cx="9559330" cy="12324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26" name="表 25"/>
          <p:cNvGraphicFramePr>
            <a:graphicFrameLocks noGrp="1"/>
          </p:cNvGraphicFramePr>
          <p:nvPr>
            <p:extLst>
              <p:ext uri="{D42A27DB-BD31-4B8C-83A1-F6EECF244321}">
                <p14:modId xmlns:p14="http://schemas.microsoft.com/office/powerpoint/2010/main" val="2971437805"/>
              </p:ext>
            </p:extLst>
          </p:nvPr>
        </p:nvGraphicFramePr>
        <p:xfrm>
          <a:off x="399184" y="5528170"/>
          <a:ext cx="9476518" cy="1241480"/>
        </p:xfrm>
        <a:graphic>
          <a:graphicData uri="http://schemas.openxmlformats.org/drawingml/2006/table">
            <a:tbl>
              <a:tblPr firstRow="1" bandRow="1">
                <a:tableStyleId>{2D5ABB26-0587-4C30-8999-92F81FD0307C}</a:tableStyleId>
              </a:tblPr>
              <a:tblGrid>
                <a:gridCol w="9476518">
                  <a:extLst>
                    <a:ext uri="{9D8B030D-6E8A-4147-A177-3AD203B41FA5}">
                      <a16:colId xmlns:a16="http://schemas.microsoft.com/office/drawing/2014/main" val="2309123477"/>
                    </a:ext>
                  </a:extLst>
                </a:gridCol>
              </a:tblGrid>
              <a:tr h="1241480">
                <a:tc>
                  <a:txBody>
                    <a:bodyPr/>
                    <a:lstStyle/>
                    <a:p>
                      <a:pPr algn="l">
                        <a:lnSpc>
                          <a:spcPct val="100000"/>
                        </a:lnSpc>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1050" b="1" dirty="0" smtClean="0">
                          <a:solidFill>
                            <a:schemeClr val="tx1"/>
                          </a:solidFill>
                          <a:latin typeface="+mn-ea"/>
                          <a:ea typeface="+mn-ea"/>
                        </a:rPr>
                        <a:t>万博会場での国等の取組みにおける「万博商談もずやんモール」の積極的な活用、地元中小企業等の技術等の活用、参画促進</a:t>
                      </a:r>
                      <a:endParaRPr kumimoji="1" lang="en-US" altLang="ja-JP" sz="1050" b="1" dirty="0" smtClean="0">
                        <a:solidFill>
                          <a:schemeClr val="tx1"/>
                        </a:solidFill>
                        <a:latin typeface="+mn-ea"/>
                        <a:ea typeface="+mn-ea"/>
                      </a:endParaRPr>
                    </a:p>
                    <a:p>
                      <a:pPr algn="l">
                        <a:lnSpc>
                          <a:spcPct val="100000"/>
                        </a:lnSpc>
                      </a:pPr>
                      <a:r>
                        <a:rPr kumimoji="1" lang="ja-JP" altLang="en-US" sz="1050" b="1" dirty="0" smtClean="0">
                          <a:solidFill>
                            <a:schemeClr val="tx1"/>
                          </a:solidFill>
                          <a:latin typeface="+mn-ea"/>
                          <a:ea typeface="+mn-ea"/>
                        </a:rPr>
                        <a:t>　</a:t>
                      </a:r>
                    </a:p>
                    <a:p>
                      <a:pPr algn="l">
                        <a:lnSpc>
                          <a:spcPct val="100000"/>
                        </a:lnSpc>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1050" b="1" dirty="0" smtClean="0">
                          <a:solidFill>
                            <a:schemeClr val="tx1"/>
                          </a:solidFill>
                          <a:latin typeface="+mn-ea"/>
                          <a:ea typeface="+mn-ea"/>
                        </a:rPr>
                        <a:t>会場内の国等の取組において、再生産可能な資源である木材の積極的な利用　</a:t>
                      </a:r>
                      <a:endParaRPr kumimoji="1" lang="en-US" altLang="ja-JP" sz="1050" b="1" dirty="0" smtClean="0">
                        <a:solidFill>
                          <a:schemeClr val="tx1"/>
                        </a:solidFill>
                        <a:latin typeface="+mn-ea"/>
                        <a:ea typeface="+mn-ea"/>
                      </a:endParaRPr>
                    </a:p>
                    <a:p>
                      <a:pPr algn="l">
                        <a:lnSpc>
                          <a:spcPct val="100000"/>
                        </a:lnSpc>
                      </a:pPr>
                      <a:endParaRPr kumimoji="1" lang="ja-JP" altLang="en-US" sz="1050" b="1" dirty="0" smtClean="0">
                        <a:solidFill>
                          <a:schemeClr val="tx1"/>
                        </a:solidFill>
                        <a:latin typeface="+mn-ea"/>
                        <a:ea typeface="+mn-ea"/>
                      </a:endParaRPr>
                    </a:p>
                    <a:p>
                      <a:pPr algn="l">
                        <a:lnSpc>
                          <a:spcPct val="100000"/>
                        </a:lnSpc>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1050" b="1" dirty="0" smtClean="0">
                          <a:solidFill>
                            <a:schemeClr val="tx1"/>
                          </a:solidFill>
                          <a:latin typeface="+mn-ea"/>
                          <a:ea typeface="+mn-ea"/>
                        </a:rPr>
                        <a:t>中小企業等の技術等の活用促進、万博参画促進への財政支援　</a:t>
                      </a:r>
                      <a:endParaRPr kumimoji="1" lang="en-US" altLang="ja-JP" sz="1050" b="1" dirty="0" smtClean="0">
                        <a:solidFill>
                          <a:schemeClr val="tx1"/>
                        </a:solidFill>
                        <a:latin typeface="+mn-ea"/>
                        <a:ea typeface="+mn-ea"/>
                      </a:endParaRPr>
                    </a:p>
                    <a:p>
                      <a:pPr algn="l">
                        <a:lnSpc>
                          <a:spcPct val="100000"/>
                        </a:lnSpc>
                      </a:pPr>
                      <a:r>
                        <a:rPr kumimoji="1" lang="ja-JP" altLang="en-US" sz="1300" b="1" dirty="0" smtClean="0">
                          <a:solidFill>
                            <a:schemeClr val="tx1"/>
                          </a:solidFill>
                          <a:latin typeface="+mn-ea"/>
                          <a:ea typeface="+mn-ea"/>
                        </a:rPr>
                        <a:t>　</a:t>
                      </a:r>
                    </a:p>
                  </a:txBody>
                  <a:tcPr marL="100806" marR="100806" marT="50403" marB="50403"/>
                </a:tc>
                <a:extLst>
                  <a:ext uri="{0D108BD9-81ED-4DB2-BD59-A6C34878D82A}">
                    <a16:rowId xmlns:a16="http://schemas.microsoft.com/office/drawing/2014/main" val="4193718493"/>
                  </a:ext>
                </a:extLst>
              </a:tr>
            </a:tbl>
          </a:graphicData>
        </a:graphic>
      </p:graphicFrame>
      <p:sp>
        <p:nvSpPr>
          <p:cNvPr id="22" name="スライド番号プレースホルダー 7"/>
          <p:cNvSpPr>
            <a:spLocks noGrp="1"/>
          </p:cNvSpPr>
          <p:nvPr>
            <p:ph type="sldNum" sz="quarter" idx="12"/>
          </p:nvPr>
        </p:nvSpPr>
        <p:spPr>
          <a:xfrm flipH="1">
            <a:off x="9719090" y="6880326"/>
            <a:ext cx="404830" cy="3189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44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15" name="表 14"/>
          <p:cNvGraphicFramePr>
            <a:graphicFrameLocks noGrp="1"/>
          </p:cNvGraphicFramePr>
          <p:nvPr>
            <p:extLst>
              <p:ext uri="{D42A27DB-BD31-4B8C-83A1-F6EECF244321}">
                <p14:modId xmlns:p14="http://schemas.microsoft.com/office/powerpoint/2010/main" val="2005995333"/>
              </p:ext>
            </p:extLst>
          </p:nvPr>
        </p:nvGraphicFramePr>
        <p:xfrm>
          <a:off x="440589" y="2602674"/>
          <a:ext cx="9640036" cy="1356861"/>
        </p:xfrm>
        <a:graphic>
          <a:graphicData uri="http://schemas.openxmlformats.org/drawingml/2006/table">
            <a:tbl>
              <a:tblPr firstRow="1" bandRow="1">
                <a:tableStyleId>{2D5ABB26-0587-4C30-8999-92F81FD0307C}</a:tableStyleId>
              </a:tblPr>
              <a:tblGrid>
                <a:gridCol w="9640036">
                  <a:extLst>
                    <a:ext uri="{9D8B030D-6E8A-4147-A177-3AD203B41FA5}">
                      <a16:colId xmlns:a16="http://schemas.microsoft.com/office/drawing/2014/main" val="1169105350"/>
                    </a:ext>
                  </a:extLst>
                </a:gridCol>
              </a:tblGrid>
              <a:tr h="135686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▷中小企業等の万博への参画機会の拡大</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rPr>
                        <a:t>　 </a:t>
                      </a:r>
                      <a:r>
                        <a:rPr kumimoji="1" lang="ja-JP" altLang="en-US" sz="1000" b="0" dirty="0" smtClean="0">
                          <a:solidFill>
                            <a:schemeClr val="tx1"/>
                          </a:solidFill>
                        </a:rPr>
                        <a:t>今後、万博会場整備が本格化する中、国等による建設工事や設備工事、製品・サービスの発注に中小企業等が参画し、優れた技術力や魅力的な製品・サービスを  </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rPr>
                        <a:t>       </a:t>
                      </a:r>
                      <a:r>
                        <a:rPr kumimoji="1" lang="ja-JP" altLang="en-US" sz="1000" b="0" dirty="0" smtClean="0">
                          <a:solidFill>
                            <a:schemeClr val="tx1"/>
                          </a:solidFill>
                        </a:rPr>
                        <a:t>国内外に発信する機会の拡大が重要。</a:t>
                      </a:r>
                      <a:endParaRPr kumimoji="1" lang="en-US" altLang="ja-JP" sz="12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▷脱炭素社会の実現に向けた木材利用の積極的な取組み</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a:t>
                      </a:r>
                      <a:r>
                        <a:rPr kumimoji="1" lang="ja-JP" altLang="en-US" sz="1000" b="0" baseline="0" dirty="0" smtClean="0">
                          <a:solidFill>
                            <a:schemeClr val="tx1"/>
                          </a:solidFill>
                        </a:rPr>
                        <a:t>  </a:t>
                      </a:r>
                      <a:r>
                        <a:rPr kumimoji="1" lang="en-US" altLang="ja-JP" sz="1000" b="0" baseline="0" dirty="0" smtClean="0">
                          <a:solidFill>
                            <a:schemeClr val="tx1"/>
                          </a:solidFill>
                        </a:rPr>
                        <a:t> </a:t>
                      </a:r>
                      <a:r>
                        <a:rPr kumimoji="1" lang="ja-JP" altLang="en-US" sz="1000" b="0" dirty="0" smtClean="0">
                          <a:solidFill>
                            <a:schemeClr val="tx1"/>
                          </a:solidFill>
                        </a:rPr>
                        <a:t>会期後</a:t>
                      </a:r>
                      <a:r>
                        <a:rPr kumimoji="1" lang="ja-JP" altLang="en-US" sz="1000" b="0" dirty="0">
                          <a:solidFill>
                            <a:schemeClr val="tx1"/>
                          </a:solidFill>
                        </a:rPr>
                        <a:t>のリユース・リサイクルの観点やコスト面も考慮しながら、再生可能な資材である木材を最大限に活用することが重要</a:t>
                      </a:r>
                      <a:r>
                        <a:rPr kumimoji="1" lang="ja-JP" altLang="en-US" sz="1000" b="0" dirty="0" smtClean="0">
                          <a:solidFill>
                            <a:schemeClr val="tx1"/>
                          </a:solidFill>
                        </a:rPr>
                        <a:t>。</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3114122206"/>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98129" y="19065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中小企業等の参画促進、木材の利用促進</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198129" y="598129"/>
            <a:ext cx="9540000" cy="415498"/>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来社会の実験場」の実装には、大阪・関西の優れた技術力や魅力的な製品を取り扱う中小企業、特色ある生産品を生み出す農林水産業者等の参画が不可欠。また、脱炭素社会の実現に向けた木材利用の取組は重要であることから、会場内における取組に対しても積極的に木材利用していく必要がある。</a:t>
            </a:r>
          </a:p>
        </p:txBody>
      </p:sp>
      <p:graphicFrame>
        <p:nvGraphicFramePr>
          <p:cNvPr id="28" name="表 27"/>
          <p:cNvGraphicFramePr>
            <a:graphicFrameLocks noGrp="1"/>
          </p:cNvGraphicFramePr>
          <p:nvPr>
            <p:extLst>
              <p:ext uri="{D42A27DB-BD31-4B8C-83A1-F6EECF244321}">
                <p14:modId xmlns:p14="http://schemas.microsoft.com/office/powerpoint/2010/main" val="4144086836"/>
              </p:ext>
            </p:extLst>
          </p:nvPr>
        </p:nvGraphicFramePr>
        <p:xfrm>
          <a:off x="528830" y="4319046"/>
          <a:ext cx="9288000" cy="40560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国「アクションプラン</a:t>
                      </a:r>
                      <a:r>
                        <a:rPr lang="en-US" altLang="ja-JP" sz="1000" b="1" dirty="0" smtClean="0">
                          <a:solidFill>
                            <a:schemeClr val="tx1"/>
                          </a:solidFill>
                          <a:latin typeface="+mn-ea"/>
                        </a:rPr>
                        <a:t>Ver.3</a:t>
                      </a:r>
                      <a:r>
                        <a:rPr lang="ja-JP" altLang="en-US" sz="1000" b="1" dirty="0" smtClean="0">
                          <a:solidFill>
                            <a:schemeClr val="tx1"/>
                          </a:solidFill>
                          <a:latin typeface="+mn-ea"/>
                        </a:rPr>
                        <a:t>」の</a:t>
                      </a:r>
                      <a:endParaRPr lang="en-US" altLang="ja-JP" sz="10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「ウッド・チェンジ」の発信</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農⽔省</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万博会場を活用した未来思考の中小企業の魅力・価値の発信＜経産省＞</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3654846242"/>
              </p:ext>
            </p:extLst>
          </p:nvPr>
        </p:nvGraphicFramePr>
        <p:xfrm>
          <a:off x="198129" y="1141187"/>
          <a:ext cx="9585919" cy="1199177"/>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277699">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85453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・物品、運営サービスや農林水産物等のサプライヤーリスト「万博商談もずやんモール」の作成</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40589" y="394132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6021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92544850"/>
              </p:ext>
            </p:extLst>
          </p:nvPr>
        </p:nvGraphicFramePr>
        <p:xfrm>
          <a:off x="474001" y="2294080"/>
          <a:ext cx="9475135" cy="1427544"/>
        </p:xfrm>
        <a:graphic>
          <a:graphicData uri="http://schemas.openxmlformats.org/drawingml/2006/table">
            <a:tbl>
              <a:tblPr firstRow="1" bandRow="1">
                <a:tableStyleId>{2D5ABB26-0587-4C30-8999-92F81FD0307C}</a:tableStyleId>
              </a:tblPr>
              <a:tblGrid>
                <a:gridCol w="9475135">
                  <a:extLst>
                    <a:ext uri="{9D8B030D-6E8A-4147-A177-3AD203B41FA5}">
                      <a16:colId xmlns:a16="http://schemas.microsoft.com/office/drawing/2014/main" val="1390375756"/>
                    </a:ext>
                  </a:extLst>
                </a:gridCol>
              </a:tblGrid>
              <a:tr h="142754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▷災害弱者を生み出さないための、リアルタイムで情報伝達ができる仕組みづくりやネットワークシステム</a:t>
                      </a:r>
                      <a:r>
                        <a:rPr kumimoji="1" lang="ja-JP" altLang="en-US" sz="1000" b="0" dirty="0" smtClean="0"/>
                        <a:t>構築</a:t>
                      </a:r>
                      <a:endParaRPr kumimoji="1" lang="en-US" altLang="ja-JP" sz="1000" b="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t>　    万博開催</a:t>
                      </a:r>
                      <a:r>
                        <a:rPr kumimoji="1" lang="ja-JP" altLang="en-US" sz="1000" b="0" dirty="0"/>
                        <a:t>時に多くの来訪者が滞在される大阪都心では、緊急時の情報連絡を危機管理部門（又は管理者部門）と</a:t>
                      </a:r>
                      <a:r>
                        <a:rPr kumimoji="1" lang="ja-JP" altLang="en-US" sz="1000" b="0" dirty="0" smtClean="0"/>
                        <a:t>エリアマネジメン団体</a:t>
                      </a:r>
                      <a:r>
                        <a:rPr kumimoji="1" lang="ja-JP" altLang="en-US" sz="1000" b="0" dirty="0"/>
                        <a:t>が連携、ピクトグラム</a:t>
                      </a:r>
                      <a:r>
                        <a:rPr kumimoji="1" lang="ja-JP" altLang="en-US" sz="1000" b="0" dirty="0" smtClean="0"/>
                        <a:t>の</a:t>
                      </a:r>
                      <a:endParaRPr kumimoji="1" lang="en-US" altLang="ja-JP" sz="1000" b="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00" b="0" dirty="0" smtClean="0"/>
                        <a:t>        </a:t>
                      </a:r>
                      <a:r>
                        <a:rPr kumimoji="1" lang="ja-JP" altLang="en-US" sz="1000" b="0" dirty="0" smtClean="0"/>
                        <a:t>災害版</a:t>
                      </a:r>
                      <a:r>
                        <a:rPr kumimoji="1" lang="ja-JP" altLang="en-US" sz="1000" b="0" dirty="0"/>
                        <a:t>「災害種別図記号」の普及・設置や、外国人や障がい者など災害弱者を生み出さないため</a:t>
                      </a:r>
                      <a:r>
                        <a:rPr kumimoji="1" lang="ja-JP" altLang="en-US" sz="1000" b="0" dirty="0" smtClean="0"/>
                        <a:t>のシステム</a:t>
                      </a:r>
                      <a:r>
                        <a:rPr kumimoji="1" lang="ja-JP" altLang="en-US" sz="1000" b="0" dirty="0"/>
                        <a:t>・アプリ開発等が必要</a:t>
                      </a:r>
                      <a:r>
                        <a:rPr kumimoji="1" lang="ja-JP" altLang="en-US" sz="1000" b="0" dirty="0" smtClean="0"/>
                        <a:t>。</a:t>
                      </a:r>
                      <a:endParaRPr kumimoji="1" lang="en-US" altLang="ja-JP" sz="1000" b="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t>▷</a:t>
                      </a:r>
                      <a:r>
                        <a:rPr kumimoji="1" lang="ja-JP" altLang="en-US" sz="1000" b="0" dirty="0" smtClean="0">
                          <a:solidFill>
                            <a:schemeClr val="tx1"/>
                          </a:solidFill>
                        </a:rPr>
                        <a:t>脅威が高まるテロへの対策</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テロ組織は、刃物</a:t>
                      </a:r>
                      <a:r>
                        <a:rPr kumimoji="1" lang="ja-JP" altLang="en-US" sz="1000" b="0" dirty="0" smtClean="0"/>
                        <a:t>や車両等の身近な手段によるテロ事件を称賛し、更なるテロの実行を呼び掛けている。</a:t>
                      </a:r>
                      <a:endParaRPr kumimoji="1" lang="en-US" altLang="ja-JP" sz="1000" b="0" dirty="0"/>
                    </a:p>
                    <a:p>
                      <a:pPr algn="l">
                        <a:lnSpc>
                          <a:spcPct val="100000"/>
                        </a:lnSpc>
                      </a:pPr>
                      <a:r>
                        <a:rPr kumimoji="1" lang="ja-JP" altLang="en-US" sz="1000" b="0" dirty="0"/>
                        <a:t>▷高度化するサイバー犯罪・サイバー攻撃への対応</a:t>
                      </a:r>
                      <a:endParaRPr kumimoji="1" lang="en-US" altLang="ja-JP" sz="1000" b="0" dirty="0"/>
                    </a:p>
                    <a:p>
                      <a:pPr algn="l">
                        <a:lnSpc>
                          <a:spcPct val="100000"/>
                        </a:lnSpc>
                      </a:pPr>
                      <a:r>
                        <a:rPr kumimoji="1" lang="ja-JP" altLang="en-US" sz="1000" b="0" dirty="0"/>
                        <a:t>　</a:t>
                      </a:r>
                      <a:r>
                        <a:rPr kumimoji="1" lang="ja-JP" altLang="en-US" sz="1000" b="0" dirty="0" smtClean="0"/>
                        <a:t>   サイバー</a:t>
                      </a:r>
                      <a:r>
                        <a:rPr kumimoji="1" lang="ja-JP" altLang="en-US" sz="1000" b="0" dirty="0"/>
                        <a:t>犯罪・サイバー攻撃はその手口を巧妙化させており、サイバー空間における脅威は極めて深刻な情勢</a:t>
                      </a:r>
                      <a:r>
                        <a:rPr kumimoji="1" lang="ja-JP" altLang="en-US" sz="1000" b="0" dirty="0" smtClean="0"/>
                        <a:t>。</a:t>
                      </a:r>
                      <a:endParaRPr kumimoji="1" lang="en-US" altLang="ja-JP" sz="1000" b="0" dirty="0"/>
                    </a:p>
                  </a:txBody>
                  <a:tcPr marL="100806" marR="100806" marT="50403" marB="50403" anchor="ctr"/>
                </a:tc>
                <a:extLst>
                  <a:ext uri="{0D108BD9-81ED-4DB2-BD59-A6C34878D82A}">
                    <a16:rowId xmlns:a16="http://schemas.microsoft.com/office/drawing/2014/main" val="933281075"/>
                  </a:ext>
                </a:extLst>
              </a:tr>
            </a:tbl>
          </a:graphicData>
        </a:graphic>
      </p:graphicFrame>
      <p:sp>
        <p:nvSpPr>
          <p:cNvPr id="24" name="正方形/長方形 23"/>
          <p:cNvSpPr/>
          <p:nvPr/>
        </p:nvSpPr>
        <p:spPr>
          <a:xfrm>
            <a:off x="421269" y="5534421"/>
            <a:ext cx="9434300" cy="1612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6"/>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601483" y="522086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0"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a:stCxn id="16" idx="4"/>
            <a:endCxn id="18" idx="1"/>
          </p:cNvCxnSpPr>
          <p:nvPr/>
        </p:nvCxnSpPr>
        <p:spPr>
          <a:xfrm>
            <a:off x="399342" y="2437533"/>
            <a:ext cx="4094" cy="28117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37759" y="216457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33632" y="2143729"/>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23410" y="525554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19497" y="5248578"/>
            <a:ext cx="3678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0" name="表 9"/>
          <p:cNvGraphicFramePr>
            <a:graphicFrameLocks noGrp="1"/>
          </p:cNvGraphicFramePr>
          <p:nvPr>
            <p:extLst>
              <p:ext uri="{D42A27DB-BD31-4B8C-83A1-F6EECF244321}">
                <p14:modId xmlns:p14="http://schemas.microsoft.com/office/powerpoint/2010/main" val="1218785776"/>
              </p:ext>
            </p:extLst>
          </p:nvPr>
        </p:nvGraphicFramePr>
        <p:xfrm>
          <a:off x="421269" y="5623103"/>
          <a:ext cx="9540000" cy="1467755"/>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227955">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▶様々な媒体を通じた情報発信により、国内外からの来阪者が安心できる環境づくりへの財政支援　</a:t>
                      </a:r>
                      <a:endParaRPr kumimoji="1" lang="en-US" altLang="ja-JP" sz="1050" b="1" i="0" u="none" strike="noStrike" kern="1200" cap="none" spc="0" normalizeH="0" baseline="0" noProof="0" dirty="0" smtClean="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r h="120692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▶国家の危機管理対策として「安全・安心な万博の実現」を位置づけ</a:t>
                      </a:r>
                      <a:endParaRPr kumimoji="1" lang="en-US" altLang="ja-JP" sz="1050" b="1" i="0" u="none" strike="noStrike" kern="1200" cap="none" spc="0" normalizeH="0" baseline="0" noProof="0" dirty="0" smtClean="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　・会場内や会場外の主要駅等における万全の警備体制等の構築</a:t>
                      </a:r>
                      <a:endParaRPr kumimoji="1" lang="en-US" altLang="ja-JP" sz="1000" b="0" i="0" u="none" strike="noStrike" kern="1200" cap="none" spc="0" normalizeH="0" baseline="0" noProof="0" dirty="0" smtClean="0">
                        <a:ln>
                          <a:noFill/>
                        </a:ln>
                        <a:solidFill>
                          <a:prstClr val="black"/>
                        </a:solidFill>
                        <a:effectLst/>
                        <a:uLnTx/>
                        <a:uFillTx/>
                        <a:latin typeface="+mn-ea"/>
                        <a:ea typeface="+mn-ea"/>
                        <a:cs typeface="+mn-cs"/>
                      </a:endParaRPr>
                    </a:p>
                    <a:p>
                      <a:pPr marL="180975" lvl="0" indent="-180975" defTabSz="959937">
                        <a:defRPr/>
                      </a:pPr>
                      <a:r>
                        <a:rPr kumimoji="1" lang="ja-JP" altLang="en-US" sz="1000" b="0" u="none" dirty="0" smtClean="0">
                          <a:solidFill>
                            <a:schemeClr val="tx1"/>
                          </a:solidFill>
                          <a:effectLst/>
                          <a:latin typeface="+mn-ea"/>
                          <a:ea typeface="+mn-ea"/>
                        </a:rPr>
                        <a:t>　・自主警備体制の働き掛け等による警備環境の整備　</a:t>
                      </a:r>
                      <a:endParaRPr kumimoji="1" lang="en-US" altLang="ja-JP" sz="1000" b="0" u="none" dirty="0" smtClean="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　・テロを含む治安対策に先端技術を活用する等の取組みの強化</a:t>
                      </a:r>
                      <a:endParaRPr kumimoji="1" lang="en-US" altLang="ja-JP" sz="1000" b="0" i="0" u="none" strike="noStrike" kern="1200" cap="none" spc="0" normalizeH="0" baseline="0" noProof="0" dirty="0" smtClean="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▶サイバーセキュリティ戦略の取組み推進</a:t>
                      </a:r>
                      <a:endParaRPr kumimoji="1" lang="en-US" altLang="ja-JP" sz="1050" b="1" i="0" u="none" strike="noStrike" kern="1200" cap="none" spc="0" normalizeH="0" baseline="0" noProof="0" dirty="0" smtClean="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　・国内でサイバーセキュリティの専門人材は質的にも量的にも圧倒的に不足していることから、人材の育成・確保に向け、継続的な人的支援　　　　　　　　　　　　　　　　　　　　　　　　</a:t>
                      </a:r>
                      <a:endParaRPr kumimoji="1" lang="en-US" altLang="ja-JP" sz="1000" b="0" i="0" u="none" strike="noStrike" kern="1200" cap="none" spc="0" normalizeH="0" baseline="0" noProof="0" dirty="0" smtClean="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　・リスクマネジメントの促進や対処態勢の整備など関係組織のサイバーセキュリティ確保のための取組みへの支援</a:t>
                      </a:r>
                      <a:endParaRPr kumimoji="1" lang="en-US" altLang="ja-JP" sz="1000" b="0" i="0" u="none" strike="noStrike" kern="1200" cap="none" spc="0" normalizeH="0" baseline="0" noProof="0" dirty="0" smtClean="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251755479"/>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45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防災対策、テロ・サイバー</a:t>
            </a:r>
            <a:r>
              <a:rPr kumimoji="0"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等防犯対策</a:t>
            </a:r>
            <a:r>
              <a:rPr lang="ja-JP" altLang="en-US" b="1" dirty="0" smtClean="0">
                <a:solidFill>
                  <a:schemeClr val="bg1"/>
                </a:solidFill>
                <a:latin typeface="BIZ UDPゴシック" panose="020B0400000000000000" pitchFamily="50" charset="-128"/>
                <a:ea typeface="BIZ UDPゴシック" panose="020B0400000000000000" pitchFamily="50" charset="-128"/>
              </a:rPr>
              <a:t>、</a:t>
            </a:r>
            <a:r>
              <a:rPr lang="ja-JP" altLang="en-US" b="1" dirty="0">
                <a:solidFill>
                  <a:schemeClr val="bg1"/>
                </a:solidFill>
                <a:latin typeface="BIZ UDPゴシック" panose="020B0400000000000000" pitchFamily="50" charset="-128"/>
                <a:ea typeface="BIZ UDPゴシック" panose="020B0400000000000000" pitchFamily="50" charset="-128"/>
              </a:rPr>
              <a:t>雑踏対策などのセキュリティ対策</a:t>
            </a:r>
            <a:endParaRPr kumimoji="0" lang="ja-JP" altLang="en-US" sz="1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485270"/>
            <a:ext cx="9540000" cy="577081"/>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万博開催時に、世界各国から訪れる全ての来訪者が安心して万博を楽しむためには、様々なツールや手法による緊急時の情報発信など、大規模自然災害等への対策は不可欠</a:t>
            </a:r>
            <a:r>
              <a:rPr kumimoji="0"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の要人だけでなく、多数の来場客が来阪することが予測されており、開催期間中の警備強化は必要不可欠</a:t>
            </a:r>
            <a:r>
              <a:rPr kumimoji="0"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また、近年、脅威が高まっているテロへの対策や、大規模なサイバーテロに備えたサイバーセキュリティ強化の取組みが重要。</a:t>
            </a:r>
          </a:p>
        </p:txBody>
      </p:sp>
      <p:graphicFrame>
        <p:nvGraphicFramePr>
          <p:cNvPr id="27" name="表 26"/>
          <p:cNvGraphicFramePr>
            <a:graphicFrameLocks noGrp="1"/>
          </p:cNvGraphicFramePr>
          <p:nvPr>
            <p:extLst>
              <p:ext uri="{D42A27DB-BD31-4B8C-83A1-F6EECF244321}">
                <p14:modId xmlns:p14="http://schemas.microsoft.com/office/powerpoint/2010/main" val="1573244817"/>
              </p:ext>
            </p:extLst>
          </p:nvPr>
        </p:nvGraphicFramePr>
        <p:xfrm>
          <a:off x="567569" y="3878273"/>
          <a:ext cx="9288000" cy="130851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Ver.3</a:t>
                      </a:r>
                      <a:r>
                        <a:rPr lang="ja-JP" altLang="en-US" sz="1000" b="1" dirty="0">
                          <a:solidFill>
                            <a:schemeClr val="tx1"/>
                          </a:solidFill>
                          <a:latin typeface="+mn-ea"/>
                        </a:rPr>
                        <a:t>」の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防災</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DX</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を活用した博覧会会場での実証実験＜文科省＞　</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海洋関係の取組発信＜内閣府＞</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リモートセンシング技術による高精度データの集積・分析・配信技術の開発＜総務省＞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被災地から生まれる未来社会に向けた最新技術の情報発信＜復興庁・経産省＞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緊急事態対処における無人航空機の活用及び有人機・無人機連携技術の研究</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警察庁</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万博会場内のセキュリティ先端技術の展開に向けた支援、会場内及び会場周辺の警戒警備に関する支援は協議中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611273706"/>
              </p:ext>
            </p:extLst>
          </p:nvPr>
        </p:nvGraphicFramePr>
        <p:xfrm>
          <a:off x="247352" y="1058955"/>
          <a:ext cx="9585919" cy="1055052"/>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285751">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46335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・埋立地（夢洲・咲洲・舞洲）における浸水対策　　　　</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・おおさか防災ネットの多言語対応化　</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・国、関西広域連合と連携した防災・減災対策の推進　　</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・大阪府・大阪市の防災計画に基づく防災・減災対策の推進</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3573444"/>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3977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06400" y="5080148"/>
            <a:ext cx="9434300" cy="17701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451983"/>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610731" y="4718470"/>
            <a:ext cx="198002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0"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stCxn id="16" idx="4"/>
            <a:endCxn id="18" idx="1"/>
          </p:cNvCxnSpPr>
          <p:nvPr/>
        </p:nvCxnSpPr>
        <p:spPr>
          <a:xfrm>
            <a:off x="375432" y="2461142"/>
            <a:ext cx="3238" cy="22545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13849" y="218818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86846" y="218146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07652" y="471412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61205" y="4648496"/>
            <a:ext cx="234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4" name="表 3"/>
          <p:cNvGraphicFramePr>
            <a:graphicFrameLocks noGrp="1"/>
          </p:cNvGraphicFramePr>
          <p:nvPr>
            <p:extLst>
              <p:ext uri="{D42A27DB-BD31-4B8C-83A1-F6EECF244321}">
                <p14:modId xmlns:p14="http://schemas.microsoft.com/office/powerpoint/2010/main" val="484323353"/>
              </p:ext>
            </p:extLst>
          </p:nvPr>
        </p:nvGraphicFramePr>
        <p:xfrm>
          <a:off x="540253" y="2426053"/>
          <a:ext cx="9564916" cy="1320006"/>
        </p:xfrm>
        <a:graphic>
          <a:graphicData uri="http://schemas.openxmlformats.org/drawingml/2006/table">
            <a:tbl>
              <a:tblPr firstRow="1" bandRow="1">
                <a:tableStyleId>{2D5ABB26-0587-4C30-8999-92F81FD0307C}</a:tableStyleId>
              </a:tblPr>
              <a:tblGrid>
                <a:gridCol w="9564916">
                  <a:extLst>
                    <a:ext uri="{9D8B030D-6E8A-4147-A177-3AD203B41FA5}">
                      <a16:colId xmlns:a16="http://schemas.microsoft.com/office/drawing/2014/main" val="1390375756"/>
                    </a:ext>
                  </a:extLst>
                </a:gridCol>
              </a:tblGrid>
              <a:tr h="79657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▷空港等での感染症水際対策の</a:t>
                      </a:r>
                      <a:r>
                        <a:rPr kumimoji="1" lang="ja-JP" altLang="en-US" sz="1000" b="0" strike="noStrike" dirty="0" smtClean="0">
                          <a:solidFill>
                            <a:schemeClr val="tx1"/>
                          </a:solidFill>
                        </a:rPr>
                        <a:t>適切な運用</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a:t>
                      </a:r>
                      <a:r>
                        <a:rPr kumimoji="1" lang="ja-JP" altLang="en-US" sz="1000" b="0" baseline="0" dirty="0" smtClean="0">
                          <a:solidFill>
                            <a:schemeClr val="tx1"/>
                          </a:solidFill>
                        </a:rPr>
                        <a:t>    </a:t>
                      </a:r>
                      <a:r>
                        <a:rPr kumimoji="1" lang="ja-JP" altLang="en-US" sz="1000" b="0" dirty="0" smtClean="0">
                          <a:solidFill>
                            <a:schemeClr val="tx1"/>
                          </a:solidFill>
                        </a:rPr>
                        <a:t>新興感染症等の国内流入を防ぐため、国の玄関口である国際空港等において</a:t>
                      </a:r>
                      <a:r>
                        <a:rPr kumimoji="1" lang="ja-JP" altLang="en-US" sz="1000" b="0" u="none" dirty="0" smtClean="0">
                          <a:solidFill>
                            <a:schemeClr val="tx1"/>
                          </a:solidFill>
                        </a:rPr>
                        <a:t>、</a:t>
                      </a:r>
                      <a:r>
                        <a:rPr kumimoji="1" lang="ja-JP" altLang="en-US" sz="1000" b="0" dirty="0" smtClean="0">
                          <a:solidFill>
                            <a:schemeClr val="tx1"/>
                          </a:solidFill>
                        </a:rPr>
                        <a:t>水際対策の柔軟かつ適切な運用が必要。</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▷サーベイランス体制の強化</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新興感染症等の国内流入を早期に探知し、対策につなげることができるよう、サーベイランス体制の強化が不可欠。　</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▷感染の発生状況や感染者の動向の情報共有が必要</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都道府県及び保健所設置市を横断した情報共有の体制や手段が必要。</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▷医療提供体制の整備</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新興感染症等が国内に流入した際に、速やかに必要な医療にアクセスできる体制づくりが必要。</a:t>
                      </a:r>
                      <a:endParaRPr kumimoji="1" lang="en-US" altLang="ja-JP" sz="1000" b="0" dirty="0" smtClean="0">
                        <a:solidFill>
                          <a:schemeClr val="tx1"/>
                        </a:solidFill>
                      </a:endParaRPr>
                    </a:p>
                  </a:txBody>
                  <a:tcPr marL="100806" marR="100806" marT="50403" marB="50403" anchor="ctr"/>
                </a:tc>
                <a:extLst>
                  <a:ext uri="{0D108BD9-81ED-4DB2-BD59-A6C34878D82A}">
                    <a16:rowId xmlns:a16="http://schemas.microsoft.com/office/drawing/2014/main" val="252077499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89402545"/>
              </p:ext>
            </p:extLst>
          </p:nvPr>
        </p:nvGraphicFramePr>
        <p:xfrm>
          <a:off x="441596" y="5065892"/>
          <a:ext cx="9540000" cy="170100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1333071">
                <a:tc>
                  <a:txBody>
                    <a:bodyPr/>
                    <a:lstStyle/>
                    <a:p>
                      <a:pPr marL="180975" lvl="0" indent="-180975" defTabSz="959937">
                        <a:defRPr/>
                      </a:pPr>
                      <a:endParaRPr kumimoji="1" lang="en-US" altLang="ja-JP" sz="1050" b="1" dirty="0" smtClean="0">
                        <a:solidFill>
                          <a:schemeClr val="tx1"/>
                        </a:solidFill>
                        <a:latin typeface="+mn-ea"/>
                        <a:ea typeface="+mn-ea"/>
                      </a:endParaRPr>
                    </a:p>
                    <a:p>
                      <a:pPr marL="180975" lvl="0" indent="-180975" defTabSz="959937">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1050" b="1" u="none" dirty="0" smtClean="0">
                          <a:solidFill>
                            <a:schemeClr val="tx1"/>
                          </a:solidFill>
                          <a:effectLst/>
                          <a:latin typeface="+mn-ea"/>
                          <a:ea typeface="+mn-ea"/>
                        </a:rPr>
                        <a:t>新興感染症等に対応する検疫体制の充実・強化（検疫所職員の充実等）　</a:t>
                      </a:r>
                      <a:endParaRPr kumimoji="1" lang="en-US" altLang="ja-JP" sz="1050" b="1" u="none" dirty="0" smtClean="0">
                        <a:solidFill>
                          <a:schemeClr val="tx1"/>
                        </a:solidFill>
                        <a:effectLst/>
                        <a:latin typeface="+mn-ea"/>
                        <a:ea typeface="+mn-ea"/>
                      </a:endParaRPr>
                    </a:p>
                    <a:p>
                      <a:pPr marL="180975" lvl="0" indent="-180975" defTabSz="959937">
                        <a:defRPr/>
                      </a:pPr>
                      <a:endParaRPr kumimoji="1" lang="en-US" altLang="ja-JP" sz="1050" b="1" u="none" dirty="0" smtClean="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1050" b="1" u="none" dirty="0" smtClean="0">
                          <a:solidFill>
                            <a:schemeClr val="tx1"/>
                          </a:solidFill>
                          <a:effectLst/>
                          <a:latin typeface="+mn-ea"/>
                          <a:ea typeface="+mn-ea"/>
                        </a:rPr>
                        <a:t>新興感染症等の国内流入に関するサーベイランス体制強化に係る都道府県等への支援・国の専門機関による人的・技術的支援や実施に係る財政支援等　</a:t>
                      </a:r>
                      <a:endParaRPr kumimoji="1" lang="en-US" altLang="ja-JP" sz="1050" b="1" u="none" dirty="0" smtClean="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smtClean="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1050" b="1" u="none" dirty="0" smtClean="0">
                          <a:solidFill>
                            <a:schemeClr val="tx1"/>
                          </a:solidFill>
                          <a:effectLst/>
                          <a:latin typeface="+mn-ea"/>
                          <a:ea typeface="+mn-ea"/>
                        </a:rPr>
                        <a:t>新興感染症等の国内流入時に都道府県及び保健所設置市を横断して、感染の発生状況や感染者の動向・接点履歴などの情報共有と調整を迅速に行う</a:t>
                      </a:r>
                      <a:endParaRPr kumimoji="1" lang="en-US" altLang="ja-JP" sz="1050" b="1" u="none" dirty="0" smtClean="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u="none" dirty="0" smtClean="0">
                          <a:solidFill>
                            <a:schemeClr val="tx1"/>
                          </a:solidFill>
                          <a:effectLst/>
                          <a:latin typeface="+mn-ea"/>
                          <a:ea typeface="+mn-ea"/>
                        </a:rPr>
                        <a:t>　国の体制作り及び</a:t>
                      </a:r>
                      <a:r>
                        <a:rPr kumimoji="1" lang="en-US" altLang="ja-JP" sz="1050" b="1" u="none" dirty="0" smtClean="0">
                          <a:solidFill>
                            <a:schemeClr val="tx1"/>
                          </a:solidFill>
                          <a:effectLst/>
                          <a:latin typeface="+mn-ea"/>
                          <a:ea typeface="+mn-ea"/>
                        </a:rPr>
                        <a:t>ICT</a:t>
                      </a:r>
                      <a:r>
                        <a:rPr kumimoji="1" lang="ja-JP" altLang="en-US" sz="1050" b="1" u="none" dirty="0" smtClean="0">
                          <a:solidFill>
                            <a:schemeClr val="tx1"/>
                          </a:solidFill>
                          <a:effectLst/>
                          <a:latin typeface="+mn-ea"/>
                          <a:ea typeface="+mn-ea"/>
                        </a:rPr>
                        <a:t>化による効率的な情報共有体制の確立　</a:t>
                      </a:r>
                      <a:endParaRPr kumimoji="1" lang="en-US" altLang="ja-JP" sz="1050" b="1" u="none" dirty="0" smtClean="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smtClean="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1050" b="1" u="none" dirty="0" smtClean="0">
                          <a:solidFill>
                            <a:schemeClr val="tx1"/>
                          </a:solidFill>
                          <a:effectLst/>
                          <a:latin typeface="+mn-ea"/>
                          <a:ea typeface="+mn-ea"/>
                        </a:rPr>
                        <a:t>新興感染症等に対応できる医療提供体制整備に係る財政支援　</a:t>
                      </a:r>
                      <a:endParaRPr kumimoji="1" lang="en-US" altLang="ja-JP" sz="1050" b="1" u="none" dirty="0" smtClean="0">
                        <a:solidFill>
                          <a:schemeClr val="tx1"/>
                        </a:solidFill>
                        <a:effectLst/>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n-ea"/>
                        <a:ea typeface="+mn-ea"/>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46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③　</a:t>
            </a:r>
            <a:r>
              <a:rPr kumimoji="0"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感染症対策</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の強化</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226231" y="490260"/>
            <a:ext cx="9540000" cy="415498"/>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人類の未来への希望を示す万博として、全ての来訪者が安心して大阪・関西に集い、万博を楽しめるよう、新型コロナウイルス感染症の対応を踏まえ、新興感染症等を想定した体制の整備が不可欠。</a:t>
            </a:r>
          </a:p>
        </p:txBody>
      </p:sp>
      <p:graphicFrame>
        <p:nvGraphicFramePr>
          <p:cNvPr id="25" name="表 24"/>
          <p:cNvGraphicFramePr>
            <a:graphicFrameLocks noGrp="1"/>
          </p:cNvGraphicFramePr>
          <p:nvPr>
            <p:extLst>
              <p:ext uri="{D42A27DB-BD31-4B8C-83A1-F6EECF244321}">
                <p14:modId xmlns:p14="http://schemas.microsoft.com/office/powerpoint/2010/main" val="3419071642"/>
              </p:ext>
            </p:extLst>
          </p:nvPr>
        </p:nvGraphicFramePr>
        <p:xfrm>
          <a:off x="611857" y="4141279"/>
          <a:ext cx="9288000" cy="40560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国「アクションプラン</a:t>
                      </a:r>
                      <a:r>
                        <a:rPr lang="en-US" altLang="ja-JP" sz="1000" b="1" dirty="0" smtClean="0">
                          <a:solidFill>
                            <a:schemeClr val="tx1"/>
                          </a:solidFill>
                          <a:latin typeface="+mn-ea"/>
                        </a:rPr>
                        <a:t>Ver.</a:t>
                      </a:r>
                      <a:r>
                        <a:rPr lang="ja-JP" altLang="en-US" sz="1000" b="1" dirty="0" smtClean="0">
                          <a:solidFill>
                            <a:schemeClr val="tx1"/>
                          </a:solidFill>
                          <a:latin typeface="+mn-ea"/>
                        </a:rPr>
                        <a:t>３」の</a:t>
                      </a:r>
                      <a:endParaRPr lang="en-US" altLang="ja-JP" sz="10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362209501"/>
              </p:ext>
            </p:extLst>
          </p:nvPr>
        </p:nvGraphicFramePr>
        <p:xfrm>
          <a:off x="180312" y="1078201"/>
          <a:ext cx="9585919" cy="98143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28929">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63679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・保健所体制の強化</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・検疫所との連携・強化</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・万博開催期間における感染症強化サーベイランス</a:t>
                      </a:r>
                      <a:endParaRPr kumimoji="1" lang="en-US" altLang="ja-JP" sz="1000" b="1" dirty="0" smtClean="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3815490"/>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0759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16E0FB0-D25E-419A-84B4-8EDEFC81B60B}"/>
              </a:ext>
            </a:extLst>
          </p:cNvPr>
          <p:cNvSpPr txBox="1"/>
          <p:nvPr/>
        </p:nvSpPr>
        <p:spPr>
          <a:xfrm>
            <a:off x="736600" y="895547"/>
            <a:ext cx="8623300" cy="5068054"/>
          </a:xfrm>
          <a:prstGeom prst="rect">
            <a:avLst/>
          </a:prstGeom>
          <a:noFill/>
        </p:spPr>
        <p:txBody>
          <a:bodyPr wrap="square">
            <a:spAutoFit/>
          </a:bodyPr>
          <a:lstStyle/>
          <a:p>
            <a:pPr lvl="0" algn="just">
              <a:lnSpc>
                <a:spcPts val="2200"/>
              </a:lnSpc>
              <a:defRPr/>
            </a:pPr>
            <a:r>
              <a:rPr lang="ja-JP" altLang="en-US" sz="1300" b="1" dirty="0" smtClean="0">
                <a:solidFill>
                  <a:srgbClr val="000000"/>
                </a:solidFill>
                <a:latin typeface="+mn-ea"/>
                <a:cs typeface="Times New Roman" panose="02020603050405020304" pitchFamily="18" charset="0"/>
              </a:rPr>
              <a:t>１</a:t>
            </a:r>
            <a:r>
              <a:rPr lang="ja-JP" altLang="en-US" sz="1300" b="1" dirty="0">
                <a:solidFill>
                  <a:srgbClr val="000000"/>
                </a:solidFill>
                <a:latin typeface="+mn-ea"/>
                <a:cs typeface="Times New Roman" panose="02020603050405020304" pitchFamily="18" charset="0"/>
              </a:rPr>
              <a:t>　</a:t>
            </a:r>
            <a:r>
              <a:rPr lang="ja-JP" altLang="ja-JP" sz="1300" b="1" dirty="0">
                <a:latin typeface="+mn-ea"/>
              </a:rPr>
              <a:t>大阪・関西万博の成功と、未来の成長・飛躍に向けて</a:t>
            </a:r>
            <a:endParaRPr lang="en-US" altLang="ja-JP" sz="1300" dirty="0">
              <a:latin typeface="+mn-ea"/>
            </a:endParaRPr>
          </a:p>
          <a:p>
            <a:pPr>
              <a:lnSpc>
                <a:spcPts val="2000"/>
              </a:lnSpc>
            </a:pPr>
            <a:r>
              <a:rPr lang="en-US" altLang="ja-JP" sz="1200" dirty="0">
                <a:latin typeface="+mn-ea"/>
              </a:rPr>
              <a:t> </a:t>
            </a:r>
            <a:r>
              <a:rPr lang="ja-JP" altLang="en-US" sz="1200" dirty="0">
                <a:latin typeface="+mn-ea"/>
              </a:rPr>
              <a:t>　</a:t>
            </a:r>
            <a:r>
              <a:rPr lang="en-US" altLang="ja-JP" sz="1200" dirty="0" smtClean="0">
                <a:latin typeface="+mn-ea"/>
              </a:rPr>
              <a:t>1970</a:t>
            </a:r>
            <a:r>
              <a:rPr lang="ja-JP" altLang="ja-JP" sz="1200" dirty="0" smtClean="0">
                <a:latin typeface="+mn-ea"/>
              </a:rPr>
              <a:t>年</a:t>
            </a:r>
            <a:r>
              <a:rPr lang="ja-JP" altLang="en-US" sz="1200" dirty="0" smtClean="0">
                <a:latin typeface="+mn-ea"/>
              </a:rPr>
              <a:t>に、ここ大阪で、わが国初の万国博覧会が開催された。</a:t>
            </a:r>
            <a:r>
              <a:rPr lang="ja-JP" altLang="ja-JP" sz="1200" dirty="0" smtClean="0">
                <a:latin typeface="+mn-ea"/>
              </a:rPr>
              <a:t>世界中</a:t>
            </a:r>
            <a:r>
              <a:rPr lang="ja-JP" altLang="ja-JP" sz="1200" dirty="0">
                <a:latin typeface="+mn-ea"/>
              </a:rPr>
              <a:t>に最先端技術を駆使した未来の姿を</a:t>
            </a:r>
            <a:r>
              <a:rPr lang="ja-JP" altLang="ja-JP" sz="1200" dirty="0" smtClean="0">
                <a:latin typeface="+mn-ea"/>
              </a:rPr>
              <a:t>示し</a:t>
            </a:r>
            <a:r>
              <a:rPr lang="ja-JP" altLang="en-US" sz="1200" dirty="0" smtClean="0">
                <a:latin typeface="+mn-ea"/>
              </a:rPr>
              <a:t>、</a:t>
            </a:r>
            <a:r>
              <a:rPr lang="ja-JP" altLang="ja-JP" sz="1200" dirty="0" smtClean="0">
                <a:latin typeface="+mn-ea"/>
              </a:rPr>
              <a:t>子ども</a:t>
            </a:r>
            <a:r>
              <a:rPr lang="ja-JP" altLang="ja-JP" sz="1200" dirty="0">
                <a:latin typeface="+mn-ea"/>
              </a:rPr>
              <a:t>たちに夢と希望を</a:t>
            </a:r>
            <a:r>
              <a:rPr lang="ja-JP" altLang="ja-JP" sz="1200" dirty="0" smtClean="0">
                <a:latin typeface="+mn-ea"/>
              </a:rPr>
              <a:t>与え</a:t>
            </a:r>
            <a:r>
              <a:rPr lang="ja-JP" altLang="en-US" sz="1200" dirty="0" smtClean="0">
                <a:latin typeface="+mn-ea"/>
              </a:rPr>
              <a:t>、それをきっかけとして便利で豊かな社会の実現に繋がった。</a:t>
            </a:r>
            <a:endParaRPr lang="en-US" altLang="ja-JP" sz="1200" dirty="0" smtClean="0">
              <a:latin typeface="+mn-ea"/>
            </a:endParaRPr>
          </a:p>
          <a:p>
            <a:pPr>
              <a:lnSpc>
                <a:spcPts val="2000"/>
              </a:lnSpc>
            </a:pPr>
            <a:r>
              <a:rPr lang="ja-JP" altLang="en-US" sz="1200" dirty="0">
                <a:latin typeface="+mn-ea"/>
              </a:rPr>
              <a:t>　</a:t>
            </a:r>
            <a:r>
              <a:rPr lang="en-US" altLang="ja-JP" sz="1200" dirty="0" smtClean="0">
                <a:latin typeface="+mn-ea"/>
              </a:rPr>
              <a:t>55</a:t>
            </a:r>
            <a:r>
              <a:rPr lang="ja-JP" altLang="ja-JP" sz="1200" dirty="0">
                <a:latin typeface="+mn-ea"/>
              </a:rPr>
              <a:t>年前</a:t>
            </a:r>
            <a:r>
              <a:rPr lang="ja-JP" altLang="ja-JP" sz="1200" dirty="0" smtClean="0">
                <a:latin typeface="+mn-ea"/>
              </a:rPr>
              <a:t>に現代社会</a:t>
            </a:r>
            <a:r>
              <a:rPr lang="ja-JP" altLang="en-US" sz="1200" dirty="0" smtClean="0">
                <a:latin typeface="+mn-ea"/>
              </a:rPr>
              <a:t>の礎となる未来を示した</a:t>
            </a:r>
            <a:r>
              <a:rPr lang="ja-JP" altLang="ja-JP" sz="1200" dirty="0" smtClean="0">
                <a:latin typeface="+mn-ea"/>
              </a:rPr>
              <a:t>大阪で</a:t>
            </a:r>
            <a:r>
              <a:rPr lang="ja-JP" altLang="en-US" sz="1200" dirty="0" smtClean="0">
                <a:latin typeface="+mn-ea"/>
              </a:rPr>
              <a:t>、</a:t>
            </a:r>
            <a:r>
              <a:rPr lang="ja-JP" altLang="ja-JP" sz="1200" dirty="0" smtClean="0">
                <a:latin typeface="+mn-ea"/>
              </a:rPr>
              <a:t>再び</a:t>
            </a:r>
            <a:r>
              <a:rPr lang="ja-JP" altLang="en-US" sz="1200" dirty="0" smtClean="0">
                <a:latin typeface="+mn-ea"/>
              </a:rPr>
              <a:t>、大阪・関西万博が</a:t>
            </a:r>
            <a:r>
              <a:rPr lang="ja-JP" altLang="ja-JP" sz="1200" dirty="0" smtClean="0">
                <a:latin typeface="+mn-ea"/>
              </a:rPr>
              <a:t>開催される</a:t>
            </a:r>
            <a:r>
              <a:rPr lang="ja-JP" altLang="en-US" sz="1200" dirty="0" smtClean="0">
                <a:latin typeface="+mn-ea"/>
              </a:rPr>
              <a:t>。この間、豊かな暮らしが実現した一方で、気候変動やエネルギー問題、パンデミックなどの世界的な課題も表面化・深刻化している。</a:t>
            </a:r>
            <a:endParaRPr lang="en-US" altLang="ja-JP" sz="1200" dirty="0" smtClean="0">
              <a:latin typeface="+mn-ea"/>
            </a:endParaRPr>
          </a:p>
          <a:p>
            <a:pPr>
              <a:lnSpc>
                <a:spcPts val="2000"/>
              </a:lnSpc>
            </a:pPr>
            <a:r>
              <a:rPr lang="ja-JP" altLang="en-US" sz="1200" dirty="0">
                <a:latin typeface="+mn-ea"/>
              </a:rPr>
              <a:t>　</a:t>
            </a:r>
            <a:r>
              <a:rPr lang="ja-JP" altLang="en-US" sz="1200" dirty="0" smtClean="0">
                <a:latin typeface="+mn-ea"/>
              </a:rPr>
              <a:t>子どもたちをはじめ、世界中から訪れる人々に「いのち輝く未来社会のデザイン」を示し万博を成功に導く。そして、万博をインパクトに、大阪</a:t>
            </a:r>
            <a:r>
              <a:rPr lang="ja-JP" altLang="en-US" sz="1200" dirty="0">
                <a:latin typeface="+mn-ea"/>
              </a:rPr>
              <a:t>・関西、ひいて</a:t>
            </a:r>
            <a:r>
              <a:rPr lang="ja-JP" altLang="en-US" sz="1200" dirty="0" smtClean="0">
                <a:latin typeface="+mn-ea"/>
              </a:rPr>
              <a:t>は</a:t>
            </a:r>
            <a:r>
              <a:rPr lang="ja-JP" altLang="en-US" sz="1200" dirty="0">
                <a:latin typeface="+mn-ea"/>
              </a:rPr>
              <a:t>日本</a:t>
            </a:r>
            <a:r>
              <a:rPr lang="ja-JP" altLang="ja-JP" sz="1200" dirty="0" smtClean="0">
                <a:latin typeface="+mn-ea"/>
              </a:rPr>
              <a:t>を</a:t>
            </a:r>
            <a:r>
              <a:rPr lang="ja-JP" altLang="ja-JP" sz="1200" dirty="0">
                <a:latin typeface="+mn-ea"/>
              </a:rPr>
              <a:t>持続的に発展</a:t>
            </a:r>
            <a:r>
              <a:rPr lang="ja-JP" altLang="ja-JP" sz="1200" dirty="0" smtClean="0">
                <a:latin typeface="+mn-ea"/>
              </a:rPr>
              <a:t>させ</a:t>
            </a:r>
            <a:r>
              <a:rPr lang="ja-JP" altLang="en-US" sz="1200" dirty="0" smtClean="0">
                <a:latin typeface="+mn-ea"/>
              </a:rPr>
              <a:t>るとともに、</a:t>
            </a:r>
            <a:r>
              <a:rPr lang="ja-JP" altLang="ja-JP" sz="1200" dirty="0">
                <a:latin typeface="+mn-ea"/>
              </a:rPr>
              <a:t>様々</a:t>
            </a:r>
            <a:r>
              <a:rPr lang="ja-JP" altLang="ja-JP" sz="1200" dirty="0" smtClean="0">
                <a:latin typeface="+mn-ea"/>
              </a:rPr>
              <a:t>な</a:t>
            </a:r>
            <a:r>
              <a:rPr lang="ja-JP" altLang="en-US" sz="1200" dirty="0" smtClean="0">
                <a:latin typeface="+mn-ea"/>
              </a:rPr>
              <a:t>世界的</a:t>
            </a:r>
            <a:r>
              <a:rPr lang="ja-JP" altLang="ja-JP" sz="1200" dirty="0" smtClean="0">
                <a:latin typeface="+mn-ea"/>
              </a:rPr>
              <a:t>課題</a:t>
            </a:r>
            <a:r>
              <a:rPr lang="ja-JP" altLang="ja-JP" sz="1200" dirty="0">
                <a:latin typeface="+mn-ea"/>
              </a:rPr>
              <a:t>の解決へ</a:t>
            </a:r>
            <a:r>
              <a:rPr lang="ja-JP" altLang="en-US" sz="1200" dirty="0">
                <a:latin typeface="+mn-ea"/>
              </a:rPr>
              <a:t>も</a:t>
            </a:r>
            <a:r>
              <a:rPr lang="ja-JP" altLang="ja-JP" sz="1200" dirty="0" smtClean="0">
                <a:latin typeface="+mn-ea"/>
              </a:rPr>
              <a:t>貢献</a:t>
            </a:r>
            <a:r>
              <a:rPr lang="ja-JP" altLang="en-US" sz="1200" dirty="0" smtClean="0">
                <a:latin typeface="+mn-ea"/>
              </a:rPr>
              <a:t>し</a:t>
            </a:r>
            <a:r>
              <a:rPr lang="ja-JP" altLang="ja-JP" sz="1200" dirty="0" smtClean="0">
                <a:latin typeface="+mn-ea"/>
              </a:rPr>
              <a:t>て</a:t>
            </a:r>
            <a:r>
              <a:rPr lang="ja-JP" altLang="en-US" sz="1200" dirty="0">
                <a:latin typeface="+mn-ea"/>
              </a:rPr>
              <a:t>いく</a:t>
            </a:r>
            <a:r>
              <a:rPr lang="ja-JP" altLang="en-US" sz="1200" dirty="0" smtClean="0">
                <a:latin typeface="+mn-ea"/>
              </a:rPr>
              <a:t>。</a:t>
            </a:r>
            <a:endParaRPr lang="ja-JP" altLang="ja-JP" sz="1200" dirty="0">
              <a:latin typeface="+mn-ea"/>
            </a:endParaRPr>
          </a:p>
          <a:p>
            <a:pPr>
              <a:lnSpc>
                <a:spcPts val="2000"/>
              </a:lnSpc>
            </a:pPr>
            <a:r>
              <a:rPr lang="ja-JP" altLang="en-US" sz="1200" dirty="0" smtClean="0">
                <a:latin typeface="+mn-ea"/>
              </a:rPr>
              <a:t>　</a:t>
            </a:r>
            <a:r>
              <a:rPr lang="ja-JP" altLang="ja-JP" sz="1200" dirty="0" smtClean="0">
                <a:latin typeface="+mn-ea"/>
              </a:rPr>
              <a:t>万博</a:t>
            </a:r>
            <a:r>
              <a:rPr lang="ja-JP" altLang="ja-JP" sz="1200" dirty="0">
                <a:latin typeface="+mn-ea"/>
              </a:rPr>
              <a:t>開催</a:t>
            </a:r>
            <a:r>
              <a:rPr lang="ja-JP" altLang="ja-JP" sz="1200" dirty="0" smtClean="0">
                <a:latin typeface="+mn-ea"/>
              </a:rPr>
              <a:t>まで</a:t>
            </a:r>
            <a:r>
              <a:rPr lang="en-US" altLang="ja-JP" sz="1200" dirty="0" smtClean="0">
                <a:latin typeface="+mn-ea"/>
              </a:rPr>
              <a:t>700</a:t>
            </a:r>
            <a:r>
              <a:rPr lang="ja-JP" altLang="en-US" sz="1200" dirty="0" smtClean="0">
                <a:latin typeface="+mn-ea"/>
              </a:rPr>
              <a:t>日を切った今、わ</a:t>
            </a:r>
            <a:r>
              <a:rPr lang="ja-JP" altLang="ja-JP" sz="1200" dirty="0" smtClean="0">
                <a:latin typeface="+mn-ea"/>
              </a:rPr>
              <a:t>が国</a:t>
            </a:r>
            <a:r>
              <a:rPr lang="ja-JP" altLang="ja-JP" sz="1200" dirty="0">
                <a:latin typeface="+mn-ea"/>
              </a:rPr>
              <a:t>が一丸となって、万博の成功、その後の成長に向け、事業の具体化をより</a:t>
            </a:r>
            <a:r>
              <a:rPr lang="ja-JP" altLang="ja-JP" sz="1200" dirty="0" smtClean="0">
                <a:latin typeface="+mn-ea"/>
              </a:rPr>
              <a:t>加速</a:t>
            </a:r>
            <a:r>
              <a:rPr lang="ja-JP" altLang="en-US" sz="1200" dirty="0" smtClean="0">
                <a:latin typeface="+mn-ea"/>
              </a:rPr>
              <a:t>させなければならない</a:t>
            </a:r>
            <a:r>
              <a:rPr lang="ja-JP" altLang="ja-JP" sz="1200" dirty="0" smtClean="0">
                <a:latin typeface="+mn-ea"/>
              </a:rPr>
              <a:t>。</a:t>
            </a:r>
            <a:endParaRPr lang="ja-JP" altLang="ja-JP" sz="1200" dirty="0">
              <a:latin typeface="+mn-ea"/>
            </a:endParaRPr>
          </a:p>
          <a:p>
            <a:pPr marL="180975" marR="0" lvl="0" indent="84138" algn="just" defTabSz="457200" rtl="0" eaLnBrk="1" fontAlgn="auto" latinLnBrk="0" hangingPunct="1">
              <a:lnSpc>
                <a:spcPts val="2200"/>
              </a:lnSpc>
              <a:spcBef>
                <a:spcPts val="0"/>
              </a:spcBef>
              <a:spcAft>
                <a:spcPts val="0"/>
              </a:spcAft>
              <a:buClrTx/>
              <a:buSzTx/>
              <a:buFontTx/>
              <a:buNone/>
              <a:tabLst/>
              <a:defRPr/>
            </a:pPr>
            <a:endParaRPr kumimoji="0" lang="en-US" altLang="ja-JP" sz="1300" b="0" i="0" u="none" strike="noStrike" kern="1200" cap="none" spc="0" normalizeH="0" baseline="0" noProof="0" dirty="0" smtClean="0">
              <a:ln>
                <a:noFill/>
              </a:ln>
              <a:solidFill>
                <a:srgbClr val="000000"/>
              </a:solidFill>
              <a:effectLst/>
              <a:uLnTx/>
              <a:uFillTx/>
              <a:latin typeface="+mn-ea"/>
              <a:cs typeface="Times New Roman" panose="02020603050405020304" pitchFamily="18" charset="0"/>
            </a:endParaRPr>
          </a:p>
          <a:p>
            <a:pPr marL="180975" marR="0" lvl="0" indent="84138" algn="just" defTabSz="457200" rtl="0" eaLnBrk="1" fontAlgn="auto" latinLnBrk="0" hangingPunct="1">
              <a:lnSpc>
                <a:spcPts val="2200"/>
              </a:lnSpc>
              <a:spcBef>
                <a:spcPts val="0"/>
              </a:spcBef>
              <a:spcAft>
                <a:spcPts val="0"/>
              </a:spcAft>
              <a:buClrTx/>
              <a:buSzTx/>
              <a:buFontTx/>
              <a:buNone/>
              <a:tabLst/>
              <a:defRPr/>
            </a:pPr>
            <a:endParaRPr kumimoji="0" lang="en-US" altLang="ja-JP" sz="1300" b="0" i="0" u="none" strike="noStrike" kern="1200" cap="none" spc="0" normalizeH="0" baseline="0" noProof="0" dirty="0">
              <a:ln>
                <a:noFill/>
              </a:ln>
              <a:solidFill>
                <a:srgbClr val="000000"/>
              </a:solidFill>
              <a:effectLst/>
              <a:uLnTx/>
              <a:uFillTx/>
              <a:latin typeface="+mn-ea"/>
              <a:cs typeface="Times New Roman" panose="02020603050405020304" pitchFamily="18" charset="0"/>
            </a:endParaRPr>
          </a:p>
          <a:p>
            <a:pPr lvl="0" algn="just">
              <a:lnSpc>
                <a:spcPts val="2200"/>
              </a:lnSpc>
              <a:defRPr/>
            </a:pPr>
            <a:r>
              <a:rPr lang="ja-JP" altLang="en-US" sz="1300" b="1" dirty="0">
                <a:solidFill>
                  <a:srgbClr val="000000"/>
                </a:solidFill>
                <a:latin typeface="+mn-ea"/>
                <a:cs typeface="Times New Roman" panose="02020603050405020304" pitchFamily="18" charset="0"/>
              </a:rPr>
              <a:t>２　「大阪版万博アクションプラン」の改訂</a:t>
            </a:r>
            <a:endParaRPr lang="ja-JP" altLang="ja-JP" sz="1300" dirty="0">
              <a:solidFill>
                <a:prstClr val="black"/>
              </a:solidFill>
              <a:latin typeface="+mn-ea"/>
              <a:cs typeface="ＭＳ Ｐゴシック" panose="020B0600070205080204" pitchFamily="50" charset="-128"/>
            </a:endParaRPr>
          </a:p>
          <a:p>
            <a:pPr>
              <a:lnSpc>
                <a:spcPts val="2000"/>
              </a:lnSpc>
            </a:pPr>
            <a:r>
              <a:rPr lang="ja-JP" altLang="en-US" sz="1200" dirty="0">
                <a:latin typeface="+mn-ea"/>
              </a:rPr>
              <a:t>　</a:t>
            </a:r>
            <a:r>
              <a:rPr lang="ja-JP" altLang="ja-JP" sz="1200" dirty="0">
                <a:latin typeface="+mn-ea"/>
              </a:rPr>
              <a:t>大阪府・大阪市においては、万博の成功と、そのポテンシャルを活かした持続的な成長への道筋を確かなものとするため、</a:t>
            </a:r>
            <a:r>
              <a:rPr lang="en-US" altLang="ja-JP" sz="1200" dirty="0">
                <a:latin typeface="+mn-ea"/>
              </a:rPr>
              <a:t>2022</a:t>
            </a:r>
            <a:r>
              <a:rPr lang="ja-JP" altLang="ja-JP" sz="1200" dirty="0">
                <a:latin typeface="+mn-ea"/>
              </a:rPr>
              <a:t>年５月に「大阪・関西万博を契機とした「未来社会」の実現に向けて（大阪版アクションプラン）」を策定。同プランに基づき、各項目の施策化を重点的に進めるとともに、博覧会協会や経済界等とも連携しながら、国との協議・調整を行ってきた。</a:t>
            </a:r>
          </a:p>
          <a:p>
            <a:pPr>
              <a:lnSpc>
                <a:spcPts val="2000"/>
              </a:lnSpc>
            </a:pPr>
            <a:r>
              <a:rPr lang="ja-JP" altLang="ja-JP" sz="1200" dirty="0">
                <a:latin typeface="+mn-ea"/>
              </a:rPr>
              <a:t>　</a:t>
            </a:r>
            <a:r>
              <a:rPr lang="ja-JP" altLang="ja-JP" sz="1200" dirty="0" smtClean="0">
                <a:latin typeface="+mn-ea"/>
              </a:rPr>
              <a:t>万博開催</a:t>
            </a:r>
            <a:r>
              <a:rPr lang="ja-JP" altLang="en-US" sz="1200" dirty="0" smtClean="0">
                <a:latin typeface="+mn-ea"/>
              </a:rPr>
              <a:t>が迫る中</a:t>
            </a:r>
            <a:r>
              <a:rPr lang="ja-JP" altLang="ja-JP" sz="1200" dirty="0" smtClean="0">
                <a:latin typeface="+mn-ea"/>
              </a:rPr>
              <a:t>、</a:t>
            </a:r>
            <a:r>
              <a:rPr lang="ja-JP" altLang="ja-JP" sz="1200" dirty="0">
                <a:latin typeface="+mn-ea"/>
              </a:rPr>
              <a:t>各項目の事業を具体的な形</a:t>
            </a:r>
            <a:r>
              <a:rPr lang="ja-JP" altLang="ja-JP" sz="1200" dirty="0" smtClean="0">
                <a:latin typeface="+mn-ea"/>
              </a:rPr>
              <a:t>に</a:t>
            </a:r>
            <a:r>
              <a:rPr lang="ja-JP" altLang="en-US" sz="1200" dirty="0" smtClean="0">
                <a:latin typeface="+mn-ea"/>
              </a:rPr>
              <a:t>する</a:t>
            </a:r>
            <a:r>
              <a:rPr lang="ja-JP" altLang="ja-JP" sz="1200" dirty="0" smtClean="0">
                <a:latin typeface="+mn-ea"/>
              </a:rPr>
              <a:t>ステージ</a:t>
            </a:r>
            <a:r>
              <a:rPr lang="ja-JP" altLang="ja-JP" sz="1200" dirty="0">
                <a:latin typeface="+mn-ea"/>
              </a:rPr>
              <a:t>に入っている。そのため、各項目について、めざす姿</a:t>
            </a:r>
            <a:r>
              <a:rPr lang="ja-JP" altLang="ja-JP" sz="1200" dirty="0" smtClean="0">
                <a:latin typeface="+mn-ea"/>
              </a:rPr>
              <a:t>を</a:t>
            </a:r>
            <a:r>
              <a:rPr lang="ja-JP" altLang="en-US" sz="1200" dirty="0" smtClean="0">
                <a:latin typeface="+mn-ea"/>
              </a:rPr>
              <a:t>更に</a:t>
            </a:r>
            <a:r>
              <a:rPr lang="ja-JP" altLang="ja-JP" sz="1200" dirty="0" smtClean="0">
                <a:latin typeface="+mn-ea"/>
              </a:rPr>
              <a:t>明確</a:t>
            </a:r>
            <a:r>
              <a:rPr lang="ja-JP" altLang="ja-JP" sz="1200" dirty="0">
                <a:latin typeface="+mn-ea"/>
              </a:rPr>
              <a:t>にするとともに、その実現に向けた府市の取組み、これまでの事業進捗や国との協議状況など</a:t>
            </a:r>
            <a:r>
              <a:rPr lang="ja-JP" altLang="ja-JP" sz="1200" dirty="0" smtClean="0">
                <a:latin typeface="+mn-ea"/>
              </a:rPr>
              <a:t>をとりまとめ</a:t>
            </a:r>
            <a:r>
              <a:rPr lang="ja-JP" altLang="ja-JP" sz="1200" dirty="0">
                <a:latin typeface="+mn-ea"/>
              </a:rPr>
              <a:t>、バージョンアップを図ることとした。今後も、各事業の進捗や、国との協議の進展などを踏まえ、内容を充実させていく</a:t>
            </a:r>
            <a:r>
              <a:rPr lang="ja-JP" altLang="ja-JP" sz="1200" dirty="0" smtClean="0">
                <a:latin typeface="+mn-ea"/>
              </a:rPr>
              <a:t>。</a:t>
            </a:r>
            <a:endParaRPr lang="ja-JP" altLang="ja-JP" sz="1200" dirty="0">
              <a:latin typeface="+mn-ea"/>
            </a:endParaRPr>
          </a:p>
        </p:txBody>
      </p:sp>
      <p:sp>
        <p:nvSpPr>
          <p:cNvPr id="4" name="正方形/長方形 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改訂にあたって</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86816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9769" y="6083803"/>
            <a:ext cx="9434300" cy="818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404530"/>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5791092"/>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p:cNvCxnSpPr>
          <p:nvPr/>
        </p:nvCxnSpPr>
        <p:spPr>
          <a:xfrm flipH="1">
            <a:off x="341494" y="3048270"/>
            <a:ext cx="0" cy="27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3960" y="286804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449728" y="2870524"/>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57228" y="580277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168770" y="5756462"/>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47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一般交通への働きかけ</a:t>
            </a:r>
            <a:r>
              <a:rPr kumimoji="0"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TDM</a:t>
            </a:r>
            <a:endPar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2" name="表 21"/>
          <p:cNvGraphicFramePr>
            <a:graphicFrameLocks noGrp="1"/>
          </p:cNvGraphicFramePr>
          <p:nvPr>
            <p:extLst>
              <p:ext uri="{D42A27DB-BD31-4B8C-83A1-F6EECF244321}">
                <p14:modId xmlns:p14="http://schemas.microsoft.com/office/powerpoint/2010/main" val="856118256"/>
              </p:ext>
            </p:extLst>
          </p:nvPr>
        </p:nvGraphicFramePr>
        <p:xfrm>
          <a:off x="368004" y="3241228"/>
          <a:ext cx="9540000" cy="107616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534130084"/>
                    </a:ext>
                  </a:extLst>
                </a:gridCol>
              </a:tblGrid>
              <a:tr h="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▷来場者輸送対策を実施しても発生が予想される混雑への対応</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　　チケットコントロールなどの来場者需要の平準化並びに運行本数の増便などの供給拡大策を実施しても発生が予想される　</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　　鉄道の混雑や道路の渋滞に対して、一般交通への対策（働きかけ</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）の実施が必要。</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▷一般交通への働きかけ</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を実施する必要性の周知</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　　府民・市民・企業等に対し、万博期間中に働きかけ</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を実施する必要性を周知し、理解を深めてもらう方策が必要。</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175283324"/>
              </p:ext>
            </p:extLst>
          </p:nvPr>
        </p:nvGraphicFramePr>
        <p:xfrm>
          <a:off x="394744" y="6232852"/>
          <a:ext cx="9360584" cy="607102"/>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60710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▶府・市、博覧会協会、地元経済界等による交通円滑化の取組に対する支援　</a:t>
                      </a:r>
                      <a:endParaRPr kumimoji="1" lang="en-US" altLang="ja-JP" sz="1050" b="1" i="0" u="none" strike="noStrike" kern="1200" cap="none" spc="0" normalizeH="0" baseline="0" noProof="0" dirty="0" smtClean="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    ・一般交通への働きかけ</a:t>
                      </a:r>
                      <a:r>
                        <a:rPr kumimoji="1" lang="en-US" altLang="ja-JP" sz="1000" b="0" i="0" u="none" strike="noStrike" kern="1200" cap="none" spc="0" normalizeH="0" baseline="0" noProof="0" dirty="0" smtClean="0">
                          <a:ln>
                            <a:noFill/>
                          </a:ln>
                          <a:solidFill>
                            <a:prstClr val="black"/>
                          </a:solidFill>
                          <a:effectLst/>
                          <a:uLnTx/>
                          <a:uFillTx/>
                          <a:latin typeface="+mn-ea"/>
                          <a:ea typeface="+mn-ea"/>
                          <a:cs typeface="+mn-cs"/>
                        </a:rPr>
                        <a:t>TDM</a:t>
                      </a: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の実施（万博開催前の試行実施含む）に関して交通円滑化推進会議を通じての助言・協力及び財政支援 </a:t>
                      </a:r>
                      <a:endParaRPr kumimoji="1" lang="en-US" altLang="ja-JP" sz="1000" b="0" i="0" u="none" strike="noStrike" kern="1200" cap="none" spc="0" normalizeH="0" baseline="0" noProof="0" dirty="0" smtClean="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・パンフレット配布や</a:t>
                      </a:r>
                      <a:r>
                        <a:rPr kumimoji="1" lang="en-US" altLang="ja-JP" sz="1000" b="0" i="0" u="none" strike="noStrike" kern="1200" cap="none" spc="0" normalizeH="0" baseline="0" noProof="0" dirty="0" smtClean="0">
                          <a:ln>
                            <a:noFill/>
                          </a:ln>
                          <a:solidFill>
                            <a:prstClr val="black"/>
                          </a:solidFill>
                          <a:effectLst/>
                          <a:uLnTx/>
                          <a:uFillTx/>
                          <a:latin typeface="+mn-ea"/>
                          <a:ea typeface="+mn-ea"/>
                          <a:cs typeface="+mn-cs"/>
                        </a:rPr>
                        <a:t>CM</a:t>
                      </a: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の実施など広報活動を行うための財政支援</a:t>
                      </a: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311249" y="497234"/>
            <a:ext cx="9540000" cy="923330"/>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大阪・関西万博への来場者は、会期中で約２，８２０万人が想定されており、博覧会協会において、来場者の平準化など、来場者輸送の交通マネージメントに最大限、取り組んでいる</a:t>
            </a:r>
            <a:r>
              <a:rPr kumimoji="0"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。一方</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で、現況の鉄道や道路では、通勤・通学時間帯などで混雑している箇所があり、万博の来場者輸送の交通マネージメントだけでなく、一般交通の抑制や平準化などを実施する必要がある。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そのため、在宅勤務や時差出勤、混雑予想箇所の迂回など、住民や企業等の交通にあたっての行動変容を促す取り組みを関係者が一体となって検討・調整し、広く協力を働きかけ、円滑な万博来場者輸送と都市活動の両立をめざす</a:t>
            </a:r>
            <a:r>
              <a:rPr kumimoji="0"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0" name="表 29"/>
          <p:cNvGraphicFramePr>
            <a:graphicFrameLocks noGrp="1"/>
          </p:cNvGraphicFramePr>
          <p:nvPr>
            <p:extLst>
              <p:ext uri="{D42A27DB-BD31-4B8C-83A1-F6EECF244321}">
                <p14:modId xmlns:p14="http://schemas.microsoft.com/office/powerpoint/2010/main" val="1843578460"/>
              </p:ext>
            </p:extLst>
          </p:nvPr>
        </p:nvGraphicFramePr>
        <p:xfrm>
          <a:off x="556920" y="4809994"/>
          <a:ext cx="9162169" cy="693606"/>
        </p:xfrm>
        <a:graphic>
          <a:graphicData uri="http://schemas.openxmlformats.org/drawingml/2006/table">
            <a:tbl>
              <a:tblPr bandRow="1">
                <a:tableStyleId>{5940675A-B579-460E-94D1-54222C63F5DA}</a:tableStyleId>
              </a:tblPr>
              <a:tblGrid>
                <a:gridCol w="2663421">
                  <a:extLst>
                    <a:ext uri="{9D8B030D-6E8A-4147-A177-3AD203B41FA5}">
                      <a16:colId xmlns:a16="http://schemas.microsoft.com/office/drawing/2014/main" val="525926817"/>
                    </a:ext>
                  </a:extLst>
                </a:gridCol>
                <a:gridCol w="6498748">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国「アクションプラン</a:t>
                      </a:r>
                      <a:r>
                        <a:rPr lang="en-US" altLang="ja-JP" sz="1000" b="1" dirty="0" smtClean="0">
                          <a:solidFill>
                            <a:schemeClr val="tx1"/>
                          </a:solidFill>
                          <a:latin typeface="+mn-ea"/>
                        </a:rPr>
                        <a:t>Ver.3</a:t>
                      </a:r>
                      <a:r>
                        <a:rPr lang="ja-JP" altLang="en-US" sz="1000" b="1" dirty="0" smtClean="0">
                          <a:solidFill>
                            <a:schemeClr val="tx1"/>
                          </a:solidFill>
                          <a:latin typeface="+mn-ea"/>
                        </a:rPr>
                        <a:t>」の</a:t>
                      </a:r>
                      <a:endParaRPr lang="en-US" altLang="ja-JP" sz="10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0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内閣府、内閣官房と補助金の獲得に向けた協議を継続中</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310318"/>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915580260"/>
              </p:ext>
            </p:extLst>
          </p:nvPr>
        </p:nvGraphicFramePr>
        <p:xfrm>
          <a:off x="262200" y="1515980"/>
          <a:ext cx="9585919" cy="1315429"/>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29565">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97078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・博覧会協会、府・市等が参画する</a:t>
                      </a:r>
                      <a:r>
                        <a:rPr kumimoji="1" lang="en-US" altLang="ja-JP" sz="1000" b="1" dirty="0" smtClean="0">
                          <a:solidFill>
                            <a:schemeClr val="tx1"/>
                          </a:solidFill>
                        </a:rPr>
                        <a:t>2025</a:t>
                      </a:r>
                      <a:r>
                        <a:rPr kumimoji="1" lang="ja-JP" altLang="en-US" sz="1000" b="1" dirty="0" smtClean="0">
                          <a:solidFill>
                            <a:schemeClr val="tx1"/>
                          </a:solidFill>
                        </a:rPr>
                        <a:t>年日本国際博覧会来場者輸送対策協議会において、以下の方針を策定。</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・大阪・関西万博　来場者輸送基本方針</a:t>
                      </a:r>
                      <a:r>
                        <a:rPr kumimoji="1" lang="en-US" altLang="ja-JP" sz="1000" b="1" dirty="0" smtClean="0">
                          <a:solidFill>
                            <a:schemeClr val="tx1"/>
                          </a:solidFill>
                        </a:rPr>
                        <a:t>【2022</a:t>
                      </a:r>
                      <a:r>
                        <a:rPr kumimoji="1" lang="ja-JP" altLang="en-US" sz="1000" b="1" dirty="0" smtClean="0">
                          <a:solidFill>
                            <a:schemeClr val="tx1"/>
                          </a:solidFill>
                        </a:rPr>
                        <a:t>年年</a:t>
                      </a:r>
                      <a:r>
                        <a:rPr kumimoji="1" lang="en-US" altLang="ja-JP" sz="1000" b="1" dirty="0" smtClean="0">
                          <a:solidFill>
                            <a:schemeClr val="tx1"/>
                          </a:solidFill>
                        </a:rPr>
                        <a:t>6</a:t>
                      </a:r>
                      <a:r>
                        <a:rPr kumimoji="1" lang="ja-JP" altLang="en-US" sz="1000" b="1" dirty="0" smtClean="0">
                          <a:solidFill>
                            <a:schemeClr val="tx1"/>
                          </a:solidFill>
                        </a:rPr>
                        <a:t>月策定</a:t>
                      </a:r>
                      <a:r>
                        <a:rPr kumimoji="1" lang="en-US" altLang="ja-JP" sz="1000" b="1" dirty="0" smtClean="0">
                          <a:solidFill>
                            <a:schemeClr val="tx1"/>
                          </a:solidFill>
                        </a:rPr>
                        <a:t>】</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・大阪・関西万博　来場者輸送具体方針（アクションプラン）第</a:t>
                      </a:r>
                      <a:r>
                        <a:rPr kumimoji="1" lang="en-US" altLang="ja-JP" sz="1000" b="1" dirty="0" smtClean="0">
                          <a:solidFill>
                            <a:schemeClr val="tx1"/>
                          </a:solidFill>
                        </a:rPr>
                        <a:t>2</a:t>
                      </a:r>
                      <a:r>
                        <a:rPr kumimoji="1" lang="ja-JP" altLang="en-US" sz="1000" b="1" dirty="0" smtClean="0">
                          <a:solidFill>
                            <a:schemeClr val="tx1"/>
                          </a:solidFill>
                        </a:rPr>
                        <a:t>版</a:t>
                      </a:r>
                      <a:r>
                        <a:rPr kumimoji="1" lang="en-US" altLang="ja-JP" sz="1000" b="1" dirty="0" smtClean="0">
                          <a:solidFill>
                            <a:schemeClr val="tx1"/>
                          </a:solidFill>
                        </a:rPr>
                        <a:t>【2023</a:t>
                      </a:r>
                      <a:r>
                        <a:rPr kumimoji="1" lang="ja-JP" altLang="en-US" sz="1000" b="1" dirty="0" smtClean="0">
                          <a:solidFill>
                            <a:schemeClr val="tx1"/>
                          </a:solidFill>
                        </a:rPr>
                        <a:t>年</a:t>
                      </a:r>
                      <a:r>
                        <a:rPr kumimoji="1" lang="en-US" altLang="ja-JP" sz="1000" b="1" dirty="0" smtClean="0">
                          <a:solidFill>
                            <a:schemeClr val="tx1"/>
                          </a:solidFill>
                        </a:rPr>
                        <a:t>5</a:t>
                      </a:r>
                      <a:r>
                        <a:rPr kumimoji="1" lang="ja-JP" altLang="en-US" sz="1000" b="1" dirty="0" smtClean="0">
                          <a:solidFill>
                            <a:schemeClr val="tx1"/>
                          </a:solidFill>
                        </a:rPr>
                        <a:t>月策定</a:t>
                      </a:r>
                      <a:r>
                        <a:rPr kumimoji="1" lang="en-US" altLang="ja-JP" sz="1000" b="1" dirty="0" smtClean="0">
                          <a:solidFill>
                            <a:schemeClr val="tx1"/>
                          </a:solidFill>
                        </a:rPr>
                        <a:t>】</a:t>
                      </a:r>
                    </a:p>
                    <a:p>
                      <a:pPr marL="114300" marR="0" lvl="0" indent="-11430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・府市、博覧会協会、経済団体、国等が参画する</a:t>
                      </a:r>
                      <a:r>
                        <a:rPr kumimoji="1" lang="en-US" altLang="ja-JP" sz="1000" b="1" dirty="0" smtClean="0">
                          <a:solidFill>
                            <a:schemeClr val="tx1"/>
                          </a:solidFill>
                        </a:rPr>
                        <a:t>2025</a:t>
                      </a:r>
                      <a:r>
                        <a:rPr kumimoji="1" lang="ja-JP" altLang="en-US" sz="1000" b="1" dirty="0" smtClean="0">
                          <a:solidFill>
                            <a:schemeClr val="tx1"/>
                          </a:solidFill>
                        </a:rPr>
                        <a:t>年大阪・関西万博</a:t>
                      </a:r>
                      <a:r>
                        <a:rPr kumimoji="1" lang="ja-JP" altLang="en-US" sz="1000" b="1" baseline="0" dirty="0" smtClean="0">
                          <a:solidFill>
                            <a:schemeClr val="tx1"/>
                          </a:solidFill>
                        </a:rPr>
                        <a:t> 交通円滑化推進会議（会長：知事、会長代行：市長）を</a:t>
                      </a:r>
                      <a:r>
                        <a:rPr kumimoji="1" lang="en-US" altLang="ja-JP" sz="1000" b="1" baseline="0" dirty="0" smtClean="0">
                          <a:solidFill>
                            <a:schemeClr val="tx1"/>
                          </a:solidFill>
                        </a:rPr>
                        <a:t>2022</a:t>
                      </a:r>
                      <a:r>
                        <a:rPr kumimoji="1" lang="ja-JP" altLang="en-US" sz="1000" b="1" baseline="0" dirty="0" smtClean="0">
                          <a:solidFill>
                            <a:schemeClr val="tx1"/>
                          </a:solidFill>
                        </a:rPr>
                        <a:t>年</a:t>
                      </a:r>
                      <a:r>
                        <a:rPr kumimoji="1" lang="en-US" altLang="ja-JP" sz="1000" b="1" baseline="0" dirty="0" smtClean="0">
                          <a:solidFill>
                            <a:schemeClr val="tx1"/>
                          </a:solidFill>
                        </a:rPr>
                        <a:t>12</a:t>
                      </a:r>
                      <a:r>
                        <a:rPr kumimoji="1" lang="ja-JP" altLang="en-US" sz="1000" b="1" baseline="0" dirty="0" smtClean="0">
                          <a:solidFill>
                            <a:schemeClr val="tx1"/>
                          </a:solidFill>
                        </a:rPr>
                        <a:t>月</a:t>
                      </a:r>
                      <a:r>
                        <a:rPr kumimoji="1" lang="en-US" altLang="ja-JP" sz="1000" b="1" baseline="0" dirty="0" smtClean="0">
                          <a:solidFill>
                            <a:schemeClr val="tx1"/>
                          </a:solidFill>
                        </a:rPr>
                        <a:t>27</a:t>
                      </a:r>
                      <a:r>
                        <a:rPr kumimoji="1" lang="ja-JP" altLang="en-US" sz="1000" b="1" baseline="0" dirty="0" smtClean="0">
                          <a:solidFill>
                            <a:schemeClr val="tx1"/>
                          </a:solidFill>
                        </a:rPr>
                        <a:t>日に設置。</a:t>
                      </a:r>
                      <a:endParaRPr kumimoji="1" lang="en-US" altLang="ja-JP" sz="1000" b="1" baseline="0" dirty="0" smtClean="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442060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86226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9769" y="6247579"/>
            <a:ext cx="9434300" cy="6088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404530"/>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5791092"/>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p:cNvCxnSpPr>
          <p:nvPr/>
        </p:nvCxnSpPr>
        <p:spPr>
          <a:xfrm flipH="1">
            <a:off x="318913" y="2056151"/>
            <a:ext cx="0" cy="3744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3960" y="188399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449728" y="1886875"/>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57228" y="580277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168770" y="5756462"/>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48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⑤</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淀川左岸線２期暫定利用整備</a:t>
            </a:r>
            <a:endPar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4243870620"/>
              </p:ext>
            </p:extLst>
          </p:nvPr>
        </p:nvGraphicFramePr>
        <p:xfrm>
          <a:off x="394744" y="6307026"/>
          <a:ext cx="9360584" cy="426281"/>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42628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▶アクセスルートとしての機能確保に必要な暫定整備に対する財政支援</a:t>
                      </a:r>
                      <a:endParaRPr kumimoji="1" lang="en-US" altLang="ja-JP" sz="1050" b="1" i="0" u="none" strike="noStrike" kern="1200" cap="none" spc="0" normalizeH="0" baseline="0" noProof="0" dirty="0" smtClean="0">
                        <a:ln>
                          <a:noFill/>
                        </a:ln>
                        <a:solidFill>
                          <a:prstClr val="black"/>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ea"/>
                          <a:ea typeface="+mn-ea"/>
                          <a:cs typeface="+mn-cs"/>
                        </a:rPr>
                        <a:t>    ・淀川左岸線（２期）の建設中区間におけるシャトルバス等のアクセスルートとしての暫定利用に向けた整備への財政支援</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311249" y="497234"/>
            <a:ext cx="9540000" cy="577081"/>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高齢者、子ども、障がい者及び海外からの来訪者など、多くの万博来場者が利用される新大阪駅や大阪駅等から定時性を確保した予約制シャトルバスを運行させることで万博来場者の安全・円滑な輸送を実現させるためには、淀川左岸線（２期）の建設中区間をシャトルバス等のアクセスルートとして活用する必要があ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269661184"/>
              </p:ext>
            </p:extLst>
          </p:nvPr>
        </p:nvGraphicFramePr>
        <p:xfrm>
          <a:off x="247352" y="975593"/>
          <a:ext cx="9585919" cy="846170"/>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259462">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50152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・シャトルバス等のアクセスルートとしての暫定利用に向けた整備</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404034464"/>
              </p:ext>
            </p:extLst>
          </p:nvPr>
        </p:nvGraphicFramePr>
        <p:xfrm>
          <a:off x="550747" y="2178116"/>
          <a:ext cx="9090794" cy="618966"/>
        </p:xfrm>
        <a:graphic>
          <a:graphicData uri="http://schemas.openxmlformats.org/drawingml/2006/table">
            <a:tbl>
              <a:tblPr firstRow="1" bandRow="1">
                <a:tableStyleId>{2D5ABB26-0587-4C30-8999-92F81FD0307C}</a:tableStyleId>
              </a:tblPr>
              <a:tblGrid>
                <a:gridCol w="9090794">
                  <a:extLst>
                    <a:ext uri="{9D8B030D-6E8A-4147-A177-3AD203B41FA5}">
                      <a16:colId xmlns:a16="http://schemas.microsoft.com/office/drawing/2014/main" val="3534130084"/>
                    </a:ext>
                  </a:extLst>
                </a:gridCol>
              </a:tblGrid>
              <a:tr h="0">
                <a:tc>
                  <a:txBody>
                    <a:bodyPr/>
                    <a:lstStyle/>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▷アクセスルートとしての機能確保</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00" b="0" baseline="0" dirty="0" smtClean="0">
                          <a:solidFill>
                            <a:schemeClr val="tx1"/>
                          </a:solidFill>
                        </a:rPr>
                        <a:t>     </a:t>
                      </a:r>
                      <a:r>
                        <a:rPr kumimoji="1" lang="ja-JP" altLang="en-US" sz="1000" b="0" dirty="0" smtClean="0">
                          <a:solidFill>
                            <a:schemeClr val="tx1"/>
                          </a:solidFill>
                        </a:rPr>
                        <a:t>淀川左岸線（２期）の建設中区間をシャトルバス等のアクセスルートとして活用するためには、淀川左岸線（２期）本体工事と別でアクセスルートとし  </a:t>
                      </a:r>
                      <a:endParaRPr kumimoji="1" lang="en-US" altLang="ja-JP" sz="10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rPr>
                        <a:t>     </a:t>
                      </a:r>
                      <a:r>
                        <a:rPr kumimoji="1" lang="ja-JP" altLang="en-US" sz="1000" b="0" dirty="0" smtClean="0">
                          <a:solidFill>
                            <a:schemeClr val="tx1"/>
                          </a:solidFill>
                        </a:rPr>
                        <a:t>ての機能確保のための暫定整備が必要</a:t>
                      </a:r>
                      <a:endParaRPr kumimoji="1" lang="en-US" altLang="ja-JP" sz="1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bl>
          </a:graphicData>
        </a:graphic>
      </p:graphicFrame>
      <p:grpSp>
        <p:nvGrpSpPr>
          <p:cNvPr id="21" name="グループ化 20"/>
          <p:cNvGrpSpPr/>
          <p:nvPr/>
        </p:nvGrpSpPr>
        <p:grpSpPr>
          <a:xfrm>
            <a:off x="637986" y="2822456"/>
            <a:ext cx="8745405" cy="2075635"/>
            <a:chOff x="845790" y="2157468"/>
            <a:chExt cx="8745405" cy="2075635"/>
          </a:xfrm>
        </p:grpSpPr>
        <p:pic>
          <p:nvPicPr>
            <p:cNvPr id="27" name="図 26"/>
            <p:cNvPicPr>
              <a:picLocks noChangeAspect="1"/>
            </p:cNvPicPr>
            <p:nvPr/>
          </p:nvPicPr>
          <p:blipFill>
            <a:blip r:embed="rId3"/>
            <a:stretch>
              <a:fillRect/>
            </a:stretch>
          </p:blipFill>
          <p:spPr>
            <a:xfrm>
              <a:off x="5934255" y="3448052"/>
              <a:ext cx="3515875" cy="758732"/>
            </a:xfrm>
            <a:prstGeom prst="rect">
              <a:avLst/>
            </a:prstGeom>
          </p:spPr>
        </p:pic>
        <p:pic>
          <p:nvPicPr>
            <p:cNvPr id="29" name="図 28"/>
            <p:cNvPicPr>
              <a:picLocks noChangeAspect="1"/>
            </p:cNvPicPr>
            <p:nvPr/>
          </p:nvPicPr>
          <p:blipFill>
            <a:blip r:embed="rId4"/>
            <a:stretch>
              <a:fillRect/>
            </a:stretch>
          </p:blipFill>
          <p:spPr>
            <a:xfrm>
              <a:off x="845790" y="2157468"/>
              <a:ext cx="5011605" cy="2075635"/>
            </a:xfrm>
            <a:prstGeom prst="rect">
              <a:avLst/>
            </a:prstGeom>
          </p:spPr>
        </p:pic>
        <p:sp>
          <p:nvSpPr>
            <p:cNvPr id="32" name="テキスト ボックス 31"/>
            <p:cNvSpPr txBox="1"/>
            <p:nvPr/>
          </p:nvSpPr>
          <p:spPr>
            <a:xfrm>
              <a:off x="5857395" y="2698711"/>
              <a:ext cx="37338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淀川左岸線（２期）</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万博</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開催</a:t>
              </a: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時の整備状況（イメージ）</a:t>
              </a:r>
              <a:endPar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aphicFrame>
        <p:nvGraphicFramePr>
          <p:cNvPr id="33" name="表 32"/>
          <p:cNvGraphicFramePr>
            <a:graphicFrameLocks noGrp="1"/>
          </p:cNvGraphicFramePr>
          <p:nvPr>
            <p:extLst>
              <p:ext uri="{D42A27DB-BD31-4B8C-83A1-F6EECF244321}">
                <p14:modId xmlns:p14="http://schemas.microsoft.com/office/powerpoint/2010/main" val="1441641896"/>
              </p:ext>
            </p:extLst>
          </p:nvPr>
        </p:nvGraphicFramePr>
        <p:xfrm>
          <a:off x="557597" y="5269453"/>
          <a:ext cx="9288000" cy="40560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国「アクションプラン</a:t>
                      </a:r>
                      <a:r>
                        <a:rPr lang="en-US" altLang="ja-JP" sz="1000" b="1" dirty="0" smtClean="0">
                          <a:solidFill>
                            <a:schemeClr val="tx1"/>
                          </a:solidFill>
                          <a:latin typeface="+mn-ea"/>
                        </a:rPr>
                        <a:t>Ver.</a:t>
                      </a:r>
                      <a:r>
                        <a:rPr lang="ja-JP" altLang="en-US" sz="1000" b="1" dirty="0" smtClean="0">
                          <a:solidFill>
                            <a:schemeClr val="tx1"/>
                          </a:solidFill>
                          <a:latin typeface="+mn-ea"/>
                        </a:rPr>
                        <a:t>３」の</a:t>
                      </a:r>
                      <a:endParaRPr lang="en-US" altLang="ja-JP" sz="10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
        <p:nvSpPr>
          <p:cNvPr id="22" name="テキスト ボックス 21"/>
          <p:cNvSpPr txBox="1"/>
          <p:nvPr/>
        </p:nvSpPr>
        <p:spPr>
          <a:xfrm>
            <a:off x="497629" y="495848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0088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9769" y="4954255"/>
            <a:ext cx="9434300" cy="818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527498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452165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p:cNvCxnSpPr>
          <p:nvPr/>
        </p:nvCxnSpPr>
        <p:spPr>
          <a:xfrm flipH="1">
            <a:off x="318811" y="2799275"/>
            <a:ext cx="0" cy="17520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3960" y="256418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449728" y="2567063"/>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57228" y="453333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168770" y="4473373"/>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49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⑥　</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万博開催時の物流交通対策</a:t>
            </a:r>
          </a:p>
        </p:txBody>
      </p:sp>
      <p:graphicFrame>
        <p:nvGraphicFramePr>
          <p:cNvPr id="22" name="表 21"/>
          <p:cNvGraphicFramePr>
            <a:graphicFrameLocks noGrp="1"/>
          </p:cNvGraphicFramePr>
          <p:nvPr>
            <p:extLst>
              <p:ext uri="{D42A27DB-BD31-4B8C-83A1-F6EECF244321}">
                <p14:modId xmlns:p14="http://schemas.microsoft.com/office/powerpoint/2010/main" val="2519507042"/>
              </p:ext>
            </p:extLst>
          </p:nvPr>
        </p:nvGraphicFramePr>
        <p:xfrm>
          <a:off x="443663" y="2862474"/>
          <a:ext cx="9540000" cy="65881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534130084"/>
                    </a:ext>
                  </a:extLst>
                </a:gridCol>
              </a:tblGrid>
              <a:tr h="366416">
                <a:tc>
                  <a:txBody>
                    <a:bodyPr/>
                    <a:lstStyle/>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0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n-lt"/>
                          <a:ea typeface="+mn-ea"/>
                          <a:cs typeface="+mn-cs"/>
                        </a:rPr>
                        <a:t>▷万博開催期間中の各対策実施に向け、港湾関係者と協議・調整を行う必要がある</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r h="16626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endParaRPr>
                    </a:p>
                  </a:txBody>
                  <a:tcPr marL="100806" marR="100806" marT="50403" marB="50403" anchor="ctr"/>
                </a:tc>
                <a:extLst>
                  <a:ext uri="{0D108BD9-81ED-4DB2-BD59-A6C34878D82A}">
                    <a16:rowId xmlns:a16="http://schemas.microsoft.com/office/drawing/2014/main" val="298666776"/>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3409780467"/>
              </p:ext>
            </p:extLst>
          </p:nvPr>
        </p:nvGraphicFramePr>
        <p:xfrm>
          <a:off x="394744" y="5113406"/>
          <a:ext cx="9360584" cy="529042"/>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52904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smtClean="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1050" b="1" u="none" dirty="0" smtClean="0">
                          <a:solidFill>
                            <a:schemeClr val="tx1"/>
                          </a:solidFill>
                          <a:effectLst/>
                          <a:latin typeface="+mn-ea"/>
                          <a:ea typeface="+mn-ea"/>
                        </a:rPr>
                        <a:t>万博開催期間中のターミナルゲート時間延長・咲洲へのシフト等、物流交通対策に対する支援</a:t>
                      </a:r>
                      <a:endParaRPr kumimoji="1" lang="ja-JP" altLang="en-US" sz="1050" b="0" i="0" u="none" strike="noStrike" kern="1200" cap="none" spc="0" normalizeH="0" baseline="0" noProof="0" dirty="0" smtClean="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311249" y="540791"/>
            <a:ext cx="9540000" cy="738664"/>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万博への来場者は、会期中で約２，８２０万人が想定されており、博覧会協会において、来場者の平準化など、来場者輸送の交通マネージメントに最大限、取り組んでいるが、あわせて万博開催期間中の万博関連車両の円滑な交通を確保するため、年間</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TEU</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の貨物量を取り扱う夢洲のコンテナターミナルへ出入りしているトレーラーを咲洲へシフトするなど、夢洲周辺の物流車両の渋滞緩和を図る必要がある。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331631030"/>
              </p:ext>
            </p:extLst>
          </p:nvPr>
        </p:nvGraphicFramePr>
        <p:xfrm>
          <a:off x="262200" y="1343380"/>
          <a:ext cx="9585919" cy="1005387"/>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936">
                <a:tc>
                  <a:txBody>
                    <a:bodyPr/>
                    <a:lstStyle/>
                    <a:p>
                      <a:pPr algn="l"/>
                      <a:r>
                        <a:rPr kumimoji="1" lang="ja-JP" altLang="en-US" sz="1600" b="1" u="none"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u="none"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66074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rPr>
                        <a:t>・万博関連車両の円滑な交通を確保するために実施する物流車両の交通混雑緩和にかかる取組に対する支援。</a:t>
                      </a:r>
                      <a:endParaRPr kumimoji="1" lang="en-US" altLang="ja-JP" sz="10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b="1" dirty="0" smtClean="0">
                        <a:solidFill>
                          <a:srgbClr val="FF0000"/>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017922221"/>
              </p:ext>
            </p:extLst>
          </p:nvPr>
        </p:nvGraphicFramePr>
        <p:xfrm>
          <a:off x="467328" y="3880999"/>
          <a:ext cx="9288000" cy="40560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国「アクションプラン</a:t>
                      </a:r>
                      <a:r>
                        <a:rPr lang="en-US" altLang="ja-JP" sz="1000" b="1" dirty="0" smtClean="0">
                          <a:solidFill>
                            <a:schemeClr val="tx1"/>
                          </a:solidFill>
                          <a:latin typeface="+mn-ea"/>
                        </a:rPr>
                        <a:t>Ver.3</a:t>
                      </a:r>
                      <a:r>
                        <a:rPr lang="ja-JP" altLang="en-US" sz="1000" b="1" dirty="0" smtClean="0">
                          <a:solidFill>
                            <a:schemeClr val="tx1"/>
                          </a:solidFill>
                          <a:latin typeface="+mn-ea"/>
                        </a:rPr>
                        <a:t>」の</a:t>
                      </a:r>
                      <a:endParaRPr lang="en-US" altLang="ja-JP" sz="10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
        <p:nvSpPr>
          <p:cNvPr id="21" name="テキスト ボックス 20"/>
          <p:cNvSpPr txBox="1"/>
          <p:nvPr/>
        </p:nvSpPr>
        <p:spPr>
          <a:xfrm>
            <a:off x="394744" y="350603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57112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718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１　健康・医療</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7" name="タイトル 1"/>
          <p:cNvSpPr txBox="1">
            <a:spLocks/>
          </p:cNvSpPr>
          <p:nvPr/>
        </p:nvSpPr>
        <p:spPr bwMode="gray">
          <a:xfrm>
            <a:off x="362807" y="1530000"/>
            <a:ext cx="9717817"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400" dirty="0" smtClean="0">
                <a:solidFill>
                  <a:prstClr val="black"/>
                </a:solidFill>
                <a:latin typeface="BIZ UDPゴシック" panose="020B0400000000000000" pitchFamily="50" charset="-128"/>
                <a:ea typeface="BIZ UDPゴシック" panose="020B0400000000000000" pitchFamily="50" charset="-128"/>
              </a:rPr>
              <a:t>Ⅱ</a:t>
            </a:r>
            <a:r>
              <a:rPr lang="ja-JP" altLang="en-US" sz="3400" dirty="0">
                <a:solidFill>
                  <a:prstClr val="black"/>
                </a:solidFill>
                <a:latin typeface="BIZ UDPゴシック" panose="020B0400000000000000" pitchFamily="50" charset="-128"/>
                <a:ea typeface="BIZ UDPゴシック" panose="020B0400000000000000" pitchFamily="50" charset="-128"/>
              </a:rPr>
              <a:t>　</a:t>
            </a:r>
            <a:r>
              <a:rPr lang="ja-JP" altLang="en-US" sz="3500" dirty="0" smtClean="0">
                <a:solidFill>
                  <a:prstClr val="black"/>
                </a:solidFill>
                <a:latin typeface="BIZ UDPゴシック" panose="020B0400000000000000" pitchFamily="50" charset="-128"/>
                <a:ea typeface="BIZ UDPゴシック" panose="020B0400000000000000" pitchFamily="50" charset="-128"/>
              </a:rPr>
              <a:t>万博を契機とした「未来社会」の実現に向けて</a:t>
            </a:r>
            <a:endParaRPr lang="ja-JP" altLang="en-US" sz="3500" dirty="0">
              <a:solidFill>
                <a:prstClr val="black"/>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889915" y="4914900"/>
            <a:ext cx="6300793" cy="861774"/>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① </a:t>
            </a:r>
            <a:r>
              <a:rPr kumimoji="1" lang="ja-JP" altLang="en-US" sz="1500" dirty="0">
                <a:solidFill>
                  <a:prstClr val="black"/>
                </a:solidFill>
                <a:latin typeface="BIZ UDPゴシック" panose="020B0400000000000000" pitchFamily="50" charset="-128"/>
                <a:ea typeface="BIZ UDPゴシック" panose="020B0400000000000000" pitchFamily="50" charset="-128"/>
              </a:rPr>
              <a:t>ライフサイエンス</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② </a:t>
            </a:r>
            <a:r>
              <a:rPr kumimoji="1" lang="ja-JP" altLang="en-US" sz="1500" dirty="0">
                <a:solidFill>
                  <a:prstClr val="black"/>
                </a:solidFill>
                <a:latin typeface="BIZ UDPゴシック" panose="020B0400000000000000" pitchFamily="50" charset="-128"/>
                <a:ea typeface="BIZ UDPゴシック" panose="020B0400000000000000" pitchFamily="50" charset="-128"/>
              </a:rPr>
              <a:t>次世代</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ヘルスケア</a:t>
            </a:r>
            <a:r>
              <a:rPr kumimoji="1" lang="ja-JP" altLang="en-US" sz="1500" dirty="0">
                <a:solidFill>
                  <a:prstClr val="black"/>
                </a:solidFill>
                <a:latin typeface="BIZ UDPゴシック" panose="020B0400000000000000" pitchFamily="50" charset="-128"/>
                <a:ea typeface="BIZ UDPゴシック" panose="020B0400000000000000" pitchFamily="50" charset="-128"/>
              </a:rPr>
              <a:t>　</a:t>
            </a:r>
          </a:p>
        </p:txBody>
      </p:sp>
      <p:sp>
        <p:nvSpPr>
          <p:cNvPr id="9"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858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角丸四角形 16"/>
          <p:cNvSpPr/>
          <p:nvPr/>
        </p:nvSpPr>
        <p:spPr>
          <a:xfrm>
            <a:off x="1143038" y="1870282"/>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大阪・関西のポテンシャル</a:t>
            </a:r>
            <a:r>
              <a:rPr kumimoji="0"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を活かし、</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ライフサイエンス分野で“突き抜けた”存在に</a:t>
            </a:r>
          </a:p>
        </p:txBody>
      </p:sp>
      <p:sp>
        <p:nvSpPr>
          <p:cNvPr id="18" name="テキスト ボックス 17"/>
          <p:cNvSpPr txBox="1"/>
          <p:nvPr/>
        </p:nvSpPr>
        <p:spPr>
          <a:xfrm>
            <a:off x="1123013" y="2388045"/>
            <a:ext cx="6025133" cy="1600438"/>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大阪・関西にはライフサイエンス分野の大学、研究機関等が</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集積。そこから生まれる</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様々なシーズをうまく事業化に結び付けていく</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大阪のライフサイエンス拠点</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・彩都：創薬等の研究開発拠点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・健都：循環器疾患の予防･医療･研究で世界をリードする拠点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中之島：</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再生医療をベースに</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、最先端</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の未来医療の産業化を推進する拠点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大阪の持つポテンシャルを磨いて伸ばし、ライフサイエンス分野で突き抜けた存在に。</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角丸四角形 18"/>
          <p:cNvSpPr/>
          <p:nvPr/>
        </p:nvSpPr>
        <p:spPr>
          <a:xfrm>
            <a:off x="1123013" y="457271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健康寿命の延伸をめざし、次世代ヘルスケアを推進。“</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歳若返り”へ</a:t>
            </a:r>
          </a:p>
        </p:txBody>
      </p:sp>
      <p:sp>
        <p:nvSpPr>
          <p:cNvPr id="22" name="テキスト ボックス 21"/>
          <p:cNvSpPr txBox="1"/>
          <p:nvPr/>
        </p:nvSpPr>
        <p:spPr>
          <a:xfrm>
            <a:off x="1123013" y="5051175"/>
            <a:ext cx="7448242" cy="461665"/>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の健康寿命は全国的にも低位。デジタル技術を活用</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した次</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世代ヘルスケアの推進により</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誰もがいきいきと長く活躍できる社会」を実現</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楕円 2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4" name="図 23"/>
          <p:cNvPicPr>
            <a:picLocks noChangeAspect="1"/>
          </p:cNvPicPr>
          <p:nvPr/>
        </p:nvPicPr>
        <p:blipFill>
          <a:blip r:embed="rId3"/>
          <a:stretch>
            <a:fillRect/>
          </a:stretch>
        </p:blipFill>
        <p:spPr>
          <a:xfrm>
            <a:off x="7092922" y="2447798"/>
            <a:ext cx="2064565" cy="1870482"/>
          </a:xfrm>
          <a:prstGeom prst="rect">
            <a:avLst/>
          </a:prstGeom>
        </p:spPr>
      </p:pic>
      <p:sp>
        <p:nvSpPr>
          <p:cNvPr id="25" name="正方形/長方形 24"/>
          <p:cNvSpPr/>
          <p:nvPr/>
        </p:nvSpPr>
        <p:spPr>
          <a:xfrm>
            <a:off x="1305103" y="122064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国際的な最先端未来医療都市の</a:t>
            </a:r>
            <a:r>
              <a:rPr kumimoji="0"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実現</a:t>
            </a: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p:cNvSpPr txBox="1"/>
          <p:nvPr/>
        </p:nvSpPr>
        <p:spPr>
          <a:xfrm>
            <a:off x="1143038" y="6088420"/>
            <a:ext cx="7812000"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スーパーシティも活用し、国内外の患者への「未来医療」の提供等により、国際貢献を推進。</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角丸四角形 26"/>
          <p:cNvSpPr/>
          <p:nvPr/>
        </p:nvSpPr>
        <p:spPr>
          <a:xfrm>
            <a:off x="1143038" y="564679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◆万博を契機にさらなるイノベーションを創出し、“世界に貢献”</a:t>
            </a:r>
          </a:p>
        </p:txBody>
      </p:sp>
      <p:sp>
        <p:nvSpPr>
          <p:cNvPr id="28" name="正方形/長方形 27"/>
          <p:cNvSpPr/>
          <p:nvPr/>
        </p:nvSpPr>
        <p:spPr>
          <a:xfrm>
            <a:off x="412707" y="706091"/>
            <a:ext cx="342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「健康・医療」分野における未来社会の姿</a:t>
            </a:r>
            <a:endPar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553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algn="l"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□再生医療の産業化に向けた検討</a:t>
                      </a:r>
                      <a:endParaRPr kumimoji="1" lang="en-US" altLang="ja-JP" sz="1300" strike="sngStrike" dirty="0" smtClean="0">
                        <a:solidFill>
                          <a:srgbClr val="FF0000"/>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（主な検討内容）</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・自家細胞を用いた自由診療の適正な普及に向けた医療機関支援</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・他家細胞（</a:t>
                      </a:r>
                      <a:r>
                        <a:rPr lang="en-US" altLang="ja-JP" sz="1100" dirty="0" smtClean="0">
                          <a:solidFill>
                            <a:schemeClr val="tx1"/>
                          </a:solidFill>
                          <a:latin typeface="BIZ UDPゴシック" panose="020B0400000000000000" pitchFamily="50" charset="-128"/>
                          <a:ea typeface="BIZ UDPゴシック" panose="020B0400000000000000" pitchFamily="50" charset="-128"/>
                        </a:rPr>
                        <a:t>iPS</a:t>
                      </a:r>
                      <a:r>
                        <a:rPr lang="ja-JP" altLang="en-US" sz="1100" dirty="0" smtClean="0">
                          <a:solidFill>
                            <a:schemeClr val="tx1"/>
                          </a:solidFill>
                          <a:latin typeface="BIZ UDPゴシック" panose="020B0400000000000000" pitchFamily="50" charset="-128"/>
                          <a:ea typeface="BIZ UDPゴシック" panose="020B0400000000000000" pitchFamily="50" charset="-128"/>
                        </a:rPr>
                        <a:t>、間葉系幹細胞等）を用いた再生医療等製品の普及促進に向けた課題と対応策</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□再生医療の拠点形成推進</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2024</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年春に中之島（大阪）に未来医療国際拠点がオープン予定</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□再生医療の実用化がスタート</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・未来医療国際拠点における「</a:t>
                      </a:r>
                      <a:r>
                        <a:rPr lang="en-US" altLang="ja-JP" sz="1100" dirty="0" smtClean="0">
                          <a:solidFill>
                            <a:schemeClr val="tx1"/>
                          </a:solidFill>
                          <a:latin typeface="BIZ UDPゴシック" panose="020B0400000000000000" pitchFamily="50" charset="-128"/>
                          <a:ea typeface="BIZ UDPゴシック" panose="020B0400000000000000" pitchFamily="50" charset="-128"/>
                        </a:rPr>
                        <a:t>my iPS</a:t>
                      </a:r>
                      <a:r>
                        <a:rPr lang="ja-JP" altLang="en-US" sz="1100" dirty="0" smtClean="0">
                          <a:solidFill>
                            <a:schemeClr val="tx1"/>
                          </a:solidFill>
                          <a:latin typeface="BIZ UDPゴシック" panose="020B0400000000000000" pitchFamily="50" charset="-128"/>
                          <a:ea typeface="BIZ UDPゴシック" panose="020B0400000000000000" pitchFamily="50" charset="-128"/>
                        </a:rPr>
                        <a:t>細胞」の開発製造、供給開始</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・細胞・組織の安定供給システム構築</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（組織採取→培養製造→輸送→治療）</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・再生医療に携わる企業等を支援するプラットフォームの構築</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□再生医療の普及と産業化の進展</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・再生医療技術を核とした先端医療の普及と産業化モデルの確立</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・再生医療技術に関して、世界からの認知を受け、大阪へ投資が向かうグローバル産業として成長</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□再生医療の提供による国際貢献</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85725" indent="-85725" algn="l" defTabSz="443194">
                        <a:lnSpc>
                          <a:spcPct val="100000"/>
                        </a:lnSpc>
                        <a:spcBef>
                          <a:spcPts val="60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・国内外の患者が、再生医療に容易にアクセスできる環境整備</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30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・外資系企業・研究所、専門人材等の集積</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12232"/>
            <a:ext cx="9540000" cy="646331"/>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には、再生医療を中心とするライフサイエンス分野におけるトップクラスの研究機関、企業、大学等が集積。こうした強みを活かし、ライフサイエンスを成長の柱として新たな価値を発信するとともに、「いのち輝く未来社会のデザイン」をテーマとする大阪・関西万博を契機に、健康・医療分野で世界に貢献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ライフサイエンス　</a:t>
            </a: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b="1" dirty="0" smtClean="0">
                <a:solidFill>
                  <a:schemeClr val="bg1"/>
                </a:solidFill>
                <a:latin typeface="BIZ UDPゴシック" panose="020B0400000000000000" pitchFamily="50" charset="-128"/>
                <a:ea typeface="BIZ UDPゴシック" panose="020B0400000000000000" pitchFamily="50" charset="-128"/>
              </a:rPr>
              <a:t>～</a:t>
            </a:r>
            <a:r>
              <a:rPr kumimoji="1" lang="en-US" altLang="ja-JP" sz="1600" b="1" dirty="0" smtClean="0">
                <a:solidFill>
                  <a:schemeClr val="bg1"/>
                </a:solidFill>
                <a:latin typeface="BIZ UDPゴシック" panose="020B0400000000000000" pitchFamily="50" charset="-128"/>
                <a:ea typeface="BIZ UDPゴシック" panose="020B0400000000000000" pitchFamily="50" charset="-128"/>
              </a:rPr>
              <a:t>iPS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細胞やヒト体性幹細胞を活用した再生医療の</a:t>
            </a:r>
            <a:r>
              <a:rPr kumimoji="1" lang="ja-JP" altLang="en-US" sz="1600" b="1" dirty="0" smtClean="0">
                <a:solidFill>
                  <a:schemeClr val="bg1"/>
                </a:solidFill>
                <a:latin typeface="BIZ UDPゴシック" panose="020B0400000000000000" pitchFamily="50" charset="-128"/>
                <a:ea typeface="BIZ UDPゴシック" panose="020B0400000000000000" pitchFamily="50" charset="-128"/>
              </a:rPr>
              <a:t>産業化～</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42AB246C-D6C3-4324-A739-9AC17F6C0836}"/>
              </a:ext>
            </a:extLst>
          </p:cNvPr>
          <p:cNvSpPr/>
          <p:nvPr/>
        </p:nvSpPr>
        <p:spPr>
          <a:xfrm>
            <a:off x="3650884" y="3926090"/>
            <a:ext cx="2778492" cy="172800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216000" rIns="108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再生医療を国内外へ発信</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・大阪ヘルスケアパビリオンにおける、</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iPS</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細胞による“生きる心臓モデル”の展示をはじめ、大阪・関西の再生医療のポテンシャルを発信</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30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・国と連携し、大阪・関西の最先端の取組みを発信（未来</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医療国際</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拠点とも連携）</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754724" y="3786500"/>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53" y="4472885"/>
            <a:ext cx="1708331" cy="1708331"/>
          </a:xfrm>
          <a:prstGeom prst="rect">
            <a:avLst/>
          </a:prstGeom>
        </p:spPr>
      </p:pic>
      <p:sp>
        <p:nvSpPr>
          <p:cNvPr id="21" name="テキスト ボックス 20">
            <a:extLst>
              <a:ext uri="{FF2B5EF4-FFF2-40B4-BE49-F238E27FC236}">
                <a16:creationId xmlns:a16="http://schemas.microsoft.com/office/drawing/2014/main" id="{233774CE-BB03-49E5-94E8-1F2C71E354FD}"/>
              </a:ext>
            </a:extLst>
          </p:cNvPr>
          <p:cNvSpPr txBox="1"/>
          <p:nvPr/>
        </p:nvSpPr>
        <p:spPr>
          <a:xfrm>
            <a:off x="1029253" y="6219220"/>
            <a:ext cx="2202124" cy="322258"/>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zh-CN"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「未来医療国際拠点」</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イメージ</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0" lang="zh-TW"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一般財団法人未来医療推進機構</a:t>
            </a:r>
            <a:r>
              <a:rPr kumimoji="0"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HP</a:t>
            </a:r>
          </a:p>
        </p:txBody>
      </p:sp>
    </p:spTree>
    <p:extLst>
      <p:ext uri="{BB962C8B-B14F-4D97-AF65-F5344CB8AC3E}">
        <p14:creationId xmlns:p14="http://schemas.microsoft.com/office/powerpoint/2010/main" val="295551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402830" y="3512975"/>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国との協議状況</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258062378"/>
              </p:ext>
            </p:extLst>
          </p:nvPr>
        </p:nvGraphicFramePr>
        <p:xfrm>
          <a:off x="511620" y="3852636"/>
          <a:ext cx="9360001" cy="1064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n-ea"/>
                        </a:rPr>
                        <a:t>国「アクションプラン</a:t>
                      </a:r>
                      <a:r>
                        <a:rPr lang="en-US" altLang="ja-JP" sz="800" b="1" u="none" dirty="0" smtClean="0">
                          <a:solidFill>
                            <a:schemeClr val="tx1"/>
                          </a:solidFill>
                          <a:latin typeface="+mn-ea"/>
                        </a:rPr>
                        <a:t>Ver.</a:t>
                      </a:r>
                      <a:r>
                        <a:rPr lang="en-US" altLang="ja-JP" sz="800" b="1" u="none" strike="noStrike" baseline="0" dirty="0" smtClean="0">
                          <a:solidFill>
                            <a:schemeClr val="tx1"/>
                          </a:solidFill>
                          <a:latin typeface="+mn-ea"/>
                        </a:rPr>
                        <a:t>3</a:t>
                      </a:r>
                      <a:r>
                        <a:rPr lang="ja-JP" altLang="en-US" sz="800" b="1" u="none" dirty="0" smtClean="0">
                          <a:solidFill>
                            <a:schemeClr val="tx1"/>
                          </a:solidFill>
                          <a:latin typeface="+mn-ea"/>
                        </a:rPr>
                        <a:t>」</a:t>
                      </a:r>
                      <a:r>
                        <a:rPr lang="ja-JP" altLang="en-US" sz="800" b="1" dirty="0" smtClean="0">
                          <a:solidFill>
                            <a:schemeClr val="tx1"/>
                          </a:solidFill>
                          <a:latin typeface="+mn-ea"/>
                        </a:rPr>
                        <a:t>の記載</a:t>
                      </a:r>
                      <a:r>
                        <a:rPr lang="ja-JP" altLang="en-US" sz="800" b="1" dirty="0">
                          <a:solidFill>
                            <a:schemeClr val="tx1"/>
                          </a:solidFill>
                          <a:latin typeface="+mn-ea"/>
                        </a:rPr>
                        <a:t>内容</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dirty="0" smtClean="0">
                          <a:solidFill>
                            <a:schemeClr val="tx1"/>
                          </a:solidFill>
                          <a:latin typeface="+mn-ea"/>
                        </a:rPr>
                        <a:t>再⽣・細胞医療・遺伝⼦治療分野の情報発信 ／ </a:t>
                      </a:r>
                      <a:r>
                        <a:rPr lang="ja-JP" altLang="en-US" sz="1000" strike="noStrike" dirty="0" smtClean="0">
                          <a:solidFill>
                            <a:schemeClr val="tx1"/>
                          </a:solidFill>
                          <a:latin typeface="+mn-ea"/>
                        </a:rPr>
                        <a:t>⽇本の先進的な医薬品等の情報発信 ／ 障害者⾃⽴⽀援機器等開発促進　</a:t>
                      </a:r>
                      <a:r>
                        <a:rPr kumimoji="1" lang="en-US" altLang="ja-JP" sz="1000" dirty="0" smtClean="0">
                          <a:solidFill>
                            <a:schemeClr val="tx1"/>
                          </a:solidFill>
                          <a:latin typeface="+mn-ea"/>
                        </a:rPr>
                        <a:t>&lt;</a:t>
                      </a:r>
                      <a:r>
                        <a:rPr kumimoji="1" lang="ja-JP" altLang="en-US" sz="1000" dirty="0" smtClean="0">
                          <a:solidFill>
                            <a:schemeClr val="tx1"/>
                          </a:solidFill>
                          <a:latin typeface="+mn-ea"/>
                        </a:rPr>
                        <a:t>厚労省</a:t>
                      </a:r>
                      <a:r>
                        <a:rPr kumimoji="1" lang="en-US" altLang="ja-JP" sz="1000" dirty="0" smtClean="0">
                          <a:solidFill>
                            <a:schemeClr val="tx1"/>
                          </a:solidFill>
                          <a:latin typeface="+mn-ea"/>
                        </a:rPr>
                        <a:t>&gt;</a:t>
                      </a:r>
                    </a:p>
                    <a:p>
                      <a:pPr marL="171450" indent="-171450">
                        <a:buFont typeface="Wingdings" panose="05000000000000000000" pitchFamily="2" charset="2"/>
                        <a:buChar char="l"/>
                      </a:pPr>
                      <a:r>
                        <a:rPr lang="ja-JP" altLang="en-US" sz="1000" strike="noStrike" dirty="0" smtClean="0">
                          <a:solidFill>
                            <a:schemeClr val="tx1"/>
                          </a:solidFill>
                          <a:latin typeface="+mn-ea"/>
                        </a:rPr>
                        <a:t>医療機器等における先進的研究開発・開発体制強靭化事業の採択者による体験コーナー　</a:t>
                      </a:r>
                      <a:r>
                        <a:rPr lang="en-US" altLang="ja-JP" sz="1000" strike="noStrike" dirty="0" smtClean="0">
                          <a:solidFill>
                            <a:schemeClr val="tx1"/>
                          </a:solidFill>
                          <a:latin typeface="+mn-ea"/>
                        </a:rPr>
                        <a:t>&lt;</a:t>
                      </a:r>
                      <a:r>
                        <a:rPr lang="ja-JP" altLang="en-US" sz="1000" strike="noStrike" dirty="0" smtClean="0">
                          <a:solidFill>
                            <a:schemeClr val="tx1"/>
                          </a:solidFill>
                          <a:latin typeface="+mn-ea"/>
                        </a:rPr>
                        <a:t>経産省</a:t>
                      </a:r>
                      <a:r>
                        <a:rPr lang="en-US" altLang="ja-JP" sz="1000" strike="noStrike" dirty="0" smtClean="0">
                          <a:solidFill>
                            <a:schemeClr val="tx1"/>
                          </a:solidFill>
                          <a:latin typeface="+mn-ea"/>
                        </a:rPr>
                        <a:t>&gt;</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関係省庁、府市、協会からなる「万博ヘルスケア関係者会議」を設置（</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年</a:t>
                      </a:r>
                      <a:r>
                        <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4</a:t>
                      </a: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月）</a:t>
                      </a:r>
                      <a:endParaRPr kumimoji="1" lang="en-US" altLang="ja-JP"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同協議会において、万博で発信する健康・医療分野の取組みの全体像や具体的企画案を検討中</a:t>
                      </a: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23411055"/>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dirty="0" smtClean="0">
                          <a:solidFill>
                            <a:schemeClr val="bg1"/>
                          </a:solidFill>
                          <a:latin typeface="メイリオ" panose="020B0604030504040204" pitchFamily="50" charset="-128"/>
                          <a:ea typeface="メイリオ" panose="020B0604030504040204" pitchFamily="50" charset="-128"/>
                        </a:rPr>
                        <a:t>府</a:t>
                      </a:r>
                      <a:r>
                        <a:rPr kumimoji="1" lang="ja-JP" altLang="en-US" sz="1600" b="1" dirty="0">
                          <a:solidFill>
                            <a:schemeClr val="bg1"/>
                          </a:solidFill>
                          <a:latin typeface="メイリオ" panose="020B0604030504040204" pitchFamily="50" charset="-128"/>
                          <a:ea typeface="メイリオ" panose="020B0604030504040204" pitchFamily="50" charset="-128"/>
                        </a:rPr>
                        <a:t>・市の取組み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・ライフサイエンス拠点（「彩都」「健都」「中之島（未来医療国際拠点）」）の形成</a:t>
                      </a:r>
                      <a:endParaRPr kumimoji="1" lang="en-US" altLang="ja-JP" sz="1000" b="1" u="none"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・多様なプレーヤー（医療、企業、スタートアップ、アカデミア等）との共創による、再生医療の産業化推進プラットフォームの構築等を検討中</a:t>
                      </a:r>
                      <a:endParaRPr kumimoji="1" lang="en-US" altLang="ja-JP" sz="1000" b="1" u="none"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・再生医療の社会受容性向上に向けて、万博会場と連動したコンテンツ展示やイベントなどを検討中</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smtClean="0">
                          <a:solidFill>
                            <a:schemeClr val="tx1"/>
                          </a:solidFill>
                          <a:latin typeface="+mn-ea"/>
                          <a:ea typeface="+mn-ea"/>
                        </a:rPr>
                        <a:t>・大阪ヘルスケアパビリオンにおいて、最先端の医療技術やそれがもたらす未来社会を体験できる展示内容を検討</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696384"/>
            <a:ext cx="9251210" cy="636119"/>
          </a:xfrm>
          <a:prstGeom prst="rect">
            <a:avLst/>
          </a:prstGeom>
          <a:noFill/>
          <a:ln w="6350">
            <a:noFill/>
            <a:prstDash val="solid"/>
          </a:ln>
        </p:spPr>
        <p:txBody>
          <a:bodyPr wrap="square" rtlCol="0" anchor="ctr" anchorCtr="0">
            <a:noAutofit/>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▷再生医療に対する社会受容性の向上や事業者の参入促進に向けた効果的な情報</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発信</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▷再生医療の産業化に向け、細胞・組織の安定供給に向けた技術開発・サプライチェーンの</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構築</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▷再生医療等製品の特性に対応した各種レギュレーションが</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未整備</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30" name="表 29"/>
          <p:cNvGraphicFramePr>
            <a:graphicFrameLocks noGrp="1"/>
          </p:cNvGraphicFramePr>
          <p:nvPr>
            <p:extLst>
              <p:ext uri="{D42A27DB-BD31-4B8C-83A1-F6EECF244321}">
                <p14:modId xmlns:p14="http://schemas.microsoft.com/office/powerpoint/2010/main" val="170087397"/>
              </p:ext>
            </p:extLst>
          </p:nvPr>
        </p:nvGraphicFramePr>
        <p:xfrm>
          <a:off x="482432" y="5646115"/>
          <a:ext cx="9389187" cy="1236907"/>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628283">
                <a:tc>
                  <a:txBody>
                    <a:bodyPr/>
                    <a:lstStyle/>
                    <a:p>
                      <a:pPr marL="180975" lvl="0" indent="-180975" defTabSz="959937">
                        <a:defRPr/>
                      </a:pPr>
                      <a:r>
                        <a:rPr kumimoji="1" lang="ja-JP" altLang="en-US" sz="1050" b="1" dirty="0" smtClean="0">
                          <a:solidFill>
                            <a:prstClr val="black"/>
                          </a:solidFill>
                        </a:rPr>
                        <a:t>▶再生医療をはじめとする最先端の医療の姿を会場内外で効果的に発信</a:t>
                      </a:r>
                      <a:r>
                        <a:rPr kumimoji="1" lang="en-US" altLang="ja-JP" sz="1050" b="1" dirty="0" smtClean="0">
                          <a:solidFill>
                            <a:prstClr val="black"/>
                          </a:solidFill>
                        </a:rPr>
                        <a:t/>
                      </a:r>
                      <a:br>
                        <a:rPr kumimoji="1" lang="en-US" altLang="ja-JP" sz="1050" b="1" dirty="0" smtClean="0">
                          <a:solidFill>
                            <a:prstClr val="black"/>
                          </a:solidFill>
                        </a:rPr>
                      </a:br>
                      <a:r>
                        <a:rPr kumimoji="1" lang="ja-JP" altLang="en-US" sz="1050" dirty="0" smtClean="0">
                          <a:solidFill>
                            <a:prstClr val="black"/>
                          </a:solidFill>
                        </a:rPr>
                        <a:t>・再生医療に係る大阪・関西における最先端の取組みなどの会場内外の発信</a:t>
                      </a:r>
                      <a:endParaRPr kumimoji="1" lang="en-US" altLang="ja-JP" sz="1050" dirty="0" smtClean="0">
                        <a:solidFill>
                          <a:prstClr val="black"/>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608624">
                <a:tc>
                  <a:txBody>
                    <a:bodyPr/>
                    <a:lstStyle/>
                    <a:p>
                      <a:pPr marL="185738" lvl="0" indent="-185738" defTabSz="959937">
                        <a:spcBef>
                          <a:spcPts val="600"/>
                        </a:spcBef>
                        <a:defRPr/>
                      </a:pPr>
                      <a:r>
                        <a:rPr kumimoji="1" lang="ja-JP" altLang="en-US" sz="1050" b="1" dirty="0" smtClean="0">
                          <a:solidFill>
                            <a:prstClr val="black"/>
                          </a:solidFill>
                        </a:rPr>
                        <a:t>▷万博で発信した最先端医療を国内外の患者に届ける</a:t>
                      </a:r>
                      <a:r>
                        <a:rPr kumimoji="1" lang="ja-JP" altLang="en-US" sz="1050" b="1" strike="noStrike" dirty="0" smtClean="0">
                          <a:solidFill>
                            <a:schemeClr val="tx1"/>
                          </a:solidFill>
                        </a:rPr>
                        <a:t>ことで世界に貢献。そのために不可欠な再生医療の産業化に必要な支援</a:t>
                      </a:r>
                      <a:r>
                        <a:rPr kumimoji="1" lang="en-US" altLang="ja-JP" sz="1050" b="1" strike="noStrike" dirty="0" smtClean="0">
                          <a:solidFill>
                            <a:schemeClr val="tx1"/>
                          </a:solidFill>
                        </a:rPr>
                        <a:t/>
                      </a:r>
                      <a:br>
                        <a:rPr kumimoji="1" lang="en-US" altLang="ja-JP" sz="1050" b="1" strike="noStrike" dirty="0" smtClean="0">
                          <a:solidFill>
                            <a:schemeClr val="tx1"/>
                          </a:solidFill>
                        </a:rPr>
                      </a:br>
                      <a:r>
                        <a:rPr kumimoji="1" lang="ja-JP" altLang="en-US" sz="1050" dirty="0" smtClean="0">
                          <a:solidFill>
                            <a:prstClr val="black"/>
                          </a:solidFill>
                        </a:rPr>
                        <a:t>・再生医療の産業化推進プラットフォーム構築に向けた継続的な財政・技術支援</a:t>
                      </a:r>
                      <a:r>
                        <a:rPr kumimoji="1" lang="en-US" altLang="ja-JP" sz="1050" dirty="0" smtClean="0">
                          <a:solidFill>
                            <a:prstClr val="black"/>
                          </a:solidFill>
                        </a:rPr>
                        <a:t/>
                      </a:r>
                      <a:br>
                        <a:rPr kumimoji="1" lang="en-US" altLang="ja-JP" sz="1050" dirty="0" smtClean="0">
                          <a:solidFill>
                            <a:prstClr val="black"/>
                          </a:solidFill>
                        </a:rPr>
                      </a:br>
                      <a:r>
                        <a:rPr kumimoji="1" lang="ja-JP" altLang="en-US" sz="1050" dirty="0" smtClean="0">
                          <a:solidFill>
                            <a:prstClr val="black"/>
                          </a:solidFill>
                        </a:rPr>
                        <a:t>・再生医療等製品の特性に対応した各種レギュレーションの整備</a:t>
                      </a:r>
                      <a:endParaRPr kumimoji="1" lang="en-US" altLang="ja-JP" sz="1050" dirty="0" smtClean="0">
                        <a:solidFill>
                          <a:prstClr val="black"/>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251755479"/>
                  </a:ext>
                </a:extLst>
              </a:tr>
            </a:tbl>
          </a:graphicData>
        </a:graphic>
      </p:graphicFrame>
      <p:grpSp>
        <p:nvGrpSpPr>
          <p:cNvPr id="32" name="グループ化 31"/>
          <p:cNvGrpSpPr/>
          <p:nvPr/>
        </p:nvGrpSpPr>
        <p:grpSpPr>
          <a:xfrm>
            <a:off x="2111404" y="5212618"/>
            <a:ext cx="2027024" cy="342401"/>
            <a:chOff x="7540340" y="5242967"/>
            <a:chExt cx="2027024" cy="342401"/>
          </a:xfrm>
        </p:grpSpPr>
        <p:sp>
          <p:nvSpPr>
            <p:cNvPr id="33" name="正方形/長方形 32"/>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4" name="正方形/長方形 33"/>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smtClean="0">
                  <a:solidFill>
                    <a:prstClr val="black"/>
                  </a:solidFill>
                  <a:latin typeface="+mn-ea"/>
                  <a:cs typeface="Times New Roman" panose="02020603050405020304" pitchFamily="18" charset="0"/>
                </a:rPr>
                <a:t>《</a:t>
              </a:r>
              <a:r>
                <a:rPr lang="ja-JP" altLang="en-US" sz="750" kern="100" dirty="0" smtClean="0">
                  <a:solidFill>
                    <a:prstClr val="black"/>
                  </a:solidFill>
                  <a:latin typeface="+mn-ea"/>
                  <a:cs typeface="Times New Roman" panose="02020603050405020304" pitchFamily="18" charset="0"/>
                </a:rPr>
                <a:t>凡例</a:t>
              </a:r>
              <a:r>
                <a:rPr lang="en-US" altLang="ja-JP" sz="750" kern="100" dirty="0" smtClean="0">
                  <a:solidFill>
                    <a:prstClr val="black"/>
                  </a:solidFill>
                  <a:latin typeface="+mn-ea"/>
                  <a:cs typeface="Times New Roman" panose="02020603050405020304" pitchFamily="18" charset="0"/>
                </a:rPr>
                <a:t>》</a:t>
              </a:r>
            </a:p>
          </p:txBody>
        </p:sp>
        <p:sp>
          <p:nvSpPr>
            <p:cNvPr id="35" name="正方形/長方形 34"/>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smtClean="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smtClean="0">
                  <a:solidFill>
                    <a:prstClr val="black"/>
                  </a:solidFill>
                  <a:latin typeface="+mn-ea"/>
                  <a:cs typeface="Times New Roman" panose="02020603050405020304" pitchFamily="18" charset="0"/>
                </a:rPr>
                <a:t>▷</a:t>
              </a:r>
              <a:r>
                <a:rPr lang="ja-JP" altLang="en-US" sz="650" kern="100" dirty="0">
                  <a:solidFill>
                    <a:prstClr val="black"/>
                  </a:solidFill>
                  <a:latin typeface="+mn-ea"/>
                  <a:cs typeface="Times New Roman" panose="02020603050405020304" pitchFamily="18" charset="0"/>
                </a:rPr>
                <a:t>：</a:t>
              </a:r>
              <a:r>
                <a:rPr lang="ja-JP" altLang="en-US" sz="650" kern="100" dirty="0" smtClean="0">
                  <a:solidFill>
                    <a:prstClr val="black"/>
                  </a:solidFill>
                  <a:latin typeface="+mn-ea"/>
                  <a:cs typeface="Times New Roman" panose="02020603050405020304" pitchFamily="18" charset="0"/>
                </a:rPr>
                <a:t>万博を契機とした成長に向けて</a:t>
              </a:r>
              <a:endParaRPr lang="en-US" altLang="ja-JP" sz="650" kern="100" dirty="0" smtClean="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127948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2944</TotalTime>
  <Words>14872</Words>
  <Application>Microsoft Office PowerPoint</Application>
  <PresentationFormat>ユーザー設定</PresentationFormat>
  <Paragraphs>1307</Paragraphs>
  <Slides>53</Slides>
  <Notes>40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53</vt:i4>
      </vt:variant>
    </vt:vector>
  </HeadingPairs>
  <TitlesOfParts>
    <vt:vector size="66" baseType="lpstr">
      <vt:lpstr>BIZ UDPゴシック</vt:lpstr>
      <vt:lpstr>Meiryo UI</vt:lpstr>
      <vt:lpstr>ＭＳ Ｐゴシック</vt:lpstr>
      <vt:lpstr>ＭＳ ゴシック</vt:lpstr>
      <vt:lpstr>メイリオ</vt:lpstr>
      <vt:lpstr>游ゴシック</vt:lpstr>
      <vt:lpstr>游ゴシック Light</vt:lpstr>
      <vt:lpstr>Arial</vt:lpstr>
      <vt:lpstr>Calibri</vt:lpstr>
      <vt:lpstr>Calibri Light</vt:lpstr>
      <vt:lpstr>Times New Roman</vt:lpstr>
      <vt:lpstr>Wingdings</vt:lpstr>
      <vt:lpstr>Office テーマ</vt:lpstr>
      <vt:lpstr>大阪・関西万博を契機とした「未来社会」の実現に向けて  （大阪版万博アクションプラン）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大阪・関西万博を契機とした「未来社会」の実現に向けて（大阪版アクションプラン） </dc:title>
  <dc:creator>石谷　勝也</dc:creator>
  <cp:lastModifiedBy>杉浦　慶亮</cp:lastModifiedBy>
  <cp:revision>400</cp:revision>
  <cp:lastPrinted>2023-06-27T08:33:15Z</cp:lastPrinted>
  <dcterms:created xsi:type="dcterms:W3CDTF">2022-05-09T02:35:56Z</dcterms:created>
  <dcterms:modified xsi:type="dcterms:W3CDTF">2023-06-30T05:10:46Z</dcterms:modified>
</cp:coreProperties>
</file>