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8"/>
  </p:notesMasterIdLst>
  <p:sldIdLst>
    <p:sldId id="414" r:id="rId2"/>
    <p:sldId id="468" r:id="rId3"/>
    <p:sldId id="508" r:id="rId4"/>
    <p:sldId id="509" r:id="rId5"/>
    <p:sldId id="510" r:id="rId6"/>
    <p:sldId id="511" r:id="rId7"/>
  </p:sldIdLst>
  <p:sldSz cx="10080625" cy="71993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76" autoAdjust="0"/>
    <p:restoredTop sz="81688" autoAdjust="0"/>
  </p:normalViewPr>
  <p:slideViewPr>
    <p:cSldViewPr snapToGrid="0">
      <p:cViewPr varScale="1">
        <p:scale>
          <a:sx n="65" d="100"/>
          <a:sy n="65" d="100"/>
        </p:scale>
        <p:origin x="13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9092FB8-FD18-40AE-9D22-BEC6B050F390}" type="datetimeFigureOut">
              <a:rPr kumimoji="1" lang="ja-JP" altLang="en-US" smtClean="0"/>
              <a:t>2024/7/29</a:t>
            </a:fld>
            <a:endParaRPr kumimoji="1" lang="ja-JP" altLang="en-US" dirty="0"/>
          </a:p>
        </p:txBody>
      </p:sp>
      <p:sp>
        <p:nvSpPr>
          <p:cNvPr id="4" name="スライド イメージ プレースホルダー 3"/>
          <p:cNvSpPr>
            <a:spLocks noGrp="1" noRot="1" noChangeAspect="1"/>
          </p:cNvSpPr>
          <p:nvPr>
            <p:ph type="sldImg" idx="2"/>
          </p:nvPr>
        </p:nvSpPr>
        <p:spPr>
          <a:xfrm>
            <a:off x="1055688" y="1243013"/>
            <a:ext cx="469582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D89AF42-F142-4625-B4CD-E321CA960B6D}" type="slidenum">
              <a:rPr kumimoji="1" lang="ja-JP" altLang="en-US" smtClean="0"/>
              <a:t>‹#›</a:t>
            </a:fld>
            <a:endParaRPr kumimoji="1" lang="ja-JP" altLang="en-US" dirty="0"/>
          </a:p>
        </p:txBody>
      </p:sp>
    </p:spTree>
    <p:extLst>
      <p:ext uri="{BB962C8B-B14F-4D97-AF65-F5344CB8AC3E}">
        <p14:creationId xmlns:p14="http://schemas.microsoft.com/office/powerpoint/2010/main" val="1449509971"/>
      </p:ext>
    </p:extLst>
  </p:cSld>
  <p:clrMap bg1="lt1" tx1="dk1" bg2="lt2" tx2="dk2" accent1="accent1" accent2="accent2" accent3="accent3" accent4="accent4" accent5="accent5" accent6="accent6" hlink="hlink" folHlink="folHlink"/>
  <p:notesStyle>
    <a:lvl1pPr marL="0" algn="l" defTabSz="942472" rtl="0" eaLnBrk="1" latinLnBrk="0" hangingPunct="1">
      <a:defRPr kumimoji="1" sz="1237" kern="1200">
        <a:solidFill>
          <a:schemeClr val="tx1"/>
        </a:solidFill>
        <a:latin typeface="+mn-lt"/>
        <a:ea typeface="+mn-ea"/>
        <a:cs typeface="+mn-cs"/>
      </a:defRPr>
    </a:lvl1pPr>
    <a:lvl2pPr marL="471236" algn="l" defTabSz="942472" rtl="0" eaLnBrk="1" latinLnBrk="0" hangingPunct="1">
      <a:defRPr kumimoji="1" sz="1237" kern="1200">
        <a:solidFill>
          <a:schemeClr val="tx1"/>
        </a:solidFill>
        <a:latin typeface="+mn-lt"/>
        <a:ea typeface="+mn-ea"/>
        <a:cs typeface="+mn-cs"/>
      </a:defRPr>
    </a:lvl2pPr>
    <a:lvl3pPr marL="942472" algn="l" defTabSz="942472" rtl="0" eaLnBrk="1" latinLnBrk="0" hangingPunct="1">
      <a:defRPr kumimoji="1" sz="1237" kern="1200">
        <a:solidFill>
          <a:schemeClr val="tx1"/>
        </a:solidFill>
        <a:latin typeface="+mn-lt"/>
        <a:ea typeface="+mn-ea"/>
        <a:cs typeface="+mn-cs"/>
      </a:defRPr>
    </a:lvl3pPr>
    <a:lvl4pPr marL="1413708" algn="l" defTabSz="942472" rtl="0" eaLnBrk="1" latinLnBrk="0" hangingPunct="1">
      <a:defRPr kumimoji="1" sz="1237" kern="1200">
        <a:solidFill>
          <a:schemeClr val="tx1"/>
        </a:solidFill>
        <a:latin typeface="+mn-lt"/>
        <a:ea typeface="+mn-ea"/>
        <a:cs typeface="+mn-cs"/>
      </a:defRPr>
    </a:lvl4pPr>
    <a:lvl5pPr marL="1884944" algn="l" defTabSz="942472" rtl="0" eaLnBrk="1" latinLnBrk="0" hangingPunct="1">
      <a:defRPr kumimoji="1" sz="1237" kern="1200">
        <a:solidFill>
          <a:schemeClr val="tx1"/>
        </a:solidFill>
        <a:latin typeface="+mn-lt"/>
        <a:ea typeface="+mn-ea"/>
        <a:cs typeface="+mn-cs"/>
      </a:defRPr>
    </a:lvl5pPr>
    <a:lvl6pPr marL="2356180" algn="l" defTabSz="942472" rtl="0" eaLnBrk="1" latinLnBrk="0" hangingPunct="1">
      <a:defRPr kumimoji="1" sz="1237" kern="1200">
        <a:solidFill>
          <a:schemeClr val="tx1"/>
        </a:solidFill>
        <a:latin typeface="+mn-lt"/>
        <a:ea typeface="+mn-ea"/>
        <a:cs typeface="+mn-cs"/>
      </a:defRPr>
    </a:lvl6pPr>
    <a:lvl7pPr marL="2827416" algn="l" defTabSz="942472" rtl="0" eaLnBrk="1" latinLnBrk="0" hangingPunct="1">
      <a:defRPr kumimoji="1" sz="1237" kern="1200">
        <a:solidFill>
          <a:schemeClr val="tx1"/>
        </a:solidFill>
        <a:latin typeface="+mn-lt"/>
        <a:ea typeface="+mn-ea"/>
        <a:cs typeface="+mn-cs"/>
      </a:defRPr>
    </a:lvl7pPr>
    <a:lvl8pPr marL="3298652" algn="l" defTabSz="942472" rtl="0" eaLnBrk="1" latinLnBrk="0" hangingPunct="1">
      <a:defRPr kumimoji="1" sz="1237" kern="1200">
        <a:solidFill>
          <a:schemeClr val="tx1"/>
        </a:solidFill>
        <a:latin typeface="+mn-lt"/>
        <a:ea typeface="+mn-ea"/>
        <a:cs typeface="+mn-cs"/>
      </a:defRPr>
    </a:lvl8pPr>
    <a:lvl9pPr marL="3769888" algn="l" defTabSz="942472" rtl="0" eaLnBrk="1" latinLnBrk="0" hangingPunct="1">
      <a:defRPr kumimoji="1" sz="12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154" rtl="0" eaLnBrk="1" fontAlgn="auto" latinLnBrk="0" hangingPunct="1">
              <a:lnSpc>
                <a:spcPct val="100000"/>
              </a:lnSpc>
              <a:spcBef>
                <a:spcPts val="0"/>
              </a:spcBef>
              <a:spcAft>
                <a:spcPts val="0"/>
              </a:spcAft>
              <a:buClrTx/>
              <a:buSzTx/>
              <a:buFontTx/>
              <a:buNone/>
              <a:tabLst/>
              <a:defRPr/>
            </a:pPr>
            <a:fld id="{67AE9E58-E5B9-4E57-80C2-ECCF39F3F7BD}" type="slidenum">
              <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154"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99619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39BAA96-0D50-4A49-9A5E-C49B3DD848C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47374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154" rtl="0" eaLnBrk="1" fontAlgn="auto" latinLnBrk="0" hangingPunct="1">
              <a:lnSpc>
                <a:spcPct val="100000"/>
              </a:lnSpc>
              <a:spcBef>
                <a:spcPts val="0"/>
              </a:spcBef>
              <a:spcAft>
                <a:spcPts val="0"/>
              </a:spcAft>
              <a:buClrTx/>
              <a:buSzTx/>
              <a:buFontTx/>
              <a:buNone/>
              <a:tabLst/>
              <a:defRPr/>
            </a:pPr>
            <a:fld id="{67AE9E58-E5B9-4E57-80C2-ECCF39F3F7BD}" type="slidenum">
              <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154"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81891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39BAA96-0D50-4A49-9A5E-C49B3DD848C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77239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56047" y="1178222"/>
            <a:ext cx="8568531" cy="2506427"/>
          </a:xfrm>
        </p:spPr>
        <p:txBody>
          <a:bodyPr anchor="b"/>
          <a:lstStyle>
            <a:lvl1pPr algn="ctr">
              <a:defRPr sz="6299"/>
            </a:lvl1pPr>
          </a:lstStyle>
          <a:p>
            <a:r>
              <a:rPr lang="ja-JP" altLang="en-US"/>
              <a:t>マスター タイトルの書式設定</a:t>
            </a:r>
            <a:endParaRPr lang="en-US" dirty="0"/>
          </a:p>
        </p:txBody>
      </p:sp>
      <p:sp>
        <p:nvSpPr>
          <p:cNvPr id="3" name="Subtitle 2"/>
          <p:cNvSpPr>
            <a:spLocks noGrp="1"/>
          </p:cNvSpPr>
          <p:nvPr>
            <p:ph type="subTitle" idx="1"/>
          </p:nvPr>
        </p:nvSpPr>
        <p:spPr>
          <a:xfrm>
            <a:off x="1260078" y="3781306"/>
            <a:ext cx="7560469"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1205628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4244813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3948" y="383297"/>
            <a:ext cx="2173635"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93044" y="383297"/>
            <a:ext cx="6394896"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1284649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4204116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7793" y="1794831"/>
            <a:ext cx="8694539" cy="2994714"/>
          </a:xfrm>
        </p:spPr>
        <p:txBody>
          <a:bodyPr anchor="b"/>
          <a:lstStyle>
            <a:lvl1pPr>
              <a:defRPr sz="629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7793" y="4817876"/>
            <a:ext cx="8694539"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39309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93043" y="1916484"/>
            <a:ext cx="4284266"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03316" y="1916484"/>
            <a:ext cx="4284266"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4086841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94356" y="383299"/>
            <a:ext cx="8694539"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94357" y="1764832"/>
            <a:ext cx="4264576"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94357" y="2629749"/>
            <a:ext cx="4264576"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03317" y="1764832"/>
            <a:ext cx="4285579"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5103317" y="2629749"/>
            <a:ext cx="4285579"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1650179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4166786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140388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94356" y="479954"/>
            <a:ext cx="3251264" cy="1679840"/>
          </a:xfrm>
        </p:spPr>
        <p:txBody>
          <a:bodyPr anchor="b"/>
          <a:lstStyle>
            <a:lvl1pPr>
              <a:defRPr sz="3359"/>
            </a:lvl1pPr>
          </a:lstStyle>
          <a:p>
            <a:r>
              <a:rPr lang="ja-JP" altLang="en-US"/>
              <a:t>マスター タイトルの書式設定</a:t>
            </a:r>
            <a:endParaRPr lang="en-US" dirty="0"/>
          </a:p>
        </p:txBody>
      </p:sp>
      <p:sp>
        <p:nvSpPr>
          <p:cNvPr id="3" name="Content Placeholder 2"/>
          <p:cNvSpPr>
            <a:spLocks noGrp="1"/>
          </p:cNvSpPr>
          <p:nvPr>
            <p:ph idx="1"/>
          </p:nvPr>
        </p:nvSpPr>
        <p:spPr>
          <a:xfrm>
            <a:off x="4285579" y="1036570"/>
            <a:ext cx="5103316"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94356" y="2159794"/>
            <a:ext cx="3251264"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3215956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94356" y="479954"/>
            <a:ext cx="3251264" cy="1679840"/>
          </a:xfrm>
        </p:spPr>
        <p:txBody>
          <a:bodyPr anchor="b"/>
          <a:lstStyle>
            <a:lvl1pPr>
              <a:defRPr sz="335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85579" y="1036570"/>
            <a:ext cx="5103316"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ja-JP" altLang="en-US" dirty="0"/>
              <a:t>図を追加</a:t>
            </a:r>
            <a:endParaRPr lang="en-US" dirty="0"/>
          </a:p>
        </p:txBody>
      </p:sp>
      <p:sp>
        <p:nvSpPr>
          <p:cNvPr id="4" name="Text Placeholder 3"/>
          <p:cNvSpPr>
            <a:spLocks noGrp="1"/>
          </p:cNvSpPr>
          <p:nvPr>
            <p:ph type="body" sz="half" idx="2"/>
          </p:nvPr>
        </p:nvSpPr>
        <p:spPr>
          <a:xfrm>
            <a:off x="694356" y="2159794"/>
            <a:ext cx="3251264"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3606273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3043" y="383299"/>
            <a:ext cx="8694539"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93043" y="1916484"/>
            <a:ext cx="8694539"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93043" y="6672698"/>
            <a:ext cx="2268141"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3"/>
          </p:nvPr>
        </p:nvSpPr>
        <p:spPr>
          <a:xfrm>
            <a:off x="3339207" y="6672698"/>
            <a:ext cx="3402211"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7119441" y="6672698"/>
            <a:ext cx="2268141" cy="383297"/>
          </a:xfrm>
          <a:prstGeom prst="rect">
            <a:avLst/>
          </a:prstGeom>
        </p:spPr>
        <p:txBody>
          <a:bodyPr vert="horz" lIns="91440" tIns="45720" rIns="91440" bIns="45720" rtlCol="0" anchor="ctr"/>
          <a:lstStyle>
            <a:lvl1pPr algn="r">
              <a:defRPr sz="1260">
                <a:solidFill>
                  <a:schemeClr val="tx1">
                    <a:tint val="75000"/>
                  </a:schemeClr>
                </a:solidFill>
              </a:defRPr>
            </a:lvl1p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32643835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kumimoji="1"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59937" rtl="0" eaLnBrk="1" latinLnBrk="0" hangingPunct="1">
        <a:defRPr kumimoji="1" sz="1890" kern="1200">
          <a:solidFill>
            <a:schemeClr val="tx1"/>
          </a:solidFill>
          <a:latin typeface="+mn-lt"/>
          <a:ea typeface="+mn-ea"/>
          <a:cs typeface="+mn-cs"/>
        </a:defRPr>
      </a:lvl1pPr>
      <a:lvl2pPr marL="479969" algn="l" defTabSz="959937" rtl="0" eaLnBrk="1" latinLnBrk="0" hangingPunct="1">
        <a:defRPr kumimoji="1" sz="1890" kern="1200">
          <a:solidFill>
            <a:schemeClr val="tx1"/>
          </a:solidFill>
          <a:latin typeface="+mn-lt"/>
          <a:ea typeface="+mn-ea"/>
          <a:cs typeface="+mn-cs"/>
        </a:defRPr>
      </a:lvl2pPr>
      <a:lvl3pPr marL="959937" algn="l" defTabSz="959937" rtl="0" eaLnBrk="1" latinLnBrk="0" hangingPunct="1">
        <a:defRPr kumimoji="1" sz="1890" kern="1200">
          <a:solidFill>
            <a:schemeClr val="tx1"/>
          </a:solidFill>
          <a:latin typeface="+mn-lt"/>
          <a:ea typeface="+mn-ea"/>
          <a:cs typeface="+mn-cs"/>
        </a:defRPr>
      </a:lvl3pPr>
      <a:lvl4pPr marL="1439906" algn="l" defTabSz="959937" rtl="0" eaLnBrk="1" latinLnBrk="0" hangingPunct="1">
        <a:defRPr kumimoji="1" sz="1890" kern="1200">
          <a:solidFill>
            <a:schemeClr val="tx1"/>
          </a:solidFill>
          <a:latin typeface="+mn-lt"/>
          <a:ea typeface="+mn-ea"/>
          <a:cs typeface="+mn-cs"/>
        </a:defRPr>
      </a:lvl4pPr>
      <a:lvl5pPr marL="1919874" algn="l" defTabSz="959937" rtl="0" eaLnBrk="1" latinLnBrk="0" hangingPunct="1">
        <a:defRPr kumimoji="1" sz="1890" kern="1200">
          <a:solidFill>
            <a:schemeClr val="tx1"/>
          </a:solidFill>
          <a:latin typeface="+mn-lt"/>
          <a:ea typeface="+mn-ea"/>
          <a:cs typeface="+mn-cs"/>
        </a:defRPr>
      </a:lvl5pPr>
      <a:lvl6pPr marL="2399843" algn="l" defTabSz="959937" rtl="0" eaLnBrk="1" latinLnBrk="0" hangingPunct="1">
        <a:defRPr kumimoji="1" sz="1890" kern="1200">
          <a:solidFill>
            <a:schemeClr val="tx1"/>
          </a:solidFill>
          <a:latin typeface="+mn-lt"/>
          <a:ea typeface="+mn-ea"/>
          <a:cs typeface="+mn-cs"/>
        </a:defRPr>
      </a:lvl6pPr>
      <a:lvl7pPr marL="2879811" algn="l" defTabSz="959937" rtl="0" eaLnBrk="1" latinLnBrk="0" hangingPunct="1">
        <a:defRPr kumimoji="1" sz="1890" kern="1200">
          <a:solidFill>
            <a:schemeClr val="tx1"/>
          </a:solidFill>
          <a:latin typeface="+mn-lt"/>
          <a:ea typeface="+mn-ea"/>
          <a:cs typeface="+mn-cs"/>
        </a:defRPr>
      </a:lvl7pPr>
      <a:lvl8pPr marL="3359780" algn="l" defTabSz="959937" rtl="0" eaLnBrk="1" latinLnBrk="0" hangingPunct="1">
        <a:defRPr kumimoji="1" sz="1890" kern="1200">
          <a:solidFill>
            <a:schemeClr val="tx1"/>
          </a:solidFill>
          <a:latin typeface="+mn-lt"/>
          <a:ea typeface="+mn-ea"/>
          <a:cs typeface="+mn-cs"/>
        </a:defRPr>
      </a:lvl8pPr>
      <a:lvl9pPr marL="3839748" algn="l" defTabSz="959937"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gray">
          <a:xfrm>
            <a:off x="702312" y="2555656"/>
            <a:ext cx="8676000" cy="2088000"/>
          </a:xfrm>
          <a:prstGeom prst="rect">
            <a:avLst/>
          </a:prstGeom>
          <a:solidFill>
            <a:schemeClr val="bg1"/>
          </a:solidFill>
        </p:spPr>
        <p:txBody>
          <a:bodyPr anchor="ctr" anchorCtr="0">
            <a:normAutofit/>
          </a:bodyPr>
          <a:lst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a:lstStyle>
          <a:p>
            <a:pPr marL="0" marR="0" lvl="0" indent="0" algn="l" defTabSz="959937" rtl="0" eaLnBrk="1" fontAlgn="auto" latinLnBrk="0" hangingPunct="1">
              <a:lnSpc>
                <a:spcPct val="90000"/>
              </a:lnSpc>
              <a:spcBef>
                <a:spcPct val="0"/>
              </a:spcBef>
              <a:spcAft>
                <a:spcPts val="0"/>
              </a:spcAft>
              <a:buClrTx/>
              <a:buSzTx/>
              <a:buFontTx/>
              <a:buNone/>
              <a:tabLst/>
              <a:defRPr/>
            </a:pPr>
            <a:r>
              <a:rPr kumimoji="1" lang="ja-JP" altLang="en-US" sz="4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４　スマートシティ、スタートアップ</a:t>
            </a:r>
            <a:endParaRPr kumimoji="1" lang="ja-JP" altLang="en-US"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j-cs"/>
            </a:endParaRPr>
          </a:p>
        </p:txBody>
      </p:sp>
      <p:sp>
        <p:nvSpPr>
          <p:cNvPr id="5" name="テキスト ボックス 4"/>
          <p:cNvSpPr txBox="1"/>
          <p:nvPr/>
        </p:nvSpPr>
        <p:spPr>
          <a:xfrm>
            <a:off x="1889915" y="4914900"/>
            <a:ext cx="6300793" cy="784830"/>
          </a:xfrm>
          <a:prstGeom prst="rect">
            <a:avLst/>
          </a:prstGeom>
          <a:noFill/>
          <a:ln w="28575">
            <a:solidFill>
              <a:schemeClr val="tx2"/>
            </a:solidFill>
            <a:prstDash val="sysDot"/>
          </a:ln>
        </p:spPr>
        <p:txBody>
          <a:bodyPr wrap="square" rtlCol="0">
            <a:spAutoFit/>
          </a:bodyPr>
          <a:lstStyle/>
          <a:p>
            <a:pPr lvl="0" indent="85725">
              <a:defRPr/>
            </a:pPr>
            <a:r>
              <a:rPr kumimoji="1" lang="en-US" altLang="ja-JP" sz="1500" dirty="0">
                <a:latin typeface="BIZ UDPゴシック" panose="020B0400000000000000" pitchFamily="50" charset="-128"/>
                <a:ea typeface="BIZ UDPゴシック" panose="020B0400000000000000" pitchFamily="50" charset="-128"/>
              </a:rPr>
              <a:t>【</a:t>
            </a:r>
            <a:r>
              <a:rPr kumimoji="1" lang="ja-JP" altLang="en-US" sz="1500" dirty="0">
                <a:latin typeface="BIZ UDPゴシック" panose="020B0400000000000000" pitchFamily="50" charset="-128"/>
                <a:ea typeface="BIZ UDPゴシック" panose="020B0400000000000000" pitchFamily="50" charset="-128"/>
              </a:rPr>
              <a:t>項目</a:t>
            </a:r>
            <a:r>
              <a:rPr kumimoji="1" lang="en-US" altLang="ja-JP" sz="1500" dirty="0">
                <a:latin typeface="BIZ UDPゴシック" panose="020B0400000000000000" pitchFamily="50" charset="-128"/>
                <a:ea typeface="BIZ UDPゴシック" panose="020B0400000000000000" pitchFamily="50" charset="-128"/>
              </a:rPr>
              <a:t>】</a:t>
            </a:r>
          </a:p>
          <a:p>
            <a:pPr lvl="0" indent="271463">
              <a:defRPr/>
            </a:pPr>
            <a:r>
              <a:rPr kumimoji="1" lang="ja-JP" altLang="en-US" sz="1500" dirty="0">
                <a:latin typeface="BIZ UDPゴシック" panose="020B0400000000000000" pitchFamily="50" charset="-128"/>
                <a:ea typeface="BIZ UDPゴシック" panose="020B0400000000000000" pitchFamily="50" charset="-128"/>
              </a:rPr>
              <a:t>⑨ スマートシティ</a:t>
            </a:r>
          </a:p>
          <a:p>
            <a:pPr lvl="0" indent="271463">
              <a:defRPr/>
            </a:pPr>
            <a:r>
              <a:rPr kumimoji="1" lang="ja-JP" altLang="en-US" sz="1500" dirty="0">
                <a:latin typeface="BIZ UDPゴシック" panose="020B0400000000000000" pitchFamily="50" charset="-128"/>
                <a:ea typeface="BIZ UDPゴシック" panose="020B0400000000000000" pitchFamily="50" charset="-128"/>
              </a:rPr>
              <a:t>⑩ スタートアップ</a:t>
            </a:r>
          </a:p>
        </p:txBody>
      </p:sp>
      <p:sp>
        <p:nvSpPr>
          <p:cNvPr id="6" name="スライド番号プレースホルダー 1"/>
          <p:cNvSpPr>
            <a:spLocks noGrp="1"/>
          </p:cNvSpPr>
          <p:nvPr>
            <p:ph type="sldNum" sz="quarter" idx="12"/>
          </p:nvPr>
        </p:nvSpPr>
        <p:spPr>
          <a:xfrm>
            <a:off x="9662615" y="6816016"/>
            <a:ext cx="418010" cy="38329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dirty="0">
                <a:solidFill>
                  <a:prstClr val="black">
                    <a:tint val="75000"/>
                  </a:prstClr>
                </a:solidFill>
                <a:latin typeface="Calibri" panose="020F0502020204030204"/>
                <a:ea typeface="游ゴシック" panose="020B0400000000000000" pitchFamily="50" charset="-128"/>
              </a:rPr>
              <a:t>27</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95107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982278" y="1650318"/>
            <a:ext cx="8432800" cy="504402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正方形/長方形 21"/>
          <p:cNvSpPr/>
          <p:nvPr/>
        </p:nvSpPr>
        <p:spPr>
          <a:xfrm>
            <a:off x="880700" y="1571331"/>
            <a:ext cx="8452067" cy="5032766"/>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3" name="楕円 22"/>
          <p:cNvSpPr/>
          <p:nvPr/>
        </p:nvSpPr>
        <p:spPr>
          <a:xfrm>
            <a:off x="982278" y="1418477"/>
            <a:ext cx="8350489" cy="281287"/>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78013" rtl="0" eaLnBrk="1" fontAlgn="auto" latinLnBrk="0" hangingPunct="1">
              <a:lnSpc>
                <a:spcPct val="100000"/>
              </a:lnSpc>
              <a:spcBef>
                <a:spcPts val="0"/>
              </a:spcBef>
              <a:spcAft>
                <a:spcPts val="0"/>
              </a:spcAft>
              <a:buClrTx/>
              <a:buSzTx/>
              <a:buFontTx/>
              <a:buNone/>
              <a:tabLst/>
              <a:defRPr/>
            </a:pPr>
            <a:endParaRPr kumimoji="0" lang="ja-JP" altLang="en-US" sz="1488"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 name="スライド番号プレースホルダー 1"/>
          <p:cNvSpPr>
            <a:spLocks noGrp="1"/>
          </p:cNvSpPr>
          <p:nvPr>
            <p:ph type="sldNum" sz="quarter" idx="12"/>
          </p:nvPr>
        </p:nvSpPr>
        <p:spPr>
          <a:xfrm>
            <a:off x="9662615" y="6816016"/>
            <a:ext cx="418010" cy="38329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dirty="0">
                <a:solidFill>
                  <a:prstClr val="black">
                    <a:tint val="75000"/>
                  </a:prstClr>
                </a:solidFill>
                <a:latin typeface="Calibri" panose="020F0502020204030204"/>
                <a:ea typeface="游ゴシック" panose="020B0400000000000000" pitchFamily="50" charset="-128"/>
              </a:rPr>
              <a:t>28</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532568" y="1104958"/>
            <a:ext cx="9249908" cy="5201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先端技術を駆使したスマートシティの実現</a:t>
            </a:r>
            <a:endParaRPr kumimoji="0" lang="en-US" altLang="ja-JP" sz="1800" b="1"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スタートアップ・エコシステムの拠点形成</a:t>
            </a:r>
          </a:p>
        </p:txBody>
      </p:sp>
      <p:sp>
        <p:nvSpPr>
          <p:cNvPr id="8" name="正方形/長方形 7"/>
          <p:cNvSpPr/>
          <p:nvPr/>
        </p:nvSpPr>
        <p:spPr>
          <a:xfrm>
            <a:off x="412707" y="706091"/>
            <a:ext cx="4860000" cy="36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「スマートシティ、スタートアップ」分野における未来社会の姿</a:t>
            </a:r>
          </a:p>
        </p:txBody>
      </p:sp>
      <p:sp>
        <p:nvSpPr>
          <p:cNvPr id="9" name="正方形/長方形 8"/>
          <p:cNvSpPr/>
          <p:nvPr/>
        </p:nvSpPr>
        <p:spPr>
          <a:xfrm>
            <a:off x="4286428" y="861671"/>
            <a:ext cx="7110505" cy="40464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0" name="角丸四角形 9"/>
          <p:cNvSpPr/>
          <p:nvPr/>
        </p:nvSpPr>
        <p:spPr>
          <a:xfrm>
            <a:off x="1207867" y="4329807"/>
            <a:ext cx="7632000" cy="36000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世界に伍するスタートアップ・エコシステムの拠点を形成</a:t>
            </a:r>
          </a:p>
        </p:txBody>
      </p:sp>
      <p:pic>
        <p:nvPicPr>
          <p:cNvPr id="11" name="図 10"/>
          <p:cNvPicPr>
            <a:picLocks noChangeAspect="1"/>
          </p:cNvPicPr>
          <p:nvPr/>
        </p:nvPicPr>
        <p:blipFill>
          <a:blip r:embed="rId2"/>
          <a:stretch>
            <a:fillRect/>
          </a:stretch>
        </p:blipFill>
        <p:spPr>
          <a:xfrm>
            <a:off x="3349128" y="5195047"/>
            <a:ext cx="2569624" cy="1173554"/>
          </a:xfrm>
          <a:prstGeom prst="rect">
            <a:avLst/>
          </a:prstGeom>
        </p:spPr>
      </p:pic>
      <p:sp>
        <p:nvSpPr>
          <p:cNvPr id="12" name="正方形/長方形 11"/>
          <p:cNvSpPr/>
          <p:nvPr/>
        </p:nvSpPr>
        <p:spPr>
          <a:xfrm>
            <a:off x="3547561" y="6341969"/>
            <a:ext cx="2232422" cy="267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378013"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オール大阪でスタートアップを支援</a:t>
            </a:r>
          </a:p>
        </p:txBody>
      </p:sp>
      <p:sp>
        <p:nvSpPr>
          <p:cNvPr id="13" name="角丸四角形 12"/>
          <p:cNvSpPr/>
          <p:nvPr/>
        </p:nvSpPr>
        <p:spPr>
          <a:xfrm>
            <a:off x="1207867" y="1845137"/>
            <a:ext cx="7632000" cy="36000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デジタルサービスの広がりにより、便利で快適にいきいきと生活できる未来社会の実現</a:t>
            </a:r>
          </a:p>
        </p:txBody>
      </p:sp>
      <p:sp>
        <p:nvSpPr>
          <p:cNvPr id="14" name="テキスト ボックス 13"/>
          <p:cNvSpPr txBox="1"/>
          <p:nvPr/>
        </p:nvSpPr>
        <p:spPr>
          <a:xfrm>
            <a:off x="1355342" y="2447999"/>
            <a:ext cx="5665577" cy="276999"/>
          </a:xfrm>
          <a:prstGeom prst="rect">
            <a:avLst/>
          </a:prstGeom>
          <a:noFill/>
        </p:spPr>
        <p:txBody>
          <a:bodyPr wrap="square" rtlCol="0">
            <a:spAutoFit/>
          </a:bodyPr>
          <a:lstStyle/>
          <a:p>
            <a:pPr marL="108000" marR="0" lvl="0" indent="-82691"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住民の</a:t>
            </a:r>
            <a:r>
              <a:rPr kumimoji="0"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Q</a:t>
            </a:r>
            <a:r>
              <a:rPr kumimoji="0" lang="en-US" altLang="ja-JP" sz="1200" b="0" i="0"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o</a:t>
            </a:r>
            <a:r>
              <a:rPr kumimoji="0"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L</a:t>
            </a:r>
            <a:r>
              <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向上をめざし、多様なデジタルサービスを普及。</a:t>
            </a:r>
          </a:p>
        </p:txBody>
      </p:sp>
      <p:pic>
        <p:nvPicPr>
          <p:cNvPr id="15" name="図 14"/>
          <p:cNvPicPr>
            <a:picLocks noChangeAspect="1"/>
          </p:cNvPicPr>
          <p:nvPr/>
        </p:nvPicPr>
        <p:blipFill>
          <a:blip r:embed="rId3"/>
          <a:stretch>
            <a:fillRect/>
          </a:stretch>
        </p:blipFill>
        <p:spPr>
          <a:xfrm rot="1668544">
            <a:off x="5491816" y="4994022"/>
            <a:ext cx="1470495" cy="1101501"/>
          </a:xfrm>
          <a:prstGeom prst="rect">
            <a:avLst/>
          </a:prstGeom>
        </p:spPr>
      </p:pic>
      <p:pic>
        <p:nvPicPr>
          <p:cNvPr id="17" name="図 16"/>
          <p:cNvPicPr>
            <a:picLocks noChangeAspect="1"/>
          </p:cNvPicPr>
          <p:nvPr/>
        </p:nvPicPr>
        <p:blipFill>
          <a:blip r:embed="rId3"/>
          <a:stretch>
            <a:fillRect/>
          </a:stretch>
        </p:blipFill>
        <p:spPr>
          <a:xfrm rot="17664983" flipV="1">
            <a:off x="2151465" y="5097454"/>
            <a:ext cx="1107281" cy="1484873"/>
          </a:xfrm>
          <a:prstGeom prst="rect">
            <a:avLst/>
          </a:prstGeom>
        </p:spPr>
      </p:pic>
      <p:sp>
        <p:nvSpPr>
          <p:cNvPr id="18" name="テキスト ボックス 17"/>
          <p:cNvSpPr txBox="1"/>
          <p:nvPr/>
        </p:nvSpPr>
        <p:spPr>
          <a:xfrm>
            <a:off x="1207867" y="6032849"/>
            <a:ext cx="2279521" cy="261610"/>
          </a:xfrm>
          <a:prstGeom prst="rect">
            <a:avLst/>
          </a:prstGeom>
          <a:noFill/>
        </p:spPr>
        <p:txBody>
          <a:bodyPr wrap="square" rtlCol="0">
            <a:spAutoFit/>
          </a:bodyPr>
          <a:lstStyle/>
          <a:p>
            <a:pPr marL="108000" marR="0" lvl="0" indent="-82691"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国内外からの投資を促進</a:t>
            </a:r>
          </a:p>
        </p:txBody>
      </p:sp>
      <p:sp>
        <p:nvSpPr>
          <p:cNvPr id="19" name="テキスト ボックス 18"/>
          <p:cNvSpPr txBox="1"/>
          <p:nvPr/>
        </p:nvSpPr>
        <p:spPr>
          <a:xfrm>
            <a:off x="6044691" y="4877494"/>
            <a:ext cx="2954165" cy="430887"/>
          </a:xfrm>
          <a:prstGeom prst="rect">
            <a:avLst/>
          </a:prstGeom>
          <a:noFill/>
        </p:spPr>
        <p:txBody>
          <a:bodyPr wrap="square" rtlCol="0">
            <a:spAutoFit/>
          </a:bodyPr>
          <a:lstStyle/>
          <a:p>
            <a:pPr marL="0" marR="0" lvl="0" indent="-82691"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大阪・関西を、優れた技術シーズを有する世界トップレベルのスタートアップ集積拠点に</a:t>
            </a:r>
          </a:p>
        </p:txBody>
      </p:sp>
      <p:sp>
        <p:nvSpPr>
          <p:cNvPr id="20" name="テキスト ボックス 19"/>
          <p:cNvSpPr txBox="1"/>
          <p:nvPr/>
        </p:nvSpPr>
        <p:spPr>
          <a:xfrm>
            <a:off x="1447643" y="2724859"/>
            <a:ext cx="4324708" cy="815608"/>
          </a:xfrm>
          <a:prstGeom prst="rect">
            <a:avLst/>
          </a:prstGeom>
          <a:noFill/>
        </p:spPr>
        <p:txBody>
          <a:bodyPr wrap="square" rtlCol="0">
            <a:spAutoFit/>
          </a:bodyPr>
          <a:lstStyle/>
          <a:p>
            <a:pPr marL="108000" marR="0" lvl="0" indent="-82691"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健康、医療、介護など様々な分野のサービスを繋ぎ高度化を図る次世代</a:t>
            </a:r>
            <a:r>
              <a:rPr kumimoji="0"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PHR</a:t>
            </a:r>
            <a:r>
              <a:rPr kumimoji="0"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により、豊かに暮らす健康長寿社会を実現。</a:t>
            </a:r>
            <a:endParaRPr kumimoji="0"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108000" marR="0" lvl="0" indent="-82691" algn="l" defTabSz="457200" rtl="0" eaLnBrk="1" fontAlgn="auto" latinLnBrk="0" hangingPunct="1">
              <a:lnSpc>
                <a:spcPct val="100000"/>
              </a:lnSpc>
              <a:spcBef>
                <a:spcPts val="0"/>
              </a:spcBef>
              <a:spcAft>
                <a:spcPts val="0"/>
              </a:spcAft>
              <a:buClrTx/>
              <a:buSzTx/>
              <a:buFontTx/>
              <a:buNone/>
              <a:tabLst/>
              <a:defRPr/>
            </a:pPr>
            <a:endParaRPr kumimoji="0" lang="en-US" altLang="ja-JP" sz="3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108000" marR="0" lvl="0" indent="-82691"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・自動運転や関西広域での</a:t>
            </a:r>
            <a:r>
              <a:rPr kumimoji="0"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MaaS</a:t>
            </a:r>
            <a:r>
              <a:rPr kumimoji="0"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の展開を通じ、ストレスフリーな最適移動社会を実現。</a:t>
            </a:r>
          </a:p>
        </p:txBody>
      </p:sp>
      <p:pic>
        <p:nvPicPr>
          <p:cNvPr id="26" name="図 25">
            <a:extLst>
              <a:ext uri="{FF2B5EF4-FFF2-40B4-BE49-F238E27FC236}">
                <a16:creationId xmlns:a16="http://schemas.microsoft.com/office/drawing/2014/main" id="{DA5E5697-05B9-4457-8203-C2108FCFAE6E}"/>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5864652" y="2281294"/>
            <a:ext cx="1903441" cy="1403789"/>
          </a:xfrm>
          <a:prstGeom prst="rect">
            <a:avLst/>
          </a:prstGeom>
        </p:spPr>
      </p:pic>
      <p:pic>
        <p:nvPicPr>
          <p:cNvPr id="27" name="図 26">
            <a:extLst>
              <a:ext uri="{FF2B5EF4-FFF2-40B4-BE49-F238E27FC236}">
                <a16:creationId xmlns:a16="http://schemas.microsoft.com/office/drawing/2014/main" id="{90ABC0DA-9F4E-4B35-A8F0-F3699E5C9FA6}"/>
              </a:ext>
            </a:extLst>
          </p:cNvPr>
          <p:cNvPicPr>
            <a:picLocks noChangeAspect="1"/>
          </p:cNvPicPr>
          <p:nvPr/>
        </p:nvPicPr>
        <p:blipFill rotWithShape="1">
          <a:blip r:embed="rId5" cstate="hqprint">
            <a:extLst>
              <a:ext uri="{28A0092B-C50C-407E-A947-70E740481C1C}">
                <a14:useLocalDpi xmlns:a14="http://schemas.microsoft.com/office/drawing/2010/main"/>
              </a:ext>
            </a:extLst>
          </a:blip>
          <a:srcRect/>
          <a:stretch/>
        </p:blipFill>
        <p:spPr>
          <a:xfrm>
            <a:off x="7334546" y="3176713"/>
            <a:ext cx="1664310" cy="1056506"/>
          </a:xfrm>
          <a:prstGeom prst="rect">
            <a:avLst/>
          </a:prstGeom>
          <a:effectLst>
            <a:softEdge rad="31750"/>
          </a:effectLst>
        </p:spPr>
      </p:pic>
    </p:spTree>
    <p:extLst>
      <p:ext uri="{BB962C8B-B14F-4D97-AF65-F5344CB8AC3E}">
        <p14:creationId xmlns:p14="http://schemas.microsoft.com/office/powerpoint/2010/main" val="2899581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3650589648"/>
              </p:ext>
            </p:extLst>
          </p:nvPr>
        </p:nvGraphicFramePr>
        <p:xfrm>
          <a:off x="280329" y="1603263"/>
          <a:ext cx="9540000" cy="4817202"/>
        </p:xfrm>
        <a:graphic>
          <a:graphicData uri="http://schemas.openxmlformats.org/drawingml/2006/table">
            <a:tbl>
              <a:tblPr>
                <a:tableStyleId>{2D5ABB26-0587-4C30-8999-92F81FD0307C}</a:tableStyleId>
              </a:tblPr>
              <a:tblGrid>
                <a:gridCol w="3180000">
                  <a:extLst>
                    <a:ext uri="{9D8B030D-6E8A-4147-A177-3AD203B41FA5}">
                      <a16:colId xmlns:a16="http://schemas.microsoft.com/office/drawing/2014/main" val="901775203"/>
                    </a:ext>
                  </a:extLst>
                </a:gridCol>
                <a:gridCol w="3180000">
                  <a:extLst>
                    <a:ext uri="{9D8B030D-6E8A-4147-A177-3AD203B41FA5}">
                      <a16:colId xmlns:a16="http://schemas.microsoft.com/office/drawing/2014/main" val="2895380761"/>
                    </a:ext>
                  </a:extLst>
                </a:gridCol>
                <a:gridCol w="3180000">
                  <a:extLst>
                    <a:ext uri="{9D8B030D-6E8A-4147-A177-3AD203B41FA5}">
                      <a16:colId xmlns:a16="http://schemas.microsoft.com/office/drawing/2014/main" val="925580270"/>
                    </a:ext>
                  </a:extLst>
                </a:gridCol>
              </a:tblGrid>
              <a:tr h="4817202">
                <a:tc>
                  <a:txBody>
                    <a:bodyPr/>
                    <a:lstStyle/>
                    <a:p>
                      <a:pPr marL="180975" lvl="0" indent="-180975">
                        <a:lnSpc>
                          <a:spcPts val="1625"/>
                        </a:lnSpc>
                        <a:defRPr/>
                      </a:pPr>
                      <a:r>
                        <a:rPr lang="ja-JP" altLang="en-US" sz="1300" b="1" dirty="0">
                          <a:solidFill>
                            <a:schemeClr val="tx1"/>
                          </a:solidFill>
                          <a:latin typeface="BIZ UDPゴシック" panose="020B0400000000000000" pitchFamily="50" charset="-128"/>
                          <a:ea typeface="BIZ UDPゴシック" panose="020B0400000000000000" pitchFamily="50" charset="-128"/>
                        </a:rPr>
                        <a:t>□住民</a:t>
                      </a:r>
                      <a:r>
                        <a:rPr lang="en-US" altLang="ja-JP" sz="1300" b="1" dirty="0">
                          <a:solidFill>
                            <a:schemeClr val="tx1"/>
                          </a:solidFill>
                          <a:latin typeface="BIZ UDPゴシック" panose="020B0400000000000000" pitchFamily="50" charset="-128"/>
                          <a:ea typeface="BIZ UDPゴシック" panose="020B0400000000000000" pitchFamily="50" charset="-128"/>
                        </a:rPr>
                        <a:t>Q</a:t>
                      </a:r>
                      <a:r>
                        <a:rPr lang="en-US" altLang="ja-JP" sz="1300" b="1" strike="noStrike" dirty="0">
                          <a:solidFill>
                            <a:schemeClr val="tx1"/>
                          </a:solidFill>
                          <a:latin typeface="BIZ UDPゴシック" panose="020B0400000000000000" pitchFamily="50" charset="-128"/>
                          <a:ea typeface="BIZ UDPゴシック" panose="020B0400000000000000" pitchFamily="50" charset="-128"/>
                        </a:rPr>
                        <a:t>o</a:t>
                      </a:r>
                      <a:r>
                        <a:rPr lang="en-US" altLang="ja-JP" sz="1300" b="1" dirty="0">
                          <a:solidFill>
                            <a:schemeClr val="tx1"/>
                          </a:solidFill>
                          <a:latin typeface="BIZ UDPゴシック" panose="020B0400000000000000" pitchFamily="50" charset="-128"/>
                          <a:ea typeface="BIZ UDPゴシック" panose="020B0400000000000000" pitchFamily="50" charset="-128"/>
                        </a:rPr>
                        <a:t>L</a:t>
                      </a:r>
                      <a:r>
                        <a:rPr lang="ja-JP" altLang="en-US" sz="1300" b="1" dirty="0">
                          <a:solidFill>
                            <a:schemeClr val="tx1"/>
                          </a:solidFill>
                          <a:latin typeface="BIZ UDPゴシック" panose="020B0400000000000000" pitchFamily="50" charset="-128"/>
                          <a:ea typeface="BIZ UDPゴシック" panose="020B0400000000000000" pitchFamily="50" charset="-128"/>
                        </a:rPr>
                        <a:t>の向上をめざす「大阪スマートシティ戦略</a:t>
                      </a:r>
                      <a:r>
                        <a:rPr lang="en-US" altLang="ja-JP" sz="1300" b="1" strike="noStrike" dirty="0">
                          <a:solidFill>
                            <a:schemeClr val="tx1"/>
                          </a:solidFill>
                          <a:latin typeface="BIZ UDPゴシック" panose="020B0400000000000000" pitchFamily="50" charset="-128"/>
                          <a:ea typeface="BIZ UDPゴシック" panose="020B0400000000000000" pitchFamily="50" charset="-128"/>
                        </a:rPr>
                        <a:t>ver</a:t>
                      </a:r>
                      <a:r>
                        <a:rPr lang="en-US" altLang="ja-JP" sz="1300" b="1" u="none" strike="noStrike" dirty="0">
                          <a:solidFill>
                            <a:schemeClr val="tx1"/>
                          </a:solidFill>
                          <a:latin typeface="BIZ UDPゴシック" panose="020B0400000000000000" pitchFamily="50" charset="-128"/>
                          <a:ea typeface="BIZ UDPゴシック" panose="020B0400000000000000" pitchFamily="50" charset="-128"/>
                        </a:rPr>
                        <a:t>.</a:t>
                      </a:r>
                      <a:r>
                        <a:rPr lang="en-US" altLang="ja-JP" sz="1300" b="1" strike="noStrike" dirty="0">
                          <a:solidFill>
                            <a:schemeClr val="tx1"/>
                          </a:solidFill>
                          <a:latin typeface="BIZ UDPゴシック" panose="020B0400000000000000" pitchFamily="50" charset="-128"/>
                          <a:ea typeface="BIZ UDPゴシック" panose="020B0400000000000000" pitchFamily="50" charset="-128"/>
                        </a:rPr>
                        <a:t>2.0</a:t>
                      </a:r>
                      <a:r>
                        <a:rPr lang="ja-JP" altLang="en-US" sz="1300" b="1" dirty="0">
                          <a:solidFill>
                            <a:schemeClr val="tx1"/>
                          </a:solidFill>
                          <a:latin typeface="BIZ UDPゴシック" panose="020B0400000000000000" pitchFamily="50" charset="-128"/>
                          <a:ea typeface="BIZ UDPゴシック" panose="020B0400000000000000" pitchFamily="50" charset="-128"/>
                        </a:rPr>
                        <a:t>」の推進</a:t>
                      </a:r>
                      <a:endParaRPr kumimoji="1" lang="ja-JP" altLang="en-US" sz="1300" b="1" dirty="0">
                        <a:solidFill>
                          <a:schemeClr val="tx1"/>
                        </a:solidFill>
                        <a:latin typeface="BIZ UDPゴシック" panose="020B0400000000000000" pitchFamily="50" charset="-128"/>
                        <a:ea typeface="BIZ UDPゴシック" panose="020B0400000000000000" pitchFamily="50" charset="-128"/>
                      </a:endParaRPr>
                    </a:p>
                    <a:p>
                      <a:pPr marL="85725" lvl="0" indent="-85725">
                        <a:lnSpc>
                          <a:spcPts val="1625"/>
                        </a:lnSpc>
                        <a:defRPr/>
                      </a:pPr>
                      <a:r>
                        <a:rPr kumimoji="1" lang="ja-JP" altLang="en-US" sz="1100" dirty="0">
                          <a:latin typeface="BIZ UDPゴシック" panose="020B0400000000000000" pitchFamily="50" charset="-128"/>
                          <a:ea typeface="BIZ UDPゴシック" panose="020B0400000000000000" pitchFamily="50" charset="-128"/>
                        </a:rPr>
                        <a:t>・健康寿命の延伸や生活利便性の向上などの課題解決に向け、幅広いデータの収集、連携、利用や、最先端技術の開発、活用を促進</a:t>
                      </a:r>
                    </a:p>
                    <a:p>
                      <a:pPr marL="85725" lvl="0" indent="-85725">
                        <a:lnSpc>
                          <a:spcPts val="1625"/>
                        </a:lnSpc>
                        <a:defRPr/>
                      </a:pPr>
                      <a:r>
                        <a:rPr kumimoji="1" lang="ja-JP" altLang="en-US" sz="1100" dirty="0">
                          <a:solidFill>
                            <a:schemeClr val="tx1"/>
                          </a:solidFill>
                          <a:latin typeface="BIZ UDPゴシック" panose="020B0400000000000000" pitchFamily="50" charset="-128"/>
                          <a:ea typeface="BIZ UDPゴシック" panose="020B0400000000000000" pitchFamily="50" charset="-128"/>
                        </a:rPr>
                        <a:t>・広域データ連携基盤の構築</a:t>
                      </a:r>
                      <a:r>
                        <a:rPr kumimoji="1" lang="ja-JP" altLang="en-US" sz="1100" u="none" dirty="0">
                          <a:solidFill>
                            <a:schemeClr val="tx1"/>
                          </a:solidFill>
                          <a:latin typeface="BIZ UDPゴシック" panose="020B0400000000000000" pitchFamily="50" charset="-128"/>
                          <a:ea typeface="BIZ UDPゴシック" panose="020B0400000000000000" pitchFamily="50" charset="-128"/>
                        </a:rPr>
                        <a:t>・運用</a:t>
                      </a:r>
                    </a:p>
                    <a:p>
                      <a:pPr marL="85725" lvl="0" indent="-85725">
                        <a:lnSpc>
                          <a:spcPts val="1625"/>
                        </a:lnSpc>
                        <a:defRPr/>
                      </a:pPr>
                      <a:r>
                        <a:rPr lang="ja-JP" altLang="en-US" sz="1100" dirty="0">
                          <a:latin typeface="BIZ UDPゴシック" panose="020B0400000000000000" pitchFamily="50" charset="-128"/>
                          <a:ea typeface="BIZ UDPゴシック" panose="020B0400000000000000" pitchFamily="50" charset="-128"/>
                        </a:rPr>
                        <a:t>・スーパーシティ構想の推進</a:t>
                      </a:r>
                    </a:p>
                    <a:p>
                      <a:pPr marL="85725" indent="-85725" defTabSz="443194">
                        <a:lnSpc>
                          <a:spcPct val="100000"/>
                        </a:lnSpc>
                        <a:spcBef>
                          <a:spcPts val="0"/>
                        </a:spcBef>
                        <a:spcAft>
                          <a:spcPts val="0"/>
                        </a:spcAft>
                        <a:defRPr/>
                      </a:pPr>
                      <a:endParaRPr lang="en-US" altLang="ja-JP" sz="1100" u="none" strike="noStrike" dirty="0">
                        <a:solidFill>
                          <a:schemeClr val="tx1"/>
                        </a:solidFill>
                        <a:latin typeface="BIZ UDPゴシック" panose="020B0400000000000000" pitchFamily="50" charset="-128"/>
                        <a:ea typeface="BIZ UDPゴシック" panose="020B0400000000000000" pitchFamily="50" charset="-128"/>
                      </a:endParaRPr>
                    </a:p>
                  </a:txBody>
                  <a:tcPr marL="108000" marR="108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a:t>
                      </a:r>
                      <a:r>
                        <a:rPr kumimoji="0" lang="ja-JP" altLang="en-US"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万博を契機とした府域への未来都市の展開</a:t>
                      </a:r>
                      <a:endParaRPr kumimoji="0" lang="en-US" altLang="ja-JP"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85725" indent="-85725">
                        <a:lnSpc>
                          <a:spcPts val="1625"/>
                        </a:lnSpc>
                        <a:defRPr/>
                      </a:pPr>
                      <a:r>
                        <a:rPr kumimoji="0"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a:t>
                      </a:r>
                      <a:r>
                        <a:rPr lang="en-US" altLang="ja-JP" sz="1100" dirty="0">
                          <a:solidFill>
                            <a:schemeClr val="tx1"/>
                          </a:solidFill>
                          <a:latin typeface="BIZ UDPゴシック" panose="020B0400000000000000" pitchFamily="50" charset="-128"/>
                          <a:ea typeface="BIZ UDPゴシック" panose="020B0400000000000000" pitchFamily="50" charset="-128"/>
                        </a:rPr>
                        <a:t>ORDEN</a:t>
                      </a:r>
                      <a:r>
                        <a:rPr lang="ja-JP" altLang="en-US" sz="1100" dirty="0">
                          <a:solidFill>
                            <a:schemeClr val="tx1"/>
                          </a:solidFill>
                          <a:latin typeface="BIZ UDPゴシック" panose="020B0400000000000000" pitchFamily="50" charset="-128"/>
                          <a:ea typeface="BIZ UDPゴシック" panose="020B0400000000000000" pitchFamily="50" charset="-128"/>
                        </a:rPr>
                        <a:t>の展開により、</a:t>
                      </a:r>
                      <a:r>
                        <a:rPr kumimoji="0"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ヘルスケア・モビリティなどの先端的</a:t>
                      </a:r>
                      <a:r>
                        <a:rPr kumimoji="0" lang="ja-JP" altLang="en-US"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なサービスの普及</a:t>
                      </a:r>
                      <a:r>
                        <a:rPr kumimoji="0"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a:t>
                      </a:r>
                      <a:r>
                        <a:rPr lang="ja-JP" altLang="en-US" sz="1100" dirty="0">
                          <a:latin typeface="BIZ UDPゴシック" panose="020B0400000000000000" pitchFamily="50" charset="-128"/>
                          <a:ea typeface="BIZ UDPゴシック" panose="020B0400000000000000" pitchFamily="50" charset="-128"/>
                        </a:rPr>
                        <a:t>デジタルによる利便性の高い行政サービスを実施</a:t>
                      </a:r>
                      <a:endParaRPr kumimoji="0" lang="ja-JP" altLang="en-US" sz="1100" b="0" i="0" u="none" strike="sng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0" indent="0" defTabSz="443194">
                        <a:lnSpc>
                          <a:spcPct val="100000"/>
                        </a:lnSpc>
                        <a:spcBef>
                          <a:spcPts val="0"/>
                        </a:spcBef>
                        <a:spcAft>
                          <a:spcPts val="0"/>
                        </a:spcAft>
                        <a:defRPr/>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108000" marR="108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85725" indent="-85725">
                        <a:lnSpc>
                          <a:spcPct val="100000"/>
                        </a:lnSpc>
                        <a:spcBef>
                          <a:spcPts val="0"/>
                        </a:spcBef>
                        <a:spcAft>
                          <a:spcPts val="0"/>
                        </a:spcAft>
                      </a:pPr>
                      <a:r>
                        <a:rPr kumimoji="1" lang="ja-JP" altLang="en-US" sz="1300" b="1"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300" b="1" dirty="0">
                          <a:solidFill>
                            <a:schemeClr val="tx1"/>
                          </a:solidFill>
                          <a:latin typeface="BIZ UDPゴシック" panose="020B0400000000000000" pitchFamily="50" charset="-128"/>
                          <a:ea typeface="BIZ UDPゴシック" panose="020B0400000000000000" pitchFamily="50" charset="-128"/>
                        </a:rPr>
                        <a:t>デジタルサービスの広がりにより、便利で快適にいきいきと生活できる未来社会の実現</a:t>
                      </a:r>
                      <a:endParaRPr kumimoji="1" lang="en-US" altLang="ja-JP" sz="1300" b="1"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・広域データ連携による住民利便の向上</a:t>
                      </a:r>
                    </a:p>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100" dirty="0">
                          <a:latin typeface="BIZ UDPゴシック" panose="020B0400000000000000" pitchFamily="50" charset="-128"/>
                          <a:ea typeface="BIZ UDPゴシック" panose="020B0400000000000000" pitchFamily="50" charset="-128"/>
                        </a:rPr>
                        <a:t>・</a:t>
                      </a:r>
                      <a:r>
                        <a:rPr kumimoji="0" lang="ja-JP" altLang="en-US"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ストレスフリーな最適移動社会（再掲）</a:t>
                      </a:r>
                    </a:p>
                    <a:p>
                      <a:pPr marL="0" indent="0">
                        <a:lnSpc>
                          <a:spcPct val="100000"/>
                        </a:lnSpc>
                        <a:spcBef>
                          <a:spcPts val="0"/>
                        </a:spcBef>
                        <a:spcAft>
                          <a:spcPts val="0"/>
                        </a:spcAft>
                      </a:pPr>
                      <a:r>
                        <a:rPr kumimoji="1" lang="ja-JP" altLang="en-US" sz="1100" dirty="0">
                          <a:solidFill>
                            <a:schemeClr val="tx1"/>
                          </a:solidFill>
                          <a:latin typeface="BIZ UDPゴシック" panose="020B0400000000000000" pitchFamily="50" charset="-128"/>
                          <a:ea typeface="BIZ UDPゴシック" panose="020B0400000000000000" pitchFamily="50" charset="-128"/>
                        </a:rPr>
                        <a:t>・豊かに暮らす健康長寿社会</a:t>
                      </a:r>
                      <a:endParaRPr kumimoji="0" lang="en-US" altLang="ja-JP" sz="1100" b="1"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indent="0" algn="l">
                        <a:lnSpc>
                          <a:spcPct val="100000"/>
                        </a:lnSpc>
                        <a:spcBef>
                          <a:spcPts val="0"/>
                        </a:spcBef>
                        <a:spcAft>
                          <a:spcPts val="0"/>
                        </a:spcAft>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txBody>
                  <a:tcPr marL="108000" marR="108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8179187"/>
                  </a:ext>
                </a:extLst>
              </a:tr>
            </a:tbl>
          </a:graphicData>
        </a:graphic>
      </p:graphicFrame>
      <p:sp>
        <p:nvSpPr>
          <p:cNvPr id="24" name="正方形/長方形 23">
            <a:extLst>
              <a:ext uri="{FF2B5EF4-FFF2-40B4-BE49-F238E27FC236}">
                <a16:creationId xmlns:a16="http://schemas.microsoft.com/office/drawing/2014/main" id="{E08629A6-829B-4394-A30A-5CB52C1BBB36}"/>
              </a:ext>
            </a:extLst>
          </p:cNvPr>
          <p:cNvSpPr/>
          <p:nvPr/>
        </p:nvSpPr>
        <p:spPr>
          <a:xfrm>
            <a:off x="180312" y="267087"/>
            <a:ext cx="9720000"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b="1" dirty="0">
                <a:solidFill>
                  <a:prstClr val="white"/>
                </a:solidFill>
                <a:latin typeface="BIZ UDPゴシック" panose="020B0400000000000000" pitchFamily="50" charset="-128"/>
                <a:ea typeface="BIZ UDPゴシック" panose="020B0400000000000000" pitchFamily="50" charset="-128"/>
              </a:rPr>
              <a:t>⑨　スマートシティ</a:t>
            </a:r>
            <a:endParaRPr kumimoji="1" lang="ja-JP" altLang="en-US" sz="1600" b="1" dirty="0">
              <a:solidFill>
                <a:prstClr val="white"/>
              </a:solidFill>
              <a:latin typeface="BIZ UDPゴシック" panose="020B0400000000000000" pitchFamily="50" charset="-128"/>
              <a:ea typeface="BIZ UDPゴシック" panose="020B0400000000000000" pitchFamily="50" charset="-128"/>
            </a:endParaRPr>
          </a:p>
        </p:txBody>
      </p:sp>
      <p:grpSp>
        <p:nvGrpSpPr>
          <p:cNvPr id="47" name="グループ化 46">
            <a:extLst>
              <a:ext uri="{FF2B5EF4-FFF2-40B4-BE49-F238E27FC236}">
                <a16:creationId xmlns:a16="http://schemas.microsoft.com/office/drawing/2014/main" id="{B1406B80-BB7A-4E81-A06D-8F4FC87D64EF}"/>
              </a:ext>
            </a:extLst>
          </p:cNvPr>
          <p:cNvGrpSpPr/>
          <p:nvPr/>
        </p:nvGrpSpPr>
        <p:grpSpPr>
          <a:xfrm>
            <a:off x="251753" y="1222141"/>
            <a:ext cx="9720000" cy="381120"/>
            <a:chOff x="407938" y="886368"/>
            <a:chExt cx="6821672" cy="340159"/>
          </a:xfrm>
          <a:solidFill>
            <a:srgbClr val="953735"/>
          </a:solidFill>
        </p:grpSpPr>
        <p:sp>
          <p:nvSpPr>
            <p:cNvPr id="49" name="ホームベース 6">
              <a:extLst>
                <a:ext uri="{FF2B5EF4-FFF2-40B4-BE49-F238E27FC236}">
                  <a16:creationId xmlns:a16="http://schemas.microsoft.com/office/drawing/2014/main" id="{1B7629EA-ADB7-4C0E-8F66-00767F27E995}"/>
                </a:ext>
              </a:extLst>
            </p:cNvPr>
            <p:cNvSpPr/>
            <p:nvPr/>
          </p:nvSpPr>
          <p:spPr bwMode="gray">
            <a:xfrm>
              <a:off x="4706391" y="886368"/>
              <a:ext cx="2523219" cy="340159"/>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43194"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2030</a:t>
              </a:r>
              <a:r>
                <a:rPr kumimoji="1" lang="ja-JP" altLang="en-US"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（万博後のめざす姿）</a:t>
              </a:r>
            </a:p>
          </p:txBody>
        </p:sp>
        <p:sp>
          <p:nvSpPr>
            <p:cNvPr id="50" name="ホームベース 5">
              <a:extLst>
                <a:ext uri="{FF2B5EF4-FFF2-40B4-BE49-F238E27FC236}">
                  <a16:creationId xmlns:a16="http://schemas.microsoft.com/office/drawing/2014/main" id="{AD85B09B-C151-4246-83FE-8C65C4C68421}"/>
                </a:ext>
              </a:extLst>
            </p:cNvPr>
            <p:cNvSpPr/>
            <p:nvPr/>
          </p:nvSpPr>
          <p:spPr bwMode="gray">
            <a:xfrm>
              <a:off x="2549230" y="886369"/>
              <a:ext cx="2484315" cy="340158"/>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43194" rtl="0" eaLnBrk="1" fontAlgn="auto" latinLnBrk="0" hangingPunct="1">
                <a:lnSpc>
                  <a:spcPct val="100000"/>
                </a:lnSpc>
                <a:spcBef>
                  <a:spcPts val="0"/>
                </a:spcBef>
                <a:spcAft>
                  <a:spcPts val="0"/>
                </a:spcAft>
                <a:buClrTx/>
                <a:buSzTx/>
                <a:buFontTx/>
                <a:buNone/>
                <a:tabLst/>
                <a:defRPr/>
              </a:pPr>
              <a:r>
                <a:rPr kumimoji="1" lang="en-US" altLang="ja-JP" sz="1551"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2025</a:t>
              </a:r>
              <a:r>
                <a:rPr kumimoji="1" lang="ja-JP" altLang="en-US" sz="1551"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（万博開催）</a:t>
              </a:r>
            </a:p>
          </p:txBody>
        </p:sp>
        <p:sp>
          <p:nvSpPr>
            <p:cNvPr id="51" name="ホームベース 4">
              <a:extLst>
                <a:ext uri="{FF2B5EF4-FFF2-40B4-BE49-F238E27FC236}">
                  <a16:creationId xmlns:a16="http://schemas.microsoft.com/office/drawing/2014/main" id="{51F0FD7C-A3F3-4D3F-9E7A-E2D8BBD297CC}"/>
                </a:ext>
              </a:extLst>
            </p:cNvPr>
            <p:cNvSpPr/>
            <p:nvPr/>
          </p:nvSpPr>
          <p:spPr bwMode="gray">
            <a:xfrm>
              <a:off x="407938" y="886368"/>
              <a:ext cx="2362526" cy="340159"/>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43194"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202</a:t>
              </a:r>
              <a:r>
                <a:rPr kumimoji="1" lang="ja-JP" altLang="en-US"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３</a:t>
              </a:r>
            </a:p>
          </p:txBody>
        </p:sp>
      </p:grpSp>
      <p:sp>
        <p:nvSpPr>
          <p:cNvPr id="52" name="スライド番号プレースホルダー 1"/>
          <p:cNvSpPr>
            <a:spLocks noGrp="1"/>
          </p:cNvSpPr>
          <p:nvPr>
            <p:ph type="sldNum" sz="quarter" idx="12"/>
          </p:nvPr>
        </p:nvSpPr>
        <p:spPr>
          <a:xfrm>
            <a:off x="9662615" y="6816016"/>
            <a:ext cx="418010" cy="38329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dirty="0">
                <a:solidFill>
                  <a:prstClr val="black">
                    <a:tint val="75000"/>
                  </a:prstClr>
                </a:solidFill>
                <a:latin typeface="Calibri" panose="020F0502020204030204"/>
                <a:ea typeface="游ゴシック" panose="020B0400000000000000" pitchFamily="50" charset="-128"/>
              </a:rPr>
              <a:t>29</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14" name="テキスト ボックス 13">
            <a:extLst>
              <a:ext uri="{FF2B5EF4-FFF2-40B4-BE49-F238E27FC236}">
                <a16:creationId xmlns:a16="http://schemas.microsoft.com/office/drawing/2014/main" id="{B02F3C22-1443-46B7-A977-04475234F08A}"/>
              </a:ext>
            </a:extLst>
          </p:cNvPr>
          <p:cNvSpPr txBox="1"/>
          <p:nvPr/>
        </p:nvSpPr>
        <p:spPr>
          <a:xfrm>
            <a:off x="270312" y="621787"/>
            <a:ext cx="9540000" cy="577081"/>
          </a:xfrm>
          <a:prstGeom prst="rect">
            <a:avLst/>
          </a:prstGeom>
          <a:noFill/>
          <a:ln w="6350">
            <a:noFill/>
            <a:prstDash val="dash"/>
          </a:ln>
        </p:spPr>
        <p:txBody>
          <a:bodyPr wrap="square">
            <a:spAutoFit/>
          </a:bodyPr>
          <a:lstStyle/>
          <a:p>
            <a:pPr lvl="0">
              <a:defRPr/>
            </a:pPr>
            <a:r>
              <a:rPr lang="ja-JP" altLang="en-US" sz="1000" dirty="0">
                <a:latin typeface="BIZ UDPゴシック" panose="020B0400000000000000" pitchFamily="50" charset="-128"/>
                <a:ea typeface="BIZ UDPゴシック" panose="020B0400000000000000" pitchFamily="50" charset="-128"/>
              </a:rPr>
              <a:t>　</a:t>
            </a:r>
            <a:r>
              <a:rPr lang="ja-JP" altLang="en-US" sz="1050" dirty="0">
                <a:solidFill>
                  <a:prstClr val="black"/>
                </a:solidFill>
                <a:latin typeface="BIZ UDPゴシック" panose="020B0400000000000000" pitchFamily="50" charset="-128"/>
                <a:ea typeface="BIZ UDPゴシック" panose="020B0400000000000000" pitchFamily="50" charset="-128"/>
              </a:rPr>
              <a:t>健康寿命の延伸や生活利便性の向上など、様々な課題解決に向けては、最先端技術の開発や新たなサービスを活用していくことが必要。</a:t>
            </a:r>
            <a:endParaRPr lang="en-US" altLang="ja-JP" sz="1050" dirty="0">
              <a:solidFill>
                <a:prstClr val="black"/>
              </a:solidFill>
              <a:latin typeface="BIZ UDPゴシック" panose="020B0400000000000000" pitchFamily="50" charset="-128"/>
              <a:ea typeface="BIZ UDPゴシック" panose="020B0400000000000000" pitchFamily="50" charset="-128"/>
            </a:endParaRPr>
          </a:p>
          <a:p>
            <a:pPr lvl="0">
              <a:defRPr/>
            </a:pPr>
            <a:r>
              <a:rPr lang="ja-JP" altLang="en-US" sz="1050" dirty="0">
                <a:solidFill>
                  <a:prstClr val="black"/>
                </a:solidFill>
                <a:latin typeface="BIZ UDPゴシック" panose="020B0400000000000000" pitchFamily="50" charset="-128"/>
                <a:ea typeface="BIZ UDPゴシック" panose="020B0400000000000000" pitchFamily="50" charset="-128"/>
              </a:rPr>
              <a:t>万博における様々な実証の成果を未来に継承して、住民の</a:t>
            </a:r>
            <a:r>
              <a:rPr kumimoji="0"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Q</a:t>
            </a:r>
            <a:r>
              <a:rPr kumimoji="0" lang="en-US" altLang="ja-JP" sz="1050" b="0" i="0"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o</a:t>
            </a:r>
            <a:r>
              <a:rPr kumimoji="0"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L</a:t>
            </a:r>
            <a:r>
              <a:rPr lang="ja-JP" altLang="en-US" sz="1050" dirty="0">
                <a:solidFill>
                  <a:prstClr val="black"/>
                </a:solidFill>
                <a:latin typeface="BIZ UDPゴシック" panose="020B0400000000000000" pitchFamily="50" charset="-128"/>
                <a:ea typeface="BIZ UDPゴシック" panose="020B0400000000000000" pitchFamily="50" charset="-128"/>
              </a:rPr>
              <a:t>向上につながるスマートシティを実現することにより、大阪・関西だけでなくわが国の</a:t>
            </a:r>
            <a:r>
              <a:rPr lang="en-US" altLang="ja-JP" sz="1050" dirty="0">
                <a:solidFill>
                  <a:prstClr val="black"/>
                </a:solidFill>
                <a:latin typeface="BIZ UDPゴシック" panose="020B0400000000000000" pitchFamily="50" charset="-128"/>
                <a:ea typeface="BIZ UDPゴシック" panose="020B0400000000000000" pitchFamily="50" charset="-128"/>
              </a:rPr>
              <a:t>Society5.0</a:t>
            </a:r>
            <a:r>
              <a:rPr lang="ja-JP" altLang="en-US" sz="1050" dirty="0">
                <a:solidFill>
                  <a:prstClr val="black"/>
                </a:solidFill>
                <a:latin typeface="BIZ UDPゴシック" panose="020B0400000000000000" pitchFamily="50" charset="-128"/>
                <a:ea typeface="BIZ UDPゴシック" panose="020B0400000000000000" pitchFamily="50" charset="-128"/>
              </a:rPr>
              <a:t>の実現に大きく貢献することをめざす。</a:t>
            </a:r>
          </a:p>
        </p:txBody>
      </p:sp>
      <p:sp>
        <p:nvSpPr>
          <p:cNvPr id="28" name="正方形/長方形 27">
            <a:extLst>
              <a:ext uri="{FF2B5EF4-FFF2-40B4-BE49-F238E27FC236}">
                <a16:creationId xmlns:a16="http://schemas.microsoft.com/office/drawing/2014/main" id="{42AB246C-D6C3-4324-A739-9AC17F6C0836}"/>
              </a:ext>
            </a:extLst>
          </p:cNvPr>
          <p:cNvSpPr/>
          <p:nvPr/>
        </p:nvSpPr>
        <p:spPr>
          <a:xfrm>
            <a:off x="3800202" y="3218238"/>
            <a:ext cx="2412000" cy="2452312"/>
          </a:xfrm>
          <a:prstGeom prst="rect">
            <a:avLst/>
          </a:prstGeom>
          <a:solidFill>
            <a:schemeClr val="bg1"/>
          </a:solidFill>
          <a:ln w="19050" cmpd="dbl">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216000" rIns="36000" bIns="36000" rtlCol="0" anchor="t" anchorCtr="0"/>
          <a:lstStyle/>
          <a:p>
            <a:pPr marL="0" marR="0" lvl="0" indent="0" algn="l" defTabSz="930530" rtl="0" eaLnBrk="1" fontAlgn="auto" latinLnBrk="0" hangingPunct="1">
              <a:lnSpc>
                <a:spcPct val="100000"/>
              </a:lnSpc>
              <a:spcBef>
                <a:spcPts val="0"/>
              </a:spcBef>
              <a:spcAft>
                <a:spcPts val="0"/>
              </a:spcAft>
              <a:buClrTx/>
              <a:buSzTx/>
              <a:buFontTx/>
              <a:buNone/>
              <a:tabLst/>
              <a:defRPr/>
            </a:pPr>
            <a:r>
              <a:rPr kumimoji="1" lang="ja-JP" altLang="en-US" sz="1300" b="1"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rPr>
              <a:t>スーパーシティを活用し、万博で未来都市をいち早く実現</a:t>
            </a:r>
            <a:endParaRPr kumimoji="1" lang="en-US" altLang="ja-JP" sz="1300" b="1"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endParaRPr>
          </a:p>
          <a:p>
            <a:pPr marL="0" marR="0" lvl="0" indent="0" algn="l" defTabSz="930530" rtl="0" eaLnBrk="1" fontAlgn="auto" latinLnBrk="0" hangingPunct="1">
              <a:lnSpc>
                <a:spcPct val="100000"/>
              </a:lnSpc>
              <a:spcBef>
                <a:spcPts val="0"/>
              </a:spcBef>
              <a:spcAft>
                <a:spcPts val="0"/>
              </a:spcAft>
              <a:buClrTx/>
              <a:buSzTx/>
              <a:buFontTx/>
              <a:buNone/>
              <a:tabLst/>
              <a:defRPr/>
            </a:pPr>
            <a:endParaRPr kumimoji="1" lang="ja-JP" altLang="en-US" sz="400" b="1"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endParaRPr>
          </a:p>
          <a:p>
            <a:pPr marL="0" marR="0" lvl="0" indent="0" algn="l" defTabSz="930530" rtl="0" eaLnBrk="1" fontAlgn="auto" latinLnBrk="0" hangingPunct="1">
              <a:lnSpc>
                <a:spcPct val="100000"/>
              </a:lnSpc>
              <a:spcBef>
                <a:spcPts val="0"/>
              </a:spcBef>
              <a:spcAft>
                <a:spcPts val="0"/>
              </a:spcAft>
              <a:buClrTx/>
              <a:buSzTx/>
              <a:buFontTx/>
              <a:buNone/>
              <a:tabLst/>
              <a:defRPr/>
            </a:pPr>
            <a:r>
              <a:rPr kumimoji="1" lang="ja-JP" altLang="en-US" sz="1100" b="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rPr>
              <a:t>≪モビリティ≫</a:t>
            </a:r>
          </a:p>
          <a:p>
            <a:pPr marL="72000" marR="0" lvl="0" indent="-457200" algn="l" defTabSz="930530" rtl="0" eaLnBrk="1" fontAlgn="auto" latinLnBrk="0" hangingPunct="1">
              <a:lnSpc>
                <a:spcPct val="100000"/>
              </a:lnSpc>
              <a:spcBef>
                <a:spcPts val="0"/>
              </a:spcBef>
              <a:spcAft>
                <a:spcPts val="0"/>
              </a:spcAft>
              <a:buClrTx/>
              <a:buSzTx/>
              <a:buFontTx/>
              <a:buNone/>
              <a:tabLst/>
              <a:defRPr/>
            </a:pPr>
            <a:r>
              <a:rPr kumimoji="1" lang="ja-JP" altLang="en-US" sz="1100" b="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rPr>
              <a:t>・万博までのアクセスや会場内において自動運転、</a:t>
            </a:r>
            <a:r>
              <a:rPr kumimoji="1" lang="en-US" altLang="ja-JP" sz="1100" b="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rPr>
              <a:t>MaaS</a:t>
            </a:r>
            <a:r>
              <a:rPr kumimoji="1" lang="ja-JP" altLang="en-US" sz="1100" b="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rPr>
              <a:t>や空飛ぶクルマ等ストレスフリーな移動サービスを提供（再掲）</a:t>
            </a:r>
            <a:endParaRPr kumimoji="1" lang="en-US" altLang="ja-JP" sz="1100" b="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endParaRPr>
          </a:p>
          <a:p>
            <a:pPr marL="0" marR="0" lvl="0" indent="0" algn="l" defTabSz="930530" rtl="0" eaLnBrk="1" fontAlgn="auto" latinLnBrk="0" hangingPunct="1">
              <a:lnSpc>
                <a:spcPct val="100000"/>
              </a:lnSpc>
              <a:spcBef>
                <a:spcPts val="0"/>
              </a:spcBef>
              <a:spcAft>
                <a:spcPts val="0"/>
              </a:spcAft>
              <a:buClrTx/>
              <a:buSzTx/>
              <a:buFontTx/>
              <a:buNone/>
              <a:tabLst/>
              <a:defRPr/>
            </a:pPr>
            <a:endParaRPr kumimoji="1" lang="en-US" altLang="ja-JP" sz="400" b="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endParaRPr>
          </a:p>
          <a:p>
            <a:pPr marL="0" marR="0" lvl="0" indent="0" algn="l" defTabSz="930530" rtl="0" eaLnBrk="1" fontAlgn="auto" latinLnBrk="0" hangingPunct="1">
              <a:lnSpc>
                <a:spcPct val="100000"/>
              </a:lnSpc>
              <a:spcBef>
                <a:spcPts val="0"/>
              </a:spcBef>
              <a:spcAft>
                <a:spcPts val="0"/>
              </a:spcAft>
              <a:buClrTx/>
              <a:buSzTx/>
              <a:buFontTx/>
              <a:buNone/>
              <a:tabLst/>
              <a:defRPr/>
            </a:pPr>
            <a:r>
              <a:rPr kumimoji="1" lang="ja-JP" altLang="en-US" sz="1100" b="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rPr>
              <a:t>≪ヘルスケア≫</a:t>
            </a:r>
          </a:p>
          <a:p>
            <a:pPr marL="72000" marR="0" lvl="0" indent="-457200" algn="l" defTabSz="93053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・パビリオン内で取得したヘルスケアデータを基に、個人最適化された健康プログラムを提案（再掲）</a:t>
            </a:r>
            <a:endParaRPr kumimoji="1" lang="ja-JP" altLang="en-US" sz="1100" b="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endParaRPr>
          </a:p>
          <a:p>
            <a:pPr marL="0" marR="0" lvl="0" indent="0" algn="l" defTabSz="930530" rtl="0" eaLnBrk="1" fontAlgn="auto" latinLnBrk="0" hangingPunct="1">
              <a:lnSpc>
                <a:spcPct val="100000"/>
              </a:lnSpc>
              <a:spcBef>
                <a:spcPts val="0"/>
              </a:spcBef>
              <a:spcAft>
                <a:spcPts val="0"/>
              </a:spcAft>
              <a:buClrTx/>
              <a:buSzTx/>
              <a:buFontTx/>
              <a:buNone/>
              <a:tabLst/>
              <a:defRPr/>
            </a:pPr>
            <a:endParaRPr kumimoji="1" lang="ja-JP" altLang="en-US" sz="1100" b="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endParaRPr>
          </a:p>
        </p:txBody>
      </p:sp>
      <p:sp>
        <p:nvSpPr>
          <p:cNvPr id="29" name="ホームベース 7">
            <a:extLst>
              <a:ext uri="{FF2B5EF4-FFF2-40B4-BE49-F238E27FC236}">
                <a16:creationId xmlns:a16="http://schemas.microsoft.com/office/drawing/2014/main" id="{E599356E-2B0A-4C96-A1C9-EC52982B4052}"/>
              </a:ext>
            </a:extLst>
          </p:cNvPr>
          <p:cNvSpPr/>
          <p:nvPr/>
        </p:nvSpPr>
        <p:spPr>
          <a:xfrm>
            <a:off x="3800202" y="3078648"/>
            <a:ext cx="1012036" cy="279182"/>
          </a:xfrm>
          <a:prstGeom prst="homePlate">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43194" rtl="0" eaLnBrk="1" fontAlgn="auto" latinLnBrk="0" hangingPunct="1">
              <a:lnSpc>
                <a:spcPct val="100000"/>
              </a:lnSpc>
              <a:spcBef>
                <a:spcPts val="0"/>
              </a:spcBef>
              <a:spcAft>
                <a:spcPts val="0"/>
              </a:spcAft>
              <a:buClrTx/>
              <a:buSzTx/>
              <a:buFontTx/>
              <a:buNone/>
              <a:tabLst/>
              <a:defRPr/>
            </a:pPr>
            <a:r>
              <a:rPr kumimoji="1" lang="ja-JP" altLang="en-US" sz="1163"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万博会場</a:t>
            </a:r>
          </a:p>
        </p:txBody>
      </p:sp>
      <p:pic>
        <p:nvPicPr>
          <p:cNvPr id="30" name="図 29">
            <a:extLst>
              <a:ext uri="{FF2B5EF4-FFF2-40B4-BE49-F238E27FC236}">
                <a16:creationId xmlns:a16="http://schemas.microsoft.com/office/drawing/2014/main" id="{04C941BB-0AEA-49D1-AEF9-4F06E4C71FAC}"/>
              </a:ext>
            </a:extLst>
          </p:cNvPr>
          <p:cNvPicPr>
            <a:picLocks noChangeAspect="1"/>
          </p:cNvPicPr>
          <p:nvPr/>
        </p:nvPicPr>
        <p:blipFill>
          <a:blip r:embed="rId3"/>
          <a:stretch>
            <a:fillRect/>
          </a:stretch>
        </p:blipFill>
        <p:spPr>
          <a:xfrm>
            <a:off x="6963083" y="3101313"/>
            <a:ext cx="1152496" cy="696140"/>
          </a:xfrm>
          <a:prstGeom prst="rect">
            <a:avLst/>
          </a:prstGeom>
          <a:effectLst>
            <a:softEdge rad="31750"/>
          </a:effectLst>
        </p:spPr>
      </p:pic>
      <p:pic>
        <p:nvPicPr>
          <p:cNvPr id="31" name="図 30">
            <a:extLst>
              <a:ext uri="{FF2B5EF4-FFF2-40B4-BE49-F238E27FC236}">
                <a16:creationId xmlns:a16="http://schemas.microsoft.com/office/drawing/2014/main" id="{9D64207E-42CC-482A-B630-83DB0C3C1D9C}"/>
              </a:ext>
            </a:extLst>
          </p:cNvPr>
          <p:cNvPicPr>
            <a:picLocks noChangeAspect="1"/>
          </p:cNvPicPr>
          <p:nvPr/>
        </p:nvPicPr>
        <p:blipFill rotWithShape="1">
          <a:blip r:embed="rId4" cstate="hqprint">
            <a:extLst>
              <a:ext uri="{28A0092B-C50C-407E-A947-70E740481C1C}">
                <a14:useLocalDpi xmlns:a14="http://schemas.microsoft.com/office/drawing/2010/main"/>
              </a:ext>
            </a:extLst>
          </a:blip>
          <a:srcRect l="10321" t="1" r="-147" b="8028"/>
          <a:stretch/>
        </p:blipFill>
        <p:spPr>
          <a:xfrm>
            <a:off x="8169181" y="3078648"/>
            <a:ext cx="1263846" cy="718805"/>
          </a:xfrm>
          <a:prstGeom prst="rect">
            <a:avLst/>
          </a:prstGeom>
          <a:effectLst>
            <a:softEdge rad="31750"/>
          </a:effectLst>
        </p:spPr>
      </p:pic>
      <p:sp>
        <p:nvSpPr>
          <p:cNvPr id="32" name="正方形/長方形 31"/>
          <p:cNvSpPr/>
          <p:nvPr/>
        </p:nvSpPr>
        <p:spPr>
          <a:xfrm>
            <a:off x="280329" y="6435485"/>
            <a:ext cx="5238626" cy="284082"/>
          </a:xfrm>
          <a:prstGeom prst="rect">
            <a:avLst/>
          </a:prstGeom>
          <a:noFill/>
          <a:ln w="635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0" marR="0" lvl="0" indent="0" algn="l" defTabSz="959937" rtl="0" eaLnBrk="1" fontAlgn="auto" latinLnBrk="0" hangingPunct="1">
              <a:lnSpc>
                <a:spcPts val="1600"/>
              </a:lnSpc>
              <a:spcBef>
                <a:spcPts val="0"/>
              </a:spcBef>
              <a:spcAft>
                <a:spcPts val="0"/>
              </a:spcAft>
              <a:buClrTx/>
              <a:buSzTx/>
              <a:buFontTx/>
              <a:buNone/>
              <a:tabLst/>
              <a:defRPr/>
            </a:pPr>
            <a:r>
              <a:rPr kumimoji="1" lang="ja-JP" altLang="en-US" sz="900" dirty="0">
                <a:solidFill>
                  <a:prstClr val="black"/>
                </a:solidFill>
                <a:latin typeface="BIZ UDPゴシック" panose="020B0400000000000000" pitchFamily="50" charset="-128"/>
                <a:ea typeface="BIZ UDPゴシック" panose="020B0400000000000000" pitchFamily="50" charset="-128"/>
              </a:rPr>
              <a:t>＊</a:t>
            </a: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スーパーシティ構想</a:t>
            </a:r>
            <a:r>
              <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「まるごと未来都市」の実現を、地域と事業者と国が一体となってめざす取組み</a:t>
            </a:r>
          </a:p>
          <a:p>
            <a:pPr marL="0" marR="0" lvl="0" indent="0" algn="l" defTabSz="959937" rtl="0" eaLnBrk="1" fontAlgn="auto" latinLnBrk="0" hangingPunct="1">
              <a:lnSpc>
                <a:spcPts val="1600"/>
              </a:lnSpc>
              <a:spcBef>
                <a:spcPts val="0"/>
              </a:spcBef>
              <a:spcAft>
                <a:spcPts val="0"/>
              </a:spcAft>
              <a:buClrTx/>
              <a:buSzTx/>
              <a:buFontTx/>
              <a:buNone/>
              <a:tabLst/>
              <a:defRPr/>
            </a:pPr>
            <a:endPar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483642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表 29"/>
          <p:cNvGraphicFramePr>
            <a:graphicFrameLocks noGrp="1"/>
          </p:cNvGraphicFramePr>
          <p:nvPr>
            <p:extLst>
              <p:ext uri="{D42A27DB-BD31-4B8C-83A1-F6EECF244321}">
                <p14:modId xmlns:p14="http://schemas.microsoft.com/office/powerpoint/2010/main" val="1736783833"/>
              </p:ext>
            </p:extLst>
          </p:nvPr>
        </p:nvGraphicFramePr>
        <p:xfrm>
          <a:off x="482432" y="5655486"/>
          <a:ext cx="9389187" cy="1268412"/>
        </p:xfrm>
        <a:graphic>
          <a:graphicData uri="http://schemas.openxmlformats.org/drawingml/2006/table">
            <a:tbl>
              <a:tblPr firstRow="1" bandRow="1">
                <a:tableStyleId>{2D5ABB26-0587-4C30-8999-92F81FD0307C}</a:tableStyleId>
              </a:tblPr>
              <a:tblGrid>
                <a:gridCol w="9389187">
                  <a:extLst>
                    <a:ext uri="{9D8B030D-6E8A-4147-A177-3AD203B41FA5}">
                      <a16:colId xmlns:a16="http://schemas.microsoft.com/office/drawing/2014/main" val="2309123477"/>
                    </a:ext>
                  </a:extLst>
                </a:gridCol>
              </a:tblGrid>
              <a:tr h="606455">
                <a:tc>
                  <a:txBody>
                    <a:bodyPr/>
                    <a:lstStyle/>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tx1"/>
                          </a:solidFill>
                          <a:effectLst/>
                          <a:uLnTx/>
                          <a:uFillTx/>
                          <a:latin typeface="+mn-ea"/>
                          <a:ea typeface="+mn-ea"/>
                          <a:cs typeface="+mn-cs"/>
                        </a:rPr>
                        <a:t>▶先端的サービスの活用による未来都市の実現</a:t>
                      </a:r>
                      <a:br>
                        <a:rPr kumimoji="1" lang="en-US" altLang="ja-JP" sz="1050" b="1" i="0" u="none" strike="noStrike" kern="1200" cap="none" spc="0" normalizeH="0" baseline="0" noProof="0" dirty="0">
                          <a:ln>
                            <a:noFill/>
                          </a:ln>
                          <a:solidFill>
                            <a:schemeClr val="tx1"/>
                          </a:solidFill>
                          <a:effectLst/>
                          <a:uLnTx/>
                          <a:uFillTx/>
                          <a:latin typeface="+mn-ea"/>
                          <a:ea typeface="+mn-ea"/>
                          <a:cs typeface="+mn-cs"/>
                        </a:rPr>
                      </a:br>
                      <a:r>
                        <a:rPr kumimoji="1" lang="ja-JP" altLang="en-US" sz="1000" b="0" i="0" u="none" strike="noStrike" kern="1200" cap="none" spc="0" normalizeH="0" baseline="0" noProof="0" dirty="0">
                          <a:ln>
                            <a:noFill/>
                          </a:ln>
                          <a:solidFill>
                            <a:schemeClr val="tx1"/>
                          </a:solidFill>
                          <a:effectLst/>
                          <a:uLnTx/>
                          <a:uFillTx/>
                          <a:latin typeface="+mn-ea"/>
                          <a:ea typeface="+mn-ea"/>
                          <a:cs typeface="+mn-cs"/>
                        </a:rPr>
                        <a:t>・ヘルスケア・モビリティなど先端的サービスの実現に向けた規制改革及び財政支援</a:t>
                      </a:r>
                      <a:br>
                        <a:rPr kumimoji="1" lang="en-US" altLang="ja-JP" sz="1000" b="0" i="0" u="none" strike="noStrike" kern="1200" cap="none" spc="0" normalizeH="0" baseline="0" noProof="0" dirty="0">
                          <a:ln>
                            <a:noFill/>
                          </a:ln>
                          <a:solidFill>
                            <a:schemeClr val="tx1"/>
                          </a:solidFill>
                          <a:effectLst/>
                          <a:uLnTx/>
                          <a:uFillTx/>
                          <a:latin typeface="+mn-ea"/>
                          <a:ea typeface="+mn-ea"/>
                          <a:cs typeface="+mn-cs"/>
                        </a:rPr>
                      </a:br>
                      <a:r>
                        <a:rPr kumimoji="1" lang="ja-JP" altLang="en-US" sz="1000" b="0" i="0" u="none" strike="noStrike" kern="1200" cap="none" spc="0" normalizeH="0" baseline="0" noProof="0" dirty="0">
                          <a:ln>
                            <a:noFill/>
                          </a:ln>
                          <a:solidFill>
                            <a:schemeClr val="tx1"/>
                          </a:solidFill>
                          <a:effectLst/>
                          <a:uLnTx/>
                          <a:uFillTx/>
                          <a:latin typeface="+mn-ea"/>
                          <a:ea typeface="+mn-ea"/>
                          <a:cs typeface="+mn-cs"/>
                        </a:rPr>
                        <a:t>・高度な通信環境の整備・充実</a:t>
                      </a:r>
                      <a:br>
                        <a:rPr kumimoji="1" lang="en-US" altLang="ja-JP" sz="1000" b="0" i="0" u="none" strike="noStrike" kern="1200" cap="none" spc="0" normalizeH="0" baseline="0" noProof="0" dirty="0">
                          <a:ln>
                            <a:noFill/>
                          </a:ln>
                          <a:solidFill>
                            <a:schemeClr val="tx1"/>
                          </a:solidFill>
                          <a:effectLst/>
                          <a:uLnTx/>
                          <a:uFillTx/>
                          <a:latin typeface="+mn-ea"/>
                          <a:ea typeface="+mn-ea"/>
                          <a:cs typeface="+mn-cs"/>
                        </a:rPr>
                      </a:br>
                      <a:r>
                        <a:rPr kumimoji="1" lang="ja-JP" altLang="en-US" sz="1000" b="0" i="0" u="none" strike="noStrike" kern="1200" cap="none" spc="0" normalizeH="0" baseline="0" noProof="0" dirty="0">
                          <a:ln>
                            <a:noFill/>
                          </a:ln>
                          <a:solidFill>
                            <a:schemeClr val="tx1"/>
                          </a:solidFill>
                          <a:effectLst/>
                          <a:uLnTx/>
                          <a:uFillTx/>
                          <a:latin typeface="+mn-ea"/>
                          <a:ea typeface="+mn-ea"/>
                          <a:cs typeface="+mn-cs"/>
                        </a:rPr>
                        <a:t>・</a:t>
                      </a:r>
                      <a:r>
                        <a:rPr kumimoji="1" lang="ja-JP" altLang="en-US" sz="1000" dirty="0">
                          <a:solidFill>
                            <a:schemeClr val="tx1"/>
                          </a:solidFill>
                        </a:rPr>
                        <a:t>大阪広域データ連携基盤</a:t>
                      </a:r>
                      <a:r>
                        <a:rPr kumimoji="1" lang="ja-JP" altLang="en-US" sz="1000" b="0" i="0" u="none" strike="noStrike" kern="1200" cap="none" spc="0" normalizeH="0" baseline="0" noProof="0" dirty="0">
                          <a:ln>
                            <a:noFill/>
                          </a:ln>
                          <a:solidFill>
                            <a:schemeClr val="tx1"/>
                          </a:solidFill>
                          <a:effectLst/>
                          <a:uLnTx/>
                          <a:uFillTx/>
                          <a:latin typeface="+mn-ea"/>
                          <a:ea typeface="+mn-ea"/>
                          <a:cs typeface="+mn-cs"/>
                        </a:rPr>
                        <a:t>（</a:t>
                      </a:r>
                      <a:r>
                        <a:rPr kumimoji="1" lang="en-US" altLang="ja-JP" sz="1000" b="0" i="0" u="none" strike="noStrike" kern="1200" cap="none" spc="0" normalizeH="0" baseline="0" noProof="0" dirty="0">
                          <a:ln>
                            <a:noFill/>
                          </a:ln>
                          <a:solidFill>
                            <a:schemeClr val="tx1"/>
                          </a:solidFill>
                          <a:effectLst/>
                          <a:uLnTx/>
                          <a:uFillTx/>
                          <a:latin typeface="+mn-ea"/>
                          <a:ea typeface="+mn-ea"/>
                          <a:cs typeface="+mn-cs"/>
                        </a:rPr>
                        <a:t>ORDEN)</a:t>
                      </a:r>
                      <a:r>
                        <a:rPr kumimoji="1" lang="ja-JP" altLang="en-US" sz="1000" b="0" i="0" u="none" strike="noStrike" kern="1200" cap="none" spc="0" normalizeH="0" baseline="0" noProof="0" dirty="0">
                          <a:ln>
                            <a:noFill/>
                          </a:ln>
                          <a:solidFill>
                            <a:schemeClr val="tx1"/>
                          </a:solidFill>
                          <a:effectLst/>
                          <a:uLnTx/>
                          <a:uFillTx/>
                          <a:latin typeface="+mn-ea"/>
                          <a:ea typeface="+mn-ea"/>
                          <a:cs typeface="+mn-cs"/>
                        </a:rPr>
                        <a:t>の機能拡充や共同利用のための財政支援及びデータ標準化に向けた国による指針策定や官民挙げての推進</a:t>
                      </a:r>
                      <a:endParaRPr kumimoji="1" lang="ja-JP" altLang="en-US" sz="1000" b="0" dirty="0">
                        <a:solidFill>
                          <a:schemeClr val="tx1"/>
                        </a:solidFill>
                        <a:latin typeface="+mn-ea"/>
                        <a:ea typeface="+mn-ea"/>
                      </a:endParaRPr>
                    </a:p>
                  </a:txBody>
                  <a:tcPr marL="100806" marR="100806" marT="50403" marB="50403">
                    <a:solidFill>
                      <a:schemeClr val="accent1">
                        <a:lumMod val="20000"/>
                        <a:lumOff val="80000"/>
                      </a:schemeClr>
                    </a:solidFill>
                  </a:tcPr>
                </a:tc>
                <a:extLst>
                  <a:ext uri="{0D108BD9-81ED-4DB2-BD59-A6C34878D82A}">
                    <a16:rowId xmlns:a16="http://schemas.microsoft.com/office/drawing/2014/main" val="4193718493"/>
                  </a:ext>
                </a:extLst>
              </a:tr>
              <a:tr h="549670">
                <a:tc>
                  <a:txBody>
                    <a:bodyPr/>
                    <a:lstStyle/>
                    <a:p>
                      <a:pPr marL="185738" marR="0" lvl="0" indent="-185738" algn="l" defTabSz="959937" rtl="0" eaLnBrk="1" fontAlgn="auto" latinLnBrk="0" hangingPunct="1">
                        <a:lnSpc>
                          <a:spcPct val="100000"/>
                        </a:lnSpc>
                        <a:spcBef>
                          <a:spcPts val="600"/>
                        </a:spcBef>
                        <a:spcAft>
                          <a:spcPts val="0"/>
                        </a:spcAft>
                        <a:buClrTx/>
                        <a:buSzTx/>
                        <a:buFontTx/>
                        <a:buNone/>
                        <a:tabLst/>
                        <a:defRPr/>
                      </a:pPr>
                      <a:r>
                        <a:rPr kumimoji="1" lang="ja-JP" altLang="en-US" sz="1050" b="1" dirty="0">
                          <a:solidFill>
                            <a:schemeClr val="tx1"/>
                          </a:solidFill>
                        </a:rPr>
                        <a:t>▷大阪スマートシティ戦略の推進や</a:t>
                      </a:r>
                      <a:r>
                        <a:rPr kumimoji="1" lang="ja-JP" altLang="en-US" sz="1050" b="1" i="0" u="none" strike="noStrike" kern="1200" cap="none" spc="0" normalizeH="0" baseline="0" noProof="0" dirty="0">
                          <a:ln>
                            <a:noFill/>
                          </a:ln>
                          <a:solidFill>
                            <a:schemeClr val="tx1"/>
                          </a:solidFill>
                          <a:effectLst/>
                          <a:uLnTx/>
                          <a:uFillTx/>
                          <a:latin typeface="+mn-ea"/>
                          <a:ea typeface="+mn-ea"/>
                          <a:cs typeface="+mn-cs"/>
                        </a:rPr>
                        <a:t>スーパーシティ構想の実現に向け、万博で活用した先端的サービスの府域展開やサービスの高度化</a:t>
                      </a:r>
                      <a:br>
                        <a:rPr kumimoji="1" lang="en-US" altLang="ja-JP" sz="1050" b="1" i="0" u="none" strike="noStrike" kern="1200" cap="none" spc="0" normalizeH="0" baseline="0" noProof="0" dirty="0">
                          <a:ln>
                            <a:noFill/>
                          </a:ln>
                          <a:solidFill>
                            <a:schemeClr val="tx1"/>
                          </a:solidFill>
                          <a:effectLst/>
                          <a:uLnTx/>
                          <a:uFillTx/>
                          <a:latin typeface="+mn-ea"/>
                          <a:ea typeface="+mn-ea"/>
                          <a:cs typeface="+mn-cs"/>
                        </a:rPr>
                      </a:br>
                      <a:r>
                        <a:rPr kumimoji="1" lang="ja-JP" altLang="en-US" sz="1000" b="0" i="0" u="none" strike="noStrike" kern="1200" cap="none" spc="0" normalizeH="0" baseline="0" noProof="0" dirty="0">
                          <a:ln>
                            <a:noFill/>
                          </a:ln>
                          <a:solidFill>
                            <a:schemeClr val="tx1"/>
                          </a:solidFill>
                          <a:effectLst/>
                          <a:uLnTx/>
                          <a:uFillTx/>
                          <a:latin typeface="+mn-ea"/>
                          <a:ea typeface="+mn-ea"/>
                          <a:cs typeface="+mn-cs"/>
                        </a:rPr>
                        <a:t>・</a:t>
                      </a:r>
                      <a:r>
                        <a:rPr kumimoji="1" lang="ja-JP" altLang="en-US" sz="1000" dirty="0">
                          <a:solidFill>
                            <a:schemeClr val="tx1"/>
                          </a:solidFill>
                        </a:rPr>
                        <a:t>大阪広域データ連携基盤</a:t>
                      </a:r>
                      <a:r>
                        <a:rPr kumimoji="1" lang="ja-JP" altLang="en-US" sz="1000" b="0" i="0" u="none" strike="noStrike" kern="1200" cap="none" spc="0" normalizeH="0" baseline="0" noProof="0" dirty="0">
                          <a:ln>
                            <a:noFill/>
                          </a:ln>
                          <a:solidFill>
                            <a:schemeClr val="tx1"/>
                          </a:solidFill>
                          <a:effectLst/>
                          <a:uLnTx/>
                          <a:uFillTx/>
                          <a:latin typeface="+mn-ea"/>
                          <a:ea typeface="+mn-ea"/>
                          <a:cs typeface="+mn-cs"/>
                        </a:rPr>
                        <a:t>（</a:t>
                      </a:r>
                      <a:r>
                        <a:rPr kumimoji="1" lang="en-US" altLang="ja-JP" sz="1000" b="0" i="0" u="none" strike="noStrike" kern="1200" cap="none" spc="0" normalizeH="0" baseline="0" noProof="0" dirty="0">
                          <a:ln>
                            <a:noFill/>
                          </a:ln>
                          <a:solidFill>
                            <a:schemeClr val="tx1"/>
                          </a:solidFill>
                          <a:effectLst/>
                          <a:uLnTx/>
                          <a:uFillTx/>
                          <a:latin typeface="+mn-ea"/>
                          <a:ea typeface="+mn-ea"/>
                          <a:cs typeface="+mn-cs"/>
                        </a:rPr>
                        <a:t>ORDEN)</a:t>
                      </a:r>
                      <a:r>
                        <a:rPr kumimoji="1" lang="ja-JP" altLang="en-US" sz="1000" b="0" i="0" u="none" strike="noStrike" kern="1200" cap="none" spc="0" normalizeH="0" baseline="0" noProof="0" dirty="0">
                          <a:ln>
                            <a:noFill/>
                          </a:ln>
                          <a:solidFill>
                            <a:schemeClr val="tx1"/>
                          </a:solidFill>
                          <a:effectLst/>
                          <a:uLnTx/>
                          <a:uFillTx/>
                          <a:latin typeface="+mn-ea"/>
                          <a:ea typeface="+mn-ea"/>
                          <a:cs typeface="+mn-cs"/>
                        </a:rPr>
                        <a:t>の機能拡充や共同利用のための財政支援</a:t>
                      </a:r>
                      <a:br>
                        <a:rPr kumimoji="1" lang="en-US" altLang="ja-JP" sz="1000" b="0" i="0" u="none" strike="noStrike" kern="1200" cap="none" spc="0" normalizeH="0" baseline="0" noProof="0" dirty="0">
                          <a:ln>
                            <a:noFill/>
                          </a:ln>
                          <a:solidFill>
                            <a:schemeClr val="tx1"/>
                          </a:solidFill>
                          <a:effectLst/>
                          <a:uLnTx/>
                          <a:uFillTx/>
                          <a:latin typeface="+mn-ea"/>
                          <a:ea typeface="+mn-ea"/>
                          <a:cs typeface="+mn-cs"/>
                        </a:rPr>
                      </a:br>
                      <a:r>
                        <a:rPr kumimoji="1" lang="ja-JP" altLang="en-US" sz="900" b="0" i="0" u="none" strike="noStrike" kern="1200" cap="none" spc="0" normalizeH="0" baseline="0" noProof="0" dirty="0">
                          <a:ln>
                            <a:noFill/>
                          </a:ln>
                          <a:solidFill>
                            <a:schemeClr val="tx1"/>
                          </a:solidFill>
                          <a:effectLst/>
                          <a:uLnTx/>
                          <a:uFillTx/>
                          <a:latin typeface="+mn-ea"/>
                          <a:ea typeface="+mn-ea"/>
                          <a:cs typeface="+mn-cs"/>
                        </a:rPr>
                        <a:t>・スーパーシティ構想の実現に向けた規制改革及び財政支援</a:t>
                      </a:r>
                      <a:endParaRPr kumimoji="1" lang="ja-JP" altLang="en-US" sz="1000" b="0" dirty="0">
                        <a:solidFill>
                          <a:schemeClr val="tx1"/>
                        </a:solidFill>
                        <a:latin typeface="+mn-ea"/>
                        <a:ea typeface="+mn-ea"/>
                      </a:endParaRPr>
                    </a:p>
                  </a:txBody>
                  <a:tcPr marL="100806" marR="100806" marT="50403" marB="50403">
                    <a:solidFill>
                      <a:schemeClr val="accent1">
                        <a:lumMod val="20000"/>
                        <a:lumOff val="80000"/>
                      </a:schemeClr>
                    </a:solidFill>
                  </a:tcPr>
                </a:tc>
                <a:extLst>
                  <a:ext uri="{0D108BD9-81ED-4DB2-BD59-A6C34878D82A}">
                    <a16:rowId xmlns:a16="http://schemas.microsoft.com/office/drawing/2014/main" val="1618678096"/>
                  </a:ext>
                </a:extLst>
              </a:tr>
            </a:tbl>
          </a:graphicData>
        </a:graphic>
      </p:graphicFrame>
      <p:sp>
        <p:nvSpPr>
          <p:cNvPr id="12" name="テキスト ボックス 11"/>
          <p:cNvSpPr txBox="1"/>
          <p:nvPr/>
        </p:nvSpPr>
        <p:spPr>
          <a:xfrm>
            <a:off x="402830" y="5382430"/>
            <a:ext cx="1826141"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国への提案・要望</a:t>
            </a:r>
          </a:p>
        </p:txBody>
      </p:sp>
      <p:sp>
        <p:nvSpPr>
          <p:cNvPr id="17" name="テキスト ボックス 16"/>
          <p:cNvSpPr txBox="1"/>
          <p:nvPr/>
        </p:nvSpPr>
        <p:spPr>
          <a:xfrm>
            <a:off x="402830" y="2899926"/>
            <a:ext cx="2236510"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国との協議</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の進捗</a:t>
            </a: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状況</a:t>
            </a:r>
          </a:p>
        </p:txBody>
      </p:sp>
      <p:sp>
        <p:nvSpPr>
          <p:cNvPr id="22" name="スライド番号プレースホルダー 1"/>
          <p:cNvSpPr>
            <a:spLocks noGrp="1"/>
          </p:cNvSpPr>
          <p:nvPr>
            <p:ph type="sldNum" sz="quarter" idx="12"/>
          </p:nvPr>
        </p:nvSpPr>
        <p:spPr>
          <a:xfrm>
            <a:off x="9662615" y="6816016"/>
            <a:ext cx="418010" cy="38329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noProof="0" dirty="0">
                <a:solidFill>
                  <a:prstClr val="black">
                    <a:tint val="75000"/>
                  </a:prstClr>
                </a:solidFill>
                <a:latin typeface="Calibri" panose="020F0502020204030204"/>
                <a:ea typeface="游ゴシック" panose="020B0400000000000000" pitchFamily="50" charset="-128"/>
              </a:rPr>
              <a:t>30</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graphicFrame>
        <p:nvGraphicFramePr>
          <p:cNvPr id="23" name="表 22"/>
          <p:cNvGraphicFramePr>
            <a:graphicFrameLocks noGrp="1"/>
          </p:cNvGraphicFramePr>
          <p:nvPr>
            <p:extLst>
              <p:ext uri="{D42A27DB-BD31-4B8C-83A1-F6EECF244321}">
                <p14:modId xmlns:p14="http://schemas.microsoft.com/office/powerpoint/2010/main" val="759859157"/>
              </p:ext>
            </p:extLst>
          </p:nvPr>
        </p:nvGraphicFramePr>
        <p:xfrm>
          <a:off x="511620" y="3206542"/>
          <a:ext cx="9360001" cy="2032200"/>
        </p:xfrm>
        <a:graphic>
          <a:graphicData uri="http://schemas.openxmlformats.org/drawingml/2006/table">
            <a:tbl>
              <a:tblPr bandRow="1">
                <a:tableStyleId>{5940675A-B579-460E-94D1-54222C63F5DA}</a:tableStyleId>
              </a:tblPr>
              <a:tblGrid>
                <a:gridCol w="1260030">
                  <a:extLst>
                    <a:ext uri="{9D8B030D-6E8A-4147-A177-3AD203B41FA5}">
                      <a16:colId xmlns:a16="http://schemas.microsoft.com/office/drawing/2014/main" val="525926817"/>
                    </a:ext>
                  </a:extLst>
                </a:gridCol>
                <a:gridCol w="8099971">
                  <a:extLst>
                    <a:ext uri="{9D8B030D-6E8A-4147-A177-3AD203B41FA5}">
                      <a16:colId xmlns:a16="http://schemas.microsoft.com/office/drawing/2014/main" val="1556401701"/>
                    </a:ext>
                  </a:extLst>
                </a:gridCol>
              </a:tblGrid>
              <a:tr h="543392">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800" b="1" u="none" dirty="0">
                          <a:solidFill>
                            <a:schemeClr val="tx1"/>
                          </a:solidFill>
                          <a:latin typeface="+mn-ea"/>
                        </a:rPr>
                        <a:t>国「アクションプラン</a:t>
                      </a:r>
                      <a:r>
                        <a:rPr lang="en-US" altLang="ja-JP" sz="800" b="1" u="none" dirty="0">
                          <a:solidFill>
                            <a:schemeClr val="tx1"/>
                          </a:solidFill>
                          <a:latin typeface="+mn-ea"/>
                        </a:rPr>
                        <a:t>Ver.</a:t>
                      </a:r>
                      <a:r>
                        <a:rPr lang="en-US" altLang="ja-JP" sz="800" b="1" u="none" strike="noStrike" baseline="0" dirty="0">
                          <a:solidFill>
                            <a:schemeClr val="tx1"/>
                          </a:solidFill>
                          <a:latin typeface="+mn-ea"/>
                        </a:rPr>
                        <a:t>5</a:t>
                      </a:r>
                      <a:r>
                        <a:rPr lang="ja-JP" altLang="en-US" sz="800" b="1" u="none" dirty="0">
                          <a:solidFill>
                            <a:schemeClr val="tx1"/>
                          </a:solidFill>
                          <a:latin typeface="+mn-ea"/>
                        </a:rPr>
                        <a:t>」の記載内容</a:t>
                      </a:r>
                      <a:endParaRPr kumimoji="1" lang="ja-JP" altLang="en-US" sz="800" u="none" dirty="0">
                        <a:solidFill>
                          <a:schemeClr val="tx1"/>
                        </a:solidFill>
                        <a:latin typeface="BIZ UDPゴシック" panose="020B0400000000000000" pitchFamily="50" charset="-128"/>
                        <a:ea typeface="BIZ UDPゴシック" panose="020B0400000000000000" pitchFamily="50" charset="-128"/>
                      </a:endParaRPr>
                    </a:p>
                  </a:txBody>
                  <a:tcPr marL="100806" marR="100806" marT="50403" marB="50403" anchor="ctr">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自動配送ロボットによる配送サービスの提供／ロボットフレンドリーな環境の実現／デジタルライフラインによる</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Society 5.0</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の実現</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95993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＜経産省＞</a:t>
                      </a: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空飛ぶクルマの実現＜経産省・国交省＞／ </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MaaS</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の推進＜国交省＞ </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自動運転の一層の推進＜デジタル庁・警察庁・総務省・経産省・国交省＞</a:t>
                      </a: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地域データの可視化によるデータ利活用の推進＜内閣府＞</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Beyond </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５</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G ready </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ショーケースの実現＜総務省＞</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デジタル田園都市国家構想に関連するデジタル実装モデルの海外発信・展開＜内閣官房デジタル田園都市国家構想実現会議事務局＞</a:t>
                      </a:r>
                    </a:p>
                  </a:txBody>
                  <a:tcPr marL="100806" marR="100806" marT="144000" marB="72000">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1636353"/>
                  </a:ext>
                </a:extLst>
              </a:tr>
              <a:tr h="477233">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国との協議の進捗状況</a:t>
                      </a:r>
                      <a:endParaRPr kumimoji="1" lang="en-US" altLang="ja-JP" sz="8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（取組みの成果）</a:t>
                      </a:r>
                      <a:endParaRPr kumimoji="1" lang="ja-JP" altLang="en-US" sz="8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txBody>
                  <a:tcPr marL="100806" marR="100806" marT="50403" marB="50403" anchor="ctr">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5993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（「空飛ぶクルマ」「自動運転」については、各項目ページを参照）</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1450" marR="0" lvl="0" indent="-171450" algn="l" defTabSz="959937" rtl="0" eaLnBrk="1" fontAlgn="auto" latinLnBrk="0" hangingPunct="1">
                        <a:lnSpc>
                          <a:spcPct val="100000"/>
                        </a:lnSpc>
                        <a:spcBef>
                          <a:spcPts val="30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国「アクションプラン</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Ver. 2</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」に上記</a:t>
                      </a:r>
                      <a:r>
                        <a:rPr kumimoji="1" lang="ja-JP" altLang="en-US" sz="1000" b="0" u="none" dirty="0">
                          <a:solidFill>
                            <a:schemeClr val="tx1"/>
                          </a:solidFill>
                          <a:latin typeface="+mn-ea"/>
                        </a:rPr>
                        <a:t>内閣官房事業</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について記載</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1450" marR="0" lvl="0" indent="-171450" algn="l" defTabSz="959937" rtl="0" eaLnBrk="1" fontAlgn="auto" latinLnBrk="0" hangingPunct="1">
                        <a:lnSpc>
                          <a:spcPct val="100000"/>
                        </a:lnSpc>
                        <a:spcBef>
                          <a:spcPts val="30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夢洲コンストラクションについて、先端的サービスの先行実現に向けた調査検討を実施＜内閣府＞</a:t>
                      </a:r>
                      <a:endParaRPr kumimoji="1" lang="en-US" altLang="ja-JP" sz="1000" b="0" i="0" u="none" strike="sng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marL="100806" marR="100806" marT="144000" marB="72000">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566491"/>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692364204"/>
              </p:ext>
            </p:extLst>
          </p:nvPr>
        </p:nvGraphicFramePr>
        <p:xfrm>
          <a:off x="285700" y="563066"/>
          <a:ext cx="9585919" cy="1405185"/>
        </p:xfrm>
        <a:graphic>
          <a:graphicData uri="http://schemas.openxmlformats.org/drawingml/2006/table">
            <a:tbl>
              <a:tblPr bandRow="1">
                <a:tableStyleId>{5940675A-B579-460E-94D1-54222C63F5DA}</a:tableStyleId>
              </a:tblPr>
              <a:tblGrid>
                <a:gridCol w="9585919">
                  <a:extLst>
                    <a:ext uri="{9D8B030D-6E8A-4147-A177-3AD203B41FA5}">
                      <a16:colId xmlns:a16="http://schemas.microsoft.com/office/drawing/2014/main" val="525926817"/>
                    </a:ext>
                  </a:extLst>
                </a:gridCol>
              </a:tblGrid>
              <a:tr h="315023">
                <a:tc>
                  <a:txBody>
                    <a:bodyPr/>
                    <a:lstStyle/>
                    <a:p>
                      <a:pPr algn="l"/>
                      <a:r>
                        <a:rPr kumimoji="1" lang="ja-JP" altLang="en-US" sz="1600" b="1" u="none" dirty="0">
                          <a:solidFill>
                            <a:schemeClr val="bg1"/>
                          </a:solidFill>
                          <a:latin typeface="メイリオ" panose="020B0604030504040204" pitchFamily="50" charset="-128"/>
                          <a:ea typeface="メイリオ" panose="020B0604030504040204" pitchFamily="50" charset="-128"/>
                        </a:rPr>
                        <a:t>府・市の取組み</a:t>
                      </a: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508488957"/>
                  </a:ext>
                </a:extLst>
              </a:tr>
              <a:tr h="1060539">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t>・大阪府・市による「</a:t>
                      </a:r>
                      <a:r>
                        <a:rPr kumimoji="1" lang="ja-JP" altLang="en-US" sz="1000" b="1" u="none" dirty="0">
                          <a:solidFill>
                            <a:schemeClr val="tx1"/>
                          </a:solidFill>
                        </a:rPr>
                        <a:t>大阪</a:t>
                      </a:r>
                      <a:r>
                        <a:rPr kumimoji="1" lang="ja-JP" altLang="en-US" sz="1000" b="1" dirty="0">
                          <a:solidFill>
                            <a:schemeClr val="tx1"/>
                          </a:solidFill>
                        </a:rPr>
                        <a:t>スマートシティ戦略 </a:t>
                      </a:r>
                      <a:r>
                        <a:rPr kumimoji="1" lang="en-US" altLang="ja-JP" sz="1000" b="1" dirty="0">
                          <a:solidFill>
                            <a:schemeClr val="tx1"/>
                          </a:solidFill>
                        </a:rPr>
                        <a:t>ve</a:t>
                      </a:r>
                      <a:r>
                        <a:rPr kumimoji="1" lang="en-US" altLang="ja-JP" sz="1000" b="1" u="none" dirty="0">
                          <a:solidFill>
                            <a:schemeClr val="tx1"/>
                          </a:solidFill>
                        </a:rPr>
                        <a:t>r.2</a:t>
                      </a:r>
                      <a:r>
                        <a:rPr kumimoji="1" lang="en-US" altLang="ja-JP" sz="1000" b="1" dirty="0">
                          <a:solidFill>
                            <a:schemeClr val="tx1"/>
                          </a:solidFill>
                        </a:rPr>
                        <a:t>.0</a:t>
                      </a:r>
                      <a:r>
                        <a:rPr kumimoji="1" lang="ja-JP" altLang="en-US" sz="1000" b="1" dirty="0">
                          <a:solidFill>
                            <a:schemeClr val="tx1"/>
                          </a:solidFill>
                        </a:rPr>
                        <a:t>」</a:t>
                      </a:r>
                      <a:r>
                        <a:rPr kumimoji="1" lang="ja-JP" altLang="en-US" sz="1000" b="1" dirty="0"/>
                        <a:t>の推進</a:t>
                      </a:r>
                      <a:endParaRPr kumimoji="1" lang="en-US" altLang="ja-JP" sz="1000" b="1" dirty="0"/>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strike="noStrike" dirty="0">
                          <a:solidFill>
                            <a:schemeClr val="tx1"/>
                          </a:solidFill>
                        </a:rPr>
                        <a:t>・大阪府・市によるスーパーシティ構想の推進</a:t>
                      </a: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8277082"/>
                  </a:ext>
                </a:extLst>
              </a:tr>
            </a:tbl>
          </a:graphicData>
        </a:graphic>
      </p:graphicFrame>
      <p:sp>
        <p:nvSpPr>
          <p:cNvPr id="13" name="テキスト ボックス 12"/>
          <p:cNvSpPr txBox="1"/>
          <p:nvPr/>
        </p:nvSpPr>
        <p:spPr>
          <a:xfrm>
            <a:off x="402830" y="2085127"/>
            <a:ext cx="595035"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課題</a:t>
            </a:r>
          </a:p>
        </p:txBody>
      </p:sp>
      <p:cxnSp>
        <p:nvCxnSpPr>
          <p:cNvPr id="21" name="直線コネクタ 20"/>
          <p:cNvCxnSpPr/>
          <p:nvPr/>
        </p:nvCxnSpPr>
        <p:spPr>
          <a:xfrm flipH="1">
            <a:off x="288528" y="2321766"/>
            <a:ext cx="1" cy="3132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楕円 23"/>
          <p:cNvSpPr/>
          <p:nvPr/>
        </p:nvSpPr>
        <p:spPr>
          <a:xfrm>
            <a:off x="159267" y="2084020"/>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26" name="グループ化 25"/>
          <p:cNvGrpSpPr/>
          <p:nvPr/>
        </p:nvGrpSpPr>
        <p:grpSpPr>
          <a:xfrm>
            <a:off x="113100" y="5401666"/>
            <a:ext cx="369332" cy="300082"/>
            <a:chOff x="208675" y="3735463"/>
            <a:chExt cx="369332" cy="300082"/>
          </a:xfrm>
        </p:grpSpPr>
        <p:sp>
          <p:nvSpPr>
            <p:cNvPr id="27" name="楕円 26"/>
            <p:cNvSpPr/>
            <p:nvPr/>
          </p:nvSpPr>
          <p:spPr>
            <a:xfrm>
              <a:off x="219694" y="3735463"/>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 name="テキスト ボックス 27"/>
            <p:cNvSpPr txBox="1"/>
            <p:nvPr/>
          </p:nvSpPr>
          <p:spPr>
            <a:xfrm rot="5400000">
              <a:off x="243300" y="3700838"/>
              <a:ext cx="30008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&gt;</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3" name="テキスト ボックス 2"/>
          <p:cNvSpPr txBox="1"/>
          <p:nvPr/>
        </p:nvSpPr>
        <p:spPr>
          <a:xfrm>
            <a:off x="511620" y="2408020"/>
            <a:ext cx="9251210" cy="452150"/>
          </a:xfrm>
          <a:prstGeom prst="rect">
            <a:avLst/>
          </a:prstGeom>
          <a:noFill/>
          <a:ln w="6350">
            <a:noFill/>
            <a:prstDash val="solid"/>
          </a:ln>
        </p:spPr>
        <p:txBody>
          <a:bodyPr wrap="square" rtlCol="0" anchor="ctr" anchorCtr="0">
            <a:noAutofit/>
          </a:bodyPr>
          <a:lstStyle/>
          <a:p>
            <a:pPr marL="85725" indent="-85725"/>
            <a:r>
              <a:rPr kumimoji="1" lang="ja-JP" altLang="en-US" sz="1000" dirty="0">
                <a:latin typeface="+mn-ea"/>
              </a:rPr>
              <a:t>▷</a:t>
            </a:r>
            <a:r>
              <a:rPr kumimoji="1" lang="ja-JP" altLang="en-US" sz="1000" dirty="0"/>
              <a:t>万博会場内外で万博来訪者が先端的サービスを円滑に利用できるための高度な通信環境の確保</a:t>
            </a:r>
          </a:p>
          <a:p>
            <a:r>
              <a:rPr kumimoji="1" lang="ja-JP" altLang="en-US" sz="1000" dirty="0">
                <a:latin typeface="+mn-ea"/>
              </a:rPr>
              <a:t>▷</a:t>
            </a:r>
            <a:r>
              <a:rPr kumimoji="1" lang="ja-JP" altLang="en-US" sz="1000" dirty="0"/>
              <a:t>万博における先端的サービスを</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府域</a:t>
            </a:r>
            <a:r>
              <a:rPr kumimoji="1" lang="ja-JP" altLang="en-US" sz="100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内外</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に展開するための大阪広域データ連携基盤（</a:t>
            </a:r>
            <a:r>
              <a:rPr kumimoji="1" lang="en-US" altLang="ja-JP"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ORDEN</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）の機能拡充</a:t>
            </a:r>
            <a:r>
              <a:rPr kumimoji="1" lang="ja-JP" altLang="en-US" sz="100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や</a:t>
            </a:r>
            <a:r>
              <a:rPr kumimoji="1" lang="ja-JP" altLang="en-US" sz="1000" i="0" u="none" kern="1200" cap="none" spc="0" normalizeH="0" baseline="0" noProof="0" dirty="0">
                <a:ln>
                  <a:noFill/>
                </a:ln>
                <a:effectLst/>
                <a:uLnTx/>
                <a:uFillTx/>
                <a:latin typeface="Calibri" panose="020F0502020204030204"/>
                <a:ea typeface="游ゴシック" panose="020B0400000000000000" pitchFamily="50" charset="-128"/>
                <a:cs typeface="+mn-cs"/>
              </a:rPr>
              <a:t>共同利用</a:t>
            </a:r>
            <a:endParaRPr kumimoji="1" lang="en-US" altLang="ja-JP" sz="1000" i="0" u="none" kern="1200" cap="none" spc="0" normalizeH="0" baseline="0" noProof="0" dirty="0">
              <a:ln>
                <a:noFill/>
              </a:ln>
              <a:effectLst/>
              <a:uLnTx/>
              <a:uFillTx/>
              <a:latin typeface="Calibri" panose="020F0502020204030204"/>
              <a:ea typeface="游ゴシック" panose="020B0400000000000000" pitchFamily="50" charset="-128"/>
              <a:cs typeface="+mn-cs"/>
            </a:endParaRPr>
          </a:p>
          <a:p>
            <a:r>
              <a:rPr kumimoji="1" lang="ja-JP" altLang="en-US" sz="1000" dirty="0">
                <a:latin typeface="+mn-ea"/>
              </a:rPr>
              <a:t>▷</a:t>
            </a:r>
            <a:r>
              <a:rPr kumimoji="1" lang="ja-JP" altLang="en-US" sz="1000" dirty="0"/>
              <a:t>万博に向けたスーパーシティ構想の推進</a:t>
            </a:r>
          </a:p>
        </p:txBody>
      </p:sp>
      <p:grpSp>
        <p:nvGrpSpPr>
          <p:cNvPr id="25" name="グループ化 24"/>
          <p:cNvGrpSpPr/>
          <p:nvPr/>
        </p:nvGrpSpPr>
        <p:grpSpPr>
          <a:xfrm>
            <a:off x="2131068" y="5284415"/>
            <a:ext cx="2027024" cy="342401"/>
            <a:chOff x="7540340" y="5242967"/>
            <a:chExt cx="2027024" cy="342401"/>
          </a:xfrm>
        </p:grpSpPr>
        <p:sp>
          <p:nvSpPr>
            <p:cNvPr id="29" name="正方形/長方形 28"/>
            <p:cNvSpPr/>
            <p:nvPr/>
          </p:nvSpPr>
          <p:spPr>
            <a:xfrm>
              <a:off x="7638125" y="5267732"/>
              <a:ext cx="1744000" cy="317636"/>
            </a:xfrm>
            <a:prstGeom prst="rect">
              <a:avLst/>
            </a:prstGeom>
            <a:solidFill>
              <a:schemeClr val="bg1"/>
            </a:solidFill>
            <a:ln w="3175">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31" name="正方形/長方形 30"/>
            <p:cNvSpPr/>
            <p:nvPr/>
          </p:nvSpPr>
          <p:spPr>
            <a:xfrm>
              <a:off x="7540340" y="5281589"/>
              <a:ext cx="644262" cy="265457"/>
            </a:xfrm>
            <a:prstGeom prst="rect">
              <a:avLst/>
            </a:prstGeom>
          </p:spPr>
          <p:txBody>
            <a:bodyPr wrap="square">
              <a:spAutoFit/>
            </a:bodyPr>
            <a:lstStyle/>
            <a:p>
              <a:pPr lvl="0">
                <a:lnSpc>
                  <a:spcPct val="150000"/>
                </a:lnSpc>
                <a:spcBef>
                  <a:spcPts val="1200"/>
                </a:spcBef>
              </a:pPr>
              <a:r>
                <a:rPr lang="en-US" altLang="ja-JP" sz="750" kern="100" dirty="0">
                  <a:solidFill>
                    <a:prstClr val="black"/>
                  </a:solidFill>
                  <a:latin typeface="+mn-ea"/>
                  <a:cs typeface="Times New Roman" panose="02020603050405020304" pitchFamily="18" charset="0"/>
                </a:rPr>
                <a:t>《</a:t>
              </a:r>
              <a:r>
                <a:rPr lang="ja-JP" altLang="en-US" sz="750" kern="100" dirty="0">
                  <a:solidFill>
                    <a:prstClr val="black"/>
                  </a:solidFill>
                  <a:latin typeface="+mn-ea"/>
                  <a:cs typeface="Times New Roman" panose="02020603050405020304" pitchFamily="18" charset="0"/>
                </a:rPr>
                <a:t>凡例</a:t>
              </a:r>
              <a:r>
                <a:rPr lang="en-US" altLang="ja-JP" sz="750" kern="100" dirty="0">
                  <a:solidFill>
                    <a:prstClr val="black"/>
                  </a:solidFill>
                  <a:latin typeface="+mn-ea"/>
                  <a:cs typeface="Times New Roman" panose="02020603050405020304" pitchFamily="18" charset="0"/>
                </a:rPr>
                <a:t>》</a:t>
              </a:r>
            </a:p>
          </p:txBody>
        </p:sp>
        <p:sp>
          <p:nvSpPr>
            <p:cNvPr id="32" name="正方形/長方形 31"/>
            <p:cNvSpPr/>
            <p:nvPr/>
          </p:nvSpPr>
          <p:spPr>
            <a:xfrm>
              <a:off x="7925075" y="5242967"/>
              <a:ext cx="1642289" cy="342401"/>
            </a:xfrm>
            <a:prstGeom prst="rect">
              <a:avLst/>
            </a:prstGeom>
          </p:spPr>
          <p:txBody>
            <a:bodyPr wrap="square">
              <a:spAutoFit/>
            </a:bodyPr>
            <a:lstStyle/>
            <a:p>
              <a:pPr lvl="0">
                <a:lnSpc>
                  <a:spcPct val="150000"/>
                </a:lnSpc>
                <a:spcBef>
                  <a:spcPts val="1200"/>
                </a:spcBef>
              </a:pPr>
              <a:r>
                <a:rPr lang="ja-JP" altLang="en-US" sz="650" kern="100" dirty="0">
                  <a:solidFill>
                    <a:prstClr val="black"/>
                  </a:solidFill>
                  <a:latin typeface="+mn-ea"/>
                  <a:cs typeface="Times New Roman" panose="02020603050405020304" pitchFamily="18" charset="0"/>
                </a:rPr>
                <a:t>▶：万博に向けて</a:t>
              </a:r>
              <a:endParaRPr lang="en-US" altLang="ja-JP" sz="650" kern="100" dirty="0">
                <a:solidFill>
                  <a:prstClr val="black"/>
                </a:solidFill>
                <a:latin typeface="+mn-ea"/>
                <a:cs typeface="Times New Roman" panose="02020603050405020304" pitchFamily="18" charset="0"/>
              </a:endParaRPr>
            </a:p>
            <a:p>
              <a:pPr lvl="0"/>
              <a:r>
                <a:rPr lang="ja-JP" altLang="en-US" sz="650" kern="100" dirty="0">
                  <a:solidFill>
                    <a:prstClr val="black"/>
                  </a:solidFill>
                  <a:latin typeface="+mn-ea"/>
                  <a:cs typeface="Times New Roman" panose="02020603050405020304" pitchFamily="18" charset="0"/>
                </a:rPr>
                <a:t>▷：万博を契機とした成長に向けて</a:t>
              </a:r>
              <a:endParaRPr lang="en-US" altLang="ja-JP" sz="650" kern="100" dirty="0">
                <a:solidFill>
                  <a:prstClr val="black"/>
                </a:solidFill>
                <a:latin typeface="+mn-ea"/>
                <a:cs typeface="Times New Roman" panose="02020603050405020304" pitchFamily="18" charset="0"/>
              </a:endParaRPr>
            </a:p>
          </p:txBody>
        </p:sp>
      </p:grpSp>
    </p:spTree>
    <p:extLst>
      <p:ext uri="{BB962C8B-B14F-4D97-AF65-F5344CB8AC3E}">
        <p14:creationId xmlns:p14="http://schemas.microsoft.com/office/powerpoint/2010/main" val="2487388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3546972023"/>
              </p:ext>
            </p:extLst>
          </p:nvPr>
        </p:nvGraphicFramePr>
        <p:xfrm>
          <a:off x="280329" y="1603263"/>
          <a:ext cx="9540000" cy="4767558"/>
        </p:xfrm>
        <a:graphic>
          <a:graphicData uri="http://schemas.openxmlformats.org/drawingml/2006/table">
            <a:tbl>
              <a:tblPr>
                <a:tableStyleId>{2D5ABB26-0587-4C30-8999-92F81FD0307C}</a:tableStyleId>
              </a:tblPr>
              <a:tblGrid>
                <a:gridCol w="3180000">
                  <a:extLst>
                    <a:ext uri="{9D8B030D-6E8A-4147-A177-3AD203B41FA5}">
                      <a16:colId xmlns:a16="http://schemas.microsoft.com/office/drawing/2014/main" val="901775203"/>
                    </a:ext>
                  </a:extLst>
                </a:gridCol>
                <a:gridCol w="3180000">
                  <a:extLst>
                    <a:ext uri="{9D8B030D-6E8A-4147-A177-3AD203B41FA5}">
                      <a16:colId xmlns:a16="http://schemas.microsoft.com/office/drawing/2014/main" val="2895380761"/>
                    </a:ext>
                  </a:extLst>
                </a:gridCol>
                <a:gridCol w="3180000">
                  <a:extLst>
                    <a:ext uri="{9D8B030D-6E8A-4147-A177-3AD203B41FA5}">
                      <a16:colId xmlns:a16="http://schemas.microsoft.com/office/drawing/2014/main" val="925580270"/>
                    </a:ext>
                  </a:extLst>
                </a:gridCol>
              </a:tblGrid>
              <a:tr h="4767558">
                <a:tc>
                  <a:txBody>
                    <a:bodyPr/>
                    <a:lstStyle/>
                    <a:p>
                      <a:pPr marL="108000" indent="-185738" defTabSz="443194">
                        <a:lnSpc>
                          <a:spcPct val="100000"/>
                        </a:lnSpc>
                        <a:spcBef>
                          <a:spcPts val="0"/>
                        </a:spcBef>
                        <a:spcAft>
                          <a:spcPts val="0"/>
                        </a:spcAft>
                        <a:defRPr/>
                      </a:pPr>
                      <a:r>
                        <a:rPr lang="ja-JP" altLang="en-US" sz="1300" b="1" u="none" dirty="0">
                          <a:solidFill>
                            <a:schemeClr val="tx1"/>
                          </a:solidFill>
                          <a:latin typeface="BIZ UDPゴシック" panose="020B0400000000000000" pitchFamily="50" charset="-128"/>
                          <a:ea typeface="BIZ UDPゴシック" panose="020B0400000000000000" pitchFamily="50" charset="-128"/>
                        </a:rPr>
                        <a:t>□スタートアップ・エコシステム拠点都市としてのスタートアップ創出の取組み</a:t>
                      </a:r>
                      <a:endParaRPr lang="en-US" altLang="ja-JP" sz="1300" u="none" dirty="0">
                        <a:solidFill>
                          <a:schemeClr val="tx1"/>
                        </a:solidFill>
                        <a:latin typeface="BIZ UDPゴシック" panose="020B0400000000000000" pitchFamily="50" charset="-128"/>
                        <a:ea typeface="BIZ UDPゴシック" panose="020B0400000000000000" pitchFamily="50" charset="-128"/>
                      </a:endParaRPr>
                    </a:p>
                    <a:p>
                      <a:pPr marL="85725" indent="-85725">
                        <a:lnSpc>
                          <a:spcPct val="100000"/>
                        </a:lnSpc>
                        <a:spcBef>
                          <a:spcPts val="0"/>
                        </a:spcBef>
                        <a:spcAft>
                          <a:spcPts val="0"/>
                        </a:spcAft>
                        <a:defRPr/>
                      </a:pPr>
                      <a:r>
                        <a:rPr lang="ja-JP" altLang="en-US" sz="1100" u="none" dirty="0">
                          <a:solidFill>
                            <a:schemeClr val="tx1"/>
                          </a:solidFill>
                          <a:latin typeface="BIZ UDPゴシック" panose="020B0400000000000000" pitchFamily="50" charset="-128"/>
                          <a:ea typeface="BIZ UDPゴシック" panose="020B0400000000000000" pitchFamily="50" charset="-128"/>
                        </a:rPr>
                        <a:t>・官民連携による「大阪・京都・ひょうご神戸コンソーシアム 」を中心としたハンズオン支援（資金調達、経営・販路プロモーション、インキュベーション、起業家育成等）</a:t>
                      </a:r>
                    </a:p>
                    <a:p>
                      <a:pPr marL="185738" indent="-185738">
                        <a:lnSpc>
                          <a:spcPct val="100000"/>
                        </a:lnSpc>
                        <a:spcBef>
                          <a:spcPts val="0"/>
                        </a:spcBef>
                        <a:spcAft>
                          <a:spcPts val="0"/>
                        </a:spcAft>
                        <a:defRPr/>
                      </a:pPr>
                      <a:endParaRPr lang="ja-JP" altLang="en-US" sz="1100" u="none" strike="noStrike" dirty="0">
                        <a:solidFill>
                          <a:schemeClr val="tx1"/>
                        </a:solidFill>
                        <a:latin typeface="BIZ UDPゴシック" panose="020B0400000000000000" pitchFamily="50" charset="-128"/>
                        <a:ea typeface="BIZ UDPゴシック" panose="020B0400000000000000" pitchFamily="50" charset="-128"/>
                      </a:endParaRPr>
                    </a:p>
                    <a:p>
                      <a:pPr marL="108000" indent="-185738" defTabSz="443194">
                        <a:lnSpc>
                          <a:spcPct val="100000"/>
                        </a:lnSpc>
                        <a:spcBef>
                          <a:spcPts val="0"/>
                        </a:spcBef>
                        <a:spcAft>
                          <a:spcPts val="0"/>
                        </a:spcAft>
                        <a:defRPr/>
                      </a:pPr>
                      <a:r>
                        <a:rPr lang="ja-JP" altLang="en-US" sz="1300" b="1" u="none" dirty="0">
                          <a:solidFill>
                            <a:schemeClr val="tx1"/>
                          </a:solidFill>
                          <a:latin typeface="BIZ UDPゴシック" panose="020B0400000000000000" pitchFamily="50" charset="-128"/>
                          <a:ea typeface="BIZ UDPゴシック" panose="020B0400000000000000" pitchFamily="50" charset="-128"/>
                        </a:rPr>
                        <a:t>□「</a:t>
                      </a:r>
                      <a:r>
                        <a:rPr lang="en-US" altLang="ja-JP" sz="1300" b="1" u="none" dirty="0">
                          <a:solidFill>
                            <a:schemeClr val="tx1"/>
                          </a:solidFill>
                          <a:latin typeface="BIZ UDPゴシック" panose="020B0400000000000000" pitchFamily="50" charset="-128"/>
                          <a:ea typeface="BIZ UDPゴシック" panose="020B0400000000000000" pitchFamily="50" charset="-128"/>
                        </a:rPr>
                        <a:t>Global</a:t>
                      </a:r>
                      <a:r>
                        <a:rPr lang="ja-JP" altLang="en-US" sz="1300" b="1" u="none" dirty="0">
                          <a:solidFill>
                            <a:schemeClr val="tx1"/>
                          </a:solidFill>
                          <a:latin typeface="BIZ UDPゴシック" panose="020B0400000000000000" pitchFamily="50" charset="-128"/>
                          <a:ea typeface="BIZ UDPゴシック" panose="020B0400000000000000" pitchFamily="50" charset="-128"/>
                        </a:rPr>
                        <a:t>　</a:t>
                      </a:r>
                      <a:r>
                        <a:rPr lang="en-US" altLang="ja-JP" sz="1300" b="1" u="none" dirty="0">
                          <a:solidFill>
                            <a:schemeClr val="tx1"/>
                          </a:solidFill>
                          <a:latin typeface="BIZ UDPゴシック" panose="020B0400000000000000" pitchFamily="50" charset="-128"/>
                          <a:ea typeface="BIZ UDPゴシック" panose="020B0400000000000000" pitchFamily="50" charset="-128"/>
                        </a:rPr>
                        <a:t>Startup</a:t>
                      </a:r>
                      <a:r>
                        <a:rPr lang="ja-JP" altLang="en-US" sz="1300" b="1" u="none" dirty="0">
                          <a:solidFill>
                            <a:schemeClr val="tx1"/>
                          </a:solidFill>
                          <a:latin typeface="BIZ UDPゴシック" panose="020B0400000000000000" pitchFamily="50" charset="-128"/>
                          <a:ea typeface="BIZ UDPゴシック" panose="020B0400000000000000" pitchFamily="50" charset="-128"/>
                        </a:rPr>
                        <a:t>　</a:t>
                      </a:r>
                      <a:r>
                        <a:rPr lang="en-US" altLang="ja-JP" sz="1300" b="1" u="none" dirty="0">
                          <a:solidFill>
                            <a:schemeClr val="tx1"/>
                          </a:solidFill>
                          <a:latin typeface="BIZ UDPゴシック" panose="020B0400000000000000" pitchFamily="50" charset="-128"/>
                          <a:ea typeface="BIZ UDPゴシック" panose="020B0400000000000000" pitchFamily="50" charset="-128"/>
                        </a:rPr>
                        <a:t>EXPO</a:t>
                      </a:r>
                      <a:r>
                        <a:rPr lang="ja-JP" altLang="en-US" sz="1300" b="1" u="none" baseline="0" dirty="0">
                          <a:solidFill>
                            <a:schemeClr val="tx1"/>
                          </a:solidFill>
                          <a:latin typeface="BIZ UDPゴシック" panose="020B0400000000000000" pitchFamily="50" charset="-128"/>
                          <a:ea typeface="BIZ UDPゴシック" panose="020B0400000000000000" pitchFamily="50" charset="-128"/>
                        </a:rPr>
                        <a:t> </a:t>
                      </a:r>
                      <a:r>
                        <a:rPr lang="en-US" altLang="ja-JP" sz="1300" b="1" u="none" dirty="0">
                          <a:solidFill>
                            <a:schemeClr val="tx1"/>
                          </a:solidFill>
                          <a:latin typeface="BIZ UDPゴシック" panose="020B0400000000000000" pitchFamily="50" charset="-128"/>
                          <a:ea typeface="BIZ UDPゴシック" panose="020B0400000000000000" pitchFamily="50" charset="-128"/>
                        </a:rPr>
                        <a:t>2025</a:t>
                      </a:r>
                      <a:r>
                        <a:rPr lang="ja-JP" altLang="en-US" sz="1300" b="1" u="none" dirty="0">
                          <a:solidFill>
                            <a:schemeClr val="tx1"/>
                          </a:solidFill>
                          <a:latin typeface="BIZ UDPゴシック" panose="020B0400000000000000" pitchFamily="50" charset="-128"/>
                          <a:ea typeface="BIZ UDPゴシック" panose="020B0400000000000000" pitchFamily="50" charset="-128"/>
                        </a:rPr>
                        <a:t>」（仮）（以下「</a:t>
                      </a:r>
                      <a:r>
                        <a:rPr lang="en-US" altLang="ja-JP" sz="1300" b="1" u="none" dirty="0">
                          <a:solidFill>
                            <a:schemeClr val="tx1"/>
                          </a:solidFill>
                          <a:latin typeface="BIZ UDPゴシック" panose="020B0400000000000000" pitchFamily="50" charset="-128"/>
                          <a:ea typeface="BIZ UDPゴシック" panose="020B0400000000000000" pitchFamily="50" charset="-128"/>
                        </a:rPr>
                        <a:t>GSE]</a:t>
                      </a:r>
                      <a:r>
                        <a:rPr lang="ja-JP" altLang="en-US" sz="1300" b="1" u="none" dirty="0">
                          <a:solidFill>
                            <a:schemeClr val="tx1"/>
                          </a:solidFill>
                          <a:latin typeface="BIZ UDPゴシック" panose="020B0400000000000000" pitchFamily="50" charset="-128"/>
                          <a:ea typeface="BIZ UDPゴシック" panose="020B0400000000000000" pitchFamily="50" charset="-128"/>
                        </a:rPr>
                        <a:t>）に向けた機運醸成の取組み</a:t>
                      </a:r>
                    </a:p>
                    <a:p>
                      <a:pPr marL="85725" indent="-85725">
                        <a:lnSpc>
                          <a:spcPct val="100000"/>
                        </a:lnSpc>
                        <a:spcBef>
                          <a:spcPts val="0"/>
                        </a:spcBef>
                        <a:spcAft>
                          <a:spcPts val="0"/>
                        </a:spcAft>
                        <a:defRPr/>
                      </a:pPr>
                      <a:r>
                        <a:rPr lang="ja-JP" altLang="en-US" sz="1100" u="none" dirty="0">
                          <a:solidFill>
                            <a:schemeClr val="tx1"/>
                          </a:solidFill>
                          <a:latin typeface="BIZ UDPゴシック" panose="020B0400000000000000" pitchFamily="50" charset="-128"/>
                          <a:ea typeface="BIZ UDPゴシック" panose="020B0400000000000000" pitchFamily="50" charset="-128"/>
                        </a:rPr>
                        <a:t>・</a:t>
                      </a:r>
                      <a:r>
                        <a:rPr lang="en-US" altLang="ja-JP" sz="1100" u="none" dirty="0">
                          <a:solidFill>
                            <a:schemeClr val="tx1"/>
                          </a:solidFill>
                          <a:latin typeface="BIZ UDPゴシック" panose="020B0400000000000000" pitchFamily="50" charset="-128"/>
                          <a:ea typeface="BIZ UDPゴシック" panose="020B0400000000000000" pitchFamily="50" charset="-128"/>
                        </a:rPr>
                        <a:t>GSE </a:t>
                      </a:r>
                      <a:r>
                        <a:rPr lang="ja-JP" altLang="en-US" sz="1100" u="none" dirty="0">
                          <a:solidFill>
                            <a:schemeClr val="tx1"/>
                          </a:solidFill>
                          <a:latin typeface="BIZ UDPゴシック" panose="020B0400000000000000" pitchFamily="50" charset="-128"/>
                          <a:ea typeface="BIZ UDPゴシック" panose="020B0400000000000000" pitchFamily="50" charset="-128"/>
                        </a:rPr>
                        <a:t>開催に向け官民の連携体制を構築、</a:t>
                      </a:r>
                      <a:r>
                        <a:rPr lang="en-US" altLang="ja-JP" sz="1100" u="none" dirty="0">
                          <a:solidFill>
                            <a:schemeClr val="tx1"/>
                          </a:solidFill>
                          <a:effectLst/>
                          <a:latin typeface="BIZ UDPゴシック" panose="020B0400000000000000" pitchFamily="50" charset="-128"/>
                          <a:ea typeface="BIZ UDPゴシック" panose="020B0400000000000000" pitchFamily="50" charset="-128"/>
                        </a:rPr>
                        <a:t>2024</a:t>
                      </a:r>
                      <a:r>
                        <a:rPr lang="ja-JP" altLang="en-US" sz="1100" u="none" dirty="0">
                          <a:solidFill>
                            <a:schemeClr val="tx1"/>
                          </a:solidFill>
                          <a:effectLst/>
                          <a:latin typeface="BIZ UDPゴシック" panose="020B0400000000000000" pitchFamily="50" charset="-128"/>
                          <a:ea typeface="BIZ UDPゴシック" panose="020B0400000000000000" pitchFamily="50" charset="-128"/>
                        </a:rPr>
                        <a:t>年のプレイベント開催に向けた調整</a:t>
                      </a:r>
                    </a:p>
                    <a:p>
                      <a:pPr marL="85725" indent="-85725" defTabSz="443194">
                        <a:lnSpc>
                          <a:spcPct val="100000"/>
                        </a:lnSpc>
                        <a:spcBef>
                          <a:spcPts val="0"/>
                        </a:spcBef>
                        <a:spcAft>
                          <a:spcPts val="0"/>
                        </a:spcAft>
                        <a:defRPr/>
                      </a:pPr>
                      <a:endParaRPr lang="en-US" altLang="ja-JP" sz="1100" u="none" strike="noStrike" dirty="0">
                        <a:solidFill>
                          <a:schemeClr val="tx1"/>
                        </a:solidFill>
                        <a:latin typeface="BIZ UDPゴシック" panose="020B0400000000000000" pitchFamily="50" charset="-128"/>
                        <a:ea typeface="BIZ UDPゴシック" panose="020B0400000000000000" pitchFamily="50" charset="-128"/>
                      </a:endParaRPr>
                    </a:p>
                  </a:txBody>
                  <a:tcPr marL="108000" marR="108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108000" marR="0" lvl="0" indent="-457200" algn="l" defTabSz="959937" rtl="0" eaLnBrk="1" fontAlgn="auto" latinLnBrk="0" hangingPunct="1">
                        <a:lnSpc>
                          <a:spcPct val="100000"/>
                        </a:lnSpc>
                        <a:spcBef>
                          <a:spcPts val="0"/>
                        </a:spcBef>
                        <a:spcAft>
                          <a:spcPts val="0"/>
                        </a:spcAft>
                        <a:buClrTx/>
                        <a:buSzTx/>
                        <a:buFontTx/>
                        <a:buNone/>
                        <a:tabLst/>
                        <a:defRPr/>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a:t>
                      </a:r>
                      <a:r>
                        <a:rPr kumimoji="1" lang="ja-JP" altLang="en-US" sz="1300" b="1"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万博を契機にイノベーションを加速するスタートアップを創出</a:t>
                      </a:r>
                      <a:endParaRPr kumimoji="1" lang="en-US" altLang="ja-JP"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85725" marR="0" lvl="0" indent="-85725" algn="l" defTabSz="959937"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・大阪・関西各地において、スタートアップ、学術機関、ベンチャーキャピタルなど、多様な機関・人材等のハブ機能を担い、次々にイノベーションを創出・発信</a:t>
                      </a:r>
                      <a:endParaRPr kumimoji="1" lang="en-US" altLang="ja-JP"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indent="0" defTabSz="443194">
                        <a:lnSpc>
                          <a:spcPct val="100000"/>
                        </a:lnSpc>
                        <a:spcBef>
                          <a:spcPts val="0"/>
                        </a:spcBef>
                        <a:spcAft>
                          <a:spcPts val="0"/>
                        </a:spcAft>
                        <a:defRPr/>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108000" marR="108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85725" indent="-85725">
                        <a:lnSpc>
                          <a:spcPct val="100000"/>
                        </a:lnSpc>
                        <a:spcBef>
                          <a:spcPts val="0"/>
                        </a:spcBef>
                        <a:spcAft>
                          <a:spcPts val="0"/>
                        </a:spcAft>
                      </a:pPr>
                      <a:r>
                        <a:rPr kumimoji="1" lang="ja-JP" altLang="en-US" sz="1300" b="1"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300" b="1" dirty="0">
                          <a:solidFill>
                            <a:schemeClr val="tx1"/>
                          </a:solidFill>
                          <a:latin typeface="BIZ UDPゴシック" panose="020B0400000000000000" pitchFamily="50" charset="-128"/>
                          <a:ea typeface="BIZ UDPゴシック" panose="020B0400000000000000" pitchFamily="50" charset="-128"/>
                        </a:rPr>
                        <a:t>大阪・関西が</a:t>
                      </a:r>
                      <a:r>
                        <a:rPr kumimoji="1" lang="ja-JP" altLang="en-US" sz="1300" b="1" strike="noStrike" baseline="0" dirty="0">
                          <a:solidFill>
                            <a:schemeClr val="tx1"/>
                          </a:solidFill>
                          <a:latin typeface="BIZ UDPゴシック" panose="020B0400000000000000" pitchFamily="50" charset="-128"/>
                          <a:ea typeface="BIZ UDPゴシック" panose="020B0400000000000000" pitchFamily="50" charset="-128"/>
                        </a:rPr>
                        <a:t>、万博のレガシーを継承した</a:t>
                      </a:r>
                      <a:r>
                        <a:rPr kumimoji="1" lang="ja-JP" altLang="en-US" sz="1300" b="1" dirty="0">
                          <a:solidFill>
                            <a:schemeClr val="tx1"/>
                          </a:solidFill>
                          <a:latin typeface="BIZ UDPゴシック" panose="020B0400000000000000" pitchFamily="50" charset="-128"/>
                          <a:ea typeface="BIZ UDPゴシック" panose="020B0400000000000000" pitchFamily="50" charset="-128"/>
                        </a:rPr>
                        <a:t>世界トップレベルのスタートアップ集積拠点に</a:t>
                      </a:r>
                    </a:p>
                    <a:p>
                      <a:pPr marL="85725" indent="-85725">
                        <a:lnSpc>
                          <a:spcPct val="100000"/>
                        </a:lnSpc>
                        <a:spcBef>
                          <a:spcPts val="0"/>
                        </a:spcBef>
                        <a:spcAft>
                          <a:spcPts val="0"/>
                        </a:spcAft>
                      </a:pPr>
                      <a:r>
                        <a:rPr kumimoji="1" lang="ja-JP" altLang="en-US" sz="1100" b="0" u="none" dirty="0">
                          <a:solidFill>
                            <a:schemeClr val="tx1"/>
                          </a:solidFill>
                          <a:effectLst/>
                          <a:latin typeface="BIZ UDPゴシック" panose="020B0400000000000000" pitchFamily="50" charset="-128"/>
                          <a:ea typeface="BIZ UDPゴシック" panose="020B0400000000000000" pitchFamily="50" charset="-128"/>
                        </a:rPr>
                        <a:t>・</a:t>
                      </a:r>
                      <a:r>
                        <a:rPr kumimoji="1" lang="en-US" altLang="ja-JP" sz="1100" b="0" u="none" strike="noStrike" dirty="0">
                          <a:solidFill>
                            <a:schemeClr val="tx1"/>
                          </a:solidFill>
                          <a:effectLst/>
                          <a:latin typeface="BIZ UDPゴシック" panose="020B0400000000000000" pitchFamily="50" charset="-128"/>
                          <a:ea typeface="BIZ UDPゴシック" panose="020B0400000000000000" pitchFamily="50" charset="-128"/>
                        </a:rPr>
                        <a:t>GSE</a:t>
                      </a:r>
                      <a:r>
                        <a:rPr kumimoji="1" lang="ja-JP" altLang="en-US" sz="1100" b="0" u="none" strike="noStrike" dirty="0">
                          <a:solidFill>
                            <a:schemeClr val="tx1"/>
                          </a:solidFill>
                          <a:effectLst/>
                          <a:latin typeface="BIZ UDPゴシック" panose="020B0400000000000000" pitchFamily="50" charset="-128"/>
                          <a:ea typeface="BIZ UDPゴシック" panose="020B0400000000000000" pitchFamily="50" charset="-128"/>
                        </a:rPr>
                        <a:t>を契機に、日本のスタートアップエコシステムの国際的な認知度を高めるとともに、後継イベント開催などにより大阪・関西をグローバルなスタートアップ集積拠点に</a:t>
                      </a:r>
                      <a:endParaRPr kumimoji="1" lang="en-US" altLang="ja-JP" sz="1100" b="0" u="none" strike="noStrike" dirty="0">
                        <a:solidFill>
                          <a:schemeClr val="tx1"/>
                        </a:solidFill>
                        <a:effectLst/>
                        <a:latin typeface="BIZ UDPゴシック" panose="020B0400000000000000" pitchFamily="50" charset="-128"/>
                        <a:ea typeface="BIZ UDPゴシック" panose="020B0400000000000000" pitchFamily="50" charset="-128"/>
                      </a:endParaRPr>
                    </a:p>
                    <a:p>
                      <a:pPr marL="0" indent="0" algn="l">
                        <a:lnSpc>
                          <a:spcPct val="100000"/>
                        </a:lnSpc>
                        <a:spcBef>
                          <a:spcPts val="0"/>
                        </a:spcBef>
                        <a:spcAft>
                          <a:spcPts val="0"/>
                        </a:spcAft>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txBody>
                  <a:tcPr marL="108000" marR="108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8179187"/>
                  </a:ext>
                </a:extLst>
              </a:tr>
            </a:tbl>
          </a:graphicData>
        </a:graphic>
      </p:graphicFrame>
      <p:sp>
        <p:nvSpPr>
          <p:cNvPr id="24" name="正方形/長方形 23">
            <a:extLst>
              <a:ext uri="{FF2B5EF4-FFF2-40B4-BE49-F238E27FC236}">
                <a16:creationId xmlns:a16="http://schemas.microsoft.com/office/drawing/2014/main" id="{E08629A6-829B-4394-A30A-5CB52C1BBB36}"/>
              </a:ext>
            </a:extLst>
          </p:cNvPr>
          <p:cNvSpPr/>
          <p:nvPr/>
        </p:nvSpPr>
        <p:spPr>
          <a:xfrm>
            <a:off x="180312" y="267087"/>
            <a:ext cx="9720000"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b="1" dirty="0">
                <a:solidFill>
                  <a:prstClr val="white"/>
                </a:solidFill>
                <a:latin typeface="BIZ UDPゴシック" panose="020B0400000000000000" pitchFamily="50" charset="-128"/>
                <a:ea typeface="BIZ UDPゴシック" panose="020B0400000000000000" pitchFamily="50" charset="-128"/>
              </a:rPr>
              <a:t>⑩　スタートアップ</a:t>
            </a:r>
            <a:endParaRPr kumimoji="1" lang="ja-JP" altLang="en-US" sz="1600" b="1" dirty="0">
              <a:solidFill>
                <a:prstClr val="white"/>
              </a:solidFill>
              <a:latin typeface="BIZ UDPゴシック" panose="020B0400000000000000" pitchFamily="50" charset="-128"/>
              <a:ea typeface="BIZ UDPゴシック" panose="020B0400000000000000" pitchFamily="50" charset="-128"/>
            </a:endParaRPr>
          </a:p>
        </p:txBody>
      </p:sp>
      <p:grpSp>
        <p:nvGrpSpPr>
          <p:cNvPr id="47" name="グループ化 46">
            <a:extLst>
              <a:ext uri="{FF2B5EF4-FFF2-40B4-BE49-F238E27FC236}">
                <a16:creationId xmlns:a16="http://schemas.microsoft.com/office/drawing/2014/main" id="{B1406B80-BB7A-4E81-A06D-8F4FC87D64EF}"/>
              </a:ext>
            </a:extLst>
          </p:cNvPr>
          <p:cNvGrpSpPr/>
          <p:nvPr/>
        </p:nvGrpSpPr>
        <p:grpSpPr>
          <a:xfrm>
            <a:off x="251753" y="1222141"/>
            <a:ext cx="9720000" cy="381120"/>
            <a:chOff x="407938" y="886368"/>
            <a:chExt cx="6821672" cy="340159"/>
          </a:xfrm>
          <a:solidFill>
            <a:srgbClr val="953735"/>
          </a:solidFill>
        </p:grpSpPr>
        <p:sp>
          <p:nvSpPr>
            <p:cNvPr id="49" name="ホームベース 6">
              <a:extLst>
                <a:ext uri="{FF2B5EF4-FFF2-40B4-BE49-F238E27FC236}">
                  <a16:creationId xmlns:a16="http://schemas.microsoft.com/office/drawing/2014/main" id="{1B7629EA-ADB7-4C0E-8F66-00767F27E995}"/>
                </a:ext>
              </a:extLst>
            </p:cNvPr>
            <p:cNvSpPr/>
            <p:nvPr/>
          </p:nvSpPr>
          <p:spPr bwMode="gray">
            <a:xfrm>
              <a:off x="4706391" y="886368"/>
              <a:ext cx="2523219" cy="340159"/>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43194"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2030</a:t>
              </a:r>
              <a:r>
                <a:rPr kumimoji="1" lang="ja-JP" altLang="en-US"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（万博後のめざす姿）</a:t>
              </a:r>
            </a:p>
          </p:txBody>
        </p:sp>
        <p:sp>
          <p:nvSpPr>
            <p:cNvPr id="50" name="ホームベース 5">
              <a:extLst>
                <a:ext uri="{FF2B5EF4-FFF2-40B4-BE49-F238E27FC236}">
                  <a16:creationId xmlns:a16="http://schemas.microsoft.com/office/drawing/2014/main" id="{AD85B09B-C151-4246-83FE-8C65C4C68421}"/>
                </a:ext>
              </a:extLst>
            </p:cNvPr>
            <p:cNvSpPr/>
            <p:nvPr/>
          </p:nvSpPr>
          <p:spPr bwMode="gray">
            <a:xfrm>
              <a:off x="2549230" y="886369"/>
              <a:ext cx="2484315" cy="340158"/>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43194" rtl="0" eaLnBrk="1" fontAlgn="auto" latinLnBrk="0" hangingPunct="1">
                <a:lnSpc>
                  <a:spcPct val="100000"/>
                </a:lnSpc>
                <a:spcBef>
                  <a:spcPts val="0"/>
                </a:spcBef>
                <a:spcAft>
                  <a:spcPts val="0"/>
                </a:spcAft>
                <a:buClrTx/>
                <a:buSzTx/>
                <a:buFontTx/>
                <a:buNone/>
                <a:tabLst/>
                <a:defRPr/>
              </a:pPr>
              <a:r>
                <a:rPr kumimoji="1" lang="en-US" altLang="ja-JP" sz="1551"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2025</a:t>
              </a:r>
              <a:r>
                <a:rPr kumimoji="1" lang="ja-JP" altLang="en-US" sz="1551"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（万博開催）</a:t>
              </a:r>
            </a:p>
          </p:txBody>
        </p:sp>
        <p:sp>
          <p:nvSpPr>
            <p:cNvPr id="51" name="ホームベース 4">
              <a:extLst>
                <a:ext uri="{FF2B5EF4-FFF2-40B4-BE49-F238E27FC236}">
                  <a16:creationId xmlns:a16="http://schemas.microsoft.com/office/drawing/2014/main" id="{51F0FD7C-A3F3-4D3F-9E7A-E2D8BBD297CC}"/>
                </a:ext>
              </a:extLst>
            </p:cNvPr>
            <p:cNvSpPr/>
            <p:nvPr/>
          </p:nvSpPr>
          <p:spPr bwMode="gray">
            <a:xfrm>
              <a:off x="407938" y="886368"/>
              <a:ext cx="2362526" cy="340159"/>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43194"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202</a:t>
              </a:r>
              <a:r>
                <a:rPr kumimoji="1" lang="ja-JP" altLang="en-US"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３</a:t>
              </a:r>
            </a:p>
          </p:txBody>
        </p:sp>
      </p:grpSp>
      <p:sp>
        <p:nvSpPr>
          <p:cNvPr id="52" name="スライド番号プレースホルダー 1"/>
          <p:cNvSpPr>
            <a:spLocks noGrp="1"/>
          </p:cNvSpPr>
          <p:nvPr>
            <p:ph type="sldNum" sz="quarter" idx="12"/>
          </p:nvPr>
        </p:nvSpPr>
        <p:spPr>
          <a:xfrm>
            <a:off x="9662615" y="6816016"/>
            <a:ext cx="418010" cy="38329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noProof="0" dirty="0">
                <a:solidFill>
                  <a:prstClr val="black">
                    <a:tint val="75000"/>
                  </a:prstClr>
                </a:solidFill>
                <a:latin typeface="Calibri" panose="020F0502020204030204"/>
                <a:ea typeface="游ゴシック" panose="020B0400000000000000" pitchFamily="50" charset="-128"/>
              </a:rPr>
              <a:t>31</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14" name="テキスト ボックス 13">
            <a:extLst>
              <a:ext uri="{FF2B5EF4-FFF2-40B4-BE49-F238E27FC236}">
                <a16:creationId xmlns:a16="http://schemas.microsoft.com/office/drawing/2014/main" id="{B02F3C22-1443-46B7-A977-04475234F08A}"/>
              </a:ext>
            </a:extLst>
          </p:cNvPr>
          <p:cNvSpPr txBox="1"/>
          <p:nvPr/>
        </p:nvSpPr>
        <p:spPr>
          <a:xfrm>
            <a:off x="270312" y="621787"/>
            <a:ext cx="9540000" cy="415498"/>
          </a:xfrm>
          <a:prstGeom prst="rect">
            <a:avLst/>
          </a:prstGeom>
          <a:noFill/>
          <a:ln w="6350">
            <a:noFill/>
            <a:prstDash val="dash"/>
          </a:ln>
        </p:spPr>
        <p:txBody>
          <a:bodyPr wrap="square">
            <a:spAutoFit/>
          </a:bodyPr>
          <a:lstStyle/>
          <a:p>
            <a:pPr lvl="0">
              <a:defRPr/>
            </a:pPr>
            <a:r>
              <a:rPr lang="ja-JP" altLang="en-US" sz="1000" dirty="0">
                <a:latin typeface="BIZ UDPゴシック" panose="020B0400000000000000" pitchFamily="50" charset="-128"/>
                <a:ea typeface="BIZ UDPゴシック" panose="020B0400000000000000" pitchFamily="50" charset="-128"/>
              </a:rPr>
              <a:t>　</a:t>
            </a:r>
            <a:r>
              <a:rPr lang="ja-JP" altLang="en-US" sz="1050" dirty="0">
                <a:solidFill>
                  <a:prstClr val="black"/>
                </a:solidFill>
                <a:latin typeface="BIZ UDPゴシック" panose="020B0400000000000000" pitchFamily="50" charset="-128"/>
                <a:ea typeface="BIZ UDPゴシック" panose="020B0400000000000000" pitchFamily="50" charset="-128"/>
              </a:rPr>
              <a:t>「未来社会の実験場」を体現するためには、革新的な技術やサービスを有するスタートアップの先駆的な取組みを促進していく必要がある。会場内外において多様な実証やチャレンジを推進することで、大阪のみならずわが国全体の成長を加速させる。</a:t>
            </a:r>
          </a:p>
        </p:txBody>
      </p:sp>
      <p:grpSp>
        <p:nvGrpSpPr>
          <p:cNvPr id="15" name="グループ化 14"/>
          <p:cNvGrpSpPr/>
          <p:nvPr/>
        </p:nvGrpSpPr>
        <p:grpSpPr>
          <a:xfrm>
            <a:off x="3618047" y="3688455"/>
            <a:ext cx="2874193" cy="2344045"/>
            <a:chOff x="4668079" y="1890156"/>
            <a:chExt cx="2412000" cy="2344045"/>
          </a:xfrm>
        </p:grpSpPr>
        <p:sp>
          <p:nvSpPr>
            <p:cNvPr id="16" name="正方形/長方形 15">
              <a:extLst>
                <a:ext uri="{FF2B5EF4-FFF2-40B4-BE49-F238E27FC236}">
                  <a16:creationId xmlns:a16="http://schemas.microsoft.com/office/drawing/2014/main" id="{42AB246C-D6C3-4324-A739-9AC17F6C0836}"/>
                </a:ext>
              </a:extLst>
            </p:cNvPr>
            <p:cNvSpPr/>
            <p:nvPr/>
          </p:nvSpPr>
          <p:spPr>
            <a:xfrm>
              <a:off x="4668079" y="2029747"/>
              <a:ext cx="2412000" cy="2204454"/>
            </a:xfrm>
            <a:prstGeom prst="rect">
              <a:avLst/>
            </a:prstGeom>
            <a:solidFill>
              <a:schemeClr val="bg1"/>
            </a:solidFill>
            <a:ln w="19050" cmpd="dbl">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216000" rIns="36000" bIns="36000" rtlCol="0" anchor="t" anchorCtr="0"/>
            <a:lstStyle/>
            <a:p>
              <a:pPr marL="0" marR="0" lvl="0" indent="0" algn="l" defTabSz="93053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革新的な技術・サービスを世界に発信</a:t>
              </a:r>
            </a:p>
            <a:p>
              <a:pPr marL="85725" marR="0" lvl="0" indent="-85725" algn="l" defTabSz="93053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・大阪ヘルスケアパビリオンなどで、スタートアップの技術・サービスを実証</a:t>
              </a:r>
              <a:endPar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85725" marR="0" lvl="0" indent="-85725" algn="l" defTabSz="93053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lvl="0" defTabSz="959937">
                <a:defRPr/>
              </a:pPr>
              <a:r>
                <a:rPr kumimoji="0" lang="ja-JP" altLang="en-US" sz="1300" b="1"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en-US" altLang="ja-JP" sz="1300" b="1"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Global</a:t>
              </a:r>
              <a:r>
                <a:rPr lang="ja-JP" altLang="en-US" sz="1300" b="1" noProof="0" dirty="0">
                  <a:solidFill>
                    <a:prstClr val="black"/>
                  </a:solidFill>
                  <a:latin typeface="BIZ UDPゴシック" panose="020B0400000000000000" pitchFamily="50" charset="-128"/>
                  <a:ea typeface="BIZ UDPゴシック" panose="020B0400000000000000" pitchFamily="50" charset="-128"/>
                </a:rPr>
                <a:t> </a:t>
              </a:r>
              <a:r>
                <a:rPr kumimoji="0" lang="en-US" altLang="ja-JP" sz="1300" b="1"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Startup EXPO 2025</a:t>
              </a:r>
              <a:r>
                <a:rPr lang="ja-JP" altLang="en-US" sz="1300" b="1" dirty="0">
                  <a:solidFill>
                    <a:prstClr val="black"/>
                  </a:solidFill>
                  <a:latin typeface="BIZ UDPゴシック" panose="020B0400000000000000" pitchFamily="50" charset="-128"/>
                  <a:ea typeface="BIZ UDPゴシック" panose="020B0400000000000000" pitchFamily="50" charset="-128"/>
                </a:rPr>
                <a:t>」 （仮）開催</a:t>
              </a:r>
              <a:endParaRPr kumimoji="0" lang="ja-JP" altLang="en-US" sz="1300" b="1"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90488" marR="0" lvl="0" indent="-90488" algn="l" defTabSz="457200" rtl="0" eaLnBrk="1" fontAlgn="auto" latinLnBrk="0" hangingPunct="1">
                <a:lnSpc>
                  <a:spcPct val="100000"/>
                </a:lnSpc>
                <a:spcBef>
                  <a:spcPts val="0"/>
                </a:spcBef>
                <a:spcAft>
                  <a:spcPts val="0"/>
                </a:spcAft>
                <a:buClrTx/>
                <a:buSzTx/>
                <a:buFontTx/>
                <a:buNone/>
                <a:tabLst/>
                <a:defRPr/>
              </a:pPr>
              <a:r>
                <a:rPr kumimoji="1" lang="ja-JP" altLang="en-US" sz="1100" b="0"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・万博会場内をはじめ、様々な機会に日本のスタートアップの魅力・価値を世界に発信</a:t>
              </a:r>
              <a:endParaRPr kumimoji="1" lang="en-US" altLang="ja-JP" sz="1100" b="0" i="0"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7" name="ホームベース 7">
              <a:extLst>
                <a:ext uri="{FF2B5EF4-FFF2-40B4-BE49-F238E27FC236}">
                  <a16:creationId xmlns:a16="http://schemas.microsoft.com/office/drawing/2014/main" id="{E599356E-2B0A-4C96-A1C9-EC52982B4052}"/>
                </a:ext>
              </a:extLst>
            </p:cNvPr>
            <p:cNvSpPr/>
            <p:nvPr/>
          </p:nvSpPr>
          <p:spPr>
            <a:xfrm>
              <a:off x="4668079" y="1890156"/>
              <a:ext cx="1012036" cy="279182"/>
            </a:xfrm>
            <a:prstGeom prst="homePlate">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43194" rtl="0" eaLnBrk="1" fontAlgn="auto" latinLnBrk="0" hangingPunct="1">
                <a:lnSpc>
                  <a:spcPct val="100000"/>
                </a:lnSpc>
                <a:spcBef>
                  <a:spcPts val="0"/>
                </a:spcBef>
                <a:spcAft>
                  <a:spcPts val="0"/>
                </a:spcAft>
                <a:buClrTx/>
                <a:buSzTx/>
                <a:buFontTx/>
                <a:buNone/>
                <a:tabLst/>
                <a:defRPr/>
              </a:pPr>
              <a:r>
                <a:rPr kumimoji="1" lang="ja-JP" altLang="en-US" sz="1163"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万博会場</a:t>
              </a:r>
            </a:p>
          </p:txBody>
        </p:sp>
      </p:grpSp>
    </p:spTree>
    <p:extLst>
      <p:ext uri="{BB962C8B-B14F-4D97-AF65-F5344CB8AC3E}">
        <p14:creationId xmlns:p14="http://schemas.microsoft.com/office/powerpoint/2010/main" val="1011869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02830" y="4629504"/>
            <a:ext cx="1826141"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国への提案・要望</a:t>
            </a:r>
          </a:p>
        </p:txBody>
      </p:sp>
      <p:sp>
        <p:nvSpPr>
          <p:cNvPr id="17" name="テキスト ボックス 16"/>
          <p:cNvSpPr txBox="1"/>
          <p:nvPr/>
        </p:nvSpPr>
        <p:spPr>
          <a:xfrm>
            <a:off x="402830" y="2989517"/>
            <a:ext cx="2236510"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国との協議</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の進捗状況</a:t>
            </a:r>
          </a:p>
        </p:txBody>
      </p:sp>
      <p:sp>
        <p:nvSpPr>
          <p:cNvPr id="22" name="スライド番号プレースホルダー 1"/>
          <p:cNvSpPr>
            <a:spLocks noGrp="1"/>
          </p:cNvSpPr>
          <p:nvPr>
            <p:ph type="sldNum" sz="quarter" idx="12"/>
          </p:nvPr>
        </p:nvSpPr>
        <p:spPr>
          <a:xfrm>
            <a:off x="9662615" y="6816016"/>
            <a:ext cx="418010" cy="38329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noProof="0" dirty="0">
                <a:solidFill>
                  <a:prstClr val="black">
                    <a:tint val="75000"/>
                  </a:prstClr>
                </a:solidFill>
                <a:latin typeface="Calibri" panose="020F0502020204030204"/>
                <a:ea typeface="游ゴシック" panose="020B0400000000000000" pitchFamily="50" charset="-128"/>
              </a:rPr>
              <a:t>32</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graphicFrame>
        <p:nvGraphicFramePr>
          <p:cNvPr id="23" name="表 22"/>
          <p:cNvGraphicFramePr>
            <a:graphicFrameLocks noGrp="1"/>
          </p:cNvGraphicFramePr>
          <p:nvPr>
            <p:extLst>
              <p:ext uri="{D42A27DB-BD31-4B8C-83A1-F6EECF244321}">
                <p14:modId xmlns:p14="http://schemas.microsoft.com/office/powerpoint/2010/main" val="2479485660"/>
              </p:ext>
            </p:extLst>
          </p:nvPr>
        </p:nvGraphicFramePr>
        <p:xfrm>
          <a:off x="511620" y="3372719"/>
          <a:ext cx="9360001" cy="1064192"/>
        </p:xfrm>
        <a:graphic>
          <a:graphicData uri="http://schemas.openxmlformats.org/drawingml/2006/table">
            <a:tbl>
              <a:tblPr bandRow="1">
                <a:tableStyleId>{5940675A-B579-460E-94D1-54222C63F5DA}</a:tableStyleId>
              </a:tblPr>
              <a:tblGrid>
                <a:gridCol w="1641645">
                  <a:extLst>
                    <a:ext uri="{9D8B030D-6E8A-4147-A177-3AD203B41FA5}">
                      <a16:colId xmlns:a16="http://schemas.microsoft.com/office/drawing/2014/main" val="525926817"/>
                    </a:ext>
                  </a:extLst>
                </a:gridCol>
                <a:gridCol w="7718356">
                  <a:extLst>
                    <a:ext uri="{9D8B030D-6E8A-4147-A177-3AD203B41FA5}">
                      <a16:colId xmlns:a16="http://schemas.microsoft.com/office/drawing/2014/main" val="1556401701"/>
                    </a:ext>
                  </a:extLst>
                </a:gridCol>
              </a:tblGrid>
              <a:tr h="543392">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000" b="1" u="none" dirty="0">
                          <a:solidFill>
                            <a:schemeClr val="tx1"/>
                          </a:solidFill>
                          <a:latin typeface="+mn-ea"/>
                        </a:rPr>
                        <a:t>国「アクションプラン</a:t>
                      </a:r>
                      <a:r>
                        <a:rPr lang="en-US" altLang="ja-JP" sz="1000" b="1" u="none" dirty="0">
                          <a:solidFill>
                            <a:schemeClr val="tx1"/>
                          </a:solidFill>
                          <a:latin typeface="+mn-ea"/>
                        </a:rPr>
                        <a:t>Ver.</a:t>
                      </a:r>
                      <a:r>
                        <a:rPr lang="en-US" altLang="ja-JP" sz="1000" b="1" u="none" strike="noStrike" baseline="0" dirty="0">
                          <a:solidFill>
                            <a:schemeClr val="tx1"/>
                          </a:solidFill>
                          <a:latin typeface="+mn-ea"/>
                        </a:rPr>
                        <a:t>5</a:t>
                      </a:r>
                      <a:r>
                        <a:rPr lang="ja-JP" altLang="en-US" sz="1000" b="1" u="none" dirty="0">
                          <a:solidFill>
                            <a:schemeClr val="tx1"/>
                          </a:solidFill>
                          <a:latin typeface="+mn-ea"/>
                        </a:rPr>
                        <a:t>」の記載内容</a:t>
                      </a:r>
                      <a:endParaRPr kumimoji="1" lang="ja-JP" altLang="en-US" sz="1000" u="none" dirty="0">
                        <a:solidFill>
                          <a:schemeClr val="tx1"/>
                        </a:solidFill>
                        <a:latin typeface="BIZ UDPゴシック" panose="020B0400000000000000" pitchFamily="50" charset="-128"/>
                        <a:ea typeface="BIZ UDPゴシック" panose="020B0400000000000000" pitchFamily="50" charset="-128"/>
                      </a:endParaRPr>
                    </a:p>
                  </a:txBody>
                  <a:tcPr marL="100806" marR="100806" marT="50403" marB="50403" anchor="ctr">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Global Startup EXPO 2025</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」（以下、</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GSE</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）（仮）</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&lt;</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経産省</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&gt;</a:t>
                      </a:r>
                    </a:p>
                  </a:txBody>
                  <a:tcPr marL="100806" marR="100806" marT="144000" marB="72000">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1636353"/>
                  </a:ext>
                </a:extLst>
              </a:tr>
              <a:tr h="477233">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国との協議の進捗状況</a:t>
                      </a:r>
                      <a:endParaRPr kumimoji="1" lang="en-US" altLang="ja-JP" sz="10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（取組みの成果）</a:t>
                      </a:r>
                      <a:endParaRPr kumimoji="1" lang="ja-JP" altLang="en-US" sz="10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txBody>
                  <a:tcPr marL="100806" marR="100806" marT="50403" marB="50403" anchor="ctr">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国「アクションプラン</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Ver. 3</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」に</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GSE</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について記載</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GSE </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開催及び機運醸成に向けての検討</a:t>
                      </a:r>
                      <a:endParaRPr kumimoji="1" lang="ja-JP" altLang="en-US" sz="1000" b="0" i="0" u="none" strike="sngStrike" kern="1200" cap="none" spc="0" normalizeH="0" baseline="0" noProof="0" dirty="0">
                        <a:ln>
                          <a:noFill/>
                        </a:ln>
                        <a:solidFill>
                          <a:srgbClr val="FF0000"/>
                        </a:solidFill>
                        <a:effectLst/>
                        <a:uLnTx/>
                        <a:uFillTx/>
                        <a:latin typeface="游ゴシック" panose="020B0400000000000000" pitchFamily="50" charset="-128"/>
                        <a:ea typeface="+mn-ea"/>
                        <a:cs typeface="+mn-cs"/>
                      </a:endParaRPr>
                    </a:p>
                  </a:txBody>
                  <a:tcPr marL="100806" marR="100806" marT="144000" marB="72000">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566491"/>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836900001"/>
              </p:ext>
            </p:extLst>
          </p:nvPr>
        </p:nvGraphicFramePr>
        <p:xfrm>
          <a:off x="285700" y="300598"/>
          <a:ext cx="9585919" cy="1405185"/>
        </p:xfrm>
        <a:graphic>
          <a:graphicData uri="http://schemas.openxmlformats.org/drawingml/2006/table">
            <a:tbl>
              <a:tblPr bandRow="1">
                <a:tableStyleId>{5940675A-B579-460E-94D1-54222C63F5DA}</a:tableStyleId>
              </a:tblPr>
              <a:tblGrid>
                <a:gridCol w="9585919">
                  <a:extLst>
                    <a:ext uri="{9D8B030D-6E8A-4147-A177-3AD203B41FA5}">
                      <a16:colId xmlns:a16="http://schemas.microsoft.com/office/drawing/2014/main" val="525926817"/>
                    </a:ext>
                  </a:extLst>
                </a:gridCol>
              </a:tblGrid>
              <a:tr h="315023">
                <a:tc>
                  <a:txBody>
                    <a:bodyPr/>
                    <a:lstStyle/>
                    <a:p>
                      <a:pPr algn="l"/>
                      <a:r>
                        <a:rPr kumimoji="1" lang="ja-JP" altLang="en-US" sz="1600" b="1" u="none" dirty="0">
                          <a:solidFill>
                            <a:schemeClr val="bg1"/>
                          </a:solidFill>
                          <a:latin typeface="メイリオ" panose="020B0604030504040204" pitchFamily="50" charset="-128"/>
                          <a:ea typeface="メイリオ" panose="020B0604030504040204" pitchFamily="50" charset="-128"/>
                        </a:rPr>
                        <a:t>府・市の取組み</a:t>
                      </a: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508488957"/>
                  </a:ext>
                </a:extLst>
              </a:tr>
              <a:tr h="1060539">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・大阪パビリオンにおいて、大阪の優れたスタートアップ等を発掘し、技術力や魅力を発信する「展示・出展ゾーン」を設置</a:t>
                      </a:r>
                      <a:endParaRPr kumimoji="1" lang="en-US" altLang="ja-JP" sz="1000" b="1"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u="none" dirty="0">
                          <a:solidFill>
                            <a:schemeClr val="tx1"/>
                          </a:solidFill>
                        </a:rPr>
                        <a:t>・大学発スタートアップ創出に向けて、京阪神の産官学と連携し、令和３年度から文部科学省「大学発新産業創出プログラム」、令和５年度は「大学発新産業創出</a:t>
                      </a:r>
                      <a:endParaRPr kumimoji="1" lang="en-US" altLang="ja-JP" sz="1000" b="1" u="none"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u="none" dirty="0">
                          <a:solidFill>
                            <a:schemeClr val="tx1"/>
                          </a:solidFill>
                        </a:rPr>
                        <a:t>　基金事業」等を活用して、ディープテックの成長支援を実施</a:t>
                      </a:r>
                      <a:endParaRPr kumimoji="1" lang="ja-JP" altLang="en-US" sz="1000" b="1" u="none" strike="sngStrike"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・カーボンニュートラル・ライフサイエンス等の新技術を活用するスタートアップの創出・成長支援</a:t>
                      </a:r>
                      <a:endParaRPr kumimoji="1" lang="en-US" altLang="ja-JP" sz="1000" b="1"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・うめきたエリアを人、シーズ、課題等のイノベーションの源泉が集結する中心地としての機能強化</a:t>
                      </a:r>
                      <a:endParaRPr kumimoji="1" lang="en-US" altLang="ja-JP" sz="1000" b="1"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・地域のディープテック支援機能の強化や「</a:t>
                      </a:r>
                      <a:r>
                        <a:rPr kumimoji="1" lang="en-US" altLang="ja-JP" sz="1000" b="1" dirty="0">
                          <a:solidFill>
                            <a:schemeClr val="tx1"/>
                          </a:solidFill>
                        </a:rPr>
                        <a:t>Global Startup EXPO 2025</a:t>
                      </a:r>
                      <a:r>
                        <a:rPr kumimoji="1" lang="ja-JP" altLang="en-US" sz="1000" b="1" dirty="0">
                          <a:solidFill>
                            <a:schemeClr val="tx1"/>
                          </a:solidFill>
                        </a:rPr>
                        <a:t>」（仮）の開催を契機とした機運醸成・発信強化</a:t>
                      </a:r>
                      <a:endParaRPr kumimoji="1" lang="en-US" altLang="ja-JP" sz="1000" b="1" dirty="0">
                        <a:solidFill>
                          <a:schemeClr val="tx1"/>
                        </a:solidFill>
                      </a:endParaRP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8277082"/>
                  </a:ext>
                </a:extLst>
              </a:tr>
            </a:tbl>
          </a:graphicData>
        </a:graphic>
      </p:graphicFrame>
      <p:sp>
        <p:nvSpPr>
          <p:cNvPr id="13" name="テキスト ボックス 12"/>
          <p:cNvSpPr txBox="1"/>
          <p:nvPr/>
        </p:nvSpPr>
        <p:spPr>
          <a:xfrm>
            <a:off x="402830" y="2222780"/>
            <a:ext cx="595035"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課題</a:t>
            </a:r>
          </a:p>
        </p:txBody>
      </p:sp>
      <p:cxnSp>
        <p:nvCxnSpPr>
          <p:cNvPr id="21" name="直線コネクタ 20"/>
          <p:cNvCxnSpPr/>
          <p:nvPr/>
        </p:nvCxnSpPr>
        <p:spPr>
          <a:xfrm flipH="1">
            <a:off x="288528" y="2442808"/>
            <a:ext cx="1" cy="245951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楕円 23"/>
          <p:cNvSpPr/>
          <p:nvPr/>
        </p:nvSpPr>
        <p:spPr>
          <a:xfrm>
            <a:off x="159267" y="2221673"/>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26" name="グループ化 25"/>
          <p:cNvGrpSpPr/>
          <p:nvPr/>
        </p:nvGrpSpPr>
        <p:grpSpPr>
          <a:xfrm>
            <a:off x="113100" y="4648740"/>
            <a:ext cx="369332" cy="300082"/>
            <a:chOff x="208675" y="3735463"/>
            <a:chExt cx="369332" cy="300082"/>
          </a:xfrm>
        </p:grpSpPr>
        <p:sp>
          <p:nvSpPr>
            <p:cNvPr id="27" name="楕円 26"/>
            <p:cNvSpPr/>
            <p:nvPr/>
          </p:nvSpPr>
          <p:spPr>
            <a:xfrm>
              <a:off x="219694" y="3735463"/>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 name="テキスト ボックス 27"/>
            <p:cNvSpPr txBox="1"/>
            <p:nvPr/>
          </p:nvSpPr>
          <p:spPr>
            <a:xfrm rot="5400000">
              <a:off x="243300" y="3700838"/>
              <a:ext cx="30008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&gt;</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3" name="テキスト ボックス 2"/>
          <p:cNvSpPr txBox="1"/>
          <p:nvPr/>
        </p:nvSpPr>
        <p:spPr>
          <a:xfrm>
            <a:off x="511620" y="2545673"/>
            <a:ext cx="9251210" cy="452150"/>
          </a:xfrm>
          <a:prstGeom prst="rect">
            <a:avLst/>
          </a:prstGeom>
          <a:noFill/>
          <a:ln w="6350">
            <a:noFill/>
            <a:prstDash val="solid"/>
          </a:ln>
        </p:spPr>
        <p:txBody>
          <a:bodyPr wrap="square" rtlCol="0" anchor="ctr" anchorCtr="0">
            <a:noAutofit/>
          </a:bodyPr>
          <a:lstStyle/>
          <a:p>
            <a:r>
              <a:rPr kumimoji="1" lang="ja-JP" altLang="en-US" sz="1000" dirty="0">
                <a:latin typeface="+mn-ea"/>
              </a:rPr>
              <a:t>▷</a:t>
            </a:r>
            <a:r>
              <a:rPr kumimoji="1" lang="ja-JP" altLang="en-US" sz="1000" dirty="0"/>
              <a:t>万博を契機にスタートアップが活躍できる方策の具体化</a:t>
            </a:r>
          </a:p>
          <a:p>
            <a:r>
              <a:rPr kumimoji="1" lang="ja-JP" altLang="en-US" sz="1000" dirty="0">
                <a:latin typeface="+mn-ea"/>
              </a:rPr>
              <a:t>▷</a:t>
            </a:r>
            <a:r>
              <a:rPr kumimoji="1" lang="ja-JP" altLang="en-US" sz="1000" dirty="0"/>
              <a:t>社会機運や投資環境の未成熟</a:t>
            </a:r>
          </a:p>
        </p:txBody>
      </p:sp>
      <p:graphicFrame>
        <p:nvGraphicFramePr>
          <p:cNvPr id="15" name="表 14"/>
          <p:cNvGraphicFramePr>
            <a:graphicFrameLocks noGrp="1"/>
          </p:cNvGraphicFramePr>
          <p:nvPr>
            <p:extLst>
              <p:ext uri="{D42A27DB-BD31-4B8C-83A1-F6EECF244321}">
                <p14:modId xmlns:p14="http://schemas.microsoft.com/office/powerpoint/2010/main" val="1897293537"/>
              </p:ext>
            </p:extLst>
          </p:nvPr>
        </p:nvGraphicFramePr>
        <p:xfrm>
          <a:off x="511620" y="5015929"/>
          <a:ext cx="9360000" cy="1738440"/>
        </p:xfrm>
        <a:graphic>
          <a:graphicData uri="http://schemas.openxmlformats.org/drawingml/2006/table">
            <a:tbl>
              <a:tblPr>
                <a:tableStyleId>{7DF18680-E054-41AD-8BC1-D1AEF772440D}</a:tableStyleId>
              </a:tblPr>
              <a:tblGrid>
                <a:gridCol w="9360000">
                  <a:extLst>
                    <a:ext uri="{9D8B030D-6E8A-4147-A177-3AD203B41FA5}">
                      <a16:colId xmlns:a16="http://schemas.microsoft.com/office/drawing/2014/main" val="2586955789"/>
                    </a:ext>
                  </a:extLst>
                </a:gridCol>
              </a:tblGrid>
              <a:tr h="668754">
                <a:tc>
                  <a:txBody>
                    <a:bodyPr/>
                    <a:lstStyle/>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tx1"/>
                          </a:solidFill>
                          <a:effectLst/>
                          <a:uLnTx/>
                          <a:uFillTx/>
                          <a:latin typeface="+mn-ea"/>
                          <a:ea typeface="+mn-ea"/>
                          <a:cs typeface="+mn-cs"/>
                        </a:rPr>
                        <a:t>▶スタートアップの創出・育成と万博での革新的な技術・サービスの世界への発信</a:t>
                      </a:r>
                      <a:br>
                        <a:rPr kumimoji="1" lang="en-US" altLang="ja-JP" sz="1050" b="1" i="0" u="none" strike="noStrike" kern="1200" cap="none" spc="0" normalizeH="0" baseline="0" noProof="0" dirty="0">
                          <a:ln>
                            <a:noFill/>
                          </a:ln>
                          <a:solidFill>
                            <a:schemeClr val="tx1"/>
                          </a:solidFill>
                          <a:effectLst/>
                          <a:uLnTx/>
                          <a:uFillTx/>
                          <a:latin typeface="+mn-ea"/>
                          <a:ea typeface="+mn-ea"/>
                          <a:cs typeface="+mn-cs"/>
                        </a:rPr>
                      </a:br>
                      <a:r>
                        <a:rPr kumimoji="1" lang="ja-JP" altLang="en-US" sz="1000" b="0" i="0" u="none" strike="noStrike" kern="1200" cap="none" spc="0" normalizeH="0" baseline="0" noProof="0" dirty="0">
                          <a:ln>
                            <a:noFill/>
                          </a:ln>
                          <a:solidFill>
                            <a:schemeClr val="tx1"/>
                          </a:solidFill>
                          <a:effectLst/>
                          <a:uLnTx/>
                          <a:uFillTx/>
                          <a:latin typeface="+mn-ea"/>
                          <a:ea typeface="+mn-ea"/>
                          <a:cs typeface="+mn-cs"/>
                        </a:rPr>
                        <a:t>・</a:t>
                      </a:r>
                      <a:r>
                        <a:rPr kumimoji="1" lang="ja-JP" altLang="en-US" sz="1000" u="none" dirty="0">
                          <a:solidFill>
                            <a:schemeClr val="tx1"/>
                          </a:solidFill>
                          <a:latin typeface="+mn-ea"/>
                          <a:ea typeface="+mn-ea"/>
                        </a:rPr>
                        <a:t>「</a:t>
                      </a:r>
                      <a:r>
                        <a:rPr kumimoji="1" lang="en-US" altLang="ja-JP" sz="1000" u="none" dirty="0">
                          <a:solidFill>
                            <a:schemeClr val="tx1"/>
                          </a:solidFill>
                          <a:latin typeface="+mn-ea"/>
                          <a:ea typeface="+mn-ea"/>
                        </a:rPr>
                        <a:t>Global Startup </a:t>
                      </a:r>
                      <a:r>
                        <a:rPr kumimoji="1" lang="ja-JP" altLang="en-US" sz="1000" u="none" dirty="0">
                          <a:solidFill>
                            <a:schemeClr val="tx1"/>
                          </a:solidFill>
                          <a:latin typeface="+mn-ea"/>
                          <a:ea typeface="+mn-ea"/>
                        </a:rPr>
                        <a:t> </a:t>
                      </a:r>
                      <a:r>
                        <a:rPr kumimoji="1" lang="en-US" altLang="ja-JP" sz="1000" u="none" dirty="0">
                          <a:solidFill>
                            <a:schemeClr val="tx1"/>
                          </a:solidFill>
                          <a:latin typeface="+mn-ea"/>
                          <a:ea typeface="+mn-ea"/>
                        </a:rPr>
                        <a:t>EXPO2025</a:t>
                      </a:r>
                      <a:r>
                        <a:rPr kumimoji="1" lang="ja-JP" altLang="en-US" sz="1000" u="none" dirty="0">
                          <a:solidFill>
                            <a:schemeClr val="tx1"/>
                          </a:solidFill>
                          <a:latin typeface="+mn-ea"/>
                          <a:ea typeface="+mn-ea"/>
                        </a:rPr>
                        <a:t>」</a:t>
                      </a:r>
                      <a:r>
                        <a:rPr kumimoji="1" lang="en-US" altLang="ja-JP" sz="1000" u="none" dirty="0">
                          <a:solidFill>
                            <a:schemeClr val="tx1"/>
                          </a:solidFill>
                          <a:latin typeface="+mn-ea"/>
                          <a:ea typeface="+mn-ea"/>
                        </a:rPr>
                        <a:t>(</a:t>
                      </a:r>
                      <a:r>
                        <a:rPr kumimoji="1" lang="ja-JP" altLang="en-US" sz="1000" u="none" dirty="0">
                          <a:solidFill>
                            <a:schemeClr val="tx1"/>
                          </a:solidFill>
                          <a:latin typeface="+mn-ea"/>
                          <a:ea typeface="+mn-ea"/>
                        </a:rPr>
                        <a:t>仮）をトップクラスのスタートアップや投資家等が参加する世界最高峰レベルで</a:t>
                      </a:r>
                      <a:r>
                        <a:rPr kumimoji="1" lang="ja-JP" altLang="en-US" sz="1000" u="none" strike="noStrike" dirty="0">
                          <a:solidFill>
                            <a:schemeClr val="tx1"/>
                          </a:solidFill>
                          <a:latin typeface="+mn-ea"/>
                          <a:ea typeface="+mn-ea"/>
                        </a:rPr>
                        <a:t>開催するとともに</a:t>
                      </a:r>
                      <a:r>
                        <a:rPr kumimoji="1" lang="ja-JP" altLang="en-US" sz="1000" u="none" dirty="0">
                          <a:solidFill>
                            <a:schemeClr val="tx1"/>
                          </a:solidFill>
                          <a:latin typeface="+mn-ea"/>
                          <a:ea typeface="+mn-ea"/>
                        </a:rPr>
                        <a:t>、機運醸成のため</a:t>
                      </a:r>
                      <a:r>
                        <a:rPr kumimoji="1" lang="ja-JP" altLang="en-US" sz="1000" u="none" strike="noStrike" dirty="0">
                          <a:solidFill>
                            <a:schemeClr val="tx1"/>
                          </a:solidFill>
                          <a:latin typeface="+mn-ea"/>
                          <a:ea typeface="+mn-ea"/>
                        </a:rPr>
                        <a:t>に</a:t>
                      </a:r>
                      <a:r>
                        <a:rPr kumimoji="1" lang="ja-JP" altLang="en-US" sz="1000" b="0" i="0" u="none" strike="noStrike" kern="1200" cap="none" spc="0" normalizeH="0" baseline="0" noProof="0" dirty="0">
                          <a:ln>
                            <a:noFill/>
                          </a:ln>
                          <a:solidFill>
                            <a:schemeClr val="tx1"/>
                          </a:solidFill>
                          <a:effectLst/>
                          <a:uLnTx/>
                          <a:uFillTx/>
                          <a:latin typeface="+mn-ea"/>
                          <a:ea typeface="+mn-ea"/>
                          <a:cs typeface="+mn-cs"/>
                        </a:rPr>
                        <a:t>プレ　イベント開催</a:t>
                      </a:r>
                      <a:br>
                        <a:rPr kumimoji="1" lang="en-US" altLang="ja-JP" sz="1000" b="0" i="0" u="none" strike="noStrike" kern="1200" cap="none" spc="0" normalizeH="0" baseline="0" noProof="0" dirty="0">
                          <a:ln>
                            <a:noFill/>
                          </a:ln>
                          <a:solidFill>
                            <a:schemeClr val="tx1"/>
                          </a:solidFill>
                          <a:effectLst/>
                          <a:uLnTx/>
                          <a:uFillTx/>
                          <a:latin typeface="+mn-ea"/>
                          <a:ea typeface="+mn-ea"/>
                          <a:cs typeface="+mn-cs"/>
                        </a:rPr>
                      </a:br>
                      <a:r>
                        <a:rPr kumimoji="1" lang="ja-JP" altLang="en-US" sz="1000" b="0" i="0" u="none" strike="noStrike" kern="1200" cap="none" spc="0" normalizeH="0" baseline="0" noProof="0" dirty="0">
                          <a:ln>
                            <a:noFill/>
                          </a:ln>
                          <a:solidFill>
                            <a:schemeClr val="tx1"/>
                          </a:solidFill>
                          <a:effectLst/>
                          <a:uLnTx/>
                          <a:uFillTx/>
                          <a:latin typeface="+mn-ea"/>
                          <a:ea typeface="+mn-ea"/>
                          <a:cs typeface="+mn-cs"/>
                        </a:rPr>
                        <a:t>・万博を機に成長を図ろうとするスタートアップに対するアクセラレーションプログラム等の国の行う支援事業を、万博と関連付けて集中実施</a:t>
                      </a:r>
                      <a:endParaRPr kumimoji="1" lang="en-US" altLang="ja-JP" sz="1000" b="0" i="0" u="none" strike="noStrike" kern="1200" cap="none" spc="0" normalizeH="0" baseline="0" noProof="0" dirty="0">
                        <a:ln>
                          <a:noFill/>
                        </a:ln>
                        <a:solidFill>
                          <a:schemeClr val="tx1"/>
                        </a:solidFill>
                        <a:effectLst/>
                        <a:uLnTx/>
                        <a:uFillTx/>
                        <a:latin typeface="+mn-ea"/>
                        <a:ea typeface="+mn-ea"/>
                        <a:cs typeface="+mn-cs"/>
                      </a:endParaRPr>
                    </a:p>
                  </a:txBody>
                  <a:tcPr marT="144000" marB="108000">
                    <a:solidFill>
                      <a:schemeClr val="accent1">
                        <a:lumMod val="20000"/>
                        <a:lumOff val="80000"/>
                      </a:schemeClr>
                    </a:solidFill>
                  </a:tcPr>
                </a:tc>
                <a:extLst>
                  <a:ext uri="{0D108BD9-81ED-4DB2-BD59-A6C34878D82A}">
                    <a16:rowId xmlns:a16="http://schemas.microsoft.com/office/drawing/2014/main" val="2742932997"/>
                  </a:ext>
                </a:extLst>
              </a:tr>
              <a:tr h="810934">
                <a:tc>
                  <a:txBody>
                    <a:bodyPr/>
                    <a:lstStyle/>
                    <a:p>
                      <a:pPr marL="185738" marR="0" lvl="0" indent="-185738" algn="l" defTabSz="959937" rtl="0" eaLnBrk="1" fontAlgn="auto" latinLnBrk="0" hangingPunct="1">
                        <a:lnSpc>
                          <a:spcPct val="100000"/>
                        </a:lnSpc>
                        <a:spcBef>
                          <a:spcPts val="600"/>
                        </a:spcBef>
                        <a:spcAft>
                          <a:spcPts val="0"/>
                        </a:spcAft>
                        <a:buClrTx/>
                        <a:buSzTx/>
                        <a:buFontTx/>
                        <a:buNone/>
                        <a:tabLst/>
                        <a:defRPr/>
                      </a:pPr>
                      <a:r>
                        <a:rPr kumimoji="1" lang="ja-JP" altLang="en-US" sz="1050" b="1" dirty="0">
                          <a:solidFill>
                            <a:prstClr val="black"/>
                          </a:solidFill>
                        </a:rPr>
                        <a:t>▷</a:t>
                      </a:r>
                      <a:r>
                        <a:rPr kumimoji="1" lang="ja-JP" altLang="en-US" sz="1050" b="1" i="0" u="none" strike="noStrike" kern="1200" cap="none" spc="0" normalizeH="0" baseline="0" noProof="0" dirty="0">
                          <a:ln>
                            <a:noFill/>
                          </a:ln>
                          <a:solidFill>
                            <a:schemeClr val="tx1"/>
                          </a:solidFill>
                          <a:effectLst/>
                          <a:uLnTx/>
                          <a:uFillTx/>
                          <a:latin typeface="+mn-ea"/>
                          <a:ea typeface="+mn-ea"/>
                          <a:cs typeface="+mn-cs"/>
                        </a:rPr>
                        <a:t>万博での取組みを継承し、世界トップレベルのスタートアップ集積拠点を実現するため、スタートアップの創出・育成を強力に推進</a:t>
                      </a:r>
                      <a:br>
                        <a:rPr kumimoji="1" lang="en-US" altLang="ja-JP" sz="1050" b="1" i="0" u="none" strike="noStrike" kern="1200" cap="none" spc="0" normalizeH="0" baseline="0" noProof="0" dirty="0">
                          <a:ln>
                            <a:noFill/>
                          </a:ln>
                          <a:solidFill>
                            <a:schemeClr val="tx1"/>
                          </a:solidFill>
                          <a:effectLst/>
                          <a:uLnTx/>
                          <a:uFillTx/>
                          <a:latin typeface="+mn-ea"/>
                          <a:ea typeface="+mn-ea"/>
                          <a:cs typeface="+mn-cs"/>
                        </a:rPr>
                      </a:br>
                      <a:r>
                        <a:rPr kumimoji="1" lang="ja-JP" altLang="en-US" sz="1000" b="0" i="0" u="none" strike="noStrike" kern="1200" cap="none" spc="0" normalizeH="0" baseline="0" noProof="0" dirty="0">
                          <a:ln>
                            <a:noFill/>
                          </a:ln>
                          <a:solidFill>
                            <a:schemeClr val="tx1"/>
                          </a:solidFill>
                          <a:effectLst/>
                          <a:uLnTx/>
                          <a:uFillTx/>
                          <a:latin typeface="+mn-ea"/>
                          <a:ea typeface="+mn-ea"/>
                          <a:cs typeface="+mn-cs"/>
                        </a:rPr>
                        <a:t>・グローバル・カンファレンスの継続開催</a:t>
                      </a:r>
                      <a:br>
                        <a:rPr kumimoji="1" lang="en-US" altLang="ja-JP" sz="1000" b="0" i="0" u="none" strike="noStrike" kern="1200" cap="none" spc="0" normalizeH="0" baseline="0" noProof="0" dirty="0">
                          <a:ln>
                            <a:noFill/>
                          </a:ln>
                          <a:solidFill>
                            <a:schemeClr val="tx1"/>
                          </a:solidFill>
                          <a:effectLst/>
                          <a:uLnTx/>
                          <a:uFillTx/>
                          <a:latin typeface="+mn-ea"/>
                          <a:ea typeface="+mn-ea"/>
                          <a:cs typeface="+mn-cs"/>
                        </a:rPr>
                      </a:br>
                      <a:r>
                        <a:rPr kumimoji="1" lang="ja-JP" altLang="en-US" sz="1000" b="0" i="0" u="none" strike="noStrike" kern="1200" cap="none" spc="0" normalizeH="0" baseline="0" noProof="0" dirty="0">
                          <a:ln>
                            <a:noFill/>
                          </a:ln>
                          <a:solidFill>
                            <a:schemeClr val="tx1"/>
                          </a:solidFill>
                          <a:effectLst/>
                          <a:uLnTx/>
                          <a:uFillTx/>
                          <a:latin typeface="+mn-ea"/>
                          <a:ea typeface="+mn-ea"/>
                          <a:cs typeface="+mn-cs"/>
                        </a:rPr>
                        <a:t>・ディープテック分野への支援を中心に、グローバル拠点都市に対するスタートアップ創出に係る財政支援</a:t>
                      </a:r>
                      <a:br>
                        <a:rPr kumimoji="1" lang="en-US" altLang="ja-JP" sz="1000" b="0" i="0" u="none" strike="noStrike" kern="1200" cap="none" spc="0" normalizeH="0" baseline="0" noProof="0" dirty="0">
                          <a:ln>
                            <a:noFill/>
                          </a:ln>
                          <a:solidFill>
                            <a:schemeClr val="tx1"/>
                          </a:solidFill>
                          <a:effectLst/>
                          <a:uLnTx/>
                          <a:uFillTx/>
                          <a:latin typeface="+mn-ea"/>
                          <a:ea typeface="+mn-ea"/>
                          <a:cs typeface="+mn-cs"/>
                        </a:rPr>
                      </a:br>
                      <a:r>
                        <a:rPr kumimoji="1" lang="ja-JP" altLang="en-US" sz="1000" b="0" i="0" u="none" strike="noStrike" kern="1200" cap="none" spc="0" normalizeH="0" baseline="0" noProof="0" dirty="0">
                          <a:ln>
                            <a:noFill/>
                          </a:ln>
                          <a:solidFill>
                            <a:schemeClr val="tx1"/>
                          </a:solidFill>
                          <a:effectLst/>
                          <a:uLnTx/>
                          <a:uFillTx/>
                          <a:latin typeface="+mn-ea"/>
                          <a:ea typeface="+mn-ea"/>
                          <a:cs typeface="+mn-cs"/>
                        </a:rPr>
                        <a:t>・グローバル拠点都市の</a:t>
                      </a:r>
                      <a:r>
                        <a:rPr kumimoji="1" lang="en-US" altLang="ja-JP" sz="1000" b="0" i="0" u="none" strike="noStrike" kern="1200" cap="none" spc="0" normalizeH="0" baseline="0" noProof="0" dirty="0">
                          <a:ln>
                            <a:noFill/>
                          </a:ln>
                          <a:solidFill>
                            <a:schemeClr val="tx1"/>
                          </a:solidFill>
                          <a:effectLst/>
                          <a:uLnTx/>
                          <a:uFillTx/>
                          <a:latin typeface="+mn-ea"/>
                          <a:ea typeface="+mn-ea"/>
                          <a:cs typeface="+mn-cs"/>
                        </a:rPr>
                        <a:t>2025</a:t>
                      </a:r>
                      <a:r>
                        <a:rPr kumimoji="1" lang="ja-JP" altLang="en-US" sz="1000" b="0" i="0" u="none" strike="noStrike" kern="1200" cap="none" spc="0" normalizeH="0" baseline="0" noProof="0" dirty="0">
                          <a:ln>
                            <a:noFill/>
                          </a:ln>
                          <a:solidFill>
                            <a:schemeClr val="tx1"/>
                          </a:solidFill>
                          <a:effectLst/>
                          <a:uLnTx/>
                          <a:uFillTx/>
                          <a:latin typeface="+mn-ea"/>
                          <a:ea typeface="+mn-ea"/>
                          <a:cs typeface="+mn-cs"/>
                        </a:rPr>
                        <a:t>年度以降の継続指定</a:t>
                      </a:r>
                      <a:endParaRPr kumimoji="1" lang="ja-JP" altLang="en-US" sz="1000" b="0" dirty="0">
                        <a:solidFill>
                          <a:schemeClr val="tx1"/>
                        </a:solidFill>
                        <a:latin typeface="+mn-ea"/>
                        <a:ea typeface="+mn-ea"/>
                      </a:endParaRPr>
                    </a:p>
                  </a:txBody>
                  <a:tcPr marT="144000" marB="108000">
                    <a:solidFill>
                      <a:schemeClr val="accent1">
                        <a:lumMod val="20000"/>
                        <a:lumOff val="80000"/>
                      </a:schemeClr>
                    </a:solidFill>
                  </a:tcPr>
                </a:tc>
                <a:extLst>
                  <a:ext uri="{0D108BD9-81ED-4DB2-BD59-A6C34878D82A}">
                    <a16:rowId xmlns:a16="http://schemas.microsoft.com/office/drawing/2014/main" val="3677819138"/>
                  </a:ext>
                </a:extLst>
              </a:tr>
            </a:tbl>
          </a:graphicData>
        </a:graphic>
      </p:graphicFrame>
      <p:grpSp>
        <p:nvGrpSpPr>
          <p:cNvPr id="19" name="グループ化 18"/>
          <p:cNvGrpSpPr/>
          <p:nvPr/>
        </p:nvGrpSpPr>
        <p:grpSpPr>
          <a:xfrm>
            <a:off x="2121850" y="4584520"/>
            <a:ext cx="2027024" cy="342401"/>
            <a:chOff x="7540340" y="5242967"/>
            <a:chExt cx="2027024" cy="342401"/>
          </a:xfrm>
        </p:grpSpPr>
        <p:sp>
          <p:nvSpPr>
            <p:cNvPr id="25" name="正方形/長方形 24"/>
            <p:cNvSpPr/>
            <p:nvPr/>
          </p:nvSpPr>
          <p:spPr>
            <a:xfrm>
              <a:off x="7638125" y="5267732"/>
              <a:ext cx="1744000" cy="317636"/>
            </a:xfrm>
            <a:prstGeom prst="rect">
              <a:avLst/>
            </a:prstGeom>
            <a:solidFill>
              <a:schemeClr val="bg1"/>
            </a:solidFill>
            <a:ln w="3175">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33" name="正方形/長方形 32"/>
            <p:cNvSpPr/>
            <p:nvPr/>
          </p:nvSpPr>
          <p:spPr>
            <a:xfrm>
              <a:off x="7540340" y="5281589"/>
              <a:ext cx="644262" cy="265457"/>
            </a:xfrm>
            <a:prstGeom prst="rect">
              <a:avLst/>
            </a:prstGeom>
          </p:spPr>
          <p:txBody>
            <a:bodyPr wrap="square">
              <a:spAutoFit/>
            </a:bodyPr>
            <a:lstStyle/>
            <a:p>
              <a:pPr lvl="0">
                <a:lnSpc>
                  <a:spcPct val="150000"/>
                </a:lnSpc>
                <a:spcBef>
                  <a:spcPts val="1200"/>
                </a:spcBef>
              </a:pPr>
              <a:r>
                <a:rPr lang="en-US" altLang="ja-JP" sz="750" kern="100" dirty="0">
                  <a:solidFill>
                    <a:prstClr val="black"/>
                  </a:solidFill>
                  <a:latin typeface="+mn-ea"/>
                  <a:cs typeface="Times New Roman" panose="02020603050405020304" pitchFamily="18" charset="0"/>
                </a:rPr>
                <a:t>《</a:t>
              </a:r>
              <a:r>
                <a:rPr lang="ja-JP" altLang="en-US" sz="750" kern="100" dirty="0">
                  <a:solidFill>
                    <a:prstClr val="black"/>
                  </a:solidFill>
                  <a:latin typeface="+mn-ea"/>
                  <a:cs typeface="Times New Roman" panose="02020603050405020304" pitchFamily="18" charset="0"/>
                </a:rPr>
                <a:t>凡例</a:t>
              </a:r>
              <a:r>
                <a:rPr lang="en-US" altLang="ja-JP" sz="750" kern="100" dirty="0">
                  <a:solidFill>
                    <a:prstClr val="black"/>
                  </a:solidFill>
                  <a:latin typeface="+mn-ea"/>
                  <a:cs typeface="Times New Roman" panose="02020603050405020304" pitchFamily="18" charset="0"/>
                </a:rPr>
                <a:t>》</a:t>
              </a:r>
            </a:p>
          </p:txBody>
        </p:sp>
        <p:sp>
          <p:nvSpPr>
            <p:cNvPr id="34" name="正方形/長方形 33"/>
            <p:cNvSpPr/>
            <p:nvPr/>
          </p:nvSpPr>
          <p:spPr>
            <a:xfrm>
              <a:off x="7925075" y="5242967"/>
              <a:ext cx="1642289" cy="342401"/>
            </a:xfrm>
            <a:prstGeom prst="rect">
              <a:avLst/>
            </a:prstGeom>
          </p:spPr>
          <p:txBody>
            <a:bodyPr wrap="square">
              <a:spAutoFit/>
            </a:bodyPr>
            <a:lstStyle/>
            <a:p>
              <a:pPr lvl="0">
                <a:lnSpc>
                  <a:spcPct val="150000"/>
                </a:lnSpc>
                <a:spcBef>
                  <a:spcPts val="1200"/>
                </a:spcBef>
              </a:pPr>
              <a:r>
                <a:rPr lang="ja-JP" altLang="en-US" sz="650" kern="100" dirty="0">
                  <a:solidFill>
                    <a:prstClr val="black"/>
                  </a:solidFill>
                  <a:latin typeface="+mn-ea"/>
                  <a:cs typeface="Times New Roman" panose="02020603050405020304" pitchFamily="18" charset="0"/>
                </a:rPr>
                <a:t>▶：万博に向けて</a:t>
              </a:r>
              <a:endParaRPr lang="en-US" altLang="ja-JP" sz="650" kern="100" dirty="0">
                <a:solidFill>
                  <a:prstClr val="black"/>
                </a:solidFill>
                <a:latin typeface="+mn-ea"/>
                <a:cs typeface="Times New Roman" panose="02020603050405020304" pitchFamily="18" charset="0"/>
              </a:endParaRPr>
            </a:p>
            <a:p>
              <a:pPr lvl="0"/>
              <a:r>
                <a:rPr lang="ja-JP" altLang="en-US" sz="650" kern="100" dirty="0">
                  <a:solidFill>
                    <a:prstClr val="black"/>
                  </a:solidFill>
                  <a:latin typeface="+mn-ea"/>
                  <a:cs typeface="Times New Roman" panose="02020603050405020304" pitchFamily="18" charset="0"/>
                </a:rPr>
                <a:t>▷：万博を契機とした成長に向けて</a:t>
              </a:r>
              <a:endParaRPr lang="en-US" altLang="ja-JP" sz="650" kern="100" dirty="0">
                <a:solidFill>
                  <a:prstClr val="black"/>
                </a:solidFill>
                <a:latin typeface="+mn-ea"/>
                <a:cs typeface="Times New Roman" panose="02020603050405020304" pitchFamily="18" charset="0"/>
              </a:endParaRPr>
            </a:p>
          </p:txBody>
        </p:sp>
      </p:grpSp>
    </p:spTree>
    <p:extLst>
      <p:ext uri="{BB962C8B-B14F-4D97-AF65-F5344CB8AC3E}">
        <p14:creationId xmlns:p14="http://schemas.microsoft.com/office/powerpoint/2010/main" val="15792736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1707</Words>
  <Application>Microsoft Office PowerPoint</Application>
  <PresentationFormat>ユーザー設定</PresentationFormat>
  <Paragraphs>123</Paragraphs>
  <Slides>6</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BIZ UDPゴシック</vt: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2024-07-29T09:25:36Z</dcterms:created>
  <dcterms:modified xsi:type="dcterms:W3CDTF">2024-07-29T09:35:33Z</dcterms:modified>
</cp:coreProperties>
</file>