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8"/>
  </p:notesMasterIdLst>
  <p:sldIdLst>
    <p:sldId id="523" r:id="rId2"/>
    <p:sldId id="524" r:id="rId3"/>
    <p:sldId id="525" r:id="rId4"/>
    <p:sldId id="526" r:id="rId5"/>
    <p:sldId id="527" r:id="rId6"/>
    <p:sldId id="529" r:id="rId7"/>
  </p:sldIdLst>
  <p:sldSz cx="10080625" cy="71993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76" autoAdjust="0"/>
    <p:restoredTop sz="81688" autoAdjust="0"/>
  </p:normalViewPr>
  <p:slideViewPr>
    <p:cSldViewPr snapToGrid="0">
      <p:cViewPr varScale="1">
        <p:scale>
          <a:sx n="65" d="100"/>
          <a:sy n="65" d="100"/>
        </p:scale>
        <p:origin x="13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D9092FB8-FD18-40AE-9D22-BEC6B050F390}" type="datetimeFigureOut">
              <a:rPr kumimoji="1" lang="ja-JP" altLang="en-US" smtClean="0"/>
              <a:t>2024/7/29</a:t>
            </a:fld>
            <a:endParaRPr kumimoji="1" lang="ja-JP" altLang="en-US" dirty="0"/>
          </a:p>
        </p:txBody>
      </p:sp>
      <p:sp>
        <p:nvSpPr>
          <p:cNvPr id="4" name="スライド イメージ プレースホルダー 3"/>
          <p:cNvSpPr>
            <a:spLocks noGrp="1" noRot="1" noChangeAspect="1"/>
          </p:cNvSpPr>
          <p:nvPr>
            <p:ph type="sldImg" idx="2"/>
          </p:nvPr>
        </p:nvSpPr>
        <p:spPr>
          <a:xfrm>
            <a:off x="1055688" y="1243013"/>
            <a:ext cx="469582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BD89AF42-F142-4625-B4CD-E321CA960B6D}" type="slidenum">
              <a:rPr kumimoji="1" lang="ja-JP" altLang="en-US" smtClean="0"/>
              <a:t>‹#›</a:t>
            </a:fld>
            <a:endParaRPr kumimoji="1" lang="ja-JP" altLang="en-US" dirty="0"/>
          </a:p>
        </p:txBody>
      </p:sp>
    </p:spTree>
    <p:extLst>
      <p:ext uri="{BB962C8B-B14F-4D97-AF65-F5344CB8AC3E}">
        <p14:creationId xmlns:p14="http://schemas.microsoft.com/office/powerpoint/2010/main" val="1449509971"/>
      </p:ext>
    </p:extLst>
  </p:cSld>
  <p:clrMap bg1="lt1" tx1="dk1" bg2="lt2" tx2="dk2" accent1="accent1" accent2="accent2" accent3="accent3" accent4="accent4" accent5="accent5" accent6="accent6" hlink="hlink" folHlink="folHlink"/>
  <p:notesStyle>
    <a:lvl1pPr marL="0" algn="l" defTabSz="942472" rtl="0" eaLnBrk="1" latinLnBrk="0" hangingPunct="1">
      <a:defRPr kumimoji="1" sz="1237" kern="1200">
        <a:solidFill>
          <a:schemeClr val="tx1"/>
        </a:solidFill>
        <a:latin typeface="+mn-lt"/>
        <a:ea typeface="+mn-ea"/>
        <a:cs typeface="+mn-cs"/>
      </a:defRPr>
    </a:lvl1pPr>
    <a:lvl2pPr marL="471236" algn="l" defTabSz="942472" rtl="0" eaLnBrk="1" latinLnBrk="0" hangingPunct="1">
      <a:defRPr kumimoji="1" sz="1237" kern="1200">
        <a:solidFill>
          <a:schemeClr val="tx1"/>
        </a:solidFill>
        <a:latin typeface="+mn-lt"/>
        <a:ea typeface="+mn-ea"/>
        <a:cs typeface="+mn-cs"/>
      </a:defRPr>
    </a:lvl2pPr>
    <a:lvl3pPr marL="942472" algn="l" defTabSz="942472" rtl="0" eaLnBrk="1" latinLnBrk="0" hangingPunct="1">
      <a:defRPr kumimoji="1" sz="1237" kern="1200">
        <a:solidFill>
          <a:schemeClr val="tx1"/>
        </a:solidFill>
        <a:latin typeface="+mn-lt"/>
        <a:ea typeface="+mn-ea"/>
        <a:cs typeface="+mn-cs"/>
      </a:defRPr>
    </a:lvl3pPr>
    <a:lvl4pPr marL="1413708" algn="l" defTabSz="942472" rtl="0" eaLnBrk="1" latinLnBrk="0" hangingPunct="1">
      <a:defRPr kumimoji="1" sz="1237" kern="1200">
        <a:solidFill>
          <a:schemeClr val="tx1"/>
        </a:solidFill>
        <a:latin typeface="+mn-lt"/>
        <a:ea typeface="+mn-ea"/>
        <a:cs typeface="+mn-cs"/>
      </a:defRPr>
    </a:lvl4pPr>
    <a:lvl5pPr marL="1884944" algn="l" defTabSz="942472" rtl="0" eaLnBrk="1" latinLnBrk="0" hangingPunct="1">
      <a:defRPr kumimoji="1" sz="1237" kern="1200">
        <a:solidFill>
          <a:schemeClr val="tx1"/>
        </a:solidFill>
        <a:latin typeface="+mn-lt"/>
        <a:ea typeface="+mn-ea"/>
        <a:cs typeface="+mn-cs"/>
      </a:defRPr>
    </a:lvl5pPr>
    <a:lvl6pPr marL="2356180" algn="l" defTabSz="942472" rtl="0" eaLnBrk="1" latinLnBrk="0" hangingPunct="1">
      <a:defRPr kumimoji="1" sz="1237" kern="1200">
        <a:solidFill>
          <a:schemeClr val="tx1"/>
        </a:solidFill>
        <a:latin typeface="+mn-lt"/>
        <a:ea typeface="+mn-ea"/>
        <a:cs typeface="+mn-cs"/>
      </a:defRPr>
    </a:lvl6pPr>
    <a:lvl7pPr marL="2827416" algn="l" defTabSz="942472" rtl="0" eaLnBrk="1" latinLnBrk="0" hangingPunct="1">
      <a:defRPr kumimoji="1" sz="1237" kern="1200">
        <a:solidFill>
          <a:schemeClr val="tx1"/>
        </a:solidFill>
        <a:latin typeface="+mn-lt"/>
        <a:ea typeface="+mn-ea"/>
        <a:cs typeface="+mn-cs"/>
      </a:defRPr>
    </a:lvl7pPr>
    <a:lvl8pPr marL="3298652" algn="l" defTabSz="942472" rtl="0" eaLnBrk="1" latinLnBrk="0" hangingPunct="1">
      <a:defRPr kumimoji="1" sz="1237" kern="1200">
        <a:solidFill>
          <a:schemeClr val="tx1"/>
        </a:solidFill>
        <a:latin typeface="+mn-lt"/>
        <a:ea typeface="+mn-ea"/>
        <a:cs typeface="+mn-cs"/>
      </a:defRPr>
    </a:lvl8pPr>
    <a:lvl9pPr marL="3769888" algn="l" defTabSz="942472" rtl="0" eaLnBrk="1" latinLnBrk="0" hangingPunct="1">
      <a:defRPr kumimoji="1" sz="12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5688" y="1243013"/>
            <a:ext cx="4695825"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39BAA96-0D50-4A49-9A5E-C49B3DD848C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68561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5688" y="1243013"/>
            <a:ext cx="4695825"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39BAA96-0D50-4A49-9A5E-C49B3DD848C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67451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5688" y="1243013"/>
            <a:ext cx="4695825"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39BAA96-0D50-4A49-9A5E-C49B3DD848C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651424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39BAA96-0D50-4A49-9A5E-C49B3DD848C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217327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39BAA96-0D50-4A49-9A5E-C49B3DD848C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48065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56047" y="1178222"/>
            <a:ext cx="8568531" cy="2506427"/>
          </a:xfrm>
        </p:spPr>
        <p:txBody>
          <a:bodyPr anchor="b"/>
          <a:lstStyle>
            <a:lvl1pPr algn="ctr">
              <a:defRPr sz="6299"/>
            </a:lvl1pPr>
          </a:lstStyle>
          <a:p>
            <a:r>
              <a:rPr lang="ja-JP" altLang="en-US"/>
              <a:t>マスター タイトルの書式設定</a:t>
            </a:r>
            <a:endParaRPr lang="en-US" dirty="0"/>
          </a:p>
        </p:txBody>
      </p:sp>
      <p:sp>
        <p:nvSpPr>
          <p:cNvPr id="3" name="Subtitle 2"/>
          <p:cNvSpPr>
            <a:spLocks noGrp="1"/>
          </p:cNvSpPr>
          <p:nvPr>
            <p:ph type="subTitle" idx="1"/>
          </p:nvPr>
        </p:nvSpPr>
        <p:spPr>
          <a:xfrm>
            <a:off x="1260078" y="3781306"/>
            <a:ext cx="7560469" cy="1738167"/>
          </a:xfrm>
        </p:spPr>
        <p:txBody>
          <a:bodyPr/>
          <a:lstStyle>
            <a:lvl1pPr marL="0" indent="0" algn="ctr">
              <a:buNone/>
              <a:defRPr sz="2520"/>
            </a:lvl1pPr>
            <a:lvl2pPr marL="479969" indent="0" algn="ctr">
              <a:buNone/>
              <a:defRPr sz="2100"/>
            </a:lvl2pPr>
            <a:lvl3pPr marL="959937" indent="0" algn="ctr">
              <a:buNone/>
              <a:defRPr sz="1890"/>
            </a:lvl3pPr>
            <a:lvl4pPr marL="1439906" indent="0" algn="ctr">
              <a:buNone/>
              <a:defRPr sz="1680"/>
            </a:lvl4pPr>
            <a:lvl5pPr marL="1919874" indent="0" algn="ctr">
              <a:buNone/>
              <a:defRPr sz="1680"/>
            </a:lvl5pPr>
            <a:lvl6pPr marL="2399843" indent="0" algn="ctr">
              <a:buNone/>
              <a:defRPr sz="1680"/>
            </a:lvl6pPr>
            <a:lvl7pPr marL="2879811" indent="0" algn="ctr">
              <a:buNone/>
              <a:defRPr sz="1680"/>
            </a:lvl7pPr>
            <a:lvl8pPr marL="3359780" indent="0" algn="ctr">
              <a:buNone/>
              <a:defRPr sz="1680"/>
            </a:lvl8pPr>
            <a:lvl9pPr marL="3839748"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1205628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4244813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13948" y="383297"/>
            <a:ext cx="2173635" cy="610108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93044" y="383297"/>
            <a:ext cx="6394896" cy="610108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1284649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4204116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7793" y="1794831"/>
            <a:ext cx="8694539" cy="2994714"/>
          </a:xfrm>
        </p:spPr>
        <p:txBody>
          <a:bodyPr anchor="b"/>
          <a:lstStyle>
            <a:lvl1pPr>
              <a:defRPr sz="629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7793" y="4817876"/>
            <a:ext cx="8694539" cy="1574849"/>
          </a:xfrm>
        </p:spPr>
        <p:txBody>
          <a:bodyPr/>
          <a:lstStyle>
            <a:lvl1pPr marL="0" indent="0">
              <a:buNone/>
              <a:defRPr sz="2520">
                <a:solidFill>
                  <a:schemeClr val="tx1"/>
                </a:solidFill>
              </a:defRPr>
            </a:lvl1pPr>
            <a:lvl2pPr marL="479969" indent="0">
              <a:buNone/>
              <a:defRPr sz="2100">
                <a:solidFill>
                  <a:schemeClr val="tx1">
                    <a:tint val="75000"/>
                  </a:schemeClr>
                </a:solidFill>
              </a:defRPr>
            </a:lvl2pPr>
            <a:lvl3pPr marL="959937" indent="0">
              <a:buNone/>
              <a:defRPr sz="1890">
                <a:solidFill>
                  <a:schemeClr val="tx1">
                    <a:tint val="75000"/>
                  </a:schemeClr>
                </a:solidFill>
              </a:defRPr>
            </a:lvl3pPr>
            <a:lvl4pPr marL="1439906" indent="0">
              <a:buNone/>
              <a:defRPr sz="1680">
                <a:solidFill>
                  <a:schemeClr val="tx1">
                    <a:tint val="75000"/>
                  </a:schemeClr>
                </a:solidFill>
              </a:defRPr>
            </a:lvl4pPr>
            <a:lvl5pPr marL="1919874" indent="0">
              <a:buNone/>
              <a:defRPr sz="1680">
                <a:solidFill>
                  <a:schemeClr val="tx1">
                    <a:tint val="75000"/>
                  </a:schemeClr>
                </a:solidFill>
              </a:defRPr>
            </a:lvl5pPr>
            <a:lvl6pPr marL="2399843" indent="0">
              <a:buNone/>
              <a:defRPr sz="1680">
                <a:solidFill>
                  <a:schemeClr val="tx1">
                    <a:tint val="75000"/>
                  </a:schemeClr>
                </a:solidFill>
              </a:defRPr>
            </a:lvl6pPr>
            <a:lvl7pPr marL="2879811" indent="0">
              <a:buNone/>
              <a:defRPr sz="1680">
                <a:solidFill>
                  <a:schemeClr val="tx1">
                    <a:tint val="75000"/>
                  </a:schemeClr>
                </a:solidFill>
              </a:defRPr>
            </a:lvl7pPr>
            <a:lvl8pPr marL="3359780" indent="0">
              <a:buNone/>
              <a:defRPr sz="1680">
                <a:solidFill>
                  <a:schemeClr val="tx1">
                    <a:tint val="75000"/>
                  </a:schemeClr>
                </a:solidFill>
              </a:defRPr>
            </a:lvl8pPr>
            <a:lvl9pPr marL="3839748"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393090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93043" y="1916484"/>
            <a:ext cx="4284266"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103316" y="1916484"/>
            <a:ext cx="4284266"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4086841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94356" y="383299"/>
            <a:ext cx="8694539" cy="139153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94357" y="1764832"/>
            <a:ext cx="4264576"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694357" y="2629749"/>
            <a:ext cx="4264576"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103317" y="1764832"/>
            <a:ext cx="4285579"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5103317" y="2629749"/>
            <a:ext cx="4285579"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1650179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4166786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140388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94356" y="479954"/>
            <a:ext cx="3251264" cy="1679840"/>
          </a:xfrm>
        </p:spPr>
        <p:txBody>
          <a:bodyPr anchor="b"/>
          <a:lstStyle>
            <a:lvl1pPr>
              <a:defRPr sz="3359"/>
            </a:lvl1pPr>
          </a:lstStyle>
          <a:p>
            <a:r>
              <a:rPr lang="ja-JP" altLang="en-US"/>
              <a:t>マスター タイトルの書式設定</a:t>
            </a:r>
            <a:endParaRPr lang="en-US" dirty="0"/>
          </a:p>
        </p:txBody>
      </p:sp>
      <p:sp>
        <p:nvSpPr>
          <p:cNvPr id="3" name="Content Placeholder 2"/>
          <p:cNvSpPr>
            <a:spLocks noGrp="1"/>
          </p:cNvSpPr>
          <p:nvPr>
            <p:ph idx="1"/>
          </p:nvPr>
        </p:nvSpPr>
        <p:spPr>
          <a:xfrm>
            <a:off x="4285579" y="1036570"/>
            <a:ext cx="5103316" cy="5116178"/>
          </a:xfrm>
        </p:spPr>
        <p:txBody>
          <a:bodyPr/>
          <a:lstStyle>
            <a:lvl1pPr>
              <a:defRPr sz="3359"/>
            </a:lvl1pPr>
            <a:lvl2pPr>
              <a:defRPr sz="2939"/>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94356" y="2159794"/>
            <a:ext cx="3251264"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3215956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94356" y="479954"/>
            <a:ext cx="3251264" cy="1679840"/>
          </a:xfrm>
        </p:spPr>
        <p:txBody>
          <a:bodyPr anchor="b"/>
          <a:lstStyle>
            <a:lvl1pPr>
              <a:defRPr sz="335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85579" y="1036570"/>
            <a:ext cx="5103316" cy="5116178"/>
          </a:xfrm>
        </p:spPr>
        <p:txBody>
          <a:bodyPr anchor="t"/>
          <a:lstStyle>
            <a:lvl1pPr marL="0" indent="0">
              <a:buNone/>
              <a:defRPr sz="3359"/>
            </a:lvl1pPr>
            <a:lvl2pPr marL="479969" indent="0">
              <a:buNone/>
              <a:defRPr sz="2939"/>
            </a:lvl2pPr>
            <a:lvl3pPr marL="959937" indent="0">
              <a:buNone/>
              <a:defRPr sz="2520"/>
            </a:lvl3pPr>
            <a:lvl4pPr marL="1439906" indent="0">
              <a:buNone/>
              <a:defRPr sz="2100"/>
            </a:lvl4pPr>
            <a:lvl5pPr marL="1919874" indent="0">
              <a:buNone/>
              <a:defRPr sz="2100"/>
            </a:lvl5pPr>
            <a:lvl6pPr marL="2399843" indent="0">
              <a:buNone/>
              <a:defRPr sz="2100"/>
            </a:lvl6pPr>
            <a:lvl7pPr marL="2879811" indent="0">
              <a:buNone/>
              <a:defRPr sz="2100"/>
            </a:lvl7pPr>
            <a:lvl8pPr marL="3359780" indent="0">
              <a:buNone/>
              <a:defRPr sz="2100"/>
            </a:lvl8pPr>
            <a:lvl9pPr marL="3839748" indent="0">
              <a:buNone/>
              <a:defRPr sz="2100"/>
            </a:lvl9pPr>
          </a:lstStyle>
          <a:p>
            <a:r>
              <a:rPr lang="ja-JP" altLang="en-US" dirty="0"/>
              <a:t>図を追加</a:t>
            </a:r>
            <a:endParaRPr lang="en-US" dirty="0"/>
          </a:p>
        </p:txBody>
      </p:sp>
      <p:sp>
        <p:nvSpPr>
          <p:cNvPr id="4" name="Text Placeholder 3"/>
          <p:cNvSpPr>
            <a:spLocks noGrp="1"/>
          </p:cNvSpPr>
          <p:nvPr>
            <p:ph type="body" sz="half" idx="2"/>
          </p:nvPr>
        </p:nvSpPr>
        <p:spPr>
          <a:xfrm>
            <a:off x="694356" y="2159794"/>
            <a:ext cx="3251264"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428290-D9F4-4DC7-9351-5CB573542EE7}" type="datetimeFigureOut">
              <a:rPr kumimoji="1" lang="ja-JP" altLang="en-US" smtClean="0"/>
              <a:t>2024/7/29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3606273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3043" y="383299"/>
            <a:ext cx="8694539" cy="139153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93043" y="1916484"/>
            <a:ext cx="8694539" cy="45678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93043" y="6672698"/>
            <a:ext cx="2268141" cy="383297"/>
          </a:xfrm>
          <a:prstGeom prst="rect">
            <a:avLst/>
          </a:prstGeom>
        </p:spPr>
        <p:txBody>
          <a:bodyPr vert="horz" lIns="91440" tIns="45720" rIns="91440" bIns="45720" rtlCol="0" anchor="ctr"/>
          <a:lstStyle>
            <a:lvl1pPr algn="l">
              <a:defRPr sz="1260">
                <a:solidFill>
                  <a:schemeClr val="tx1">
                    <a:tint val="75000"/>
                  </a:schemeClr>
                </a:solidFill>
              </a:defRPr>
            </a:lvl1pPr>
          </a:lstStyle>
          <a:p>
            <a:fld id="{7C428290-D9F4-4DC7-9351-5CB573542EE7}" type="datetimeFigureOut">
              <a:rPr kumimoji="1" lang="ja-JP" altLang="en-US" smtClean="0"/>
              <a:t>2024/7/29</a:t>
            </a:fld>
            <a:endParaRPr kumimoji="1" lang="ja-JP" altLang="en-US" dirty="0"/>
          </a:p>
        </p:txBody>
      </p:sp>
      <p:sp>
        <p:nvSpPr>
          <p:cNvPr id="5" name="Footer Placeholder 4"/>
          <p:cNvSpPr>
            <a:spLocks noGrp="1"/>
          </p:cNvSpPr>
          <p:nvPr>
            <p:ph type="ftr" sz="quarter" idx="3"/>
          </p:nvPr>
        </p:nvSpPr>
        <p:spPr>
          <a:xfrm>
            <a:off x="3339207" y="6672698"/>
            <a:ext cx="3402211" cy="38329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7119441" y="6672698"/>
            <a:ext cx="2268141" cy="383297"/>
          </a:xfrm>
          <a:prstGeom prst="rect">
            <a:avLst/>
          </a:prstGeom>
        </p:spPr>
        <p:txBody>
          <a:bodyPr vert="horz" lIns="91440" tIns="45720" rIns="91440" bIns="45720" rtlCol="0" anchor="ctr"/>
          <a:lstStyle>
            <a:lvl1pPr algn="r">
              <a:defRPr sz="1260">
                <a:solidFill>
                  <a:schemeClr val="tx1">
                    <a:tint val="75000"/>
                  </a:schemeClr>
                </a:solidFill>
              </a:defRPr>
            </a:lvl1pPr>
          </a:lstStyle>
          <a:p>
            <a:fld id="{29F2EF1E-626E-4657-9017-205445D3C8E1}" type="slidenum">
              <a:rPr kumimoji="1" lang="ja-JP" altLang="en-US" smtClean="0"/>
              <a:t>‹#›</a:t>
            </a:fld>
            <a:endParaRPr kumimoji="1" lang="ja-JP" altLang="en-US" dirty="0"/>
          </a:p>
        </p:txBody>
      </p:sp>
    </p:spTree>
    <p:extLst>
      <p:ext uri="{BB962C8B-B14F-4D97-AF65-F5344CB8AC3E}">
        <p14:creationId xmlns:p14="http://schemas.microsoft.com/office/powerpoint/2010/main" val="32643835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59937" rtl="0" eaLnBrk="1" latinLnBrk="0" hangingPunct="1">
        <a:lnSpc>
          <a:spcPct val="90000"/>
        </a:lnSpc>
        <a:spcBef>
          <a:spcPct val="0"/>
        </a:spcBef>
        <a:buNone/>
        <a:defRPr kumimoji="1" sz="4619" kern="1200">
          <a:solidFill>
            <a:schemeClr val="tx1"/>
          </a:solidFill>
          <a:latin typeface="+mj-lt"/>
          <a:ea typeface="+mj-ea"/>
          <a:cs typeface="+mj-cs"/>
        </a:defRPr>
      </a:lvl1pPr>
    </p:titleStyle>
    <p:bodyStyle>
      <a:lvl1pPr marL="239984" indent="-239984" algn="l" defTabSz="959937" rtl="0" eaLnBrk="1" latinLnBrk="0" hangingPunct="1">
        <a:lnSpc>
          <a:spcPct val="90000"/>
        </a:lnSpc>
        <a:spcBef>
          <a:spcPts val="1050"/>
        </a:spcBef>
        <a:buFont typeface="Arial" panose="020B0604020202020204" pitchFamily="34" charset="0"/>
        <a:buChar char="•"/>
        <a:defRPr kumimoji="1" sz="2939" kern="1200">
          <a:solidFill>
            <a:schemeClr val="tx1"/>
          </a:solidFill>
          <a:latin typeface="+mn-lt"/>
          <a:ea typeface="+mn-ea"/>
          <a:cs typeface="+mn-cs"/>
        </a:defRPr>
      </a:lvl1pPr>
      <a:lvl2pPr marL="719953" indent="-239984" algn="l" defTabSz="959937"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199921" indent="-239984" algn="l" defTabSz="959937"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79890"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59859"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39827"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19796"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599764"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79733"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59937" rtl="0" eaLnBrk="1" latinLnBrk="0" hangingPunct="1">
        <a:defRPr kumimoji="1" sz="1890" kern="1200">
          <a:solidFill>
            <a:schemeClr val="tx1"/>
          </a:solidFill>
          <a:latin typeface="+mn-lt"/>
          <a:ea typeface="+mn-ea"/>
          <a:cs typeface="+mn-cs"/>
        </a:defRPr>
      </a:lvl1pPr>
      <a:lvl2pPr marL="479969" algn="l" defTabSz="959937" rtl="0" eaLnBrk="1" latinLnBrk="0" hangingPunct="1">
        <a:defRPr kumimoji="1" sz="1890" kern="1200">
          <a:solidFill>
            <a:schemeClr val="tx1"/>
          </a:solidFill>
          <a:latin typeface="+mn-lt"/>
          <a:ea typeface="+mn-ea"/>
          <a:cs typeface="+mn-cs"/>
        </a:defRPr>
      </a:lvl2pPr>
      <a:lvl3pPr marL="959937" algn="l" defTabSz="959937" rtl="0" eaLnBrk="1" latinLnBrk="0" hangingPunct="1">
        <a:defRPr kumimoji="1" sz="1890" kern="1200">
          <a:solidFill>
            <a:schemeClr val="tx1"/>
          </a:solidFill>
          <a:latin typeface="+mn-lt"/>
          <a:ea typeface="+mn-ea"/>
          <a:cs typeface="+mn-cs"/>
        </a:defRPr>
      </a:lvl3pPr>
      <a:lvl4pPr marL="1439906" algn="l" defTabSz="959937" rtl="0" eaLnBrk="1" latinLnBrk="0" hangingPunct="1">
        <a:defRPr kumimoji="1" sz="1890" kern="1200">
          <a:solidFill>
            <a:schemeClr val="tx1"/>
          </a:solidFill>
          <a:latin typeface="+mn-lt"/>
          <a:ea typeface="+mn-ea"/>
          <a:cs typeface="+mn-cs"/>
        </a:defRPr>
      </a:lvl4pPr>
      <a:lvl5pPr marL="1919874" algn="l" defTabSz="959937" rtl="0" eaLnBrk="1" latinLnBrk="0" hangingPunct="1">
        <a:defRPr kumimoji="1" sz="1890" kern="1200">
          <a:solidFill>
            <a:schemeClr val="tx1"/>
          </a:solidFill>
          <a:latin typeface="+mn-lt"/>
          <a:ea typeface="+mn-ea"/>
          <a:cs typeface="+mn-cs"/>
        </a:defRPr>
      </a:lvl5pPr>
      <a:lvl6pPr marL="2399843" algn="l" defTabSz="959937" rtl="0" eaLnBrk="1" latinLnBrk="0" hangingPunct="1">
        <a:defRPr kumimoji="1" sz="1890" kern="1200">
          <a:solidFill>
            <a:schemeClr val="tx1"/>
          </a:solidFill>
          <a:latin typeface="+mn-lt"/>
          <a:ea typeface="+mn-ea"/>
          <a:cs typeface="+mn-cs"/>
        </a:defRPr>
      </a:lvl6pPr>
      <a:lvl7pPr marL="2879811" algn="l" defTabSz="959937" rtl="0" eaLnBrk="1" latinLnBrk="0" hangingPunct="1">
        <a:defRPr kumimoji="1" sz="1890" kern="1200">
          <a:solidFill>
            <a:schemeClr val="tx1"/>
          </a:solidFill>
          <a:latin typeface="+mn-lt"/>
          <a:ea typeface="+mn-ea"/>
          <a:cs typeface="+mn-cs"/>
        </a:defRPr>
      </a:lvl7pPr>
      <a:lvl8pPr marL="3359780" algn="l" defTabSz="959937" rtl="0" eaLnBrk="1" latinLnBrk="0" hangingPunct="1">
        <a:defRPr kumimoji="1" sz="1890" kern="1200">
          <a:solidFill>
            <a:schemeClr val="tx1"/>
          </a:solidFill>
          <a:latin typeface="+mn-lt"/>
          <a:ea typeface="+mn-ea"/>
          <a:cs typeface="+mn-cs"/>
        </a:defRPr>
      </a:lvl8pPr>
      <a:lvl9pPr marL="3839748" algn="l" defTabSz="959937"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889916" y="4500562"/>
            <a:ext cx="6707984" cy="1877437"/>
          </a:xfrm>
          <a:prstGeom prst="rect">
            <a:avLst/>
          </a:prstGeom>
          <a:noFill/>
          <a:ln w="28575">
            <a:solidFill>
              <a:schemeClr val="tx2"/>
            </a:solidFill>
            <a:prstDash val="sysDot"/>
          </a:ln>
        </p:spPr>
        <p:txBody>
          <a:bodyPr wrap="square" rtlCol="0">
            <a:spAutoFit/>
          </a:bodyPr>
          <a:lstStyle/>
          <a:p>
            <a:pPr marL="0" marR="0" lvl="0" indent="85729" algn="l" defTabSz="457200" rtl="0" eaLnBrk="1" fontAlgn="auto" latinLnBrk="0" hangingPunct="1">
              <a:lnSpc>
                <a:spcPct val="100000"/>
              </a:lnSpc>
              <a:spcBef>
                <a:spcPts val="0"/>
              </a:spcBef>
              <a:spcAft>
                <a:spcPts val="0"/>
              </a:spcAft>
              <a:buClrTx/>
              <a:buSzTx/>
              <a:buFontTx/>
              <a:buNone/>
              <a:tabLst/>
              <a:defRPr/>
            </a:pPr>
            <a:r>
              <a:rPr kumimoji="0" lang="en-US" altLang="ja-JP" sz="15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15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項目</a:t>
            </a:r>
            <a:r>
              <a:rPr kumimoji="0" lang="en-US" altLang="ja-JP" sz="15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p>
          <a:p>
            <a:pPr marL="0" marR="0" lvl="0" indent="271474" algn="l" defTabSz="457200" rtl="0" eaLnBrk="1" fontAlgn="auto" latinLnBrk="0" hangingPunct="1">
              <a:lnSpc>
                <a:spcPct val="100000"/>
              </a:lnSpc>
              <a:spcBef>
                <a:spcPts val="0"/>
              </a:spcBef>
              <a:spcAft>
                <a:spcPts val="0"/>
              </a:spcAft>
              <a:buClrTx/>
              <a:buSzTx/>
              <a:buFontTx/>
              <a:buNone/>
              <a:tabLst/>
              <a:defRPr/>
            </a:pPr>
            <a:r>
              <a:rPr kumimoji="0" lang="ja-JP" altLang="en-US" sz="15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①　中小企業等の参画促進、木材の活用促進</a:t>
            </a:r>
            <a:endParaRPr kumimoji="0" lang="en-US" altLang="ja-JP" sz="15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271474" algn="l" defTabSz="457200" rtl="0" eaLnBrk="1" fontAlgn="auto" latinLnBrk="0" hangingPunct="1">
              <a:lnSpc>
                <a:spcPct val="100000"/>
              </a:lnSpc>
              <a:spcBef>
                <a:spcPts val="600"/>
              </a:spcBef>
              <a:spcAft>
                <a:spcPts val="0"/>
              </a:spcAft>
              <a:buClrTx/>
              <a:buSzTx/>
              <a:buFontTx/>
              <a:buNone/>
              <a:tabLst/>
              <a:defRPr/>
            </a:pPr>
            <a:endParaRPr kumimoji="0" lang="en-US" altLang="ja-JP" sz="21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271474" algn="dist" defTabSz="457200" rtl="0" eaLnBrk="1" fontAlgn="auto" latinLnBrk="0" hangingPunct="1">
              <a:lnSpc>
                <a:spcPct val="100000"/>
              </a:lnSpc>
              <a:spcBef>
                <a:spcPts val="0"/>
              </a:spcBef>
              <a:spcAft>
                <a:spcPts val="0"/>
              </a:spcAft>
              <a:buClrTx/>
              <a:buSzTx/>
              <a:buFontTx/>
              <a:buNone/>
              <a:tabLst/>
              <a:defRPr/>
            </a:pPr>
            <a:r>
              <a:rPr kumimoji="0" lang="ja-JP" altLang="en-US" sz="15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②　防災対策、テロ・サイバー等防犯対策、雑踏対策などのセキュリティ対策</a:t>
            </a:r>
            <a:endParaRPr kumimoji="0" lang="en-US" altLang="ja-JP" sz="15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271474" algn="dist" defTabSz="457200" rtl="0" eaLnBrk="1" fontAlgn="auto" latinLnBrk="0" hangingPunct="1">
              <a:lnSpc>
                <a:spcPct val="100000"/>
              </a:lnSpc>
              <a:spcBef>
                <a:spcPts val="0"/>
              </a:spcBef>
              <a:spcAft>
                <a:spcPts val="0"/>
              </a:spcAft>
              <a:buClrTx/>
              <a:buSzTx/>
              <a:buFontTx/>
              <a:buNone/>
              <a:tabLst/>
              <a:defRPr/>
            </a:pPr>
            <a:endParaRPr kumimoji="0" lang="ja-JP" altLang="en-US" sz="63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271474" algn="l" defTabSz="457200" rtl="0" eaLnBrk="1" fontAlgn="auto" latinLnBrk="0" hangingPunct="1">
              <a:lnSpc>
                <a:spcPct val="100000"/>
              </a:lnSpc>
              <a:spcBef>
                <a:spcPts val="0"/>
              </a:spcBef>
              <a:spcAft>
                <a:spcPts val="0"/>
              </a:spcAft>
              <a:buClrTx/>
              <a:buSzTx/>
              <a:buFontTx/>
              <a:buNone/>
              <a:tabLst/>
              <a:defRPr/>
            </a:pPr>
            <a:r>
              <a:rPr kumimoji="0" lang="ja-JP" altLang="en-US" sz="15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③　感染症対策の強化</a:t>
            </a:r>
            <a:endParaRPr kumimoji="0" lang="en-US" altLang="ja-JP" sz="15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271474" algn="l" defTabSz="457200" rtl="0" eaLnBrk="1" fontAlgn="auto" latinLnBrk="0" hangingPunct="1">
              <a:lnSpc>
                <a:spcPct val="100000"/>
              </a:lnSpc>
              <a:spcBef>
                <a:spcPts val="0"/>
              </a:spcBef>
              <a:spcAft>
                <a:spcPts val="0"/>
              </a:spcAft>
              <a:buClrTx/>
              <a:buSzTx/>
              <a:buFontTx/>
              <a:buNone/>
              <a:tabLst/>
              <a:defRPr/>
            </a:pPr>
            <a:endParaRPr kumimoji="0" lang="ja-JP" altLang="en-US" sz="63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271474" algn="l" defTabSz="457200" rtl="0" eaLnBrk="1" fontAlgn="auto" latinLnBrk="0" hangingPunct="1">
              <a:lnSpc>
                <a:spcPct val="100000"/>
              </a:lnSpc>
              <a:spcBef>
                <a:spcPts val="0"/>
              </a:spcBef>
              <a:spcAft>
                <a:spcPts val="0"/>
              </a:spcAft>
              <a:buClrTx/>
              <a:buSzTx/>
              <a:buFontTx/>
              <a:buNone/>
              <a:tabLst/>
              <a:defRPr/>
            </a:pPr>
            <a:r>
              <a:rPr kumimoji="0" lang="ja-JP" altLang="en-US" sz="15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④　一般交通への働きかけ</a:t>
            </a:r>
            <a:r>
              <a:rPr kumimoji="0" lang="en-US" altLang="ja-JP" sz="15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TDM</a:t>
            </a:r>
          </a:p>
          <a:p>
            <a:pPr marL="0" marR="0" lvl="0" indent="271474" algn="l" defTabSz="457200" rtl="0" eaLnBrk="1" fontAlgn="auto" latinLnBrk="0" hangingPunct="1">
              <a:lnSpc>
                <a:spcPct val="100000"/>
              </a:lnSpc>
              <a:spcBef>
                <a:spcPts val="0"/>
              </a:spcBef>
              <a:spcAft>
                <a:spcPts val="0"/>
              </a:spcAft>
              <a:buClrTx/>
              <a:buSzTx/>
              <a:buFontTx/>
              <a:buNone/>
              <a:tabLst/>
              <a:defRPr/>
            </a:pPr>
            <a:endParaRPr kumimoji="0" lang="ja-JP" altLang="en-US" sz="63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271474" algn="l" defTabSz="457200" rtl="0" eaLnBrk="1" fontAlgn="auto" latinLnBrk="0" hangingPunct="1">
              <a:lnSpc>
                <a:spcPct val="100000"/>
              </a:lnSpc>
              <a:spcBef>
                <a:spcPts val="0"/>
              </a:spcBef>
              <a:spcAft>
                <a:spcPts val="0"/>
              </a:spcAft>
              <a:buClrTx/>
              <a:buSzTx/>
              <a:buFontTx/>
              <a:buNone/>
              <a:tabLst/>
              <a:defRPr/>
            </a:pPr>
            <a:r>
              <a:rPr kumimoji="0" lang="ja-JP" altLang="en-US" sz="15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⑤　万博開催時の物流交通対策</a:t>
            </a:r>
          </a:p>
        </p:txBody>
      </p:sp>
      <p:sp>
        <p:nvSpPr>
          <p:cNvPr id="6" name="スライド番号プレースホルダー 1"/>
          <p:cNvSpPr>
            <a:spLocks noGrp="1"/>
          </p:cNvSpPr>
          <p:nvPr>
            <p:ph type="sldNum" sz="quarter" idx="12"/>
          </p:nvPr>
        </p:nvSpPr>
        <p:spPr>
          <a:xfrm>
            <a:off x="9662617" y="6816018"/>
            <a:ext cx="418010" cy="383297"/>
          </a:xfrm>
        </p:spPr>
        <p:txBody>
          <a:bodyPr/>
          <a:lstStyle/>
          <a:p>
            <a:pPr marL="0" marR="0" lvl="0" indent="0" algn="r" defTabSz="457218" rtl="0" eaLnBrk="1" fontAlgn="auto" latinLnBrk="0" hangingPunct="1">
              <a:lnSpc>
                <a:spcPct val="100000"/>
              </a:lnSpc>
              <a:spcBef>
                <a:spcPts val="0"/>
              </a:spcBef>
              <a:spcAft>
                <a:spcPts val="0"/>
              </a:spcAft>
              <a:buClrTx/>
              <a:buSzTx/>
              <a:buFontTx/>
              <a:buNone/>
              <a:tabLst/>
              <a:defRPr/>
            </a:pPr>
            <a:r>
              <a:rPr kumimoji="1" lang="en-US" altLang="ja-JP"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rPr>
              <a:t>43</a:t>
            </a:r>
            <a:endParaRPr kumimoji="0" lang="ja-JP" altLang="en-US"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7" name="タイトル 1"/>
          <p:cNvSpPr txBox="1">
            <a:spLocks/>
          </p:cNvSpPr>
          <p:nvPr/>
        </p:nvSpPr>
        <p:spPr bwMode="gray">
          <a:xfrm>
            <a:off x="362810" y="1530000"/>
            <a:ext cx="8676000" cy="2088000"/>
          </a:xfrm>
          <a:prstGeom prst="rect">
            <a:avLst/>
          </a:prstGeom>
          <a:noFill/>
        </p:spPr>
        <p:txBody>
          <a:bodyPr anchor="ctr" anchorCtr="0">
            <a:normAutofit/>
          </a:bodyPr>
          <a:lstStyle>
            <a:lvl1pPr algn="l" defTabSz="959937" rtl="0" eaLnBrk="1" latinLnBrk="0" hangingPunct="1">
              <a:lnSpc>
                <a:spcPct val="90000"/>
              </a:lnSpc>
              <a:spcBef>
                <a:spcPct val="0"/>
              </a:spcBef>
              <a:buNone/>
              <a:defRPr kumimoji="1" sz="4619" kern="1200">
                <a:solidFill>
                  <a:schemeClr val="tx1"/>
                </a:solidFill>
                <a:latin typeface="+mj-lt"/>
                <a:ea typeface="+mj-ea"/>
                <a:cs typeface="+mj-cs"/>
              </a:defRPr>
            </a:lvl1pPr>
          </a:lstStyle>
          <a:p>
            <a:pPr marL="0" marR="0" lvl="0" indent="0" algn="l" defTabSz="959937" rtl="0" eaLnBrk="1" fontAlgn="auto" latinLnBrk="0" hangingPunct="1">
              <a:lnSpc>
                <a:spcPct val="90000"/>
              </a:lnSpc>
              <a:spcBef>
                <a:spcPct val="0"/>
              </a:spcBef>
              <a:spcAft>
                <a:spcPts val="0"/>
              </a:spcAft>
              <a:buClrTx/>
              <a:buSzTx/>
              <a:buFontTx/>
              <a:buNone/>
              <a:tabLst/>
              <a:defRPr/>
            </a:pPr>
            <a:r>
              <a:rPr kumimoji="1" lang="en-US" altLang="ja-JP" sz="3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j-cs"/>
              </a:rPr>
              <a:t>Ⅲ</a:t>
            </a:r>
            <a:r>
              <a:rPr kumimoji="1" lang="ja-JP" altLang="en-US" sz="3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j-cs"/>
              </a:rPr>
              <a:t>　万博会場の整備・運営にあたって</a:t>
            </a:r>
          </a:p>
        </p:txBody>
      </p:sp>
    </p:spTree>
    <p:extLst>
      <p:ext uri="{BB962C8B-B14F-4D97-AF65-F5344CB8AC3E}">
        <p14:creationId xmlns:p14="http://schemas.microsoft.com/office/powerpoint/2010/main" val="2218145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653468" y="6304066"/>
            <a:ext cx="5038725" cy="369332"/>
          </a:xfrm>
          <a:prstGeom prst="rect">
            <a:avLst/>
          </a:prstGeom>
        </p:spPr>
        <p:txBody>
          <a:bodyPr>
            <a:spAutoFit/>
          </a:bodyPr>
          <a:lstStyle/>
          <a:p>
            <a:pPr marL="0" marR="0" lvl="0" indent="0" algn="l" defTabSz="457218" rtl="0" eaLnBrk="1" fontAlgn="auto" latinLnBrk="0" hangingPunct="1">
              <a:lnSpc>
                <a:spcPct val="100000"/>
              </a:lnSpc>
              <a:spcBef>
                <a:spcPts val="0"/>
              </a:spcBef>
              <a:spcAft>
                <a:spcPts val="0"/>
              </a:spcAft>
              <a:buClrTx/>
              <a:buSzTx/>
              <a:buFontTx/>
              <a:buNone/>
              <a:tabLst/>
              <a:defRPr/>
            </a:pPr>
            <a:endParaRPr kumimoji="0" lang="en-US" altLang="ja-JP" sz="18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2" name="テキスト ボックス 11"/>
          <p:cNvSpPr txBox="1"/>
          <p:nvPr/>
        </p:nvSpPr>
        <p:spPr>
          <a:xfrm>
            <a:off x="545834" y="5206035"/>
            <a:ext cx="9051885"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国への提案・要望</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cxnSp>
        <p:nvCxnSpPr>
          <p:cNvPr id="14" name="直線コネクタ 13"/>
          <p:cNvCxnSpPr>
            <a:cxnSpLocks/>
            <a:stCxn id="16" idx="4"/>
            <a:endCxn id="18" idx="1"/>
          </p:cNvCxnSpPr>
          <p:nvPr/>
        </p:nvCxnSpPr>
        <p:spPr>
          <a:xfrm>
            <a:off x="359712" y="2748437"/>
            <a:ext cx="14108" cy="248953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楕円 15"/>
          <p:cNvSpPr/>
          <p:nvPr/>
        </p:nvSpPr>
        <p:spPr>
          <a:xfrm>
            <a:off x="198129" y="2475482"/>
            <a:ext cx="323165" cy="2729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テキスト ボックス 16"/>
          <p:cNvSpPr txBox="1"/>
          <p:nvPr/>
        </p:nvSpPr>
        <p:spPr>
          <a:xfrm>
            <a:off x="517431" y="2449308"/>
            <a:ext cx="595035"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課題</a:t>
            </a:r>
          </a:p>
        </p:txBody>
      </p:sp>
      <p:sp>
        <p:nvSpPr>
          <p:cNvPr id="19" name="楕円 18"/>
          <p:cNvSpPr/>
          <p:nvPr/>
        </p:nvSpPr>
        <p:spPr>
          <a:xfrm>
            <a:off x="198129" y="5235434"/>
            <a:ext cx="323165" cy="2729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rot="5400000">
            <a:off x="223779" y="5203350"/>
            <a:ext cx="30008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&gt;</a:t>
            </a:r>
            <a:endParaRPr kumimoji="0"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5" name="正方形/長方形 24"/>
          <p:cNvSpPr/>
          <p:nvPr/>
        </p:nvSpPr>
        <p:spPr>
          <a:xfrm>
            <a:off x="357778" y="5576380"/>
            <a:ext cx="9559330" cy="123248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26" name="表 25"/>
          <p:cNvGraphicFramePr>
            <a:graphicFrameLocks noGrp="1"/>
          </p:cNvGraphicFramePr>
          <p:nvPr/>
        </p:nvGraphicFramePr>
        <p:xfrm>
          <a:off x="399184" y="5768800"/>
          <a:ext cx="9476518" cy="1241480"/>
        </p:xfrm>
        <a:graphic>
          <a:graphicData uri="http://schemas.openxmlformats.org/drawingml/2006/table">
            <a:tbl>
              <a:tblPr firstRow="1" bandRow="1">
                <a:tableStyleId>{2D5ABB26-0587-4C30-8999-92F81FD0307C}</a:tableStyleId>
              </a:tblPr>
              <a:tblGrid>
                <a:gridCol w="9476518">
                  <a:extLst>
                    <a:ext uri="{9D8B030D-6E8A-4147-A177-3AD203B41FA5}">
                      <a16:colId xmlns:a16="http://schemas.microsoft.com/office/drawing/2014/main" val="2309123477"/>
                    </a:ext>
                  </a:extLst>
                </a:gridCol>
              </a:tblGrid>
              <a:tr h="1241480">
                <a:tc>
                  <a:txBody>
                    <a:bodyPr/>
                    <a:lstStyle/>
                    <a:p>
                      <a:pPr algn="l">
                        <a:lnSpc>
                          <a:spcPct val="100000"/>
                        </a:lnSpc>
                      </a:pPr>
                      <a:r>
                        <a:rPr kumimoji="1" lang="ja-JP" altLang="en-US" sz="1050" b="1" i="0" u="none" strike="noStrike" kern="1200" cap="none" spc="0" normalizeH="0" baseline="0" noProof="0" dirty="0">
                          <a:ln>
                            <a:noFill/>
                          </a:ln>
                          <a:solidFill>
                            <a:prstClr val="black"/>
                          </a:solidFill>
                          <a:effectLst/>
                          <a:uLnTx/>
                          <a:uFillTx/>
                          <a:latin typeface="+mn-ea"/>
                          <a:ea typeface="+mn-ea"/>
                          <a:cs typeface="+mn-cs"/>
                        </a:rPr>
                        <a:t>▶</a:t>
                      </a:r>
                      <a:r>
                        <a:rPr kumimoji="1" lang="ja-JP" altLang="en-US" sz="1050" b="1" dirty="0">
                          <a:solidFill>
                            <a:schemeClr val="tx1"/>
                          </a:solidFill>
                          <a:latin typeface="+mn-ea"/>
                          <a:ea typeface="+mn-ea"/>
                        </a:rPr>
                        <a:t>万博会場での国等の取組みにおける「万博商談もずやんモール」の積極的な活用、地元中小企業等の技術等の活用、参画促進</a:t>
                      </a:r>
                      <a:endParaRPr kumimoji="1" lang="en-US" altLang="ja-JP" sz="1050" b="1" dirty="0">
                        <a:solidFill>
                          <a:schemeClr val="tx1"/>
                        </a:solidFill>
                        <a:latin typeface="+mn-ea"/>
                        <a:ea typeface="+mn-ea"/>
                      </a:endParaRPr>
                    </a:p>
                    <a:p>
                      <a:pPr algn="l">
                        <a:lnSpc>
                          <a:spcPct val="100000"/>
                        </a:lnSpc>
                      </a:pPr>
                      <a:r>
                        <a:rPr kumimoji="1" lang="ja-JP" altLang="en-US" sz="1050" b="1" dirty="0">
                          <a:solidFill>
                            <a:schemeClr val="tx1"/>
                          </a:solidFill>
                          <a:latin typeface="+mn-ea"/>
                          <a:ea typeface="+mn-ea"/>
                        </a:rPr>
                        <a:t>　</a:t>
                      </a:r>
                    </a:p>
                    <a:p>
                      <a:pPr algn="l">
                        <a:lnSpc>
                          <a:spcPct val="100000"/>
                        </a:lnSpc>
                      </a:pPr>
                      <a:r>
                        <a:rPr kumimoji="1" lang="ja-JP" altLang="en-US" sz="1050" b="1" i="0" u="none" strike="noStrike" kern="1200" cap="none" spc="0" normalizeH="0" baseline="0" noProof="0" dirty="0">
                          <a:ln>
                            <a:noFill/>
                          </a:ln>
                          <a:solidFill>
                            <a:prstClr val="black"/>
                          </a:solidFill>
                          <a:effectLst/>
                          <a:uLnTx/>
                          <a:uFillTx/>
                          <a:latin typeface="+mn-ea"/>
                          <a:ea typeface="+mn-ea"/>
                          <a:cs typeface="+mn-cs"/>
                        </a:rPr>
                        <a:t>▶</a:t>
                      </a:r>
                      <a:r>
                        <a:rPr kumimoji="1" lang="ja-JP" altLang="en-US" sz="1050" b="1" dirty="0">
                          <a:solidFill>
                            <a:schemeClr val="tx1"/>
                          </a:solidFill>
                          <a:latin typeface="+mn-ea"/>
                          <a:ea typeface="+mn-ea"/>
                        </a:rPr>
                        <a:t>会場内の国等の取組において、再生産可能な資源である木材の積極的な利用　</a:t>
                      </a:r>
                      <a:endParaRPr kumimoji="1" lang="en-US" altLang="ja-JP" sz="1050" b="1" dirty="0">
                        <a:solidFill>
                          <a:schemeClr val="tx1"/>
                        </a:solidFill>
                        <a:latin typeface="+mn-ea"/>
                        <a:ea typeface="+mn-ea"/>
                      </a:endParaRPr>
                    </a:p>
                    <a:p>
                      <a:pPr algn="l">
                        <a:lnSpc>
                          <a:spcPct val="100000"/>
                        </a:lnSpc>
                      </a:pPr>
                      <a:endParaRPr kumimoji="1" lang="ja-JP" altLang="en-US" sz="1050" b="1" dirty="0">
                        <a:solidFill>
                          <a:schemeClr val="tx1"/>
                        </a:solidFill>
                        <a:latin typeface="+mn-ea"/>
                        <a:ea typeface="+mn-ea"/>
                      </a:endParaRPr>
                    </a:p>
                    <a:p>
                      <a:pPr algn="l">
                        <a:lnSpc>
                          <a:spcPct val="100000"/>
                        </a:lnSpc>
                      </a:pPr>
                      <a:r>
                        <a:rPr kumimoji="1" lang="ja-JP" altLang="en-US" sz="1050" b="1" i="0" u="none" strike="noStrike" kern="1200" cap="none" spc="0" normalizeH="0" baseline="0" noProof="0" dirty="0">
                          <a:ln>
                            <a:noFill/>
                          </a:ln>
                          <a:solidFill>
                            <a:prstClr val="black"/>
                          </a:solidFill>
                          <a:effectLst/>
                          <a:uLnTx/>
                          <a:uFillTx/>
                          <a:latin typeface="+mn-ea"/>
                          <a:ea typeface="+mn-ea"/>
                          <a:cs typeface="+mn-cs"/>
                        </a:rPr>
                        <a:t>▶</a:t>
                      </a:r>
                      <a:r>
                        <a:rPr kumimoji="1" lang="ja-JP" altLang="en-US" sz="1050" b="1" dirty="0">
                          <a:solidFill>
                            <a:schemeClr val="tx1"/>
                          </a:solidFill>
                          <a:latin typeface="+mn-ea"/>
                          <a:ea typeface="+mn-ea"/>
                        </a:rPr>
                        <a:t>中小企業等の技術等の活用促進、万博参画促進への財政支援　</a:t>
                      </a:r>
                      <a:endParaRPr kumimoji="1" lang="en-US" altLang="ja-JP" sz="1050" b="1" dirty="0">
                        <a:solidFill>
                          <a:schemeClr val="tx1"/>
                        </a:solidFill>
                        <a:latin typeface="+mn-ea"/>
                        <a:ea typeface="+mn-ea"/>
                      </a:endParaRPr>
                    </a:p>
                    <a:p>
                      <a:pPr algn="l">
                        <a:lnSpc>
                          <a:spcPct val="100000"/>
                        </a:lnSpc>
                      </a:pPr>
                      <a:r>
                        <a:rPr kumimoji="1" lang="ja-JP" altLang="en-US" sz="1300" b="1" dirty="0">
                          <a:solidFill>
                            <a:schemeClr val="tx1"/>
                          </a:solidFill>
                          <a:latin typeface="+mn-ea"/>
                          <a:ea typeface="+mn-ea"/>
                        </a:rPr>
                        <a:t>　</a:t>
                      </a:r>
                    </a:p>
                  </a:txBody>
                  <a:tcPr marL="100806" marR="100806" marT="50403" marB="50403"/>
                </a:tc>
                <a:extLst>
                  <a:ext uri="{0D108BD9-81ED-4DB2-BD59-A6C34878D82A}">
                    <a16:rowId xmlns:a16="http://schemas.microsoft.com/office/drawing/2014/main" val="4193718493"/>
                  </a:ext>
                </a:extLst>
              </a:tr>
            </a:tbl>
          </a:graphicData>
        </a:graphic>
      </p:graphicFrame>
      <p:sp>
        <p:nvSpPr>
          <p:cNvPr id="22" name="スライド番号プレースホルダー 7"/>
          <p:cNvSpPr>
            <a:spLocks noGrp="1"/>
          </p:cNvSpPr>
          <p:nvPr>
            <p:ph type="sldNum" sz="quarter" idx="12"/>
          </p:nvPr>
        </p:nvSpPr>
        <p:spPr>
          <a:xfrm flipH="1">
            <a:off x="9719090" y="6880326"/>
            <a:ext cx="404830" cy="318987"/>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rPr>
              <a:t>44</a:t>
            </a:r>
            <a:endParaRPr kumimoji="1" lang="ja-JP" altLang="en-US"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graphicFrame>
        <p:nvGraphicFramePr>
          <p:cNvPr id="15" name="表 14"/>
          <p:cNvGraphicFramePr>
            <a:graphicFrameLocks noGrp="1"/>
          </p:cNvGraphicFramePr>
          <p:nvPr/>
        </p:nvGraphicFramePr>
        <p:xfrm>
          <a:off x="440589" y="2602674"/>
          <a:ext cx="9640036" cy="1356861"/>
        </p:xfrm>
        <a:graphic>
          <a:graphicData uri="http://schemas.openxmlformats.org/drawingml/2006/table">
            <a:tbl>
              <a:tblPr firstRow="1" bandRow="1">
                <a:tableStyleId>{2D5ABB26-0587-4C30-8999-92F81FD0307C}</a:tableStyleId>
              </a:tblPr>
              <a:tblGrid>
                <a:gridCol w="9640036">
                  <a:extLst>
                    <a:ext uri="{9D8B030D-6E8A-4147-A177-3AD203B41FA5}">
                      <a16:colId xmlns:a16="http://schemas.microsoft.com/office/drawing/2014/main" val="1169105350"/>
                    </a:ext>
                  </a:extLst>
                </a:gridCol>
              </a:tblGrid>
              <a:tr h="1356861">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▷中小企業等の万博への参画機会の拡大</a:t>
                      </a:r>
                      <a:endParaRPr kumimoji="1" lang="en-US" altLang="ja-JP" sz="1000" b="0"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　 </a:t>
                      </a:r>
                      <a:r>
                        <a:rPr kumimoji="1" lang="ja-JP" altLang="en-US" sz="1000" b="0" dirty="0">
                          <a:solidFill>
                            <a:schemeClr val="tx1"/>
                          </a:solidFill>
                        </a:rPr>
                        <a:t>今後、万博会場整備が本格化する中、国等による建設工事や設備工事、製品・サービスの発注に中小企業等が参画し、優れた技術力や魅力的な製品・サービスを  </a:t>
                      </a:r>
                      <a:endParaRPr kumimoji="1" lang="en-US" altLang="ja-JP" sz="1000" b="0"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rPr>
                        <a:t>       </a:t>
                      </a:r>
                      <a:r>
                        <a:rPr kumimoji="1" lang="ja-JP" altLang="en-US" sz="1000" b="0" dirty="0">
                          <a:solidFill>
                            <a:schemeClr val="tx1"/>
                          </a:solidFill>
                        </a:rPr>
                        <a:t>国内外に発信する機会の拡大が重要。</a:t>
                      </a:r>
                      <a:endParaRPr kumimoji="1" lang="en-US" altLang="ja-JP" sz="1200" b="0"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▷脱炭素社会の実現に向けた木材利用の積極的な取組み</a:t>
                      </a:r>
                      <a:endParaRPr kumimoji="1" lang="en-US" altLang="ja-JP" sz="1000" b="0"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　</a:t>
                      </a:r>
                      <a:r>
                        <a:rPr kumimoji="1" lang="ja-JP" altLang="en-US" sz="1000" b="0" baseline="0" dirty="0">
                          <a:solidFill>
                            <a:schemeClr val="tx1"/>
                          </a:solidFill>
                        </a:rPr>
                        <a:t>  </a:t>
                      </a:r>
                      <a:r>
                        <a:rPr kumimoji="1" lang="en-US" altLang="ja-JP" sz="1000" b="0" baseline="0" dirty="0">
                          <a:solidFill>
                            <a:schemeClr val="tx1"/>
                          </a:solidFill>
                        </a:rPr>
                        <a:t> </a:t>
                      </a:r>
                      <a:r>
                        <a:rPr kumimoji="1" lang="ja-JP" altLang="en-US" sz="1000" b="0" dirty="0">
                          <a:solidFill>
                            <a:schemeClr val="tx1"/>
                          </a:solidFill>
                        </a:rPr>
                        <a:t>会期後のリユース・リサイクルの観点やコスト面も考慮しながら、再生可能な資材である木材を最大限に活用することが重要。</a:t>
                      </a:r>
                      <a:endParaRPr kumimoji="1" lang="en-US" altLang="ja-JP" sz="1000" b="0" dirty="0">
                        <a:solidFill>
                          <a:schemeClr val="tx1"/>
                        </a:solidFill>
                      </a:endParaRPr>
                    </a:p>
                  </a:txBody>
                  <a:tcPr marL="100806" marR="100806" marT="50403" marB="50403" anchor="ctr"/>
                </a:tc>
                <a:extLst>
                  <a:ext uri="{0D108BD9-81ED-4DB2-BD59-A6C34878D82A}">
                    <a16:rowId xmlns:a16="http://schemas.microsoft.com/office/drawing/2014/main" val="3114122206"/>
                  </a:ext>
                </a:extLst>
              </a:tr>
            </a:tbl>
          </a:graphicData>
        </a:graphic>
      </p:graphicFrame>
      <p:sp>
        <p:nvSpPr>
          <p:cNvPr id="24" name="正方形/長方形 23">
            <a:extLst>
              <a:ext uri="{FF2B5EF4-FFF2-40B4-BE49-F238E27FC236}">
                <a16:creationId xmlns:a16="http://schemas.microsoft.com/office/drawing/2014/main" id="{E08629A6-829B-4394-A30A-5CB52C1BBB36}"/>
              </a:ext>
            </a:extLst>
          </p:cNvPr>
          <p:cNvSpPr/>
          <p:nvPr/>
        </p:nvSpPr>
        <p:spPr>
          <a:xfrm>
            <a:off x="198129" y="190656"/>
            <a:ext cx="9720000"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①　中小企業等の参画促進、木材の利用促進</a:t>
            </a:r>
          </a:p>
        </p:txBody>
      </p:sp>
      <p:sp>
        <p:nvSpPr>
          <p:cNvPr id="27" name="テキスト ボックス 26">
            <a:extLst>
              <a:ext uri="{FF2B5EF4-FFF2-40B4-BE49-F238E27FC236}">
                <a16:creationId xmlns:a16="http://schemas.microsoft.com/office/drawing/2014/main" id="{B02F3C22-1443-46B7-A977-04475234F08A}"/>
              </a:ext>
            </a:extLst>
          </p:cNvPr>
          <p:cNvSpPr txBox="1"/>
          <p:nvPr/>
        </p:nvSpPr>
        <p:spPr>
          <a:xfrm>
            <a:off x="198129" y="598129"/>
            <a:ext cx="9540000" cy="415498"/>
          </a:xfrm>
          <a:prstGeom prst="rect">
            <a:avLst/>
          </a:prstGeom>
          <a:noFill/>
          <a:ln w="6350">
            <a:noFill/>
            <a:prstDash val="dash"/>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未来社会の実験場」の実装には、大阪・関西の優れた技術力や魅力的な製品を取り扱う中小企業、特色ある生産品を生み出す農林水産業者等の参画が不可欠。また、脱炭素社会の実現に向けた木材利用の取組は重要であることから、会場内における取組に対しても積極的に木材利用していく必要がある。</a:t>
            </a:r>
          </a:p>
        </p:txBody>
      </p:sp>
      <p:graphicFrame>
        <p:nvGraphicFramePr>
          <p:cNvPr id="28" name="表 27"/>
          <p:cNvGraphicFramePr>
            <a:graphicFrameLocks noGrp="1"/>
          </p:cNvGraphicFramePr>
          <p:nvPr>
            <p:extLst>
              <p:ext uri="{D42A27DB-BD31-4B8C-83A1-F6EECF244321}">
                <p14:modId xmlns:p14="http://schemas.microsoft.com/office/powerpoint/2010/main" val="3702083123"/>
              </p:ext>
            </p:extLst>
          </p:nvPr>
        </p:nvGraphicFramePr>
        <p:xfrm>
          <a:off x="528830" y="4238836"/>
          <a:ext cx="9288000" cy="811212"/>
        </p:xfrm>
        <a:graphic>
          <a:graphicData uri="http://schemas.openxmlformats.org/drawingml/2006/table">
            <a:tbl>
              <a:tblPr bandRow="1">
                <a:tableStyleId>{5940675A-B579-460E-94D1-54222C63F5DA}</a:tableStyleId>
              </a:tblPr>
              <a:tblGrid>
                <a:gridCol w="2700000">
                  <a:extLst>
                    <a:ext uri="{9D8B030D-6E8A-4147-A177-3AD203B41FA5}">
                      <a16:colId xmlns:a16="http://schemas.microsoft.com/office/drawing/2014/main" val="525926817"/>
                    </a:ext>
                  </a:extLst>
                </a:gridCol>
                <a:gridCol w="6588000">
                  <a:extLst>
                    <a:ext uri="{9D8B030D-6E8A-4147-A177-3AD203B41FA5}">
                      <a16:colId xmlns:a16="http://schemas.microsoft.com/office/drawing/2014/main" val="1556401701"/>
                    </a:ext>
                  </a:extLst>
                </a:gridCol>
              </a:tblGrid>
              <a:tr h="288000">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lang="ja-JP" altLang="en-US" sz="1000" b="1" dirty="0">
                          <a:solidFill>
                            <a:schemeClr val="tx1"/>
                          </a:solidFill>
                          <a:latin typeface="+mn-ea"/>
                        </a:rPr>
                        <a:t>国「アクションプラン</a:t>
                      </a:r>
                      <a:r>
                        <a:rPr lang="en-US" altLang="ja-JP" sz="1000" b="1" dirty="0">
                          <a:solidFill>
                            <a:schemeClr val="tx1"/>
                          </a:solidFill>
                          <a:latin typeface="+mn-ea"/>
                        </a:rPr>
                        <a:t>Ver.</a:t>
                      </a:r>
                      <a:r>
                        <a:rPr lang="ja-JP" altLang="en-US" sz="1000" b="1" dirty="0">
                          <a:solidFill>
                            <a:schemeClr val="tx1"/>
                          </a:solidFill>
                          <a:latin typeface="+mn-ea"/>
                        </a:rPr>
                        <a:t>５」の</a:t>
                      </a:r>
                      <a:endParaRPr lang="en-US" altLang="ja-JP" sz="1000" b="1" dirty="0">
                        <a:solidFill>
                          <a:schemeClr val="tx1"/>
                        </a:solidFill>
                        <a:latin typeface="+mn-ea"/>
                      </a:endParaRPr>
                    </a:p>
                    <a:p>
                      <a:pPr marL="0" marR="0" lvl="0" indent="0" algn="l" defTabSz="959937" rtl="0" eaLnBrk="1" fontAlgn="auto" latinLnBrk="0" hangingPunct="1">
                        <a:lnSpc>
                          <a:spcPct val="100000"/>
                        </a:lnSpc>
                        <a:spcBef>
                          <a:spcPts val="0"/>
                        </a:spcBef>
                        <a:spcAft>
                          <a:spcPts val="0"/>
                        </a:spcAft>
                        <a:buClrTx/>
                        <a:buSzTx/>
                        <a:buFontTx/>
                        <a:buNone/>
                        <a:tabLst/>
                        <a:defRPr/>
                      </a:pPr>
                      <a:r>
                        <a:rPr lang="ja-JP" altLang="en-US" sz="1000" b="1" dirty="0">
                          <a:solidFill>
                            <a:schemeClr val="tx1"/>
                          </a:solidFill>
                          <a:latin typeface="+mn-ea"/>
                        </a:rPr>
                        <a:t>記載内容</a:t>
                      </a:r>
                      <a:endParaRPr kumimoji="1" lang="ja-JP" altLang="en-US" sz="1000" dirty="0">
                        <a:solidFill>
                          <a:schemeClr val="tx1"/>
                        </a:solidFill>
                        <a:latin typeface="BIZ UDPゴシック" panose="020B0400000000000000" pitchFamily="50" charset="-128"/>
                        <a:ea typeface="BIZ UDPゴシック" panose="020B0400000000000000" pitchFamily="50" charset="-128"/>
                      </a:endParaRPr>
                    </a:p>
                  </a:txBody>
                  <a:tcPr marL="100806" marR="100806" marT="50403" marB="50403">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「ウッド・チェンジ」の発信</a:t>
                      </a: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&lt;</a:t>
                      </a: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農⽔省</a:t>
                      </a: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&gt;</a:t>
                      </a:r>
                    </a:p>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万博会場を活用した未来思考の中小企業の魅力・価値の発信＜経産省＞</a:t>
                      </a:r>
                      <a:endPar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txBody>
                  <a:tcPr marL="100806" marR="100806" marT="50403" marB="50403">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08488957"/>
                  </a:ext>
                </a:extLst>
              </a:tr>
              <a:tr h="288000">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n-ea"/>
                          <a:ea typeface="+mn-ea"/>
                        </a:rPr>
                        <a:t>国との協議の進捗状況</a:t>
                      </a:r>
                      <a:endParaRPr kumimoji="1" lang="en-US" altLang="ja-JP" sz="1000" b="1" dirty="0">
                        <a:solidFill>
                          <a:schemeClr val="tx1"/>
                        </a:solidFill>
                        <a:latin typeface="+mn-ea"/>
                        <a:ea typeface="+mn-ea"/>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n-ea"/>
                          <a:ea typeface="+mn-ea"/>
                        </a:rPr>
                        <a:t>（取組の成果）</a:t>
                      </a:r>
                    </a:p>
                  </a:txBody>
                  <a:tcPr marL="100806" marR="100806" marT="50403" marB="50403">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関係省庁と協議中</a:t>
                      </a:r>
                      <a:endPar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txBody>
                  <a:tcPr marL="100806" marR="100806" marT="50403" marB="50403">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46252419"/>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1477614094"/>
              </p:ext>
            </p:extLst>
          </p:nvPr>
        </p:nvGraphicFramePr>
        <p:xfrm>
          <a:off x="198129" y="1141187"/>
          <a:ext cx="9585919" cy="1199177"/>
        </p:xfrm>
        <a:graphic>
          <a:graphicData uri="http://schemas.openxmlformats.org/drawingml/2006/table">
            <a:tbl>
              <a:tblPr bandRow="1">
                <a:tableStyleId>{5940675A-B579-460E-94D1-54222C63F5DA}</a:tableStyleId>
              </a:tblPr>
              <a:tblGrid>
                <a:gridCol w="9585919">
                  <a:extLst>
                    <a:ext uri="{9D8B030D-6E8A-4147-A177-3AD203B41FA5}">
                      <a16:colId xmlns:a16="http://schemas.microsoft.com/office/drawing/2014/main" val="525926817"/>
                    </a:ext>
                  </a:extLst>
                </a:gridCol>
              </a:tblGrid>
              <a:tr h="277699">
                <a:tc>
                  <a:txBody>
                    <a:bodyPr/>
                    <a:lstStyle/>
                    <a:p>
                      <a:pPr algn="l"/>
                      <a:r>
                        <a:rPr kumimoji="1" lang="ja-JP" altLang="en-US" sz="1600" b="1" u="none" dirty="0">
                          <a:solidFill>
                            <a:schemeClr val="bg1"/>
                          </a:solidFill>
                          <a:latin typeface="メイリオ" panose="020B0604030504040204" pitchFamily="50" charset="-128"/>
                          <a:ea typeface="メイリオ" panose="020B0604030504040204" pitchFamily="50" charset="-128"/>
                        </a:rPr>
                        <a:t>府・市の取組み</a:t>
                      </a:r>
                    </a:p>
                  </a:txBody>
                  <a:tcPr marL="100806" marR="100806" marT="50403" marB="50403"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508488957"/>
                  </a:ext>
                </a:extLst>
              </a:tr>
              <a:tr h="854531">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rPr>
                        <a:t>・物品、運営サービスや農林水産物等のサプライヤーリスト「万博商談もずやんモール」の運用開始</a:t>
                      </a:r>
                      <a:endParaRPr kumimoji="1" lang="en-US" altLang="ja-JP" sz="1000" b="1"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rPr>
                        <a:t>・大阪府・市パビリオン内における中小企業・スタートアップゾーンの設定</a:t>
                      </a:r>
                      <a:endParaRPr kumimoji="1" lang="en-US" altLang="ja-JP" sz="1000" b="1"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rPr>
                        <a:t>・テーマウィークとの連携など万博での展示等をする企業の</a:t>
                      </a:r>
                      <a:r>
                        <a:rPr kumimoji="1" lang="ja-JP" altLang="en-US" sz="1000" b="1" strike="noStrike" dirty="0">
                          <a:solidFill>
                            <a:schemeClr val="tx1"/>
                          </a:solidFill>
                        </a:rPr>
                        <a:t>技術</a:t>
                      </a:r>
                      <a:r>
                        <a:rPr kumimoji="1" lang="ja-JP" altLang="en-US" sz="1000" b="1" dirty="0">
                          <a:solidFill>
                            <a:schemeClr val="tx1"/>
                          </a:solidFill>
                        </a:rPr>
                        <a:t>開発等への支援</a:t>
                      </a:r>
                    </a:p>
                  </a:txBody>
                  <a:tcPr marL="100806" marR="100806" marT="50403" marB="50403"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48277082"/>
                  </a:ext>
                </a:extLst>
              </a:tr>
            </a:tbl>
          </a:graphicData>
        </a:graphic>
      </p:graphicFrame>
      <p:sp>
        <p:nvSpPr>
          <p:cNvPr id="20" name="テキスト ボックス 19"/>
          <p:cNvSpPr txBox="1"/>
          <p:nvPr/>
        </p:nvSpPr>
        <p:spPr>
          <a:xfrm>
            <a:off x="440589" y="3941325"/>
            <a:ext cx="2236510"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国との協議</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の進捗状況</a:t>
            </a:r>
          </a:p>
        </p:txBody>
      </p:sp>
    </p:spTree>
    <p:extLst>
      <p:ext uri="{BB962C8B-B14F-4D97-AF65-F5344CB8AC3E}">
        <p14:creationId xmlns:p14="http://schemas.microsoft.com/office/powerpoint/2010/main" val="260218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474001" y="2294080"/>
          <a:ext cx="9475135" cy="1427544"/>
        </p:xfrm>
        <a:graphic>
          <a:graphicData uri="http://schemas.openxmlformats.org/drawingml/2006/table">
            <a:tbl>
              <a:tblPr firstRow="1" bandRow="1">
                <a:tableStyleId>{2D5ABB26-0587-4C30-8999-92F81FD0307C}</a:tableStyleId>
              </a:tblPr>
              <a:tblGrid>
                <a:gridCol w="9475135">
                  <a:extLst>
                    <a:ext uri="{9D8B030D-6E8A-4147-A177-3AD203B41FA5}">
                      <a16:colId xmlns:a16="http://schemas.microsoft.com/office/drawing/2014/main" val="1390375756"/>
                    </a:ext>
                  </a:extLst>
                </a:gridCol>
              </a:tblGrid>
              <a:tr h="1427544">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dirty="0"/>
                        <a:t>▷災害弱者を生み出さないための、リアルタイムで情報伝達ができる仕組みづくりやネットワークシステム構築</a:t>
                      </a:r>
                      <a:endParaRPr kumimoji="1" lang="en-US" altLang="ja-JP" sz="1000" b="0" dirty="0"/>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dirty="0"/>
                        <a:t>　    万博開催時に多くの来訪者が滞在される大阪都心では、緊急時の情報連絡を危機管理部門（又は管理者部門）とエリアマネジメン</a:t>
                      </a:r>
                      <a:r>
                        <a:rPr kumimoji="1" lang="ja-JP" altLang="en-US" sz="1000" b="0" dirty="0">
                          <a:solidFill>
                            <a:schemeClr val="tx1"/>
                          </a:solidFill>
                        </a:rPr>
                        <a:t>ト</a:t>
                      </a:r>
                      <a:r>
                        <a:rPr kumimoji="1" lang="ja-JP" altLang="en-US" sz="1000" b="0" dirty="0"/>
                        <a:t>団体が連携、ピクトグラム　　　</a:t>
                      </a:r>
                      <a:endParaRPr kumimoji="1" lang="en-US" altLang="ja-JP" sz="1000" b="0" dirty="0"/>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dirty="0"/>
                        <a:t>　　の災害版「災害種別図記号」の普及・設置や、外国人や障がい者など災害弱者を生み出さないためのシステム・アプリ開発等が必要。</a:t>
                      </a:r>
                      <a:endParaRPr kumimoji="1" lang="en-US" altLang="ja-JP" sz="1000" b="0" dirty="0"/>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dirty="0"/>
                        <a:t>▷</a:t>
                      </a:r>
                      <a:r>
                        <a:rPr kumimoji="1" lang="ja-JP" altLang="en-US" sz="1000" b="0" dirty="0">
                          <a:solidFill>
                            <a:schemeClr val="tx1"/>
                          </a:solidFill>
                        </a:rPr>
                        <a:t>脅威が高まるテロへの対策</a:t>
                      </a:r>
                      <a:endParaRPr kumimoji="1" lang="en-US" altLang="ja-JP" sz="1000" b="0"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　   テロ組織は、刃物</a:t>
                      </a:r>
                      <a:r>
                        <a:rPr kumimoji="1" lang="ja-JP" altLang="en-US" sz="1000" b="0" dirty="0"/>
                        <a:t>や車両等の身近な手段によるテロ事件を称賛し、更なるテロの実行を呼び掛けている。</a:t>
                      </a:r>
                      <a:endParaRPr kumimoji="1" lang="en-US" altLang="ja-JP" sz="1000" b="0" dirty="0"/>
                    </a:p>
                    <a:p>
                      <a:pPr algn="l">
                        <a:lnSpc>
                          <a:spcPct val="100000"/>
                        </a:lnSpc>
                      </a:pPr>
                      <a:r>
                        <a:rPr kumimoji="1" lang="ja-JP" altLang="en-US" sz="1000" b="0" dirty="0"/>
                        <a:t>▷高度化するサイバー犯罪・サイバー攻撃への対応</a:t>
                      </a:r>
                      <a:endParaRPr kumimoji="1" lang="en-US" altLang="ja-JP" sz="1000" b="0" dirty="0"/>
                    </a:p>
                    <a:p>
                      <a:pPr algn="l">
                        <a:lnSpc>
                          <a:spcPct val="100000"/>
                        </a:lnSpc>
                      </a:pPr>
                      <a:r>
                        <a:rPr kumimoji="1" lang="ja-JP" altLang="en-US" sz="1000" b="0" dirty="0"/>
                        <a:t>　   サイバー犯罪・サイバー攻撃はその手口を巧妙化させており、サイバー空間における脅威は極めて深刻な情勢。</a:t>
                      </a:r>
                      <a:endParaRPr kumimoji="1" lang="en-US" altLang="ja-JP" sz="1000" b="0" dirty="0"/>
                    </a:p>
                  </a:txBody>
                  <a:tcPr marL="100806" marR="100806" marT="50403" marB="50403" anchor="ctr"/>
                </a:tc>
                <a:extLst>
                  <a:ext uri="{0D108BD9-81ED-4DB2-BD59-A6C34878D82A}">
                    <a16:rowId xmlns:a16="http://schemas.microsoft.com/office/drawing/2014/main" val="933281075"/>
                  </a:ext>
                </a:extLst>
              </a:tr>
            </a:tbl>
          </a:graphicData>
        </a:graphic>
      </p:graphicFrame>
      <p:sp>
        <p:nvSpPr>
          <p:cNvPr id="24" name="正方形/長方形 23"/>
          <p:cNvSpPr/>
          <p:nvPr/>
        </p:nvSpPr>
        <p:spPr>
          <a:xfrm>
            <a:off x="421269" y="5534421"/>
            <a:ext cx="9434300" cy="1612648"/>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 name="正方形/長方形 8"/>
          <p:cNvSpPr/>
          <p:nvPr/>
        </p:nvSpPr>
        <p:spPr>
          <a:xfrm>
            <a:off x="2653468" y="6304066"/>
            <a:ext cx="5038725" cy="369332"/>
          </a:xfrm>
          <a:prstGeom prst="rect">
            <a:avLst/>
          </a:prstGeom>
        </p:spPr>
        <p:txBody>
          <a:bodyPr>
            <a:spAutoFit/>
          </a:bodyPr>
          <a:lstStyle/>
          <a:p>
            <a:pPr marL="0" marR="0" lvl="0" indent="0" algn="l" defTabSz="457218" rtl="0" eaLnBrk="1" fontAlgn="auto" latinLnBrk="0" hangingPunct="1">
              <a:lnSpc>
                <a:spcPct val="100000"/>
              </a:lnSpc>
              <a:spcBef>
                <a:spcPts val="0"/>
              </a:spcBef>
              <a:spcAft>
                <a:spcPts val="0"/>
              </a:spcAft>
              <a:buClrTx/>
              <a:buSzTx/>
              <a:buFontTx/>
              <a:buNone/>
              <a:tabLst/>
              <a:defRPr/>
            </a:pPr>
            <a:endParaRPr kumimoji="0" lang="en-US" altLang="ja-JP" sz="18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2" name="テキスト ボックス 11"/>
          <p:cNvSpPr txBox="1"/>
          <p:nvPr/>
        </p:nvSpPr>
        <p:spPr>
          <a:xfrm>
            <a:off x="601483" y="5220868"/>
            <a:ext cx="1826141"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国への提案・要望</a:t>
            </a:r>
            <a:endParaRPr kumimoji="0" lang="ja-JP" altLang="en-US" sz="10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cxnSp>
        <p:nvCxnSpPr>
          <p:cNvPr id="14" name="直線コネクタ 13"/>
          <p:cNvCxnSpPr>
            <a:cxnSpLocks/>
            <a:stCxn id="16" idx="4"/>
            <a:endCxn id="18" idx="1"/>
          </p:cNvCxnSpPr>
          <p:nvPr/>
        </p:nvCxnSpPr>
        <p:spPr>
          <a:xfrm>
            <a:off x="399342" y="2437533"/>
            <a:ext cx="4094" cy="2811773"/>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楕円 15"/>
          <p:cNvSpPr/>
          <p:nvPr/>
        </p:nvSpPr>
        <p:spPr>
          <a:xfrm>
            <a:off x="237759" y="2164578"/>
            <a:ext cx="323165" cy="2729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テキスト ボックス 16"/>
          <p:cNvSpPr txBox="1"/>
          <p:nvPr/>
        </p:nvSpPr>
        <p:spPr>
          <a:xfrm>
            <a:off x="533632" y="2143729"/>
            <a:ext cx="595035"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課題</a:t>
            </a:r>
          </a:p>
        </p:txBody>
      </p:sp>
      <p:sp>
        <p:nvSpPr>
          <p:cNvPr id="19" name="楕円 18"/>
          <p:cNvSpPr/>
          <p:nvPr/>
        </p:nvSpPr>
        <p:spPr>
          <a:xfrm>
            <a:off x="223410" y="5255546"/>
            <a:ext cx="323165" cy="2729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rot="5400000">
            <a:off x="219497" y="5248578"/>
            <a:ext cx="367877"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&gt;</a:t>
            </a:r>
            <a:endParaRPr kumimoji="0"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10" name="表 9"/>
          <p:cNvGraphicFramePr>
            <a:graphicFrameLocks noGrp="1"/>
          </p:cNvGraphicFramePr>
          <p:nvPr>
            <p:extLst>
              <p:ext uri="{D42A27DB-BD31-4B8C-83A1-F6EECF244321}">
                <p14:modId xmlns:p14="http://schemas.microsoft.com/office/powerpoint/2010/main" val="537413058"/>
              </p:ext>
            </p:extLst>
          </p:nvPr>
        </p:nvGraphicFramePr>
        <p:xfrm>
          <a:off x="421269" y="5559422"/>
          <a:ext cx="9540000" cy="1643176"/>
        </p:xfrm>
        <a:graphic>
          <a:graphicData uri="http://schemas.openxmlformats.org/drawingml/2006/table">
            <a:tbl>
              <a:tblPr firstRow="1" bandRow="1">
                <a:tableStyleId>{2D5ABB26-0587-4C30-8999-92F81FD0307C}</a:tableStyleId>
              </a:tblPr>
              <a:tblGrid>
                <a:gridCol w="9540000">
                  <a:extLst>
                    <a:ext uri="{9D8B030D-6E8A-4147-A177-3AD203B41FA5}">
                      <a16:colId xmlns:a16="http://schemas.microsoft.com/office/drawing/2014/main" val="2309123477"/>
                    </a:ext>
                  </a:extLst>
                </a:gridCol>
              </a:tblGrid>
              <a:tr h="268524">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n-ea"/>
                          <a:ea typeface="+mn-ea"/>
                          <a:cs typeface="+mn-cs"/>
                        </a:rPr>
                        <a:t>▶様々な媒体を通じた情報発信により、国内外からの来阪者が安心できる環境づくりへの財政支援　</a:t>
                      </a:r>
                      <a:endParaRPr kumimoji="1" lang="en-US" altLang="ja-JP" sz="1050" b="1" i="0" u="none" strike="noStrike" kern="1200" cap="none" spc="0" normalizeH="0" baseline="0" noProof="0" dirty="0">
                        <a:ln>
                          <a:noFill/>
                        </a:ln>
                        <a:solidFill>
                          <a:prstClr val="black"/>
                        </a:solidFill>
                        <a:effectLst/>
                        <a:uLnTx/>
                        <a:uFillTx/>
                        <a:latin typeface="+mn-ea"/>
                        <a:ea typeface="+mn-ea"/>
                        <a:cs typeface="+mn-cs"/>
                      </a:endParaRPr>
                    </a:p>
                  </a:txBody>
                  <a:tcPr marL="100806" marR="100806" marT="50403" marB="50403"/>
                </a:tc>
                <a:extLst>
                  <a:ext uri="{0D108BD9-81ED-4DB2-BD59-A6C34878D82A}">
                    <a16:rowId xmlns:a16="http://schemas.microsoft.com/office/drawing/2014/main" val="4193718493"/>
                  </a:ext>
                </a:extLst>
              </a:tr>
              <a:tr h="1374652">
                <a:tc>
                  <a:txBody>
                    <a:bodyPr/>
                    <a:lstStyle/>
                    <a:p>
                      <a:pPr marL="180975" marR="0" lvl="0" indent="-180975" algn="l" defTabSz="959937"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n-ea"/>
                          <a:ea typeface="+mn-ea"/>
                          <a:cs typeface="+mn-cs"/>
                        </a:rPr>
                        <a:t>▶国家の危機管理対策として「安全・安心な万博の実現」を位置づけ</a:t>
                      </a:r>
                      <a:endParaRPr kumimoji="1" lang="en-US" altLang="ja-JP" sz="1050" b="1" i="0" u="none" strike="noStrike" kern="1200" cap="none" spc="0" normalizeH="0" baseline="0" noProof="0" dirty="0">
                        <a:ln>
                          <a:noFill/>
                        </a:ln>
                        <a:solidFill>
                          <a:prstClr val="black"/>
                        </a:solidFill>
                        <a:effectLst/>
                        <a:uLnTx/>
                        <a:uFillTx/>
                        <a:latin typeface="+mn-ea"/>
                        <a:ea typeface="+mn-ea"/>
                        <a:cs typeface="+mn-cs"/>
                      </a:endParaRPr>
                    </a:p>
                    <a:p>
                      <a:pPr marL="180975" marR="0" lvl="0" indent="-180975" algn="l" defTabSz="959937"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n-ea"/>
                          <a:ea typeface="+mn-ea"/>
                          <a:cs typeface="+mn-cs"/>
                        </a:rPr>
                        <a:t>　・会場内や会場外の主要駅等における万全の警備体制等の構築</a:t>
                      </a:r>
                      <a:endParaRPr kumimoji="1" lang="en-US" altLang="ja-JP" sz="1000" b="0" i="0" u="none" strike="noStrike" kern="1200" cap="none" spc="0" normalizeH="0" baseline="0" noProof="0" dirty="0">
                        <a:ln>
                          <a:noFill/>
                        </a:ln>
                        <a:solidFill>
                          <a:prstClr val="black"/>
                        </a:solidFill>
                        <a:effectLst/>
                        <a:uLnTx/>
                        <a:uFillTx/>
                        <a:latin typeface="+mn-ea"/>
                        <a:ea typeface="+mn-ea"/>
                        <a:cs typeface="+mn-cs"/>
                      </a:endParaRPr>
                    </a:p>
                    <a:p>
                      <a:pPr marL="180975" marR="0" lvl="0" indent="-180975" algn="l" defTabSz="959937"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n-ea"/>
                          <a:ea typeface="+mn-ea"/>
                          <a:cs typeface="+mn-cs"/>
                        </a:rPr>
                        <a:t>　・会場内の自動走行ロボットによる警備等、先端技術の導入による支援 </a:t>
                      </a:r>
                      <a:endParaRPr kumimoji="1" lang="en-US" altLang="ja-JP" sz="1000" b="0" i="0" u="none" strike="noStrike" kern="1200" cap="none" spc="0" normalizeH="0" baseline="0" noProof="0" dirty="0">
                        <a:ln>
                          <a:noFill/>
                        </a:ln>
                        <a:solidFill>
                          <a:prstClr val="black"/>
                        </a:solidFill>
                        <a:effectLst/>
                        <a:uLnTx/>
                        <a:uFillTx/>
                        <a:latin typeface="+mn-ea"/>
                        <a:ea typeface="+mn-ea"/>
                        <a:cs typeface="+mn-cs"/>
                      </a:endParaRPr>
                    </a:p>
                    <a:p>
                      <a:pPr marL="180975" lvl="0" indent="-180975" defTabSz="959937">
                        <a:defRPr/>
                      </a:pPr>
                      <a:r>
                        <a:rPr kumimoji="1" lang="ja-JP" altLang="en-US" sz="1000" b="0" u="none" dirty="0">
                          <a:solidFill>
                            <a:schemeClr val="tx1"/>
                          </a:solidFill>
                          <a:effectLst/>
                          <a:latin typeface="+mn-ea"/>
                          <a:ea typeface="+mn-ea"/>
                        </a:rPr>
                        <a:t>　・自主警備体制の働き掛け等による警備環境の整備　</a:t>
                      </a:r>
                      <a:endParaRPr kumimoji="1" lang="en-US" altLang="ja-JP" sz="1000" b="0" u="none" dirty="0">
                        <a:solidFill>
                          <a:schemeClr val="tx1"/>
                        </a:solidFill>
                        <a:effectLst/>
                        <a:latin typeface="+mn-ea"/>
                        <a:ea typeface="+mn-ea"/>
                      </a:endParaRPr>
                    </a:p>
                    <a:p>
                      <a:pPr marL="180975" marR="0" lvl="0" indent="-180975" algn="l" defTabSz="959937"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n-ea"/>
                          <a:ea typeface="+mn-ea"/>
                          <a:cs typeface="+mn-cs"/>
                        </a:rPr>
                        <a:t>　・テロを含む治安対策に先端技術を活用する等の取組みの強化</a:t>
                      </a:r>
                      <a:endParaRPr kumimoji="1" lang="en-US" altLang="ja-JP" sz="1000" b="0" i="0" u="none" strike="noStrike" kern="1200" cap="none" spc="0" normalizeH="0" baseline="0" noProof="0" dirty="0">
                        <a:ln>
                          <a:noFill/>
                        </a:ln>
                        <a:solidFill>
                          <a:prstClr val="black"/>
                        </a:solidFill>
                        <a:effectLst/>
                        <a:uLnTx/>
                        <a:uFillTx/>
                        <a:latin typeface="+mn-ea"/>
                        <a:ea typeface="+mn-ea"/>
                        <a:cs typeface="+mn-cs"/>
                      </a:endParaRPr>
                    </a:p>
                    <a:p>
                      <a:pPr marL="180975" marR="0" lvl="0" indent="-180975" algn="l" defTabSz="959937"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n-ea"/>
                          <a:ea typeface="+mn-ea"/>
                          <a:cs typeface="+mn-cs"/>
                        </a:rPr>
                        <a:t>▶サイバーセキュリティ戦略の取組み推進</a:t>
                      </a:r>
                      <a:endParaRPr kumimoji="1" lang="en-US" altLang="ja-JP" sz="1050" b="1" i="0" u="none" strike="noStrike" kern="1200" cap="none" spc="0" normalizeH="0" baseline="0" noProof="0" dirty="0">
                        <a:ln>
                          <a:noFill/>
                        </a:ln>
                        <a:solidFill>
                          <a:prstClr val="black"/>
                        </a:solidFill>
                        <a:effectLst/>
                        <a:uLnTx/>
                        <a:uFillTx/>
                        <a:latin typeface="+mn-ea"/>
                        <a:ea typeface="+mn-ea"/>
                        <a:cs typeface="+mn-cs"/>
                      </a:endParaRPr>
                    </a:p>
                    <a:p>
                      <a:pPr marL="180975" marR="0" lvl="0" indent="-180975" algn="l" defTabSz="959937"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n-ea"/>
                          <a:ea typeface="+mn-ea"/>
                          <a:cs typeface="+mn-cs"/>
                        </a:rPr>
                        <a:t>　・国内でサイバーセキュリティの専門人材は質的にも量的にも圧倒的に不足していることから、人材の育成・確保に向け、継続的な人的支援　　　　　　　　　　　　　　　　　　　　　　　　</a:t>
                      </a:r>
                      <a:endParaRPr kumimoji="1" lang="en-US" altLang="ja-JP" sz="1000" b="0" i="0" u="none" strike="noStrike" kern="1200" cap="none" spc="0" normalizeH="0" baseline="0" noProof="0" dirty="0">
                        <a:ln>
                          <a:noFill/>
                        </a:ln>
                        <a:solidFill>
                          <a:prstClr val="black"/>
                        </a:solidFill>
                        <a:effectLst/>
                        <a:uLnTx/>
                        <a:uFillTx/>
                        <a:latin typeface="+mn-ea"/>
                        <a:ea typeface="+mn-ea"/>
                        <a:cs typeface="+mn-cs"/>
                      </a:endParaRPr>
                    </a:p>
                    <a:p>
                      <a:pPr marL="180975" marR="0" lvl="0" indent="-180975" algn="l" defTabSz="959937"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n-ea"/>
                          <a:ea typeface="+mn-ea"/>
                          <a:cs typeface="+mn-cs"/>
                        </a:rPr>
                        <a:t>　・リスクマネジメントの促進や対処態勢の整備など関係組織のサイバーセキュリティ確保のための取組みへの支援</a:t>
                      </a:r>
                      <a:endParaRPr kumimoji="1" lang="en-US" altLang="ja-JP" sz="1000" b="0" i="0" u="none" strike="noStrike" kern="1200" cap="none" spc="0" normalizeH="0" baseline="0" noProof="0" dirty="0">
                        <a:ln>
                          <a:noFill/>
                        </a:ln>
                        <a:solidFill>
                          <a:prstClr val="black"/>
                        </a:solidFill>
                        <a:effectLst/>
                        <a:uLnTx/>
                        <a:uFillTx/>
                        <a:latin typeface="+mn-ea"/>
                        <a:ea typeface="+mn-ea"/>
                        <a:cs typeface="+mn-cs"/>
                      </a:endParaRPr>
                    </a:p>
                  </a:txBody>
                  <a:tcPr marL="100806" marR="100806" marT="50403" marB="50403"/>
                </a:tc>
                <a:extLst>
                  <a:ext uri="{0D108BD9-81ED-4DB2-BD59-A6C34878D82A}">
                    <a16:rowId xmlns:a16="http://schemas.microsoft.com/office/drawing/2014/main" val="4251755479"/>
                  </a:ext>
                </a:extLst>
              </a:tr>
            </a:tbl>
          </a:graphicData>
        </a:graphic>
      </p:graphicFrame>
      <p:sp>
        <p:nvSpPr>
          <p:cNvPr id="23" name="スライド番号プレースホルダー 7"/>
          <p:cNvSpPr>
            <a:spLocks noGrp="1"/>
          </p:cNvSpPr>
          <p:nvPr>
            <p:ph type="sldNum" sz="quarter" idx="12"/>
          </p:nvPr>
        </p:nvSpPr>
        <p:spPr>
          <a:xfrm flipH="1">
            <a:off x="9719089" y="6839955"/>
            <a:ext cx="361536" cy="35936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rPr>
              <a:t>45</a:t>
            </a:r>
            <a:endParaRPr kumimoji="1" lang="ja-JP" altLang="en-US"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22" name="正方形/長方形 21">
            <a:extLst>
              <a:ext uri="{FF2B5EF4-FFF2-40B4-BE49-F238E27FC236}">
                <a16:creationId xmlns:a16="http://schemas.microsoft.com/office/drawing/2014/main" id="{E08629A6-829B-4394-A30A-5CB52C1BBB36}"/>
              </a:ext>
            </a:extLst>
          </p:cNvPr>
          <p:cNvSpPr/>
          <p:nvPr/>
        </p:nvSpPr>
        <p:spPr>
          <a:xfrm>
            <a:off x="180312" y="159512"/>
            <a:ext cx="9720000"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②　防災対策、テロ・サイバー等防犯対策、雑踏対策などのセキュリティ対策</a:t>
            </a:r>
          </a:p>
        </p:txBody>
      </p:sp>
      <p:sp>
        <p:nvSpPr>
          <p:cNvPr id="25" name="テキスト ボックス 24">
            <a:extLst>
              <a:ext uri="{FF2B5EF4-FFF2-40B4-BE49-F238E27FC236}">
                <a16:creationId xmlns:a16="http://schemas.microsoft.com/office/drawing/2014/main" id="{B02F3C22-1443-46B7-A977-04475234F08A}"/>
              </a:ext>
            </a:extLst>
          </p:cNvPr>
          <p:cNvSpPr txBox="1"/>
          <p:nvPr/>
        </p:nvSpPr>
        <p:spPr>
          <a:xfrm>
            <a:off x="179089" y="485270"/>
            <a:ext cx="9540000" cy="577081"/>
          </a:xfrm>
          <a:prstGeom prst="rect">
            <a:avLst/>
          </a:prstGeom>
          <a:noFill/>
          <a:ln w="6350">
            <a:noFill/>
            <a:prstDash val="dash"/>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万博開催時に、世界各国から訪れる全ての来訪者が安心して万博を楽しむためには、様々なツールや手法による緊急時の情報発信など、大規模自然災害等への対策は不可欠。国内外の要人だけでなく、多数の来場客が来阪することが予測されており、開催期間中の警備強化は必要不可欠。　また、近年、脅威が高まっているテロへの対策や、大規模なサイバーテロに備えたサイバーセキュリティ強化の取組みが重要。</a:t>
            </a:r>
          </a:p>
        </p:txBody>
      </p:sp>
      <p:graphicFrame>
        <p:nvGraphicFramePr>
          <p:cNvPr id="27" name="表 26"/>
          <p:cNvGraphicFramePr>
            <a:graphicFrameLocks noGrp="1"/>
          </p:cNvGraphicFramePr>
          <p:nvPr>
            <p:extLst>
              <p:ext uri="{D42A27DB-BD31-4B8C-83A1-F6EECF244321}">
                <p14:modId xmlns:p14="http://schemas.microsoft.com/office/powerpoint/2010/main" val="3660298565"/>
              </p:ext>
            </p:extLst>
          </p:nvPr>
        </p:nvGraphicFramePr>
        <p:xfrm>
          <a:off x="567569" y="3878273"/>
          <a:ext cx="9288000" cy="1308516"/>
        </p:xfrm>
        <a:graphic>
          <a:graphicData uri="http://schemas.openxmlformats.org/drawingml/2006/table">
            <a:tbl>
              <a:tblPr bandRow="1">
                <a:tableStyleId>{5940675A-B579-460E-94D1-54222C63F5DA}</a:tableStyleId>
              </a:tblPr>
              <a:tblGrid>
                <a:gridCol w="2700000">
                  <a:extLst>
                    <a:ext uri="{9D8B030D-6E8A-4147-A177-3AD203B41FA5}">
                      <a16:colId xmlns:a16="http://schemas.microsoft.com/office/drawing/2014/main" val="525926817"/>
                    </a:ext>
                  </a:extLst>
                </a:gridCol>
                <a:gridCol w="6588000">
                  <a:extLst>
                    <a:ext uri="{9D8B030D-6E8A-4147-A177-3AD203B41FA5}">
                      <a16:colId xmlns:a16="http://schemas.microsoft.com/office/drawing/2014/main" val="1556401701"/>
                    </a:ext>
                  </a:extLst>
                </a:gridCol>
              </a:tblGrid>
              <a:tr h="288000">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lang="ja-JP" altLang="en-US" sz="1000" b="1" dirty="0">
                          <a:solidFill>
                            <a:schemeClr val="tx1"/>
                          </a:solidFill>
                          <a:latin typeface="+mn-ea"/>
                        </a:rPr>
                        <a:t>国「アクションプラン</a:t>
                      </a:r>
                      <a:r>
                        <a:rPr lang="en-US" altLang="ja-JP" sz="1000" b="1" dirty="0">
                          <a:solidFill>
                            <a:schemeClr val="tx1"/>
                          </a:solidFill>
                          <a:latin typeface="+mn-ea"/>
                        </a:rPr>
                        <a:t>Ver.</a:t>
                      </a:r>
                      <a:r>
                        <a:rPr lang="ja-JP" altLang="en-US" sz="1000" b="1" dirty="0">
                          <a:solidFill>
                            <a:schemeClr val="tx1"/>
                          </a:solidFill>
                          <a:latin typeface="+mn-ea"/>
                        </a:rPr>
                        <a:t>５」の</a:t>
                      </a:r>
                      <a:endParaRPr lang="en-US" altLang="ja-JP" sz="1000" b="1" dirty="0">
                        <a:solidFill>
                          <a:schemeClr val="tx1"/>
                        </a:solidFill>
                        <a:latin typeface="+mn-ea"/>
                      </a:endParaRPr>
                    </a:p>
                    <a:p>
                      <a:pPr marL="0" marR="0" lvl="0" indent="0" algn="l" defTabSz="959937" rtl="0" eaLnBrk="1" fontAlgn="auto" latinLnBrk="0" hangingPunct="1">
                        <a:lnSpc>
                          <a:spcPct val="100000"/>
                        </a:lnSpc>
                        <a:spcBef>
                          <a:spcPts val="0"/>
                        </a:spcBef>
                        <a:spcAft>
                          <a:spcPts val="0"/>
                        </a:spcAft>
                        <a:buClrTx/>
                        <a:buSzTx/>
                        <a:buFontTx/>
                        <a:buNone/>
                        <a:tabLst/>
                        <a:defRPr/>
                      </a:pPr>
                      <a:r>
                        <a:rPr lang="ja-JP" altLang="en-US" sz="1000" b="1" dirty="0">
                          <a:solidFill>
                            <a:schemeClr val="tx1"/>
                          </a:solidFill>
                          <a:latin typeface="+mn-ea"/>
                        </a:rPr>
                        <a:t>記載内容</a:t>
                      </a:r>
                      <a:endParaRPr kumimoji="1" lang="ja-JP" altLang="en-US" sz="1000" dirty="0">
                        <a:solidFill>
                          <a:schemeClr val="tx1"/>
                        </a:solidFill>
                        <a:latin typeface="BIZ UDPゴシック" panose="020B0400000000000000" pitchFamily="50" charset="-128"/>
                        <a:ea typeface="BIZ UDPゴシック" panose="020B0400000000000000" pitchFamily="50" charset="-128"/>
                      </a:endParaRPr>
                    </a:p>
                  </a:txBody>
                  <a:tcPr marL="100806" marR="100806" marT="50403" marB="50403">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防災</a:t>
                      </a: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DX</a:t>
                      </a: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を活用した博覧会会場での実証実験＜文科省＞　</a:t>
                      </a:r>
                      <a:endPar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海洋関係の取組発信＜内閣府＞</a:t>
                      </a:r>
                    </a:p>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リモートセンシング技術による高精度データの集積・分析・配信技術の開発＜総務省＞　</a:t>
                      </a:r>
                    </a:p>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被災地から生まれる未来社会に向けた最新技術の情報発信＜復興庁・経産省＞　</a:t>
                      </a:r>
                    </a:p>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緊急事態対処における無人航空機の活用及び有人機・無人機連携技術の研究</a:t>
                      </a: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&lt;</a:t>
                      </a: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警察庁</a:t>
                      </a: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&gt;</a:t>
                      </a:r>
                    </a:p>
                  </a:txBody>
                  <a:tcPr marL="100806" marR="100806" marT="50403" marB="50403">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08488957"/>
                  </a:ext>
                </a:extLst>
              </a:tr>
              <a:tr h="445710">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n-ea"/>
                          <a:ea typeface="+mn-ea"/>
                        </a:rPr>
                        <a:t>国との協議の進捗状況</a:t>
                      </a:r>
                      <a:endParaRPr kumimoji="1" lang="en-US" altLang="ja-JP" sz="1000" b="1" dirty="0">
                        <a:solidFill>
                          <a:schemeClr val="tx1"/>
                        </a:solidFill>
                        <a:latin typeface="+mn-ea"/>
                        <a:ea typeface="+mn-ea"/>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n-ea"/>
                          <a:ea typeface="+mn-ea"/>
                        </a:rPr>
                        <a:t>（取組の成果）</a:t>
                      </a:r>
                    </a:p>
                  </a:txBody>
                  <a:tcPr marL="100806" marR="100806" marT="50403" marB="50403" anchor="ctr">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万博会場内のセキュリティ先端技術の展開に向けた支援、会場内及び会場周辺の警戒警備に関する支援は協議中</a:t>
                      </a:r>
                      <a:endPar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txBody>
                  <a:tcPr marL="100806" marR="100806" marT="50403" marB="50403" anchor="ctr">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8277082"/>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1418219117"/>
              </p:ext>
            </p:extLst>
          </p:nvPr>
        </p:nvGraphicFramePr>
        <p:xfrm>
          <a:off x="247352" y="1058955"/>
          <a:ext cx="9585919" cy="1055052"/>
        </p:xfrm>
        <a:graphic>
          <a:graphicData uri="http://schemas.openxmlformats.org/drawingml/2006/table">
            <a:tbl>
              <a:tblPr bandRow="1">
                <a:tableStyleId>{5940675A-B579-460E-94D1-54222C63F5DA}</a:tableStyleId>
              </a:tblPr>
              <a:tblGrid>
                <a:gridCol w="9585919">
                  <a:extLst>
                    <a:ext uri="{9D8B030D-6E8A-4147-A177-3AD203B41FA5}">
                      <a16:colId xmlns:a16="http://schemas.microsoft.com/office/drawing/2014/main" val="525926817"/>
                    </a:ext>
                  </a:extLst>
                </a:gridCol>
              </a:tblGrid>
              <a:tr h="285751">
                <a:tc>
                  <a:txBody>
                    <a:bodyPr/>
                    <a:lstStyle/>
                    <a:p>
                      <a:pPr algn="l"/>
                      <a:r>
                        <a:rPr kumimoji="1" lang="ja-JP" altLang="en-US" sz="1600" b="1" u="none" dirty="0">
                          <a:solidFill>
                            <a:schemeClr val="bg1"/>
                          </a:solidFill>
                          <a:latin typeface="メイリオ" panose="020B0604030504040204" pitchFamily="50" charset="-128"/>
                          <a:ea typeface="メイリオ" panose="020B0604030504040204" pitchFamily="50" charset="-128"/>
                        </a:rPr>
                        <a:t>府・市の取組み</a:t>
                      </a:r>
                    </a:p>
                  </a:txBody>
                  <a:tcPr marL="100806" marR="100806" marT="50403" marB="50403"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508488957"/>
                  </a:ext>
                </a:extLst>
              </a:tr>
              <a:tr h="463358">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rPr>
                        <a:t>・埋立地（夢洲・咲洲・舞洲）における浸水対策　　　　</a:t>
                      </a:r>
                      <a:endParaRPr kumimoji="1" lang="en-US" altLang="ja-JP" sz="1000" b="1"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rPr>
                        <a:t>・おおさか防災ネットの多言語対応化、及び大阪防災アプリのリリース</a:t>
                      </a:r>
                      <a:endParaRPr kumimoji="1" lang="en-US" altLang="ja-JP" sz="1000" b="1"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rPr>
                        <a:t>・国、関西広域連合と連携した防災・減災対策の推進　　</a:t>
                      </a:r>
                      <a:endParaRPr kumimoji="1" lang="en-US" altLang="ja-JP" sz="1000" b="1"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rPr>
                        <a:t>・大阪府・大阪市の防災計画に基づく防災・減災対策の推進</a:t>
                      </a:r>
                    </a:p>
                  </a:txBody>
                  <a:tcPr marL="100806" marR="100806" marT="50403" marB="50403"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48277082"/>
                  </a:ext>
                </a:extLst>
              </a:tr>
            </a:tbl>
          </a:graphicData>
        </a:graphic>
      </p:graphicFrame>
      <p:sp>
        <p:nvSpPr>
          <p:cNvPr id="20" name="テキスト ボックス 19"/>
          <p:cNvSpPr txBox="1"/>
          <p:nvPr/>
        </p:nvSpPr>
        <p:spPr>
          <a:xfrm>
            <a:off x="497629" y="3573444"/>
            <a:ext cx="2236510"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国との協議の進捗状況</a:t>
            </a:r>
          </a:p>
        </p:txBody>
      </p:sp>
    </p:spTree>
    <p:extLst>
      <p:ext uri="{BB962C8B-B14F-4D97-AF65-F5344CB8AC3E}">
        <p14:creationId xmlns:p14="http://schemas.microsoft.com/office/powerpoint/2010/main" val="939773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420663" y="5310555"/>
            <a:ext cx="9434300" cy="1786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marR="0" lvl="0" indent="-180975" algn="l" defTabSz="959937"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▶新興感染症等に対応する検疫体制の充実・強化（検疫所職員の充実等）</a:t>
            </a:r>
            <a:endParaRPr kumimoji="1" lang="en-US" altLang="ja-JP" sz="105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180975" marR="0" lvl="0" indent="-180975" algn="l" defTabSz="959937"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180975" marR="0" lvl="0" indent="-180975" algn="l" defTabSz="959937"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▶新興感染症等の国内流入に関するサーベイランス体制強化に係る都道府県等への支援・国の専門機関による人的・技術的支援や実施に係る財政支援等　</a:t>
            </a:r>
            <a:endParaRPr kumimoji="1" lang="en-US" altLang="ja-JP" sz="105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180975" marR="0" lvl="0" indent="-180975" algn="l" defTabSz="959937"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180975" marR="0" lvl="0" indent="-180975" algn="l" defTabSz="959937"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▶新興感染症等の国内流入時に都道府県及び保健所設置市を横断して、感染の発生状況や感染者の動向・接点履歴などの情報共有と調整を迅速に行う</a:t>
            </a:r>
            <a:endParaRPr kumimoji="1" lang="en-US" altLang="ja-JP" sz="105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180975" marR="0" lvl="0" indent="-180975" algn="l" defTabSz="959937"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国の体制作り及び</a:t>
            </a:r>
            <a:r>
              <a:rPr kumimoji="1" lang="en-US" altLang="ja-JP" sz="105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ICT</a:t>
            </a:r>
            <a:r>
              <a:rPr kumimoji="1" lang="ja-JP" altLang="en-US" sz="105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化による効率的な情報共有体制の確立　</a:t>
            </a:r>
            <a:endParaRPr kumimoji="1" lang="en-US" altLang="ja-JP" sz="105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180975" marR="0" lvl="0" indent="-180975" algn="l" defTabSz="959937"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180975" marR="0" lvl="0" indent="-180975" algn="l" defTabSz="959937"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▶新興感染症等に対応できる医療提供体制整備に係る財政支援</a:t>
            </a:r>
            <a:endParaRPr kumimoji="1" lang="en-US" altLang="ja-JP" sz="105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180975" marR="0" lvl="0" indent="-180975" algn="l" defTabSz="959937"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180975" marR="0" lvl="0" indent="-180975" algn="l" defTabSz="959937"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ja-JP" altLang="en-US" sz="105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海外からの来訪者に対する来訪前の予防接種の勧奨及び国内における安定なワクチンの生産・流通体制の確保</a:t>
            </a:r>
            <a:endParaRPr kumimoji="1" lang="en-US" altLang="ja-JP" sz="105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9" name="正方形/長方形 8"/>
          <p:cNvSpPr/>
          <p:nvPr/>
        </p:nvSpPr>
        <p:spPr>
          <a:xfrm>
            <a:off x="2653468" y="6451983"/>
            <a:ext cx="5038725" cy="369332"/>
          </a:xfrm>
          <a:prstGeom prst="rect">
            <a:avLst/>
          </a:prstGeom>
        </p:spPr>
        <p:txBody>
          <a:bodyPr>
            <a:spAutoFit/>
          </a:bodyPr>
          <a:lstStyle/>
          <a:p>
            <a:pPr marL="0" marR="0" lvl="0" indent="0" algn="l" defTabSz="457218" rtl="0" eaLnBrk="1" fontAlgn="auto" latinLnBrk="0" hangingPunct="1">
              <a:lnSpc>
                <a:spcPct val="100000"/>
              </a:lnSpc>
              <a:spcBef>
                <a:spcPts val="0"/>
              </a:spcBef>
              <a:spcAft>
                <a:spcPts val="0"/>
              </a:spcAft>
              <a:buClrTx/>
              <a:buSzTx/>
              <a:buFontTx/>
              <a:buNone/>
              <a:tabLst/>
              <a:defRPr/>
            </a:pPr>
            <a:endParaRPr kumimoji="0" lang="en-US" altLang="ja-JP" sz="18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2" name="テキスト ボックス 11"/>
          <p:cNvSpPr txBox="1"/>
          <p:nvPr/>
        </p:nvSpPr>
        <p:spPr>
          <a:xfrm>
            <a:off x="610731" y="5015247"/>
            <a:ext cx="1980029"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国への提案・要望</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endParaRPr kumimoji="0" lang="ja-JP" altLang="en-US" sz="10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cxnSp>
        <p:nvCxnSpPr>
          <p:cNvPr id="14" name="直線コネクタ 13"/>
          <p:cNvCxnSpPr>
            <a:stCxn id="16" idx="4"/>
            <a:endCxn id="18" idx="1"/>
          </p:cNvCxnSpPr>
          <p:nvPr/>
        </p:nvCxnSpPr>
        <p:spPr>
          <a:xfrm>
            <a:off x="375432" y="2461142"/>
            <a:ext cx="3238" cy="255133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楕円 15"/>
          <p:cNvSpPr/>
          <p:nvPr/>
        </p:nvSpPr>
        <p:spPr>
          <a:xfrm>
            <a:off x="213849" y="2188187"/>
            <a:ext cx="323165" cy="2729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テキスト ボックス 16"/>
          <p:cNvSpPr txBox="1"/>
          <p:nvPr/>
        </p:nvSpPr>
        <p:spPr>
          <a:xfrm>
            <a:off x="586846" y="2181462"/>
            <a:ext cx="595035"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課題</a:t>
            </a:r>
          </a:p>
        </p:txBody>
      </p:sp>
      <p:sp>
        <p:nvSpPr>
          <p:cNvPr id="19" name="楕円 18"/>
          <p:cNvSpPr/>
          <p:nvPr/>
        </p:nvSpPr>
        <p:spPr>
          <a:xfrm>
            <a:off x="207652" y="5002882"/>
            <a:ext cx="323165" cy="2729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rot="5400000">
            <a:off x="261205" y="4945273"/>
            <a:ext cx="23493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&gt;</a:t>
            </a:r>
            <a:endParaRPr kumimoji="0"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4" name="表 3"/>
          <p:cNvGraphicFramePr>
            <a:graphicFrameLocks noGrp="1"/>
          </p:cNvGraphicFramePr>
          <p:nvPr>
            <p:extLst>
              <p:ext uri="{D42A27DB-BD31-4B8C-83A1-F6EECF244321}">
                <p14:modId xmlns:p14="http://schemas.microsoft.com/office/powerpoint/2010/main" val="3751072692"/>
              </p:ext>
            </p:extLst>
          </p:nvPr>
        </p:nvGraphicFramePr>
        <p:xfrm>
          <a:off x="540253" y="2411985"/>
          <a:ext cx="9564916" cy="1472406"/>
        </p:xfrm>
        <a:graphic>
          <a:graphicData uri="http://schemas.openxmlformats.org/drawingml/2006/table">
            <a:tbl>
              <a:tblPr firstRow="1" bandRow="1">
                <a:tableStyleId>{2D5ABB26-0587-4C30-8999-92F81FD0307C}</a:tableStyleId>
              </a:tblPr>
              <a:tblGrid>
                <a:gridCol w="9564916">
                  <a:extLst>
                    <a:ext uri="{9D8B030D-6E8A-4147-A177-3AD203B41FA5}">
                      <a16:colId xmlns:a16="http://schemas.microsoft.com/office/drawing/2014/main" val="1390375756"/>
                    </a:ext>
                  </a:extLst>
                </a:gridCol>
              </a:tblGrid>
              <a:tr h="796577">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▷空港等での感染症水際対策の</a:t>
                      </a:r>
                      <a:r>
                        <a:rPr kumimoji="1" lang="ja-JP" altLang="en-US" sz="1000" b="0" strike="noStrike" dirty="0">
                          <a:solidFill>
                            <a:schemeClr val="tx1"/>
                          </a:solidFill>
                        </a:rPr>
                        <a:t>適切な運用</a:t>
                      </a: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　</a:t>
                      </a:r>
                      <a:r>
                        <a:rPr kumimoji="1" lang="ja-JP" altLang="en-US" sz="1000" b="0" baseline="0" dirty="0">
                          <a:solidFill>
                            <a:schemeClr val="tx1"/>
                          </a:solidFill>
                        </a:rPr>
                        <a:t>    </a:t>
                      </a:r>
                      <a:r>
                        <a:rPr kumimoji="1" lang="ja-JP" altLang="en-US" sz="1000" b="0" dirty="0">
                          <a:solidFill>
                            <a:schemeClr val="tx1"/>
                          </a:solidFill>
                        </a:rPr>
                        <a:t>新興感染症等の国内流入を防ぐため、国の玄関口である国際空港等において</a:t>
                      </a:r>
                      <a:r>
                        <a:rPr kumimoji="1" lang="ja-JP" altLang="en-US" sz="1000" b="0" u="none" dirty="0">
                          <a:solidFill>
                            <a:schemeClr val="tx1"/>
                          </a:solidFill>
                        </a:rPr>
                        <a:t>、</a:t>
                      </a:r>
                      <a:r>
                        <a:rPr kumimoji="1" lang="ja-JP" altLang="en-US" sz="1000" b="0" dirty="0">
                          <a:solidFill>
                            <a:schemeClr val="tx1"/>
                          </a:solidFill>
                        </a:rPr>
                        <a:t>水際対策の柔軟かつ適切な運用が必要。</a:t>
                      </a:r>
                      <a:endParaRPr kumimoji="1" lang="en-US" altLang="ja-JP" sz="1000" b="0"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▷サーベイランス体制の強化</a:t>
                      </a:r>
                      <a:endParaRPr kumimoji="1" lang="en-US" altLang="ja-JP" sz="1000" b="0"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　　新興感染症等の国内流入を早期に探知し、対策につなげることができるよう、サーベイランス体制の強化が不可欠。　</a:t>
                      </a:r>
                      <a:endParaRPr kumimoji="1" lang="en-US" altLang="ja-JP" sz="1000" b="0"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▷感染の発生状況や感染者の動向の情報共有が必要</a:t>
                      </a:r>
                      <a:endParaRPr kumimoji="1" lang="en-US" altLang="ja-JP" sz="1000" b="0"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　　都道府県及び保健所設置市を横断した情報共有の体制や手段が必要。</a:t>
                      </a:r>
                      <a:endParaRPr kumimoji="1" lang="en-US" altLang="ja-JP" sz="1000" b="0"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▷医療提供体制の整備</a:t>
                      </a:r>
                      <a:endParaRPr kumimoji="1" lang="en-US" altLang="ja-JP" sz="1000" b="0"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　　新興感染症等が国内に流入した際に、速やかに必要な医療にアクセスできる体制づくりが必要。</a:t>
                      </a:r>
                      <a:endParaRPr kumimoji="1" lang="en-US" altLang="ja-JP" sz="1000" b="0"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rPr>
                        <a:t>▷ワクチンで防げる輸入感染症のリスク低減及び安定なワクチン生産・流通体制の確保</a:t>
                      </a:r>
                      <a:endParaRPr kumimoji="1" lang="en-US" altLang="ja-JP" sz="1000" b="0" dirty="0">
                        <a:solidFill>
                          <a:schemeClr val="tx1"/>
                        </a:solidFill>
                      </a:endParaRPr>
                    </a:p>
                  </a:txBody>
                  <a:tcPr marL="100806" marR="100806" marT="50403" marB="50403" anchor="ctr"/>
                </a:tc>
                <a:extLst>
                  <a:ext uri="{0D108BD9-81ED-4DB2-BD59-A6C34878D82A}">
                    <a16:rowId xmlns:a16="http://schemas.microsoft.com/office/drawing/2014/main" val="2520774993"/>
                  </a:ext>
                </a:extLst>
              </a:tr>
            </a:tbl>
          </a:graphicData>
        </a:graphic>
      </p:graphicFrame>
      <p:sp>
        <p:nvSpPr>
          <p:cNvPr id="23" name="スライド番号プレースホルダー 7"/>
          <p:cNvSpPr>
            <a:spLocks noGrp="1"/>
          </p:cNvSpPr>
          <p:nvPr>
            <p:ph type="sldNum" sz="quarter" idx="12"/>
          </p:nvPr>
        </p:nvSpPr>
        <p:spPr>
          <a:xfrm flipH="1">
            <a:off x="9719089" y="6839955"/>
            <a:ext cx="361536" cy="35936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rPr>
              <a:t>46</a:t>
            </a:r>
            <a:endParaRPr kumimoji="1" lang="ja-JP" altLang="en-US"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26" name="正方形/長方形 25">
            <a:extLst>
              <a:ext uri="{FF2B5EF4-FFF2-40B4-BE49-F238E27FC236}">
                <a16:creationId xmlns:a16="http://schemas.microsoft.com/office/drawing/2014/main" id="{E08629A6-829B-4394-A30A-5CB52C1BBB36}"/>
              </a:ext>
            </a:extLst>
          </p:cNvPr>
          <p:cNvSpPr/>
          <p:nvPr/>
        </p:nvSpPr>
        <p:spPr>
          <a:xfrm>
            <a:off x="180312" y="159512"/>
            <a:ext cx="9720000"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③　感染症対策の強化</a:t>
            </a:r>
          </a:p>
        </p:txBody>
      </p:sp>
      <p:sp>
        <p:nvSpPr>
          <p:cNvPr id="27" name="テキスト ボックス 26">
            <a:extLst>
              <a:ext uri="{FF2B5EF4-FFF2-40B4-BE49-F238E27FC236}">
                <a16:creationId xmlns:a16="http://schemas.microsoft.com/office/drawing/2014/main" id="{B02F3C22-1443-46B7-A977-04475234F08A}"/>
              </a:ext>
            </a:extLst>
          </p:cNvPr>
          <p:cNvSpPr txBox="1"/>
          <p:nvPr/>
        </p:nvSpPr>
        <p:spPr>
          <a:xfrm>
            <a:off x="226231" y="490260"/>
            <a:ext cx="9540000" cy="415498"/>
          </a:xfrm>
          <a:prstGeom prst="rect">
            <a:avLst/>
          </a:prstGeom>
          <a:noFill/>
          <a:ln w="6350">
            <a:noFill/>
            <a:prstDash val="solid"/>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人類の未来への希望を示す万博として、全ての来訪者が安心して大阪・関西に集い、万博を楽しめるよう、新型コロナウイルス感染症の対応を踏まえ、新興感染症等を想定した体制の整備が不可欠。</a:t>
            </a:r>
          </a:p>
        </p:txBody>
      </p:sp>
      <p:graphicFrame>
        <p:nvGraphicFramePr>
          <p:cNvPr id="25" name="表 24"/>
          <p:cNvGraphicFramePr>
            <a:graphicFrameLocks noGrp="1"/>
          </p:cNvGraphicFramePr>
          <p:nvPr>
            <p:extLst>
              <p:ext uri="{D42A27DB-BD31-4B8C-83A1-F6EECF244321}">
                <p14:modId xmlns:p14="http://schemas.microsoft.com/office/powerpoint/2010/main" val="1118012709"/>
              </p:ext>
            </p:extLst>
          </p:nvPr>
        </p:nvGraphicFramePr>
        <p:xfrm>
          <a:off x="611857" y="4141278"/>
          <a:ext cx="9288000" cy="847343"/>
        </p:xfrm>
        <a:graphic>
          <a:graphicData uri="http://schemas.openxmlformats.org/drawingml/2006/table">
            <a:tbl>
              <a:tblPr bandRow="1">
                <a:tableStyleId>{5940675A-B579-460E-94D1-54222C63F5DA}</a:tableStyleId>
              </a:tblPr>
              <a:tblGrid>
                <a:gridCol w="2700000">
                  <a:extLst>
                    <a:ext uri="{9D8B030D-6E8A-4147-A177-3AD203B41FA5}">
                      <a16:colId xmlns:a16="http://schemas.microsoft.com/office/drawing/2014/main" val="525926817"/>
                    </a:ext>
                  </a:extLst>
                </a:gridCol>
                <a:gridCol w="6588000">
                  <a:extLst>
                    <a:ext uri="{9D8B030D-6E8A-4147-A177-3AD203B41FA5}">
                      <a16:colId xmlns:a16="http://schemas.microsoft.com/office/drawing/2014/main" val="1556401701"/>
                    </a:ext>
                  </a:extLst>
                </a:gridCol>
              </a:tblGrid>
              <a:tr h="441737">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lang="ja-JP" altLang="en-US" sz="1000" b="1" dirty="0">
                          <a:solidFill>
                            <a:schemeClr val="tx1"/>
                          </a:solidFill>
                          <a:latin typeface="+mn-ea"/>
                        </a:rPr>
                        <a:t>国「アクションプラン</a:t>
                      </a:r>
                      <a:r>
                        <a:rPr lang="en-US" altLang="ja-JP" sz="1000" b="1" dirty="0">
                          <a:solidFill>
                            <a:schemeClr val="tx1"/>
                          </a:solidFill>
                          <a:latin typeface="+mn-ea"/>
                        </a:rPr>
                        <a:t>Ver.</a:t>
                      </a:r>
                      <a:r>
                        <a:rPr lang="ja-JP" altLang="en-US" sz="1000" b="1" dirty="0">
                          <a:solidFill>
                            <a:schemeClr val="tx1"/>
                          </a:solidFill>
                          <a:latin typeface="+mn-ea"/>
                        </a:rPr>
                        <a:t>５」の</a:t>
                      </a:r>
                      <a:endParaRPr lang="en-US" altLang="ja-JP" sz="1000" b="1" dirty="0">
                        <a:solidFill>
                          <a:schemeClr val="tx1"/>
                        </a:solidFill>
                        <a:latin typeface="+mn-ea"/>
                      </a:endParaRPr>
                    </a:p>
                    <a:p>
                      <a:pPr marL="0" marR="0" lvl="0" indent="0" algn="l" defTabSz="959937" rtl="0" eaLnBrk="1" fontAlgn="auto" latinLnBrk="0" hangingPunct="1">
                        <a:lnSpc>
                          <a:spcPct val="100000"/>
                        </a:lnSpc>
                        <a:spcBef>
                          <a:spcPts val="0"/>
                        </a:spcBef>
                        <a:spcAft>
                          <a:spcPts val="0"/>
                        </a:spcAft>
                        <a:buClrTx/>
                        <a:buSzTx/>
                        <a:buFontTx/>
                        <a:buNone/>
                        <a:tabLst/>
                        <a:defRPr/>
                      </a:pPr>
                      <a:r>
                        <a:rPr lang="ja-JP" altLang="en-US" sz="1000" b="1" dirty="0">
                          <a:solidFill>
                            <a:schemeClr val="tx1"/>
                          </a:solidFill>
                          <a:latin typeface="+mn-ea"/>
                        </a:rPr>
                        <a:t>記載内容</a:t>
                      </a:r>
                      <a:endParaRPr kumimoji="1" lang="ja-JP" altLang="en-US" sz="1000" dirty="0">
                        <a:solidFill>
                          <a:schemeClr val="tx1"/>
                        </a:solidFill>
                        <a:latin typeface="BIZ UDPゴシック" panose="020B0400000000000000" pitchFamily="50" charset="-128"/>
                        <a:ea typeface="BIZ UDPゴシック" panose="020B0400000000000000" pitchFamily="50" charset="-128"/>
                      </a:endParaRPr>
                    </a:p>
                  </a:txBody>
                  <a:tcPr marL="100806" marR="100806" marT="50403" marB="50403">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記載なし</a:t>
                      </a:r>
                    </a:p>
                  </a:txBody>
                  <a:tcPr marL="100806" marR="100806" marT="50403" marB="50403">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08488957"/>
                  </a:ext>
                </a:extLst>
              </a:tr>
              <a:tr h="313654">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n-ea"/>
                          <a:ea typeface="+mn-ea"/>
                        </a:rPr>
                        <a:t>国との協議の進捗状況</a:t>
                      </a:r>
                      <a:endParaRPr kumimoji="1" lang="en-US" altLang="ja-JP" sz="1000" b="1" dirty="0">
                        <a:solidFill>
                          <a:schemeClr val="tx1"/>
                        </a:solidFill>
                        <a:latin typeface="+mn-ea"/>
                        <a:ea typeface="+mn-ea"/>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n-ea"/>
                          <a:ea typeface="+mn-ea"/>
                        </a:rPr>
                        <a:t>（取組の成果）</a:t>
                      </a:r>
                    </a:p>
                  </a:txBody>
                  <a:tcPr marL="100806" marR="100806" marT="50403" marB="50403">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関係省庁と協議中</a:t>
                      </a:r>
                      <a:endPar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txBody>
                  <a:tcPr marL="100806" marR="100806" marT="50403" marB="50403">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71026092"/>
                  </a:ext>
                </a:extLst>
              </a:tr>
            </a:tbl>
          </a:graphicData>
        </a:graphic>
      </p:graphicFrame>
      <p:graphicFrame>
        <p:nvGraphicFramePr>
          <p:cNvPr id="28" name="表 27"/>
          <p:cNvGraphicFramePr>
            <a:graphicFrameLocks noGrp="1"/>
          </p:cNvGraphicFramePr>
          <p:nvPr/>
        </p:nvGraphicFramePr>
        <p:xfrm>
          <a:off x="180312" y="1078201"/>
          <a:ext cx="9585919" cy="981436"/>
        </p:xfrm>
        <a:graphic>
          <a:graphicData uri="http://schemas.openxmlformats.org/drawingml/2006/table">
            <a:tbl>
              <a:tblPr bandRow="1">
                <a:tableStyleId>{5940675A-B579-460E-94D1-54222C63F5DA}</a:tableStyleId>
              </a:tblPr>
              <a:tblGrid>
                <a:gridCol w="9585919">
                  <a:extLst>
                    <a:ext uri="{9D8B030D-6E8A-4147-A177-3AD203B41FA5}">
                      <a16:colId xmlns:a16="http://schemas.microsoft.com/office/drawing/2014/main" val="525926817"/>
                    </a:ext>
                  </a:extLst>
                </a:gridCol>
              </a:tblGrid>
              <a:tr h="328929">
                <a:tc>
                  <a:txBody>
                    <a:bodyPr/>
                    <a:lstStyle/>
                    <a:p>
                      <a:pPr algn="l"/>
                      <a:r>
                        <a:rPr kumimoji="1" lang="ja-JP" altLang="en-US" sz="1600" b="1" u="none" dirty="0">
                          <a:solidFill>
                            <a:schemeClr val="bg1"/>
                          </a:solidFill>
                          <a:latin typeface="メイリオ" panose="020B0604030504040204" pitchFamily="50" charset="-128"/>
                          <a:ea typeface="メイリオ" panose="020B0604030504040204" pitchFamily="50" charset="-128"/>
                        </a:rPr>
                        <a:t>府・市の取組み</a:t>
                      </a:r>
                    </a:p>
                  </a:txBody>
                  <a:tcPr marL="100806" marR="100806" marT="50403" marB="50403"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508488957"/>
                  </a:ext>
                </a:extLst>
              </a:tr>
              <a:tr h="636790">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rPr>
                        <a:t>・保健所体制の強化</a:t>
                      </a:r>
                      <a:endParaRPr kumimoji="1" lang="en-US" altLang="ja-JP" sz="1000" b="1"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rPr>
                        <a:t>・検疫所との連携・強化</a:t>
                      </a:r>
                      <a:endParaRPr kumimoji="1" lang="en-US" altLang="ja-JP" sz="1000" b="1"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rPr>
                        <a:t>・万博開催期間における感染症強化サーベイランス</a:t>
                      </a:r>
                      <a:endParaRPr kumimoji="1" lang="en-US" altLang="ja-JP" sz="1000" b="1" dirty="0">
                        <a:solidFill>
                          <a:schemeClr val="tx1"/>
                        </a:solidFill>
                      </a:endParaRPr>
                    </a:p>
                  </a:txBody>
                  <a:tcPr marL="100806" marR="100806" marT="50403" marB="50403"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48277082"/>
                  </a:ext>
                </a:extLst>
              </a:tr>
            </a:tbl>
          </a:graphicData>
        </a:graphic>
      </p:graphicFrame>
      <p:sp>
        <p:nvSpPr>
          <p:cNvPr id="20" name="テキスト ボックス 19"/>
          <p:cNvSpPr txBox="1"/>
          <p:nvPr/>
        </p:nvSpPr>
        <p:spPr>
          <a:xfrm>
            <a:off x="497629" y="3885830"/>
            <a:ext cx="2236510"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国との協議の進捗状況</a:t>
            </a:r>
          </a:p>
        </p:txBody>
      </p:sp>
    </p:spTree>
    <p:extLst>
      <p:ext uri="{BB962C8B-B14F-4D97-AF65-F5344CB8AC3E}">
        <p14:creationId xmlns:p14="http://schemas.microsoft.com/office/powerpoint/2010/main" val="1907595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269769" y="6083803"/>
            <a:ext cx="9434300" cy="81821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 name="正方形/長方形 8"/>
          <p:cNvSpPr/>
          <p:nvPr/>
        </p:nvSpPr>
        <p:spPr>
          <a:xfrm>
            <a:off x="2653468" y="6404530"/>
            <a:ext cx="5038725" cy="369332"/>
          </a:xfrm>
          <a:prstGeom prst="rect">
            <a:avLst/>
          </a:prstGeom>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2" name="テキスト ボックス 11"/>
          <p:cNvSpPr txBox="1"/>
          <p:nvPr/>
        </p:nvSpPr>
        <p:spPr>
          <a:xfrm>
            <a:off x="449728" y="5791092"/>
            <a:ext cx="1826141"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国への提案・要望</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cxnSp>
        <p:nvCxnSpPr>
          <p:cNvPr id="14" name="直線コネクタ 13"/>
          <p:cNvCxnSpPr>
            <a:cxnSpLocks/>
          </p:cNvCxnSpPr>
          <p:nvPr/>
        </p:nvCxnSpPr>
        <p:spPr>
          <a:xfrm flipH="1">
            <a:off x="341494" y="3048270"/>
            <a:ext cx="0" cy="2772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楕円 15"/>
          <p:cNvSpPr/>
          <p:nvPr/>
        </p:nvSpPr>
        <p:spPr>
          <a:xfrm>
            <a:off x="193960" y="2868048"/>
            <a:ext cx="323165" cy="2729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テキスト ボックス 16"/>
          <p:cNvSpPr txBox="1"/>
          <p:nvPr/>
        </p:nvSpPr>
        <p:spPr>
          <a:xfrm>
            <a:off x="449728" y="2870524"/>
            <a:ext cx="595035"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課題</a:t>
            </a:r>
          </a:p>
        </p:txBody>
      </p:sp>
      <p:sp>
        <p:nvSpPr>
          <p:cNvPr id="19" name="楕円 18"/>
          <p:cNvSpPr/>
          <p:nvPr/>
        </p:nvSpPr>
        <p:spPr>
          <a:xfrm>
            <a:off x="157228" y="5802772"/>
            <a:ext cx="323165" cy="2729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rot="5400000">
            <a:off x="168770" y="5756462"/>
            <a:ext cx="30008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&gt;</a:t>
            </a: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3" name="スライド番号プレースホルダー 7"/>
          <p:cNvSpPr>
            <a:spLocks noGrp="1"/>
          </p:cNvSpPr>
          <p:nvPr>
            <p:ph type="sldNum" sz="quarter" idx="12"/>
          </p:nvPr>
        </p:nvSpPr>
        <p:spPr>
          <a:xfrm flipH="1">
            <a:off x="9719089" y="6839953"/>
            <a:ext cx="361536" cy="35936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rPr>
              <a:t>47</a:t>
            </a:r>
            <a:endParaRPr kumimoji="1" lang="ja-JP" altLang="en-US"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26" name="正方形/長方形 25">
            <a:extLst>
              <a:ext uri="{FF2B5EF4-FFF2-40B4-BE49-F238E27FC236}">
                <a16:creationId xmlns:a16="http://schemas.microsoft.com/office/drawing/2014/main" id="{E08629A6-829B-4394-A30A-5CB52C1BBB36}"/>
              </a:ext>
            </a:extLst>
          </p:cNvPr>
          <p:cNvSpPr/>
          <p:nvPr/>
        </p:nvSpPr>
        <p:spPr>
          <a:xfrm>
            <a:off x="180312" y="159511"/>
            <a:ext cx="9720000"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④　</a:t>
            </a:r>
            <a:r>
              <a:rPr kumimoji="0" lang="ja-JP" altLang="en-US" sz="18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一般交通への働きかけ</a:t>
            </a:r>
            <a:r>
              <a:rPr kumimoji="0" lang="en-US" altLang="ja-JP" sz="18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TDM</a:t>
            </a:r>
            <a:endParaRPr kumimoji="0" lang="ja-JP" altLang="en-US" sz="18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graphicFrame>
        <p:nvGraphicFramePr>
          <p:cNvPr id="22" name="表 21"/>
          <p:cNvGraphicFramePr>
            <a:graphicFrameLocks noGrp="1"/>
          </p:cNvGraphicFramePr>
          <p:nvPr/>
        </p:nvGraphicFramePr>
        <p:xfrm>
          <a:off x="368004" y="3241228"/>
          <a:ext cx="9540000" cy="1076166"/>
        </p:xfrm>
        <a:graphic>
          <a:graphicData uri="http://schemas.openxmlformats.org/drawingml/2006/table">
            <a:tbl>
              <a:tblPr firstRow="1" bandRow="1">
                <a:tableStyleId>{2D5ABB26-0587-4C30-8999-92F81FD0307C}</a:tableStyleId>
              </a:tblPr>
              <a:tblGrid>
                <a:gridCol w="9540000">
                  <a:extLst>
                    <a:ext uri="{9D8B030D-6E8A-4147-A177-3AD203B41FA5}">
                      <a16:colId xmlns:a16="http://schemas.microsoft.com/office/drawing/2014/main" val="3534130084"/>
                    </a:ext>
                  </a:extLst>
                </a:gridCol>
              </a:tblGrid>
              <a:tr h="0">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n-lt"/>
                          <a:ea typeface="+mn-ea"/>
                          <a:cs typeface="+mn-cs"/>
                        </a:rPr>
                        <a:t>▷来場者輸送対策を実施しても発生が予想される混雑への対応</a:t>
                      </a: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n-lt"/>
                          <a:ea typeface="+mn-ea"/>
                          <a:cs typeface="+mn-cs"/>
                        </a:rPr>
                        <a:t>　　チケットコントロールなどの来場者需要の平準化並びに運行本数の増便などの供給拡大策を実施しても発生が予想される　</a:t>
                      </a:r>
                      <a:endParaRPr kumimoji="1" lang="en-US" altLang="ja-JP" sz="10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n-lt"/>
                          <a:ea typeface="+mn-ea"/>
                          <a:cs typeface="+mn-cs"/>
                        </a:rPr>
                        <a:t>　　鉄道の混雑や道路の渋滞に対して、一般交通への対策（働きかけ</a:t>
                      </a:r>
                      <a:r>
                        <a:rPr kumimoji="1" lang="en-US" altLang="ja-JP" sz="1000" b="0" i="0" u="none" strike="noStrike" kern="1200" cap="none" spc="0" normalizeH="0" baseline="0" noProof="0" dirty="0">
                          <a:ln>
                            <a:noFill/>
                          </a:ln>
                          <a:solidFill>
                            <a:prstClr val="black"/>
                          </a:solidFill>
                          <a:effectLst/>
                          <a:uLnTx/>
                          <a:uFillTx/>
                          <a:latin typeface="+mn-lt"/>
                          <a:ea typeface="+mn-ea"/>
                          <a:cs typeface="+mn-cs"/>
                        </a:rPr>
                        <a:t>TDM</a:t>
                      </a:r>
                      <a:r>
                        <a:rPr kumimoji="1" lang="ja-JP" altLang="en-US" sz="1000" b="0" i="0" u="none" strike="noStrike" kern="1200" cap="none" spc="0" normalizeH="0" baseline="0" noProof="0" dirty="0">
                          <a:ln>
                            <a:noFill/>
                          </a:ln>
                          <a:solidFill>
                            <a:prstClr val="black"/>
                          </a:solidFill>
                          <a:effectLst/>
                          <a:uLnTx/>
                          <a:uFillTx/>
                          <a:latin typeface="+mn-lt"/>
                          <a:ea typeface="+mn-ea"/>
                          <a:cs typeface="+mn-cs"/>
                        </a:rPr>
                        <a:t>）の実施が必要。</a:t>
                      </a:r>
                      <a:endParaRPr kumimoji="1" lang="en-US" altLang="ja-JP" sz="10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n-lt"/>
                          <a:ea typeface="+mn-ea"/>
                          <a:cs typeface="+mn-cs"/>
                        </a:rPr>
                        <a:t>▷一般交通への働きかけ</a:t>
                      </a:r>
                      <a:r>
                        <a:rPr kumimoji="1" lang="en-US" altLang="ja-JP" sz="1000" b="0" i="0" u="none" strike="noStrike" kern="1200" cap="none" spc="0" normalizeH="0" baseline="0" noProof="0" dirty="0">
                          <a:ln>
                            <a:noFill/>
                          </a:ln>
                          <a:solidFill>
                            <a:prstClr val="black"/>
                          </a:solidFill>
                          <a:effectLst/>
                          <a:uLnTx/>
                          <a:uFillTx/>
                          <a:latin typeface="+mn-lt"/>
                          <a:ea typeface="+mn-ea"/>
                          <a:cs typeface="+mn-cs"/>
                        </a:rPr>
                        <a:t>TDM</a:t>
                      </a:r>
                      <a:r>
                        <a:rPr kumimoji="1" lang="ja-JP" altLang="en-US" sz="1000" b="0" i="0" u="none" strike="noStrike" kern="1200" cap="none" spc="0" normalizeH="0" baseline="0" noProof="0" dirty="0">
                          <a:ln>
                            <a:noFill/>
                          </a:ln>
                          <a:solidFill>
                            <a:prstClr val="black"/>
                          </a:solidFill>
                          <a:effectLst/>
                          <a:uLnTx/>
                          <a:uFillTx/>
                          <a:latin typeface="+mn-lt"/>
                          <a:ea typeface="+mn-ea"/>
                          <a:cs typeface="+mn-cs"/>
                        </a:rPr>
                        <a:t>を実施する必要性の周知</a:t>
                      </a:r>
                      <a:endParaRPr kumimoji="1" lang="en-US" altLang="ja-JP" sz="10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n-lt"/>
                          <a:ea typeface="+mn-ea"/>
                          <a:cs typeface="+mn-cs"/>
                        </a:rPr>
                        <a:t>　　府民・市民・企業等に対し、万博期間中に働きかけ</a:t>
                      </a:r>
                      <a:r>
                        <a:rPr kumimoji="1" lang="en-US" altLang="ja-JP" sz="1000" b="0" i="0" u="none" strike="noStrike" kern="1200" cap="none" spc="0" normalizeH="0" baseline="0" noProof="0" dirty="0">
                          <a:ln>
                            <a:noFill/>
                          </a:ln>
                          <a:solidFill>
                            <a:prstClr val="black"/>
                          </a:solidFill>
                          <a:effectLst/>
                          <a:uLnTx/>
                          <a:uFillTx/>
                          <a:latin typeface="+mn-lt"/>
                          <a:ea typeface="+mn-ea"/>
                          <a:cs typeface="+mn-cs"/>
                        </a:rPr>
                        <a:t>TDM</a:t>
                      </a:r>
                      <a:r>
                        <a:rPr kumimoji="1" lang="ja-JP" altLang="en-US" sz="1000" b="0" i="0" u="none" strike="noStrike" kern="1200" cap="none" spc="0" normalizeH="0" baseline="0" noProof="0" dirty="0">
                          <a:ln>
                            <a:noFill/>
                          </a:ln>
                          <a:solidFill>
                            <a:prstClr val="black"/>
                          </a:solidFill>
                          <a:effectLst/>
                          <a:uLnTx/>
                          <a:uFillTx/>
                          <a:latin typeface="+mn-lt"/>
                          <a:ea typeface="+mn-ea"/>
                          <a:cs typeface="+mn-cs"/>
                        </a:rPr>
                        <a:t>を実施する必要性を周知し、理解を深めてもらう方策が必要。</a:t>
                      </a:r>
                      <a:endParaRPr kumimoji="1" lang="en-US" altLang="ja-JP" sz="10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59937" rtl="0" eaLnBrk="1" fontAlgn="auto" latinLnBrk="0" hangingPunct="1">
                        <a:lnSpc>
                          <a:spcPct val="100000"/>
                        </a:lnSpc>
                        <a:spcBef>
                          <a:spcPts val="0"/>
                        </a:spcBef>
                        <a:spcAft>
                          <a:spcPts val="0"/>
                        </a:spcAft>
                        <a:buClrTx/>
                        <a:buSzTx/>
                        <a:buFontTx/>
                        <a:buNone/>
                        <a:tabLst/>
                        <a:defRPr/>
                      </a:pPr>
                      <a:endParaRPr kumimoji="1" lang="en-US" altLang="ja-JP" sz="400" b="0" dirty="0">
                        <a:solidFill>
                          <a:schemeClr val="tx1"/>
                        </a:solidFill>
                      </a:endParaRPr>
                    </a:p>
                  </a:txBody>
                  <a:tcPr marL="100806" marR="100806" marT="50403" marB="50403" anchor="ctr"/>
                </a:tc>
                <a:extLst>
                  <a:ext uri="{0D108BD9-81ED-4DB2-BD59-A6C34878D82A}">
                    <a16:rowId xmlns:a16="http://schemas.microsoft.com/office/drawing/2014/main" val="1586568371"/>
                  </a:ext>
                </a:extLst>
              </a:tr>
            </a:tbl>
          </a:graphicData>
        </a:graphic>
      </p:graphicFrame>
      <p:graphicFrame>
        <p:nvGraphicFramePr>
          <p:cNvPr id="25" name="表 24"/>
          <p:cNvGraphicFramePr>
            <a:graphicFrameLocks noGrp="1"/>
          </p:cNvGraphicFramePr>
          <p:nvPr>
            <p:extLst>
              <p:ext uri="{D42A27DB-BD31-4B8C-83A1-F6EECF244321}">
                <p14:modId xmlns:p14="http://schemas.microsoft.com/office/powerpoint/2010/main" val="1606179589"/>
              </p:ext>
            </p:extLst>
          </p:nvPr>
        </p:nvGraphicFramePr>
        <p:xfrm>
          <a:off x="394744" y="6232852"/>
          <a:ext cx="9360584" cy="607102"/>
        </p:xfrm>
        <a:graphic>
          <a:graphicData uri="http://schemas.openxmlformats.org/drawingml/2006/table">
            <a:tbl>
              <a:tblPr firstRow="1" bandRow="1">
                <a:tableStyleId>{2D5ABB26-0587-4C30-8999-92F81FD0307C}</a:tableStyleId>
              </a:tblPr>
              <a:tblGrid>
                <a:gridCol w="9360584">
                  <a:extLst>
                    <a:ext uri="{9D8B030D-6E8A-4147-A177-3AD203B41FA5}">
                      <a16:colId xmlns:a16="http://schemas.microsoft.com/office/drawing/2014/main" val="2309123477"/>
                    </a:ext>
                  </a:extLst>
                </a:gridCol>
              </a:tblGrid>
              <a:tr h="607102">
                <a:tc>
                  <a:txBody>
                    <a:bodyPr/>
                    <a:lstStyle/>
                    <a:p>
                      <a:pPr marL="180975" marR="0" lvl="0" indent="-180975" algn="l" defTabSz="959937"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n-ea"/>
                          <a:ea typeface="+mn-ea"/>
                          <a:cs typeface="+mn-cs"/>
                        </a:rPr>
                        <a:t>▶府・市、博覧会協会、地元経済界等による交通円滑化の取組に対する支援　</a:t>
                      </a:r>
                      <a:endParaRPr kumimoji="1" lang="en-US" altLang="ja-JP" sz="1050" b="1" i="0" u="none" strike="noStrike" kern="1200" cap="none" spc="0" normalizeH="0" baseline="0" noProof="0" dirty="0">
                        <a:ln>
                          <a:noFill/>
                        </a:ln>
                        <a:solidFill>
                          <a:prstClr val="black"/>
                        </a:solidFill>
                        <a:effectLst/>
                        <a:uLnTx/>
                        <a:uFillTx/>
                        <a:latin typeface="+mn-ea"/>
                        <a:ea typeface="+mn-ea"/>
                        <a:cs typeface="+mn-cs"/>
                      </a:endParaRPr>
                    </a:p>
                    <a:p>
                      <a:pPr marL="180975" marR="0" lvl="0" indent="-180975" algn="l" defTabSz="959937"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n-ea"/>
                          <a:ea typeface="+mn-ea"/>
                          <a:cs typeface="+mn-cs"/>
                        </a:rPr>
                        <a:t>    ・一般交通への働きかけ</a:t>
                      </a:r>
                      <a:r>
                        <a:rPr kumimoji="1" lang="en-US" altLang="ja-JP" sz="1000" b="0" i="0" u="none" strike="noStrike" kern="1200" cap="none" spc="0" normalizeH="0" baseline="0" noProof="0" dirty="0">
                          <a:ln>
                            <a:noFill/>
                          </a:ln>
                          <a:solidFill>
                            <a:prstClr val="black"/>
                          </a:solidFill>
                          <a:effectLst/>
                          <a:uLnTx/>
                          <a:uFillTx/>
                          <a:latin typeface="+mn-ea"/>
                          <a:ea typeface="+mn-ea"/>
                          <a:cs typeface="+mn-cs"/>
                        </a:rPr>
                        <a:t>TDM</a:t>
                      </a:r>
                      <a:r>
                        <a:rPr kumimoji="1" lang="ja-JP" altLang="en-US" sz="1000" b="0" i="0" u="none" strike="noStrike" kern="1200" cap="none" spc="0" normalizeH="0" baseline="0" noProof="0" dirty="0">
                          <a:ln>
                            <a:noFill/>
                          </a:ln>
                          <a:solidFill>
                            <a:prstClr val="black"/>
                          </a:solidFill>
                          <a:effectLst/>
                          <a:uLnTx/>
                          <a:uFillTx/>
                          <a:latin typeface="+mn-ea"/>
                          <a:ea typeface="+mn-ea"/>
                          <a:cs typeface="+mn-cs"/>
                        </a:rPr>
                        <a:t>の実施（万博開催前の試行実施含む）に関して交通円滑化推進会議を通じての助言・協力及び財政支援 </a:t>
                      </a:r>
                      <a:endParaRPr kumimoji="1" lang="en-US" altLang="ja-JP" sz="1000" b="0" i="0" u="none" strike="noStrike" kern="1200" cap="none" spc="0" normalizeH="0" baseline="0" noProof="0" dirty="0">
                        <a:ln>
                          <a:noFill/>
                        </a:ln>
                        <a:solidFill>
                          <a:prstClr val="black"/>
                        </a:solidFill>
                        <a:effectLst/>
                        <a:uLnTx/>
                        <a:uFillTx/>
                        <a:latin typeface="+mn-ea"/>
                        <a:ea typeface="+mn-ea"/>
                        <a:cs typeface="+mn-cs"/>
                      </a:endParaRPr>
                    </a:p>
                    <a:p>
                      <a:pPr marL="180975" marR="0" lvl="0" indent="-180975" algn="l" defTabSz="959937" rtl="0" eaLnBrk="1" fontAlgn="auto" latinLnBrk="0" hangingPunct="1">
                        <a:lnSpc>
                          <a:spcPct val="100000"/>
                        </a:lnSpc>
                        <a:spcBef>
                          <a:spcPts val="0"/>
                        </a:spcBef>
                        <a:spcAft>
                          <a:spcPts val="0"/>
                        </a:spcAft>
                        <a:buClrTx/>
                        <a:buSzTx/>
                        <a:buFontTx/>
                        <a:buNone/>
                        <a:tabLst/>
                        <a:defRPr/>
                      </a:pPr>
                      <a:r>
                        <a:rPr kumimoji="1" lang="en-US" altLang="ja-JP" sz="1000" b="0" i="0" u="none" strike="sngStrike" kern="1200" cap="none" spc="0" normalizeH="0" baseline="0" noProof="0" dirty="0">
                          <a:ln>
                            <a:noFill/>
                          </a:ln>
                          <a:solidFill>
                            <a:srgbClr val="FF0000"/>
                          </a:solidFill>
                          <a:effectLst/>
                          <a:highlight>
                            <a:srgbClr val="00FFFF"/>
                          </a:highlight>
                          <a:uLnTx/>
                          <a:uFillTx/>
                          <a:latin typeface="+mn-ea"/>
                          <a:ea typeface="+mn-ea"/>
                          <a:cs typeface="+mn-cs"/>
                        </a:rPr>
                        <a:t>  </a:t>
                      </a:r>
                      <a:endParaRPr kumimoji="1" lang="ja-JP" altLang="en-US" sz="1000" b="0" i="0" u="none" strike="sngStrike" kern="1200" cap="none" spc="0" normalizeH="0" baseline="0" noProof="0" dirty="0">
                        <a:ln>
                          <a:noFill/>
                        </a:ln>
                        <a:solidFill>
                          <a:srgbClr val="FF0000"/>
                        </a:solidFill>
                        <a:effectLst/>
                        <a:highlight>
                          <a:srgbClr val="00FFFF"/>
                        </a:highlight>
                        <a:uLnTx/>
                        <a:uFillTx/>
                        <a:latin typeface="+mn-ea"/>
                        <a:ea typeface="+mn-ea"/>
                        <a:cs typeface="+mn-cs"/>
                      </a:endParaRPr>
                    </a:p>
                  </a:txBody>
                  <a:tcPr marL="100806" marR="100806" marT="50403" marB="50403"/>
                </a:tc>
                <a:extLst>
                  <a:ext uri="{0D108BD9-81ED-4DB2-BD59-A6C34878D82A}">
                    <a16:rowId xmlns:a16="http://schemas.microsoft.com/office/drawing/2014/main" val="4193718493"/>
                  </a:ext>
                </a:extLst>
              </a:tr>
            </a:tbl>
          </a:graphicData>
        </a:graphic>
      </p:graphicFrame>
      <p:sp>
        <p:nvSpPr>
          <p:cNvPr id="28" name="テキスト ボックス 27">
            <a:extLst>
              <a:ext uri="{FF2B5EF4-FFF2-40B4-BE49-F238E27FC236}">
                <a16:creationId xmlns:a16="http://schemas.microsoft.com/office/drawing/2014/main" id="{B02F3C22-1443-46B7-A977-04475234F08A}"/>
              </a:ext>
            </a:extLst>
          </p:cNvPr>
          <p:cNvSpPr txBox="1"/>
          <p:nvPr/>
        </p:nvSpPr>
        <p:spPr>
          <a:xfrm>
            <a:off x="311249" y="497234"/>
            <a:ext cx="9540000" cy="923330"/>
          </a:xfrm>
          <a:prstGeom prst="rect">
            <a:avLst/>
          </a:prstGeom>
          <a:noFill/>
          <a:ln w="6350">
            <a:noFill/>
            <a:prstDash val="solid"/>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大阪・関西万博への来場者は、会期中で約２，８２０万人が想定されており、博覧会協会において、来場者の平準化など、来場者輸送の交通マネージメントに最大限、取り組んでいる。一方で、現況の鉄道や道路では、通勤・通学時間帯などで混雑している箇所があり、万博の来場者輸送の交通マネージメントだけでなく、一般交通の抑制や平準化などを実施する必要がある。</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そのため、在宅勤務や時差出勤、混雑予想箇所の迂回など、住民や企業等の交通にあたっての行動変容を促す取り組みを関係者が一体となって検討・調整し、広く協力を働きかけ、円滑な万博来場者輸送と都市活動の両立をめざす。</a:t>
            </a:r>
          </a:p>
        </p:txBody>
      </p:sp>
      <p:graphicFrame>
        <p:nvGraphicFramePr>
          <p:cNvPr id="30" name="表 29"/>
          <p:cNvGraphicFramePr>
            <a:graphicFrameLocks noGrp="1"/>
          </p:cNvGraphicFramePr>
          <p:nvPr>
            <p:extLst>
              <p:ext uri="{D42A27DB-BD31-4B8C-83A1-F6EECF244321}">
                <p14:modId xmlns:p14="http://schemas.microsoft.com/office/powerpoint/2010/main" val="546844944"/>
              </p:ext>
            </p:extLst>
          </p:nvPr>
        </p:nvGraphicFramePr>
        <p:xfrm>
          <a:off x="517125" y="4792461"/>
          <a:ext cx="9162169" cy="811212"/>
        </p:xfrm>
        <a:graphic>
          <a:graphicData uri="http://schemas.openxmlformats.org/drawingml/2006/table">
            <a:tbl>
              <a:tblPr bandRow="1">
                <a:tableStyleId>{5940675A-B579-460E-94D1-54222C63F5DA}</a:tableStyleId>
              </a:tblPr>
              <a:tblGrid>
                <a:gridCol w="2663421">
                  <a:extLst>
                    <a:ext uri="{9D8B030D-6E8A-4147-A177-3AD203B41FA5}">
                      <a16:colId xmlns:a16="http://schemas.microsoft.com/office/drawing/2014/main" val="525926817"/>
                    </a:ext>
                  </a:extLst>
                </a:gridCol>
                <a:gridCol w="6498748">
                  <a:extLst>
                    <a:ext uri="{9D8B030D-6E8A-4147-A177-3AD203B41FA5}">
                      <a16:colId xmlns:a16="http://schemas.microsoft.com/office/drawing/2014/main" val="1556401701"/>
                    </a:ext>
                  </a:extLst>
                </a:gridCol>
              </a:tblGrid>
              <a:tr h="288000">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lang="ja-JP" altLang="en-US" sz="1000" b="1" dirty="0">
                          <a:solidFill>
                            <a:schemeClr val="tx1"/>
                          </a:solidFill>
                          <a:latin typeface="+mn-ea"/>
                        </a:rPr>
                        <a:t>国「アクションプラン</a:t>
                      </a:r>
                      <a:r>
                        <a:rPr lang="en-US" altLang="ja-JP" sz="1000" b="1" dirty="0">
                          <a:solidFill>
                            <a:schemeClr val="tx1"/>
                          </a:solidFill>
                          <a:latin typeface="+mn-ea"/>
                        </a:rPr>
                        <a:t>Ver.</a:t>
                      </a:r>
                      <a:r>
                        <a:rPr lang="ja-JP" altLang="en-US" sz="1000" b="1" dirty="0">
                          <a:solidFill>
                            <a:schemeClr val="tx1"/>
                          </a:solidFill>
                          <a:latin typeface="+mn-ea"/>
                        </a:rPr>
                        <a:t>５」の</a:t>
                      </a:r>
                      <a:endParaRPr lang="en-US" altLang="ja-JP" sz="1000" b="1" dirty="0">
                        <a:solidFill>
                          <a:schemeClr val="tx1"/>
                        </a:solidFill>
                        <a:latin typeface="+mn-ea"/>
                      </a:endParaRPr>
                    </a:p>
                    <a:p>
                      <a:pPr marL="0" marR="0" lvl="0" indent="0" algn="l" defTabSz="959937" rtl="0" eaLnBrk="1" fontAlgn="auto" latinLnBrk="0" hangingPunct="1">
                        <a:lnSpc>
                          <a:spcPct val="100000"/>
                        </a:lnSpc>
                        <a:spcBef>
                          <a:spcPts val="0"/>
                        </a:spcBef>
                        <a:spcAft>
                          <a:spcPts val="0"/>
                        </a:spcAft>
                        <a:buClrTx/>
                        <a:buSzTx/>
                        <a:buFontTx/>
                        <a:buNone/>
                        <a:tabLst/>
                        <a:defRPr/>
                      </a:pPr>
                      <a:r>
                        <a:rPr lang="ja-JP" altLang="en-US" sz="1000" b="1" dirty="0">
                          <a:solidFill>
                            <a:schemeClr val="tx1"/>
                          </a:solidFill>
                          <a:latin typeface="+mn-ea"/>
                        </a:rPr>
                        <a:t>記載内容</a:t>
                      </a:r>
                      <a:endParaRPr kumimoji="1" lang="ja-JP" altLang="en-US" sz="1000" dirty="0">
                        <a:solidFill>
                          <a:schemeClr val="tx1"/>
                        </a:solidFill>
                        <a:latin typeface="BIZ UDPゴシック" panose="020B0400000000000000" pitchFamily="50" charset="-128"/>
                        <a:ea typeface="BIZ UDPゴシック" panose="020B0400000000000000" pitchFamily="50" charset="-128"/>
                      </a:endParaRPr>
                    </a:p>
                  </a:txBody>
                  <a:tcPr marL="100806" marR="100806" marT="50403" marB="50403">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記載なし</a:t>
                      </a:r>
                    </a:p>
                  </a:txBody>
                  <a:tcPr marL="100806" marR="100806" marT="50403" marB="50403">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08488957"/>
                  </a:ext>
                </a:extLst>
              </a:tr>
              <a:tr h="288000">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n-ea"/>
                          <a:ea typeface="+mn-ea"/>
                        </a:rPr>
                        <a:t>国との協議の進捗状況</a:t>
                      </a:r>
                      <a:endParaRPr kumimoji="1" lang="en-US" altLang="ja-JP" sz="1000" b="1" dirty="0">
                        <a:solidFill>
                          <a:schemeClr val="tx1"/>
                        </a:solidFill>
                        <a:latin typeface="+mn-ea"/>
                        <a:ea typeface="+mn-ea"/>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n-ea"/>
                          <a:ea typeface="+mn-ea"/>
                        </a:rPr>
                        <a:t>（取組の成果）</a:t>
                      </a:r>
                    </a:p>
                  </a:txBody>
                  <a:tcPr marL="100806" marR="100806" marT="50403" marB="50403">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交通円滑化推進会議を通じて、一般交通への働きかけ</a:t>
                      </a:r>
                      <a:r>
                        <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TDM</a:t>
                      </a: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の取組方針について共有</a:t>
                      </a:r>
                      <a:endPar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txBody>
                  <a:tcPr marL="100806" marR="100806" marT="50403" marB="50403">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0310318"/>
                  </a:ext>
                </a:extLst>
              </a:tr>
            </a:tbl>
          </a:graphicData>
        </a:graphic>
      </p:graphicFrame>
      <p:graphicFrame>
        <p:nvGraphicFramePr>
          <p:cNvPr id="31" name="表 30"/>
          <p:cNvGraphicFramePr>
            <a:graphicFrameLocks noGrp="1"/>
          </p:cNvGraphicFramePr>
          <p:nvPr>
            <p:extLst>
              <p:ext uri="{D42A27DB-BD31-4B8C-83A1-F6EECF244321}">
                <p14:modId xmlns:p14="http://schemas.microsoft.com/office/powerpoint/2010/main" val="2986721416"/>
              </p:ext>
            </p:extLst>
          </p:nvPr>
        </p:nvGraphicFramePr>
        <p:xfrm>
          <a:off x="262200" y="1515980"/>
          <a:ext cx="9585919" cy="1315429"/>
        </p:xfrm>
        <a:graphic>
          <a:graphicData uri="http://schemas.openxmlformats.org/drawingml/2006/table">
            <a:tbl>
              <a:tblPr bandRow="1">
                <a:tableStyleId>{5940675A-B579-460E-94D1-54222C63F5DA}</a:tableStyleId>
              </a:tblPr>
              <a:tblGrid>
                <a:gridCol w="9585919">
                  <a:extLst>
                    <a:ext uri="{9D8B030D-6E8A-4147-A177-3AD203B41FA5}">
                      <a16:colId xmlns:a16="http://schemas.microsoft.com/office/drawing/2014/main" val="525926817"/>
                    </a:ext>
                  </a:extLst>
                </a:gridCol>
              </a:tblGrid>
              <a:tr h="329565">
                <a:tc>
                  <a:txBody>
                    <a:bodyPr/>
                    <a:lstStyle/>
                    <a:p>
                      <a:pPr algn="l"/>
                      <a:r>
                        <a:rPr kumimoji="1" lang="ja-JP" altLang="en-US" sz="1600" b="1" u="none" dirty="0">
                          <a:solidFill>
                            <a:schemeClr val="bg1"/>
                          </a:solidFill>
                          <a:latin typeface="メイリオ" panose="020B0604030504040204" pitchFamily="50" charset="-128"/>
                          <a:ea typeface="メイリオ" panose="020B0604030504040204" pitchFamily="50" charset="-128"/>
                        </a:rPr>
                        <a:t>府・市の取組み</a:t>
                      </a:r>
                    </a:p>
                  </a:txBody>
                  <a:tcPr marL="100806" marR="100806" marT="50403" marB="50403"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508488957"/>
                  </a:ext>
                </a:extLst>
              </a:tr>
              <a:tr h="970783">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rPr>
                        <a:t>・博覧会協会、府・市等が参画する</a:t>
                      </a:r>
                      <a:r>
                        <a:rPr kumimoji="1" lang="en-US" altLang="ja-JP" sz="1000" b="1" dirty="0">
                          <a:solidFill>
                            <a:schemeClr val="tx1"/>
                          </a:solidFill>
                        </a:rPr>
                        <a:t>2025</a:t>
                      </a:r>
                      <a:r>
                        <a:rPr kumimoji="1" lang="ja-JP" altLang="en-US" sz="1000" b="1" dirty="0">
                          <a:solidFill>
                            <a:schemeClr val="tx1"/>
                          </a:solidFill>
                        </a:rPr>
                        <a:t>年日本国際博覧会来場者輸送対策協議会において、以下の方針を策定。</a:t>
                      </a:r>
                      <a:endParaRPr kumimoji="1" lang="en-US" altLang="ja-JP" sz="1000" b="1"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rPr>
                        <a:t>・大阪・関西万博　来場者輸送基本方針</a:t>
                      </a:r>
                      <a:r>
                        <a:rPr kumimoji="1" lang="en-US" altLang="ja-JP" sz="1000" b="1" dirty="0">
                          <a:solidFill>
                            <a:schemeClr val="tx1"/>
                          </a:solidFill>
                        </a:rPr>
                        <a:t>【2022</a:t>
                      </a:r>
                      <a:r>
                        <a:rPr kumimoji="1" lang="ja-JP" altLang="en-US" sz="1000" b="1" dirty="0">
                          <a:solidFill>
                            <a:schemeClr val="tx1"/>
                          </a:solidFill>
                        </a:rPr>
                        <a:t>年</a:t>
                      </a:r>
                      <a:r>
                        <a:rPr kumimoji="1" lang="en-US" altLang="ja-JP" sz="1000" b="1" dirty="0">
                          <a:solidFill>
                            <a:schemeClr val="tx1"/>
                          </a:solidFill>
                        </a:rPr>
                        <a:t>6</a:t>
                      </a:r>
                      <a:r>
                        <a:rPr kumimoji="1" lang="ja-JP" altLang="en-US" sz="1000" b="1" dirty="0">
                          <a:solidFill>
                            <a:schemeClr val="tx1"/>
                          </a:solidFill>
                        </a:rPr>
                        <a:t>月策定</a:t>
                      </a:r>
                      <a:r>
                        <a:rPr kumimoji="1" lang="en-US" altLang="ja-JP" sz="1000" b="1" dirty="0">
                          <a:solidFill>
                            <a:schemeClr val="tx1"/>
                          </a:solidFill>
                        </a:rPr>
                        <a:t>】</a:t>
                      </a: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rPr>
                        <a:t>・大阪・関西万博　来場者輸送具体方針（アクションプラン）第</a:t>
                      </a:r>
                      <a:r>
                        <a:rPr kumimoji="1" lang="en-US" altLang="ja-JP" sz="1000" b="1" dirty="0">
                          <a:solidFill>
                            <a:schemeClr val="tx1"/>
                          </a:solidFill>
                        </a:rPr>
                        <a:t>3</a:t>
                      </a:r>
                      <a:r>
                        <a:rPr kumimoji="1" lang="ja-JP" altLang="en-US" sz="1000" b="1" dirty="0">
                          <a:solidFill>
                            <a:schemeClr val="tx1"/>
                          </a:solidFill>
                        </a:rPr>
                        <a:t>版</a:t>
                      </a:r>
                      <a:r>
                        <a:rPr kumimoji="1" lang="en-US" altLang="ja-JP" sz="1000" b="1" dirty="0">
                          <a:solidFill>
                            <a:schemeClr val="tx1"/>
                          </a:solidFill>
                        </a:rPr>
                        <a:t>【2023</a:t>
                      </a:r>
                      <a:r>
                        <a:rPr kumimoji="1" lang="ja-JP" altLang="en-US" sz="1000" b="1" dirty="0">
                          <a:solidFill>
                            <a:schemeClr val="tx1"/>
                          </a:solidFill>
                        </a:rPr>
                        <a:t>年</a:t>
                      </a:r>
                      <a:r>
                        <a:rPr kumimoji="1" lang="en-US" altLang="ja-JP" sz="1000" b="1" dirty="0">
                          <a:solidFill>
                            <a:schemeClr val="tx1"/>
                          </a:solidFill>
                        </a:rPr>
                        <a:t>11</a:t>
                      </a:r>
                      <a:r>
                        <a:rPr kumimoji="1" lang="ja-JP" altLang="en-US" sz="1000" b="1" dirty="0">
                          <a:solidFill>
                            <a:schemeClr val="tx1"/>
                          </a:solidFill>
                        </a:rPr>
                        <a:t>月改定</a:t>
                      </a:r>
                      <a:r>
                        <a:rPr kumimoji="1" lang="en-US" altLang="ja-JP" sz="1000" b="1" dirty="0">
                          <a:solidFill>
                            <a:schemeClr val="tx1"/>
                          </a:solidFill>
                        </a:rPr>
                        <a:t>】</a:t>
                      </a:r>
                    </a:p>
                    <a:p>
                      <a:pPr marL="114300" marR="0" lvl="0" indent="-11430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rPr>
                        <a:t>・府市、博覧会協会、経済団体、国等が参画する</a:t>
                      </a:r>
                      <a:r>
                        <a:rPr kumimoji="1" lang="en-US" altLang="ja-JP" sz="1000" b="1" dirty="0">
                          <a:solidFill>
                            <a:schemeClr val="tx1"/>
                          </a:solidFill>
                        </a:rPr>
                        <a:t>2025</a:t>
                      </a:r>
                      <a:r>
                        <a:rPr kumimoji="1" lang="ja-JP" altLang="en-US" sz="1000" b="1" dirty="0">
                          <a:solidFill>
                            <a:schemeClr val="tx1"/>
                          </a:solidFill>
                        </a:rPr>
                        <a:t>年大阪・関西万博</a:t>
                      </a:r>
                      <a:r>
                        <a:rPr kumimoji="1" lang="ja-JP" altLang="en-US" sz="1000" b="1" baseline="0" dirty="0">
                          <a:solidFill>
                            <a:schemeClr val="tx1"/>
                          </a:solidFill>
                        </a:rPr>
                        <a:t> 交通円滑化推進会議（会長：知事、会長代行：市長）を</a:t>
                      </a:r>
                      <a:r>
                        <a:rPr kumimoji="1" lang="en-US" altLang="ja-JP" sz="1000" b="1" baseline="0" dirty="0">
                          <a:solidFill>
                            <a:schemeClr val="tx1"/>
                          </a:solidFill>
                        </a:rPr>
                        <a:t>2022</a:t>
                      </a:r>
                      <a:r>
                        <a:rPr kumimoji="1" lang="ja-JP" altLang="en-US" sz="1000" b="1" baseline="0" dirty="0">
                          <a:solidFill>
                            <a:schemeClr val="tx1"/>
                          </a:solidFill>
                        </a:rPr>
                        <a:t>年</a:t>
                      </a:r>
                      <a:r>
                        <a:rPr kumimoji="1" lang="en-US" altLang="ja-JP" sz="1000" b="1" baseline="0" dirty="0">
                          <a:solidFill>
                            <a:schemeClr val="tx1"/>
                          </a:solidFill>
                        </a:rPr>
                        <a:t>12</a:t>
                      </a:r>
                      <a:r>
                        <a:rPr kumimoji="1" lang="ja-JP" altLang="en-US" sz="1000" b="1" baseline="0" dirty="0">
                          <a:solidFill>
                            <a:schemeClr val="tx1"/>
                          </a:solidFill>
                        </a:rPr>
                        <a:t>月</a:t>
                      </a:r>
                      <a:r>
                        <a:rPr kumimoji="1" lang="en-US" altLang="ja-JP" sz="1000" b="1" baseline="0" dirty="0">
                          <a:solidFill>
                            <a:schemeClr val="tx1"/>
                          </a:solidFill>
                        </a:rPr>
                        <a:t>27</a:t>
                      </a:r>
                      <a:r>
                        <a:rPr kumimoji="1" lang="ja-JP" altLang="en-US" sz="1000" b="1" baseline="0" dirty="0">
                          <a:solidFill>
                            <a:schemeClr val="tx1"/>
                          </a:solidFill>
                        </a:rPr>
                        <a:t>日に設置。</a:t>
                      </a:r>
                      <a:endParaRPr kumimoji="1" lang="en-US" altLang="ja-JP" sz="1000" b="1" baseline="0" dirty="0">
                        <a:solidFill>
                          <a:schemeClr val="tx1"/>
                        </a:solidFill>
                      </a:endParaRPr>
                    </a:p>
                  </a:txBody>
                  <a:tcPr marL="100806" marR="100806" marT="50403" marB="50403"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48277082"/>
                  </a:ext>
                </a:extLst>
              </a:tr>
            </a:tbl>
          </a:graphicData>
        </a:graphic>
      </p:graphicFrame>
      <p:sp>
        <p:nvSpPr>
          <p:cNvPr id="20" name="テキスト ボックス 19"/>
          <p:cNvSpPr txBox="1"/>
          <p:nvPr/>
        </p:nvSpPr>
        <p:spPr>
          <a:xfrm>
            <a:off x="497629" y="4420605"/>
            <a:ext cx="2236510"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国との協議の進捗状況</a:t>
            </a:r>
          </a:p>
        </p:txBody>
      </p:sp>
    </p:spTree>
    <p:extLst>
      <p:ext uri="{BB962C8B-B14F-4D97-AF65-F5344CB8AC3E}">
        <p14:creationId xmlns:p14="http://schemas.microsoft.com/office/powerpoint/2010/main" val="1862269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269769" y="5379368"/>
            <a:ext cx="9434300" cy="81821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 name="正方形/長方形 8"/>
          <p:cNvSpPr/>
          <p:nvPr/>
        </p:nvSpPr>
        <p:spPr>
          <a:xfrm>
            <a:off x="2653468" y="5274982"/>
            <a:ext cx="5038725" cy="369332"/>
          </a:xfrm>
          <a:prstGeom prst="rect">
            <a:avLst/>
          </a:prstGeom>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2" name="テキスト ボックス 11"/>
          <p:cNvSpPr txBox="1"/>
          <p:nvPr/>
        </p:nvSpPr>
        <p:spPr>
          <a:xfrm>
            <a:off x="449728" y="5026973"/>
            <a:ext cx="1826141"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国への提案・要望</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cxnSp>
        <p:nvCxnSpPr>
          <p:cNvPr id="14" name="直線コネクタ 13"/>
          <p:cNvCxnSpPr>
            <a:cxnSpLocks/>
          </p:cNvCxnSpPr>
          <p:nvPr/>
        </p:nvCxnSpPr>
        <p:spPr>
          <a:xfrm>
            <a:off x="318811" y="2799275"/>
            <a:ext cx="0" cy="222769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楕円 15"/>
          <p:cNvSpPr/>
          <p:nvPr/>
        </p:nvSpPr>
        <p:spPr>
          <a:xfrm>
            <a:off x="193960" y="2564185"/>
            <a:ext cx="323165" cy="2729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テキスト ボックス 16"/>
          <p:cNvSpPr txBox="1"/>
          <p:nvPr/>
        </p:nvSpPr>
        <p:spPr>
          <a:xfrm>
            <a:off x="449728" y="2567063"/>
            <a:ext cx="595035"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課題</a:t>
            </a:r>
          </a:p>
        </p:txBody>
      </p:sp>
      <p:sp>
        <p:nvSpPr>
          <p:cNvPr id="19" name="楕円 18"/>
          <p:cNvSpPr/>
          <p:nvPr/>
        </p:nvSpPr>
        <p:spPr>
          <a:xfrm>
            <a:off x="157228" y="5014592"/>
            <a:ext cx="323165" cy="2729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rot="5400000">
            <a:off x="184812" y="4954633"/>
            <a:ext cx="30008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&gt;</a:t>
            </a: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3" name="スライド番号プレースホルダー 7"/>
          <p:cNvSpPr>
            <a:spLocks noGrp="1"/>
          </p:cNvSpPr>
          <p:nvPr>
            <p:ph type="sldNum" sz="quarter" idx="12"/>
          </p:nvPr>
        </p:nvSpPr>
        <p:spPr>
          <a:xfrm flipH="1">
            <a:off x="9719089" y="6839953"/>
            <a:ext cx="361536" cy="35936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rPr>
              <a:t>48</a:t>
            </a:r>
            <a:endParaRPr kumimoji="1" lang="ja-JP" altLang="en-US" sz="126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26" name="正方形/長方形 25">
            <a:extLst>
              <a:ext uri="{FF2B5EF4-FFF2-40B4-BE49-F238E27FC236}">
                <a16:creationId xmlns:a16="http://schemas.microsoft.com/office/drawing/2014/main" id="{E08629A6-829B-4394-A30A-5CB52C1BBB36}"/>
              </a:ext>
            </a:extLst>
          </p:cNvPr>
          <p:cNvSpPr/>
          <p:nvPr/>
        </p:nvSpPr>
        <p:spPr>
          <a:xfrm>
            <a:off x="180312" y="159511"/>
            <a:ext cx="9720000"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dirty="0">
                <a:solidFill>
                  <a:prstClr val="white"/>
                </a:solidFill>
                <a:latin typeface="BIZ UDPゴシック" panose="020B0400000000000000" pitchFamily="50" charset="-128"/>
                <a:ea typeface="BIZ UDPゴシック" panose="020B0400000000000000" pitchFamily="50" charset="-128"/>
              </a:rPr>
              <a:t>⑤</a:t>
            </a:r>
            <a:r>
              <a:rPr kumimoji="1" lang="ja-JP" altLang="en-US" sz="18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8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万博開催時の物流交通対策</a:t>
            </a:r>
          </a:p>
        </p:txBody>
      </p:sp>
      <p:graphicFrame>
        <p:nvGraphicFramePr>
          <p:cNvPr id="22" name="表 21"/>
          <p:cNvGraphicFramePr>
            <a:graphicFrameLocks noGrp="1"/>
          </p:cNvGraphicFramePr>
          <p:nvPr/>
        </p:nvGraphicFramePr>
        <p:xfrm>
          <a:off x="443663" y="2862474"/>
          <a:ext cx="9540000" cy="658812"/>
        </p:xfrm>
        <a:graphic>
          <a:graphicData uri="http://schemas.openxmlformats.org/drawingml/2006/table">
            <a:tbl>
              <a:tblPr firstRow="1" bandRow="1">
                <a:tableStyleId>{2D5ABB26-0587-4C30-8999-92F81FD0307C}</a:tableStyleId>
              </a:tblPr>
              <a:tblGrid>
                <a:gridCol w="9540000">
                  <a:extLst>
                    <a:ext uri="{9D8B030D-6E8A-4147-A177-3AD203B41FA5}">
                      <a16:colId xmlns:a16="http://schemas.microsoft.com/office/drawing/2014/main" val="3534130084"/>
                    </a:ext>
                  </a:extLst>
                </a:gridCol>
              </a:tblGrid>
              <a:tr h="366416">
                <a:tc>
                  <a:txBody>
                    <a:bodyPr/>
                    <a:lstStyle/>
                    <a:p>
                      <a:pPr marL="162000" marR="0" lvl="0" indent="-457200" algn="l" defTabSz="959937" rtl="0" eaLnBrk="1" fontAlgn="auto" latinLnBrk="0" hangingPunct="1">
                        <a:lnSpc>
                          <a:spcPct val="100000"/>
                        </a:lnSpc>
                        <a:spcBef>
                          <a:spcPts val="0"/>
                        </a:spcBef>
                        <a:spcAft>
                          <a:spcPts val="0"/>
                        </a:spcAft>
                        <a:buClrTx/>
                        <a:buSzTx/>
                        <a:buFontTx/>
                        <a:buNone/>
                        <a:tabLst/>
                        <a:defRPr/>
                      </a:pPr>
                      <a:endParaRPr kumimoji="1" lang="en-US" altLang="ja-JP" sz="1000" b="1" dirty="0">
                        <a:solidFill>
                          <a:schemeClr val="tx1"/>
                        </a:solidFill>
                        <a:latin typeface="+mn-ea"/>
                        <a:ea typeface="+mn-ea"/>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n-lt"/>
                          <a:ea typeface="+mn-ea"/>
                          <a:cs typeface="+mn-cs"/>
                        </a:rPr>
                        <a:t>▷万博工事期間中及び万博開催期間中の各対策実施に向け、港湾関係者と協議・調整を行う必要がある</a:t>
                      </a:r>
                      <a:endParaRPr kumimoji="1" lang="en-US" altLang="ja-JP" sz="1000" b="0" dirty="0">
                        <a:solidFill>
                          <a:schemeClr val="tx1"/>
                        </a:solidFill>
                      </a:endParaRPr>
                    </a:p>
                  </a:txBody>
                  <a:tcPr marL="100806" marR="100806" marT="50403" marB="50403" anchor="ctr"/>
                </a:tc>
                <a:extLst>
                  <a:ext uri="{0D108BD9-81ED-4DB2-BD59-A6C34878D82A}">
                    <a16:rowId xmlns:a16="http://schemas.microsoft.com/office/drawing/2014/main" val="1586568371"/>
                  </a:ext>
                </a:extLst>
              </a:tr>
              <a:tr h="166268">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marL="100806" marR="100806" marT="50403" marB="50403" anchor="ctr"/>
                </a:tc>
                <a:extLst>
                  <a:ext uri="{0D108BD9-81ED-4DB2-BD59-A6C34878D82A}">
                    <a16:rowId xmlns:a16="http://schemas.microsoft.com/office/drawing/2014/main" val="298666776"/>
                  </a:ext>
                </a:extLst>
              </a:tr>
            </a:tbl>
          </a:graphicData>
        </a:graphic>
      </p:graphicFrame>
      <p:graphicFrame>
        <p:nvGraphicFramePr>
          <p:cNvPr id="25" name="表 24"/>
          <p:cNvGraphicFramePr>
            <a:graphicFrameLocks noGrp="1"/>
          </p:cNvGraphicFramePr>
          <p:nvPr/>
        </p:nvGraphicFramePr>
        <p:xfrm>
          <a:off x="394744" y="5538519"/>
          <a:ext cx="9360584" cy="529042"/>
        </p:xfrm>
        <a:graphic>
          <a:graphicData uri="http://schemas.openxmlformats.org/drawingml/2006/table">
            <a:tbl>
              <a:tblPr firstRow="1" bandRow="1">
                <a:tableStyleId>{2D5ABB26-0587-4C30-8999-92F81FD0307C}</a:tableStyleId>
              </a:tblPr>
              <a:tblGrid>
                <a:gridCol w="9360584">
                  <a:extLst>
                    <a:ext uri="{9D8B030D-6E8A-4147-A177-3AD203B41FA5}">
                      <a16:colId xmlns:a16="http://schemas.microsoft.com/office/drawing/2014/main" val="2309123477"/>
                    </a:ext>
                  </a:extLst>
                </a:gridCol>
              </a:tblGrid>
              <a:tr h="529042">
                <a:tc>
                  <a:txBody>
                    <a:bodyPr/>
                    <a:lstStyle/>
                    <a:p>
                      <a:pPr marL="180975" marR="0" lvl="0" indent="-180975" algn="l" defTabSz="959937" rtl="0" eaLnBrk="1" fontAlgn="auto" latinLnBrk="0" hangingPunct="1">
                        <a:lnSpc>
                          <a:spcPct val="100000"/>
                        </a:lnSpc>
                        <a:spcBef>
                          <a:spcPts val="0"/>
                        </a:spcBef>
                        <a:spcAft>
                          <a:spcPts val="0"/>
                        </a:spcAft>
                        <a:buClrTx/>
                        <a:buSzTx/>
                        <a:buFontTx/>
                        <a:buNone/>
                        <a:tabLst/>
                        <a:defRPr/>
                      </a:pPr>
                      <a:endParaRPr kumimoji="1" lang="en-US" altLang="ja-JP" sz="1050" b="1" u="none" dirty="0">
                        <a:solidFill>
                          <a:schemeClr val="tx1"/>
                        </a:solidFill>
                        <a:latin typeface="+mn-ea"/>
                        <a:ea typeface="+mn-ea"/>
                      </a:endParaRPr>
                    </a:p>
                    <a:p>
                      <a:pPr marL="180975" marR="0" lvl="0" indent="-180975" algn="l" defTabSz="959937"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tx1"/>
                          </a:solidFill>
                          <a:effectLst/>
                          <a:uLnTx/>
                          <a:uFillTx/>
                          <a:latin typeface="+mn-ea"/>
                          <a:ea typeface="+mn-ea"/>
                          <a:cs typeface="+mn-cs"/>
                        </a:rPr>
                        <a:t>▶</a:t>
                      </a:r>
                      <a:r>
                        <a:rPr kumimoji="1" lang="ja-JP" altLang="en-US" sz="1050" b="1" i="0" u="none" strike="noStrike" kern="1200" cap="none" spc="0" normalizeH="0" baseline="0" noProof="0" dirty="0">
                          <a:ln>
                            <a:noFill/>
                          </a:ln>
                          <a:solidFill>
                            <a:schemeClr val="tx1"/>
                          </a:solidFill>
                          <a:effectLst/>
                          <a:uLnTx/>
                          <a:uFillTx/>
                          <a:latin typeface="+mn-lt"/>
                          <a:ea typeface="+mn-ea"/>
                          <a:cs typeface="+mn-cs"/>
                        </a:rPr>
                        <a:t>万博工事期間中及び</a:t>
                      </a:r>
                      <a:r>
                        <a:rPr kumimoji="1" lang="ja-JP" altLang="en-US" sz="1050" b="1" u="none" dirty="0">
                          <a:solidFill>
                            <a:schemeClr val="tx1"/>
                          </a:solidFill>
                          <a:effectLst/>
                          <a:latin typeface="+mn-ea"/>
                          <a:ea typeface="+mn-ea"/>
                        </a:rPr>
                        <a:t>万博開催期間中のターミナルゲート時間延長・咲洲へのシフト等、物流交通対策に対する支援</a:t>
                      </a:r>
                      <a:endParaRPr kumimoji="1" lang="ja-JP" altLang="en-US" sz="1050" b="0" i="0" u="none" strike="noStrike" kern="1200" cap="none" spc="0" normalizeH="0" baseline="0" noProof="0" dirty="0">
                        <a:ln>
                          <a:noFill/>
                        </a:ln>
                        <a:solidFill>
                          <a:schemeClr val="tx1"/>
                        </a:solidFill>
                        <a:effectLst/>
                        <a:uLnTx/>
                        <a:uFillTx/>
                        <a:latin typeface="+mn-ea"/>
                        <a:ea typeface="+mn-ea"/>
                        <a:cs typeface="+mn-cs"/>
                      </a:endParaRPr>
                    </a:p>
                  </a:txBody>
                  <a:tcPr marL="100806" marR="100806" marT="50403" marB="50403"/>
                </a:tc>
                <a:extLst>
                  <a:ext uri="{0D108BD9-81ED-4DB2-BD59-A6C34878D82A}">
                    <a16:rowId xmlns:a16="http://schemas.microsoft.com/office/drawing/2014/main" val="4193718493"/>
                  </a:ext>
                </a:extLst>
              </a:tr>
            </a:tbl>
          </a:graphicData>
        </a:graphic>
      </p:graphicFrame>
      <p:sp>
        <p:nvSpPr>
          <p:cNvPr id="28" name="テキスト ボックス 27">
            <a:extLst>
              <a:ext uri="{FF2B5EF4-FFF2-40B4-BE49-F238E27FC236}">
                <a16:creationId xmlns:a16="http://schemas.microsoft.com/office/drawing/2014/main" id="{B02F3C22-1443-46B7-A977-04475234F08A}"/>
              </a:ext>
            </a:extLst>
          </p:cNvPr>
          <p:cNvSpPr txBox="1"/>
          <p:nvPr/>
        </p:nvSpPr>
        <p:spPr>
          <a:xfrm>
            <a:off x="311249" y="540791"/>
            <a:ext cx="9540000" cy="738664"/>
          </a:xfrm>
          <a:prstGeom prst="rect">
            <a:avLst/>
          </a:prstGeom>
          <a:noFill/>
          <a:ln w="6350">
            <a:noFill/>
            <a:prstDash val="solid"/>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大阪・関西万博への来場者は、会期中で約２，８２０万人が想定されており、博覧会協会において、来場者の平準化など、来場者輸送の交通マネージメントに最大限、取り組んでいるが、あわせて</a:t>
            </a:r>
            <a:r>
              <a:rPr kumimoji="0" lang="ja-JP" altLang="en-US" sz="105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万博工事期間中及び万博開催期</a:t>
            </a:r>
            <a:r>
              <a:rPr kumimoji="0"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間中の万博関連車両の円滑な交通を確保するため、年間</a:t>
            </a:r>
            <a:r>
              <a:rPr kumimoji="0" lang="ja-JP" altLang="en-US" sz="105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約</a:t>
            </a:r>
            <a:r>
              <a:rPr kumimoji="0" lang="en-US" altLang="ja-JP" sz="105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10</a:t>
            </a:r>
            <a:r>
              <a:rPr kumimoji="0" lang="en-US" altLang="ja-JP"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0</a:t>
            </a:r>
            <a:r>
              <a:rPr kumimoji="0"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万</a:t>
            </a:r>
            <a:r>
              <a:rPr kumimoji="0" lang="en-US" altLang="ja-JP"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TEU</a:t>
            </a:r>
            <a:r>
              <a:rPr kumimoji="0"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の貨物量を取り扱う夢洲のコンテナターミナルへ出入りしているトレーラーを咲洲へシフトするなど、夢洲周辺の物流車両の渋滞緩和を図る必要がある。</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graphicFrame>
        <p:nvGraphicFramePr>
          <p:cNvPr id="31" name="表 30"/>
          <p:cNvGraphicFramePr>
            <a:graphicFrameLocks noGrp="1"/>
          </p:cNvGraphicFramePr>
          <p:nvPr/>
        </p:nvGraphicFramePr>
        <p:xfrm>
          <a:off x="262200" y="1343380"/>
          <a:ext cx="9585919" cy="1005387"/>
        </p:xfrm>
        <a:graphic>
          <a:graphicData uri="http://schemas.openxmlformats.org/drawingml/2006/table">
            <a:tbl>
              <a:tblPr bandRow="1">
                <a:tableStyleId>{5940675A-B579-460E-94D1-54222C63F5DA}</a:tableStyleId>
              </a:tblPr>
              <a:tblGrid>
                <a:gridCol w="9585919">
                  <a:extLst>
                    <a:ext uri="{9D8B030D-6E8A-4147-A177-3AD203B41FA5}">
                      <a16:colId xmlns:a16="http://schemas.microsoft.com/office/drawing/2014/main" val="525926817"/>
                    </a:ext>
                  </a:extLst>
                </a:gridCol>
              </a:tblGrid>
              <a:tr h="315936">
                <a:tc>
                  <a:txBody>
                    <a:bodyPr/>
                    <a:lstStyle/>
                    <a:p>
                      <a:pPr algn="l"/>
                      <a:r>
                        <a:rPr kumimoji="1" lang="ja-JP" altLang="en-US" sz="1600" b="1" u="none" dirty="0">
                          <a:solidFill>
                            <a:schemeClr val="bg1"/>
                          </a:solidFill>
                          <a:latin typeface="メイリオ" panose="020B0604030504040204" pitchFamily="50" charset="-128"/>
                          <a:ea typeface="メイリオ" panose="020B0604030504040204" pitchFamily="50" charset="-128"/>
                        </a:rPr>
                        <a:t>府・市の取組み</a:t>
                      </a:r>
                    </a:p>
                  </a:txBody>
                  <a:tcPr marL="100806" marR="100806" marT="50403" marB="50403"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508488957"/>
                  </a:ext>
                </a:extLst>
              </a:tr>
              <a:tr h="660741">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rPr>
                        <a:t>・万博関連車両（工事車両含む）の円滑な交通を確保するために実施する物流車両の交通混雑緩和にかかる取組に対する支援。</a:t>
                      </a:r>
                      <a:endParaRPr kumimoji="1" lang="en-US" altLang="ja-JP" sz="1000" b="1" dirty="0">
                        <a:solidFill>
                          <a:schemeClr val="tx1"/>
                        </a:solidFill>
                      </a:endParaRPr>
                    </a:p>
                    <a:p>
                      <a:pPr marL="0" marR="0" lvl="0" indent="0" algn="l" defTabSz="959937" rtl="0" eaLnBrk="1" fontAlgn="auto" latinLnBrk="0" hangingPunct="1">
                        <a:lnSpc>
                          <a:spcPct val="100000"/>
                        </a:lnSpc>
                        <a:spcBef>
                          <a:spcPts val="0"/>
                        </a:spcBef>
                        <a:spcAft>
                          <a:spcPts val="0"/>
                        </a:spcAft>
                        <a:buClrTx/>
                        <a:buSzTx/>
                        <a:buFontTx/>
                        <a:buNone/>
                        <a:tabLst/>
                        <a:defRPr/>
                      </a:pPr>
                      <a:endParaRPr kumimoji="1" lang="en-US" altLang="ja-JP" sz="1200" b="1" dirty="0">
                        <a:solidFill>
                          <a:srgbClr val="FF0000"/>
                        </a:solidFill>
                      </a:endParaRPr>
                    </a:p>
                  </a:txBody>
                  <a:tcPr marL="100806" marR="100806" marT="50403" marB="50403"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48277082"/>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2283002611"/>
              </p:ext>
            </p:extLst>
          </p:nvPr>
        </p:nvGraphicFramePr>
        <p:xfrm>
          <a:off x="467328" y="3880999"/>
          <a:ext cx="9288000" cy="811212"/>
        </p:xfrm>
        <a:graphic>
          <a:graphicData uri="http://schemas.openxmlformats.org/drawingml/2006/table">
            <a:tbl>
              <a:tblPr bandRow="1">
                <a:tableStyleId>{5940675A-B579-460E-94D1-54222C63F5DA}</a:tableStyleId>
              </a:tblPr>
              <a:tblGrid>
                <a:gridCol w="2700000">
                  <a:extLst>
                    <a:ext uri="{9D8B030D-6E8A-4147-A177-3AD203B41FA5}">
                      <a16:colId xmlns:a16="http://schemas.microsoft.com/office/drawing/2014/main" val="525926817"/>
                    </a:ext>
                  </a:extLst>
                </a:gridCol>
                <a:gridCol w="6588000">
                  <a:extLst>
                    <a:ext uri="{9D8B030D-6E8A-4147-A177-3AD203B41FA5}">
                      <a16:colId xmlns:a16="http://schemas.microsoft.com/office/drawing/2014/main" val="1556401701"/>
                    </a:ext>
                  </a:extLst>
                </a:gridCol>
              </a:tblGrid>
              <a:tr h="288000">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lang="ja-JP" altLang="en-US" sz="1000" b="1" dirty="0">
                          <a:solidFill>
                            <a:schemeClr val="tx1"/>
                          </a:solidFill>
                          <a:latin typeface="+mn-ea"/>
                        </a:rPr>
                        <a:t>国「アクションプラン</a:t>
                      </a:r>
                      <a:r>
                        <a:rPr lang="en-US" altLang="ja-JP" sz="1000" b="1" dirty="0">
                          <a:solidFill>
                            <a:schemeClr val="tx1"/>
                          </a:solidFill>
                          <a:latin typeface="+mn-ea"/>
                        </a:rPr>
                        <a:t>Ver.</a:t>
                      </a:r>
                      <a:r>
                        <a:rPr lang="ja-JP" altLang="en-US" sz="1000" b="1" dirty="0">
                          <a:solidFill>
                            <a:schemeClr val="tx1"/>
                          </a:solidFill>
                          <a:latin typeface="+mn-ea"/>
                        </a:rPr>
                        <a:t>５」の</a:t>
                      </a:r>
                      <a:endParaRPr lang="en-US" altLang="ja-JP" sz="1000" b="1" dirty="0">
                        <a:solidFill>
                          <a:schemeClr val="tx1"/>
                        </a:solidFill>
                        <a:latin typeface="+mn-ea"/>
                      </a:endParaRPr>
                    </a:p>
                    <a:p>
                      <a:pPr marL="0" marR="0" lvl="0" indent="0" algn="l" defTabSz="959937" rtl="0" eaLnBrk="1" fontAlgn="auto" latinLnBrk="0" hangingPunct="1">
                        <a:lnSpc>
                          <a:spcPct val="100000"/>
                        </a:lnSpc>
                        <a:spcBef>
                          <a:spcPts val="0"/>
                        </a:spcBef>
                        <a:spcAft>
                          <a:spcPts val="0"/>
                        </a:spcAft>
                        <a:buClrTx/>
                        <a:buSzTx/>
                        <a:buFontTx/>
                        <a:buNone/>
                        <a:tabLst/>
                        <a:defRPr/>
                      </a:pPr>
                      <a:r>
                        <a:rPr lang="ja-JP" altLang="en-US" sz="1000" b="1" dirty="0">
                          <a:solidFill>
                            <a:schemeClr val="tx1"/>
                          </a:solidFill>
                          <a:latin typeface="+mn-ea"/>
                        </a:rPr>
                        <a:t>記載内容</a:t>
                      </a:r>
                      <a:endParaRPr kumimoji="1" lang="ja-JP" altLang="en-US" sz="1000" dirty="0">
                        <a:solidFill>
                          <a:schemeClr val="tx1"/>
                        </a:solidFill>
                        <a:latin typeface="BIZ UDPゴシック" panose="020B0400000000000000" pitchFamily="50" charset="-128"/>
                        <a:ea typeface="BIZ UDPゴシック" panose="020B0400000000000000" pitchFamily="50" charset="-128"/>
                      </a:endParaRPr>
                    </a:p>
                  </a:txBody>
                  <a:tcPr marL="100806" marR="100806" marT="50403" marB="50403">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記載なし</a:t>
                      </a:r>
                    </a:p>
                  </a:txBody>
                  <a:tcPr marL="100806" marR="100806" marT="50403" marB="50403">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08488957"/>
                  </a:ext>
                </a:extLst>
              </a:tr>
              <a:tr h="288000">
                <a:tc>
                  <a:txBody>
                    <a:bodyPr/>
                    <a:lstStyle/>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n-ea"/>
                          <a:ea typeface="+mn-ea"/>
                        </a:rPr>
                        <a:t>国との協議の進捗状況</a:t>
                      </a:r>
                      <a:endParaRPr kumimoji="1" lang="en-US" altLang="ja-JP" sz="1000" b="1" dirty="0">
                        <a:solidFill>
                          <a:schemeClr val="tx1"/>
                        </a:solidFill>
                        <a:latin typeface="+mn-ea"/>
                        <a:ea typeface="+mn-ea"/>
                      </a:endParaRPr>
                    </a:p>
                    <a:p>
                      <a:pPr marL="0" marR="0" lvl="0" indent="0" algn="l" defTabSz="959937"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latin typeface="+mn-ea"/>
                          <a:ea typeface="+mn-ea"/>
                        </a:rPr>
                        <a:t>（取組の成果）</a:t>
                      </a:r>
                    </a:p>
                  </a:txBody>
                  <a:tcPr marL="100806" marR="100806" marT="50403" marB="50403">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59937"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関係省庁と協議中</a:t>
                      </a:r>
                      <a:endParaRPr kumimoji="1" lang="en-US" altLang="ja-JP" sz="10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txBody>
                  <a:tcPr marL="100806" marR="100806" marT="50403" marB="50403">
                    <a:lnL w="12700" cap="flat" cmpd="sng" algn="ctr">
                      <a:solidFill>
                        <a:schemeClr val="accent1"/>
                      </a:solidFill>
                      <a:prstDash val="sysDot"/>
                      <a:round/>
                      <a:headEnd type="none" w="med" len="med"/>
                      <a:tailEnd type="none" w="med" len="med"/>
                    </a:lnL>
                    <a:lnR w="12700" cap="flat" cmpd="sng" algn="ctr">
                      <a:solidFill>
                        <a:schemeClr val="accent1"/>
                      </a:solidFill>
                      <a:prstDash val="sysDot"/>
                      <a:round/>
                      <a:headEnd type="none" w="med" len="med"/>
                      <a:tailEnd type="none" w="med" len="med"/>
                    </a:lnR>
                    <a:lnT w="12700" cap="flat" cmpd="sng" algn="ctr">
                      <a:solidFill>
                        <a:schemeClr val="accent1"/>
                      </a:solidFill>
                      <a:prstDash val="sysDot"/>
                      <a:round/>
                      <a:headEnd type="none" w="med" len="med"/>
                      <a:tailEnd type="none" w="med" len="med"/>
                    </a:lnT>
                    <a:lnB w="12700" cap="flat" cmpd="sng" algn="ctr">
                      <a:solidFill>
                        <a:schemeClr val="accent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64898582"/>
                  </a:ext>
                </a:extLst>
              </a:tr>
            </a:tbl>
          </a:graphicData>
        </a:graphic>
      </p:graphicFrame>
      <p:sp>
        <p:nvSpPr>
          <p:cNvPr id="21" name="テキスト ボックス 20"/>
          <p:cNvSpPr txBox="1"/>
          <p:nvPr/>
        </p:nvSpPr>
        <p:spPr>
          <a:xfrm>
            <a:off x="394744" y="3506035"/>
            <a:ext cx="2236510"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国との協議の進捗状況</a:t>
            </a:r>
          </a:p>
        </p:txBody>
      </p:sp>
    </p:spTree>
    <p:extLst>
      <p:ext uri="{BB962C8B-B14F-4D97-AF65-F5344CB8AC3E}">
        <p14:creationId xmlns:p14="http://schemas.microsoft.com/office/powerpoint/2010/main" val="25711219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2346</Words>
  <Application>Microsoft Office PowerPoint</Application>
  <PresentationFormat>ユーザー設定</PresentationFormat>
  <Paragraphs>167</Paragraphs>
  <Slides>6</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BIZ UDPゴシック</vt: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2024-07-29T09:25:36Z</dcterms:created>
  <dcterms:modified xsi:type="dcterms:W3CDTF">2024-07-29T09:37:46Z</dcterms:modified>
</cp:coreProperties>
</file>