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2"/>
  </p:notesMasterIdLst>
  <p:sldIdLst>
    <p:sldId id="412" r:id="rId2"/>
    <p:sldId id="473" r:id="rId3"/>
    <p:sldId id="494" r:id="rId4"/>
    <p:sldId id="495" r:id="rId5"/>
    <p:sldId id="497" r:id="rId6"/>
    <p:sldId id="496" r:id="rId7"/>
    <p:sldId id="498" r:id="rId8"/>
    <p:sldId id="499" r:id="rId9"/>
    <p:sldId id="500" r:id="rId10"/>
    <p:sldId id="501" r:id="rId11"/>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76" autoAdjust="0"/>
    <p:restoredTop sz="81688" autoAdjust="0"/>
  </p:normalViewPr>
  <p:slideViewPr>
    <p:cSldViewPr snapToGrid="0">
      <p:cViewPr varScale="1">
        <p:scale>
          <a:sx n="65" d="100"/>
          <a:sy n="65" d="100"/>
        </p:scale>
        <p:origin x="13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2024/7/29</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1793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1049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2950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090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4231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4549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4498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3576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2363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686477" y="6657699"/>
            <a:ext cx="2268141" cy="383297"/>
          </a:xfrm>
          <a:prstGeom prst="rect">
            <a:avLst/>
          </a:prstGeom>
        </p:spPr>
        <p:txBody>
          <a:bodyPr vert="horz" lIns="91440" tIns="45720" rIns="91440" bIns="45720" rtlCol="0" anchor="ctr"/>
          <a:lstStyle>
            <a:lvl1pPr algn="r">
              <a:defRPr sz="992">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dirty="0"/>
          </a:p>
        </p:txBody>
      </p:sp>
    </p:spTree>
    <p:extLst>
      <p:ext uri="{BB962C8B-B14F-4D97-AF65-F5344CB8AC3E}">
        <p14:creationId xmlns:p14="http://schemas.microsoft.com/office/powerpoint/2010/main" val="36260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7C428290-D9F4-4DC7-9351-5CB573542EE7}" type="datetimeFigureOut">
              <a:rPr kumimoji="1" lang="ja-JP" altLang="en-US" smtClean="0"/>
              <a:t>2024/7/29</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119441" y="667269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２　モビリティ</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904203" y="4314825"/>
            <a:ext cx="6300793" cy="1477328"/>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③ 空飛ぶクルマ</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④ 自動運転</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⑤ </a:t>
            </a:r>
            <a:r>
              <a:rPr kumimoji="1" lang="en-US" altLang="ja-JP" sz="1500" dirty="0">
                <a:latin typeface="BIZ UDPゴシック" panose="020B0400000000000000" pitchFamily="50" charset="-128"/>
                <a:ea typeface="BIZ UDPゴシック" panose="020B0400000000000000" pitchFamily="50" charset="-128"/>
              </a:rPr>
              <a:t>MaaS</a:t>
            </a:r>
            <a:r>
              <a:rPr kumimoji="1" lang="ja-JP" altLang="en-US" sz="1500" dirty="0">
                <a:latin typeface="BIZ UDPゴシック" panose="020B0400000000000000" pitchFamily="50" charset="-128"/>
                <a:ea typeface="BIZ UDPゴシック" panose="020B0400000000000000" pitchFamily="50" charset="-128"/>
              </a:rPr>
              <a:t>（マース）</a:t>
            </a:r>
            <a:endParaRPr kumimoji="1" lang="en-US" altLang="ja-JP" sz="1500" dirty="0">
              <a:latin typeface="BIZ UDPゴシック" panose="020B0400000000000000" pitchFamily="50" charset="-128"/>
              <a:ea typeface="BIZ UDPゴシック" panose="020B0400000000000000" pitchFamily="50" charset="-128"/>
            </a:endParaRPr>
          </a:p>
          <a:p>
            <a:pPr marL="357188" indent="-85725">
              <a:spcBef>
                <a:spcPts val="600"/>
              </a:spcBef>
              <a:defRPr/>
            </a:pPr>
            <a:r>
              <a:rPr kumimoji="1" lang="ja-JP" altLang="en-US" sz="1500" dirty="0">
                <a:latin typeface="BIZ UDPゴシック" panose="020B0400000000000000" pitchFamily="50" charset="-128"/>
                <a:ea typeface="BIZ UDPゴシック" panose="020B0400000000000000" pitchFamily="50" charset="-128"/>
              </a:rPr>
              <a:t>⑥　ゼロエミッションモビリティ</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781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1070" y="3530256"/>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2252633996"/>
              </p:ext>
            </p:extLst>
          </p:nvPr>
        </p:nvGraphicFramePr>
        <p:xfrm>
          <a:off x="511620" y="3987546"/>
          <a:ext cx="9360001" cy="1020625"/>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5</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日本の</a:t>
                      </a:r>
                      <a:r>
                        <a:rPr kumimoji="1" lang="en-US" altLang="ja-JP" sz="1000" u="none" dirty="0">
                          <a:solidFill>
                            <a:schemeClr val="tx1"/>
                          </a:solidFill>
                          <a:latin typeface="+mn-ea"/>
                        </a:rPr>
                        <a:t>EV</a:t>
                      </a:r>
                      <a:r>
                        <a:rPr kumimoji="1" lang="ja-JP" altLang="en-US" sz="1000" u="none" dirty="0">
                          <a:solidFill>
                            <a:schemeClr val="tx1"/>
                          </a:solidFill>
                          <a:latin typeface="+mn-ea"/>
                        </a:rPr>
                        <a:t>バスの技術・ノウハウ発信＜環境省・国交省・経産省</a:t>
                      </a:r>
                      <a:r>
                        <a:rPr kumimoji="1" lang="ja-JP" altLang="en-US" sz="1000" dirty="0">
                          <a:solidFill>
                            <a:schemeClr val="tx1"/>
                          </a:solidFill>
                          <a:latin typeface="+mn-ea"/>
                        </a:rPr>
                        <a:t>＞</a:t>
                      </a:r>
                      <a:endParaRPr kumimoji="1" lang="en-US" altLang="ja-JP" sz="1000" dirty="0">
                        <a:solidFill>
                          <a:schemeClr val="tx1"/>
                        </a:solidFill>
                        <a:latin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u="none" dirty="0">
                          <a:solidFill>
                            <a:schemeClr val="tx1"/>
                          </a:solidFill>
                          <a:latin typeface="+mn-ea"/>
                        </a:rPr>
                        <a:t>次世代船舶を活用した海上観光の実現＜経産省・国交省＞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バスの補助について、大阪への重点的な配分等、万博時に必要な台数の導入に向けて協議中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35989518"/>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latin typeface="+mn-ea"/>
                          <a:ea typeface="+mn-ea"/>
                        </a:rPr>
                        <a:t>・</a:t>
                      </a:r>
                      <a:r>
                        <a:rPr kumimoji="1" lang="ja-JP" altLang="en-US" sz="1000" b="1" u="none" dirty="0">
                          <a:solidFill>
                            <a:schemeClr val="tx1"/>
                          </a:solidFill>
                          <a:latin typeface="+mn-ea"/>
                          <a:ea typeface="+mn-ea"/>
                        </a:rPr>
                        <a:t>万博会場へのクリーンな移動手段を確保するとともに、府域の公共交通機関のゼロエミッション化を促進するため、</a:t>
                      </a:r>
                      <a:r>
                        <a:rPr kumimoji="1" lang="en-US" altLang="ja-JP" sz="1000" b="1" u="none" dirty="0">
                          <a:solidFill>
                            <a:schemeClr val="tx1"/>
                          </a:solidFill>
                          <a:latin typeface="+mn-ea"/>
                          <a:ea typeface="+mn-ea"/>
                        </a:rPr>
                        <a:t>EV</a:t>
                      </a:r>
                      <a:r>
                        <a:rPr kumimoji="1" lang="ja-JP" altLang="en-US" sz="1000" b="1" u="none" dirty="0">
                          <a:solidFill>
                            <a:schemeClr val="tx1"/>
                          </a:solidFill>
                          <a:latin typeface="+mn-ea"/>
                          <a:ea typeface="+mn-ea"/>
                        </a:rPr>
                        <a:t>・</a:t>
                      </a:r>
                      <a:r>
                        <a:rPr kumimoji="1" lang="en-US" altLang="ja-JP" sz="1000" b="1" u="none" dirty="0">
                          <a:solidFill>
                            <a:schemeClr val="tx1"/>
                          </a:solidFill>
                          <a:latin typeface="+mn-ea"/>
                          <a:ea typeface="+mn-ea"/>
                        </a:rPr>
                        <a:t>FC</a:t>
                      </a:r>
                      <a:r>
                        <a:rPr kumimoji="1" lang="ja-JP" altLang="en-US" sz="1000" b="1" u="none" dirty="0">
                          <a:solidFill>
                            <a:schemeClr val="tx1"/>
                          </a:solidFill>
                          <a:latin typeface="+mn-ea"/>
                          <a:ea typeface="+mn-ea"/>
                        </a:rPr>
                        <a:t>バス導入に対する補助制度をＲ４年度から実施</a:t>
                      </a:r>
                      <a:endParaRPr kumimoji="1" lang="ja-JP" altLang="en-US" sz="1000" b="1" u="none" strike="dblStrike" baseline="0"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759101"/>
            <a:ext cx="9251210" cy="452150"/>
          </a:xfrm>
          <a:prstGeom prst="rect">
            <a:avLst/>
          </a:prstGeom>
          <a:noFill/>
          <a:ln w="6350">
            <a:noFill/>
            <a:prstDash val="solid"/>
          </a:ln>
        </p:spPr>
        <p:txBody>
          <a:bodyPr wrap="square" rtlCol="0" anchor="ctr" anchorCtr="0">
            <a:noAutofit/>
          </a:bodyPr>
          <a:lstStyle/>
          <a:p>
            <a:r>
              <a:rPr kumimoji="1" lang="ja-JP" altLang="en-US" sz="1000" dirty="0"/>
              <a:t>▷</a:t>
            </a:r>
            <a:r>
              <a:rPr kumimoji="1" lang="en-US" altLang="ja-JP" sz="1000" dirty="0">
                <a:latin typeface="+mn-ea"/>
              </a:rPr>
              <a:t>EV</a:t>
            </a:r>
            <a:r>
              <a:rPr kumimoji="1" lang="ja-JP" altLang="en-US" sz="1000" dirty="0">
                <a:latin typeface="+mn-ea"/>
              </a:rPr>
              <a:t>・</a:t>
            </a:r>
            <a:r>
              <a:rPr kumimoji="1" lang="en-US" altLang="ja-JP" sz="1000" dirty="0">
                <a:latin typeface="+mn-ea"/>
              </a:rPr>
              <a:t>FC</a:t>
            </a:r>
            <a:r>
              <a:rPr kumimoji="1" lang="ja-JP" altLang="en-US" sz="1000" dirty="0">
                <a:latin typeface="+mn-ea"/>
              </a:rPr>
              <a:t>バスの導入等における事業者の財政負担</a:t>
            </a:r>
            <a:endParaRPr kumimoji="1" lang="en-US" altLang="ja-JP" sz="1000" dirty="0">
              <a:latin typeface="+mn-ea"/>
            </a:endParaRPr>
          </a:p>
          <a:p>
            <a:r>
              <a:rPr kumimoji="1" lang="ja-JP" altLang="en-US" sz="1000" dirty="0"/>
              <a:t>▷</a:t>
            </a:r>
            <a:r>
              <a:rPr kumimoji="1" lang="en-US" altLang="ja-JP" sz="1000" dirty="0">
                <a:latin typeface="+mn-ea"/>
              </a:rPr>
              <a:t>EV</a:t>
            </a:r>
            <a:r>
              <a:rPr kumimoji="1" lang="ja-JP" altLang="en-US" sz="1000" dirty="0">
                <a:latin typeface="+mn-ea"/>
              </a:rPr>
              <a:t>・</a:t>
            </a:r>
            <a:r>
              <a:rPr kumimoji="1" lang="en-US" altLang="ja-JP" sz="1000" dirty="0">
                <a:latin typeface="+mn-ea"/>
              </a:rPr>
              <a:t>FC</a:t>
            </a:r>
            <a:r>
              <a:rPr kumimoji="1" lang="ja-JP" altLang="en-US" sz="1000" dirty="0"/>
              <a:t>バス／船の技術革新</a:t>
            </a:r>
            <a:endParaRPr kumimoji="1" lang="en-US" altLang="ja-JP" sz="1000" dirty="0"/>
          </a:p>
        </p:txBody>
      </p:sp>
      <p:graphicFrame>
        <p:nvGraphicFramePr>
          <p:cNvPr id="30" name="表 29"/>
          <p:cNvGraphicFramePr>
            <a:graphicFrameLocks noGrp="1"/>
          </p:cNvGraphicFramePr>
          <p:nvPr>
            <p:extLst>
              <p:ext uri="{D42A27DB-BD31-4B8C-83A1-F6EECF244321}">
                <p14:modId xmlns:p14="http://schemas.microsoft.com/office/powerpoint/2010/main" val="3408764991"/>
              </p:ext>
            </p:extLst>
          </p:nvPr>
        </p:nvGraphicFramePr>
        <p:xfrm>
          <a:off x="482432" y="5646115"/>
          <a:ext cx="9389187" cy="878046"/>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84951">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100" b="1" dirty="0">
                          <a:solidFill>
                            <a:prstClr val="black"/>
                          </a:solidFill>
                        </a:rPr>
                        <a:t>▶</a:t>
                      </a:r>
                      <a:r>
                        <a:rPr kumimoji="1" lang="ja-JP" altLang="en-US" sz="1100" b="1" i="0" u="none" strike="noStrike" kern="1200" cap="none" spc="0" normalizeH="0" baseline="0" noProof="0" dirty="0">
                          <a:ln>
                            <a:noFill/>
                          </a:ln>
                          <a:solidFill>
                            <a:prstClr val="black"/>
                          </a:solidFill>
                          <a:effectLst/>
                          <a:uLnTx/>
                          <a:uFillTx/>
                          <a:latin typeface="+mn-lt"/>
                          <a:ea typeface="+mn-ea"/>
                          <a:cs typeface="+mn-cs"/>
                        </a:rPr>
                        <a:t>ゼロエミッションモビリティの万博アクセス等での活用とその後の普及拡大</a:t>
                      </a:r>
                      <a:br>
                        <a:rPr kumimoji="1" lang="en-US" altLang="ja-JP" sz="1100" b="1" i="0" u="none" strike="noStrike" kern="1200" cap="none" spc="0" normalizeH="0" baseline="0" noProof="0" dirty="0">
                          <a:ln>
                            <a:noFill/>
                          </a:ln>
                          <a:solidFill>
                            <a:prstClr val="black"/>
                          </a:solidFill>
                          <a:effectLst/>
                          <a:uLnTx/>
                          <a:uFillTx/>
                          <a:latin typeface="+mn-lt"/>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バス及びそのインフラ等の導入コストへの財政支援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バスにおけるランニングコストへの財政支援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・多様なモビリティの実現のため、</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バス</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船等の技術開発への財政支援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船の実証事業に対する財政支援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294383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正方形/長方形 26"/>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「モビリティ」分野における未来社会の姿</a:t>
            </a:r>
          </a:p>
        </p:txBody>
      </p:sp>
      <p:sp>
        <p:nvSpPr>
          <p:cNvPr id="28" name="角丸四角形 27"/>
          <p:cNvSpPr/>
          <p:nvPr/>
        </p:nvSpPr>
        <p:spPr>
          <a:xfrm>
            <a:off x="1207328" y="3666111"/>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最先端の自動運転の実現</a:t>
            </a:r>
          </a:p>
        </p:txBody>
      </p:sp>
      <p:sp>
        <p:nvSpPr>
          <p:cNvPr id="29" name="テキスト ボックス 28"/>
          <p:cNvSpPr txBox="1"/>
          <p:nvPr/>
        </p:nvSpPr>
        <p:spPr>
          <a:xfrm>
            <a:off x="1207328" y="4029897"/>
            <a:ext cx="3359651" cy="461665"/>
          </a:xfrm>
          <a:prstGeom prst="rect">
            <a:avLst/>
          </a:prstGeom>
          <a:noFill/>
        </p:spPr>
        <p:txBody>
          <a:bodyPr wrap="square" rtlCol="0" anchor="ctr">
            <a:spAutoFit/>
          </a:bodyPr>
          <a:lstStyle/>
          <a:p>
            <a:pPr marL="108000" marR="0" lvl="0" indent="-45720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BIZ UDPゴシック" panose="020B0400000000000000" pitchFamily="50" charset="-128"/>
                <a:cs typeface="+mn-cs"/>
              </a:rPr>
              <a:t>安全・快適な未来のモビリティ社会を拓く先駆けとなる。</a:t>
            </a:r>
            <a:endParaRPr kumimoji="0" lang="ja-JP" altLang="en-US" sz="1200" b="0" i="0" u="none" strike="noStrike" kern="1200" cap="none" spc="0" normalizeH="0" baseline="0" noProof="0" dirty="0">
              <a:ln>
                <a:noFill/>
              </a:ln>
              <a:solidFill>
                <a:prstClr val="black"/>
              </a:solidFill>
              <a:effectLst/>
              <a:uLnTx/>
              <a:uFillTx/>
              <a:latin typeface="Calibri Light" panose="020F0302020204030204"/>
              <a:ea typeface="BIZ UDPゴシック" panose="020B0400000000000000" pitchFamily="50" charset="-128"/>
              <a:cs typeface="+mn-cs"/>
            </a:endParaRPr>
          </a:p>
        </p:txBody>
      </p:sp>
      <p:sp>
        <p:nvSpPr>
          <p:cNvPr id="30" name="テキスト ボックス 29"/>
          <p:cNvSpPr txBox="1"/>
          <p:nvPr/>
        </p:nvSpPr>
        <p:spPr>
          <a:xfrm>
            <a:off x="1177105" y="1938014"/>
            <a:ext cx="7821752" cy="738664"/>
          </a:xfrm>
          <a:prstGeom prst="rect">
            <a:avLst/>
          </a:prstGeom>
          <a:noFill/>
        </p:spPr>
        <p:txBody>
          <a:bodyPr wrap="square" rtlCol="0">
            <a:spAutoFit/>
          </a:bodyPr>
          <a:lstStyle/>
          <a:p>
            <a:pPr lvl="0" defTabSz="378013">
              <a:defRPr/>
            </a:pP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空飛ぶクルマや自動運転、</a:t>
            </a:r>
            <a:r>
              <a:rPr kumimoji="0" lang="en-US" altLang="ja-JP"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MaaS</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により、便利でスマートな新しい移動サービス</a:t>
            </a:r>
            <a:r>
              <a:rPr kumimoji="0" lang="ja-JP" altLang="en-US" sz="1400" b="0" i="0"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を実現。さらに、</a:t>
            </a:r>
            <a:r>
              <a:rPr lang="ja-JP" altLang="en-US" sz="1400" dirty="0">
                <a:latin typeface="BIZ UDPゴシック" panose="020B0400000000000000" pitchFamily="50" charset="-128"/>
                <a:ea typeface="BIZ UDPゴシック" panose="020B0400000000000000" pitchFamily="50" charset="-128"/>
              </a:rPr>
              <a:t>ゼロエミッションモビリティによる温室効果ガス（</a:t>
            </a:r>
            <a:r>
              <a:rPr lang="en-US" altLang="ja-JP" sz="1400" dirty="0">
                <a:latin typeface="BIZ UDPゴシック" panose="020B0400000000000000" pitchFamily="50" charset="-128"/>
                <a:ea typeface="BIZ UDPゴシック" panose="020B0400000000000000" pitchFamily="50" charset="-128"/>
              </a:rPr>
              <a:t>CO</a:t>
            </a:r>
            <a:r>
              <a:rPr lang="en-US" altLang="ja-JP" sz="11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）排出削減により、</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移動の課題解決や新たな関連ビジネスの創出などにつなげ、次世代モビリティの分野で世界をリードしていく。</a:t>
            </a:r>
          </a:p>
        </p:txBody>
      </p:sp>
      <p:sp>
        <p:nvSpPr>
          <p:cNvPr id="31" name="角丸四角形 30"/>
          <p:cNvSpPr/>
          <p:nvPr/>
        </p:nvSpPr>
        <p:spPr>
          <a:xfrm>
            <a:off x="1177105" y="4620096"/>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関西広域での</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の展開</a:t>
            </a:r>
          </a:p>
        </p:txBody>
      </p:sp>
      <p:sp>
        <p:nvSpPr>
          <p:cNvPr id="32" name="正方形/長方形 31"/>
          <p:cNvSpPr/>
          <p:nvPr/>
        </p:nvSpPr>
        <p:spPr>
          <a:xfrm>
            <a:off x="1207328" y="3079698"/>
            <a:ext cx="3439368"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空飛ぶクルマの</a:t>
            </a:r>
            <a:r>
              <a:rPr kumimoji="0" lang="ja-JP" altLang="en-US" sz="12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商用</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運航を実現し、大阪から空の移動革命を起こす。</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角丸四角形 32"/>
          <p:cNvSpPr/>
          <p:nvPr/>
        </p:nvSpPr>
        <p:spPr>
          <a:xfrm>
            <a:off x="1177105" y="2720653"/>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空飛ぶクルマ</a:t>
            </a:r>
            <a:r>
              <a:rPr kumimoji="0" lang="ja-JP" altLang="en-US" sz="1400" b="1"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「商用の運航」の</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実現</a:t>
            </a:r>
          </a:p>
        </p:txBody>
      </p:sp>
      <p:sp>
        <p:nvSpPr>
          <p:cNvPr id="34" name="正方形/長方形 33"/>
          <p:cNvSpPr/>
          <p:nvPr/>
        </p:nvSpPr>
        <p:spPr>
          <a:xfrm>
            <a:off x="1177105" y="5037653"/>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関西広域で</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を実現。ストレスフリーな移動と関西一円への周遊を促進。</a:t>
            </a:r>
          </a:p>
        </p:txBody>
      </p:sp>
      <p:sp>
        <p:nvSpPr>
          <p:cNvPr id="35" name="テキスト ボックス 34"/>
          <p:cNvSpPr txBox="1"/>
          <p:nvPr/>
        </p:nvSpPr>
        <p:spPr>
          <a:xfrm>
            <a:off x="5380456" y="5714101"/>
            <a:ext cx="3396416"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（出典）経済産業省ウェブサイト</a:t>
            </a:r>
            <a:endPar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317" y="2937209"/>
            <a:ext cx="3704540" cy="2778406"/>
          </a:xfrm>
          <a:prstGeom prst="rect">
            <a:avLst/>
          </a:prstGeom>
          <a:effectLst>
            <a:softEdge rad="127000"/>
          </a:effectLst>
        </p:spPr>
      </p:pic>
      <p:sp>
        <p:nvSpPr>
          <p:cNvPr id="37" name="正方形/長方形 36"/>
          <p:cNvSpPr/>
          <p:nvPr/>
        </p:nvSpPr>
        <p:spPr>
          <a:xfrm>
            <a:off x="2148739" y="877725"/>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正方形/長方形 37"/>
          <p:cNvSpPr/>
          <p:nvPr/>
        </p:nvSpPr>
        <p:spPr>
          <a:xfrm>
            <a:off x="1456622" y="119154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世界をリードする次世代モビリティの実現</a:t>
            </a:r>
          </a:p>
        </p:txBody>
      </p:sp>
      <p:sp>
        <p:nvSpPr>
          <p:cNvPr id="39" name="スライド番号プレースホルダー 1"/>
          <p:cNvSpPr>
            <a:spLocks noGrp="1"/>
          </p:cNvSpPr>
          <p:nvPr>
            <p:ph type="sldNum" sz="quarter" idx="4294967295"/>
          </p:nvPr>
        </p:nvSpPr>
        <p:spPr>
          <a:xfrm>
            <a:off x="9662615" y="6816016"/>
            <a:ext cx="418010" cy="38329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10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1177104" y="5572030"/>
            <a:ext cx="3348001"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ゼロエミッションモビリティの普及</a:t>
            </a:r>
          </a:p>
        </p:txBody>
      </p:sp>
      <p:sp>
        <p:nvSpPr>
          <p:cNvPr id="22" name="正方形/長方形 21"/>
          <p:cNvSpPr/>
          <p:nvPr/>
        </p:nvSpPr>
        <p:spPr>
          <a:xfrm>
            <a:off x="1177105" y="5989587"/>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移動におけるＣＯ２排出量ゼロに向け、</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バスの普及や、</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船の開発・実証を促進。</a:t>
            </a:r>
          </a:p>
        </p:txBody>
      </p:sp>
    </p:spTree>
    <p:extLst>
      <p:ext uri="{BB962C8B-B14F-4D97-AF65-F5344CB8AC3E}">
        <p14:creationId xmlns:p14="http://schemas.microsoft.com/office/powerpoint/2010/main" val="51335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137070977"/>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□空飛ぶクルマの開発や実用化</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に向けた議論が加速</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・「空飛ぶクルマ 大阪ラウンドテーブル」設置</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2020</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11</a:t>
                      </a:r>
                      <a:r>
                        <a:rPr lang="ja-JP" altLang="en-US" sz="1100" dirty="0">
                          <a:solidFill>
                            <a:schemeClr val="tx1"/>
                          </a:solidFill>
                          <a:latin typeface="BIZ UDPゴシック" panose="020B0400000000000000" pitchFamily="50" charset="-128"/>
                          <a:ea typeface="BIZ UDPゴシック" panose="020B0400000000000000" pitchFamily="50" charset="-128"/>
                        </a:rPr>
                        <a:t>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・「大阪版ロードマップ」を策定</a:t>
                      </a:r>
                      <a:r>
                        <a:rPr lang="ja-JP" altLang="en-US" sz="1100" u="none" dirty="0">
                          <a:solidFill>
                            <a:schemeClr val="tx1"/>
                          </a:solidFill>
                          <a:latin typeface="BIZ UDPゴシック" panose="020B0400000000000000" pitchFamily="50" charset="-128"/>
                          <a:ea typeface="BIZ UDPゴシック" panose="020B0400000000000000" pitchFamily="50" charset="-128"/>
                        </a:rPr>
                        <a:t>（２０２</a:t>
                      </a:r>
                      <a:r>
                        <a:rPr lang="en-US" altLang="ja-JP" sz="1100" u="none" dirty="0">
                          <a:solidFill>
                            <a:schemeClr val="tx1"/>
                          </a:solidFill>
                          <a:latin typeface="BIZ UDPゴシック" panose="020B0400000000000000" pitchFamily="50" charset="-128"/>
                          <a:ea typeface="BIZ UDPゴシック" panose="020B0400000000000000" pitchFamily="50" charset="-128"/>
                        </a:rPr>
                        <a:t>2</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r>
                        <a:rPr lang="en-US" altLang="ja-JP" sz="1100" u="none" dirty="0">
                          <a:solidFill>
                            <a:schemeClr val="tx1"/>
                          </a:solidFill>
                          <a:latin typeface="BIZ UDPゴシック" panose="020B0400000000000000" pitchFamily="50" charset="-128"/>
                          <a:ea typeface="BIZ UDPゴシック" panose="020B0400000000000000" pitchFamily="50" charset="-128"/>
                        </a:rPr>
                        <a:t>3</a:t>
                      </a:r>
                      <a:r>
                        <a:rPr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・「大阪・関西万博空飛ぶクルマ準備会議」設置</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lang="en-US" altLang="ja-JP" sz="1100" u="none" dirty="0">
                          <a:solidFill>
                            <a:schemeClr val="tx1"/>
                          </a:solidFill>
                          <a:latin typeface="BIZ UDPゴシック" panose="020B0400000000000000" pitchFamily="50" charset="-128"/>
                          <a:ea typeface="BIZ UDPゴシック" panose="020B0400000000000000" pitchFamily="50" charset="-128"/>
                        </a:rPr>
                        <a:t>2023</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r>
                        <a:rPr lang="en-US" altLang="ja-JP" sz="1100" u="none" dirty="0">
                          <a:solidFill>
                            <a:schemeClr val="tx1"/>
                          </a:solidFill>
                          <a:latin typeface="BIZ UDPゴシック" panose="020B0400000000000000" pitchFamily="50" charset="-128"/>
                          <a:ea typeface="BIZ UDPゴシック" panose="020B0400000000000000" pitchFamily="50" charset="-128"/>
                        </a:rPr>
                        <a:t>2</a:t>
                      </a:r>
                      <a:r>
                        <a:rPr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□課題抽出のための実証実験</a:t>
                      </a: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・離着陸場の可能性調査</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・運用性の検証</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・事業可能性の検証</a:t>
                      </a:r>
                      <a:endParaRPr kumimoji="1" lang="en-US" altLang="ja-JP" sz="1100" u="sng"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・空飛ぶクルマ実機による有人実証飛行　</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・運航管理システムの検証　　等</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□ベイエリア中心</a:t>
                      </a:r>
                      <a:r>
                        <a:rPr lang="ja-JP" altLang="en-US" sz="1300" b="1" strike="noStrike" dirty="0">
                          <a:solidFill>
                            <a:schemeClr val="tx1"/>
                          </a:solidFill>
                          <a:latin typeface="BIZ UDPゴシック" panose="020B0400000000000000" pitchFamily="50" charset="-128"/>
                          <a:ea typeface="BIZ UDPゴシック" panose="020B0400000000000000" pitchFamily="50" charset="-128"/>
                        </a:rPr>
                        <a:t>に「商用運航」を</a:t>
                      </a: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実現し、万博会場アクセスに活用</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・パイロット搭乗</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・定期路線運航（空飛ぶタクシー・娯楽・観光）</a:t>
                      </a:r>
                    </a:p>
                    <a:p>
                      <a:pPr marL="0" indent="0" defTabSz="443194">
                        <a:lnSpc>
                          <a:spcPct val="100000"/>
                        </a:lnSpc>
                        <a:spcBef>
                          <a:spcPts val="0"/>
                        </a:spcBef>
                        <a:spcAft>
                          <a:spcPts val="0"/>
                        </a:spcAft>
                        <a:defRPr/>
                      </a:pPr>
                      <a:endParaRPr lang="en-US" altLang="ja-JP" sz="1100" b="1"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□都市部中心を含む「商用運航」が拡大</a:t>
                      </a: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・関西各地での複数運航の実施</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・自動・自律飛行（パイロットレス）／オンデマンド　</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baseline="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運航へ段階的に移行　</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③　空飛ぶクルマ</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646331"/>
          </a:xfrm>
          <a:prstGeom prst="rect">
            <a:avLst/>
          </a:prstGeom>
          <a:noFill/>
          <a:ln w="6350">
            <a:noFill/>
            <a:prstDash val="dash"/>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大阪・関西万博を、多様なプレイヤーによるイノベーションを誘発し、社会実装していく「未来社会の実験場」とするため、多様なチャレンジを会場内外で生み出す仕掛けづくりを進めていく。そのシンボルとして、万博会場の立地特性を最大限に活かした「空飛ぶクルマ」</a:t>
            </a:r>
            <a:r>
              <a:rPr lang="ja-JP" altLang="en-US" sz="1200" dirty="0">
                <a:latin typeface="BIZ UDPゴシック" panose="020B0400000000000000" pitchFamily="50" charset="-128"/>
                <a:ea typeface="BIZ UDPゴシック" panose="020B0400000000000000" pitchFamily="50" charset="-128"/>
              </a:rPr>
              <a:t>の商用</a:t>
            </a:r>
            <a:r>
              <a:rPr lang="ja-JP" altLang="en-US" sz="1200" dirty="0">
                <a:solidFill>
                  <a:prstClr val="black"/>
                </a:solidFill>
                <a:latin typeface="BIZ UDPゴシック" panose="020B0400000000000000" pitchFamily="50" charset="-128"/>
                <a:ea typeface="BIZ UDPゴシック" panose="020B0400000000000000" pitchFamily="50" charset="-128"/>
              </a:rPr>
              <a:t>運航を実現し、大阪・関西をはじめわが国が、次世代モビリティの分野で世界をリードすることをめざす。</a:t>
            </a:r>
          </a:p>
        </p:txBody>
      </p:sp>
      <p:sp>
        <p:nvSpPr>
          <p:cNvPr id="38" name="テキスト ボックス 37">
            <a:extLst>
              <a:ext uri="{FF2B5EF4-FFF2-40B4-BE49-F238E27FC236}">
                <a16:creationId xmlns:a16="http://schemas.microsoft.com/office/drawing/2014/main" id="{233774CE-BB03-49E5-94E8-1F2C71E354FD}"/>
              </a:ext>
            </a:extLst>
          </p:cNvPr>
          <p:cNvSpPr txBox="1"/>
          <p:nvPr/>
        </p:nvSpPr>
        <p:spPr>
          <a:xfrm>
            <a:off x="3927793" y="4445187"/>
            <a:ext cx="2340060" cy="294610"/>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（一部加工）</a:t>
            </a:r>
          </a:p>
        </p:txBody>
      </p:sp>
      <p:grpSp>
        <p:nvGrpSpPr>
          <p:cNvPr id="39" name="グループ化 38"/>
          <p:cNvGrpSpPr/>
          <p:nvPr/>
        </p:nvGrpSpPr>
        <p:grpSpPr>
          <a:xfrm>
            <a:off x="3841269" y="3014926"/>
            <a:ext cx="2005030" cy="1388562"/>
            <a:chOff x="4770659" y="2895005"/>
            <a:chExt cx="2005030" cy="1388562"/>
          </a:xfrm>
        </p:grpSpPr>
        <p:grpSp>
          <p:nvGrpSpPr>
            <p:cNvPr id="40" name="グループ化 39"/>
            <p:cNvGrpSpPr/>
            <p:nvPr/>
          </p:nvGrpSpPr>
          <p:grpSpPr>
            <a:xfrm>
              <a:off x="5062431" y="2895005"/>
              <a:ext cx="1713258" cy="1388562"/>
              <a:chOff x="4307396" y="2822210"/>
              <a:chExt cx="1713258" cy="1388562"/>
            </a:xfrm>
          </p:grpSpPr>
          <p:grpSp>
            <p:nvGrpSpPr>
              <p:cNvPr id="44" name="グループ化 43">
                <a:extLst>
                  <a:ext uri="{FF2B5EF4-FFF2-40B4-BE49-F238E27FC236}">
                    <a16:creationId xmlns:a16="http://schemas.microsoft.com/office/drawing/2014/main" id="{FC300622-8B3C-4404-ADF8-8E9527A5377B}"/>
                  </a:ext>
                </a:extLst>
              </p:cNvPr>
              <p:cNvGrpSpPr>
                <a:grpSpLocks noChangeAspect="1"/>
              </p:cNvGrpSpPr>
              <p:nvPr/>
            </p:nvGrpSpPr>
            <p:grpSpPr>
              <a:xfrm>
                <a:off x="4307396" y="2822210"/>
                <a:ext cx="1713258" cy="1368000"/>
                <a:chOff x="958326" y="3419998"/>
                <a:chExt cx="1893600" cy="1512000"/>
              </a:xfrm>
            </p:grpSpPr>
            <p:sp>
              <p:nvSpPr>
                <p:cNvPr id="53" name="正方形/長方形 52">
                  <a:extLst>
                    <a:ext uri="{FF2B5EF4-FFF2-40B4-BE49-F238E27FC236}">
                      <a16:creationId xmlns:a16="http://schemas.microsoft.com/office/drawing/2014/main" id="{8BC1D7C2-61E6-481E-9359-A5670D789E8B}"/>
                    </a:ext>
                  </a:extLst>
                </p:cNvPr>
                <p:cNvSpPr/>
                <p:nvPr/>
              </p:nvSpPr>
              <p:spPr bwMode="gray">
                <a:xfrm>
                  <a:off x="958326" y="3419998"/>
                  <a:ext cx="1884908" cy="1512000"/>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54" name="図 53">
                  <a:extLst>
                    <a:ext uri="{FF2B5EF4-FFF2-40B4-BE49-F238E27FC236}">
                      <a16:creationId xmlns:a16="http://schemas.microsoft.com/office/drawing/2014/main" id="{7335C9A8-5147-422C-8E4F-17F91F30D805}"/>
                    </a:ext>
                  </a:extLst>
                </p:cNvPr>
                <p:cNvPicPr>
                  <a:picLocks noChangeAspect="1"/>
                </p:cNvPicPr>
                <p:nvPr/>
              </p:nvPicPr>
              <p:blipFill rotWithShape="1">
                <a:blip r:embed="rId3"/>
                <a:srcRect l="36116" t="30359" r="24241" b="32343"/>
                <a:stretch/>
              </p:blipFill>
              <p:spPr>
                <a:xfrm>
                  <a:off x="958327" y="3419998"/>
                  <a:ext cx="1893599" cy="1511162"/>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55" name="楕円 54">
                  <a:extLst>
                    <a:ext uri="{FF2B5EF4-FFF2-40B4-BE49-F238E27FC236}">
                      <a16:creationId xmlns:a16="http://schemas.microsoft.com/office/drawing/2014/main" id="{6EE41140-4C89-4651-BA1A-CCD90315F6B0}"/>
                    </a:ext>
                  </a:extLst>
                </p:cNvPr>
                <p:cNvSpPr/>
                <p:nvPr/>
              </p:nvSpPr>
              <p:spPr bwMode="gray">
                <a:xfrm>
                  <a:off x="1313708" y="3991078"/>
                  <a:ext cx="952652" cy="906316"/>
                </a:xfrm>
                <a:prstGeom prst="ellipse">
                  <a:avLst/>
                </a:prstGeom>
                <a:solidFill>
                  <a:srgbClr val="FFC000">
                    <a:alpha val="1000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6" name="円弧 55">
                  <a:extLst>
                    <a:ext uri="{FF2B5EF4-FFF2-40B4-BE49-F238E27FC236}">
                      <a16:creationId xmlns:a16="http://schemas.microsoft.com/office/drawing/2014/main" id="{E7D35028-E533-45ED-8B00-242AB576EFEC}"/>
                    </a:ext>
                  </a:extLst>
                </p:cNvPr>
                <p:cNvSpPr/>
                <p:nvPr/>
              </p:nvSpPr>
              <p:spPr bwMode="gray">
                <a:xfrm rot="18210099" flipH="1" flipV="1">
                  <a:off x="1604795" y="4252319"/>
                  <a:ext cx="619124" cy="424069"/>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7" name="円弧 56">
                  <a:extLst>
                    <a:ext uri="{FF2B5EF4-FFF2-40B4-BE49-F238E27FC236}">
                      <a16:creationId xmlns:a16="http://schemas.microsoft.com/office/drawing/2014/main" id="{43F3AE5A-15E4-499E-9480-04E2F53ED866}"/>
                    </a:ext>
                  </a:extLst>
                </p:cNvPr>
                <p:cNvSpPr/>
                <p:nvPr/>
              </p:nvSpPr>
              <p:spPr bwMode="gray">
                <a:xfrm rot="20407907" flipH="1" flipV="1">
                  <a:off x="2058884" y="4159693"/>
                  <a:ext cx="95949" cy="89949"/>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8" name="円弧 57">
                  <a:extLst>
                    <a:ext uri="{FF2B5EF4-FFF2-40B4-BE49-F238E27FC236}">
                      <a16:creationId xmlns:a16="http://schemas.microsoft.com/office/drawing/2014/main" id="{58594B74-22EE-4A58-987B-322F271B7D9D}"/>
                    </a:ext>
                  </a:extLst>
                </p:cNvPr>
                <p:cNvSpPr/>
                <p:nvPr/>
              </p:nvSpPr>
              <p:spPr bwMode="gray">
                <a:xfrm rot="19895116" flipH="1" flipV="1">
                  <a:off x="1295679" y="4252028"/>
                  <a:ext cx="811012" cy="281274"/>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9" name="円弧 58">
                  <a:extLst>
                    <a:ext uri="{FF2B5EF4-FFF2-40B4-BE49-F238E27FC236}">
                      <a16:creationId xmlns:a16="http://schemas.microsoft.com/office/drawing/2014/main" id="{730AC356-A7AC-46A1-BADE-E14BED49BD6C}"/>
                    </a:ext>
                  </a:extLst>
                </p:cNvPr>
                <p:cNvSpPr/>
                <p:nvPr/>
              </p:nvSpPr>
              <p:spPr bwMode="gray">
                <a:xfrm rot="171797" flipH="1" flipV="1">
                  <a:off x="1650397" y="4123707"/>
                  <a:ext cx="426726" cy="226563"/>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0" name="楕円 59">
                  <a:extLst>
                    <a:ext uri="{FF2B5EF4-FFF2-40B4-BE49-F238E27FC236}">
                      <a16:creationId xmlns:a16="http://schemas.microsoft.com/office/drawing/2014/main" id="{98BF4D4F-C9C0-41B3-97B0-352298857C0F}"/>
                    </a:ext>
                  </a:extLst>
                </p:cNvPr>
                <p:cNvSpPr/>
                <p:nvPr/>
              </p:nvSpPr>
              <p:spPr bwMode="gray">
                <a:xfrm>
                  <a:off x="1640311" y="4619692"/>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1" name="楕円 60">
                  <a:extLst>
                    <a:ext uri="{FF2B5EF4-FFF2-40B4-BE49-F238E27FC236}">
                      <a16:creationId xmlns:a16="http://schemas.microsoft.com/office/drawing/2014/main" id="{67050AB0-C476-4DA7-9E35-993AF491345B}"/>
                    </a:ext>
                  </a:extLst>
                </p:cNvPr>
                <p:cNvSpPr/>
                <p:nvPr/>
              </p:nvSpPr>
              <p:spPr bwMode="gray">
                <a:xfrm>
                  <a:off x="2024664" y="4154643"/>
                  <a:ext cx="53712" cy="53712"/>
                </a:xfrm>
                <a:prstGeom prst="ellipse">
                  <a:avLst/>
                </a:prstGeom>
                <a:solidFill>
                  <a:schemeClr val="bg1"/>
                </a:solidFill>
                <a:ln w="12700" algn="ctr">
                  <a:solidFill>
                    <a:schemeClr val="tx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2" name="楕円 61">
                  <a:extLst>
                    <a:ext uri="{FF2B5EF4-FFF2-40B4-BE49-F238E27FC236}">
                      <a16:creationId xmlns:a16="http://schemas.microsoft.com/office/drawing/2014/main" id="{246342A8-5777-4CB9-95B0-109FAD940D0E}"/>
                    </a:ext>
                  </a:extLst>
                </p:cNvPr>
                <p:cNvSpPr/>
                <p:nvPr/>
              </p:nvSpPr>
              <p:spPr bwMode="gray">
                <a:xfrm>
                  <a:off x="1609035" y="4191057"/>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3" name="楕円 62">
                  <a:extLst>
                    <a:ext uri="{FF2B5EF4-FFF2-40B4-BE49-F238E27FC236}">
                      <a16:creationId xmlns:a16="http://schemas.microsoft.com/office/drawing/2014/main" id="{71FC0DF2-A85B-46A4-A40B-74C5651D9F3A}"/>
                    </a:ext>
                  </a:extLst>
                </p:cNvPr>
                <p:cNvSpPr/>
                <p:nvPr/>
              </p:nvSpPr>
              <p:spPr bwMode="gray">
                <a:xfrm>
                  <a:off x="1326571" y="4579317"/>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4" name="楕円 63">
                  <a:extLst>
                    <a:ext uri="{FF2B5EF4-FFF2-40B4-BE49-F238E27FC236}">
                      <a16:creationId xmlns:a16="http://schemas.microsoft.com/office/drawing/2014/main" id="{31F17E1A-A9B7-4A5D-8F70-0FCACB52C28D}"/>
                    </a:ext>
                  </a:extLst>
                </p:cNvPr>
                <p:cNvSpPr/>
                <p:nvPr/>
              </p:nvSpPr>
              <p:spPr bwMode="gray">
                <a:xfrm>
                  <a:off x="2131390" y="4174946"/>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sp>
            <p:nvSpPr>
              <p:cNvPr id="45" name="正方形/長方形 44"/>
              <p:cNvSpPr/>
              <p:nvPr/>
            </p:nvSpPr>
            <p:spPr>
              <a:xfrm>
                <a:off x="5053108" y="3958772"/>
                <a:ext cx="468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関空</a:t>
                </a:r>
              </a:p>
            </p:txBody>
          </p:sp>
          <p:sp>
            <p:nvSpPr>
              <p:cNvPr id="46" name="正方形/長方形 45"/>
              <p:cNvSpPr/>
              <p:nvPr/>
            </p:nvSpPr>
            <p:spPr>
              <a:xfrm>
                <a:off x="5143224" y="3617216"/>
                <a:ext cx="648000" cy="252000"/>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万博会場</a:t>
                </a:r>
              </a:p>
            </p:txBody>
          </p:sp>
          <p:sp>
            <p:nvSpPr>
              <p:cNvPr id="48" name="フローチャート: 結合子 47"/>
              <p:cNvSpPr/>
              <p:nvPr/>
            </p:nvSpPr>
            <p:spPr>
              <a:xfrm>
                <a:off x="5232124" y="3455667"/>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1" name="正方形/長方形 40"/>
            <p:cNvSpPr/>
            <p:nvPr/>
          </p:nvSpPr>
          <p:spPr>
            <a:xfrm>
              <a:off x="6108208" y="3237695"/>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大阪市内</a:t>
              </a:r>
            </a:p>
          </p:txBody>
        </p:sp>
        <p:sp>
          <p:nvSpPr>
            <p:cNvPr id="42" name="正方形/長方形 41"/>
            <p:cNvSpPr/>
            <p:nvPr/>
          </p:nvSpPr>
          <p:spPr>
            <a:xfrm>
              <a:off x="5240359" y="3259820"/>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神戸空港</a:t>
              </a:r>
            </a:p>
          </p:txBody>
        </p:sp>
        <p:sp>
          <p:nvSpPr>
            <p:cNvPr id="43" name="正方形/長方形 42"/>
            <p:cNvSpPr/>
            <p:nvPr/>
          </p:nvSpPr>
          <p:spPr>
            <a:xfrm>
              <a:off x="4770659" y="3636462"/>
              <a:ext cx="559187"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淡路島</a:t>
              </a:r>
            </a:p>
          </p:txBody>
        </p:sp>
      </p:grpSp>
      <p:sp>
        <p:nvSpPr>
          <p:cNvPr id="65" name="正方形/長方形 64">
            <a:extLst>
              <a:ext uri="{FF2B5EF4-FFF2-40B4-BE49-F238E27FC236}">
                <a16:creationId xmlns:a16="http://schemas.microsoft.com/office/drawing/2014/main" id="{42AB246C-D6C3-4324-A739-9AC17F6C0836}"/>
              </a:ext>
            </a:extLst>
          </p:cNvPr>
          <p:cNvSpPr/>
          <p:nvPr/>
        </p:nvSpPr>
        <p:spPr>
          <a:xfrm>
            <a:off x="3692998" y="4874204"/>
            <a:ext cx="2758444" cy="1872475"/>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36000" bIns="0" rtlCol="0" anchor="t" anchorCtr="0"/>
          <a:lstStyle/>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300" b="1" dirty="0">
              <a:solidFill>
                <a:srgbClr val="0070C0"/>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sp>
        <p:nvSpPr>
          <p:cNvPr id="66" name="ホームベース 7">
            <a:extLst>
              <a:ext uri="{FF2B5EF4-FFF2-40B4-BE49-F238E27FC236}">
                <a16:creationId xmlns:a16="http://schemas.microsoft.com/office/drawing/2014/main" id="{E599356E-2B0A-4C96-A1C9-EC52982B4052}"/>
              </a:ext>
            </a:extLst>
          </p:cNvPr>
          <p:cNvSpPr/>
          <p:nvPr/>
        </p:nvSpPr>
        <p:spPr>
          <a:xfrm>
            <a:off x="3789663" y="4746983"/>
            <a:ext cx="1012036" cy="25958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sp>
        <p:nvSpPr>
          <p:cNvPr id="67" name="二等辺三角形 66"/>
          <p:cNvSpPr/>
          <p:nvPr/>
        </p:nvSpPr>
        <p:spPr>
          <a:xfrm flipV="1">
            <a:off x="4718923" y="5871121"/>
            <a:ext cx="672163" cy="19129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a:extLst>
              <a:ext uri="{FF2B5EF4-FFF2-40B4-BE49-F238E27FC236}">
                <a16:creationId xmlns:a16="http://schemas.microsoft.com/office/drawing/2014/main" id="{42AB246C-D6C3-4324-A739-9AC17F6C0836}"/>
              </a:ext>
            </a:extLst>
          </p:cNvPr>
          <p:cNvSpPr/>
          <p:nvPr/>
        </p:nvSpPr>
        <p:spPr>
          <a:xfrm>
            <a:off x="3888746" y="6108665"/>
            <a:ext cx="2327752" cy="53197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algn="ct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「商用運航」を世界へ発信</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lgn="ctr" defTabSz="930530">
              <a:spcBef>
                <a:spcPts val="6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→人・企業・投資の呼び込み</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69" name="角丸四角形 68"/>
          <p:cNvSpPr/>
          <p:nvPr/>
        </p:nvSpPr>
        <p:spPr>
          <a:xfrm>
            <a:off x="3800230" y="5102004"/>
            <a:ext cx="2563236" cy="738958"/>
          </a:xfrm>
          <a:prstGeom prst="roundRect">
            <a:avLst>
              <a:gd name="adj" fmla="val 11020"/>
            </a:avLst>
          </a:prstGeom>
          <a:noFill/>
          <a:ln>
            <a:no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会場内の遊覧・観覧体験や会場外ポートとの２地点間運航を実現</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200" dirty="0">
                <a:solidFill>
                  <a:schemeClr val="tx1"/>
                </a:solidFill>
                <a:latin typeface="BIZ UDPゴシック" panose="020B0400000000000000" pitchFamily="50" charset="-128"/>
                <a:ea typeface="BIZ UDPゴシック" panose="020B0400000000000000" pitchFamily="50" charset="-128"/>
              </a:rPr>
              <a:t>→多くの人が空飛ぶクルマを体験</a:t>
            </a:r>
            <a:endParaRPr kumimoji="1" lang="ja-JP" altLang="en-US" sz="1200" dirty="0">
              <a:solidFill>
                <a:schemeClr val="tx1"/>
              </a:solidFill>
            </a:endParaRPr>
          </a:p>
        </p:txBody>
      </p:sp>
      <p:grpSp>
        <p:nvGrpSpPr>
          <p:cNvPr id="70" name="グループ化 69"/>
          <p:cNvGrpSpPr/>
          <p:nvPr/>
        </p:nvGrpSpPr>
        <p:grpSpPr>
          <a:xfrm>
            <a:off x="7266124" y="2990023"/>
            <a:ext cx="2102675" cy="1368000"/>
            <a:chOff x="7187799" y="2821258"/>
            <a:chExt cx="2102675" cy="1368000"/>
          </a:xfrm>
        </p:grpSpPr>
        <p:grpSp>
          <p:nvGrpSpPr>
            <p:cNvPr id="71" name="グループ化 70">
              <a:extLst>
                <a:ext uri="{FF2B5EF4-FFF2-40B4-BE49-F238E27FC236}">
                  <a16:creationId xmlns:a16="http://schemas.microsoft.com/office/drawing/2014/main" id="{BC665369-8703-4856-9990-60B2FAA6797A}"/>
                </a:ext>
              </a:extLst>
            </p:cNvPr>
            <p:cNvGrpSpPr>
              <a:grpSpLocks noChangeAspect="1"/>
            </p:cNvGrpSpPr>
            <p:nvPr/>
          </p:nvGrpSpPr>
          <p:grpSpPr>
            <a:xfrm>
              <a:off x="7187799" y="2821258"/>
              <a:ext cx="1709992" cy="1368000"/>
              <a:chOff x="4009122" y="3100124"/>
              <a:chExt cx="1889990" cy="1512000"/>
            </a:xfrm>
          </p:grpSpPr>
          <p:sp>
            <p:nvSpPr>
              <p:cNvPr id="74" name="正方形/長方形 73">
                <a:extLst>
                  <a:ext uri="{FF2B5EF4-FFF2-40B4-BE49-F238E27FC236}">
                    <a16:creationId xmlns:a16="http://schemas.microsoft.com/office/drawing/2014/main" id="{E0050D91-8F86-4784-B343-E02A7ABF42E1}"/>
                  </a:ext>
                </a:extLst>
              </p:cNvPr>
              <p:cNvSpPr/>
              <p:nvPr/>
            </p:nvSpPr>
            <p:spPr bwMode="gray">
              <a:xfrm>
                <a:off x="4009122" y="3105070"/>
                <a:ext cx="1880913" cy="1507054"/>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75" name="図 74">
                <a:extLst>
                  <a:ext uri="{FF2B5EF4-FFF2-40B4-BE49-F238E27FC236}">
                    <a16:creationId xmlns:a16="http://schemas.microsoft.com/office/drawing/2014/main" id="{D88C8B29-4F69-48DC-B9A7-B0E8D60F29DD}"/>
                  </a:ext>
                </a:extLst>
              </p:cNvPr>
              <p:cNvPicPr>
                <a:picLocks noChangeAspect="1"/>
              </p:cNvPicPr>
              <p:nvPr/>
            </p:nvPicPr>
            <p:blipFill rotWithShape="1">
              <a:blip r:embed="rId4"/>
              <a:srcRect l="36198" t="30359" r="24105" b="32343"/>
              <a:stretch/>
            </p:blipFill>
            <p:spPr>
              <a:xfrm>
                <a:off x="4009122" y="3105070"/>
                <a:ext cx="1889990" cy="1506219"/>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76" name="フリーフォーム: 図形 216">
                <a:extLst>
                  <a:ext uri="{FF2B5EF4-FFF2-40B4-BE49-F238E27FC236}">
                    <a16:creationId xmlns:a16="http://schemas.microsoft.com/office/drawing/2014/main" id="{9258C2EC-5B9F-46E8-B19F-5E31BA978D1D}"/>
                  </a:ext>
                </a:extLst>
              </p:cNvPr>
              <p:cNvSpPr/>
              <p:nvPr/>
            </p:nvSpPr>
            <p:spPr bwMode="gray">
              <a:xfrm>
                <a:off x="4165646" y="3100124"/>
                <a:ext cx="1733466" cy="1506220"/>
              </a:xfrm>
              <a:custGeom>
                <a:avLst/>
                <a:gdLst>
                  <a:gd name="connsiteX0" fmla="*/ 624553 w 2549704"/>
                  <a:gd name="connsiteY0" fmla="*/ 0 h 2232345"/>
                  <a:gd name="connsiteX1" fmla="*/ 1925152 w 2549704"/>
                  <a:gd name="connsiteY1" fmla="*/ 0 h 2232345"/>
                  <a:gd name="connsiteX2" fmla="*/ 1987634 w 2549704"/>
                  <a:gd name="connsiteY2" fmla="*/ 35755 h 2232345"/>
                  <a:gd name="connsiteX3" fmla="*/ 2549704 w 2549704"/>
                  <a:gd name="connsiteY3" fmla="*/ 1031508 h 2232345"/>
                  <a:gd name="connsiteX4" fmla="*/ 1274852 w 2549704"/>
                  <a:gd name="connsiteY4" fmla="*/ 2232345 h 2232345"/>
                  <a:gd name="connsiteX5" fmla="*/ 0 w 2549704"/>
                  <a:gd name="connsiteY5" fmla="*/ 1031508 h 2232345"/>
                  <a:gd name="connsiteX6" fmla="*/ 562071 w 2549704"/>
                  <a:gd name="connsiteY6" fmla="*/ 35755 h 22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704" h="2232345">
                    <a:moveTo>
                      <a:pt x="624553" y="0"/>
                    </a:moveTo>
                    <a:lnTo>
                      <a:pt x="1925152" y="0"/>
                    </a:lnTo>
                    <a:lnTo>
                      <a:pt x="1987634" y="35755"/>
                    </a:lnTo>
                    <a:cubicBezTo>
                      <a:pt x="2326747" y="251554"/>
                      <a:pt x="2549704" y="617006"/>
                      <a:pt x="2549704" y="1031508"/>
                    </a:cubicBezTo>
                    <a:cubicBezTo>
                      <a:pt x="2549704" y="1694712"/>
                      <a:pt x="1978933" y="2232345"/>
                      <a:pt x="1274852" y="2232345"/>
                    </a:cubicBezTo>
                    <a:cubicBezTo>
                      <a:pt x="570771" y="2232345"/>
                      <a:pt x="0" y="1694712"/>
                      <a:pt x="0" y="1031508"/>
                    </a:cubicBezTo>
                    <a:cubicBezTo>
                      <a:pt x="0" y="617006"/>
                      <a:pt x="222958" y="251554"/>
                      <a:pt x="562071" y="35755"/>
                    </a:cubicBezTo>
                    <a:close/>
                  </a:path>
                </a:pathLst>
              </a:custGeom>
              <a:solidFill>
                <a:srgbClr val="FFC000">
                  <a:alpha val="10000"/>
                </a:srgbClr>
              </a:solidFill>
              <a:ln w="12700" algn="ctr">
                <a:no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77" name="グループ化 76">
                <a:extLst>
                  <a:ext uri="{FF2B5EF4-FFF2-40B4-BE49-F238E27FC236}">
                    <a16:creationId xmlns:a16="http://schemas.microsoft.com/office/drawing/2014/main" id="{CE33CB4B-A5B4-425D-9335-41889B400BC2}"/>
                  </a:ext>
                </a:extLst>
              </p:cNvPr>
              <p:cNvGrpSpPr/>
              <p:nvPr/>
            </p:nvGrpSpPr>
            <p:grpSpPr>
              <a:xfrm>
                <a:off x="4332973" y="3198312"/>
                <a:ext cx="1319357" cy="1256248"/>
                <a:chOff x="4442177" y="1880059"/>
                <a:chExt cx="1774371" cy="1689497"/>
              </a:xfrm>
            </p:grpSpPr>
            <p:sp>
              <p:nvSpPr>
                <p:cNvPr id="78" name="円弧 77">
                  <a:extLst>
                    <a:ext uri="{FF2B5EF4-FFF2-40B4-BE49-F238E27FC236}">
                      <a16:creationId xmlns:a16="http://schemas.microsoft.com/office/drawing/2014/main" id="{E11CC764-8646-4309-B825-DD6DCB93AD2E}"/>
                    </a:ext>
                  </a:extLst>
                </p:cNvPr>
                <p:cNvSpPr/>
                <p:nvPr/>
              </p:nvSpPr>
              <p:spPr bwMode="gray">
                <a:xfrm rot="18210099" flipH="1" flipV="1">
                  <a:off x="4856540" y="2870368"/>
                  <a:ext cx="829921" cy="568455"/>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79" name="円弧 78">
                  <a:extLst>
                    <a:ext uri="{FF2B5EF4-FFF2-40B4-BE49-F238E27FC236}">
                      <a16:creationId xmlns:a16="http://schemas.microsoft.com/office/drawing/2014/main" id="{1232EFCF-A5CF-49ED-A1DC-0B6229B500BE}"/>
                    </a:ext>
                  </a:extLst>
                </p:cNvPr>
                <p:cNvSpPr/>
                <p:nvPr/>
              </p:nvSpPr>
              <p:spPr bwMode="gray">
                <a:xfrm rot="20407907" flipH="1" flipV="1">
                  <a:off x="5465236" y="2746204"/>
                  <a:ext cx="128618" cy="120575"/>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0" name="円弧 79">
                  <a:extLst>
                    <a:ext uri="{FF2B5EF4-FFF2-40B4-BE49-F238E27FC236}">
                      <a16:creationId xmlns:a16="http://schemas.microsoft.com/office/drawing/2014/main" id="{067B9DF8-53D1-4E71-9EC5-FF6A5A310FF4}"/>
                    </a:ext>
                  </a:extLst>
                </p:cNvPr>
                <p:cNvSpPr/>
                <p:nvPr/>
              </p:nvSpPr>
              <p:spPr bwMode="gray">
                <a:xfrm rot="19895116" flipH="1" flipV="1">
                  <a:off x="4442177" y="2869977"/>
                  <a:ext cx="1087142" cy="377041"/>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1" name="円弧 80">
                  <a:extLst>
                    <a:ext uri="{FF2B5EF4-FFF2-40B4-BE49-F238E27FC236}">
                      <a16:creationId xmlns:a16="http://schemas.microsoft.com/office/drawing/2014/main" id="{ED5A6C17-DB8F-45F8-AC22-34ED4ADA4527}"/>
                    </a:ext>
                  </a:extLst>
                </p:cNvPr>
                <p:cNvSpPr/>
                <p:nvPr/>
              </p:nvSpPr>
              <p:spPr bwMode="gray">
                <a:xfrm rot="171797" flipH="1" flipV="1">
                  <a:off x="4917668" y="2697966"/>
                  <a:ext cx="572016" cy="303702"/>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2" name="円弧 81">
                  <a:extLst>
                    <a:ext uri="{FF2B5EF4-FFF2-40B4-BE49-F238E27FC236}">
                      <a16:creationId xmlns:a16="http://schemas.microsoft.com/office/drawing/2014/main" id="{4B7CB3BA-C59B-4872-A160-2F1D010A3EB8}"/>
                    </a:ext>
                  </a:extLst>
                </p:cNvPr>
                <p:cNvSpPr/>
                <p:nvPr/>
              </p:nvSpPr>
              <p:spPr bwMode="gray">
                <a:xfrm rot="18319163" flipH="1" flipV="1">
                  <a:off x="4393497" y="2970379"/>
                  <a:ext cx="621545" cy="230545"/>
                </a:xfrm>
                <a:prstGeom prst="arc">
                  <a:avLst>
                    <a:gd name="adj1" fmla="val 21569837"/>
                    <a:gd name="adj2" fmla="val 1047070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3" name="円弧 82">
                  <a:extLst>
                    <a:ext uri="{FF2B5EF4-FFF2-40B4-BE49-F238E27FC236}">
                      <a16:creationId xmlns:a16="http://schemas.microsoft.com/office/drawing/2014/main" id="{52343566-59F4-412D-B3FF-6BC1D80C083E}"/>
                    </a:ext>
                  </a:extLst>
                </p:cNvPr>
                <p:cNvSpPr/>
                <p:nvPr/>
              </p:nvSpPr>
              <p:spPr bwMode="gray">
                <a:xfrm rot="199874" flipH="1" flipV="1">
                  <a:off x="4495704" y="3250624"/>
                  <a:ext cx="456923" cy="166941"/>
                </a:xfrm>
                <a:prstGeom prst="arc">
                  <a:avLst>
                    <a:gd name="adj1" fmla="val 351218"/>
                    <a:gd name="adj2" fmla="val 1092980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4" name="円弧 83">
                  <a:extLst>
                    <a:ext uri="{FF2B5EF4-FFF2-40B4-BE49-F238E27FC236}">
                      <a16:creationId xmlns:a16="http://schemas.microsoft.com/office/drawing/2014/main" id="{22EFB6F8-4381-431B-A4BE-10347562AB0D}"/>
                    </a:ext>
                  </a:extLst>
                </p:cNvPr>
                <p:cNvSpPr/>
                <p:nvPr/>
              </p:nvSpPr>
              <p:spPr bwMode="gray">
                <a:xfrm rot="18029339" flipH="1" flipV="1">
                  <a:off x="4800839" y="2614526"/>
                  <a:ext cx="227748" cy="213545"/>
                </a:xfrm>
                <a:prstGeom prst="arc">
                  <a:avLst>
                    <a:gd name="adj1" fmla="val 21224198"/>
                    <a:gd name="adj2" fmla="val 680051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5" name="円弧 84">
                  <a:extLst>
                    <a:ext uri="{FF2B5EF4-FFF2-40B4-BE49-F238E27FC236}">
                      <a16:creationId xmlns:a16="http://schemas.microsoft.com/office/drawing/2014/main" id="{B6B1206A-187E-40CE-AB2B-BFCAF3175E38}"/>
                    </a:ext>
                  </a:extLst>
                </p:cNvPr>
                <p:cNvSpPr/>
                <p:nvPr/>
              </p:nvSpPr>
              <p:spPr bwMode="gray">
                <a:xfrm rot="20860171" flipH="1" flipV="1">
                  <a:off x="4906011" y="2618693"/>
                  <a:ext cx="876266" cy="256715"/>
                </a:xfrm>
                <a:prstGeom prst="arc">
                  <a:avLst>
                    <a:gd name="adj1" fmla="val 101027"/>
                    <a:gd name="adj2" fmla="val 1067879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6" name="円弧 85">
                  <a:extLst>
                    <a:ext uri="{FF2B5EF4-FFF2-40B4-BE49-F238E27FC236}">
                      <a16:creationId xmlns:a16="http://schemas.microsoft.com/office/drawing/2014/main" id="{7681692E-D632-4B9F-B499-9ACC4E30C435}"/>
                    </a:ext>
                  </a:extLst>
                </p:cNvPr>
                <p:cNvSpPr/>
                <p:nvPr/>
              </p:nvSpPr>
              <p:spPr bwMode="gray">
                <a:xfrm rot="18137651" flipH="1" flipV="1">
                  <a:off x="5593933" y="2124344"/>
                  <a:ext cx="854679" cy="366109"/>
                </a:xfrm>
                <a:prstGeom prst="arc">
                  <a:avLst>
                    <a:gd name="adj1" fmla="val 352904"/>
                    <a:gd name="adj2" fmla="val 10312440"/>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7" name="円弧 86">
                  <a:extLst>
                    <a:ext uri="{FF2B5EF4-FFF2-40B4-BE49-F238E27FC236}">
                      <a16:creationId xmlns:a16="http://schemas.microsoft.com/office/drawing/2014/main" id="{61FA118A-7603-4161-AED9-35EFD1105DA1}"/>
                    </a:ext>
                  </a:extLst>
                </p:cNvPr>
                <p:cNvSpPr/>
                <p:nvPr/>
              </p:nvSpPr>
              <p:spPr bwMode="gray">
                <a:xfrm rot="20075897" flipH="1" flipV="1">
                  <a:off x="4917939" y="3002869"/>
                  <a:ext cx="904254" cy="440079"/>
                </a:xfrm>
                <a:prstGeom prst="arc">
                  <a:avLst>
                    <a:gd name="adj1" fmla="val 351218"/>
                    <a:gd name="adj2" fmla="val 1001811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8" name="楕円 87">
                  <a:extLst>
                    <a:ext uri="{FF2B5EF4-FFF2-40B4-BE49-F238E27FC236}">
                      <a16:creationId xmlns:a16="http://schemas.microsoft.com/office/drawing/2014/main" id="{317308DE-452C-4590-B28C-799894AE7C36}"/>
                    </a:ext>
                  </a:extLst>
                </p:cNvPr>
                <p:cNvSpPr/>
                <p:nvPr/>
              </p:nvSpPr>
              <p:spPr bwMode="gray">
                <a:xfrm>
                  <a:off x="4904149" y="3362822"/>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89" name="楕円 88">
                  <a:extLst>
                    <a:ext uri="{FF2B5EF4-FFF2-40B4-BE49-F238E27FC236}">
                      <a16:creationId xmlns:a16="http://schemas.microsoft.com/office/drawing/2014/main" id="{EBECCA66-FCE6-4444-BA3D-0C2CF771B7FB}"/>
                    </a:ext>
                  </a:extLst>
                </p:cNvPr>
                <p:cNvSpPr/>
                <p:nvPr/>
              </p:nvSpPr>
              <p:spPr bwMode="gray">
                <a:xfrm>
                  <a:off x="5457465" y="2777535"/>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90" name="楕円 89">
                  <a:extLst>
                    <a:ext uri="{FF2B5EF4-FFF2-40B4-BE49-F238E27FC236}">
                      <a16:creationId xmlns:a16="http://schemas.microsoft.com/office/drawing/2014/main" id="{7E07190F-44FB-4668-B768-41ED255B2FEF}"/>
                    </a:ext>
                  </a:extLst>
                </p:cNvPr>
                <p:cNvSpPr/>
                <p:nvPr/>
              </p:nvSpPr>
              <p:spPr bwMode="gray">
                <a:xfrm>
                  <a:off x="4862224" y="2788247"/>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1" name="楕円 90">
                  <a:extLst>
                    <a:ext uri="{FF2B5EF4-FFF2-40B4-BE49-F238E27FC236}">
                      <a16:creationId xmlns:a16="http://schemas.microsoft.com/office/drawing/2014/main" id="{AFBC52F3-09CD-4DCD-9D32-6B17A0E1C20D}"/>
                    </a:ext>
                  </a:extLst>
                </p:cNvPr>
                <p:cNvSpPr/>
                <p:nvPr/>
              </p:nvSpPr>
              <p:spPr bwMode="gray">
                <a:xfrm>
                  <a:off x="4826395" y="261793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92" name="楕円 91">
                  <a:extLst>
                    <a:ext uri="{FF2B5EF4-FFF2-40B4-BE49-F238E27FC236}">
                      <a16:creationId xmlns:a16="http://schemas.microsoft.com/office/drawing/2014/main" id="{C7B2EF4B-1506-4AF9-8333-FD85BD54B146}"/>
                    </a:ext>
                  </a:extLst>
                </p:cNvPr>
                <p:cNvSpPr/>
                <p:nvPr/>
              </p:nvSpPr>
              <p:spPr bwMode="gray">
                <a:xfrm>
                  <a:off x="4483587" y="3308700"/>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93" name="楕円 92">
                  <a:extLst>
                    <a:ext uri="{FF2B5EF4-FFF2-40B4-BE49-F238E27FC236}">
                      <a16:creationId xmlns:a16="http://schemas.microsoft.com/office/drawing/2014/main" id="{8EBBE2C5-5AFF-4F9D-95D7-E219010A9184}"/>
                    </a:ext>
                  </a:extLst>
                </p:cNvPr>
                <p:cNvSpPr/>
                <p:nvPr/>
              </p:nvSpPr>
              <p:spPr bwMode="gray">
                <a:xfrm>
                  <a:off x="6144548" y="18831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4" name="円弧 93">
                  <a:extLst>
                    <a:ext uri="{FF2B5EF4-FFF2-40B4-BE49-F238E27FC236}">
                      <a16:creationId xmlns:a16="http://schemas.microsoft.com/office/drawing/2014/main" id="{CD336EF1-CDAF-42A5-B194-9D22778E7509}"/>
                    </a:ext>
                  </a:extLst>
                </p:cNvPr>
                <p:cNvSpPr/>
                <p:nvPr/>
              </p:nvSpPr>
              <p:spPr bwMode="gray">
                <a:xfrm rot="15106281" flipH="1" flipV="1">
                  <a:off x="5572477" y="2725696"/>
                  <a:ext cx="251130" cy="213339"/>
                </a:xfrm>
                <a:prstGeom prst="arc">
                  <a:avLst>
                    <a:gd name="adj1" fmla="val 771307"/>
                    <a:gd name="adj2" fmla="val 763477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5" name="円弧 94">
                  <a:extLst>
                    <a:ext uri="{FF2B5EF4-FFF2-40B4-BE49-F238E27FC236}">
                      <a16:creationId xmlns:a16="http://schemas.microsoft.com/office/drawing/2014/main" id="{3A137A07-03E0-450B-8886-5C77178E33FD}"/>
                    </a:ext>
                  </a:extLst>
                </p:cNvPr>
                <p:cNvSpPr/>
                <p:nvPr/>
              </p:nvSpPr>
              <p:spPr bwMode="gray">
                <a:xfrm rot="15106281" flipH="1" flipV="1">
                  <a:off x="5578771" y="2706309"/>
                  <a:ext cx="447490" cy="275961"/>
                </a:xfrm>
                <a:prstGeom prst="arc">
                  <a:avLst>
                    <a:gd name="adj1" fmla="val 3997902"/>
                    <a:gd name="adj2" fmla="val 1115308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6" name="円弧 95">
                  <a:extLst>
                    <a:ext uri="{FF2B5EF4-FFF2-40B4-BE49-F238E27FC236}">
                      <a16:creationId xmlns:a16="http://schemas.microsoft.com/office/drawing/2014/main" id="{A2D3C2BF-AE4F-4670-992E-12DC3A9396E4}"/>
                    </a:ext>
                  </a:extLst>
                </p:cNvPr>
                <p:cNvSpPr/>
                <p:nvPr/>
              </p:nvSpPr>
              <p:spPr bwMode="gray">
                <a:xfrm rot="13142475" flipH="1" flipV="1">
                  <a:off x="5671745" y="2388058"/>
                  <a:ext cx="255314" cy="241068"/>
                </a:xfrm>
                <a:prstGeom prst="arc">
                  <a:avLst>
                    <a:gd name="adj1" fmla="val 3336722"/>
                    <a:gd name="adj2" fmla="val 1090016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7" name="楕円 96">
                  <a:extLst>
                    <a:ext uri="{FF2B5EF4-FFF2-40B4-BE49-F238E27FC236}">
                      <a16:creationId xmlns:a16="http://schemas.microsoft.com/office/drawing/2014/main" id="{196A7DAB-CFF5-4F55-9EEC-81914E7D64EC}"/>
                    </a:ext>
                  </a:extLst>
                </p:cNvPr>
                <p:cNvSpPr/>
                <p:nvPr/>
              </p:nvSpPr>
              <p:spPr bwMode="gray">
                <a:xfrm>
                  <a:off x="5754373" y="26084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98" name="楕円 97">
                  <a:extLst>
                    <a:ext uri="{FF2B5EF4-FFF2-40B4-BE49-F238E27FC236}">
                      <a16:creationId xmlns:a16="http://schemas.microsoft.com/office/drawing/2014/main" id="{8839894D-CC56-4615-924A-FA8D03D071A1}"/>
                    </a:ext>
                  </a:extLst>
                </p:cNvPr>
                <p:cNvSpPr/>
                <p:nvPr/>
              </p:nvSpPr>
              <p:spPr bwMode="gray">
                <a:xfrm>
                  <a:off x="5698042" y="23965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99" name="楕円 98">
                  <a:extLst>
                    <a:ext uri="{FF2B5EF4-FFF2-40B4-BE49-F238E27FC236}">
                      <a16:creationId xmlns:a16="http://schemas.microsoft.com/office/drawing/2014/main" id="{8AC07951-6B41-44B8-A552-6D0F14852AC9}"/>
                    </a:ext>
                  </a:extLst>
                </p:cNvPr>
                <p:cNvSpPr/>
                <p:nvPr/>
              </p:nvSpPr>
              <p:spPr bwMode="gray">
                <a:xfrm>
                  <a:off x="5562427" y="2766651"/>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100" name="楕円 99">
                  <a:extLst>
                    <a:ext uri="{FF2B5EF4-FFF2-40B4-BE49-F238E27FC236}">
                      <a16:creationId xmlns:a16="http://schemas.microsoft.com/office/drawing/2014/main" id="{48076D1A-CB6E-447E-9316-F7353E524F45}"/>
                    </a:ext>
                  </a:extLst>
                </p:cNvPr>
                <p:cNvSpPr/>
                <p:nvPr/>
              </p:nvSpPr>
              <p:spPr bwMode="gray">
                <a:xfrm>
                  <a:off x="5682068" y="29371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grpSp>
        <p:sp>
          <p:nvSpPr>
            <p:cNvPr id="72" name="正方形/長方形 71"/>
            <p:cNvSpPr/>
            <p:nvPr/>
          </p:nvSpPr>
          <p:spPr>
            <a:xfrm>
              <a:off x="8462474" y="3360993"/>
              <a:ext cx="828000" cy="43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都市間飛行も可能に</a:t>
              </a:r>
            </a:p>
          </p:txBody>
        </p:sp>
        <p:sp>
          <p:nvSpPr>
            <p:cNvPr id="73" name="フローチャート: 結合子 72"/>
            <p:cNvSpPr/>
            <p:nvPr/>
          </p:nvSpPr>
          <p:spPr>
            <a:xfrm>
              <a:off x="8153822" y="3460254"/>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1" name="テキスト ボックス 100">
            <a:extLst>
              <a:ext uri="{FF2B5EF4-FFF2-40B4-BE49-F238E27FC236}">
                <a16:creationId xmlns:a16="http://schemas.microsoft.com/office/drawing/2014/main" id="{233774CE-BB03-49E5-94E8-1F2C71E354FD}"/>
              </a:ext>
            </a:extLst>
          </p:cNvPr>
          <p:cNvSpPr txBox="1"/>
          <p:nvPr/>
        </p:nvSpPr>
        <p:spPr>
          <a:xfrm>
            <a:off x="7136770" y="4446311"/>
            <a:ext cx="2340060" cy="294610"/>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（一部加工）</a:t>
            </a:r>
          </a:p>
        </p:txBody>
      </p:sp>
    </p:spTree>
    <p:extLst>
      <p:ext uri="{BB962C8B-B14F-4D97-AF65-F5344CB8AC3E}">
        <p14:creationId xmlns:p14="http://schemas.microsoft.com/office/powerpoint/2010/main" val="31301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11620" y="2364724"/>
            <a:ext cx="9251210" cy="702942"/>
          </a:xfrm>
          <a:prstGeom prst="rect">
            <a:avLst/>
          </a:prstGeom>
          <a:noFill/>
          <a:ln w="6350">
            <a:noFill/>
            <a:prstDash val="solid"/>
          </a:ln>
        </p:spPr>
        <p:txBody>
          <a:bodyPr wrap="square" rtlCol="0" anchor="ctr" anchorCtr="0">
            <a:noAutofit/>
          </a:bodyPr>
          <a:lstStyle/>
          <a:p>
            <a:r>
              <a:rPr kumimoji="1" lang="ja-JP" altLang="en-US" sz="1000" dirty="0"/>
              <a:t>▷空飛ぶクルマに関する社会受容性の向上（騒音・安全性等）</a:t>
            </a:r>
            <a:endParaRPr kumimoji="1" lang="en-US" altLang="ja-JP" sz="1000" dirty="0"/>
          </a:p>
          <a:p>
            <a:r>
              <a:rPr kumimoji="1" lang="ja-JP" altLang="en-US" sz="1000" dirty="0"/>
              <a:t>▷機体開発・実証事業・離着陸場の整備等に係る財政的負担</a:t>
            </a:r>
          </a:p>
          <a:p>
            <a:r>
              <a:rPr kumimoji="1" lang="ja-JP" altLang="en-US" sz="1000" dirty="0"/>
              <a:t>▷機体の多様化・自律化・高密度化に向けた各種制度整備</a:t>
            </a:r>
            <a:endParaRPr kumimoji="1" lang="en-US" altLang="ja-JP" sz="1000" strike="sngStrike" dirty="0"/>
          </a:p>
        </p:txBody>
      </p:sp>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1944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2997471"/>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435174895"/>
              </p:ext>
            </p:extLst>
          </p:nvPr>
        </p:nvGraphicFramePr>
        <p:xfrm>
          <a:off x="511620" y="3288856"/>
          <a:ext cx="9360001" cy="18261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5</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空飛ぶクルマの実現＜経産省・国交省＞</a:t>
                      </a:r>
                      <a:endParaRPr kumimoji="1" lang="en-US" altLang="ja-JP" sz="1000" u="non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関係省庁、府市、事業者、協会からなる「大阪・関西万博空飛ぶクルマ準備会議」を設置（</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「大阪・関西万博空飛ぶクルマ準備会議」において、具体的な運航の絵姿</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会場外ポート、運航ルートなど</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や今後のスケジュール並びに事業者への支援策などを協議中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月「第１回準備会議」において、大阪における会場外ポート候補地について合意</a:t>
                      </a:r>
                      <a:endParaRPr kumimoji="1" lang="en-US" altLang="ja-JP" sz="1000" b="0" i="0" u="none" strike="sng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u="none" dirty="0">
                          <a:solidFill>
                            <a:schemeClr val="tx1"/>
                          </a:solidFill>
                          <a:latin typeface="+mn-ea"/>
                          <a:ea typeface="+mn-ea"/>
                        </a:rPr>
                        <a:t>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8</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月「第２回準備会議」において、２地点間運航の各社イメージについて共有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ja-JP" sz="1000" u="none" dirty="0">
                          <a:solidFill>
                            <a:schemeClr val="tx1"/>
                          </a:solidFill>
                          <a:latin typeface="+mn-ea"/>
                          <a:ea typeface="+mn-ea"/>
                        </a:rPr>
                        <a:t>2023</a:t>
                      </a:r>
                      <a:r>
                        <a:rPr lang="ja-JP" altLang="en-US" sz="1000" u="none" dirty="0">
                          <a:solidFill>
                            <a:schemeClr val="tx1"/>
                          </a:solidFill>
                          <a:latin typeface="+mn-ea"/>
                          <a:ea typeface="+mn-ea"/>
                        </a:rPr>
                        <a:t>年</a:t>
                      </a:r>
                      <a:r>
                        <a:rPr lang="en-US" altLang="ja-JP" sz="1000" u="none" dirty="0">
                          <a:solidFill>
                            <a:schemeClr val="tx1"/>
                          </a:solidFill>
                          <a:latin typeface="+mn-ea"/>
                          <a:ea typeface="+mn-ea"/>
                        </a:rPr>
                        <a:t>12</a:t>
                      </a:r>
                      <a:r>
                        <a:rPr lang="ja-JP" altLang="en-US" sz="1000" u="none" dirty="0">
                          <a:solidFill>
                            <a:schemeClr val="tx1"/>
                          </a:solidFill>
                          <a:latin typeface="+mn-ea"/>
                          <a:ea typeface="+mn-ea"/>
                        </a:rPr>
                        <a:t>月　</a:t>
                      </a:r>
                      <a:r>
                        <a:rPr lang="en-US" altLang="ja-JP" sz="1000" u="none" dirty="0">
                          <a:solidFill>
                            <a:schemeClr val="tx1"/>
                          </a:solidFill>
                          <a:latin typeface="+mn-ea"/>
                          <a:ea typeface="+mn-ea"/>
                        </a:rPr>
                        <a:t>VP</a:t>
                      </a:r>
                      <a:r>
                        <a:rPr lang="ja-JP" altLang="en-US" sz="1000" u="none" dirty="0">
                          <a:solidFill>
                            <a:schemeClr val="tx1"/>
                          </a:solidFill>
                          <a:latin typeface="+mn-ea"/>
                          <a:ea typeface="+mn-ea"/>
                        </a:rPr>
                        <a:t>（バーティポート）整備指針の公表</a:t>
                      </a:r>
                      <a:endParaRPr lang="en-US" altLang="ja-JP" sz="1000" u="none" dirty="0">
                        <a:solidFill>
                          <a:schemeClr val="tx1"/>
                        </a:solidFill>
                        <a:latin typeface="+mn-ea"/>
                        <a:ea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a:ln>
                            <a:noFill/>
                          </a:ln>
                          <a:solidFill>
                            <a:schemeClr val="tx1"/>
                          </a:solidFill>
                          <a:effectLst/>
                          <a:uLnTx/>
                          <a:uFillTx/>
                          <a:latin typeface="+mn-ea"/>
                          <a:ea typeface="+mn-ea"/>
                          <a:cs typeface="+mn-cs"/>
                        </a:rPr>
                        <a:t>2024</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年３月　大阪・関西万博での運航の実現に必要な制度整備を完了</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970329730"/>
              </p:ext>
            </p:extLst>
          </p:nvPr>
        </p:nvGraphicFramePr>
        <p:xfrm>
          <a:off x="285700" y="240785"/>
          <a:ext cx="9585919" cy="1844624"/>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22445">
                <a:tc>
                  <a:txBody>
                    <a:bodyPr/>
                    <a:lstStyle/>
                    <a:p>
                      <a:pPr algn="l"/>
                      <a:r>
                        <a:rPr kumimoji="1" lang="ja-JP" altLang="en-US" sz="1600" b="1"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42217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・令和２年</a:t>
                      </a:r>
                      <a:r>
                        <a:rPr kumimoji="1" lang="en-US" altLang="ja-JP" sz="1000" b="1" u="none" dirty="0">
                          <a:solidFill>
                            <a:schemeClr val="tx1"/>
                          </a:solidFill>
                          <a:latin typeface="+mn-ea"/>
                          <a:ea typeface="+mn-ea"/>
                        </a:rPr>
                        <a:t>1</a:t>
                      </a:r>
                      <a:r>
                        <a:rPr kumimoji="1" lang="ja-JP" altLang="en-US" sz="1000" b="1" u="none" dirty="0">
                          <a:solidFill>
                            <a:schemeClr val="tx1"/>
                          </a:solidFill>
                          <a:latin typeface="+mn-ea"/>
                          <a:ea typeface="+mn-ea"/>
                        </a:rPr>
                        <a:t>１月に</a:t>
                      </a:r>
                      <a:r>
                        <a:rPr kumimoji="1" lang="ja-JP" altLang="en-US" sz="1000" b="1" u="none" dirty="0">
                          <a:solidFill>
                            <a:schemeClr val="tx1"/>
                          </a:solidFill>
                        </a:rPr>
                        <a:t>空飛ぶクルマ大阪ラウンドテーブルを設立</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・令和４年３月に策定した大阪版ロードマップに基づき、</a:t>
                      </a:r>
                      <a:r>
                        <a:rPr kumimoji="1" lang="ja-JP" altLang="en-US" sz="1000" b="1" u="none" strike="noStrike" dirty="0">
                          <a:solidFill>
                            <a:schemeClr val="tx1"/>
                          </a:solidFill>
                        </a:rPr>
                        <a:t>商用運航の実現に向けて下記取り組みを着実に実施</a:t>
                      </a:r>
                      <a:endParaRPr kumimoji="1" lang="en-US" altLang="ja-JP" sz="1000" b="1" u="none" strike="noStrike" baseline="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◆空飛ぶクルマ関連事業への企業の参入意欲や住民の期待値の更なる向上に繋げる</a:t>
                      </a:r>
                      <a:r>
                        <a:rPr kumimoji="1" lang="ja-JP" altLang="en-US" sz="1000" b="1" u="none" strike="noStrike" baseline="0" dirty="0">
                          <a:solidFill>
                            <a:schemeClr val="tx1"/>
                          </a:solidFill>
                        </a:rPr>
                        <a:t>ため</a:t>
                      </a:r>
                      <a:r>
                        <a:rPr kumimoji="1" lang="ja-JP" altLang="en-US" sz="1000" b="1" u="none" strike="noStrike" dirty="0">
                          <a:solidFill>
                            <a:schemeClr val="tx1"/>
                          </a:solidFill>
                        </a:rPr>
                        <a:t>、</a:t>
                      </a:r>
                      <a:r>
                        <a:rPr kumimoji="1" lang="ja-JP" altLang="en-US" sz="1000" b="1" u="none" dirty="0">
                          <a:solidFill>
                            <a:schemeClr val="tx1"/>
                          </a:solidFill>
                        </a:rPr>
                        <a:t>市場規模など事業環境整備に必要な調査・検討を実施し、公表</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rPr>
                        <a:t>　　引き続き、新たな事業者の参加促進をめざし、</a:t>
                      </a:r>
                      <a:r>
                        <a:rPr kumimoji="1" lang="ja-JP" altLang="en-US" sz="1000" b="1" u="none" dirty="0">
                          <a:solidFill>
                            <a:schemeClr val="tx1"/>
                          </a:solidFill>
                        </a:rPr>
                        <a:t>調査結果等の普及を行う</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 空飛ぶクルマの社会受容性向上に向け、認知度の向上のためのシンポジウム等を開催。今後は、有用性・安全性の理解についてセミナーなどでさらに情報発信</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 事業者による実証事業等への支援（補助、フィールドの提供等）を継続的に実施</a:t>
                      </a:r>
                      <a:endParaRPr kumimoji="1" lang="en-US" altLang="ja-JP" sz="1000" b="1" u="none" strike="noStrike" baseline="0" dirty="0">
                        <a:solidFill>
                          <a:srgbClr val="FF0000"/>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◆ポート（離着陸場）整備に必要な補助</a:t>
                      </a:r>
                      <a:r>
                        <a:rPr kumimoji="1" lang="ja-JP" altLang="en-US" sz="1000" b="1" u="none" strike="noStrike" dirty="0">
                          <a:solidFill>
                            <a:schemeClr val="tx1"/>
                          </a:solidFill>
                        </a:rPr>
                        <a:t>、</a:t>
                      </a:r>
                      <a:r>
                        <a:rPr kumimoji="1" lang="ja-JP" altLang="en-US" sz="1000" b="1" u="none" dirty="0">
                          <a:solidFill>
                            <a:schemeClr val="tx1"/>
                          </a:solidFill>
                        </a:rPr>
                        <a:t>離着陸場ガイドブックの作成・事業者の参入支援への活用、市有地の提供など幅広い支援を実施</a:t>
                      </a:r>
                      <a:endParaRPr kumimoji="1" lang="en-US" altLang="ja-JP" sz="1000" b="1" u="none"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151539"/>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a:cxnSpLocks/>
            <a:endCxn id="28" idx="1"/>
          </p:cNvCxnSpPr>
          <p:nvPr/>
        </p:nvCxnSpPr>
        <p:spPr>
          <a:xfrm>
            <a:off x="288530" y="2427512"/>
            <a:ext cx="9236" cy="27734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170097"/>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009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aphicFrame>
        <p:nvGraphicFramePr>
          <p:cNvPr id="30" name="表 29"/>
          <p:cNvGraphicFramePr>
            <a:graphicFrameLocks noGrp="1"/>
          </p:cNvGraphicFramePr>
          <p:nvPr>
            <p:extLst>
              <p:ext uri="{D42A27DB-BD31-4B8C-83A1-F6EECF244321}">
                <p14:modId xmlns:p14="http://schemas.microsoft.com/office/powerpoint/2010/main" val="1434127567"/>
              </p:ext>
            </p:extLst>
          </p:nvPr>
        </p:nvGraphicFramePr>
        <p:xfrm>
          <a:off x="482432" y="5488720"/>
          <a:ext cx="9389187" cy="1451737"/>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50293">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▶万博における商用運航の実現</a:t>
                      </a:r>
                      <a:endParaRPr kumimoji="1" lang="en-US" altLang="ja-JP" sz="1050" b="1" i="0" u="none" strike="noStrike" kern="1200" cap="none" spc="0" normalizeH="0" baseline="0" noProof="0" dirty="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n-lt"/>
                          <a:ea typeface="+mn-ea"/>
                          <a:cs typeface="+mn-cs"/>
                        </a:rPr>
                        <a:t>　　・運航に必要な事業許可審査等の着実な進行</a:t>
                      </a:r>
                      <a:endParaRPr kumimoji="1" lang="en-US" altLang="ja-JP" sz="1050" b="0" i="0" u="none" strike="noStrike" kern="1200" cap="none" spc="0" normalizeH="0" baseline="0" noProof="0" dirty="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n-lt"/>
                          <a:ea typeface="+mn-ea"/>
                          <a:cs typeface="+mn-cs"/>
                        </a:rPr>
                        <a:t>　　</a:t>
                      </a:r>
                      <a:r>
                        <a:rPr kumimoji="1" lang="ja-JP" altLang="en-US" sz="105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50" dirty="0">
                          <a:solidFill>
                            <a:schemeClr val="tx1"/>
                          </a:solidFill>
                          <a:latin typeface="+mn-ea"/>
                          <a:ea typeface="+mn-ea"/>
                        </a:rPr>
                        <a:t>「準備会議」の議論も踏まえた運航事業者・</a:t>
                      </a:r>
                      <a:r>
                        <a:rPr kumimoji="1" lang="ja-JP" altLang="en-US" sz="1050" strike="noStrike" dirty="0">
                          <a:solidFill>
                            <a:schemeClr val="tx1"/>
                          </a:solidFill>
                          <a:latin typeface="+mn-ea"/>
                          <a:ea typeface="+mn-ea"/>
                        </a:rPr>
                        <a:t>ポート</a:t>
                      </a:r>
                      <a:r>
                        <a:rPr kumimoji="1" lang="ja-JP" altLang="en-US" sz="1050" dirty="0">
                          <a:solidFill>
                            <a:schemeClr val="tx1"/>
                          </a:solidFill>
                          <a:latin typeface="+mn-ea"/>
                          <a:ea typeface="+mn-ea"/>
                        </a:rPr>
                        <a:t>整備事業者への財政支援</a:t>
                      </a:r>
                      <a:endParaRPr kumimoji="1" lang="en-US" altLang="ja-JP" sz="105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536123">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万博で得たノウハウなどを定着・発展させ、商用運航の全国的な展開に向けた支援</a:t>
                      </a:r>
                      <a:endParaRPr kumimoji="1" lang="en-US" altLang="ja-JP" sz="1050" b="1" i="0" u="none" strike="noStrike" kern="1200" cap="none" spc="0" normalizeH="0" baseline="0" noProof="0" dirty="0">
                        <a:ln>
                          <a:noFill/>
                        </a:ln>
                        <a:solidFill>
                          <a:schemeClr val="tx1"/>
                        </a:solidFill>
                        <a:effectLst/>
                        <a:uLnTx/>
                        <a:uFillTx/>
                        <a:latin typeface="+mn-lt"/>
                        <a:ea typeface="+mn-ea"/>
                        <a:cs typeface="+mn-cs"/>
                      </a:endParaRPr>
                    </a:p>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　　</a:t>
                      </a:r>
                      <a:r>
                        <a:rPr kumimoji="1" lang="ja-JP" altLang="en-US" sz="1050" b="0" i="0" u="none" strike="noStrike" kern="1200" cap="none" spc="0" normalizeH="0" baseline="0" noProof="0" dirty="0">
                          <a:ln>
                            <a:noFill/>
                          </a:ln>
                          <a:solidFill>
                            <a:schemeClr val="tx1"/>
                          </a:solidFill>
                          <a:effectLst/>
                          <a:uLnTx/>
                          <a:uFillTx/>
                          <a:latin typeface="+mn-lt"/>
                          <a:ea typeface="+mn-ea"/>
                          <a:cs typeface="+mn-cs"/>
                        </a:rPr>
                        <a:t>・運航事業者やポート整備事業者の自律的な運航に必要な技術的・財政的支援</a:t>
                      </a:r>
                      <a:endParaRPr kumimoji="1" lang="en-US" altLang="ja-JP" sz="1050" b="0" i="0" u="none" strike="noStrike" kern="1200" cap="none" spc="0" normalizeH="0" baseline="0" noProof="0" dirty="0">
                        <a:ln>
                          <a:noFill/>
                        </a:ln>
                        <a:solidFill>
                          <a:schemeClr val="tx1"/>
                        </a:solidFill>
                        <a:effectLst/>
                        <a:uLnTx/>
                        <a:uFillTx/>
                        <a:latin typeface="+mn-lt"/>
                        <a:ea typeface="+mn-ea"/>
                        <a:cs typeface="+mn-cs"/>
                      </a:endParaRPr>
                    </a:p>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n-lt"/>
                          <a:ea typeface="+mn-ea"/>
                          <a:cs typeface="+mn-cs"/>
                        </a:rPr>
                        <a:t>　　・飛行する機体の多様化・自律化・高密度化に対応した制度の整備</a:t>
                      </a:r>
                      <a:endParaRPr kumimoji="1" lang="ja-JP" altLang="en-US" sz="1050" b="0" dirty="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621969045"/>
                  </a:ext>
                </a:extLst>
              </a:tr>
            </a:tbl>
          </a:graphicData>
        </a:graphic>
      </p:graphicFrame>
      <p:grpSp>
        <p:nvGrpSpPr>
          <p:cNvPr id="25" name="グループ化 24"/>
          <p:cNvGrpSpPr/>
          <p:nvPr/>
        </p:nvGrpSpPr>
        <p:grpSpPr>
          <a:xfrm>
            <a:off x="2180614" y="5124798"/>
            <a:ext cx="2027024" cy="342401"/>
            <a:chOff x="7540340" y="5242967"/>
            <a:chExt cx="2027024" cy="342401"/>
          </a:xfrm>
        </p:grpSpPr>
        <p:sp>
          <p:nvSpPr>
            <p:cNvPr id="34" name="正方形/長方形 33"/>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5" name="正方形/長方形 34"/>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6" name="正方形/長方形 35"/>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697397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487143701"/>
              </p:ext>
            </p:extLst>
          </p:nvPr>
        </p:nvGraphicFramePr>
        <p:xfrm>
          <a:off x="289283" y="1732356"/>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□自動運転の実証実験</a:t>
                      </a:r>
                      <a:endParaRPr lang="ja-JP" altLang="en-US" sz="600" b="1"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・これまで万博会場となる夢洲等で、民間企業により実証実験を実施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・「大阪市自動運転バス実装協議会」を発足（２０２２年</a:t>
                      </a:r>
                      <a:r>
                        <a:rPr lang="en-US" altLang="ja-JP" sz="1100" u="none" dirty="0">
                          <a:solidFill>
                            <a:schemeClr val="tx1"/>
                          </a:solidFill>
                          <a:latin typeface="BIZ UDPゴシック" panose="020B0400000000000000" pitchFamily="50" charset="-128"/>
                          <a:ea typeface="BIZ UDPゴシック" panose="020B0400000000000000" pitchFamily="50" charset="-128"/>
                        </a:rPr>
                        <a:t>12</a:t>
                      </a:r>
                      <a:r>
                        <a:rPr lang="ja-JP" altLang="en-US" sz="1100" u="none" dirty="0">
                          <a:solidFill>
                            <a:schemeClr val="tx1"/>
                          </a:solidFill>
                          <a:latin typeface="BIZ UDPゴシック" panose="020B0400000000000000" pitchFamily="50" charset="-128"/>
                          <a:ea typeface="BIZ UDPゴシック" panose="020B0400000000000000" pitchFamily="50" charset="-128"/>
                        </a:rPr>
                        <a:t>月）し、自動運転バスの実装に向けて、</a:t>
                      </a:r>
                      <a:endParaRPr lang="en-US" altLang="ja-JP" sz="1100" u="none" strike="noStrike" dirty="0">
                        <a:solidFill>
                          <a:srgbClr val="FF0000"/>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下記の３つのルートを対象として、関係行政機関等と協議や意見交換等を実施。</a:t>
                      </a: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（想定ルート）</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① 新大阪駅・大阪駅ルート</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② 舞洲駐車場～万博会場</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③ 万博会場内の外周道路</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バス事業者において車両の改造等を進めるとともに、自動運転に係るインフラを整備し、万博開催時の走行ルートで実証実験を実施予定。</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・郊外の高齢化が進む団地で地域の移動手段として実証実験を実施中（レベル２</a:t>
                      </a:r>
                      <a:r>
                        <a:rPr lang="en-US" altLang="ja-JP" sz="1100" b="0" u="none" baseline="30000" dirty="0">
                          <a:solidFill>
                            <a:schemeClr val="tx1"/>
                          </a:solidFill>
                          <a:latin typeface="BIZ UDPゴシック" panose="020B0400000000000000" pitchFamily="50" charset="-128"/>
                          <a:ea typeface="BIZ UDPゴシック" panose="020B0400000000000000" pitchFamily="50" charset="-128"/>
                        </a:rPr>
                        <a:t>※</a:t>
                      </a:r>
                      <a:r>
                        <a:rPr lang="ja-JP" altLang="en-US" sz="1100" b="0" u="none" dirty="0">
                          <a:solidFill>
                            <a:schemeClr val="tx1"/>
                          </a:solidFill>
                          <a:latin typeface="BIZ UDPゴシック" panose="020B0400000000000000" pitchFamily="50" charset="-128"/>
                          <a:ea typeface="BIZ UDPゴシック" panose="020B0400000000000000" pitchFamily="50" charset="-128"/>
                        </a:rPr>
                        <a:t>　河内長野市）</a:t>
                      </a: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□自動運転の社会実装</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・自動運転での移動サービスが普及拡大</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④　自動運転</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30887"/>
          </a:xfrm>
          <a:prstGeom prst="rect">
            <a:avLst/>
          </a:prstGeom>
          <a:noFill/>
          <a:ln w="6350">
            <a:noFill/>
            <a:prstDash val="dash"/>
          </a:ln>
        </p:spPr>
        <p:txBody>
          <a:bodyPr wrap="square">
            <a:spAutoFit/>
          </a:bodyPr>
          <a:lstStyle/>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世界的に開発競争が激化する自動運転を、万博会場へのアクセスや会場内の移動で実現。安全・快適な未来のモビリティ社会の体験を通じ、その後の社会実装につなげていく。</a:t>
            </a:r>
          </a:p>
        </p:txBody>
      </p:sp>
      <p:sp>
        <p:nvSpPr>
          <p:cNvPr id="102" name="正方形/長方形 101">
            <a:extLst>
              <a:ext uri="{FF2B5EF4-FFF2-40B4-BE49-F238E27FC236}">
                <a16:creationId xmlns:a16="http://schemas.microsoft.com/office/drawing/2014/main" id="{42AB246C-D6C3-4324-A739-9AC17F6C0836}"/>
              </a:ext>
            </a:extLst>
          </p:cNvPr>
          <p:cNvSpPr/>
          <p:nvPr/>
        </p:nvSpPr>
        <p:spPr>
          <a:xfrm>
            <a:off x="3770769" y="2792829"/>
            <a:ext cx="2412000" cy="177238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会場までのアクセスや会場内において、自動運転（レベル４</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）で安全に移動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・主要駅等から万博会場へのアクセスを自動運転で輸送</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・広大な万博会場内を、自動運転車により安全に移動</a:t>
            </a:r>
          </a:p>
        </p:txBody>
      </p:sp>
      <p:sp>
        <p:nvSpPr>
          <p:cNvPr id="103" name="ホームベース 7">
            <a:extLst>
              <a:ext uri="{FF2B5EF4-FFF2-40B4-BE49-F238E27FC236}">
                <a16:creationId xmlns:a16="http://schemas.microsoft.com/office/drawing/2014/main" id="{E599356E-2B0A-4C96-A1C9-EC52982B4052}"/>
              </a:ext>
            </a:extLst>
          </p:cNvPr>
          <p:cNvSpPr/>
          <p:nvPr/>
        </p:nvSpPr>
        <p:spPr>
          <a:xfrm>
            <a:off x="3770769" y="2664197"/>
            <a:ext cx="1012036" cy="257265"/>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grpSp>
        <p:nvGrpSpPr>
          <p:cNvPr id="104" name="グループ化 103"/>
          <p:cNvGrpSpPr/>
          <p:nvPr/>
        </p:nvGrpSpPr>
        <p:grpSpPr>
          <a:xfrm>
            <a:off x="7113325" y="3125783"/>
            <a:ext cx="2121593" cy="1623429"/>
            <a:chOff x="5659334" y="3141069"/>
            <a:chExt cx="2186190" cy="1755087"/>
          </a:xfrm>
        </p:grpSpPr>
        <p:pic>
          <p:nvPicPr>
            <p:cNvPr id="105" name="図 104" descr="画面の領域"/>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334" y="3141069"/>
              <a:ext cx="2186190" cy="1755087"/>
            </a:xfrm>
            <a:prstGeom prst="rect">
              <a:avLst/>
            </a:prstGeom>
          </p:spPr>
        </p:pic>
        <p:sp>
          <p:nvSpPr>
            <p:cNvPr id="106" name="正方形/長方形 105"/>
            <p:cNvSpPr/>
            <p:nvPr/>
          </p:nvSpPr>
          <p:spPr>
            <a:xfrm>
              <a:off x="6877049" y="3542687"/>
              <a:ext cx="10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7" name="テキスト ボックス 153"/>
          <p:cNvSpPr txBox="1"/>
          <p:nvPr/>
        </p:nvSpPr>
        <p:spPr>
          <a:xfrm>
            <a:off x="312747" y="6365004"/>
            <a:ext cx="9529983" cy="765200"/>
          </a:xfrm>
          <a:prstGeom prst="rect">
            <a:avLst/>
          </a:prstGeom>
          <a:noFill/>
          <a:ln>
            <a:noFill/>
            <a:prstDash val="solid"/>
          </a:ln>
        </p:spPr>
        <p:txBody>
          <a:bodyPr wrap="square" lIns="72000" tIns="36000" rIns="72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59937">
              <a:defRPr/>
            </a:pP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自動運転レベル</a:t>
            </a:r>
            <a:endParaRPr kumimoji="1" lang="en-US" altLang="ja-JP" sz="900" dirty="0">
              <a:latin typeface="BIZ UDPゴシック" panose="020B0400000000000000" pitchFamily="50" charset="-128"/>
              <a:ea typeface="BIZ UDPゴシック" panose="020B0400000000000000" pitchFamily="50" charset="-128"/>
            </a:endParaRPr>
          </a:p>
          <a:p>
            <a:pPr defTabSz="959937">
              <a:defRPr/>
            </a:pPr>
            <a:r>
              <a:rPr kumimoji="1" lang="ja-JP" altLang="en-US" sz="900" dirty="0">
                <a:latin typeface="BIZ UDPゴシック" panose="020B0400000000000000" pitchFamily="50" charset="-128"/>
                <a:ea typeface="BIZ UDPゴシック" panose="020B0400000000000000" pitchFamily="50" charset="-128"/>
              </a:rPr>
              <a:t>・レベル２：高度な運転支援（システムが前後及び左右の車両制御を実施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運転の主体は人間）</a:t>
            </a:r>
            <a:endParaRPr kumimoji="1" lang="en-US" altLang="ja-JP" sz="900" strike="dblStrike"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・レベル３：条件付自動運転（システムが運転、緊急時は人が運転）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・レベル４：特定条件下における完全自動運転（システムが運転）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2025</a:t>
            </a:r>
            <a:r>
              <a:rPr kumimoji="1" lang="ja-JP" altLang="en-US" sz="900" dirty="0">
                <a:latin typeface="BIZ UDPゴシック" panose="020B0400000000000000" pitchFamily="50" charset="-128"/>
                <a:ea typeface="BIZ UDPゴシック" panose="020B0400000000000000" pitchFamily="50" charset="-128"/>
              </a:rPr>
              <a:t>年にめざす自動運転レベルをレベル４としているが、今後関係者間で安全面・技術面及び運用面で検討を進め、実現可能なレベルを決定していく</a:t>
            </a:r>
          </a:p>
        </p:txBody>
      </p:sp>
    </p:spTree>
    <p:extLst>
      <p:ext uri="{BB962C8B-B14F-4D97-AF65-F5344CB8AC3E}">
        <p14:creationId xmlns:p14="http://schemas.microsoft.com/office/powerpoint/2010/main" val="6470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6478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366481138"/>
              </p:ext>
            </p:extLst>
          </p:nvPr>
        </p:nvGraphicFramePr>
        <p:xfrm>
          <a:off x="511620" y="3987546"/>
          <a:ext cx="9360001" cy="10641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5</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自動運転の一層の推進＜デジタル庁、警察庁、総務省、経産省、国交省＞</a:t>
                      </a:r>
                    </a:p>
                    <a:p>
                      <a:pPr marL="171450" indent="-171450">
                        <a:buFont typeface="Wingdings" panose="05000000000000000000" pitchFamily="2" charset="2"/>
                        <a:buChar char="l"/>
                      </a:pPr>
                      <a:r>
                        <a:rPr kumimoji="1" lang="en-US" altLang="ja-JP" sz="1000" u="none" dirty="0">
                          <a:solidFill>
                            <a:schemeClr val="tx1"/>
                          </a:solidFill>
                          <a:latin typeface="+mn-ea"/>
                        </a:rPr>
                        <a:t>Beyond 5G ready </a:t>
                      </a:r>
                      <a:r>
                        <a:rPr kumimoji="1" lang="ja-JP" altLang="en-US" sz="1000" u="none" dirty="0">
                          <a:solidFill>
                            <a:schemeClr val="tx1"/>
                          </a:solidFill>
                          <a:latin typeface="+mn-ea"/>
                        </a:rPr>
                        <a:t>ショーケースの実現＜総務省＞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大阪市自動運転バス実装協議会において、自動運転バスの実装に向けて有識者、国、バス事業者等を含めて協議中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国において、自動運転実証支援の予算を確保（</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R5</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補正・</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R6</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当初）</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075028503"/>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・自動運転の実証事業・実装支援（実証フィールドの提供など） </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・有識者や国、バス事業者等を含めて、大阪市自動運転バス実装協議会を開催</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rPr>
                        <a:t>・万博で運行する自動運転バスの一部を南河内地域エリアにおいて活用するため、大阪府と</a:t>
                      </a:r>
                      <a:r>
                        <a:rPr kumimoji="1" lang="en-US" altLang="ja-JP" sz="1000" b="1" u="none" strike="noStrike" dirty="0">
                          <a:solidFill>
                            <a:schemeClr val="tx1"/>
                          </a:solidFill>
                        </a:rPr>
                        <a:t>Osaka Metro</a:t>
                      </a:r>
                      <a:r>
                        <a:rPr kumimoji="1" lang="ja-JP" altLang="en-US" sz="1000" b="1" u="none" strike="noStrike" dirty="0">
                          <a:solidFill>
                            <a:schemeClr val="tx1"/>
                          </a:solidFill>
                        </a:rPr>
                        <a:t>において検討協議会を開催（Ｒ５</a:t>
                      </a:r>
                      <a:r>
                        <a:rPr kumimoji="1" lang="en-US" altLang="ja-JP" sz="1000" b="1" u="none" strike="noStrike" dirty="0">
                          <a:solidFill>
                            <a:schemeClr val="tx1"/>
                          </a:solidFill>
                        </a:rPr>
                        <a:t>.</a:t>
                      </a:r>
                      <a:r>
                        <a:rPr kumimoji="1" lang="ja-JP" altLang="en-US" sz="1000" b="1" u="none" strike="noStrike" dirty="0">
                          <a:solidFill>
                            <a:schemeClr val="tx1"/>
                          </a:solidFill>
                        </a:rPr>
                        <a:t>１２）</a:t>
                      </a:r>
                      <a:endParaRPr kumimoji="1" lang="en-US" altLang="ja-JP" sz="1000" b="1" u="none" strike="noStrike"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482432" y="2745732"/>
            <a:ext cx="9251210" cy="849354"/>
          </a:xfrm>
          <a:prstGeom prst="rect">
            <a:avLst/>
          </a:prstGeom>
          <a:noFill/>
          <a:ln w="6350">
            <a:noFill/>
            <a:prstDash val="solid"/>
          </a:ln>
        </p:spPr>
        <p:txBody>
          <a:bodyPr wrap="square" rtlCol="0" anchor="ctr" anchorCtr="0">
            <a:noAutofit/>
          </a:bodyPr>
          <a:lstStyle/>
          <a:p>
            <a:r>
              <a:rPr kumimoji="1" lang="ja-JP" altLang="en-US" sz="1000" dirty="0"/>
              <a:t>▷万博開催時における自動運転の移動サービスの実現に向けた環境整備</a:t>
            </a:r>
          </a:p>
          <a:p>
            <a:r>
              <a:rPr kumimoji="1" lang="ja-JP" altLang="en-US" sz="1000" dirty="0"/>
              <a:t>▷自動運転の移動サービスの実証に対する財政的負担</a:t>
            </a:r>
            <a:endParaRPr kumimoji="1" lang="en-US" altLang="ja-JP" sz="1000" dirty="0"/>
          </a:p>
        </p:txBody>
      </p:sp>
      <p:graphicFrame>
        <p:nvGraphicFramePr>
          <p:cNvPr id="30" name="表 29"/>
          <p:cNvGraphicFramePr>
            <a:graphicFrameLocks noGrp="1"/>
          </p:cNvGraphicFramePr>
          <p:nvPr>
            <p:extLst>
              <p:ext uri="{D42A27DB-BD31-4B8C-83A1-F6EECF244321}">
                <p14:modId xmlns:p14="http://schemas.microsoft.com/office/powerpoint/2010/main" val="405025688"/>
              </p:ext>
            </p:extLst>
          </p:nvPr>
        </p:nvGraphicFramePr>
        <p:xfrm>
          <a:off x="482432" y="5646115"/>
          <a:ext cx="9389187" cy="1202708"/>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94945">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▶万博会場内および会場アクセスにおいて、自動運転の実現</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・路側センサー等のインフラ整備に対する財政支援</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・運行事業者に対する実証・実装運行に対する財政支援 </a:t>
                      </a:r>
                      <a:endParaRPr kumimoji="1" lang="en-US" altLang="ja-JP" sz="1000" b="0" i="0" u="none" strike="noStrike" kern="1200" cap="none" spc="0" normalizeH="0" baseline="0" noProof="0" dirty="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mn-lt"/>
                        <a:ea typeface="+mn-ea"/>
                        <a:cs typeface="+mn-cs"/>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484682">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00" b="1" dirty="0">
                          <a:solidFill>
                            <a:prstClr val="black"/>
                          </a:solidFill>
                        </a:rPr>
                        <a:t>▷</a:t>
                      </a:r>
                      <a:r>
                        <a:rPr kumimoji="1" lang="ja-JP" altLang="en-US" sz="1000" b="1" i="0" u="none" strike="noStrike" kern="1200" cap="none" spc="0" normalizeH="0" baseline="0" noProof="0" dirty="0">
                          <a:ln>
                            <a:noFill/>
                          </a:ln>
                          <a:solidFill>
                            <a:schemeClr val="tx1"/>
                          </a:solidFill>
                          <a:effectLst/>
                          <a:uLnTx/>
                          <a:uFillTx/>
                          <a:latin typeface="+mn-lt"/>
                          <a:ea typeface="+mn-ea"/>
                          <a:cs typeface="+mn-cs"/>
                        </a:rPr>
                        <a:t>万博で実現した自動運転での移動サービスの普及拡大に対する支援　　</a:t>
                      </a:r>
                      <a:endParaRPr kumimoji="1" lang="ja-JP" altLang="en-US" sz="1100" b="0" dirty="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621969045"/>
                  </a:ext>
                </a:extLst>
              </a:tr>
            </a:tbl>
          </a:graphicData>
        </a:graphic>
      </p:graphicFrame>
      <p:grpSp>
        <p:nvGrpSpPr>
          <p:cNvPr id="25" name="グループ化 24"/>
          <p:cNvGrpSpPr/>
          <p:nvPr/>
        </p:nvGrpSpPr>
        <p:grpSpPr>
          <a:xfrm>
            <a:off x="2111404" y="5212618"/>
            <a:ext cx="2027024" cy="342401"/>
            <a:chOff x="7540340" y="5242967"/>
            <a:chExt cx="2027024" cy="342401"/>
          </a:xfrm>
        </p:grpSpPr>
        <p:sp>
          <p:nvSpPr>
            <p:cNvPr id="34" name="正方形/長方形 33"/>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5" name="正方形/長方形 34"/>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6" name="正方形/長方形 35"/>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2139934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351073953"/>
              </p:ext>
            </p:extLst>
          </p:nvPr>
        </p:nvGraphicFramePr>
        <p:xfrm>
          <a:off x="280329" y="1753163"/>
          <a:ext cx="9540000" cy="321888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3218887">
                <a:tc>
                  <a:txBody>
                    <a:bodyPr/>
                    <a:lstStyle/>
                    <a:p>
                      <a:pPr marL="0" indent="0" defTabSz="443194">
                        <a:lnSpc>
                          <a:spcPct val="100000"/>
                        </a:lnSpc>
                        <a:spcBef>
                          <a:spcPts val="0"/>
                        </a:spcBef>
                        <a:spcAft>
                          <a:spcPts val="0"/>
                        </a:spcAft>
                        <a:defRPr/>
                      </a:pPr>
                      <a:r>
                        <a:rPr lang="ja-JP" altLang="en-US" sz="1300" b="1" dirty="0">
                          <a:solidFill>
                            <a:prstClr val="black"/>
                          </a:solidFill>
                          <a:latin typeface="BIZ UDPゴシック" panose="020B0400000000000000" pitchFamily="50" charset="-128"/>
                          <a:ea typeface="BIZ UDPゴシック" panose="020B0400000000000000" pitchFamily="50" charset="-128"/>
                        </a:rPr>
                        <a:t>□</a:t>
                      </a:r>
                      <a:r>
                        <a:rPr lang="en-US" altLang="ja-JP" sz="1300" b="1" dirty="0">
                          <a:solidFill>
                            <a:prstClr val="black"/>
                          </a:solidFill>
                          <a:latin typeface="BIZ UDPゴシック" panose="020B0400000000000000" pitchFamily="50" charset="-128"/>
                          <a:ea typeface="BIZ UDPゴシック" panose="020B0400000000000000" pitchFamily="50" charset="-128"/>
                        </a:rPr>
                        <a:t>MaaS</a:t>
                      </a:r>
                      <a:r>
                        <a:rPr lang="ja-JP" altLang="en-US" sz="1300" b="1" dirty="0">
                          <a:solidFill>
                            <a:prstClr val="black"/>
                          </a:solidFill>
                          <a:latin typeface="BIZ UDPゴシック" panose="020B0400000000000000" pitchFamily="50" charset="-128"/>
                          <a:ea typeface="BIZ UDPゴシック" panose="020B0400000000000000" pitchFamily="50" charset="-128"/>
                        </a:rPr>
                        <a:t>実現に向けて官民連携</a:t>
                      </a:r>
                    </a:p>
                    <a:p>
                      <a:pPr marL="0" indent="0" defTabSz="443194">
                        <a:lnSpc>
                          <a:spcPct val="100000"/>
                        </a:lnSpc>
                        <a:spcBef>
                          <a:spcPts val="0"/>
                        </a:spcBef>
                        <a:spcAft>
                          <a:spcPts val="0"/>
                        </a:spcAft>
                        <a:defRPr/>
                      </a:pPr>
                      <a:r>
                        <a:rPr lang="ja-JP" altLang="en-US" sz="1300" b="1" dirty="0">
                          <a:solidFill>
                            <a:prstClr val="black"/>
                          </a:solidFill>
                          <a:latin typeface="BIZ UDPゴシック" panose="020B0400000000000000" pitchFamily="50" charset="-128"/>
                          <a:ea typeface="BIZ UDPゴシック" panose="020B0400000000000000" pitchFamily="50" charset="-128"/>
                        </a:rPr>
                        <a:t>　 スタート</a:t>
                      </a:r>
                      <a:endParaRPr lang="ja-JP" altLang="en-US" sz="600" b="1" dirty="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・関西</a:t>
                      </a:r>
                      <a:r>
                        <a:rPr lang="en-US" altLang="ja-JP" sz="1100" dirty="0">
                          <a:solidFill>
                            <a:schemeClr val="tx1"/>
                          </a:solidFill>
                          <a:latin typeface="BIZ UDPゴシック" panose="020B0400000000000000" pitchFamily="50" charset="-128"/>
                          <a:ea typeface="BIZ UDPゴシック" panose="020B0400000000000000" pitchFamily="50" charset="-128"/>
                        </a:rPr>
                        <a:t>MaaS</a:t>
                      </a:r>
                      <a:r>
                        <a:rPr lang="ja-JP" altLang="en-US" sz="1100" dirty="0">
                          <a:solidFill>
                            <a:schemeClr val="tx1"/>
                          </a:solidFill>
                          <a:latin typeface="BIZ UDPゴシック" panose="020B0400000000000000" pitchFamily="50" charset="-128"/>
                          <a:ea typeface="BIZ UDPゴシック" panose="020B0400000000000000" pitchFamily="50" charset="-128"/>
                        </a:rPr>
                        <a:t>検討会</a:t>
                      </a:r>
                      <a:r>
                        <a:rPr lang="en-US" altLang="ja-JP" sz="1100" dirty="0">
                          <a:solidFill>
                            <a:schemeClr val="tx1"/>
                          </a:solidFill>
                          <a:latin typeface="BIZ UDPゴシック" panose="020B0400000000000000" pitchFamily="50" charset="-128"/>
                          <a:ea typeface="BIZ UDPゴシック" panose="020B0400000000000000" pitchFamily="50" charset="-128"/>
                        </a:rPr>
                        <a:t>(2019</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10</a:t>
                      </a:r>
                      <a:r>
                        <a:rPr lang="ja-JP" altLang="en-US" sz="1100" dirty="0">
                          <a:solidFill>
                            <a:schemeClr val="tx1"/>
                          </a:solidFill>
                          <a:latin typeface="BIZ UDPゴシック" panose="020B0400000000000000" pitchFamily="50" charset="-128"/>
                          <a:ea typeface="BIZ UDPゴシック" panose="020B0400000000000000" pitchFamily="50" charset="-128"/>
                        </a:rPr>
                        <a:t>月設立</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を進化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defRPr/>
                      </a:pPr>
                      <a:r>
                        <a:rPr lang="ja-JP" altLang="en-US" sz="1100" baseline="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させ、関西</a:t>
                      </a:r>
                      <a:r>
                        <a:rPr lang="en-US" altLang="ja-JP" sz="1100" dirty="0">
                          <a:solidFill>
                            <a:schemeClr val="tx1"/>
                          </a:solidFill>
                          <a:latin typeface="BIZ UDPゴシック" panose="020B0400000000000000" pitchFamily="50" charset="-128"/>
                          <a:ea typeface="BIZ UDPゴシック" panose="020B0400000000000000" pitchFamily="50" charset="-128"/>
                        </a:rPr>
                        <a:t>MaaS</a:t>
                      </a:r>
                      <a:r>
                        <a:rPr lang="ja-JP" altLang="en-US" sz="1100" dirty="0">
                          <a:solidFill>
                            <a:schemeClr val="tx1"/>
                          </a:solidFill>
                          <a:latin typeface="BIZ UDPゴシック" panose="020B0400000000000000" pitchFamily="50" charset="-128"/>
                          <a:ea typeface="BIZ UDPゴシック" panose="020B0400000000000000" pitchFamily="50" charset="-128"/>
                        </a:rPr>
                        <a:t>協議会を設立（</a:t>
                      </a:r>
                      <a:r>
                        <a:rPr lang="en-US" altLang="ja-JP" sz="1100" dirty="0">
                          <a:solidFill>
                            <a:schemeClr val="tx1"/>
                          </a:solidFill>
                          <a:latin typeface="BIZ UDPゴシック" panose="020B0400000000000000" pitchFamily="50" charset="-128"/>
                          <a:ea typeface="BIZ UDPゴシック" panose="020B0400000000000000" pitchFamily="50" charset="-128"/>
                        </a:rPr>
                        <a:t>2022</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11</a:t>
                      </a:r>
                      <a:r>
                        <a:rPr lang="ja-JP" altLang="en-US" sz="1100" dirty="0">
                          <a:solidFill>
                            <a:schemeClr val="tx1"/>
                          </a:solidFill>
                          <a:latin typeface="BIZ UDPゴシック" panose="020B0400000000000000" pitchFamily="50" charset="-128"/>
                          <a:ea typeface="BIZ UDPゴシック" panose="020B0400000000000000" pitchFamily="50" charset="-128"/>
                        </a:rPr>
                        <a:t>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・関西</a:t>
                      </a:r>
                      <a:r>
                        <a:rPr kumimoji="1" lang="en-US" altLang="ja-JP" sz="1100"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dirty="0">
                          <a:solidFill>
                            <a:schemeClr val="tx1"/>
                          </a:solidFill>
                          <a:latin typeface="BIZ UDPゴシック" panose="020B0400000000000000" pitchFamily="50" charset="-128"/>
                          <a:ea typeface="BIZ UDPゴシック" panose="020B0400000000000000" pitchFamily="50" charset="-128"/>
                        </a:rPr>
                        <a:t>推進連絡会議（２０２１年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1</a:t>
                      </a:r>
                      <a:r>
                        <a:rPr kumimoji="1" lang="ja-JP" altLang="en-US" sz="1100" dirty="0">
                          <a:solidFill>
                            <a:schemeClr val="tx1"/>
                          </a:solidFill>
                          <a:latin typeface="BIZ UDPゴシック" panose="020B0400000000000000" pitchFamily="50" charset="-128"/>
                          <a:ea typeface="BIZ UDPゴシック" panose="020B0400000000000000" pitchFamily="50" charset="-128"/>
                        </a:rPr>
                        <a:t>２月設立）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・大阪市内で</a:t>
                      </a:r>
                      <a:r>
                        <a:rPr kumimoji="1" lang="en-US" altLang="ja-JP" sz="110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dirty="0">
                          <a:solidFill>
                            <a:schemeClr val="tx1"/>
                          </a:solidFill>
                          <a:latin typeface="BIZ UDPゴシック" panose="020B0400000000000000" pitchFamily="50" charset="-128"/>
                          <a:ea typeface="BIZ UDPゴシック" panose="020B0400000000000000" pitchFamily="50" charset="-128"/>
                        </a:rPr>
                        <a:t>オンデマンド交通の社会実験開始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２０２１年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・関西</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協議会により「</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KANSAI</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アプリをリリース（</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2023</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9</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□万博来訪者向けの</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構築</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･万博来訪者に対してストレスフリーな移動サー </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ビスを提供</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（万博来場</a:t>
                      </a:r>
                      <a:r>
                        <a:rPr kumimoji="1" lang="en-US" altLang="ja-JP" sz="11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KANSAI</a:t>
                      </a:r>
                      <a:r>
                        <a:rPr kumimoji="1" lang="en-US" altLang="ja-JP" sz="11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1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との連携）</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□関西広域で</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MaaS</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が拡大</a:t>
                      </a:r>
                      <a:endParaRPr kumimoji="1" lang="ja-JP" altLang="en-US"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・交通、観光、宿泊などサービス拡充</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・高齢化が進む地域では、</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オンデマンド交通を</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組込んだ</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により、移動利便性が向上</a:t>
                      </a: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⑤　</a:t>
            </a:r>
            <a:r>
              <a:rPr kumimoji="1" lang="en-US" altLang="ja-JP" b="1" dirty="0">
                <a:solidFill>
                  <a:prstClr val="white"/>
                </a:solidFill>
                <a:latin typeface="BIZ UDPゴシック" panose="020B0400000000000000" pitchFamily="50" charset="-128"/>
                <a:ea typeface="BIZ UDPゴシック" panose="020B0400000000000000" pitchFamily="50" charset="-128"/>
              </a:rPr>
              <a:t>MaaS</a:t>
            </a:r>
            <a:r>
              <a:rPr kumimoji="1" lang="ja-JP" altLang="en-US" b="1" dirty="0">
                <a:solidFill>
                  <a:prstClr val="white"/>
                </a:solidFill>
                <a:latin typeface="BIZ UDPゴシック" panose="020B0400000000000000" pitchFamily="50" charset="-128"/>
                <a:ea typeface="BIZ UDPゴシック" panose="020B0400000000000000" pitchFamily="50" charset="-128"/>
              </a:rPr>
              <a:t>（マース）</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30887"/>
          </a:xfrm>
          <a:prstGeom prst="rect">
            <a:avLst/>
          </a:prstGeom>
          <a:noFill/>
          <a:ln w="6350">
            <a:noFill/>
            <a:prstDash val="dash"/>
          </a:ln>
        </p:spPr>
        <p:txBody>
          <a:bodyPr wrap="square">
            <a:spAutoFit/>
          </a:bodyPr>
          <a:lstStyle/>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100" dirty="0">
                <a:solidFill>
                  <a:prstClr val="black"/>
                </a:solidFill>
                <a:latin typeface="BIZ UDPゴシック" panose="020B0400000000000000" pitchFamily="50" charset="-128"/>
                <a:ea typeface="BIZ UDPゴシック" panose="020B0400000000000000" pitchFamily="50" charset="-128"/>
              </a:rPr>
              <a:t>官民が連携し、万博来訪者向けの</a:t>
            </a:r>
            <a:r>
              <a:rPr lang="en-US" altLang="ja-JP" sz="1100" dirty="0">
                <a:solidFill>
                  <a:prstClr val="black"/>
                </a:solidFill>
                <a:latin typeface="BIZ UDPゴシック" panose="020B0400000000000000" pitchFamily="50" charset="-128"/>
                <a:ea typeface="BIZ UDPゴシック" panose="020B0400000000000000" pitchFamily="50" charset="-128"/>
              </a:rPr>
              <a:t>MaaS</a:t>
            </a:r>
            <a:r>
              <a:rPr lang="ja-JP" altLang="en-US" sz="1100" dirty="0">
                <a:solidFill>
                  <a:prstClr val="black"/>
                </a:solidFill>
                <a:latin typeface="BIZ UDPゴシック" panose="020B0400000000000000" pitchFamily="50" charset="-128"/>
                <a:ea typeface="BIZ UDPゴシック" panose="020B0400000000000000" pitchFamily="50" charset="-128"/>
              </a:rPr>
              <a:t>を構築。万博会場までの効率的な移動手段や観光案内、乗車券、万博チケットの購入なども一つのアプリで完結。ストレスフリーな移動の実現と、関西一円への周遊を促進する。</a:t>
            </a:r>
          </a:p>
        </p:txBody>
      </p:sp>
      <p:sp>
        <p:nvSpPr>
          <p:cNvPr id="16" name="テキスト ボックス 15">
            <a:extLst>
              <a:ext uri="{FF2B5EF4-FFF2-40B4-BE49-F238E27FC236}">
                <a16:creationId xmlns:a16="http://schemas.microsoft.com/office/drawing/2014/main" id="{233774CE-BB03-49E5-94E8-1F2C71E354FD}"/>
              </a:ext>
            </a:extLst>
          </p:cNvPr>
          <p:cNvSpPr txBox="1"/>
          <p:nvPr/>
        </p:nvSpPr>
        <p:spPr>
          <a:xfrm>
            <a:off x="4389992" y="4318490"/>
            <a:ext cx="1562104" cy="342923"/>
          </a:xfrm>
          <a:prstGeom prst="rect">
            <a:avLst/>
          </a:prstGeom>
          <a:noFill/>
        </p:spPr>
        <p:txBody>
          <a:bodyPr wrap="square" lIns="0" tIns="0" rIns="0" bIns="0" rtlCol="0" anchor="ctr" anchorCtr="0">
            <a:noAutofit/>
          </a:bodyPr>
          <a:lstStyle/>
          <a:p>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MaaS</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活用（イメージ）</a:t>
            </a:r>
            <a:endParaRPr lang="en-US" altLang="ja-JP" sz="8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17" name="グループ化 16"/>
          <p:cNvGrpSpPr/>
          <p:nvPr/>
        </p:nvGrpSpPr>
        <p:grpSpPr>
          <a:xfrm>
            <a:off x="3618047" y="2684214"/>
            <a:ext cx="2681702" cy="1594250"/>
            <a:chOff x="4613672" y="3194770"/>
            <a:chExt cx="2588987" cy="1594250"/>
          </a:xfrm>
        </p:grpSpPr>
        <p:sp>
          <p:nvSpPr>
            <p:cNvPr id="18" name="円形吹き出し 17"/>
            <p:cNvSpPr>
              <a:spLocks noChangeAspect="1"/>
            </p:cNvSpPr>
            <p:nvPr/>
          </p:nvSpPr>
          <p:spPr>
            <a:xfrm>
              <a:off x="5689474" y="3504787"/>
              <a:ext cx="1022026" cy="1060489"/>
            </a:xfrm>
            <a:prstGeom prst="wedgeEllipseCallout">
              <a:avLst>
                <a:gd name="adj1" fmla="val -59191"/>
                <a:gd name="adj2" fmla="val -11272"/>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9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613672" y="3707618"/>
              <a:ext cx="467357" cy="644828"/>
            </a:xfrm>
            <a:prstGeom prst="rect">
              <a:avLst/>
            </a:prstGeom>
          </p:spPr>
        </p:pic>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9006" y="3574552"/>
              <a:ext cx="321477" cy="443553"/>
            </a:xfrm>
            <a:prstGeom prst="rect">
              <a:avLst/>
            </a:prstGeom>
          </p:spPr>
        </p:pic>
        <p:sp>
          <p:nvSpPr>
            <p:cNvPr id="21" name="テキスト ボックス 20"/>
            <p:cNvSpPr txBox="1"/>
            <p:nvPr/>
          </p:nvSpPr>
          <p:spPr>
            <a:xfrm>
              <a:off x="6221633" y="3290197"/>
              <a:ext cx="98102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・観光スポット</a:t>
              </a:r>
            </a:p>
          </p:txBody>
        </p:sp>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0723" y="3524000"/>
              <a:ext cx="688750" cy="950291"/>
            </a:xfrm>
            <a:prstGeom prst="rect">
              <a:avLst/>
            </a:prstGeom>
          </p:spPr>
        </p:pic>
        <p:pic>
          <p:nvPicPr>
            <p:cNvPr id="23" name="図 22"/>
            <p:cNvPicPr>
              <a:picLocks noChangeAspect="1"/>
            </p:cNvPicPr>
            <p:nvPr/>
          </p:nvPicPr>
          <p:blipFill rotWithShape="1">
            <a:blip r:embed="rId6" cstate="email">
              <a:extLst>
                <a:ext uri="{28A0092B-C50C-407E-A947-70E740481C1C}">
                  <a14:useLocalDpi xmlns:a14="http://schemas.microsoft.com/office/drawing/2010/main"/>
                </a:ext>
              </a:extLst>
            </a:blip>
            <a:srcRect l="882" t="35978" r="75735" b="29138"/>
            <a:stretch/>
          </p:blipFill>
          <p:spPr>
            <a:xfrm>
              <a:off x="5775813" y="3548891"/>
              <a:ext cx="546853" cy="484016"/>
            </a:xfrm>
            <a:prstGeom prst="rect">
              <a:avLst/>
            </a:prstGeom>
            <a:ln>
              <a:solidFill>
                <a:schemeClr val="tx1">
                  <a:lumMod val="50000"/>
                  <a:lumOff val="50000"/>
                </a:schemeClr>
              </a:solidFill>
            </a:ln>
          </p:spPr>
        </p:pic>
        <p:pic>
          <p:nvPicPr>
            <p:cNvPr id="25" name="図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511042" y="4059066"/>
              <a:ext cx="395525" cy="349600"/>
            </a:xfrm>
            <a:prstGeom prst="rect">
              <a:avLst/>
            </a:prstGeom>
          </p:spPr>
        </p:pic>
        <p:pic>
          <p:nvPicPr>
            <p:cNvPr id="26" name="図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6885" y="3984360"/>
              <a:ext cx="450141" cy="526301"/>
            </a:xfrm>
            <a:prstGeom prst="rect">
              <a:avLst/>
            </a:prstGeom>
          </p:spPr>
        </p:pic>
        <p:sp>
          <p:nvSpPr>
            <p:cNvPr id="27" name="テキスト ボックス 26"/>
            <p:cNvSpPr txBox="1"/>
            <p:nvPr/>
          </p:nvSpPr>
          <p:spPr>
            <a:xfrm>
              <a:off x="6230581" y="4533124"/>
              <a:ext cx="780631" cy="2099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・交通情報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p:cNvSpPr txBox="1"/>
            <p:nvPr/>
          </p:nvSpPr>
          <p:spPr>
            <a:xfrm>
              <a:off x="5237708" y="3194770"/>
              <a:ext cx="104998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・万博チケット</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・混雑状況</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p:cNvSpPr txBox="1"/>
            <p:nvPr/>
          </p:nvSpPr>
          <p:spPr>
            <a:xfrm>
              <a:off x="5444021" y="4542799"/>
              <a:ext cx="7724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00" dirty="0">
                  <a:latin typeface="BIZ UDPゴシック" panose="020B0400000000000000" pitchFamily="50" charset="-128"/>
                  <a:ea typeface="BIZ UDPゴシック" panose="020B0400000000000000" pitchFamily="50" charset="-128"/>
                </a:rPr>
                <a:t>道路</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30" name="図 29" descr="画面の領域"/>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5671" y="4152508"/>
              <a:ext cx="310770" cy="378962"/>
            </a:xfrm>
            <a:prstGeom prst="rect">
              <a:avLst/>
            </a:prstGeom>
          </p:spPr>
        </p:pic>
      </p:grpSp>
      <p:sp>
        <p:nvSpPr>
          <p:cNvPr id="31" name="正方形/長方形 30"/>
          <p:cNvSpPr/>
          <p:nvPr/>
        </p:nvSpPr>
        <p:spPr>
          <a:xfrm>
            <a:off x="280329" y="5073699"/>
            <a:ext cx="9514939" cy="412833"/>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MaaS:</a:t>
            </a:r>
            <a:r>
              <a:rPr kumimoji="1" lang="ja-JP" altLang="en-US" sz="900" dirty="0">
                <a:solidFill>
                  <a:schemeClr val="tx1"/>
                </a:solidFill>
                <a:latin typeface="BIZ UDPゴシック" panose="020B0400000000000000" pitchFamily="50" charset="-128"/>
                <a:ea typeface="BIZ UDPゴシック" panose="020B0400000000000000" pitchFamily="50" charset="-128"/>
              </a:rPr>
              <a:t>様々な移動手段の予約や決済などを一体的に提供するサービス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オンデマンド交通：利用者の予約に対して</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による最適な運行ルート、配車をリアルタイムに行う輸送サービス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249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6478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2322003648"/>
              </p:ext>
            </p:extLst>
          </p:nvPr>
        </p:nvGraphicFramePr>
        <p:xfrm>
          <a:off x="511620" y="3987546"/>
          <a:ext cx="9360001" cy="12165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5</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en-US" altLang="ja-JP" sz="1000" u="none" strike="noStrike" dirty="0">
                          <a:solidFill>
                            <a:schemeClr val="tx1"/>
                          </a:solidFill>
                          <a:latin typeface="+mn-ea"/>
                        </a:rPr>
                        <a:t>MaaS</a:t>
                      </a:r>
                      <a:r>
                        <a:rPr kumimoji="1" lang="ja-JP" altLang="en-US" sz="1000" u="none" strike="noStrike" dirty="0">
                          <a:solidFill>
                            <a:schemeClr val="tx1"/>
                          </a:solidFill>
                          <a:latin typeface="+mn-ea"/>
                        </a:rPr>
                        <a:t>の推進</a:t>
                      </a:r>
                      <a:r>
                        <a:rPr kumimoji="1" lang="ja-JP" altLang="en-US" sz="1000" u="none" dirty="0">
                          <a:solidFill>
                            <a:schemeClr val="tx1"/>
                          </a:solidFill>
                          <a:latin typeface="+mn-ea"/>
                        </a:rPr>
                        <a:t>＜国交省＞</a:t>
                      </a:r>
                      <a:endParaRPr kumimoji="1" lang="en-US" altLang="ja-JP" sz="1000" u="none" dirty="0">
                        <a:solidFill>
                          <a:schemeClr val="tx1"/>
                        </a:solidFill>
                        <a:latin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u="none" dirty="0">
                          <a:solidFill>
                            <a:schemeClr val="tx1"/>
                          </a:solidFill>
                          <a:latin typeface="+mn-ea"/>
                        </a:rPr>
                        <a:t>デジタル田園都市国家構想に関連するデジタル実装モデルの海外発信・展開＜内閣官房＞</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a:t>
                      </a:r>
                      <a:r>
                        <a:rPr kumimoji="1" lang="ja-JP" altLang="en-US" sz="1000" b="0" u="none" dirty="0">
                          <a:solidFill>
                            <a:schemeClr val="tx1"/>
                          </a:solidFill>
                          <a:latin typeface="+mn-ea"/>
                        </a:rPr>
                        <a:t>内閣官房事業</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「関西</a:t>
                      </a:r>
                      <a:r>
                        <a:rPr kumimoji="1" lang="en-US" altLang="ja-JP" sz="1000" b="0" i="0" u="none" strike="noStrike" kern="1200" cap="none" spc="0" normalizeH="0" baseline="0" noProof="0" dirty="0" err="1">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推進連絡会議」等を通じて、「関西</a:t>
                      </a:r>
                      <a:r>
                        <a:rPr kumimoji="1" lang="en-US" altLang="ja-JP" sz="1000" b="0" i="0" u="none" strike="noStrike" kern="1200" cap="none" spc="0" normalizeH="0" baseline="0" noProof="0" dirty="0" err="1">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」の推進方針について共有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国において、</a:t>
                      </a:r>
                      <a:r>
                        <a:rPr kumimoji="1" lang="en-US" altLang="ja-JP" sz="1000" b="0" i="0" u="none" strike="noStrike" kern="1200" cap="none" spc="0" normalizeH="0" baseline="0" noProof="0" dirty="0" err="1">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支援の予算を確保（</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R4</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補正・</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R5</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当初・</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R5</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補正・</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R6</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当初）</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008077971"/>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・「関西</a:t>
                      </a:r>
                      <a:r>
                        <a:rPr kumimoji="1" lang="en-US" altLang="ja-JP" sz="1000" b="1" u="none" dirty="0">
                          <a:solidFill>
                            <a:schemeClr val="tx1"/>
                          </a:solidFill>
                        </a:rPr>
                        <a:t>MaaS</a:t>
                      </a:r>
                      <a:r>
                        <a:rPr kumimoji="1" lang="ja-JP" altLang="en-US" sz="1000" b="1" u="none" dirty="0">
                          <a:solidFill>
                            <a:schemeClr val="tx1"/>
                          </a:solidFill>
                        </a:rPr>
                        <a:t>推進連絡会議」への参画、事業者間調整支援等</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a:t>
                      </a:r>
                      <a:r>
                        <a:rPr kumimoji="1" lang="en-US" altLang="ja-JP" sz="1000" b="1" u="none" dirty="0">
                          <a:solidFill>
                            <a:schemeClr val="tx1"/>
                          </a:solidFill>
                        </a:rPr>
                        <a:t>MaaS</a:t>
                      </a:r>
                      <a:r>
                        <a:rPr kumimoji="1" lang="ja-JP" altLang="en-US" sz="1000" b="1" u="none" dirty="0">
                          <a:solidFill>
                            <a:schemeClr val="tx1"/>
                          </a:solidFill>
                        </a:rPr>
                        <a:t>促進に向け、鉄道事業者の</a:t>
                      </a:r>
                      <a:r>
                        <a:rPr kumimoji="1" lang="en-US" altLang="ja-JP" sz="1000" b="1" u="none" dirty="0">
                          <a:solidFill>
                            <a:schemeClr val="tx1"/>
                          </a:solidFill>
                        </a:rPr>
                        <a:t>QR</a:t>
                      </a:r>
                      <a:r>
                        <a:rPr kumimoji="1" lang="ja-JP" altLang="en-US" sz="1000" b="1" u="none" dirty="0">
                          <a:solidFill>
                            <a:schemeClr val="tx1"/>
                          </a:solidFill>
                        </a:rPr>
                        <a:t>コード対応改札等によるキャッシュレス化の取組みへの補助</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・事業者が実施する</a:t>
                      </a:r>
                      <a:r>
                        <a:rPr kumimoji="1" lang="en-US" altLang="ja-JP" sz="1000" b="1" u="none" dirty="0">
                          <a:solidFill>
                            <a:schemeClr val="tx1"/>
                          </a:solidFill>
                        </a:rPr>
                        <a:t>AI</a:t>
                      </a:r>
                      <a:r>
                        <a:rPr kumimoji="1" lang="ja-JP" altLang="en-US" sz="1000" b="1" u="none" dirty="0">
                          <a:solidFill>
                            <a:schemeClr val="tx1"/>
                          </a:solidFill>
                        </a:rPr>
                        <a:t>オンデマンド交通実証事業への支援</a:t>
                      </a:r>
                      <a:endParaRPr kumimoji="1" lang="en-US" altLang="ja-JP" sz="1000" b="1" u="none" strike="sngStrik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baseline="0" dirty="0">
                          <a:solidFill>
                            <a:schemeClr val="tx1"/>
                          </a:solidFill>
                        </a:rPr>
                        <a:t>・路線バスから取得する様々なデータを活用した渋滞緩和などの取組みに向けた検討　</a:t>
                      </a:r>
                      <a:endParaRPr kumimoji="1" lang="ja-JP" altLang="en-US" sz="1000" b="1" u="none"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759101"/>
            <a:ext cx="9251210" cy="452150"/>
          </a:xfrm>
          <a:prstGeom prst="rect">
            <a:avLst/>
          </a:prstGeom>
          <a:noFill/>
          <a:ln w="6350">
            <a:noFill/>
            <a:prstDash val="solid"/>
          </a:ln>
        </p:spPr>
        <p:txBody>
          <a:bodyPr wrap="square" rtlCol="0" anchor="ctr" anchorCtr="0">
            <a:noAutofit/>
          </a:bodyPr>
          <a:lstStyle/>
          <a:p>
            <a:r>
              <a:rPr kumimoji="1" lang="ja-JP" altLang="en-US" sz="1000" dirty="0"/>
              <a:t>▷関西</a:t>
            </a:r>
            <a:r>
              <a:rPr kumimoji="1" lang="en-US" altLang="ja-JP" sz="1000" dirty="0"/>
              <a:t>MaaS</a:t>
            </a:r>
            <a:r>
              <a:rPr kumimoji="1" lang="ja-JP" altLang="en-US" sz="1000" dirty="0"/>
              <a:t>構築・機能拡充による鉄道事業者の財政負担及びデータ連携先となる多種多様なサービス事業者等のシステム整備等にかかる財政負担</a:t>
            </a:r>
          </a:p>
        </p:txBody>
      </p:sp>
      <p:graphicFrame>
        <p:nvGraphicFramePr>
          <p:cNvPr id="30" name="表 29"/>
          <p:cNvGraphicFramePr>
            <a:graphicFrameLocks noGrp="1"/>
          </p:cNvGraphicFramePr>
          <p:nvPr>
            <p:extLst>
              <p:ext uri="{D42A27DB-BD31-4B8C-83A1-F6EECF244321}">
                <p14:modId xmlns:p14="http://schemas.microsoft.com/office/powerpoint/2010/main" val="10980011"/>
              </p:ext>
            </p:extLst>
          </p:nvPr>
        </p:nvGraphicFramePr>
        <p:xfrm>
          <a:off x="482432" y="5646115"/>
          <a:ext cx="9389187" cy="584951"/>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84951">
                <a:tc>
                  <a:txBody>
                    <a:bodyPr/>
                    <a:lstStyle/>
                    <a:p>
                      <a:pPr marL="0" marR="0" lvl="0" indent="0" algn="l" defTabSz="959937"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▶関西広域でストレスフリーな移動サービスの提供</a:t>
                      </a:r>
                      <a:br>
                        <a:rPr kumimoji="1" lang="en-US" altLang="ja-JP" sz="1050" b="1" i="0" u="none" strike="noStrike" kern="1200" cap="none" spc="0" normalizeH="0" baseline="0" noProof="0" dirty="0">
                          <a:ln>
                            <a:noFill/>
                          </a:ln>
                          <a:solidFill>
                            <a:schemeClr val="tx1"/>
                          </a:solidFill>
                          <a:effectLst/>
                          <a:uLnTx/>
                          <a:uFillTx/>
                          <a:latin typeface="+mn-lt"/>
                          <a:ea typeface="+mn-ea"/>
                          <a:cs typeface="+mn-cs"/>
                        </a:rPr>
                      </a:br>
                      <a:r>
                        <a:rPr kumimoji="1" lang="en-US" altLang="ja-JP" sz="1050" b="1" i="0" u="none" strike="noStrike" kern="1200" cap="none" spc="0" normalizeH="0" baseline="0" noProof="0" dirty="0">
                          <a:ln>
                            <a:noFill/>
                          </a:ln>
                          <a:solidFill>
                            <a:schemeClr val="tx1"/>
                          </a:solidFill>
                          <a:effectLst/>
                          <a:uLnTx/>
                          <a:uFillTx/>
                          <a:latin typeface="+mn-lt"/>
                          <a:ea typeface="+mn-ea"/>
                          <a:cs typeface="+mn-cs"/>
                        </a:rPr>
                        <a:t>     </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KANSAI</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　</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」アプリの機能拡充に対する財政支援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en-US" altLang="ja-JP" sz="1000" b="0" i="0" u="none" strike="noStrike" kern="1200" cap="none" spc="0" normalizeH="0" baseline="0" noProof="0" dirty="0">
                          <a:ln>
                            <a:noFill/>
                          </a:ln>
                          <a:solidFill>
                            <a:schemeClr val="tx1"/>
                          </a:solidFill>
                          <a:effectLst/>
                          <a:uLnTx/>
                          <a:uFillTx/>
                          <a:latin typeface="+mn-ea"/>
                          <a:ea typeface="+mn-ea"/>
                          <a:cs typeface="+mn-cs"/>
                        </a:rPr>
                        <a:t>    </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・同アプリのデータ連携先となる交通事業者や観光事業者等のシステム整備等への財政支援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43671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593046625"/>
              </p:ext>
            </p:extLst>
          </p:nvPr>
        </p:nvGraphicFramePr>
        <p:xfrm>
          <a:off x="280329" y="1753163"/>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EV</a:t>
                      </a: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FC</a:t>
                      </a:r>
                      <a:r>
                        <a:rPr lang="ja-JP" altLang="en-US" sz="1300" b="1" u="none" dirty="0">
                          <a:solidFill>
                            <a:schemeClr val="tx1"/>
                          </a:solidFill>
                          <a:latin typeface="BIZ UDPゴシック" panose="020B0400000000000000" pitchFamily="50" charset="-128"/>
                          <a:ea typeface="BIZ UDPゴシック" panose="020B0400000000000000" pitchFamily="50" charset="-128"/>
                        </a:rPr>
                        <a:t>バスの導入数</a:t>
                      </a: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b="1" u="none" dirty="0">
                          <a:solidFill>
                            <a:schemeClr val="tx1"/>
                          </a:solidFill>
                          <a:latin typeface="BIZ UDPゴシック" panose="020B0400000000000000" pitchFamily="50" charset="-128"/>
                          <a:ea typeface="BIZ UDPゴシック" panose="020B0400000000000000" pitchFamily="50" charset="-128"/>
                        </a:rPr>
                        <a:t>　</a:t>
                      </a:r>
                      <a:r>
                        <a:rPr lang="zh-TW" altLang="en-US" sz="1300" b="1" u="none" dirty="0">
                          <a:solidFill>
                            <a:schemeClr val="tx1"/>
                          </a:solidFill>
                          <a:latin typeface="BIZ UDPゴシック" panose="020B0400000000000000" pitchFamily="50" charset="-128"/>
                          <a:ea typeface="BIZ UDPゴシック" panose="020B0400000000000000" pitchFamily="50" charset="-128"/>
                        </a:rPr>
                        <a:t>府市補助活用</a:t>
                      </a:r>
                      <a:r>
                        <a:rPr lang="ja-JP" altLang="en-US" sz="1300" b="1" u="none" dirty="0">
                          <a:solidFill>
                            <a:schemeClr val="tx1"/>
                          </a:solidFill>
                          <a:latin typeface="BIZ UDPゴシック" panose="020B0400000000000000" pitchFamily="50" charset="-128"/>
                          <a:ea typeface="BIZ UDPゴシック" panose="020B0400000000000000" pitchFamily="50" charset="-128"/>
                        </a:rPr>
                        <a:t>で</a:t>
                      </a:r>
                      <a:r>
                        <a:rPr lang="en-US" altLang="ja-JP" sz="1300" b="1" u="none" dirty="0">
                          <a:solidFill>
                            <a:schemeClr val="tx1"/>
                          </a:solidFill>
                          <a:latin typeface="BIZ UDPゴシック" panose="020B0400000000000000" pitchFamily="50" charset="-128"/>
                          <a:ea typeface="BIZ UDPゴシック" panose="020B0400000000000000" pitchFamily="50" charset="-128"/>
                        </a:rPr>
                        <a:t>57</a:t>
                      </a:r>
                      <a:r>
                        <a:rPr lang="ja-JP" altLang="en-US" sz="1300" b="1" u="none" dirty="0">
                          <a:solidFill>
                            <a:schemeClr val="tx1"/>
                          </a:solidFill>
                          <a:latin typeface="BIZ UDPゴシック" panose="020B0400000000000000" pitchFamily="50" charset="-128"/>
                          <a:ea typeface="BIZ UDPゴシック" panose="020B0400000000000000" pitchFamily="50" charset="-128"/>
                        </a:rPr>
                        <a:t>台</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300" b="1" u="none" dirty="0">
                          <a:solidFill>
                            <a:schemeClr val="tx1"/>
                          </a:solidFill>
                          <a:latin typeface="BIZ UDPゴシック" panose="020B0400000000000000" pitchFamily="50" charset="-128"/>
                          <a:ea typeface="BIZ UDPゴシック" panose="020B0400000000000000" pitchFamily="50" charset="-128"/>
                        </a:rPr>
                        <a:t>2022</a:t>
                      </a: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2023</a:t>
                      </a:r>
                      <a:r>
                        <a:rPr lang="ja-JP" altLang="en-US" sz="1300" b="1" u="none" dirty="0">
                          <a:solidFill>
                            <a:schemeClr val="tx1"/>
                          </a:solidFill>
                          <a:latin typeface="BIZ UDPゴシック" panose="020B0400000000000000" pitchFamily="50" charset="-128"/>
                          <a:ea typeface="BIZ UDPゴシック" panose="020B0400000000000000" pitchFamily="50" charset="-128"/>
                        </a:rPr>
                        <a:t>年度府市補助実績）</a:t>
                      </a:r>
                      <a:endParaRPr lang="ja-JP" altLang="en-US" sz="1050" b="1"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・ディーゼルバスと比較して以下のとおり高額</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の　</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0" indent="0">
                        <a:lnSpc>
                          <a:spcPct val="100000"/>
                        </a:lnSpc>
                        <a:spcBef>
                          <a:spcPts val="0"/>
                        </a:spcBef>
                        <a:spcAft>
                          <a:spcPts val="0"/>
                        </a:spcAft>
                        <a:defRPr/>
                      </a:pPr>
                      <a:r>
                        <a:rPr kumimoji="1" lang="ja-JP" altLang="en-US" sz="11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cs typeface="+mn-cs"/>
                        </a:rPr>
                        <a:t> ため</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、事業者の買い替えを支援</a:t>
                      </a:r>
                      <a:endParaRPr kumimoji="1" lang="en-US" altLang="ja-JP" sz="11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EV</a:t>
                      </a:r>
                      <a:r>
                        <a:rPr lang="ja-JP" altLang="en-US" sz="1100" u="none" dirty="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5,400</a:t>
                      </a:r>
                      <a:r>
                        <a:rPr lang="ja-JP" altLang="en-US" sz="1100" u="none" dirty="0">
                          <a:solidFill>
                            <a:schemeClr val="tx1"/>
                          </a:solidFill>
                          <a:latin typeface="BIZ UDPゴシック" panose="020B0400000000000000" pitchFamily="50" charset="-128"/>
                          <a:ea typeface="BIZ UDPゴシック" panose="020B0400000000000000" pitchFamily="50" charset="-128"/>
                        </a:rPr>
                        <a:t>万円（充電設備含む</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FC</a:t>
                      </a:r>
                      <a:r>
                        <a:rPr lang="ja-JP" altLang="en-US" sz="1100" u="none" dirty="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1</a:t>
                      </a:r>
                      <a:r>
                        <a:rPr lang="ja-JP" altLang="en-US" sz="1100" u="none" dirty="0">
                          <a:solidFill>
                            <a:schemeClr val="tx1"/>
                          </a:solidFill>
                          <a:latin typeface="BIZ UDPゴシック" panose="020B0400000000000000" pitchFamily="50" charset="-128"/>
                          <a:ea typeface="BIZ UDPゴシック" panose="020B0400000000000000" pitchFamily="50" charset="-128"/>
                        </a:rPr>
                        <a:t>億円</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ディーゼルバス：約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2,000</a:t>
                      </a:r>
                      <a:r>
                        <a:rPr lang="ja-JP" altLang="en-US" sz="1100" u="none" dirty="0">
                          <a:solidFill>
                            <a:schemeClr val="tx1"/>
                          </a:solidFill>
                          <a:latin typeface="BIZ UDPゴシック" panose="020B0400000000000000" pitchFamily="50" charset="-128"/>
                          <a:ea typeface="BIZ UDPゴシック" panose="020B0400000000000000" pitchFamily="50" charset="-128"/>
                        </a:rPr>
                        <a:t>万円　</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en-US" altLang="ja-JP" sz="1100" u="none" dirty="0">
                          <a:solidFill>
                            <a:schemeClr val="tx1"/>
                          </a:solidFill>
                          <a:latin typeface="BIZ UDPゴシック" panose="020B0400000000000000" pitchFamily="50" charset="-128"/>
                          <a:ea typeface="BIZ UDPゴシック" panose="020B0400000000000000" pitchFamily="50" charset="-128"/>
                        </a:rPr>
                        <a:t>【</a:t>
                      </a:r>
                      <a:r>
                        <a:rPr lang="ja-JP" altLang="en-US" sz="1100" u="none" dirty="0">
                          <a:solidFill>
                            <a:schemeClr val="tx1"/>
                          </a:solidFill>
                          <a:latin typeface="BIZ UDPゴシック" panose="020B0400000000000000" pitchFamily="50" charset="-128"/>
                          <a:ea typeface="BIZ UDPゴシック" panose="020B0400000000000000" pitchFamily="50" charset="-128"/>
                        </a:rPr>
                        <a:t>参考：大阪府・大阪市の補助制度を活用した場合の負担例</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sng" dirty="0">
                          <a:solidFill>
                            <a:schemeClr val="tx1"/>
                          </a:solidFill>
                          <a:latin typeface="BIZ UDPゴシック" panose="020B0400000000000000" pitchFamily="50" charset="-128"/>
                          <a:ea typeface="BIZ UDPゴシック" panose="020B0400000000000000" pitchFamily="50" charset="-128"/>
                        </a:rPr>
                        <a:t>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EV</a:t>
                      </a: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FC</a:t>
                      </a:r>
                      <a:r>
                        <a:rPr lang="ja-JP" altLang="en-US" sz="1300" b="1" dirty="0">
                          <a:solidFill>
                            <a:schemeClr val="tx1"/>
                          </a:solidFill>
                          <a:latin typeface="BIZ UDPゴシック" panose="020B0400000000000000" pitchFamily="50" charset="-128"/>
                          <a:ea typeface="BIZ UDPゴシック" panose="020B0400000000000000" pitchFamily="50" charset="-128"/>
                        </a:rPr>
                        <a:t>船の開発・実証</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船の実証事業を実施中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・水素および電気のバンカリング設備</a:t>
                      </a:r>
                      <a:r>
                        <a:rPr lang="ja-JP" altLang="en-US" sz="1100" strike="noStrike" dirty="0">
                          <a:solidFill>
                            <a:schemeClr val="tx1"/>
                          </a:solidFill>
                          <a:latin typeface="BIZ UDPゴシック" panose="020B0400000000000000" pitchFamily="50" charset="-128"/>
                          <a:ea typeface="BIZ UDPゴシック" panose="020B0400000000000000" pitchFamily="50" charset="-128"/>
                        </a:rPr>
                        <a:t>の</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建設</a:t>
                      </a:r>
                      <a:r>
                        <a:rPr lang="ja-JP" altLang="en-US" sz="1100" strike="noStrike" dirty="0">
                          <a:solidFill>
                            <a:schemeClr val="tx1"/>
                          </a:solidFill>
                          <a:latin typeface="BIZ UDPゴシック" panose="020B0400000000000000" pitchFamily="50" charset="-128"/>
                          <a:ea typeface="BIZ UDPゴシック" panose="020B0400000000000000" pitchFamily="50" charset="-128"/>
                        </a:rPr>
                        <a:t>が完了</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□万博を契機に、府域での</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　</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の導入を促進</a:t>
                      </a:r>
                      <a:r>
                        <a:rPr kumimoji="1" lang="ja-JP" altLang="en-US" sz="1300" b="1">
                          <a:solidFill>
                            <a:schemeClr val="tx1"/>
                          </a:solidFill>
                          <a:latin typeface="BIZ UDPゴシック" panose="020B0400000000000000" pitchFamily="50" charset="-128"/>
                          <a:ea typeface="BIZ UDPゴシック" panose="020B0400000000000000" pitchFamily="50" charset="-128"/>
                        </a:rPr>
                        <a:t>（導入目標台数</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約</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100</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台）</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・万博に向けて、府内バス運行事業者の導入が加</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速</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・充電設備、水素ステーションの整備が進展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船の実証の進展</a:t>
                      </a: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・運航</a:t>
                      </a:r>
                      <a:endParaRPr kumimoji="1"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・万博において</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船に使用する設備実績・ノウハウを蓄積</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□府域の路線バスの５割を</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バス（更新分）</a:t>
                      </a: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・万博を契機に</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バスの導入が進展</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バスの導入状況に合わせて、バス対応</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の充電設備、水素ステーションの整備が進展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船の実用化</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船が海上輸送や観光用などで運航</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72000" indent="-45720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水素及び電気のバンカリング設備</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の導入が進展</a:t>
                      </a:r>
                      <a:endParaRPr kumimoji="1" lang="en-US" altLang="ja-JP" sz="1100" strike="sngStrike" dirty="0">
                        <a:solidFill>
                          <a:schemeClr val="tx1"/>
                        </a:solidFill>
                        <a:latin typeface="BIZ UDPゴシック" panose="020B0400000000000000" pitchFamily="50" charset="-128"/>
                        <a:ea typeface="BIZ UDPゴシック" panose="020B0400000000000000"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⑥　ゼロエミッションモビリティ</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50" dirty="0">
                <a:solidFill>
                  <a:prstClr val="black"/>
                </a:solidFill>
                <a:latin typeface="BIZ UDPゴシック" panose="020B0400000000000000" pitchFamily="50" charset="-128"/>
                <a:ea typeface="BIZ UDPゴシック" panose="020B0400000000000000" pitchFamily="50" charset="-128"/>
              </a:rPr>
              <a:t>　温室効果ガス（ＣＯ</a:t>
            </a:r>
            <a:r>
              <a:rPr lang="ja-JP" altLang="en-US" sz="800" dirty="0">
                <a:solidFill>
                  <a:prstClr val="black"/>
                </a:solidFill>
                <a:latin typeface="BIZ UDPゴシック" panose="020B0400000000000000" pitchFamily="50" charset="-128"/>
                <a:ea typeface="BIZ UDPゴシック" panose="020B0400000000000000" pitchFamily="50" charset="-128"/>
              </a:rPr>
              <a:t>２</a:t>
            </a:r>
            <a:r>
              <a:rPr lang="ja-JP" altLang="en-US" sz="1050" dirty="0">
                <a:solidFill>
                  <a:prstClr val="black"/>
                </a:solidFill>
                <a:latin typeface="BIZ UDPゴシック" panose="020B0400000000000000" pitchFamily="50" charset="-128"/>
                <a:ea typeface="BIZ UDPゴシック" panose="020B0400000000000000" pitchFamily="50" charset="-128"/>
              </a:rPr>
              <a:t>）の排出削減に向けては、ゼロエミッションモビリティを幅広く普及させることが重要である。万博会場へのアクセス等において、</a:t>
            </a:r>
            <a:r>
              <a:rPr lang="en-US" altLang="ja-JP" sz="1050" dirty="0">
                <a:solidFill>
                  <a:prstClr val="black"/>
                </a:solidFill>
                <a:latin typeface="BIZ UDPゴシック" panose="020B0400000000000000" pitchFamily="50" charset="-128"/>
                <a:ea typeface="BIZ UDPゴシック" panose="020B0400000000000000" pitchFamily="50" charset="-128"/>
              </a:rPr>
              <a:t>EV</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en-US" altLang="ja-JP" sz="1050" dirty="0">
                <a:solidFill>
                  <a:prstClr val="black"/>
                </a:solidFill>
                <a:latin typeface="BIZ UDPゴシック" panose="020B0400000000000000" pitchFamily="50" charset="-128"/>
                <a:ea typeface="BIZ UDPゴシック" panose="020B0400000000000000" pitchFamily="50" charset="-128"/>
              </a:rPr>
              <a:t>FC</a:t>
            </a:r>
            <a:r>
              <a:rPr lang="ja-JP" altLang="en-US" sz="1050" dirty="0">
                <a:solidFill>
                  <a:prstClr val="black"/>
                </a:solidFill>
                <a:latin typeface="BIZ UDPゴシック" panose="020B0400000000000000" pitchFamily="50" charset="-128"/>
                <a:ea typeface="BIZ UDPゴシック" panose="020B0400000000000000" pitchFamily="50" charset="-128"/>
              </a:rPr>
              <a:t>バスや、</a:t>
            </a:r>
            <a:r>
              <a:rPr lang="en-US" altLang="ja-JP" sz="1050" dirty="0">
                <a:solidFill>
                  <a:prstClr val="black"/>
                </a:solidFill>
                <a:latin typeface="BIZ UDPゴシック" panose="020B0400000000000000" pitchFamily="50" charset="-128"/>
                <a:ea typeface="BIZ UDPゴシック" panose="020B0400000000000000" pitchFamily="50" charset="-128"/>
              </a:rPr>
              <a:t>EV</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en-US" altLang="ja-JP" sz="1050" dirty="0">
                <a:solidFill>
                  <a:prstClr val="black"/>
                </a:solidFill>
                <a:latin typeface="BIZ UDPゴシック" panose="020B0400000000000000" pitchFamily="50" charset="-128"/>
                <a:ea typeface="BIZ UDPゴシック" panose="020B0400000000000000" pitchFamily="50" charset="-128"/>
              </a:rPr>
              <a:t>FC</a:t>
            </a:r>
            <a:r>
              <a:rPr lang="ja-JP" altLang="en-US" sz="1050" dirty="0">
                <a:solidFill>
                  <a:prstClr val="black"/>
                </a:solidFill>
                <a:latin typeface="BIZ UDPゴシック" panose="020B0400000000000000" pitchFamily="50" charset="-128"/>
                <a:ea typeface="BIZ UDPゴシック" panose="020B0400000000000000" pitchFamily="50" charset="-128"/>
              </a:rPr>
              <a:t>船を活用するとともに、広く大阪・関西への拡大をめざす。</a:t>
            </a:r>
          </a:p>
        </p:txBody>
      </p:sp>
      <p:graphicFrame>
        <p:nvGraphicFramePr>
          <p:cNvPr id="32" name="表 31"/>
          <p:cNvGraphicFramePr>
            <a:graphicFrameLocks noGrp="1"/>
          </p:cNvGraphicFramePr>
          <p:nvPr>
            <p:extLst>
              <p:ext uri="{D42A27DB-BD31-4B8C-83A1-F6EECF244321}">
                <p14:modId xmlns:p14="http://schemas.microsoft.com/office/powerpoint/2010/main" val="2387002595"/>
              </p:ext>
            </p:extLst>
          </p:nvPr>
        </p:nvGraphicFramePr>
        <p:xfrm>
          <a:off x="581307" y="4147328"/>
          <a:ext cx="2292126" cy="358194"/>
        </p:xfrm>
        <a:graphic>
          <a:graphicData uri="http://schemas.openxmlformats.org/drawingml/2006/table">
            <a:tbl>
              <a:tblPr firstRow="1" bandRow="1">
                <a:tableStyleId>{7DF18680-E054-41AD-8BC1-D1AEF772440D}</a:tableStyleId>
              </a:tblPr>
              <a:tblGrid>
                <a:gridCol w="764042">
                  <a:extLst>
                    <a:ext uri="{9D8B030D-6E8A-4147-A177-3AD203B41FA5}">
                      <a16:colId xmlns:a16="http://schemas.microsoft.com/office/drawing/2014/main" val="599272707"/>
                    </a:ext>
                  </a:extLst>
                </a:gridCol>
                <a:gridCol w="764042">
                  <a:extLst>
                    <a:ext uri="{9D8B030D-6E8A-4147-A177-3AD203B41FA5}">
                      <a16:colId xmlns:a16="http://schemas.microsoft.com/office/drawing/2014/main" val="2986229031"/>
                    </a:ext>
                  </a:extLst>
                </a:gridCol>
                <a:gridCol w="764042">
                  <a:extLst>
                    <a:ext uri="{9D8B030D-6E8A-4147-A177-3AD203B41FA5}">
                      <a16:colId xmlns:a16="http://schemas.microsoft.com/office/drawing/2014/main" val="2031742507"/>
                    </a:ext>
                  </a:extLst>
                </a:gridCol>
              </a:tblGrid>
              <a:tr h="358194">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1999287681"/>
              </p:ext>
            </p:extLst>
          </p:nvPr>
        </p:nvGraphicFramePr>
        <p:xfrm>
          <a:off x="580233" y="4845461"/>
          <a:ext cx="2293200" cy="411480"/>
        </p:xfrm>
        <a:graphic>
          <a:graphicData uri="http://schemas.openxmlformats.org/drawingml/2006/table">
            <a:tbl>
              <a:tblPr firstRow="1" bandRow="1">
                <a:tableStyleId>{7DF18680-E054-41AD-8BC1-D1AEF772440D}</a:tableStyleId>
              </a:tblPr>
              <a:tblGrid>
                <a:gridCol w="1149467">
                  <a:extLst>
                    <a:ext uri="{9D8B030D-6E8A-4147-A177-3AD203B41FA5}">
                      <a16:colId xmlns:a16="http://schemas.microsoft.com/office/drawing/2014/main" val="599272707"/>
                    </a:ext>
                  </a:extLst>
                </a:gridCol>
                <a:gridCol w="733508">
                  <a:extLst>
                    <a:ext uri="{9D8B030D-6E8A-4147-A177-3AD203B41FA5}">
                      <a16:colId xmlns:a16="http://schemas.microsoft.com/office/drawing/2014/main" val="2986229031"/>
                    </a:ext>
                  </a:extLst>
                </a:gridCol>
                <a:gridCol w="410225">
                  <a:extLst>
                    <a:ext uri="{9D8B030D-6E8A-4147-A177-3AD203B41FA5}">
                      <a16:colId xmlns:a16="http://schemas.microsoft.com/office/drawing/2014/main" val="2031742507"/>
                    </a:ext>
                  </a:extLst>
                </a:gridCol>
              </a:tblGrid>
              <a:tr h="405262">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a:t>
                      </a:r>
                      <a:r>
                        <a:rPr kumimoji="1" lang="ja-JP" altLang="en-US" sz="900" b="1" dirty="0">
                          <a:latin typeface="BIZ UDPゴシック" panose="020B0400000000000000" pitchFamily="50" charset="-128"/>
                          <a:ea typeface="BIZ UDPゴシック" panose="020B0400000000000000" pitchFamily="50" charset="-128"/>
                        </a:rPr>
                        <a:t>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1/6</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3835339" y="4139393"/>
            <a:ext cx="2474782" cy="2062290"/>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会場へのアクセス等で活用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lvl="0" defTabSz="930530">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・夢洲↔舞洲の</a:t>
            </a:r>
            <a:r>
              <a:rPr kumimoji="1" lang="ja-JP" altLang="en-US" sz="1100" dirty="0">
                <a:solidFill>
                  <a:schemeClr val="tx1"/>
                </a:solidFill>
                <a:latin typeface="BIZ UDPゴシック" panose="020B0400000000000000" pitchFamily="50" charset="-128"/>
                <a:ea typeface="BIZ UDPゴシック" panose="020B0400000000000000" pitchFamily="50" charset="-128"/>
              </a:rPr>
              <a:t>パークアンドライドバス</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や周辺のターミナル駅からのシャトル</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バス等に</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バスを活用</a:t>
            </a:r>
            <a:endPar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・無線給電など新技術を活用した</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バスの試行運行</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船による来場者の海上移動</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が実現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3834265" y="3999801"/>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Tree>
    <p:extLst>
      <p:ext uri="{BB962C8B-B14F-4D97-AF65-F5344CB8AC3E}">
        <p14:creationId xmlns:p14="http://schemas.microsoft.com/office/powerpoint/2010/main" val="23868724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3190</Words>
  <Application>Microsoft Office PowerPoint</Application>
  <PresentationFormat>ユーザー設定</PresentationFormat>
  <Paragraphs>304</Paragraphs>
  <Slides>10</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BIZ UDPゴシック</vt:lpstr>
      <vt:lpstr>Meiryo UI</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2024-07-29T09:25:36Z</dcterms:created>
  <dcterms:modified xsi:type="dcterms:W3CDTF">2024-07-29T09:32:33Z</dcterms:modified>
</cp:coreProperties>
</file>