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8"/>
  </p:notesMasterIdLst>
  <p:sldIdLst>
    <p:sldId id="263" r:id="rId2"/>
    <p:sldId id="462" r:id="rId3"/>
    <p:sldId id="490" r:id="rId4"/>
    <p:sldId id="491" r:id="rId5"/>
    <p:sldId id="493" r:id="rId6"/>
    <p:sldId id="492" r:id="rId7"/>
  </p:sldIdLst>
  <p:sldSz cx="10080625" cy="71993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076" autoAdjust="0"/>
    <p:restoredTop sz="81688" autoAdjust="0"/>
  </p:normalViewPr>
  <p:slideViewPr>
    <p:cSldViewPr snapToGrid="0">
      <p:cViewPr varScale="1">
        <p:scale>
          <a:sx n="65" d="100"/>
          <a:sy n="65" d="100"/>
        </p:scale>
        <p:origin x="13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D9092FB8-FD18-40AE-9D22-BEC6B050F390}" type="datetimeFigureOut">
              <a:rPr kumimoji="1" lang="ja-JP" altLang="en-US" smtClean="0"/>
              <a:t>2024/7/29</a:t>
            </a:fld>
            <a:endParaRPr kumimoji="1" lang="ja-JP" altLang="en-US" dirty="0"/>
          </a:p>
        </p:txBody>
      </p:sp>
      <p:sp>
        <p:nvSpPr>
          <p:cNvPr id="4" name="スライド イメージ プレースホルダー 3"/>
          <p:cNvSpPr>
            <a:spLocks noGrp="1" noRot="1" noChangeAspect="1"/>
          </p:cNvSpPr>
          <p:nvPr>
            <p:ph type="sldImg" idx="2"/>
          </p:nvPr>
        </p:nvSpPr>
        <p:spPr>
          <a:xfrm>
            <a:off x="1055688" y="1243013"/>
            <a:ext cx="4695825" cy="33543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BD89AF42-F142-4625-B4CD-E321CA960B6D}" type="slidenum">
              <a:rPr kumimoji="1" lang="ja-JP" altLang="en-US" smtClean="0"/>
              <a:t>‹#›</a:t>
            </a:fld>
            <a:endParaRPr kumimoji="1" lang="ja-JP" altLang="en-US" dirty="0"/>
          </a:p>
        </p:txBody>
      </p:sp>
    </p:spTree>
    <p:extLst>
      <p:ext uri="{BB962C8B-B14F-4D97-AF65-F5344CB8AC3E}">
        <p14:creationId xmlns:p14="http://schemas.microsoft.com/office/powerpoint/2010/main" val="1449509971"/>
      </p:ext>
    </p:extLst>
  </p:cSld>
  <p:clrMap bg1="lt1" tx1="dk1" bg2="lt2" tx2="dk2" accent1="accent1" accent2="accent2" accent3="accent3" accent4="accent4" accent5="accent5" accent6="accent6" hlink="hlink" folHlink="folHlink"/>
  <p:notesStyle>
    <a:lvl1pPr marL="0" algn="l" defTabSz="942472" rtl="0" eaLnBrk="1" latinLnBrk="0" hangingPunct="1">
      <a:defRPr kumimoji="1" sz="1237" kern="1200">
        <a:solidFill>
          <a:schemeClr val="tx1"/>
        </a:solidFill>
        <a:latin typeface="+mn-lt"/>
        <a:ea typeface="+mn-ea"/>
        <a:cs typeface="+mn-cs"/>
      </a:defRPr>
    </a:lvl1pPr>
    <a:lvl2pPr marL="471236" algn="l" defTabSz="942472" rtl="0" eaLnBrk="1" latinLnBrk="0" hangingPunct="1">
      <a:defRPr kumimoji="1" sz="1237" kern="1200">
        <a:solidFill>
          <a:schemeClr val="tx1"/>
        </a:solidFill>
        <a:latin typeface="+mn-lt"/>
        <a:ea typeface="+mn-ea"/>
        <a:cs typeface="+mn-cs"/>
      </a:defRPr>
    </a:lvl2pPr>
    <a:lvl3pPr marL="942472" algn="l" defTabSz="942472" rtl="0" eaLnBrk="1" latinLnBrk="0" hangingPunct="1">
      <a:defRPr kumimoji="1" sz="1237" kern="1200">
        <a:solidFill>
          <a:schemeClr val="tx1"/>
        </a:solidFill>
        <a:latin typeface="+mn-lt"/>
        <a:ea typeface="+mn-ea"/>
        <a:cs typeface="+mn-cs"/>
      </a:defRPr>
    </a:lvl3pPr>
    <a:lvl4pPr marL="1413708" algn="l" defTabSz="942472" rtl="0" eaLnBrk="1" latinLnBrk="0" hangingPunct="1">
      <a:defRPr kumimoji="1" sz="1237" kern="1200">
        <a:solidFill>
          <a:schemeClr val="tx1"/>
        </a:solidFill>
        <a:latin typeface="+mn-lt"/>
        <a:ea typeface="+mn-ea"/>
        <a:cs typeface="+mn-cs"/>
      </a:defRPr>
    </a:lvl4pPr>
    <a:lvl5pPr marL="1884944" algn="l" defTabSz="942472" rtl="0" eaLnBrk="1" latinLnBrk="0" hangingPunct="1">
      <a:defRPr kumimoji="1" sz="1237" kern="1200">
        <a:solidFill>
          <a:schemeClr val="tx1"/>
        </a:solidFill>
        <a:latin typeface="+mn-lt"/>
        <a:ea typeface="+mn-ea"/>
        <a:cs typeface="+mn-cs"/>
      </a:defRPr>
    </a:lvl5pPr>
    <a:lvl6pPr marL="2356180" algn="l" defTabSz="942472" rtl="0" eaLnBrk="1" latinLnBrk="0" hangingPunct="1">
      <a:defRPr kumimoji="1" sz="1237" kern="1200">
        <a:solidFill>
          <a:schemeClr val="tx1"/>
        </a:solidFill>
        <a:latin typeface="+mn-lt"/>
        <a:ea typeface="+mn-ea"/>
        <a:cs typeface="+mn-cs"/>
      </a:defRPr>
    </a:lvl6pPr>
    <a:lvl7pPr marL="2827416" algn="l" defTabSz="942472" rtl="0" eaLnBrk="1" latinLnBrk="0" hangingPunct="1">
      <a:defRPr kumimoji="1" sz="1237" kern="1200">
        <a:solidFill>
          <a:schemeClr val="tx1"/>
        </a:solidFill>
        <a:latin typeface="+mn-lt"/>
        <a:ea typeface="+mn-ea"/>
        <a:cs typeface="+mn-cs"/>
      </a:defRPr>
    </a:lvl7pPr>
    <a:lvl8pPr marL="3298652" algn="l" defTabSz="942472" rtl="0" eaLnBrk="1" latinLnBrk="0" hangingPunct="1">
      <a:defRPr kumimoji="1" sz="1237" kern="1200">
        <a:solidFill>
          <a:schemeClr val="tx1"/>
        </a:solidFill>
        <a:latin typeface="+mn-lt"/>
        <a:ea typeface="+mn-ea"/>
        <a:cs typeface="+mn-cs"/>
      </a:defRPr>
    </a:lvl8pPr>
    <a:lvl9pPr marL="3769888" algn="l" defTabSz="942472" rtl="0" eaLnBrk="1" latinLnBrk="0" hangingPunct="1">
      <a:defRPr kumimoji="1" sz="123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154" rtl="0" eaLnBrk="1" fontAlgn="auto" latinLnBrk="0" hangingPunct="1">
              <a:lnSpc>
                <a:spcPct val="100000"/>
              </a:lnSpc>
              <a:spcBef>
                <a:spcPts val="0"/>
              </a:spcBef>
              <a:spcAft>
                <a:spcPts val="0"/>
              </a:spcAft>
              <a:buClrTx/>
              <a:buSzTx/>
              <a:buFontTx/>
              <a:buNone/>
              <a:tabLst/>
              <a:defRPr/>
            </a:pPr>
            <a:fld id="{ED46AC97-A672-49CE-B184-0580529B73ED}" type="slidenum">
              <a:rPr kumimoji="0"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154" rtl="0" eaLnBrk="1" fontAlgn="auto" latinLnBrk="0" hangingPunct="1">
                <a:lnSpc>
                  <a:spcPct val="100000"/>
                </a:lnSpc>
                <a:spcBef>
                  <a:spcPts val="0"/>
                </a:spcBef>
                <a:spcAft>
                  <a:spcPts val="0"/>
                </a:spcAft>
                <a:buClrTx/>
                <a:buSzTx/>
                <a:buFontTx/>
                <a:buNone/>
                <a:tabLst/>
                <a:defRPr/>
              </a:pPr>
              <a:t>2</a:t>
            </a:fld>
            <a:endParaRPr kumimoji="0"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2892960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154" rtl="0" eaLnBrk="1" fontAlgn="auto" latinLnBrk="0" hangingPunct="1">
              <a:lnSpc>
                <a:spcPct val="100000"/>
              </a:lnSpc>
              <a:spcBef>
                <a:spcPts val="0"/>
              </a:spcBef>
              <a:spcAft>
                <a:spcPts val="0"/>
              </a:spcAft>
              <a:buClrTx/>
              <a:buSzTx/>
              <a:buFontTx/>
              <a:buNone/>
              <a:tabLst/>
              <a:defRPr/>
            </a:pPr>
            <a:fld id="{67AE9E58-E5B9-4E57-80C2-ECCF39F3F7BD}" type="slidenum">
              <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154"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7525728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39BAA96-0D50-4A49-9A5E-C49B3DD848C8}"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6378449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154" rtl="0" eaLnBrk="1" fontAlgn="auto" latinLnBrk="0" hangingPunct="1">
              <a:lnSpc>
                <a:spcPct val="100000"/>
              </a:lnSpc>
              <a:spcBef>
                <a:spcPts val="0"/>
              </a:spcBef>
              <a:spcAft>
                <a:spcPts val="0"/>
              </a:spcAft>
              <a:buClrTx/>
              <a:buSzTx/>
              <a:buFontTx/>
              <a:buNone/>
              <a:tabLst/>
              <a:defRPr/>
            </a:pPr>
            <a:fld id="{67AE9E58-E5B9-4E57-80C2-ECCF39F3F7BD}" type="slidenum">
              <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154"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8480788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39BAA96-0D50-4A49-9A5E-C49B3DD848C8}"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9388239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56047" y="1178222"/>
            <a:ext cx="8568531" cy="2506427"/>
          </a:xfrm>
        </p:spPr>
        <p:txBody>
          <a:bodyPr anchor="b"/>
          <a:lstStyle>
            <a:lvl1pPr algn="ctr">
              <a:defRPr sz="6299"/>
            </a:lvl1pPr>
          </a:lstStyle>
          <a:p>
            <a:r>
              <a:rPr lang="ja-JP" altLang="en-US"/>
              <a:t>マスター タイトルの書式設定</a:t>
            </a:r>
            <a:endParaRPr lang="en-US" dirty="0"/>
          </a:p>
        </p:txBody>
      </p:sp>
      <p:sp>
        <p:nvSpPr>
          <p:cNvPr id="3" name="Subtitle 2"/>
          <p:cNvSpPr>
            <a:spLocks noGrp="1"/>
          </p:cNvSpPr>
          <p:nvPr>
            <p:ph type="subTitle" idx="1"/>
          </p:nvPr>
        </p:nvSpPr>
        <p:spPr>
          <a:xfrm>
            <a:off x="1260078" y="3781306"/>
            <a:ext cx="7560469" cy="1738167"/>
          </a:xfrm>
        </p:spPr>
        <p:txBody>
          <a:bodyPr/>
          <a:lstStyle>
            <a:lvl1pPr marL="0" indent="0" algn="ctr">
              <a:buNone/>
              <a:defRPr sz="2520"/>
            </a:lvl1pPr>
            <a:lvl2pPr marL="479969" indent="0" algn="ctr">
              <a:buNone/>
              <a:defRPr sz="2100"/>
            </a:lvl2pPr>
            <a:lvl3pPr marL="959937" indent="0" algn="ctr">
              <a:buNone/>
              <a:defRPr sz="1890"/>
            </a:lvl3pPr>
            <a:lvl4pPr marL="1439906" indent="0" algn="ctr">
              <a:buNone/>
              <a:defRPr sz="1680"/>
            </a:lvl4pPr>
            <a:lvl5pPr marL="1919874" indent="0" algn="ctr">
              <a:buNone/>
              <a:defRPr sz="1680"/>
            </a:lvl5pPr>
            <a:lvl6pPr marL="2399843" indent="0" algn="ctr">
              <a:buNone/>
              <a:defRPr sz="1680"/>
            </a:lvl6pPr>
            <a:lvl7pPr marL="2879811" indent="0" algn="ctr">
              <a:buNone/>
              <a:defRPr sz="1680"/>
            </a:lvl7pPr>
            <a:lvl8pPr marL="3359780" indent="0" algn="ctr">
              <a:buNone/>
              <a:defRPr sz="1680"/>
            </a:lvl8pPr>
            <a:lvl9pPr marL="3839748" indent="0" algn="ctr">
              <a:buNone/>
              <a:defRPr sz="168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C428290-D9F4-4DC7-9351-5CB573542EE7}" type="datetimeFigureOut">
              <a:rPr kumimoji="1" lang="ja-JP" altLang="en-US" smtClean="0"/>
              <a:t>2024/7/29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9F2EF1E-626E-4657-9017-205445D3C8E1}" type="slidenum">
              <a:rPr kumimoji="1" lang="ja-JP" altLang="en-US" smtClean="0"/>
              <a:t>‹#›</a:t>
            </a:fld>
            <a:endParaRPr kumimoji="1" lang="ja-JP" altLang="en-US" dirty="0"/>
          </a:p>
        </p:txBody>
      </p:sp>
    </p:spTree>
    <p:extLst>
      <p:ext uri="{BB962C8B-B14F-4D97-AF65-F5344CB8AC3E}">
        <p14:creationId xmlns:p14="http://schemas.microsoft.com/office/powerpoint/2010/main" val="1205628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428290-D9F4-4DC7-9351-5CB573542EE7}" type="datetimeFigureOut">
              <a:rPr kumimoji="1" lang="ja-JP" altLang="en-US" smtClean="0"/>
              <a:t>2024/7/29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9F2EF1E-626E-4657-9017-205445D3C8E1}" type="slidenum">
              <a:rPr kumimoji="1" lang="ja-JP" altLang="en-US" smtClean="0"/>
              <a:t>‹#›</a:t>
            </a:fld>
            <a:endParaRPr kumimoji="1" lang="ja-JP" altLang="en-US" dirty="0"/>
          </a:p>
        </p:txBody>
      </p:sp>
    </p:spTree>
    <p:extLst>
      <p:ext uri="{BB962C8B-B14F-4D97-AF65-F5344CB8AC3E}">
        <p14:creationId xmlns:p14="http://schemas.microsoft.com/office/powerpoint/2010/main" val="4244813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13948" y="383297"/>
            <a:ext cx="2173635" cy="610108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93044" y="383297"/>
            <a:ext cx="6394896" cy="610108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428290-D9F4-4DC7-9351-5CB573542EE7}" type="datetimeFigureOut">
              <a:rPr kumimoji="1" lang="ja-JP" altLang="en-US" smtClean="0"/>
              <a:t>2024/7/29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9F2EF1E-626E-4657-9017-205445D3C8E1}" type="slidenum">
              <a:rPr kumimoji="1" lang="ja-JP" altLang="en-US" smtClean="0"/>
              <a:t>‹#›</a:t>
            </a:fld>
            <a:endParaRPr kumimoji="1" lang="ja-JP" altLang="en-US" dirty="0"/>
          </a:p>
        </p:txBody>
      </p:sp>
    </p:spTree>
    <p:extLst>
      <p:ext uri="{BB962C8B-B14F-4D97-AF65-F5344CB8AC3E}">
        <p14:creationId xmlns:p14="http://schemas.microsoft.com/office/powerpoint/2010/main" val="12846499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タイトル スライド">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4"/>
          </p:nvPr>
        </p:nvSpPr>
        <p:spPr>
          <a:xfrm>
            <a:off x="7686477" y="6657699"/>
            <a:ext cx="2268141" cy="383297"/>
          </a:xfrm>
          <a:prstGeom prst="rect">
            <a:avLst/>
          </a:prstGeom>
        </p:spPr>
        <p:txBody>
          <a:bodyPr vert="horz" lIns="91440" tIns="45720" rIns="91440" bIns="45720" rtlCol="0" anchor="ctr"/>
          <a:lstStyle>
            <a:lvl1pPr algn="r">
              <a:defRPr sz="992">
                <a:solidFill>
                  <a:schemeClr val="tx1">
                    <a:tint val="75000"/>
                  </a:schemeClr>
                </a:solidFill>
                <a:latin typeface="Meiryo UI" panose="020B0604030504040204" pitchFamily="50" charset="-128"/>
                <a:ea typeface="Meiryo UI" panose="020B0604030504040204" pitchFamily="50" charset="-128"/>
              </a:defRPr>
            </a:lvl1pPr>
          </a:lstStyle>
          <a:p>
            <a:fld id="{939B3220-1779-44EA-8831-6F61BDC7602A}" type="slidenum">
              <a:rPr kumimoji="1" lang="ja-JP" altLang="en-US" smtClean="0"/>
              <a:pPr/>
              <a:t>‹#›</a:t>
            </a:fld>
            <a:endParaRPr kumimoji="1" lang="ja-JP" altLang="en-US" dirty="0"/>
          </a:p>
        </p:txBody>
      </p:sp>
    </p:spTree>
    <p:extLst>
      <p:ext uri="{BB962C8B-B14F-4D97-AF65-F5344CB8AC3E}">
        <p14:creationId xmlns:p14="http://schemas.microsoft.com/office/powerpoint/2010/main" val="3626053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428290-D9F4-4DC7-9351-5CB573542EE7}" type="datetimeFigureOut">
              <a:rPr kumimoji="1" lang="ja-JP" altLang="en-US" smtClean="0"/>
              <a:t>2024/7/29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9F2EF1E-626E-4657-9017-205445D3C8E1}" type="slidenum">
              <a:rPr kumimoji="1" lang="ja-JP" altLang="en-US" smtClean="0"/>
              <a:t>‹#›</a:t>
            </a:fld>
            <a:endParaRPr kumimoji="1" lang="ja-JP" altLang="en-US" dirty="0"/>
          </a:p>
        </p:txBody>
      </p:sp>
    </p:spTree>
    <p:extLst>
      <p:ext uri="{BB962C8B-B14F-4D97-AF65-F5344CB8AC3E}">
        <p14:creationId xmlns:p14="http://schemas.microsoft.com/office/powerpoint/2010/main" val="4204116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87793" y="1794831"/>
            <a:ext cx="8694539" cy="2994714"/>
          </a:xfrm>
        </p:spPr>
        <p:txBody>
          <a:bodyPr anchor="b"/>
          <a:lstStyle>
            <a:lvl1pPr>
              <a:defRPr sz="6299"/>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7793" y="4817876"/>
            <a:ext cx="8694539" cy="1574849"/>
          </a:xfrm>
        </p:spPr>
        <p:txBody>
          <a:bodyPr/>
          <a:lstStyle>
            <a:lvl1pPr marL="0" indent="0">
              <a:buNone/>
              <a:defRPr sz="2520">
                <a:solidFill>
                  <a:schemeClr val="tx1"/>
                </a:solidFill>
              </a:defRPr>
            </a:lvl1pPr>
            <a:lvl2pPr marL="479969" indent="0">
              <a:buNone/>
              <a:defRPr sz="2100">
                <a:solidFill>
                  <a:schemeClr val="tx1">
                    <a:tint val="75000"/>
                  </a:schemeClr>
                </a:solidFill>
              </a:defRPr>
            </a:lvl2pPr>
            <a:lvl3pPr marL="959937" indent="0">
              <a:buNone/>
              <a:defRPr sz="1890">
                <a:solidFill>
                  <a:schemeClr val="tx1">
                    <a:tint val="75000"/>
                  </a:schemeClr>
                </a:solidFill>
              </a:defRPr>
            </a:lvl3pPr>
            <a:lvl4pPr marL="1439906" indent="0">
              <a:buNone/>
              <a:defRPr sz="1680">
                <a:solidFill>
                  <a:schemeClr val="tx1">
                    <a:tint val="75000"/>
                  </a:schemeClr>
                </a:solidFill>
              </a:defRPr>
            </a:lvl4pPr>
            <a:lvl5pPr marL="1919874" indent="0">
              <a:buNone/>
              <a:defRPr sz="1680">
                <a:solidFill>
                  <a:schemeClr val="tx1">
                    <a:tint val="75000"/>
                  </a:schemeClr>
                </a:solidFill>
              </a:defRPr>
            </a:lvl5pPr>
            <a:lvl6pPr marL="2399843" indent="0">
              <a:buNone/>
              <a:defRPr sz="1680">
                <a:solidFill>
                  <a:schemeClr val="tx1">
                    <a:tint val="75000"/>
                  </a:schemeClr>
                </a:solidFill>
              </a:defRPr>
            </a:lvl6pPr>
            <a:lvl7pPr marL="2879811" indent="0">
              <a:buNone/>
              <a:defRPr sz="1680">
                <a:solidFill>
                  <a:schemeClr val="tx1">
                    <a:tint val="75000"/>
                  </a:schemeClr>
                </a:solidFill>
              </a:defRPr>
            </a:lvl7pPr>
            <a:lvl8pPr marL="3359780" indent="0">
              <a:buNone/>
              <a:defRPr sz="1680">
                <a:solidFill>
                  <a:schemeClr val="tx1">
                    <a:tint val="75000"/>
                  </a:schemeClr>
                </a:solidFill>
              </a:defRPr>
            </a:lvl8pPr>
            <a:lvl9pPr marL="3839748" indent="0">
              <a:buNone/>
              <a:defRPr sz="168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C428290-D9F4-4DC7-9351-5CB573542EE7}" type="datetimeFigureOut">
              <a:rPr kumimoji="1" lang="ja-JP" altLang="en-US" smtClean="0"/>
              <a:t>2024/7/29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9F2EF1E-626E-4657-9017-205445D3C8E1}" type="slidenum">
              <a:rPr kumimoji="1" lang="ja-JP" altLang="en-US" smtClean="0"/>
              <a:t>‹#›</a:t>
            </a:fld>
            <a:endParaRPr kumimoji="1" lang="ja-JP" altLang="en-US" dirty="0"/>
          </a:p>
        </p:txBody>
      </p:sp>
    </p:spTree>
    <p:extLst>
      <p:ext uri="{BB962C8B-B14F-4D97-AF65-F5344CB8AC3E}">
        <p14:creationId xmlns:p14="http://schemas.microsoft.com/office/powerpoint/2010/main" val="393090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93043" y="1916484"/>
            <a:ext cx="4284266" cy="456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103316" y="1916484"/>
            <a:ext cx="4284266" cy="456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C428290-D9F4-4DC7-9351-5CB573542EE7}" type="datetimeFigureOut">
              <a:rPr kumimoji="1" lang="ja-JP" altLang="en-US" smtClean="0"/>
              <a:t>2024/7/29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29F2EF1E-626E-4657-9017-205445D3C8E1}" type="slidenum">
              <a:rPr kumimoji="1" lang="ja-JP" altLang="en-US" smtClean="0"/>
              <a:t>‹#›</a:t>
            </a:fld>
            <a:endParaRPr kumimoji="1" lang="ja-JP" altLang="en-US" dirty="0"/>
          </a:p>
        </p:txBody>
      </p:sp>
    </p:spTree>
    <p:extLst>
      <p:ext uri="{BB962C8B-B14F-4D97-AF65-F5344CB8AC3E}">
        <p14:creationId xmlns:p14="http://schemas.microsoft.com/office/powerpoint/2010/main" val="4086841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94356" y="383299"/>
            <a:ext cx="8694539" cy="1391534"/>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94357" y="1764832"/>
            <a:ext cx="4264576" cy="864917"/>
          </a:xfrm>
        </p:spPr>
        <p:txBody>
          <a:bodyPr anchor="b"/>
          <a:lstStyle>
            <a:lvl1pPr marL="0" indent="0">
              <a:buNone/>
              <a:defRPr sz="2520" b="1"/>
            </a:lvl1pPr>
            <a:lvl2pPr marL="479969" indent="0">
              <a:buNone/>
              <a:defRPr sz="2100" b="1"/>
            </a:lvl2pPr>
            <a:lvl3pPr marL="959937" indent="0">
              <a:buNone/>
              <a:defRPr sz="1890" b="1"/>
            </a:lvl3pPr>
            <a:lvl4pPr marL="1439906" indent="0">
              <a:buNone/>
              <a:defRPr sz="1680" b="1"/>
            </a:lvl4pPr>
            <a:lvl5pPr marL="1919874" indent="0">
              <a:buNone/>
              <a:defRPr sz="1680" b="1"/>
            </a:lvl5pPr>
            <a:lvl6pPr marL="2399843" indent="0">
              <a:buNone/>
              <a:defRPr sz="1680" b="1"/>
            </a:lvl6pPr>
            <a:lvl7pPr marL="2879811" indent="0">
              <a:buNone/>
              <a:defRPr sz="1680" b="1"/>
            </a:lvl7pPr>
            <a:lvl8pPr marL="3359780" indent="0">
              <a:buNone/>
              <a:defRPr sz="1680" b="1"/>
            </a:lvl8pPr>
            <a:lvl9pPr marL="3839748" indent="0">
              <a:buNone/>
              <a:defRPr sz="1680" b="1"/>
            </a:lvl9pPr>
          </a:lstStyle>
          <a:p>
            <a:pPr lvl="0"/>
            <a:r>
              <a:rPr lang="ja-JP" altLang="en-US"/>
              <a:t>マスター テキストの書式設定</a:t>
            </a:r>
          </a:p>
        </p:txBody>
      </p:sp>
      <p:sp>
        <p:nvSpPr>
          <p:cNvPr id="4" name="Content Placeholder 3"/>
          <p:cNvSpPr>
            <a:spLocks noGrp="1"/>
          </p:cNvSpPr>
          <p:nvPr>
            <p:ph sz="half" idx="2"/>
          </p:nvPr>
        </p:nvSpPr>
        <p:spPr>
          <a:xfrm>
            <a:off x="694357" y="2629749"/>
            <a:ext cx="4264576" cy="386796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103317" y="1764832"/>
            <a:ext cx="4285579" cy="864917"/>
          </a:xfrm>
        </p:spPr>
        <p:txBody>
          <a:bodyPr anchor="b"/>
          <a:lstStyle>
            <a:lvl1pPr marL="0" indent="0">
              <a:buNone/>
              <a:defRPr sz="2520" b="1"/>
            </a:lvl1pPr>
            <a:lvl2pPr marL="479969" indent="0">
              <a:buNone/>
              <a:defRPr sz="2100" b="1"/>
            </a:lvl2pPr>
            <a:lvl3pPr marL="959937" indent="0">
              <a:buNone/>
              <a:defRPr sz="1890" b="1"/>
            </a:lvl3pPr>
            <a:lvl4pPr marL="1439906" indent="0">
              <a:buNone/>
              <a:defRPr sz="1680" b="1"/>
            </a:lvl4pPr>
            <a:lvl5pPr marL="1919874" indent="0">
              <a:buNone/>
              <a:defRPr sz="1680" b="1"/>
            </a:lvl5pPr>
            <a:lvl6pPr marL="2399843" indent="0">
              <a:buNone/>
              <a:defRPr sz="1680" b="1"/>
            </a:lvl6pPr>
            <a:lvl7pPr marL="2879811" indent="0">
              <a:buNone/>
              <a:defRPr sz="1680" b="1"/>
            </a:lvl7pPr>
            <a:lvl8pPr marL="3359780" indent="0">
              <a:buNone/>
              <a:defRPr sz="1680" b="1"/>
            </a:lvl8pPr>
            <a:lvl9pPr marL="3839748" indent="0">
              <a:buNone/>
              <a:defRPr sz="1680" b="1"/>
            </a:lvl9pPr>
          </a:lstStyle>
          <a:p>
            <a:pPr lvl="0"/>
            <a:r>
              <a:rPr lang="ja-JP" altLang="en-US"/>
              <a:t>マスター テキストの書式設定</a:t>
            </a:r>
          </a:p>
        </p:txBody>
      </p:sp>
      <p:sp>
        <p:nvSpPr>
          <p:cNvPr id="6" name="Content Placeholder 5"/>
          <p:cNvSpPr>
            <a:spLocks noGrp="1"/>
          </p:cNvSpPr>
          <p:nvPr>
            <p:ph sz="quarter" idx="4"/>
          </p:nvPr>
        </p:nvSpPr>
        <p:spPr>
          <a:xfrm>
            <a:off x="5103317" y="2629749"/>
            <a:ext cx="4285579" cy="386796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C428290-D9F4-4DC7-9351-5CB573542EE7}" type="datetimeFigureOut">
              <a:rPr kumimoji="1" lang="ja-JP" altLang="en-US" smtClean="0"/>
              <a:t>2024/7/29</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29F2EF1E-626E-4657-9017-205445D3C8E1}" type="slidenum">
              <a:rPr kumimoji="1" lang="ja-JP" altLang="en-US" smtClean="0"/>
              <a:t>‹#›</a:t>
            </a:fld>
            <a:endParaRPr kumimoji="1" lang="ja-JP" altLang="en-US" dirty="0"/>
          </a:p>
        </p:txBody>
      </p:sp>
    </p:spTree>
    <p:extLst>
      <p:ext uri="{BB962C8B-B14F-4D97-AF65-F5344CB8AC3E}">
        <p14:creationId xmlns:p14="http://schemas.microsoft.com/office/powerpoint/2010/main" val="1650179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C428290-D9F4-4DC7-9351-5CB573542EE7}" type="datetimeFigureOut">
              <a:rPr kumimoji="1" lang="ja-JP" altLang="en-US" smtClean="0"/>
              <a:t>2024/7/29</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29F2EF1E-626E-4657-9017-205445D3C8E1}" type="slidenum">
              <a:rPr kumimoji="1" lang="ja-JP" altLang="en-US" smtClean="0"/>
              <a:t>‹#›</a:t>
            </a:fld>
            <a:endParaRPr kumimoji="1" lang="ja-JP" altLang="en-US" dirty="0"/>
          </a:p>
        </p:txBody>
      </p:sp>
    </p:spTree>
    <p:extLst>
      <p:ext uri="{BB962C8B-B14F-4D97-AF65-F5344CB8AC3E}">
        <p14:creationId xmlns:p14="http://schemas.microsoft.com/office/powerpoint/2010/main" val="4166786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428290-D9F4-4DC7-9351-5CB573542EE7}" type="datetimeFigureOut">
              <a:rPr kumimoji="1" lang="ja-JP" altLang="en-US" smtClean="0"/>
              <a:t>2024/7/29</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29F2EF1E-626E-4657-9017-205445D3C8E1}" type="slidenum">
              <a:rPr kumimoji="1" lang="ja-JP" altLang="en-US" smtClean="0"/>
              <a:t>‹#›</a:t>
            </a:fld>
            <a:endParaRPr kumimoji="1" lang="ja-JP" altLang="en-US" dirty="0"/>
          </a:p>
        </p:txBody>
      </p:sp>
    </p:spTree>
    <p:extLst>
      <p:ext uri="{BB962C8B-B14F-4D97-AF65-F5344CB8AC3E}">
        <p14:creationId xmlns:p14="http://schemas.microsoft.com/office/powerpoint/2010/main" val="140388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94356" y="479954"/>
            <a:ext cx="3251264" cy="1679840"/>
          </a:xfrm>
        </p:spPr>
        <p:txBody>
          <a:bodyPr anchor="b"/>
          <a:lstStyle>
            <a:lvl1pPr>
              <a:defRPr sz="3359"/>
            </a:lvl1pPr>
          </a:lstStyle>
          <a:p>
            <a:r>
              <a:rPr lang="ja-JP" altLang="en-US"/>
              <a:t>マスター タイトルの書式設定</a:t>
            </a:r>
            <a:endParaRPr lang="en-US" dirty="0"/>
          </a:p>
        </p:txBody>
      </p:sp>
      <p:sp>
        <p:nvSpPr>
          <p:cNvPr id="3" name="Content Placeholder 2"/>
          <p:cNvSpPr>
            <a:spLocks noGrp="1"/>
          </p:cNvSpPr>
          <p:nvPr>
            <p:ph idx="1"/>
          </p:nvPr>
        </p:nvSpPr>
        <p:spPr>
          <a:xfrm>
            <a:off x="4285579" y="1036570"/>
            <a:ext cx="5103316" cy="5116178"/>
          </a:xfrm>
        </p:spPr>
        <p:txBody>
          <a:bodyPr/>
          <a:lstStyle>
            <a:lvl1pPr>
              <a:defRPr sz="3359"/>
            </a:lvl1pPr>
            <a:lvl2pPr>
              <a:defRPr sz="2939"/>
            </a:lvl2pPr>
            <a:lvl3pPr>
              <a:defRPr sz="2520"/>
            </a:lvl3pPr>
            <a:lvl4pPr>
              <a:defRPr sz="2100"/>
            </a:lvl4pPr>
            <a:lvl5pPr>
              <a:defRPr sz="2100"/>
            </a:lvl5pPr>
            <a:lvl6pPr>
              <a:defRPr sz="2100"/>
            </a:lvl6pPr>
            <a:lvl7pPr>
              <a:defRPr sz="2100"/>
            </a:lvl7pPr>
            <a:lvl8pPr>
              <a:defRPr sz="2100"/>
            </a:lvl8pPr>
            <a:lvl9pPr>
              <a:defRPr sz="21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94356" y="2159794"/>
            <a:ext cx="3251264" cy="4001285"/>
          </a:xfrm>
        </p:spPr>
        <p:txBody>
          <a:bodyPr/>
          <a:lstStyle>
            <a:lvl1pPr marL="0" indent="0">
              <a:buNone/>
              <a:defRPr sz="1680"/>
            </a:lvl1pPr>
            <a:lvl2pPr marL="479969" indent="0">
              <a:buNone/>
              <a:defRPr sz="1470"/>
            </a:lvl2pPr>
            <a:lvl3pPr marL="959937" indent="0">
              <a:buNone/>
              <a:defRPr sz="1260"/>
            </a:lvl3pPr>
            <a:lvl4pPr marL="1439906" indent="0">
              <a:buNone/>
              <a:defRPr sz="1050"/>
            </a:lvl4pPr>
            <a:lvl5pPr marL="1919874" indent="0">
              <a:buNone/>
              <a:defRPr sz="1050"/>
            </a:lvl5pPr>
            <a:lvl6pPr marL="2399843" indent="0">
              <a:buNone/>
              <a:defRPr sz="1050"/>
            </a:lvl6pPr>
            <a:lvl7pPr marL="2879811" indent="0">
              <a:buNone/>
              <a:defRPr sz="1050"/>
            </a:lvl7pPr>
            <a:lvl8pPr marL="3359780" indent="0">
              <a:buNone/>
              <a:defRPr sz="1050"/>
            </a:lvl8pPr>
            <a:lvl9pPr marL="3839748"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C428290-D9F4-4DC7-9351-5CB573542EE7}" type="datetimeFigureOut">
              <a:rPr kumimoji="1" lang="ja-JP" altLang="en-US" smtClean="0"/>
              <a:t>2024/7/29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29F2EF1E-626E-4657-9017-205445D3C8E1}" type="slidenum">
              <a:rPr kumimoji="1" lang="ja-JP" altLang="en-US" smtClean="0"/>
              <a:t>‹#›</a:t>
            </a:fld>
            <a:endParaRPr kumimoji="1" lang="ja-JP" altLang="en-US" dirty="0"/>
          </a:p>
        </p:txBody>
      </p:sp>
    </p:spTree>
    <p:extLst>
      <p:ext uri="{BB962C8B-B14F-4D97-AF65-F5344CB8AC3E}">
        <p14:creationId xmlns:p14="http://schemas.microsoft.com/office/powerpoint/2010/main" val="3215956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94356" y="479954"/>
            <a:ext cx="3251264" cy="1679840"/>
          </a:xfrm>
        </p:spPr>
        <p:txBody>
          <a:bodyPr anchor="b"/>
          <a:lstStyle>
            <a:lvl1pPr>
              <a:defRPr sz="335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85579" y="1036570"/>
            <a:ext cx="5103316" cy="5116178"/>
          </a:xfrm>
        </p:spPr>
        <p:txBody>
          <a:bodyPr anchor="t"/>
          <a:lstStyle>
            <a:lvl1pPr marL="0" indent="0">
              <a:buNone/>
              <a:defRPr sz="3359"/>
            </a:lvl1pPr>
            <a:lvl2pPr marL="479969" indent="0">
              <a:buNone/>
              <a:defRPr sz="2939"/>
            </a:lvl2pPr>
            <a:lvl3pPr marL="959937" indent="0">
              <a:buNone/>
              <a:defRPr sz="2520"/>
            </a:lvl3pPr>
            <a:lvl4pPr marL="1439906" indent="0">
              <a:buNone/>
              <a:defRPr sz="2100"/>
            </a:lvl4pPr>
            <a:lvl5pPr marL="1919874" indent="0">
              <a:buNone/>
              <a:defRPr sz="2100"/>
            </a:lvl5pPr>
            <a:lvl6pPr marL="2399843" indent="0">
              <a:buNone/>
              <a:defRPr sz="2100"/>
            </a:lvl6pPr>
            <a:lvl7pPr marL="2879811" indent="0">
              <a:buNone/>
              <a:defRPr sz="2100"/>
            </a:lvl7pPr>
            <a:lvl8pPr marL="3359780" indent="0">
              <a:buNone/>
              <a:defRPr sz="2100"/>
            </a:lvl8pPr>
            <a:lvl9pPr marL="3839748" indent="0">
              <a:buNone/>
              <a:defRPr sz="2100"/>
            </a:lvl9pPr>
          </a:lstStyle>
          <a:p>
            <a:r>
              <a:rPr lang="ja-JP" altLang="en-US" dirty="0"/>
              <a:t>図を追加</a:t>
            </a:r>
            <a:endParaRPr lang="en-US" dirty="0"/>
          </a:p>
        </p:txBody>
      </p:sp>
      <p:sp>
        <p:nvSpPr>
          <p:cNvPr id="4" name="Text Placeholder 3"/>
          <p:cNvSpPr>
            <a:spLocks noGrp="1"/>
          </p:cNvSpPr>
          <p:nvPr>
            <p:ph type="body" sz="half" idx="2"/>
          </p:nvPr>
        </p:nvSpPr>
        <p:spPr>
          <a:xfrm>
            <a:off x="694356" y="2159794"/>
            <a:ext cx="3251264" cy="4001285"/>
          </a:xfrm>
        </p:spPr>
        <p:txBody>
          <a:bodyPr/>
          <a:lstStyle>
            <a:lvl1pPr marL="0" indent="0">
              <a:buNone/>
              <a:defRPr sz="1680"/>
            </a:lvl1pPr>
            <a:lvl2pPr marL="479969" indent="0">
              <a:buNone/>
              <a:defRPr sz="1470"/>
            </a:lvl2pPr>
            <a:lvl3pPr marL="959937" indent="0">
              <a:buNone/>
              <a:defRPr sz="1260"/>
            </a:lvl3pPr>
            <a:lvl4pPr marL="1439906" indent="0">
              <a:buNone/>
              <a:defRPr sz="1050"/>
            </a:lvl4pPr>
            <a:lvl5pPr marL="1919874" indent="0">
              <a:buNone/>
              <a:defRPr sz="1050"/>
            </a:lvl5pPr>
            <a:lvl6pPr marL="2399843" indent="0">
              <a:buNone/>
              <a:defRPr sz="1050"/>
            </a:lvl6pPr>
            <a:lvl7pPr marL="2879811" indent="0">
              <a:buNone/>
              <a:defRPr sz="1050"/>
            </a:lvl7pPr>
            <a:lvl8pPr marL="3359780" indent="0">
              <a:buNone/>
              <a:defRPr sz="1050"/>
            </a:lvl8pPr>
            <a:lvl9pPr marL="3839748"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C428290-D9F4-4DC7-9351-5CB573542EE7}" type="datetimeFigureOut">
              <a:rPr kumimoji="1" lang="ja-JP" altLang="en-US" smtClean="0"/>
              <a:t>2024/7/29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29F2EF1E-626E-4657-9017-205445D3C8E1}" type="slidenum">
              <a:rPr kumimoji="1" lang="ja-JP" altLang="en-US" smtClean="0"/>
              <a:t>‹#›</a:t>
            </a:fld>
            <a:endParaRPr kumimoji="1" lang="ja-JP" altLang="en-US" dirty="0"/>
          </a:p>
        </p:txBody>
      </p:sp>
    </p:spTree>
    <p:extLst>
      <p:ext uri="{BB962C8B-B14F-4D97-AF65-F5344CB8AC3E}">
        <p14:creationId xmlns:p14="http://schemas.microsoft.com/office/powerpoint/2010/main" val="3606273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3043" y="383299"/>
            <a:ext cx="8694539" cy="139153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93043" y="1916484"/>
            <a:ext cx="8694539" cy="456789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93043" y="6672698"/>
            <a:ext cx="2268141" cy="383297"/>
          </a:xfrm>
          <a:prstGeom prst="rect">
            <a:avLst/>
          </a:prstGeom>
        </p:spPr>
        <p:txBody>
          <a:bodyPr vert="horz" lIns="91440" tIns="45720" rIns="91440" bIns="45720" rtlCol="0" anchor="ctr"/>
          <a:lstStyle>
            <a:lvl1pPr algn="l">
              <a:defRPr sz="1260">
                <a:solidFill>
                  <a:schemeClr val="tx1">
                    <a:tint val="75000"/>
                  </a:schemeClr>
                </a:solidFill>
              </a:defRPr>
            </a:lvl1pPr>
          </a:lstStyle>
          <a:p>
            <a:fld id="{7C428290-D9F4-4DC7-9351-5CB573542EE7}" type="datetimeFigureOut">
              <a:rPr kumimoji="1" lang="ja-JP" altLang="en-US" smtClean="0"/>
              <a:t>2024/7/29</a:t>
            </a:fld>
            <a:endParaRPr kumimoji="1" lang="ja-JP" altLang="en-US" dirty="0"/>
          </a:p>
        </p:txBody>
      </p:sp>
      <p:sp>
        <p:nvSpPr>
          <p:cNvPr id="5" name="Footer Placeholder 4"/>
          <p:cNvSpPr>
            <a:spLocks noGrp="1"/>
          </p:cNvSpPr>
          <p:nvPr>
            <p:ph type="ftr" sz="quarter" idx="3"/>
          </p:nvPr>
        </p:nvSpPr>
        <p:spPr>
          <a:xfrm>
            <a:off x="3339207" y="6672698"/>
            <a:ext cx="3402211" cy="38329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7119441" y="6672698"/>
            <a:ext cx="2268141" cy="383297"/>
          </a:xfrm>
          <a:prstGeom prst="rect">
            <a:avLst/>
          </a:prstGeom>
        </p:spPr>
        <p:txBody>
          <a:bodyPr vert="horz" lIns="91440" tIns="45720" rIns="91440" bIns="45720" rtlCol="0" anchor="ctr"/>
          <a:lstStyle>
            <a:lvl1pPr algn="r">
              <a:defRPr sz="1260">
                <a:solidFill>
                  <a:schemeClr val="tx1">
                    <a:tint val="75000"/>
                  </a:schemeClr>
                </a:solidFill>
              </a:defRPr>
            </a:lvl1pPr>
          </a:lstStyle>
          <a:p>
            <a:fld id="{29F2EF1E-626E-4657-9017-205445D3C8E1}" type="slidenum">
              <a:rPr kumimoji="1" lang="ja-JP" altLang="en-US" smtClean="0"/>
              <a:t>‹#›</a:t>
            </a:fld>
            <a:endParaRPr kumimoji="1" lang="ja-JP" altLang="en-US" dirty="0"/>
          </a:p>
        </p:txBody>
      </p:sp>
    </p:spTree>
    <p:extLst>
      <p:ext uri="{BB962C8B-B14F-4D97-AF65-F5344CB8AC3E}">
        <p14:creationId xmlns:p14="http://schemas.microsoft.com/office/powerpoint/2010/main" val="326438357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959937" rtl="0" eaLnBrk="1" latinLnBrk="0" hangingPunct="1">
        <a:lnSpc>
          <a:spcPct val="90000"/>
        </a:lnSpc>
        <a:spcBef>
          <a:spcPct val="0"/>
        </a:spcBef>
        <a:buNone/>
        <a:defRPr kumimoji="1" sz="4619" kern="1200">
          <a:solidFill>
            <a:schemeClr val="tx1"/>
          </a:solidFill>
          <a:latin typeface="+mj-lt"/>
          <a:ea typeface="+mj-ea"/>
          <a:cs typeface="+mj-cs"/>
        </a:defRPr>
      </a:lvl1pPr>
    </p:titleStyle>
    <p:bodyStyle>
      <a:lvl1pPr marL="239984" indent="-239984" algn="l" defTabSz="959937" rtl="0" eaLnBrk="1" latinLnBrk="0" hangingPunct="1">
        <a:lnSpc>
          <a:spcPct val="90000"/>
        </a:lnSpc>
        <a:spcBef>
          <a:spcPts val="1050"/>
        </a:spcBef>
        <a:buFont typeface="Arial" panose="020B0604020202020204" pitchFamily="34" charset="0"/>
        <a:buChar char="•"/>
        <a:defRPr kumimoji="1" sz="2939" kern="1200">
          <a:solidFill>
            <a:schemeClr val="tx1"/>
          </a:solidFill>
          <a:latin typeface="+mn-lt"/>
          <a:ea typeface="+mn-ea"/>
          <a:cs typeface="+mn-cs"/>
        </a:defRPr>
      </a:lvl1pPr>
      <a:lvl2pPr marL="719953" indent="-239984" algn="l" defTabSz="959937" rtl="0" eaLnBrk="1" latinLnBrk="0" hangingPunct="1">
        <a:lnSpc>
          <a:spcPct val="90000"/>
        </a:lnSpc>
        <a:spcBef>
          <a:spcPts val="525"/>
        </a:spcBef>
        <a:buFont typeface="Arial" panose="020B0604020202020204" pitchFamily="34" charset="0"/>
        <a:buChar char="•"/>
        <a:defRPr kumimoji="1" sz="2520" kern="1200">
          <a:solidFill>
            <a:schemeClr val="tx1"/>
          </a:solidFill>
          <a:latin typeface="+mn-lt"/>
          <a:ea typeface="+mn-ea"/>
          <a:cs typeface="+mn-cs"/>
        </a:defRPr>
      </a:lvl2pPr>
      <a:lvl3pPr marL="1199921" indent="-239984" algn="l" defTabSz="959937" rtl="0" eaLnBrk="1" latinLnBrk="0" hangingPunct="1">
        <a:lnSpc>
          <a:spcPct val="90000"/>
        </a:lnSpc>
        <a:spcBef>
          <a:spcPts val="525"/>
        </a:spcBef>
        <a:buFont typeface="Arial" panose="020B0604020202020204" pitchFamily="34" charset="0"/>
        <a:buChar char="•"/>
        <a:defRPr kumimoji="1" sz="2100" kern="1200">
          <a:solidFill>
            <a:schemeClr val="tx1"/>
          </a:solidFill>
          <a:latin typeface="+mn-lt"/>
          <a:ea typeface="+mn-ea"/>
          <a:cs typeface="+mn-cs"/>
        </a:defRPr>
      </a:lvl3pPr>
      <a:lvl4pPr marL="1679890"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4pPr>
      <a:lvl5pPr marL="2159859"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5pPr>
      <a:lvl6pPr marL="2639827"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6pPr>
      <a:lvl7pPr marL="3119796"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7pPr>
      <a:lvl8pPr marL="3599764"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8pPr>
      <a:lvl9pPr marL="4079733"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9pPr>
    </p:bodyStyle>
    <p:otherStyle>
      <a:defPPr>
        <a:defRPr lang="en-US"/>
      </a:defPPr>
      <a:lvl1pPr marL="0" algn="l" defTabSz="959937" rtl="0" eaLnBrk="1" latinLnBrk="0" hangingPunct="1">
        <a:defRPr kumimoji="1" sz="1890" kern="1200">
          <a:solidFill>
            <a:schemeClr val="tx1"/>
          </a:solidFill>
          <a:latin typeface="+mn-lt"/>
          <a:ea typeface="+mn-ea"/>
          <a:cs typeface="+mn-cs"/>
        </a:defRPr>
      </a:lvl1pPr>
      <a:lvl2pPr marL="479969" algn="l" defTabSz="959937" rtl="0" eaLnBrk="1" latinLnBrk="0" hangingPunct="1">
        <a:defRPr kumimoji="1" sz="1890" kern="1200">
          <a:solidFill>
            <a:schemeClr val="tx1"/>
          </a:solidFill>
          <a:latin typeface="+mn-lt"/>
          <a:ea typeface="+mn-ea"/>
          <a:cs typeface="+mn-cs"/>
        </a:defRPr>
      </a:lvl2pPr>
      <a:lvl3pPr marL="959937" algn="l" defTabSz="959937" rtl="0" eaLnBrk="1" latinLnBrk="0" hangingPunct="1">
        <a:defRPr kumimoji="1" sz="1890" kern="1200">
          <a:solidFill>
            <a:schemeClr val="tx1"/>
          </a:solidFill>
          <a:latin typeface="+mn-lt"/>
          <a:ea typeface="+mn-ea"/>
          <a:cs typeface="+mn-cs"/>
        </a:defRPr>
      </a:lvl3pPr>
      <a:lvl4pPr marL="1439906" algn="l" defTabSz="959937" rtl="0" eaLnBrk="1" latinLnBrk="0" hangingPunct="1">
        <a:defRPr kumimoji="1" sz="1890" kern="1200">
          <a:solidFill>
            <a:schemeClr val="tx1"/>
          </a:solidFill>
          <a:latin typeface="+mn-lt"/>
          <a:ea typeface="+mn-ea"/>
          <a:cs typeface="+mn-cs"/>
        </a:defRPr>
      </a:lvl4pPr>
      <a:lvl5pPr marL="1919874" algn="l" defTabSz="959937" rtl="0" eaLnBrk="1" latinLnBrk="0" hangingPunct="1">
        <a:defRPr kumimoji="1" sz="1890" kern="1200">
          <a:solidFill>
            <a:schemeClr val="tx1"/>
          </a:solidFill>
          <a:latin typeface="+mn-lt"/>
          <a:ea typeface="+mn-ea"/>
          <a:cs typeface="+mn-cs"/>
        </a:defRPr>
      </a:lvl5pPr>
      <a:lvl6pPr marL="2399843" algn="l" defTabSz="959937" rtl="0" eaLnBrk="1" latinLnBrk="0" hangingPunct="1">
        <a:defRPr kumimoji="1" sz="1890" kern="1200">
          <a:solidFill>
            <a:schemeClr val="tx1"/>
          </a:solidFill>
          <a:latin typeface="+mn-lt"/>
          <a:ea typeface="+mn-ea"/>
          <a:cs typeface="+mn-cs"/>
        </a:defRPr>
      </a:lvl6pPr>
      <a:lvl7pPr marL="2879811" algn="l" defTabSz="959937" rtl="0" eaLnBrk="1" latinLnBrk="0" hangingPunct="1">
        <a:defRPr kumimoji="1" sz="1890" kern="1200">
          <a:solidFill>
            <a:schemeClr val="tx1"/>
          </a:solidFill>
          <a:latin typeface="+mn-lt"/>
          <a:ea typeface="+mn-ea"/>
          <a:cs typeface="+mn-cs"/>
        </a:defRPr>
      </a:lvl7pPr>
      <a:lvl8pPr marL="3359780" algn="l" defTabSz="959937" rtl="0" eaLnBrk="1" latinLnBrk="0" hangingPunct="1">
        <a:defRPr kumimoji="1" sz="1890" kern="1200">
          <a:solidFill>
            <a:schemeClr val="tx1"/>
          </a:solidFill>
          <a:latin typeface="+mn-lt"/>
          <a:ea typeface="+mn-ea"/>
          <a:cs typeface="+mn-cs"/>
        </a:defRPr>
      </a:lvl8pPr>
      <a:lvl9pPr marL="3839748" algn="l" defTabSz="959937" rtl="0" eaLnBrk="1" latinLnBrk="0" hangingPunct="1">
        <a:defRPr kumimoji="1"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bwMode="gray">
          <a:xfrm>
            <a:off x="720000" y="2574000"/>
            <a:ext cx="8676000" cy="2088000"/>
          </a:xfrm>
          <a:prstGeom prst="rect">
            <a:avLst/>
          </a:prstGeom>
          <a:solidFill>
            <a:schemeClr val="bg1"/>
          </a:solidFill>
        </p:spPr>
        <p:txBody>
          <a:bodyPr anchor="ctr" anchorCtr="0">
            <a:normAutofit/>
          </a:bodyPr>
          <a:lstStyle>
            <a:lvl1pPr algn="l" defTabSz="959937" rtl="0" eaLnBrk="1" latinLnBrk="0" hangingPunct="1">
              <a:lnSpc>
                <a:spcPct val="90000"/>
              </a:lnSpc>
              <a:spcBef>
                <a:spcPct val="0"/>
              </a:spcBef>
              <a:buNone/>
              <a:defRPr kumimoji="1" sz="4619" kern="1200">
                <a:solidFill>
                  <a:schemeClr val="tx1"/>
                </a:solidFill>
                <a:latin typeface="+mj-lt"/>
                <a:ea typeface="+mj-ea"/>
                <a:cs typeface="+mj-cs"/>
              </a:defRPr>
            </a:lvl1pPr>
          </a:lstStyle>
          <a:p>
            <a:pPr marL="0" marR="0" lvl="0" indent="0" algn="l" defTabSz="959937" rtl="0" eaLnBrk="1" fontAlgn="auto" latinLnBrk="0" hangingPunct="1">
              <a:lnSpc>
                <a:spcPct val="90000"/>
              </a:lnSpc>
              <a:spcBef>
                <a:spcPct val="0"/>
              </a:spcBef>
              <a:spcAft>
                <a:spcPts val="0"/>
              </a:spcAft>
              <a:buClrTx/>
              <a:buSzTx/>
              <a:buFontTx/>
              <a:buNone/>
              <a:tabLst/>
              <a:defRPr/>
            </a:pPr>
            <a:r>
              <a:rPr kumimoji="1" lang="ja-JP" altLang="en-US" sz="4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j-cs"/>
              </a:rPr>
              <a:t>１　健康・医療</a:t>
            </a:r>
            <a:endParaRPr kumimoji="1" lang="ja-JP" altLang="en-US" sz="28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j-cs"/>
            </a:endParaRPr>
          </a:p>
        </p:txBody>
      </p:sp>
      <p:sp>
        <p:nvSpPr>
          <p:cNvPr id="7" name="タイトル 1"/>
          <p:cNvSpPr txBox="1">
            <a:spLocks/>
          </p:cNvSpPr>
          <p:nvPr/>
        </p:nvSpPr>
        <p:spPr bwMode="gray">
          <a:xfrm>
            <a:off x="362807" y="1530000"/>
            <a:ext cx="9717817" cy="2088000"/>
          </a:xfrm>
          <a:prstGeom prst="rect">
            <a:avLst/>
          </a:prstGeom>
          <a:noFill/>
        </p:spPr>
        <p:txBody>
          <a:bodyPr anchor="ctr" anchorCtr="0">
            <a:normAutofit/>
          </a:bodyPr>
          <a:lstStyle>
            <a:lvl1pPr algn="l" defTabSz="959937" rtl="0" eaLnBrk="1" latinLnBrk="0" hangingPunct="1">
              <a:lnSpc>
                <a:spcPct val="90000"/>
              </a:lnSpc>
              <a:spcBef>
                <a:spcPct val="0"/>
              </a:spcBef>
              <a:buNone/>
              <a:defRPr kumimoji="1" sz="4619" kern="1200">
                <a:solidFill>
                  <a:schemeClr val="tx1"/>
                </a:solidFill>
                <a:latin typeface="+mj-lt"/>
                <a:ea typeface="+mj-ea"/>
                <a:cs typeface="+mj-cs"/>
              </a:defRPr>
            </a:lvl1pPr>
          </a:lstStyle>
          <a:p>
            <a:pPr lvl="0">
              <a:defRPr/>
            </a:pPr>
            <a:r>
              <a:rPr lang="en-US" altLang="ja-JP" sz="3400" dirty="0">
                <a:solidFill>
                  <a:prstClr val="black"/>
                </a:solidFill>
                <a:latin typeface="BIZ UDPゴシック" panose="020B0400000000000000" pitchFamily="50" charset="-128"/>
                <a:ea typeface="BIZ UDPゴシック" panose="020B0400000000000000" pitchFamily="50" charset="-128"/>
              </a:rPr>
              <a:t>Ⅱ</a:t>
            </a:r>
            <a:r>
              <a:rPr lang="ja-JP" altLang="en-US" sz="3400" dirty="0">
                <a:solidFill>
                  <a:prstClr val="black"/>
                </a:solidFill>
                <a:latin typeface="BIZ UDPゴシック" panose="020B0400000000000000" pitchFamily="50" charset="-128"/>
                <a:ea typeface="BIZ UDPゴシック" panose="020B0400000000000000" pitchFamily="50" charset="-128"/>
              </a:rPr>
              <a:t>　</a:t>
            </a:r>
            <a:r>
              <a:rPr lang="ja-JP" altLang="en-US" sz="3500" dirty="0">
                <a:solidFill>
                  <a:prstClr val="black"/>
                </a:solidFill>
                <a:latin typeface="BIZ UDPゴシック" panose="020B0400000000000000" pitchFamily="50" charset="-128"/>
                <a:ea typeface="BIZ UDPゴシック" panose="020B0400000000000000" pitchFamily="50" charset="-128"/>
              </a:rPr>
              <a:t>万博を契機とした「未来社会」の実現に向けて</a:t>
            </a:r>
          </a:p>
        </p:txBody>
      </p:sp>
      <p:sp>
        <p:nvSpPr>
          <p:cNvPr id="6" name="テキスト ボックス 5"/>
          <p:cNvSpPr txBox="1"/>
          <p:nvPr/>
        </p:nvSpPr>
        <p:spPr>
          <a:xfrm>
            <a:off x="1889915" y="4914900"/>
            <a:ext cx="6300793" cy="861774"/>
          </a:xfrm>
          <a:prstGeom prst="rect">
            <a:avLst/>
          </a:prstGeom>
          <a:noFill/>
          <a:ln w="28575">
            <a:solidFill>
              <a:schemeClr val="tx2"/>
            </a:solidFill>
            <a:prstDash val="sysDot"/>
          </a:ln>
        </p:spPr>
        <p:txBody>
          <a:bodyPr wrap="square" rtlCol="0">
            <a:spAutoFit/>
          </a:bodyPr>
          <a:lstStyle/>
          <a:p>
            <a:pPr lvl="0" indent="85725">
              <a:defRPr/>
            </a:pPr>
            <a:r>
              <a:rPr kumimoji="1" lang="en-US" altLang="ja-JP" sz="1500" dirty="0">
                <a:solidFill>
                  <a:prstClr val="black"/>
                </a:solidFill>
                <a:latin typeface="BIZ UDPゴシック" panose="020B0400000000000000" pitchFamily="50" charset="-128"/>
                <a:ea typeface="BIZ UDPゴシック" panose="020B0400000000000000" pitchFamily="50" charset="-128"/>
              </a:rPr>
              <a:t>【</a:t>
            </a:r>
            <a:r>
              <a:rPr kumimoji="1" lang="ja-JP" altLang="en-US" sz="1500" dirty="0">
                <a:solidFill>
                  <a:prstClr val="black"/>
                </a:solidFill>
                <a:latin typeface="BIZ UDPゴシック" panose="020B0400000000000000" pitchFamily="50" charset="-128"/>
                <a:ea typeface="BIZ UDPゴシック" panose="020B0400000000000000" pitchFamily="50" charset="-128"/>
              </a:rPr>
              <a:t>項目</a:t>
            </a:r>
            <a:r>
              <a:rPr kumimoji="1" lang="en-US" altLang="ja-JP" sz="1500" dirty="0">
                <a:solidFill>
                  <a:prstClr val="black"/>
                </a:solidFill>
                <a:latin typeface="BIZ UDPゴシック" panose="020B0400000000000000" pitchFamily="50" charset="-128"/>
                <a:ea typeface="BIZ UDPゴシック" panose="020B0400000000000000" pitchFamily="50" charset="-128"/>
              </a:rPr>
              <a:t>】</a:t>
            </a:r>
          </a:p>
          <a:p>
            <a:pPr lvl="0" indent="271463">
              <a:defRPr/>
            </a:pPr>
            <a:r>
              <a:rPr kumimoji="1" lang="ja-JP" altLang="en-US" sz="1500" dirty="0">
                <a:solidFill>
                  <a:prstClr val="black"/>
                </a:solidFill>
                <a:latin typeface="BIZ UDPゴシック" panose="020B0400000000000000" pitchFamily="50" charset="-128"/>
                <a:ea typeface="BIZ UDPゴシック" panose="020B0400000000000000" pitchFamily="50" charset="-128"/>
              </a:rPr>
              <a:t>① ライフサイエンス</a:t>
            </a:r>
            <a:endParaRPr kumimoji="1" lang="en-US" altLang="ja-JP" sz="1500" dirty="0">
              <a:solidFill>
                <a:prstClr val="black"/>
              </a:solidFill>
              <a:latin typeface="BIZ UDPゴシック" panose="020B0400000000000000" pitchFamily="50" charset="-128"/>
              <a:ea typeface="BIZ UDPゴシック" panose="020B0400000000000000" pitchFamily="50" charset="-128"/>
            </a:endParaRPr>
          </a:p>
          <a:p>
            <a:pPr lvl="0" indent="271463">
              <a:spcBef>
                <a:spcPts val="600"/>
              </a:spcBef>
              <a:defRPr/>
            </a:pPr>
            <a:r>
              <a:rPr kumimoji="1" lang="ja-JP" altLang="en-US" sz="1500" dirty="0">
                <a:solidFill>
                  <a:prstClr val="black"/>
                </a:solidFill>
                <a:latin typeface="BIZ UDPゴシック" panose="020B0400000000000000" pitchFamily="50" charset="-128"/>
                <a:ea typeface="BIZ UDPゴシック" panose="020B0400000000000000" pitchFamily="50" charset="-128"/>
              </a:rPr>
              <a:t>② 次世代ヘルスケア　</a:t>
            </a:r>
          </a:p>
        </p:txBody>
      </p:sp>
      <p:sp>
        <p:nvSpPr>
          <p:cNvPr id="9" name="スライド番号プレースホルダー 1"/>
          <p:cNvSpPr>
            <a:spLocks noGrp="1"/>
          </p:cNvSpPr>
          <p:nvPr>
            <p:ph type="sldNum" sz="quarter" idx="12"/>
          </p:nvPr>
        </p:nvSpPr>
        <p:spPr>
          <a:xfrm>
            <a:off x="9662615" y="6816016"/>
            <a:ext cx="418010" cy="383297"/>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en-US" altLang="ja-JP" sz="126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rPr>
              <a:t>3</a:t>
            </a:r>
            <a:endParaRPr kumimoji="1" lang="ja-JP" altLang="en-US" sz="126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68584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982278" y="1650318"/>
            <a:ext cx="8432800" cy="5044022"/>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0" name="正方形/長方形 19"/>
          <p:cNvSpPr/>
          <p:nvPr/>
        </p:nvSpPr>
        <p:spPr>
          <a:xfrm>
            <a:off x="863766" y="1542066"/>
            <a:ext cx="8452067" cy="5032766"/>
          </a:xfrm>
          <a:prstGeom prst="rect">
            <a:avLst/>
          </a:prstGeom>
          <a:solidFill>
            <a:schemeClr val="bg1"/>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角丸四角形 16"/>
          <p:cNvSpPr/>
          <p:nvPr/>
        </p:nvSpPr>
        <p:spPr>
          <a:xfrm>
            <a:off x="1143038" y="1870282"/>
            <a:ext cx="7848000" cy="360000"/>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378013"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大阪・関西のポテンシャルを活かし、ライフサイエンス分野で“突き抜けた”存在に</a:t>
            </a:r>
          </a:p>
        </p:txBody>
      </p:sp>
      <p:sp>
        <p:nvSpPr>
          <p:cNvPr id="18" name="テキスト ボックス 17"/>
          <p:cNvSpPr txBox="1"/>
          <p:nvPr/>
        </p:nvSpPr>
        <p:spPr>
          <a:xfrm>
            <a:off x="1123013" y="2388045"/>
            <a:ext cx="6025133" cy="1600438"/>
          </a:xfrm>
          <a:prstGeom prst="rect">
            <a:avLst/>
          </a:prstGeom>
          <a:noFill/>
        </p:spPr>
        <p:txBody>
          <a:bodyPr wrap="square" rtlCol="0">
            <a:spAutoFit/>
          </a:bodyPr>
          <a:lstStyle/>
          <a:p>
            <a:pPr marL="144380" marR="0" lvl="0" indent="-144380" algn="l" defTabSz="378013"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 大阪・関西にはライフサイエンス分野の大学、研究機関等が集積。そこから生まれる様々なシーズをうまく事業化に結び付けていく。</a:t>
            </a:r>
            <a:endParaRPr kumimoji="0" lang="en-US" altLang="ja-JP"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144380" marR="0" lvl="0" indent="-144380" algn="l" defTabSz="378013" rtl="0" eaLnBrk="1" fontAlgn="auto" latinLnBrk="0" hangingPunct="1">
              <a:lnSpc>
                <a:spcPct val="100000"/>
              </a:lnSpc>
              <a:spcBef>
                <a:spcPts val="0"/>
              </a:spcBef>
              <a:spcAft>
                <a:spcPts val="0"/>
              </a:spcAft>
              <a:buClrTx/>
              <a:buSzTx/>
              <a:buFontTx/>
              <a:buNone/>
              <a:tabLst/>
              <a:defRPr/>
            </a:pPr>
            <a:endParaRPr kumimoji="0" lang="en-US" altLang="ja-JP" sz="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144380" marR="0" lvl="0" indent="-144380" algn="l" defTabSz="378013"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en-US" altLang="ja-JP"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0" lang="ja-JP" altLang="en-US"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大阪のライフサイエンス拠点</a:t>
            </a:r>
            <a:r>
              <a:rPr kumimoji="0" lang="en-US" altLang="ja-JP"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endParaRPr kumimoji="0" lang="ja-JP" altLang="en-US"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144380" marR="0" lvl="0" indent="-144380" algn="l" defTabSz="378013"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・彩都：創薬等の研究開発拠点</a:t>
            </a:r>
            <a:endParaRPr kumimoji="0" lang="en-US" altLang="ja-JP"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144380" marR="0" lvl="0" indent="-144380" algn="l" defTabSz="378013"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・健都：循環器疾患の予防･医療･研究で世界をリードする拠点</a:t>
            </a:r>
            <a:endParaRPr kumimoji="0" lang="en-US" altLang="ja-JP"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144380" marR="0" lvl="0" indent="-144380" algn="l" defTabSz="378013"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・中之島：再生医療をベースに、最先端の未来医療の産業化を推進する拠点</a:t>
            </a:r>
            <a:endParaRPr kumimoji="0" lang="en-US" altLang="ja-JP"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144380" marR="0" lvl="0" indent="-144380" algn="l" defTabSz="378013" rtl="0" eaLnBrk="1" fontAlgn="auto" latinLnBrk="0" hangingPunct="1">
              <a:lnSpc>
                <a:spcPct val="100000"/>
              </a:lnSpc>
              <a:spcBef>
                <a:spcPts val="0"/>
              </a:spcBef>
              <a:spcAft>
                <a:spcPts val="0"/>
              </a:spcAft>
              <a:buClrTx/>
              <a:buSzTx/>
              <a:buFontTx/>
              <a:buNone/>
              <a:tabLst/>
              <a:defRPr/>
            </a:pPr>
            <a:endParaRPr kumimoji="0" lang="en-US" altLang="ja-JP"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144380" marR="0" lvl="0" indent="-144380" algn="l" defTabSz="378013"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 大阪の持つポテンシャルを磨いて伸ばし、ライフサイエンス分野で突き抜けた存在に。</a:t>
            </a:r>
            <a:endParaRPr kumimoji="0" lang="en-US" altLang="ja-JP"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19" name="角丸四角形 18"/>
          <p:cNvSpPr/>
          <p:nvPr/>
        </p:nvSpPr>
        <p:spPr>
          <a:xfrm>
            <a:off x="1123013" y="4572710"/>
            <a:ext cx="7848000" cy="360000"/>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378013"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健康寿命の延伸をめざし、次世代ヘルスケアを推進。“</a:t>
            </a:r>
            <a:r>
              <a:rPr kumimoji="0" lang="en-US" altLang="ja-JP" sz="1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10</a:t>
            </a:r>
            <a:r>
              <a:rPr kumimoji="0" lang="ja-JP" altLang="en-US" sz="1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歳若返り”へ</a:t>
            </a:r>
          </a:p>
        </p:txBody>
      </p:sp>
      <p:sp>
        <p:nvSpPr>
          <p:cNvPr id="22" name="テキスト ボックス 21"/>
          <p:cNvSpPr txBox="1"/>
          <p:nvPr/>
        </p:nvSpPr>
        <p:spPr>
          <a:xfrm>
            <a:off x="1123013" y="5051175"/>
            <a:ext cx="7448242" cy="461665"/>
          </a:xfrm>
          <a:prstGeom prst="rect">
            <a:avLst/>
          </a:prstGeom>
          <a:noFill/>
        </p:spPr>
        <p:txBody>
          <a:bodyPr wrap="square" rtlCol="0">
            <a:spAutoFit/>
          </a:bodyPr>
          <a:lstStyle/>
          <a:p>
            <a:pPr marL="144380" marR="0" lvl="0" indent="-144380" algn="l" defTabSz="378013"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大阪の健康寿命は全国的にも低位。デジタル技術を活用した次世代ヘルスケアの推進により、「誰もがいきいきと長く活躍できる社会」を実現。</a:t>
            </a:r>
            <a:endParaRPr kumimoji="0" lang="en-US" altLang="ja-JP"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23" name="楕円 22"/>
          <p:cNvSpPr/>
          <p:nvPr/>
        </p:nvSpPr>
        <p:spPr>
          <a:xfrm>
            <a:off x="1829826" y="1418478"/>
            <a:ext cx="6364099" cy="234288"/>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378013" rtl="0" eaLnBrk="1" fontAlgn="auto" latinLnBrk="0" hangingPunct="1">
              <a:lnSpc>
                <a:spcPct val="100000"/>
              </a:lnSpc>
              <a:spcBef>
                <a:spcPts val="0"/>
              </a:spcBef>
              <a:spcAft>
                <a:spcPts val="0"/>
              </a:spcAft>
              <a:buClrTx/>
              <a:buSzTx/>
              <a:buFontTx/>
              <a:buNone/>
              <a:tabLst/>
              <a:defRPr/>
            </a:pPr>
            <a:endParaRPr kumimoji="0" lang="ja-JP" altLang="en-US" sz="1488"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pic>
        <p:nvPicPr>
          <p:cNvPr id="24" name="図 23"/>
          <p:cNvPicPr>
            <a:picLocks noChangeAspect="1"/>
          </p:cNvPicPr>
          <p:nvPr/>
        </p:nvPicPr>
        <p:blipFill>
          <a:blip r:embed="rId3"/>
          <a:stretch>
            <a:fillRect/>
          </a:stretch>
        </p:blipFill>
        <p:spPr>
          <a:xfrm>
            <a:off x="7092922" y="2447798"/>
            <a:ext cx="2064565" cy="1870482"/>
          </a:xfrm>
          <a:prstGeom prst="rect">
            <a:avLst/>
          </a:prstGeom>
        </p:spPr>
      </p:pic>
      <p:sp>
        <p:nvSpPr>
          <p:cNvPr id="25" name="正方形/長方形 24"/>
          <p:cNvSpPr/>
          <p:nvPr/>
        </p:nvSpPr>
        <p:spPr>
          <a:xfrm>
            <a:off x="1305103" y="1220641"/>
            <a:ext cx="7110505" cy="40464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国際的な最先端未来医療都市の実現</a:t>
            </a:r>
          </a:p>
        </p:txBody>
      </p:sp>
      <p:sp>
        <p:nvSpPr>
          <p:cNvPr id="26" name="テキスト ボックス 25"/>
          <p:cNvSpPr txBox="1"/>
          <p:nvPr/>
        </p:nvSpPr>
        <p:spPr>
          <a:xfrm>
            <a:off x="1143038" y="6088420"/>
            <a:ext cx="7812000" cy="276999"/>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174625" marR="0" lvl="0" indent="-174625"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スーパーシティも活用し、国内外の患者への「未来医療」の提供等により、国際貢献を推進。</a:t>
            </a:r>
          </a:p>
        </p:txBody>
      </p:sp>
      <p:sp>
        <p:nvSpPr>
          <p:cNvPr id="27" name="角丸四角形 26"/>
          <p:cNvSpPr/>
          <p:nvPr/>
        </p:nvSpPr>
        <p:spPr>
          <a:xfrm>
            <a:off x="1143038" y="5646790"/>
            <a:ext cx="7848000" cy="360000"/>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378013"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◆万博を契機にさらなるイノベーションを創出し、“世界に貢献”</a:t>
            </a:r>
          </a:p>
        </p:txBody>
      </p:sp>
      <p:sp>
        <p:nvSpPr>
          <p:cNvPr id="28" name="正方形/長方形 27"/>
          <p:cNvSpPr/>
          <p:nvPr/>
        </p:nvSpPr>
        <p:spPr>
          <a:xfrm>
            <a:off x="412707" y="706091"/>
            <a:ext cx="3420000" cy="36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「健康・医療」分野における未来社会の姿</a:t>
            </a:r>
          </a:p>
        </p:txBody>
      </p:sp>
      <p:sp>
        <p:nvSpPr>
          <p:cNvPr id="29" name="スライド番号プレースホルダー 1"/>
          <p:cNvSpPr>
            <a:spLocks noGrp="1"/>
          </p:cNvSpPr>
          <p:nvPr>
            <p:ph type="sldNum" sz="quarter" idx="4294967295"/>
          </p:nvPr>
        </p:nvSpPr>
        <p:spPr>
          <a:xfrm>
            <a:off x="9662615" y="6816016"/>
            <a:ext cx="418010" cy="383297"/>
          </a:xfrm>
          <a:prstGeom prst="rect">
            <a:avLst/>
          </a:prstGeo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en-US" altLang="ja-JP" sz="126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rPr>
              <a:t>4</a:t>
            </a:r>
            <a:endParaRPr kumimoji="1" lang="ja-JP" altLang="en-US" sz="126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815535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a:extLst>
              <a:ext uri="{FF2B5EF4-FFF2-40B4-BE49-F238E27FC236}">
                <a16:creationId xmlns:a16="http://schemas.microsoft.com/office/drawing/2014/main" id="{731D8736-1F24-4DDD-BAE5-3D26FC93D64E}"/>
              </a:ext>
            </a:extLst>
          </p:cNvPr>
          <p:cNvGraphicFramePr>
            <a:graphicFrameLocks noGrp="1"/>
          </p:cNvGraphicFramePr>
          <p:nvPr>
            <p:extLst>
              <p:ext uri="{D42A27DB-BD31-4B8C-83A1-F6EECF244321}">
                <p14:modId xmlns:p14="http://schemas.microsoft.com/office/powerpoint/2010/main" val="1185110437"/>
              </p:ext>
            </p:extLst>
          </p:nvPr>
        </p:nvGraphicFramePr>
        <p:xfrm>
          <a:off x="280329" y="1753162"/>
          <a:ext cx="9540000" cy="5062854"/>
        </p:xfrm>
        <a:graphic>
          <a:graphicData uri="http://schemas.openxmlformats.org/drawingml/2006/table">
            <a:tbl>
              <a:tblPr>
                <a:tableStyleId>{2D5ABB26-0587-4C30-8999-92F81FD0307C}</a:tableStyleId>
              </a:tblPr>
              <a:tblGrid>
                <a:gridCol w="3180000">
                  <a:extLst>
                    <a:ext uri="{9D8B030D-6E8A-4147-A177-3AD203B41FA5}">
                      <a16:colId xmlns:a16="http://schemas.microsoft.com/office/drawing/2014/main" val="901775203"/>
                    </a:ext>
                  </a:extLst>
                </a:gridCol>
                <a:gridCol w="3180000">
                  <a:extLst>
                    <a:ext uri="{9D8B030D-6E8A-4147-A177-3AD203B41FA5}">
                      <a16:colId xmlns:a16="http://schemas.microsoft.com/office/drawing/2014/main" val="2895380761"/>
                    </a:ext>
                  </a:extLst>
                </a:gridCol>
                <a:gridCol w="3180000">
                  <a:extLst>
                    <a:ext uri="{9D8B030D-6E8A-4147-A177-3AD203B41FA5}">
                      <a16:colId xmlns:a16="http://schemas.microsoft.com/office/drawing/2014/main" val="925580270"/>
                    </a:ext>
                  </a:extLst>
                </a:gridCol>
              </a:tblGrid>
              <a:tr h="5062854">
                <a:tc>
                  <a:txBody>
                    <a:bodyPr/>
                    <a:lstStyle/>
                    <a:p>
                      <a:pPr marL="0" indent="0" algn="l" defTabSz="443194">
                        <a:lnSpc>
                          <a:spcPct val="100000"/>
                        </a:lnSpc>
                        <a:spcBef>
                          <a:spcPts val="0"/>
                        </a:spcBef>
                        <a:spcAft>
                          <a:spcPts val="0"/>
                        </a:spcAft>
                        <a:defRPr/>
                      </a:pPr>
                      <a:r>
                        <a:rPr lang="ja-JP" altLang="en-US" sz="1300" b="1" dirty="0">
                          <a:solidFill>
                            <a:schemeClr val="tx1"/>
                          </a:solidFill>
                          <a:latin typeface="BIZ UDPゴシック" panose="020B0400000000000000" pitchFamily="50" charset="-128"/>
                          <a:ea typeface="BIZ UDPゴシック" panose="020B0400000000000000" pitchFamily="50" charset="-128"/>
                        </a:rPr>
                        <a:t>□再生医療の産業化に向けた検討</a:t>
                      </a:r>
                      <a:endParaRPr kumimoji="1" lang="en-US" altLang="ja-JP" sz="1300" strike="sngStrike" dirty="0">
                        <a:solidFill>
                          <a:srgbClr val="FF0000"/>
                        </a:solidFill>
                        <a:latin typeface="BIZ UDPゴシック" panose="020B0400000000000000" pitchFamily="50" charset="-128"/>
                        <a:ea typeface="BIZ UDPゴシック" panose="020B0400000000000000" pitchFamily="50" charset="-128"/>
                      </a:endParaRPr>
                    </a:p>
                    <a:p>
                      <a:pPr marL="85725" indent="-85725" algn="l">
                        <a:lnSpc>
                          <a:spcPct val="100000"/>
                        </a:lnSpc>
                        <a:spcBef>
                          <a:spcPts val="600"/>
                        </a:spcBef>
                        <a:spcAft>
                          <a:spcPts val="0"/>
                        </a:spcAft>
                        <a:defRPr/>
                      </a:pPr>
                      <a:r>
                        <a:rPr lang="ja-JP" altLang="en-US" sz="1100" dirty="0">
                          <a:solidFill>
                            <a:schemeClr val="tx1"/>
                          </a:solidFill>
                          <a:latin typeface="BIZ UDPゴシック" panose="020B0400000000000000" pitchFamily="50" charset="-128"/>
                          <a:ea typeface="BIZ UDPゴシック" panose="020B0400000000000000" pitchFamily="50" charset="-128"/>
                        </a:rPr>
                        <a:t>（主な検討内容）</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marL="85725" indent="-85725" algn="l">
                        <a:lnSpc>
                          <a:spcPct val="100000"/>
                        </a:lnSpc>
                        <a:spcBef>
                          <a:spcPts val="0"/>
                        </a:spcBef>
                        <a:spcAft>
                          <a:spcPts val="0"/>
                        </a:spcAft>
                        <a:defRPr/>
                      </a:pPr>
                      <a:r>
                        <a:rPr lang="ja-JP" altLang="en-US" sz="1100" dirty="0">
                          <a:solidFill>
                            <a:schemeClr val="tx1"/>
                          </a:solidFill>
                          <a:latin typeface="BIZ UDPゴシック" panose="020B0400000000000000" pitchFamily="50" charset="-128"/>
                          <a:ea typeface="BIZ UDPゴシック" panose="020B0400000000000000" pitchFamily="50" charset="-128"/>
                        </a:rPr>
                        <a:t>・自家細胞を用いた自由診療の適正な普及に向けた医療機関支援</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marL="85725" indent="-85725" algn="l">
                        <a:lnSpc>
                          <a:spcPct val="100000"/>
                        </a:lnSpc>
                        <a:spcBef>
                          <a:spcPts val="300"/>
                        </a:spcBef>
                        <a:spcAft>
                          <a:spcPts val="0"/>
                        </a:spcAft>
                        <a:defRPr/>
                      </a:pPr>
                      <a:r>
                        <a:rPr lang="ja-JP" altLang="en-US" sz="1100" dirty="0">
                          <a:solidFill>
                            <a:schemeClr val="tx1"/>
                          </a:solidFill>
                          <a:latin typeface="BIZ UDPゴシック" panose="020B0400000000000000" pitchFamily="50" charset="-128"/>
                          <a:ea typeface="BIZ UDPゴシック" panose="020B0400000000000000" pitchFamily="50" charset="-128"/>
                        </a:rPr>
                        <a:t>・他家細胞（</a:t>
                      </a:r>
                      <a:r>
                        <a:rPr lang="en-US" altLang="ja-JP" sz="1100" dirty="0">
                          <a:solidFill>
                            <a:schemeClr val="tx1"/>
                          </a:solidFill>
                          <a:latin typeface="BIZ UDPゴシック" panose="020B0400000000000000" pitchFamily="50" charset="-128"/>
                          <a:ea typeface="BIZ UDPゴシック" panose="020B0400000000000000" pitchFamily="50" charset="-128"/>
                        </a:rPr>
                        <a:t>iPS</a:t>
                      </a:r>
                      <a:r>
                        <a:rPr lang="ja-JP" altLang="en-US" sz="1100" dirty="0">
                          <a:solidFill>
                            <a:schemeClr val="tx1"/>
                          </a:solidFill>
                          <a:latin typeface="BIZ UDPゴシック" panose="020B0400000000000000" pitchFamily="50" charset="-128"/>
                          <a:ea typeface="BIZ UDPゴシック" panose="020B0400000000000000" pitchFamily="50" charset="-128"/>
                        </a:rPr>
                        <a:t>、間葉系幹細胞等）を用いた再生医療等製品の普及促進に向けた課題と対応策</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marL="0" indent="0" algn="l">
                        <a:lnSpc>
                          <a:spcPct val="100000"/>
                        </a:lnSpc>
                        <a:spcBef>
                          <a:spcPts val="0"/>
                        </a:spcBef>
                        <a:spcAft>
                          <a:spcPts val="0"/>
                        </a:spcAft>
                        <a:defRPr/>
                      </a:pPr>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marL="0" indent="0" algn="l">
                        <a:lnSpc>
                          <a:spcPct val="100000"/>
                        </a:lnSpc>
                        <a:spcBef>
                          <a:spcPts val="0"/>
                        </a:spcBef>
                        <a:spcAft>
                          <a:spcPts val="0"/>
                        </a:spcAft>
                        <a:defRPr/>
                      </a:pPr>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959937" rtl="0" eaLnBrk="1" fontAlgn="auto" latinLnBrk="0" hangingPunct="1">
                        <a:lnSpc>
                          <a:spcPct val="100000"/>
                        </a:lnSpc>
                        <a:spcBef>
                          <a:spcPts val="0"/>
                        </a:spcBef>
                        <a:spcAft>
                          <a:spcPts val="0"/>
                        </a:spcAft>
                        <a:buClrTx/>
                        <a:buSzTx/>
                        <a:buFontTx/>
                        <a:buNone/>
                        <a:tabLst/>
                        <a:defRPr/>
                      </a:pPr>
                      <a:r>
                        <a:rPr lang="ja-JP" altLang="en-US" sz="1300" b="1" dirty="0">
                          <a:solidFill>
                            <a:schemeClr val="tx1"/>
                          </a:solidFill>
                          <a:latin typeface="BIZ UDPゴシック" panose="020B0400000000000000" pitchFamily="50" charset="-128"/>
                          <a:ea typeface="BIZ UDPゴシック" panose="020B0400000000000000" pitchFamily="50" charset="-128"/>
                        </a:rPr>
                        <a:t>□再生医療の拠点形成推進</a:t>
                      </a:r>
                      <a:endParaRPr lang="en-US" altLang="ja-JP" sz="1300" b="1" dirty="0">
                        <a:solidFill>
                          <a:schemeClr val="tx1"/>
                        </a:solidFill>
                        <a:latin typeface="BIZ UDPゴシック" panose="020B0400000000000000" pitchFamily="50" charset="-128"/>
                        <a:ea typeface="BIZ UDPゴシック" panose="020B0400000000000000" pitchFamily="50" charset="-128"/>
                      </a:endParaRPr>
                    </a:p>
                    <a:p>
                      <a:pPr marL="85725" marR="0" lvl="0" indent="-85725" algn="l" defTabSz="959937" rtl="0" eaLnBrk="1" fontAlgn="auto" latinLnBrk="0" hangingPunct="1">
                        <a:lnSpc>
                          <a:spcPct val="100000"/>
                        </a:lnSpc>
                        <a:spcBef>
                          <a:spcPts val="600"/>
                        </a:spcBef>
                        <a:spcAft>
                          <a:spcPts val="0"/>
                        </a:spcAft>
                        <a:buClrTx/>
                        <a:buSzTx/>
                        <a:buFontTx/>
                        <a:buNone/>
                        <a:tabLst/>
                        <a:defRPr/>
                      </a:pPr>
                      <a:r>
                        <a:rPr kumimoji="1" lang="ja-JP" altLang="en-US" sz="1100" dirty="0">
                          <a:solidFill>
                            <a:schemeClr val="tx1"/>
                          </a:solidFill>
                          <a:latin typeface="BIZ UDPゴシック" panose="020B0400000000000000" pitchFamily="50" charset="-128"/>
                          <a:ea typeface="BIZ UDPゴシック" panose="020B0400000000000000" pitchFamily="50" charset="-128"/>
                        </a:rPr>
                        <a:t>・</a:t>
                      </a:r>
                      <a:r>
                        <a:rPr kumimoji="1" lang="en-US" altLang="ja-JP" sz="1100" dirty="0">
                          <a:solidFill>
                            <a:schemeClr val="tx1"/>
                          </a:solidFill>
                          <a:latin typeface="BIZ UDPゴシック" panose="020B0400000000000000" pitchFamily="50" charset="-128"/>
                          <a:ea typeface="BIZ UDPゴシック" panose="020B0400000000000000" pitchFamily="50" charset="-128"/>
                        </a:rPr>
                        <a:t>2024</a:t>
                      </a:r>
                      <a:r>
                        <a:rPr kumimoji="1" lang="ja-JP" altLang="en-US" sz="1100" dirty="0">
                          <a:solidFill>
                            <a:schemeClr val="tx1"/>
                          </a:solidFill>
                          <a:latin typeface="BIZ UDPゴシック" panose="020B0400000000000000" pitchFamily="50" charset="-128"/>
                          <a:ea typeface="BIZ UDPゴシック" panose="020B0400000000000000" pitchFamily="50" charset="-128"/>
                        </a:rPr>
                        <a:t>年６月</a:t>
                      </a:r>
                      <a:r>
                        <a:rPr kumimoji="1" lang="en-US" altLang="ja-JP" sz="1100" u="none" strike="noStrike" dirty="0">
                          <a:solidFill>
                            <a:schemeClr val="tx1"/>
                          </a:solidFill>
                          <a:latin typeface="BIZ UDPゴシック" panose="020B0400000000000000" pitchFamily="50" charset="-128"/>
                          <a:ea typeface="BIZ UDPゴシック" panose="020B0400000000000000" pitchFamily="50" charset="-128"/>
                        </a:rPr>
                        <a:t>29</a:t>
                      </a:r>
                      <a:r>
                        <a:rPr kumimoji="1" lang="ja-JP" altLang="en-US" sz="1100" u="none" strike="noStrike" dirty="0">
                          <a:solidFill>
                            <a:schemeClr val="tx1"/>
                          </a:solidFill>
                          <a:latin typeface="BIZ UDPゴシック" panose="020B0400000000000000" pitchFamily="50" charset="-128"/>
                          <a:ea typeface="BIZ UDPゴシック" panose="020B0400000000000000" pitchFamily="50" charset="-128"/>
                        </a:rPr>
                        <a:t>日</a:t>
                      </a:r>
                      <a:r>
                        <a:rPr kumimoji="1" lang="ja-JP" altLang="en-US" sz="1100" dirty="0">
                          <a:solidFill>
                            <a:schemeClr val="tx1"/>
                          </a:solidFill>
                          <a:latin typeface="BIZ UDPゴシック" panose="020B0400000000000000" pitchFamily="50" charset="-128"/>
                          <a:ea typeface="BIZ UDPゴシック" panose="020B0400000000000000" pitchFamily="50" charset="-128"/>
                        </a:rPr>
                        <a:t>に中之島（大阪）に未来医療国際拠点</a:t>
                      </a:r>
                      <a:r>
                        <a:rPr kumimoji="1" lang="ja-JP" altLang="en-US" sz="1100" u="none" strike="noStrike" dirty="0">
                          <a:solidFill>
                            <a:schemeClr val="tx1"/>
                          </a:solidFill>
                          <a:latin typeface="BIZ UDPゴシック" panose="020B0400000000000000" pitchFamily="50" charset="-128"/>
                          <a:ea typeface="BIZ UDPゴシック" panose="020B0400000000000000" pitchFamily="50" charset="-128"/>
                        </a:rPr>
                        <a:t>（名称：</a:t>
                      </a:r>
                      <a:r>
                        <a:rPr kumimoji="1" lang="en-US" altLang="ja-JP" sz="1100" u="none" strike="noStrike" dirty="0">
                          <a:solidFill>
                            <a:schemeClr val="tx1"/>
                          </a:solidFill>
                          <a:latin typeface="BIZ UDPゴシック" panose="020B0400000000000000" pitchFamily="50" charset="-128"/>
                          <a:ea typeface="BIZ UDPゴシック" panose="020B0400000000000000" pitchFamily="50" charset="-128"/>
                        </a:rPr>
                        <a:t>Nakanoshima Qross</a:t>
                      </a:r>
                      <a:r>
                        <a:rPr kumimoji="1" lang="ja-JP" altLang="en-US" sz="1100" u="none" strike="noStrike" dirty="0">
                          <a:solidFill>
                            <a:schemeClr val="tx1"/>
                          </a:solidFill>
                          <a:latin typeface="BIZ UDPゴシック" panose="020B0400000000000000" pitchFamily="50" charset="-128"/>
                          <a:ea typeface="BIZ UDPゴシック" panose="020B0400000000000000" pitchFamily="50" charset="-128"/>
                        </a:rPr>
                        <a:t>）</a:t>
                      </a:r>
                      <a:r>
                        <a:rPr kumimoji="1" lang="ja-JP" altLang="en-US" sz="1100" dirty="0">
                          <a:solidFill>
                            <a:schemeClr val="tx1"/>
                          </a:solidFill>
                          <a:latin typeface="BIZ UDPゴシック" panose="020B0400000000000000" pitchFamily="50" charset="-128"/>
                          <a:ea typeface="BIZ UDPゴシック" panose="020B0400000000000000" pitchFamily="50" charset="-128"/>
                        </a:rPr>
                        <a:t>がグランドオープン</a:t>
                      </a:r>
                      <a:endParaRPr kumimoji="1" lang="en-US" altLang="ja-JP" sz="1100" strike="sngStrike" dirty="0">
                        <a:solidFill>
                          <a:srgbClr val="00B050"/>
                        </a:solidFill>
                        <a:latin typeface="BIZ UDPゴシック" panose="020B0400000000000000" pitchFamily="50" charset="-128"/>
                        <a:ea typeface="BIZ UDPゴシック" panose="020B0400000000000000" pitchFamily="50" charset="-128"/>
                      </a:endParaRPr>
                    </a:p>
                    <a:p>
                      <a:pPr marL="0" marR="0" lvl="0" indent="0" algn="l" defTabSz="959937"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59937"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latin typeface="BIZ UDPゴシック" panose="020B0400000000000000" pitchFamily="50" charset="-128"/>
                        <a:ea typeface="BIZ UDPゴシック" panose="020B0400000000000000" pitchFamily="50" charset="-128"/>
                      </a:endParaRPr>
                    </a:p>
                  </a:txBody>
                  <a:tcPr marL="108000" marR="108000" marT="252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indent="0" algn="l" defTabSz="443194">
                        <a:lnSpc>
                          <a:spcPct val="100000"/>
                        </a:lnSpc>
                        <a:spcBef>
                          <a:spcPts val="0"/>
                        </a:spcBef>
                        <a:spcAft>
                          <a:spcPts val="0"/>
                        </a:spcAft>
                        <a:defRPr/>
                      </a:pPr>
                      <a:r>
                        <a:rPr lang="ja-JP" altLang="en-US" sz="1300" b="1" dirty="0">
                          <a:solidFill>
                            <a:schemeClr val="tx1"/>
                          </a:solidFill>
                          <a:latin typeface="BIZ UDPゴシック" panose="020B0400000000000000" pitchFamily="50" charset="-128"/>
                          <a:ea typeface="BIZ UDPゴシック" panose="020B0400000000000000" pitchFamily="50" charset="-128"/>
                        </a:rPr>
                        <a:t>□再生医療の実用化がスタート</a:t>
                      </a:r>
                      <a:endParaRPr lang="en-US" altLang="ja-JP" sz="1300" b="1" dirty="0">
                        <a:solidFill>
                          <a:schemeClr val="tx1"/>
                        </a:solidFill>
                        <a:latin typeface="BIZ UDPゴシック" panose="020B0400000000000000" pitchFamily="50" charset="-128"/>
                        <a:ea typeface="BIZ UDPゴシック" panose="020B0400000000000000" pitchFamily="50" charset="-128"/>
                      </a:endParaRPr>
                    </a:p>
                    <a:p>
                      <a:pPr marL="85725" indent="-85725" algn="l">
                        <a:lnSpc>
                          <a:spcPct val="100000"/>
                        </a:lnSpc>
                        <a:spcBef>
                          <a:spcPts val="600"/>
                        </a:spcBef>
                        <a:spcAft>
                          <a:spcPts val="0"/>
                        </a:spcAft>
                        <a:defRPr/>
                      </a:pPr>
                      <a:r>
                        <a:rPr lang="ja-JP" altLang="en-US" sz="1100" dirty="0">
                          <a:solidFill>
                            <a:schemeClr val="tx1"/>
                          </a:solidFill>
                          <a:latin typeface="BIZ UDPゴシック" panose="020B0400000000000000" pitchFamily="50" charset="-128"/>
                          <a:ea typeface="BIZ UDPゴシック" panose="020B0400000000000000" pitchFamily="50" charset="-128"/>
                        </a:rPr>
                        <a:t>・</a:t>
                      </a:r>
                      <a:r>
                        <a:rPr kumimoji="1" lang="en-US" altLang="ja-JP" sz="1100" u="none" strike="noStrike" dirty="0" err="1">
                          <a:solidFill>
                            <a:schemeClr val="tx1"/>
                          </a:solidFill>
                          <a:latin typeface="BIZ UDPゴシック" panose="020B0400000000000000" pitchFamily="50" charset="-128"/>
                          <a:ea typeface="BIZ UDPゴシック" panose="020B0400000000000000" pitchFamily="50" charset="-128"/>
                        </a:rPr>
                        <a:t>Nakanoshima</a:t>
                      </a:r>
                      <a:r>
                        <a:rPr kumimoji="1" lang="en-US" altLang="ja-JP" sz="1100" u="none" strike="noStrike" dirty="0">
                          <a:solidFill>
                            <a:schemeClr val="tx1"/>
                          </a:solidFill>
                          <a:latin typeface="BIZ UDPゴシック" panose="020B0400000000000000" pitchFamily="50" charset="-128"/>
                          <a:ea typeface="BIZ UDPゴシック" panose="020B0400000000000000" pitchFamily="50" charset="-128"/>
                        </a:rPr>
                        <a:t> Qross</a:t>
                      </a:r>
                      <a:r>
                        <a:rPr lang="ja-JP" altLang="en-US" sz="1100" dirty="0">
                          <a:solidFill>
                            <a:schemeClr val="tx1"/>
                          </a:solidFill>
                          <a:latin typeface="BIZ UDPゴシック" panose="020B0400000000000000" pitchFamily="50" charset="-128"/>
                          <a:ea typeface="BIZ UDPゴシック" panose="020B0400000000000000" pitchFamily="50" charset="-128"/>
                        </a:rPr>
                        <a:t>における「</a:t>
                      </a:r>
                      <a:r>
                        <a:rPr lang="en-US" altLang="ja-JP" sz="1100" dirty="0">
                          <a:solidFill>
                            <a:schemeClr val="tx1"/>
                          </a:solidFill>
                          <a:latin typeface="BIZ UDPゴシック" panose="020B0400000000000000" pitchFamily="50" charset="-128"/>
                          <a:ea typeface="BIZ UDPゴシック" panose="020B0400000000000000" pitchFamily="50" charset="-128"/>
                        </a:rPr>
                        <a:t>my iPS</a:t>
                      </a:r>
                      <a:r>
                        <a:rPr lang="ja-JP" altLang="en-US" sz="1100" dirty="0">
                          <a:solidFill>
                            <a:schemeClr val="tx1"/>
                          </a:solidFill>
                          <a:latin typeface="BIZ UDPゴシック" panose="020B0400000000000000" pitchFamily="50" charset="-128"/>
                          <a:ea typeface="BIZ UDPゴシック" panose="020B0400000000000000" pitchFamily="50" charset="-128"/>
                        </a:rPr>
                        <a:t>細胞」の開発製造、供給開始</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marL="85725" indent="-85725" algn="l">
                        <a:lnSpc>
                          <a:spcPct val="100000"/>
                        </a:lnSpc>
                        <a:spcBef>
                          <a:spcPts val="300"/>
                        </a:spcBef>
                        <a:spcAft>
                          <a:spcPts val="0"/>
                        </a:spcAft>
                        <a:defRPr/>
                      </a:pPr>
                      <a:r>
                        <a:rPr lang="ja-JP" altLang="en-US" sz="1100" dirty="0">
                          <a:solidFill>
                            <a:schemeClr val="tx1"/>
                          </a:solidFill>
                          <a:latin typeface="BIZ UDPゴシック" panose="020B0400000000000000" pitchFamily="50" charset="-128"/>
                          <a:ea typeface="BIZ UDPゴシック" panose="020B0400000000000000" pitchFamily="50" charset="-128"/>
                        </a:rPr>
                        <a:t>・細胞・組織の安定供給システム構築</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marL="85725" indent="-85725" algn="l">
                        <a:lnSpc>
                          <a:spcPct val="100000"/>
                        </a:lnSpc>
                        <a:spcBef>
                          <a:spcPts val="0"/>
                        </a:spcBef>
                        <a:spcAft>
                          <a:spcPts val="0"/>
                        </a:spcAft>
                        <a:defRPr/>
                      </a:pPr>
                      <a:r>
                        <a:rPr lang="ja-JP" altLang="en-US" sz="1100" dirty="0">
                          <a:solidFill>
                            <a:schemeClr val="tx1"/>
                          </a:solidFill>
                          <a:latin typeface="BIZ UDPゴシック" panose="020B0400000000000000" pitchFamily="50" charset="-128"/>
                          <a:ea typeface="BIZ UDPゴシック" panose="020B0400000000000000" pitchFamily="50" charset="-128"/>
                        </a:rPr>
                        <a:t>　（組織採取→培養製造→輸送→治療）</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marL="85725" indent="-85725" algn="l">
                        <a:lnSpc>
                          <a:spcPct val="100000"/>
                        </a:lnSpc>
                        <a:spcBef>
                          <a:spcPts val="300"/>
                        </a:spcBef>
                        <a:spcAft>
                          <a:spcPts val="0"/>
                        </a:spcAft>
                        <a:defRPr/>
                      </a:pPr>
                      <a:r>
                        <a:rPr lang="ja-JP" altLang="en-US" sz="1100" dirty="0">
                          <a:solidFill>
                            <a:schemeClr val="tx1"/>
                          </a:solidFill>
                          <a:latin typeface="BIZ UDPゴシック" panose="020B0400000000000000" pitchFamily="50" charset="-128"/>
                          <a:ea typeface="BIZ UDPゴシック" panose="020B0400000000000000" pitchFamily="50" charset="-128"/>
                        </a:rPr>
                        <a:t>・再生医療に携わる企業等を支援するプラットフォームの構築</a:t>
                      </a:r>
                    </a:p>
                    <a:p>
                      <a:pPr marL="0" indent="0" algn="l">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txBody>
                  <a:tcPr marL="108000" marR="108000" marT="252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indent="0" algn="l">
                        <a:lnSpc>
                          <a:spcPct val="100000"/>
                        </a:lnSpc>
                        <a:spcBef>
                          <a:spcPts val="0"/>
                        </a:spcBef>
                        <a:spcAft>
                          <a:spcPts val="0"/>
                        </a:spcAft>
                      </a:pPr>
                      <a:r>
                        <a:rPr kumimoji="1" lang="ja-JP" altLang="en-US" sz="1300" b="1" dirty="0">
                          <a:solidFill>
                            <a:schemeClr val="tx1"/>
                          </a:solidFill>
                          <a:latin typeface="BIZ UDPゴシック" panose="020B0400000000000000" pitchFamily="50" charset="-128"/>
                          <a:ea typeface="BIZ UDPゴシック" panose="020B0400000000000000" pitchFamily="50" charset="-128"/>
                        </a:rPr>
                        <a:t>□再生医療の普及と産業化の進展</a:t>
                      </a:r>
                      <a:endParaRPr kumimoji="1" lang="en-US" altLang="ja-JP" sz="1300" b="1" dirty="0">
                        <a:solidFill>
                          <a:schemeClr val="tx1"/>
                        </a:solidFill>
                        <a:latin typeface="BIZ UDPゴシック" panose="020B0400000000000000" pitchFamily="50" charset="-128"/>
                        <a:ea typeface="BIZ UDPゴシック" panose="020B0400000000000000" pitchFamily="50" charset="-128"/>
                      </a:endParaRPr>
                    </a:p>
                    <a:p>
                      <a:pPr marL="85725" indent="-85725" algn="l">
                        <a:lnSpc>
                          <a:spcPct val="100000"/>
                        </a:lnSpc>
                        <a:spcBef>
                          <a:spcPts val="600"/>
                        </a:spcBef>
                        <a:spcAft>
                          <a:spcPts val="0"/>
                        </a:spcAft>
                      </a:pPr>
                      <a:r>
                        <a:rPr kumimoji="1" lang="ja-JP" altLang="en-US" sz="1100" dirty="0">
                          <a:solidFill>
                            <a:schemeClr val="tx1"/>
                          </a:solidFill>
                          <a:latin typeface="BIZ UDPゴシック" panose="020B0400000000000000" pitchFamily="50" charset="-128"/>
                          <a:ea typeface="BIZ UDPゴシック" panose="020B0400000000000000" pitchFamily="50" charset="-128"/>
                        </a:rPr>
                        <a:t>・再生医療技術を核とした先端医療の普及と産業化モデルの確立</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marL="85725" indent="-85725" algn="l">
                        <a:lnSpc>
                          <a:spcPct val="100000"/>
                        </a:lnSpc>
                        <a:spcBef>
                          <a:spcPts val="300"/>
                        </a:spcBef>
                        <a:spcAft>
                          <a:spcPts val="0"/>
                        </a:spcAft>
                      </a:pPr>
                      <a:r>
                        <a:rPr kumimoji="1" lang="ja-JP" altLang="en-US" sz="1100" dirty="0">
                          <a:solidFill>
                            <a:schemeClr val="tx1"/>
                          </a:solidFill>
                          <a:latin typeface="BIZ UDPゴシック" panose="020B0400000000000000" pitchFamily="50" charset="-128"/>
                          <a:ea typeface="BIZ UDPゴシック" panose="020B0400000000000000" pitchFamily="50" charset="-128"/>
                        </a:rPr>
                        <a:t>・再生医療技術に関して、世界からの認知を受け、大阪へ投資が向かうグローバル産業として成長</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marL="0" indent="0" algn="l">
                        <a:lnSpc>
                          <a:spcPct val="100000"/>
                        </a:lnSpc>
                        <a:spcBef>
                          <a:spcPts val="0"/>
                        </a:spcBef>
                        <a:spcAft>
                          <a:spcPts val="0"/>
                        </a:spcAft>
                      </a:pP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marL="0" indent="0" algn="l">
                        <a:lnSpc>
                          <a:spcPct val="100000"/>
                        </a:lnSpc>
                        <a:spcBef>
                          <a:spcPts val="0"/>
                        </a:spcBef>
                        <a:spcAft>
                          <a:spcPts val="0"/>
                        </a:spcAft>
                      </a:pP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959937" rtl="0" eaLnBrk="1" fontAlgn="auto" latinLnBrk="0" hangingPunct="1">
                        <a:lnSpc>
                          <a:spcPct val="100000"/>
                        </a:lnSpc>
                        <a:spcBef>
                          <a:spcPts val="0"/>
                        </a:spcBef>
                        <a:spcAft>
                          <a:spcPts val="0"/>
                        </a:spcAft>
                        <a:buClrTx/>
                        <a:buSzTx/>
                        <a:buFontTx/>
                        <a:buNone/>
                        <a:tabLst/>
                        <a:defRPr/>
                      </a:pPr>
                      <a:r>
                        <a:rPr lang="ja-JP" altLang="en-US" sz="1300" b="1" dirty="0">
                          <a:solidFill>
                            <a:schemeClr val="tx1"/>
                          </a:solidFill>
                          <a:latin typeface="BIZ UDPゴシック" panose="020B0400000000000000" pitchFamily="50" charset="-128"/>
                          <a:ea typeface="BIZ UDPゴシック" panose="020B0400000000000000" pitchFamily="50" charset="-128"/>
                        </a:rPr>
                        <a:t>□再生医療の提供による国際貢献</a:t>
                      </a:r>
                      <a:endParaRPr lang="en-US" altLang="ja-JP" sz="1300" b="1" dirty="0">
                        <a:solidFill>
                          <a:schemeClr val="tx1"/>
                        </a:solidFill>
                        <a:latin typeface="BIZ UDPゴシック" panose="020B0400000000000000" pitchFamily="50" charset="-128"/>
                        <a:ea typeface="BIZ UDPゴシック" panose="020B0400000000000000" pitchFamily="50" charset="-128"/>
                      </a:endParaRPr>
                    </a:p>
                    <a:p>
                      <a:pPr marL="85725" indent="-85725" algn="l" defTabSz="443194">
                        <a:lnSpc>
                          <a:spcPct val="100000"/>
                        </a:lnSpc>
                        <a:spcBef>
                          <a:spcPts val="600"/>
                        </a:spcBef>
                        <a:spcAft>
                          <a:spcPts val="0"/>
                        </a:spcAft>
                        <a:defRPr/>
                      </a:pPr>
                      <a:r>
                        <a:rPr lang="ja-JP" altLang="en-US" sz="1100" dirty="0">
                          <a:solidFill>
                            <a:schemeClr val="tx1"/>
                          </a:solidFill>
                          <a:latin typeface="BIZ UDPゴシック" panose="020B0400000000000000" pitchFamily="50" charset="-128"/>
                          <a:ea typeface="BIZ UDPゴシック" panose="020B0400000000000000" pitchFamily="50" charset="-128"/>
                        </a:rPr>
                        <a:t>・国内外の患者が、再生医療に容易にアクセスできる環境整備</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marL="0" indent="0" algn="l" defTabSz="443194">
                        <a:lnSpc>
                          <a:spcPct val="100000"/>
                        </a:lnSpc>
                        <a:spcBef>
                          <a:spcPts val="300"/>
                        </a:spcBef>
                        <a:spcAft>
                          <a:spcPts val="0"/>
                        </a:spcAft>
                        <a:defRPr/>
                      </a:pPr>
                      <a:r>
                        <a:rPr lang="ja-JP" altLang="en-US" sz="1100" dirty="0">
                          <a:solidFill>
                            <a:schemeClr val="tx1"/>
                          </a:solidFill>
                          <a:latin typeface="BIZ UDPゴシック" panose="020B0400000000000000" pitchFamily="50" charset="-128"/>
                          <a:ea typeface="BIZ UDPゴシック" panose="020B0400000000000000" pitchFamily="50" charset="-128"/>
                        </a:rPr>
                        <a:t>・外資系企業・研究所、専門人材等の集積</a:t>
                      </a:r>
                    </a:p>
                    <a:p>
                      <a:pPr marL="0" indent="0" algn="l">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txBody>
                  <a:tcPr marL="108000" marR="108000" marT="252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8179187"/>
                  </a:ext>
                </a:extLst>
              </a:tr>
            </a:tbl>
          </a:graphicData>
        </a:graphic>
      </p:graphicFrame>
      <p:sp>
        <p:nvSpPr>
          <p:cNvPr id="37" name="テキスト ボックス 36">
            <a:extLst>
              <a:ext uri="{FF2B5EF4-FFF2-40B4-BE49-F238E27FC236}">
                <a16:creationId xmlns:a16="http://schemas.microsoft.com/office/drawing/2014/main" id="{B02F3C22-1443-46B7-A977-04475234F08A}"/>
              </a:ext>
            </a:extLst>
          </p:cNvPr>
          <p:cNvSpPr txBox="1"/>
          <p:nvPr/>
        </p:nvSpPr>
        <p:spPr>
          <a:xfrm>
            <a:off x="270312" y="612232"/>
            <a:ext cx="9540000" cy="646331"/>
          </a:xfrm>
          <a:prstGeom prst="rect">
            <a:avLst/>
          </a:prstGeom>
          <a:noFill/>
          <a:ln w="6350">
            <a:noFill/>
            <a:prstDash val="solid"/>
          </a:ln>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大阪・関西には、再生医療を中心とするライフサイエンス分野におけるトップクラスの研究機関、企業、大学等が集積。こうした強みを活かし、ライフサイエンスを成長の柱として新たな価値を発信するとともに、「いのち輝く未来社会のデザイン」をテーマとする大阪・関西万博を契機に、健康・医療分野で世界に貢献することをめざす。</a:t>
            </a:r>
          </a:p>
        </p:txBody>
      </p:sp>
      <p:sp>
        <p:nvSpPr>
          <p:cNvPr id="24" name="正方形/長方形 23">
            <a:extLst>
              <a:ext uri="{FF2B5EF4-FFF2-40B4-BE49-F238E27FC236}">
                <a16:creationId xmlns:a16="http://schemas.microsoft.com/office/drawing/2014/main" id="{E08629A6-829B-4394-A30A-5CB52C1BBB36}"/>
              </a:ext>
            </a:extLst>
          </p:cNvPr>
          <p:cNvSpPr/>
          <p:nvPr/>
        </p:nvSpPr>
        <p:spPr>
          <a:xfrm>
            <a:off x="180312" y="267087"/>
            <a:ext cx="9720000" cy="32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kumimoji="1" lang="ja-JP" altLang="en-US" sz="18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①　ライフサイエンス　</a:t>
            </a:r>
            <a:r>
              <a:rPr kumimoji="1" lang="ja-JP" altLang="en-US" sz="1600" dirty="0">
                <a:solidFill>
                  <a:prstClr val="black"/>
                </a:solidFill>
                <a:latin typeface="BIZ UDPゴシック" panose="020B0400000000000000" pitchFamily="50" charset="-128"/>
                <a:ea typeface="BIZ UDPゴシック" panose="020B0400000000000000" pitchFamily="50" charset="-128"/>
              </a:rPr>
              <a:t>　</a:t>
            </a:r>
            <a:r>
              <a:rPr kumimoji="1" lang="ja-JP" altLang="en-US" sz="1600" b="1" dirty="0">
                <a:solidFill>
                  <a:schemeClr val="bg1"/>
                </a:solidFill>
                <a:latin typeface="BIZ UDPゴシック" panose="020B0400000000000000" pitchFamily="50" charset="-128"/>
                <a:ea typeface="BIZ UDPゴシック" panose="020B0400000000000000" pitchFamily="50" charset="-128"/>
              </a:rPr>
              <a:t>～</a:t>
            </a:r>
            <a:r>
              <a:rPr kumimoji="1" lang="en-US" altLang="ja-JP" sz="1600" b="1" dirty="0">
                <a:solidFill>
                  <a:schemeClr val="bg1"/>
                </a:solidFill>
                <a:latin typeface="BIZ UDPゴシック" panose="020B0400000000000000" pitchFamily="50" charset="-128"/>
                <a:ea typeface="BIZ UDPゴシック" panose="020B0400000000000000" pitchFamily="50" charset="-128"/>
              </a:rPr>
              <a:t>iPS</a:t>
            </a:r>
            <a:r>
              <a:rPr kumimoji="1" lang="ja-JP" altLang="en-US" sz="1600" b="1" dirty="0">
                <a:solidFill>
                  <a:schemeClr val="bg1"/>
                </a:solidFill>
                <a:latin typeface="BIZ UDPゴシック" panose="020B0400000000000000" pitchFamily="50" charset="-128"/>
                <a:ea typeface="BIZ UDPゴシック" panose="020B0400000000000000" pitchFamily="50" charset="-128"/>
              </a:rPr>
              <a:t>細胞やヒト体性幹細胞を活用した再生医療の産業化～</a:t>
            </a:r>
          </a:p>
        </p:txBody>
      </p:sp>
      <p:grpSp>
        <p:nvGrpSpPr>
          <p:cNvPr id="47" name="グループ化 46">
            <a:extLst>
              <a:ext uri="{FF2B5EF4-FFF2-40B4-BE49-F238E27FC236}">
                <a16:creationId xmlns:a16="http://schemas.microsoft.com/office/drawing/2014/main" id="{B1406B80-BB7A-4E81-A06D-8F4FC87D64EF}"/>
              </a:ext>
            </a:extLst>
          </p:cNvPr>
          <p:cNvGrpSpPr/>
          <p:nvPr/>
        </p:nvGrpSpPr>
        <p:grpSpPr>
          <a:xfrm>
            <a:off x="251753" y="1372041"/>
            <a:ext cx="9720000" cy="381120"/>
            <a:chOff x="407938" y="886368"/>
            <a:chExt cx="6821672" cy="340159"/>
          </a:xfrm>
          <a:solidFill>
            <a:srgbClr val="953735"/>
          </a:solidFill>
        </p:grpSpPr>
        <p:sp>
          <p:nvSpPr>
            <p:cNvPr id="49" name="ホームベース 6">
              <a:extLst>
                <a:ext uri="{FF2B5EF4-FFF2-40B4-BE49-F238E27FC236}">
                  <a16:creationId xmlns:a16="http://schemas.microsoft.com/office/drawing/2014/main" id="{1B7629EA-ADB7-4C0E-8F66-00767F27E995}"/>
                </a:ext>
              </a:extLst>
            </p:cNvPr>
            <p:cNvSpPr/>
            <p:nvPr/>
          </p:nvSpPr>
          <p:spPr bwMode="gray">
            <a:xfrm>
              <a:off x="4706391" y="886368"/>
              <a:ext cx="2523219" cy="340159"/>
            </a:xfrm>
            <a:prstGeom prst="homePlate">
              <a:avLst/>
            </a:prstGeom>
            <a:solidFill>
              <a:srgbClr val="002060"/>
            </a:solidFill>
            <a:ln w="28575">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43194" rtl="0" eaLnBrk="1" fontAlgn="auto" latinLnBrk="0" hangingPunct="1">
                <a:lnSpc>
                  <a:spcPct val="100000"/>
                </a:lnSpc>
                <a:spcBef>
                  <a:spcPts val="0"/>
                </a:spcBef>
                <a:spcAft>
                  <a:spcPts val="0"/>
                </a:spcAft>
                <a:buClrTx/>
                <a:buSzTx/>
                <a:buFontTx/>
                <a:buNone/>
                <a:tabLst/>
                <a:defRPr/>
              </a:pPr>
              <a:r>
                <a:rPr kumimoji="1" lang="en-US" altLang="ja-JP" sz="1260" b="0"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2030</a:t>
              </a:r>
              <a:r>
                <a:rPr kumimoji="1" lang="ja-JP" altLang="en-US" sz="1260" b="0"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（万博後のめざす姿）</a:t>
              </a:r>
            </a:p>
          </p:txBody>
        </p:sp>
        <p:sp>
          <p:nvSpPr>
            <p:cNvPr id="50" name="ホームベース 5">
              <a:extLst>
                <a:ext uri="{FF2B5EF4-FFF2-40B4-BE49-F238E27FC236}">
                  <a16:creationId xmlns:a16="http://schemas.microsoft.com/office/drawing/2014/main" id="{AD85B09B-C151-4246-83FE-8C65C4C68421}"/>
                </a:ext>
              </a:extLst>
            </p:cNvPr>
            <p:cNvSpPr/>
            <p:nvPr/>
          </p:nvSpPr>
          <p:spPr bwMode="gray">
            <a:xfrm>
              <a:off x="2549230" y="886369"/>
              <a:ext cx="2484315" cy="340158"/>
            </a:xfrm>
            <a:prstGeom prst="homePlate">
              <a:avLst/>
            </a:prstGeom>
            <a:solidFill>
              <a:srgbClr val="002060"/>
            </a:solidFill>
            <a:ln w="28575">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43194" rtl="0" eaLnBrk="1" fontAlgn="auto" latinLnBrk="0" hangingPunct="1">
                <a:lnSpc>
                  <a:spcPct val="100000"/>
                </a:lnSpc>
                <a:spcBef>
                  <a:spcPts val="0"/>
                </a:spcBef>
                <a:spcAft>
                  <a:spcPts val="0"/>
                </a:spcAft>
                <a:buClrTx/>
                <a:buSzTx/>
                <a:buFontTx/>
                <a:buNone/>
                <a:tabLst/>
                <a:defRPr/>
              </a:pPr>
              <a:r>
                <a:rPr kumimoji="1" lang="en-US" altLang="ja-JP" sz="1551"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2025</a:t>
              </a:r>
              <a:r>
                <a:rPr kumimoji="1" lang="ja-JP" altLang="en-US" sz="1551"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（万博開催）</a:t>
              </a:r>
            </a:p>
          </p:txBody>
        </p:sp>
        <p:sp>
          <p:nvSpPr>
            <p:cNvPr id="51" name="ホームベース 4">
              <a:extLst>
                <a:ext uri="{FF2B5EF4-FFF2-40B4-BE49-F238E27FC236}">
                  <a16:creationId xmlns:a16="http://schemas.microsoft.com/office/drawing/2014/main" id="{51F0FD7C-A3F3-4D3F-9E7A-E2D8BBD297CC}"/>
                </a:ext>
              </a:extLst>
            </p:cNvPr>
            <p:cNvSpPr/>
            <p:nvPr/>
          </p:nvSpPr>
          <p:spPr bwMode="gray">
            <a:xfrm>
              <a:off x="407938" y="886368"/>
              <a:ext cx="2362526" cy="340159"/>
            </a:xfrm>
            <a:prstGeom prst="homePlate">
              <a:avLst/>
            </a:prstGeom>
            <a:solidFill>
              <a:srgbClr val="002060"/>
            </a:solidFill>
            <a:ln w="28575">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43194" rtl="0" eaLnBrk="1" fontAlgn="auto" latinLnBrk="0" hangingPunct="1">
                <a:lnSpc>
                  <a:spcPct val="100000"/>
                </a:lnSpc>
                <a:spcBef>
                  <a:spcPts val="0"/>
                </a:spcBef>
                <a:spcAft>
                  <a:spcPts val="0"/>
                </a:spcAft>
                <a:buClrTx/>
                <a:buSzTx/>
                <a:buFontTx/>
                <a:buNone/>
                <a:tabLst/>
                <a:defRPr/>
              </a:pPr>
              <a:r>
                <a:rPr kumimoji="1" lang="en-US" altLang="ja-JP" sz="1260" b="0"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202</a:t>
              </a:r>
              <a:r>
                <a:rPr kumimoji="1" lang="ja-JP" altLang="en-US" sz="1260" b="0"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３</a:t>
              </a:r>
            </a:p>
          </p:txBody>
        </p:sp>
      </p:grpSp>
      <p:sp>
        <p:nvSpPr>
          <p:cNvPr id="52" name="スライド番号プレースホルダー 1"/>
          <p:cNvSpPr>
            <a:spLocks noGrp="1"/>
          </p:cNvSpPr>
          <p:nvPr>
            <p:ph type="sldNum" sz="quarter" idx="12"/>
          </p:nvPr>
        </p:nvSpPr>
        <p:spPr>
          <a:xfrm>
            <a:off x="9662615" y="6816016"/>
            <a:ext cx="418010" cy="383297"/>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en-US" altLang="ja-JP" sz="126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rPr>
              <a:t>5</a:t>
            </a:r>
            <a:endParaRPr kumimoji="1" lang="ja-JP" altLang="en-US" sz="126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19" name="正方形/長方形 18">
            <a:extLst>
              <a:ext uri="{FF2B5EF4-FFF2-40B4-BE49-F238E27FC236}">
                <a16:creationId xmlns:a16="http://schemas.microsoft.com/office/drawing/2014/main" id="{42AB246C-D6C3-4324-A739-9AC17F6C0836}"/>
              </a:ext>
            </a:extLst>
          </p:cNvPr>
          <p:cNvSpPr/>
          <p:nvPr/>
        </p:nvSpPr>
        <p:spPr>
          <a:xfrm>
            <a:off x="3650884" y="3926089"/>
            <a:ext cx="2778492" cy="1805843"/>
          </a:xfrm>
          <a:prstGeom prst="rect">
            <a:avLst/>
          </a:prstGeom>
          <a:solidFill>
            <a:schemeClr val="bg1"/>
          </a:solidFill>
          <a:ln w="19050" cmpd="dbl">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08000" tIns="216000" rIns="108000" bIns="36000" rtlCol="0" anchor="t" anchorCtr="0"/>
          <a:lstStyle/>
          <a:p>
            <a:pPr marL="0" marR="0" lvl="0" indent="0" algn="l" defTabSz="930530" rtl="0" eaLnBrk="1" fontAlgn="auto" latinLnBrk="0" hangingPunct="1">
              <a:lnSpc>
                <a:spcPct val="100000"/>
              </a:lnSpc>
              <a:spcBef>
                <a:spcPts val="0"/>
              </a:spcBef>
              <a:spcAft>
                <a:spcPts val="0"/>
              </a:spcAft>
              <a:buClrTx/>
              <a:buSzTx/>
              <a:buFontTx/>
              <a:buNone/>
              <a:tabLst/>
              <a:defRPr/>
            </a:pPr>
            <a:r>
              <a:rPr kumimoji="1" lang="ja-JP" altLang="en-US" sz="13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再生医療を国内外へ発信</a:t>
            </a:r>
            <a:endParaRPr kumimoji="1" lang="en-US" altLang="ja-JP" sz="13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87313" marR="0" lvl="0" indent="-87313" algn="l" defTabSz="930530" rtl="0" eaLnBrk="1" fontAlgn="auto" latinLnBrk="0" hangingPunct="1">
              <a:lnSpc>
                <a:spcPct val="100000"/>
              </a:lnSpc>
              <a:spcBef>
                <a:spcPts val="60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・大阪</a:t>
            </a:r>
            <a:r>
              <a:rPr kumimoji="1" lang="ja-JP" altLang="en-US" sz="11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ヘルスケアパビリオンにおいて、</a:t>
            </a:r>
            <a:r>
              <a:rPr kumimoji="1" lang="en-US" altLang="ja-JP"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iPS</a:t>
            </a:r>
            <a:r>
              <a:rPr kumimoji="1"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細胞による“生きる心臓モデル”の展示をはじめ、大阪・関西の再生医療のポテンシャルを発信</a:t>
            </a:r>
            <a:endParaRPr kumimoji="1" lang="en-US" altLang="ja-JP"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87313" marR="0" lvl="0" indent="-87313" algn="l" defTabSz="930530" rtl="0" eaLnBrk="1" fontAlgn="auto" latinLnBrk="0" hangingPunct="1">
              <a:lnSpc>
                <a:spcPct val="100000"/>
              </a:lnSpc>
              <a:spcBef>
                <a:spcPts val="30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・国と連携し、大阪・関西の最先端の取組みを発信（</a:t>
            </a:r>
            <a:r>
              <a:rPr kumimoji="1" lang="en-US" altLang="ja-JP" sz="1100" strike="noStrike" dirty="0" err="1">
                <a:solidFill>
                  <a:schemeClr val="tx1"/>
                </a:solidFill>
                <a:latin typeface="BIZ UDPゴシック" panose="020B0400000000000000" pitchFamily="50" charset="-128"/>
                <a:ea typeface="BIZ UDPゴシック" panose="020B0400000000000000" pitchFamily="50" charset="-128"/>
              </a:rPr>
              <a:t>Nakanoshima</a:t>
            </a:r>
            <a:r>
              <a:rPr kumimoji="1" lang="en-US" altLang="ja-JP" sz="1100" strike="noStrike" dirty="0">
                <a:solidFill>
                  <a:schemeClr val="tx1"/>
                </a:solidFill>
                <a:latin typeface="BIZ UDPゴシック" panose="020B0400000000000000" pitchFamily="50" charset="-128"/>
                <a:ea typeface="BIZ UDPゴシック" panose="020B0400000000000000" pitchFamily="50" charset="-128"/>
              </a:rPr>
              <a:t> Qross</a:t>
            </a:r>
            <a:r>
              <a:rPr kumimoji="1"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とも連携）</a:t>
            </a:r>
            <a:endParaRPr kumimoji="1" lang="en-US" altLang="ja-JP"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35" name="ホームベース 7">
            <a:extLst>
              <a:ext uri="{FF2B5EF4-FFF2-40B4-BE49-F238E27FC236}">
                <a16:creationId xmlns:a16="http://schemas.microsoft.com/office/drawing/2014/main" id="{E599356E-2B0A-4C96-A1C9-EC52982B4052}"/>
              </a:ext>
            </a:extLst>
          </p:cNvPr>
          <p:cNvSpPr/>
          <p:nvPr/>
        </p:nvSpPr>
        <p:spPr>
          <a:xfrm>
            <a:off x="3754724" y="3786500"/>
            <a:ext cx="1012036" cy="279182"/>
          </a:xfrm>
          <a:prstGeom prst="homePlate">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43194" rtl="0" eaLnBrk="1" fontAlgn="auto" latinLnBrk="0" hangingPunct="1">
              <a:lnSpc>
                <a:spcPct val="100000"/>
              </a:lnSpc>
              <a:spcBef>
                <a:spcPts val="0"/>
              </a:spcBef>
              <a:spcAft>
                <a:spcPts val="0"/>
              </a:spcAft>
              <a:buClrTx/>
              <a:buSzTx/>
              <a:buFontTx/>
              <a:buNone/>
              <a:tabLst/>
              <a:defRPr/>
            </a:pPr>
            <a:r>
              <a:rPr kumimoji="1" lang="ja-JP" altLang="en-US" sz="1163" b="0"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万博会場</a:t>
            </a:r>
          </a:p>
        </p:txBody>
      </p:sp>
      <p:sp>
        <p:nvSpPr>
          <p:cNvPr id="21" name="テキスト ボックス 20">
            <a:extLst>
              <a:ext uri="{FF2B5EF4-FFF2-40B4-BE49-F238E27FC236}">
                <a16:creationId xmlns:a16="http://schemas.microsoft.com/office/drawing/2014/main" id="{233774CE-BB03-49E5-94E8-1F2C71E354FD}"/>
              </a:ext>
            </a:extLst>
          </p:cNvPr>
          <p:cNvSpPr txBox="1"/>
          <p:nvPr/>
        </p:nvSpPr>
        <p:spPr>
          <a:xfrm>
            <a:off x="984142" y="6477206"/>
            <a:ext cx="2024527" cy="287388"/>
          </a:xfrm>
          <a:prstGeom prst="rect">
            <a:avLst/>
          </a:prstGeom>
          <a:noFill/>
        </p:spPr>
        <p:txBody>
          <a:bodyPr wrap="square" lIns="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a:t>
            </a:r>
            <a:r>
              <a:rPr kumimoji="1" lang="en-US" altLang="ja-JP" sz="800" strike="noStrike" dirty="0">
                <a:latin typeface="BIZ UDPゴシック" panose="020B0400000000000000" pitchFamily="50" charset="-128"/>
                <a:ea typeface="BIZ UDPゴシック" panose="020B0400000000000000" pitchFamily="50" charset="-128"/>
              </a:rPr>
              <a:t> </a:t>
            </a:r>
            <a:r>
              <a:rPr kumimoji="1" lang="en-US" altLang="ja-JP" sz="800" strike="noStrike" dirty="0" err="1">
                <a:latin typeface="BIZ UDPゴシック" panose="020B0400000000000000" pitchFamily="50" charset="-128"/>
                <a:ea typeface="BIZ UDPゴシック" panose="020B0400000000000000" pitchFamily="50" charset="-128"/>
              </a:rPr>
              <a:t>Nakanoshima</a:t>
            </a:r>
            <a:r>
              <a:rPr kumimoji="1" lang="en-US" altLang="ja-JP" sz="800" strike="noStrike" dirty="0">
                <a:latin typeface="BIZ UDPゴシック" panose="020B0400000000000000" pitchFamily="50" charset="-128"/>
                <a:ea typeface="BIZ UDPゴシック" panose="020B0400000000000000" pitchFamily="50" charset="-128"/>
              </a:rPr>
              <a:t> </a:t>
            </a:r>
            <a:r>
              <a:rPr kumimoji="1" lang="en-US" altLang="ja-JP" sz="800" strike="noStrike" dirty="0" err="1">
                <a:latin typeface="BIZ UDPゴシック" panose="020B0400000000000000" pitchFamily="50" charset="-128"/>
                <a:ea typeface="BIZ UDPゴシック" panose="020B0400000000000000" pitchFamily="50" charset="-128"/>
              </a:rPr>
              <a:t>Qross</a:t>
            </a:r>
            <a:endParaRPr kumimoji="0" lang="en-US" altLang="ja-JP" sz="800" b="0" i="0" u="none" strike="sng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7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a:t>
            </a:r>
            <a:r>
              <a:rPr kumimoji="0" lang="ja-JP" altLang="en-US" sz="700" b="0" i="0" u="non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提供</a:t>
            </a:r>
            <a:r>
              <a:rPr kumimoji="0" lang="ja-JP" altLang="en-US" sz="7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a:t>
            </a:r>
            <a:r>
              <a:rPr kumimoji="0" lang="zh-TW" altLang="en-US" sz="7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一般財団法人未来医療推進機構</a:t>
            </a:r>
            <a:endParaRPr kumimoji="0" lang="en-US" altLang="ja-JP" sz="7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p:txBody>
      </p:sp>
      <p:pic>
        <p:nvPicPr>
          <p:cNvPr id="16" name="図 15">
            <a:extLst>
              <a:ext uri="{FF2B5EF4-FFF2-40B4-BE49-F238E27FC236}">
                <a16:creationId xmlns:a16="http://schemas.microsoft.com/office/drawing/2014/main" id="{C5EF8597-1761-4F00-BA3E-B4A2C3B23B83}"/>
              </a:ext>
            </a:extLst>
          </p:cNvPr>
          <p:cNvPicPr>
            <a:picLocks noChangeAspect="1"/>
          </p:cNvPicPr>
          <p:nvPr/>
        </p:nvPicPr>
        <p:blipFill>
          <a:blip r:embed="rId3"/>
          <a:stretch>
            <a:fillRect/>
          </a:stretch>
        </p:blipFill>
        <p:spPr>
          <a:xfrm>
            <a:off x="939772" y="4354832"/>
            <a:ext cx="1797883" cy="2062491"/>
          </a:xfrm>
          <a:prstGeom prst="rect">
            <a:avLst/>
          </a:prstGeom>
          <a:ln w="53975">
            <a:noFill/>
          </a:ln>
        </p:spPr>
      </p:pic>
    </p:spTree>
    <p:extLst>
      <p:ext uri="{BB962C8B-B14F-4D97-AF65-F5344CB8AC3E}">
        <p14:creationId xmlns:p14="http://schemas.microsoft.com/office/powerpoint/2010/main" val="2955518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653468" y="5949502"/>
            <a:ext cx="5038725" cy="369332"/>
          </a:xfrm>
          <a:prstGeom prst="rect">
            <a:avLst/>
          </a:prstGeom>
        </p:spPr>
        <p:txBody>
          <a:bodyP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2" name="テキスト ボックス 11"/>
          <p:cNvSpPr txBox="1"/>
          <p:nvPr/>
        </p:nvSpPr>
        <p:spPr>
          <a:xfrm>
            <a:off x="402830" y="5268130"/>
            <a:ext cx="1826141" cy="338554"/>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国への提案・要望</a:t>
            </a:r>
          </a:p>
        </p:txBody>
      </p:sp>
      <p:sp>
        <p:nvSpPr>
          <p:cNvPr id="17" name="テキスト ボックス 16"/>
          <p:cNvSpPr txBox="1"/>
          <p:nvPr/>
        </p:nvSpPr>
        <p:spPr>
          <a:xfrm>
            <a:off x="402830" y="3318241"/>
            <a:ext cx="2236510" cy="338554"/>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国との協議</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の進捗</a:t>
            </a: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状況</a:t>
            </a:r>
          </a:p>
        </p:txBody>
      </p:sp>
      <p:sp>
        <p:nvSpPr>
          <p:cNvPr id="22" name="スライド番号プレースホルダー 1"/>
          <p:cNvSpPr>
            <a:spLocks noGrp="1"/>
          </p:cNvSpPr>
          <p:nvPr>
            <p:ph type="sldNum" sz="quarter" idx="12"/>
          </p:nvPr>
        </p:nvSpPr>
        <p:spPr>
          <a:xfrm>
            <a:off x="9662615" y="6816016"/>
            <a:ext cx="418010" cy="383297"/>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en-US" altLang="ja-JP" sz="126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rPr>
              <a:t>6</a:t>
            </a:r>
            <a:endParaRPr kumimoji="1" lang="ja-JP" altLang="en-US" sz="126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graphicFrame>
        <p:nvGraphicFramePr>
          <p:cNvPr id="23" name="表 22"/>
          <p:cNvGraphicFramePr>
            <a:graphicFrameLocks noGrp="1"/>
          </p:cNvGraphicFramePr>
          <p:nvPr>
            <p:extLst>
              <p:ext uri="{D42A27DB-BD31-4B8C-83A1-F6EECF244321}">
                <p14:modId xmlns:p14="http://schemas.microsoft.com/office/powerpoint/2010/main" val="237772291"/>
              </p:ext>
            </p:extLst>
          </p:nvPr>
        </p:nvGraphicFramePr>
        <p:xfrm>
          <a:off x="511620" y="3657902"/>
          <a:ext cx="9360001" cy="1521392"/>
        </p:xfrm>
        <a:graphic>
          <a:graphicData uri="http://schemas.openxmlformats.org/drawingml/2006/table">
            <a:tbl>
              <a:tblPr bandRow="1">
                <a:tableStyleId>{5940675A-B579-460E-94D1-54222C63F5DA}</a:tableStyleId>
              </a:tblPr>
              <a:tblGrid>
                <a:gridCol w="1260030">
                  <a:extLst>
                    <a:ext uri="{9D8B030D-6E8A-4147-A177-3AD203B41FA5}">
                      <a16:colId xmlns:a16="http://schemas.microsoft.com/office/drawing/2014/main" val="525926817"/>
                    </a:ext>
                  </a:extLst>
                </a:gridCol>
                <a:gridCol w="8099971">
                  <a:extLst>
                    <a:ext uri="{9D8B030D-6E8A-4147-A177-3AD203B41FA5}">
                      <a16:colId xmlns:a16="http://schemas.microsoft.com/office/drawing/2014/main" val="1556401701"/>
                    </a:ext>
                  </a:extLst>
                </a:gridCol>
              </a:tblGrid>
              <a:tr h="543392">
                <a:tc>
                  <a:txBody>
                    <a:bodyPr/>
                    <a:lstStyle/>
                    <a:p>
                      <a:pPr marL="0" marR="0" lvl="0" indent="0" algn="l" defTabSz="959937" rtl="0" eaLnBrk="1" fontAlgn="auto" latinLnBrk="0" hangingPunct="1">
                        <a:lnSpc>
                          <a:spcPct val="100000"/>
                        </a:lnSpc>
                        <a:spcBef>
                          <a:spcPts val="0"/>
                        </a:spcBef>
                        <a:spcAft>
                          <a:spcPts val="0"/>
                        </a:spcAft>
                        <a:buClrTx/>
                        <a:buSzTx/>
                        <a:buFontTx/>
                        <a:buNone/>
                        <a:tabLst/>
                        <a:defRPr/>
                      </a:pPr>
                      <a:r>
                        <a:rPr lang="ja-JP" altLang="en-US" sz="800" b="1" dirty="0">
                          <a:solidFill>
                            <a:schemeClr val="tx1"/>
                          </a:solidFill>
                          <a:latin typeface="+mn-ea"/>
                        </a:rPr>
                        <a:t>国「アクションプラン</a:t>
                      </a:r>
                      <a:r>
                        <a:rPr lang="en-US" altLang="ja-JP" sz="800" b="1" u="none" dirty="0">
                          <a:solidFill>
                            <a:schemeClr val="tx1"/>
                          </a:solidFill>
                          <a:latin typeface="+mn-ea"/>
                        </a:rPr>
                        <a:t>Ver.</a:t>
                      </a:r>
                      <a:r>
                        <a:rPr lang="en-US" altLang="ja-JP" sz="800" b="1" u="none" strike="noStrike" baseline="0" dirty="0">
                          <a:solidFill>
                            <a:schemeClr val="tx1"/>
                          </a:solidFill>
                          <a:latin typeface="+mn-ea"/>
                        </a:rPr>
                        <a:t>5</a:t>
                      </a:r>
                      <a:r>
                        <a:rPr lang="ja-JP" altLang="en-US" sz="800" b="1" u="none" dirty="0">
                          <a:solidFill>
                            <a:schemeClr val="tx1"/>
                          </a:solidFill>
                          <a:latin typeface="+mn-ea"/>
                        </a:rPr>
                        <a:t>」</a:t>
                      </a:r>
                      <a:r>
                        <a:rPr lang="ja-JP" altLang="en-US" sz="800" b="1" dirty="0">
                          <a:solidFill>
                            <a:schemeClr val="tx1"/>
                          </a:solidFill>
                          <a:latin typeface="+mn-ea"/>
                        </a:rPr>
                        <a:t>の記載内容</a:t>
                      </a:r>
                      <a:endParaRPr kumimoji="1" lang="ja-JP" altLang="en-US" sz="800" dirty="0">
                        <a:solidFill>
                          <a:schemeClr val="tx1"/>
                        </a:solidFill>
                        <a:latin typeface="BIZ UDPゴシック" panose="020B0400000000000000" pitchFamily="50" charset="-128"/>
                        <a:ea typeface="BIZ UDPゴシック" panose="020B0400000000000000" pitchFamily="50" charset="-128"/>
                      </a:endParaRPr>
                    </a:p>
                  </a:txBody>
                  <a:tcPr marL="100806" marR="100806" marT="50403" marB="50403" anchor="ctr">
                    <a:lnL w="12700" cap="flat" cmpd="sng" algn="ctr">
                      <a:solidFill>
                        <a:schemeClr val="accent1"/>
                      </a:solidFill>
                      <a:prstDash val="sysDot"/>
                      <a:round/>
                      <a:headEnd type="none" w="med" len="med"/>
                      <a:tailEnd type="none" w="med" len="med"/>
                    </a:lnL>
                    <a:lnR w="12700" cap="flat" cmpd="sng" algn="ctr">
                      <a:solidFill>
                        <a:schemeClr val="accent1"/>
                      </a:solidFill>
                      <a:prstDash val="sysDot"/>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171450" indent="-171450">
                        <a:buFont typeface="Wingdings" panose="05000000000000000000" pitchFamily="2" charset="2"/>
                        <a:buChar char="l"/>
                      </a:pPr>
                      <a:r>
                        <a:rPr kumimoji="1" lang="ja-JP" altLang="en-US" sz="1000" dirty="0">
                          <a:solidFill>
                            <a:schemeClr val="tx1"/>
                          </a:solidFill>
                          <a:latin typeface="+mn-ea"/>
                        </a:rPr>
                        <a:t>再⽣・細胞医療・遺伝⼦治療分野の情報発信 ／ </a:t>
                      </a:r>
                      <a:r>
                        <a:rPr lang="ja-JP" altLang="en-US" sz="1000" strike="noStrike" dirty="0">
                          <a:solidFill>
                            <a:schemeClr val="tx1"/>
                          </a:solidFill>
                          <a:latin typeface="+mn-ea"/>
                        </a:rPr>
                        <a:t>⽇本の先進的な医薬品等の情報発信 ／ 障害者⾃⽴⽀援機器等開発促進　</a:t>
                      </a:r>
                      <a:r>
                        <a:rPr kumimoji="1" lang="en-US" altLang="ja-JP" sz="1000" dirty="0">
                          <a:solidFill>
                            <a:schemeClr val="tx1"/>
                          </a:solidFill>
                          <a:latin typeface="+mn-ea"/>
                        </a:rPr>
                        <a:t>&lt;</a:t>
                      </a:r>
                      <a:r>
                        <a:rPr kumimoji="1" lang="ja-JP" altLang="en-US" sz="1000" dirty="0">
                          <a:solidFill>
                            <a:schemeClr val="tx1"/>
                          </a:solidFill>
                          <a:latin typeface="+mn-ea"/>
                        </a:rPr>
                        <a:t>厚労省</a:t>
                      </a:r>
                      <a:r>
                        <a:rPr kumimoji="1" lang="en-US" altLang="ja-JP" sz="1000" dirty="0">
                          <a:solidFill>
                            <a:schemeClr val="tx1"/>
                          </a:solidFill>
                          <a:latin typeface="+mn-ea"/>
                        </a:rPr>
                        <a:t>&gt;</a:t>
                      </a:r>
                    </a:p>
                    <a:p>
                      <a:pPr marL="171450" indent="-171450">
                        <a:buFont typeface="Wingdings" panose="05000000000000000000" pitchFamily="2" charset="2"/>
                        <a:buChar char="l"/>
                      </a:pPr>
                      <a:r>
                        <a:rPr lang="ja-JP" altLang="en-US" sz="1000" strike="noStrike" dirty="0">
                          <a:solidFill>
                            <a:schemeClr val="tx1"/>
                          </a:solidFill>
                          <a:latin typeface="+mn-ea"/>
                        </a:rPr>
                        <a:t>医療機器等における先進的研究開発・開発体制強靭化事業による体験コーナー　</a:t>
                      </a:r>
                      <a:r>
                        <a:rPr lang="en-US" altLang="ja-JP" sz="1000" strike="noStrike" dirty="0">
                          <a:solidFill>
                            <a:schemeClr val="tx1"/>
                          </a:solidFill>
                          <a:latin typeface="+mn-ea"/>
                        </a:rPr>
                        <a:t>&lt;</a:t>
                      </a:r>
                      <a:r>
                        <a:rPr lang="ja-JP" altLang="en-US" sz="1000" strike="noStrike" dirty="0">
                          <a:solidFill>
                            <a:schemeClr val="tx1"/>
                          </a:solidFill>
                          <a:latin typeface="+mn-ea"/>
                        </a:rPr>
                        <a:t>経産省</a:t>
                      </a:r>
                      <a:r>
                        <a:rPr lang="en-US" altLang="ja-JP" sz="1000" strike="noStrike" dirty="0">
                          <a:solidFill>
                            <a:schemeClr val="tx1"/>
                          </a:solidFill>
                          <a:latin typeface="+mn-ea"/>
                        </a:rPr>
                        <a:t>&gt;</a:t>
                      </a:r>
                    </a:p>
                  </a:txBody>
                  <a:tcPr marL="100806" marR="100806" marT="144000" marB="72000">
                    <a:lnL w="12700" cap="flat" cmpd="sng" algn="ctr">
                      <a:solidFill>
                        <a:schemeClr val="accent1"/>
                      </a:solidFill>
                      <a:prstDash val="sysDot"/>
                      <a:round/>
                      <a:headEnd type="none" w="med" len="med"/>
                      <a:tailEnd type="none" w="med" len="med"/>
                    </a:lnL>
                    <a:lnR w="12700" cap="flat" cmpd="sng" algn="ctr">
                      <a:solidFill>
                        <a:schemeClr val="accent1"/>
                      </a:solidFill>
                      <a:prstDash val="sysDot"/>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01636353"/>
                  </a:ext>
                </a:extLst>
              </a:tr>
              <a:tr h="477233">
                <a:tc>
                  <a:txBody>
                    <a:bodyPr/>
                    <a:lstStyle/>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8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国との協議の進捗状況</a:t>
                      </a:r>
                      <a:endParaRPr kumimoji="1" lang="en-US" altLang="ja-JP" sz="8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8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（取組みの成果）</a:t>
                      </a:r>
                      <a:endParaRPr kumimoji="1" lang="ja-JP" altLang="en-US" sz="8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txBody>
                  <a:tcPr marL="100806" marR="100806" marT="50403" marB="50403" anchor="ctr">
                    <a:lnL w="12700" cap="flat" cmpd="sng" algn="ctr">
                      <a:solidFill>
                        <a:schemeClr val="accent1"/>
                      </a:solidFill>
                      <a:prstDash val="sysDot"/>
                      <a:round/>
                      <a:headEnd type="none" w="med" len="med"/>
                      <a:tailEnd type="none" w="med" len="med"/>
                    </a:lnL>
                    <a:lnR w="12700" cap="flat" cmpd="sng" algn="ctr">
                      <a:solidFill>
                        <a:schemeClr val="accent1"/>
                      </a:solidFill>
                      <a:prstDash val="sysDot"/>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171450" marR="0" lvl="0" indent="-171450" algn="l" defTabSz="959937"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国「アクションプラン</a:t>
                      </a:r>
                      <a:r>
                        <a:rPr kumimoji="1" lang="en-US" altLang="ja-JP"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Ver. 2</a:t>
                      </a: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」に上記厚労省事業について記載</a:t>
                      </a:r>
                      <a:endParaRPr kumimoji="1" lang="en-US" altLang="ja-JP"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1450" marR="0" lvl="0" indent="-171450" algn="l" defTabSz="959937"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関係省庁、府市、協会からなる関係者会議を設置（</a:t>
                      </a:r>
                      <a:r>
                        <a:rPr kumimoji="1" lang="en-US" altLang="ja-JP"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2023</a:t>
                      </a: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年</a:t>
                      </a:r>
                      <a:r>
                        <a:rPr kumimoji="1" lang="en-US" altLang="ja-JP"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4</a:t>
                      </a: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月）</a:t>
                      </a:r>
                      <a:endParaRPr kumimoji="1" lang="en-US" altLang="ja-JP"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1450" marR="0" lvl="0" indent="-171450" algn="l" defTabSz="959937"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同協議会において、万博で発信する健康・医療分野の取組みの全体像や具体的企画案を検討中</a:t>
                      </a:r>
                      <a:endParaRPr kumimoji="1" lang="en-US" altLang="ja-JP"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1450" marR="0" lvl="0" indent="-171450" algn="l" defTabSz="959937"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en-US" altLang="ja-JP" sz="1000" b="0" u="none" kern="1200" dirty="0">
                          <a:solidFill>
                            <a:schemeClr val="tx1"/>
                          </a:solidFill>
                          <a:latin typeface="+mn-ea"/>
                          <a:ea typeface="+mn-ea"/>
                          <a:cs typeface="+mn-cs"/>
                        </a:rPr>
                        <a:t>2023</a:t>
                      </a:r>
                      <a:r>
                        <a:rPr kumimoji="1" lang="ja-JP" altLang="en-US" sz="1000" b="0" u="none" kern="1200" dirty="0">
                          <a:solidFill>
                            <a:schemeClr val="tx1"/>
                          </a:solidFill>
                          <a:latin typeface="+mn-ea"/>
                          <a:ea typeface="+mn-ea"/>
                          <a:cs typeface="+mn-cs"/>
                        </a:rPr>
                        <a:t>年</a:t>
                      </a:r>
                      <a:r>
                        <a:rPr kumimoji="1" lang="en-US" altLang="ja-JP" sz="1000" b="0" u="none" kern="1200" dirty="0">
                          <a:solidFill>
                            <a:schemeClr val="tx1"/>
                          </a:solidFill>
                          <a:latin typeface="+mn-ea"/>
                          <a:ea typeface="+mn-ea"/>
                          <a:cs typeface="+mn-cs"/>
                        </a:rPr>
                        <a:t>5</a:t>
                      </a:r>
                      <a:r>
                        <a:rPr kumimoji="1" lang="ja-JP" altLang="en-US" sz="1000" b="0" u="none" kern="1200" dirty="0">
                          <a:solidFill>
                            <a:schemeClr val="tx1"/>
                          </a:solidFill>
                          <a:latin typeface="+mn-ea"/>
                          <a:ea typeface="+mn-ea"/>
                          <a:cs typeface="+mn-cs"/>
                        </a:rPr>
                        <a:t>月、未来医療推進機構において、令和</a:t>
                      </a:r>
                      <a:r>
                        <a:rPr kumimoji="1" lang="en-US" altLang="ja-JP" sz="1000" b="0" u="none" kern="1200" dirty="0">
                          <a:solidFill>
                            <a:schemeClr val="tx1"/>
                          </a:solidFill>
                          <a:latin typeface="+mn-ea"/>
                          <a:ea typeface="+mn-ea"/>
                          <a:cs typeface="+mn-cs"/>
                        </a:rPr>
                        <a:t>4</a:t>
                      </a:r>
                      <a:r>
                        <a:rPr kumimoji="1" lang="ja-JP" altLang="en-US" sz="1000" b="0" u="none" kern="1200" dirty="0">
                          <a:solidFill>
                            <a:schemeClr val="tx1"/>
                          </a:solidFill>
                          <a:latin typeface="+mn-ea"/>
                          <a:ea typeface="+mn-ea"/>
                          <a:cs typeface="+mn-cs"/>
                        </a:rPr>
                        <a:t>年度第二次補正予算「再生・細胞医療・遺伝子治療の社会実装に向けた環境整備事業費補助金」に採択</a:t>
                      </a:r>
                      <a:endPar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txBody>
                  <a:tcPr marL="100806" marR="100806" marT="144000" marB="72000">
                    <a:lnL w="12700" cap="flat" cmpd="sng" algn="ctr">
                      <a:solidFill>
                        <a:schemeClr val="accent1"/>
                      </a:solidFill>
                      <a:prstDash val="sysDot"/>
                      <a:round/>
                      <a:headEnd type="none" w="med" len="med"/>
                      <a:tailEnd type="none" w="med" len="med"/>
                    </a:lnL>
                    <a:lnR w="12700" cap="flat" cmpd="sng" algn="ctr">
                      <a:solidFill>
                        <a:schemeClr val="accent1"/>
                      </a:solidFill>
                      <a:prstDash val="sysDot"/>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42566491"/>
                  </a:ext>
                </a:extLst>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3858461245"/>
              </p:ext>
            </p:extLst>
          </p:nvPr>
        </p:nvGraphicFramePr>
        <p:xfrm>
          <a:off x="285700" y="437937"/>
          <a:ext cx="9585919" cy="1864416"/>
        </p:xfrm>
        <a:graphic>
          <a:graphicData uri="http://schemas.openxmlformats.org/drawingml/2006/table">
            <a:tbl>
              <a:tblPr bandRow="1">
                <a:tableStyleId>{5940675A-B579-460E-94D1-54222C63F5DA}</a:tableStyleId>
              </a:tblPr>
              <a:tblGrid>
                <a:gridCol w="9585919">
                  <a:extLst>
                    <a:ext uri="{9D8B030D-6E8A-4147-A177-3AD203B41FA5}">
                      <a16:colId xmlns:a16="http://schemas.microsoft.com/office/drawing/2014/main" val="525926817"/>
                    </a:ext>
                  </a:extLst>
                </a:gridCol>
              </a:tblGrid>
              <a:tr h="426978">
                <a:tc>
                  <a:txBody>
                    <a:bodyPr/>
                    <a:lstStyle/>
                    <a:p>
                      <a:pPr algn="l"/>
                      <a:r>
                        <a:rPr kumimoji="1" lang="ja-JP" altLang="en-US" sz="1600" b="1" dirty="0">
                          <a:solidFill>
                            <a:schemeClr val="bg1"/>
                          </a:solidFill>
                          <a:latin typeface="メイリオ" panose="020B0604030504040204" pitchFamily="50" charset="-128"/>
                          <a:ea typeface="メイリオ" panose="020B0604030504040204" pitchFamily="50" charset="-128"/>
                        </a:rPr>
                        <a:t>府・市の取組み</a:t>
                      </a:r>
                    </a:p>
                  </a:txBody>
                  <a:tcPr marL="100806" marR="100806" marT="50403" marB="50403"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2508488957"/>
                  </a:ext>
                </a:extLst>
              </a:tr>
              <a:tr h="1437438">
                <a:tc>
                  <a:txBody>
                    <a:bodyPr/>
                    <a:lstStyle/>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1" u="none" dirty="0">
                          <a:solidFill>
                            <a:schemeClr val="tx1"/>
                          </a:solidFill>
                          <a:latin typeface="+mn-ea"/>
                          <a:ea typeface="+mn-ea"/>
                        </a:rPr>
                        <a:t>・</a:t>
                      </a:r>
                      <a:r>
                        <a:rPr kumimoji="1" lang="ja-JP" altLang="en-US" sz="1000" b="1" u="none" kern="1200" dirty="0">
                          <a:solidFill>
                            <a:schemeClr val="tx1"/>
                          </a:solidFill>
                          <a:latin typeface="+mn-ea"/>
                          <a:ea typeface="+mn-ea"/>
                          <a:cs typeface="+mn-cs"/>
                        </a:rPr>
                        <a:t>ライフサイエンス拠点（「彩都」「健都」「</a:t>
                      </a:r>
                      <a:r>
                        <a:rPr kumimoji="1" lang="en-US" altLang="ja-JP" sz="1000" b="1" u="none" kern="1200" dirty="0" err="1">
                          <a:solidFill>
                            <a:schemeClr val="tx1"/>
                          </a:solidFill>
                          <a:latin typeface="+mn-ea"/>
                          <a:ea typeface="+mn-ea"/>
                          <a:cs typeface="+mn-cs"/>
                        </a:rPr>
                        <a:t>Nakanoshima</a:t>
                      </a:r>
                      <a:r>
                        <a:rPr kumimoji="1" lang="en-US" altLang="ja-JP" sz="1000" b="1" u="none" kern="1200" dirty="0">
                          <a:solidFill>
                            <a:schemeClr val="tx1"/>
                          </a:solidFill>
                          <a:latin typeface="+mn-ea"/>
                          <a:ea typeface="+mn-ea"/>
                          <a:cs typeface="+mn-cs"/>
                        </a:rPr>
                        <a:t> </a:t>
                      </a:r>
                      <a:r>
                        <a:rPr kumimoji="1" lang="en-US" altLang="ja-JP" sz="1000" b="1" u="none" kern="1200" dirty="0" err="1">
                          <a:solidFill>
                            <a:schemeClr val="tx1"/>
                          </a:solidFill>
                          <a:latin typeface="+mn-ea"/>
                          <a:ea typeface="+mn-ea"/>
                          <a:cs typeface="+mn-cs"/>
                        </a:rPr>
                        <a:t>Qross</a:t>
                      </a:r>
                      <a:r>
                        <a:rPr kumimoji="1" lang="ja-JP" altLang="en-US" sz="1000" b="1" u="none" kern="1200" dirty="0">
                          <a:solidFill>
                            <a:schemeClr val="tx1"/>
                          </a:solidFill>
                          <a:latin typeface="+mn-ea"/>
                          <a:ea typeface="+mn-ea"/>
                          <a:cs typeface="+mn-cs"/>
                        </a:rPr>
                        <a:t>」）の形成</a:t>
                      </a:r>
                      <a:endParaRPr kumimoji="1" lang="en-US" altLang="ja-JP" sz="1000" b="1" u="none" kern="1200" dirty="0">
                        <a:solidFill>
                          <a:schemeClr val="tx1"/>
                        </a:solidFill>
                        <a:latin typeface="+mn-ea"/>
                        <a:ea typeface="+mn-ea"/>
                        <a:cs typeface="+mn-cs"/>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1" u="none" kern="1200" dirty="0">
                          <a:solidFill>
                            <a:schemeClr val="tx1"/>
                          </a:solidFill>
                          <a:latin typeface="+mn-ea"/>
                          <a:ea typeface="+mn-ea"/>
                          <a:cs typeface="+mn-cs"/>
                        </a:rPr>
                        <a:t>・多様なプレーヤー（医療、企業、スタートアップ、アカデミア等）との共創による、再生医療の産業化推進プラットフォームの構築等を</a:t>
                      </a:r>
                      <a:r>
                        <a:rPr kumimoji="1" lang="ja-JP" altLang="en-US" sz="1000" b="1" u="none" strike="noStrike" kern="1200" dirty="0">
                          <a:solidFill>
                            <a:schemeClr val="tx1"/>
                          </a:solidFill>
                          <a:latin typeface="+mn-ea"/>
                          <a:ea typeface="+mn-ea"/>
                          <a:cs typeface="+mn-cs"/>
                        </a:rPr>
                        <a:t>検討</a:t>
                      </a:r>
                      <a:r>
                        <a:rPr kumimoji="1" lang="ja-JP" altLang="en-US" sz="1000" b="1" u="none" kern="1200" dirty="0">
                          <a:solidFill>
                            <a:schemeClr val="tx1"/>
                          </a:solidFill>
                          <a:latin typeface="+mn-ea"/>
                          <a:ea typeface="+mn-ea"/>
                          <a:cs typeface="+mn-cs"/>
                        </a:rPr>
                        <a:t>中</a:t>
                      </a:r>
                      <a:endParaRPr kumimoji="1" lang="en-US" altLang="ja-JP" sz="1000" b="1" u="none" kern="1200" dirty="0">
                        <a:solidFill>
                          <a:schemeClr val="tx1"/>
                        </a:solidFill>
                        <a:latin typeface="+mn-ea"/>
                        <a:ea typeface="+mn-ea"/>
                        <a:cs typeface="+mn-cs"/>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1" u="none" kern="1200" dirty="0">
                          <a:solidFill>
                            <a:srgbClr val="FF0000"/>
                          </a:solidFill>
                          <a:latin typeface="+mn-ea"/>
                          <a:ea typeface="+mn-ea"/>
                          <a:cs typeface="+mn-cs"/>
                        </a:rPr>
                        <a:t>　</a:t>
                      </a:r>
                      <a:r>
                        <a:rPr kumimoji="1" lang="ja-JP" altLang="en-US" sz="1000" b="1" u="none" kern="1200" dirty="0">
                          <a:solidFill>
                            <a:schemeClr val="tx1"/>
                          </a:solidFill>
                          <a:latin typeface="+mn-ea"/>
                          <a:ea typeface="+mn-ea"/>
                          <a:cs typeface="+mn-cs"/>
                        </a:rPr>
                        <a:t>（</a:t>
                      </a:r>
                      <a:r>
                        <a:rPr kumimoji="1" lang="en-US" altLang="ja-JP" sz="1000" b="1" u="none" kern="1200" dirty="0">
                          <a:solidFill>
                            <a:schemeClr val="tx1"/>
                          </a:solidFill>
                          <a:latin typeface="+mn-ea"/>
                          <a:ea typeface="+mn-ea"/>
                          <a:cs typeface="+mn-cs"/>
                        </a:rPr>
                        <a:t>R5</a:t>
                      </a:r>
                      <a:r>
                        <a:rPr kumimoji="1" lang="ja-JP" altLang="en-US" sz="1000" b="1" u="none" kern="1200" dirty="0">
                          <a:solidFill>
                            <a:schemeClr val="tx1"/>
                          </a:solidFill>
                          <a:latin typeface="+mn-ea"/>
                          <a:ea typeface="+mn-ea"/>
                          <a:cs typeface="+mn-cs"/>
                        </a:rPr>
                        <a:t>年</a:t>
                      </a:r>
                      <a:r>
                        <a:rPr kumimoji="1" lang="en-US" altLang="ja-JP" sz="1000" b="1" u="none" kern="1200" dirty="0">
                          <a:solidFill>
                            <a:schemeClr val="tx1"/>
                          </a:solidFill>
                          <a:latin typeface="+mn-ea"/>
                          <a:ea typeface="+mn-ea"/>
                          <a:cs typeface="+mn-cs"/>
                        </a:rPr>
                        <a:t>5</a:t>
                      </a:r>
                      <a:r>
                        <a:rPr kumimoji="1" lang="ja-JP" altLang="en-US" sz="1000" b="1" u="none" kern="1200" dirty="0">
                          <a:solidFill>
                            <a:schemeClr val="tx1"/>
                          </a:solidFill>
                          <a:latin typeface="+mn-ea"/>
                          <a:ea typeface="+mn-ea"/>
                          <a:cs typeface="+mn-cs"/>
                        </a:rPr>
                        <a:t>月、未来医療推進機構において、令和</a:t>
                      </a:r>
                      <a:r>
                        <a:rPr kumimoji="1" lang="en-US" altLang="ja-JP" sz="1000" b="1" u="none" kern="1200" dirty="0">
                          <a:solidFill>
                            <a:schemeClr val="tx1"/>
                          </a:solidFill>
                          <a:latin typeface="+mn-ea"/>
                          <a:ea typeface="+mn-ea"/>
                          <a:cs typeface="+mn-cs"/>
                        </a:rPr>
                        <a:t>4</a:t>
                      </a:r>
                      <a:r>
                        <a:rPr kumimoji="1" lang="ja-JP" altLang="en-US" sz="1000" b="1" u="none" kern="1200" dirty="0">
                          <a:solidFill>
                            <a:schemeClr val="tx1"/>
                          </a:solidFill>
                          <a:latin typeface="+mn-ea"/>
                          <a:ea typeface="+mn-ea"/>
                          <a:cs typeface="+mn-cs"/>
                        </a:rPr>
                        <a:t>年度第二次補正予算「再生・細胞医療・遺伝子治療の社会実装に向けた環境整備事業費補助金」に採択）</a:t>
                      </a:r>
                      <a:endParaRPr kumimoji="1" lang="en-US" altLang="ja-JP" sz="1000" b="1" u="none" kern="1200" dirty="0">
                        <a:solidFill>
                          <a:schemeClr val="tx1"/>
                        </a:solidFill>
                        <a:latin typeface="+mn-ea"/>
                        <a:ea typeface="+mn-ea"/>
                        <a:cs typeface="+mn-cs"/>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1" u="none" kern="1200" dirty="0">
                          <a:solidFill>
                            <a:schemeClr val="tx1"/>
                          </a:solidFill>
                          <a:latin typeface="+mn-ea"/>
                          <a:ea typeface="+mn-ea"/>
                          <a:cs typeface="+mn-cs"/>
                        </a:rPr>
                        <a:t>・府の政策目的である再生医療の産業化を加速させるため、オープンイノベーションを推進することを目的に、</a:t>
                      </a:r>
                      <a:endParaRPr kumimoji="1" lang="en-US" altLang="ja-JP" sz="1000" b="1" u="none" kern="1200" dirty="0">
                        <a:solidFill>
                          <a:schemeClr val="tx1"/>
                        </a:solidFill>
                        <a:latin typeface="+mn-ea"/>
                        <a:ea typeface="+mn-ea"/>
                        <a:cs typeface="+mn-cs"/>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1" u="none" kern="1200" dirty="0">
                          <a:solidFill>
                            <a:schemeClr val="tx1"/>
                          </a:solidFill>
                          <a:latin typeface="+mn-ea"/>
                          <a:ea typeface="+mn-ea"/>
                          <a:cs typeface="+mn-cs"/>
                        </a:rPr>
                        <a:t>　専門家どうしの交流、都心立地を活かした情報発信など公的機能を付与することとし、「交流・共創・発信」の場の整備への補助を実施</a:t>
                      </a:r>
                      <a:endParaRPr kumimoji="1" lang="en-US" altLang="ja-JP" sz="1000" b="1" u="none" strike="sngStrike" kern="1200" dirty="0">
                        <a:solidFill>
                          <a:schemeClr val="tx1"/>
                        </a:solidFill>
                        <a:latin typeface="+mn-ea"/>
                        <a:ea typeface="+mn-ea"/>
                        <a:cs typeface="+mn-cs"/>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1" u="none" kern="1200" dirty="0">
                          <a:solidFill>
                            <a:schemeClr val="tx1"/>
                          </a:solidFill>
                          <a:latin typeface="+mn-ea"/>
                          <a:ea typeface="+mn-ea"/>
                          <a:cs typeface="+mn-cs"/>
                        </a:rPr>
                        <a:t>・再生医療の社会受容性向上に向けて、</a:t>
                      </a:r>
                      <a:r>
                        <a:rPr kumimoji="1" lang="en-US" altLang="ja-JP" sz="1000" b="1" u="none" strike="noStrike" kern="1200" dirty="0">
                          <a:solidFill>
                            <a:schemeClr val="tx1"/>
                          </a:solidFill>
                          <a:latin typeface="+mn-ea"/>
                          <a:ea typeface="+mn-ea"/>
                          <a:cs typeface="+mn-cs"/>
                        </a:rPr>
                        <a:t>R</a:t>
                      </a:r>
                      <a:r>
                        <a:rPr kumimoji="1" lang="en-US" altLang="ja-JP" sz="1000" b="1" u="none" kern="1200" dirty="0">
                          <a:solidFill>
                            <a:schemeClr val="tx1"/>
                          </a:solidFill>
                          <a:latin typeface="+mn-ea"/>
                          <a:ea typeface="+mn-ea"/>
                          <a:cs typeface="+mn-cs"/>
                        </a:rPr>
                        <a:t>6</a:t>
                      </a:r>
                      <a:r>
                        <a:rPr kumimoji="1" lang="ja-JP" altLang="en-US" sz="1000" b="1" u="none" kern="1200" dirty="0">
                          <a:solidFill>
                            <a:schemeClr val="tx1"/>
                          </a:solidFill>
                          <a:latin typeface="+mn-ea"/>
                          <a:ea typeface="+mn-ea"/>
                          <a:cs typeface="+mn-cs"/>
                        </a:rPr>
                        <a:t>年度は海外向け映像コンテンツの制作、メディア向け勉強会及び患者・家族向け未来医療プレフォーラムを開催予定</a:t>
                      </a:r>
                      <a:br>
                        <a:rPr kumimoji="1" lang="en-US" altLang="ja-JP" sz="1000" b="1" u="none" kern="1200" dirty="0">
                          <a:solidFill>
                            <a:schemeClr val="tx1"/>
                          </a:solidFill>
                          <a:latin typeface="+mn-ea"/>
                          <a:ea typeface="+mn-ea"/>
                          <a:cs typeface="+mn-cs"/>
                        </a:rPr>
                      </a:br>
                      <a:r>
                        <a:rPr kumimoji="1" lang="ja-JP" altLang="en-US" sz="1000" b="1" u="none" kern="1200" dirty="0">
                          <a:solidFill>
                            <a:schemeClr val="tx1"/>
                          </a:solidFill>
                          <a:latin typeface="+mn-ea"/>
                          <a:ea typeface="+mn-ea"/>
                          <a:cs typeface="+mn-cs"/>
                        </a:rPr>
                        <a:t>　 加えて、万博開催時の会場と連動したコンテンツ展示やイベントなどを検討中</a:t>
                      </a:r>
                      <a:endParaRPr kumimoji="1" lang="en-US" altLang="ja-JP" sz="1000" b="1" u="none" kern="1200" dirty="0">
                        <a:solidFill>
                          <a:schemeClr val="tx1"/>
                        </a:solidFill>
                        <a:latin typeface="+mn-ea"/>
                        <a:ea typeface="+mn-ea"/>
                        <a:cs typeface="+mn-cs"/>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1" u="none" kern="1200" dirty="0">
                          <a:solidFill>
                            <a:schemeClr val="tx1"/>
                          </a:solidFill>
                          <a:latin typeface="+mn-ea"/>
                          <a:ea typeface="+mn-ea"/>
                          <a:cs typeface="+mn-cs"/>
                        </a:rPr>
                        <a:t>・大阪ヘルスケアパビリオンにおいて、最先端の医療技術やそれがもたらす未来社会を体験できる展示内容を検討</a:t>
                      </a:r>
                    </a:p>
                  </a:txBody>
                  <a:tcPr marL="100806" marR="100806" marT="50403" marB="50403"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48277082"/>
                  </a:ext>
                </a:extLst>
              </a:tr>
            </a:tbl>
          </a:graphicData>
        </a:graphic>
      </p:graphicFrame>
      <p:sp>
        <p:nvSpPr>
          <p:cNvPr id="13" name="テキスト ボックス 12"/>
          <p:cNvSpPr txBox="1"/>
          <p:nvPr/>
        </p:nvSpPr>
        <p:spPr>
          <a:xfrm>
            <a:off x="402830" y="2407178"/>
            <a:ext cx="595035" cy="338554"/>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課題</a:t>
            </a:r>
          </a:p>
        </p:txBody>
      </p:sp>
      <p:cxnSp>
        <p:nvCxnSpPr>
          <p:cNvPr id="21" name="直線コネクタ 20"/>
          <p:cNvCxnSpPr/>
          <p:nvPr/>
        </p:nvCxnSpPr>
        <p:spPr>
          <a:xfrm flipH="1">
            <a:off x="288528" y="2653655"/>
            <a:ext cx="1" cy="2705465"/>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4" name="楕円 23"/>
          <p:cNvSpPr/>
          <p:nvPr/>
        </p:nvSpPr>
        <p:spPr>
          <a:xfrm>
            <a:off x="159267" y="2406071"/>
            <a:ext cx="323165" cy="27295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26" name="グループ化 25"/>
          <p:cNvGrpSpPr/>
          <p:nvPr/>
        </p:nvGrpSpPr>
        <p:grpSpPr>
          <a:xfrm>
            <a:off x="113100" y="5287366"/>
            <a:ext cx="369332" cy="300082"/>
            <a:chOff x="208675" y="3735463"/>
            <a:chExt cx="369332" cy="300082"/>
          </a:xfrm>
        </p:grpSpPr>
        <p:sp>
          <p:nvSpPr>
            <p:cNvPr id="27" name="楕円 26"/>
            <p:cNvSpPr/>
            <p:nvPr/>
          </p:nvSpPr>
          <p:spPr>
            <a:xfrm>
              <a:off x="219694" y="3735463"/>
              <a:ext cx="323165" cy="27295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8" name="テキスト ボックス 27"/>
            <p:cNvSpPr txBox="1"/>
            <p:nvPr/>
          </p:nvSpPr>
          <p:spPr>
            <a:xfrm rot="5400000">
              <a:off x="243300" y="3700838"/>
              <a:ext cx="30008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&gt;</a:t>
              </a: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3" name="テキスト ボックス 2"/>
          <p:cNvSpPr txBox="1"/>
          <p:nvPr/>
        </p:nvSpPr>
        <p:spPr>
          <a:xfrm>
            <a:off x="511620" y="2670983"/>
            <a:ext cx="9251210" cy="636119"/>
          </a:xfrm>
          <a:prstGeom prst="rect">
            <a:avLst/>
          </a:prstGeom>
          <a:noFill/>
          <a:ln w="6350">
            <a:noFill/>
            <a:prstDash val="solid"/>
          </a:ln>
        </p:spPr>
        <p:txBody>
          <a:bodyPr wrap="square" rtlCol="0" anchor="ctr" anchorCtr="0">
            <a:noAutofit/>
          </a:bodyPr>
          <a:lstStyle/>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▷再生医療に対する社会受容性の向上や事業者の参入促進に向けた効果的な情報発信</a:t>
            </a:r>
            <a:endParaRPr kumimoji="1" lang="en-US" altLang="ja-JP"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▷再生医療の産業化に向け、細胞・組織の安定供給に向けた技術開発・サプライチェーンの構築</a:t>
            </a:r>
            <a:endParaRPr kumimoji="1" lang="en-US" altLang="ja-JP"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▷再生医療等製品の特性に対応した各種レギュレーションが未整備</a:t>
            </a:r>
            <a:endParaRPr kumimoji="1" lang="en-US" altLang="ja-JP"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aphicFrame>
        <p:nvGraphicFramePr>
          <p:cNvPr id="30" name="表 29"/>
          <p:cNvGraphicFramePr>
            <a:graphicFrameLocks noGrp="1"/>
          </p:cNvGraphicFramePr>
          <p:nvPr>
            <p:extLst>
              <p:ext uri="{D42A27DB-BD31-4B8C-83A1-F6EECF244321}">
                <p14:modId xmlns:p14="http://schemas.microsoft.com/office/powerpoint/2010/main" val="636324537"/>
              </p:ext>
            </p:extLst>
          </p:nvPr>
        </p:nvGraphicFramePr>
        <p:xfrm>
          <a:off x="482432" y="5646115"/>
          <a:ext cx="9389187" cy="1236907"/>
        </p:xfrm>
        <a:graphic>
          <a:graphicData uri="http://schemas.openxmlformats.org/drawingml/2006/table">
            <a:tbl>
              <a:tblPr firstRow="1" bandRow="1">
                <a:tableStyleId>{2D5ABB26-0587-4C30-8999-92F81FD0307C}</a:tableStyleId>
              </a:tblPr>
              <a:tblGrid>
                <a:gridCol w="9389187">
                  <a:extLst>
                    <a:ext uri="{9D8B030D-6E8A-4147-A177-3AD203B41FA5}">
                      <a16:colId xmlns:a16="http://schemas.microsoft.com/office/drawing/2014/main" val="2309123477"/>
                    </a:ext>
                  </a:extLst>
                </a:gridCol>
              </a:tblGrid>
              <a:tr h="628283">
                <a:tc>
                  <a:txBody>
                    <a:bodyPr/>
                    <a:lstStyle/>
                    <a:p>
                      <a:pPr marL="180975" lvl="0" indent="-180975" defTabSz="959937">
                        <a:defRPr/>
                      </a:pPr>
                      <a:r>
                        <a:rPr kumimoji="1" lang="ja-JP" altLang="en-US" sz="1050" b="1" dirty="0">
                          <a:solidFill>
                            <a:prstClr val="black"/>
                          </a:solidFill>
                        </a:rPr>
                        <a:t>▶再生医療をはじめとする最先端の医療の姿を会場内外で効果的に発信</a:t>
                      </a:r>
                      <a:br>
                        <a:rPr kumimoji="1" lang="en-US" altLang="ja-JP" sz="1050" b="1" dirty="0">
                          <a:solidFill>
                            <a:prstClr val="black"/>
                          </a:solidFill>
                        </a:rPr>
                      </a:br>
                      <a:r>
                        <a:rPr kumimoji="1" lang="ja-JP" altLang="en-US" sz="1050" dirty="0">
                          <a:solidFill>
                            <a:prstClr val="black"/>
                          </a:solidFill>
                        </a:rPr>
                        <a:t>・再生医療に係る大阪・関西における最先端の取組みなどの会場内外の発信</a:t>
                      </a:r>
                      <a:endParaRPr kumimoji="1" lang="en-US" altLang="ja-JP" sz="1050" dirty="0">
                        <a:solidFill>
                          <a:prstClr val="black"/>
                        </a:solidFill>
                      </a:endParaRPr>
                    </a:p>
                  </a:txBody>
                  <a:tcPr marL="100806" marR="100806" marT="50403" marB="50403">
                    <a:solidFill>
                      <a:schemeClr val="accent1">
                        <a:lumMod val="20000"/>
                        <a:lumOff val="80000"/>
                      </a:schemeClr>
                    </a:solidFill>
                  </a:tcPr>
                </a:tc>
                <a:extLst>
                  <a:ext uri="{0D108BD9-81ED-4DB2-BD59-A6C34878D82A}">
                    <a16:rowId xmlns:a16="http://schemas.microsoft.com/office/drawing/2014/main" val="4193718493"/>
                  </a:ext>
                </a:extLst>
              </a:tr>
              <a:tr h="608624">
                <a:tc>
                  <a:txBody>
                    <a:bodyPr/>
                    <a:lstStyle/>
                    <a:p>
                      <a:pPr marL="185738" lvl="0" indent="-185738" defTabSz="959937">
                        <a:spcBef>
                          <a:spcPts val="600"/>
                        </a:spcBef>
                        <a:defRPr/>
                      </a:pPr>
                      <a:r>
                        <a:rPr kumimoji="1" lang="ja-JP" altLang="en-US" sz="1050" b="1" dirty="0">
                          <a:solidFill>
                            <a:prstClr val="black"/>
                          </a:solidFill>
                        </a:rPr>
                        <a:t>▷万博で発信した最先端医療を国内外の患者に届ける</a:t>
                      </a:r>
                      <a:r>
                        <a:rPr kumimoji="1" lang="ja-JP" altLang="en-US" sz="1050" b="1" strike="noStrike" dirty="0">
                          <a:solidFill>
                            <a:schemeClr val="tx1"/>
                          </a:solidFill>
                        </a:rPr>
                        <a:t>ことで世界に貢献。そのために不可欠な再生医療の産業化に必要な支援</a:t>
                      </a:r>
                      <a:br>
                        <a:rPr kumimoji="1" lang="en-US" altLang="ja-JP" sz="1050" b="1" strike="noStrike" dirty="0">
                          <a:solidFill>
                            <a:schemeClr val="tx1"/>
                          </a:solidFill>
                        </a:rPr>
                      </a:br>
                      <a:r>
                        <a:rPr kumimoji="1" lang="ja-JP" altLang="en-US" sz="1050" dirty="0">
                          <a:solidFill>
                            <a:prstClr val="black"/>
                          </a:solidFill>
                        </a:rPr>
                        <a:t>・再生医療の産業化推進プラットフォーム構築に向けた継続的な財政・技術支援</a:t>
                      </a:r>
                      <a:br>
                        <a:rPr kumimoji="1" lang="en-US" altLang="ja-JP" sz="1050" dirty="0">
                          <a:solidFill>
                            <a:prstClr val="black"/>
                          </a:solidFill>
                        </a:rPr>
                      </a:br>
                      <a:r>
                        <a:rPr kumimoji="1" lang="ja-JP" altLang="en-US" sz="1050" dirty="0">
                          <a:solidFill>
                            <a:prstClr val="black"/>
                          </a:solidFill>
                        </a:rPr>
                        <a:t>・再生医療等製品の特性に</a:t>
                      </a:r>
                      <a:r>
                        <a:rPr kumimoji="1" lang="ja-JP" altLang="en-US" sz="1050" dirty="0">
                          <a:solidFill>
                            <a:schemeClr val="tx1"/>
                          </a:solidFill>
                        </a:rPr>
                        <a:t>応じた</a:t>
                      </a:r>
                      <a:r>
                        <a:rPr kumimoji="1" lang="ja-JP" altLang="en-US" sz="1050" dirty="0">
                          <a:solidFill>
                            <a:prstClr val="black"/>
                          </a:solidFill>
                        </a:rPr>
                        <a:t>各種レギュレーションの整備</a:t>
                      </a:r>
                      <a:endParaRPr kumimoji="1" lang="en-US" altLang="ja-JP" sz="1050" dirty="0">
                        <a:solidFill>
                          <a:prstClr val="black"/>
                        </a:solidFill>
                      </a:endParaRPr>
                    </a:p>
                  </a:txBody>
                  <a:tcPr marL="100806" marR="100806" marT="50403" marB="50403">
                    <a:solidFill>
                      <a:schemeClr val="accent1">
                        <a:lumMod val="20000"/>
                        <a:lumOff val="80000"/>
                      </a:schemeClr>
                    </a:solidFill>
                  </a:tcPr>
                </a:tc>
                <a:extLst>
                  <a:ext uri="{0D108BD9-81ED-4DB2-BD59-A6C34878D82A}">
                    <a16:rowId xmlns:a16="http://schemas.microsoft.com/office/drawing/2014/main" val="4251755479"/>
                  </a:ext>
                </a:extLst>
              </a:tr>
            </a:tbl>
          </a:graphicData>
        </a:graphic>
      </p:graphicFrame>
      <p:grpSp>
        <p:nvGrpSpPr>
          <p:cNvPr id="32" name="グループ化 31"/>
          <p:cNvGrpSpPr/>
          <p:nvPr/>
        </p:nvGrpSpPr>
        <p:grpSpPr>
          <a:xfrm>
            <a:off x="2111404" y="5212618"/>
            <a:ext cx="2027024" cy="342401"/>
            <a:chOff x="7540340" y="5242967"/>
            <a:chExt cx="2027024" cy="342401"/>
          </a:xfrm>
        </p:grpSpPr>
        <p:sp>
          <p:nvSpPr>
            <p:cNvPr id="33" name="正方形/長方形 32"/>
            <p:cNvSpPr/>
            <p:nvPr/>
          </p:nvSpPr>
          <p:spPr>
            <a:xfrm>
              <a:off x="7638125" y="5267732"/>
              <a:ext cx="1744000" cy="317636"/>
            </a:xfrm>
            <a:prstGeom prst="rect">
              <a:avLst/>
            </a:prstGeom>
            <a:solidFill>
              <a:schemeClr val="bg1"/>
            </a:solidFill>
            <a:ln w="3175">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34" name="正方形/長方形 33"/>
            <p:cNvSpPr/>
            <p:nvPr/>
          </p:nvSpPr>
          <p:spPr>
            <a:xfrm>
              <a:off x="7540340" y="5281589"/>
              <a:ext cx="644262" cy="265457"/>
            </a:xfrm>
            <a:prstGeom prst="rect">
              <a:avLst/>
            </a:prstGeom>
          </p:spPr>
          <p:txBody>
            <a:bodyPr wrap="square">
              <a:spAutoFit/>
            </a:bodyPr>
            <a:lstStyle/>
            <a:p>
              <a:pPr lvl="0">
                <a:lnSpc>
                  <a:spcPct val="150000"/>
                </a:lnSpc>
                <a:spcBef>
                  <a:spcPts val="1200"/>
                </a:spcBef>
              </a:pPr>
              <a:r>
                <a:rPr lang="en-US" altLang="ja-JP" sz="750" kern="100" dirty="0">
                  <a:solidFill>
                    <a:prstClr val="black"/>
                  </a:solidFill>
                  <a:latin typeface="+mn-ea"/>
                  <a:cs typeface="Times New Roman" panose="02020603050405020304" pitchFamily="18" charset="0"/>
                </a:rPr>
                <a:t>《</a:t>
              </a:r>
              <a:r>
                <a:rPr lang="ja-JP" altLang="en-US" sz="750" kern="100" dirty="0">
                  <a:solidFill>
                    <a:prstClr val="black"/>
                  </a:solidFill>
                  <a:latin typeface="+mn-ea"/>
                  <a:cs typeface="Times New Roman" panose="02020603050405020304" pitchFamily="18" charset="0"/>
                </a:rPr>
                <a:t>凡例</a:t>
              </a:r>
              <a:r>
                <a:rPr lang="en-US" altLang="ja-JP" sz="750" kern="100" dirty="0">
                  <a:solidFill>
                    <a:prstClr val="black"/>
                  </a:solidFill>
                  <a:latin typeface="+mn-ea"/>
                  <a:cs typeface="Times New Roman" panose="02020603050405020304" pitchFamily="18" charset="0"/>
                </a:rPr>
                <a:t>》</a:t>
              </a:r>
            </a:p>
          </p:txBody>
        </p:sp>
        <p:sp>
          <p:nvSpPr>
            <p:cNvPr id="35" name="正方形/長方形 34"/>
            <p:cNvSpPr/>
            <p:nvPr/>
          </p:nvSpPr>
          <p:spPr>
            <a:xfrm>
              <a:off x="7925075" y="5242967"/>
              <a:ext cx="1642289" cy="342401"/>
            </a:xfrm>
            <a:prstGeom prst="rect">
              <a:avLst/>
            </a:prstGeom>
          </p:spPr>
          <p:txBody>
            <a:bodyPr wrap="square">
              <a:spAutoFit/>
            </a:bodyPr>
            <a:lstStyle/>
            <a:p>
              <a:pPr lvl="0">
                <a:lnSpc>
                  <a:spcPct val="150000"/>
                </a:lnSpc>
                <a:spcBef>
                  <a:spcPts val="1200"/>
                </a:spcBef>
              </a:pPr>
              <a:r>
                <a:rPr lang="ja-JP" altLang="en-US" sz="650" kern="100" dirty="0">
                  <a:solidFill>
                    <a:prstClr val="black"/>
                  </a:solidFill>
                  <a:latin typeface="+mn-ea"/>
                  <a:cs typeface="Times New Roman" panose="02020603050405020304" pitchFamily="18" charset="0"/>
                </a:rPr>
                <a:t>▶：万博に向けて</a:t>
              </a:r>
              <a:endParaRPr lang="en-US" altLang="ja-JP" sz="650" kern="100" dirty="0">
                <a:solidFill>
                  <a:prstClr val="black"/>
                </a:solidFill>
                <a:latin typeface="+mn-ea"/>
                <a:cs typeface="Times New Roman" panose="02020603050405020304" pitchFamily="18" charset="0"/>
              </a:endParaRPr>
            </a:p>
            <a:p>
              <a:pPr lvl="0"/>
              <a:r>
                <a:rPr lang="ja-JP" altLang="en-US" sz="650" kern="100" dirty="0">
                  <a:solidFill>
                    <a:prstClr val="black"/>
                  </a:solidFill>
                  <a:latin typeface="+mn-ea"/>
                  <a:cs typeface="Times New Roman" panose="02020603050405020304" pitchFamily="18" charset="0"/>
                </a:rPr>
                <a:t>▷：万博を契機とした成長に向けて</a:t>
              </a:r>
              <a:endParaRPr lang="en-US" altLang="ja-JP" sz="650" kern="100" dirty="0">
                <a:solidFill>
                  <a:prstClr val="black"/>
                </a:solidFill>
                <a:latin typeface="+mn-ea"/>
                <a:cs typeface="Times New Roman" panose="02020603050405020304" pitchFamily="18" charset="0"/>
              </a:endParaRPr>
            </a:p>
          </p:txBody>
        </p:sp>
      </p:grpSp>
    </p:spTree>
    <p:extLst>
      <p:ext uri="{BB962C8B-B14F-4D97-AF65-F5344CB8AC3E}">
        <p14:creationId xmlns:p14="http://schemas.microsoft.com/office/powerpoint/2010/main" val="1279489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a:extLst>
              <a:ext uri="{FF2B5EF4-FFF2-40B4-BE49-F238E27FC236}">
                <a16:creationId xmlns:a16="http://schemas.microsoft.com/office/drawing/2014/main" id="{731D8736-1F24-4DDD-BAE5-3D26FC93D64E}"/>
              </a:ext>
            </a:extLst>
          </p:cNvPr>
          <p:cNvGraphicFramePr>
            <a:graphicFrameLocks noGrp="1"/>
          </p:cNvGraphicFramePr>
          <p:nvPr>
            <p:extLst>
              <p:ext uri="{D42A27DB-BD31-4B8C-83A1-F6EECF244321}">
                <p14:modId xmlns:p14="http://schemas.microsoft.com/office/powerpoint/2010/main" val="1984187870"/>
              </p:ext>
            </p:extLst>
          </p:nvPr>
        </p:nvGraphicFramePr>
        <p:xfrm>
          <a:off x="280329" y="1753162"/>
          <a:ext cx="9540000" cy="5062854"/>
        </p:xfrm>
        <a:graphic>
          <a:graphicData uri="http://schemas.openxmlformats.org/drawingml/2006/table">
            <a:tbl>
              <a:tblPr>
                <a:tableStyleId>{2D5ABB26-0587-4C30-8999-92F81FD0307C}</a:tableStyleId>
              </a:tblPr>
              <a:tblGrid>
                <a:gridCol w="3180000">
                  <a:extLst>
                    <a:ext uri="{9D8B030D-6E8A-4147-A177-3AD203B41FA5}">
                      <a16:colId xmlns:a16="http://schemas.microsoft.com/office/drawing/2014/main" val="901775203"/>
                    </a:ext>
                  </a:extLst>
                </a:gridCol>
                <a:gridCol w="3180000">
                  <a:extLst>
                    <a:ext uri="{9D8B030D-6E8A-4147-A177-3AD203B41FA5}">
                      <a16:colId xmlns:a16="http://schemas.microsoft.com/office/drawing/2014/main" val="2895380761"/>
                    </a:ext>
                  </a:extLst>
                </a:gridCol>
                <a:gridCol w="3180000">
                  <a:extLst>
                    <a:ext uri="{9D8B030D-6E8A-4147-A177-3AD203B41FA5}">
                      <a16:colId xmlns:a16="http://schemas.microsoft.com/office/drawing/2014/main" val="925580270"/>
                    </a:ext>
                  </a:extLst>
                </a:gridCol>
              </a:tblGrid>
              <a:tr h="5062854">
                <a:tc>
                  <a:txBody>
                    <a:bodyPr/>
                    <a:lstStyle/>
                    <a:p>
                      <a:pPr marL="0" marR="0" lvl="0" indent="0" algn="l" defTabSz="443194" rtl="0" eaLnBrk="1" fontAlgn="auto" latinLnBrk="0" hangingPunct="1">
                        <a:lnSpc>
                          <a:spcPct val="100000"/>
                        </a:lnSpc>
                        <a:spcBef>
                          <a:spcPts val="0"/>
                        </a:spcBef>
                        <a:spcAft>
                          <a:spcPts val="0"/>
                        </a:spcAft>
                        <a:buClrTx/>
                        <a:buSzTx/>
                        <a:buFontTx/>
                        <a:buNone/>
                        <a:tabLst/>
                        <a:defRPr/>
                      </a:pPr>
                      <a:r>
                        <a:rPr lang="ja-JP" altLang="en-US" sz="1300" b="1" dirty="0">
                          <a:solidFill>
                            <a:schemeClr val="tx1"/>
                          </a:solidFill>
                          <a:latin typeface="BIZ UDPゴシック" panose="020B0400000000000000" pitchFamily="50" charset="-128"/>
                          <a:ea typeface="BIZ UDPゴシック" panose="020B0400000000000000" pitchFamily="50" charset="-128"/>
                        </a:rPr>
                        <a:t>□</a:t>
                      </a:r>
                      <a:r>
                        <a:rPr kumimoji="0" lang="ja-JP" altLang="en-US" sz="13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デジタル技術を</a:t>
                      </a:r>
                      <a:r>
                        <a:rPr kumimoji="0" lang="ja-JP" altLang="en-US" sz="13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rPr>
                        <a:t>活用</a:t>
                      </a:r>
                      <a:r>
                        <a:rPr kumimoji="0" lang="ja-JP" altLang="en-US" sz="1300" b="1" i="0"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rPr>
                        <a:t>した</a:t>
                      </a:r>
                      <a:r>
                        <a:rPr kumimoji="0" lang="ja-JP" altLang="en-US" sz="13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rPr>
                        <a:t>健康づくりの推進</a:t>
                      </a:r>
                      <a:endParaRPr kumimoji="0" lang="en-US" altLang="ja-JP" sz="13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endParaRPr>
                    </a:p>
                    <a:p>
                      <a:pPr marL="0" marR="0" lvl="0" indent="0" algn="l" defTabSz="443194" rtl="0" eaLnBrk="1" fontAlgn="auto" latinLnBrk="0" hangingPunct="1">
                        <a:lnSpc>
                          <a:spcPct val="100000"/>
                        </a:lnSpc>
                        <a:spcBef>
                          <a:spcPts val="0"/>
                        </a:spcBef>
                        <a:spcAft>
                          <a:spcPts val="0"/>
                        </a:spcAft>
                        <a:buClrTx/>
                        <a:buSzTx/>
                        <a:buFontTx/>
                        <a:buNone/>
                        <a:tabLst/>
                        <a:defRPr/>
                      </a:pPr>
                      <a:endParaRPr kumimoji="0" lang="en-US" altLang="ja-JP" sz="1300" b="1"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endParaRPr>
                    </a:p>
                    <a:p>
                      <a:pPr marL="0" marR="0" lvl="0" indent="0" algn="l" defTabSz="443194"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BIZ UDPゴシック" panose="020B0400000000000000" pitchFamily="50" charset="-128"/>
                          <a:ea typeface="BIZ UDPゴシック" panose="020B0400000000000000" pitchFamily="50" charset="-128"/>
                        </a:rPr>
                        <a:t>・</a:t>
                      </a:r>
                      <a:r>
                        <a:rPr kumimoji="0" lang="ja-JP" altLang="en-US" sz="110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府が運営する</a:t>
                      </a:r>
                      <a:r>
                        <a:rPr kumimoji="1" lang="ja-JP" altLang="en-US" sz="1100" u="none" dirty="0">
                          <a:solidFill>
                            <a:schemeClr val="tx1"/>
                          </a:solidFill>
                          <a:latin typeface="BIZ UDPゴシック" panose="020B0400000000000000" pitchFamily="50" charset="-128"/>
                          <a:ea typeface="BIZ UDPゴシック" panose="020B0400000000000000" pitchFamily="50" charset="-128"/>
                        </a:rPr>
                        <a:t>健康</a:t>
                      </a:r>
                      <a:r>
                        <a:rPr kumimoji="1" lang="ja-JP" altLang="en-US" sz="110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アプリ「アスマイル」等による</a:t>
                      </a:r>
                      <a:br>
                        <a:rPr kumimoji="1" lang="en-US" altLang="ja-JP" sz="110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br>
                      <a:r>
                        <a:rPr kumimoji="1" lang="ja-JP" altLang="en-US" sz="110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　健康活動促進</a:t>
                      </a:r>
                      <a:endParaRPr kumimoji="1" lang="en-US" altLang="ja-JP" sz="110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59937"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BIZ UDPゴシック" panose="020B0400000000000000" pitchFamily="50" charset="-128"/>
                          <a:ea typeface="BIZ UDPゴシック" panose="020B0400000000000000" pitchFamily="50" charset="-128"/>
                        </a:rPr>
                        <a:t>・公民連携による</a:t>
                      </a:r>
                      <a:r>
                        <a:rPr kumimoji="1" lang="ja-JP" altLang="en-US" sz="1100" u="none" dirty="0">
                          <a:solidFill>
                            <a:schemeClr val="tx1"/>
                          </a:solidFill>
                          <a:latin typeface="BIZ UDPゴシック" panose="020B0400000000000000" pitchFamily="50" charset="-128"/>
                          <a:ea typeface="BIZ UDPゴシック" panose="020B0400000000000000" pitchFamily="50" charset="-128"/>
                        </a:rPr>
                        <a:t>スマートヘルスシティの推進</a:t>
                      </a:r>
                      <a:endParaRPr kumimoji="1" lang="en-US" altLang="ja-JP" sz="1100" u="none"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959937"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BIZ UDPゴシック" panose="020B0400000000000000" pitchFamily="50" charset="-128"/>
                          <a:ea typeface="BIZ UDPゴシック" panose="020B0400000000000000" pitchFamily="50" charset="-128"/>
                        </a:rPr>
                        <a:t>・</a:t>
                      </a:r>
                      <a:r>
                        <a:rPr kumimoji="1" lang="ja-JP" altLang="en-US" sz="1100" u="none" dirty="0">
                          <a:solidFill>
                            <a:schemeClr val="tx1"/>
                          </a:solidFill>
                          <a:latin typeface="BIZ UDPゴシック" panose="020B0400000000000000" pitchFamily="50" charset="-128"/>
                          <a:ea typeface="BIZ UDPゴシック" panose="020B0400000000000000" pitchFamily="50" charset="-128"/>
                        </a:rPr>
                        <a:t>北大阪健康医療都市（健都）における健康・医療</a:t>
                      </a:r>
                      <a:br>
                        <a:rPr kumimoji="1" lang="en-US" altLang="ja-JP" sz="1100" u="none" dirty="0">
                          <a:solidFill>
                            <a:schemeClr val="tx1"/>
                          </a:solidFill>
                          <a:latin typeface="BIZ UDPゴシック" panose="020B0400000000000000" pitchFamily="50" charset="-128"/>
                          <a:ea typeface="BIZ UDPゴシック" panose="020B0400000000000000" pitchFamily="50" charset="-128"/>
                        </a:rPr>
                      </a:br>
                      <a:r>
                        <a:rPr kumimoji="1" lang="ja-JP" altLang="en-US" sz="1100" u="none" dirty="0">
                          <a:solidFill>
                            <a:schemeClr val="tx1"/>
                          </a:solidFill>
                          <a:latin typeface="BIZ UDPゴシック" panose="020B0400000000000000" pitchFamily="50" charset="-128"/>
                          <a:ea typeface="BIZ UDPゴシック" panose="020B0400000000000000" pitchFamily="50" charset="-128"/>
                        </a:rPr>
                        <a:t>　のまちづくり</a:t>
                      </a:r>
                    </a:p>
                    <a:p>
                      <a:pPr marL="0" marR="0" lvl="0" indent="0" algn="l" defTabSz="959937"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latin typeface="BIZ UDPゴシック" panose="020B0400000000000000" pitchFamily="50" charset="-128"/>
                        <a:ea typeface="BIZ UDPゴシック" panose="020B0400000000000000" pitchFamily="50" charset="-128"/>
                      </a:endParaRPr>
                    </a:p>
                  </a:txBody>
                  <a:tcPr marL="108000" marR="108000" marT="252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indent="0" defTabSz="443194">
                        <a:lnSpc>
                          <a:spcPct val="100000"/>
                        </a:lnSpc>
                        <a:spcBef>
                          <a:spcPts val="0"/>
                        </a:spcBef>
                        <a:spcAft>
                          <a:spcPts val="0"/>
                        </a:spcAft>
                        <a:defRPr/>
                      </a:pPr>
                      <a:r>
                        <a:rPr lang="ja-JP" altLang="en-US" sz="1300" b="1" dirty="0">
                          <a:latin typeface="BIZ UDPゴシック" panose="020B0400000000000000" pitchFamily="50" charset="-128"/>
                          <a:ea typeface="BIZ UDPゴシック" panose="020B0400000000000000" pitchFamily="50" charset="-128"/>
                        </a:rPr>
                        <a:t>□健康寿命</a:t>
                      </a:r>
                      <a:r>
                        <a:rPr lang="ja-JP" altLang="en-US" sz="1300" b="1" dirty="0">
                          <a:solidFill>
                            <a:schemeClr val="tx1"/>
                          </a:solidFill>
                          <a:latin typeface="BIZ UDPゴシック" panose="020B0400000000000000" pitchFamily="50" charset="-128"/>
                          <a:ea typeface="BIZ UDPゴシック" panose="020B0400000000000000" pitchFamily="50" charset="-128"/>
                        </a:rPr>
                        <a:t>の</a:t>
                      </a:r>
                      <a:r>
                        <a:rPr lang="ja-JP" altLang="en-US" sz="1300" b="1" dirty="0">
                          <a:latin typeface="BIZ UDPゴシック" panose="020B0400000000000000" pitchFamily="50" charset="-128"/>
                          <a:ea typeface="BIZ UDPゴシック" panose="020B0400000000000000" pitchFamily="50" charset="-128"/>
                        </a:rPr>
                        <a:t>延伸</a:t>
                      </a:r>
                      <a:endParaRPr lang="en-US" altLang="ja-JP" sz="1000" b="1" strike="sngStrike" dirty="0">
                        <a:solidFill>
                          <a:srgbClr val="FF0000"/>
                        </a:solidFill>
                        <a:latin typeface="BIZ UDPゴシック" panose="020B0400000000000000" pitchFamily="50" charset="-128"/>
                        <a:ea typeface="BIZ UDPゴシック" panose="020B0400000000000000" pitchFamily="50" charset="-128"/>
                      </a:endParaRPr>
                    </a:p>
                    <a:p>
                      <a:pPr marL="0" indent="0" defTabSz="443194">
                        <a:lnSpc>
                          <a:spcPct val="100000"/>
                        </a:lnSpc>
                        <a:spcBef>
                          <a:spcPts val="0"/>
                        </a:spcBef>
                        <a:spcAft>
                          <a:spcPts val="0"/>
                        </a:spcAft>
                        <a:defRPr/>
                      </a:pPr>
                      <a:endParaRPr lang="en-US" altLang="ja-JP" sz="1100" b="1" dirty="0">
                        <a:latin typeface="BIZ UDPゴシック" panose="020B0400000000000000" pitchFamily="50" charset="-128"/>
                        <a:ea typeface="BIZ UDPゴシック" panose="020B0400000000000000" pitchFamily="50" charset="-128"/>
                      </a:endParaRPr>
                    </a:p>
                    <a:p>
                      <a:pPr marL="0" marR="0" lvl="0" indent="0" algn="l" defTabSz="443194" rtl="0" eaLnBrk="1" fontAlgn="auto" latinLnBrk="0" hangingPunct="1">
                        <a:lnSpc>
                          <a:spcPct val="100000"/>
                        </a:lnSpc>
                        <a:spcBef>
                          <a:spcPts val="0"/>
                        </a:spcBef>
                        <a:spcAft>
                          <a:spcPts val="0"/>
                        </a:spcAft>
                        <a:buClrTx/>
                        <a:buSzTx/>
                        <a:buFontTx/>
                        <a:buNone/>
                        <a:tabLst/>
                        <a:defRPr/>
                      </a:pPr>
                      <a:r>
                        <a:rPr lang="ja-JP" altLang="en-US" sz="1100" dirty="0">
                          <a:latin typeface="BIZ UDPゴシック" panose="020B0400000000000000" pitchFamily="50" charset="-128"/>
                          <a:ea typeface="BIZ UDPゴシック" panose="020B0400000000000000" pitchFamily="50" charset="-128"/>
                        </a:rPr>
                        <a:t>・デジタルサービスの拡充・提供主体の多様化</a:t>
                      </a:r>
                      <a:endParaRPr lang="en-US" altLang="ja-JP" sz="1100" dirty="0">
                        <a:latin typeface="BIZ UDPゴシック" panose="020B0400000000000000" pitchFamily="50" charset="-128"/>
                        <a:ea typeface="BIZ UDPゴシック" panose="020B0400000000000000" pitchFamily="50" charset="-128"/>
                      </a:endParaRPr>
                    </a:p>
                    <a:p>
                      <a:pPr marL="0" marR="0" lvl="0" indent="0" algn="l" defTabSz="443194"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BIZ UDPゴシック" panose="020B0400000000000000" pitchFamily="50" charset="-128"/>
                          <a:ea typeface="BIZ UDPゴシック" panose="020B0400000000000000" pitchFamily="50" charset="-128"/>
                        </a:rPr>
                        <a:t>・健都における先端技術・サービスの社会実装</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443194"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BIZ UDPゴシック" panose="020B0400000000000000" pitchFamily="50" charset="-128"/>
                          <a:ea typeface="BIZ UDPゴシック" panose="020B0400000000000000" pitchFamily="50" charset="-128"/>
                        </a:rPr>
                        <a:t>　促進イベント「健都万博」の開催</a:t>
                      </a:r>
                    </a:p>
                    <a:p>
                      <a:pPr marL="0" marR="0" lvl="0" indent="0" algn="l" defTabSz="443194" rtl="0" eaLnBrk="1" fontAlgn="auto" latinLnBrk="0" hangingPunct="1">
                        <a:lnSpc>
                          <a:spcPct val="100000"/>
                        </a:lnSpc>
                        <a:spcBef>
                          <a:spcPts val="0"/>
                        </a:spcBef>
                        <a:spcAft>
                          <a:spcPts val="0"/>
                        </a:spcAft>
                        <a:buClrTx/>
                        <a:buSzTx/>
                        <a:buFontTx/>
                        <a:buNone/>
                        <a:tabLst/>
                        <a:defRPr/>
                      </a:pPr>
                      <a:endParaRPr lang="ja-JP" altLang="en-US" sz="1100" dirty="0">
                        <a:latin typeface="BIZ UDPゴシック" panose="020B0400000000000000" pitchFamily="50" charset="-128"/>
                        <a:ea typeface="BIZ UDPゴシック" panose="020B0400000000000000" pitchFamily="50" charset="-128"/>
                      </a:endParaRPr>
                    </a:p>
                    <a:p>
                      <a:pPr marL="0" indent="0" defTabSz="443194">
                        <a:lnSpc>
                          <a:spcPct val="100000"/>
                        </a:lnSpc>
                        <a:spcBef>
                          <a:spcPts val="0"/>
                        </a:spcBef>
                        <a:spcAft>
                          <a:spcPts val="0"/>
                        </a:spcAft>
                        <a:defRPr/>
                      </a:pPr>
                      <a:endParaRPr lang="en-US" altLang="ja-JP" sz="1100" b="1" dirty="0">
                        <a:latin typeface="BIZ UDPゴシック" panose="020B0400000000000000" pitchFamily="50" charset="-128"/>
                        <a:ea typeface="BIZ UDPゴシック" panose="020B0400000000000000" pitchFamily="50" charset="-128"/>
                      </a:endParaRPr>
                    </a:p>
                    <a:p>
                      <a:pPr marL="0" indent="0" defTabSz="443194">
                        <a:lnSpc>
                          <a:spcPct val="100000"/>
                        </a:lnSpc>
                        <a:spcBef>
                          <a:spcPts val="0"/>
                        </a:spcBef>
                        <a:spcAft>
                          <a:spcPts val="0"/>
                        </a:spcAft>
                        <a:defRPr/>
                      </a:pPr>
                      <a:endParaRPr kumimoji="1" lang="en-US" altLang="ja-JP" sz="1100" b="1" dirty="0">
                        <a:solidFill>
                          <a:schemeClr val="tx1"/>
                        </a:solidFill>
                        <a:latin typeface="BIZ UDPゴシック" panose="020B0400000000000000" pitchFamily="50" charset="-128"/>
                        <a:ea typeface="BIZ UDPゴシック" panose="020B0400000000000000" pitchFamily="50" charset="-128"/>
                      </a:endParaRPr>
                    </a:p>
                    <a:p>
                      <a:pPr marL="0" indent="0" defTabSz="443194">
                        <a:lnSpc>
                          <a:spcPct val="100000"/>
                        </a:lnSpc>
                        <a:spcBef>
                          <a:spcPts val="0"/>
                        </a:spcBef>
                        <a:spcAft>
                          <a:spcPts val="0"/>
                        </a:spcAft>
                        <a:defRPr/>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txBody>
                  <a:tcPr marL="108000" marR="108000" marT="252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0" lang="ja-JP" altLang="en-US" sz="13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a:t>
                      </a:r>
                      <a:r>
                        <a:rPr kumimoji="0" lang="en-US" altLang="ja-JP" sz="13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10</a:t>
                      </a:r>
                      <a:r>
                        <a:rPr kumimoji="0" lang="ja-JP" altLang="en-US" sz="13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歳若返り”達成</a:t>
                      </a:r>
                      <a:endParaRPr kumimoji="0" lang="en-US" altLang="ja-JP" sz="11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endParaRPr kumimoji="0" lang="en-US" altLang="ja-JP" sz="11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・万博</a:t>
                      </a:r>
                      <a:r>
                        <a:rPr kumimoji="0" lang="ja-JP" altLang="en-US" sz="1100" b="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等で</a:t>
                      </a:r>
                      <a:r>
                        <a:rPr kumimoji="0" lang="ja-JP" altLang="en-US" sz="11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実証された先端技術・サービス等の普</a:t>
                      </a:r>
                      <a:br>
                        <a:rPr kumimoji="0" lang="en-US" altLang="ja-JP" sz="11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br>
                      <a:r>
                        <a:rPr kumimoji="0" lang="ja-JP" altLang="en-US" sz="11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　及・活用により日常生活の中で自然と健康管理　</a:t>
                      </a:r>
                      <a:endParaRPr kumimoji="0" lang="en-US" altLang="ja-JP" sz="11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　ができる社会の実現</a:t>
                      </a:r>
                      <a:endParaRPr kumimoji="0" lang="en-US" altLang="ja-JP" sz="11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・次世代ヘルスケアサービスの裾野の拡大により、　</a:t>
                      </a:r>
                      <a:endParaRPr kumimoji="0" lang="en-US" altLang="ja-JP" sz="11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　住民に</a:t>
                      </a:r>
                      <a:r>
                        <a:rPr lang="ja-JP" altLang="en-US" sz="1100" u="none" noProof="0" dirty="0">
                          <a:solidFill>
                            <a:schemeClr val="tx1"/>
                          </a:solidFill>
                          <a:latin typeface="BIZ UDPゴシック" panose="020B0400000000000000" pitchFamily="50" charset="-128"/>
                          <a:ea typeface="BIZ UDPゴシック" panose="020B0400000000000000" pitchFamily="50" charset="-128"/>
                        </a:rPr>
                        <a:t>健康増進に向けた多様な選択肢を提供</a:t>
                      </a:r>
                      <a:endParaRPr kumimoji="0" lang="en-US" altLang="ja-JP" sz="11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BIZ UDPゴシック" panose="020B0400000000000000" pitchFamily="50" charset="-128"/>
                          <a:ea typeface="BIZ UDPゴシック" panose="020B0400000000000000" pitchFamily="50" charset="-128"/>
                        </a:rPr>
                        <a:t>・官民の多様な担い手による</a:t>
                      </a:r>
                      <a:r>
                        <a:rPr kumimoji="0" lang="ja-JP" altLang="en-US" sz="11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最先端の技術・サー</a:t>
                      </a:r>
                      <a:endParaRPr kumimoji="0" lang="en-US" altLang="ja-JP" sz="11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　ビスの実装が進む「スマートヘルスシティ」の実</a:t>
                      </a:r>
                      <a:endParaRPr kumimoji="0" lang="en-US" altLang="ja-JP" sz="11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　現</a:t>
                      </a:r>
                      <a:endParaRPr kumimoji="0" lang="en-US" altLang="ja-JP" sz="11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BIZ UDPゴシック" panose="020B0400000000000000" pitchFamily="50" charset="-128"/>
                          <a:ea typeface="BIZ UDPゴシック" panose="020B0400000000000000" pitchFamily="50" charset="-128"/>
                        </a:rPr>
                        <a:t>・健都を核に、新たなヘルスケア産業を創出する</a:t>
                      </a:r>
                      <a:endParaRPr lang="en-US" altLang="ja-JP" sz="1100" u="none"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BIZ UDPゴシック" panose="020B0400000000000000" pitchFamily="50" charset="-128"/>
                          <a:ea typeface="BIZ UDPゴシック" panose="020B0400000000000000" pitchFamily="50" charset="-128"/>
                        </a:rPr>
                        <a:t>　エコシステムと、住民の健康に係る行動変容の</a:t>
                      </a:r>
                      <a:endParaRPr lang="en-US" altLang="ja-JP" sz="1100" u="none"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BIZ UDPゴシック" panose="020B0400000000000000" pitchFamily="50" charset="-128"/>
                          <a:ea typeface="BIZ UDPゴシック" panose="020B0400000000000000" pitchFamily="50" charset="-128"/>
                        </a:rPr>
                        <a:t>　好循環を実現</a:t>
                      </a:r>
                    </a:p>
                    <a:p>
                      <a:pPr marL="185738" marR="0" lvl="0" indent="-185738" algn="l" defTabSz="457200" rtl="0" eaLnBrk="1" fontAlgn="auto" latinLnBrk="0" hangingPunct="1">
                        <a:lnSpc>
                          <a:spcPct val="100000"/>
                        </a:lnSpc>
                        <a:spcBef>
                          <a:spcPts val="0"/>
                        </a:spcBef>
                        <a:spcAft>
                          <a:spcPts val="0"/>
                        </a:spcAft>
                        <a:buClrTx/>
                        <a:buSzTx/>
                        <a:buFontTx/>
                        <a:buNone/>
                        <a:tabLst/>
                        <a:defRPr/>
                      </a:pPr>
                      <a:endParaRPr kumimoji="0" lang="en-US" altLang="ja-JP"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endParaRPr kumimoji="0" lang="en-US" altLang="ja-JP" sz="13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endParaRPr kumimoji="0" lang="en-US" altLang="ja-JP" sz="13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endParaRPr>
                    </a:p>
                    <a:p>
                      <a:pPr marL="0" indent="0" algn="l">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txBody>
                  <a:tcPr marL="108000" marR="108000" marT="252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8179187"/>
                  </a:ext>
                </a:extLst>
              </a:tr>
            </a:tbl>
          </a:graphicData>
        </a:graphic>
      </p:graphicFrame>
      <p:sp>
        <p:nvSpPr>
          <p:cNvPr id="24" name="正方形/長方形 23">
            <a:extLst>
              <a:ext uri="{FF2B5EF4-FFF2-40B4-BE49-F238E27FC236}">
                <a16:creationId xmlns:a16="http://schemas.microsoft.com/office/drawing/2014/main" id="{E08629A6-829B-4394-A30A-5CB52C1BBB36}"/>
              </a:ext>
            </a:extLst>
          </p:cNvPr>
          <p:cNvSpPr/>
          <p:nvPr/>
        </p:nvSpPr>
        <p:spPr>
          <a:xfrm>
            <a:off x="180312" y="267087"/>
            <a:ext cx="9720000" cy="32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kumimoji="1" lang="ja-JP" altLang="en-US" b="1" dirty="0">
                <a:solidFill>
                  <a:prstClr val="white"/>
                </a:solidFill>
                <a:latin typeface="BIZ UDPゴシック" panose="020B0400000000000000" pitchFamily="50" charset="-128"/>
                <a:ea typeface="BIZ UDPゴシック" panose="020B0400000000000000" pitchFamily="50" charset="-128"/>
              </a:rPr>
              <a:t>②　次世代ヘルスケア</a:t>
            </a:r>
            <a:endParaRPr kumimoji="1" lang="ja-JP" altLang="en-US" sz="1600" b="1" dirty="0">
              <a:solidFill>
                <a:prstClr val="white"/>
              </a:solidFill>
              <a:latin typeface="BIZ UDPゴシック" panose="020B0400000000000000" pitchFamily="50" charset="-128"/>
              <a:ea typeface="BIZ UDPゴシック" panose="020B0400000000000000" pitchFamily="50" charset="-128"/>
            </a:endParaRPr>
          </a:p>
        </p:txBody>
      </p:sp>
      <p:grpSp>
        <p:nvGrpSpPr>
          <p:cNvPr id="47" name="グループ化 46">
            <a:extLst>
              <a:ext uri="{FF2B5EF4-FFF2-40B4-BE49-F238E27FC236}">
                <a16:creationId xmlns:a16="http://schemas.microsoft.com/office/drawing/2014/main" id="{B1406B80-BB7A-4E81-A06D-8F4FC87D64EF}"/>
              </a:ext>
            </a:extLst>
          </p:cNvPr>
          <p:cNvGrpSpPr/>
          <p:nvPr/>
        </p:nvGrpSpPr>
        <p:grpSpPr>
          <a:xfrm>
            <a:off x="251753" y="1372041"/>
            <a:ext cx="9720000" cy="381120"/>
            <a:chOff x="407938" y="886368"/>
            <a:chExt cx="6821672" cy="340159"/>
          </a:xfrm>
          <a:solidFill>
            <a:srgbClr val="953735"/>
          </a:solidFill>
        </p:grpSpPr>
        <p:sp>
          <p:nvSpPr>
            <p:cNvPr id="49" name="ホームベース 6">
              <a:extLst>
                <a:ext uri="{FF2B5EF4-FFF2-40B4-BE49-F238E27FC236}">
                  <a16:creationId xmlns:a16="http://schemas.microsoft.com/office/drawing/2014/main" id="{1B7629EA-ADB7-4C0E-8F66-00767F27E995}"/>
                </a:ext>
              </a:extLst>
            </p:cNvPr>
            <p:cNvSpPr/>
            <p:nvPr/>
          </p:nvSpPr>
          <p:spPr bwMode="gray">
            <a:xfrm>
              <a:off x="4706391" y="886368"/>
              <a:ext cx="2523219" cy="340159"/>
            </a:xfrm>
            <a:prstGeom prst="homePlate">
              <a:avLst/>
            </a:prstGeom>
            <a:solidFill>
              <a:srgbClr val="002060"/>
            </a:solidFill>
            <a:ln w="28575">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43194" rtl="0" eaLnBrk="1" fontAlgn="auto" latinLnBrk="0" hangingPunct="1">
                <a:lnSpc>
                  <a:spcPct val="100000"/>
                </a:lnSpc>
                <a:spcBef>
                  <a:spcPts val="0"/>
                </a:spcBef>
                <a:spcAft>
                  <a:spcPts val="0"/>
                </a:spcAft>
                <a:buClrTx/>
                <a:buSzTx/>
                <a:buFontTx/>
                <a:buNone/>
                <a:tabLst/>
                <a:defRPr/>
              </a:pPr>
              <a:r>
                <a:rPr kumimoji="1" lang="en-US" altLang="ja-JP" sz="1260" b="0"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2030</a:t>
              </a:r>
              <a:r>
                <a:rPr kumimoji="1" lang="ja-JP" altLang="en-US" sz="1260" b="0"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（万博後のめざす姿）</a:t>
              </a:r>
            </a:p>
          </p:txBody>
        </p:sp>
        <p:sp>
          <p:nvSpPr>
            <p:cNvPr id="50" name="ホームベース 5">
              <a:extLst>
                <a:ext uri="{FF2B5EF4-FFF2-40B4-BE49-F238E27FC236}">
                  <a16:creationId xmlns:a16="http://schemas.microsoft.com/office/drawing/2014/main" id="{AD85B09B-C151-4246-83FE-8C65C4C68421}"/>
                </a:ext>
              </a:extLst>
            </p:cNvPr>
            <p:cNvSpPr/>
            <p:nvPr/>
          </p:nvSpPr>
          <p:spPr bwMode="gray">
            <a:xfrm>
              <a:off x="2549230" y="886369"/>
              <a:ext cx="2484315" cy="340158"/>
            </a:xfrm>
            <a:prstGeom prst="homePlate">
              <a:avLst/>
            </a:prstGeom>
            <a:solidFill>
              <a:srgbClr val="002060"/>
            </a:solidFill>
            <a:ln w="28575">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43194" rtl="0" eaLnBrk="1" fontAlgn="auto" latinLnBrk="0" hangingPunct="1">
                <a:lnSpc>
                  <a:spcPct val="100000"/>
                </a:lnSpc>
                <a:spcBef>
                  <a:spcPts val="0"/>
                </a:spcBef>
                <a:spcAft>
                  <a:spcPts val="0"/>
                </a:spcAft>
                <a:buClrTx/>
                <a:buSzTx/>
                <a:buFontTx/>
                <a:buNone/>
                <a:tabLst/>
                <a:defRPr/>
              </a:pPr>
              <a:r>
                <a:rPr kumimoji="1" lang="en-US" altLang="ja-JP" sz="1551"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2025</a:t>
              </a:r>
              <a:r>
                <a:rPr kumimoji="1" lang="ja-JP" altLang="en-US" sz="1551"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（万博開催）</a:t>
              </a:r>
            </a:p>
          </p:txBody>
        </p:sp>
        <p:sp>
          <p:nvSpPr>
            <p:cNvPr id="51" name="ホームベース 4">
              <a:extLst>
                <a:ext uri="{FF2B5EF4-FFF2-40B4-BE49-F238E27FC236}">
                  <a16:creationId xmlns:a16="http://schemas.microsoft.com/office/drawing/2014/main" id="{51F0FD7C-A3F3-4D3F-9E7A-E2D8BBD297CC}"/>
                </a:ext>
              </a:extLst>
            </p:cNvPr>
            <p:cNvSpPr/>
            <p:nvPr/>
          </p:nvSpPr>
          <p:spPr bwMode="gray">
            <a:xfrm>
              <a:off x="407938" y="886368"/>
              <a:ext cx="2362526" cy="340159"/>
            </a:xfrm>
            <a:prstGeom prst="homePlate">
              <a:avLst/>
            </a:prstGeom>
            <a:solidFill>
              <a:srgbClr val="002060"/>
            </a:solidFill>
            <a:ln w="28575">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43194" rtl="0" eaLnBrk="1" fontAlgn="auto" latinLnBrk="0" hangingPunct="1">
                <a:lnSpc>
                  <a:spcPct val="100000"/>
                </a:lnSpc>
                <a:spcBef>
                  <a:spcPts val="0"/>
                </a:spcBef>
                <a:spcAft>
                  <a:spcPts val="0"/>
                </a:spcAft>
                <a:buClrTx/>
                <a:buSzTx/>
                <a:buFontTx/>
                <a:buNone/>
                <a:tabLst/>
                <a:defRPr/>
              </a:pPr>
              <a:r>
                <a:rPr kumimoji="1" lang="en-US" altLang="ja-JP" sz="1260" b="0"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202</a:t>
              </a:r>
              <a:r>
                <a:rPr kumimoji="1" lang="ja-JP" altLang="en-US" sz="1260" b="0"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３</a:t>
              </a:r>
            </a:p>
          </p:txBody>
        </p:sp>
      </p:grpSp>
      <p:sp>
        <p:nvSpPr>
          <p:cNvPr id="52" name="スライド番号プレースホルダー 1"/>
          <p:cNvSpPr>
            <a:spLocks noGrp="1"/>
          </p:cNvSpPr>
          <p:nvPr>
            <p:ph type="sldNum" sz="quarter" idx="12"/>
          </p:nvPr>
        </p:nvSpPr>
        <p:spPr>
          <a:xfrm>
            <a:off x="9662615" y="6816016"/>
            <a:ext cx="418010" cy="383297"/>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en-US" altLang="ja-JP" dirty="0">
                <a:solidFill>
                  <a:prstClr val="black">
                    <a:tint val="75000"/>
                  </a:prstClr>
                </a:solidFill>
                <a:latin typeface="Calibri" panose="020F0502020204030204"/>
                <a:ea typeface="游ゴシック" panose="020B0400000000000000" pitchFamily="50" charset="-128"/>
              </a:rPr>
              <a:t>7</a:t>
            </a:r>
            <a:endParaRPr kumimoji="1" lang="ja-JP" altLang="en-US" sz="126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14" name="テキスト ボックス 13">
            <a:extLst>
              <a:ext uri="{FF2B5EF4-FFF2-40B4-BE49-F238E27FC236}">
                <a16:creationId xmlns:a16="http://schemas.microsoft.com/office/drawing/2014/main" id="{B02F3C22-1443-46B7-A977-04475234F08A}"/>
              </a:ext>
            </a:extLst>
          </p:cNvPr>
          <p:cNvSpPr txBox="1"/>
          <p:nvPr/>
        </p:nvSpPr>
        <p:spPr>
          <a:xfrm>
            <a:off x="270312" y="621787"/>
            <a:ext cx="9540000" cy="461665"/>
          </a:xfrm>
          <a:prstGeom prst="rect">
            <a:avLst/>
          </a:prstGeom>
          <a:noFill/>
          <a:ln w="6350">
            <a:noFill/>
            <a:prstDash val="dash"/>
          </a:ln>
        </p:spPr>
        <p:txBody>
          <a:bodyPr wrap="square">
            <a:spAutoFit/>
          </a:bodyPr>
          <a:lstStyle/>
          <a:p>
            <a:pPr lvl="0">
              <a:defRPr/>
            </a:pPr>
            <a:r>
              <a:rPr lang="ja-JP" altLang="en-US" sz="1100" dirty="0">
                <a:latin typeface="BIZ UDPゴシック" panose="020B0400000000000000" pitchFamily="50" charset="-128"/>
                <a:ea typeface="BIZ UDPゴシック" panose="020B0400000000000000" pitchFamily="50" charset="-128"/>
              </a:rPr>
              <a:t>　</a:t>
            </a:r>
            <a:r>
              <a:rPr lang="ja-JP" altLang="en-US" sz="1200" dirty="0">
                <a:latin typeface="BIZ UDPゴシック" panose="020B0400000000000000" pitchFamily="50" charset="-128"/>
                <a:ea typeface="BIZ UDPゴシック" panose="020B0400000000000000" pitchFamily="50" charset="-128"/>
              </a:rPr>
              <a:t>万博会場では、ヘルスケアデータを</a:t>
            </a:r>
            <a:r>
              <a:rPr lang="en-US" altLang="ja-JP" sz="1200" dirty="0">
                <a:latin typeface="BIZ UDPゴシック" panose="020B0400000000000000" pitchFamily="50" charset="-128"/>
                <a:ea typeface="BIZ UDPゴシック" panose="020B0400000000000000" pitchFamily="50" charset="-128"/>
              </a:rPr>
              <a:t>AI</a:t>
            </a:r>
            <a:r>
              <a:rPr lang="ja-JP" altLang="en-US" sz="1200" dirty="0">
                <a:latin typeface="BIZ UDPゴシック" panose="020B0400000000000000" pitchFamily="50" charset="-128"/>
                <a:ea typeface="BIZ UDPゴシック" panose="020B0400000000000000" pitchFamily="50" charset="-128"/>
              </a:rPr>
              <a:t>分析し、パーソナライズされた健康プログラムを提案することなどを検討。万博会場内外で実証したヘルスケアに関する先端技術・サービスの普及・活用により、世界のモデルとなる健康長寿社会の実現をめざす。</a:t>
            </a:r>
          </a:p>
        </p:txBody>
      </p:sp>
      <p:grpSp>
        <p:nvGrpSpPr>
          <p:cNvPr id="2" name="グループ化 1">
            <a:extLst>
              <a:ext uri="{FF2B5EF4-FFF2-40B4-BE49-F238E27FC236}">
                <a16:creationId xmlns:a16="http://schemas.microsoft.com/office/drawing/2014/main" id="{FDC50691-41D6-4CD4-AE98-E93A41675871}"/>
              </a:ext>
            </a:extLst>
          </p:cNvPr>
          <p:cNvGrpSpPr/>
          <p:nvPr/>
        </p:nvGrpSpPr>
        <p:grpSpPr>
          <a:xfrm>
            <a:off x="3810229" y="3119141"/>
            <a:ext cx="2805386" cy="3197679"/>
            <a:chOff x="3810229" y="2873334"/>
            <a:chExt cx="2805386" cy="3197679"/>
          </a:xfrm>
        </p:grpSpPr>
        <p:sp>
          <p:nvSpPr>
            <p:cNvPr id="15" name="正方形/長方形 14">
              <a:extLst>
                <a:ext uri="{FF2B5EF4-FFF2-40B4-BE49-F238E27FC236}">
                  <a16:creationId xmlns:a16="http://schemas.microsoft.com/office/drawing/2014/main" id="{42AB246C-D6C3-4324-A739-9AC17F6C0836}"/>
                </a:ext>
              </a:extLst>
            </p:cNvPr>
            <p:cNvSpPr/>
            <p:nvPr/>
          </p:nvSpPr>
          <p:spPr>
            <a:xfrm>
              <a:off x="3810229" y="3046185"/>
              <a:ext cx="2460166" cy="3024828"/>
            </a:xfrm>
            <a:prstGeom prst="rect">
              <a:avLst/>
            </a:prstGeom>
            <a:solidFill>
              <a:schemeClr val="bg1"/>
            </a:solidFill>
            <a:ln w="19050" cmpd="dbl">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59937" rtl="0" eaLnBrk="1" fontAlgn="auto" latinLnBrk="0" hangingPunct="1">
                <a:lnSpc>
                  <a:spcPct val="100000"/>
                </a:lnSpc>
                <a:spcBef>
                  <a:spcPts val="0"/>
                </a:spcBef>
                <a:buClrTx/>
                <a:buSzTx/>
                <a:buFontTx/>
                <a:buNone/>
                <a:tabLst/>
                <a:defRPr/>
              </a:pPr>
              <a:endParaRPr kumimoji="1" lang="en-US" altLang="ja-JP" sz="800" b="1" i="0"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endParaRPr>
            </a:p>
            <a:p>
              <a:pPr lvl="0" defTabSz="959937">
                <a:spcAft>
                  <a:spcPts val="300"/>
                </a:spcAft>
                <a:defRPr/>
              </a:pPr>
              <a:r>
                <a:rPr kumimoji="1" lang="ja-JP" altLang="en-US" sz="1300" b="1" i="0"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rPr>
                <a:t>パーソナライズされた健康プログラムの実装（大阪</a:t>
              </a:r>
              <a:r>
                <a:rPr kumimoji="1" lang="ja-JP" altLang="en-US" sz="1300" b="1" dirty="0">
                  <a:solidFill>
                    <a:schemeClr val="tx1"/>
                  </a:solidFill>
                  <a:latin typeface="BIZ UDPゴシック" panose="020B0400000000000000" pitchFamily="50" charset="-128"/>
                  <a:ea typeface="BIZ UDPゴシック" panose="020B0400000000000000" pitchFamily="50" charset="-128"/>
                </a:rPr>
                <a:t>ヘルスケア</a:t>
              </a:r>
              <a:r>
                <a:rPr kumimoji="1" lang="ja-JP" altLang="en-US" sz="1300" b="1" i="0"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rPr>
                <a:t>パビリオン）</a:t>
              </a:r>
              <a:endParaRPr kumimoji="1" lang="en-US" altLang="ja-JP" sz="1300" b="1" i="0"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endParaRPr>
            </a:p>
            <a:p>
              <a:pPr marL="85725" lvl="0" indent="-85725" defTabSz="959937">
                <a:defRPr/>
              </a:pPr>
              <a:r>
                <a:rPr kumimoji="1" lang="ja-JP" altLang="en-US" sz="1200" b="0" i="0"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rPr>
                <a:t>・</a:t>
              </a:r>
              <a:r>
                <a:rPr kumimoji="1" lang="ja-JP" altLang="en-US" sz="1100" dirty="0">
                  <a:solidFill>
                    <a:schemeClr val="tx1"/>
                  </a:solidFill>
                  <a:latin typeface="BIZ UDPゴシック" panose="020B0400000000000000" pitchFamily="50" charset="-128"/>
                  <a:ea typeface="BIZ UDPゴシック" panose="020B0400000000000000" pitchFamily="50" charset="-128"/>
                </a:rPr>
                <a:t>パビリオン内</a:t>
              </a:r>
              <a:r>
                <a:rPr kumimoji="1" lang="ja-JP" altLang="en-US" sz="1100" b="0" i="0"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rPr>
                <a:t>で取得した</a:t>
              </a:r>
              <a:r>
                <a:rPr kumimoji="1" lang="ja-JP" altLang="en-US" sz="1100" dirty="0">
                  <a:solidFill>
                    <a:schemeClr val="tx1"/>
                  </a:solidFill>
                  <a:latin typeface="BIZ UDPゴシック" panose="020B0400000000000000" pitchFamily="50" charset="-128"/>
                  <a:ea typeface="BIZ UDPゴシック" panose="020B0400000000000000" pitchFamily="50" charset="-128"/>
                </a:rPr>
                <a:t>ヘルスケア</a:t>
              </a:r>
              <a:r>
                <a:rPr kumimoji="1" lang="ja-JP" altLang="en-US" sz="1100" b="0" i="0"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rPr>
                <a:t>データを</a:t>
              </a:r>
              <a:r>
                <a:rPr kumimoji="1" lang="ja-JP" altLang="en-US" sz="1100" dirty="0">
                  <a:solidFill>
                    <a:schemeClr val="tx1"/>
                  </a:solidFill>
                  <a:latin typeface="BIZ UDPゴシック" panose="020B0400000000000000" pitchFamily="50" charset="-128"/>
                  <a:ea typeface="BIZ UDPゴシック" panose="020B0400000000000000" pitchFamily="50" charset="-128"/>
                </a:rPr>
                <a:t>基に</a:t>
              </a:r>
              <a:r>
                <a:rPr kumimoji="1" lang="ja-JP" altLang="en-US" sz="1100" b="0" i="0"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rPr>
                <a:t>、個人最適化された健康プログラムを提案</a:t>
              </a:r>
            </a:p>
          </p:txBody>
        </p:sp>
        <p:sp>
          <p:nvSpPr>
            <p:cNvPr id="16" name="ホームベース 7">
              <a:extLst>
                <a:ext uri="{FF2B5EF4-FFF2-40B4-BE49-F238E27FC236}">
                  <a16:creationId xmlns:a16="http://schemas.microsoft.com/office/drawing/2014/main" id="{E599356E-2B0A-4C96-A1C9-EC52982B4052}"/>
                </a:ext>
              </a:extLst>
            </p:cNvPr>
            <p:cNvSpPr/>
            <p:nvPr/>
          </p:nvSpPr>
          <p:spPr>
            <a:xfrm>
              <a:off x="3899514" y="2873334"/>
              <a:ext cx="1044000" cy="345699"/>
            </a:xfrm>
            <a:prstGeom prst="homePlate">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n-cs"/>
                </a:rPr>
                <a:t>万博会場</a:t>
              </a:r>
            </a:p>
          </p:txBody>
        </p:sp>
        <p:pic>
          <p:nvPicPr>
            <p:cNvPr id="17" name="図 16"/>
            <p:cNvPicPr>
              <a:picLocks noChangeAspect="1"/>
            </p:cNvPicPr>
            <p:nvPr/>
          </p:nvPicPr>
          <p:blipFill>
            <a:blip r:embed="rId3"/>
            <a:stretch>
              <a:fillRect/>
            </a:stretch>
          </p:blipFill>
          <p:spPr>
            <a:xfrm>
              <a:off x="4421514" y="4822170"/>
              <a:ext cx="1237595" cy="743776"/>
            </a:xfrm>
            <a:prstGeom prst="rect">
              <a:avLst/>
            </a:prstGeom>
          </p:spPr>
        </p:pic>
        <p:sp>
          <p:nvSpPr>
            <p:cNvPr id="20" name="テキスト ボックス 19">
              <a:extLst>
                <a:ext uri="{FF2B5EF4-FFF2-40B4-BE49-F238E27FC236}">
                  <a16:creationId xmlns:a16="http://schemas.microsoft.com/office/drawing/2014/main" id="{233774CE-BB03-49E5-94E8-1F2C71E354FD}"/>
                </a:ext>
              </a:extLst>
            </p:cNvPr>
            <p:cNvSpPr txBox="1"/>
            <p:nvPr/>
          </p:nvSpPr>
          <p:spPr>
            <a:xfrm>
              <a:off x="4421514" y="5565946"/>
              <a:ext cx="2194101" cy="423835"/>
            </a:xfrm>
            <a:prstGeom prst="rect">
              <a:avLst/>
            </a:prstGeom>
            <a:noFill/>
          </p:spPr>
          <p:txBody>
            <a:bodyPr wrap="square" lIns="0" tIns="0" rIns="0" bIns="0" rtlCol="0" anchor="ctr" anchorCtr="0">
              <a:noAutofit/>
            </a:bodyPr>
            <a:lstStyle/>
            <a:p>
              <a:r>
                <a:rPr lang="ja-JP" altLang="en-US" sz="800" dirty="0">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en-US" sz="800" b="1" dirty="0">
                  <a:latin typeface="BIZ UDPゴシック" panose="020B0400000000000000" pitchFamily="50" charset="-128"/>
                  <a:ea typeface="BIZ UDPゴシック" panose="020B0400000000000000" pitchFamily="50" charset="-128"/>
                  <a:cs typeface="Meiryo UI" panose="020B0604030504040204" pitchFamily="50" charset="-128"/>
                </a:rPr>
                <a:t>ミライのヘルスケア体験</a:t>
              </a:r>
            </a:p>
            <a:p>
              <a:r>
                <a:rPr lang="en-US" altLang="ja-JP" sz="700" dirty="0">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en-US" sz="700" dirty="0">
                  <a:latin typeface="BIZ UDPゴシック" panose="020B0400000000000000" pitchFamily="50" charset="-128"/>
                  <a:ea typeface="BIZ UDPゴシック" panose="020B0400000000000000" pitchFamily="50" charset="-128"/>
                  <a:cs typeface="Meiryo UI" panose="020B0604030504040204" pitchFamily="50" charset="-128"/>
                </a:rPr>
                <a:t>出典</a:t>
              </a:r>
              <a:r>
                <a:rPr lang="en-US" altLang="ja-JP" sz="700" dirty="0">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en-US" sz="700" dirty="0">
                  <a:latin typeface="BIZ UDPゴシック" panose="020B0400000000000000" pitchFamily="50" charset="-128"/>
                  <a:ea typeface="BIZ UDPゴシック" panose="020B0400000000000000" pitchFamily="50" charset="-128"/>
                  <a:cs typeface="Meiryo UI" panose="020B0604030504040204" pitchFamily="50" charset="-128"/>
                </a:rPr>
                <a:t>大阪パビリオン出展基本計画</a:t>
              </a:r>
            </a:p>
          </p:txBody>
        </p:sp>
      </p:grpSp>
    </p:spTree>
    <p:extLst>
      <p:ext uri="{BB962C8B-B14F-4D97-AF65-F5344CB8AC3E}">
        <p14:creationId xmlns:p14="http://schemas.microsoft.com/office/powerpoint/2010/main" val="4250386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653468" y="5949502"/>
            <a:ext cx="5038725" cy="369332"/>
          </a:xfrm>
          <a:prstGeom prst="rect">
            <a:avLst/>
          </a:prstGeom>
        </p:spPr>
        <p:txBody>
          <a:bodyP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2" name="テキスト ボックス 11"/>
          <p:cNvSpPr txBox="1"/>
          <p:nvPr/>
        </p:nvSpPr>
        <p:spPr>
          <a:xfrm>
            <a:off x="402830" y="5268130"/>
            <a:ext cx="1826141" cy="338554"/>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国への提案・要望</a:t>
            </a:r>
          </a:p>
        </p:txBody>
      </p:sp>
      <p:sp>
        <p:nvSpPr>
          <p:cNvPr id="17" name="テキスト ボックス 16"/>
          <p:cNvSpPr txBox="1"/>
          <p:nvPr/>
        </p:nvSpPr>
        <p:spPr>
          <a:xfrm>
            <a:off x="402830" y="3138225"/>
            <a:ext cx="2236510" cy="338554"/>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国との協議</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の進捗</a:t>
            </a: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状況</a:t>
            </a:r>
          </a:p>
        </p:txBody>
      </p:sp>
      <p:sp>
        <p:nvSpPr>
          <p:cNvPr id="22" name="スライド番号プレースホルダー 1"/>
          <p:cNvSpPr>
            <a:spLocks noGrp="1"/>
          </p:cNvSpPr>
          <p:nvPr>
            <p:ph type="sldNum" sz="quarter" idx="12"/>
          </p:nvPr>
        </p:nvSpPr>
        <p:spPr>
          <a:xfrm>
            <a:off x="9662615" y="6816016"/>
            <a:ext cx="418010" cy="383297"/>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en-US" altLang="ja-JP" dirty="0">
                <a:solidFill>
                  <a:prstClr val="black">
                    <a:tint val="75000"/>
                  </a:prstClr>
                </a:solidFill>
                <a:latin typeface="Calibri" panose="020F0502020204030204"/>
                <a:ea typeface="游ゴシック" panose="020B0400000000000000" pitchFamily="50" charset="-128"/>
              </a:rPr>
              <a:t>8</a:t>
            </a:r>
            <a:endParaRPr kumimoji="1" lang="ja-JP" altLang="en-US" sz="126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graphicFrame>
        <p:nvGraphicFramePr>
          <p:cNvPr id="23" name="表 22"/>
          <p:cNvGraphicFramePr>
            <a:graphicFrameLocks noGrp="1"/>
          </p:cNvGraphicFramePr>
          <p:nvPr>
            <p:extLst>
              <p:ext uri="{D42A27DB-BD31-4B8C-83A1-F6EECF244321}">
                <p14:modId xmlns:p14="http://schemas.microsoft.com/office/powerpoint/2010/main" val="2197943067"/>
              </p:ext>
            </p:extLst>
          </p:nvPr>
        </p:nvGraphicFramePr>
        <p:xfrm>
          <a:off x="511620" y="3477886"/>
          <a:ext cx="9360001" cy="1346400"/>
        </p:xfrm>
        <a:graphic>
          <a:graphicData uri="http://schemas.openxmlformats.org/drawingml/2006/table">
            <a:tbl>
              <a:tblPr bandRow="1">
                <a:tableStyleId>{5940675A-B579-460E-94D1-54222C63F5DA}</a:tableStyleId>
              </a:tblPr>
              <a:tblGrid>
                <a:gridCol w="1260030">
                  <a:extLst>
                    <a:ext uri="{9D8B030D-6E8A-4147-A177-3AD203B41FA5}">
                      <a16:colId xmlns:a16="http://schemas.microsoft.com/office/drawing/2014/main" val="525926817"/>
                    </a:ext>
                  </a:extLst>
                </a:gridCol>
                <a:gridCol w="8099971">
                  <a:extLst>
                    <a:ext uri="{9D8B030D-6E8A-4147-A177-3AD203B41FA5}">
                      <a16:colId xmlns:a16="http://schemas.microsoft.com/office/drawing/2014/main" val="1556401701"/>
                    </a:ext>
                  </a:extLst>
                </a:gridCol>
              </a:tblGrid>
              <a:tr h="543392">
                <a:tc>
                  <a:txBody>
                    <a:bodyPr/>
                    <a:lstStyle/>
                    <a:p>
                      <a:pPr marL="0" marR="0" lvl="0" indent="0" algn="l" defTabSz="959937" rtl="0" eaLnBrk="1" fontAlgn="auto" latinLnBrk="0" hangingPunct="1">
                        <a:lnSpc>
                          <a:spcPct val="100000"/>
                        </a:lnSpc>
                        <a:spcBef>
                          <a:spcPts val="0"/>
                        </a:spcBef>
                        <a:spcAft>
                          <a:spcPts val="0"/>
                        </a:spcAft>
                        <a:buClrTx/>
                        <a:buSzTx/>
                        <a:buFontTx/>
                        <a:buNone/>
                        <a:tabLst/>
                        <a:defRPr/>
                      </a:pPr>
                      <a:r>
                        <a:rPr lang="ja-JP" altLang="en-US" sz="800" b="1" dirty="0">
                          <a:solidFill>
                            <a:schemeClr val="tx1"/>
                          </a:solidFill>
                          <a:latin typeface="+mn-ea"/>
                        </a:rPr>
                        <a:t>国「アクションプラン</a:t>
                      </a:r>
                      <a:r>
                        <a:rPr lang="en-US" altLang="ja-JP" sz="800" b="1" u="none" dirty="0">
                          <a:solidFill>
                            <a:schemeClr val="tx1"/>
                          </a:solidFill>
                          <a:latin typeface="+mn-ea"/>
                        </a:rPr>
                        <a:t>Ver.</a:t>
                      </a:r>
                      <a:r>
                        <a:rPr lang="en-US" altLang="ja-JP" sz="800" b="1" u="none" strike="noStrike" baseline="0" dirty="0">
                          <a:solidFill>
                            <a:schemeClr val="tx1"/>
                          </a:solidFill>
                          <a:latin typeface="+mn-ea"/>
                        </a:rPr>
                        <a:t>5</a:t>
                      </a:r>
                      <a:r>
                        <a:rPr lang="ja-JP" altLang="en-US" sz="800" b="1" u="none" dirty="0">
                          <a:solidFill>
                            <a:schemeClr val="tx1"/>
                          </a:solidFill>
                          <a:latin typeface="+mn-ea"/>
                        </a:rPr>
                        <a:t>」</a:t>
                      </a:r>
                      <a:r>
                        <a:rPr lang="ja-JP" altLang="en-US" sz="800" b="1" dirty="0">
                          <a:solidFill>
                            <a:schemeClr val="tx1"/>
                          </a:solidFill>
                          <a:latin typeface="+mn-ea"/>
                        </a:rPr>
                        <a:t>の記載内容</a:t>
                      </a:r>
                      <a:endParaRPr kumimoji="1" lang="ja-JP" altLang="en-US" sz="800" dirty="0">
                        <a:solidFill>
                          <a:schemeClr val="tx1"/>
                        </a:solidFill>
                        <a:latin typeface="BIZ UDPゴシック" panose="020B0400000000000000" pitchFamily="50" charset="-128"/>
                        <a:ea typeface="BIZ UDPゴシック" panose="020B0400000000000000" pitchFamily="50" charset="-128"/>
                      </a:endParaRPr>
                    </a:p>
                  </a:txBody>
                  <a:tcPr marL="100806" marR="100806" marT="50403" marB="50403" anchor="ctr">
                    <a:lnL w="12700" cap="flat" cmpd="sng" algn="ctr">
                      <a:solidFill>
                        <a:schemeClr val="accent1"/>
                      </a:solidFill>
                      <a:prstDash val="sysDot"/>
                      <a:round/>
                      <a:headEnd type="none" w="med" len="med"/>
                      <a:tailEnd type="none" w="med" len="med"/>
                    </a:lnL>
                    <a:lnR w="12700" cap="flat" cmpd="sng" algn="ctr">
                      <a:solidFill>
                        <a:schemeClr val="accent1"/>
                      </a:solidFill>
                      <a:prstDash val="sysDot"/>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171450" indent="-171450">
                        <a:buFont typeface="Wingdings" panose="05000000000000000000" pitchFamily="2" charset="2"/>
                        <a:buChar char="l"/>
                      </a:pPr>
                      <a:r>
                        <a:rPr kumimoji="1" lang="en-US" altLang="ja-JP" sz="1000" dirty="0">
                          <a:solidFill>
                            <a:schemeClr val="tx1"/>
                          </a:solidFill>
                          <a:latin typeface="+mn-ea"/>
                        </a:rPr>
                        <a:t>Personal Health Record</a:t>
                      </a:r>
                      <a:r>
                        <a:rPr kumimoji="1" lang="ja-JP" altLang="en-US" sz="1000" dirty="0">
                          <a:solidFill>
                            <a:schemeClr val="tx1"/>
                          </a:solidFill>
                          <a:latin typeface="+mn-ea"/>
                        </a:rPr>
                        <a:t>（</a:t>
                      </a:r>
                      <a:r>
                        <a:rPr kumimoji="1" lang="en-US" altLang="ja-JP" sz="1000" dirty="0">
                          <a:solidFill>
                            <a:schemeClr val="tx1"/>
                          </a:solidFill>
                          <a:latin typeface="+mn-ea"/>
                        </a:rPr>
                        <a:t>PHR</a:t>
                      </a:r>
                      <a:r>
                        <a:rPr kumimoji="1" lang="ja-JP" altLang="en-US" sz="1000" dirty="0">
                          <a:solidFill>
                            <a:schemeClr val="tx1"/>
                          </a:solidFill>
                          <a:latin typeface="+mn-ea"/>
                        </a:rPr>
                        <a:t>）を活⽤した万博体験／優良なアイデア・事業の審査への参画（ヘルスケアビジネスコンテストの開催）</a:t>
                      </a:r>
                      <a:r>
                        <a:rPr kumimoji="1" lang="en-US" altLang="ja-JP" sz="1000" dirty="0">
                          <a:solidFill>
                            <a:schemeClr val="tx1"/>
                          </a:solidFill>
                          <a:latin typeface="+mn-ea"/>
                        </a:rPr>
                        <a:t>&lt;</a:t>
                      </a:r>
                      <a:r>
                        <a:rPr kumimoji="1" lang="ja-JP" altLang="en-US" sz="1000" dirty="0">
                          <a:solidFill>
                            <a:schemeClr val="tx1"/>
                          </a:solidFill>
                          <a:latin typeface="+mn-ea"/>
                        </a:rPr>
                        <a:t>経産省</a:t>
                      </a:r>
                      <a:r>
                        <a:rPr kumimoji="1" lang="en-US" altLang="ja-JP" sz="1000" dirty="0">
                          <a:solidFill>
                            <a:schemeClr val="tx1"/>
                          </a:solidFill>
                          <a:latin typeface="+mn-ea"/>
                        </a:rPr>
                        <a:t>&gt;</a:t>
                      </a:r>
                    </a:p>
                    <a:p>
                      <a:pPr marL="171450" marR="0" lvl="0" indent="-171450" algn="l" defTabSz="959937"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000" dirty="0">
                          <a:solidFill>
                            <a:schemeClr val="tx1"/>
                          </a:solidFill>
                          <a:latin typeface="+mn-ea"/>
                        </a:rPr>
                        <a:t>介護ロボット等テクノロジーの普及 ／ スマート・ライフ・プロジェクト</a:t>
                      </a:r>
                      <a:r>
                        <a:rPr kumimoji="1" lang="en-US" altLang="ja-JP" sz="1000" dirty="0">
                          <a:solidFill>
                            <a:schemeClr val="tx1"/>
                          </a:solidFill>
                          <a:latin typeface="+mn-ea"/>
                        </a:rPr>
                        <a:t>〜</a:t>
                      </a:r>
                      <a:r>
                        <a:rPr kumimoji="1" lang="ja-JP" altLang="en-US" sz="1000" dirty="0">
                          <a:solidFill>
                            <a:schemeClr val="tx1"/>
                          </a:solidFill>
                          <a:latin typeface="+mn-ea"/>
                        </a:rPr>
                        <a:t>健康寿命を延ばそう！</a:t>
                      </a:r>
                      <a:r>
                        <a:rPr kumimoji="1" lang="en-US" altLang="ja-JP" sz="1000" dirty="0">
                          <a:solidFill>
                            <a:schemeClr val="tx1"/>
                          </a:solidFill>
                          <a:latin typeface="+mn-ea"/>
                        </a:rPr>
                        <a:t>〜</a:t>
                      </a:r>
                      <a:r>
                        <a:rPr kumimoji="1" lang="ja-JP" altLang="en-US" sz="1000" dirty="0">
                          <a:solidFill>
                            <a:schemeClr val="tx1"/>
                          </a:solidFill>
                          <a:latin typeface="+mn-ea"/>
                        </a:rPr>
                        <a:t> ／ 認知症バリアフリーの取組推進 ／ </a:t>
                      </a:r>
                      <a:r>
                        <a:rPr lang="ja-JP" altLang="en-US" sz="1000" u="none" dirty="0">
                          <a:solidFill>
                            <a:schemeClr val="tx1"/>
                          </a:solidFill>
                        </a:rPr>
                        <a:t>ユニバーサルヘルスカバレッジって大事だね！</a:t>
                      </a:r>
                      <a:r>
                        <a:rPr kumimoji="1" lang="en-US" altLang="ja-JP" sz="1000" dirty="0">
                          <a:solidFill>
                            <a:schemeClr val="tx1"/>
                          </a:solidFill>
                          <a:latin typeface="+mn-ea"/>
                        </a:rPr>
                        <a:t>&lt;</a:t>
                      </a:r>
                      <a:r>
                        <a:rPr kumimoji="1" lang="ja-JP" altLang="en-US" sz="1000" dirty="0">
                          <a:solidFill>
                            <a:schemeClr val="tx1"/>
                          </a:solidFill>
                          <a:latin typeface="+mn-ea"/>
                        </a:rPr>
                        <a:t>厚労省</a:t>
                      </a:r>
                      <a:r>
                        <a:rPr kumimoji="1" lang="en-US" altLang="ja-JP" sz="1000" dirty="0">
                          <a:solidFill>
                            <a:schemeClr val="tx1"/>
                          </a:solidFill>
                          <a:latin typeface="+mn-ea"/>
                        </a:rPr>
                        <a:t>&gt;</a:t>
                      </a:r>
                    </a:p>
                  </a:txBody>
                  <a:tcPr marL="100806" marR="100806" marT="144000" marB="72000">
                    <a:lnL w="12700" cap="flat" cmpd="sng" algn="ctr">
                      <a:solidFill>
                        <a:schemeClr val="accent1"/>
                      </a:solidFill>
                      <a:prstDash val="sysDot"/>
                      <a:round/>
                      <a:headEnd type="none" w="med" len="med"/>
                      <a:tailEnd type="none" w="med" len="med"/>
                    </a:lnL>
                    <a:lnR w="12700" cap="flat" cmpd="sng" algn="ctr">
                      <a:solidFill>
                        <a:schemeClr val="accent1"/>
                      </a:solidFill>
                      <a:prstDash val="sysDot"/>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01636353"/>
                  </a:ext>
                </a:extLst>
              </a:tr>
              <a:tr h="477233">
                <a:tc>
                  <a:txBody>
                    <a:bodyPr/>
                    <a:lstStyle/>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8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国との協議の進捗状況</a:t>
                      </a:r>
                      <a:endParaRPr kumimoji="1" lang="en-US" altLang="ja-JP" sz="8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8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（取組みの成果）</a:t>
                      </a:r>
                      <a:endParaRPr kumimoji="1" lang="ja-JP" altLang="en-US" sz="8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txBody>
                  <a:tcPr marL="100806" marR="100806" marT="50403" marB="50403" anchor="ctr">
                    <a:lnL w="12700" cap="flat" cmpd="sng" algn="ctr">
                      <a:solidFill>
                        <a:schemeClr val="accent1"/>
                      </a:solidFill>
                      <a:prstDash val="sysDot"/>
                      <a:round/>
                      <a:headEnd type="none" w="med" len="med"/>
                      <a:tailEnd type="none" w="med" len="med"/>
                    </a:lnL>
                    <a:lnR w="12700" cap="flat" cmpd="sng" algn="ctr">
                      <a:solidFill>
                        <a:schemeClr val="accent1"/>
                      </a:solidFill>
                      <a:prstDash val="sysDot"/>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171450" marR="0" lvl="0" indent="-171450" algn="l" defTabSz="959937"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国「アクションプラン</a:t>
                      </a:r>
                      <a:r>
                        <a:rPr kumimoji="1" lang="en-US" altLang="ja-JP"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Ver. 2</a:t>
                      </a: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」に上記経産省・</a:t>
                      </a:r>
                      <a:r>
                        <a:rPr kumimoji="1" lang="en-US" altLang="ja-JP"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PHR</a:t>
                      </a: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事業および厚労省事業について記載</a:t>
                      </a:r>
                      <a:endParaRPr kumimoji="1" lang="en-US" altLang="ja-JP"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1450" marR="0" lvl="0" indent="-171450" algn="l" defTabSz="959937"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官民における医療・ヘルスケアデータの相互活用等について、適宜、経済産業省と協議</a:t>
                      </a:r>
                      <a:endParaRPr kumimoji="1" lang="en-US" altLang="ja-JP" sz="1000" b="0" i="0" u="none" strike="sng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txBody>
                  <a:tcPr marL="100806" marR="100806" marT="144000" marB="72000">
                    <a:lnL w="12700" cap="flat" cmpd="sng" algn="ctr">
                      <a:solidFill>
                        <a:schemeClr val="accent1"/>
                      </a:solidFill>
                      <a:prstDash val="sysDot"/>
                      <a:round/>
                      <a:headEnd type="none" w="med" len="med"/>
                      <a:tailEnd type="none" w="med" len="med"/>
                    </a:lnL>
                    <a:lnR w="12700" cap="flat" cmpd="sng" algn="ctr">
                      <a:solidFill>
                        <a:schemeClr val="accent1"/>
                      </a:solidFill>
                      <a:prstDash val="sysDot"/>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42566491"/>
                  </a:ext>
                </a:extLst>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2620472650"/>
              </p:ext>
            </p:extLst>
          </p:nvPr>
        </p:nvGraphicFramePr>
        <p:xfrm>
          <a:off x="285700" y="563066"/>
          <a:ext cx="9585919" cy="1601656"/>
        </p:xfrm>
        <a:graphic>
          <a:graphicData uri="http://schemas.openxmlformats.org/drawingml/2006/table">
            <a:tbl>
              <a:tblPr bandRow="1">
                <a:tableStyleId>{5940675A-B579-460E-94D1-54222C63F5DA}</a:tableStyleId>
              </a:tblPr>
              <a:tblGrid>
                <a:gridCol w="9585919">
                  <a:extLst>
                    <a:ext uri="{9D8B030D-6E8A-4147-A177-3AD203B41FA5}">
                      <a16:colId xmlns:a16="http://schemas.microsoft.com/office/drawing/2014/main" val="525926817"/>
                    </a:ext>
                  </a:extLst>
                </a:gridCol>
              </a:tblGrid>
              <a:tr h="392096">
                <a:tc>
                  <a:txBody>
                    <a:bodyPr/>
                    <a:lstStyle/>
                    <a:p>
                      <a:pPr algn="l"/>
                      <a:r>
                        <a:rPr kumimoji="1" lang="ja-JP" altLang="en-US" sz="1600" b="1" dirty="0">
                          <a:solidFill>
                            <a:schemeClr val="bg1"/>
                          </a:solidFill>
                          <a:latin typeface="メイリオ" panose="020B0604030504040204" pitchFamily="50" charset="-128"/>
                          <a:ea typeface="メイリオ" panose="020B0604030504040204" pitchFamily="50" charset="-128"/>
                        </a:rPr>
                        <a:t>府・市の取組み</a:t>
                      </a:r>
                    </a:p>
                  </a:txBody>
                  <a:tcPr marL="100806" marR="100806" marT="50403" marB="50403"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2508488957"/>
                  </a:ext>
                </a:extLst>
              </a:tr>
              <a:tr h="1209560">
                <a:tc>
                  <a:txBody>
                    <a:bodyPr/>
                    <a:lstStyle/>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1" u="none" dirty="0">
                          <a:solidFill>
                            <a:schemeClr val="tx1"/>
                          </a:solidFill>
                          <a:latin typeface="+mn-ea"/>
                          <a:ea typeface="+mn-ea"/>
                        </a:rPr>
                        <a:t>・アスマイルの推進（会員登録数増加に向けた普及啓発、マイナポータルとのデータ連携、民間事業者との連携による機能向上）</a:t>
                      </a: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1" u="none" dirty="0">
                          <a:solidFill>
                            <a:schemeClr val="tx1"/>
                          </a:solidFill>
                          <a:latin typeface="+mn-ea"/>
                          <a:ea typeface="+mn-ea"/>
                        </a:rPr>
                        <a:t>・治療・予防アプリといった次世代スマートヘルス分野のスタートアップの支援など、「大阪スマートシティ戦略</a:t>
                      </a:r>
                      <a:r>
                        <a:rPr kumimoji="1" lang="en-US" altLang="ja-JP" sz="1000" b="1" u="none" dirty="0">
                          <a:solidFill>
                            <a:schemeClr val="tx1"/>
                          </a:solidFill>
                          <a:latin typeface="+mn-ea"/>
                          <a:ea typeface="+mn-ea"/>
                        </a:rPr>
                        <a:t>ver.2.0</a:t>
                      </a:r>
                      <a:r>
                        <a:rPr kumimoji="1" lang="ja-JP" altLang="en-US" sz="1000" b="1" u="none" dirty="0">
                          <a:solidFill>
                            <a:schemeClr val="tx1"/>
                          </a:solidFill>
                          <a:latin typeface="+mn-ea"/>
                          <a:ea typeface="+mn-ea"/>
                        </a:rPr>
                        <a:t>」に基づく、スマートヘルスシティの推進</a:t>
                      </a:r>
                      <a:endParaRPr kumimoji="1" lang="en-US" altLang="ja-JP" sz="1000" b="1" u="none" strike="sngStrike" dirty="0">
                        <a:solidFill>
                          <a:schemeClr val="tx1"/>
                        </a:solidFill>
                        <a:latin typeface="+mn-ea"/>
                        <a:ea typeface="+mn-ea"/>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1" u="none" dirty="0">
                          <a:solidFill>
                            <a:schemeClr val="tx1"/>
                          </a:solidFill>
                          <a:latin typeface="+mn-ea"/>
                          <a:ea typeface="+mn-ea"/>
                        </a:rPr>
                        <a:t>・北大阪健康医療都市（健都）への企業等の集積及び国立循環器病研究センターや国立健康・栄養研究所を中核とした住民参加型の共創イノベーションの推進及び</a:t>
                      </a:r>
                      <a:r>
                        <a:rPr kumimoji="1" lang="ja-JP" altLang="en-US" sz="1000" b="1" u="none" strike="noStrike" dirty="0">
                          <a:solidFill>
                            <a:schemeClr val="tx1"/>
                          </a:solidFill>
                          <a:latin typeface="+mn-ea"/>
                          <a:ea typeface="+mn-ea"/>
                        </a:rPr>
                        <a:t>情報発信の強化</a:t>
                      </a:r>
                      <a:endParaRPr kumimoji="1" lang="en-US" altLang="ja-JP" sz="1000" b="1" u="none" dirty="0">
                        <a:solidFill>
                          <a:schemeClr val="tx1"/>
                        </a:solidFill>
                        <a:latin typeface="+mn-ea"/>
                        <a:ea typeface="+mn-ea"/>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1" u="none" dirty="0">
                          <a:solidFill>
                            <a:schemeClr val="tx1"/>
                          </a:solidFill>
                          <a:latin typeface="+mn-ea"/>
                          <a:ea typeface="+mn-ea"/>
                        </a:rPr>
                        <a:t>・万博を契機とした地域住民の健康づくりに向けた意識の高揚（</a:t>
                      </a:r>
                      <a:r>
                        <a:rPr kumimoji="1" lang="ja-JP" altLang="en-US" sz="1000" b="1" u="none" strike="noStrike" baseline="0" dirty="0">
                          <a:solidFill>
                            <a:schemeClr val="tx1"/>
                          </a:solidFill>
                          <a:latin typeface="+mn-ea"/>
                          <a:ea typeface="+mn-ea"/>
                        </a:rPr>
                        <a:t>検診の受診促進、運動・スポーツを通じた地域住民の健康づくり</a:t>
                      </a:r>
                      <a:r>
                        <a:rPr kumimoji="1" lang="ja-JP" altLang="en-US" sz="1000" b="1" u="none" dirty="0">
                          <a:solidFill>
                            <a:schemeClr val="tx1"/>
                          </a:solidFill>
                          <a:latin typeface="+mn-ea"/>
                          <a:ea typeface="+mn-ea"/>
                        </a:rPr>
                        <a:t>）</a:t>
                      </a:r>
                      <a:endParaRPr kumimoji="1" lang="en-US" altLang="ja-JP" sz="1000" b="1" u="none" dirty="0">
                        <a:solidFill>
                          <a:schemeClr val="tx1"/>
                        </a:solidFill>
                        <a:latin typeface="+mn-ea"/>
                        <a:ea typeface="+mn-ea"/>
                      </a:endParaRPr>
                    </a:p>
                  </a:txBody>
                  <a:tcPr marL="100806" marR="100806" marT="50403" marB="50403"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48277082"/>
                  </a:ext>
                </a:extLst>
              </a:tr>
            </a:tbl>
          </a:graphicData>
        </a:graphic>
      </p:graphicFrame>
      <p:sp>
        <p:nvSpPr>
          <p:cNvPr id="13" name="テキスト ボックス 12"/>
          <p:cNvSpPr txBox="1"/>
          <p:nvPr/>
        </p:nvSpPr>
        <p:spPr>
          <a:xfrm>
            <a:off x="402830" y="2407178"/>
            <a:ext cx="595035" cy="338554"/>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課題</a:t>
            </a:r>
          </a:p>
        </p:txBody>
      </p:sp>
      <p:cxnSp>
        <p:nvCxnSpPr>
          <p:cNvPr id="21" name="直線コネクタ 20"/>
          <p:cNvCxnSpPr/>
          <p:nvPr/>
        </p:nvCxnSpPr>
        <p:spPr>
          <a:xfrm flipH="1">
            <a:off x="288528" y="2653655"/>
            <a:ext cx="1" cy="2705465"/>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4" name="楕円 23"/>
          <p:cNvSpPr/>
          <p:nvPr/>
        </p:nvSpPr>
        <p:spPr>
          <a:xfrm>
            <a:off x="159267" y="2406071"/>
            <a:ext cx="323165" cy="27295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26" name="グループ化 25"/>
          <p:cNvGrpSpPr/>
          <p:nvPr/>
        </p:nvGrpSpPr>
        <p:grpSpPr>
          <a:xfrm>
            <a:off x="113100" y="5287366"/>
            <a:ext cx="369332" cy="300082"/>
            <a:chOff x="208675" y="3735463"/>
            <a:chExt cx="369332" cy="300082"/>
          </a:xfrm>
        </p:grpSpPr>
        <p:sp>
          <p:nvSpPr>
            <p:cNvPr id="27" name="楕円 26"/>
            <p:cNvSpPr/>
            <p:nvPr/>
          </p:nvSpPr>
          <p:spPr>
            <a:xfrm>
              <a:off x="219694" y="3735463"/>
              <a:ext cx="323165" cy="27295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8" name="テキスト ボックス 27"/>
            <p:cNvSpPr txBox="1"/>
            <p:nvPr/>
          </p:nvSpPr>
          <p:spPr>
            <a:xfrm rot="5400000">
              <a:off x="243300" y="3700838"/>
              <a:ext cx="30008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&gt;</a:t>
              </a: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3" name="テキスト ボックス 2"/>
          <p:cNvSpPr txBox="1"/>
          <p:nvPr/>
        </p:nvSpPr>
        <p:spPr>
          <a:xfrm>
            <a:off x="511620" y="2696385"/>
            <a:ext cx="9251210" cy="387594"/>
          </a:xfrm>
          <a:prstGeom prst="rect">
            <a:avLst/>
          </a:prstGeom>
          <a:noFill/>
          <a:ln w="6350">
            <a:noFill/>
            <a:prstDash val="solid"/>
          </a:ln>
        </p:spPr>
        <p:txBody>
          <a:bodyPr wrap="square" rtlCol="0" anchor="ctr" anchorCtr="0">
            <a:noAutofit/>
          </a:bodyPr>
          <a:lstStyle/>
          <a:p>
            <a:r>
              <a:rPr kumimoji="1" lang="ja-JP" altLang="en-US" sz="1000" i="0" strike="noStrike" kern="1200" cap="none" spc="0" normalizeH="0" baseline="0" noProof="0" dirty="0">
                <a:ln>
                  <a:noFill/>
                </a:ln>
                <a:effectLst/>
                <a:uLnTx/>
                <a:uFillTx/>
                <a:latin typeface="Calibri" panose="020F0502020204030204"/>
                <a:ea typeface="游ゴシック" panose="020B0400000000000000" pitchFamily="50" charset="-128"/>
              </a:rPr>
              <a:t>▷</a:t>
            </a:r>
            <a:r>
              <a:rPr kumimoji="1" lang="ja-JP" altLang="en-US" sz="1000" dirty="0"/>
              <a:t>官民における医療・ヘルスケアデータの相互活用・標準化のためのさらなる取組強化</a:t>
            </a:r>
          </a:p>
        </p:txBody>
      </p:sp>
      <p:graphicFrame>
        <p:nvGraphicFramePr>
          <p:cNvPr id="30" name="表 29"/>
          <p:cNvGraphicFramePr>
            <a:graphicFrameLocks noGrp="1"/>
          </p:cNvGraphicFramePr>
          <p:nvPr>
            <p:extLst>
              <p:ext uri="{D42A27DB-BD31-4B8C-83A1-F6EECF244321}">
                <p14:modId xmlns:p14="http://schemas.microsoft.com/office/powerpoint/2010/main" val="589201553"/>
              </p:ext>
            </p:extLst>
          </p:nvPr>
        </p:nvGraphicFramePr>
        <p:xfrm>
          <a:off x="482432" y="5646115"/>
          <a:ext cx="9389187" cy="628283"/>
        </p:xfrm>
        <a:graphic>
          <a:graphicData uri="http://schemas.openxmlformats.org/drawingml/2006/table">
            <a:tbl>
              <a:tblPr firstRow="1" bandRow="1">
                <a:tableStyleId>{2D5ABB26-0587-4C30-8999-92F81FD0307C}</a:tableStyleId>
              </a:tblPr>
              <a:tblGrid>
                <a:gridCol w="9389187">
                  <a:extLst>
                    <a:ext uri="{9D8B030D-6E8A-4147-A177-3AD203B41FA5}">
                      <a16:colId xmlns:a16="http://schemas.microsoft.com/office/drawing/2014/main" val="2309123477"/>
                    </a:ext>
                  </a:extLst>
                </a:gridCol>
              </a:tblGrid>
              <a:tr h="628283">
                <a:tc>
                  <a:txBody>
                    <a:bodyPr/>
                    <a:lstStyle/>
                    <a:p>
                      <a:pPr marL="180975" marR="0" lvl="0" indent="-180975" algn="l" defTabSz="959937" rtl="0" eaLnBrk="1" fontAlgn="auto" latinLnBrk="0" hangingPunct="1">
                        <a:lnSpc>
                          <a:spcPct val="100000"/>
                        </a:lnSpc>
                        <a:spcBef>
                          <a:spcPts val="0"/>
                        </a:spcBef>
                        <a:spcAft>
                          <a:spcPts val="0"/>
                        </a:spcAft>
                        <a:buClrTx/>
                        <a:buSzTx/>
                        <a:buFontTx/>
                        <a:buNone/>
                        <a:tabLst/>
                        <a:defRPr/>
                      </a:pPr>
                      <a:r>
                        <a:rPr kumimoji="1" lang="ja-JP" altLang="en-US" sz="1050" b="1" dirty="0">
                          <a:solidFill>
                            <a:prstClr val="black"/>
                          </a:solidFill>
                        </a:rPr>
                        <a:t>▶</a:t>
                      </a:r>
                      <a:r>
                        <a:rPr kumimoji="1" lang="ja-JP" altLang="en-US" sz="1050" b="1" i="0" u="none" strike="noStrike" kern="1200" cap="none" spc="0" normalizeH="0" baseline="0" noProof="0" dirty="0">
                          <a:ln>
                            <a:noFill/>
                          </a:ln>
                          <a:solidFill>
                            <a:prstClr val="black"/>
                          </a:solidFill>
                          <a:effectLst/>
                          <a:uLnTx/>
                          <a:uFillTx/>
                          <a:latin typeface="+mn-lt"/>
                          <a:ea typeface="+mn-ea"/>
                          <a:cs typeface="+mn-cs"/>
                        </a:rPr>
                        <a:t>健康長寿社会の実現に向けた、次世代ヘルスケアサービスの創出の促進　　</a:t>
                      </a:r>
                      <a:endParaRPr kumimoji="1" lang="en-US" altLang="ja-JP" sz="1050" b="1" i="0" u="none" strike="noStrike" kern="1200" cap="none" spc="0" normalizeH="0" baseline="0" noProof="0" dirty="0">
                        <a:ln>
                          <a:noFill/>
                        </a:ln>
                        <a:solidFill>
                          <a:prstClr val="black"/>
                        </a:solidFill>
                        <a:effectLst/>
                        <a:uLnTx/>
                        <a:uFillTx/>
                        <a:latin typeface="+mn-lt"/>
                        <a:ea typeface="+mn-ea"/>
                        <a:cs typeface="+mn-cs"/>
                      </a:endParaRPr>
                    </a:p>
                    <a:p>
                      <a:pPr marL="180975" marR="0" lvl="0" indent="-180975" algn="l" defTabSz="959937"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n-lt"/>
                          <a:ea typeface="+mn-ea"/>
                          <a:cs typeface="+mn-cs"/>
                        </a:rPr>
                        <a:t>　・利用者の利便性向上に向けたヘルスケアデータの連携に係る財政支援</a:t>
                      </a:r>
                    </a:p>
                    <a:p>
                      <a:pPr marL="180975" marR="0" lvl="0" indent="-180975" algn="l" defTabSz="959937"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n-lt"/>
                          <a:ea typeface="+mn-ea"/>
                          <a:cs typeface="+mn-cs"/>
                        </a:rPr>
                        <a:t>　・医療・ヘルスケアデータの利活用活性化に向けたルール整備・標準化に対する支援</a:t>
                      </a:r>
                      <a:endParaRPr kumimoji="1" lang="ja-JP" altLang="en-US" sz="1050" b="0" dirty="0"/>
                    </a:p>
                  </a:txBody>
                  <a:tcPr marL="100806" marR="100806" marT="50403" marB="50403">
                    <a:solidFill>
                      <a:schemeClr val="accent1">
                        <a:lumMod val="20000"/>
                        <a:lumOff val="80000"/>
                      </a:schemeClr>
                    </a:solidFill>
                  </a:tcPr>
                </a:tc>
                <a:extLst>
                  <a:ext uri="{0D108BD9-81ED-4DB2-BD59-A6C34878D82A}">
                    <a16:rowId xmlns:a16="http://schemas.microsoft.com/office/drawing/2014/main" val="4193718493"/>
                  </a:ext>
                </a:extLst>
              </a:tr>
            </a:tbl>
          </a:graphicData>
        </a:graphic>
      </p:graphicFrame>
    </p:spTree>
    <p:extLst>
      <p:ext uri="{BB962C8B-B14F-4D97-AF65-F5344CB8AC3E}">
        <p14:creationId xmlns:p14="http://schemas.microsoft.com/office/powerpoint/2010/main" val="219926327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1986</Words>
  <Application>Microsoft Office PowerPoint</Application>
  <PresentationFormat>ユーザー設定</PresentationFormat>
  <Paragraphs>149</Paragraphs>
  <Slides>6</Slides>
  <Notes>5</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6</vt:i4>
      </vt:variant>
    </vt:vector>
  </HeadingPairs>
  <TitlesOfParts>
    <vt:vector size="15" baseType="lpstr">
      <vt:lpstr>BIZ UDPゴシック</vt:lpstr>
      <vt:lpstr>Meiryo UI</vt:lpstr>
      <vt:lpstr>メイリオ</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2024-07-29T09:25:36Z</dcterms:created>
  <dcterms:modified xsi:type="dcterms:W3CDTF">2024-07-29T09:31:01Z</dcterms:modified>
</cp:coreProperties>
</file>