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0"/>
  </p:notesMasterIdLst>
  <p:sldIdLst>
    <p:sldId id="413" r:id="rId2"/>
    <p:sldId id="474" r:id="rId3"/>
    <p:sldId id="520" r:id="rId4"/>
    <p:sldId id="503" r:id="rId5"/>
    <p:sldId id="504" r:id="rId6"/>
    <p:sldId id="505" r:id="rId7"/>
    <p:sldId id="506" r:id="rId8"/>
    <p:sldId id="507" r:id="rId9"/>
  </p:sldIdLst>
  <p:sldSz cx="10080625" cy="71993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76" autoAdjust="0"/>
    <p:restoredTop sz="81688" autoAdjust="0"/>
  </p:normalViewPr>
  <p:slideViewPr>
    <p:cSldViewPr snapToGrid="0">
      <p:cViewPr varScale="1">
        <p:scale>
          <a:sx n="77" d="100"/>
          <a:sy n="77" d="100"/>
        </p:scale>
        <p:origin x="92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9092FB8-FD18-40AE-9D22-BEC6B050F390}" type="datetimeFigureOut">
              <a:rPr kumimoji="1" lang="ja-JP" altLang="en-US" smtClean="0"/>
              <a:t>2024/9/3</a:t>
            </a:fld>
            <a:endParaRPr kumimoji="1" lang="ja-JP" altLang="en-US" dirty="0"/>
          </a:p>
        </p:txBody>
      </p:sp>
      <p:sp>
        <p:nvSpPr>
          <p:cNvPr id="4" name="スライド イメージ プレースホルダー 3"/>
          <p:cNvSpPr>
            <a:spLocks noGrp="1" noRot="1" noChangeAspect="1"/>
          </p:cNvSpPr>
          <p:nvPr>
            <p:ph type="sldImg" idx="2"/>
          </p:nvPr>
        </p:nvSpPr>
        <p:spPr>
          <a:xfrm>
            <a:off x="1055688" y="1243013"/>
            <a:ext cx="4695825"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D89AF42-F142-4625-B4CD-E321CA960B6D}" type="slidenum">
              <a:rPr kumimoji="1" lang="ja-JP" altLang="en-US" smtClean="0"/>
              <a:t>‹#›</a:t>
            </a:fld>
            <a:endParaRPr kumimoji="1" lang="ja-JP" altLang="en-US" dirty="0"/>
          </a:p>
        </p:txBody>
      </p:sp>
    </p:spTree>
    <p:extLst>
      <p:ext uri="{BB962C8B-B14F-4D97-AF65-F5344CB8AC3E}">
        <p14:creationId xmlns:p14="http://schemas.microsoft.com/office/powerpoint/2010/main" val="1449509971"/>
      </p:ext>
    </p:extLst>
  </p:cSld>
  <p:clrMap bg1="lt1" tx1="dk1" bg2="lt2" tx2="dk2" accent1="accent1" accent2="accent2" accent3="accent3" accent4="accent4" accent5="accent5" accent6="accent6" hlink="hlink" folHlink="folHlink"/>
  <p:notesStyle>
    <a:lvl1pPr marL="0" algn="l" defTabSz="942472" rtl="0" eaLnBrk="1" latinLnBrk="0" hangingPunct="1">
      <a:defRPr kumimoji="1" sz="1237" kern="1200">
        <a:solidFill>
          <a:schemeClr val="tx1"/>
        </a:solidFill>
        <a:latin typeface="+mn-lt"/>
        <a:ea typeface="+mn-ea"/>
        <a:cs typeface="+mn-cs"/>
      </a:defRPr>
    </a:lvl1pPr>
    <a:lvl2pPr marL="471236" algn="l" defTabSz="942472" rtl="0" eaLnBrk="1" latinLnBrk="0" hangingPunct="1">
      <a:defRPr kumimoji="1" sz="1237" kern="1200">
        <a:solidFill>
          <a:schemeClr val="tx1"/>
        </a:solidFill>
        <a:latin typeface="+mn-lt"/>
        <a:ea typeface="+mn-ea"/>
        <a:cs typeface="+mn-cs"/>
      </a:defRPr>
    </a:lvl2pPr>
    <a:lvl3pPr marL="942472" algn="l" defTabSz="942472" rtl="0" eaLnBrk="1" latinLnBrk="0" hangingPunct="1">
      <a:defRPr kumimoji="1" sz="1237" kern="1200">
        <a:solidFill>
          <a:schemeClr val="tx1"/>
        </a:solidFill>
        <a:latin typeface="+mn-lt"/>
        <a:ea typeface="+mn-ea"/>
        <a:cs typeface="+mn-cs"/>
      </a:defRPr>
    </a:lvl3pPr>
    <a:lvl4pPr marL="1413708" algn="l" defTabSz="942472" rtl="0" eaLnBrk="1" latinLnBrk="0" hangingPunct="1">
      <a:defRPr kumimoji="1" sz="1237" kern="1200">
        <a:solidFill>
          <a:schemeClr val="tx1"/>
        </a:solidFill>
        <a:latin typeface="+mn-lt"/>
        <a:ea typeface="+mn-ea"/>
        <a:cs typeface="+mn-cs"/>
      </a:defRPr>
    </a:lvl4pPr>
    <a:lvl5pPr marL="1884944" algn="l" defTabSz="942472" rtl="0" eaLnBrk="1" latinLnBrk="0" hangingPunct="1">
      <a:defRPr kumimoji="1" sz="1237" kern="1200">
        <a:solidFill>
          <a:schemeClr val="tx1"/>
        </a:solidFill>
        <a:latin typeface="+mn-lt"/>
        <a:ea typeface="+mn-ea"/>
        <a:cs typeface="+mn-cs"/>
      </a:defRPr>
    </a:lvl5pPr>
    <a:lvl6pPr marL="2356180" algn="l" defTabSz="942472" rtl="0" eaLnBrk="1" latinLnBrk="0" hangingPunct="1">
      <a:defRPr kumimoji="1" sz="1237" kern="1200">
        <a:solidFill>
          <a:schemeClr val="tx1"/>
        </a:solidFill>
        <a:latin typeface="+mn-lt"/>
        <a:ea typeface="+mn-ea"/>
        <a:cs typeface="+mn-cs"/>
      </a:defRPr>
    </a:lvl6pPr>
    <a:lvl7pPr marL="2827416" algn="l" defTabSz="942472" rtl="0" eaLnBrk="1" latinLnBrk="0" hangingPunct="1">
      <a:defRPr kumimoji="1" sz="1237" kern="1200">
        <a:solidFill>
          <a:schemeClr val="tx1"/>
        </a:solidFill>
        <a:latin typeface="+mn-lt"/>
        <a:ea typeface="+mn-ea"/>
        <a:cs typeface="+mn-cs"/>
      </a:defRPr>
    </a:lvl7pPr>
    <a:lvl8pPr marL="3298652" algn="l" defTabSz="942472" rtl="0" eaLnBrk="1" latinLnBrk="0" hangingPunct="1">
      <a:defRPr kumimoji="1" sz="1237" kern="1200">
        <a:solidFill>
          <a:schemeClr val="tx1"/>
        </a:solidFill>
        <a:latin typeface="+mn-lt"/>
        <a:ea typeface="+mn-ea"/>
        <a:cs typeface="+mn-cs"/>
      </a:defRPr>
    </a:lvl8pPr>
    <a:lvl9pPr marL="3769888" algn="l" defTabSz="942472" rtl="0" eaLnBrk="1" latinLnBrk="0" hangingPunct="1">
      <a:defRPr kumimoji="1" sz="12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77850" y="1468438"/>
            <a:ext cx="5549900" cy="39639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AE9E58-E5B9-4E57-80C2-ECCF39F3F7B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004987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154" rtl="0" eaLnBrk="1" fontAlgn="auto" latinLnBrk="0" hangingPunct="1">
              <a:lnSpc>
                <a:spcPct val="100000"/>
              </a:lnSpc>
              <a:spcBef>
                <a:spcPts val="0"/>
              </a:spcBef>
              <a:spcAft>
                <a:spcPts val="0"/>
              </a:spcAft>
              <a:buClrTx/>
              <a:buSzTx/>
              <a:buFontTx/>
              <a:buNone/>
              <a:tabLst/>
              <a:defRPr/>
            </a:pPr>
            <a:fld id="{67AE9E58-E5B9-4E57-80C2-ECCF39F3F7BD}"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154"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758410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39BAA96-0D50-4A49-9A5E-C49B3DD848C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22755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154" rtl="0" eaLnBrk="1" fontAlgn="auto" latinLnBrk="0" hangingPunct="1">
              <a:lnSpc>
                <a:spcPct val="100000"/>
              </a:lnSpc>
              <a:spcBef>
                <a:spcPts val="0"/>
              </a:spcBef>
              <a:spcAft>
                <a:spcPts val="0"/>
              </a:spcAft>
              <a:buClrTx/>
              <a:buSzTx/>
              <a:buFontTx/>
              <a:buNone/>
              <a:tabLst/>
              <a:defRPr/>
            </a:pPr>
            <a:fld id="{67AE9E58-E5B9-4E57-80C2-ECCF39F3F7BD}"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154"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73272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39BAA96-0D50-4A49-9A5E-C49B3DD848C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021959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154" rtl="0" eaLnBrk="1" fontAlgn="auto" latinLnBrk="0" hangingPunct="1">
              <a:lnSpc>
                <a:spcPct val="100000"/>
              </a:lnSpc>
              <a:spcBef>
                <a:spcPts val="0"/>
              </a:spcBef>
              <a:spcAft>
                <a:spcPts val="0"/>
              </a:spcAft>
              <a:buClrTx/>
              <a:buSzTx/>
              <a:buFontTx/>
              <a:buNone/>
              <a:tabLst/>
              <a:defRPr/>
            </a:pPr>
            <a:fld id="{67AE9E58-E5B9-4E57-80C2-ECCF39F3F7BD}"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154"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311740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39BAA96-0D50-4A49-9A5E-C49B3DD848C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277029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56047" y="1178222"/>
            <a:ext cx="8568531" cy="2506427"/>
          </a:xfrm>
        </p:spPr>
        <p:txBody>
          <a:bodyPr anchor="b"/>
          <a:lstStyle>
            <a:lvl1pPr algn="ctr">
              <a:defRPr sz="6299"/>
            </a:lvl1pPr>
          </a:lstStyle>
          <a:p>
            <a:r>
              <a:rPr lang="ja-JP" altLang="en-US"/>
              <a:t>マスター タイトルの書式設定</a:t>
            </a:r>
            <a:endParaRPr lang="en-US" dirty="0"/>
          </a:p>
        </p:txBody>
      </p:sp>
      <p:sp>
        <p:nvSpPr>
          <p:cNvPr id="3" name="Subtitle 2"/>
          <p:cNvSpPr>
            <a:spLocks noGrp="1"/>
          </p:cNvSpPr>
          <p:nvPr>
            <p:ph type="subTitle" idx="1"/>
          </p:nvPr>
        </p:nvSpPr>
        <p:spPr>
          <a:xfrm>
            <a:off x="1260078" y="3781306"/>
            <a:ext cx="7560469" cy="1738167"/>
          </a:xfrm>
        </p:spPr>
        <p:txBody>
          <a:bodyPr/>
          <a:lstStyle>
            <a:lvl1pPr marL="0" indent="0" algn="ctr">
              <a:buNone/>
              <a:defRPr sz="2520"/>
            </a:lvl1pPr>
            <a:lvl2pPr marL="479969" indent="0" algn="ctr">
              <a:buNone/>
              <a:defRPr sz="2100"/>
            </a:lvl2pPr>
            <a:lvl3pPr marL="959937" indent="0" algn="ctr">
              <a:buNone/>
              <a:defRPr sz="1890"/>
            </a:lvl3pPr>
            <a:lvl4pPr marL="1439906" indent="0" algn="ctr">
              <a:buNone/>
              <a:defRPr sz="1680"/>
            </a:lvl4pPr>
            <a:lvl5pPr marL="1919874" indent="0" algn="ctr">
              <a:buNone/>
              <a:defRPr sz="1680"/>
            </a:lvl5pPr>
            <a:lvl6pPr marL="2399843" indent="0" algn="ctr">
              <a:buNone/>
              <a:defRPr sz="1680"/>
            </a:lvl6pPr>
            <a:lvl7pPr marL="2879811" indent="0" algn="ctr">
              <a:buNone/>
              <a:defRPr sz="1680"/>
            </a:lvl7pPr>
            <a:lvl8pPr marL="3359780" indent="0" algn="ctr">
              <a:buNone/>
              <a:defRPr sz="1680"/>
            </a:lvl8pPr>
            <a:lvl9pPr marL="3839748"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C428290-D9F4-4DC7-9351-5CB573542EE7}" type="datetimeFigureOut">
              <a:rPr kumimoji="1" lang="ja-JP" altLang="en-US" smtClean="0"/>
              <a:t>2024/9/3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205628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428290-D9F4-4DC7-9351-5CB573542EE7}" type="datetimeFigureOut">
              <a:rPr kumimoji="1" lang="ja-JP" altLang="en-US" smtClean="0"/>
              <a:t>2024/9/3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244813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8" y="383297"/>
            <a:ext cx="2173635" cy="610108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93044" y="383297"/>
            <a:ext cx="6394896" cy="610108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428290-D9F4-4DC7-9351-5CB573542EE7}" type="datetimeFigureOut">
              <a:rPr kumimoji="1" lang="ja-JP" altLang="en-US" smtClean="0"/>
              <a:t>2024/9/3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284649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428290-D9F4-4DC7-9351-5CB573542EE7}" type="datetimeFigureOut">
              <a:rPr kumimoji="1" lang="ja-JP" altLang="en-US" smtClean="0"/>
              <a:t>2024/9/3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204116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87793" y="1794831"/>
            <a:ext cx="8694539" cy="2994714"/>
          </a:xfrm>
        </p:spPr>
        <p:txBody>
          <a:bodyPr anchor="b"/>
          <a:lstStyle>
            <a:lvl1pPr>
              <a:defRPr sz="629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7793" y="4817876"/>
            <a:ext cx="8694539" cy="1574849"/>
          </a:xfrm>
        </p:spPr>
        <p:txBody>
          <a:bodyPr/>
          <a:lstStyle>
            <a:lvl1pPr marL="0" indent="0">
              <a:buNone/>
              <a:defRPr sz="2520">
                <a:solidFill>
                  <a:schemeClr val="tx1"/>
                </a:solidFill>
              </a:defRPr>
            </a:lvl1pPr>
            <a:lvl2pPr marL="479969" indent="0">
              <a:buNone/>
              <a:defRPr sz="2100">
                <a:solidFill>
                  <a:schemeClr val="tx1">
                    <a:tint val="75000"/>
                  </a:schemeClr>
                </a:solidFill>
              </a:defRPr>
            </a:lvl2pPr>
            <a:lvl3pPr marL="959937" indent="0">
              <a:buNone/>
              <a:defRPr sz="1890">
                <a:solidFill>
                  <a:schemeClr val="tx1">
                    <a:tint val="75000"/>
                  </a:schemeClr>
                </a:solidFill>
              </a:defRPr>
            </a:lvl3pPr>
            <a:lvl4pPr marL="1439906" indent="0">
              <a:buNone/>
              <a:defRPr sz="1680">
                <a:solidFill>
                  <a:schemeClr val="tx1">
                    <a:tint val="75000"/>
                  </a:schemeClr>
                </a:solidFill>
              </a:defRPr>
            </a:lvl4pPr>
            <a:lvl5pPr marL="1919874" indent="0">
              <a:buNone/>
              <a:defRPr sz="1680">
                <a:solidFill>
                  <a:schemeClr val="tx1">
                    <a:tint val="75000"/>
                  </a:schemeClr>
                </a:solidFill>
              </a:defRPr>
            </a:lvl5pPr>
            <a:lvl6pPr marL="2399843" indent="0">
              <a:buNone/>
              <a:defRPr sz="1680">
                <a:solidFill>
                  <a:schemeClr val="tx1">
                    <a:tint val="75000"/>
                  </a:schemeClr>
                </a:solidFill>
              </a:defRPr>
            </a:lvl6pPr>
            <a:lvl7pPr marL="2879811" indent="0">
              <a:buNone/>
              <a:defRPr sz="1680">
                <a:solidFill>
                  <a:schemeClr val="tx1">
                    <a:tint val="75000"/>
                  </a:schemeClr>
                </a:solidFill>
              </a:defRPr>
            </a:lvl7pPr>
            <a:lvl8pPr marL="3359780" indent="0">
              <a:buNone/>
              <a:defRPr sz="1680">
                <a:solidFill>
                  <a:schemeClr val="tx1">
                    <a:tint val="75000"/>
                  </a:schemeClr>
                </a:solidFill>
              </a:defRPr>
            </a:lvl8pPr>
            <a:lvl9pPr marL="3839748"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C428290-D9F4-4DC7-9351-5CB573542EE7}" type="datetimeFigureOut">
              <a:rPr kumimoji="1" lang="ja-JP" altLang="en-US" smtClean="0"/>
              <a:t>2024/9/3</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93090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93043" y="1916484"/>
            <a:ext cx="4284266"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103316" y="1916484"/>
            <a:ext cx="4284266"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C428290-D9F4-4DC7-9351-5CB573542EE7}" type="datetimeFigureOut">
              <a:rPr kumimoji="1" lang="ja-JP" altLang="en-US" smtClean="0"/>
              <a:t>2024/9/3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086841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94356" y="383299"/>
            <a:ext cx="8694539" cy="139153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94357" y="1764832"/>
            <a:ext cx="4264576"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94357" y="2629749"/>
            <a:ext cx="4264576"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103317" y="1764832"/>
            <a:ext cx="4285579" cy="864917"/>
          </a:xfrm>
        </p:spPr>
        <p:txBody>
          <a:bodyPr anchor="b"/>
          <a:lstStyle>
            <a:lvl1pPr marL="0" indent="0">
              <a:buNone/>
              <a:defRPr sz="2520" b="1"/>
            </a:lvl1pPr>
            <a:lvl2pPr marL="479969" indent="0">
              <a:buNone/>
              <a:defRPr sz="2100" b="1"/>
            </a:lvl2pPr>
            <a:lvl3pPr marL="959937" indent="0">
              <a:buNone/>
              <a:defRPr sz="1890" b="1"/>
            </a:lvl3pPr>
            <a:lvl4pPr marL="1439906" indent="0">
              <a:buNone/>
              <a:defRPr sz="1680" b="1"/>
            </a:lvl4pPr>
            <a:lvl5pPr marL="1919874" indent="0">
              <a:buNone/>
              <a:defRPr sz="1680" b="1"/>
            </a:lvl5pPr>
            <a:lvl6pPr marL="2399843" indent="0">
              <a:buNone/>
              <a:defRPr sz="1680" b="1"/>
            </a:lvl6pPr>
            <a:lvl7pPr marL="2879811" indent="0">
              <a:buNone/>
              <a:defRPr sz="1680" b="1"/>
            </a:lvl7pPr>
            <a:lvl8pPr marL="3359780" indent="0">
              <a:buNone/>
              <a:defRPr sz="1680" b="1"/>
            </a:lvl8pPr>
            <a:lvl9pPr marL="3839748"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5103317" y="2629749"/>
            <a:ext cx="4285579"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C428290-D9F4-4DC7-9351-5CB573542EE7}" type="datetimeFigureOut">
              <a:rPr kumimoji="1" lang="ja-JP" altLang="en-US" smtClean="0"/>
              <a:t>2024/9/3</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650179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C428290-D9F4-4DC7-9351-5CB573542EE7}" type="datetimeFigureOut">
              <a:rPr kumimoji="1" lang="ja-JP" altLang="en-US" smtClean="0"/>
              <a:t>2024/9/3</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4166786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428290-D9F4-4DC7-9351-5CB573542EE7}" type="datetimeFigureOut">
              <a:rPr kumimoji="1" lang="ja-JP" altLang="en-US" smtClean="0"/>
              <a:t>2024/9/3</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140388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94356" y="479954"/>
            <a:ext cx="3251264" cy="1679840"/>
          </a:xfrm>
        </p:spPr>
        <p:txBody>
          <a:bodyPr anchor="b"/>
          <a:lstStyle>
            <a:lvl1pPr>
              <a:defRPr sz="3359"/>
            </a:lvl1pPr>
          </a:lstStyle>
          <a:p>
            <a:r>
              <a:rPr lang="ja-JP" altLang="en-US"/>
              <a:t>マスター タイトルの書式設定</a:t>
            </a:r>
            <a:endParaRPr lang="en-US" dirty="0"/>
          </a:p>
        </p:txBody>
      </p:sp>
      <p:sp>
        <p:nvSpPr>
          <p:cNvPr id="3" name="Content Placeholder 2"/>
          <p:cNvSpPr>
            <a:spLocks noGrp="1"/>
          </p:cNvSpPr>
          <p:nvPr>
            <p:ph idx="1"/>
          </p:nvPr>
        </p:nvSpPr>
        <p:spPr>
          <a:xfrm>
            <a:off x="4285579" y="1036570"/>
            <a:ext cx="5103316" cy="5116178"/>
          </a:xfrm>
        </p:spPr>
        <p:txBody>
          <a:bodyPr/>
          <a:lstStyle>
            <a:lvl1pPr>
              <a:defRPr sz="3359"/>
            </a:lvl1pPr>
            <a:lvl2pPr>
              <a:defRPr sz="2939"/>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94356" y="2159794"/>
            <a:ext cx="3251264"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428290-D9F4-4DC7-9351-5CB573542EE7}" type="datetimeFigureOut">
              <a:rPr kumimoji="1" lang="ja-JP" altLang="en-US" smtClean="0"/>
              <a:t>2024/9/3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215956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94356" y="479954"/>
            <a:ext cx="3251264" cy="1679840"/>
          </a:xfrm>
        </p:spPr>
        <p:txBody>
          <a:bodyPr anchor="b"/>
          <a:lstStyle>
            <a:lvl1pPr>
              <a:defRPr sz="335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85579" y="1036570"/>
            <a:ext cx="5103316" cy="5116178"/>
          </a:xfrm>
        </p:spPr>
        <p:txBody>
          <a:bodyPr anchor="t"/>
          <a:lstStyle>
            <a:lvl1pPr marL="0" indent="0">
              <a:buNone/>
              <a:defRPr sz="3359"/>
            </a:lvl1pPr>
            <a:lvl2pPr marL="479969" indent="0">
              <a:buNone/>
              <a:defRPr sz="2939"/>
            </a:lvl2pPr>
            <a:lvl3pPr marL="959937" indent="0">
              <a:buNone/>
              <a:defRPr sz="2520"/>
            </a:lvl3pPr>
            <a:lvl4pPr marL="1439906" indent="0">
              <a:buNone/>
              <a:defRPr sz="2100"/>
            </a:lvl4pPr>
            <a:lvl5pPr marL="1919874" indent="0">
              <a:buNone/>
              <a:defRPr sz="2100"/>
            </a:lvl5pPr>
            <a:lvl6pPr marL="2399843" indent="0">
              <a:buNone/>
              <a:defRPr sz="2100"/>
            </a:lvl6pPr>
            <a:lvl7pPr marL="2879811" indent="0">
              <a:buNone/>
              <a:defRPr sz="2100"/>
            </a:lvl7pPr>
            <a:lvl8pPr marL="3359780" indent="0">
              <a:buNone/>
              <a:defRPr sz="2100"/>
            </a:lvl8pPr>
            <a:lvl9pPr marL="3839748" indent="0">
              <a:buNone/>
              <a:defRPr sz="2100"/>
            </a:lvl9pPr>
          </a:lstStyle>
          <a:p>
            <a:r>
              <a:rPr lang="ja-JP" altLang="en-US" dirty="0"/>
              <a:t>図を追加</a:t>
            </a:r>
            <a:endParaRPr lang="en-US" dirty="0"/>
          </a:p>
        </p:txBody>
      </p:sp>
      <p:sp>
        <p:nvSpPr>
          <p:cNvPr id="4" name="Text Placeholder 3"/>
          <p:cNvSpPr>
            <a:spLocks noGrp="1"/>
          </p:cNvSpPr>
          <p:nvPr>
            <p:ph type="body" sz="half" idx="2"/>
          </p:nvPr>
        </p:nvSpPr>
        <p:spPr>
          <a:xfrm>
            <a:off x="694356" y="2159794"/>
            <a:ext cx="3251264" cy="4001285"/>
          </a:xfrm>
        </p:spPr>
        <p:txBody>
          <a:bodyPr/>
          <a:lstStyle>
            <a:lvl1pPr marL="0" indent="0">
              <a:buNone/>
              <a:defRPr sz="1680"/>
            </a:lvl1pPr>
            <a:lvl2pPr marL="479969" indent="0">
              <a:buNone/>
              <a:defRPr sz="1470"/>
            </a:lvl2pPr>
            <a:lvl3pPr marL="959937" indent="0">
              <a:buNone/>
              <a:defRPr sz="1260"/>
            </a:lvl3pPr>
            <a:lvl4pPr marL="1439906" indent="0">
              <a:buNone/>
              <a:defRPr sz="1050"/>
            </a:lvl4pPr>
            <a:lvl5pPr marL="1919874" indent="0">
              <a:buNone/>
              <a:defRPr sz="1050"/>
            </a:lvl5pPr>
            <a:lvl6pPr marL="2399843" indent="0">
              <a:buNone/>
              <a:defRPr sz="1050"/>
            </a:lvl6pPr>
            <a:lvl7pPr marL="2879811" indent="0">
              <a:buNone/>
              <a:defRPr sz="1050"/>
            </a:lvl7pPr>
            <a:lvl8pPr marL="3359780" indent="0">
              <a:buNone/>
              <a:defRPr sz="1050"/>
            </a:lvl8pPr>
            <a:lvl9pPr marL="3839748"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428290-D9F4-4DC7-9351-5CB573542EE7}" type="datetimeFigureOut">
              <a:rPr kumimoji="1" lang="ja-JP" altLang="en-US" smtClean="0"/>
              <a:t>2024/9/3</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606273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383299"/>
            <a:ext cx="8694539" cy="139153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93043" y="1916484"/>
            <a:ext cx="8694539" cy="45678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93043" y="6672698"/>
            <a:ext cx="2268141" cy="383297"/>
          </a:xfrm>
          <a:prstGeom prst="rect">
            <a:avLst/>
          </a:prstGeom>
        </p:spPr>
        <p:txBody>
          <a:bodyPr vert="horz" lIns="91440" tIns="45720" rIns="91440" bIns="45720" rtlCol="0" anchor="ctr"/>
          <a:lstStyle>
            <a:lvl1pPr algn="l">
              <a:defRPr sz="1260">
                <a:solidFill>
                  <a:schemeClr val="tx1">
                    <a:tint val="75000"/>
                  </a:schemeClr>
                </a:solidFill>
              </a:defRPr>
            </a:lvl1pPr>
          </a:lstStyle>
          <a:p>
            <a:fld id="{7C428290-D9F4-4DC7-9351-5CB573542EE7}" type="datetimeFigureOut">
              <a:rPr kumimoji="1" lang="ja-JP" altLang="en-US" smtClean="0"/>
              <a:t>2024/9/3</a:t>
            </a:fld>
            <a:endParaRPr kumimoji="1" lang="ja-JP" altLang="en-US" dirty="0"/>
          </a:p>
        </p:txBody>
      </p:sp>
      <p:sp>
        <p:nvSpPr>
          <p:cNvPr id="5" name="Footer Placeholder 4"/>
          <p:cNvSpPr>
            <a:spLocks noGrp="1"/>
          </p:cNvSpPr>
          <p:nvPr>
            <p:ph type="ftr" sz="quarter" idx="3"/>
          </p:nvPr>
        </p:nvSpPr>
        <p:spPr>
          <a:xfrm>
            <a:off x="3339207" y="6672698"/>
            <a:ext cx="3402211" cy="38329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7119441" y="6672698"/>
            <a:ext cx="2268141" cy="383297"/>
          </a:xfrm>
          <a:prstGeom prst="rect">
            <a:avLst/>
          </a:prstGeom>
        </p:spPr>
        <p:txBody>
          <a:bodyPr vert="horz" lIns="91440" tIns="45720" rIns="91440" bIns="45720" rtlCol="0" anchor="ctr"/>
          <a:lstStyle>
            <a:lvl1pPr algn="r">
              <a:defRPr sz="1260">
                <a:solidFill>
                  <a:schemeClr val="tx1">
                    <a:tint val="75000"/>
                  </a:schemeClr>
                </a:solidFill>
              </a:defRPr>
            </a:lvl1pPr>
          </a:lstStyle>
          <a:p>
            <a:fld id="{29F2EF1E-626E-4657-9017-205445D3C8E1}" type="slidenum">
              <a:rPr kumimoji="1" lang="ja-JP" altLang="en-US" smtClean="0"/>
              <a:t>‹#›</a:t>
            </a:fld>
            <a:endParaRPr kumimoji="1" lang="ja-JP" altLang="en-US" dirty="0"/>
          </a:p>
        </p:txBody>
      </p:sp>
    </p:spTree>
    <p:extLst>
      <p:ext uri="{BB962C8B-B14F-4D97-AF65-F5344CB8AC3E}">
        <p14:creationId xmlns:p14="http://schemas.microsoft.com/office/powerpoint/2010/main" val="32643835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59937" rtl="0" eaLnBrk="1" latinLnBrk="0" hangingPunct="1">
        <a:lnSpc>
          <a:spcPct val="90000"/>
        </a:lnSpc>
        <a:spcBef>
          <a:spcPct val="0"/>
        </a:spcBef>
        <a:buNone/>
        <a:defRPr kumimoji="1" sz="4619" kern="1200">
          <a:solidFill>
            <a:schemeClr val="tx1"/>
          </a:solidFill>
          <a:latin typeface="+mj-lt"/>
          <a:ea typeface="+mj-ea"/>
          <a:cs typeface="+mj-cs"/>
        </a:defRPr>
      </a:lvl1pPr>
    </p:titleStyle>
    <p:bodyStyle>
      <a:lvl1pPr marL="239984" indent="-239984" algn="l" defTabSz="959937" rtl="0" eaLnBrk="1" latinLnBrk="0" hangingPunct="1">
        <a:lnSpc>
          <a:spcPct val="90000"/>
        </a:lnSpc>
        <a:spcBef>
          <a:spcPts val="1050"/>
        </a:spcBef>
        <a:buFont typeface="Arial" panose="020B0604020202020204" pitchFamily="34" charset="0"/>
        <a:buChar char="•"/>
        <a:defRPr kumimoji="1" sz="2939" kern="1200">
          <a:solidFill>
            <a:schemeClr val="tx1"/>
          </a:solidFill>
          <a:latin typeface="+mn-lt"/>
          <a:ea typeface="+mn-ea"/>
          <a:cs typeface="+mn-cs"/>
        </a:defRPr>
      </a:lvl1pPr>
      <a:lvl2pPr marL="719953" indent="-239984" algn="l" defTabSz="959937"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199921" indent="-239984" algn="l" defTabSz="959937"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79890"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59859"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39827"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19796"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599764"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79733" indent="-239984" algn="l" defTabSz="959937"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59937" rtl="0" eaLnBrk="1" latinLnBrk="0" hangingPunct="1">
        <a:defRPr kumimoji="1" sz="1890" kern="1200">
          <a:solidFill>
            <a:schemeClr val="tx1"/>
          </a:solidFill>
          <a:latin typeface="+mn-lt"/>
          <a:ea typeface="+mn-ea"/>
          <a:cs typeface="+mn-cs"/>
        </a:defRPr>
      </a:lvl1pPr>
      <a:lvl2pPr marL="479969" algn="l" defTabSz="959937" rtl="0" eaLnBrk="1" latinLnBrk="0" hangingPunct="1">
        <a:defRPr kumimoji="1" sz="1890" kern="1200">
          <a:solidFill>
            <a:schemeClr val="tx1"/>
          </a:solidFill>
          <a:latin typeface="+mn-lt"/>
          <a:ea typeface="+mn-ea"/>
          <a:cs typeface="+mn-cs"/>
        </a:defRPr>
      </a:lvl2pPr>
      <a:lvl3pPr marL="959937" algn="l" defTabSz="959937" rtl="0" eaLnBrk="1" latinLnBrk="0" hangingPunct="1">
        <a:defRPr kumimoji="1" sz="1890" kern="1200">
          <a:solidFill>
            <a:schemeClr val="tx1"/>
          </a:solidFill>
          <a:latin typeface="+mn-lt"/>
          <a:ea typeface="+mn-ea"/>
          <a:cs typeface="+mn-cs"/>
        </a:defRPr>
      </a:lvl3pPr>
      <a:lvl4pPr marL="1439906" algn="l" defTabSz="959937" rtl="0" eaLnBrk="1" latinLnBrk="0" hangingPunct="1">
        <a:defRPr kumimoji="1" sz="1890" kern="1200">
          <a:solidFill>
            <a:schemeClr val="tx1"/>
          </a:solidFill>
          <a:latin typeface="+mn-lt"/>
          <a:ea typeface="+mn-ea"/>
          <a:cs typeface="+mn-cs"/>
        </a:defRPr>
      </a:lvl4pPr>
      <a:lvl5pPr marL="1919874" algn="l" defTabSz="959937" rtl="0" eaLnBrk="1" latinLnBrk="0" hangingPunct="1">
        <a:defRPr kumimoji="1" sz="1890" kern="1200">
          <a:solidFill>
            <a:schemeClr val="tx1"/>
          </a:solidFill>
          <a:latin typeface="+mn-lt"/>
          <a:ea typeface="+mn-ea"/>
          <a:cs typeface="+mn-cs"/>
        </a:defRPr>
      </a:lvl5pPr>
      <a:lvl6pPr marL="2399843" algn="l" defTabSz="959937" rtl="0" eaLnBrk="1" latinLnBrk="0" hangingPunct="1">
        <a:defRPr kumimoji="1" sz="1890" kern="1200">
          <a:solidFill>
            <a:schemeClr val="tx1"/>
          </a:solidFill>
          <a:latin typeface="+mn-lt"/>
          <a:ea typeface="+mn-ea"/>
          <a:cs typeface="+mn-cs"/>
        </a:defRPr>
      </a:lvl6pPr>
      <a:lvl7pPr marL="2879811" algn="l" defTabSz="959937" rtl="0" eaLnBrk="1" latinLnBrk="0" hangingPunct="1">
        <a:defRPr kumimoji="1" sz="1890" kern="1200">
          <a:solidFill>
            <a:schemeClr val="tx1"/>
          </a:solidFill>
          <a:latin typeface="+mn-lt"/>
          <a:ea typeface="+mn-ea"/>
          <a:cs typeface="+mn-cs"/>
        </a:defRPr>
      </a:lvl7pPr>
      <a:lvl8pPr marL="3359780" algn="l" defTabSz="959937" rtl="0" eaLnBrk="1" latinLnBrk="0" hangingPunct="1">
        <a:defRPr kumimoji="1" sz="1890" kern="1200">
          <a:solidFill>
            <a:schemeClr val="tx1"/>
          </a:solidFill>
          <a:latin typeface="+mn-lt"/>
          <a:ea typeface="+mn-ea"/>
          <a:cs typeface="+mn-cs"/>
        </a:defRPr>
      </a:lvl8pPr>
      <a:lvl9pPr marL="3839748" algn="l" defTabSz="959937"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emf"/><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16.jpeg"/><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gray">
          <a:xfrm>
            <a:off x="720000" y="2573741"/>
            <a:ext cx="8525707" cy="2051830"/>
          </a:xfrm>
          <a:prstGeom prst="rect">
            <a:avLst/>
          </a:prstGeom>
          <a:solidFill>
            <a:schemeClr val="bg1"/>
          </a:solidFill>
        </p:spPr>
        <p:txBody>
          <a:bodyPr anchor="ctr" anchorCtr="0">
            <a:normAutofit/>
          </a:bodyPr>
          <a:lstStyle>
            <a:lvl1pPr algn="l" defTabSz="959937" rtl="0" eaLnBrk="1" latinLnBrk="0" hangingPunct="1">
              <a:lnSpc>
                <a:spcPct val="90000"/>
              </a:lnSpc>
              <a:spcBef>
                <a:spcPct val="0"/>
              </a:spcBef>
              <a:buNone/>
              <a:defRPr kumimoji="1" sz="4619" kern="1200">
                <a:solidFill>
                  <a:schemeClr val="tx1"/>
                </a:solidFill>
                <a:latin typeface="+mj-lt"/>
                <a:ea typeface="+mj-ea"/>
                <a:cs typeface="+mj-cs"/>
              </a:defRPr>
            </a:lvl1pPr>
          </a:lstStyle>
          <a:p>
            <a:r>
              <a:rPr lang="en-US" altLang="ja-JP" sz="4000" dirty="0">
                <a:solidFill>
                  <a:prstClr val="black"/>
                </a:solidFill>
                <a:latin typeface="BIZ UDPゴシック" panose="020B0400000000000000" pitchFamily="50" charset="-128"/>
                <a:ea typeface="BIZ UDPゴシック" panose="020B0400000000000000" pitchFamily="50" charset="-128"/>
              </a:rPr>
              <a:t>3</a:t>
            </a:r>
            <a:r>
              <a:rPr lang="ja-JP" altLang="en-US" sz="4000" dirty="0">
                <a:solidFill>
                  <a:prstClr val="black"/>
                </a:solidFill>
                <a:latin typeface="BIZ UDPゴシック" panose="020B0400000000000000" pitchFamily="50" charset="-128"/>
                <a:ea typeface="BIZ UDPゴシック" panose="020B0400000000000000" pitchFamily="50" charset="-128"/>
              </a:rPr>
              <a:t>　環 境</a:t>
            </a:r>
            <a:endParaRPr lang="ja-JP" altLang="en-US" sz="2800" dirty="0">
              <a:solidFill>
                <a:prstClr val="black"/>
              </a:solidFill>
              <a:latin typeface="BIZ UDPゴシック" panose="020B0400000000000000" pitchFamily="50" charset="-128"/>
              <a:ea typeface="BIZ UDPゴシック" panose="020B0400000000000000" pitchFamily="50" charset="-128"/>
            </a:endParaRPr>
          </a:p>
        </p:txBody>
      </p:sp>
      <p:sp>
        <p:nvSpPr>
          <p:cNvPr id="5" name="テキスト ボックス 4"/>
          <p:cNvSpPr txBox="1"/>
          <p:nvPr/>
        </p:nvSpPr>
        <p:spPr>
          <a:xfrm>
            <a:off x="1904203" y="4314825"/>
            <a:ext cx="6300793" cy="1323439"/>
          </a:xfrm>
          <a:prstGeom prst="rect">
            <a:avLst/>
          </a:prstGeom>
          <a:noFill/>
          <a:ln w="28575">
            <a:solidFill>
              <a:schemeClr val="tx2"/>
            </a:solidFill>
            <a:prstDash val="sysDot"/>
          </a:ln>
        </p:spPr>
        <p:txBody>
          <a:bodyPr wrap="square" rtlCol="0">
            <a:spAutoFit/>
          </a:bodyPr>
          <a:lstStyle/>
          <a:p>
            <a:pPr lvl="0" indent="85725">
              <a:defRPr/>
            </a:pPr>
            <a:r>
              <a:rPr kumimoji="1" lang="en-US" altLang="ja-JP" sz="1500" dirty="0">
                <a:latin typeface="BIZ UDPゴシック" panose="020B0400000000000000" pitchFamily="50" charset="-128"/>
                <a:ea typeface="BIZ UDPゴシック" panose="020B0400000000000000" pitchFamily="50" charset="-128"/>
              </a:rPr>
              <a:t>【</a:t>
            </a:r>
            <a:r>
              <a:rPr kumimoji="1" lang="ja-JP" altLang="en-US" sz="1500" dirty="0">
                <a:latin typeface="BIZ UDPゴシック" panose="020B0400000000000000" pitchFamily="50" charset="-128"/>
                <a:ea typeface="BIZ UDPゴシック" panose="020B0400000000000000" pitchFamily="50" charset="-128"/>
              </a:rPr>
              <a:t>項目</a:t>
            </a:r>
            <a:r>
              <a:rPr kumimoji="1" lang="en-US" altLang="ja-JP" sz="1500" dirty="0">
                <a:latin typeface="BIZ UDPゴシック" panose="020B0400000000000000" pitchFamily="50" charset="-128"/>
                <a:ea typeface="BIZ UDPゴシック" panose="020B0400000000000000" pitchFamily="50" charset="-128"/>
              </a:rPr>
              <a:t>】</a:t>
            </a:r>
          </a:p>
          <a:p>
            <a:pPr lvl="0" indent="271463">
              <a:defRPr/>
            </a:pPr>
            <a:r>
              <a:rPr kumimoji="1" lang="ja-JP" altLang="en-US" sz="1500" dirty="0">
                <a:latin typeface="BIZ UDPゴシック" panose="020B0400000000000000" pitchFamily="50" charset="-128"/>
                <a:ea typeface="BIZ UDPゴシック" panose="020B0400000000000000" pitchFamily="50" charset="-128"/>
              </a:rPr>
              <a:t>⑦ カーボンニュートラル　</a:t>
            </a:r>
            <a:endParaRPr kumimoji="1" lang="en-US" altLang="ja-JP" sz="1500" dirty="0">
              <a:latin typeface="BIZ UDPゴシック" panose="020B0400000000000000" pitchFamily="50" charset="-128"/>
              <a:ea typeface="BIZ UDPゴシック" panose="020B0400000000000000" pitchFamily="50" charset="-128"/>
            </a:endParaRPr>
          </a:p>
          <a:p>
            <a:pPr lvl="0" indent="271463">
              <a:defRPr/>
            </a:pPr>
            <a:r>
              <a:rPr kumimoji="1" lang="ja-JP" altLang="en-US" sz="1500" dirty="0">
                <a:latin typeface="BIZ UDPゴシック" panose="020B0400000000000000" pitchFamily="50" charset="-128"/>
                <a:ea typeface="BIZ UDPゴシック" panose="020B0400000000000000" pitchFamily="50" charset="-128"/>
              </a:rPr>
              <a:t>　　・最先端技術の開発・実用化</a:t>
            </a:r>
            <a:endParaRPr kumimoji="1" lang="en-US" altLang="ja-JP" sz="1500" dirty="0">
              <a:latin typeface="BIZ UDPゴシック" panose="020B0400000000000000" pitchFamily="50" charset="-128"/>
              <a:ea typeface="BIZ UDPゴシック" panose="020B0400000000000000" pitchFamily="50" charset="-128"/>
            </a:endParaRPr>
          </a:p>
          <a:p>
            <a:pPr lvl="0" indent="271463">
              <a:defRPr/>
            </a:pPr>
            <a:r>
              <a:rPr kumimoji="1" lang="ja-JP" altLang="en-US" sz="1500" dirty="0">
                <a:latin typeface="BIZ UDPゴシック" panose="020B0400000000000000" pitchFamily="50" charset="-128"/>
                <a:ea typeface="BIZ UDPゴシック" panose="020B0400000000000000" pitchFamily="50" charset="-128"/>
              </a:rPr>
              <a:t>　　・事業者や府民の行動変容</a:t>
            </a:r>
          </a:p>
          <a:p>
            <a:pPr lvl="0" indent="271463">
              <a:spcBef>
                <a:spcPts val="600"/>
              </a:spcBef>
              <a:defRPr/>
            </a:pPr>
            <a:r>
              <a:rPr kumimoji="1" lang="ja-JP" altLang="en-US" sz="1500" dirty="0">
                <a:latin typeface="BIZ UDPゴシック" panose="020B0400000000000000" pitchFamily="50" charset="-128"/>
                <a:ea typeface="BIZ UDPゴシック" panose="020B0400000000000000" pitchFamily="50" charset="-128"/>
              </a:rPr>
              <a:t>⑧ 大阪ブルー・オーシャン・ビジョン　</a:t>
            </a:r>
          </a:p>
        </p:txBody>
      </p:sp>
      <p:sp>
        <p:nvSpPr>
          <p:cNvPr id="6" name="スライド番号プレースホルダー 1"/>
          <p:cNvSpPr>
            <a:spLocks noGrp="1"/>
          </p:cNvSpPr>
          <p:nvPr>
            <p:ph type="sldNum" sz="quarter" idx="12"/>
          </p:nvPr>
        </p:nvSpPr>
        <p:spPr>
          <a:xfrm>
            <a:off x="9662615" y="6816016"/>
            <a:ext cx="418010" cy="38329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dirty="0">
                <a:solidFill>
                  <a:prstClr val="black">
                    <a:tint val="75000"/>
                  </a:prstClr>
                </a:solidFill>
                <a:latin typeface="Calibri" panose="020F0502020204030204"/>
                <a:ea typeface="游ゴシック" panose="020B0400000000000000" pitchFamily="50" charset="-128"/>
              </a:rPr>
              <a:t>19</a:t>
            </a:r>
            <a:endParaRPr kumimoji="1" lang="ja-JP" altLang="en-US" sz="126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975836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982278" y="1650318"/>
            <a:ext cx="8432800" cy="504402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2" name="正方形/長方形 41"/>
          <p:cNvSpPr/>
          <p:nvPr/>
        </p:nvSpPr>
        <p:spPr>
          <a:xfrm>
            <a:off x="880700" y="1571331"/>
            <a:ext cx="8452067" cy="5032766"/>
          </a:xfrm>
          <a:prstGeom prst="rect">
            <a:avLst/>
          </a:prstGeom>
          <a:solidFill>
            <a:schemeClr val="bg1"/>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3" name="楕円 42"/>
          <p:cNvSpPr/>
          <p:nvPr/>
        </p:nvSpPr>
        <p:spPr>
          <a:xfrm>
            <a:off x="1829826" y="1418478"/>
            <a:ext cx="6364099" cy="234288"/>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78013" rtl="0" eaLnBrk="1" fontAlgn="auto" latinLnBrk="0" hangingPunct="1">
              <a:lnSpc>
                <a:spcPct val="100000"/>
              </a:lnSpc>
              <a:spcBef>
                <a:spcPts val="0"/>
              </a:spcBef>
              <a:spcAft>
                <a:spcPts val="0"/>
              </a:spcAft>
              <a:buClrTx/>
              <a:buSzTx/>
              <a:buFontTx/>
              <a:buNone/>
              <a:tabLst/>
              <a:defRPr/>
            </a:pPr>
            <a:endParaRPr kumimoji="0" lang="ja-JP" altLang="en-US" sz="1488"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7" name="正方形/長方形 106"/>
          <p:cNvSpPr/>
          <p:nvPr/>
        </p:nvSpPr>
        <p:spPr>
          <a:xfrm>
            <a:off x="1456622" y="1207907"/>
            <a:ext cx="7110505" cy="404645"/>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万博を契機とした脱炭素社会の実現</a:t>
            </a:r>
          </a:p>
        </p:txBody>
      </p:sp>
      <p:sp>
        <p:nvSpPr>
          <p:cNvPr id="108" name="正方形/長方形 107"/>
          <p:cNvSpPr/>
          <p:nvPr/>
        </p:nvSpPr>
        <p:spPr>
          <a:xfrm>
            <a:off x="412707" y="706091"/>
            <a:ext cx="3600000" cy="360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「環境」分野における未来社会の姿</a:t>
            </a:r>
          </a:p>
        </p:txBody>
      </p:sp>
      <p:sp>
        <p:nvSpPr>
          <p:cNvPr id="110" name="図形 109"/>
          <p:cNvSpPr/>
          <p:nvPr/>
        </p:nvSpPr>
        <p:spPr>
          <a:xfrm rot="17491401" flipV="1">
            <a:off x="3491628" y="2276519"/>
            <a:ext cx="5638641" cy="4622284"/>
          </a:xfrm>
          <a:prstGeom prst="swooshArrow">
            <a:avLst>
              <a:gd name="adj1" fmla="val 25000"/>
              <a:gd name="adj2" fmla="val 25000"/>
            </a:avLst>
          </a:prstGeom>
          <a:solidFill>
            <a:srgbClr val="FFC000"/>
          </a:solidFill>
          <a:scene3d>
            <a:camera prst="orthographicFront"/>
            <a:lightRig rig="flat" dir="t"/>
          </a:scene3d>
          <a:sp3d z="-190500" extrusionH="12700" prstMaterial="plastic">
            <a:bevelT w="50800" h="50800"/>
          </a:sp3d>
        </p:spPr>
        <p:style>
          <a:lnRef idx="0">
            <a:schemeClr val="accent1">
              <a:hueOff val="0"/>
              <a:satOff val="0"/>
              <a:lumOff val="0"/>
              <a:alphaOff val="0"/>
            </a:schemeClr>
          </a:lnRef>
          <a:fillRef idx="3">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111" name="正方形/長方形 110"/>
          <p:cNvSpPr/>
          <p:nvPr/>
        </p:nvSpPr>
        <p:spPr>
          <a:xfrm>
            <a:off x="1316862" y="2547307"/>
            <a:ext cx="4463020" cy="3229693"/>
          </a:xfrm>
          <a:prstGeom prst="rect">
            <a:avLst/>
          </a:prstGeom>
          <a:no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418"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2" name="角丸四角形 111"/>
          <p:cNvSpPr/>
          <p:nvPr/>
        </p:nvSpPr>
        <p:spPr>
          <a:xfrm>
            <a:off x="2272753" y="4698777"/>
            <a:ext cx="2500811" cy="964267"/>
          </a:xfrm>
          <a:prstGeom prst="roundRect">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60095" rtl="0" eaLnBrk="1" fontAlgn="auto" latinLnBrk="0" hangingPunct="1">
              <a:lnSpc>
                <a:spcPct val="100000"/>
              </a:lnSpc>
              <a:spcBef>
                <a:spcPts val="0"/>
              </a:spcBef>
              <a:spcAft>
                <a:spcPts val="0"/>
              </a:spcAft>
              <a:buClrTx/>
              <a:buSzTx/>
              <a:buFontTx/>
              <a:buNone/>
              <a:tabLst/>
              <a:defRPr/>
            </a:pPr>
            <a:endParaRPr kumimoji="0" lang="ja-JP" altLang="en-US" sz="1418"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3" name="テキスト ボックス 112">
            <a:extLst>
              <a:ext uri="{FF2B5EF4-FFF2-40B4-BE49-F238E27FC236}">
                <a16:creationId xmlns:a16="http://schemas.microsoft.com/office/drawing/2014/main" id="{15818A55-9EDC-43D6-BFBE-A2E467F4DE55}"/>
              </a:ext>
            </a:extLst>
          </p:cNvPr>
          <p:cNvSpPr txBox="1"/>
          <p:nvPr/>
        </p:nvSpPr>
        <p:spPr>
          <a:xfrm>
            <a:off x="2608115" y="4611013"/>
            <a:ext cx="1836000" cy="153888"/>
          </a:xfrm>
          <a:prstGeom prst="rect">
            <a:avLst/>
          </a:prstGeom>
          <a:solidFill>
            <a:schemeClr val="accent5">
              <a:lumMod val="20000"/>
              <a:lumOff val="80000"/>
            </a:schemeClr>
          </a:solidFill>
          <a:ln w="19050">
            <a:solidFill>
              <a:schemeClr val="accent5">
                <a:lumMod val="75000"/>
              </a:schemeClr>
            </a:solidFill>
          </a:ln>
        </p:spPr>
        <p:txBody>
          <a:bodyPr wrap="square" lIns="0" tIns="0" rIns="0" bIns="0" rtlCol="0">
            <a:spAutoFit/>
          </a:bodyPr>
          <a:lstStyle/>
          <a:p>
            <a:pPr marL="0" marR="0" lvl="0" indent="0" algn="ctr" defTabSz="756056" rtl="0" eaLnBrk="1" fontAlgn="auto" latinLnBrk="0" hangingPunct="1">
              <a:lnSpc>
                <a:spcPts val="1181"/>
              </a:lnSpc>
              <a:spcBef>
                <a:spcPts val="0"/>
              </a:spcBef>
              <a:spcAft>
                <a:spcPts val="0"/>
              </a:spcAft>
              <a:buClrTx/>
              <a:buSzTx/>
              <a:buFontTx/>
              <a:buNone/>
              <a:tabLst/>
              <a:defRPr/>
            </a:pPr>
            <a:r>
              <a:rPr kumimoji="0"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関連する取組みを府域でも展開</a:t>
            </a:r>
            <a:endParaRPr kumimoji="0"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14" name="テキスト ボックス 113">
            <a:extLst>
              <a:ext uri="{FF2B5EF4-FFF2-40B4-BE49-F238E27FC236}">
                <a16:creationId xmlns:a16="http://schemas.microsoft.com/office/drawing/2014/main" id="{D74FD4DC-EECE-4381-88A1-F1DD15E41281}"/>
              </a:ext>
            </a:extLst>
          </p:cNvPr>
          <p:cNvSpPr txBox="1"/>
          <p:nvPr/>
        </p:nvSpPr>
        <p:spPr>
          <a:xfrm>
            <a:off x="2214992" y="5381776"/>
            <a:ext cx="1141332" cy="182101"/>
          </a:xfrm>
          <a:prstGeom prst="rect">
            <a:avLst/>
          </a:prstGeom>
          <a:noFill/>
        </p:spPr>
        <p:txBody>
          <a:bodyPr wrap="square" rtlCol="0" anchor="ctr" anchorCtr="0">
            <a:spAutoFit/>
          </a:bodyPr>
          <a:lstStyle/>
          <a:p>
            <a:pPr marL="0" marR="0" lvl="0" indent="0" algn="ctr" defTabSz="360095" rtl="0" eaLnBrk="1" fontAlgn="auto" latinLnBrk="0" hangingPunct="1">
              <a:lnSpc>
                <a:spcPts val="709"/>
              </a:lnSpc>
              <a:spcBef>
                <a:spcPts val="0"/>
              </a:spcBef>
              <a:spcAft>
                <a:spcPts val="0"/>
              </a:spcAft>
              <a:buClrTx/>
              <a:buSzTx/>
              <a:buFontTx/>
              <a:buNone/>
              <a:tabLst/>
              <a:defRPr/>
            </a:pPr>
            <a:r>
              <a:rPr kumimoji="0" lang="ja-JP" altLang="en-US" sz="55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次世代型太陽電池</a:t>
            </a:r>
            <a:endParaRPr kumimoji="0" lang="en-US" altLang="ja-JP" sz="55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115" name="図 114"/>
          <p:cNvPicPr>
            <a:picLocks noChangeAspect="1"/>
          </p:cNvPicPr>
          <p:nvPr/>
        </p:nvPicPr>
        <p:blipFill>
          <a:blip r:embed="rId3"/>
          <a:stretch>
            <a:fillRect/>
          </a:stretch>
        </p:blipFill>
        <p:spPr>
          <a:xfrm>
            <a:off x="2449554" y="4861665"/>
            <a:ext cx="1031984" cy="554183"/>
          </a:xfrm>
          <a:prstGeom prst="rect">
            <a:avLst/>
          </a:prstGeom>
        </p:spPr>
      </p:pic>
      <p:sp>
        <p:nvSpPr>
          <p:cNvPr id="116" name="テキスト ボックス 115">
            <a:extLst>
              <a:ext uri="{FF2B5EF4-FFF2-40B4-BE49-F238E27FC236}">
                <a16:creationId xmlns:a16="http://schemas.microsoft.com/office/drawing/2014/main" id="{D74FD4DC-EECE-4381-88A1-F1DD15E41281}"/>
              </a:ext>
            </a:extLst>
          </p:cNvPr>
          <p:cNvSpPr txBox="1"/>
          <p:nvPr/>
        </p:nvSpPr>
        <p:spPr>
          <a:xfrm>
            <a:off x="3533125" y="5406300"/>
            <a:ext cx="1194433" cy="182101"/>
          </a:xfrm>
          <a:prstGeom prst="rect">
            <a:avLst/>
          </a:prstGeom>
          <a:noFill/>
        </p:spPr>
        <p:txBody>
          <a:bodyPr wrap="square" rtlCol="0" anchor="ctr" anchorCtr="0">
            <a:spAutoFit/>
          </a:bodyPr>
          <a:lstStyle/>
          <a:p>
            <a:pPr marL="0" marR="0" lvl="0" indent="0" algn="ctr" defTabSz="360095" rtl="0" eaLnBrk="1" fontAlgn="auto" latinLnBrk="0" hangingPunct="1">
              <a:lnSpc>
                <a:spcPts val="709"/>
              </a:lnSpc>
              <a:spcBef>
                <a:spcPts val="0"/>
              </a:spcBef>
              <a:spcAft>
                <a:spcPts val="0"/>
              </a:spcAft>
              <a:buClrTx/>
              <a:buSzTx/>
              <a:buFontTx/>
              <a:buNone/>
              <a:tabLst/>
              <a:defRPr/>
            </a:pPr>
            <a:r>
              <a:rPr kumimoji="0" lang="ja-JP" altLang="en-US" sz="55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充電設備・水素ステーション整備</a:t>
            </a:r>
            <a:endParaRPr kumimoji="0" lang="en-US" altLang="ja-JP" sz="55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pic>
        <p:nvPicPr>
          <p:cNvPr id="117" name="Picture 2" descr="http://www.iwatani.co.jp/jpn/downloads/images/img89.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81521" y="4834802"/>
            <a:ext cx="1026892" cy="601110"/>
          </a:xfrm>
          <a:prstGeom prst="rect">
            <a:avLst/>
          </a:prstGeom>
          <a:noFill/>
          <a:extLst>
            <a:ext uri="{909E8E84-426E-40DD-AFC4-6F175D3DCCD1}">
              <a14:hiddenFill xmlns:a14="http://schemas.microsoft.com/office/drawing/2010/main">
                <a:solidFill>
                  <a:srgbClr val="FFFFFF"/>
                </a:solidFill>
              </a14:hiddenFill>
            </a:ext>
          </a:extLst>
        </p:spPr>
      </p:pic>
      <p:pic>
        <p:nvPicPr>
          <p:cNvPr id="118" name="図 117">
            <a:extLst>
              <a:ext uri="{FF2B5EF4-FFF2-40B4-BE49-F238E27FC236}">
                <a16:creationId xmlns:a16="http://schemas.microsoft.com/office/drawing/2014/main" id="{24D84CC2-9DBC-4D31-9B5D-25933B0723B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H="1">
            <a:off x="1524062" y="4099952"/>
            <a:ext cx="904309" cy="390905"/>
          </a:xfrm>
          <a:prstGeom prst="rect">
            <a:avLst/>
          </a:prstGeom>
        </p:spPr>
      </p:pic>
      <p:pic>
        <p:nvPicPr>
          <p:cNvPr id="119" name="図 118">
            <a:extLst>
              <a:ext uri="{FF2B5EF4-FFF2-40B4-BE49-F238E27FC236}">
                <a16:creationId xmlns:a16="http://schemas.microsoft.com/office/drawing/2014/main" id="{4F039EED-A653-455A-A3FE-7B876B1B89C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374778" y="3233930"/>
            <a:ext cx="1018151" cy="527931"/>
          </a:xfrm>
          <a:prstGeom prst="rect">
            <a:avLst/>
          </a:prstGeom>
        </p:spPr>
      </p:pic>
      <p:sp>
        <p:nvSpPr>
          <p:cNvPr id="121" name="サブタイトル 2">
            <a:extLst>
              <a:ext uri="{FF2B5EF4-FFF2-40B4-BE49-F238E27FC236}">
                <a16:creationId xmlns:a16="http://schemas.microsoft.com/office/drawing/2014/main" id="{771B2CB4-1B09-4209-9338-FEE3E8B0D174}"/>
              </a:ext>
            </a:extLst>
          </p:cNvPr>
          <p:cNvSpPr txBox="1">
            <a:spLocks/>
          </p:cNvSpPr>
          <p:nvPr/>
        </p:nvSpPr>
        <p:spPr>
          <a:xfrm>
            <a:off x="1486217" y="3844234"/>
            <a:ext cx="1260000" cy="180000"/>
          </a:xfrm>
          <a:prstGeom prst="rect">
            <a:avLst/>
          </a:prstGeom>
          <a:pattFill prst="ltUpDiag">
            <a:fgClr>
              <a:schemeClr val="accent5">
                <a:lumMod val="40000"/>
                <a:lumOff val="60000"/>
              </a:schemeClr>
            </a:fgClr>
            <a:bgClr>
              <a:schemeClr val="bg1"/>
            </a:bgClr>
          </a:pattFill>
          <a:ln>
            <a:solidFill>
              <a:srgbClr val="0070C0"/>
            </a:solidFill>
          </a:ln>
        </p:spPr>
        <p:txBody>
          <a:bodyPr vert="horz" wrap="square" lIns="0" tIns="28354" rIns="0" bIns="28354" rtlCol="0" anchor="ctr">
            <a:noAutofit/>
          </a:bodyPr>
          <a:lstStyle>
            <a:lvl1pPr marL="0" indent="0" algn="ctr" defTabSz="1028700" rtl="0" eaLnBrk="1" latinLnBrk="0" hangingPunct="1">
              <a:spcBef>
                <a:spcPct val="20000"/>
              </a:spcBef>
              <a:buFont typeface="Arial" panose="020B0604020202020204" pitchFamily="34" charset="0"/>
              <a:buNone/>
              <a:defRPr kumimoji="1" sz="3600" kern="1200">
                <a:solidFill>
                  <a:schemeClr val="tx1">
                    <a:tint val="75000"/>
                  </a:schemeClr>
                </a:solidFill>
                <a:latin typeface="+mn-lt"/>
                <a:ea typeface="+mn-ea"/>
                <a:cs typeface="+mn-cs"/>
              </a:defRPr>
            </a:lvl1pPr>
            <a:lvl2pPr marL="514350" indent="0" algn="ctr" defTabSz="10287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2pPr>
            <a:lvl3pPr marL="1028700" indent="0" algn="ctr" defTabSz="1028700" rtl="0" eaLnBrk="1" latinLnBrk="0" hangingPunct="1">
              <a:spcBef>
                <a:spcPct val="20000"/>
              </a:spcBef>
              <a:buFont typeface="Arial" panose="020B0604020202020204" pitchFamily="34" charset="0"/>
              <a:buNone/>
              <a:defRPr kumimoji="1" sz="2700" kern="1200">
                <a:solidFill>
                  <a:schemeClr val="tx1">
                    <a:tint val="75000"/>
                  </a:schemeClr>
                </a:solidFill>
                <a:latin typeface="+mn-lt"/>
                <a:ea typeface="+mn-ea"/>
                <a:cs typeface="+mn-cs"/>
              </a:defRPr>
            </a:lvl3pPr>
            <a:lvl4pPr marL="154305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4pPr>
            <a:lvl5pPr marL="205740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5pPr>
            <a:lvl6pPr marL="257175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6pPr>
            <a:lvl7pPr marL="308610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7pPr>
            <a:lvl8pPr marL="360045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8pPr>
            <a:lvl9pPr marL="411480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9pPr>
          </a:lstStyle>
          <a:p>
            <a:pPr marL="0" marR="0" lvl="0" indent="0" algn="ctr" defTabSz="81021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再生可能エネルギー</a:t>
            </a:r>
            <a:endParaRPr kumimoji="1" lang="en-US" altLang="ja-JP" sz="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22" name="サブタイトル 2">
            <a:extLst>
              <a:ext uri="{FF2B5EF4-FFF2-40B4-BE49-F238E27FC236}">
                <a16:creationId xmlns:a16="http://schemas.microsoft.com/office/drawing/2014/main" id="{55882B05-5E74-4481-89A1-7CFDF876CDF1}"/>
              </a:ext>
            </a:extLst>
          </p:cNvPr>
          <p:cNvSpPr txBox="1">
            <a:spLocks/>
          </p:cNvSpPr>
          <p:nvPr/>
        </p:nvSpPr>
        <p:spPr>
          <a:xfrm>
            <a:off x="4269307" y="2961081"/>
            <a:ext cx="1260000" cy="180000"/>
          </a:xfrm>
          <a:prstGeom prst="rect">
            <a:avLst/>
          </a:prstGeom>
          <a:pattFill prst="ltUpDiag">
            <a:fgClr>
              <a:schemeClr val="accent5">
                <a:lumMod val="40000"/>
                <a:lumOff val="60000"/>
              </a:schemeClr>
            </a:fgClr>
            <a:bgClr>
              <a:schemeClr val="bg1"/>
            </a:bgClr>
          </a:pattFill>
          <a:ln>
            <a:solidFill>
              <a:srgbClr val="0070C0"/>
            </a:solidFill>
          </a:ln>
        </p:spPr>
        <p:txBody>
          <a:bodyPr vert="horz" wrap="square" lIns="0" tIns="28354" rIns="0" bIns="28354" rtlCol="0" anchor="ctr">
            <a:noAutofit/>
          </a:bodyPr>
          <a:lstStyle>
            <a:lvl1pPr marL="0" indent="0" algn="ctr" defTabSz="1028700" rtl="0" eaLnBrk="1" latinLnBrk="0" hangingPunct="1">
              <a:spcBef>
                <a:spcPct val="20000"/>
              </a:spcBef>
              <a:buFont typeface="Arial" panose="020B0604020202020204" pitchFamily="34" charset="0"/>
              <a:buNone/>
              <a:defRPr kumimoji="1" sz="3600" kern="1200">
                <a:solidFill>
                  <a:schemeClr val="tx1">
                    <a:tint val="75000"/>
                  </a:schemeClr>
                </a:solidFill>
                <a:latin typeface="+mn-lt"/>
                <a:ea typeface="+mn-ea"/>
                <a:cs typeface="+mn-cs"/>
              </a:defRPr>
            </a:lvl1pPr>
            <a:lvl2pPr marL="514350" indent="0" algn="ctr" defTabSz="10287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2pPr>
            <a:lvl3pPr marL="1028700" indent="0" algn="ctr" defTabSz="1028700" rtl="0" eaLnBrk="1" latinLnBrk="0" hangingPunct="1">
              <a:spcBef>
                <a:spcPct val="20000"/>
              </a:spcBef>
              <a:buFont typeface="Arial" panose="020B0604020202020204" pitchFamily="34" charset="0"/>
              <a:buNone/>
              <a:defRPr kumimoji="1" sz="2700" kern="1200">
                <a:solidFill>
                  <a:schemeClr val="tx1">
                    <a:tint val="75000"/>
                  </a:schemeClr>
                </a:solidFill>
                <a:latin typeface="+mn-lt"/>
                <a:ea typeface="+mn-ea"/>
                <a:cs typeface="+mn-cs"/>
              </a:defRPr>
            </a:lvl3pPr>
            <a:lvl4pPr marL="154305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4pPr>
            <a:lvl5pPr marL="205740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5pPr>
            <a:lvl6pPr marL="257175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6pPr>
            <a:lvl7pPr marL="308610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7pPr>
            <a:lvl8pPr marL="360045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8pPr>
            <a:lvl9pPr marL="411480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9pPr>
          </a:lstStyle>
          <a:p>
            <a:pPr marL="0" marR="0" lvl="0" indent="0" algn="ctr" defTabSz="81021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ネガティブエミッション</a:t>
            </a:r>
            <a:endParaRPr kumimoji="1" lang="en-US" altLang="ja-JP" sz="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pic>
        <p:nvPicPr>
          <p:cNvPr id="123" name="図 1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818492" y="3172425"/>
            <a:ext cx="1361956" cy="869844"/>
          </a:xfrm>
          <a:prstGeom prst="rect">
            <a:avLst/>
          </a:prstGeom>
        </p:spPr>
      </p:pic>
      <p:sp>
        <p:nvSpPr>
          <p:cNvPr id="124" name="上下矢印 123"/>
          <p:cNvSpPr/>
          <p:nvPr/>
        </p:nvSpPr>
        <p:spPr>
          <a:xfrm>
            <a:off x="3192113" y="4112170"/>
            <a:ext cx="625551" cy="399676"/>
          </a:xfrm>
          <a:prstGeom prst="upDownArrow">
            <a:avLst>
              <a:gd name="adj1" fmla="val 60815"/>
              <a:gd name="adj2" fmla="val 3093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360095" rtl="0" eaLnBrk="1" fontAlgn="auto" latinLnBrk="0" hangingPunct="1">
              <a:lnSpc>
                <a:spcPct val="100000"/>
              </a:lnSpc>
              <a:spcBef>
                <a:spcPts val="0"/>
              </a:spcBef>
              <a:spcAft>
                <a:spcPts val="0"/>
              </a:spcAft>
              <a:buClrTx/>
              <a:buSzTx/>
              <a:buFontTx/>
              <a:buNone/>
              <a:tabLst/>
              <a:defRPr/>
            </a:pPr>
            <a:endParaRPr kumimoji="0" lang="ja-JP" altLang="en-US" sz="1418"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25" name="テキスト ボックス 124"/>
          <p:cNvSpPr txBox="1"/>
          <p:nvPr/>
        </p:nvSpPr>
        <p:spPr>
          <a:xfrm>
            <a:off x="1951621" y="2633383"/>
            <a:ext cx="3120344" cy="276999"/>
          </a:xfrm>
          <a:prstGeom prst="rect">
            <a:avLst/>
          </a:prstGeom>
          <a:noFill/>
        </p:spPr>
        <p:txBody>
          <a:bodyPr wrap="square" rtlCol="0">
            <a:spAutoFit/>
          </a:bodyPr>
          <a:lstStyle/>
          <a:p>
            <a:pPr marL="0" marR="0" lvl="0" indent="0" algn="ctr" defTabSz="756056"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カーボンニュートラルの実現に向けた取組み</a:t>
            </a:r>
            <a:endParaRPr kumimoji="0"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26" name="正方形/長方形 125"/>
          <p:cNvSpPr/>
          <p:nvPr/>
        </p:nvSpPr>
        <p:spPr>
          <a:xfrm>
            <a:off x="5071965" y="5363153"/>
            <a:ext cx="1620000" cy="216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2025</a:t>
            </a:r>
            <a:r>
              <a:rPr kumimoji="0" lang="ja-JP" altLang="en-US" sz="12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（万博開催）</a:t>
            </a:r>
          </a:p>
        </p:txBody>
      </p:sp>
      <p:sp>
        <p:nvSpPr>
          <p:cNvPr id="127" name="正方形/長方形 126"/>
          <p:cNvSpPr/>
          <p:nvPr/>
        </p:nvSpPr>
        <p:spPr>
          <a:xfrm>
            <a:off x="3059661" y="5885625"/>
            <a:ext cx="1620000" cy="216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現状</a:t>
            </a:r>
          </a:p>
        </p:txBody>
      </p:sp>
      <p:sp>
        <p:nvSpPr>
          <p:cNvPr id="128" name="テキスト ボックス 127"/>
          <p:cNvSpPr txBox="1"/>
          <p:nvPr/>
        </p:nvSpPr>
        <p:spPr>
          <a:xfrm>
            <a:off x="2980224" y="6038649"/>
            <a:ext cx="3282924" cy="446276"/>
          </a:xfrm>
          <a:prstGeom prst="rect">
            <a:avLst/>
          </a:prstGeom>
          <a:noFill/>
        </p:spPr>
        <p:txBody>
          <a:bodyPr wrap="square" rtlCol="0">
            <a:spAutoFit/>
          </a:bodyPr>
          <a:lstStyle/>
          <a:p>
            <a:pPr marL="0" marR="0" lvl="0" indent="0" algn="l" defTabSz="756056" rtl="0" eaLnBrk="1" fontAlgn="auto" latinLnBrk="0" hangingPunct="1">
              <a:lnSpc>
                <a:spcPct val="100000"/>
              </a:lnSpc>
              <a:spcBef>
                <a:spcPts val="0"/>
              </a:spcBef>
              <a:spcAft>
                <a:spcPts val="0"/>
              </a:spcAft>
              <a:buClrTx/>
              <a:buSzTx/>
              <a:buFontTx/>
              <a:buNone/>
              <a:tabLst/>
              <a:defRPr/>
            </a:pPr>
            <a:r>
              <a:rPr kumimoji="0" lang="ja-JP" altLang="en-US" sz="11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府域の</a:t>
            </a:r>
            <a:r>
              <a:rPr kumimoji="0" lang="en-US" altLang="ja-JP" sz="11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CO</a:t>
            </a:r>
            <a:r>
              <a:rPr kumimoji="0" lang="en-US" altLang="ja-JP" sz="9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2</a:t>
            </a:r>
            <a:r>
              <a:rPr kumimoji="0" lang="ja-JP" altLang="en-US" sz="11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排出量</a:t>
            </a:r>
            <a:r>
              <a:rPr lang="en-US" altLang="ja-JP" sz="1400" b="1" dirty="0">
                <a:latin typeface="BIZ UDPゴシック" panose="020B0400000000000000" pitchFamily="50" charset="-128"/>
                <a:ea typeface="BIZ UDPゴシック" panose="020B0400000000000000" pitchFamily="50" charset="-128"/>
              </a:rPr>
              <a:t>24.3</a:t>
            </a:r>
            <a:r>
              <a:rPr kumimoji="0" lang="ja-JP" altLang="en-US" sz="11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％削減</a:t>
            </a:r>
            <a:r>
              <a:rPr kumimoji="0" lang="ja-JP" altLang="en-US" sz="8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a:t>
            </a:r>
            <a:r>
              <a:rPr kumimoji="0" lang="en-US" altLang="ja-JP" sz="8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2013</a:t>
            </a:r>
            <a:r>
              <a:rPr kumimoji="0" lang="ja-JP" altLang="en-US" sz="8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比）</a:t>
            </a:r>
            <a:endParaRPr kumimoji="0" lang="en-US" altLang="ja-JP" sz="8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a:p>
            <a:pPr marL="0" marR="0" lvl="0" indent="0" algn="l" defTabSz="756056" rtl="0" eaLnBrk="1" fontAlgn="auto" latinLnBrk="0" hangingPunct="1">
              <a:lnSpc>
                <a:spcPct val="100000"/>
              </a:lnSpc>
              <a:spcBef>
                <a:spcPts val="0"/>
              </a:spcBef>
              <a:spcAft>
                <a:spcPts val="0"/>
              </a:spcAft>
              <a:buClrTx/>
              <a:buSzTx/>
              <a:buFontTx/>
              <a:buNone/>
              <a:tabLst/>
              <a:defRPr/>
            </a:pPr>
            <a:r>
              <a:rPr kumimoji="0" lang="en-US" altLang="ja-JP" sz="9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a:t>
            </a:r>
            <a:r>
              <a:rPr kumimoji="0" lang="en-US" altLang="ja-JP" sz="900" b="1" i="0"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20</a:t>
            </a:r>
            <a:r>
              <a:rPr kumimoji="0" lang="ja-JP" altLang="en-US" sz="900" b="1" i="0"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２１</a:t>
            </a:r>
            <a:r>
              <a:rPr kumimoji="0" lang="ja-JP" altLang="en-US" sz="9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rPr>
              <a:t>年度</a:t>
            </a:r>
            <a:endParaRPr kumimoji="0" lang="en-US" altLang="ja-JP" sz="900" b="0"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n-cs"/>
            </a:endParaRPr>
          </a:p>
        </p:txBody>
      </p:sp>
      <p:sp>
        <p:nvSpPr>
          <p:cNvPr id="129" name="正方形/長方形 128"/>
          <p:cNvSpPr/>
          <p:nvPr/>
        </p:nvSpPr>
        <p:spPr>
          <a:xfrm>
            <a:off x="6114466" y="3951998"/>
            <a:ext cx="1620000" cy="216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2030</a:t>
            </a:r>
            <a:r>
              <a:rPr kumimoji="0" lang="ja-JP" altLang="en-US" sz="12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（万博後）</a:t>
            </a:r>
          </a:p>
        </p:txBody>
      </p:sp>
      <p:sp>
        <p:nvSpPr>
          <p:cNvPr id="130" name="正方形/長方形 129"/>
          <p:cNvSpPr/>
          <p:nvPr/>
        </p:nvSpPr>
        <p:spPr>
          <a:xfrm>
            <a:off x="6857456" y="2902373"/>
            <a:ext cx="1620000" cy="216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２０５０</a:t>
            </a:r>
          </a:p>
        </p:txBody>
      </p:sp>
      <p:sp>
        <p:nvSpPr>
          <p:cNvPr id="131" name="テキスト ボックス 130"/>
          <p:cNvSpPr txBox="1"/>
          <p:nvPr/>
        </p:nvSpPr>
        <p:spPr>
          <a:xfrm>
            <a:off x="6007796" y="4113061"/>
            <a:ext cx="2927782" cy="307777"/>
          </a:xfrm>
          <a:prstGeom prst="rect">
            <a:avLst/>
          </a:prstGeom>
          <a:noFill/>
        </p:spPr>
        <p:txBody>
          <a:bodyPr wrap="square" rtlCol="0">
            <a:spAutoFit/>
          </a:bodyPr>
          <a:lstStyle/>
          <a:p>
            <a:pPr marL="0" marR="0" lvl="0" indent="0" algn="l" defTabSz="756056" rtl="0" eaLnBrk="1" fontAlgn="auto" latinLnBrk="0" hangingPunct="1">
              <a:lnSpc>
                <a:spcPct val="100000"/>
              </a:lnSpc>
              <a:spcBef>
                <a:spcPts val="0"/>
              </a:spcBef>
              <a:spcAft>
                <a:spcPts val="0"/>
              </a:spcAft>
              <a:buClrTx/>
              <a:buSzTx/>
              <a:buFontTx/>
              <a:buNone/>
              <a:tabLst/>
              <a:defRPr/>
            </a:pPr>
            <a:r>
              <a:rPr kumimoji="0" lang="en-US" altLang="ja-JP" sz="11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CO</a:t>
            </a:r>
            <a:r>
              <a:rPr kumimoji="0" lang="en-US" altLang="ja-JP"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a:t>
            </a:r>
            <a:r>
              <a:rPr kumimoji="0" lang="ja-JP" altLang="en-US" sz="11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排出量</a:t>
            </a:r>
            <a:r>
              <a:rPr kumimoji="0"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４０</a:t>
            </a:r>
            <a:r>
              <a:rPr kumimoji="0" lang="ja-JP" altLang="en-US" sz="11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％以上削減</a:t>
            </a:r>
            <a:r>
              <a:rPr kumimoji="0"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0" lang="en-US" altLang="ja-JP"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2013</a:t>
            </a:r>
            <a:r>
              <a:rPr kumimoji="0"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比）</a:t>
            </a:r>
            <a:endParaRPr kumimoji="0" lang="en-US" altLang="ja-JP"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2" name="テキスト ボックス 131"/>
          <p:cNvSpPr txBox="1"/>
          <p:nvPr/>
        </p:nvSpPr>
        <p:spPr>
          <a:xfrm>
            <a:off x="6544716" y="3098156"/>
            <a:ext cx="2927782" cy="307777"/>
          </a:xfrm>
          <a:prstGeom prst="rect">
            <a:avLst/>
          </a:prstGeom>
          <a:noFill/>
        </p:spPr>
        <p:txBody>
          <a:bodyPr wrap="square" rtlCol="0">
            <a:spAutoFit/>
          </a:bodyPr>
          <a:lstStyle/>
          <a:p>
            <a:pPr marL="0" marR="0" lvl="0" indent="0" algn="l" defTabSz="756056" rtl="0" eaLnBrk="1" fontAlgn="auto" latinLnBrk="0" hangingPunct="1">
              <a:lnSpc>
                <a:spcPct val="100000"/>
              </a:lnSpc>
              <a:spcBef>
                <a:spcPts val="0"/>
              </a:spcBef>
              <a:spcAft>
                <a:spcPts val="0"/>
              </a:spcAft>
              <a:buClrTx/>
              <a:buSzTx/>
              <a:buFontTx/>
              <a:buNone/>
              <a:tabLst/>
              <a:defRPr/>
            </a:pPr>
            <a:r>
              <a:rPr kumimoji="0" lang="ja-JP" altLang="en-US" sz="11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実質</a:t>
            </a:r>
            <a:r>
              <a:rPr kumimoji="0" lang="en-US" altLang="ja-JP" sz="11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CO</a:t>
            </a:r>
            <a:r>
              <a:rPr kumimoji="0" lang="en-US" altLang="ja-JP" sz="9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a:t>
            </a:r>
            <a:r>
              <a:rPr kumimoji="0" lang="ja-JP" altLang="en-US" sz="11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排出量</a:t>
            </a:r>
            <a:r>
              <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100</a:t>
            </a:r>
            <a:r>
              <a:rPr kumimoji="0" lang="ja-JP" altLang="en-US" sz="11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％削減</a:t>
            </a:r>
            <a:r>
              <a:rPr kumimoji="0"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0" lang="en-US" altLang="ja-JP"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2013</a:t>
            </a:r>
            <a:r>
              <a:rPr kumimoji="0"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比）</a:t>
            </a:r>
            <a:endParaRPr kumimoji="0" lang="en-US" altLang="ja-JP"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graphicFrame>
        <p:nvGraphicFramePr>
          <p:cNvPr id="133" name="表 132"/>
          <p:cNvGraphicFramePr>
            <a:graphicFrameLocks noGrp="1"/>
          </p:cNvGraphicFramePr>
          <p:nvPr/>
        </p:nvGraphicFramePr>
        <p:xfrm>
          <a:off x="6980526" y="4754093"/>
          <a:ext cx="1534991" cy="1294248"/>
        </p:xfrm>
        <a:graphic>
          <a:graphicData uri="http://schemas.openxmlformats.org/drawingml/2006/table">
            <a:tbl>
              <a:tblPr firstRow="1" firstCol="1" bandRow="1"/>
              <a:tblGrid>
                <a:gridCol w="677243">
                  <a:extLst>
                    <a:ext uri="{9D8B030D-6E8A-4147-A177-3AD203B41FA5}">
                      <a16:colId xmlns:a16="http://schemas.microsoft.com/office/drawing/2014/main" val="2482487794"/>
                    </a:ext>
                  </a:extLst>
                </a:gridCol>
                <a:gridCol w="857748">
                  <a:extLst>
                    <a:ext uri="{9D8B030D-6E8A-4147-A177-3AD203B41FA5}">
                      <a16:colId xmlns:a16="http://schemas.microsoft.com/office/drawing/2014/main" val="2166802809"/>
                    </a:ext>
                  </a:extLst>
                </a:gridCol>
              </a:tblGrid>
              <a:tr h="0">
                <a:tc>
                  <a:txBody>
                    <a:bodyPr/>
                    <a:lstStyle/>
                    <a:p>
                      <a:pPr algn="ctr">
                        <a:lnSpc>
                          <a:spcPts val="1600"/>
                        </a:lnSpc>
                        <a:spcAft>
                          <a:spcPts val="0"/>
                        </a:spcAft>
                      </a:pPr>
                      <a:r>
                        <a:rPr lang="ja-JP" sz="800" b="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部</a:t>
                      </a:r>
                      <a:r>
                        <a:rPr lang="en-US" altLang="ja-JP" sz="800" b="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sz="800" b="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門</a:t>
                      </a:r>
                      <a:endParaRPr lang="ja-JP" sz="8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29766" marT="36000" marB="3600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pPr algn="ctr">
                        <a:lnSpc>
                          <a:spcPct val="100000"/>
                        </a:lnSpc>
                        <a:spcAft>
                          <a:spcPts val="0"/>
                        </a:spcAft>
                      </a:pPr>
                      <a:r>
                        <a:rPr kumimoji="1" lang="ja-JP" altLang="en-US" sz="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２０</a:t>
                      </a:r>
                      <a:r>
                        <a:rPr kumimoji="1" lang="en-US" altLang="ja-JP" sz="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30</a:t>
                      </a:r>
                      <a:r>
                        <a:rPr kumimoji="1" lang="ja-JP" altLang="en-US" sz="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削減率</a:t>
                      </a:r>
                      <a:endParaRPr kumimoji="1" lang="en-US" altLang="ja-JP" sz="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lnSpc>
                          <a:spcPct val="100000"/>
                        </a:lnSpc>
                        <a:spcAft>
                          <a:spcPts val="0"/>
                        </a:spcAft>
                      </a:pPr>
                      <a:r>
                        <a:rPr kumimoji="1" lang="ja-JP" altLang="en-US" sz="5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（２０１３比）</a:t>
                      </a:r>
                    </a:p>
                  </a:txBody>
                  <a:tcPr marL="0" marR="29766"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3598389697"/>
                  </a:ext>
                </a:extLst>
              </a:tr>
              <a:tr h="0">
                <a:tc>
                  <a:txBody>
                    <a:bodyPr/>
                    <a:lstStyle/>
                    <a:p>
                      <a:pPr algn="ctr">
                        <a:lnSpc>
                          <a:spcPts val="1100"/>
                        </a:lnSpc>
                        <a:spcAft>
                          <a:spcPts val="0"/>
                        </a:spcAft>
                      </a:pPr>
                      <a:r>
                        <a:rPr lang="ja-JP" altLang="en-US" sz="800" b="0" u="none"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工場等</a:t>
                      </a:r>
                      <a:endParaRPr lang="ja-JP" sz="800" b="0" u="none"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29766"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600"/>
                        </a:lnSpc>
                        <a:spcAft>
                          <a:spcPts val="0"/>
                        </a:spcAft>
                      </a:pPr>
                      <a:r>
                        <a:rPr lang="en-US" altLang="ja-JP"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43</a:t>
                      </a:r>
                      <a:r>
                        <a:rPr lang="ja-JP" altLang="en-US"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9766" marR="297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65448452"/>
                  </a:ext>
                </a:extLst>
              </a:tr>
              <a:tr h="0">
                <a:tc>
                  <a:txBody>
                    <a:bodyPr/>
                    <a:lstStyle/>
                    <a:p>
                      <a:pPr algn="ctr">
                        <a:lnSpc>
                          <a:spcPts val="1100"/>
                        </a:lnSpc>
                        <a:spcAft>
                          <a:spcPts val="0"/>
                        </a:spcAft>
                      </a:pPr>
                      <a:r>
                        <a:rPr lang="ja-JP" altLang="en-US" sz="800" b="0" u="none"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オフィス</a:t>
                      </a:r>
                      <a:endParaRPr lang="ja-JP" sz="800" b="0" u="none"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29766"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600"/>
                        </a:lnSpc>
                        <a:spcAft>
                          <a:spcPts val="0"/>
                        </a:spcAft>
                      </a:pPr>
                      <a:r>
                        <a:rPr lang="en-US" altLang="ja-JP"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42</a:t>
                      </a:r>
                      <a:r>
                        <a:rPr lang="ja-JP" altLang="en-US"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9766" marR="297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86525355"/>
                  </a:ext>
                </a:extLst>
              </a:tr>
              <a:tr h="0">
                <a:tc>
                  <a:txBody>
                    <a:bodyPr/>
                    <a:lstStyle/>
                    <a:p>
                      <a:pPr algn="ctr">
                        <a:lnSpc>
                          <a:spcPts val="1100"/>
                        </a:lnSpc>
                        <a:spcAft>
                          <a:spcPts val="0"/>
                        </a:spcAft>
                      </a:pPr>
                      <a:r>
                        <a:rPr lang="ja-JP" sz="800" b="0" u="none"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家</a:t>
                      </a:r>
                      <a:r>
                        <a:rPr lang="en-US" altLang="ja-JP" sz="800" b="0" u="none"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sz="800" b="0" u="none"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庭</a:t>
                      </a:r>
                      <a:endParaRPr lang="ja-JP" sz="800" b="0" u="none"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29766"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600"/>
                        </a:lnSpc>
                        <a:spcAft>
                          <a:spcPts val="0"/>
                        </a:spcAft>
                      </a:pPr>
                      <a:r>
                        <a:rPr lang="en-US" altLang="ja-JP"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46</a:t>
                      </a:r>
                      <a:r>
                        <a:rPr lang="ja-JP" altLang="en-US"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9766" marR="297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25399196"/>
                  </a:ext>
                </a:extLst>
              </a:tr>
              <a:tr h="0">
                <a:tc>
                  <a:txBody>
                    <a:bodyPr/>
                    <a:lstStyle/>
                    <a:p>
                      <a:pPr algn="ctr">
                        <a:lnSpc>
                          <a:spcPts val="1100"/>
                        </a:lnSpc>
                        <a:spcAft>
                          <a:spcPts val="0"/>
                        </a:spcAft>
                      </a:pPr>
                      <a:r>
                        <a:rPr lang="ja-JP" sz="800" b="0" u="none"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運</a:t>
                      </a:r>
                      <a:r>
                        <a:rPr lang="en-US" altLang="ja-JP" sz="800" b="0" u="none"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sz="800" b="0" u="none"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輸</a:t>
                      </a:r>
                      <a:endParaRPr lang="ja-JP" sz="800" b="0" u="none"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29766"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600"/>
                        </a:lnSpc>
                        <a:spcAft>
                          <a:spcPts val="0"/>
                        </a:spcAft>
                      </a:pPr>
                      <a:r>
                        <a:rPr lang="en-US" altLang="ja-JP"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33</a:t>
                      </a:r>
                      <a:r>
                        <a:rPr lang="ja-JP" altLang="en-US"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9766" marR="297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43718977"/>
                  </a:ext>
                </a:extLst>
              </a:tr>
              <a:tr h="0">
                <a:tc>
                  <a:txBody>
                    <a:bodyPr/>
                    <a:lstStyle/>
                    <a:p>
                      <a:pPr algn="ctr">
                        <a:lnSpc>
                          <a:spcPts val="1100"/>
                        </a:lnSpc>
                        <a:spcAft>
                          <a:spcPts val="0"/>
                        </a:spcAft>
                      </a:pPr>
                      <a:r>
                        <a:rPr lang="ja-JP" altLang="en-US" sz="800" b="0" u="sng"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その他</a:t>
                      </a:r>
                      <a:r>
                        <a:rPr lang="ja-JP" altLang="en-US" sz="500" b="0" u="sng"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sz="500" b="0" u="sng"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500" b="0" u="sng"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500" b="0" u="sng" kern="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29766"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600"/>
                        </a:lnSpc>
                        <a:spcAft>
                          <a:spcPts val="0"/>
                        </a:spcAft>
                      </a:pPr>
                      <a:r>
                        <a:rPr lang="en-US" altLang="ja-JP"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23</a:t>
                      </a:r>
                      <a:r>
                        <a:rPr lang="ja-JP" altLang="en-US"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9766" marR="297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76176684"/>
                  </a:ext>
                </a:extLst>
              </a:tr>
              <a:tr h="0">
                <a:tc>
                  <a:txBody>
                    <a:bodyPr/>
                    <a:lstStyle/>
                    <a:p>
                      <a:pPr algn="ctr">
                        <a:lnSpc>
                          <a:spcPts val="1600"/>
                        </a:lnSpc>
                        <a:spcAft>
                          <a:spcPts val="0"/>
                        </a:spcAft>
                      </a:pPr>
                      <a:r>
                        <a:rPr lang="ja-JP" sz="800" b="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合</a:t>
                      </a:r>
                      <a:r>
                        <a:rPr lang="ja-JP" altLang="en-US" sz="800" b="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sz="800" b="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計</a:t>
                      </a:r>
                      <a:endParaRPr lang="ja-JP" sz="800" b="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0" marR="29766" marT="0" marB="0" anchor="ctr">
                    <a:lnL w="2857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600"/>
                        </a:lnSpc>
                        <a:spcAft>
                          <a:spcPts val="0"/>
                        </a:spcAft>
                      </a:pPr>
                      <a:r>
                        <a:rPr lang="en-US" altLang="ja-JP" sz="1000" b="0" kern="1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rPr>
                        <a:t>40</a:t>
                      </a:r>
                      <a:r>
                        <a:rPr lang="ja-JP" altLang="en-US" sz="1000" b="0" kern="1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00" b="0" kern="1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29766" marR="297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208523210"/>
                  </a:ext>
                </a:extLst>
              </a:tr>
            </a:tbl>
          </a:graphicData>
        </a:graphic>
      </p:graphicFrame>
      <p:sp>
        <p:nvSpPr>
          <p:cNvPr id="134" name="テキスト ボックス 133"/>
          <p:cNvSpPr txBox="1"/>
          <p:nvPr/>
        </p:nvSpPr>
        <p:spPr>
          <a:xfrm>
            <a:off x="6894418" y="6250410"/>
            <a:ext cx="2063407" cy="19402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66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66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66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）廃棄物、メタンなど</a:t>
            </a:r>
          </a:p>
        </p:txBody>
      </p:sp>
      <p:sp>
        <p:nvSpPr>
          <p:cNvPr id="135" name="テキスト ボックス 134"/>
          <p:cNvSpPr txBox="1"/>
          <p:nvPr/>
        </p:nvSpPr>
        <p:spPr>
          <a:xfrm>
            <a:off x="1316862" y="1786598"/>
            <a:ext cx="7783595" cy="523220"/>
          </a:xfrm>
          <a:prstGeom prst="rect">
            <a:avLst/>
          </a:prstGeom>
          <a:noFill/>
        </p:spPr>
        <p:txBody>
          <a:bodyPr wrap="square" rtlCol="0">
            <a:spAutoFit/>
          </a:bodyPr>
          <a:lstStyle/>
          <a:p>
            <a:pPr marL="0" marR="0" lvl="0" indent="0" algn="l" defTabSz="378013"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大阪・関西から革新的な技術を創出。２０３０年に府域の</a:t>
            </a:r>
            <a:r>
              <a:rPr kumimoji="0"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CO</a:t>
            </a:r>
            <a:r>
              <a:rPr kumimoji="0"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a:t>
            </a: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排出量を</a:t>
            </a:r>
            <a:r>
              <a:rPr kumimoji="0"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2013</a:t>
            </a:r>
            <a:r>
              <a:rPr kumimoji="0"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年比４０％以上削減し、２０５０年までにカーボンニュートラルの実現をめざす。</a:t>
            </a:r>
            <a:endParaRPr kumimoji="0"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6" name="サブタイトル 2">
            <a:extLst>
              <a:ext uri="{FF2B5EF4-FFF2-40B4-BE49-F238E27FC236}">
                <a16:creationId xmlns:a16="http://schemas.microsoft.com/office/drawing/2014/main" id="{4DED8260-C416-4F5B-A39A-9057A1C604FA}"/>
              </a:ext>
            </a:extLst>
          </p:cNvPr>
          <p:cNvSpPr txBox="1">
            <a:spLocks/>
          </p:cNvSpPr>
          <p:nvPr/>
        </p:nvSpPr>
        <p:spPr>
          <a:xfrm>
            <a:off x="1483017" y="2951304"/>
            <a:ext cx="1260000" cy="180000"/>
          </a:xfrm>
          <a:prstGeom prst="rect">
            <a:avLst/>
          </a:prstGeom>
          <a:pattFill prst="ltUpDiag">
            <a:fgClr>
              <a:schemeClr val="accent5">
                <a:lumMod val="40000"/>
                <a:lumOff val="60000"/>
              </a:schemeClr>
            </a:fgClr>
            <a:bgClr>
              <a:schemeClr val="bg1"/>
            </a:bgClr>
          </a:pattFill>
          <a:ln>
            <a:solidFill>
              <a:srgbClr val="0070C0"/>
            </a:solidFill>
          </a:ln>
        </p:spPr>
        <p:txBody>
          <a:bodyPr vert="horz" wrap="square" lIns="0" tIns="28354" rIns="0" bIns="28354" rtlCol="0" anchor="ctr">
            <a:noAutofit/>
          </a:bodyPr>
          <a:lstStyle>
            <a:lvl1pPr marL="0" indent="0" algn="ctr" defTabSz="1028700" rtl="0" eaLnBrk="1" latinLnBrk="0" hangingPunct="1">
              <a:spcBef>
                <a:spcPct val="20000"/>
              </a:spcBef>
              <a:buFont typeface="Arial" panose="020B0604020202020204" pitchFamily="34" charset="0"/>
              <a:buNone/>
              <a:defRPr kumimoji="1" sz="3600" kern="1200">
                <a:solidFill>
                  <a:schemeClr val="tx1">
                    <a:tint val="75000"/>
                  </a:schemeClr>
                </a:solidFill>
                <a:latin typeface="+mn-lt"/>
                <a:ea typeface="+mn-ea"/>
                <a:cs typeface="+mn-cs"/>
              </a:defRPr>
            </a:lvl1pPr>
            <a:lvl2pPr marL="514350" indent="0" algn="ctr" defTabSz="10287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2pPr>
            <a:lvl3pPr marL="1028700" indent="0" algn="ctr" defTabSz="1028700" rtl="0" eaLnBrk="1" latinLnBrk="0" hangingPunct="1">
              <a:spcBef>
                <a:spcPct val="20000"/>
              </a:spcBef>
              <a:buFont typeface="Arial" panose="020B0604020202020204" pitchFamily="34" charset="0"/>
              <a:buNone/>
              <a:defRPr kumimoji="1" sz="2700" kern="1200">
                <a:solidFill>
                  <a:schemeClr val="tx1">
                    <a:tint val="75000"/>
                  </a:schemeClr>
                </a:solidFill>
                <a:latin typeface="+mn-lt"/>
                <a:ea typeface="+mn-ea"/>
                <a:cs typeface="+mn-cs"/>
              </a:defRPr>
            </a:lvl3pPr>
            <a:lvl4pPr marL="154305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4pPr>
            <a:lvl5pPr marL="205740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5pPr>
            <a:lvl6pPr marL="257175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6pPr>
            <a:lvl7pPr marL="308610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7pPr>
            <a:lvl8pPr marL="360045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8pPr>
            <a:lvl9pPr marL="4114800" indent="0" algn="ctr" defTabSz="1028700" rtl="0" eaLnBrk="1" latinLnBrk="0" hangingPunct="1">
              <a:spcBef>
                <a:spcPct val="20000"/>
              </a:spcBef>
              <a:buFont typeface="Arial" panose="020B0604020202020204" pitchFamily="34" charset="0"/>
              <a:buNone/>
              <a:defRPr kumimoji="1" sz="2300" kern="1200">
                <a:solidFill>
                  <a:schemeClr val="tx1">
                    <a:tint val="75000"/>
                  </a:schemeClr>
                </a:solidFill>
                <a:latin typeface="+mn-lt"/>
                <a:ea typeface="+mn-ea"/>
                <a:cs typeface="+mn-cs"/>
              </a:defRPr>
            </a:lvl9pPr>
          </a:lstStyle>
          <a:p>
            <a:pPr marL="0" marR="0" lvl="0" indent="0" algn="ctr" defTabSz="81021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水素エネルギー等</a:t>
            </a:r>
            <a:endParaRPr kumimoji="1" lang="en-US" altLang="ja-JP" sz="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pic>
        <p:nvPicPr>
          <p:cNvPr id="137" name="図 13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49835" y="3196691"/>
            <a:ext cx="889195" cy="480394"/>
          </a:xfrm>
          <a:prstGeom prst="rect">
            <a:avLst/>
          </a:prstGeom>
        </p:spPr>
      </p:pic>
      <p:sp>
        <p:nvSpPr>
          <p:cNvPr id="138" name="テキスト ボックス 137">
            <a:extLst>
              <a:ext uri="{FF2B5EF4-FFF2-40B4-BE49-F238E27FC236}">
                <a16:creationId xmlns:a16="http://schemas.microsoft.com/office/drawing/2014/main" id="{D74FD4DC-EECE-4381-88A1-F1DD15E41281}"/>
              </a:ext>
            </a:extLst>
          </p:cNvPr>
          <p:cNvSpPr txBox="1"/>
          <p:nvPr/>
        </p:nvSpPr>
        <p:spPr>
          <a:xfrm>
            <a:off x="2113017" y="3662376"/>
            <a:ext cx="735500" cy="185482"/>
          </a:xfrm>
          <a:prstGeom prst="rect">
            <a:avLst/>
          </a:prstGeom>
          <a:noFill/>
        </p:spPr>
        <p:txBody>
          <a:bodyPr wrap="square" rtlCol="0" anchor="ctr" anchorCtr="0">
            <a:spAutoFit/>
          </a:bodyPr>
          <a:lstStyle/>
          <a:p>
            <a:pPr marL="0" marR="0" lvl="0" indent="0" algn="ctr" defTabSz="360095" rtl="0" eaLnBrk="1" fontAlgn="auto" latinLnBrk="0" hangingPunct="1">
              <a:lnSpc>
                <a:spcPts val="709"/>
              </a:lnSpc>
              <a:spcBef>
                <a:spcPts val="0"/>
              </a:spcBef>
              <a:spcAft>
                <a:spcPts val="0"/>
              </a:spcAft>
              <a:buClrTx/>
              <a:buSzTx/>
              <a:buFontTx/>
              <a:buNone/>
              <a:tabLst/>
              <a:defRPr/>
            </a:pPr>
            <a:r>
              <a:rPr kumimoji="0" lang="ja-JP" altLang="en-US" sz="55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水素発電</a:t>
            </a:r>
            <a:endParaRPr kumimoji="0" lang="en-US" altLang="ja-JP" sz="55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9" name="テキスト ボックス 138">
            <a:extLst>
              <a:ext uri="{FF2B5EF4-FFF2-40B4-BE49-F238E27FC236}">
                <a16:creationId xmlns:a16="http://schemas.microsoft.com/office/drawing/2014/main" id="{D74FD4DC-EECE-4381-88A1-F1DD15E41281}"/>
              </a:ext>
            </a:extLst>
          </p:cNvPr>
          <p:cNvSpPr txBox="1"/>
          <p:nvPr/>
        </p:nvSpPr>
        <p:spPr>
          <a:xfrm>
            <a:off x="5142044" y="3638000"/>
            <a:ext cx="735500" cy="169790"/>
          </a:xfrm>
          <a:prstGeom prst="rect">
            <a:avLst/>
          </a:prstGeom>
          <a:noFill/>
        </p:spPr>
        <p:txBody>
          <a:bodyPr wrap="square" rtlCol="0" anchor="ctr" anchorCtr="0">
            <a:spAutoFit/>
          </a:bodyPr>
          <a:lstStyle/>
          <a:p>
            <a:pPr marL="0" marR="0" lvl="0" indent="0" algn="ctr" defTabSz="360095" rtl="0" eaLnBrk="1" fontAlgn="auto" latinLnBrk="0" hangingPunct="1">
              <a:lnSpc>
                <a:spcPts val="709"/>
              </a:lnSpc>
              <a:spcBef>
                <a:spcPts val="0"/>
              </a:spcBef>
              <a:spcAft>
                <a:spcPts val="0"/>
              </a:spcAft>
              <a:buClrTx/>
              <a:buSzTx/>
              <a:buFontTx/>
              <a:buNone/>
              <a:tabLst/>
              <a:defRPr/>
            </a:pPr>
            <a:r>
              <a:rPr kumimoji="0" lang="en-US" altLang="ja-JP" sz="55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DAC</a:t>
            </a:r>
            <a:endParaRPr kumimoji="0" lang="ja-JP" altLang="en-US" sz="55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41" name="テキスト ボックス 140">
            <a:extLst>
              <a:ext uri="{FF2B5EF4-FFF2-40B4-BE49-F238E27FC236}">
                <a16:creationId xmlns:a16="http://schemas.microsoft.com/office/drawing/2014/main" id="{D74FD4DC-EECE-4381-88A1-F1DD15E41281}"/>
              </a:ext>
            </a:extLst>
          </p:cNvPr>
          <p:cNvSpPr txBox="1"/>
          <p:nvPr/>
        </p:nvSpPr>
        <p:spPr>
          <a:xfrm>
            <a:off x="2196783" y="4340434"/>
            <a:ext cx="735500" cy="169790"/>
          </a:xfrm>
          <a:prstGeom prst="rect">
            <a:avLst/>
          </a:prstGeom>
          <a:noFill/>
        </p:spPr>
        <p:txBody>
          <a:bodyPr wrap="square" rtlCol="0" anchor="ctr" anchorCtr="0">
            <a:spAutoFit/>
          </a:bodyPr>
          <a:lstStyle/>
          <a:p>
            <a:pPr marL="0" marR="0" lvl="0" indent="0" algn="ctr" defTabSz="360095" rtl="0" eaLnBrk="1" fontAlgn="auto" latinLnBrk="0" hangingPunct="1">
              <a:lnSpc>
                <a:spcPts val="709"/>
              </a:lnSpc>
              <a:spcBef>
                <a:spcPts val="0"/>
              </a:spcBef>
              <a:spcAft>
                <a:spcPts val="0"/>
              </a:spcAft>
              <a:buClrTx/>
              <a:buSzTx/>
              <a:buFontTx/>
              <a:buNone/>
              <a:tabLst/>
              <a:defRPr/>
            </a:pPr>
            <a:r>
              <a:rPr kumimoji="0" lang="ja-JP" altLang="en-US" sz="55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太陽電池</a:t>
            </a:r>
          </a:p>
        </p:txBody>
      </p:sp>
      <p:sp>
        <p:nvSpPr>
          <p:cNvPr id="142" name="スライド番号プレースホルダー 1"/>
          <p:cNvSpPr>
            <a:spLocks noGrp="1"/>
          </p:cNvSpPr>
          <p:nvPr>
            <p:ph type="sldNum" sz="quarter" idx="12"/>
          </p:nvPr>
        </p:nvSpPr>
        <p:spPr>
          <a:xfrm>
            <a:off x="9662615" y="6816016"/>
            <a:ext cx="418010" cy="38329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dirty="0">
                <a:solidFill>
                  <a:prstClr val="black">
                    <a:tint val="75000"/>
                  </a:prstClr>
                </a:solidFill>
                <a:latin typeface="Calibri" panose="020F0502020204030204"/>
                <a:ea typeface="游ゴシック" panose="020B0400000000000000" pitchFamily="50" charset="-128"/>
              </a:rPr>
              <a:t>20</a:t>
            </a:r>
            <a:endParaRPr kumimoji="1" lang="ja-JP" altLang="en-US" sz="126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09" name="正方形/長方形 108"/>
          <p:cNvSpPr/>
          <p:nvPr/>
        </p:nvSpPr>
        <p:spPr>
          <a:xfrm>
            <a:off x="6672680" y="4420838"/>
            <a:ext cx="2123572" cy="35160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ts val="900"/>
              </a:lnSpc>
              <a:spcBef>
                <a:spcPts val="0"/>
              </a:spcBef>
              <a:spcAft>
                <a:spcPts val="0"/>
              </a:spcAft>
              <a:buClrTx/>
              <a:buSzTx/>
              <a:buFontTx/>
              <a:buNone/>
              <a:tabLst/>
              <a:defRPr/>
            </a:pPr>
            <a:r>
              <a:rPr kumimoji="0"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大阪府における</a:t>
            </a:r>
            <a:r>
              <a:rPr kumimoji="0"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CO</a:t>
            </a:r>
            <a:r>
              <a:rPr kumimoji="0" lang="en-US" altLang="ja-JP" sz="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a:t>
            </a:r>
            <a:r>
              <a:rPr kumimoji="0"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排出量の</a:t>
            </a:r>
            <a:endParaRPr kumimoji="0"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ts val="900"/>
              </a:lnSpc>
              <a:spcBef>
                <a:spcPts val="0"/>
              </a:spcBef>
              <a:spcAft>
                <a:spcPts val="0"/>
              </a:spcAft>
              <a:buClrTx/>
              <a:buSzTx/>
              <a:buFontTx/>
              <a:buNone/>
              <a:tabLst/>
              <a:defRPr/>
            </a:pPr>
            <a:r>
              <a:rPr kumimoji="0"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部門ごとの削減率（将来推計）</a:t>
            </a:r>
          </a:p>
        </p:txBody>
      </p:sp>
      <p:sp>
        <p:nvSpPr>
          <p:cNvPr id="44" name="テキスト ボックス 43"/>
          <p:cNvSpPr txBox="1"/>
          <p:nvPr/>
        </p:nvSpPr>
        <p:spPr>
          <a:xfrm>
            <a:off x="2548273" y="2950020"/>
            <a:ext cx="1813988" cy="230832"/>
          </a:xfrm>
          <a:prstGeom prst="rect">
            <a:avLst/>
          </a:prstGeom>
          <a:noFill/>
        </p:spPr>
        <p:txBody>
          <a:bodyPr wrap="square" rtlCol="0">
            <a:spAutoFit/>
          </a:bodyPr>
          <a:lstStyle/>
          <a:p>
            <a:pPr marL="0" marR="0" lvl="0" indent="0" algn="ctr" defTabSz="756056"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万博会場</a:t>
            </a:r>
            <a:endParaRPr kumimoji="0" lang="en-US" altLang="ja-JP" sz="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47" name="テキスト ボックス 46">
            <a:extLst>
              <a:ext uri="{FF2B5EF4-FFF2-40B4-BE49-F238E27FC236}">
                <a16:creationId xmlns:a16="http://schemas.microsoft.com/office/drawing/2014/main" id="{D74FD4DC-EECE-4381-88A1-F1DD15E41281}"/>
              </a:ext>
            </a:extLst>
          </p:cNvPr>
          <p:cNvSpPr txBox="1"/>
          <p:nvPr/>
        </p:nvSpPr>
        <p:spPr>
          <a:xfrm>
            <a:off x="4828888" y="4304709"/>
            <a:ext cx="1143464" cy="182101"/>
          </a:xfrm>
          <a:prstGeom prst="rect">
            <a:avLst/>
          </a:prstGeom>
          <a:noFill/>
        </p:spPr>
        <p:txBody>
          <a:bodyPr wrap="square" rtlCol="0" anchor="ctr" anchorCtr="0">
            <a:spAutoFit/>
          </a:bodyPr>
          <a:lstStyle/>
          <a:p>
            <a:pPr marL="0" marR="0" lvl="0" indent="0" algn="ctr" defTabSz="360095" rtl="0" eaLnBrk="1" fontAlgn="auto" latinLnBrk="0" hangingPunct="1">
              <a:lnSpc>
                <a:spcPts val="709"/>
              </a:lnSpc>
              <a:spcBef>
                <a:spcPts val="0"/>
              </a:spcBef>
              <a:spcAft>
                <a:spcPts val="0"/>
              </a:spcAft>
              <a:buClrTx/>
              <a:buSzTx/>
              <a:buFontTx/>
              <a:buNone/>
              <a:tabLst/>
              <a:defRPr/>
            </a:pPr>
            <a:r>
              <a:rPr kumimoji="0" lang="ja-JP" altLang="en-US" sz="551"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ブルーカーボン</a:t>
            </a:r>
          </a:p>
        </p:txBody>
      </p:sp>
      <p:pic>
        <p:nvPicPr>
          <p:cNvPr id="48" name="図 47" descr="C:\Users\TabuchiKe\AppData\Local\Microsoft\Windows\INetCache\Content.Word\P1070475　ﾜｶﾒ.JPG"/>
          <p:cNvPicPr>
            <a:picLocks noChangeAspect="1"/>
          </p:cNvPicPr>
          <p:nvPr/>
        </p:nvPicPr>
        <p:blipFill>
          <a:blip r:embed="rId9" cstate="email">
            <a:extLst>
              <a:ext uri="{28A0092B-C50C-407E-A947-70E740481C1C}">
                <a14:useLocalDpi xmlns:a14="http://schemas.microsoft.com/office/drawing/2010/main"/>
              </a:ext>
            </a:extLst>
          </a:blip>
          <a:srcRect/>
          <a:stretch>
            <a:fillRect/>
          </a:stretch>
        </p:blipFill>
        <p:spPr bwMode="auto">
          <a:xfrm>
            <a:off x="4409495" y="3899760"/>
            <a:ext cx="715300" cy="536475"/>
          </a:xfrm>
          <a:prstGeom prst="rect">
            <a:avLst/>
          </a:prstGeom>
          <a:noFill/>
          <a:ln>
            <a:noFill/>
          </a:ln>
        </p:spPr>
      </p:pic>
    </p:spTree>
    <p:extLst>
      <p:ext uri="{BB962C8B-B14F-4D97-AF65-F5344CB8AC3E}">
        <p14:creationId xmlns:p14="http://schemas.microsoft.com/office/powerpoint/2010/main" val="4214783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a:extLst>
              <a:ext uri="{FF2B5EF4-FFF2-40B4-BE49-F238E27FC236}">
                <a16:creationId xmlns:a16="http://schemas.microsoft.com/office/drawing/2014/main" id="{731D8736-1F24-4DDD-BAE5-3D26FC93D64E}"/>
              </a:ext>
            </a:extLst>
          </p:cNvPr>
          <p:cNvGraphicFramePr>
            <a:graphicFrameLocks noGrp="1"/>
          </p:cNvGraphicFramePr>
          <p:nvPr>
            <p:extLst>
              <p:ext uri="{D42A27DB-BD31-4B8C-83A1-F6EECF244321}">
                <p14:modId xmlns:p14="http://schemas.microsoft.com/office/powerpoint/2010/main" val="252311534"/>
              </p:ext>
            </p:extLst>
          </p:nvPr>
        </p:nvGraphicFramePr>
        <p:xfrm>
          <a:off x="280329" y="1603262"/>
          <a:ext cx="9540000" cy="4974263"/>
        </p:xfrm>
        <a:graphic>
          <a:graphicData uri="http://schemas.openxmlformats.org/drawingml/2006/table">
            <a:tbl>
              <a:tblPr>
                <a:tableStyleId>{2D5ABB26-0587-4C30-8999-92F81FD0307C}</a:tableStyleId>
              </a:tblPr>
              <a:tblGrid>
                <a:gridCol w="3180000">
                  <a:extLst>
                    <a:ext uri="{9D8B030D-6E8A-4147-A177-3AD203B41FA5}">
                      <a16:colId xmlns:a16="http://schemas.microsoft.com/office/drawing/2014/main" val="901775203"/>
                    </a:ext>
                  </a:extLst>
                </a:gridCol>
                <a:gridCol w="3180000">
                  <a:extLst>
                    <a:ext uri="{9D8B030D-6E8A-4147-A177-3AD203B41FA5}">
                      <a16:colId xmlns:a16="http://schemas.microsoft.com/office/drawing/2014/main" val="2895380761"/>
                    </a:ext>
                  </a:extLst>
                </a:gridCol>
                <a:gridCol w="3180000">
                  <a:extLst>
                    <a:ext uri="{9D8B030D-6E8A-4147-A177-3AD203B41FA5}">
                      <a16:colId xmlns:a16="http://schemas.microsoft.com/office/drawing/2014/main" val="925580270"/>
                    </a:ext>
                  </a:extLst>
                </a:gridCol>
              </a:tblGrid>
              <a:tr h="4974263">
                <a:tc>
                  <a:txBody>
                    <a:bodyPr/>
                    <a:lstStyle/>
                    <a:p>
                      <a:pPr marL="0" indent="0" defTabSz="443194">
                        <a:lnSpc>
                          <a:spcPct val="100000"/>
                        </a:lnSpc>
                        <a:spcBef>
                          <a:spcPts val="600"/>
                        </a:spcBef>
                        <a:spcAft>
                          <a:spcPts val="0"/>
                        </a:spcAft>
                        <a:buFont typeface="Wingdings" panose="05000000000000000000" pitchFamily="2" charset="2"/>
                        <a:buNone/>
                        <a:defRPr/>
                      </a:pPr>
                      <a:r>
                        <a:rPr lang="ja-JP" altLang="en-US" sz="1300" b="1" dirty="0">
                          <a:solidFill>
                            <a:schemeClr val="tx1"/>
                          </a:solidFill>
                          <a:latin typeface="BIZ UDPゴシック" panose="020B0400000000000000" pitchFamily="50" charset="-128"/>
                          <a:ea typeface="BIZ UDPゴシック" panose="020B0400000000000000" pitchFamily="50" charset="-128"/>
                        </a:rPr>
                        <a:t>□最先端技術の研究開発や実用化に向けた実証</a:t>
                      </a:r>
                      <a:endParaRPr lang="en-US" altLang="ja-JP" sz="1300" b="0" dirty="0">
                        <a:solidFill>
                          <a:schemeClr val="tx1"/>
                        </a:solidFill>
                        <a:latin typeface="BIZ UDPゴシック" panose="020B0400000000000000" pitchFamily="50" charset="-128"/>
                        <a:ea typeface="BIZ UDPゴシック" panose="020B0400000000000000" pitchFamily="50" charset="-128"/>
                      </a:endParaRPr>
                    </a:p>
                    <a:p>
                      <a:pPr marL="0" indent="0" defTabSz="443194">
                        <a:lnSpc>
                          <a:spcPct val="100000"/>
                        </a:lnSpc>
                        <a:spcBef>
                          <a:spcPts val="600"/>
                        </a:spcBef>
                        <a:spcAft>
                          <a:spcPts val="0"/>
                        </a:spcAft>
                        <a:buFontTx/>
                        <a:buNone/>
                        <a:defRPr/>
                      </a:pPr>
                      <a:r>
                        <a:rPr lang="ja-JP" altLang="en-US" sz="1300" b="0" dirty="0">
                          <a:solidFill>
                            <a:schemeClr val="tx1"/>
                          </a:solidFill>
                          <a:latin typeface="BIZ UDPゴシック" panose="020B0400000000000000" pitchFamily="50" charset="-128"/>
                          <a:ea typeface="BIZ UDPゴシック" panose="020B0400000000000000" pitchFamily="50" charset="-128"/>
                        </a:rPr>
                        <a:t>・</a:t>
                      </a:r>
                      <a:r>
                        <a:rPr lang="ja-JP" altLang="en-US" sz="1100" dirty="0">
                          <a:solidFill>
                            <a:schemeClr val="tx1"/>
                          </a:solidFill>
                          <a:latin typeface="BIZ UDPゴシック" panose="020B0400000000000000" pitchFamily="50" charset="-128"/>
                          <a:ea typeface="BIZ UDPゴシック" panose="020B0400000000000000" pitchFamily="50" charset="-128"/>
                        </a:rPr>
                        <a:t>大阪産業技術研究所等で、次世代蓄電池等の研</a:t>
                      </a:r>
                      <a:br>
                        <a:rPr lang="en-US" altLang="ja-JP" sz="1100" dirty="0">
                          <a:solidFill>
                            <a:schemeClr val="tx1"/>
                          </a:solidFill>
                          <a:latin typeface="BIZ UDPゴシック" panose="020B0400000000000000" pitchFamily="50" charset="-128"/>
                          <a:ea typeface="BIZ UDPゴシック" panose="020B0400000000000000" pitchFamily="50" charset="-128"/>
                        </a:rPr>
                      </a:br>
                      <a:r>
                        <a:rPr lang="en-US" altLang="ja-JP" sz="1100" baseline="0" dirty="0">
                          <a:solidFill>
                            <a:schemeClr val="tx1"/>
                          </a:solidFill>
                          <a:latin typeface="BIZ UDPゴシック" panose="020B0400000000000000" pitchFamily="50" charset="-128"/>
                          <a:ea typeface="BIZ UDPゴシック" panose="020B0400000000000000" pitchFamily="50" charset="-128"/>
                        </a:rPr>
                        <a:t>  </a:t>
                      </a:r>
                      <a:r>
                        <a:rPr lang="ja-JP" altLang="en-US" sz="1100" dirty="0">
                          <a:solidFill>
                            <a:schemeClr val="tx1"/>
                          </a:solidFill>
                          <a:latin typeface="BIZ UDPゴシック" panose="020B0400000000000000" pitchFamily="50" charset="-128"/>
                          <a:ea typeface="BIZ UDPゴシック" panose="020B0400000000000000" pitchFamily="50" charset="-128"/>
                        </a:rPr>
                        <a:t>究開発を実施中</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0" indent="0" defTabSz="443194">
                        <a:lnSpc>
                          <a:spcPct val="100000"/>
                        </a:lnSpc>
                        <a:spcBef>
                          <a:spcPts val="600"/>
                        </a:spcBef>
                        <a:spcAft>
                          <a:spcPts val="0"/>
                        </a:spcAft>
                        <a:buFontTx/>
                        <a:buNone/>
                        <a:defRPr/>
                      </a:pPr>
                      <a:r>
                        <a:rPr lang="ja-JP" altLang="en-US" sz="1100" dirty="0">
                          <a:solidFill>
                            <a:schemeClr val="tx1"/>
                          </a:solidFill>
                          <a:latin typeface="BIZ UDPゴシック" panose="020B0400000000000000" pitchFamily="50" charset="-128"/>
                          <a:ea typeface="BIZ UDPゴシック" panose="020B0400000000000000" pitchFamily="50" charset="-128"/>
                        </a:rPr>
                        <a:t>・</a:t>
                      </a:r>
                      <a:r>
                        <a:rPr lang="en-US" altLang="ja-JP" sz="1100" dirty="0">
                          <a:solidFill>
                            <a:schemeClr val="tx1"/>
                          </a:solidFill>
                          <a:latin typeface="BIZ UDPゴシック" panose="020B0400000000000000" pitchFamily="50" charset="-128"/>
                          <a:ea typeface="BIZ UDPゴシック" panose="020B0400000000000000" pitchFamily="50" charset="-128"/>
                        </a:rPr>
                        <a:t>H</a:t>
                      </a:r>
                      <a:r>
                        <a:rPr lang="ja-JP" altLang="en-US" sz="1100" baseline="-25000" dirty="0">
                          <a:solidFill>
                            <a:schemeClr val="tx1"/>
                          </a:solidFill>
                          <a:latin typeface="BIZ UDPゴシック" panose="020B0400000000000000" pitchFamily="50" charset="-128"/>
                          <a:ea typeface="BIZ UDPゴシック" panose="020B0400000000000000" pitchFamily="50" charset="-128"/>
                        </a:rPr>
                        <a:t>２</a:t>
                      </a:r>
                      <a:r>
                        <a:rPr lang="en-US" altLang="ja-JP" sz="1100" dirty="0">
                          <a:solidFill>
                            <a:schemeClr val="tx1"/>
                          </a:solidFill>
                          <a:latin typeface="BIZ UDPゴシック" panose="020B0400000000000000" pitchFamily="50" charset="-128"/>
                          <a:ea typeface="BIZ UDPゴシック" panose="020B0400000000000000" pitchFamily="50" charset="-128"/>
                        </a:rPr>
                        <a:t>Osaka</a:t>
                      </a:r>
                      <a:r>
                        <a:rPr lang="ja-JP" altLang="en-US" sz="1100" dirty="0">
                          <a:solidFill>
                            <a:schemeClr val="tx1"/>
                          </a:solidFill>
                          <a:latin typeface="BIZ UDPゴシック" panose="020B0400000000000000" pitchFamily="50" charset="-128"/>
                          <a:ea typeface="BIZ UDPゴシック" panose="020B0400000000000000" pitchFamily="50" charset="-128"/>
                        </a:rPr>
                        <a:t>ビジョン推進会議参画事業者による</a:t>
                      </a:r>
                      <a:br>
                        <a:rPr lang="en-US" altLang="ja-JP" sz="1100" dirty="0">
                          <a:solidFill>
                            <a:schemeClr val="tx1"/>
                          </a:solidFill>
                          <a:latin typeface="BIZ UDPゴシック" panose="020B0400000000000000" pitchFamily="50" charset="-128"/>
                          <a:ea typeface="BIZ UDPゴシック" panose="020B0400000000000000" pitchFamily="50" charset="-128"/>
                        </a:rPr>
                      </a:br>
                      <a:r>
                        <a:rPr lang="en-US" altLang="ja-JP" sz="1100" dirty="0">
                          <a:solidFill>
                            <a:schemeClr val="tx1"/>
                          </a:solidFill>
                          <a:latin typeface="BIZ UDPゴシック" panose="020B0400000000000000" pitchFamily="50" charset="-128"/>
                          <a:ea typeface="BIZ UDPゴシック" panose="020B0400000000000000" pitchFamily="50" charset="-128"/>
                        </a:rPr>
                        <a:t>  </a:t>
                      </a:r>
                      <a:r>
                        <a:rPr lang="ja-JP" altLang="en-US" sz="1100" dirty="0">
                          <a:solidFill>
                            <a:schemeClr val="tx1"/>
                          </a:solidFill>
                          <a:latin typeface="BIZ UDPゴシック" panose="020B0400000000000000" pitchFamily="50" charset="-128"/>
                          <a:ea typeface="BIZ UDPゴシック" panose="020B0400000000000000" pitchFamily="50" charset="-128"/>
                        </a:rPr>
                        <a:t>実証実験（水素製造・発電、業務・産業用燃料電</a:t>
                      </a:r>
                      <a:br>
                        <a:rPr lang="en-US" altLang="ja-JP" sz="1100" dirty="0">
                          <a:solidFill>
                            <a:schemeClr val="tx1"/>
                          </a:solidFill>
                          <a:latin typeface="BIZ UDPゴシック" panose="020B0400000000000000" pitchFamily="50" charset="-128"/>
                          <a:ea typeface="BIZ UDPゴシック" panose="020B0400000000000000" pitchFamily="50" charset="-128"/>
                        </a:rPr>
                      </a:br>
                      <a:r>
                        <a:rPr lang="en-US" altLang="ja-JP" sz="1100" dirty="0">
                          <a:solidFill>
                            <a:schemeClr val="tx1"/>
                          </a:solidFill>
                          <a:latin typeface="BIZ UDPゴシック" panose="020B0400000000000000" pitchFamily="50" charset="-128"/>
                          <a:ea typeface="BIZ UDPゴシック" panose="020B0400000000000000" pitchFamily="50" charset="-128"/>
                        </a:rPr>
                        <a:t>  </a:t>
                      </a:r>
                      <a:r>
                        <a:rPr lang="ja-JP" altLang="en-US" sz="1100" dirty="0">
                          <a:solidFill>
                            <a:schemeClr val="tx1"/>
                          </a:solidFill>
                          <a:latin typeface="BIZ UDPゴシック" panose="020B0400000000000000" pitchFamily="50" charset="-128"/>
                          <a:ea typeface="BIZ UDPゴシック" panose="020B0400000000000000" pitchFamily="50" charset="-128"/>
                        </a:rPr>
                        <a:t>池等）を実施中</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0" indent="0" defTabSz="443194">
                        <a:lnSpc>
                          <a:spcPct val="100000"/>
                        </a:lnSpc>
                        <a:spcBef>
                          <a:spcPts val="600"/>
                        </a:spcBef>
                        <a:spcAft>
                          <a:spcPts val="0"/>
                        </a:spcAft>
                        <a:buFontTx/>
                        <a:buNone/>
                        <a:defRPr/>
                      </a:pPr>
                      <a:r>
                        <a:rPr kumimoji="1" lang="ja-JP" altLang="en-US" sz="1100" u="none" dirty="0">
                          <a:solidFill>
                            <a:schemeClr val="tx1"/>
                          </a:solidFill>
                          <a:latin typeface="BIZ UDPゴシック" panose="020B0400000000000000" pitchFamily="50" charset="-128"/>
                          <a:ea typeface="BIZ UDPゴシック" panose="020B0400000000000000" pitchFamily="50" charset="-128"/>
                        </a:rPr>
                        <a:t>・国のグリーンイノベーション基金を活用した、</a:t>
                      </a:r>
                      <a:br>
                        <a:rPr kumimoji="1" lang="en-US" altLang="ja-JP" sz="1100" u="none" dirty="0">
                          <a:solidFill>
                            <a:schemeClr val="tx1"/>
                          </a:solidFill>
                          <a:latin typeface="BIZ UDPゴシック" panose="020B0400000000000000" pitchFamily="50" charset="-128"/>
                          <a:ea typeface="BIZ UDPゴシック" panose="020B0400000000000000" pitchFamily="50" charset="-128"/>
                        </a:rPr>
                      </a:br>
                      <a:r>
                        <a:rPr kumimoji="1" lang="en-US" altLang="ja-JP" sz="1100" u="none" dirty="0">
                          <a:solidFill>
                            <a:schemeClr val="tx1"/>
                          </a:solidFill>
                          <a:latin typeface="BIZ UDPゴシック" panose="020B0400000000000000" pitchFamily="50" charset="-128"/>
                          <a:ea typeface="BIZ UDPゴシック" panose="020B0400000000000000" pitchFamily="50" charset="-128"/>
                        </a:rPr>
                        <a:t> CO</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２</a:t>
                      </a:r>
                      <a:r>
                        <a:rPr kumimoji="1" lang="ja-JP" altLang="en-US" sz="1100" u="none" dirty="0">
                          <a:solidFill>
                            <a:schemeClr val="tx1"/>
                          </a:solidFill>
                          <a:latin typeface="BIZ UDPゴシック" panose="020B0400000000000000" pitchFamily="50" charset="-128"/>
                          <a:ea typeface="BIZ UDPゴシック" panose="020B0400000000000000" pitchFamily="50" charset="-128"/>
                        </a:rPr>
                        <a:t>回収や次世代型太陽電池、</a:t>
                      </a:r>
                      <a:r>
                        <a:rPr lang="ja-JP" altLang="en-US" sz="1100" u="none" dirty="0">
                          <a:solidFill>
                            <a:schemeClr val="tx1"/>
                          </a:solidFill>
                          <a:latin typeface="BIZ UDPゴシック" panose="020B0400000000000000" pitchFamily="50" charset="-128"/>
                          <a:ea typeface="BIZ UDPゴシック" panose="020B0400000000000000" pitchFamily="50" charset="-128"/>
                        </a:rPr>
                        <a:t>アンモニア発電、　　　メタネーション</a:t>
                      </a:r>
                      <a:r>
                        <a:rPr kumimoji="1" lang="ja-JP" altLang="en-US" sz="1100" u="none" dirty="0">
                          <a:solidFill>
                            <a:schemeClr val="tx1"/>
                          </a:solidFill>
                          <a:latin typeface="BIZ UDPゴシック" panose="020B0400000000000000" pitchFamily="50" charset="-128"/>
                          <a:ea typeface="BIZ UDPゴシック" panose="020B0400000000000000" pitchFamily="50" charset="-128"/>
                        </a:rPr>
                        <a:t>等の研究開発を実施中</a:t>
                      </a:r>
                      <a:endParaRPr kumimoji="1"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600"/>
                        </a:spcBef>
                        <a:spcAft>
                          <a:spcPts val="0"/>
                        </a:spcAft>
                        <a:buClrTx/>
                        <a:buSzTx/>
                        <a:buFontTx/>
                        <a:buNone/>
                        <a:tabLst/>
                        <a:defRPr/>
                      </a:pP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600"/>
                        </a:spcBef>
                        <a:spcAft>
                          <a:spcPts val="0"/>
                        </a:spcAft>
                        <a:buClrTx/>
                        <a:buSzTx/>
                        <a:buFontTx/>
                        <a:buNone/>
                        <a:tabLst/>
                        <a:defRPr/>
                      </a:pP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600"/>
                        </a:spcBef>
                        <a:spcAft>
                          <a:spcPts val="0"/>
                        </a:spcAft>
                        <a:buClrTx/>
                        <a:buSzTx/>
                        <a:buFontTx/>
                        <a:buNone/>
                        <a:tabLst/>
                        <a:defRPr/>
                      </a:pPr>
                      <a:endParaRPr kumimoji="1" lang="en-US" altLang="ja-JP"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59937"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・府、環境省のモデル事業により、既設護岸にブ</a:t>
                      </a:r>
                      <a:br>
                        <a:rPr kumimoji="1" lang="en-US" altLang="ja-JP"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br>
                      <a:r>
                        <a:rPr kumimoji="1" lang="en-US" altLang="ja-JP"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ルーカーボン生態系を再生・創出する技術の開  </a:t>
                      </a:r>
                      <a:br>
                        <a:rPr kumimoji="1" lang="en-US" altLang="ja-JP"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br>
                      <a:r>
                        <a:rPr kumimoji="1" lang="en-US" altLang="ja-JP"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発を推進</a:t>
                      </a:r>
                    </a:p>
                  </a:txBody>
                  <a:tcPr marL="108000" marR="108000" marT="252000" marB="48014">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indent="0" defTabSz="443194">
                        <a:lnSpc>
                          <a:spcPct val="100000"/>
                        </a:lnSpc>
                        <a:spcBef>
                          <a:spcPts val="600"/>
                        </a:spcBef>
                        <a:spcAft>
                          <a:spcPts val="0"/>
                        </a:spcAft>
                        <a:buFont typeface="Wingdings" panose="05000000000000000000" pitchFamily="2" charset="2"/>
                        <a:buNone/>
                        <a:defRPr/>
                      </a:pPr>
                      <a:r>
                        <a:rPr kumimoji="1" lang="ja-JP" altLang="en-US" sz="1300" b="1" dirty="0">
                          <a:solidFill>
                            <a:schemeClr val="tx1"/>
                          </a:solidFill>
                          <a:latin typeface="BIZ UDPゴシック" panose="020B0400000000000000" pitchFamily="50" charset="-128"/>
                          <a:ea typeface="BIZ UDPゴシック" panose="020B0400000000000000" pitchFamily="50" charset="-128"/>
                        </a:rPr>
                        <a:t>□</a:t>
                      </a:r>
                      <a:r>
                        <a:rPr lang="ja-JP" altLang="en-US" sz="1300" b="1" dirty="0">
                          <a:solidFill>
                            <a:schemeClr val="tx1"/>
                          </a:solidFill>
                          <a:latin typeface="BIZ UDPゴシック" panose="020B0400000000000000" pitchFamily="50" charset="-128"/>
                          <a:ea typeface="BIZ UDPゴシック" panose="020B0400000000000000" pitchFamily="50" charset="-128"/>
                        </a:rPr>
                        <a:t>万博を契機とした最先端技術の実証・活用</a:t>
                      </a:r>
                      <a:endParaRPr lang="en-US" altLang="ja-JP" sz="400" b="1" dirty="0">
                        <a:solidFill>
                          <a:schemeClr val="tx1"/>
                        </a:solidFill>
                        <a:latin typeface="BIZ UDPゴシック" panose="020B0400000000000000" pitchFamily="50" charset="-128"/>
                        <a:ea typeface="BIZ UDPゴシック" panose="020B0400000000000000" pitchFamily="50" charset="-128"/>
                      </a:endParaRPr>
                    </a:p>
                    <a:p>
                      <a:pPr marL="0" indent="0" defTabSz="443194">
                        <a:lnSpc>
                          <a:spcPct val="100000"/>
                        </a:lnSpc>
                        <a:spcBef>
                          <a:spcPts val="600"/>
                        </a:spcBef>
                        <a:spcAft>
                          <a:spcPts val="0"/>
                        </a:spcAft>
                        <a:buFontTx/>
                        <a:buNone/>
                        <a:defRPr/>
                      </a:pPr>
                      <a:r>
                        <a:rPr kumimoji="1" lang="ja-JP" altLang="en-US" sz="1100" u="none" dirty="0">
                          <a:solidFill>
                            <a:schemeClr val="tx1"/>
                          </a:solidFill>
                          <a:latin typeface="BIZ UDPゴシック" panose="020B0400000000000000" pitchFamily="50" charset="-128"/>
                          <a:ea typeface="BIZ UDPゴシック" panose="020B0400000000000000" pitchFamily="50" charset="-128"/>
                        </a:rPr>
                        <a:t>・</a:t>
                      </a:r>
                      <a:r>
                        <a:rPr lang="ja-JP" altLang="en-US" sz="1100" u="none" dirty="0">
                          <a:solidFill>
                            <a:schemeClr val="tx1"/>
                          </a:solidFill>
                          <a:latin typeface="BIZ UDPゴシック" panose="020B0400000000000000" pitchFamily="50" charset="-128"/>
                          <a:ea typeface="BIZ UDPゴシック" panose="020B0400000000000000" pitchFamily="50" charset="-128"/>
                        </a:rPr>
                        <a:t>産学官連携による次世代蓄電池等の製品化に  </a:t>
                      </a:r>
                      <a:br>
                        <a:rPr lang="en-US" altLang="ja-JP" sz="1100" u="none" dirty="0">
                          <a:solidFill>
                            <a:schemeClr val="tx1"/>
                          </a:solidFill>
                          <a:latin typeface="BIZ UDPゴシック" panose="020B0400000000000000" pitchFamily="50" charset="-128"/>
                          <a:ea typeface="BIZ UDPゴシック" panose="020B0400000000000000" pitchFamily="50" charset="-128"/>
                        </a:rPr>
                      </a:br>
                      <a:r>
                        <a:rPr lang="en-US" altLang="ja-JP" sz="1100" u="none" dirty="0">
                          <a:solidFill>
                            <a:schemeClr val="tx1"/>
                          </a:solidFill>
                          <a:latin typeface="BIZ UDPゴシック" panose="020B0400000000000000" pitchFamily="50" charset="-128"/>
                          <a:ea typeface="BIZ UDPゴシック" panose="020B0400000000000000" pitchFamily="50" charset="-128"/>
                        </a:rPr>
                        <a:t> </a:t>
                      </a:r>
                      <a:r>
                        <a:rPr lang="ja-JP" altLang="en-US" sz="1100" u="none" dirty="0">
                          <a:solidFill>
                            <a:schemeClr val="tx1"/>
                          </a:solidFill>
                          <a:latin typeface="BIZ UDPゴシック" panose="020B0400000000000000" pitchFamily="50" charset="-128"/>
                          <a:ea typeface="BIZ UDPゴシック" panose="020B0400000000000000" pitchFamily="50" charset="-128"/>
                        </a:rPr>
                        <a:t>向けた性能向上等の進展</a:t>
                      </a:r>
                      <a:endParaRPr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0" indent="0" defTabSz="443194">
                        <a:lnSpc>
                          <a:spcPct val="100000"/>
                        </a:lnSpc>
                        <a:spcBef>
                          <a:spcPts val="600"/>
                        </a:spcBef>
                        <a:spcAft>
                          <a:spcPts val="0"/>
                        </a:spcAft>
                        <a:buFontTx/>
                        <a:buNone/>
                        <a:defRPr/>
                      </a:pPr>
                      <a:r>
                        <a:rPr lang="ja-JP" altLang="en-US" sz="1100" u="none" dirty="0">
                          <a:solidFill>
                            <a:schemeClr val="tx1"/>
                          </a:solidFill>
                          <a:latin typeface="BIZ UDPゴシック" panose="020B0400000000000000" pitchFamily="50" charset="-128"/>
                          <a:ea typeface="BIZ UDPゴシック" panose="020B0400000000000000" pitchFamily="50" charset="-128"/>
                        </a:rPr>
                        <a:t>・会場で活用する</a:t>
                      </a:r>
                      <a:r>
                        <a:rPr kumimoji="1" lang="en-US" altLang="ja-JP" sz="1100" u="none" dirty="0">
                          <a:solidFill>
                            <a:schemeClr val="tx1"/>
                          </a:solidFill>
                          <a:latin typeface="BIZ UDPゴシック" panose="020B0400000000000000" pitchFamily="50" charset="-128"/>
                          <a:ea typeface="BIZ UDPゴシック" panose="020B0400000000000000" pitchFamily="50" charset="-128"/>
                        </a:rPr>
                        <a:t>CO</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２</a:t>
                      </a:r>
                      <a:r>
                        <a:rPr lang="ja-JP" altLang="en-US" sz="1100" u="none" dirty="0">
                          <a:solidFill>
                            <a:schemeClr val="tx1"/>
                          </a:solidFill>
                          <a:latin typeface="BIZ UDPゴシック" panose="020B0400000000000000" pitchFamily="50" charset="-128"/>
                          <a:ea typeface="BIZ UDPゴシック" panose="020B0400000000000000" pitchFamily="50" charset="-128"/>
                        </a:rPr>
                        <a:t>フリー水素の製造、水素発</a:t>
                      </a:r>
                      <a:br>
                        <a:rPr lang="en-US" altLang="ja-JP" sz="1100" u="none" dirty="0">
                          <a:solidFill>
                            <a:schemeClr val="tx1"/>
                          </a:solidFill>
                          <a:latin typeface="BIZ UDPゴシック" panose="020B0400000000000000" pitchFamily="50" charset="-128"/>
                          <a:ea typeface="BIZ UDPゴシック" panose="020B0400000000000000" pitchFamily="50" charset="-128"/>
                        </a:rPr>
                      </a:br>
                      <a:r>
                        <a:rPr lang="en-US" altLang="ja-JP" sz="1100" u="none" dirty="0">
                          <a:solidFill>
                            <a:schemeClr val="tx1"/>
                          </a:solidFill>
                          <a:latin typeface="BIZ UDPゴシック" panose="020B0400000000000000" pitchFamily="50" charset="-128"/>
                          <a:ea typeface="BIZ UDPゴシック" panose="020B0400000000000000" pitchFamily="50" charset="-128"/>
                        </a:rPr>
                        <a:t> </a:t>
                      </a:r>
                      <a:r>
                        <a:rPr lang="ja-JP" altLang="en-US" sz="1100" u="none" dirty="0">
                          <a:solidFill>
                            <a:schemeClr val="tx1"/>
                          </a:solidFill>
                          <a:latin typeface="BIZ UDPゴシック" panose="020B0400000000000000" pitchFamily="50" charset="-128"/>
                          <a:ea typeface="BIZ UDPゴシック" panose="020B0400000000000000" pitchFamily="50" charset="-128"/>
                        </a:rPr>
                        <a:t>電の実証</a:t>
                      </a:r>
                      <a:endParaRPr kumimoji="1" lang="en-US" altLang="ja-JP" sz="11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indent="0" defTabSz="443194">
                        <a:lnSpc>
                          <a:spcPct val="100000"/>
                        </a:lnSpc>
                        <a:spcBef>
                          <a:spcPts val="600"/>
                        </a:spcBef>
                        <a:spcAft>
                          <a:spcPts val="0"/>
                        </a:spcAft>
                        <a:buFontTx/>
                        <a:buNone/>
                        <a:defRPr/>
                      </a:pPr>
                      <a:r>
                        <a:rPr kumimoji="1" lang="ja-JP" altLang="en-US" sz="11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次世代型太陽電池の府域における活用</a:t>
                      </a:r>
                      <a:endParaRPr kumimoji="1" lang="en-US" altLang="ja-JP"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indent="0" defTabSz="443194">
                        <a:lnSpc>
                          <a:spcPct val="100000"/>
                        </a:lnSpc>
                        <a:spcBef>
                          <a:spcPts val="600"/>
                        </a:spcBef>
                        <a:spcAft>
                          <a:spcPts val="0"/>
                        </a:spcAft>
                        <a:buFontTx/>
                        <a:buNone/>
                        <a:defRPr/>
                      </a:pPr>
                      <a:r>
                        <a:rPr kumimoji="1" lang="ja-JP" altLang="en-US"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・大阪湾奥部におけるブルーカーボン生態系の再</a:t>
                      </a:r>
                      <a:br>
                        <a:rPr kumimoji="1" lang="en-US" altLang="ja-JP"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br>
                      <a:r>
                        <a:rPr kumimoji="1" lang="en-US" altLang="ja-JP"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生・創出</a:t>
                      </a:r>
                      <a:endParaRPr kumimoji="1"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0" indent="0" defTabSz="443194">
                        <a:lnSpc>
                          <a:spcPct val="100000"/>
                        </a:lnSpc>
                        <a:spcBef>
                          <a:spcPts val="0"/>
                        </a:spcBef>
                        <a:spcAft>
                          <a:spcPts val="0"/>
                        </a:spcAf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108000" marR="108000" marT="252000" marB="48014">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indent="0">
                        <a:lnSpc>
                          <a:spcPct val="100000"/>
                        </a:lnSpc>
                        <a:spcBef>
                          <a:spcPts val="600"/>
                        </a:spcBef>
                        <a:spcAft>
                          <a:spcPts val="0"/>
                        </a:spcAft>
                        <a:buFont typeface="Wingdings" panose="05000000000000000000" pitchFamily="2" charset="2"/>
                        <a:buNone/>
                      </a:pPr>
                      <a:r>
                        <a:rPr kumimoji="1" lang="ja-JP" altLang="en-US" sz="1300" b="1" dirty="0">
                          <a:solidFill>
                            <a:schemeClr val="tx1"/>
                          </a:solidFill>
                          <a:latin typeface="BIZ UDPゴシック" panose="020B0400000000000000" pitchFamily="50" charset="-128"/>
                          <a:ea typeface="BIZ UDPゴシック" panose="020B0400000000000000" pitchFamily="50" charset="-128"/>
                        </a:rPr>
                        <a:t>□万博で活用した最先端技術の研究開発・実用化</a:t>
                      </a:r>
                      <a:endParaRPr kumimoji="1" lang="en-US" altLang="ja-JP" sz="1300" b="1"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600"/>
                        </a:spcBef>
                        <a:spcAft>
                          <a:spcPts val="0"/>
                        </a:spcAft>
                        <a:buFontTx/>
                        <a:buNone/>
                      </a:pPr>
                      <a:r>
                        <a:rPr kumimoji="1" lang="ja-JP" altLang="en-US" sz="1100" b="1"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100" u="none" dirty="0">
                          <a:solidFill>
                            <a:schemeClr val="tx1"/>
                          </a:solidFill>
                          <a:latin typeface="BIZ UDPゴシック" panose="020B0400000000000000" pitchFamily="50" charset="-128"/>
                          <a:ea typeface="BIZ UDPゴシック" panose="020B0400000000000000" pitchFamily="50" charset="-128"/>
                        </a:rPr>
                        <a:t>次世代蓄電池の実用化と電池関連産業の集積 </a:t>
                      </a:r>
                      <a:br>
                        <a:rPr kumimoji="1" lang="en-US" altLang="ja-JP" sz="1100" u="none" dirty="0">
                          <a:solidFill>
                            <a:schemeClr val="tx1"/>
                          </a:solidFill>
                          <a:latin typeface="BIZ UDPゴシック" panose="020B0400000000000000" pitchFamily="50" charset="-128"/>
                          <a:ea typeface="BIZ UDPゴシック" panose="020B0400000000000000" pitchFamily="50" charset="-128"/>
                        </a:rPr>
                      </a:br>
                      <a:r>
                        <a:rPr kumimoji="1" lang="en-US" altLang="ja-JP" sz="110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100" u="none" dirty="0">
                          <a:solidFill>
                            <a:schemeClr val="tx1"/>
                          </a:solidFill>
                          <a:latin typeface="BIZ UDPゴシック" panose="020B0400000000000000" pitchFamily="50" charset="-128"/>
                          <a:ea typeface="BIZ UDPゴシック" panose="020B0400000000000000" pitchFamily="50" charset="-128"/>
                        </a:rPr>
                        <a:t>を活かしたイノベーション促進・水素発電による</a:t>
                      </a:r>
                      <a:br>
                        <a:rPr kumimoji="1" lang="en-US" altLang="ja-JP" sz="1100" u="none" dirty="0">
                          <a:solidFill>
                            <a:schemeClr val="tx1"/>
                          </a:solidFill>
                          <a:latin typeface="BIZ UDPゴシック" panose="020B0400000000000000" pitchFamily="50" charset="-128"/>
                          <a:ea typeface="BIZ UDPゴシック" panose="020B0400000000000000" pitchFamily="50" charset="-128"/>
                        </a:rPr>
                      </a:br>
                      <a:r>
                        <a:rPr kumimoji="1" lang="en-US" altLang="ja-JP" sz="110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100" u="none" dirty="0">
                          <a:solidFill>
                            <a:schemeClr val="tx1"/>
                          </a:solidFill>
                          <a:latin typeface="BIZ UDPゴシック" panose="020B0400000000000000" pitchFamily="50" charset="-128"/>
                          <a:ea typeface="BIZ UDPゴシック" panose="020B0400000000000000" pitchFamily="50" charset="-128"/>
                        </a:rPr>
                        <a:t>電力供給等が開始</a:t>
                      </a:r>
                      <a:endParaRPr kumimoji="1"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600"/>
                        </a:spcBef>
                        <a:spcAft>
                          <a:spcPts val="0"/>
                        </a:spcAft>
                        <a:buClrTx/>
                        <a:buSzTx/>
                        <a:buFontTx/>
                        <a:buNone/>
                        <a:tabLst/>
                        <a:defRPr/>
                      </a:pPr>
                      <a:r>
                        <a:rPr kumimoji="1" lang="ja-JP" altLang="en-US" sz="1100" u="none" dirty="0">
                          <a:solidFill>
                            <a:schemeClr val="tx1"/>
                          </a:solidFill>
                          <a:latin typeface="BIZ UDPゴシック" panose="020B0400000000000000" pitchFamily="50" charset="-128"/>
                          <a:ea typeface="BIZ UDPゴシック" panose="020B0400000000000000" pitchFamily="50" charset="-128"/>
                        </a:rPr>
                        <a:t>・水素・アンモニア・</a:t>
                      </a:r>
                      <a:r>
                        <a:rPr kumimoji="1" lang="en-US" altLang="ja-JP" sz="1100" u="none" dirty="0">
                          <a:solidFill>
                            <a:schemeClr val="tx1"/>
                          </a:solidFill>
                          <a:latin typeface="BIZ UDPゴシック" panose="020B0400000000000000" pitchFamily="50" charset="-128"/>
                          <a:ea typeface="BIZ UDPゴシック" panose="020B0400000000000000" pitchFamily="50" charset="-128"/>
                        </a:rPr>
                        <a:t>e-</a:t>
                      </a:r>
                      <a:r>
                        <a:rPr kumimoji="1" lang="ja-JP" altLang="en-US" sz="1100" u="none" dirty="0">
                          <a:solidFill>
                            <a:schemeClr val="tx1"/>
                          </a:solidFill>
                          <a:latin typeface="BIZ UDPゴシック" panose="020B0400000000000000" pitchFamily="50" charset="-128"/>
                          <a:ea typeface="BIZ UDPゴシック" panose="020B0400000000000000" pitchFamily="50" charset="-128"/>
                        </a:rPr>
                        <a:t>メタン等のサプライチェーン構築</a:t>
                      </a:r>
                      <a:endParaRPr kumimoji="1"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600"/>
                        </a:spcBef>
                        <a:spcAft>
                          <a:spcPts val="0"/>
                        </a:spcAft>
                        <a:buFontTx/>
                        <a:buNone/>
                      </a:pPr>
                      <a:r>
                        <a:rPr lang="ja-JP" altLang="en-US" sz="1100" u="none" dirty="0">
                          <a:solidFill>
                            <a:schemeClr val="tx1"/>
                          </a:solidFill>
                          <a:latin typeface="BIZ UDPゴシック" panose="020B0400000000000000" pitchFamily="50" charset="-128"/>
                          <a:ea typeface="BIZ UDPゴシック" panose="020B0400000000000000" pitchFamily="50" charset="-128"/>
                        </a:rPr>
                        <a:t>・大気中や排ガスから</a:t>
                      </a:r>
                      <a:r>
                        <a:rPr kumimoji="1" lang="en-US" altLang="ja-JP" sz="1100" u="none" dirty="0">
                          <a:solidFill>
                            <a:schemeClr val="tx1"/>
                          </a:solidFill>
                          <a:latin typeface="BIZ UDPゴシック" panose="020B0400000000000000" pitchFamily="50" charset="-128"/>
                          <a:ea typeface="BIZ UDPゴシック" panose="020B0400000000000000" pitchFamily="50" charset="-128"/>
                        </a:rPr>
                        <a:t>CO</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２</a:t>
                      </a:r>
                      <a:r>
                        <a:rPr lang="ja-JP" altLang="en-US" sz="1100" u="none" dirty="0">
                          <a:solidFill>
                            <a:schemeClr val="tx1"/>
                          </a:solidFill>
                          <a:latin typeface="BIZ UDPゴシック" panose="020B0400000000000000" pitchFamily="50" charset="-128"/>
                          <a:ea typeface="BIZ UDPゴシック" panose="020B0400000000000000" pitchFamily="50" charset="-128"/>
                        </a:rPr>
                        <a:t>を回収し、地中への貯</a:t>
                      </a:r>
                      <a:br>
                        <a:rPr lang="en-US" altLang="ja-JP" sz="1100" u="none" dirty="0">
                          <a:solidFill>
                            <a:schemeClr val="tx1"/>
                          </a:solidFill>
                          <a:latin typeface="BIZ UDPゴシック" panose="020B0400000000000000" pitchFamily="50" charset="-128"/>
                          <a:ea typeface="BIZ UDPゴシック" panose="020B0400000000000000" pitchFamily="50" charset="-128"/>
                        </a:rPr>
                      </a:br>
                      <a:r>
                        <a:rPr lang="en-US" altLang="ja-JP" sz="1100" u="none" dirty="0">
                          <a:solidFill>
                            <a:schemeClr val="tx1"/>
                          </a:solidFill>
                          <a:latin typeface="BIZ UDPゴシック" panose="020B0400000000000000" pitchFamily="50" charset="-128"/>
                          <a:ea typeface="BIZ UDPゴシック" panose="020B0400000000000000" pitchFamily="50" charset="-128"/>
                        </a:rPr>
                        <a:t> </a:t>
                      </a:r>
                      <a:r>
                        <a:rPr lang="ja-JP" altLang="en-US" sz="1100" u="none" dirty="0">
                          <a:solidFill>
                            <a:schemeClr val="tx1"/>
                          </a:solidFill>
                          <a:latin typeface="BIZ UDPゴシック" panose="020B0400000000000000" pitchFamily="50" charset="-128"/>
                          <a:ea typeface="BIZ UDPゴシック" panose="020B0400000000000000" pitchFamily="50" charset="-128"/>
                        </a:rPr>
                        <a:t>留や有効活用を行う技術の実用化に向けた研究</a:t>
                      </a:r>
                      <a:br>
                        <a:rPr lang="en-US" altLang="ja-JP" sz="1100" u="none" dirty="0">
                          <a:solidFill>
                            <a:schemeClr val="tx1"/>
                          </a:solidFill>
                          <a:latin typeface="BIZ UDPゴシック" panose="020B0400000000000000" pitchFamily="50" charset="-128"/>
                          <a:ea typeface="BIZ UDPゴシック" panose="020B0400000000000000" pitchFamily="50" charset="-128"/>
                        </a:rPr>
                      </a:br>
                      <a:r>
                        <a:rPr lang="en-US" altLang="ja-JP" sz="1100" u="none" dirty="0">
                          <a:solidFill>
                            <a:schemeClr val="tx1"/>
                          </a:solidFill>
                          <a:latin typeface="BIZ UDPゴシック" panose="020B0400000000000000" pitchFamily="50" charset="-128"/>
                          <a:ea typeface="BIZ UDPゴシック" panose="020B0400000000000000" pitchFamily="50" charset="-128"/>
                        </a:rPr>
                        <a:t> </a:t>
                      </a:r>
                      <a:r>
                        <a:rPr lang="ja-JP" altLang="en-US" sz="1100" u="none" dirty="0">
                          <a:solidFill>
                            <a:schemeClr val="tx1"/>
                          </a:solidFill>
                          <a:latin typeface="BIZ UDPゴシック" panose="020B0400000000000000" pitchFamily="50" charset="-128"/>
                          <a:ea typeface="BIZ UDPゴシック" panose="020B0400000000000000" pitchFamily="50" charset="-128"/>
                        </a:rPr>
                        <a:t>開発</a:t>
                      </a:r>
                      <a:endParaRPr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600"/>
                        </a:spcBef>
                        <a:spcAft>
                          <a:spcPts val="0"/>
                        </a:spcAft>
                        <a:buFontTx/>
                        <a:buNone/>
                      </a:pPr>
                      <a:r>
                        <a:rPr lang="ja-JP" altLang="en-US" sz="1100" u="none" dirty="0">
                          <a:solidFill>
                            <a:schemeClr val="tx1"/>
                          </a:solidFill>
                          <a:latin typeface="BIZ UDPゴシック" panose="020B0400000000000000" pitchFamily="50" charset="-128"/>
                          <a:ea typeface="BIZ UDPゴシック" panose="020B0400000000000000" pitchFamily="50" charset="-128"/>
                        </a:rPr>
                        <a:t>・次世代型太陽電池が府内事業所や家庭に普及</a:t>
                      </a:r>
                      <a:br>
                        <a:rPr lang="en-US" altLang="ja-JP" sz="1100" u="none" dirty="0">
                          <a:solidFill>
                            <a:schemeClr val="tx1"/>
                          </a:solidFill>
                          <a:latin typeface="BIZ UDPゴシック" panose="020B0400000000000000" pitchFamily="50" charset="-128"/>
                          <a:ea typeface="BIZ UDPゴシック" panose="020B0400000000000000" pitchFamily="50" charset="-128"/>
                        </a:rPr>
                      </a:br>
                      <a:r>
                        <a:rPr lang="en-US" altLang="ja-JP" sz="1100" u="none" dirty="0">
                          <a:solidFill>
                            <a:schemeClr val="tx1"/>
                          </a:solidFill>
                          <a:latin typeface="BIZ UDPゴシック" panose="020B0400000000000000" pitchFamily="50" charset="-128"/>
                          <a:ea typeface="BIZ UDPゴシック" panose="020B0400000000000000" pitchFamily="50" charset="-128"/>
                        </a:rPr>
                        <a:t> </a:t>
                      </a:r>
                      <a:r>
                        <a:rPr lang="ja-JP" altLang="en-US" sz="1100" u="none" dirty="0">
                          <a:solidFill>
                            <a:schemeClr val="tx1"/>
                          </a:solidFill>
                          <a:latin typeface="BIZ UDPゴシック" panose="020B0400000000000000" pitchFamily="50" charset="-128"/>
                          <a:ea typeface="BIZ UDPゴシック" panose="020B0400000000000000" pitchFamily="50" charset="-128"/>
                        </a:rPr>
                        <a:t>拡大</a:t>
                      </a:r>
                      <a:endParaRPr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600"/>
                        </a:spcBef>
                        <a:spcAft>
                          <a:spcPts val="0"/>
                        </a:spcAft>
                        <a:buFontTx/>
                        <a:buNone/>
                      </a:pPr>
                      <a:r>
                        <a:rPr lang="ja-JP" altLang="en-US" sz="11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「大阪湾</a:t>
                      </a:r>
                      <a:r>
                        <a:rPr kumimoji="1" lang="en-US" altLang="ja-JP" sz="1100" b="0" u="none" dirty="0">
                          <a:solidFill>
                            <a:schemeClr val="tx1"/>
                          </a:solidFill>
                          <a:latin typeface="BIZ UDPゴシック" panose="020B0400000000000000" pitchFamily="50" charset="-128"/>
                          <a:ea typeface="BIZ UDPゴシック" panose="020B0400000000000000" pitchFamily="50" charset="-128"/>
                        </a:rPr>
                        <a:t>MOBA</a:t>
                      </a: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リンク構想」の実現に向けて再生・創出された</a:t>
                      </a:r>
                      <a:r>
                        <a:rPr kumimoji="1" lang="ja-JP" altLang="en-US"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ブルーカーボン生態系により府内の</a:t>
                      </a:r>
                      <a:r>
                        <a:rPr kumimoji="1" lang="en-US" altLang="ja-JP" sz="1100" u="none" dirty="0">
                          <a:solidFill>
                            <a:schemeClr val="tx1"/>
                          </a:solidFill>
                          <a:latin typeface="BIZ UDPゴシック" panose="020B0400000000000000" pitchFamily="50" charset="-128"/>
                          <a:ea typeface="BIZ UDPゴシック" panose="020B0400000000000000" pitchFamily="50" charset="-128"/>
                        </a:rPr>
                        <a:t>CO</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２</a:t>
                      </a:r>
                      <a:r>
                        <a:rPr kumimoji="1" lang="ja-JP" altLang="en-US"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削減に貢献</a:t>
                      </a:r>
                    </a:p>
                    <a:p>
                      <a:pPr marL="185738" marR="0" lvl="0" indent="-185738" algn="l" defTabSz="457200" rtl="0" eaLnBrk="1" fontAlgn="auto" latinLnBrk="0" hangingPunct="1">
                        <a:lnSpc>
                          <a:spcPct val="100000"/>
                        </a:lnSpc>
                        <a:spcBef>
                          <a:spcPts val="0"/>
                        </a:spcBef>
                        <a:spcAft>
                          <a:spcPts val="0"/>
                        </a:spcAft>
                        <a:buClrTx/>
                        <a:buSzTx/>
                        <a:buFontTx/>
                        <a:buNone/>
                        <a:tabLst/>
                        <a:defRPr/>
                      </a:pPr>
                      <a:endParaRPr kumimoji="0" lang="en-US" altLang="ja-JP" sz="13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indent="0" algn="l">
                        <a:lnSpc>
                          <a:spcPct val="100000"/>
                        </a:lnSpc>
                        <a:spcBef>
                          <a:spcPts val="0"/>
                        </a:spcBef>
                        <a:spcAft>
                          <a:spcPts val="0"/>
                        </a:spcAft>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108000" marR="108000" marT="252000" marB="48014">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8179187"/>
                  </a:ext>
                </a:extLst>
              </a:tr>
            </a:tbl>
          </a:graphicData>
        </a:graphic>
      </p:graphicFrame>
      <p:sp>
        <p:nvSpPr>
          <p:cNvPr id="24" name="正方形/長方形 23">
            <a:extLst>
              <a:ext uri="{FF2B5EF4-FFF2-40B4-BE49-F238E27FC236}">
                <a16:creationId xmlns:a16="http://schemas.microsoft.com/office/drawing/2014/main" id="{E08629A6-829B-4394-A30A-5CB52C1BBB36}"/>
              </a:ext>
            </a:extLst>
          </p:cNvPr>
          <p:cNvSpPr/>
          <p:nvPr/>
        </p:nvSpPr>
        <p:spPr>
          <a:xfrm>
            <a:off x="180312" y="267087"/>
            <a:ext cx="9720000" cy="32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b="1" dirty="0">
                <a:solidFill>
                  <a:schemeClr val="bg1"/>
                </a:solidFill>
                <a:latin typeface="BIZ UDPゴシック" panose="020B0400000000000000" pitchFamily="50" charset="-128"/>
                <a:ea typeface="BIZ UDPゴシック" panose="020B0400000000000000" pitchFamily="50" charset="-128"/>
              </a:rPr>
              <a:t>⑦</a:t>
            </a:r>
            <a:r>
              <a:rPr kumimoji="1" lang="ja-JP" altLang="en-US" b="1" dirty="0">
                <a:solidFill>
                  <a:prstClr val="white"/>
                </a:solidFill>
                <a:latin typeface="BIZ UDPゴシック" panose="020B0400000000000000" pitchFamily="50" charset="-128"/>
                <a:ea typeface="BIZ UDPゴシック" panose="020B0400000000000000" pitchFamily="50" charset="-128"/>
              </a:rPr>
              <a:t>　カーボンニュートラル　～最先端技術の開発・実用化～</a:t>
            </a:r>
            <a:endParaRPr kumimoji="1" lang="ja-JP" altLang="en-US" sz="1600" b="1" dirty="0">
              <a:solidFill>
                <a:prstClr val="white"/>
              </a:solidFill>
              <a:latin typeface="BIZ UDPゴシック" panose="020B0400000000000000" pitchFamily="50" charset="-128"/>
              <a:ea typeface="BIZ UDPゴシック" panose="020B0400000000000000" pitchFamily="50" charset="-128"/>
            </a:endParaRPr>
          </a:p>
        </p:txBody>
      </p:sp>
      <p:grpSp>
        <p:nvGrpSpPr>
          <p:cNvPr id="47" name="グループ化 46">
            <a:extLst>
              <a:ext uri="{FF2B5EF4-FFF2-40B4-BE49-F238E27FC236}">
                <a16:creationId xmlns:a16="http://schemas.microsoft.com/office/drawing/2014/main" id="{B1406B80-BB7A-4E81-A06D-8F4FC87D64EF}"/>
              </a:ext>
            </a:extLst>
          </p:cNvPr>
          <p:cNvGrpSpPr/>
          <p:nvPr/>
        </p:nvGrpSpPr>
        <p:grpSpPr>
          <a:xfrm>
            <a:off x="251753" y="1222141"/>
            <a:ext cx="9720000" cy="381120"/>
            <a:chOff x="407938" y="886368"/>
            <a:chExt cx="6821672" cy="340159"/>
          </a:xfrm>
          <a:solidFill>
            <a:srgbClr val="953735"/>
          </a:solidFill>
        </p:grpSpPr>
        <p:sp>
          <p:nvSpPr>
            <p:cNvPr id="49" name="ホームベース 6">
              <a:extLst>
                <a:ext uri="{FF2B5EF4-FFF2-40B4-BE49-F238E27FC236}">
                  <a16:creationId xmlns:a16="http://schemas.microsoft.com/office/drawing/2014/main" id="{1B7629EA-ADB7-4C0E-8F66-00767F27E995}"/>
                </a:ext>
              </a:extLst>
            </p:cNvPr>
            <p:cNvSpPr/>
            <p:nvPr/>
          </p:nvSpPr>
          <p:spPr bwMode="gray">
            <a:xfrm>
              <a:off x="4706391" y="886368"/>
              <a:ext cx="2523219" cy="340159"/>
            </a:xfrm>
            <a:prstGeom prst="homePlate">
              <a:avLst/>
            </a:prstGeom>
            <a:solidFill>
              <a:srgbClr val="002060"/>
            </a:solidFill>
            <a:ln w="28575">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43194" rtl="0" eaLnBrk="1" fontAlgn="auto" latinLnBrk="0" hangingPunct="1">
                <a:lnSpc>
                  <a:spcPct val="100000"/>
                </a:lnSpc>
                <a:spcBef>
                  <a:spcPts val="0"/>
                </a:spcBef>
                <a:spcAft>
                  <a:spcPts val="0"/>
                </a:spcAft>
                <a:buClrTx/>
                <a:buSzTx/>
                <a:buFontTx/>
                <a:buNone/>
                <a:tabLst/>
                <a:defRPr/>
              </a:pPr>
              <a:r>
                <a:rPr kumimoji="1" lang="en-US" altLang="ja-JP"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2030</a:t>
              </a:r>
              <a:r>
                <a:rPr kumimoji="1" lang="ja-JP" altLang="en-US"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（万博後のめざす姿）</a:t>
              </a:r>
            </a:p>
          </p:txBody>
        </p:sp>
        <p:sp>
          <p:nvSpPr>
            <p:cNvPr id="50" name="ホームベース 5">
              <a:extLst>
                <a:ext uri="{FF2B5EF4-FFF2-40B4-BE49-F238E27FC236}">
                  <a16:creationId xmlns:a16="http://schemas.microsoft.com/office/drawing/2014/main" id="{AD85B09B-C151-4246-83FE-8C65C4C68421}"/>
                </a:ext>
              </a:extLst>
            </p:cNvPr>
            <p:cNvSpPr/>
            <p:nvPr/>
          </p:nvSpPr>
          <p:spPr bwMode="gray">
            <a:xfrm>
              <a:off x="2549230" y="886369"/>
              <a:ext cx="2484315" cy="340158"/>
            </a:xfrm>
            <a:prstGeom prst="homePlate">
              <a:avLst/>
            </a:prstGeom>
            <a:solidFill>
              <a:srgbClr val="002060"/>
            </a:solidFill>
            <a:ln w="28575">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43194" rtl="0" eaLnBrk="1" fontAlgn="auto" latinLnBrk="0" hangingPunct="1">
                <a:lnSpc>
                  <a:spcPct val="100000"/>
                </a:lnSpc>
                <a:spcBef>
                  <a:spcPts val="0"/>
                </a:spcBef>
                <a:spcAft>
                  <a:spcPts val="0"/>
                </a:spcAft>
                <a:buClrTx/>
                <a:buSzTx/>
                <a:buFontTx/>
                <a:buNone/>
                <a:tabLst/>
                <a:defRPr/>
              </a:pPr>
              <a:r>
                <a:rPr kumimoji="1" lang="en-US" altLang="ja-JP" sz="1551"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2025</a:t>
              </a:r>
              <a:r>
                <a:rPr kumimoji="1" lang="ja-JP" altLang="en-US" sz="1551"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（万博開催）</a:t>
              </a:r>
            </a:p>
          </p:txBody>
        </p:sp>
        <p:sp>
          <p:nvSpPr>
            <p:cNvPr id="51" name="ホームベース 4">
              <a:extLst>
                <a:ext uri="{FF2B5EF4-FFF2-40B4-BE49-F238E27FC236}">
                  <a16:creationId xmlns:a16="http://schemas.microsoft.com/office/drawing/2014/main" id="{51F0FD7C-A3F3-4D3F-9E7A-E2D8BBD297CC}"/>
                </a:ext>
              </a:extLst>
            </p:cNvPr>
            <p:cNvSpPr/>
            <p:nvPr/>
          </p:nvSpPr>
          <p:spPr bwMode="gray">
            <a:xfrm>
              <a:off x="407938" y="886368"/>
              <a:ext cx="2362526" cy="340159"/>
            </a:xfrm>
            <a:prstGeom prst="homePlate">
              <a:avLst/>
            </a:prstGeom>
            <a:solidFill>
              <a:srgbClr val="002060"/>
            </a:solidFill>
            <a:ln w="28575">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43194" rtl="0" eaLnBrk="1" fontAlgn="auto" latinLnBrk="0" hangingPunct="1">
                <a:lnSpc>
                  <a:spcPct val="100000"/>
                </a:lnSpc>
                <a:spcBef>
                  <a:spcPts val="0"/>
                </a:spcBef>
                <a:spcAft>
                  <a:spcPts val="0"/>
                </a:spcAft>
                <a:buClrTx/>
                <a:buSzTx/>
                <a:buFontTx/>
                <a:buNone/>
                <a:tabLst/>
                <a:defRPr/>
              </a:pPr>
              <a:r>
                <a:rPr kumimoji="1" lang="en-US" altLang="ja-JP"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202</a:t>
              </a:r>
              <a:r>
                <a:rPr kumimoji="1" lang="ja-JP" altLang="en-US"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３</a:t>
              </a:r>
            </a:p>
          </p:txBody>
        </p:sp>
      </p:grpSp>
      <p:sp>
        <p:nvSpPr>
          <p:cNvPr id="52" name="スライド番号プレースホルダー 1"/>
          <p:cNvSpPr>
            <a:spLocks noGrp="1"/>
          </p:cNvSpPr>
          <p:nvPr>
            <p:ph type="sldNum" sz="quarter" idx="12"/>
          </p:nvPr>
        </p:nvSpPr>
        <p:spPr>
          <a:xfrm>
            <a:off x="9662615" y="6816016"/>
            <a:ext cx="418010" cy="38329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dirty="0">
                <a:solidFill>
                  <a:prstClr val="black">
                    <a:tint val="75000"/>
                  </a:prstClr>
                </a:solidFill>
                <a:latin typeface="Calibri" panose="020F0502020204030204"/>
                <a:ea typeface="游ゴシック" panose="020B0400000000000000" pitchFamily="50" charset="-128"/>
              </a:rPr>
              <a:t>21</a:t>
            </a:r>
            <a:endParaRPr kumimoji="1" lang="ja-JP" altLang="en-US" sz="126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B02F3C22-1443-46B7-A977-04475234F08A}"/>
              </a:ext>
            </a:extLst>
          </p:cNvPr>
          <p:cNvSpPr txBox="1"/>
          <p:nvPr/>
        </p:nvSpPr>
        <p:spPr>
          <a:xfrm>
            <a:off x="270312" y="621787"/>
            <a:ext cx="9540000" cy="584775"/>
          </a:xfrm>
          <a:prstGeom prst="rect">
            <a:avLst/>
          </a:prstGeom>
          <a:noFill/>
          <a:ln w="6350">
            <a:noFill/>
            <a:prstDash val="dash"/>
          </a:ln>
        </p:spPr>
        <p:txBody>
          <a:bodyPr wrap="square">
            <a:spAutoFit/>
          </a:bodyPr>
          <a:lstStyle/>
          <a:p>
            <a:pPr lvl="0">
              <a:defRPr/>
            </a:pPr>
            <a:r>
              <a:rPr lang="ja-JP" altLang="en-US" sz="1000" dirty="0">
                <a:latin typeface="BIZ UDPゴシック" panose="020B0400000000000000" pitchFamily="50" charset="-128"/>
                <a:ea typeface="BIZ UDPゴシック" panose="020B0400000000000000" pitchFamily="50" charset="-128"/>
              </a:rPr>
              <a:t>　</a:t>
            </a:r>
            <a:r>
              <a:rPr lang="en-US" altLang="ja-JP" sz="1050" dirty="0">
                <a:latin typeface="BIZ UDPゴシック" panose="020B0400000000000000" pitchFamily="50" charset="-128"/>
                <a:ea typeface="BIZ UDPゴシック" panose="020B0400000000000000" pitchFamily="50" charset="-128"/>
              </a:rPr>
              <a:t>2050</a:t>
            </a:r>
            <a:r>
              <a:rPr lang="ja-JP" altLang="en-US" sz="1050" dirty="0">
                <a:latin typeface="BIZ UDPゴシック" panose="020B0400000000000000" pitchFamily="50" charset="-128"/>
                <a:ea typeface="BIZ UDPゴシック" panose="020B0400000000000000" pitchFamily="50" charset="-128"/>
              </a:rPr>
              <a:t>年までに温室効果ガス（</a:t>
            </a:r>
            <a:r>
              <a:rPr kumimoji="1" lang="en-US" altLang="ja-JP" sz="1050" dirty="0">
                <a:latin typeface="BIZ UDPゴシック" panose="020B0400000000000000" pitchFamily="50" charset="-128"/>
                <a:ea typeface="BIZ UDPゴシック" panose="020B0400000000000000" pitchFamily="50" charset="-128"/>
              </a:rPr>
              <a:t>CO</a:t>
            </a:r>
            <a:r>
              <a:rPr kumimoji="1" lang="ja-JP" altLang="en-US" sz="700" dirty="0">
                <a:latin typeface="BIZ UDPゴシック" panose="020B0400000000000000" pitchFamily="50" charset="-128"/>
                <a:ea typeface="BIZ UDPゴシック" panose="020B0400000000000000" pitchFamily="50" charset="-128"/>
              </a:rPr>
              <a:t>２ </a:t>
            </a:r>
            <a:r>
              <a:rPr lang="ja-JP" altLang="en-US" sz="1050" dirty="0">
                <a:latin typeface="BIZ UDPゴシック" panose="020B0400000000000000" pitchFamily="50" charset="-128"/>
                <a:ea typeface="BIZ UDPゴシック" panose="020B0400000000000000" pitchFamily="50" charset="-128"/>
              </a:rPr>
              <a:t>）排出量の実質ゼロを達成するためには、革新的技術の開発や実用化が不可欠である。「未来社会の実験場」をコンセプトとする万博会場において、蓄電池や水素、</a:t>
            </a:r>
            <a:r>
              <a:rPr kumimoji="1" lang="en-US" altLang="ja-JP" sz="1050" dirty="0">
                <a:latin typeface="BIZ UDPゴシック" panose="020B0400000000000000" pitchFamily="50" charset="-128"/>
                <a:ea typeface="BIZ UDPゴシック" panose="020B0400000000000000" pitchFamily="50" charset="-128"/>
              </a:rPr>
              <a:t>CO</a:t>
            </a:r>
            <a:r>
              <a:rPr kumimoji="1" lang="ja-JP" altLang="en-US" sz="700" dirty="0">
                <a:latin typeface="BIZ UDPゴシック" panose="020B0400000000000000" pitchFamily="50" charset="-128"/>
                <a:ea typeface="BIZ UDPゴシック" panose="020B0400000000000000" pitchFamily="50" charset="-128"/>
              </a:rPr>
              <a:t>２</a:t>
            </a:r>
            <a:r>
              <a:rPr lang="ja-JP" altLang="en-US" sz="1050" dirty="0">
                <a:latin typeface="BIZ UDPゴシック" panose="020B0400000000000000" pitchFamily="50" charset="-128"/>
                <a:ea typeface="BIZ UDPゴシック" panose="020B0400000000000000" pitchFamily="50" charset="-128"/>
              </a:rPr>
              <a:t>回収、次世代型太陽電池などの最先端技術に加え、ブルーカーボン生態系（藻場・干潟等）の再生・創出などカーボンニュートラルに資する技術を実証・活用することにより、その後の研究開発や実用化につなげていく</a:t>
            </a:r>
            <a:r>
              <a:rPr lang="ja-JP" altLang="en-US" sz="900" dirty="0">
                <a:latin typeface="BIZ UDPゴシック" panose="020B0400000000000000" pitchFamily="50" charset="-128"/>
                <a:ea typeface="BIZ UDPゴシック" panose="020B0400000000000000" pitchFamily="50" charset="-128"/>
              </a:rPr>
              <a:t>。</a:t>
            </a:r>
            <a:endParaRPr lang="ja-JP" altLang="en-US" sz="1050" strike="sngStrike" dirty="0">
              <a:latin typeface="BIZ UDPゴシック" panose="020B0400000000000000" pitchFamily="50" charset="-128"/>
              <a:ea typeface="BIZ UDPゴシック" panose="020B0400000000000000" pitchFamily="50" charset="-128"/>
            </a:endParaRPr>
          </a:p>
        </p:txBody>
      </p:sp>
      <p:grpSp>
        <p:nvGrpSpPr>
          <p:cNvPr id="15" name="グループ化 14"/>
          <p:cNvGrpSpPr/>
          <p:nvPr/>
        </p:nvGrpSpPr>
        <p:grpSpPr>
          <a:xfrm>
            <a:off x="826394" y="3940687"/>
            <a:ext cx="2476423" cy="726602"/>
            <a:chOff x="4883946" y="5135854"/>
            <a:chExt cx="2476423" cy="726602"/>
          </a:xfrm>
        </p:grpSpPr>
        <p:sp>
          <p:nvSpPr>
            <p:cNvPr id="16" name="テキスト ボックス 15">
              <a:extLst>
                <a:ext uri="{FF2B5EF4-FFF2-40B4-BE49-F238E27FC236}">
                  <a16:creationId xmlns:a16="http://schemas.microsoft.com/office/drawing/2014/main" id="{4B540E6E-594E-47B9-9E8F-4484B1258F13}"/>
                </a:ext>
              </a:extLst>
            </p:cNvPr>
            <p:cNvSpPr txBox="1"/>
            <p:nvPr/>
          </p:nvSpPr>
          <p:spPr>
            <a:xfrm>
              <a:off x="6264390" y="5691574"/>
              <a:ext cx="1095979" cy="129415"/>
            </a:xfrm>
            <a:prstGeom prst="rect">
              <a:avLst/>
            </a:prstGeom>
            <a:noFill/>
          </p:spPr>
          <p:txBody>
            <a:bodyPr wrap="square" lIns="0" tIns="0" rIns="0" bIns="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▲次世代型太陽電池</a:t>
              </a:r>
            </a:p>
          </p:txBody>
        </p:sp>
        <p:pic>
          <p:nvPicPr>
            <p:cNvPr id="17" name="図 16"/>
            <p:cNvPicPr>
              <a:picLocks noChangeAspect="1"/>
            </p:cNvPicPr>
            <p:nvPr/>
          </p:nvPicPr>
          <p:blipFill>
            <a:blip r:embed="rId3"/>
            <a:stretch>
              <a:fillRect/>
            </a:stretch>
          </p:blipFill>
          <p:spPr>
            <a:xfrm>
              <a:off x="4883946" y="5135854"/>
              <a:ext cx="1353059" cy="726602"/>
            </a:xfrm>
            <a:prstGeom prst="rect">
              <a:avLst/>
            </a:prstGeom>
          </p:spPr>
        </p:pic>
      </p:grpSp>
      <p:pic>
        <p:nvPicPr>
          <p:cNvPr id="18" name="図 17" descr="C:\Users\TabuchiKe\AppData\Local\Microsoft\Windows\INetCache\Content.Word\P1070475　ﾜｶﾒ.JPG"/>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995748" y="5310792"/>
            <a:ext cx="1088096" cy="816071"/>
          </a:xfrm>
          <a:prstGeom prst="rect">
            <a:avLst/>
          </a:prstGeom>
          <a:noFill/>
          <a:ln>
            <a:noFill/>
          </a:ln>
        </p:spPr>
      </p:pic>
      <p:sp>
        <p:nvSpPr>
          <p:cNvPr id="19" name="テキスト ボックス 18">
            <a:extLst>
              <a:ext uri="{FF2B5EF4-FFF2-40B4-BE49-F238E27FC236}">
                <a16:creationId xmlns:a16="http://schemas.microsoft.com/office/drawing/2014/main" id="{4B540E6E-594E-47B9-9E8F-4484B1258F13}"/>
              </a:ext>
            </a:extLst>
          </p:cNvPr>
          <p:cNvSpPr txBox="1"/>
          <p:nvPr/>
        </p:nvSpPr>
        <p:spPr>
          <a:xfrm>
            <a:off x="2146658" y="5967268"/>
            <a:ext cx="1095979" cy="129415"/>
          </a:xfrm>
          <a:prstGeom prst="rect">
            <a:avLst/>
          </a:prstGeom>
          <a:noFill/>
        </p:spPr>
        <p:txBody>
          <a:bodyPr wrap="square" lIns="0" tIns="0" rIns="0" bIns="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8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▲藻場イメージ</a:t>
            </a:r>
          </a:p>
        </p:txBody>
      </p:sp>
      <p:grpSp>
        <p:nvGrpSpPr>
          <p:cNvPr id="20" name="グループ化 19"/>
          <p:cNvGrpSpPr/>
          <p:nvPr/>
        </p:nvGrpSpPr>
        <p:grpSpPr>
          <a:xfrm>
            <a:off x="3618046" y="3762659"/>
            <a:ext cx="2872692" cy="2389384"/>
            <a:chOff x="3372263" y="1559073"/>
            <a:chExt cx="2733331" cy="1787418"/>
          </a:xfrm>
        </p:grpSpPr>
        <p:sp>
          <p:nvSpPr>
            <p:cNvPr id="21" name="正方形/長方形 20">
              <a:extLst>
                <a:ext uri="{FF2B5EF4-FFF2-40B4-BE49-F238E27FC236}">
                  <a16:creationId xmlns:a16="http://schemas.microsoft.com/office/drawing/2014/main" id="{42AB246C-D6C3-4324-A739-9AC17F6C0836}"/>
                </a:ext>
              </a:extLst>
            </p:cNvPr>
            <p:cNvSpPr/>
            <p:nvPr/>
          </p:nvSpPr>
          <p:spPr>
            <a:xfrm>
              <a:off x="3372263" y="1665079"/>
              <a:ext cx="2733331" cy="1681412"/>
            </a:xfrm>
            <a:prstGeom prst="rect">
              <a:avLst/>
            </a:prstGeom>
            <a:solidFill>
              <a:schemeClr val="bg1"/>
            </a:solidFill>
            <a:ln w="19050" cmpd="dbl">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216000" rIns="36000" bIns="36000" rtlCol="0" anchor="t" anchorCtr="0"/>
            <a:lstStyle/>
            <a:p>
              <a:pPr marL="36000" defTabSz="930530">
                <a:spcBef>
                  <a:spcPts val="1000"/>
                </a:spcBef>
                <a:defRPr/>
              </a:pPr>
              <a:r>
                <a:rPr kumimoji="1" lang="ja-JP" altLang="en-US" sz="1300" b="1" dirty="0">
                  <a:solidFill>
                    <a:schemeClr val="tx1"/>
                  </a:solidFill>
                  <a:latin typeface="BIZ UDPゴシック" panose="020B0400000000000000" pitchFamily="50" charset="-128"/>
                  <a:ea typeface="BIZ UDPゴシック" panose="020B0400000000000000" pitchFamily="50" charset="-128"/>
                </a:rPr>
                <a:t>最先端技術の実証・活用</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54000" indent="-457200" defTabSz="930530">
                <a:spcBef>
                  <a:spcPts val="600"/>
                </a:spcBef>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・次世代蓄電技術等を活用した効率的なエネルギーマネジメント</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52388" lvl="0" indent="-104775" defTabSz="930530">
                <a:spcBef>
                  <a:spcPts val="600"/>
                </a:spcBef>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a:t>
              </a:r>
              <a:r>
                <a:rPr lang="en-US" altLang="ja-JP" sz="1100" dirty="0">
                  <a:solidFill>
                    <a:schemeClr val="tx1"/>
                  </a:solidFill>
                  <a:latin typeface="BIZ UDPゴシック" panose="020B0400000000000000" pitchFamily="50" charset="-128"/>
                  <a:ea typeface="BIZ UDPゴシック" panose="020B0400000000000000" pitchFamily="50" charset="-128"/>
                </a:rPr>
                <a:t>CO</a:t>
              </a:r>
              <a:r>
                <a:rPr lang="en-US" altLang="ja-JP" sz="900" dirty="0">
                  <a:solidFill>
                    <a:schemeClr val="tx1"/>
                  </a:solidFill>
                  <a:latin typeface="BIZ UDPゴシック" panose="020B0400000000000000" pitchFamily="50" charset="-128"/>
                  <a:ea typeface="BIZ UDPゴシック" panose="020B0400000000000000" pitchFamily="50" charset="-128"/>
                </a:rPr>
                <a:t>2</a:t>
              </a:r>
              <a:r>
                <a:rPr kumimoji="1" lang="ja-JP" altLang="en-US" sz="1100" dirty="0">
                  <a:solidFill>
                    <a:schemeClr val="tx1"/>
                  </a:solidFill>
                  <a:latin typeface="BIZ UDPゴシック" panose="020B0400000000000000" pitchFamily="50" charset="-128"/>
                  <a:ea typeface="BIZ UDPゴシック" panose="020B0400000000000000" pitchFamily="50" charset="-128"/>
                </a:rPr>
                <a:t>フリー水素の活用、水素・アンモニアで発電した電力の利活用</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52388" lvl="0" indent="-104775" defTabSz="930530">
                <a:spcBef>
                  <a:spcPts val="600"/>
                </a:spcBef>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・大気中からの</a:t>
              </a:r>
              <a:r>
                <a:rPr kumimoji="1" lang="en-US" altLang="ja-JP" sz="1100" dirty="0">
                  <a:solidFill>
                    <a:schemeClr val="tx1"/>
                  </a:solidFill>
                  <a:latin typeface="BIZ UDPゴシック" panose="020B0400000000000000" pitchFamily="50" charset="-128"/>
                  <a:ea typeface="BIZ UDPゴシック" panose="020B0400000000000000" pitchFamily="50" charset="-128"/>
                </a:rPr>
                <a:t>CO</a:t>
              </a:r>
              <a:r>
                <a:rPr kumimoji="1" lang="en-US" altLang="ja-JP" sz="900" dirty="0">
                  <a:solidFill>
                    <a:schemeClr val="tx1"/>
                  </a:solidFill>
                  <a:latin typeface="BIZ UDPゴシック" panose="020B0400000000000000" pitchFamily="50" charset="-128"/>
                  <a:ea typeface="BIZ UDPゴシック" panose="020B0400000000000000" pitchFamily="50" charset="-128"/>
                </a:rPr>
                <a:t>2</a:t>
              </a:r>
              <a:r>
                <a:rPr kumimoji="1" lang="ja-JP" altLang="en-US" sz="1100" dirty="0">
                  <a:solidFill>
                    <a:schemeClr val="tx1"/>
                  </a:solidFill>
                  <a:latin typeface="BIZ UDPゴシック" panose="020B0400000000000000" pitchFamily="50" charset="-128"/>
                  <a:ea typeface="BIZ UDPゴシック" panose="020B0400000000000000" pitchFamily="50" charset="-128"/>
                </a:rPr>
                <a:t>回収（</a:t>
              </a:r>
              <a:r>
                <a:rPr kumimoji="1" lang="en-US" altLang="ja-JP" sz="1100" dirty="0">
                  <a:solidFill>
                    <a:schemeClr val="tx1"/>
                  </a:solidFill>
                  <a:latin typeface="BIZ UDPゴシック" panose="020B0400000000000000" pitchFamily="50" charset="-128"/>
                  <a:ea typeface="BIZ UDPゴシック" panose="020B0400000000000000" pitchFamily="50" charset="-128"/>
                </a:rPr>
                <a:t>DAC</a:t>
              </a:r>
              <a:r>
                <a:rPr kumimoji="1" lang="ja-JP" altLang="en-US" sz="1100" dirty="0">
                  <a:solidFill>
                    <a:schemeClr val="tx1"/>
                  </a:solidFill>
                  <a:latin typeface="BIZ UDPゴシック" panose="020B0400000000000000" pitchFamily="50" charset="-128"/>
                  <a:ea typeface="BIZ UDPゴシック" panose="020B0400000000000000" pitchFamily="50" charset="-128"/>
                </a:rPr>
                <a:t>）やメタネーションによる活用、次世代型太陽電池をパビリオン等に設置</a:t>
              </a:r>
              <a:endParaRPr kumimoji="1" lang="en-US" altLang="ja-JP" sz="1300" b="1" dirty="0">
                <a:solidFill>
                  <a:schemeClr val="tx1"/>
                </a:solidFill>
                <a:latin typeface="BIZ UDPゴシック" panose="020B0400000000000000" pitchFamily="50" charset="-128"/>
                <a:ea typeface="BIZ UDPゴシック" panose="020B0400000000000000" pitchFamily="50" charset="-128"/>
              </a:endParaRPr>
            </a:p>
            <a:p>
              <a:pPr marL="72000" lvl="0" indent="-104775" defTabSz="930530">
                <a:spcBef>
                  <a:spcPts val="600"/>
                </a:spcBef>
                <a:defRPr/>
              </a:pPr>
              <a:r>
                <a:rPr kumimoji="1" lang="ja-JP" altLang="en-US" sz="1300" dirty="0">
                  <a:solidFill>
                    <a:schemeClr val="tx1"/>
                  </a:solidFill>
                  <a:latin typeface="BIZ UDPゴシック" panose="020B0400000000000000" pitchFamily="50" charset="-128"/>
                  <a:ea typeface="BIZ UDPゴシック" panose="020B0400000000000000" pitchFamily="50" charset="-128"/>
                </a:rPr>
                <a:t>・</a:t>
              </a:r>
              <a:r>
                <a:rPr kumimoji="1" lang="ja-JP" altLang="en-US" sz="1100" dirty="0">
                  <a:solidFill>
                    <a:schemeClr val="tx1"/>
                  </a:solidFill>
                  <a:latin typeface="BIZ UDPゴシック" panose="020B0400000000000000" pitchFamily="50" charset="-128"/>
                  <a:ea typeface="BIZ UDPゴシック" panose="020B0400000000000000" pitchFamily="50" charset="-128"/>
                </a:rPr>
                <a:t>ブルーカーボン生態系の再生・創出を発信</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p:txBody>
        </p:sp>
        <p:sp>
          <p:nvSpPr>
            <p:cNvPr id="22" name="ホームベース 7">
              <a:extLst>
                <a:ext uri="{FF2B5EF4-FFF2-40B4-BE49-F238E27FC236}">
                  <a16:creationId xmlns:a16="http://schemas.microsoft.com/office/drawing/2014/main" id="{E599356E-2B0A-4C96-A1C9-EC52982B4052}"/>
                </a:ext>
              </a:extLst>
            </p:cNvPr>
            <p:cNvSpPr/>
            <p:nvPr/>
          </p:nvSpPr>
          <p:spPr>
            <a:xfrm>
              <a:off x="3372263" y="1559073"/>
              <a:ext cx="1012036" cy="213415"/>
            </a:xfrm>
            <a:prstGeom prst="homePlate">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3194">
                <a:spcBef>
                  <a:spcPts val="800"/>
                </a:spcBef>
                <a:defRPr/>
              </a:pPr>
              <a:r>
                <a:rPr kumimoji="1" lang="ja-JP" altLang="en-US" sz="1163" dirty="0">
                  <a:solidFill>
                    <a:schemeClr val="tx1"/>
                  </a:solidFill>
                  <a:latin typeface="BIZ UDPゴシック" panose="020B0400000000000000" pitchFamily="50" charset="-128"/>
                  <a:ea typeface="BIZ UDPゴシック" panose="020B0400000000000000" pitchFamily="50" charset="-128"/>
                </a:rPr>
                <a:t>万博会場</a:t>
              </a:r>
            </a:p>
          </p:txBody>
        </p:sp>
      </p:grpSp>
      <p:pic>
        <p:nvPicPr>
          <p:cNvPr id="23" name="図 22"/>
          <p:cNvPicPr>
            <a:picLocks noChangeAspect="1"/>
          </p:cNvPicPr>
          <p:nvPr/>
        </p:nvPicPr>
        <p:blipFill>
          <a:blip r:embed="rId5"/>
          <a:stretch>
            <a:fillRect/>
          </a:stretch>
        </p:blipFill>
        <p:spPr>
          <a:xfrm>
            <a:off x="6740158" y="4892559"/>
            <a:ext cx="942975" cy="752475"/>
          </a:xfrm>
          <a:prstGeom prst="rect">
            <a:avLst/>
          </a:prstGeom>
        </p:spPr>
      </p:pic>
      <p:sp>
        <p:nvSpPr>
          <p:cNvPr id="25" name="テキスト ボックス 24">
            <a:extLst>
              <a:ext uri="{FF2B5EF4-FFF2-40B4-BE49-F238E27FC236}">
                <a16:creationId xmlns:a16="http://schemas.microsoft.com/office/drawing/2014/main" id="{CB9FAD70-FAB6-467A-9680-A6234F35643D}"/>
              </a:ext>
            </a:extLst>
          </p:cNvPr>
          <p:cNvSpPr txBox="1"/>
          <p:nvPr/>
        </p:nvSpPr>
        <p:spPr>
          <a:xfrm>
            <a:off x="7693748" y="5472270"/>
            <a:ext cx="737304" cy="158805"/>
          </a:xfrm>
          <a:prstGeom prst="rect">
            <a:avLst/>
          </a:prstGeom>
          <a:noFill/>
        </p:spPr>
        <p:txBody>
          <a:bodyPr wrap="square" lIns="0" tIns="0" rIns="0" bIns="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◀全固体電池</a:t>
            </a:r>
          </a:p>
        </p:txBody>
      </p:sp>
      <p:pic>
        <p:nvPicPr>
          <p:cNvPr id="26" name="図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740158" y="5665593"/>
            <a:ext cx="1109995" cy="813179"/>
          </a:xfrm>
          <a:prstGeom prst="rect">
            <a:avLst/>
          </a:prstGeom>
        </p:spPr>
      </p:pic>
      <p:sp>
        <p:nvSpPr>
          <p:cNvPr id="27" name="テキスト ボックス 26">
            <a:extLst>
              <a:ext uri="{FF2B5EF4-FFF2-40B4-BE49-F238E27FC236}">
                <a16:creationId xmlns:a16="http://schemas.microsoft.com/office/drawing/2014/main" id="{4D59AADD-D1E5-4C9A-9DD8-CDF8C780E73A}"/>
              </a:ext>
            </a:extLst>
          </p:cNvPr>
          <p:cNvSpPr txBox="1"/>
          <p:nvPr/>
        </p:nvSpPr>
        <p:spPr>
          <a:xfrm>
            <a:off x="7896513" y="6183815"/>
            <a:ext cx="1336841" cy="309930"/>
          </a:xfrm>
          <a:prstGeom prst="rect">
            <a:avLst/>
          </a:prstGeom>
          <a:noFill/>
        </p:spPr>
        <p:txBody>
          <a:bodyPr wrap="square" lIns="0" tIns="0" rIns="0" bIns="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800" b="1"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水素</a:t>
            </a:r>
            <a:r>
              <a:rPr kumimoji="0" lang="en-US" altLang="ja-JP"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CGS</a:t>
            </a:r>
            <a:r>
              <a:rPr kumimoji="0"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実証プラント</a:t>
            </a:r>
            <a:endParaRPr kumimoji="0" lang="en-US" altLang="ja-JP"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（神戸ポートアイランド）</a:t>
            </a:r>
          </a:p>
        </p:txBody>
      </p:sp>
      <p:sp>
        <p:nvSpPr>
          <p:cNvPr id="30" name="正方形/長方形 29"/>
          <p:cNvSpPr/>
          <p:nvPr/>
        </p:nvSpPr>
        <p:spPr>
          <a:xfrm>
            <a:off x="264072" y="6618216"/>
            <a:ext cx="9556257" cy="456792"/>
          </a:xfrm>
          <a:prstGeom prst="rect">
            <a:avLst/>
          </a:prstGeom>
          <a:noFill/>
          <a:ln w="635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lvl="0" defTabSz="959937">
              <a:defRPr/>
            </a:pPr>
            <a:r>
              <a:rPr kumimoji="1" lang="ja-JP" altLang="en-US" sz="800" dirty="0">
                <a:solidFill>
                  <a:schemeClr val="tx1"/>
                </a:solidFill>
                <a:latin typeface="BIZ UDPゴシック" panose="020B0400000000000000" pitchFamily="50" charset="-128"/>
                <a:ea typeface="BIZ UDPゴシック" panose="020B0400000000000000" pitchFamily="50" charset="-128"/>
              </a:rPr>
              <a:t>＊</a:t>
            </a:r>
            <a:r>
              <a:rPr kumimoji="1" lang="en-US" altLang="ja-JP" sz="800" dirty="0">
                <a:solidFill>
                  <a:schemeClr val="tx1"/>
                </a:solidFill>
                <a:latin typeface="BIZ UDPゴシック" panose="020B0400000000000000" pitchFamily="50" charset="-128"/>
                <a:ea typeface="BIZ UDPゴシック" panose="020B0400000000000000" pitchFamily="50" charset="-128"/>
              </a:rPr>
              <a:t>CO</a:t>
            </a:r>
            <a:r>
              <a:rPr kumimoji="1" lang="ja-JP" altLang="en-US" sz="400" dirty="0">
                <a:solidFill>
                  <a:schemeClr val="tx1"/>
                </a:solidFill>
                <a:latin typeface="BIZ UDPゴシック" panose="020B0400000000000000" pitchFamily="50" charset="-128"/>
                <a:ea typeface="BIZ UDPゴシック" panose="020B0400000000000000" pitchFamily="50" charset="-128"/>
              </a:rPr>
              <a:t>２</a:t>
            </a:r>
            <a:r>
              <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フリー水素</a:t>
            </a:r>
            <a:r>
              <a:rPr kumimoji="1" lang="en-US" altLang="ja-JP"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a:t>
            </a:r>
            <a:r>
              <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製造過程で</a:t>
            </a:r>
            <a:r>
              <a:rPr kumimoji="1" lang="en-US" altLang="ja-JP" sz="800" dirty="0">
                <a:solidFill>
                  <a:schemeClr val="tx1"/>
                </a:solidFill>
                <a:latin typeface="BIZ UDPゴシック" panose="020B0400000000000000" pitchFamily="50" charset="-128"/>
                <a:ea typeface="BIZ UDPゴシック" panose="020B0400000000000000" pitchFamily="50" charset="-128"/>
              </a:rPr>
              <a:t>CO</a:t>
            </a:r>
            <a:r>
              <a:rPr kumimoji="1" lang="ja-JP" altLang="en-US" sz="400" dirty="0">
                <a:solidFill>
                  <a:schemeClr val="tx1"/>
                </a:solidFill>
                <a:latin typeface="BIZ UDPゴシック" panose="020B0400000000000000" pitchFamily="50" charset="-128"/>
                <a:ea typeface="BIZ UDPゴシック" panose="020B0400000000000000" pitchFamily="50" charset="-128"/>
              </a:rPr>
              <a:t>２</a:t>
            </a:r>
            <a:r>
              <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を排出しない水素。　</a:t>
            </a:r>
            <a:r>
              <a:rPr kumimoji="1" lang="en-US" altLang="ja-JP"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a:t>
            </a:r>
            <a:r>
              <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エネルギーマネジメント：エネルギーの使用状況を把握した上で、電力需要の低い時間帯に蓄電池を充電し、電力需要の高いピーク時に蓄電池から放電する</a:t>
            </a:r>
            <a:br>
              <a:rPr kumimoji="1" lang="en-US" altLang="ja-JP"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br>
            <a:r>
              <a:rPr kumimoji="1" lang="en-US" altLang="ja-JP"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など、エネルギー需要の平準化を行い、最適なエネルギー利用を実現するための活動。　</a:t>
            </a:r>
            <a:r>
              <a:rPr kumimoji="1" lang="en-US" altLang="ja-JP" sz="800" dirty="0">
                <a:solidFill>
                  <a:schemeClr val="tx1"/>
                </a:solidFill>
                <a:latin typeface="BIZ UDPゴシック" panose="020B0400000000000000" pitchFamily="50" charset="-128"/>
                <a:ea typeface="BIZ UDPゴシック" panose="020B0400000000000000" pitchFamily="50" charset="-128"/>
              </a:rPr>
              <a:t>※DAC</a:t>
            </a:r>
            <a:r>
              <a:rPr kumimoji="1" lang="ja-JP" altLang="en-US" sz="800" dirty="0">
                <a:solidFill>
                  <a:schemeClr val="tx1"/>
                </a:solidFill>
                <a:latin typeface="BIZ UDPゴシック" panose="020B0400000000000000" pitchFamily="50" charset="-128"/>
                <a:ea typeface="BIZ UDPゴシック" panose="020B0400000000000000" pitchFamily="50" charset="-128"/>
              </a:rPr>
              <a:t>（</a:t>
            </a:r>
            <a:r>
              <a:rPr kumimoji="1" lang="en-US" altLang="ja-JP" sz="800" dirty="0">
                <a:solidFill>
                  <a:schemeClr val="tx1"/>
                </a:solidFill>
                <a:latin typeface="BIZ UDPゴシック" panose="020B0400000000000000" pitchFamily="50" charset="-128"/>
                <a:ea typeface="BIZ UDPゴシック" panose="020B0400000000000000" pitchFamily="50" charset="-128"/>
              </a:rPr>
              <a:t>Direct Air Capture</a:t>
            </a:r>
            <a:r>
              <a:rPr kumimoji="1" lang="ja-JP" altLang="en-US" sz="800" dirty="0">
                <a:solidFill>
                  <a:schemeClr val="tx1"/>
                </a:solidFill>
                <a:latin typeface="BIZ UDPゴシック" panose="020B0400000000000000" pitchFamily="50" charset="-128"/>
                <a:ea typeface="BIZ UDPゴシック" panose="020B0400000000000000" pitchFamily="50" charset="-128"/>
              </a:rPr>
              <a:t>）：空気中から直接</a:t>
            </a:r>
            <a:r>
              <a:rPr kumimoji="1" lang="en-US" altLang="ja-JP" sz="800" dirty="0">
                <a:solidFill>
                  <a:schemeClr val="tx1"/>
                </a:solidFill>
                <a:latin typeface="BIZ UDPゴシック" panose="020B0400000000000000" pitchFamily="50" charset="-128"/>
                <a:ea typeface="BIZ UDPゴシック" panose="020B0400000000000000" pitchFamily="50" charset="-128"/>
              </a:rPr>
              <a:t>CO</a:t>
            </a:r>
            <a:r>
              <a:rPr kumimoji="1" lang="ja-JP" altLang="en-US" sz="400" dirty="0">
                <a:solidFill>
                  <a:schemeClr val="tx1"/>
                </a:solidFill>
                <a:latin typeface="BIZ UDPゴシック" panose="020B0400000000000000" pitchFamily="50" charset="-128"/>
                <a:ea typeface="BIZ UDPゴシック" panose="020B0400000000000000" pitchFamily="50" charset="-128"/>
              </a:rPr>
              <a:t>２</a:t>
            </a:r>
            <a:r>
              <a:rPr kumimoji="1" lang="ja-JP" altLang="en-US" sz="800" dirty="0">
                <a:solidFill>
                  <a:schemeClr val="tx1"/>
                </a:solidFill>
                <a:latin typeface="BIZ UDPゴシック" panose="020B0400000000000000" pitchFamily="50" charset="-128"/>
                <a:ea typeface="BIZ UDPゴシック" panose="020B0400000000000000" pitchFamily="50" charset="-128"/>
              </a:rPr>
              <a:t>を回収する技術。 </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a:p>
            <a:pPr lvl="0" defTabSz="959937">
              <a:defRPr/>
            </a:pPr>
            <a:r>
              <a:rPr kumimoji="1" lang="ja-JP" altLang="en-US" sz="800" dirty="0">
                <a:solidFill>
                  <a:schemeClr val="tx1"/>
                </a:solidFill>
                <a:latin typeface="BIZ UDPゴシック" panose="020B0400000000000000" pitchFamily="50" charset="-128"/>
                <a:ea typeface="BIZ UDPゴシック" panose="020B0400000000000000" pitchFamily="50" charset="-128"/>
              </a:rPr>
              <a:t>＊メタネーション</a:t>
            </a:r>
            <a:r>
              <a:rPr kumimoji="1" lang="en-US" altLang="ja-JP" sz="800" dirty="0">
                <a:solidFill>
                  <a:schemeClr val="tx1"/>
                </a:solidFill>
                <a:latin typeface="BIZ UDPゴシック" panose="020B0400000000000000" pitchFamily="50" charset="-128"/>
                <a:ea typeface="BIZ UDPゴシック" panose="020B0400000000000000" pitchFamily="50" charset="-128"/>
              </a:rPr>
              <a:t>:</a:t>
            </a:r>
            <a:r>
              <a:rPr kumimoji="1" lang="ja-JP" altLang="en-US" sz="800" dirty="0">
                <a:solidFill>
                  <a:schemeClr val="tx1"/>
                </a:solidFill>
                <a:latin typeface="BIZ UDPゴシック" panose="020B0400000000000000" pitchFamily="50" charset="-128"/>
                <a:ea typeface="BIZ UDPゴシック" panose="020B0400000000000000" pitchFamily="50" charset="-128"/>
              </a:rPr>
              <a:t>水素と</a:t>
            </a:r>
            <a:r>
              <a:rPr kumimoji="1" lang="en-US" altLang="ja-JP" sz="800" dirty="0">
                <a:solidFill>
                  <a:schemeClr val="tx1"/>
                </a:solidFill>
                <a:latin typeface="BIZ UDPゴシック" panose="020B0400000000000000" pitchFamily="50" charset="-128"/>
                <a:ea typeface="BIZ UDPゴシック" panose="020B0400000000000000" pitchFamily="50" charset="-128"/>
              </a:rPr>
              <a:t>CO</a:t>
            </a:r>
            <a:r>
              <a:rPr kumimoji="1" lang="ja-JP" altLang="en-US" sz="400" dirty="0">
                <a:solidFill>
                  <a:schemeClr val="tx1"/>
                </a:solidFill>
                <a:latin typeface="BIZ UDPゴシック" panose="020B0400000000000000" pitchFamily="50" charset="-128"/>
                <a:ea typeface="BIZ UDPゴシック" panose="020B0400000000000000" pitchFamily="50" charset="-128"/>
              </a:rPr>
              <a:t>２</a:t>
            </a:r>
            <a:r>
              <a:rPr kumimoji="1" lang="ja-JP" altLang="en-US" sz="800" dirty="0">
                <a:solidFill>
                  <a:schemeClr val="tx1"/>
                </a:solidFill>
                <a:latin typeface="BIZ UDPゴシック" panose="020B0400000000000000" pitchFamily="50" charset="-128"/>
                <a:ea typeface="BIZ UDPゴシック" panose="020B0400000000000000" pitchFamily="50" charset="-128"/>
              </a:rPr>
              <a:t>から天然ガスの主成分であるメタンを合成する技術。</a:t>
            </a:r>
          </a:p>
        </p:txBody>
      </p:sp>
      <p:pic>
        <p:nvPicPr>
          <p:cNvPr id="29" name="図 28">
            <a:extLst>
              <a:ext uri="{FF2B5EF4-FFF2-40B4-BE49-F238E27FC236}">
                <a16:creationId xmlns:a16="http://schemas.microsoft.com/office/drawing/2014/main" id="{C1DEE09D-D091-4572-ADCF-81BA9D18397F}"/>
              </a:ext>
            </a:extLst>
          </p:cNvPr>
          <p:cNvPicPr>
            <a:picLocks noChangeAspect="1"/>
          </p:cNvPicPr>
          <p:nvPr/>
        </p:nvPicPr>
        <p:blipFill>
          <a:blip r:embed="rId7"/>
          <a:stretch>
            <a:fillRect/>
          </a:stretch>
        </p:blipFill>
        <p:spPr>
          <a:xfrm>
            <a:off x="8431052" y="4631905"/>
            <a:ext cx="1109995" cy="1208661"/>
          </a:xfrm>
          <a:prstGeom prst="rect">
            <a:avLst/>
          </a:prstGeom>
        </p:spPr>
      </p:pic>
      <p:sp>
        <p:nvSpPr>
          <p:cNvPr id="31" name="テキスト ボックス 30">
            <a:extLst>
              <a:ext uri="{FF2B5EF4-FFF2-40B4-BE49-F238E27FC236}">
                <a16:creationId xmlns:a16="http://schemas.microsoft.com/office/drawing/2014/main" id="{0D76332B-AB4B-421A-A867-C6C6D9542B7D}"/>
              </a:ext>
            </a:extLst>
          </p:cNvPr>
          <p:cNvSpPr txBox="1"/>
          <p:nvPr/>
        </p:nvSpPr>
        <p:spPr>
          <a:xfrm>
            <a:off x="8484447" y="5754390"/>
            <a:ext cx="1315849" cy="257800"/>
          </a:xfrm>
          <a:prstGeom prst="rect">
            <a:avLst/>
          </a:prstGeom>
          <a:noFill/>
        </p:spPr>
        <p:txBody>
          <a:bodyPr wrap="square" lIns="0" tIns="0" rIns="0" bIns="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8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▲大阪湾</a:t>
            </a:r>
            <a:r>
              <a:rPr kumimoji="0" lang="en-US" altLang="ja-JP" sz="8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MOBA</a:t>
            </a:r>
            <a:r>
              <a:rPr kumimoji="0" lang="ja-JP" altLang="en-US" sz="8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リンク構想</a:t>
            </a:r>
          </a:p>
        </p:txBody>
      </p:sp>
    </p:spTree>
    <p:extLst>
      <p:ext uri="{BB962C8B-B14F-4D97-AF65-F5344CB8AC3E}">
        <p14:creationId xmlns:p14="http://schemas.microsoft.com/office/powerpoint/2010/main" val="154536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653468" y="5949502"/>
            <a:ext cx="5038725" cy="369332"/>
          </a:xfrm>
          <a:prstGeom prst="rect">
            <a:avLst/>
          </a:prstGeom>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2" name="テキスト ボックス 11"/>
          <p:cNvSpPr txBox="1"/>
          <p:nvPr/>
        </p:nvSpPr>
        <p:spPr>
          <a:xfrm>
            <a:off x="402830" y="5268130"/>
            <a:ext cx="1826141"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国への提案・要望</a:t>
            </a:r>
          </a:p>
        </p:txBody>
      </p:sp>
      <p:sp>
        <p:nvSpPr>
          <p:cNvPr id="17" name="テキスト ボックス 16"/>
          <p:cNvSpPr txBox="1"/>
          <p:nvPr/>
        </p:nvSpPr>
        <p:spPr>
          <a:xfrm>
            <a:off x="402830" y="3158533"/>
            <a:ext cx="2236510"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国との協議</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の進捗</a:t>
            </a: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状況</a:t>
            </a:r>
          </a:p>
        </p:txBody>
      </p:sp>
      <p:graphicFrame>
        <p:nvGraphicFramePr>
          <p:cNvPr id="23" name="表 22"/>
          <p:cNvGraphicFramePr>
            <a:graphicFrameLocks noGrp="1"/>
          </p:cNvGraphicFramePr>
          <p:nvPr>
            <p:extLst>
              <p:ext uri="{D42A27DB-BD31-4B8C-83A1-F6EECF244321}">
                <p14:modId xmlns:p14="http://schemas.microsoft.com/office/powerpoint/2010/main" val="2689228738"/>
              </p:ext>
            </p:extLst>
          </p:nvPr>
        </p:nvGraphicFramePr>
        <p:xfrm>
          <a:off x="511620" y="3429370"/>
          <a:ext cx="9360001" cy="1651200"/>
        </p:xfrm>
        <a:graphic>
          <a:graphicData uri="http://schemas.openxmlformats.org/drawingml/2006/table">
            <a:tbl>
              <a:tblPr bandRow="1">
                <a:tableStyleId>{5940675A-B579-460E-94D1-54222C63F5DA}</a:tableStyleId>
              </a:tblPr>
              <a:tblGrid>
                <a:gridCol w="1260030">
                  <a:extLst>
                    <a:ext uri="{9D8B030D-6E8A-4147-A177-3AD203B41FA5}">
                      <a16:colId xmlns:a16="http://schemas.microsoft.com/office/drawing/2014/main" val="525926817"/>
                    </a:ext>
                  </a:extLst>
                </a:gridCol>
                <a:gridCol w="8099971">
                  <a:extLst>
                    <a:ext uri="{9D8B030D-6E8A-4147-A177-3AD203B41FA5}">
                      <a16:colId xmlns:a16="http://schemas.microsoft.com/office/drawing/2014/main" val="1556401701"/>
                    </a:ext>
                  </a:extLst>
                </a:gridCol>
              </a:tblGrid>
              <a:tr h="543392">
                <a:tc>
                  <a:txBody>
                    <a:bodyPr/>
                    <a:lstStyle/>
                    <a:p>
                      <a:pPr marL="0" marR="0" lvl="0" indent="0" algn="l" defTabSz="959937" rtl="0" eaLnBrk="1" fontAlgn="auto" latinLnBrk="0" hangingPunct="1">
                        <a:lnSpc>
                          <a:spcPct val="100000"/>
                        </a:lnSpc>
                        <a:spcBef>
                          <a:spcPts val="0"/>
                        </a:spcBef>
                        <a:spcAft>
                          <a:spcPts val="0"/>
                        </a:spcAft>
                        <a:buClrTx/>
                        <a:buSzTx/>
                        <a:buFontTx/>
                        <a:buNone/>
                        <a:tabLst/>
                        <a:defRPr/>
                      </a:pPr>
                      <a:r>
                        <a:rPr lang="ja-JP" altLang="en-US" sz="800" b="1" u="none" dirty="0">
                          <a:solidFill>
                            <a:schemeClr val="tx1"/>
                          </a:solidFill>
                          <a:latin typeface="+mn-ea"/>
                        </a:rPr>
                        <a:t>国「アクションプラン</a:t>
                      </a:r>
                      <a:r>
                        <a:rPr lang="en-US" altLang="ja-JP" sz="800" b="1" u="none" dirty="0">
                          <a:solidFill>
                            <a:schemeClr val="tx1"/>
                          </a:solidFill>
                          <a:latin typeface="+mn-ea"/>
                        </a:rPr>
                        <a:t>Ver.</a:t>
                      </a:r>
                      <a:r>
                        <a:rPr lang="en-US" altLang="ja-JP" sz="800" b="1" u="none" strike="noStrike" baseline="0" dirty="0">
                          <a:solidFill>
                            <a:schemeClr val="tx1"/>
                          </a:solidFill>
                          <a:latin typeface="+mn-ea"/>
                        </a:rPr>
                        <a:t>5</a:t>
                      </a:r>
                      <a:r>
                        <a:rPr lang="ja-JP" altLang="en-US" sz="800" b="1" u="none" dirty="0">
                          <a:solidFill>
                            <a:schemeClr val="tx1"/>
                          </a:solidFill>
                          <a:latin typeface="+mn-ea"/>
                        </a:rPr>
                        <a:t>」の記載内容</a:t>
                      </a:r>
                      <a:endParaRPr kumimoji="1" lang="ja-JP" altLang="en-US" sz="800" u="none" dirty="0">
                        <a:solidFill>
                          <a:schemeClr val="tx1"/>
                        </a:solidFill>
                        <a:latin typeface="BIZ UDPゴシック" panose="020B0400000000000000" pitchFamily="50" charset="-128"/>
                        <a:ea typeface="BIZ UDPゴシック" panose="020B0400000000000000" pitchFamily="50" charset="-128"/>
                      </a:endParaRPr>
                    </a:p>
                  </a:txBody>
                  <a:tcPr marL="100806" marR="100806" marT="50403" marB="50403" anchor="ctr">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171450" indent="-171450">
                        <a:buFont typeface="Wingdings" panose="05000000000000000000" pitchFamily="2" charset="2"/>
                        <a:buChar char="l"/>
                      </a:pPr>
                      <a:r>
                        <a:rPr kumimoji="1" lang="ja-JP" altLang="en-US" sz="1000" dirty="0">
                          <a:solidFill>
                            <a:schemeClr val="tx1"/>
                          </a:solidFill>
                          <a:latin typeface="+mn-ea"/>
                        </a:rPr>
                        <a:t>水素発電技術</a:t>
                      </a:r>
                      <a:r>
                        <a:rPr kumimoji="1" lang="ja-JP" altLang="en-US" sz="1000">
                          <a:solidFill>
                            <a:schemeClr val="tx1"/>
                          </a:solidFill>
                          <a:latin typeface="+mn-ea"/>
                        </a:rPr>
                        <a:t>の実証／</a:t>
                      </a:r>
                      <a:r>
                        <a:rPr lang="en-US" altLang="ja-JP" sz="1000" strike="noStrike" dirty="0">
                          <a:solidFill>
                            <a:schemeClr val="tx1"/>
                          </a:solidFill>
                          <a:latin typeface="+mn-ea"/>
                        </a:rPr>
                        <a:t>CO</a:t>
                      </a:r>
                      <a:r>
                        <a:rPr lang="en-US" altLang="ja-JP" sz="800" strike="noStrike" dirty="0">
                          <a:solidFill>
                            <a:schemeClr val="tx1"/>
                          </a:solidFill>
                          <a:latin typeface="+mn-ea"/>
                        </a:rPr>
                        <a:t>2</a:t>
                      </a:r>
                      <a:r>
                        <a:rPr lang="ja-JP" altLang="en-US" sz="1000" strike="noStrike" dirty="0">
                          <a:solidFill>
                            <a:schemeClr val="tx1"/>
                          </a:solidFill>
                          <a:latin typeface="+mn-ea"/>
                        </a:rPr>
                        <a:t>の分離・回収技術の実証／</a:t>
                      </a:r>
                      <a:r>
                        <a:rPr lang="en-US" altLang="ja-JP" sz="1000" strike="noStrike" dirty="0">
                          <a:solidFill>
                            <a:schemeClr val="tx1"/>
                          </a:solidFill>
                          <a:latin typeface="+mn-ea"/>
                        </a:rPr>
                        <a:t>CO</a:t>
                      </a:r>
                      <a:r>
                        <a:rPr lang="en-US" altLang="ja-JP" sz="800" strike="noStrike" dirty="0">
                          <a:solidFill>
                            <a:schemeClr val="tx1"/>
                          </a:solidFill>
                          <a:latin typeface="+mn-ea"/>
                        </a:rPr>
                        <a:t>2</a:t>
                      </a:r>
                      <a:r>
                        <a:rPr lang="ja-JP" altLang="en-US" sz="1000" strike="noStrike" dirty="0">
                          <a:solidFill>
                            <a:schemeClr val="tx1"/>
                          </a:solidFill>
                          <a:latin typeface="+mn-ea"/>
                        </a:rPr>
                        <a:t>排出削減・固定量最大化コンクリートの実証／次世代型太陽電池の開発推進</a:t>
                      </a:r>
                      <a:r>
                        <a:rPr lang="en-US" altLang="ja-JP" sz="1000" strike="noStrike" dirty="0">
                          <a:solidFill>
                            <a:schemeClr val="tx1"/>
                          </a:solidFill>
                          <a:latin typeface="+mn-ea"/>
                        </a:rPr>
                        <a:t>/</a:t>
                      </a:r>
                      <a:r>
                        <a:rPr lang="ja-JP" altLang="en-US" sz="1000" strike="noStrike" dirty="0">
                          <a:solidFill>
                            <a:schemeClr val="tx1"/>
                          </a:solidFill>
                          <a:latin typeface="+mn-ea"/>
                        </a:rPr>
                        <a:t>合成燃料（</a:t>
                      </a:r>
                      <a:r>
                        <a:rPr lang="en-US" altLang="ja-JP" sz="1000" strike="noStrike" dirty="0">
                          <a:solidFill>
                            <a:schemeClr val="tx1"/>
                          </a:solidFill>
                          <a:latin typeface="+mn-ea"/>
                        </a:rPr>
                        <a:t>e-fuel</a:t>
                      </a:r>
                      <a:r>
                        <a:rPr lang="ja-JP" altLang="en-US" sz="1000" strike="noStrike" dirty="0">
                          <a:solidFill>
                            <a:schemeClr val="tx1"/>
                          </a:solidFill>
                          <a:latin typeface="+mn-ea"/>
                        </a:rPr>
                        <a:t>）の活用拡大</a:t>
                      </a:r>
                      <a:r>
                        <a:rPr kumimoji="1" lang="ja-JP" altLang="en-US" sz="1000" dirty="0">
                          <a:solidFill>
                            <a:schemeClr val="tx1"/>
                          </a:solidFill>
                          <a:latin typeface="+mn-ea"/>
                        </a:rPr>
                        <a:t>＜経産省＞</a:t>
                      </a:r>
                    </a:p>
                    <a:p>
                      <a:pPr marL="171450" indent="-171450">
                        <a:buFont typeface="Wingdings" panose="05000000000000000000" pitchFamily="2" charset="2"/>
                        <a:buChar char="l"/>
                      </a:pPr>
                      <a:r>
                        <a:rPr lang="ja-JP" altLang="en-US" sz="1000" strike="noStrike" dirty="0">
                          <a:solidFill>
                            <a:schemeClr val="tx1"/>
                          </a:solidFill>
                          <a:latin typeface="+mn-ea"/>
                        </a:rPr>
                        <a:t>再エネ水素を使ったメタネーション実証＜環境省＞</a:t>
                      </a:r>
                      <a:endParaRPr lang="en-US" altLang="ja-JP" sz="1000" strike="noStrike" dirty="0">
                        <a:solidFill>
                          <a:schemeClr val="tx1"/>
                        </a:solidFill>
                        <a:latin typeface="+mn-ea"/>
                      </a:endParaRPr>
                    </a:p>
                    <a:p>
                      <a:pPr marL="171450" marR="0" lvl="0" indent="-171450" algn="l" defTabSz="959937"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en-US" altLang="ja-JP" sz="1000" strike="noStrike" dirty="0">
                          <a:solidFill>
                            <a:schemeClr val="tx1"/>
                          </a:solidFill>
                          <a:latin typeface="+mn-ea"/>
                        </a:rPr>
                        <a:t>2030</a:t>
                      </a:r>
                      <a:r>
                        <a:rPr lang="ja-JP" altLang="en-US" sz="1000" strike="noStrike" dirty="0">
                          <a:solidFill>
                            <a:schemeClr val="tx1"/>
                          </a:solidFill>
                          <a:latin typeface="+mn-ea"/>
                        </a:rPr>
                        <a:t>年ネイチャーポジティブの実現に向けて＜環境省＞</a:t>
                      </a:r>
                      <a:endParaRPr lang="en-US" altLang="ja-JP" sz="1000" strike="noStrike" dirty="0">
                        <a:solidFill>
                          <a:schemeClr val="tx1"/>
                        </a:solidFill>
                        <a:latin typeface="+mn-ea"/>
                      </a:endParaRPr>
                    </a:p>
                  </a:txBody>
                  <a:tcPr marL="100806" marR="100806" marT="144000" marB="72000">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01636353"/>
                  </a:ext>
                </a:extLst>
              </a:tr>
              <a:tr h="477233">
                <a:tc>
                  <a:txBody>
                    <a:bodyPr/>
                    <a:lstStyle/>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国との協議の進捗状況</a:t>
                      </a:r>
                      <a:endParaRPr kumimoji="1" lang="en-US" altLang="ja-JP" sz="8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（取組みの成果）</a:t>
                      </a:r>
                      <a:endPar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marL="100806" marR="100806" marT="50403" marB="50403" anchor="ctr">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171450" marR="0" lvl="0" indent="-171450" algn="l" defTabSz="959937"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0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国「アクションプラン</a:t>
                      </a:r>
                      <a:r>
                        <a:rPr kumimoji="1" lang="en-US" altLang="ja-JP" sz="10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Ver. 2</a:t>
                      </a:r>
                      <a:r>
                        <a:rPr kumimoji="1" lang="ja-JP" altLang="en-US" sz="10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」に上記環境省事業について記載</a:t>
                      </a:r>
                      <a:endParaRPr lang="en-US" altLang="ja-JP" sz="1000" strike="noStrike" dirty="0">
                        <a:solidFill>
                          <a:schemeClr val="tx1"/>
                        </a:solidFill>
                        <a:latin typeface="+mn-ea"/>
                      </a:endParaRPr>
                    </a:p>
                    <a:p>
                      <a:pPr marL="171450" indent="-171450">
                        <a:buFont typeface="Wingdings" panose="05000000000000000000" pitchFamily="2" charset="2"/>
                        <a:buChar char="l"/>
                      </a:pPr>
                      <a:r>
                        <a:rPr lang="ja-JP" altLang="en-US" sz="1000" strike="noStrike" dirty="0">
                          <a:solidFill>
                            <a:schemeClr val="tx1"/>
                          </a:solidFill>
                          <a:latin typeface="+mn-ea"/>
                        </a:rPr>
                        <a:t>カーボンニュートラルに資する最先端技術</a:t>
                      </a:r>
                      <a:r>
                        <a:rPr lang="ja-JP" altLang="en-US" sz="1000" u="none" strike="noStrike" dirty="0">
                          <a:solidFill>
                            <a:schemeClr val="tx1"/>
                          </a:solidFill>
                          <a:latin typeface="+mn-ea"/>
                        </a:rPr>
                        <a:t>の開発・実証に係る府内企業の提案が環境省の支援事業に採択</a:t>
                      </a:r>
                      <a:endParaRPr lang="en-US" altLang="ja-JP" sz="1000" u="none" strike="noStrike" dirty="0">
                        <a:solidFill>
                          <a:schemeClr val="tx1"/>
                        </a:solidFill>
                        <a:latin typeface="+mn-ea"/>
                      </a:endParaRPr>
                    </a:p>
                    <a:p>
                      <a:pPr marL="171450" indent="-171450">
                        <a:buFont typeface="Wingdings" panose="05000000000000000000" pitchFamily="2" charset="2"/>
                        <a:buChar char="l"/>
                      </a:pPr>
                      <a:r>
                        <a:rPr kumimoji="1" lang="ja-JP" altLang="en-US" sz="10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会場周辺での</a:t>
                      </a:r>
                      <a:r>
                        <a:rPr kumimoji="1" lang="ja-JP" altLang="en-US" sz="1000" u="none" dirty="0">
                          <a:solidFill>
                            <a:schemeClr val="tx1"/>
                          </a:solidFill>
                          <a:latin typeface="+mn-ea"/>
                        </a:rPr>
                        <a:t>ブルーカーボン生態系の再生・創出</a:t>
                      </a:r>
                      <a:r>
                        <a:rPr kumimoji="1" lang="ja-JP" altLang="en-US" sz="10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への支援について環境省・国交省と協議中（</a:t>
                      </a:r>
                      <a:r>
                        <a:rPr kumimoji="1" lang="en-US" altLang="ja-JP" sz="10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R</a:t>
                      </a:r>
                      <a:r>
                        <a:rPr kumimoji="1" lang="ja-JP" altLang="en-US" sz="10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４・５年度に環境省「令和の里海づくり」モデル事業により企業等と連携した藻場の創出等を実施）</a:t>
                      </a:r>
                      <a:endParaRPr kumimoji="1" lang="en-US" altLang="ja-JP" sz="1000" b="0" u="sng" dirty="0">
                        <a:solidFill>
                          <a:schemeClr val="tx1"/>
                        </a:solidFill>
                        <a:latin typeface="+mn-ea"/>
                        <a:ea typeface="+mn-ea"/>
                      </a:endParaRPr>
                    </a:p>
                  </a:txBody>
                  <a:tcPr marL="100806" marR="100806" marT="144000" marB="72000">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42566491"/>
                  </a:ext>
                </a:extLst>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1043986407"/>
              </p:ext>
            </p:extLst>
          </p:nvPr>
        </p:nvGraphicFramePr>
        <p:xfrm>
          <a:off x="297766" y="317219"/>
          <a:ext cx="9585919" cy="1885450"/>
        </p:xfrm>
        <a:graphic>
          <a:graphicData uri="http://schemas.openxmlformats.org/drawingml/2006/table">
            <a:tbl>
              <a:tblPr bandRow="1">
                <a:tableStyleId>{5940675A-B579-460E-94D1-54222C63F5DA}</a:tableStyleId>
              </a:tblPr>
              <a:tblGrid>
                <a:gridCol w="9585919">
                  <a:extLst>
                    <a:ext uri="{9D8B030D-6E8A-4147-A177-3AD203B41FA5}">
                      <a16:colId xmlns:a16="http://schemas.microsoft.com/office/drawing/2014/main" val="525926817"/>
                    </a:ext>
                  </a:extLst>
                </a:gridCol>
              </a:tblGrid>
              <a:tr h="413044">
                <a:tc>
                  <a:txBody>
                    <a:bodyPr/>
                    <a:lstStyle/>
                    <a:p>
                      <a:pPr algn="l"/>
                      <a:r>
                        <a:rPr kumimoji="1" lang="ja-JP" altLang="en-US" sz="1600" b="1" u="none" dirty="0">
                          <a:solidFill>
                            <a:schemeClr val="bg1"/>
                          </a:solidFill>
                          <a:latin typeface="メイリオ" panose="020B0604030504040204" pitchFamily="50" charset="-128"/>
                          <a:ea typeface="メイリオ" panose="020B0604030504040204" pitchFamily="50" charset="-128"/>
                        </a:rPr>
                        <a:t>府・市の取組み</a:t>
                      </a:r>
                    </a:p>
                  </a:txBody>
                  <a:tcPr marL="100806" marR="100806" marT="50403" marB="50403"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508488957"/>
                  </a:ext>
                </a:extLst>
              </a:tr>
              <a:tr h="1390530">
                <a:tc>
                  <a:txBody>
                    <a:bodyPr/>
                    <a:lstStyle/>
                    <a:p>
                      <a:pPr marL="144000" marR="0" lvl="0" indent="-85725" algn="l" defTabSz="95993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b="1" u="none" dirty="0">
                          <a:solidFill>
                            <a:schemeClr val="tx1"/>
                          </a:solidFill>
                          <a:latin typeface="+mn-ea"/>
                          <a:ea typeface="+mn-ea"/>
                        </a:rPr>
                        <a:t>カーボンニュートラルに資する最先端技術の社会実装に向け、</a:t>
                      </a:r>
                      <a:r>
                        <a:rPr kumimoji="1" lang="en-US" altLang="ja-JP" sz="1000" b="1" u="none" dirty="0">
                          <a:solidFill>
                            <a:schemeClr val="tx1"/>
                          </a:solidFill>
                          <a:latin typeface="+mn-ea"/>
                          <a:ea typeface="+mn-ea"/>
                        </a:rPr>
                        <a:t>R</a:t>
                      </a:r>
                      <a:r>
                        <a:rPr kumimoji="1" lang="ja-JP" altLang="en-US" sz="1000" b="1" u="none" dirty="0">
                          <a:solidFill>
                            <a:schemeClr val="tx1"/>
                          </a:solidFill>
                          <a:latin typeface="+mn-ea"/>
                          <a:ea typeface="+mn-ea"/>
                        </a:rPr>
                        <a:t>４年度から企業による試作開発や実証等の取組みを補助。万博での披露や事業化に向けた企業等とのマッチング、関係行政機関との調整、国の支援事業の活用に向けた調整等の伴走支援も併せて実施</a:t>
                      </a:r>
                    </a:p>
                    <a:p>
                      <a:pPr marL="144000" marR="0" lvl="0" indent="-85725" algn="l" defTabSz="95993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b="1" u="none" dirty="0">
                          <a:solidFill>
                            <a:schemeClr val="tx1"/>
                          </a:solidFill>
                          <a:latin typeface="+mn-ea"/>
                          <a:ea typeface="+mn-ea"/>
                        </a:rPr>
                        <a:t>産学官連携による研究開発・技術支援（大阪公立大学、大阪産業技術研究所）</a:t>
                      </a:r>
                      <a:endParaRPr kumimoji="1" lang="en-US" altLang="ja-JP" sz="1000" b="1" u="none" dirty="0">
                        <a:solidFill>
                          <a:schemeClr val="tx1"/>
                        </a:solidFill>
                        <a:latin typeface="+mn-ea"/>
                        <a:ea typeface="+mn-ea"/>
                      </a:endParaRPr>
                    </a:p>
                    <a:p>
                      <a:pPr marL="144000" marR="0" lvl="0" indent="-85725" algn="l" defTabSz="95993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b="1" u="none" dirty="0">
                          <a:solidFill>
                            <a:schemeClr val="tx1"/>
                          </a:solidFill>
                          <a:latin typeface="+mn-ea"/>
                          <a:ea typeface="+mn-ea"/>
                        </a:rPr>
                        <a:t>次世代蓄電池や関連製品等の開発に向け、府内企業による電池関連の研究開発や実証事業等に対して継続的に補助</a:t>
                      </a:r>
                    </a:p>
                    <a:p>
                      <a:pPr marL="144000" marR="0" lvl="0" indent="-85725" algn="l" defTabSz="95993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b="1" u="none" strike="noStrike" dirty="0">
                          <a:solidFill>
                            <a:schemeClr val="tx1"/>
                          </a:solidFill>
                          <a:latin typeface="+mn-ea"/>
                          <a:ea typeface="+mn-ea"/>
                        </a:rPr>
                        <a:t>産学官プラットフォーム</a:t>
                      </a:r>
                      <a:r>
                        <a:rPr kumimoji="1" lang="en-US" altLang="ja-JP" sz="1000" b="1" u="none" strike="noStrike" dirty="0">
                          <a:solidFill>
                            <a:schemeClr val="tx1"/>
                          </a:solidFill>
                          <a:latin typeface="+mn-ea"/>
                          <a:ea typeface="+mn-ea"/>
                        </a:rPr>
                        <a:t>(</a:t>
                      </a:r>
                      <a:r>
                        <a:rPr lang="en-US" altLang="ja-JP" sz="1000" b="1" dirty="0">
                          <a:solidFill>
                            <a:schemeClr val="tx1"/>
                          </a:solidFill>
                          <a:latin typeface="+mn-ea"/>
                          <a:ea typeface="+mn-ea"/>
                        </a:rPr>
                        <a:t>H</a:t>
                      </a:r>
                      <a:r>
                        <a:rPr lang="ja-JP" altLang="en-US" sz="1000" b="1" baseline="-25000" dirty="0">
                          <a:solidFill>
                            <a:schemeClr val="tx1"/>
                          </a:solidFill>
                          <a:latin typeface="+mn-ea"/>
                          <a:ea typeface="+mn-ea"/>
                        </a:rPr>
                        <a:t>２</a:t>
                      </a:r>
                      <a:r>
                        <a:rPr lang="en-US" altLang="ja-JP" sz="1000" b="1" dirty="0">
                          <a:solidFill>
                            <a:schemeClr val="tx1"/>
                          </a:solidFill>
                          <a:latin typeface="+mn-ea"/>
                          <a:ea typeface="+mn-ea"/>
                        </a:rPr>
                        <a:t>O</a:t>
                      </a:r>
                      <a:r>
                        <a:rPr kumimoji="1" lang="en-US" altLang="ja-JP" sz="1000" b="1" u="none" strike="noStrike" dirty="0">
                          <a:solidFill>
                            <a:schemeClr val="tx1"/>
                          </a:solidFill>
                          <a:latin typeface="+mn-ea"/>
                          <a:ea typeface="+mn-ea"/>
                        </a:rPr>
                        <a:t>saka</a:t>
                      </a:r>
                      <a:r>
                        <a:rPr kumimoji="1" lang="ja-JP" altLang="en-US" sz="1000" b="1" u="none" strike="noStrike" dirty="0">
                          <a:solidFill>
                            <a:schemeClr val="tx1"/>
                          </a:solidFill>
                          <a:latin typeface="+mn-ea"/>
                          <a:ea typeface="+mn-ea"/>
                        </a:rPr>
                        <a:t>ビジョン推進会議（</a:t>
                      </a:r>
                      <a:r>
                        <a:rPr kumimoji="1" lang="en-US" altLang="ja-JP" sz="1000" b="1" u="none" strike="noStrike" dirty="0">
                          <a:solidFill>
                            <a:schemeClr val="tx1"/>
                          </a:solidFill>
                          <a:latin typeface="+mn-ea"/>
                          <a:ea typeface="+mn-ea"/>
                        </a:rPr>
                        <a:t>R6.3</a:t>
                      </a:r>
                      <a:r>
                        <a:rPr kumimoji="1" lang="ja-JP" altLang="en-US" sz="1000" b="1" u="none" strike="noStrike" dirty="0">
                          <a:solidFill>
                            <a:schemeClr val="tx1"/>
                          </a:solidFill>
                          <a:latin typeface="+mn-ea"/>
                          <a:ea typeface="+mn-ea"/>
                        </a:rPr>
                        <a:t>開催</a:t>
                      </a:r>
                      <a:r>
                        <a:rPr kumimoji="1" lang="en-US" altLang="ja-JP" sz="1000" b="1" u="none" strike="noStrike" dirty="0">
                          <a:solidFill>
                            <a:schemeClr val="tx1"/>
                          </a:solidFill>
                          <a:latin typeface="+mn-ea"/>
                          <a:ea typeface="+mn-ea"/>
                        </a:rPr>
                        <a:t>)</a:t>
                      </a:r>
                      <a:r>
                        <a:rPr kumimoji="1" lang="ja-JP" altLang="en-US" sz="1000" b="1" u="none" strike="noStrike" dirty="0">
                          <a:solidFill>
                            <a:schemeClr val="tx1"/>
                          </a:solidFill>
                          <a:latin typeface="+mn-ea"/>
                          <a:ea typeface="+mn-ea"/>
                        </a:rPr>
                        <a:t>）等において、水素関連プロジェクト創出・事業化に向けた取り組みを検討</a:t>
                      </a:r>
                      <a:endParaRPr kumimoji="1" lang="en-US" altLang="ja-JP" sz="1000" b="1" u="none" strike="noStrike" dirty="0">
                        <a:solidFill>
                          <a:schemeClr val="tx1"/>
                        </a:solidFill>
                        <a:latin typeface="+mn-ea"/>
                        <a:ea typeface="+mn-ea"/>
                      </a:endParaRPr>
                    </a:p>
                    <a:p>
                      <a:pPr marL="144000" marR="0" lvl="0" indent="-85725" algn="l" defTabSz="95993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b="1" u="none" dirty="0">
                          <a:solidFill>
                            <a:schemeClr val="tx1"/>
                          </a:solidFill>
                          <a:latin typeface="+mn-ea"/>
                          <a:ea typeface="+mn-ea"/>
                        </a:rPr>
                        <a:t>大阪湾奥部におけるブルーカーボン生態系の再生・創出に向け、</a:t>
                      </a:r>
                      <a:r>
                        <a:rPr kumimoji="1" lang="en-US" altLang="ja-JP" sz="1000" b="1" u="none" dirty="0">
                          <a:solidFill>
                            <a:schemeClr val="tx1"/>
                          </a:solidFill>
                          <a:latin typeface="+mn-ea"/>
                          <a:ea typeface="+mn-ea"/>
                        </a:rPr>
                        <a:t>R</a:t>
                      </a:r>
                      <a:r>
                        <a:rPr kumimoji="1" lang="ja-JP" altLang="en-US" sz="1000" b="1" u="none" dirty="0">
                          <a:solidFill>
                            <a:schemeClr val="tx1"/>
                          </a:solidFill>
                          <a:latin typeface="+mn-ea"/>
                          <a:ea typeface="+mn-ea"/>
                        </a:rPr>
                        <a:t>１・３年度に大阪府「豊かな大阪湾」環境改善モデル事業、</a:t>
                      </a:r>
                      <a:r>
                        <a:rPr kumimoji="1" lang="en-US" altLang="ja-JP" sz="1000" b="1" u="none" dirty="0">
                          <a:solidFill>
                            <a:schemeClr val="tx1"/>
                          </a:solidFill>
                          <a:latin typeface="+mn-ea"/>
                          <a:ea typeface="+mn-ea"/>
                        </a:rPr>
                        <a:t>R</a:t>
                      </a:r>
                      <a:r>
                        <a:rPr kumimoji="1" lang="ja-JP" altLang="en-US" sz="1000" b="1" u="none" dirty="0">
                          <a:solidFill>
                            <a:schemeClr val="tx1"/>
                          </a:solidFill>
                          <a:latin typeface="+mn-ea"/>
                          <a:ea typeface="+mn-ea"/>
                        </a:rPr>
                        <a:t>４・５年度に環境省「令和の里海づくり」モデル事業により企業等と連携した藻場の創出等を実施。また、</a:t>
                      </a:r>
                      <a:r>
                        <a:rPr kumimoji="1" lang="en-US" altLang="ja-JP" sz="1000" b="1" u="none" dirty="0">
                          <a:solidFill>
                            <a:schemeClr val="tx1"/>
                          </a:solidFill>
                          <a:latin typeface="+mn-ea"/>
                          <a:ea typeface="+mn-ea"/>
                        </a:rPr>
                        <a:t>R</a:t>
                      </a:r>
                      <a:r>
                        <a:rPr kumimoji="1" lang="ja-JP" altLang="en-US" sz="1000" b="1" u="none" dirty="0">
                          <a:solidFill>
                            <a:schemeClr val="tx1"/>
                          </a:solidFill>
                          <a:latin typeface="+mn-ea"/>
                          <a:ea typeface="+mn-ea"/>
                        </a:rPr>
                        <a:t>５年度に（一社）ブルーオーシャン・イニシアチブと事業連携協定を締結</a:t>
                      </a:r>
                      <a:r>
                        <a:rPr kumimoji="1" lang="ja-JP" altLang="en-US" sz="1000" b="1" u="none" strike="noStrike" dirty="0">
                          <a:solidFill>
                            <a:schemeClr val="tx1"/>
                          </a:solidFill>
                          <a:latin typeface="+mn-ea"/>
                          <a:ea typeface="+mn-ea"/>
                        </a:rPr>
                        <a:t>。</a:t>
                      </a:r>
                      <a:r>
                        <a:rPr kumimoji="1" lang="ja-JP" altLang="en-US" sz="1000" b="1" u="none" dirty="0">
                          <a:solidFill>
                            <a:schemeClr val="tx1"/>
                          </a:solidFill>
                          <a:latin typeface="+mn-ea"/>
                          <a:ea typeface="+mn-ea"/>
                        </a:rPr>
                        <a:t>大阪湾を藻場で取り囲むことをめざす「大阪湾</a:t>
                      </a:r>
                      <a:r>
                        <a:rPr kumimoji="1" lang="en-US" altLang="ja-JP" sz="1000" b="1" u="none" dirty="0">
                          <a:solidFill>
                            <a:schemeClr val="tx1"/>
                          </a:solidFill>
                          <a:latin typeface="+mn-ea"/>
                          <a:ea typeface="+mn-ea"/>
                        </a:rPr>
                        <a:t>MOBA</a:t>
                      </a:r>
                      <a:r>
                        <a:rPr kumimoji="1" lang="ja-JP" altLang="en-US" sz="1000" b="1" u="none" dirty="0">
                          <a:solidFill>
                            <a:schemeClr val="tx1"/>
                          </a:solidFill>
                          <a:latin typeface="+mn-ea"/>
                          <a:ea typeface="+mn-ea"/>
                        </a:rPr>
                        <a:t>リンク構想」の実現をめざし、兵庫県とともに「大阪湾ブルーカーボン生態系アライアンス」を</a:t>
                      </a:r>
                      <a:r>
                        <a:rPr kumimoji="1" lang="en-US" altLang="ja-JP" sz="1000" b="1" u="none" dirty="0">
                          <a:solidFill>
                            <a:schemeClr val="tx1"/>
                          </a:solidFill>
                          <a:latin typeface="+mn-ea"/>
                          <a:ea typeface="+mn-ea"/>
                        </a:rPr>
                        <a:t>R6.1</a:t>
                      </a:r>
                      <a:r>
                        <a:rPr kumimoji="1" lang="ja-JP" altLang="en-US" sz="1000" b="1" u="none" dirty="0">
                          <a:solidFill>
                            <a:schemeClr val="tx1"/>
                          </a:solidFill>
                          <a:latin typeface="+mn-ea"/>
                          <a:ea typeface="+mn-ea"/>
                        </a:rPr>
                        <a:t>月に設立</a:t>
                      </a:r>
                      <a:endParaRPr kumimoji="1" lang="en-US" altLang="ja-JP" sz="1000" b="1" u="none" dirty="0">
                        <a:solidFill>
                          <a:schemeClr val="tx1"/>
                        </a:solidFill>
                        <a:latin typeface="+mn-ea"/>
                        <a:ea typeface="+mn-ea"/>
                      </a:endParaRPr>
                    </a:p>
                    <a:p>
                      <a:pPr marL="144000" marR="0" lvl="0" indent="-85725" algn="l" defTabSz="95993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b="1" u="none" dirty="0">
                          <a:solidFill>
                            <a:schemeClr val="tx1"/>
                          </a:solidFill>
                          <a:latin typeface="+mn-ea"/>
                          <a:ea typeface="+mn-ea"/>
                        </a:rPr>
                        <a:t>湾南部（</a:t>
                      </a:r>
                      <a:r>
                        <a:rPr kumimoji="1" lang="ja-JP" altLang="en-US" sz="1000" b="1" u="none" strike="noStrike" dirty="0">
                          <a:solidFill>
                            <a:schemeClr val="tx1"/>
                          </a:solidFill>
                          <a:latin typeface="+mn-ea"/>
                          <a:ea typeface="+mn-ea"/>
                        </a:rPr>
                        <a:t>泉佐野市以南）における藻場創出を推進するため、</a:t>
                      </a:r>
                      <a:r>
                        <a:rPr kumimoji="1" lang="en-US" altLang="ja-JP" sz="1000" b="1" u="none" dirty="0">
                          <a:solidFill>
                            <a:schemeClr val="tx1"/>
                          </a:solidFill>
                          <a:latin typeface="+mn-ea"/>
                          <a:ea typeface="+mn-ea"/>
                        </a:rPr>
                        <a:t>R</a:t>
                      </a:r>
                      <a:r>
                        <a:rPr kumimoji="1" lang="ja-JP" altLang="en-US" sz="1000" b="1" u="none" strike="noStrike" dirty="0">
                          <a:solidFill>
                            <a:schemeClr val="tx1"/>
                          </a:solidFill>
                          <a:latin typeface="+mn-ea"/>
                          <a:ea typeface="+mn-ea"/>
                        </a:rPr>
                        <a:t>３年度に</a:t>
                      </a:r>
                      <a:r>
                        <a:rPr kumimoji="1" lang="ja-JP" altLang="en-US" sz="1000" b="1" u="none" dirty="0">
                          <a:solidFill>
                            <a:schemeClr val="tx1"/>
                          </a:solidFill>
                          <a:latin typeface="+mn-ea"/>
                          <a:ea typeface="+mn-ea"/>
                        </a:rPr>
                        <a:t>大阪府海域ブルーカーボン生態系ビジョンを策定し、藻場造成礁等の設置事業を実施中</a:t>
                      </a:r>
                      <a:endParaRPr kumimoji="1" lang="en-US" altLang="ja-JP" sz="1000" b="1" u="none" dirty="0">
                        <a:solidFill>
                          <a:schemeClr val="tx1"/>
                        </a:solidFill>
                        <a:latin typeface="+mn-ea"/>
                        <a:ea typeface="+mn-ea"/>
                      </a:endParaRPr>
                    </a:p>
                  </a:txBody>
                  <a:tcPr marL="100806" marR="100806" marT="50403" marB="50403"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48277082"/>
                  </a:ext>
                </a:extLst>
              </a:tr>
            </a:tbl>
          </a:graphicData>
        </a:graphic>
      </p:graphicFrame>
      <p:sp>
        <p:nvSpPr>
          <p:cNvPr id="13" name="テキスト ボックス 12"/>
          <p:cNvSpPr txBox="1"/>
          <p:nvPr/>
        </p:nvSpPr>
        <p:spPr>
          <a:xfrm>
            <a:off x="402830" y="2384774"/>
            <a:ext cx="595035"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課題</a:t>
            </a:r>
          </a:p>
        </p:txBody>
      </p:sp>
      <p:cxnSp>
        <p:nvCxnSpPr>
          <p:cNvPr id="21" name="直線コネクタ 20"/>
          <p:cNvCxnSpPr/>
          <p:nvPr/>
        </p:nvCxnSpPr>
        <p:spPr>
          <a:xfrm flipH="1">
            <a:off x="288528" y="2653655"/>
            <a:ext cx="1" cy="2705465"/>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楕円 23"/>
          <p:cNvSpPr/>
          <p:nvPr/>
        </p:nvSpPr>
        <p:spPr>
          <a:xfrm>
            <a:off x="159267" y="2383667"/>
            <a:ext cx="323165" cy="27295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6" name="グループ化 25"/>
          <p:cNvGrpSpPr/>
          <p:nvPr/>
        </p:nvGrpSpPr>
        <p:grpSpPr>
          <a:xfrm>
            <a:off x="113100" y="5287366"/>
            <a:ext cx="369332" cy="300082"/>
            <a:chOff x="208675" y="3735463"/>
            <a:chExt cx="369332" cy="300082"/>
          </a:xfrm>
        </p:grpSpPr>
        <p:sp>
          <p:nvSpPr>
            <p:cNvPr id="27" name="楕円 26"/>
            <p:cNvSpPr/>
            <p:nvPr/>
          </p:nvSpPr>
          <p:spPr>
            <a:xfrm>
              <a:off x="219694" y="3735463"/>
              <a:ext cx="323165" cy="27295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8" name="テキスト ボックス 27"/>
            <p:cNvSpPr txBox="1"/>
            <p:nvPr/>
          </p:nvSpPr>
          <p:spPr>
            <a:xfrm rot="5400000">
              <a:off x="243300" y="3700838"/>
              <a:ext cx="30008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&gt;</a:t>
              </a: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sp>
        <p:nvSpPr>
          <p:cNvPr id="3" name="テキスト ボックス 2"/>
          <p:cNvSpPr txBox="1"/>
          <p:nvPr/>
        </p:nvSpPr>
        <p:spPr>
          <a:xfrm>
            <a:off x="511620" y="2658041"/>
            <a:ext cx="9251210" cy="452150"/>
          </a:xfrm>
          <a:prstGeom prst="rect">
            <a:avLst/>
          </a:prstGeom>
          <a:noFill/>
          <a:ln w="6350">
            <a:noFill/>
            <a:prstDash val="solid"/>
          </a:ln>
        </p:spPr>
        <p:txBody>
          <a:bodyPr wrap="square" rtlCol="0" anchor="ctr" anchorCtr="0">
            <a:noAutofit/>
          </a:bodyPr>
          <a:lstStyle/>
          <a:p>
            <a:r>
              <a:rPr kumimoji="1" lang="ja-JP" altLang="en-US" sz="1000" dirty="0">
                <a:latin typeface="+mn-ea"/>
              </a:rPr>
              <a:t>▷カーボンニュートラルに資する新技術の開発・実用化の促進等</a:t>
            </a:r>
            <a:endParaRPr kumimoji="1" lang="en-US" altLang="ja-JP" sz="1000" dirty="0">
              <a:latin typeface="+mn-ea"/>
            </a:endParaRPr>
          </a:p>
          <a:p>
            <a:r>
              <a:rPr kumimoji="1" lang="ja-JP" altLang="en-US" sz="1000" dirty="0"/>
              <a:t>▷</a:t>
            </a:r>
            <a:r>
              <a:rPr kumimoji="1" lang="ja-JP" altLang="en-US" sz="1000" dirty="0">
                <a:latin typeface="+mn-ea"/>
              </a:rPr>
              <a:t>水素社会を前提とした法整備</a:t>
            </a:r>
            <a:endParaRPr kumimoji="1" lang="en-US" altLang="ja-JP" sz="1000" dirty="0">
              <a:latin typeface="+mn-ea"/>
            </a:endParaRPr>
          </a:p>
          <a:p>
            <a:r>
              <a:rPr kumimoji="1" lang="ja-JP" altLang="en-US" sz="1000" dirty="0"/>
              <a:t>▷</a:t>
            </a:r>
            <a:r>
              <a:rPr kumimoji="1" lang="ja-JP" altLang="en-US" sz="1000" dirty="0">
                <a:latin typeface="+mn-ea"/>
              </a:rPr>
              <a:t>新技術やブルーカーボン生態系の再生・創出を万博において発信することが必要</a:t>
            </a:r>
            <a:endParaRPr kumimoji="1" lang="en-US" altLang="ja-JP" sz="1000" dirty="0">
              <a:latin typeface="+mn-ea"/>
            </a:endParaRPr>
          </a:p>
        </p:txBody>
      </p:sp>
      <p:graphicFrame>
        <p:nvGraphicFramePr>
          <p:cNvPr id="30" name="表 29"/>
          <p:cNvGraphicFramePr>
            <a:graphicFrameLocks noGrp="1"/>
          </p:cNvGraphicFramePr>
          <p:nvPr>
            <p:extLst>
              <p:ext uri="{D42A27DB-BD31-4B8C-83A1-F6EECF244321}">
                <p14:modId xmlns:p14="http://schemas.microsoft.com/office/powerpoint/2010/main" val="3672878196"/>
              </p:ext>
            </p:extLst>
          </p:nvPr>
        </p:nvGraphicFramePr>
        <p:xfrm>
          <a:off x="482432" y="5541185"/>
          <a:ext cx="9389187" cy="1519398"/>
        </p:xfrm>
        <a:graphic>
          <a:graphicData uri="http://schemas.openxmlformats.org/drawingml/2006/table">
            <a:tbl>
              <a:tblPr firstRow="1" bandRow="1">
                <a:tableStyleId>{2D5ABB26-0587-4C30-8999-92F81FD0307C}</a:tableStyleId>
              </a:tblPr>
              <a:tblGrid>
                <a:gridCol w="9389187">
                  <a:extLst>
                    <a:ext uri="{9D8B030D-6E8A-4147-A177-3AD203B41FA5}">
                      <a16:colId xmlns:a16="http://schemas.microsoft.com/office/drawing/2014/main" val="2309123477"/>
                    </a:ext>
                  </a:extLst>
                </a:gridCol>
              </a:tblGrid>
              <a:tr h="801372">
                <a:tc>
                  <a:txBody>
                    <a:bodyPr/>
                    <a:lstStyle/>
                    <a:p>
                      <a:pPr marL="180975" marR="0" lvl="0" indent="-180975" algn="l" defTabSz="959937"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tx1"/>
                          </a:solidFill>
                          <a:effectLst/>
                          <a:uLnTx/>
                          <a:uFillTx/>
                          <a:latin typeface="+mn-ea"/>
                          <a:ea typeface="+mn-ea"/>
                          <a:cs typeface="+mn-cs"/>
                        </a:rPr>
                        <a:t>▶カーボンニュートラルに係るわが国の最先端技術の会場内外での発信</a:t>
                      </a:r>
                      <a:br>
                        <a:rPr kumimoji="1" lang="en-US" altLang="ja-JP" sz="1050" b="1" i="0" u="none" strike="noStrike" kern="1200" cap="none" spc="0" normalizeH="0" baseline="0" noProof="0" dirty="0">
                          <a:ln>
                            <a:noFill/>
                          </a:ln>
                          <a:solidFill>
                            <a:schemeClr val="tx1"/>
                          </a:solidFill>
                          <a:effectLst/>
                          <a:uLnTx/>
                          <a:uFillTx/>
                          <a:latin typeface="+mn-ea"/>
                          <a:ea typeface="+mn-ea"/>
                          <a:cs typeface="+mn-cs"/>
                        </a:rPr>
                      </a:br>
                      <a:r>
                        <a:rPr kumimoji="1" lang="ja-JP" altLang="en-US" sz="1000" b="0" i="0" u="none" strike="noStrike" kern="1200" cap="none" spc="0" normalizeH="0" baseline="0" noProof="0" dirty="0">
                          <a:ln>
                            <a:noFill/>
                          </a:ln>
                          <a:solidFill>
                            <a:schemeClr val="tx1"/>
                          </a:solidFill>
                          <a:effectLst/>
                          <a:uLnTx/>
                          <a:uFillTx/>
                          <a:latin typeface="+mn-ea"/>
                          <a:ea typeface="+mn-ea"/>
                          <a:cs typeface="+mn-cs"/>
                        </a:rPr>
                        <a:t>・会場内外での最先端技術の積極的な実証・活用</a:t>
                      </a:r>
                      <a:br>
                        <a:rPr kumimoji="1" lang="en-US" altLang="ja-JP" sz="1000" b="0" i="0" u="none" strike="noStrike" kern="1200" cap="none" spc="0" normalizeH="0" baseline="0" noProof="0" dirty="0">
                          <a:ln>
                            <a:noFill/>
                          </a:ln>
                          <a:solidFill>
                            <a:schemeClr val="tx1"/>
                          </a:solidFill>
                          <a:effectLst/>
                          <a:uLnTx/>
                          <a:uFillTx/>
                          <a:latin typeface="+mn-ea"/>
                          <a:ea typeface="+mn-ea"/>
                          <a:cs typeface="+mn-cs"/>
                        </a:rPr>
                      </a:br>
                      <a:r>
                        <a:rPr kumimoji="1" lang="ja-JP" altLang="en-US" sz="1000" b="0" i="0" u="none" strike="noStrike" kern="1200" cap="none" spc="0" normalizeH="0" baseline="0" noProof="0" dirty="0">
                          <a:ln>
                            <a:noFill/>
                          </a:ln>
                          <a:solidFill>
                            <a:schemeClr val="tx1"/>
                          </a:solidFill>
                          <a:effectLst/>
                          <a:uLnTx/>
                          <a:uFillTx/>
                          <a:latin typeface="+mn-ea"/>
                          <a:ea typeface="+mn-ea"/>
                          <a:cs typeface="+mn-cs"/>
                        </a:rPr>
                        <a:t>・事業者の会場内外における新技術の開発・実証への国の支援事業の活用に向けた協力</a:t>
                      </a:r>
                      <a:br>
                        <a:rPr kumimoji="1" lang="en-US" altLang="ja-JP" sz="1000" b="0" i="0" u="none" strike="noStrike" kern="1200" cap="none" spc="0" normalizeH="0" baseline="0" noProof="0" dirty="0">
                          <a:ln>
                            <a:noFill/>
                          </a:ln>
                          <a:solidFill>
                            <a:schemeClr val="tx1"/>
                          </a:solidFill>
                          <a:effectLst/>
                          <a:uLnTx/>
                          <a:uFillTx/>
                          <a:latin typeface="+mn-ea"/>
                          <a:ea typeface="+mn-ea"/>
                          <a:cs typeface="+mn-cs"/>
                        </a:rPr>
                      </a:br>
                      <a:r>
                        <a:rPr kumimoji="1" lang="ja-JP" altLang="en-US" sz="1000" b="0" i="0" u="none" strike="noStrike" kern="1200" cap="none" spc="0" normalizeH="0" baseline="0" noProof="0" dirty="0">
                          <a:ln>
                            <a:noFill/>
                          </a:ln>
                          <a:solidFill>
                            <a:schemeClr val="tx1"/>
                          </a:solidFill>
                          <a:effectLst/>
                          <a:uLnTx/>
                          <a:uFillTx/>
                          <a:latin typeface="+mn-ea"/>
                          <a:ea typeface="+mn-ea"/>
                          <a:cs typeface="+mn-cs"/>
                        </a:rPr>
                        <a:t>・会場周辺でブルーカーボン生態系の再生・創出を進めるための財政・技術支援</a:t>
                      </a:r>
                      <a:endParaRPr kumimoji="1" lang="ja-JP" altLang="en-US" sz="1000" b="0" dirty="0">
                        <a:solidFill>
                          <a:schemeClr val="tx1"/>
                        </a:solidFill>
                        <a:latin typeface="+mn-ea"/>
                        <a:ea typeface="+mn-ea"/>
                      </a:endParaRPr>
                    </a:p>
                  </a:txBody>
                  <a:tcPr marL="100806" marR="100806" marT="50403" marB="50403">
                    <a:solidFill>
                      <a:schemeClr val="accent1">
                        <a:lumMod val="20000"/>
                        <a:lumOff val="80000"/>
                      </a:schemeClr>
                    </a:solidFill>
                  </a:tcPr>
                </a:tc>
                <a:extLst>
                  <a:ext uri="{0D108BD9-81ED-4DB2-BD59-A6C34878D82A}">
                    <a16:rowId xmlns:a16="http://schemas.microsoft.com/office/drawing/2014/main" val="4193718493"/>
                  </a:ext>
                </a:extLst>
              </a:tr>
              <a:tr h="710708">
                <a:tc>
                  <a:txBody>
                    <a:bodyPr/>
                    <a:lstStyle/>
                    <a:p>
                      <a:pPr marL="185738" marR="0" lvl="0" indent="-185738" algn="l" defTabSz="959937" rtl="0" eaLnBrk="1" fontAlgn="auto" latinLnBrk="0" hangingPunct="1">
                        <a:lnSpc>
                          <a:spcPct val="100000"/>
                        </a:lnSpc>
                        <a:spcBef>
                          <a:spcPts val="600"/>
                        </a:spcBef>
                        <a:spcAft>
                          <a:spcPts val="0"/>
                        </a:spcAft>
                        <a:buClrTx/>
                        <a:buSzTx/>
                        <a:buFontTx/>
                        <a:buNone/>
                        <a:tabLst/>
                        <a:defRPr/>
                      </a:pPr>
                      <a:r>
                        <a:rPr kumimoji="1" lang="ja-JP" altLang="en-US" sz="1050" b="1" dirty="0">
                          <a:solidFill>
                            <a:prstClr val="black"/>
                          </a:solidFill>
                        </a:rPr>
                        <a:t>▷</a:t>
                      </a:r>
                      <a:r>
                        <a:rPr kumimoji="1" lang="ja-JP" altLang="en-US" sz="1050" b="1" i="0" u="none" strike="noStrike" kern="1200" cap="none" spc="0" normalizeH="0" baseline="0" noProof="0" dirty="0">
                          <a:ln>
                            <a:noFill/>
                          </a:ln>
                          <a:solidFill>
                            <a:schemeClr val="tx1"/>
                          </a:solidFill>
                          <a:effectLst/>
                          <a:uLnTx/>
                          <a:uFillTx/>
                          <a:latin typeface="+mn-ea"/>
                          <a:ea typeface="+mn-ea"/>
                          <a:cs typeface="+mn-cs"/>
                        </a:rPr>
                        <a:t>万博で発信した最先端技術の実用化や、世界を先導する新たな技術開発の促進</a:t>
                      </a:r>
                      <a:br>
                        <a:rPr kumimoji="1" lang="en-US" altLang="ja-JP" sz="1050" b="1" i="0" u="none" strike="noStrike" kern="1200" cap="none" spc="0" normalizeH="0" baseline="0" noProof="0" dirty="0">
                          <a:ln>
                            <a:noFill/>
                          </a:ln>
                          <a:solidFill>
                            <a:schemeClr val="tx1"/>
                          </a:solidFill>
                          <a:effectLst/>
                          <a:uLnTx/>
                          <a:uFillTx/>
                          <a:latin typeface="+mn-ea"/>
                          <a:ea typeface="+mn-ea"/>
                          <a:cs typeface="+mn-cs"/>
                        </a:rPr>
                      </a:b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・新技術の開発・実用化に向けた財政支援</a:t>
                      </a:r>
                      <a:br>
                        <a:rPr kumimoji="1" lang="en-US" altLang="ja-JP" sz="1000" b="0" i="0" u="none" strike="noStrike" kern="1200" cap="none" spc="0" normalizeH="0" baseline="0" noProof="0" dirty="0">
                          <a:ln>
                            <a:noFill/>
                          </a:ln>
                          <a:solidFill>
                            <a:schemeClr val="tx1"/>
                          </a:solidFill>
                          <a:effectLst/>
                          <a:uLnTx/>
                          <a:uFillTx/>
                          <a:latin typeface="+mn-ea"/>
                          <a:ea typeface="+mn-ea"/>
                          <a:cs typeface="+mn-cs"/>
                        </a:rPr>
                      </a:b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・水素技術の利活用拡大に向けた規制緩和</a:t>
                      </a:r>
                      <a:br>
                        <a:rPr kumimoji="1" lang="en-US" altLang="ja-JP" sz="1000" b="0" i="0" u="none" strike="noStrike" kern="1200" cap="none" spc="0" normalizeH="0" baseline="0" noProof="0" dirty="0">
                          <a:ln>
                            <a:noFill/>
                          </a:ln>
                          <a:solidFill>
                            <a:schemeClr val="tx1"/>
                          </a:solidFill>
                          <a:effectLst/>
                          <a:uLnTx/>
                          <a:uFillTx/>
                          <a:latin typeface="+mn-ea"/>
                          <a:ea typeface="+mn-ea"/>
                          <a:cs typeface="+mn-cs"/>
                        </a:rPr>
                      </a:br>
                      <a:r>
                        <a:rPr kumimoji="1" lang="ja-JP" altLang="en-US" sz="1000" b="0" i="0" u="none" strike="noStrike" kern="1200" cap="none" spc="0" normalizeH="0" baseline="0" noProof="0" dirty="0">
                          <a:ln>
                            <a:noFill/>
                          </a:ln>
                          <a:solidFill>
                            <a:schemeClr val="tx1"/>
                          </a:solidFill>
                          <a:effectLst/>
                          <a:uLnTx/>
                          <a:uFillTx/>
                          <a:latin typeface="+mn-ea"/>
                          <a:ea typeface="+mn-ea"/>
                          <a:cs typeface="+mn-cs"/>
                        </a:rPr>
                        <a:t>・民・官が連携して大阪湾奥部における藻場創出を加速するための財政・技術支援</a:t>
                      </a:r>
                      <a:endParaRPr kumimoji="1" lang="ja-JP" altLang="en-US" sz="1000" b="0" dirty="0">
                        <a:solidFill>
                          <a:schemeClr val="tx1"/>
                        </a:solidFill>
                        <a:latin typeface="+mn-ea"/>
                        <a:ea typeface="+mn-ea"/>
                      </a:endParaRPr>
                    </a:p>
                  </a:txBody>
                  <a:tcPr marL="100806" marR="100806" marT="50403" marB="50403">
                    <a:solidFill>
                      <a:schemeClr val="accent1">
                        <a:lumMod val="20000"/>
                        <a:lumOff val="80000"/>
                      </a:schemeClr>
                    </a:solidFill>
                  </a:tcPr>
                </a:tc>
                <a:extLst>
                  <a:ext uri="{0D108BD9-81ED-4DB2-BD59-A6C34878D82A}">
                    <a16:rowId xmlns:a16="http://schemas.microsoft.com/office/drawing/2014/main" val="4139492281"/>
                  </a:ext>
                </a:extLst>
              </a:tr>
            </a:tbl>
          </a:graphicData>
        </a:graphic>
      </p:graphicFrame>
      <p:sp>
        <p:nvSpPr>
          <p:cNvPr id="22" name="スライド番号プレースホルダー 1"/>
          <p:cNvSpPr>
            <a:spLocks noGrp="1"/>
          </p:cNvSpPr>
          <p:nvPr>
            <p:ph type="sldNum" sz="quarter" idx="12"/>
          </p:nvPr>
        </p:nvSpPr>
        <p:spPr>
          <a:xfrm>
            <a:off x="9662615" y="6816016"/>
            <a:ext cx="418010" cy="38329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dirty="0">
                <a:solidFill>
                  <a:prstClr val="black">
                    <a:tint val="75000"/>
                  </a:prstClr>
                </a:solidFill>
                <a:latin typeface="Calibri" panose="020F0502020204030204"/>
                <a:ea typeface="游ゴシック" panose="020B0400000000000000" pitchFamily="50" charset="-128"/>
              </a:rPr>
              <a:t>22</a:t>
            </a:r>
            <a:endParaRPr kumimoji="1" lang="ja-JP" altLang="en-US" sz="126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grpSp>
        <p:nvGrpSpPr>
          <p:cNvPr id="29" name="グループ化 28"/>
          <p:cNvGrpSpPr/>
          <p:nvPr/>
        </p:nvGrpSpPr>
        <p:grpSpPr>
          <a:xfrm>
            <a:off x="2101879" y="5151542"/>
            <a:ext cx="2027024" cy="342401"/>
            <a:chOff x="7540340" y="5242967"/>
            <a:chExt cx="2027024" cy="342401"/>
          </a:xfrm>
        </p:grpSpPr>
        <p:sp>
          <p:nvSpPr>
            <p:cNvPr id="31" name="正方形/長方形 30"/>
            <p:cNvSpPr/>
            <p:nvPr/>
          </p:nvSpPr>
          <p:spPr>
            <a:xfrm>
              <a:off x="7638125" y="5267732"/>
              <a:ext cx="1744000" cy="317636"/>
            </a:xfrm>
            <a:prstGeom prst="rect">
              <a:avLst/>
            </a:prstGeom>
            <a:solidFill>
              <a:schemeClr val="bg1"/>
            </a:solidFill>
            <a:ln w="3175">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2" name="正方形/長方形 31"/>
            <p:cNvSpPr/>
            <p:nvPr/>
          </p:nvSpPr>
          <p:spPr>
            <a:xfrm>
              <a:off x="7540340" y="5281589"/>
              <a:ext cx="644262" cy="265457"/>
            </a:xfrm>
            <a:prstGeom prst="rect">
              <a:avLst/>
            </a:prstGeom>
          </p:spPr>
          <p:txBody>
            <a:bodyPr wrap="square">
              <a:spAutoFit/>
            </a:bodyPr>
            <a:lstStyle/>
            <a:p>
              <a:pPr lvl="0">
                <a:lnSpc>
                  <a:spcPct val="150000"/>
                </a:lnSpc>
                <a:spcBef>
                  <a:spcPts val="1200"/>
                </a:spcBef>
              </a:pPr>
              <a:r>
                <a:rPr lang="en-US" altLang="ja-JP" sz="750" kern="100" dirty="0">
                  <a:solidFill>
                    <a:prstClr val="black"/>
                  </a:solidFill>
                  <a:latin typeface="+mn-ea"/>
                  <a:cs typeface="Times New Roman" panose="02020603050405020304" pitchFamily="18" charset="0"/>
                </a:rPr>
                <a:t>《</a:t>
              </a:r>
              <a:r>
                <a:rPr lang="ja-JP" altLang="en-US" sz="750" kern="100" dirty="0">
                  <a:solidFill>
                    <a:prstClr val="black"/>
                  </a:solidFill>
                  <a:latin typeface="+mn-ea"/>
                  <a:cs typeface="Times New Roman" panose="02020603050405020304" pitchFamily="18" charset="0"/>
                </a:rPr>
                <a:t>凡例</a:t>
              </a:r>
              <a:r>
                <a:rPr lang="en-US" altLang="ja-JP" sz="750" kern="100" dirty="0">
                  <a:solidFill>
                    <a:prstClr val="black"/>
                  </a:solidFill>
                  <a:latin typeface="+mn-ea"/>
                  <a:cs typeface="Times New Roman" panose="02020603050405020304" pitchFamily="18" charset="0"/>
                </a:rPr>
                <a:t>》</a:t>
              </a:r>
            </a:p>
          </p:txBody>
        </p:sp>
        <p:sp>
          <p:nvSpPr>
            <p:cNvPr id="33" name="正方形/長方形 32"/>
            <p:cNvSpPr/>
            <p:nvPr/>
          </p:nvSpPr>
          <p:spPr>
            <a:xfrm>
              <a:off x="7925075" y="5242967"/>
              <a:ext cx="1642289" cy="342401"/>
            </a:xfrm>
            <a:prstGeom prst="rect">
              <a:avLst/>
            </a:prstGeom>
          </p:spPr>
          <p:txBody>
            <a:bodyPr wrap="square">
              <a:spAutoFit/>
            </a:bodyPr>
            <a:lstStyle/>
            <a:p>
              <a:pPr lvl="0">
                <a:lnSpc>
                  <a:spcPct val="150000"/>
                </a:lnSpc>
                <a:spcBef>
                  <a:spcPts val="1200"/>
                </a:spcBef>
              </a:pPr>
              <a:r>
                <a:rPr lang="ja-JP" altLang="en-US" sz="650" kern="100" dirty="0">
                  <a:solidFill>
                    <a:prstClr val="black"/>
                  </a:solidFill>
                  <a:latin typeface="+mn-ea"/>
                  <a:cs typeface="Times New Roman" panose="02020603050405020304" pitchFamily="18" charset="0"/>
                </a:rPr>
                <a:t>▶：万博に向けて</a:t>
              </a:r>
              <a:endParaRPr lang="en-US" altLang="ja-JP" sz="650" kern="100" dirty="0">
                <a:solidFill>
                  <a:prstClr val="black"/>
                </a:solidFill>
                <a:latin typeface="+mn-ea"/>
                <a:cs typeface="Times New Roman" panose="02020603050405020304" pitchFamily="18" charset="0"/>
              </a:endParaRPr>
            </a:p>
            <a:p>
              <a:pPr lvl="0"/>
              <a:r>
                <a:rPr lang="ja-JP" altLang="en-US" sz="650" kern="100" dirty="0">
                  <a:solidFill>
                    <a:prstClr val="black"/>
                  </a:solidFill>
                  <a:latin typeface="+mn-ea"/>
                  <a:cs typeface="Times New Roman" panose="02020603050405020304" pitchFamily="18" charset="0"/>
                </a:rPr>
                <a:t>▷：万博を契機とした成長に向けて</a:t>
              </a:r>
              <a:endParaRPr lang="en-US" altLang="ja-JP" sz="650" kern="100" dirty="0">
                <a:solidFill>
                  <a:prstClr val="black"/>
                </a:solidFill>
                <a:latin typeface="+mn-ea"/>
                <a:cs typeface="Times New Roman" panose="02020603050405020304" pitchFamily="18" charset="0"/>
              </a:endParaRPr>
            </a:p>
          </p:txBody>
        </p:sp>
      </p:grpSp>
    </p:spTree>
    <p:extLst>
      <p:ext uri="{BB962C8B-B14F-4D97-AF65-F5344CB8AC3E}">
        <p14:creationId xmlns:p14="http://schemas.microsoft.com/office/powerpoint/2010/main" val="3665923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a:extLst>
              <a:ext uri="{FF2B5EF4-FFF2-40B4-BE49-F238E27FC236}">
                <a16:creationId xmlns:a16="http://schemas.microsoft.com/office/drawing/2014/main" id="{731D8736-1F24-4DDD-BAE5-3D26FC93D64E}"/>
              </a:ext>
            </a:extLst>
          </p:cNvPr>
          <p:cNvGraphicFramePr>
            <a:graphicFrameLocks noGrp="1"/>
          </p:cNvGraphicFramePr>
          <p:nvPr>
            <p:extLst>
              <p:ext uri="{D42A27DB-BD31-4B8C-83A1-F6EECF244321}">
                <p14:modId xmlns:p14="http://schemas.microsoft.com/office/powerpoint/2010/main" val="2017186157"/>
              </p:ext>
            </p:extLst>
          </p:nvPr>
        </p:nvGraphicFramePr>
        <p:xfrm>
          <a:off x="280329" y="1603263"/>
          <a:ext cx="9540000" cy="4353037"/>
        </p:xfrm>
        <a:graphic>
          <a:graphicData uri="http://schemas.openxmlformats.org/drawingml/2006/table">
            <a:tbl>
              <a:tblPr>
                <a:tableStyleId>{2D5ABB26-0587-4C30-8999-92F81FD0307C}</a:tableStyleId>
              </a:tblPr>
              <a:tblGrid>
                <a:gridCol w="3180000">
                  <a:extLst>
                    <a:ext uri="{9D8B030D-6E8A-4147-A177-3AD203B41FA5}">
                      <a16:colId xmlns:a16="http://schemas.microsoft.com/office/drawing/2014/main" val="901775203"/>
                    </a:ext>
                  </a:extLst>
                </a:gridCol>
                <a:gridCol w="3180000">
                  <a:extLst>
                    <a:ext uri="{9D8B030D-6E8A-4147-A177-3AD203B41FA5}">
                      <a16:colId xmlns:a16="http://schemas.microsoft.com/office/drawing/2014/main" val="2895380761"/>
                    </a:ext>
                  </a:extLst>
                </a:gridCol>
                <a:gridCol w="3180000">
                  <a:extLst>
                    <a:ext uri="{9D8B030D-6E8A-4147-A177-3AD203B41FA5}">
                      <a16:colId xmlns:a16="http://schemas.microsoft.com/office/drawing/2014/main" val="925580270"/>
                    </a:ext>
                  </a:extLst>
                </a:gridCol>
              </a:tblGrid>
              <a:tr h="4353037">
                <a:tc>
                  <a:txBody>
                    <a:bodyPr/>
                    <a:lstStyle/>
                    <a:p>
                      <a:pPr marL="85725" indent="-85725" defTabSz="443194">
                        <a:lnSpc>
                          <a:spcPct val="100000"/>
                        </a:lnSpc>
                        <a:spcBef>
                          <a:spcPts val="0"/>
                        </a:spcBef>
                        <a:spcAft>
                          <a:spcPts val="0"/>
                        </a:spcAft>
                        <a:defRPr/>
                      </a:pPr>
                      <a:r>
                        <a:rPr lang="ja-JP" altLang="en-US" sz="1300" b="1" dirty="0">
                          <a:solidFill>
                            <a:schemeClr val="tx1"/>
                          </a:solidFill>
                          <a:latin typeface="BIZ UDPゴシック" panose="020B0400000000000000" pitchFamily="50" charset="-128"/>
                          <a:ea typeface="BIZ UDPゴシック" panose="020B0400000000000000" pitchFamily="50" charset="-128"/>
                        </a:rPr>
                        <a:t>□行動変容のための取組みの推進</a:t>
                      </a:r>
                      <a:endParaRPr lang="en-US" altLang="ja-JP" sz="1300" b="1" dirty="0">
                        <a:solidFill>
                          <a:schemeClr val="tx1"/>
                        </a:solidFill>
                        <a:latin typeface="BIZ UDPゴシック" panose="020B0400000000000000" pitchFamily="50" charset="-128"/>
                        <a:ea typeface="BIZ UDPゴシック" panose="020B0400000000000000" pitchFamily="50" charset="-128"/>
                      </a:endParaRPr>
                    </a:p>
                    <a:p>
                      <a:pPr marL="85725" marR="0" lvl="0" indent="-85725" algn="l" defTabSz="959937"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BIZ UDPゴシック" panose="020B0400000000000000" pitchFamily="50" charset="-128"/>
                          <a:ea typeface="BIZ UDPゴシック" panose="020B0400000000000000" pitchFamily="50" charset="-128"/>
                        </a:rPr>
                        <a:t>・脱炭素経営宣言登録制度の運用を開始</a:t>
                      </a:r>
                      <a:endParaRPr lang="en-US" altLang="ja-JP" sz="1100" u="none" strike="noStrike" dirty="0">
                        <a:solidFill>
                          <a:schemeClr val="tx1"/>
                        </a:solidFill>
                        <a:latin typeface="BIZ UDPゴシック" panose="020B0400000000000000" pitchFamily="50" charset="-128"/>
                        <a:ea typeface="BIZ UDPゴシック" panose="020B0400000000000000" pitchFamily="50" charset="-128"/>
                      </a:endParaRPr>
                    </a:p>
                    <a:p>
                      <a:pPr marL="85725" marR="0" lvl="0" indent="-85725" algn="l" defTabSz="959937"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BIZ UDPゴシック" panose="020B0400000000000000" pitchFamily="50" charset="-128"/>
                          <a:ea typeface="BIZ UDPゴシック" panose="020B0400000000000000" pitchFamily="50" charset="-128"/>
                        </a:rPr>
                        <a:t>・</a:t>
                      </a:r>
                      <a:r>
                        <a:rPr lang="en-US" altLang="ja-JP" sz="1100" dirty="0">
                          <a:solidFill>
                            <a:schemeClr val="tx1"/>
                          </a:solidFill>
                          <a:latin typeface="BIZ UDPゴシック" panose="020B0400000000000000" pitchFamily="50" charset="-128"/>
                          <a:ea typeface="BIZ UDPゴシック" panose="020B0400000000000000" pitchFamily="50" charset="-128"/>
                        </a:rPr>
                        <a:t>CO</a:t>
                      </a:r>
                      <a:r>
                        <a:rPr lang="en-US" altLang="ja-JP" sz="1100" baseline="-25000" dirty="0">
                          <a:solidFill>
                            <a:schemeClr val="tx1"/>
                          </a:solidFill>
                          <a:latin typeface="BIZ UDPゴシック" panose="020B0400000000000000" pitchFamily="50" charset="-128"/>
                          <a:ea typeface="BIZ UDPゴシック" panose="020B0400000000000000" pitchFamily="50" charset="-128"/>
                        </a:rPr>
                        <a:t>2</a:t>
                      </a:r>
                      <a:r>
                        <a:rPr lang="ja-JP" altLang="en-US" sz="1100" dirty="0">
                          <a:solidFill>
                            <a:schemeClr val="tx1"/>
                          </a:solidFill>
                          <a:latin typeface="BIZ UDPゴシック" panose="020B0400000000000000" pitchFamily="50" charset="-128"/>
                          <a:ea typeface="BIZ UDPゴシック" panose="020B0400000000000000" pitchFamily="50" charset="-128"/>
                        </a:rPr>
                        <a:t>削減分</a:t>
                      </a:r>
                      <a:r>
                        <a:rPr lang="ja-JP" altLang="en-US" sz="1100" u="none" strike="noStrike" dirty="0">
                          <a:solidFill>
                            <a:schemeClr val="tx1"/>
                          </a:solidFill>
                          <a:latin typeface="BIZ UDPゴシック" panose="020B0400000000000000" pitchFamily="50" charset="-128"/>
                          <a:ea typeface="BIZ UDPゴシック" panose="020B0400000000000000" pitchFamily="50" charset="-128"/>
                        </a:rPr>
                        <a:t>を</a:t>
                      </a:r>
                      <a:r>
                        <a:rPr lang="ja-JP" altLang="en-US" sz="1100" dirty="0">
                          <a:solidFill>
                            <a:schemeClr val="tx1"/>
                          </a:solidFill>
                          <a:latin typeface="BIZ UDPゴシック" panose="020B0400000000000000" pitchFamily="50" charset="-128"/>
                          <a:ea typeface="BIZ UDPゴシック" panose="020B0400000000000000" pitchFamily="50" charset="-128"/>
                        </a:rPr>
                        <a:t>クレジット化し、万博への寄付につなげる事業の推進</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85725" marR="0" lvl="0" indent="-85725" algn="l" defTabSz="959937"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BIZ UDPゴシック" panose="020B0400000000000000" pitchFamily="50" charset="-128"/>
                          <a:ea typeface="BIZ UDPゴシック" panose="020B0400000000000000" pitchFamily="50" charset="-128"/>
                        </a:rPr>
                        <a:t>・カーボンフットプリント（</a:t>
                      </a:r>
                      <a:r>
                        <a:rPr lang="en-US" altLang="ja-JP" sz="1100" dirty="0">
                          <a:solidFill>
                            <a:schemeClr val="tx1"/>
                          </a:solidFill>
                          <a:latin typeface="BIZ UDPゴシック" panose="020B0400000000000000" pitchFamily="50" charset="-128"/>
                          <a:ea typeface="BIZ UDPゴシック" panose="020B0400000000000000" pitchFamily="50" charset="-128"/>
                        </a:rPr>
                        <a:t>CFP</a:t>
                      </a:r>
                      <a:r>
                        <a:rPr lang="ja-JP" altLang="en-US" sz="1100" dirty="0">
                          <a:solidFill>
                            <a:schemeClr val="tx1"/>
                          </a:solidFill>
                          <a:latin typeface="BIZ UDPゴシック" panose="020B0400000000000000" pitchFamily="50" charset="-128"/>
                          <a:ea typeface="BIZ UDPゴシック" panose="020B0400000000000000" pitchFamily="50" charset="-128"/>
                        </a:rPr>
                        <a:t>）を活用した農産品等の</a:t>
                      </a:r>
                      <a:r>
                        <a:rPr kumimoji="1" lang="en-US" altLang="ja-JP" sz="1100" u="none" dirty="0">
                          <a:solidFill>
                            <a:schemeClr val="tx1"/>
                          </a:solidFill>
                          <a:latin typeface="BIZ UDPゴシック" panose="020B0400000000000000" pitchFamily="50" charset="-128"/>
                          <a:ea typeface="BIZ UDPゴシック" panose="020B0400000000000000" pitchFamily="50" charset="-128"/>
                        </a:rPr>
                        <a:t>CO</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２</a:t>
                      </a:r>
                      <a:r>
                        <a:rPr lang="ja-JP" altLang="en-US" sz="1100" dirty="0">
                          <a:solidFill>
                            <a:schemeClr val="tx1"/>
                          </a:solidFill>
                          <a:latin typeface="BIZ UDPゴシック" panose="020B0400000000000000" pitchFamily="50" charset="-128"/>
                          <a:ea typeface="BIZ UDPゴシック" panose="020B0400000000000000" pitchFamily="50" charset="-128"/>
                        </a:rPr>
                        <a:t>見える化</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85725" marR="0" lvl="0" indent="-85725" algn="l" defTabSz="959937" rtl="0" eaLnBrk="1" fontAlgn="auto" latinLnBrk="0" hangingPunct="1">
                        <a:lnSpc>
                          <a:spcPct val="100000"/>
                        </a:lnSpc>
                        <a:spcBef>
                          <a:spcPts val="0"/>
                        </a:spcBef>
                        <a:spcAft>
                          <a:spcPts val="0"/>
                        </a:spcAft>
                        <a:buClrTx/>
                        <a:buSzTx/>
                        <a:buFontTx/>
                        <a:buNone/>
                        <a:tabLst/>
                        <a:defRPr/>
                      </a:pPr>
                      <a:r>
                        <a:rPr lang="ja-JP" altLang="en-US" sz="1100" dirty="0">
                          <a:solidFill>
                            <a:schemeClr val="tx1"/>
                          </a:solidFill>
                          <a:latin typeface="BIZ UDPゴシック" panose="020B0400000000000000" pitchFamily="50" charset="-128"/>
                          <a:ea typeface="BIZ UDPゴシック" panose="020B0400000000000000" pitchFamily="50" charset="-128"/>
                        </a:rPr>
                        <a:t>・環境に配慮した製品、サービスの選択を促す</a:t>
                      </a:r>
                      <a:r>
                        <a:rPr lang="ja-JP" altLang="en-US" sz="1100" b="0" dirty="0">
                          <a:solidFill>
                            <a:schemeClr val="tx1"/>
                          </a:solidFill>
                          <a:latin typeface="BIZ UDPゴシック" panose="020B0400000000000000" pitchFamily="50" charset="-128"/>
                          <a:ea typeface="BIZ UDPゴシック" panose="020B0400000000000000" pitchFamily="50" charset="-128"/>
                        </a:rPr>
                        <a:t>取組みと</a:t>
                      </a:r>
                      <a:r>
                        <a:rPr lang="ja-JP" altLang="en-US" sz="1100" dirty="0">
                          <a:solidFill>
                            <a:schemeClr val="tx1"/>
                          </a:solidFill>
                          <a:latin typeface="BIZ UDPゴシック" panose="020B0400000000000000" pitchFamily="50" charset="-128"/>
                          <a:ea typeface="BIZ UDPゴシック" panose="020B0400000000000000" pitchFamily="50" charset="-128"/>
                        </a:rPr>
                        <a:t>ポイント制度の拡大</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marL="72000" indent="0">
                        <a:lnSpc>
                          <a:spcPct val="100000"/>
                        </a:lnSpc>
                        <a:spcBef>
                          <a:spcPts val="0"/>
                        </a:spcBef>
                        <a:spcAft>
                          <a:spcPts val="0"/>
                        </a:spcAft>
                        <a:defRPr/>
                      </a:pPr>
                      <a:endParaRPr lang="en-US" altLang="ja-JP" sz="1100" u="none" strike="noStrike" dirty="0">
                        <a:solidFill>
                          <a:schemeClr val="tx1"/>
                        </a:solidFill>
                        <a:latin typeface="BIZ UDPゴシック" panose="020B0400000000000000" pitchFamily="50" charset="-128"/>
                        <a:ea typeface="BIZ UDPゴシック" panose="020B0400000000000000" pitchFamily="50" charset="-128"/>
                      </a:endParaRPr>
                    </a:p>
                  </a:txBody>
                  <a:tcPr marL="108000" marR="108000" marT="252000" marB="48014">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85725" indent="-85725">
                        <a:lnSpc>
                          <a:spcPct val="100000"/>
                        </a:lnSpc>
                        <a:spcBef>
                          <a:spcPts val="0"/>
                        </a:spcBef>
                        <a:spcAft>
                          <a:spcPts val="0"/>
                        </a:spcAft>
                      </a:pPr>
                      <a:r>
                        <a:rPr kumimoji="1" lang="ja-JP" altLang="en-US" sz="1300" b="1" dirty="0">
                          <a:solidFill>
                            <a:schemeClr val="tx1"/>
                          </a:solidFill>
                          <a:latin typeface="BIZ UDPゴシック" panose="020B0400000000000000" pitchFamily="50" charset="-128"/>
                          <a:ea typeface="BIZ UDPゴシック" panose="020B0400000000000000" pitchFamily="50" charset="-128"/>
                        </a:rPr>
                        <a:t>□行動変容のための取組みの推進</a:t>
                      </a:r>
                    </a:p>
                    <a:p>
                      <a:pPr marL="0" indent="0">
                        <a:lnSpc>
                          <a:spcPct val="100000"/>
                        </a:lnSpc>
                        <a:spcBef>
                          <a:spcPts val="0"/>
                        </a:spcBef>
                        <a:spcAft>
                          <a:spcPts val="0"/>
                        </a:spcAft>
                      </a:pPr>
                      <a:endParaRPr kumimoji="1" lang="en-US" altLang="ja-JP" sz="600"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pPr>
                      <a:r>
                        <a:rPr kumimoji="1" lang="ja-JP" altLang="en-US" sz="1100" u="none" dirty="0">
                          <a:solidFill>
                            <a:schemeClr val="tx1"/>
                          </a:solidFill>
                          <a:latin typeface="BIZ UDPゴシック" panose="020B0400000000000000" pitchFamily="50" charset="-128"/>
                          <a:ea typeface="BIZ UDPゴシック" panose="020B0400000000000000" pitchFamily="50" charset="-128"/>
                        </a:rPr>
                        <a:t>・府域における脱炭素経営と</a:t>
                      </a:r>
                      <a:r>
                        <a:rPr kumimoji="1" lang="en-US" altLang="ja-JP" sz="1100" u="none" dirty="0">
                          <a:solidFill>
                            <a:schemeClr val="tx1"/>
                          </a:solidFill>
                          <a:latin typeface="BIZ UDPゴシック" panose="020B0400000000000000" pitchFamily="50" charset="-128"/>
                          <a:ea typeface="BIZ UDPゴシック" panose="020B0400000000000000" pitchFamily="50" charset="-128"/>
                        </a:rPr>
                        <a:t>ESG</a:t>
                      </a:r>
                      <a:r>
                        <a:rPr kumimoji="1" lang="ja-JP" altLang="en-US" sz="1100" u="none" dirty="0">
                          <a:solidFill>
                            <a:schemeClr val="tx1"/>
                          </a:solidFill>
                          <a:latin typeface="BIZ UDPゴシック" panose="020B0400000000000000" pitchFamily="50" charset="-128"/>
                          <a:ea typeface="BIZ UDPゴシック" panose="020B0400000000000000" pitchFamily="50" charset="-128"/>
                        </a:rPr>
                        <a:t>投融資の促進</a:t>
                      </a:r>
                      <a:endParaRPr kumimoji="1"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pPr>
                      <a:r>
                        <a:rPr kumimoji="1" lang="ja-JP" altLang="en-US" sz="1100" u="none" dirty="0">
                          <a:solidFill>
                            <a:schemeClr val="tx1"/>
                          </a:solidFill>
                          <a:latin typeface="BIZ UDPゴシック" panose="020B0400000000000000" pitchFamily="50" charset="-128"/>
                          <a:ea typeface="BIZ UDPゴシック" panose="020B0400000000000000" pitchFamily="50" charset="-128"/>
                        </a:rPr>
                        <a:t>・</a:t>
                      </a:r>
                      <a:r>
                        <a:rPr kumimoji="1" lang="en-US" altLang="ja-JP" sz="1100" u="none" dirty="0">
                          <a:solidFill>
                            <a:schemeClr val="tx1"/>
                          </a:solidFill>
                          <a:latin typeface="BIZ UDPゴシック" panose="020B0400000000000000" pitchFamily="50" charset="-128"/>
                          <a:ea typeface="BIZ UDPゴシック" panose="020B0400000000000000" pitchFamily="50" charset="-128"/>
                        </a:rPr>
                        <a:t>CO</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２</a:t>
                      </a:r>
                      <a:r>
                        <a:rPr kumimoji="1" lang="ja-JP" altLang="en-US" sz="1100" u="none" dirty="0">
                          <a:solidFill>
                            <a:schemeClr val="tx1"/>
                          </a:solidFill>
                          <a:latin typeface="BIZ UDPゴシック" panose="020B0400000000000000" pitchFamily="50" charset="-128"/>
                          <a:ea typeface="BIZ UDPゴシック" panose="020B0400000000000000" pitchFamily="50" charset="-128"/>
                        </a:rPr>
                        <a:t>排出量の見える化を行う製品の</a:t>
                      </a:r>
                    </a:p>
                    <a:p>
                      <a:pPr marL="0" indent="0">
                        <a:lnSpc>
                          <a:spcPct val="100000"/>
                        </a:lnSpc>
                        <a:spcBef>
                          <a:spcPts val="0"/>
                        </a:spcBef>
                        <a:spcAft>
                          <a:spcPts val="0"/>
                        </a:spcAft>
                      </a:pPr>
                      <a:r>
                        <a:rPr kumimoji="1" lang="ja-JP" altLang="en-US" sz="1100" u="none" dirty="0">
                          <a:solidFill>
                            <a:schemeClr val="tx1"/>
                          </a:solidFill>
                          <a:latin typeface="BIZ UDPゴシック" panose="020B0400000000000000" pitchFamily="50" charset="-128"/>
                          <a:ea typeface="BIZ UDPゴシック" panose="020B0400000000000000" pitchFamily="50" charset="-128"/>
                        </a:rPr>
                        <a:t>　拡大やポイント制度の展開</a:t>
                      </a:r>
                      <a:endParaRPr kumimoji="1"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pP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・大阪への旅行者の</a:t>
                      </a:r>
                      <a:r>
                        <a:rPr kumimoji="1" lang="en-US" altLang="ja-JP" sz="1100" u="none" dirty="0">
                          <a:solidFill>
                            <a:schemeClr val="tx1"/>
                          </a:solidFill>
                          <a:latin typeface="BIZ UDPゴシック" panose="020B0400000000000000" pitchFamily="50" charset="-128"/>
                          <a:ea typeface="BIZ UDPゴシック" panose="020B0400000000000000" pitchFamily="50" charset="-128"/>
                        </a:rPr>
                        <a:t>CO</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２</a:t>
                      </a: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排出量の見える化</a:t>
                      </a:r>
                    </a:p>
                    <a:p>
                      <a:pPr marL="0" indent="0" defTabSz="443194">
                        <a:lnSpc>
                          <a:spcPct val="100000"/>
                        </a:lnSpc>
                        <a:spcBef>
                          <a:spcPts val="0"/>
                        </a:spcBef>
                        <a:spcAft>
                          <a:spcPts val="0"/>
                        </a:spcAf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108000" marR="108000" marT="252000" marB="48014">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85725" indent="-85725">
                        <a:lnSpc>
                          <a:spcPct val="100000"/>
                        </a:lnSpc>
                        <a:spcBef>
                          <a:spcPts val="0"/>
                        </a:spcBef>
                        <a:spcAft>
                          <a:spcPts val="0"/>
                        </a:spcAft>
                      </a:pPr>
                      <a:r>
                        <a:rPr kumimoji="1" lang="ja-JP" altLang="en-US" sz="1300" b="1" dirty="0">
                          <a:solidFill>
                            <a:schemeClr val="tx1"/>
                          </a:solidFill>
                          <a:latin typeface="BIZ UDPゴシック" panose="020B0400000000000000" pitchFamily="50" charset="-128"/>
                          <a:ea typeface="BIZ UDPゴシック" panose="020B0400000000000000" pitchFamily="50" charset="-128"/>
                        </a:rPr>
                        <a:t>□大阪の脱炭素経営を世界のモデルに</a:t>
                      </a:r>
                      <a:endParaRPr kumimoji="1" lang="en-US" altLang="ja-JP" sz="600" b="1"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buFont typeface="+mj-lt"/>
                        <a:buNone/>
                      </a:pPr>
                      <a:r>
                        <a:rPr kumimoji="1" lang="ja-JP" altLang="en-US" sz="1100" dirty="0">
                          <a:solidFill>
                            <a:schemeClr val="tx1"/>
                          </a:solidFill>
                          <a:latin typeface="BIZ UDPゴシック" panose="020B0400000000000000" pitchFamily="50" charset="-128"/>
                          <a:ea typeface="BIZ UDPゴシック" panose="020B0400000000000000" pitchFamily="50" charset="-128"/>
                        </a:rPr>
                        <a:t>・事業者によるカーボンニュートラルの取組み強 </a:t>
                      </a:r>
                      <a:br>
                        <a:rPr kumimoji="1" lang="en-US" altLang="ja-JP" sz="1100" dirty="0">
                          <a:solidFill>
                            <a:schemeClr val="tx1"/>
                          </a:solidFill>
                          <a:latin typeface="BIZ UDPゴシック" panose="020B0400000000000000" pitchFamily="50" charset="-128"/>
                          <a:ea typeface="BIZ UDPゴシック" panose="020B0400000000000000" pitchFamily="50" charset="-128"/>
                        </a:rPr>
                      </a:b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化</a:t>
                      </a:r>
                    </a:p>
                    <a:p>
                      <a:pPr marL="0" indent="0">
                        <a:lnSpc>
                          <a:spcPct val="100000"/>
                        </a:lnSpc>
                        <a:spcBef>
                          <a:spcPts val="0"/>
                        </a:spcBef>
                        <a:spcAft>
                          <a:spcPts val="0"/>
                        </a:spcAft>
                        <a:buFont typeface="+mj-lt"/>
                        <a:buNone/>
                      </a:pPr>
                      <a:r>
                        <a:rPr kumimoji="1" lang="ja-JP" altLang="en-US" sz="1100" dirty="0">
                          <a:solidFill>
                            <a:schemeClr val="tx1"/>
                          </a:solidFill>
                          <a:latin typeface="BIZ UDPゴシック" panose="020B0400000000000000" pitchFamily="50" charset="-128"/>
                          <a:ea typeface="BIZ UDPゴシック" panose="020B0400000000000000" pitchFamily="50" charset="-128"/>
                        </a:rPr>
                        <a:t>・事業者による</a:t>
                      </a:r>
                      <a:r>
                        <a:rPr kumimoji="1" lang="en-US" altLang="ja-JP" sz="1100" u="none" dirty="0">
                          <a:solidFill>
                            <a:schemeClr val="tx1"/>
                          </a:solidFill>
                          <a:latin typeface="BIZ UDPゴシック" panose="020B0400000000000000" pitchFamily="50" charset="-128"/>
                          <a:ea typeface="BIZ UDPゴシック" panose="020B0400000000000000" pitchFamily="50" charset="-128"/>
                        </a:rPr>
                        <a:t>CO</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２</a:t>
                      </a:r>
                      <a:r>
                        <a:rPr kumimoji="1" lang="ja-JP" altLang="en-US" sz="1100" dirty="0">
                          <a:solidFill>
                            <a:schemeClr val="tx1"/>
                          </a:solidFill>
                          <a:latin typeface="BIZ UDPゴシック" panose="020B0400000000000000" pitchFamily="50" charset="-128"/>
                          <a:ea typeface="BIZ UDPゴシック" panose="020B0400000000000000" pitchFamily="50" charset="-128"/>
                        </a:rPr>
                        <a:t>排出削減対策の積極的な実</a:t>
                      </a:r>
                      <a:br>
                        <a:rPr kumimoji="1" lang="en-US" altLang="ja-JP" sz="1100" dirty="0">
                          <a:solidFill>
                            <a:schemeClr val="tx1"/>
                          </a:solidFill>
                          <a:latin typeface="BIZ UDPゴシック" panose="020B0400000000000000" pitchFamily="50" charset="-128"/>
                          <a:ea typeface="BIZ UDPゴシック" panose="020B0400000000000000" pitchFamily="50" charset="-128"/>
                        </a:rPr>
                      </a:b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施及びクレジット活用の活性化</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buFont typeface="+mj-lt"/>
                        <a:buNone/>
                      </a:pPr>
                      <a:r>
                        <a:rPr kumimoji="1" lang="ja-JP" altLang="en-US" sz="1100" dirty="0">
                          <a:solidFill>
                            <a:schemeClr val="tx1"/>
                          </a:solidFill>
                          <a:latin typeface="BIZ UDPゴシック" panose="020B0400000000000000" pitchFamily="50" charset="-128"/>
                          <a:ea typeface="BIZ UDPゴシック" panose="020B0400000000000000" pitchFamily="50" charset="-128"/>
                        </a:rPr>
                        <a:t>・サプライチェーンに連なる広範な裾野の中小事</a:t>
                      </a:r>
                      <a:br>
                        <a:rPr kumimoji="1" lang="en-US" altLang="ja-JP" sz="1100" dirty="0">
                          <a:solidFill>
                            <a:schemeClr val="tx1"/>
                          </a:solidFill>
                          <a:latin typeface="BIZ UDPゴシック" panose="020B0400000000000000" pitchFamily="50" charset="-128"/>
                          <a:ea typeface="BIZ UDPゴシック" panose="020B0400000000000000" pitchFamily="50" charset="-128"/>
                        </a:rPr>
                      </a:b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業者へも脱炭素経営が浸透</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buFont typeface="+mj-lt"/>
                        <a:buNone/>
                      </a:pPr>
                      <a:r>
                        <a:rPr kumimoji="1" lang="ja-JP" altLang="en-US" sz="1100" dirty="0">
                          <a:solidFill>
                            <a:schemeClr val="tx1"/>
                          </a:solidFill>
                          <a:latin typeface="BIZ UDPゴシック" panose="020B0400000000000000" pitchFamily="50" charset="-128"/>
                          <a:ea typeface="BIZ UDPゴシック" panose="020B0400000000000000" pitchFamily="50" charset="-128"/>
                        </a:rPr>
                        <a:t>・事業者への資金供給手法として</a:t>
                      </a:r>
                      <a:r>
                        <a:rPr kumimoji="1" lang="en-US" altLang="ja-JP" sz="1100" dirty="0">
                          <a:solidFill>
                            <a:schemeClr val="tx1"/>
                          </a:solidFill>
                          <a:latin typeface="BIZ UDPゴシック" panose="020B0400000000000000" pitchFamily="50" charset="-128"/>
                          <a:ea typeface="BIZ UDPゴシック" panose="020B0400000000000000" pitchFamily="50" charset="-128"/>
                        </a:rPr>
                        <a:t>ESG</a:t>
                      </a:r>
                      <a:r>
                        <a:rPr kumimoji="1" lang="ja-JP" altLang="en-US" sz="1100" dirty="0">
                          <a:solidFill>
                            <a:schemeClr val="tx1"/>
                          </a:solidFill>
                          <a:latin typeface="BIZ UDPゴシック" panose="020B0400000000000000" pitchFamily="50" charset="-128"/>
                          <a:ea typeface="BIZ UDPゴシック" panose="020B0400000000000000" pitchFamily="50" charset="-128"/>
                        </a:rPr>
                        <a:t>投融資が</a:t>
                      </a:r>
                      <a:br>
                        <a:rPr kumimoji="1" lang="en-US" altLang="ja-JP" sz="1100" dirty="0">
                          <a:solidFill>
                            <a:schemeClr val="tx1"/>
                          </a:solidFill>
                          <a:latin typeface="BIZ UDPゴシック" panose="020B0400000000000000" pitchFamily="50" charset="-128"/>
                          <a:ea typeface="BIZ UDPゴシック" panose="020B0400000000000000" pitchFamily="50" charset="-128"/>
                        </a:rPr>
                      </a:b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普及</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pPr>
                      <a:endParaRPr kumimoji="1" lang="ja-JP" altLang="en-US" sz="1100"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pPr>
                      <a:r>
                        <a:rPr kumimoji="1" lang="ja-JP" altLang="en-US" sz="1300" b="1" dirty="0">
                          <a:solidFill>
                            <a:schemeClr val="tx1"/>
                          </a:solidFill>
                          <a:latin typeface="BIZ UDPゴシック" panose="020B0400000000000000" pitchFamily="50" charset="-128"/>
                          <a:ea typeface="BIZ UDPゴシック" panose="020B0400000000000000" pitchFamily="50" charset="-128"/>
                        </a:rPr>
                        <a:t>□脱炭素行動の定着</a:t>
                      </a:r>
                    </a:p>
                    <a:p>
                      <a:pPr marL="0" indent="0">
                        <a:lnSpc>
                          <a:spcPct val="100000"/>
                        </a:lnSpc>
                        <a:spcBef>
                          <a:spcPts val="0"/>
                        </a:spcBef>
                        <a:spcAft>
                          <a:spcPts val="0"/>
                        </a:spcAft>
                        <a:buFontTx/>
                        <a:buNone/>
                      </a:pPr>
                      <a:r>
                        <a:rPr kumimoji="1" lang="ja-JP" altLang="en-US" sz="1100" dirty="0">
                          <a:solidFill>
                            <a:schemeClr val="tx1"/>
                          </a:solidFill>
                          <a:latin typeface="BIZ UDPゴシック" panose="020B0400000000000000" pitchFamily="50" charset="-128"/>
                          <a:ea typeface="BIZ UDPゴシック" panose="020B0400000000000000" pitchFamily="50" charset="-128"/>
                        </a:rPr>
                        <a:t>・日常生活における幅広い製品やサービス等にお </a:t>
                      </a:r>
                      <a:br>
                        <a:rPr kumimoji="1" lang="en-US" altLang="ja-JP" sz="1100" dirty="0">
                          <a:solidFill>
                            <a:schemeClr val="tx1"/>
                          </a:solidFill>
                          <a:latin typeface="BIZ UDPゴシック" panose="020B0400000000000000" pitchFamily="50" charset="-128"/>
                          <a:ea typeface="BIZ UDPゴシック" panose="020B0400000000000000" pitchFamily="50" charset="-128"/>
                        </a:rPr>
                      </a:b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いて、</a:t>
                      </a:r>
                      <a:r>
                        <a:rPr kumimoji="1" lang="en-US" altLang="ja-JP" sz="1100" u="none" dirty="0">
                          <a:solidFill>
                            <a:schemeClr val="tx1"/>
                          </a:solidFill>
                          <a:latin typeface="BIZ UDPゴシック" panose="020B0400000000000000" pitchFamily="50" charset="-128"/>
                          <a:ea typeface="BIZ UDPゴシック" panose="020B0400000000000000" pitchFamily="50" charset="-128"/>
                        </a:rPr>
                        <a:t>CO</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２</a:t>
                      </a:r>
                      <a:r>
                        <a:rPr kumimoji="1" lang="ja-JP" altLang="en-US" sz="1100" dirty="0">
                          <a:solidFill>
                            <a:schemeClr val="tx1"/>
                          </a:solidFill>
                          <a:latin typeface="BIZ UDPゴシック" panose="020B0400000000000000" pitchFamily="50" charset="-128"/>
                          <a:ea typeface="BIZ UDPゴシック" panose="020B0400000000000000" pitchFamily="50" charset="-128"/>
                        </a:rPr>
                        <a:t>排出量を見える化</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buFontTx/>
                        <a:buNone/>
                      </a:pPr>
                      <a:r>
                        <a:rPr kumimoji="1" lang="ja-JP" altLang="en-US" sz="1100" dirty="0">
                          <a:solidFill>
                            <a:schemeClr val="tx1"/>
                          </a:solidFill>
                          <a:latin typeface="BIZ UDPゴシック" panose="020B0400000000000000" pitchFamily="50" charset="-128"/>
                          <a:ea typeface="BIZ UDPゴシック" panose="020B0400000000000000" pitchFamily="50" charset="-128"/>
                        </a:rPr>
                        <a:t>・</a:t>
                      </a:r>
                      <a:r>
                        <a:rPr kumimoji="1" lang="en-US" altLang="ja-JP" sz="1100" u="none" dirty="0">
                          <a:solidFill>
                            <a:schemeClr val="tx1"/>
                          </a:solidFill>
                          <a:latin typeface="BIZ UDPゴシック" panose="020B0400000000000000" pitchFamily="50" charset="-128"/>
                          <a:ea typeface="BIZ UDPゴシック" panose="020B0400000000000000" pitchFamily="50" charset="-128"/>
                        </a:rPr>
                        <a:t>CO</a:t>
                      </a:r>
                      <a:r>
                        <a:rPr kumimoji="1" lang="ja-JP" altLang="en-US" sz="800" u="none" dirty="0">
                          <a:solidFill>
                            <a:schemeClr val="tx1"/>
                          </a:solidFill>
                          <a:latin typeface="BIZ UDPゴシック" panose="020B0400000000000000" pitchFamily="50" charset="-128"/>
                          <a:ea typeface="BIZ UDPゴシック" panose="020B0400000000000000" pitchFamily="50" charset="-128"/>
                        </a:rPr>
                        <a:t>２</a:t>
                      </a:r>
                      <a:r>
                        <a:rPr kumimoji="1" lang="ja-JP" altLang="en-US" sz="1100" dirty="0">
                          <a:solidFill>
                            <a:schemeClr val="tx1"/>
                          </a:solidFill>
                          <a:latin typeface="BIZ UDPゴシック" panose="020B0400000000000000" pitchFamily="50" charset="-128"/>
                          <a:ea typeface="BIZ UDPゴシック" panose="020B0400000000000000" pitchFamily="50" charset="-128"/>
                        </a:rPr>
                        <a:t>削減効果の製品表示や価格等への反映が</a:t>
                      </a:r>
                      <a:br>
                        <a:rPr kumimoji="1" lang="en-US" altLang="ja-JP" sz="1100" dirty="0">
                          <a:solidFill>
                            <a:schemeClr val="tx1"/>
                          </a:solidFill>
                          <a:latin typeface="BIZ UDPゴシック" panose="020B0400000000000000" pitchFamily="50" charset="-128"/>
                          <a:ea typeface="BIZ UDPゴシック" panose="020B0400000000000000" pitchFamily="50" charset="-128"/>
                        </a:rPr>
                      </a:b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広く普及し、府民による脱炭素に配慮した消費</a:t>
                      </a:r>
                      <a:br>
                        <a:rPr kumimoji="1" lang="en-US" altLang="ja-JP" sz="1100" dirty="0">
                          <a:solidFill>
                            <a:schemeClr val="tx1"/>
                          </a:solidFill>
                          <a:latin typeface="BIZ UDPゴシック" panose="020B0400000000000000" pitchFamily="50" charset="-128"/>
                          <a:ea typeface="BIZ UDPゴシック" panose="020B0400000000000000" pitchFamily="50" charset="-128"/>
                        </a:rPr>
                      </a:b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選択行動が浸透</a:t>
                      </a:r>
                    </a:p>
                    <a:p>
                      <a:pPr marL="185738" marR="0" lvl="0" indent="-185738" algn="l" defTabSz="457200" rtl="0" eaLnBrk="1" fontAlgn="auto" latinLnBrk="0" hangingPunct="1">
                        <a:lnSpc>
                          <a:spcPct val="100000"/>
                        </a:lnSpc>
                        <a:spcBef>
                          <a:spcPts val="0"/>
                        </a:spcBef>
                        <a:spcAft>
                          <a:spcPts val="0"/>
                        </a:spcAft>
                        <a:buClrTx/>
                        <a:buSzTx/>
                        <a:buFontTx/>
                        <a:buNone/>
                        <a:tabLst/>
                        <a:defRPr/>
                      </a:pPr>
                      <a:endParaRPr kumimoji="0" lang="en-US" altLang="ja-JP" sz="11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indent="0" algn="l">
                        <a:lnSpc>
                          <a:spcPct val="100000"/>
                        </a:lnSpc>
                        <a:spcBef>
                          <a:spcPts val="0"/>
                        </a:spcBef>
                        <a:spcAft>
                          <a:spcPts val="0"/>
                        </a:spcAft>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108000" marR="108000" marT="252000" marB="48014">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8179187"/>
                  </a:ext>
                </a:extLst>
              </a:tr>
            </a:tbl>
          </a:graphicData>
        </a:graphic>
      </p:graphicFrame>
      <p:sp>
        <p:nvSpPr>
          <p:cNvPr id="24" name="正方形/長方形 23">
            <a:extLst>
              <a:ext uri="{FF2B5EF4-FFF2-40B4-BE49-F238E27FC236}">
                <a16:creationId xmlns:a16="http://schemas.microsoft.com/office/drawing/2014/main" id="{E08629A6-829B-4394-A30A-5CB52C1BBB36}"/>
              </a:ext>
            </a:extLst>
          </p:cNvPr>
          <p:cNvSpPr/>
          <p:nvPr/>
        </p:nvSpPr>
        <p:spPr>
          <a:xfrm>
            <a:off x="180312" y="267087"/>
            <a:ext cx="9720000" cy="32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b="1" dirty="0">
                <a:solidFill>
                  <a:schemeClr val="bg1"/>
                </a:solidFill>
                <a:latin typeface="BIZ UDPゴシック" panose="020B0400000000000000" pitchFamily="50" charset="-128"/>
                <a:ea typeface="BIZ UDPゴシック" panose="020B0400000000000000" pitchFamily="50" charset="-128"/>
              </a:rPr>
              <a:t>⑦</a:t>
            </a:r>
            <a:r>
              <a:rPr kumimoji="1" lang="ja-JP" altLang="en-US" b="1" dirty="0">
                <a:solidFill>
                  <a:prstClr val="white"/>
                </a:solidFill>
                <a:latin typeface="BIZ UDPゴシック" panose="020B0400000000000000" pitchFamily="50" charset="-128"/>
                <a:ea typeface="BIZ UDPゴシック" panose="020B0400000000000000" pitchFamily="50" charset="-128"/>
              </a:rPr>
              <a:t>　カーボンニュートラル　～事業者や府民の行動変容～</a:t>
            </a:r>
          </a:p>
        </p:txBody>
      </p:sp>
      <p:grpSp>
        <p:nvGrpSpPr>
          <p:cNvPr id="47" name="グループ化 46">
            <a:extLst>
              <a:ext uri="{FF2B5EF4-FFF2-40B4-BE49-F238E27FC236}">
                <a16:creationId xmlns:a16="http://schemas.microsoft.com/office/drawing/2014/main" id="{B1406B80-BB7A-4E81-A06D-8F4FC87D64EF}"/>
              </a:ext>
            </a:extLst>
          </p:cNvPr>
          <p:cNvGrpSpPr/>
          <p:nvPr/>
        </p:nvGrpSpPr>
        <p:grpSpPr>
          <a:xfrm>
            <a:off x="251753" y="1222141"/>
            <a:ext cx="9720000" cy="381120"/>
            <a:chOff x="407938" y="886368"/>
            <a:chExt cx="6821672" cy="340159"/>
          </a:xfrm>
          <a:solidFill>
            <a:srgbClr val="953735"/>
          </a:solidFill>
        </p:grpSpPr>
        <p:sp>
          <p:nvSpPr>
            <p:cNvPr id="49" name="ホームベース 6">
              <a:extLst>
                <a:ext uri="{FF2B5EF4-FFF2-40B4-BE49-F238E27FC236}">
                  <a16:creationId xmlns:a16="http://schemas.microsoft.com/office/drawing/2014/main" id="{1B7629EA-ADB7-4C0E-8F66-00767F27E995}"/>
                </a:ext>
              </a:extLst>
            </p:cNvPr>
            <p:cNvSpPr/>
            <p:nvPr/>
          </p:nvSpPr>
          <p:spPr bwMode="gray">
            <a:xfrm>
              <a:off x="4706391" y="886368"/>
              <a:ext cx="2523219" cy="340159"/>
            </a:xfrm>
            <a:prstGeom prst="homePlate">
              <a:avLst/>
            </a:prstGeom>
            <a:solidFill>
              <a:srgbClr val="002060"/>
            </a:solidFill>
            <a:ln w="28575">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43194" rtl="0" eaLnBrk="1" fontAlgn="auto" latinLnBrk="0" hangingPunct="1">
                <a:lnSpc>
                  <a:spcPct val="100000"/>
                </a:lnSpc>
                <a:spcBef>
                  <a:spcPts val="0"/>
                </a:spcBef>
                <a:spcAft>
                  <a:spcPts val="0"/>
                </a:spcAft>
                <a:buClrTx/>
                <a:buSzTx/>
                <a:buFontTx/>
                <a:buNone/>
                <a:tabLst/>
                <a:defRPr/>
              </a:pPr>
              <a:r>
                <a:rPr kumimoji="1" lang="en-US" altLang="ja-JP"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2030</a:t>
              </a:r>
              <a:r>
                <a:rPr kumimoji="1" lang="ja-JP" altLang="en-US"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（万博後のめざす姿）</a:t>
              </a:r>
            </a:p>
          </p:txBody>
        </p:sp>
        <p:sp>
          <p:nvSpPr>
            <p:cNvPr id="50" name="ホームベース 5">
              <a:extLst>
                <a:ext uri="{FF2B5EF4-FFF2-40B4-BE49-F238E27FC236}">
                  <a16:creationId xmlns:a16="http://schemas.microsoft.com/office/drawing/2014/main" id="{AD85B09B-C151-4246-83FE-8C65C4C68421}"/>
                </a:ext>
              </a:extLst>
            </p:cNvPr>
            <p:cNvSpPr/>
            <p:nvPr/>
          </p:nvSpPr>
          <p:spPr bwMode="gray">
            <a:xfrm>
              <a:off x="2549230" y="886369"/>
              <a:ext cx="2484315" cy="340158"/>
            </a:xfrm>
            <a:prstGeom prst="homePlate">
              <a:avLst/>
            </a:prstGeom>
            <a:solidFill>
              <a:srgbClr val="002060"/>
            </a:solidFill>
            <a:ln w="28575">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43194" rtl="0" eaLnBrk="1" fontAlgn="auto" latinLnBrk="0" hangingPunct="1">
                <a:lnSpc>
                  <a:spcPct val="100000"/>
                </a:lnSpc>
                <a:spcBef>
                  <a:spcPts val="0"/>
                </a:spcBef>
                <a:spcAft>
                  <a:spcPts val="0"/>
                </a:spcAft>
                <a:buClrTx/>
                <a:buSzTx/>
                <a:buFontTx/>
                <a:buNone/>
                <a:tabLst/>
                <a:defRPr/>
              </a:pPr>
              <a:r>
                <a:rPr kumimoji="1" lang="en-US" altLang="ja-JP" sz="1551"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2025</a:t>
              </a:r>
              <a:r>
                <a:rPr kumimoji="1" lang="ja-JP" altLang="en-US" sz="1551"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（万博開催）</a:t>
              </a:r>
            </a:p>
          </p:txBody>
        </p:sp>
        <p:sp>
          <p:nvSpPr>
            <p:cNvPr id="51" name="ホームベース 4">
              <a:extLst>
                <a:ext uri="{FF2B5EF4-FFF2-40B4-BE49-F238E27FC236}">
                  <a16:creationId xmlns:a16="http://schemas.microsoft.com/office/drawing/2014/main" id="{51F0FD7C-A3F3-4D3F-9E7A-E2D8BBD297CC}"/>
                </a:ext>
              </a:extLst>
            </p:cNvPr>
            <p:cNvSpPr/>
            <p:nvPr/>
          </p:nvSpPr>
          <p:spPr bwMode="gray">
            <a:xfrm>
              <a:off x="407938" y="886368"/>
              <a:ext cx="2362526" cy="340159"/>
            </a:xfrm>
            <a:prstGeom prst="homePlate">
              <a:avLst/>
            </a:prstGeom>
            <a:solidFill>
              <a:srgbClr val="002060"/>
            </a:solidFill>
            <a:ln w="28575">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43194" rtl="0" eaLnBrk="1" fontAlgn="auto" latinLnBrk="0" hangingPunct="1">
                <a:lnSpc>
                  <a:spcPct val="100000"/>
                </a:lnSpc>
                <a:spcBef>
                  <a:spcPts val="0"/>
                </a:spcBef>
                <a:spcAft>
                  <a:spcPts val="0"/>
                </a:spcAft>
                <a:buClrTx/>
                <a:buSzTx/>
                <a:buFontTx/>
                <a:buNone/>
                <a:tabLst/>
                <a:defRPr/>
              </a:pPr>
              <a:r>
                <a:rPr kumimoji="1" lang="en-US" altLang="ja-JP"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202</a:t>
              </a:r>
              <a:r>
                <a:rPr kumimoji="1" lang="ja-JP" altLang="en-US"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３</a:t>
              </a:r>
            </a:p>
          </p:txBody>
        </p:sp>
      </p:grpSp>
      <p:sp>
        <p:nvSpPr>
          <p:cNvPr id="52" name="スライド番号プレースホルダー 1"/>
          <p:cNvSpPr>
            <a:spLocks noGrp="1"/>
          </p:cNvSpPr>
          <p:nvPr>
            <p:ph type="sldNum" sz="quarter" idx="12"/>
          </p:nvPr>
        </p:nvSpPr>
        <p:spPr>
          <a:xfrm>
            <a:off x="9662615" y="6816016"/>
            <a:ext cx="418010" cy="38329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dirty="0">
                <a:solidFill>
                  <a:prstClr val="black">
                    <a:tint val="75000"/>
                  </a:prstClr>
                </a:solidFill>
                <a:latin typeface="Calibri" panose="020F0502020204030204"/>
                <a:ea typeface="游ゴシック" panose="020B0400000000000000" pitchFamily="50" charset="-128"/>
              </a:rPr>
              <a:t>23</a:t>
            </a:r>
            <a:endParaRPr kumimoji="1" lang="ja-JP" altLang="en-US" sz="126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B02F3C22-1443-46B7-A977-04475234F08A}"/>
              </a:ext>
            </a:extLst>
          </p:cNvPr>
          <p:cNvSpPr txBox="1"/>
          <p:nvPr/>
        </p:nvSpPr>
        <p:spPr>
          <a:xfrm>
            <a:off x="270312" y="621787"/>
            <a:ext cx="9540000" cy="415498"/>
          </a:xfrm>
          <a:prstGeom prst="rect">
            <a:avLst/>
          </a:prstGeom>
          <a:noFill/>
          <a:ln w="6350">
            <a:noFill/>
            <a:prstDash val="dash"/>
          </a:ln>
        </p:spPr>
        <p:txBody>
          <a:bodyPr wrap="square">
            <a:spAutoFit/>
          </a:bodyPr>
          <a:lstStyle/>
          <a:p>
            <a:pPr lvl="0">
              <a:defRPr/>
            </a:pPr>
            <a:r>
              <a:rPr lang="ja-JP" altLang="en-US" sz="1000" dirty="0">
                <a:latin typeface="BIZ UDPゴシック" panose="020B0400000000000000" pitchFamily="50" charset="-128"/>
                <a:ea typeface="BIZ UDPゴシック" panose="020B0400000000000000" pitchFamily="50" charset="-128"/>
              </a:rPr>
              <a:t>　</a:t>
            </a:r>
            <a:r>
              <a:rPr lang="ja-JP" altLang="en-US" sz="1050" dirty="0">
                <a:solidFill>
                  <a:prstClr val="black"/>
                </a:solidFill>
                <a:latin typeface="BIZ UDPゴシック" panose="020B0400000000000000" pitchFamily="50" charset="-128"/>
                <a:ea typeface="BIZ UDPゴシック" panose="020B0400000000000000" pitchFamily="50" charset="-128"/>
              </a:rPr>
              <a:t>技術革新だけでは、温室効果ガス（ＣＯ</a:t>
            </a:r>
            <a:r>
              <a:rPr lang="ja-JP" altLang="en-US" sz="800" dirty="0">
                <a:solidFill>
                  <a:prstClr val="black"/>
                </a:solidFill>
                <a:latin typeface="BIZ UDPゴシック" panose="020B0400000000000000" pitchFamily="50" charset="-128"/>
                <a:ea typeface="BIZ UDPゴシック" panose="020B0400000000000000" pitchFamily="50" charset="-128"/>
              </a:rPr>
              <a:t>２</a:t>
            </a:r>
            <a:r>
              <a:rPr lang="ja-JP" altLang="en-US" sz="1050" dirty="0">
                <a:solidFill>
                  <a:prstClr val="black"/>
                </a:solidFill>
                <a:latin typeface="BIZ UDPゴシック" panose="020B0400000000000000" pitchFamily="50" charset="-128"/>
                <a:ea typeface="BIZ UDPゴシック" panose="020B0400000000000000" pitchFamily="50" charset="-128"/>
              </a:rPr>
              <a:t>）排出量の実質ゼロを達成することは困難であり、事業者や府民の行動変容が鍵となる。万博会場での「見える化」の取組みなどを契機に、脱炭素経営、脱炭素行動の定着・浸透をめざす。</a:t>
            </a:r>
          </a:p>
        </p:txBody>
      </p:sp>
      <p:pic>
        <p:nvPicPr>
          <p:cNvPr id="28" name="図 27"/>
          <p:cNvPicPr>
            <a:picLocks noChangeAspect="1"/>
          </p:cNvPicPr>
          <p:nvPr/>
        </p:nvPicPr>
        <p:blipFill>
          <a:blip r:embed="rId3"/>
          <a:stretch>
            <a:fillRect/>
          </a:stretch>
        </p:blipFill>
        <p:spPr>
          <a:xfrm>
            <a:off x="928031" y="3464075"/>
            <a:ext cx="1821126" cy="1272361"/>
          </a:xfrm>
          <a:prstGeom prst="rect">
            <a:avLst/>
          </a:prstGeom>
        </p:spPr>
      </p:pic>
      <p:sp>
        <p:nvSpPr>
          <p:cNvPr id="29" name="テキスト ボックス 28">
            <a:extLst>
              <a:ext uri="{FF2B5EF4-FFF2-40B4-BE49-F238E27FC236}">
                <a16:creationId xmlns:a16="http://schemas.microsoft.com/office/drawing/2014/main" id="{4B540E6E-594E-47B9-9E8F-4484B1258F13}"/>
              </a:ext>
            </a:extLst>
          </p:cNvPr>
          <p:cNvSpPr txBox="1"/>
          <p:nvPr/>
        </p:nvSpPr>
        <p:spPr>
          <a:xfrm>
            <a:off x="1324321" y="4945900"/>
            <a:ext cx="1028545" cy="186215"/>
          </a:xfrm>
          <a:prstGeom prst="rect">
            <a:avLst/>
          </a:prstGeom>
          <a:noFill/>
        </p:spPr>
        <p:txBody>
          <a:bodyPr wrap="square" lIns="0" tIns="0" rIns="0" bIns="0" rtlCol="0"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800" b="1" i="0" u="sng"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▲支援体制のイメージ</a:t>
            </a:r>
          </a:p>
        </p:txBody>
      </p:sp>
      <p:grpSp>
        <p:nvGrpSpPr>
          <p:cNvPr id="31" name="グループ化 30"/>
          <p:cNvGrpSpPr/>
          <p:nvPr/>
        </p:nvGrpSpPr>
        <p:grpSpPr>
          <a:xfrm>
            <a:off x="3794285" y="3049991"/>
            <a:ext cx="2412000" cy="2556153"/>
            <a:chOff x="4670899" y="3269881"/>
            <a:chExt cx="2412000" cy="2556153"/>
          </a:xfrm>
        </p:grpSpPr>
        <p:sp>
          <p:nvSpPr>
            <p:cNvPr id="32" name="正方形/長方形 31">
              <a:extLst>
                <a:ext uri="{FF2B5EF4-FFF2-40B4-BE49-F238E27FC236}">
                  <a16:creationId xmlns:a16="http://schemas.microsoft.com/office/drawing/2014/main" id="{42AB246C-D6C3-4324-A739-9AC17F6C0836}"/>
                </a:ext>
              </a:extLst>
            </p:cNvPr>
            <p:cNvSpPr/>
            <p:nvPr/>
          </p:nvSpPr>
          <p:spPr>
            <a:xfrm>
              <a:off x="4670899" y="3484421"/>
              <a:ext cx="2412000" cy="2341613"/>
            </a:xfrm>
            <a:prstGeom prst="rect">
              <a:avLst/>
            </a:prstGeom>
            <a:solidFill>
              <a:schemeClr val="bg1"/>
            </a:solidFill>
            <a:ln w="19050" cmpd="dbl">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216000" rIns="36000" bIns="36000" rtlCol="0" anchor="t" anchorCtr="0"/>
            <a:lstStyle/>
            <a:p>
              <a:pPr marL="0" marR="0" lvl="0" indent="0" algn="l" defTabSz="930530" rtl="0" eaLnBrk="1" fontAlgn="auto" latinLnBrk="0" hangingPunct="1">
                <a:lnSpc>
                  <a:spcPct val="100000"/>
                </a:lnSpc>
                <a:spcBef>
                  <a:spcPts val="0"/>
                </a:spcBef>
                <a:spcAft>
                  <a:spcPts val="0"/>
                </a:spcAft>
                <a:buClrTx/>
                <a:buSzTx/>
                <a:buFontTx/>
                <a:buNone/>
                <a:tabLst/>
                <a:defRPr/>
              </a:pPr>
              <a:r>
                <a:rPr kumimoji="1" lang="ja-JP" altLang="en-US" sz="13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カーボンニュートラルに向けた行動変容を強く動機づけ</a:t>
              </a:r>
              <a:endParaRPr kumimoji="1" lang="en-US" altLang="ja-JP" sz="13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30530" rtl="0" eaLnBrk="1" fontAlgn="auto" latinLnBrk="0" hangingPunct="1">
                <a:lnSpc>
                  <a:spcPct val="100000"/>
                </a:lnSpc>
                <a:spcBef>
                  <a:spcPts val="0"/>
                </a:spcBef>
                <a:spcAft>
                  <a:spcPts val="0"/>
                </a:spcAft>
                <a:buClrTx/>
                <a:buSzTx/>
                <a:buFontTx/>
                <a:buNone/>
                <a:tabLst/>
                <a:defRPr/>
              </a:pPr>
              <a:endParaRPr kumimoji="1" lang="en-US" altLang="ja-JP" sz="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30530" rtl="0" eaLnBrk="1" fontAlgn="auto" latinLnBrk="0" hangingPunct="1">
                <a:lnSpc>
                  <a:spcPct val="100000"/>
                </a:lnSpc>
                <a:spcBef>
                  <a:spcPts val="0"/>
                </a:spcBef>
                <a:spcAft>
                  <a:spcPts val="0"/>
                </a:spcAft>
                <a:buClrTx/>
                <a:buSzTx/>
                <a:buFontTx/>
                <a:buNone/>
                <a:tabLst/>
                <a:defRPr/>
              </a:pPr>
              <a:endParaRPr kumimoji="1" lang="en-US" altLang="ja-JP" sz="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85725" marR="0" lvl="0" indent="-85725" algn="l" defTabSz="93053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・会場等で独自の取組みを進め、カーボンニュートラル達成への参加意識を醸成</a:t>
              </a:r>
              <a:endParaRPr kumimoji="1" lang="en-US"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180975" lvl="0" indent="-180975" defTabSz="930530">
                <a:spcBef>
                  <a:spcPts val="600"/>
                </a:spcBef>
                <a:defRPr/>
              </a:pP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▷府域での</a:t>
              </a:r>
              <a:r>
                <a:rPr kumimoji="1" lang="en-US"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CO</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a:t>
              </a: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削減量を</a:t>
              </a:r>
              <a:r>
                <a:rPr kumimoji="1" lang="ja-JP" altLang="en-US" sz="1100" dirty="0">
                  <a:solidFill>
                    <a:schemeClr val="tx1"/>
                  </a:solidFill>
                  <a:latin typeface="BIZ UDPゴシック" panose="020B0400000000000000" pitchFamily="50" charset="-128"/>
                  <a:ea typeface="BIZ UDPゴシック" panose="020B0400000000000000" pitchFamily="50" charset="-128"/>
                </a:rPr>
                <a:t>万博起因で排出した温室効果ガスとの</a:t>
              </a:r>
              <a:r>
                <a:rPr kumimoji="1" lang="ja-JP" altLang="en-US" sz="11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オフセット</a:t>
              </a: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に活用</a:t>
              </a:r>
              <a:endParaRPr kumimoji="1" lang="en-US"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180975" marR="0" lvl="0" indent="-180975" algn="l" defTabSz="93053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▷会場等での削減効果の見える化とポイント制度の実施</a:t>
              </a:r>
              <a:endParaRPr kumimoji="1" lang="en-US"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30530" rtl="0" eaLnBrk="1" fontAlgn="auto" latinLnBrk="0" hangingPunct="1">
                <a:lnSpc>
                  <a:spcPct val="100000"/>
                </a:lnSpc>
                <a:spcBef>
                  <a:spcPts val="0"/>
                </a:spcBef>
                <a:spcAft>
                  <a:spcPts val="0"/>
                </a:spcAft>
                <a:buClrTx/>
                <a:buSzTx/>
                <a:buFontTx/>
                <a:buNone/>
                <a:tabLst/>
                <a:defRPr/>
              </a:pPr>
              <a:endParaRPr kumimoji="1" lang="ja-JP" altLang="en-US" sz="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33" name="ホームベース 7">
              <a:extLst>
                <a:ext uri="{FF2B5EF4-FFF2-40B4-BE49-F238E27FC236}">
                  <a16:creationId xmlns:a16="http://schemas.microsoft.com/office/drawing/2014/main" id="{E599356E-2B0A-4C96-A1C9-EC52982B4052}"/>
                </a:ext>
              </a:extLst>
            </p:cNvPr>
            <p:cNvSpPr/>
            <p:nvPr/>
          </p:nvSpPr>
          <p:spPr>
            <a:xfrm>
              <a:off x="4670899" y="3269881"/>
              <a:ext cx="1012036" cy="358474"/>
            </a:xfrm>
            <a:prstGeom prst="homePlate">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43194" rtl="0" eaLnBrk="1" fontAlgn="auto" latinLnBrk="0" hangingPunct="1">
                <a:lnSpc>
                  <a:spcPct val="100000"/>
                </a:lnSpc>
                <a:spcBef>
                  <a:spcPts val="0"/>
                </a:spcBef>
                <a:spcAft>
                  <a:spcPts val="0"/>
                </a:spcAft>
                <a:buClrTx/>
                <a:buSzTx/>
                <a:buFontTx/>
                <a:buNone/>
                <a:tabLst/>
                <a:defRPr/>
              </a:pPr>
              <a:r>
                <a:rPr kumimoji="1" lang="ja-JP" altLang="en-US" sz="1163"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万博会場</a:t>
              </a:r>
            </a:p>
          </p:txBody>
        </p:sp>
      </p:grpSp>
      <p:sp>
        <p:nvSpPr>
          <p:cNvPr id="34" name="テキスト ボックス 33"/>
          <p:cNvSpPr txBox="1"/>
          <p:nvPr/>
        </p:nvSpPr>
        <p:spPr>
          <a:xfrm>
            <a:off x="270312" y="5991831"/>
            <a:ext cx="9558559" cy="507831"/>
          </a:xfrm>
          <a:prstGeom prst="rect">
            <a:avLst/>
          </a:prstGeom>
          <a:noFill/>
        </p:spPr>
        <p:txBody>
          <a:bodyPr wrap="square" rtlCol="0">
            <a:spAutoFit/>
          </a:bodyPr>
          <a:lstStyle/>
          <a:p>
            <a:pPr defTabSz="959937">
              <a:defRPr/>
            </a:pPr>
            <a:r>
              <a:rPr kumimoji="1" lang="ja-JP" altLang="en-US" sz="900" dirty="0">
                <a:solidFill>
                  <a:prstClr val="black"/>
                </a:solidFill>
                <a:latin typeface="BIZ UDPゴシック" panose="020B0400000000000000" pitchFamily="50" charset="-128"/>
                <a:ea typeface="BIZ UDPゴシック" panose="020B0400000000000000" pitchFamily="50" charset="-128"/>
              </a:rPr>
              <a:t>＊脱炭素経営：脱炭素の考え方を反映させた企業経営</a:t>
            </a:r>
            <a:endParaRPr kumimoji="1" lang="en-US" altLang="ja-JP" sz="900" dirty="0">
              <a:solidFill>
                <a:prstClr val="black"/>
              </a:solidFill>
              <a:latin typeface="BIZ UDPゴシック" panose="020B0400000000000000" pitchFamily="50" charset="-128"/>
              <a:ea typeface="BIZ UDPゴシック" panose="020B0400000000000000" pitchFamily="50" charset="-128"/>
            </a:endParaRPr>
          </a:p>
          <a:p>
            <a:pPr defTabSz="959937">
              <a:defRPr/>
            </a:pPr>
            <a:r>
              <a:rPr kumimoji="1" lang="ja-JP" altLang="en-US" sz="900" dirty="0">
                <a:solidFill>
                  <a:prstClr val="black"/>
                </a:solidFill>
                <a:latin typeface="BIZ UDPゴシック" panose="020B0400000000000000" pitchFamily="50" charset="-128"/>
                <a:ea typeface="BIZ UDPゴシック" panose="020B0400000000000000" pitchFamily="50" charset="-128"/>
              </a:rPr>
              <a:t>＊カーボンフットプリント（</a:t>
            </a:r>
            <a:r>
              <a:rPr kumimoji="1" lang="en-US" altLang="ja-JP" sz="900" dirty="0">
                <a:solidFill>
                  <a:prstClr val="black"/>
                </a:solidFill>
                <a:latin typeface="BIZ UDPゴシック" panose="020B0400000000000000" pitchFamily="50" charset="-128"/>
                <a:ea typeface="BIZ UDPゴシック" panose="020B0400000000000000" pitchFamily="50" charset="-128"/>
              </a:rPr>
              <a:t>CFP</a:t>
            </a:r>
            <a:r>
              <a:rPr kumimoji="1" lang="ja-JP" altLang="en-US" sz="900" dirty="0">
                <a:solidFill>
                  <a:prstClr val="black"/>
                </a:solidFill>
                <a:latin typeface="BIZ UDPゴシック" panose="020B0400000000000000" pitchFamily="50" charset="-128"/>
                <a:ea typeface="BIZ UDPゴシック" panose="020B0400000000000000" pitchFamily="50" charset="-128"/>
              </a:rPr>
              <a:t>）：商品やサービスのライフサイクルの各過程で排出される温室効果ガスの量を</a:t>
            </a:r>
            <a:r>
              <a:rPr kumimoji="1" lang="en-US" altLang="ja-JP" sz="900" dirty="0">
                <a:solidFill>
                  <a:prstClr val="black"/>
                </a:solidFill>
                <a:latin typeface="BIZ UDPゴシック" panose="020B0400000000000000" pitchFamily="50" charset="-128"/>
                <a:ea typeface="BIZ UDPゴシック" panose="020B0400000000000000" pitchFamily="50" charset="-128"/>
              </a:rPr>
              <a:t>CO</a:t>
            </a:r>
            <a:r>
              <a:rPr kumimoji="1" lang="ja-JP" altLang="en-US" sz="600" dirty="0">
                <a:solidFill>
                  <a:prstClr val="black"/>
                </a:solidFill>
                <a:latin typeface="BIZ UDPゴシック" panose="020B0400000000000000" pitchFamily="50" charset="-128"/>
                <a:ea typeface="BIZ UDPゴシック" panose="020B0400000000000000" pitchFamily="50" charset="-128"/>
              </a:rPr>
              <a:t>２</a:t>
            </a:r>
            <a:r>
              <a:rPr kumimoji="1" lang="ja-JP" altLang="en-US" sz="900" dirty="0">
                <a:solidFill>
                  <a:prstClr val="black"/>
                </a:solidFill>
                <a:latin typeface="BIZ UDPゴシック" panose="020B0400000000000000" pitchFamily="50" charset="-128"/>
                <a:ea typeface="BIZ UDPゴシック" panose="020B0400000000000000" pitchFamily="50" charset="-128"/>
              </a:rPr>
              <a:t>排出量に換算して表示する仕組み</a:t>
            </a:r>
            <a:endParaRPr kumimoji="1" lang="en-US" altLang="ja-JP" sz="900" dirty="0">
              <a:solidFill>
                <a:prstClr val="black"/>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900" dirty="0">
                <a:solidFill>
                  <a:prstClr val="black"/>
                </a:solidFill>
                <a:latin typeface="BIZ UDPゴシック" panose="020B0400000000000000" pitchFamily="50" charset="-128"/>
                <a:ea typeface="BIZ UDPゴシック" panose="020B0400000000000000" pitchFamily="50" charset="-128"/>
              </a:rPr>
              <a:t>＊</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ESG</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投融資：従来の財務情報だけでなく、環境（</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Environment</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）・社会（</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Social</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）・ガバナンス（</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Governance</a:t>
            </a: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）要素も考慮した投資</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3151440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表 29"/>
          <p:cNvGraphicFramePr>
            <a:graphicFrameLocks noGrp="1"/>
          </p:cNvGraphicFramePr>
          <p:nvPr>
            <p:extLst>
              <p:ext uri="{D42A27DB-BD31-4B8C-83A1-F6EECF244321}">
                <p14:modId xmlns:p14="http://schemas.microsoft.com/office/powerpoint/2010/main" val="237819335"/>
              </p:ext>
            </p:extLst>
          </p:nvPr>
        </p:nvGraphicFramePr>
        <p:xfrm>
          <a:off x="482432" y="5541185"/>
          <a:ext cx="9389187" cy="1312725"/>
        </p:xfrm>
        <a:graphic>
          <a:graphicData uri="http://schemas.openxmlformats.org/drawingml/2006/table">
            <a:tbl>
              <a:tblPr firstRow="1" bandRow="1">
                <a:tableStyleId>{2D5ABB26-0587-4C30-8999-92F81FD0307C}</a:tableStyleId>
              </a:tblPr>
              <a:tblGrid>
                <a:gridCol w="9389187">
                  <a:extLst>
                    <a:ext uri="{9D8B030D-6E8A-4147-A177-3AD203B41FA5}">
                      <a16:colId xmlns:a16="http://schemas.microsoft.com/office/drawing/2014/main" val="2309123477"/>
                    </a:ext>
                  </a:extLst>
                </a:gridCol>
              </a:tblGrid>
              <a:tr h="594699">
                <a:tc>
                  <a:txBody>
                    <a:bodyPr/>
                    <a:lstStyle/>
                    <a:p>
                      <a:pPr marL="180975" marR="0" lvl="0" indent="-180975" algn="l" defTabSz="959937"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n-ea"/>
                          <a:ea typeface="+mn-ea"/>
                          <a:cs typeface="+mn-cs"/>
                        </a:rPr>
                        <a:t>▶カーボンニュートラルを体現する万博の開催</a:t>
                      </a:r>
                      <a:br>
                        <a:rPr kumimoji="1" lang="en-US" altLang="ja-JP" sz="1050" b="1" i="0" u="none" strike="noStrike" kern="1200" cap="none" spc="0" normalizeH="0" baseline="0" noProof="0" dirty="0">
                          <a:ln>
                            <a:noFill/>
                          </a:ln>
                          <a:solidFill>
                            <a:prstClr val="black"/>
                          </a:solidFill>
                          <a:effectLst/>
                          <a:uLnTx/>
                          <a:uFillTx/>
                          <a:latin typeface="+mn-ea"/>
                          <a:ea typeface="+mn-ea"/>
                          <a:cs typeface="+mn-cs"/>
                        </a:rPr>
                      </a:br>
                      <a:r>
                        <a:rPr kumimoji="1" lang="ja-JP" altLang="en-US" sz="1000" b="0" i="0" u="none" strike="noStrike" kern="1200" cap="none" spc="0" normalizeH="0" baseline="0" noProof="0" dirty="0">
                          <a:ln>
                            <a:noFill/>
                          </a:ln>
                          <a:solidFill>
                            <a:prstClr val="black"/>
                          </a:solidFill>
                          <a:effectLst/>
                          <a:uLnTx/>
                          <a:uFillTx/>
                          <a:latin typeface="+mn-ea"/>
                          <a:ea typeface="+mn-ea"/>
                          <a:cs typeface="+mn-cs"/>
                        </a:rPr>
                        <a:t>・万博へのクレジット寄付の全国的な展開</a:t>
                      </a:r>
                      <a:br>
                        <a:rPr kumimoji="1" lang="en-US" altLang="ja-JP" sz="1000" b="0" i="0" u="none" strike="noStrike" kern="1200" cap="none" spc="0" normalizeH="0" baseline="0" noProof="0" dirty="0">
                          <a:ln>
                            <a:noFill/>
                          </a:ln>
                          <a:solidFill>
                            <a:prstClr val="black"/>
                          </a:solidFill>
                          <a:effectLst/>
                          <a:uLnTx/>
                          <a:uFillTx/>
                          <a:latin typeface="+mn-ea"/>
                          <a:ea typeface="+mn-ea"/>
                          <a:cs typeface="+mn-cs"/>
                        </a:rPr>
                      </a:br>
                      <a:r>
                        <a:rPr kumimoji="1" lang="ja-JP" altLang="en-US" sz="1000" b="0" i="0" u="none" strike="noStrike" kern="1200" cap="none" spc="0" normalizeH="0" baseline="0" noProof="0" dirty="0">
                          <a:ln>
                            <a:noFill/>
                          </a:ln>
                          <a:solidFill>
                            <a:prstClr val="black"/>
                          </a:solidFill>
                          <a:effectLst/>
                          <a:uLnTx/>
                          <a:uFillTx/>
                          <a:latin typeface="+mn-ea"/>
                          <a:ea typeface="+mn-ea"/>
                          <a:cs typeface="+mn-cs"/>
                        </a:rPr>
                        <a:t>・ポイント制度や</a:t>
                      </a:r>
                      <a:r>
                        <a:rPr kumimoji="1" lang="en-US" altLang="ja-JP" sz="1000" b="0" dirty="0">
                          <a:solidFill>
                            <a:schemeClr val="tx1"/>
                          </a:solidFill>
                          <a:latin typeface="+mn-ea"/>
                          <a:ea typeface="+mn-ea"/>
                        </a:rPr>
                        <a:t>CO</a:t>
                      </a:r>
                      <a:r>
                        <a:rPr kumimoji="1" lang="en-US" altLang="ja-JP" sz="1000" b="0" baseline="-25000" dirty="0">
                          <a:solidFill>
                            <a:schemeClr val="tx1"/>
                          </a:solidFill>
                          <a:latin typeface="+mn-ea"/>
                          <a:ea typeface="+mn-ea"/>
                        </a:rPr>
                        <a:t>2</a:t>
                      </a:r>
                      <a:r>
                        <a:rPr kumimoji="1" lang="ja-JP" altLang="en-US" sz="1000" b="0" i="0" u="none" strike="noStrike" kern="1200" cap="none" spc="0" normalizeH="0" baseline="0" noProof="0" dirty="0">
                          <a:ln>
                            <a:noFill/>
                          </a:ln>
                          <a:solidFill>
                            <a:prstClr val="black"/>
                          </a:solidFill>
                          <a:effectLst/>
                          <a:uLnTx/>
                          <a:uFillTx/>
                          <a:latin typeface="+mn-ea"/>
                          <a:ea typeface="+mn-ea"/>
                          <a:cs typeface="+mn-cs"/>
                        </a:rPr>
                        <a:t>見える化に対する財政・技術支援</a:t>
                      </a:r>
                      <a:endParaRPr kumimoji="1" lang="ja-JP" altLang="en-US" sz="1000" b="0" dirty="0">
                        <a:latin typeface="+mn-ea"/>
                        <a:ea typeface="+mn-ea"/>
                      </a:endParaRPr>
                    </a:p>
                  </a:txBody>
                  <a:tcPr marL="100806" marR="100806" marT="50403" marB="50403">
                    <a:solidFill>
                      <a:schemeClr val="accent1">
                        <a:lumMod val="20000"/>
                        <a:lumOff val="80000"/>
                      </a:schemeClr>
                    </a:solidFill>
                  </a:tcPr>
                </a:tc>
                <a:extLst>
                  <a:ext uri="{0D108BD9-81ED-4DB2-BD59-A6C34878D82A}">
                    <a16:rowId xmlns:a16="http://schemas.microsoft.com/office/drawing/2014/main" val="4193718493"/>
                  </a:ext>
                </a:extLst>
              </a:tr>
              <a:tr h="680132">
                <a:tc>
                  <a:txBody>
                    <a:bodyPr/>
                    <a:lstStyle/>
                    <a:p>
                      <a:pPr marL="185738" marR="0" lvl="0" indent="-185738" algn="l" defTabSz="959937" rtl="0" eaLnBrk="1" fontAlgn="auto" latinLnBrk="0" hangingPunct="1">
                        <a:lnSpc>
                          <a:spcPct val="100000"/>
                        </a:lnSpc>
                        <a:spcBef>
                          <a:spcPts val="600"/>
                        </a:spcBef>
                        <a:spcAft>
                          <a:spcPts val="0"/>
                        </a:spcAft>
                        <a:buClrTx/>
                        <a:buSzTx/>
                        <a:buFontTx/>
                        <a:buNone/>
                        <a:tabLst/>
                        <a:defRPr/>
                      </a:pPr>
                      <a:r>
                        <a:rPr kumimoji="1" lang="ja-JP" altLang="en-US" sz="1050" b="1" dirty="0">
                          <a:solidFill>
                            <a:prstClr val="black"/>
                          </a:solidFill>
                        </a:rPr>
                        <a:t>▷</a:t>
                      </a:r>
                      <a:r>
                        <a:rPr kumimoji="1" lang="ja-JP" altLang="en-US" sz="1050" b="1" i="0" u="none" strike="noStrike" kern="1200" cap="none" spc="0" normalizeH="0" baseline="0" noProof="0" dirty="0">
                          <a:ln>
                            <a:noFill/>
                          </a:ln>
                          <a:solidFill>
                            <a:prstClr val="black"/>
                          </a:solidFill>
                          <a:effectLst/>
                          <a:uLnTx/>
                          <a:uFillTx/>
                          <a:latin typeface="+mn-ea"/>
                          <a:ea typeface="+mn-ea"/>
                          <a:cs typeface="+mn-cs"/>
                        </a:rPr>
                        <a:t>万博で実践した仕組みの定着や拡大により、府民・事業者の行動変容の加速化</a:t>
                      </a:r>
                      <a:br>
                        <a:rPr kumimoji="1" lang="en-US" altLang="ja-JP" sz="1050" b="1" i="0" u="none" strike="noStrike" kern="1200" cap="none" spc="0" normalizeH="0" baseline="0" noProof="0" dirty="0">
                          <a:ln>
                            <a:noFill/>
                          </a:ln>
                          <a:solidFill>
                            <a:prstClr val="black"/>
                          </a:solidFill>
                          <a:effectLst/>
                          <a:uLnTx/>
                          <a:uFillTx/>
                          <a:latin typeface="+mn-ea"/>
                          <a:ea typeface="+mn-ea"/>
                          <a:cs typeface="+mn-cs"/>
                        </a:rPr>
                      </a:br>
                      <a:r>
                        <a:rPr kumimoji="1" lang="ja-JP" altLang="en-US" sz="1000" b="0" dirty="0">
                          <a:latin typeface="+mn-ea"/>
                          <a:ea typeface="+mn-ea"/>
                        </a:rPr>
                        <a:t>・事業者の設備投資への補助など脱炭素経営への転換を促進するための支援</a:t>
                      </a:r>
                      <a:br>
                        <a:rPr kumimoji="1" lang="en-US" altLang="ja-JP" sz="1000" b="0" dirty="0">
                          <a:latin typeface="+mn-ea"/>
                          <a:ea typeface="+mn-ea"/>
                        </a:rPr>
                      </a:br>
                      <a:r>
                        <a:rPr kumimoji="1" lang="ja-JP" altLang="en-US" sz="1000" b="0" i="0" u="none" strike="noStrike" kern="1200" cap="none" spc="0" normalizeH="0" baseline="0" noProof="0" dirty="0">
                          <a:ln>
                            <a:noFill/>
                          </a:ln>
                          <a:solidFill>
                            <a:schemeClr val="tx1"/>
                          </a:solidFill>
                          <a:effectLst/>
                          <a:uLnTx/>
                          <a:uFillTx/>
                          <a:latin typeface="+mn-ea"/>
                          <a:ea typeface="+mn-ea"/>
                          <a:cs typeface="+mn-cs"/>
                        </a:rPr>
                        <a:t>・クレジット制度の全国的な展開</a:t>
                      </a:r>
                      <a:br>
                        <a:rPr kumimoji="1" lang="en-US" altLang="ja-JP" sz="1000" b="0" dirty="0">
                          <a:solidFill>
                            <a:srgbClr val="FF0000"/>
                          </a:solidFill>
                          <a:latin typeface="+mn-ea"/>
                          <a:ea typeface="+mn-ea"/>
                        </a:rPr>
                      </a:br>
                      <a:r>
                        <a:rPr kumimoji="1" lang="ja-JP" altLang="en-US" sz="1000" b="0" dirty="0">
                          <a:latin typeface="+mn-ea"/>
                          <a:ea typeface="+mn-ea"/>
                        </a:rPr>
                        <a:t>・ポイント制度や</a:t>
                      </a:r>
                      <a:r>
                        <a:rPr kumimoji="1" lang="en-US" altLang="ja-JP" sz="1000" b="0" dirty="0">
                          <a:solidFill>
                            <a:schemeClr val="tx1"/>
                          </a:solidFill>
                          <a:latin typeface="+mn-ea"/>
                          <a:ea typeface="+mn-ea"/>
                        </a:rPr>
                        <a:t>CO</a:t>
                      </a:r>
                      <a:r>
                        <a:rPr kumimoji="1" lang="en-US" altLang="ja-JP" sz="1000" b="0" baseline="-25000" dirty="0">
                          <a:solidFill>
                            <a:schemeClr val="tx1"/>
                          </a:solidFill>
                          <a:latin typeface="+mn-ea"/>
                          <a:ea typeface="+mn-ea"/>
                        </a:rPr>
                        <a:t>2</a:t>
                      </a:r>
                      <a:r>
                        <a:rPr kumimoji="1" lang="ja-JP" altLang="en-US" sz="1000" b="0" dirty="0">
                          <a:latin typeface="+mn-ea"/>
                          <a:ea typeface="+mn-ea"/>
                        </a:rPr>
                        <a:t>見える化の定着、更なる行動変容を促す取組みへの支援　　</a:t>
                      </a:r>
                    </a:p>
                  </a:txBody>
                  <a:tcPr marL="100806" marR="100806" marT="50403" marB="50403">
                    <a:solidFill>
                      <a:schemeClr val="accent1">
                        <a:lumMod val="20000"/>
                        <a:lumOff val="80000"/>
                      </a:schemeClr>
                    </a:solidFill>
                  </a:tcPr>
                </a:tc>
                <a:extLst>
                  <a:ext uri="{0D108BD9-81ED-4DB2-BD59-A6C34878D82A}">
                    <a16:rowId xmlns:a16="http://schemas.microsoft.com/office/drawing/2014/main" val="4139492281"/>
                  </a:ext>
                </a:extLst>
              </a:tr>
            </a:tbl>
          </a:graphicData>
        </a:graphic>
      </p:graphicFrame>
      <p:sp>
        <p:nvSpPr>
          <p:cNvPr id="9" name="正方形/長方形 8"/>
          <p:cNvSpPr/>
          <p:nvPr/>
        </p:nvSpPr>
        <p:spPr>
          <a:xfrm>
            <a:off x="2653468" y="5949502"/>
            <a:ext cx="5038725" cy="369332"/>
          </a:xfrm>
          <a:prstGeom prst="rect">
            <a:avLst/>
          </a:prstGeom>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2" name="テキスト ボックス 11"/>
          <p:cNvSpPr txBox="1"/>
          <p:nvPr/>
        </p:nvSpPr>
        <p:spPr>
          <a:xfrm>
            <a:off x="402830" y="5268130"/>
            <a:ext cx="1826141"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国への提案・要望</a:t>
            </a:r>
          </a:p>
        </p:txBody>
      </p:sp>
      <p:sp>
        <p:nvSpPr>
          <p:cNvPr id="17" name="テキスト ボックス 16"/>
          <p:cNvSpPr txBox="1"/>
          <p:nvPr/>
        </p:nvSpPr>
        <p:spPr>
          <a:xfrm>
            <a:off x="402830" y="3482995"/>
            <a:ext cx="2236510"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国との協議</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の進捗</a:t>
            </a: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状況</a:t>
            </a:r>
          </a:p>
        </p:txBody>
      </p:sp>
      <p:sp>
        <p:nvSpPr>
          <p:cNvPr id="22" name="スライド番号プレースホルダー 1"/>
          <p:cNvSpPr>
            <a:spLocks noGrp="1"/>
          </p:cNvSpPr>
          <p:nvPr>
            <p:ph type="sldNum" sz="quarter" idx="12"/>
          </p:nvPr>
        </p:nvSpPr>
        <p:spPr>
          <a:xfrm>
            <a:off x="9662615" y="6816016"/>
            <a:ext cx="418010" cy="38329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dirty="0">
                <a:solidFill>
                  <a:prstClr val="black">
                    <a:tint val="75000"/>
                  </a:prstClr>
                </a:solidFill>
                <a:latin typeface="Calibri" panose="020F0502020204030204"/>
                <a:ea typeface="游ゴシック" panose="020B0400000000000000" pitchFamily="50" charset="-128"/>
              </a:rPr>
              <a:t>24</a:t>
            </a:r>
            <a:endParaRPr kumimoji="1" lang="ja-JP" altLang="en-US" sz="126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graphicFrame>
        <p:nvGraphicFramePr>
          <p:cNvPr id="23" name="表 22"/>
          <p:cNvGraphicFramePr>
            <a:graphicFrameLocks noGrp="1"/>
          </p:cNvGraphicFramePr>
          <p:nvPr>
            <p:extLst>
              <p:ext uri="{D42A27DB-BD31-4B8C-83A1-F6EECF244321}">
                <p14:modId xmlns:p14="http://schemas.microsoft.com/office/powerpoint/2010/main" val="688031392"/>
              </p:ext>
            </p:extLst>
          </p:nvPr>
        </p:nvGraphicFramePr>
        <p:xfrm>
          <a:off x="511620" y="3822656"/>
          <a:ext cx="9360001" cy="1150433"/>
        </p:xfrm>
        <a:graphic>
          <a:graphicData uri="http://schemas.openxmlformats.org/drawingml/2006/table">
            <a:tbl>
              <a:tblPr bandRow="1">
                <a:tableStyleId>{5940675A-B579-460E-94D1-54222C63F5DA}</a:tableStyleId>
              </a:tblPr>
              <a:tblGrid>
                <a:gridCol w="1260030">
                  <a:extLst>
                    <a:ext uri="{9D8B030D-6E8A-4147-A177-3AD203B41FA5}">
                      <a16:colId xmlns:a16="http://schemas.microsoft.com/office/drawing/2014/main" val="525926817"/>
                    </a:ext>
                  </a:extLst>
                </a:gridCol>
                <a:gridCol w="8099971">
                  <a:extLst>
                    <a:ext uri="{9D8B030D-6E8A-4147-A177-3AD203B41FA5}">
                      <a16:colId xmlns:a16="http://schemas.microsoft.com/office/drawing/2014/main" val="1556401701"/>
                    </a:ext>
                  </a:extLst>
                </a:gridCol>
              </a:tblGrid>
              <a:tr h="543392">
                <a:tc>
                  <a:txBody>
                    <a:bodyPr/>
                    <a:lstStyle/>
                    <a:p>
                      <a:pPr marL="0" marR="0" lvl="0" indent="0" algn="l" defTabSz="959937" rtl="0" eaLnBrk="1" fontAlgn="auto" latinLnBrk="0" hangingPunct="1">
                        <a:lnSpc>
                          <a:spcPct val="100000"/>
                        </a:lnSpc>
                        <a:spcBef>
                          <a:spcPts val="0"/>
                        </a:spcBef>
                        <a:spcAft>
                          <a:spcPts val="0"/>
                        </a:spcAft>
                        <a:buClrTx/>
                        <a:buSzTx/>
                        <a:buFontTx/>
                        <a:buNone/>
                        <a:tabLst/>
                        <a:defRPr/>
                      </a:pPr>
                      <a:r>
                        <a:rPr lang="ja-JP" altLang="en-US" sz="800" b="1" u="none" dirty="0">
                          <a:solidFill>
                            <a:schemeClr val="tx1"/>
                          </a:solidFill>
                          <a:latin typeface="+mn-ea"/>
                        </a:rPr>
                        <a:t>国「アクションプラン</a:t>
                      </a:r>
                      <a:r>
                        <a:rPr lang="en-US" altLang="ja-JP" sz="800" b="1" u="none" dirty="0">
                          <a:solidFill>
                            <a:schemeClr val="tx1"/>
                          </a:solidFill>
                          <a:latin typeface="+mn-ea"/>
                        </a:rPr>
                        <a:t>Ver.</a:t>
                      </a:r>
                      <a:r>
                        <a:rPr lang="en-US" altLang="ja-JP" sz="800" b="1" u="none" strike="noStrike" baseline="0" dirty="0">
                          <a:solidFill>
                            <a:schemeClr val="tx1"/>
                          </a:solidFill>
                          <a:latin typeface="+mn-ea"/>
                        </a:rPr>
                        <a:t>5</a:t>
                      </a:r>
                      <a:r>
                        <a:rPr lang="ja-JP" altLang="en-US" sz="800" b="1" u="none" dirty="0">
                          <a:solidFill>
                            <a:schemeClr val="tx1"/>
                          </a:solidFill>
                          <a:latin typeface="+mn-ea"/>
                        </a:rPr>
                        <a:t>」の記載内容</a:t>
                      </a:r>
                      <a:endParaRPr kumimoji="1" lang="ja-JP" altLang="en-US" sz="800" u="none" dirty="0">
                        <a:solidFill>
                          <a:schemeClr val="tx1"/>
                        </a:solidFill>
                        <a:latin typeface="BIZ UDPゴシック" panose="020B0400000000000000" pitchFamily="50" charset="-128"/>
                        <a:ea typeface="BIZ UDPゴシック" panose="020B0400000000000000" pitchFamily="50" charset="-128"/>
                      </a:endParaRPr>
                    </a:p>
                  </a:txBody>
                  <a:tcPr marL="100806" marR="100806" marT="50403" marB="50403" anchor="ctr">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171450" indent="-171450">
                        <a:buFont typeface="Wingdings" panose="05000000000000000000" pitchFamily="2" charset="2"/>
                        <a:buChar char="l"/>
                      </a:pPr>
                      <a:r>
                        <a:rPr kumimoji="1" lang="ja-JP" altLang="en-US" sz="1000" u="none" dirty="0">
                          <a:solidFill>
                            <a:schemeClr val="tx1"/>
                          </a:solidFill>
                          <a:latin typeface="+mn-ea"/>
                        </a:rPr>
                        <a:t>行動変容を促す資源循環のナッジ実証＜経産省＞</a:t>
                      </a:r>
                    </a:p>
                    <a:p>
                      <a:pPr marL="171450" indent="-171450">
                        <a:buFont typeface="Wingdings" panose="05000000000000000000" pitchFamily="2" charset="2"/>
                        <a:buChar char="l"/>
                      </a:pPr>
                      <a:r>
                        <a:rPr kumimoji="1" lang="en-US" altLang="ja-JP" sz="1000" u="none" dirty="0">
                          <a:solidFill>
                            <a:schemeClr val="tx1"/>
                          </a:solidFill>
                          <a:latin typeface="+mn-ea"/>
                        </a:rPr>
                        <a:t>2030</a:t>
                      </a:r>
                      <a:r>
                        <a:rPr kumimoji="1" lang="ja-JP" altLang="en-US" sz="1000" u="none" dirty="0">
                          <a:solidFill>
                            <a:schemeClr val="tx1"/>
                          </a:solidFill>
                          <a:latin typeface="+mn-ea"/>
                        </a:rPr>
                        <a:t>年度までに前倒しでカーボンニュートラルの達成を目指す脱炭素先⾏地域の実現 ＜環境省＞</a:t>
                      </a:r>
                      <a:endParaRPr kumimoji="1" lang="en-US" altLang="ja-JP" sz="1000" u="none" dirty="0">
                        <a:solidFill>
                          <a:schemeClr val="tx1"/>
                        </a:solidFill>
                        <a:latin typeface="+mn-ea"/>
                      </a:endParaRPr>
                    </a:p>
                    <a:p>
                      <a:pPr marL="171450" indent="-171450">
                        <a:buFont typeface="Wingdings" panose="05000000000000000000" pitchFamily="2" charset="2"/>
                        <a:buChar char="l"/>
                      </a:pPr>
                      <a:r>
                        <a:rPr kumimoji="1" lang="ja-JP" altLang="en-US" sz="1000" u="none" dirty="0">
                          <a:solidFill>
                            <a:schemeClr val="tx1"/>
                          </a:solidFill>
                          <a:latin typeface="+mn-ea"/>
                        </a:rPr>
                        <a:t>「みどりの食料システム戦略」の実現に向けたプロジェクト</a:t>
                      </a:r>
                      <a:r>
                        <a:rPr kumimoji="1" lang="en-US" altLang="ja-JP" sz="1000" u="none" dirty="0">
                          <a:solidFill>
                            <a:schemeClr val="tx1"/>
                          </a:solidFill>
                          <a:latin typeface="+mn-ea"/>
                        </a:rPr>
                        <a:t>&lt;</a:t>
                      </a:r>
                      <a:r>
                        <a:rPr kumimoji="1" lang="ja-JP" altLang="en-US" sz="1000" u="none" dirty="0">
                          <a:solidFill>
                            <a:schemeClr val="tx1"/>
                          </a:solidFill>
                          <a:latin typeface="+mn-ea"/>
                        </a:rPr>
                        <a:t>農水省</a:t>
                      </a:r>
                      <a:r>
                        <a:rPr kumimoji="1" lang="en-US" altLang="ja-JP" sz="1000" u="none" dirty="0">
                          <a:solidFill>
                            <a:schemeClr val="tx1"/>
                          </a:solidFill>
                          <a:latin typeface="+mn-ea"/>
                        </a:rPr>
                        <a:t>&gt;</a:t>
                      </a:r>
                      <a:endParaRPr kumimoji="1" lang="ja-JP" altLang="en-US" sz="1000" u="none" dirty="0">
                        <a:solidFill>
                          <a:schemeClr val="tx1"/>
                        </a:solidFill>
                        <a:latin typeface="+mn-ea"/>
                      </a:endParaRPr>
                    </a:p>
                  </a:txBody>
                  <a:tcPr marL="100806" marR="100806" marT="144000" marB="72000">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01636353"/>
                  </a:ext>
                </a:extLst>
              </a:tr>
              <a:tr h="477233">
                <a:tc>
                  <a:txBody>
                    <a:bodyPr/>
                    <a:lstStyle/>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国との協議の進捗状況</a:t>
                      </a:r>
                      <a:endParaRPr kumimoji="1" lang="en-US" altLang="ja-JP" sz="8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（取組みの成果）</a:t>
                      </a:r>
                      <a:endPar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marL="100806" marR="100806" marT="50403" marB="50403" anchor="ctr">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171450" indent="-171450">
                        <a:buFont typeface="Wingdings" panose="05000000000000000000" pitchFamily="2" charset="2"/>
                        <a:buChar char="l"/>
                      </a:pPr>
                      <a:r>
                        <a:rPr kumimoji="1" lang="ja-JP" altLang="en-US" sz="1000" u="none" dirty="0">
                          <a:solidFill>
                            <a:schemeClr val="tx1"/>
                          </a:solidFill>
                          <a:latin typeface="+mn-ea"/>
                        </a:rPr>
                        <a:t>大阪版カーボンフットプリントの算定方法の検討において国と連携</a:t>
                      </a:r>
                      <a:endParaRPr kumimoji="1" lang="en-US" altLang="ja-JP" sz="1000" u="none" dirty="0">
                        <a:solidFill>
                          <a:schemeClr val="tx1"/>
                        </a:solidFill>
                        <a:latin typeface="+mn-ea"/>
                      </a:endParaRPr>
                    </a:p>
                  </a:txBody>
                  <a:tcPr marL="100806" marR="100806" marT="144000" marB="72000">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42566491"/>
                  </a:ext>
                </a:extLst>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1217048988"/>
              </p:ext>
            </p:extLst>
          </p:nvPr>
        </p:nvGraphicFramePr>
        <p:xfrm>
          <a:off x="285700" y="563066"/>
          <a:ext cx="9585919" cy="1803574"/>
        </p:xfrm>
        <a:graphic>
          <a:graphicData uri="http://schemas.openxmlformats.org/drawingml/2006/table">
            <a:tbl>
              <a:tblPr bandRow="1">
                <a:tableStyleId>{5940675A-B579-460E-94D1-54222C63F5DA}</a:tableStyleId>
              </a:tblPr>
              <a:tblGrid>
                <a:gridCol w="9585919">
                  <a:extLst>
                    <a:ext uri="{9D8B030D-6E8A-4147-A177-3AD203B41FA5}">
                      <a16:colId xmlns:a16="http://schemas.microsoft.com/office/drawing/2014/main" val="525926817"/>
                    </a:ext>
                  </a:extLst>
                </a:gridCol>
              </a:tblGrid>
              <a:tr h="413044">
                <a:tc>
                  <a:txBody>
                    <a:bodyPr/>
                    <a:lstStyle/>
                    <a:p>
                      <a:pPr algn="l"/>
                      <a:r>
                        <a:rPr kumimoji="1" lang="ja-JP" altLang="en-US" sz="1600" b="1" u="none" dirty="0">
                          <a:solidFill>
                            <a:schemeClr val="bg1"/>
                          </a:solidFill>
                          <a:latin typeface="メイリオ" panose="020B0604030504040204" pitchFamily="50" charset="-128"/>
                          <a:ea typeface="メイリオ" panose="020B0604030504040204" pitchFamily="50" charset="-128"/>
                        </a:rPr>
                        <a:t>府・市の取組み</a:t>
                      </a:r>
                    </a:p>
                  </a:txBody>
                  <a:tcPr marL="100806" marR="100806" marT="50403" marB="50403"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508488957"/>
                  </a:ext>
                </a:extLst>
              </a:tr>
              <a:tr h="1390530">
                <a:tc>
                  <a:txBody>
                    <a:bodyPr/>
                    <a:lstStyle/>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latin typeface="+mn-ea"/>
                          <a:ea typeface="+mn-ea"/>
                        </a:rPr>
                        <a:t>・</a:t>
                      </a:r>
                      <a:r>
                        <a:rPr lang="ja-JP" altLang="en-US" sz="1000" b="1" dirty="0">
                          <a:solidFill>
                            <a:schemeClr val="tx1"/>
                          </a:solidFill>
                          <a:latin typeface="游ゴシック" panose="020B0400000000000000" pitchFamily="50" charset="-128"/>
                          <a:ea typeface="+mn-ea"/>
                        </a:rPr>
                        <a:t>事業者の脱炭素経営を促進するための脱炭素経営宣言登録制度の運用を</a:t>
                      </a:r>
                      <a:r>
                        <a:rPr lang="ja-JP" altLang="en-US" sz="1000" b="1" u="none" dirty="0">
                          <a:solidFill>
                            <a:schemeClr val="tx1"/>
                          </a:solidFill>
                          <a:latin typeface="游ゴシック" panose="020B0400000000000000" pitchFamily="50" charset="-128"/>
                          <a:ea typeface="+mn-ea"/>
                        </a:rPr>
                        <a:t>令和５年４月に開始</a:t>
                      </a:r>
                      <a:endParaRPr kumimoji="1" lang="en-US" altLang="ja-JP" sz="1000" b="1" u="none" dirty="0">
                        <a:solidFill>
                          <a:schemeClr val="tx1"/>
                        </a:solidFill>
                        <a:latin typeface="+mn-ea"/>
                        <a:ea typeface="+mn-ea"/>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u="none" dirty="0">
                          <a:solidFill>
                            <a:schemeClr val="tx1"/>
                          </a:solidFill>
                          <a:latin typeface="+mn-ea"/>
                          <a:ea typeface="+mn-ea"/>
                        </a:rPr>
                        <a:t>・令和５年４月</a:t>
                      </a:r>
                      <a:r>
                        <a:rPr kumimoji="1" lang="ja-JP" altLang="en-US" sz="1000" b="1" u="none" strike="noStrike" dirty="0">
                          <a:solidFill>
                            <a:schemeClr val="tx1"/>
                          </a:solidFill>
                          <a:latin typeface="+mn-ea"/>
                          <a:ea typeface="+mn-ea"/>
                        </a:rPr>
                        <a:t>から</a:t>
                      </a:r>
                      <a:r>
                        <a:rPr kumimoji="1" lang="ja-JP" altLang="en-US" sz="1000" b="1" u="none" dirty="0">
                          <a:solidFill>
                            <a:schemeClr val="tx1"/>
                          </a:solidFill>
                          <a:latin typeface="+mn-ea"/>
                          <a:ea typeface="+mn-ea"/>
                        </a:rPr>
                        <a:t>、率先して排出削減に取り組む中小事業者に対する最適な金融サービス活用の情報発信を開始（</a:t>
                      </a:r>
                      <a:r>
                        <a:rPr kumimoji="1" lang="en-US" altLang="ja-JP" sz="1000" b="1" u="none" dirty="0">
                          <a:solidFill>
                            <a:schemeClr val="tx1"/>
                          </a:solidFill>
                          <a:latin typeface="+mn-ea"/>
                          <a:ea typeface="+mn-ea"/>
                        </a:rPr>
                        <a:t>ESG</a:t>
                      </a:r>
                      <a:r>
                        <a:rPr kumimoji="1" lang="ja-JP" altLang="en-US" sz="1000" b="1" u="none" dirty="0">
                          <a:solidFill>
                            <a:schemeClr val="tx1"/>
                          </a:solidFill>
                          <a:latin typeface="+mn-ea"/>
                          <a:ea typeface="+mn-ea"/>
                        </a:rPr>
                        <a:t>投融資の促進）</a:t>
                      </a: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u="none" dirty="0">
                          <a:solidFill>
                            <a:schemeClr val="tx1"/>
                          </a:solidFill>
                          <a:latin typeface="+mn-ea"/>
                          <a:ea typeface="+mn-ea"/>
                        </a:rPr>
                        <a:t>・府内事業者による</a:t>
                      </a:r>
                      <a:r>
                        <a:rPr kumimoji="1" lang="en-US" altLang="ja-JP" sz="1000" b="1" u="none" dirty="0">
                          <a:solidFill>
                            <a:schemeClr val="tx1"/>
                          </a:solidFill>
                          <a:latin typeface="+mn-ea"/>
                          <a:ea typeface="+mn-ea"/>
                        </a:rPr>
                        <a:t>CO</a:t>
                      </a:r>
                      <a:r>
                        <a:rPr kumimoji="1" lang="en-US" altLang="ja-JP" sz="1000" b="1" u="none" baseline="-25000" dirty="0">
                          <a:solidFill>
                            <a:schemeClr val="tx1"/>
                          </a:solidFill>
                          <a:latin typeface="+mn-ea"/>
                          <a:ea typeface="+mn-ea"/>
                        </a:rPr>
                        <a:t>2</a:t>
                      </a:r>
                      <a:r>
                        <a:rPr kumimoji="1" lang="ja-JP" altLang="en-US" sz="1000" b="1" u="none" dirty="0">
                          <a:solidFill>
                            <a:schemeClr val="tx1"/>
                          </a:solidFill>
                          <a:latin typeface="+mn-ea"/>
                          <a:ea typeface="+mn-ea"/>
                        </a:rPr>
                        <a:t>削減分をクレジット化し、万博への寄附につなげる事業の推進（令和５年</a:t>
                      </a:r>
                      <a:r>
                        <a:rPr kumimoji="1" lang="en-US" altLang="ja-JP" sz="1000" b="1" u="none" dirty="0">
                          <a:solidFill>
                            <a:schemeClr val="tx1"/>
                          </a:solidFill>
                          <a:latin typeface="+mn-ea"/>
                          <a:ea typeface="+mn-ea"/>
                        </a:rPr>
                        <a:t>12</a:t>
                      </a:r>
                      <a:r>
                        <a:rPr kumimoji="1" lang="ja-JP" altLang="en-US" sz="1000" b="1" u="none" dirty="0">
                          <a:solidFill>
                            <a:schemeClr val="tx1"/>
                          </a:solidFill>
                          <a:latin typeface="+mn-ea"/>
                          <a:ea typeface="+mn-ea"/>
                        </a:rPr>
                        <a:t>月から参加事業者の募集開始）</a:t>
                      </a:r>
                      <a:endParaRPr kumimoji="1" lang="ja-JP" altLang="en-US" sz="1000" b="1" u="none" strike="sngStrike" baseline="0" dirty="0">
                        <a:solidFill>
                          <a:schemeClr val="tx1"/>
                        </a:solidFill>
                        <a:latin typeface="+mn-ea"/>
                        <a:ea typeface="+mn-ea"/>
                      </a:endParaRPr>
                    </a:p>
                    <a:p>
                      <a:pPr marL="0" indent="0">
                        <a:lnSpc>
                          <a:spcPct val="100000"/>
                        </a:lnSpc>
                        <a:spcBef>
                          <a:spcPts val="0"/>
                        </a:spcBef>
                        <a:spcAft>
                          <a:spcPts val="0"/>
                        </a:spcAft>
                        <a:defRPr/>
                      </a:pPr>
                      <a:r>
                        <a:rPr kumimoji="1" lang="ja-JP" altLang="en-US" sz="1000" b="1" u="none" dirty="0">
                          <a:solidFill>
                            <a:schemeClr val="tx1"/>
                          </a:solidFill>
                          <a:latin typeface="+mn-ea"/>
                          <a:ea typeface="+mn-ea"/>
                        </a:rPr>
                        <a:t>・</a:t>
                      </a:r>
                      <a:r>
                        <a:rPr lang="ja-JP" altLang="en-US" sz="1000" b="1" u="none" dirty="0">
                          <a:solidFill>
                            <a:schemeClr val="tx1"/>
                          </a:solidFill>
                          <a:latin typeface="+mn-ea"/>
                          <a:ea typeface="+mn-ea"/>
                        </a:rPr>
                        <a:t>カーボンフットプリント（</a:t>
                      </a:r>
                      <a:r>
                        <a:rPr lang="en-US" altLang="ja-JP" sz="1000" b="1" u="none" dirty="0">
                          <a:solidFill>
                            <a:schemeClr val="tx1"/>
                          </a:solidFill>
                          <a:latin typeface="+mn-ea"/>
                          <a:ea typeface="+mn-ea"/>
                        </a:rPr>
                        <a:t>CFP</a:t>
                      </a:r>
                      <a:r>
                        <a:rPr lang="ja-JP" altLang="en-US" sz="1000" b="1" u="none" dirty="0">
                          <a:solidFill>
                            <a:schemeClr val="tx1"/>
                          </a:solidFill>
                          <a:latin typeface="+mn-ea"/>
                          <a:ea typeface="+mn-ea"/>
                        </a:rPr>
                        <a:t>）を活用した農作物及び製品単位での</a:t>
                      </a:r>
                      <a:r>
                        <a:rPr lang="en-US" altLang="ja-JP" sz="1000" b="1" u="none" dirty="0">
                          <a:solidFill>
                            <a:schemeClr val="tx1"/>
                          </a:solidFill>
                          <a:latin typeface="+mn-ea"/>
                          <a:ea typeface="+mn-ea"/>
                        </a:rPr>
                        <a:t>CO</a:t>
                      </a:r>
                      <a:r>
                        <a:rPr lang="en-US" altLang="ja-JP" sz="1000" b="1" u="none" baseline="-25000" dirty="0">
                          <a:solidFill>
                            <a:schemeClr val="tx1"/>
                          </a:solidFill>
                          <a:latin typeface="+mn-ea"/>
                          <a:ea typeface="+mn-ea"/>
                        </a:rPr>
                        <a:t>2</a:t>
                      </a:r>
                      <a:r>
                        <a:rPr lang="ja-JP" altLang="en-US" sz="1000" b="1" u="none" dirty="0">
                          <a:solidFill>
                            <a:schemeClr val="tx1"/>
                          </a:solidFill>
                          <a:latin typeface="+mn-ea"/>
                          <a:ea typeface="+mn-ea"/>
                        </a:rPr>
                        <a:t>見える化の展開</a:t>
                      </a:r>
                      <a:r>
                        <a:rPr lang="ja-JP" altLang="en-US" sz="1000" b="1" u="none" strike="noStrike" baseline="0" dirty="0">
                          <a:solidFill>
                            <a:schemeClr val="tx1"/>
                          </a:solidFill>
                          <a:latin typeface="+mn-ea"/>
                          <a:ea typeface="+mn-ea"/>
                        </a:rPr>
                        <a:t>による脱炭素型消費行動</a:t>
                      </a:r>
                      <a:r>
                        <a:rPr lang="ja-JP" altLang="en-US" sz="1000" b="1" u="none" dirty="0">
                          <a:solidFill>
                            <a:schemeClr val="tx1"/>
                          </a:solidFill>
                          <a:latin typeface="+mn-ea"/>
                          <a:ea typeface="+mn-ea"/>
                        </a:rPr>
                        <a:t>の推進（農作物を中心に令和</a:t>
                      </a:r>
                      <a:r>
                        <a:rPr lang="ja-JP" altLang="en-US" sz="1000" b="1" u="none" strike="noStrike" dirty="0">
                          <a:solidFill>
                            <a:schemeClr val="tx1"/>
                          </a:solidFill>
                          <a:latin typeface="+mn-ea"/>
                          <a:ea typeface="+mn-ea"/>
                        </a:rPr>
                        <a:t>４</a:t>
                      </a:r>
                      <a:r>
                        <a:rPr lang="ja-JP" altLang="en-US" sz="1000" b="1" u="none" dirty="0">
                          <a:solidFill>
                            <a:schemeClr val="tx1"/>
                          </a:solidFill>
                          <a:latin typeface="+mn-ea"/>
                          <a:ea typeface="+mn-ea"/>
                        </a:rPr>
                        <a:t>年度から一部　　</a:t>
                      </a:r>
                      <a:endParaRPr lang="en-US" altLang="ja-JP" sz="1000" b="1" u="none" dirty="0">
                        <a:solidFill>
                          <a:schemeClr val="tx1"/>
                        </a:solidFill>
                        <a:latin typeface="+mn-ea"/>
                        <a:ea typeface="+mn-ea"/>
                      </a:endParaRPr>
                    </a:p>
                    <a:p>
                      <a:pPr marL="0" indent="0">
                        <a:lnSpc>
                          <a:spcPct val="100000"/>
                        </a:lnSpc>
                        <a:spcBef>
                          <a:spcPts val="0"/>
                        </a:spcBef>
                        <a:spcAft>
                          <a:spcPts val="0"/>
                        </a:spcAft>
                        <a:defRPr/>
                      </a:pPr>
                      <a:r>
                        <a:rPr lang="ja-JP" altLang="en-US" sz="1000" b="1" u="none" dirty="0">
                          <a:solidFill>
                            <a:schemeClr val="tx1"/>
                          </a:solidFill>
                          <a:latin typeface="+mn-ea"/>
                          <a:ea typeface="+mn-ea"/>
                        </a:rPr>
                        <a:t>　店舗やイベント等での見える化表示を開始し、令和６年度は規模を拡大して展開予定、一般製品についても令和</a:t>
                      </a:r>
                      <a:r>
                        <a:rPr lang="en-US" altLang="ja-JP" sz="1000" b="1" u="none" dirty="0">
                          <a:solidFill>
                            <a:schemeClr val="tx1"/>
                          </a:solidFill>
                          <a:latin typeface="+mn-ea"/>
                          <a:ea typeface="+mn-ea"/>
                        </a:rPr>
                        <a:t>5</a:t>
                      </a:r>
                      <a:r>
                        <a:rPr lang="ja-JP" altLang="en-US" sz="1000" b="1" u="none" dirty="0">
                          <a:solidFill>
                            <a:schemeClr val="tx1"/>
                          </a:solidFill>
                          <a:latin typeface="+mn-ea"/>
                          <a:ea typeface="+mn-ea"/>
                        </a:rPr>
                        <a:t>年からモデル算定を開始）</a:t>
                      </a:r>
                      <a:endParaRPr lang="en-US" altLang="ja-JP" sz="1000" b="1" u="none" dirty="0">
                        <a:solidFill>
                          <a:schemeClr val="tx1"/>
                        </a:solidFill>
                        <a:latin typeface="+mn-ea"/>
                        <a:ea typeface="+mn-ea"/>
                      </a:endParaRPr>
                    </a:p>
                    <a:p>
                      <a:pPr marL="0" indent="0">
                        <a:lnSpc>
                          <a:spcPct val="100000"/>
                        </a:lnSpc>
                        <a:spcBef>
                          <a:spcPts val="0"/>
                        </a:spcBef>
                        <a:spcAft>
                          <a:spcPts val="0"/>
                        </a:spcAft>
                        <a:defRPr/>
                      </a:pPr>
                      <a:r>
                        <a:rPr kumimoji="1" lang="ja-JP" altLang="en-US" sz="1000" b="1" u="none" dirty="0">
                          <a:solidFill>
                            <a:schemeClr val="tx1"/>
                          </a:solidFill>
                          <a:latin typeface="+mn-ea"/>
                          <a:ea typeface="+mn-ea"/>
                        </a:rPr>
                        <a:t>・脱炭素に配慮した消費行動を促すポイント制度の拡大やアプリを活用した行動変容に向けた事業の推進</a:t>
                      </a:r>
                      <a:endParaRPr kumimoji="1" lang="en-US" altLang="ja-JP" sz="1000" b="1" u="none" dirty="0">
                        <a:solidFill>
                          <a:schemeClr val="tx1"/>
                        </a:solidFill>
                        <a:latin typeface="+mn-ea"/>
                        <a:ea typeface="+mn-ea"/>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latin typeface="+mn-ea"/>
                          <a:ea typeface="+mn-ea"/>
                        </a:rPr>
                        <a:t>・</a:t>
                      </a:r>
                      <a:r>
                        <a:rPr kumimoji="1" lang="ja-JP" altLang="en-US" sz="1000" b="1" u="none" dirty="0">
                          <a:solidFill>
                            <a:schemeClr val="tx1"/>
                          </a:solidFill>
                          <a:latin typeface="+mn-ea"/>
                          <a:ea typeface="+mn-ea"/>
                        </a:rPr>
                        <a:t>万博を契機とした観光分野における温室効果ガス排出量の可視化・脱炭素化支援事業</a:t>
                      </a:r>
                    </a:p>
                  </a:txBody>
                  <a:tcPr marL="100806" marR="100806" marT="50403" marB="50403"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48277082"/>
                  </a:ext>
                </a:extLst>
              </a:tr>
            </a:tbl>
          </a:graphicData>
        </a:graphic>
      </p:graphicFrame>
      <p:sp>
        <p:nvSpPr>
          <p:cNvPr id="13" name="テキスト ボックス 12"/>
          <p:cNvSpPr txBox="1"/>
          <p:nvPr/>
        </p:nvSpPr>
        <p:spPr>
          <a:xfrm>
            <a:off x="402830" y="2542088"/>
            <a:ext cx="595035"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課題</a:t>
            </a:r>
          </a:p>
        </p:txBody>
      </p:sp>
      <p:cxnSp>
        <p:nvCxnSpPr>
          <p:cNvPr id="21" name="直線コネクタ 20"/>
          <p:cNvCxnSpPr/>
          <p:nvPr/>
        </p:nvCxnSpPr>
        <p:spPr>
          <a:xfrm flipH="1">
            <a:off x="288528" y="2653655"/>
            <a:ext cx="1" cy="2705465"/>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楕円 23"/>
          <p:cNvSpPr/>
          <p:nvPr/>
        </p:nvSpPr>
        <p:spPr>
          <a:xfrm>
            <a:off x="159267" y="2540981"/>
            <a:ext cx="323165" cy="27295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6" name="グループ化 25"/>
          <p:cNvGrpSpPr/>
          <p:nvPr/>
        </p:nvGrpSpPr>
        <p:grpSpPr>
          <a:xfrm>
            <a:off x="113100" y="5287366"/>
            <a:ext cx="369332" cy="300082"/>
            <a:chOff x="208675" y="3735463"/>
            <a:chExt cx="369332" cy="300082"/>
          </a:xfrm>
        </p:grpSpPr>
        <p:sp>
          <p:nvSpPr>
            <p:cNvPr id="27" name="楕円 26"/>
            <p:cNvSpPr/>
            <p:nvPr/>
          </p:nvSpPr>
          <p:spPr>
            <a:xfrm>
              <a:off x="219694" y="3735463"/>
              <a:ext cx="323165" cy="27295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8" name="テキスト ボックス 27"/>
            <p:cNvSpPr txBox="1"/>
            <p:nvPr/>
          </p:nvSpPr>
          <p:spPr>
            <a:xfrm rot="5400000">
              <a:off x="243300" y="3700838"/>
              <a:ext cx="30008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&gt;</a:t>
              </a: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sp>
        <p:nvSpPr>
          <p:cNvPr id="3" name="テキスト ボックス 2"/>
          <p:cNvSpPr txBox="1"/>
          <p:nvPr/>
        </p:nvSpPr>
        <p:spPr>
          <a:xfrm>
            <a:off x="511620" y="2894011"/>
            <a:ext cx="9251210" cy="452150"/>
          </a:xfrm>
          <a:prstGeom prst="rect">
            <a:avLst/>
          </a:prstGeom>
          <a:noFill/>
          <a:ln w="6350">
            <a:noFill/>
            <a:prstDash val="solid"/>
          </a:ln>
        </p:spPr>
        <p:txBody>
          <a:bodyPr wrap="square" rtlCol="0" anchor="ctr" anchorCtr="0">
            <a:noAutofit/>
          </a:bodyPr>
          <a:lstStyle/>
          <a:p>
            <a:r>
              <a:rPr kumimoji="1" lang="ja-JP" altLang="en-US" sz="1000" dirty="0">
                <a:latin typeface="+mn-ea"/>
              </a:rPr>
              <a:t>▷事業者や消費者における脱炭素に関する意識が不足</a:t>
            </a:r>
          </a:p>
          <a:p>
            <a:r>
              <a:rPr kumimoji="1" lang="ja-JP" altLang="en-US" sz="1000" dirty="0">
                <a:latin typeface="+mn-ea"/>
              </a:rPr>
              <a:t>▷</a:t>
            </a:r>
            <a:r>
              <a:rPr kumimoji="1" lang="en-US" altLang="ja-JP" sz="1000" dirty="0">
                <a:latin typeface="+mn-ea"/>
              </a:rPr>
              <a:t>CO</a:t>
            </a:r>
            <a:r>
              <a:rPr kumimoji="1" lang="en-US" altLang="ja-JP" sz="1000" baseline="-25000" dirty="0">
                <a:latin typeface="+mn-ea"/>
              </a:rPr>
              <a:t>2</a:t>
            </a:r>
            <a:r>
              <a:rPr kumimoji="1" lang="ja-JP" altLang="en-US" sz="1000" dirty="0">
                <a:latin typeface="+mn-ea"/>
              </a:rPr>
              <a:t>排出削減を促進し、その削減分をオフセットに活用するための取り組みが必要</a:t>
            </a:r>
            <a:endParaRPr kumimoji="1" lang="ja-JP" altLang="en-US" sz="1000" strike="sngStrike" dirty="0">
              <a:latin typeface="+mn-ea"/>
            </a:endParaRPr>
          </a:p>
          <a:p>
            <a:r>
              <a:rPr kumimoji="1" lang="ja-JP" altLang="en-US" sz="1000" dirty="0">
                <a:latin typeface="+mn-ea"/>
              </a:rPr>
              <a:t>▷脱炭素への貢献度が高い商品やサービスを選択する消費者意識の不足</a:t>
            </a:r>
          </a:p>
        </p:txBody>
      </p:sp>
      <p:grpSp>
        <p:nvGrpSpPr>
          <p:cNvPr id="29" name="グループ化 28"/>
          <p:cNvGrpSpPr/>
          <p:nvPr/>
        </p:nvGrpSpPr>
        <p:grpSpPr>
          <a:xfrm>
            <a:off x="2082829" y="5134882"/>
            <a:ext cx="2027024" cy="342401"/>
            <a:chOff x="7540340" y="5242967"/>
            <a:chExt cx="2027024" cy="342401"/>
          </a:xfrm>
        </p:grpSpPr>
        <p:sp>
          <p:nvSpPr>
            <p:cNvPr id="31" name="正方形/長方形 30"/>
            <p:cNvSpPr/>
            <p:nvPr/>
          </p:nvSpPr>
          <p:spPr>
            <a:xfrm>
              <a:off x="7638125" y="5267732"/>
              <a:ext cx="1744000" cy="317636"/>
            </a:xfrm>
            <a:prstGeom prst="rect">
              <a:avLst/>
            </a:prstGeom>
            <a:solidFill>
              <a:schemeClr val="bg1"/>
            </a:solidFill>
            <a:ln w="3175">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2" name="正方形/長方形 31"/>
            <p:cNvSpPr/>
            <p:nvPr/>
          </p:nvSpPr>
          <p:spPr>
            <a:xfrm>
              <a:off x="7540340" y="5281589"/>
              <a:ext cx="644262" cy="265457"/>
            </a:xfrm>
            <a:prstGeom prst="rect">
              <a:avLst/>
            </a:prstGeom>
          </p:spPr>
          <p:txBody>
            <a:bodyPr wrap="square">
              <a:spAutoFit/>
            </a:bodyPr>
            <a:lstStyle/>
            <a:p>
              <a:pPr lvl="0">
                <a:lnSpc>
                  <a:spcPct val="150000"/>
                </a:lnSpc>
                <a:spcBef>
                  <a:spcPts val="1200"/>
                </a:spcBef>
              </a:pPr>
              <a:r>
                <a:rPr lang="en-US" altLang="ja-JP" sz="750" kern="100" dirty="0">
                  <a:solidFill>
                    <a:prstClr val="black"/>
                  </a:solidFill>
                  <a:latin typeface="+mn-ea"/>
                  <a:cs typeface="Times New Roman" panose="02020603050405020304" pitchFamily="18" charset="0"/>
                </a:rPr>
                <a:t>《</a:t>
              </a:r>
              <a:r>
                <a:rPr lang="ja-JP" altLang="en-US" sz="750" kern="100" dirty="0">
                  <a:solidFill>
                    <a:prstClr val="black"/>
                  </a:solidFill>
                  <a:latin typeface="+mn-ea"/>
                  <a:cs typeface="Times New Roman" panose="02020603050405020304" pitchFamily="18" charset="0"/>
                </a:rPr>
                <a:t>凡例</a:t>
              </a:r>
              <a:r>
                <a:rPr lang="en-US" altLang="ja-JP" sz="750" kern="100" dirty="0">
                  <a:solidFill>
                    <a:prstClr val="black"/>
                  </a:solidFill>
                  <a:latin typeface="+mn-ea"/>
                  <a:cs typeface="Times New Roman" panose="02020603050405020304" pitchFamily="18" charset="0"/>
                </a:rPr>
                <a:t>》</a:t>
              </a:r>
            </a:p>
          </p:txBody>
        </p:sp>
        <p:sp>
          <p:nvSpPr>
            <p:cNvPr id="33" name="正方形/長方形 32"/>
            <p:cNvSpPr/>
            <p:nvPr/>
          </p:nvSpPr>
          <p:spPr>
            <a:xfrm>
              <a:off x="7925075" y="5242967"/>
              <a:ext cx="1642289" cy="342401"/>
            </a:xfrm>
            <a:prstGeom prst="rect">
              <a:avLst/>
            </a:prstGeom>
          </p:spPr>
          <p:txBody>
            <a:bodyPr wrap="square">
              <a:spAutoFit/>
            </a:bodyPr>
            <a:lstStyle/>
            <a:p>
              <a:pPr lvl="0">
                <a:lnSpc>
                  <a:spcPct val="150000"/>
                </a:lnSpc>
                <a:spcBef>
                  <a:spcPts val="1200"/>
                </a:spcBef>
              </a:pPr>
              <a:r>
                <a:rPr lang="ja-JP" altLang="en-US" sz="650" kern="100" dirty="0">
                  <a:solidFill>
                    <a:prstClr val="black"/>
                  </a:solidFill>
                  <a:latin typeface="+mn-ea"/>
                  <a:cs typeface="Times New Roman" panose="02020603050405020304" pitchFamily="18" charset="0"/>
                </a:rPr>
                <a:t>▶：万博に向けて</a:t>
              </a:r>
              <a:endParaRPr lang="en-US" altLang="ja-JP" sz="650" kern="100" dirty="0">
                <a:solidFill>
                  <a:prstClr val="black"/>
                </a:solidFill>
                <a:latin typeface="+mn-ea"/>
                <a:cs typeface="Times New Roman" panose="02020603050405020304" pitchFamily="18" charset="0"/>
              </a:endParaRPr>
            </a:p>
            <a:p>
              <a:pPr lvl="0"/>
              <a:r>
                <a:rPr lang="ja-JP" altLang="en-US" sz="650" kern="100" dirty="0">
                  <a:solidFill>
                    <a:prstClr val="black"/>
                  </a:solidFill>
                  <a:latin typeface="+mn-ea"/>
                  <a:cs typeface="Times New Roman" panose="02020603050405020304" pitchFamily="18" charset="0"/>
                </a:rPr>
                <a:t>▷：万博を契機とした成長に向けて</a:t>
              </a:r>
              <a:endParaRPr lang="en-US" altLang="ja-JP" sz="650" kern="100" dirty="0">
                <a:solidFill>
                  <a:prstClr val="black"/>
                </a:solidFill>
                <a:latin typeface="+mn-ea"/>
                <a:cs typeface="Times New Roman" panose="02020603050405020304" pitchFamily="18" charset="0"/>
              </a:endParaRPr>
            </a:p>
          </p:txBody>
        </p:sp>
      </p:grpSp>
    </p:spTree>
    <p:extLst>
      <p:ext uri="{BB962C8B-B14F-4D97-AF65-F5344CB8AC3E}">
        <p14:creationId xmlns:p14="http://schemas.microsoft.com/office/powerpoint/2010/main" val="774299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a:extLst>
              <a:ext uri="{FF2B5EF4-FFF2-40B4-BE49-F238E27FC236}">
                <a16:creationId xmlns:a16="http://schemas.microsoft.com/office/drawing/2014/main" id="{731D8736-1F24-4DDD-BAE5-3D26FC93D64E}"/>
              </a:ext>
            </a:extLst>
          </p:cNvPr>
          <p:cNvGraphicFramePr>
            <a:graphicFrameLocks noGrp="1"/>
          </p:cNvGraphicFramePr>
          <p:nvPr>
            <p:extLst>
              <p:ext uri="{D42A27DB-BD31-4B8C-83A1-F6EECF244321}">
                <p14:modId xmlns:p14="http://schemas.microsoft.com/office/powerpoint/2010/main" val="2197538711"/>
              </p:ext>
            </p:extLst>
          </p:nvPr>
        </p:nvGraphicFramePr>
        <p:xfrm>
          <a:off x="280329" y="1603264"/>
          <a:ext cx="9540000" cy="4470346"/>
        </p:xfrm>
        <a:graphic>
          <a:graphicData uri="http://schemas.openxmlformats.org/drawingml/2006/table">
            <a:tbl>
              <a:tblPr>
                <a:tableStyleId>{2D5ABB26-0587-4C30-8999-92F81FD0307C}</a:tableStyleId>
              </a:tblPr>
              <a:tblGrid>
                <a:gridCol w="3180000">
                  <a:extLst>
                    <a:ext uri="{9D8B030D-6E8A-4147-A177-3AD203B41FA5}">
                      <a16:colId xmlns:a16="http://schemas.microsoft.com/office/drawing/2014/main" val="901775203"/>
                    </a:ext>
                  </a:extLst>
                </a:gridCol>
                <a:gridCol w="3180000">
                  <a:extLst>
                    <a:ext uri="{9D8B030D-6E8A-4147-A177-3AD203B41FA5}">
                      <a16:colId xmlns:a16="http://schemas.microsoft.com/office/drawing/2014/main" val="2895380761"/>
                    </a:ext>
                  </a:extLst>
                </a:gridCol>
                <a:gridCol w="3180000">
                  <a:extLst>
                    <a:ext uri="{9D8B030D-6E8A-4147-A177-3AD203B41FA5}">
                      <a16:colId xmlns:a16="http://schemas.microsoft.com/office/drawing/2014/main" val="925580270"/>
                    </a:ext>
                  </a:extLst>
                </a:gridCol>
              </a:tblGrid>
              <a:tr h="4470346">
                <a:tc>
                  <a:txBody>
                    <a:bodyPr/>
                    <a:lstStyle/>
                    <a:p>
                      <a:pPr marL="0" indent="0" defTabSz="443194">
                        <a:lnSpc>
                          <a:spcPct val="100000"/>
                        </a:lnSpc>
                        <a:spcBef>
                          <a:spcPts val="0"/>
                        </a:spcBef>
                        <a:spcAft>
                          <a:spcPts val="0"/>
                        </a:spcAft>
                        <a:defRPr/>
                      </a:pPr>
                      <a:r>
                        <a:rPr lang="ja-JP" altLang="en-US" sz="1300" b="1" u="none" dirty="0">
                          <a:solidFill>
                            <a:schemeClr val="tx1"/>
                          </a:solidFill>
                          <a:latin typeface="BIZ UDPゴシック" panose="020B0400000000000000" pitchFamily="50" charset="-128"/>
                          <a:ea typeface="BIZ UDPゴシック" panose="020B0400000000000000" pitchFamily="50" charset="-128"/>
                        </a:rPr>
                        <a:t>□プラスチックごみゼロへの総合対策</a:t>
                      </a:r>
                    </a:p>
                    <a:p>
                      <a:pPr marL="0" indent="0">
                        <a:lnSpc>
                          <a:spcPct val="100000"/>
                        </a:lnSpc>
                        <a:spcBef>
                          <a:spcPts val="0"/>
                        </a:spcBef>
                        <a:spcAft>
                          <a:spcPts val="0"/>
                        </a:spcAft>
                        <a:defRPr/>
                      </a:pPr>
                      <a:r>
                        <a:rPr lang="ja-JP" altLang="en-US" sz="1100" u="none" dirty="0">
                          <a:solidFill>
                            <a:schemeClr val="tx1"/>
                          </a:solidFill>
                          <a:latin typeface="BIZ UDPゴシック" panose="020B0400000000000000" pitchFamily="50" charset="-128"/>
                          <a:ea typeface="BIZ UDPゴシック" panose="020B0400000000000000" pitchFamily="50" charset="-128"/>
                        </a:rPr>
                        <a:t>・「おおさかプラスチック対策推進プラッ</a:t>
                      </a:r>
                      <a:endParaRPr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defRPr/>
                      </a:pPr>
                      <a:r>
                        <a:rPr lang="ja-JP" altLang="en-US" sz="1100" u="none" dirty="0">
                          <a:solidFill>
                            <a:schemeClr val="tx1"/>
                          </a:solidFill>
                          <a:latin typeface="BIZ UDPゴシック" panose="020B0400000000000000" pitchFamily="50" charset="-128"/>
                          <a:ea typeface="BIZ UDPゴシック" panose="020B0400000000000000" pitchFamily="50" charset="-128"/>
                        </a:rPr>
                        <a:t>　トフォーム」を設置し、製造・販売・使用・</a:t>
                      </a:r>
                      <a:endParaRPr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defRPr/>
                      </a:pPr>
                      <a:r>
                        <a:rPr lang="ja-JP" altLang="en-US" sz="1100" u="none" dirty="0">
                          <a:solidFill>
                            <a:schemeClr val="tx1"/>
                          </a:solidFill>
                          <a:latin typeface="BIZ UDPゴシック" panose="020B0400000000000000" pitchFamily="50" charset="-128"/>
                          <a:ea typeface="BIZ UDPゴシック" panose="020B0400000000000000" pitchFamily="50" charset="-128"/>
                        </a:rPr>
                        <a:t>　回収の各段階での対策を実施</a:t>
                      </a:r>
                      <a:endParaRPr lang="en-US" altLang="ja-JP" sz="1100" u="none" dirty="0">
                        <a:solidFill>
                          <a:schemeClr val="tx1"/>
                        </a:solidFill>
                        <a:latin typeface="BIZ UDPゴシック" panose="020B0400000000000000" pitchFamily="50" charset="-128"/>
                        <a:ea typeface="BIZ UDPゴシック" panose="020B0400000000000000" pitchFamily="50" charset="-128"/>
                      </a:endParaRPr>
                    </a:p>
                    <a:p>
                      <a:pPr marL="72000" marR="0" lvl="0" indent="-457200" algn="l" defTabSz="959937" rtl="0" eaLnBrk="1" fontAlgn="auto" latinLnBrk="0" hangingPunct="1">
                        <a:lnSpc>
                          <a:spcPct val="100000"/>
                        </a:lnSpc>
                        <a:spcBef>
                          <a:spcPts val="0"/>
                        </a:spcBef>
                        <a:spcAft>
                          <a:spcPts val="0"/>
                        </a:spcAft>
                        <a:buClrTx/>
                        <a:buSzTx/>
                        <a:buFontTx/>
                        <a:buNone/>
                        <a:tabLst/>
                        <a:defRPr/>
                      </a:pPr>
                      <a:r>
                        <a:rPr lang="ja-JP" altLang="en-US" sz="1100" b="0" u="none" dirty="0">
                          <a:solidFill>
                            <a:schemeClr val="tx1"/>
                          </a:solidFill>
                          <a:latin typeface="BIZ UDPゴシック" panose="020B0400000000000000" pitchFamily="50" charset="-128"/>
                          <a:ea typeface="BIZ UDPゴシック" panose="020B0400000000000000" pitchFamily="50" charset="-128"/>
                        </a:rPr>
                        <a:t>・「みんなでつなげるペットボトル循環プロジェクト（</a:t>
                      </a:r>
                      <a:r>
                        <a:rPr lang="ja-JP" altLang="en-US" sz="1100" b="0" u="none" strike="noStrike" baseline="0" dirty="0">
                          <a:solidFill>
                            <a:schemeClr val="tx1"/>
                          </a:solidFill>
                          <a:latin typeface="BIZ UDPゴシック" panose="020B0400000000000000" pitchFamily="50" charset="-128"/>
                          <a:ea typeface="BIZ UDPゴシック" panose="020B0400000000000000" pitchFamily="50" charset="-128"/>
                        </a:rPr>
                        <a:t>新たなペットボトル回収・リサイクルシステム）</a:t>
                      </a:r>
                      <a:r>
                        <a:rPr lang="ja-JP" altLang="en-US" sz="1100" b="0" u="none" dirty="0">
                          <a:solidFill>
                            <a:schemeClr val="tx1"/>
                          </a:solidFill>
                          <a:latin typeface="BIZ UDPゴシック" panose="020B0400000000000000" pitchFamily="50" charset="-128"/>
                          <a:ea typeface="BIZ UDPゴシック" panose="020B0400000000000000" pitchFamily="50" charset="-128"/>
                        </a:rPr>
                        <a:t>」の推進</a:t>
                      </a:r>
                      <a:endParaRPr lang="en-US" altLang="ja-JP" sz="1100" b="0" u="non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0"/>
                        </a:spcBef>
                        <a:spcAft>
                          <a:spcPts val="0"/>
                        </a:spcAft>
                        <a:buClrTx/>
                        <a:buSzTx/>
                        <a:buFontTx/>
                        <a:buNone/>
                        <a:tabLst/>
                        <a:defRPr/>
                      </a:pPr>
                      <a:endParaRPr lang="en-US" altLang="ja-JP" sz="1300" b="1" u="non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0"/>
                        </a:spcBef>
                        <a:spcAft>
                          <a:spcPts val="0"/>
                        </a:spcAft>
                        <a:buClrTx/>
                        <a:buSzTx/>
                        <a:buFontTx/>
                        <a:buNone/>
                        <a:tabLst/>
                        <a:defRPr/>
                      </a:pPr>
                      <a:r>
                        <a:rPr lang="ja-JP" altLang="en-US" sz="1300" b="1" u="none" dirty="0">
                          <a:solidFill>
                            <a:schemeClr val="tx1"/>
                          </a:solidFill>
                          <a:latin typeface="BIZ UDPゴシック" panose="020B0400000000000000" pitchFamily="50" charset="-128"/>
                          <a:ea typeface="BIZ UDPゴシック" panose="020B0400000000000000" pitchFamily="50" charset="-128"/>
                        </a:rPr>
                        <a:t>□バイオプラスチック製品の研究開発</a:t>
                      </a:r>
                      <a:r>
                        <a:rPr lang="ja-JP" altLang="en-US" sz="1300" b="1" u="none" strike="noStrike" dirty="0">
                          <a:solidFill>
                            <a:schemeClr val="tx1"/>
                          </a:solidFill>
                          <a:latin typeface="BIZ UDPゴシック" panose="020B0400000000000000" pitchFamily="50" charset="-128"/>
                          <a:ea typeface="BIZ UDPゴシック" panose="020B0400000000000000" pitchFamily="50" charset="-128"/>
                        </a:rPr>
                        <a:t>・ビジネス化</a:t>
                      </a:r>
                      <a:r>
                        <a:rPr lang="ja-JP" altLang="en-US" sz="1300" b="1" u="none" dirty="0">
                          <a:solidFill>
                            <a:schemeClr val="tx1"/>
                          </a:solidFill>
                          <a:latin typeface="BIZ UDPゴシック" panose="020B0400000000000000" pitchFamily="50" charset="-128"/>
                          <a:ea typeface="BIZ UDPゴシック" panose="020B0400000000000000" pitchFamily="50" charset="-128"/>
                        </a:rPr>
                        <a:t>支援</a:t>
                      </a:r>
                      <a:endParaRPr lang="en-US" altLang="ja-JP" sz="1300" b="1" u="non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0"/>
                        </a:spcBef>
                        <a:spcAft>
                          <a:spcPts val="0"/>
                        </a:spcAft>
                        <a:buClrTx/>
                        <a:buSzTx/>
                        <a:buFontTx/>
                        <a:buNone/>
                        <a:tabLst/>
                        <a:defRPr/>
                      </a:pPr>
                      <a:r>
                        <a:rPr lang="ja-JP" altLang="en-US" sz="1100" b="0" u="none" dirty="0">
                          <a:solidFill>
                            <a:schemeClr val="tx1"/>
                          </a:solidFill>
                          <a:latin typeface="BIZ UDPゴシック" panose="020B0400000000000000" pitchFamily="50" charset="-128"/>
                          <a:ea typeface="BIZ UDPゴシック" panose="020B0400000000000000" pitchFamily="50" charset="-128"/>
                        </a:rPr>
                        <a:t>・大阪産業技術研究所等で、バイオプラスチック </a:t>
                      </a:r>
                      <a:br>
                        <a:rPr lang="en-US" altLang="ja-JP" sz="1100" b="0" u="none" dirty="0">
                          <a:solidFill>
                            <a:schemeClr val="tx1"/>
                          </a:solidFill>
                          <a:latin typeface="BIZ UDPゴシック" panose="020B0400000000000000" pitchFamily="50" charset="-128"/>
                          <a:ea typeface="BIZ UDPゴシック" panose="020B0400000000000000" pitchFamily="50" charset="-128"/>
                        </a:rPr>
                      </a:br>
                      <a:r>
                        <a:rPr lang="en-US" altLang="ja-JP" sz="1100" b="0" u="none" dirty="0">
                          <a:solidFill>
                            <a:schemeClr val="tx1"/>
                          </a:solidFill>
                          <a:latin typeface="BIZ UDPゴシック" panose="020B0400000000000000" pitchFamily="50" charset="-128"/>
                          <a:ea typeface="BIZ UDPゴシック" panose="020B0400000000000000" pitchFamily="50" charset="-128"/>
                        </a:rPr>
                        <a:t> </a:t>
                      </a:r>
                      <a:r>
                        <a:rPr lang="ja-JP" altLang="en-US" sz="1100" b="0" u="none" dirty="0">
                          <a:solidFill>
                            <a:schemeClr val="tx1"/>
                          </a:solidFill>
                          <a:latin typeface="BIZ UDPゴシック" panose="020B0400000000000000" pitchFamily="50" charset="-128"/>
                          <a:ea typeface="BIZ UDPゴシック" panose="020B0400000000000000" pitchFamily="50" charset="-128"/>
                        </a:rPr>
                        <a:t>関連の研究開発を実施</a:t>
                      </a:r>
                      <a:endParaRPr lang="en-US" altLang="ja-JP" sz="1100" b="0" u="non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0"/>
                        </a:spcBef>
                        <a:spcAft>
                          <a:spcPts val="0"/>
                        </a:spcAft>
                        <a:buClrTx/>
                        <a:buSzTx/>
                        <a:buFontTx/>
                        <a:buNone/>
                        <a:tabLst/>
                        <a:defRPr/>
                      </a:pPr>
                      <a:r>
                        <a:rPr lang="ja-JP" altLang="en-US" sz="1100" b="0" u="none" dirty="0">
                          <a:solidFill>
                            <a:schemeClr val="tx1"/>
                          </a:solidFill>
                          <a:latin typeface="BIZ UDPゴシック" panose="020B0400000000000000" pitchFamily="50" charset="-128"/>
                          <a:ea typeface="BIZ UDPゴシック" panose="020B0400000000000000" pitchFamily="50" charset="-128"/>
                        </a:rPr>
                        <a:t>・バイオプラスチック製品のビジネス化を支援</a:t>
                      </a:r>
                      <a:endParaRPr lang="en-US" altLang="ja-JP" sz="1100" b="0" u="none" dirty="0">
                        <a:solidFill>
                          <a:schemeClr val="tx1"/>
                        </a:solidFill>
                        <a:latin typeface="BIZ UDPゴシック" panose="020B0400000000000000" pitchFamily="50" charset="-128"/>
                        <a:ea typeface="BIZ UDPゴシック" panose="020B0400000000000000" pitchFamily="50" charset="-128"/>
                      </a:endParaRPr>
                    </a:p>
                    <a:p>
                      <a:pPr marL="85725" indent="-85725" defTabSz="443194">
                        <a:lnSpc>
                          <a:spcPct val="100000"/>
                        </a:lnSpc>
                        <a:spcBef>
                          <a:spcPts val="0"/>
                        </a:spcBef>
                        <a:spcAft>
                          <a:spcPts val="0"/>
                        </a:spcAft>
                        <a:defRPr/>
                      </a:pPr>
                      <a:endParaRPr lang="en-US" altLang="ja-JP" sz="1100" u="none" strike="noStrike" dirty="0">
                        <a:solidFill>
                          <a:schemeClr val="tx1"/>
                        </a:solidFill>
                        <a:latin typeface="BIZ UDPゴシック" panose="020B0400000000000000" pitchFamily="50" charset="-128"/>
                        <a:ea typeface="BIZ UDPゴシック" panose="020B0400000000000000" pitchFamily="50" charset="-128"/>
                      </a:endParaRPr>
                    </a:p>
                  </a:txBody>
                  <a:tcPr marL="108000" marR="108000" marT="252000" marB="48014">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BIZ UDPゴシック" panose="020B0400000000000000" pitchFamily="50" charset="-128"/>
                          <a:ea typeface="BIZ UDPゴシック" panose="020B0400000000000000" pitchFamily="50" charset="-128"/>
                        </a:rPr>
                        <a:t>□</a:t>
                      </a:r>
                      <a:r>
                        <a:rPr lang="ja-JP" altLang="en-US" sz="1300" b="1" dirty="0">
                          <a:solidFill>
                            <a:schemeClr val="tx1"/>
                          </a:solidFill>
                          <a:latin typeface="BIZ UDPゴシック" panose="020B0400000000000000" pitchFamily="50" charset="-128"/>
                          <a:ea typeface="BIZ UDPゴシック" panose="020B0400000000000000" pitchFamily="50" charset="-128"/>
                        </a:rPr>
                        <a:t>先進的取組みで大阪が世界のモデルに </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85725" indent="-85725">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・「おおさかプラスチック対策推進プラットフォーム」モデル事業の府域展開</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85725" lvl="0" indent="-85725">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・マイボトル・マイ容器利用店舗等の拡充</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85725" lvl="0" indent="-85725">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a:t>
                      </a:r>
                      <a:r>
                        <a:rPr lang="ja-JP" altLang="en-US" sz="1100" b="0" u="none" dirty="0">
                          <a:solidFill>
                            <a:schemeClr val="tx1"/>
                          </a:solidFill>
                          <a:latin typeface="BIZ UDPゴシック" panose="020B0400000000000000" pitchFamily="50" charset="-128"/>
                          <a:ea typeface="BIZ UDPゴシック" panose="020B0400000000000000" pitchFamily="50" charset="-128"/>
                        </a:rPr>
                        <a:t>みんなでつなげるペットボトル循環プロジェクト（</a:t>
                      </a:r>
                      <a:r>
                        <a:rPr lang="ja-JP" altLang="en-US" sz="1100" b="0" u="none" strike="noStrike" baseline="0" dirty="0">
                          <a:solidFill>
                            <a:schemeClr val="tx1"/>
                          </a:solidFill>
                          <a:latin typeface="BIZ UDPゴシック" panose="020B0400000000000000" pitchFamily="50" charset="-128"/>
                          <a:ea typeface="BIZ UDPゴシック" panose="020B0400000000000000" pitchFamily="50" charset="-128"/>
                        </a:rPr>
                        <a:t>新たなペットボトル回収・リサイクルシステム）</a:t>
                      </a:r>
                      <a:r>
                        <a:rPr kumimoji="1" lang="ja-JP" altLang="en-US" sz="1100" dirty="0">
                          <a:solidFill>
                            <a:schemeClr val="tx1"/>
                          </a:solidFill>
                          <a:latin typeface="BIZ UDPゴシック" panose="020B0400000000000000" pitchFamily="50" charset="-128"/>
                          <a:ea typeface="BIZ UDPゴシック" panose="020B0400000000000000" pitchFamily="50" charset="-128"/>
                        </a:rPr>
                        <a:t>」の定着</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85725" lvl="0" indent="-85725">
                        <a:defRPr/>
                      </a:pPr>
                      <a:endParaRPr lang="en-US" altLang="ja-JP" sz="1800" b="1"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0"/>
                        </a:spcBef>
                        <a:spcAft>
                          <a:spcPts val="0"/>
                        </a:spcAft>
                        <a:buClrTx/>
                        <a:buSzTx/>
                        <a:buFontTx/>
                        <a:buNone/>
                        <a:tabLst/>
                        <a:defRPr/>
                      </a:pPr>
                      <a:r>
                        <a:rPr lang="ja-JP" altLang="en-US" sz="1300" b="1" dirty="0">
                          <a:solidFill>
                            <a:schemeClr val="tx1"/>
                          </a:solidFill>
                          <a:latin typeface="BIZ UDPゴシック" panose="020B0400000000000000" pitchFamily="50" charset="-128"/>
                          <a:ea typeface="BIZ UDPゴシック" panose="020B0400000000000000" pitchFamily="50" charset="-128"/>
                        </a:rPr>
                        <a:t>□バイオプラスチック製品への転換の加速</a:t>
                      </a:r>
                      <a:endParaRPr kumimoji="1" lang="en-US" altLang="ja-JP" sz="60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・原材料調達から技術支援、販路開拓まで一貫し</a:t>
                      </a:r>
                      <a:br>
                        <a:rPr kumimoji="1" lang="en-US" altLang="ja-JP" sz="1100" dirty="0">
                          <a:solidFill>
                            <a:schemeClr val="tx1"/>
                          </a:solidFill>
                          <a:latin typeface="BIZ UDPゴシック" panose="020B0400000000000000" pitchFamily="50" charset="-128"/>
                          <a:ea typeface="BIZ UDPゴシック" panose="020B0400000000000000" pitchFamily="50" charset="-128"/>
                        </a:rPr>
                      </a:br>
                      <a:r>
                        <a:rPr kumimoji="1" lang="en-US" altLang="ja-JP" sz="110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latin typeface="BIZ UDPゴシック" panose="020B0400000000000000" pitchFamily="50" charset="-128"/>
                          <a:ea typeface="BIZ UDPゴシック" panose="020B0400000000000000" pitchFamily="50" charset="-128"/>
                        </a:rPr>
                        <a:t>てサポートし、「大阪プロダクツ」のブランド発信</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0" indent="0" defTabSz="443194">
                        <a:lnSpc>
                          <a:spcPct val="100000"/>
                        </a:lnSpc>
                        <a:spcBef>
                          <a:spcPts val="0"/>
                        </a:spcBef>
                        <a:spcAft>
                          <a:spcPts val="0"/>
                        </a:spcAft>
                        <a:defRPr/>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marL="108000" marR="108000" marT="252000" marB="48014">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indent="0">
                        <a:lnSpc>
                          <a:spcPct val="100000"/>
                        </a:lnSpc>
                        <a:spcBef>
                          <a:spcPts val="0"/>
                        </a:spcBef>
                        <a:spcAft>
                          <a:spcPts val="0"/>
                        </a:spcAft>
                      </a:pPr>
                      <a:r>
                        <a:rPr kumimoji="1" lang="ja-JP" altLang="en-US" sz="1300" b="1" u="none" dirty="0">
                          <a:solidFill>
                            <a:schemeClr val="tx1"/>
                          </a:solidFill>
                          <a:latin typeface="BIZ UDPゴシック" panose="020B0400000000000000" pitchFamily="50" charset="-128"/>
                          <a:ea typeface="BIZ UDPゴシック" panose="020B0400000000000000" pitchFamily="50" charset="-128"/>
                        </a:rPr>
                        <a:t>□大阪湾に流入するプラごみ半減</a:t>
                      </a:r>
                    </a:p>
                    <a:p>
                      <a:pPr marL="0" indent="0">
                        <a:lnSpc>
                          <a:spcPct val="100000"/>
                        </a:lnSpc>
                        <a:spcBef>
                          <a:spcPts val="0"/>
                        </a:spcBef>
                        <a:spcAft>
                          <a:spcPts val="0"/>
                        </a:spcAft>
                      </a:pP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・万博会場での先進的取組みを府域に拡大</a:t>
                      </a:r>
                    </a:p>
                    <a:p>
                      <a:pPr marL="0" indent="0">
                        <a:lnSpc>
                          <a:spcPct val="100000"/>
                        </a:lnSpc>
                        <a:spcBef>
                          <a:spcPts val="0"/>
                        </a:spcBef>
                        <a:spcAft>
                          <a:spcPts val="0"/>
                        </a:spcAft>
                      </a:pP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・サーキュラーエコノミー（循環経済）への移行に</a:t>
                      </a:r>
                      <a:br>
                        <a:rPr kumimoji="1" lang="en-US" altLang="ja-JP" sz="1100" b="0" u="none" dirty="0">
                          <a:solidFill>
                            <a:schemeClr val="tx1"/>
                          </a:solidFill>
                          <a:latin typeface="BIZ UDPゴシック" panose="020B0400000000000000" pitchFamily="50" charset="-128"/>
                          <a:ea typeface="BIZ UDPゴシック" panose="020B0400000000000000" pitchFamily="50" charset="-128"/>
                        </a:rPr>
                      </a:br>
                      <a:r>
                        <a:rPr kumimoji="1" lang="en-US" altLang="ja-JP" sz="1100" b="0" u="none" dirty="0">
                          <a:solidFill>
                            <a:schemeClr val="tx1"/>
                          </a:solidFill>
                          <a:latin typeface="BIZ UDPゴシック" panose="020B0400000000000000" pitchFamily="50" charset="-128"/>
                          <a:ea typeface="BIZ UDPゴシック" panose="020B0400000000000000" pitchFamily="50" charset="-128"/>
                        </a:rPr>
                        <a:t> </a:t>
                      </a: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向けた取組み加速</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spcAft>
                          <a:spcPts val="0"/>
                        </a:spcAft>
                      </a:pPr>
                      <a:endParaRPr kumimoji="1" lang="ja-JP" altLang="en-US" sz="1100" b="0" u="non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0"/>
                        </a:spcBef>
                        <a:spcAft>
                          <a:spcPts val="0"/>
                        </a:spcAft>
                        <a:buClrTx/>
                        <a:buSzTx/>
                        <a:buFontTx/>
                        <a:buNone/>
                        <a:tabLst/>
                        <a:defRPr/>
                      </a:pPr>
                      <a:r>
                        <a:rPr lang="ja-JP" altLang="en-US" sz="1300" b="1" u="none" dirty="0">
                          <a:solidFill>
                            <a:schemeClr val="tx1"/>
                          </a:solidFill>
                          <a:latin typeface="BIZ UDPゴシック" panose="020B0400000000000000" pitchFamily="50" charset="-128"/>
                          <a:ea typeface="BIZ UDPゴシック" panose="020B0400000000000000" pitchFamily="50" charset="-128"/>
                        </a:rPr>
                        <a:t>□既存のプラスチック製品製造からの業種転換の拡大</a:t>
                      </a:r>
                      <a:endParaRPr lang="en-US" altLang="ja-JP" sz="1300" b="1" u="non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59937" rtl="0" eaLnBrk="1" fontAlgn="auto" latinLnBrk="0" hangingPunct="1">
                        <a:lnSpc>
                          <a:spcPct val="100000"/>
                        </a:lnSpc>
                        <a:spcBef>
                          <a:spcPts val="0"/>
                        </a:spcBef>
                        <a:spcAft>
                          <a:spcPts val="0"/>
                        </a:spcAft>
                        <a:buClrTx/>
                        <a:buSzTx/>
                        <a:buFontTx/>
                        <a:buNone/>
                        <a:tabLst/>
                        <a:defRPr/>
                      </a:pPr>
                      <a:r>
                        <a:rPr lang="ja-JP" altLang="en-US" sz="1100" b="0" u="none" dirty="0">
                          <a:solidFill>
                            <a:schemeClr val="tx1"/>
                          </a:solidFill>
                          <a:latin typeface="BIZ UDPゴシック" panose="020B0400000000000000" pitchFamily="50" charset="-128"/>
                          <a:ea typeface="BIZ UDPゴシック" panose="020B0400000000000000" pitchFamily="50" charset="-128"/>
                        </a:rPr>
                        <a:t>・大阪プロダクツの製造が増加し、ブランド力によ</a:t>
                      </a:r>
                      <a:br>
                        <a:rPr lang="en-US" altLang="ja-JP" sz="1100" b="0" u="none" dirty="0">
                          <a:solidFill>
                            <a:schemeClr val="tx1"/>
                          </a:solidFill>
                          <a:latin typeface="BIZ UDPゴシック" panose="020B0400000000000000" pitchFamily="50" charset="-128"/>
                          <a:ea typeface="BIZ UDPゴシック" panose="020B0400000000000000" pitchFamily="50" charset="-128"/>
                        </a:rPr>
                      </a:br>
                      <a:r>
                        <a:rPr lang="en-US" altLang="ja-JP" sz="1100" b="0" u="none" dirty="0">
                          <a:solidFill>
                            <a:schemeClr val="tx1"/>
                          </a:solidFill>
                          <a:latin typeface="BIZ UDPゴシック" panose="020B0400000000000000" pitchFamily="50" charset="-128"/>
                          <a:ea typeface="BIZ UDPゴシック" panose="020B0400000000000000" pitchFamily="50" charset="-128"/>
                        </a:rPr>
                        <a:t> </a:t>
                      </a:r>
                      <a:r>
                        <a:rPr lang="ja-JP" altLang="en-US" sz="1100" b="0" u="none" dirty="0">
                          <a:solidFill>
                            <a:schemeClr val="tx1"/>
                          </a:solidFill>
                          <a:latin typeface="BIZ UDPゴシック" panose="020B0400000000000000" pitchFamily="50" charset="-128"/>
                          <a:ea typeface="BIZ UDPゴシック" panose="020B0400000000000000" pitchFamily="50" charset="-128"/>
                        </a:rPr>
                        <a:t>る国内外への展開や、ビジネスへの参入拡大を</a:t>
                      </a:r>
                      <a:br>
                        <a:rPr lang="en-US" altLang="ja-JP" sz="1100" b="0" u="none" dirty="0">
                          <a:solidFill>
                            <a:schemeClr val="tx1"/>
                          </a:solidFill>
                          <a:latin typeface="BIZ UDPゴシック" panose="020B0400000000000000" pitchFamily="50" charset="-128"/>
                          <a:ea typeface="BIZ UDPゴシック" panose="020B0400000000000000" pitchFamily="50" charset="-128"/>
                        </a:rPr>
                      </a:br>
                      <a:r>
                        <a:rPr lang="en-US" altLang="ja-JP" sz="1100" b="0" u="none" dirty="0">
                          <a:solidFill>
                            <a:schemeClr val="tx1"/>
                          </a:solidFill>
                          <a:latin typeface="BIZ UDPゴシック" panose="020B0400000000000000" pitchFamily="50" charset="-128"/>
                          <a:ea typeface="BIZ UDPゴシック" panose="020B0400000000000000" pitchFamily="50" charset="-128"/>
                        </a:rPr>
                        <a:t> </a:t>
                      </a:r>
                      <a:r>
                        <a:rPr lang="ja-JP" altLang="en-US" sz="1100" b="0" u="none" dirty="0">
                          <a:solidFill>
                            <a:schemeClr val="tx1"/>
                          </a:solidFill>
                          <a:latin typeface="BIZ UDPゴシック" panose="020B0400000000000000" pitchFamily="50" charset="-128"/>
                          <a:ea typeface="BIZ UDPゴシック" panose="020B0400000000000000" pitchFamily="50" charset="-128"/>
                        </a:rPr>
                        <a:t>通じて</a:t>
                      </a:r>
                      <a:r>
                        <a:rPr kumimoji="1" lang="ja-JP" altLang="en-US" sz="1100" u="none" dirty="0">
                          <a:solidFill>
                            <a:schemeClr val="tx1"/>
                          </a:solidFill>
                          <a:latin typeface="BIZ UDPゴシック" panose="020B0400000000000000" pitchFamily="50" charset="-128"/>
                          <a:ea typeface="BIZ UDPゴシック" panose="020B0400000000000000" pitchFamily="50" charset="-128"/>
                        </a:rPr>
                        <a:t>大阪経済の成長をけん引</a:t>
                      </a:r>
                    </a:p>
                    <a:p>
                      <a:pPr marL="185738" marR="0" lvl="0" indent="-185738" algn="l" defTabSz="457200" rtl="0" eaLnBrk="1" fontAlgn="auto" latinLnBrk="0" hangingPunct="1">
                        <a:lnSpc>
                          <a:spcPct val="100000"/>
                        </a:lnSpc>
                        <a:spcBef>
                          <a:spcPts val="0"/>
                        </a:spcBef>
                        <a:spcAft>
                          <a:spcPts val="0"/>
                        </a:spcAft>
                        <a:buClrTx/>
                        <a:buSzTx/>
                        <a:buFontTx/>
                        <a:buNone/>
                        <a:tabLst/>
                        <a:defRPr/>
                      </a:pPr>
                      <a:endParaRPr kumimoji="0" lang="en-US" altLang="ja-JP" sz="11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indent="0" algn="l">
                        <a:lnSpc>
                          <a:spcPct val="100000"/>
                        </a:lnSpc>
                        <a:spcBef>
                          <a:spcPts val="0"/>
                        </a:spcBef>
                        <a:spcAft>
                          <a:spcPts val="0"/>
                        </a:spcAft>
                      </a:pP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txBody>
                  <a:tcPr marL="108000" marR="108000" marT="252000" marB="48014">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8179187"/>
                  </a:ext>
                </a:extLst>
              </a:tr>
            </a:tbl>
          </a:graphicData>
        </a:graphic>
      </p:graphicFrame>
      <p:sp>
        <p:nvSpPr>
          <p:cNvPr id="24" name="正方形/長方形 23">
            <a:extLst>
              <a:ext uri="{FF2B5EF4-FFF2-40B4-BE49-F238E27FC236}">
                <a16:creationId xmlns:a16="http://schemas.microsoft.com/office/drawing/2014/main" id="{E08629A6-829B-4394-A30A-5CB52C1BBB36}"/>
              </a:ext>
            </a:extLst>
          </p:cNvPr>
          <p:cNvSpPr/>
          <p:nvPr/>
        </p:nvSpPr>
        <p:spPr>
          <a:xfrm>
            <a:off x="180312" y="267087"/>
            <a:ext cx="9720000" cy="32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1" lang="ja-JP" altLang="en-US" b="1" dirty="0">
                <a:solidFill>
                  <a:schemeClr val="bg1"/>
                </a:solidFill>
                <a:latin typeface="BIZ UDPゴシック" panose="020B0400000000000000" pitchFamily="50" charset="-128"/>
                <a:ea typeface="BIZ UDPゴシック" panose="020B0400000000000000" pitchFamily="50" charset="-128"/>
              </a:rPr>
              <a:t>⑧</a:t>
            </a:r>
            <a:r>
              <a:rPr kumimoji="1" lang="ja-JP" altLang="en-US" b="1" dirty="0">
                <a:solidFill>
                  <a:prstClr val="white"/>
                </a:solidFill>
                <a:latin typeface="BIZ UDPゴシック" panose="020B0400000000000000" pitchFamily="50" charset="-128"/>
                <a:ea typeface="BIZ UDPゴシック" panose="020B0400000000000000" pitchFamily="50" charset="-128"/>
              </a:rPr>
              <a:t>　大阪ブルー・オーシャン・ビジョン</a:t>
            </a:r>
            <a:endParaRPr kumimoji="1" lang="ja-JP" altLang="en-US" sz="1600" b="1" dirty="0">
              <a:solidFill>
                <a:prstClr val="white"/>
              </a:solidFill>
              <a:latin typeface="BIZ UDPゴシック" panose="020B0400000000000000" pitchFamily="50" charset="-128"/>
              <a:ea typeface="BIZ UDPゴシック" panose="020B0400000000000000" pitchFamily="50" charset="-128"/>
            </a:endParaRPr>
          </a:p>
        </p:txBody>
      </p:sp>
      <p:grpSp>
        <p:nvGrpSpPr>
          <p:cNvPr id="47" name="グループ化 46">
            <a:extLst>
              <a:ext uri="{FF2B5EF4-FFF2-40B4-BE49-F238E27FC236}">
                <a16:creationId xmlns:a16="http://schemas.microsoft.com/office/drawing/2014/main" id="{B1406B80-BB7A-4E81-A06D-8F4FC87D64EF}"/>
              </a:ext>
            </a:extLst>
          </p:cNvPr>
          <p:cNvGrpSpPr/>
          <p:nvPr/>
        </p:nvGrpSpPr>
        <p:grpSpPr>
          <a:xfrm>
            <a:off x="251753" y="1222141"/>
            <a:ext cx="9720000" cy="381120"/>
            <a:chOff x="407938" y="886368"/>
            <a:chExt cx="6821672" cy="340159"/>
          </a:xfrm>
          <a:solidFill>
            <a:srgbClr val="953735"/>
          </a:solidFill>
        </p:grpSpPr>
        <p:sp>
          <p:nvSpPr>
            <p:cNvPr id="49" name="ホームベース 6">
              <a:extLst>
                <a:ext uri="{FF2B5EF4-FFF2-40B4-BE49-F238E27FC236}">
                  <a16:creationId xmlns:a16="http://schemas.microsoft.com/office/drawing/2014/main" id="{1B7629EA-ADB7-4C0E-8F66-00767F27E995}"/>
                </a:ext>
              </a:extLst>
            </p:cNvPr>
            <p:cNvSpPr/>
            <p:nvPr/>
          </p:nvSpPr>
          <p:spPr bwMode="gray">
            <a:xfrm>
              <a:off x="4706391" y="886368"/>
              <a:ext cx="2523219" cy="340159"/>
            </a:xfrm>
            <a:prstGeom prst="homePlate">
              <a:avLst/>
            </a:prstGeom>
            <a:solidFill>
              <a:srgbClr val="002060"/>
            </a:solidFill>
            <a:ln w="28575">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43194" rtl="0" eaLnBrk="1" fontAlgn="auto" latinLnBrk="0" hangingPunct="1">
                <a:lnSpc>
                  <a:spcPct val="100000"/>
                </a:lnSpc>
                <a:spcBef>
                  <a:spcPts val="0"/>
                </a:spcBef>
                <a:spcAft>
                  <a:spcPts val="0"/>
                </a:spcAft>
                <a:buClrTx/>
                <a:buSzTx/>
                <a:buFontTx/>
                <a:buNone/>
                <a:tabLst/>
                <a:defRPr/>
              </a:pPr>
              <a:r>
                <a:rPr kumimoji="1" lang="en-US" altLang="ja-JP"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2030</a:t>
              </a:r>
              <a:r>
                <a:rPr kumimoji="1" lang="ja-JP" altLang="en-US"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（万博後のめざす姿）</a:t>
              </a:r>
            </a:p>
          </p:txBody>
        </p:sp>
        <p:sp>
          <p:nvSpPr>
            <p:cNvPr id="50" name="ホームベース 5">
              <a:extLst>
                <a:ext uri="{FF2B5EF4-FFF2-40B4-BE49-F238E27FC236}">
                  <a16:creationId xmlns:a16="http://schemas.microsoft.com/office/drawing/2014/main" id="{AD85B09B-C151-4246-83FE-8C65C4C68421}"/>
                </a:ext>
              </a:extLst>
            </p:cNvPr>
            <p:cNvSpPr/>
            <p:nvPr/>
          </p:nvSpPr>
          <p:spPr bwMode="gray">
            <a:xfrm>
              <a:off x="2549230" y="886369"/>
              <a:ext cx="2484315" cy="340158"/>
            </a:xfrm>
            <a:prstGeom prst="homePlate">
              <a:avLst/>
            </a:prstGeom>
            <a:solidFill>
              <a:srgbClr val="002060"/>
            </a:solidFill>
            <a:ln w="28575">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43194" rtl="0" eaLnBrk="1" fontAlgn="auto" latinLnBrk="0" hangingPunct="1">
                <a:lnSpc>
                  <a:spcPct val="100000"/>
                </a:lnSpc>
                <a:spcBef>
                  <a:spcPts val="0"/>
                </a:spcBef>
                <a:spcAft>
                  <a:spcPts val="0"/>
                </a:spcAft>
                <a:buClrTx/>
                <a:buSzTx/>
                <a:buFontTx/>
                <a:buNone/>
                <a:tabLst/>
                <a:defRPr/>
              </a:pPr>
              <a:r>
                <a:rPr kumimoji="1" lang="en-US" altLang="ja-JP" sz="1551"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2025</a:t>
              </a:r>
              <a:r>
                <a:rPr kumimoji="1" lang="ja-JP" altLang="en-US" sz="1551"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（万博開催）</a:t>
              </a:r>
            </a:p>
          </p:txBody>
        </p:sp>
        <p:sp>
          <p:nvSpPr>
            <p:cNvPr id="51" name="ホームベース 4">
              <a:extLst>
                <a:ext uri="{FF2B5EF4-FFF2-40B4-BE49-F238E27FC236}">
                  <a16:creationId xmlns:a16="http://schemas.microsoft.com/office/drawing/2014/main" id="{51F0FD7C-A3F3-4D3F-9E7A-E2D8BBD297CC}"/>
                </a:ext>
              </a:extLst>
            </p:cNvPr>
            <p:cNvSpPr/>
            <p:nvPr/>
          </p:nvSpPr>
          <p:spPr bwMode="gray">
            <a:xfrm>
              <a:off x="407938" y="886368"/>
              <a:ext cx="2362526" cy="340159"/>
            </a:xfrm>
            <a:prstGeom prst="homePlate">
              <a:avLst/>
            </a:prstGeom>
            <a:solidFill>
              <a:srgbClr val="002060"/>
            </a:solidFill>
            <a:ln w="28575">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43194" rtl="0" eaLnBrk="1" fontAlgn="auto" latinLnBrk="0" hangingPunct="1">
                <a:lnSpc>
                  <a:spcPct val="100000"/>
                </a:lnSpc>
                <a:spcBef>
                  <a:spcPts val="0"/>
                </a:spcBef>
                <a:spcAft>
                  <a:spcPts val="0"/>
                </a:spcAft>
                <a:buClrTx/>
                <a:buSzTx/>
                <a:buFontTx/>
                <a:buNone/>
                <a:tabLst/>
                <a:defRPr/>
              </a:pPr>
              <a:r>
                <a:rPr kumimoji="1" lang="en-US" altLang="ja-JP"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202</a:t>
              </a:r>
              <a:r>
                <a:rPr kumimoji="1" lang="ja-JP" altLang="en-US" sz="126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３</a:t>
              </a:r>
            </a:p>
          </p:txBody>
        </p:sp>
      </p:grpSp>
      <p:sp>
        <p:nvSpPr>
          <p:cNvPr id="52" name="スライド番号プレースホルダー 1"/>
          <p:cNvSpPr>
            <a:spLocks noGrp="1"/>
          </p:cNvSpPr>
          <p:nvPr>
            <p:ph type="sldNum" sz="quarter" idx="12"/>
          </p:nvPr>
        </p:nvSpPr>
        <p:spPr>
          <a:xfrm>
            <a:off x="9662615" y="6816016"/>
            <a:ext cx="418010" cy="38329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dirty="0">
                <a:solidFill>
                  <a:prstClr val="black">
                    <a:tint val="75000"/>
                  </a:prstClr>
                </a:solidFill>
                <a:latin typeface="Calibri" panose="020F0502020204030204"/>
                <a:ea typeface="游ゴシック" panose="020B0400000000000000" pitchFamily="50" charset="-128"/>
              </a:rPr>
              <a:t>25</a:t>
            </a:r>
            <a:endParaRPr kumimoji="1" lang="ja-JP" altLang="en-US" sz="126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B02F3C22-1443-46B7-A977-04475234F08A}"/>
              </a:ext>
            </a:extLst>
          </p:cNvPr>
          <p:cNvSpPr txBox="1"/>
          <p:nvPr/>
        </p:nvSpPr>
        <p:spPr>
          <a:xfrm>
            <a:off x="270312" y="621787"/>
            <a:ext cx="9540000" cy="577081"/>
          </a:xfrm>
          <a:prstGeom prst="rect">
            <a:avLst/>
          </a:prstGeom>
          <a:noFill/>
          <a:ln w="6350">
            <a:noFill/>
            <a:prstDash val="dash"/>
          </a:ln>
        </p:spPr>
        <p:txBody>
          <a:bodyPr wrap="square">
            <a:spAutoFit/>
          </a:bodyPr>
          <a:lstStyle/>
          <a:p>
            <a:pPr lvl="0">
              <a:defRPr/>
            </a:pPr>
            <a:r>
              <a:rPr lang="ja-JP" altLang="en-US" sz="1000" dirty="0">
                <a:latin typeface="BIZ UDPゴシック" panose="020B0400000000000000" pitchFamily="50" charset="-128"/>
                <a:ea typeface="BIZ UDPゴシック" panose="020B0400000000000000" pitchFamily="50" charset="-128"/>
              </a:rPr>
              <a:t>　</a:t>
            </a:r>
            <a:r>
              <a:rPr lang="en-US" altLang="ja-JP" sz="1050" dirty="0">
                <a:latin typeface="BIZ UDPゴシック" panose="020B0400000000000000" pitchFamily="50" charset="-128"/>
                <a:ea typeface="BIZ UDPゴシック" panose="020B0400000000000000" pitchFamily="50" charset="-128"/>
              </a:rPr>
              <a:t>G20</a:t>
            </a:r>
            <a:r>
              <a:rPr lang="ja-JP" altLang="en-US" sz="1050" dirty="0">
                <a:latin typeface="BIZ UDPゴシック" panose="020B0400000000000000" pitchFamily="50" charset="-128"/>
                <a:ea typeface="BIZ UDPゴシック" panose="020B0400000000000000" pitchFamily="50" charset="-128"/>
              </a:rPr>
              <a:t>大阪サミットで共有された「大阪ブルー・オーシャン・ビジョン」では、</a:t>
            </a:r>
            <a:r>
              <a:rPr lang="en-US" altLang="ja-JP" sz="1050" dirty="0">
                <a:latin typeface="BIZ UDPゴシック" panose="020B0400000000000000" pitchFamily="50" charset="-128"/>
                <a:ea typeface="BIZ UDPゴシック" panose="020B0400000000000000" pitchFamily="50" charset="-128"/>
              </a:rPr>
              <a:t>2050</a:t>
            </a:r>
            <a:r>
              <a:rPr lang="ja-JP" altLang="en-US" sz="1050" dirty="0">
                <a:latin typeface="BIZ UDPゴシック" panose="020B0400000000000000" pitchFamily="50" charset="-128"/>
                <a:ea typeface="BIZ UDPゴシック" panose="020B0400000000000000" pitchFamily="50" charset="-128"/>
              </a:rPr>
              <a:t>年までに海洋プラスチックごみによる新たな汚染をゼロにすることが掲げられている（</a:t>
            </a:r>
            <a:r>
              <a:rPr kumimoji="1" lang="en-US" altLang="ja-JP" sz="1050" b="1" dirty="0">
                <a:latin typeface="BIZ UDPゴシック" panose="020B0400000000000000" pitchFamily="50" charset="-128"/>
                <a:ea typeface="BIZ UDPゴシック" panose="020B0400000000000000" pitchFamily="50" charset="-128"/>
              </a:rPr>
              <a:t> </a:t>
            </a:r>
            <a:r>
              <a:rPr kumimoji="1" lang="en-US" altLang="ja-JP" sz="1050" dirty="0">
                <a:latin typeface="BIZ UDPゴシック" panose="020B0400000000000000" pitchFamily="50" charset="-128"/>
                <a:ea typeface="BIZ UDPゴシック" panose="020B0400000000000000" pitchFamily="50" charset="-128"/>
              </a:rPr>
              <a:t>G7</a:t>
            </a:r>
            <a:r>
              <a:rPr kumimoji="1" lang="ja-JP" altLang="en-US" sz="1050" dirty="0">
                <a:latin typeface="BIZ UDPゴシック" panose="020B0400000000000000" pitchFamily="50" charset="-128"/>
                <a:ea typeface="BIZ UDPゴシック" panose="020B0400000000000000" pitchFamily="50" charset="-128"/>
              </a:rPr>
              <a:t>札幌気候・エネルギー・環境大臣会合にて上記目標の</a:t>
            </a:r>
            <a:r>
              <a:rPr kumimoji="1" lang="en-US" altLang="ja-JP" sz="1050" dirty="0">
                <a:latin typeface="BIZ UDPゴシック" panose="020B0400000000000000" pitchFamily="50" charset="-128"/>
                <a:ea typeface="BIZ UDPゴシック" panose="020B0400000000000000" pitchFamily="50" charset="-128"/>
              </a:rPr>
              <a:t>10</a:t>
            </a:r>
            <a:r>
              <a:rPr kumimoji="1" lang="ja-JP" altLang="en-US" sz="1050" dirty="0">
                <a:latin typeface="BIZ UDPゴシック" panose="020B0400000000000000" pitchFamily="50" charset="-128"/>
                <a:ea typeface="BIZ UDPゴシック" panose="020B0400000000000000" pitchFamily="50" charset="-128"/>
              </a:rPr>
              <a:t>年前倒しに合意</a:t>
            </a:r>
            <a:r>
              <a:rPr lang="ja-JP" altLang="en-US" sz="1050" dirty="0">
                <a:latin typeface="BIZ UDPゴシック" panose="020B0400000000000000" pitchFamily="50" charset="-128"/>
                <a:ea typeface="BIZ UDPゴシック" panose="020B0400000000000000" pitchFamily="50" charset="-128"/>
              </a:rPr>
              <a:t>）。海に囲まれた万博会場において、その達成に向けた先進的な取組みを実践・発信することで、世界の海洋プラスチックごみの削減につなげていく。</a:t>
            </a:r>
          </a:p>
        </p:txBody>
      </p:sp>
      <p:pic>
        <p:nvPicPr>
          <p:cNvPr id="16" name="図 15" descr="おおさかマイボトルパートナーズロゴマーク"/>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0260" y="4223273"/>
            <a:ext cx="651674" cy="611929"/>
          </a:xfrm>
          <a:prstGeom prst="rect">
            <a:avLst/>
          </a:prstGeom>
        </p:spPr>
      </p:pic>
      <p:sp>
        <p:nvSpPr>
          <p:cNvPr id="17" name="テキスト ボックス 50" descr="図3-5　マイボトルパートナーズのロゴマークと 府庁内の給水スポット "/>
          <p:cNvSpPr txBox="1"/>
          <p:nvPr/>
        </p:nvSpPr>
        <p:spPr>
          <a:xfrm>
            <a:off x="2065855" y="4861773"/>
            <a:ext cx="1071211" cy="229893"/>
          </a:xfrm>
          <a:prstGeom prst="rect">
            <a:avLst/>
          </a:prstGeom>
          <a:noFill/>
          <a:ln w="6350">
            <a:noFill/>
          </a:ln>
        </p:spPr>
        <p:txBody>
          <a:bodyPr rot="0" spcFirstLastPara="0" vert="horz" wrap="square" lIns="35376" tIns="35376" rIns="35376" bIns="35376" numCol="1" spcCol="0" rtlCol="0" fromWordArt="0" anchor="t" anchorCtr="0" forceAA="0" compatLnSpc="1">
            <a:prstTxWarp prst="textNoShape">
              <a:avLst/>
            </a:prstTxWarp>
            <a:noAutofit/>
          </a:bodyPr>
          <a:lstStyle/>
          <a:p>
            <a:pPr marL="0" marR="0" lvl="0" indent="0" algn="ctr" defTabSz="449290" rtl="0" eaLnBrk="1" fontAlgn="auto" latinLnBrk="0" hangingPunct="1">
              <a:lnSpc>
                <a:spcPts val="983"/>
              </a:lnSpc>
              <a:spcBef>
                <a:spcPts val="0"/>
              </a:spcBef>
              <a:spcAft>
                <a:spcPts val="0"/>
              </a:spcAft>
              <a:buClrTx/>
              <a:buSzTx/>
              <a:buFontTx/>
              <a:buNone/>
              <a:tabLst/>
              <a:defRPr/>
            </a:pPr>
            <a:r>
              <a:rPr kumimoji="0" lang="ja-JP" alt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▲給水スポット設置</a:t>
            </a:r>
            <a:r>
              <a:rPr kumimoji="0" 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ja-JP" alt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8" name="テキスト ボックス 50" descr="図3-5　マイボトルパートナーズのロゴマークと 府庁内の給水スポット "/>
          <p:cNvSpPr txBox="1"/>
          <p:nvPr/>
        </p:nvSpPr>
        <p:spPr>
          <a:xfrm>
            <a:off x="736555" y="4815927"/>
            <a:ext cx="1334617" cy="378426"/>
          </a:xfrm>
          <a:prstGeom prst="rect">
            <a:avLst/>
          </a:prstGeom>
          <a:noFill/>
          <a:ln w="6350">
            <a:noFill/>
          </a:ln>
        </p:spPr>
        <p:txBody>
          <a:bodyPr rot="0" spcFirstLastPara="0" vert="horz" wrap="square" lIns="35376" tIns="35376" rIns="35376" bIns="35376" numCol="1" spcCol="0" rtlCol="0" fromWordArt="0" anchor="t" anchorCtr="0" forceAA="0" compatLnSpc="1">
            <a:prstTxWarp prst="textNoShape">
              <a:avLst/>
            </a:prstTxWarp>
            <a:noAutofit/>
          </a:bodyPr>
          <a:lstStyle/>
          <a:p>
            <a:pPr marL="0" marR="0" lvl="0" indent="0" algn="l" defTabSz="449290" rtl="0" eaLnBrk="1" fontAlgn="auto" latinLnBrk="0" hangingPunct="1">
              <a:lnSpc>
                <a:spcPts val="983"/>
              </a:lnSpc>
              <a:spcBef>
                <a:spcPts val="0"/>
              </a:spcBef>
              <a:spcAft>
                <a:spcPts val="0"/>
              </a:spcAft>
              <a:buClrTx/>
              <a:buSzTx/>
              <a:buFontTx/>
              <a:buNone/>
              <a:tabLst/>
              <a:defRPr/>
            </a:pPr>
            <a:r>
              <a:rPr kumimoji="0" lang="ja-JP" alt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▲マイボトル・マイ容器の　</a:t>
            </a:r>
            <a:endParaRPr kumimoji="0" lang="en-US" altLang="ja-JP"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l" defTabSz="449290" rtl="0" eaLnBrk="1" fontAlgn="auto" latinLnBrk="0" hangingPunct="1">
              <a:lnSpc>
                <a:spcPts val="983"/>
              </a:lnSpc>
              <a:spcBef>
                <a:spcPts val="0"/>
              </a:spcBef>
              <a:spcAft>
                <a:spcPts val="0"/>
              </a:spcAft>
              <a:buClrTx/>
              <a:buSzTx/>
              <a:buFontTx/>
              <a:buNone/>
              <a:tabLst/>
              <a:defRPr/>
            </a:pPr>
            <a:r>
              <a:rPr kumimoji="0" lang="ja-JP" alt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利用啓発</a:t>
            </a:r>
            <a:r>
              <a:rPr kumimoji="0" 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0" lang="ja-JP" alt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pic>
        <p:nvPicPr>
          <p:cNvPr id="19" name="図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51356" y="4205831"/>
            <a:ext cx="611929" cy="611929"/>
          </a:xfrm>
          <a:prstGeom prst="rect">
            <a:avLst/>
          </a:prstGeom>
        </p:spPr>
      </p:pic>
      <p:pic>
        <p:nvPicPr>
          <p:cNvPr id="20" name="図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32592" y="4186586"/>
            <a:ext cx="401351" cy="674182"/>
          </a:xfrm>
          <a:prstGeom prst="rect">
            <a:avLst/>
          </a:prstGeom>
        </p:spPr>
      </p:pic>
      <p:sp>
        <p:nvSpPr>
          <p:cNvPr id="21" name="テキスト ボックス 20"/>
          <p:cNvSpPr txBox="1"/>
          <p:nvPr/>
        </p:nvSpPr>
        <p:spPr>
          <a:xfrm>
            <a:off x="280329" y="6096379"/>
            <a:ext cx="4348275" cy="230832"/>
          </a:xfrm>
          <a:prstGeom prst="rect">
            <a:avLst/>
          </a:prstGeom>
          <a:noFill/>
        </p:spPr>
        <p:txBody>
          <a:bodyPr wrap="square" rtlCol="0">
            <a:spAutoFit/>
          </a:bodyPr>
          <a:lstStyle/>
          <a:p>
            <a:pPr>
              <a:defRPr/>
            </a:pPr>
            <a:r>
              <a:rPr kumimoji="1" lang="ja-JP" altLang="en-US" sz="900" dirty="0">
                <a:latin typeface="BIZ UDPゴシック" panose="020B0400000000000000" pitchFamily="50" charset="-128"/>
                <a:ea typeface="BIZ UDPゴシック" panose="020B0400000000000000" pitchFamily="50" charset="-128"/>
              </a:rPr>
              <a:t>＊大阪プロダクツ：府内企業のバイオプラスチック製品</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22" name="正方形/長方形 21">
            <a:extLst>
              <a:ext uri="{FF2B5EF4-FFF2-40B4-BE49-F238E27FC236}">
                <a16:creationId xmlns:a16="http://schemas.microsoft.com/office/drawing/2014/main" id="{42AB246C-D6C3-4324-A739-9AC17F6C0836}"/>
              </a:ext>
            </a:extLst>
          </p:cNvPr>
          <p:cNvSpPr/>
          <p:nvPr/>
        </p:nvSpPr>
        <p:spPr>
          <a:xfrm>
            <a:off x="3517984" y="4223273"/>
            <a:ext cx="3068639" cy="1504427"/>
          </a:xfrm>
          <a:prstGeom prst="rect">
            <a:avLst/>
          </a:prstGeom>
          <a:solidFill>
            <a:schemeClr val="bg1"/>
          </a:solidFill>
          <a:ln w="19050" cmpd="dbl">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216000" rIns="0" bIns="36000" rtlCol="0" anchor="t" anchorCtr="0"/>
          <a:lstStyle/>
          <a:p>
            <a:pPr marL="0" marR="0" lvl="0" indent="0" algn="l" defTabSz="930530" rtl="0" eaLnBrk="1" fontAlgn="auto" latinLnBrk="0" hangingPunct="1">
              <a:lnSpc>
                <a:spcPct val="100000"/>
              </a:lnSpc>
              <a:spcBef>
                <a:spcPts val="0"/>
              </a:spcBef>
              <a:spcAft>
                <a:spcPts val="0"/>
              </a:spcAft>
              <a:buClrTx/>
              <a:buSzTx/>
              <a:buFontTx/>
              <a:buNone/>
              <a:tabLst/>
              <a:defRPr/>
            </a:pPr>
            <a:r>
              <a:rPr kumimoji="1" lang="ja-JP" altLang="en-US" sz="1300" b="1"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「大阪ブルー・オーシャン・ビジョン」の実現</a:t>
            </a:r>
            <a:r>
              <a:rPr kumimoji="1" lang="ja-JP" altLang="en-US" sz="1300" b="1" dirty="0">
                <a:solidFill>
                  <a:schemeClr val="tx1"/>
                </a:solidFill>
                <a:latin typeface="BIZ UDPゴシック" panose="020B0400000000000000" pitchFamily="50" charset="-128"/>
                <a:ea typeface="BIZ UDPゴシック" panose="020B0400000000000000" pitchFamily="50" charset="-128"/>
              </a:rPr>
              <a:t>に向けた取組みの発信</a:t>
            </a:r>
            <a:endParaRPr kumimoji="1" lang="en-US" altLang="ja-JP" sz="1300" b="1"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marL="0" marR="0" lvl="0" indent="0" algn="l" defTabSz="930530" rtl="0" eaLnBrk="1" fontAlgn="auto" latinLnBrk="0" hangingPunct="1">
              <a:lnSpc>
                <a:spcPct val="100000"/>
              </a:lnSpc>
              <a:spcBef>
                <a:spcPts val="0"/>
              </a:spcBef>
              <a:spcAft>
                <a:spcPts val="0"/>
              </a:spcAft>
              <a:buClrTx/>
              <a:buSzTx/>
              <a:buFontTx/>
              <a:buNone/>
              <a:tabLst/>
              <a:defRPr/>
            </a:pPr>
            <a:endParaRPr kumimoji="1" lang="ja-JP" altLang="en-US" sz="400" b="1"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defTabSz="930530">
              <a:defRPr/>
            </a:pPr>
            <a:r>
              <a:rPr kumimoji="1" lang="ja-JP" altLang="en-US" sz="1100" b="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・プラごみゼロ万博の実践</a:t>
            </a:r>
            <a:r>
              <a:rPr kumimoji="1" lang="ja-JP" altLang="en-US" sz="1100" dirty="0">
                <a:solidFill>
                  <a:schemeClr val="tx1"/>
                </a:solidFill>
                <a:uFill>
                  <a:solidFill>
                    <a:srgbClr val="FFFF00"/>
                  </a:solidFill>
                </a:uFill>
                <a:latin typeface="BIZ UDPゴシック" panose="020B0400000000000000" pitchFamily="50" charset="-128"/>
                <a:ea typeface="BIZ UDPゴシック" panose="020B0400000000000000" pitchFamily="50" charset="-128"/>
              </a:rPr>
              <a:t>（使い捨てプラの使用</a:t>
            </a:r>
            <a:br>
              <a:rPr kumimoji="1" lang="en-US" altLang="ja-JP" sz="1100" dirty="0">
                <a:solidFill>
                  <a:schemeClr val="tx1"/>
                </a:solidFill>
                <a:uFill>
                  <a:solidFill>
                    <a:srgbClr val="FFFF00"/>
                  </a:solidFill>
                </a:uFill>
                <a:latin typeface="BIZ UDPゴシック" panose="020B0400000000000000" pitchFamily="50" charset="-128"/>
                <a:ea typeface="BIZ UDPゴシック" panose="020B0400000000000000" pitchFamily="50" charset="-128"/>
              </a:rPr>
            </a:br>
            <a:r>
              <a:rPr kumimoji="1" lang="en-US" altLang="ja-JP" sz="1100" dirty="0">
                <a:solidFill>
                  <a:schemeClr val="tx1"/>
                </a:solidFill>
                <a:uFill>
                  <a:solidFill>
                    <a:srgbClr val="FFFF00"/>
                  </a:solidFill>
                </a:uFill>
                <a:latin typeface="BIZ UDPゴシック" panose="020B0400000000000000" pitchFamily="50" charset="-128"/>
                <a:ea typeface="BIZ UDPゴシック" panose="020B0400000000000000" pitchFamily="50" charset="-128"/>
              </a:rPr>
              <a:t> </a:t>
            </a:r>
            <a:r>
              <a:rPr kumimoji="1" lang="ja-JP" altLang="en-US" sz="1100" dirty="0">
                <a:solidFill>
                  <a:schemeClr val="tx1"/>
                </a:solidFill>
                <a:uFill>
                  <a:solidFill>
                    <a:srgbClr val="FFFF00"/>
                  </a:solidFill>
                </a:uFill>
                <a:latin typeface="BIZ UDPゴシック" panose="020B0400000000000000" pitchFamily="50" charset="-128"/>
                <a:ea typeface="BIZ UDPゴシック" panose="020B0400000000000000" pitchFamily="50" charset="-128"/>
              </a:rPr>
              <a:t>抑制など）</a:t>
            </a:r>
          </a:p>
          <a:p>
            <a:pPr marL="0" marR="0" lvl="0" indent="0" algn="l" defTabSz="930530" rtl="0" eaLnBrk="1" fontAlgn="auto" latinLnBrk="0" hangingPunct="1">
              <a:lnSpc>
                <a:spcPct val="100000"/>
              </a:lnSpc>
              <a:spcBef>
                <a:spcPts val="0"/>
              </a:spcBef>
              <a:spcAft>
                <a:spcPts val="0"/>
              </a:spcAft>
              <a:buClrTx/>
              <a:buSzTx/>
              <a:buFontTx/>
              <a:buNone/>
              <a:tabLst/>
              <a:defRPr/>
            </a:pPr>
            <a:endParaRPr kumimoji="1" lang="ja-JP" altLang="en-US" sz="400" b="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marL="0" marR="0" lvl="0" indent="0" algn="l" defTabSz="930530" rtl="0" eaLnBrk="1" fontAlgn="auto" latinLnBrk="0" hangingPunct="1">
              <a:lnSpc>
                <a:spcPct val="100000"/>
              </a:lnSpc>
              <a:spcBef>
                <a:spcPts val="0"/>
              </a:spcBef>
              <a:spcAft>
                <a:spcPts val="0"/>
              </a:spcAft>
              <a:buClrTx/>
              <a:buSzTx/>
              <a:buFontTx/>
              <a:buNone/>
              <a:tabLst/>
              <a:defRPr/>
            </a:pPr>
            <a:r>
              <a:rPr kumimoji="1" lang="ja-JP" altLang="en-US" sz="1100" b="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・大阪プロダクツの展示・活用、国内外への発信</a:t>
            </a:r>
          </a:p>
        </p:txBody>
      </p:sp>
      <p:sp>
        <p:nvSpPr>
          <p:cNvPr id="23" name="ホームベース 7">
            <a:extLst>
              <a:ext uri="{FF2B5EF4-FFF2-40B4-BE49-F238E27FC236}">
                <a16:creationId xmlns:a16="http://schemas.microsoft.com/office/drawing/2014/main" id="{E599356E-2B0A-4C96-A1C9-EC52982B4052}"/>
              </a:ext>
            </a:extLst>
          </p:cNvPr>
          <p:cNvSpPr/>
          <p:nvPr/>
        </p:nvSpPr>
        <p:spPr>
          <a:xfrm>
            <a:off x="3549597" y="4072298"/>
            <a:ext cx="1012036" cy="279182"/>
          </a:xfrm>
          <a:prstGeom prst="homePlate">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43194" rtl="0" eaLnBrk="1" fontAlgn="auto" latinLnBrk="0" hangingPunct="1">
              <a:lnSpc>
                <a:spcPct val="100000"/>
              </a:lnSpc>
              <a:spcBef>
                <a:spcPts val="0"/>
              </a:spcBef>
              <a:spcAft>
                <a:spcPts val="0"/>
              </a:spcAft>
              <a:buClrTx/>
              <a:buSzTx/>
              <a:buFontTx/>
              <a:buNone/>
              <a:tabLst/>
              <a:defRPr/>
            </a:pPr>
            <a:r>
              <a:rPr kumimoji="1" lang="ja-JP" altLang="en-US" sz="1163"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万博会場</a:t>
            </a:r>
          </a:p>
        </p:txBody>
      </p:sp>
      <p:sp>
        <p:nvSpPr>
          <p:cNvPr id="26" name="テキスト ボックス 50" descr="図3-5　マイボトルパートナーズのロゴマークと 府庁内の給水スポット "/>
          <p:cNvSpPr txBox="1"/>
          <p:nvPr/>
        </p:nvSpPr>
        <p:spPr>
          <a:xfrm>
            <a:off x="7168019" y="5371758"/>
            <a:ext cx="2168717" cy="195478"/>
          </a:xfrm>
          <a:prstGeom prst="rect">
            <a:avLst/>
          </a:prstGeom>
          <a:noFill/>
          <a:ln w="6350">
            <a:noFill/>
          </a:ln>
        </p:spPr>
        <p:txBody>
          <a:bodyPr rot="0" spcFirstLastPara="0" vert="horz" wrap="square" lIns="35376" tIns="35376" rIns="35376" bIns="35376" numCol="1" spcCol="0" rtlCol="0" fromWordArt="0" anchor="t" anchorCtr="0" forceAA="0" compatLnSpc="1">
            <a:prstTxWarp prst="textNoShape">
              <a:avLst/>
            </a:prstTxWarp>
            <a:noAutofit/>
          </a:bodyPr>
          <a:lstStyle/>
          <a:p>
            <a:pPr marL="0" marR="0" lvl="0" indent="0" algn="ctr" defTabSz="449290" rtl="0" eaLnBrk="1" fontAlgn="auto" latinLnBrk="0" hangingPunct="1">
              <a:lnSpc>
                <a:spcPts val="983"/>
              </a:lnSpc>
              <a:spcBef>
                <a:spcPts val="0"/>
              </a:spcBef>
              <a:spcAft>
                <a:spcPts val="0"/>
              </a:spcAft>
              <a:buClrTx/>
              <a:buSzTx/>
              <a:buFontTx/>
              <a:buNone/>
              <a:tabLst/>
              <a:defRPr/>
            </a:pPr>
            <a:r>
              <a:rPr kumimoji="0" lang="ja-JP" altLang="en-US" sz="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▲サーキュラーエコノミーのイメージ</a:t>
            </a:r>
            <a:endParaRPr kumimoji="0" lang="ja-JP" altLang="en-US" sz="10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7" name="正方形/長方形 26">
            <a:extLst>
              <a:ext uri="{FF2B5EF4-FFF2-40B4-BE49-F238E27FC236}">
                <a16:creationId xmlns:a16="http://schemas.microsoft.com/office/drawing/2014/main" id="{267DB966-648D-4652-8C3C-6B738FCBCC76}"/>
              </a:ext>
            </a:extLst>
          </p:cNvPr>
          <p:cNvSpPr/>
          <p:nvPr/>
        </p:nvSpPr>
        <p:spPr>
          <a:xfrm>
            <a:off x="7106255" y="5620215"/>
            <a:ext cx="2515239" cy="34881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ts val="960"/>
              </a:lnSpc>
              <a:spcBef>
                <a:spcPts val="0"/>
              </a:spcBef>
              <a:spcAft>
                <a:spcPts val="0"/>
              </a:spcAft>
              <a:buClrTx/>
              <a:buSzTx/>
              <a:buFontTx/>
              <a:buNone/>
              <a:tabLst/>
              <a:defRPr/>
            </a:pPr>
            <a:r>
              <a:rPr kumimoji="0" lang="ja-JP" altLang="en-US" sz="700" b="0" i="0" u="none" strike="noStrike" kern="1200" cap="none" spc="-4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（出典）オランダ政府「</a:t>
            </a:r>
            <a:r>
              <a:rPr kumimoji="0" lang="en-US" altLang="ja-JP" sz="700" b="0" i="0" u="none" strike="noStrike" kern="1200" cap="none" spc="-4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From a linear to a</a:t>
            </a:r>
            <a:r>
              <a:rPr kumimoji="0" lang="ja-JP" altLang="en-US" sz="700" b="0" i="0" u="none" strike="noStrike" kern="1200" cap="none" spc="-4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0" lang="en-US" altLang="ja-JP" sz="700" b="0" i="0" u="none" strike="noStrike" kern="1200" cap="none" spc="-4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circular economy</a:t>
            </a:r>
            <a:r>
              <a:rPr kumimoji="0" lang="ja-JP" altLang="en-US" sz="700" b="0" i="0" u="none" strike="noStrike" kern="1200" cap="none" spc="-4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」一部加工</a:t>
            </a:r>
          </a:p>
        </p:txBody>
      </p:sp>
      <p:grpSp>
        <p:nvGrpSpPr>
          <p:cNvPr id="28" name="グループ化 27"/>
          <p:cNvGrpSpPr/>
          <p:nvPr/>
        </p:nvGrpSpPr>
        <p:grpSpPr>
          <a:xfrm>
            <a:off x="7223995" y="3766085"/>
            <a:ext cx="1781364" cy="1515184"/>
            <a:chOff x="7251395" y="3856572"/>
            <a:chExt cx="1781364" cy="1515184"/>
          </a:xfrm>
        </p:grpSpPr>
        <p:pic>
          <p:nvPicPr>
            <p:cNvPr id="29" name="図 28"/>
            <p:cNvPicPr>
              <a:picLocks noChangeAspect="1"/>
            </p:cNvPicPr>
            <p:nvPr/>
          </p:nvPicPr>
          <p:blipFill>
            <a:blip r:embed="rId6"/>
            <a:stretch>
              <a:fillRect/>
            </a:stretch>
          </p:blipFill>
          <p:spPr>
            <a:xfrm>
              <a:off x="7251395" y="3856572"/>
              <a:ext cx="1781364" cy="1515184"/>
            </a:xfrm>
            <a:prstGeom prst="rect">
              <a:avLst/>
            </a:prstGeom>
          </p:spPr>
        </p:pic>
        <p:sp>
          <p:nvSpPr>
            <p:cNvPr id="30" name="テキスト ボックス 29"/>
            <p:cNvSpPr txBox="1"/>
            <p:nvPr/>
          </p:nvSpPr>
          <p:spPr>
            <a:xfrm>
              <a:off x="8213263" y="4318162"/>
              <a:ext cx="596084"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生産ロスの</a:t>
              </a:r>
              <a:endParaRPr kumimoji="1" lang="en-US" altLang="ja-JP" sz="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再利用等</a:t>
              </a:r>
            </a:p>
          </p:txBody>
        </p:sp>
        <p:sp>
          <p:nvSpPr>
            <p:cNvPr id="31" name="テキスト ボックス 30"/>
            <p:cNvSpPr txBox="1"/>
            <p:nvPr/>
          </p:nvSpPr>
          <p:spPr>
            <a:xfrm>
              <a:off x="7887429" y="4335784"/>
              <a:ext cx="50300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修理・</a:t>
              </a:r>
              <a:endParaRPr kumimoji="1" lang="en-US" altLang="ja-JP" sz="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再販売等</a:t>
              </a:r>
            </a:p>
          </p:txBody>
        </p:sp>
        <p:sp>
          <p:nvSpPr>
            <p:cNvPr id="32" name="テキスト ボックス 31"/>
            <p:cNvSpPr txBox="1"/>
            <p:nvPr/>
          </p:nvSpPr>
          <p:spPr>
            <a:xfrm>
              <a:off x="8225379" y="4802949"/>
              <a:ext cx="468434" cy="18466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6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リユース</a:t>
              </a:r>
            </a:p>
          </p:txBody>
        </p:sp>
      </p:grpSp>
    </p:spTree>
    <p:extLst>
      <p:ext uri="{BB962C8B-B14F-4D97-AF65-F5344CB8AC3E}">
        <p14:creationId xmlns:p14="http://schemas.microsoft.com/office/powerpoint/2010/main" val="2796440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表 29"/>
          <p:cNvGraphicFramePr>
            <a:graphicFrameLocks noGrp="1"/>
          </p:cNvGraphicFramePr>
          <p:nvPr>
            <p:extLst>
              <p:ext uri="{D42A27DB-BD31-4B8C-83A1-F6EECF244321}">
                <p14:modId xmlns:p14="http://schemas.microsoft.com/office/powerpoint/2010/main" val="2764618286"/>
              </p:ext>
            </p:extLst>
          </p:nvPr>
        </p:nvGraphicFramePr>
        <p:xfrm>
          <a:off x="482432" y="5541186"/>
          <a:ext cx="9389187" cy="718026"/>
        </p:xfrm>
        <a:graphic>
          <a:graphicData uri="http://schemas.openxmlformats.org/drawingml/2006/table">
            <a:tbl>
              <a:tblPr firstRow="1" bandRow="1">
                <a:tableStyleId>{2D5ABB26-0587-4C30-8999-92F81FD0307C}</a:tableStyleId>
              </a:tblPr>
              <a:tblGrid>
                <a:gridCol w="9389187">
                  <a:extLst>
                    <a:ext uri="{9D8B030D-6E8A-4147-A177-3AD203B41FA5}">
                      <a16:colId xmlns:a16="http://schemas.microsoft.com/office/drawing/2014/main" val="2309123477"/>
                    </a:ext>
                  </a:extLst>
                </a:gridCol>
              </a:tblGrid>
              <a:tr h="549670">
                <a:tc>
                  <a:txBody>
                    <a:bodyPr/>
                    <a:lstStyle/>
                    <a:p>
                      <a:pPr marL="180975" marR="0" lvl="0" indent="-180975" algn="l" defTabSz="959937" rtl="0" eaLnBrk="1" fontAlgn="auto" latinLnBrk="0" hangingPunct="1">
                        <a:lnSpc>
                          <a:spcPct val="100000"/>
                        </a:lnSpc>
                        <a:spcBef>
                          <a:spcPts val="0"/>
                        </a:spcBef>
                        <a:spcAft>
                          <a:spcPts val="0"/>
                        </a:spcAft>
                        <a:buClrTx/>
                        <a:buSzTx/>
                        <a:buFontTx/>
                        <a:buNone/>
                        <a:tabLst/>
                        <a:defRPr/>
                      </a:pPr>
                      <a:r>
                        <a:rPr kumimoji="1" lang="ja-JP" altLang="en-US" sz="1050" b="1" dirty="0">
                          <a:solidFill>
                            <a:prstClr val="black"/>
                          </a:solidFill>
                        </a:rPr>
                        <a:t>▶</a:t>
                      </a:r>
                      <a:r>
                        <a:rPr kumimoji="1" lang="ja-JP" altLang="en-US" sz="1050" b="1" i="0" u="none" strike="noStrike" kern="1200" cap="none" spc="0" normalizeH="0" baseline="0" noProof="0" dirty="0">
                          <a:ln>
                            <a:noFill/>
                          </a:ln>
                          <a:solidFill>
                            <a:schemeClr val="tx1"/>
                          </a:solidFill>
                          <a:effectLst/>
                          <a:uLnTx/>
                          <a:uFillTx/>
                          <a:latin typeface="+mn-lt"/>
                          <a:ea typeface="+mn-ea"/>
                          <a:cs typeface="+mn-cs"/>
                        </a:rPr>
                        <a:t>大阪ブルー・オーシャン・ビジョンの実現に向け、万博で活用した最先端技術の実用化や、新たな技術開発の促進</a:t>
                      </a:r>
                      <a:br>
                        <a:rPr kumimoji="1" lang="en-US" altLang="ja-JP" sz="1050" b="1" i="0" u="none" strike="noStrike" kern="1200" cap="none" spc="0" normalizeH="0" baseline="0" noProof="0" dirty="0">
                          <a:ln>
                            <a:noFill/>
                          </a:ln>
                          <a:solidFill>
                            <a:schemeClr val="tx1"/>
                          </a:solidFill>
                          <a:effectLst/>
                          <a:uLnTx/>
                          <a:uFillTx/>
                          <a:latin typeface="+mn-lt"/>
                          <a:ea typeface="+mn-ea"/>
                          <a:cs typeface="+mn-cs"/>
                        </a:rPr>
                      </a:br>
                      <a:r>
                        <a:rPr kumimoji="1" lang="ja-JP" altLang="en-US" sz="1000" b="0" i="0" u="none" strike="noStrike" kern="1200" cap="none" spc="0" normalizeH="0" baseline="0" noProof="0" dirty="0">
                          <a:ln>
                            <a:noFill/>
                          </a:ln>
                          <a:solidFill>
                            <a:schemeClr val="tx1"/>
                          </a:solidFill>
                          <a:effectLst/>
                          <a:uLnTx/>
                          <a:uFillTx/>
                          <a:latin typeface="+mn-lt"/>
                          <a:ea typeface="+mn-ea"/>
                          <a:cs typeface="+mn-cs"/>
                        </a:rPr>
                        <a:t>・バイオプラスチック製品の技術開発・実証等に対する支援の拡充</a:t>
                      </a:r>
                      <a:br>
                        <a:rPr kumimoji="1" lang="en-US" altLang="ja-JP" sz="1000" b="0" i="0" u="none" strike="noStrike" kern="1200" cap="none" spc="0" normalizeH="0" baseline="0" noProof="0" dirty="0">
                          <a:ln>
                            <a:noFill/>
                          </a:ln>
                          <a:solidFill>
                            <a:schemeClr val="tx1"/>
                          </a:solidFill>
                          <a:effectLst/>
                          <a:uLnTx/>
                          <a:uFillTx/>
                          <a:latin typeface="+mn-lt"/>
                          <a:ea typeface="+mn-ea"/>
                          <a:cs typeface="+mn-cs"/>
                        </a:rPr>
                      </a:br>
                      <a:r>
                        <a:rPr kumimoji="1" lang="ja-JP" altLang="en-US" sz="1000" b="0" i="0" u="none" strike="noStrike" kern="1200" cap="none" spc="0" normalizeH="0" baseline="0" noProof="0" dirty="0">
                          <a:ln>
                            <a:noFill/>
                          </a:ln>
                          <a:solidFill>
                            <a:schemeClr val="tx1"/>
                          </a:solidFill>
                          <a:effectLst/>
                          <a:uLnTx/>
                          <a:uFillTx/>
                          <a:latin typeface="+mn-lt"/>
                          <a:ea typeface="+mn-ea"/>
                          <a:cs typeface="+mn-cs"/>
                        </a:rPr>
                        <a:t>・先進的なプラごみリサイクル技術に対する財政支援</a:t>
                      </a:r>
                      <a:br>
                        <a:rPr kumimoji="1" lang="en-US" altLang="ja-JP" sz="1000" b="0" i="0" u="none" strike="noStrike" kern="1200" cap="none" spc="0" normalizeH="0" baseline="0" noProof="0" dirty="0">
                          <a:ln>
                            <a:noFill/>
                          </a:ln>
                          <a:solidFill>
                            <a:schemeClr val="tx1"/>
                          </a:solidFill>
                          <a:effectLst/>
                          <a:uLnTx/>
                          <a:uFillTx/>
                          <a:latin typeface="+mn-lt"/>
                          <a:ea typeface="+mn-ea"/>
                          <a:cs typeface="+mn-cs"/>
                        </a:rPr>
                      </a:br>
                      <a:r>
                        <a:rPr kumimoji="1" lang="ja-JP" altLang="en-US" sz="1000" b="0" i="0" u="none" strike="noStrike" kern="1200" cap="none" spc="0" normalizeH="0" baseline="0" noProof="0" dirty="0">
                          <a:ln>
                            <a:noFill/>
                          </a:ln>
                          <a:solidFill>
                            <a:schemeClr val="tx1"/>
                          </a:solidFill>
                          <a:effectLst/>
                          <a:uLnTx/>
                          <a:uFillTx/>
                          <a:latin typeface="+mn-lt"/>
                          <a:ea typeface="+mn-ea"/>
                          <a:cs typeface="+mn-cs"/>
                        </a:rPr>
                        <a:t>・プラごみゼロ万博の実践を通し、その後の行動変容につながる取組みへの支援</a:t>
                      </a:r>
                      <a:endParaRPr kumimoji="1" lang="ja-JP" altLang="en-US" sz="1000" b="0" u="none" dirty="0">
                        <a:solidFill>
                          <a:schemeClr val="tx1"/>
                        </a:solidFill>
                      </a:endParaRPr>
                    </a:p>
                  </a:txBody>
                  <a:tcPr marL="100806" marR="100806" marT="50403" marB="50403">
                    <a:solidFill>
                      <a:schemeClr val="accent1">
                        <a:lumMod val="20000"/>
                        <a:lumOff val="80000"/>
                      </a:schemeClr>
                    </a:solidFill>
                  </a:tcPr>
                </a:tc>
                <a:extLst>
                  <a:ext uri="{0D108BD9-81ED-4DB2-BD59-A6C34878D82A}">
                    <a16:rowId xmlns:a16="http://schemas.microsoft.com/office/drawing/2014/main" val="4193718493"/>
                  </a:ext>
                </a:extLst>
              </a:tr>
            </a:tbl>
          </a:graphicData>
        </a:graphic>
      </p:graphicFrame>
      <p:sp>
        <p:nvSpPr>
          <p:cNvPr id="9" name="正方形/長方形 8"/>
          <p:cNvSpPr/>
          <p:nvPr/>
        </p:nvSpPr>
        <p:spPr>
          <a:xfrm>
            <a:off x="2653468" y="5949502"/>
            <a:ext cx="5038725" cy="369332"/>
          </a:xfrm>
          <a:prstGeom prst="rect">
            <a:avLst/>
          </a:prstGeom>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2" name="テキスト ボックス 11"/>
          <p:cNvSpPr txBox="1"/>
          <p:nvPr/>
        </p:nvSpPr>
        <p:spPr>
          <a:xfrm>
            <a:off x="402830" y="5268130"/>
            <a:ext cx="1826141"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国への提案・要望</a:t>
            </a:r>
          </a:p>
        </p:txBody>
      </p:sp>
      <p:sp>
        <p:nvSpPr>
          <p:cNvPr id="17" name="テキスト ボックス 16"/>
          <p:cNvSpPr txBox="1"/>
          <p:nvPr/>
        </p:nvSpPr>
        <p:spPr>
          <a:xfrm>
            <a:off x="402830" y="3482995"/>
            <a:ext cx="2236510"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国との協議</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の進捗状況</a:t>
            </a:r>
          </a:p>
        </p:txBody>
      </p:sp>
      <p:sp>
        <p:nvSpPr>
          <p:cNvPr id="22" name="スライド番号プレースホルダー 1"/>
          <p:cNvSpPr>
            <a:spLocks noGrp="1"/>
          </p:cNvSpPr>
          <p:nvPr>
            <p:ph type="sldNum" sz="quarter" idx="12"/>
          </p:nvPr>
        </p:nvSpPr>
        <p:spPr>
          <a:xfrm>
            <a:off x="9662615" y="6816016"/>
            <a:ext cx="418010" cy="383297"/>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dirty="0">
                <a:solidFill>
                  <a:prstClr val="black">
                    <a:tint val="75000"/>
                  </a:prstClr>
                </a:solidFill>
                <a:latin typeface="Calibri" panose="020F0502020204030204"/>
                <a:ea typeface="游ゴシック" panose="020B0400000000000000" pitchFamily="50" charset="-128"/>
              </a:rPr>
              <a:t>26</a:t>
            </a:r>
            <a:endParaRPr kumimoji="1" lang="ja-JP" altLang="en-US" sz="126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graphicFrame>
        <p:nvGraphicFramePr>
          <p:cNvPr id="23" name="表 22"/>
          <p:cNvGraphicFramePr>
            <a:graphicFrameLocks noGrp="1"/>
          </p:cNvGraphicFramePr>
          <p:nvPr>
            <p:extLst>
              <p:ext uri="{D42A27DB-BD31-4B8C-83A1-F6EECF244321}">
                <p14:modId xmlns:p14="http://schemas.microsoft.com/office/powerpoint/2010/main" val="1830316414"/>
              </p:ext>
            </p:extLst>
          </p:nvPr>
        </p:nvGraphicFramePr>
        <p:xfrm>
          <a:off x="511620" y="3822656"/>
          <a:ext cx="9360001" cy="1020625"/>
        </p:xfrm>
        <a:graphic>
          <a:graphicData uri="http://schemas.openxmlformats.org/drawingml/2006/table">
            <a:tbl>
              <a:tblPr bandRow="1">
                <a:tableStyleId>{5940675A-B579-460E-94D1-54222C63F5DA}</a:tableStyleId>
              </a:tblPr>
              <a:tblGrid>
                <a:gridCol w="1260030">
                  <a:extLst>
                    <a:ext uri="{9D8B030D-6E8A-4147-A177-3AD203B41FA5}">
                      <a16:colId xmlns:a16="http://schemas.microsoft.com/office/drawing/2014/main" val="525926817"/>
                    </a:ext>
                  </a:extLst>
                </a:gridCol>
                <a:gridCol w="8099971">
                  <a:extLst>
                    <a:ext uri="{9D8B030D-6E8A-4147-A177-3AD203B41FA5}">
                      <a16:colId xmlns:a16="http://schemas.microsoft.com/office/drawing/2014/main" val="1556401701"/>
                    </a:ext>
                  </a:extLst>
                </a:gridCol>
              </a:tblGrid>
              <a:tr h="543392">
                <a:tc>
                  <a:txBody>
                    <a:bodyPr/>
                    <a:lstStyle/>
                    <a:p>
                      <a:pPr marL="0" marR="0" lvl="0" indent="0" algn="l" defTabSz="959937" rtl="0" eaLnBrk="1" fontAlgn="auto" latinLnBrk="0" hangingPunct="1">
                        <a:lnSpc>
                          <a:spcPct val="100000"/>
                        </a:lnSpc>
                        <a:spcBef>
                          <a:spcPts val="0"/>
                        </a:spcBef>
                        <a:spcAft>
                          <a:spcPts val="0"/>
                        </a:spcAft>
                        <a:buClrTx/>
                        <a:buSzTx/>
                        <a:buFontTx/>
                        <a:buNone/>
                        <a:tabLst/>
                        <a:defRPr/>
                      </a:pPr>
                      <a:r>
                        <a:rPr lang="ja-JP" altLang="en-US" sz="800" b="1" u="none" dirty="0">
                          <a:solidFill>
                            <a:schemeClr val="tx1"/>
                          </a:solidFill>
                          <a:latin typeface="+mn-ea"/>
                        </a:rPr>
                        <a:t>国「アクションプラン</a:t>
                      </a:r>
                      <a:r>
                        <a:rPr lang="en-US" altLang="ja-JP" sz="800" b="1" u="none" dirty="0">
                          <a:solidFill>
                            <a:schemeClr val="tx1"/>
                          </a:solidFill>
                          <a:latin typeface="+mn-ea"/>
                        </a:rPr>
                        <a:t>Ver.</a:t>
                      </a:r>
                      <a:r>
                        <a:rPr lang="en-US" altLang="ja-JP" sz="800" b="1" u="none" strike="noStrike" baseline="0" dirty="0">
                          <a:solidFill>
                            <a:schemeClr val="tx1"/>
                          </a:solidFill>
                          <a:latin typeface="+mn-ea"/>
                        </a:rPr>
                        <a:t>5</a:t>
                      </a:r>
                      <a:r>
                        <a:rPr lang="ja-JP" altLang="en-US" sz="800" b="1" u="none" dirty="0">
                          <a:solidFill>
                            <a:schemeClr val="tx1"/>
                          </a:solidFill>
                          <a:latin typeface="+mn-ea"/>
                        </a:rPr>
                        <a:t>」の記載内容</a:t>
                      </a:r>
                      <a:endParaRPr kumimoji="1" lang="ja-JP" altLang="en-US" sz="800" u="none" dirty="0">
                        <a:solidFill>
                          <a:schemeClr val="tx1"/>
                        </a:solidFill>
                        <a:latin typeface="BIZ UDPゴシック" panose="020B0400000000000000" pitchFamily="50" charset="-128"/>
                        <a:ea typeface="BIZ UDPゴシック" panose="020B0400000000000000" pitchFamily="50" charset="-128"/>
                      </a:endParaRPr>
                    </a:p>
                  </a:txBody>
                  <a:tcPr marL="100806" marR="100806" marT="50403" marB="50403" anchor="ctr">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171450" marR="0" lvl="0" indent="-171450" algn="l" defTabSz="959937"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0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行動変容を促す資源循環のナッジ実証 ／ 資源循環に関する実証・展示 ／循環に関する展示体験（日本館）＜経産省＞</a:t>
                      </a:r>
                    </a:p>
                    <a:p>
                      <a:pPr marL="171450" marR="0" lvl="0" indent="-171450" algn="l" defTabSz="959937"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0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サーキュラーエコノミー及び大阪ブルー・オーシャン・ビジョンの実現＜環境省＞</a:t>
                      </a:r>
                    </a:p>
                  </a:txBody>
                  <a:tcPr marL="100806" marR="100806" marT="144000" marB="72000">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01636353"/>
                  </a:ext>
                </a:extLst>
              </a:tr>
              <a:tr h="477233">
                <a:tc>
                  <a:txBody>
                    <a:bodyPr/>
                    <a:lstStyle/>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国との協議の進捗状況</a:t>
                      </a:r>
                      <a:endParaRPr kumimoji="1" lang="en-US" altLang="ja-JP" sz="8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（取組みの成果）</a:t>
                      </a:r>
                      <a:endParaRPr kumimoji="1" lang="ja-JP" altLang="en-US" sz="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marL="100806" marR="100806" marT="50403" marB="50403" anchor="ctr">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171450" marR="0" lvl="0" indent="-171450" algn="l" defTabSz="959937"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0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国が万博において、海洋プラスチックごみ対策の先進事例の発信等を行うことを、府・市、協会と共有</a:t>
                      </a:r>
                      <a:endParaRPr kumimoji="1" lang="en-US" altLang="ja-JP" sz="1000" b="0"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endParaRPr>
                    </a:p>
                  </a:txBody>
                  <a:tcPr marL="100806" marR="100806" marT="144000" marB="72000">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12700" cap="flat" cmpd="sng" algn="ctr">
                      <a:solidFill>
                        <a:schemeClr val="accent1"/>
                      </a:solidFill>
                      <a:prstDash val="sysDot"/>
                      <a:round/>
                      <a:headEnd type="none" w="med" len="med"/>
                      <a:tailEnd type="none" w="med" len="med"/>
                    </a:lnT>
                    <a:lnB w="12700" cap="flat" cmpd="sng" algn="ctr">
                      <a:solidFill>
                        <a:schemeClr val="accent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42566491"/>
                  </a:ext>
                </a:extLst>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599094953"/>
              </p:ext>
            </p:extLst>
          </p:nvPr>
        </p:nvGraphicFramePr>
        <p:xfrm>
          <a:off x="285700" y="563066"/>
          <a:ext cx="9585919" cy="1885450"/>
        </p:xfrm>
        <a:graphic>
          <a:graphicData uri="http://schemas.openxmlformats.org/drawingml/2006/table">
            <a:tbl>
              <a:tblPr bandRow="1">
                <a:tableStyleId>{5940675A-B579-460E-94D1-54222C63F5DA}</a:tableStyleId>
              </a:tblPr>
              <a:tblGrid>
                <a:gridCol w="9585919">
                  <a:extLst>
                    <a:ext uri="{9D8B030D-6E8A-4147-A177-3AD203B41FA5}">
                      <a16:colId xmlns:a16="http://schemas.microsoft.com/office/drawing/2014/main" val="525926817"/>
                    </a:ext>
                  </a:extLst>
                </a:gridCol>
              </a:tblGrid>
              <a:tr h="413044">
                <a:tc>
                  <a:txBody>
                    <a:bodyPr/>
                    <a:lstStyle/>
                    <a:p>
                      <a:pPr algn="l"/>
                      <a:r>
                        <a:rPr kumimoji="1" lang="ja-JP" altLang="en-US" sz="1600" b="1" u="none" dirty="0">
                          <a:solidFill>
                            <a:schemeClr val="bg1"/>
                          </a:solidFill>
                          <a:latin typeface="メイリオ" panose="020B0604030504040204" pitchFamily="50" charset="-128"/>
                          <a:ea typeface="メイリオ" panose="020B0604030504040204" pitchFamily="50" charset="-128"/>
                        </a:rPr>
                        <a:t>府・市の取組み</a:t>
                      </a:r>
                    </a:p>
                  </a:txBody>
                  <a:tcPr marL="100806" marR="100806" marT="50403" marB="50403"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508488957"/>
                  </a:ext>
                </a:extLst>
              </a:tr>
              <a:tr h="1390530">
                <a:tc>
                  <a:txBody>
                    <a:bodyPr/>
                    <a:lstStyle/>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u="none" dirty="0">
                          <a:solidFill>
                            <a:schemeClr val="tx1"/>
                          </a:solidFill>
                          <a:latin typeface="+mn-ea"/>
                          <a:ea typeface="+mn-ea"/>
                        </a:rPr>
                        <a:t>・「大阪ブルー・オーシャン・ビジョン」実行計画の推進（プラスチック製品の使用抑制・環境への流出削減等の取組み）</a:t>
                      </a:r>
                      <a:endParaRPr kumimoji="1" lang="en-US" altLang="ja-JP" sz="1000" b="1" u="none" dirty="0">
                        <a:solidFill>
                          <a:schemeClr val="tx1"/>
                        </a:solidFill>
                        <a:latin typeface="+mn-ea"/>
                        <a:ea typeface="+mn-ea"/>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u="none" dirty="0">
                          <a:solidFill>
                            <a:schemeClr val="tx1"/>
                          </a:solidFill>
                          <a:latin typeface="+mn-ea"/>
                          <a:ea typeface="+mn-ea"/>
                        </a:rPr>
                        <a:t>・「おおさかプラスチック対策推進プラットフォーム」運営（プラスチックごみ対策調査・検討、モデル事業実施</a:t>
                      </a:r>
                      <a:r>
                        <a:rPr kumimoji="1" lang="ja-JP" altLang="en-US" sz="1000" b="1" u="none" strike="noStrike" dirty="0">
                          <a:solidFill>
                            <a:schemeClr val="tx1"/>
                          </a:solidFill>
                          <a:latin typeface="+mn-ea"/>
                          <a:ea typeface="+mn-ea"/>
                        </a:rPr>
                        <a:t>。</a:t>
                      </a:r>
                      <a:r>
                        <a:rPr kumimoji="1" lang="ja-JP" altLang="en-US" sz="1000" b="1" u="none" dirty="0">
                          <a:solidFill>
                            <a:schemeClr val="tx1"/>
                          </a:solidFill>
                          <a:latin typeface="+mn-ea"/>
                          <a:ea typeface="+mn-ea"/>
                        </a:rPr>
                        <a:t>）  </a:t>
                      </a: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u="none" dirty="0">
                          <a:solidFill>
                            <a:schemeClr val="tx1"/>
                          </a:solidFill>
                          <a:latin typeface="+mn-ea"/>
                          <a:ea typeface="+mn-ea"/>
                        </a:rPr>
                        <a:t>・マイボトル・マイ容器</a:t>
                      </a:r>
                      <a:r>
                        <a:rPr kumimoji="1" lang="ja-JP" altLang="en-US" sz="1000" b="1" u="none" strike="noStrike" baseline="0" dirty="0">
                          <a:solidFill>
                            <a:schemeClr val="tx1"/>
                          </a:solidFill>
                          <a:latin typeface="+mn-ea"/>
                          <a:ea typeface="+mn-ea"/>
                        </a:rPr>
                        <a:t>を</a:t>
                      </a:r>
                      <a:r>
                        <a:rPr kumimoji="1" lang="ja-JP" altLang="en-US" sz="1000" b="1" u="none" dirty="0">
                          <a:solidFill>
                            <a:schemeClr val="tx1"/>
                          </a:solidFill>
                          <a:latin typeface="+mn-ea"/>
                          <a:ea typeface="+mn-ea"/>
                        </a:rPr>
                        <a:t>使える店舗等の検索サイト「</a:t>
                      </a:r>
                      <a:r>
                        <a:rPr kumimoji="1" lang="en-US" altLang="ja-JP" sz="1000" b="1" u="none" dirty="0">
                          <a:solidFill>
                            <a:schemeClr val="tx1"/>
                          </a:solidFill>
                          <a:latin typeface="+mn-ea"/>
                          <a:ea typeface="+mn-ea"/>
                        </a:rPr>
                        <a:t>Osaka</a:t>
                      </a:r>
                      <a:r>
                        <a:rPr kumimoji="1" lang="ja-JP" altLang="en-US" sz="1000" b="1" u="none" dirty="0">
                          <a:solidFill>
                            <a:schemeClr val="tx1"/>
                          </a:solidFill>
                          <a:latin typeface="+mn-ea"/>
                          <a:ea typeface="+mn-ea"/>
                        </a:rPr>
                        <a:t>ほかさんマップ」（令和３年</a:t>
                      </a:r>
                      <a:r>
                        <a:rPr kumimoji="1" lang="en-US" altLang="ja-JP" sz="1000" b="1" u="none" dirty="0">
                          <a:solidFill>
                            <a:schemeClr val="tx1"/>
                          </a:solidFill>
                          <a:latin typeface="+mn-ea"/>
                          <a:ea typeface="+mn-ea"/>
                        </a:rPr>
                        <a:t>10</a:t>
                      </a:r>
                      <a:r>
                        <a:rPr kumimoji="1" lang="ja-JP" altLang="en-US" sz="1000" b="1" u="none" dirty="0">
                          <a:solidFill>
                            <a:schemeClr val="tx1"/>
                          </a:solidFill>
                          <a:latin typeface="+mn-ea"/>
                          <a:ea typeface="+mn-ea"/>
                        </a:rPr>
                        <a:t>月公開）による情報発信を実施</a:t>
                      </a:r>
                      <a:endParaRPr kumimoji="1" lang="en-US" altLang="ja-JP" sz="1000" b="1" u="none" dirty="0">
                        <a:solidFill>
                          <a:schemeClr val="tx1"/>
                        </a:solidFill>
                        <a:latin typeface="+mn-ea"/>
                        <a:ea typeface="+mn-ea"/>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u="none" strike="noStrike" dirty="0">
                          <a:solidFill>
                            <a:schemeClr val="tx1"/>
                          </a:solidFill>
                          <a:latin typeface="+mn-ea"/>
                          <a:ea typeface="+mn-ea"/>
                        </a:rPr>
                        <a:t>・</a:t>
                      </a:r>
                      <a:r>
                        <a:rPr kumimoji="1" lang="ja-JP" altLang="en-US" sz="1000" b="1" u="none" dirty="0">
                          <a:solidFill>
                            <a:schemeClr val="tx1"/>
                          </a:solidFill>
                          <a:latin typeface="+mn-ea"/>
                          <a:ea typeface="+mn-ea"/>
                        </a:rPr>
                        <a:t>「おおさかマイボトルパートナーズ」運営（マイボトルの利用啓発等</a:t>
                      </a:r>
                      <a:r>
                        <a:rPr kumimoji="1" lang="ja-JP" altLang="en-US" sz="1000" b="1" u="none" strike="noStrike" dirty="0">
                          <a:solidFill>
                            <a:schemeClr val="tx1"/>
                          </a:solidFill>
                          <a:latin typeface="+mn-ea"/>
                          <a:ea typeface="+mn-ea"/>
                        </a:rPr>
                        <a:t>。</a:t>
                      </a:r>
                      <a:r>
                        <a:rPr kumimoji="1" lang="ja-JP" altLang="en-US" sz="1000" b="1" u="none" dirty="0">
                          <a:solidFill>
                            <a:schemeClr val="tx1"/>
                          </a:solidFill>
                          <a:latin typeface="+mn-ea"/>
                          <a:ea typeface="+mn-ea"/>
                        </a:rPr>
                        <a:t>）</a:t>
                      </a:r>
                      <a:endParaRPr kumimoji="1" lang="en-US" altLang="ja-JP" sz="1000" b="1" u="none" dirty="0">
                        <a:solidFill>
                          <a:schemeClr val="tx1"/>
                        </a:solidFill>
                        <a:latin typeface="+mn-ea"/>
                        <a:ea typeface="+mn-ea"/>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u="none" dirty="0">
                          <a:solidFill>
                            <a:schemeClr val="tx1"/>
                          </a:solidFill>
                          <a:latin typeface="+mn-ea"/>
                          <a:ea typeface="+mn-ea"/>
                        </a:rPr>
                        <a:t>・</a:t>
                      </a:r>
                      <a:r>
                        <a:rPr kumimoji="1" lang="en-US" altLang="ja-JP" sz="1000" b="1" u="none" dirty="0">
                          <a:solidFill>
                            <a:schemeClr val="tx1"/>
                          </a:solidFill>
                          <a:latin typeface="+mn-ea"/>
                          <a:ea typeface="+mn-ea"/>
                        </a:rPr>
                        <a:t>AI</a:t>
                      </a:r>
                      <a:r>
                        <a:rPr kumimoji="1" lang="ja-JP" altLang="en-US" sz="1000" b="1" u="none" dirty="0">
                          <a:solidFill>
                            <a:schemeClr val="tx1"/>
                          </a:solidFill>
                          <a:latin typeface="+mn-ea"/>
                          <a:ea typeface="+mn-ea"/>
                        </a:rPr>
                        <a:t>技術を活用したプラスチックごみの大阪湾への流入量把握、排出実態に応じた効果的な対策推進</a:t>
                      </a:r>
                      <a:endParaRPr kumimoji="1" lang="ja-JP" altLang="en-US" sz="1000" b="1" u="none" strike="sngStrike" dirty="0">
                        <a:solidFill>
                          <a:schemeClr val="tx1"/>
                        </a:solidFill>
                        <a:latin typeface="+mn-ea"/>
                        <a:ea typeface="+mn-ea"/>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u="none" dirty="0">
                          <a:solidFill>
                            <a:schemeClr val="tx1"/>
                          </a:solidFill>
                          <a:latin typeface="+mn-ea"/>
                          <a:ea typeface="+mn-ea"/>
                        </a:rPr>
                        <a:t>・おおさか３Ｒキャンペーン（毎年</a:t>
                      </a:r>
                      <a:r>
                        <a:rPr kumimoji="1" lang="en-US" altLang="ja-JP" sz="1000" b="1" u="none" dirty="0">
                          <a:solidFill>
                            <a:schemeClr val="tx1"/>
                          </a:solidFill>
                          <a:latin typeface="+mn-ea"/>
                          <a:ea typeface="+mn-ea"/>
                        </a:rPr>
                        <a:t>10</a:t>
                      </a:r>
                      <a:r>
                        <a:rPr kumimoji="1" lang="ja-JP" altLang="en-US" sz="1000" b="1" u="none" dirty="0">
                          <a:solidFill>
                            <a:schemeClr val="tx1"/>
                          </a:solidFill>
                          <a:latin typeface="+mn-ea"/>
                          <a:ea typeface="+mn-ea"/>
                        </a:rPr>
                        <a:t>～</a:t>
                      </a:r>
                      <a:r>
                        <a:rPr kumimoji="1" lang="en-US" altLang="ja-JP" sz="1000" b="1" u="none" dirty="0">
                          <a:solidFill>
                            <a:schemeClr val="tx1"/>
                          </a:solidFill>
                          <a:latin typeface="+mn-ea"/>
                          <a:ea typeface="+mn-ea"/>
                        </a:rPr>
                        <a:t>11</a:t>
                      </a:r>
                      <a:r>
                        <a:rPr kumimoji="1" lang="ja-JP" altLang="en-US" sz="1000" b="1" u="none" dirty="0">
                          <a:solidFill>
                            <a:schemeClr val="tx1"/>
                          </a:solidFill>
                          <a:latin typeface="+mn-ea"/>
                          <a:ea typeface="+mn-ea"/>
                        </a:rPr>
                        <a:t>月）等を活用して使い捨てプラスチック削減の啓発を実施</a:t>
                      </a:r>
                      <a:endParaRPr kumimoji="1" lang="en-US" altLang="ja-JP" sz="1000" b="1" u="none" dirty="0">
                        <a:solidFill>
                          <a:schemeClr val="tx1"/>
                        </a:solidFill>
                        <a:latin typeface="+mn-ea"/>
                        <a:ea typeface="+mn-ea"/>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u="none" dirty="0">
                          <a:solidFill>
                            <a:schemeClr val="tx1"/>
                          </a:solidFill>
                          <a:latin typeface="+mn-ea"/>
                          <a:ea typeface="+mn-ea"/>
                        </a:rPr>
                        <a:t>・バイオプラスチックの研究開発・技術支援</a:t>
                      </a:r>
                      <a:r>
                        <a:rPr kumimoji="1" lang="en-US" altLang="ja-JP" sz="1000" b="1" u="none" dirty="0">
                          <a:solidFill>
                            <a:schemeClr val="tx1"/>
                          </a:solidFill>
                          <a:latin typeface="+mn-ea"/>
                          <a:ea typeface="+mn-ea"/>
                        </a:rPr>
                        <a:t>(</a:t>
                      </a:r>
                      <a:r>
                        <a:rPr kumimoji="1" lang="ja-JP" altLang="en-US" sz="1000" b="1" u="none" dirty="0">
                          <a:solidFill>
                            <a:schemeClr val="tx1"/>
                          </a:solidFill>
                          <a:latin typeface="+mn-ea"/>
                          <a:ea typeface="+mn-ea"/>
                        </a:rPr>
                        <a:t>大阪産業技術研究所） </a:t>
                      </a:r>
                      <a:endParaRPr kumimoji="1" lang="en-US" altLang="ja-JP" sz="1000" b="1" u="none" dirty="0">
                        <a:solidFill>
                          <a:schemeClr val="tx1"/>
                        </a:solidFill>
                        <a:latin typeface="+mn-ea"/>
                        <a:ea typeface="+mn-ea"/>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u="none" strike="noStrike" dirty="0">
                          <a:solidFill>
                            <a:schemeClr val="tx1"/>
                          </a:solidFill>
                          <a:latin typeface="+mn-ea"/>
                          <a:ea typeface="+mn-ea"/>
                        </a:rPr>
                        <a:t>・万博を契機としたバイオプラスチック製品のビジネス化に向け、</a:t>
                      </a:r>
                      <a:r>
                        <a:rPr kumimoji="1" lang="en-US" altLang="ja-JP" sz="1000" b="1" u="none" strike="noStrike" dirty="0">
                          <a:solidFill>
                            <a:schemeClr val="tx1"/>
                          </a:solidFill>
                          <a:latin typeface="+mn-ea"/>
                          <a:ea typeface="+mn-ea"/>
                        </a:rPr>
                        <a:t>R</a:t>
                      </a:r>
                      <a:r>
                        <a:rPr kumimoji="1" lang="ja-JP" altLang="en-US" sz="1000" b="1" u="none" strike="noStrike" dirty="0">
                          <a:solidFill>
                            <a:schemeClr val="tx1"/>
                          </a:solidFill>
                          <a:latin typeface="+mn-ea"/>
                          <a:ea typeface="+mn-ea"/>
                        </a:rPr>
                        <a:t>５年度から原材料メーカーを含む川上から川下まで一気通貫のプロジェクトの組成・開発経費</a:t>
                      </a:r>
                      <a:endParaRPr kumimoji="1" lang="en-US" altLang="ja-JP" sz="1000" b="1" u="none" strike="noStrike" dirty="0">
                        <a:solidFill>
                          <a:schemeClr val="tx1"/>
                        </a:solidFill>
                        <a:latin typeface="+mn-ea"/>
                        <a:ea typeface="+mn-ea"/>
                      </a:endParaRPr>
                    </a:p>
                    <a:p>
                      <a:pPr marL="0" marR="0" lvl="0" indent="0" algn="l" defTabSz="959937" rtl="0" eaLnBrk="1" fontAlgn="auto" latinLnBrk="0" hangingPunct="1">
                        <a:lnSpc>
                          <a:spcPct val="100000"/>
                        </a:lnSpc>
                        <a:spcBef>
                          <a:spcPts val="0"/>
                        </a:spcBef>
                        <a:spcAft>
                          <a:spcPts val="0"/>
                        </a:spcAft>
                        <a:buClrTx/>
                        <a:buSzTx/>
                        <a:buFontTx/>
                        <a:buNone/>
                        <a:tabLst/>
                        <a:defRPr/>
                      </a:pPr>
                      <a:r>
                        <a:rPr kumimoji="1" lang="ja-JP" altLang="en-US" sz="1000" b="1" u="none" strike="noStrike" dirty="0">
                          <a:solidFill>
                            <a:schemeClr val="tx1"/>
                          </a:solidFill>
                          <a:latin typeface="+mn-ea"/>
                          <a:ea typeface="+mn-ea"/>
                        </a:rPr>
                        <a:t>　の支援。</a:t>
                      </a:r>
                      <a:endParaRPr kumimoji="1" lang="en-US" altLang="ja-JP" sz="1000" b="1" u="none" strike="noStrike" dirty="0">
                        <a:solidFill>
                          <a:schemeClr val="tx1"/>
                        </a:solidFill>
                        <a:latin typeface="+mn-ea"/>
                        <a:ea typeface="+mn-ea"/>
                      </a:endParaRPr>
                    </a:p>
                  </a:txBody>
                  <a:tcPr marL="100806" marR="100806" marT="50403" marB="50403"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extLst>
                  <a:ext uri="{0D108BD9-81ED-4DB2-BD59-A6C34878D82A}">
                    <a16:rowId xmlns:a16="http://schemas.microsoft.com/office/drawing/2014/main" val="348277082"/>
                  </a:ext>
                </a:extLst>
              </a:tr>
            </a:tbl>
          </a:graphicData>
        </a:graphic>
      </p:graphicFrame>
      <p:sp>
        <p:nvSpPr>
          <p:cNvPr id="13" name="テキスト ボックス 12"/>
          <p:cNvSpPr txBox="1"/>
          <p:nvPr/>
        </p:nvSpPr>
        <p:spPr>
          <a:xfrm>
            <a:off x="402830" y="2542088"/>
            <a:ext cx="595035"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課題</a:t>
            </a:r>
          </a:p>
        </p:txBody>
      </p:sp>
      <p:cxnSp>
        <p:nvCxnSpPr>
          <p:cNvPr id="21" name="直線コネクタ 20"/>
          <p:cNvCxnSpPr/>
          <p:nvPr/>
        </p:nvCxnSpPr>
        <p:spPr>
          <a:xfrm flipH="1">
            <a:off x="288528" y="2653655"/>
            <a:ext cx="1" cy="2705465"/>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楕円 23"/>
          <p:cNvSpPr/>
          <p:nvPr/>
        </p:nvSpPr>
        <p:spPr>
          <a:xfrm>
            <a:off x="159267" y="2540981"/>
            <a:ext cx="323165" cy="27295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6" name="グループ化 25"/>
          <p:cNvGrpSpPr/>
          <p:nvPr/>
        </p:nvGrpSpPr>
        <p:grpSpPr>
          <a:xfrm>
            <a:off x="113100" y="5287366"/>
            <a:ext cx="369332" cy="300082"/>
            <a:chOff x="208675" y="3735463"/>
            <a:chExt cx="369332" cy="300082"/>
          </a:xfrm>
        </p:grpSpPr>
        <p:sp>
          <p:nvSpPr>
            <p:cNvPr id="27" name="楕円 26"/>
            <p:cNvSpPr/>
            <p:nvPr/>
          </p:nvSpPr>
          <p:spPr>
            <a:xfrm>
              <a:off x="219694" y="3735463"/>
              <a:ext cx="323165" cy="27295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8" name="テキスト ボックス 27"/>
            <p:cNvSpPr txBox="1"/>
            <p:nvPr/>
          </p:nvSpPr>
          <p:spPr>
            <a:xfrm rot="5400000">
              <a:off x="243300" y="3700838"/>
              <a:ext cx="30008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&gt;</a:t>
              </a: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sp>
        <p:nvSpPr>
          <p:cNvPr id="3" name="テキスト ボックス 2"/>
          <p:cNvSpPr txBox="1"/>
          <p:nvPr/>
        </p:nvSpPr>
        <p:spPr>
          <a:xfrm>
            <a:off x="511620" y="2894011"/>
            <a:ext cx="9251210" cy="452150"/>
          </a:xfrm>
          <a:prstGeom prst="rect">
            <a:avLst/>
          </a:prstGeom>
          <a:noFill/>
          <a:ln w="6350">
            <a:noFill/>
            <a:prstDash val="solid"/>
          </a:ln>
        </p:spPr>
        <p:txBody>
          <a:bodyPr wrap="square" rtlCol="0" anchor="ctr" anchorCtr="0">
            <a:noAutofit/>
          </a:bodyPr>
          <a:lstStyle/>
          <a:p>
            <a:r>
              <a:rPr kumimoji="1" lang="ja-JP" altLang="en-US" sz="1000" dirty="0">
                <a:latin typeface="+mn-ea"/>
              </a:rPr>
              <a:t>▷プラスチックごみリサイクル技術の高度化</a:t>
            </a:r>
            <a:endParaRPr kumimoji="1" lang="en-US" altLang="ja-JP" sz="1000" dirty="0">
              <a:latin typeface="+mn-ea"/>
            </a:endParaRPr>
          </a:p>
          <a:p>
            <a:r>
              <a:rPr kumimoji="1" lang="ja-JP" altLang="en-US" sz="1000" dirty="0">
                <a:latin typeface="+mn-ea"/>
              </a:rPr>
              <a:t>▷バイオプラスチック製品の拡大</a:t>
            </a:r>
            <a:endParaRPr kumimoji="1" lang="en-US" altLang="ja-JP" sz="1000" dirty="0">
              <a:latin typeface="+mn-ea"/>
            </a:endParaRPr>
          </a:p>
          <a:p>
            <a:r>
              <a:rPr kumimoji="1" lang="ja-JP" altLang="en-US" sz="1000" dirty="0">
                <a:latin typeface="+mn-ea"/>
              </a:rPr>
              <a:t>▷プラスチックごみ削減に向けた行動変容の促進</a:t>
            </a:r>
          </a:p>
        </p:txBody>
      </p:sp>
    </p:spTree>
    <p:extLst>
      <p:ext uri="{BB962C8B-B14F-4D97-AF65-F5344CB8AC3E}">
        <p14:creationId xmlns:p14="http://schemas.microsoft.com/office/powerpoint/2010/main" val="76627612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3429</Words>
  <Application>Microsoft Office PowerPoint</Application>
  <PresentationFormat>ユーザー設定</PresentationFormat>
  <Paragraphs>259</Paragraphs>
  <Slides>8</Slides>
  <Notes>7</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BIZ UDPゴシック</vt:lpstr>
      <vt:lpstr>Meiryo UI</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2024-07-29T09:25:36Z</dcterms:created>
  <dcterms:modified xsi:type="dcterms:W3CDTF">2024-09-03T04:17:03Z</dcterms:modified>
</cp:coreProperties>
</file>