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2"/>
  </p:notesMasterIdLst>
  <p:sldIdLst>
    <p:sldId id="443" r:id="rId2"/>
    <p:sldId id="466" r:id="rId3"/>
    <p:sldId id="512" r:id="rId4"/>
    <p:sldId id="513" r:id="rId5"/>
    <p:sldId id="514" r:id="rId6"/>
    <p:sldId id="515" r:id="rId7"/>
    <p:sldId id="516" r:id="rId8"/>
    <p:sldId id="517" r:id="rId9"/>
    <p:sldId id="518" r:id="rId10"/>
    <p:sldId id="519" r:id="rId11"/>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6" autoAdjust="0"/>
    <p:restoredTop sz="81688" autoAdjust="0"/>
  </p:normalViewPr>
  <p:slideViewPr>
    <p:cSldViewPr snapToGrid="0">
      <p:cViewPr varScale="1">
        <p:scale>
          <a:sx n="65" d="100"/>
          <a:sy n="65" d="100"/>
        </p:scale>
        <p:origin x="13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2024/7/29</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021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912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988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366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655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947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486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9BAA96-0D50-4A49-9A5E-C49B3DD848C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079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428290-D9F4-4DC7-9351-5CB573542EE7}" type="datetimeFigureOut">
              <a:rPr kumimoji="1" lang="ja-JP" altLang="en-US" smtClean="0"/>
              <a:t>2024/7/29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7C428290-D9F4-4DC7-9351-5CB573542EE7}" type="datetimeFigureOut">
              <a:rPr kumimoji="1" lang="ja-JP" altLang="en-US" smtClean="0"/>
              <a:t>2024/7/29</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５　観光・文化、おもてなし</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707242"/>
            <a:ext cx="6300793" cy="155427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⑪ 多様な都市魅力の創出・発信</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⑫　移動の利便性</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水上交通ネットワークの構築</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ユニバーサルデザイン（ＵＤ）タクシーの普及促進</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⑬　空港運用の強化</a:t>
            </a:r>
          </a:p>
        </p:txBody>
      </p:sp>
      <p:sp>
        <p:nvSpPr>
          <p:cNvPr id="2" name="スライド番号プレースホルダー 1"/>
          <p:cNvSpPr>
            <a:spLocks noGrp="1"/>
          </p:cNvSpPr>
          <p:nvPr>
            <p:ph type="sldNum" sz="quarter" idx="12"/>
          </p:nvPr>
        </p:nvSpPr>
        <p:spPr>
          <a:xfrm>
            <a:off x="7812484" y="6800123"/>
            <a:ext cx="2268141" cy="383297"/>
          </a:xfrm>
        </p:spPr>
        <p:txBody>
          <a:bodyPr/>
          <a:lstStyle/>
          <a:p>
            <a:r>
              <a:rPr kumimoji="1" lang="en-US" altLang="ja-JP" dirty="0"/>
              <a:t>33</a:t>
            </a:r>
            <a:endParaRPr kumimoji="1" lang="ja-JP" altLang="en-US" dirty="0"/>
          </a:p>
        </p:txBody>
      </p:sp>
    </p:spTree>
    <p:extLst>
      <p:ext uri="{BB962C8B-B14F-4D97-AF65-F5344CB8AC3E}">
        <p14:creationId xmlns:p14="http://schemas.microsoft.com/office/powerpoint/2010/main" val="42521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42</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4262421944"/>
              </p:ext>
            </p:extLst>
          </p:nvPr>
        </p:nvGraphicFramePr>
        <p:xfrm>
          <a:off x="511620" y="3721059"/>
          <a:ext cx="9360001" cy="1423254"/>
        </p:xfrm>
        <a:graphic>
          <a:graphicData uri="http://schemas.openxmlformats.org/drawingml/2006/table">
            <a:tbl>
              <a:tblPr bandRow="1">
                <a:tableStyleId>{5940675A-B579-460E-94D1-54222C63F5DA}</a:tableStyleId>
              </a:tblPr>
              <a:tblGrid>
                <a:gridCol w="1671141">
                  <a:extLst>
                    <a:ext uri="{9D8B030D-6E8A-4147-A177-3AD203B41FA5}">
                      <a16:colId xmlns:a16="http://schemas.microsoft.com/office/drawing/2014/main" val="525926817"/>
                    </a:ext>
                  </a:extLst>
                </a:gridCol>
                <a:gridCol w="7688860">
                  <a:extLst>
                    <a:ext uri="{9D8B030D-6E8A-4147-A177-3AD203B41FA5}">
                      <a16:colId xmlns:a16="http://schemas.microsoft.com/office/drawing/2014/main" val="1556401701"/>
                    </a:ext>
                  </a:extLst>
                </a:gridCol>
              </a:tblGrid>
              <a:tr h="75005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031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関西国際空港の容量拡張等を実現するため、</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国より飛行経路の見直しの検討結果が示され、大阪府・兵庫県・和歌山県が共同</a:t>
                      </a:r>
                      <a:r>
                        <a:rPr lang="ja-JP" altLang="en-US" sz="1000" dirty="0">
                          <a:solidFill>
                            <a:schemeClr val="tx1"/>
                          </a:solidFill>
                          <a:latin typeface="游ゴシック"/>
                        </a:rPr>
                        <a:t>で、環境面</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への影響などを検証する有識者委員会を設置し、</a:t>
                      </a:r>
                      <a:r>
                        <a:rPr lang="en-US" altLang="ja-JP" sz="1000" b="0" i="0" u="none" strike="noStrike" kern="1200" cap="none" spc="0" normalizeH="0" baseline="0" noProof="0" dirty="0">
                          <a:ln>
                            <a:noFill/>
                          </a:ln>
                          <a:solidFill>
                            <a:schemeClr val="tx1"/>
                          </a:solidFill>
                          <a:effectLst/>
                          <a:uLnTx/>
                          <a:uFillTx/>
                          <a:latin typeface="游ゴシック"/>
                          <a:ea typeface="+mn-ea"/>
                          <a:cs typeface="+mn-cs"/>
                        </a:rPr>
                        <a:t>2024</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年</a:t>
                      </a:r>
                      <a:r>
                        <a:rPr lang="en-US" altLang="ja-JP" sz="1000" b="0" i="0" u="none" strike="noStrike" kern="1200" cap="none" spc="0" normalizeH="0" baseline="0" noProof="0" dirty="0">
                          <a:ln>
                            <a:noFill/>
                          </a:ln>
                          <a:solidFill>
                            <a:schemeClr val="tx1"/>
                          </a:solidFill>
                          <a:effectLst/>
                          <a:uLnTx/>
                          <a:uFillTx/>
                          <a:latin typeface="游ゴシック"/>
                          <a:ea typeface="+mn-ea"/>
                          <a:cs typeface="+mn-cs"/>
                        </a:rPr>
                        <a:t>1</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月に中間とりまとめを公表。この中間とりまとめを踏まえ、関西３空港懇談会を通じて国へ改善要請を行い、同年</a:t>
                      </a:r>
                      <a:r>
                        <a:rPr lang="en-US" altLang="ja-JP" sz="1000" b="0" i="0" u="none" strike="noStrike" kern="1200" cap="none" spc="0" normalizeH="0" baseline="0" noProof="0" dirty="0">
                          <a:ln>
                            <a:noFill/>
                          </a:ln>
                          <a:solidFill>
                            <a:schemeClr val="tx1"/>
                          </a:solidFill>
                          <a:effectLst/>
                          <a:uLnTx/>
                          <a:uFillTx/>
                          <a:latin typeface="游ゴシック"/>
                          <a:ea typeface="+mn-ea"/>
                          <a:cs typeface="+mn-cs"/>
                        </a:rPr>
                        <a:t>3</a:t>
                      </a:r>
                      <a:r>
                        <a:rPr lang="ja-JP" altLang="en-US" sz="1000" b="0" i="0" u="none" strike="noStrike" kern="1200" cap="none" spc="0" normalizeH="0" baseline="0" noProof="0" dirty="0">
                          <a:ln>
                            <a:noFill/>
                          </a:ln>
                          <a:solidFill>
                            <a:schemeClr val="tx1"/>
                          </a:solidFill>
                          <a:effectLst/>
                          <a:uLnTx/>
                          <a:uFillTx/>
                          <a:latin typeface="游ゴシック"/>
                          <a:ea typeface="+mn-ea"/>
                          <a:cs typeface="+mn-cs"/>
                        </a:rPr>
                        <a:t>月に国から「要請事項への対応」が示された。</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4862709"/>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70811744"/>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・関西国際空港全体構想促進協</a:t>
                      </a:r>
                      <a:r>
                        <a:rPr kumimoji="1" lang="ja-JP" altLang="en-US" sz="1000" b="1" u="none" dirty="0">
                          <a:solidFill>
                            <a:schemeClr val="tx1"/>
                          </a:solidFill>
                        </a:rPr>
                        <a:t>議会等を通じて、関西国際空港の更なる機能強化、地域振興を図る</a:t>
                      </a:r>
                      <a:r>
                        <a:rPr kumimoji="1" lang="ja-JP" altLang="en-US" sz="1000" b="1" dirty="0">
                          <a:solidFill>
                            <a:schemeClr val="tx1"/>
                          </a:solidFill>
                        </a:rPr>
                        <a:t>取組みを支援</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61334"/>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万博時に増加が見込まれる旅客需要に対し、空港の受入能力が不足するおそれ</a:t>
            </a:r>
          </a:p>
          <a:p>
            <a:pPr lvl="0" defTabSz="959937">
              <a:defRPr/>
            </a:pPr>
            <a:r>
              <a:rPr kumimoji="1" lang="ja-JP" altLang="en-US" sz="1000" dirty="0">
                <a:latin typeface="+mn-ea"/>
              </a:rPr>
              <a:t>▷</a:t>
            </a:r>
            <a:r>
              <a:rPr kumimoji="1" lang="ja-JP" altLang="en-US" sz="1000" dirty="0"/>
              <a:t>万博時に増加が見込まれる旅客需要により、空港内で混雑や滞留が発生するおそれ</a:t>
            </a:r>
          </a:p>
        </p:txBody>
      </p:sp>
      <p:graphicFrame>
        <p:nvGraphicFramePr>
          <p:cNvPr id="15" name="表 14"/>
          <p:cNvGraphicFramePr>
            <a:graphicFrameLocks noGrp="1"/>
          </p:cNvGraphicFramePr>
          <p:nvPr>
            <p:extLst>
              <p:ext uri="{D42A27DB-BD31-4B8C-83A1-F6EECF244321}">
                <p14:modId xmlns:p14="http://schemas.microsoft.com/office/powerpoint/2010/main" val="2496039674"/>
              </p:ext>
            </p:extLst>
          </p:nvPr>
        </p:nvGraphicFramePr>
        <p:xfrm>
          <a:off x="511620" y="5417571"/>
          <a:ext cx="9360000" cy="73206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▶関西国際空港の受入能力の向上に対する国の継続的な関与と支援</a:t>
                      </a:r>
                      <a:endParaRPr kumimoji="1" lang="en-US" altLang="ja-JP" sz="105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▶関西国際空港の円滑かつ快適な受入体制を整えるため、人手不足解消に向けた従業員の確保や、旅客手続きの効率化に向けた最新機器の導入への継続</a:t>
                      </a:r>
                      <a:br>
                        <a:rPr kumimoji="1" lang="en-US" altLang="ja-JP" sz="1050" b="1" i="0" u="none" strike="noStrike" kern="1200" cap="none" spc="0" normalizeH="0" baseline="0" noProof="0" dirty="0">
                          <a:ln>
                            <a:noFill/>
                          </a:ln>
                          <a:solidFill>
                            <a:prstClr val="black"/>
                          </a:solidFill>
                          <a:effectLst/>
                          <a:uLnTx/>
                          <a:uFillTx/>
                          <a:latin typeface="+mn-lt"/>
                          <a:ea typeface="+mn-ea"/>
                          <a:cs typeface="+mn-cs"/>
                        </a:rPr>
                      </a:br>
                      <a:r>
                        <a:rPr kumimoji="1" lang="en-US" altLang="ja-JP" sz="105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支援</a:t>
                      </a:r>
                      <a:endParaRPr kumimoji="1" lang="ja-JP" altLang="en-US" sz="1050" b="1" dirty="0"/>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173604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7812484" y="6814637"/>
            <a:ext cx="2268141"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rPr>
              <a:t>34</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1456622" y="120617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大阪・関西がわが国の「観光立国」の実現を牽引</a:t>
            </a:r>
          </a:p>
        </p:txBody>
      </p:sp>
      <p:sp>
        <p:nvSpPr>
          <p:cNvPr id="7" name="正方形/長方形 6"/>
          <p:cNvSpPr/>
          <p:nvPr/>
        </p:nvSpPr>
        <p:spPr>
          <a:xfrm>
            <a:off x="3482491" y="698609"/>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角丸四角形 7"/>
          <p:cNvSpPr/>
          <p:nvPr/>
        </p:nvSpPr>
        <p:spPr>
          <a:xfrm>
            <a:off x="1294518" y="1970651"/>
            <a:ext cx="7128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多彩な観光資源を活かし、訪日外客数</a:t>
            </a:r>
            <a:r>
              <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万人の達成に貢献する大阪・関西へ</a:t>
            </a:r>
            <a:endParaRPr kumimoji="0"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図 8"/>
          <p:cNvPicPr>
            <a:picLocks noChangeAspect="1"/>
          </p:cNvPicPr>
          <p:nvPr/>
        </p:nvPicPr>
        <p:blipFill>
          <a:blip r:embed="rId2"/>
          <a:stretch>
            <a:fillRect/>
          </a:stretch>
        </p:blipFill>
        <p:spPr>
          <a:xfrm>
            <a:off x="5011874" y="2835891"/>
            <a:ext cx="4248579" cy="3117947"/>
          </a:xfrm>
          <a:prstGeom prst="rect">
            <a:avLst/>
          </a:prstGeom>
        </p:spPr>
      </p:pic>
      <p:sp>
        <p:nvSpPr>
          <p:cNvPr id="10" name="テキスト ボックス 9"/>
          <p:cNvSpPr txBox="1"/>
          <p:nvPr/>
        </p:nvSpPr>
        <p:spPr>
          <a:xfrm>
            <a:off x="1294518" y="2877715"/>
            <a:ext cx="3635046" cy="2492990"/>
          </a:xfrm>
          <a:prstGeom prst="rect">
            <a:avLst/>
          </a:prstGeom>
          <a:noFill/>
        </p:spPr>
        <p:txBody>
          <a:bodyPr wrap="square" rtlCol="0">
            <a:spAutoFit/>
          </a:bodyPr>
          <a:lstStyle/>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万博に向けて世界第一級の文化・観光拠点を形成。</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多様な観光ニーズに対応した広域観光ルートの充実をはかり、万博来訪者をはじめ観光客の大阪・関西から日本各地への周遊・滞在を促進。</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1200" dirty="0">
                <a:latin typeface="BIZ UDPゴシック" panose="020B0400000000000000" pitchFamily="50" charset="-128"/>
                <a:ea typeface="BIZ UDPゴシック" panose="020B0400000000000000" pitchFamily="50" charset="-128"/>
              </a:rPr>
              <a:t>► 世界各国からの来訪者の玄関口となる関西国際空港の受入体制を万全にするとともに、移動の利便性を高めることで、快適に観光・滞在してもらえるよう、おもてなしの心をもってお迎えする。</a:t>
            </a:r>
            <a:endParaRPr lang="en-US" altLang="ja-JP" sz="1200" dirty="0">
              <a:latin typeface="BIZ UDPゴシック" panose="020B0400000000000000" pitchFamily="50" charset="-128"/>
              <a:ea typeface="BIZ UDPゴシック" panose="020B0400000000000000"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の実現等、さらなるにぎわいや活力を創出。</a:t>
            </a:r>
            <a:b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大阪・関西が訪日外客数</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6,000</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万人の達成に貢献。</a:t>
            </a:r>
            <a:endPar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平行四辺形 10"/>
          <p:cNvSpPr/>
          <p:nvPr/>
        </p:nvSpPr>
        <p:spPr>
          <a:xfrm>
            <a:off x="4939560" y="4042450"/>
            <a:ext cx="1573407" cy="365778"/>
          </a:xfrm>
          <a:prstGeom prst="parallelogram">
            <a:avLst>
              <a:gd name="adj" fmla="val 73387"/>
            </a:avLst>
          </a:prstGeom>
          <a:solidFill>
            <a:schemeClr val="accent5"/>
          </a:solidFill>
          <a:ln w="63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大阪・関西から</a:t>
            </a:r>
            <a:endParaRPr kumimoji="1" lang="en-US" altLang="ja-JP"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日本各地へ！</a:t>
            </a:r>
          </a:p>
        </p:txBody>
      </p:sp>
      <p:sp>
        <p:nvSpPr>
          <p:cNvPr id="12" name="正方形/長方形 11"/>
          <p:cNvSpPr/>
          <p:nvPr/>
        </p:nvSpPr>
        <p:spPr>
          <a:xfrm>
            <a:off x="412706" y="706091"/>
            <a:ext cx="467364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「観光・文化、おもてなし」分野における未来社会の姿</a:t>
            </a:r>
          </a:p>
        </p:txBody>
      </p:sp>
    </p:spTree>
    <p:extLst>
      <p:ext uri="{BB962C8B-B14F-4D97-AF65-F5344CB8AC3E}">
        <p14:creationId xmlns:p14="http://schemas.microsoft.com/office/powerpoint/2010/main" val="193145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791188029"/>
              </p:ext>
            </p:extLst>
          </p:nvPr>
        </p:nvGraphicFramePr>
        <p:xfrm>
          <a:off x="280329" y="1603263"/>
          <a:ext cx="9540000" cy="464677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46777">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ja-JP" altLang="en-US" sz="1300" b="1" u="none" strike="noStrike" baseline="0" dirty="0">
                          <a:solidFill>
                            <a:schemeClr val="tx1"/>
                          </a:solidFill>
                          <a:latin typeface="BIZ UDPゴシック" panose="020B0400000000000000" pitchFamily="50" charset="-128"/>
                          <a:ea typeface="BIZ UDPゴシック" panose="020B0400000000000000" pitchFamily="50" charset="-128"/>
                        </a:rPr>
                        <a:t>成長・飛躍</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に向けた取組みスタート</a:t>
                      </a: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新型コロナの水際対策の</a:t>
                      </a: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終了等</a:t>
                      </a:r>
                      <a:r>
                        <a:rPr lang="ja-JP" altLang="en-US" sz="1100" b="0" u="none" dirty="0">
                          <a:solidFill>
                            <a:schemeClr val="tx1"/>
                          </a:solidFill>
                          <a:latin typeface="BIZ UDPゴシック" panose="020B0400000000000000" pitchFamily="50" charset="-128"/>
                          <a:ea typeface="BIZ UDPゴシック" panose="020B0400000000000000" pitchFamily="50" charset="-128"/>
                        </a:rPr>
                        <a:t>により、イン</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  バウンド需要が</a:t>
                      </a:r>
                      <a:r>
                        <a:rPr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回復</a:t>
                      </a:r>
                      <a:endParaRPr lang="en-US" altLang="ja-JP" sz="1100" b="0" u="none" strike="noStrike"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a:t>
                      </a:r>
                      <a:r>
                        <a:rPr kumimoji="1"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観光誘客を図るための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取組みの推</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・大阪・関西を訪れる旅行者の安全・安心の確保、</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７貿易大臣会合の大阪府・堺市での</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開催</a:t>
                      </a:r>
                      <a:endParaRPr kumimoji="1" lang="en-US" altLang="ja-JP" sz="11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・大阪・関西の文化芸術活動の回復・活性化に向</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けた取組みの推進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世界第一級の文化・観光拠点を形成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・全国最多の世界遺産、伝統芸能やアートなど、</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大阪・関西の歴史的資源や文化芸術の魅力発信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a:solidFill>
                            <a:schemeClr val="tx1"/>
                          </a:solidFill>
                          <a:latin typeface="BIZ UDPゴシック" panose="020B0400000000000000" pitchFamily="50" charset="-128"/>
                          <a:ea typeface="BIZ UDPゴシック" panose="020B0400000000000000" pitchFamily="50" charset="-128"/>
                        </a:rPr>
                        <a:t>DX</a:t>
                      </a:r>
                      <a:r>
                        <a:rPr lang="ja-JP" altLang="en-US" sz="1100" b="0"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1100" b="1" dirty="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・食、歴史、文化芸術、スポーツ、エンタメなど大</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阪・関西の多種多様な地域資源を活かした周遊</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　観光、滞在促進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・広域周遊に繋げる観光ルートの整備・充実</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万人</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の目標達成に向け、大阪・関西が牽引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＊「明日の日本を支える観光ビジョン」</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a:solidFill>
                            <a:schemeClr val="tx1"/>
                          </a:solidFill>
                          <a:latin typeface="BIZ UDPゴシック" panose="020B0400000000000000" pitchFamily="50" charset="-128"/>
                          <a:ea typeface="BIZ UDPゴシック" panose="020B0400000000000000" pitchFamily="50" charset="-128"/>
                        </a:rPr>
                        <a:t>（夢洲）</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の開業</a:t>
                      </a:r>
                      <a:endParaRPr kumimoji="1" lang="en-US" altLang="ja-JP" sz="1100" u="none" strike="sng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　する新たなスポーツ・文化の拠点を整備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rgbClr val="FF0000"/>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（吹田市</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⑪　多様な都市魅力の創出・発信　～大阪・関西の都市魅力の創出・発信～</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35</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15498"/>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し、さらには全国への誘客につなげることで、わが国の観光立国の実現に大きく寄与することをめざす。</a:t>
            </a:r>
          </a:p>
        </p:txBody>
      </p:sp>
      <p:pic>
        <p:nvPicPr>
          <p:cNvPr id="18" name="図 17">
            <a:extLst>
              <a:ext uri="{FF2B5EF4-FFF2-40B4-BE49-F238E27FC236}">
                <a16:creationId xmlns:a16="http://schemas.microsoft.com/office/drawing/2014/main" id="{A83389CB-4AB6-4770-8988-11D25DB5174F}"/>
              </a:ext>
            </a:extLst>
          </p:cNvPr>
          <p:cNvPicPr>
            <a:picLocks noChangeAspect="1"/>
          </p:cNvPicPr>
          <p:nvPr/>
        </p:nvPicPr>
        <p:blipFill>
          <a:blip r:embed="rId3"/>
          <a:stretch>
            <a:fillRect/>
          </a:stretch>
        </p:blipFill>
        <p:spPr>
          <a:xfrm>
            <a:off x="3751509" y="4093414"/>
            <a:ext cx="2525559" cy="1656000"/>
          </a:xfrm>
          <a:prstGeom prst="rect">
            <a:avLst/>
          </a:prstGeom>
        </p:spPr>
      </p:pic>
      <p:sp>
        <p:nvSpPr>
          <p:cNvPr id="19" name="ホームベース 18"/>
          <p:cNvSpPr/>
          <p:nvPr/>
        </p:nvSpPr>
        <p:spPr>
          <a:xfrm>
            <a:off x="3553198" y="5793393"/>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sp>
        <p:nvSpPr>
          <p:cNvPr id="21" name="ホームベース 20"/>
          <p:cNvSpPr/>
          <p:nvPr/>
        </p:nvSpPr>
        <p:spPr>
          <a:xfrm>
            <a:off x="7299017" y="4684125"/>
            <a:ext cx="1786982" cy="652539"/>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事業予定者決定時の提案イメージ</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（令和３年５月</a:t>
            </a:r>
            <a:r>
              <a:rPr kumimoji="1" lang="en-US" altLang="ja-JP" sz="800" b="1" dirty="0">
                <a:solidFill>
                  <a:schemeClr val="tx1"/>
                </a:solidFill>
                <a:latin typeface="BIZ UDPゴシック" panose="020B0400000000000000" pitchFamily="50" charset="-128"/>
                <a:ea typeface="BIZ UDPゴシック" panose="020B0400000000000000" pitchFamily="50" charset="-128"/>
              </a:rPr>
              <a:t>19</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日時点）</a:t>
            </a:r>
          </a:p>
        </p:txBody>
      </p:sp>
      <p:pic>
        <p:nvPicPr>
          <p:cNvPr id="15" name="図 14">
            <a:extLst>
              <a:ext uri="{FF2B5EF4-FFF2-40B4-BE49-F238E27FC236}">
                <a16:creationId xmlns:a16="http://schemas.microsoft.com/office/drawing/2014/main" id="{85BC054D-DF13-41DC-806C-882F6FB39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728" y="3464774"/>
            <a:ext cx="2525559" cy="1306745"/>
          </a:xfrm>
          <a:prstGeom prst="rect">
            <a:avLst/>
          </a:prstGeom>
          <a:ln w="25400">
            <a:noFill/>
          </a:ln>
        </p:spPr>
      </p:pic>
    </p:spTree>
    <p:extLst>
      <p:ext uri="{BB962C8B-B14F-4D97-AF65-F5344CB8AC3E}">
        <p14:creationId xmlns:p14="http://schemas.microsoft.com/office/powerpoint/2010/main" val="2746889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3271542298"/>
              </p:ext>
            </p:extLst>
          </p:nvPr>
        </p:nvGraphicFramePr>
        <p:xfrm>
          <a:off x="511620" y="3851687"/>
          <a:ext cx="9360001" cy="1064192"/>
        </p:xfrm>
        <a:graphic>
          <a:graphicData uri="http://schemas.openxmlformats.org/drawingml/2006/table">
            <a:tbl>
              <a:tblPr bandRow="1">
                <a:tableStyleId>{5940675A-B579-460E-94D1-54222C63F5DA}</a:tableStyleId>
              </a:tblPr>
              <a:tblGrid>
                <a:gridCol w="1592483">
                  <a:extLst>
                    <a:ext uri="{9D8B030D-6E8A-4147-A177-3AD203B41FA5}">
                      <a16:colId xmlns:a16="http://schemas.microsoft.com/office/drawing/2014/main" val="525926817"/>
                    </a:ext>
                  </a:extLst>
                </a:gridCol>
                <a:gridCol w="7767518">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」の展開＜文科省＞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」について記載、「アクションプラン</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」に上記誘客促進について記載</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」の活用について国と府・市で調整中</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9143871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・国内外からの</a:t>
                      </a:r>
                      <a:r>
                        <a:rPr kumimoji="1" lang="ja-JP" altLang="en-US" sz="1000" b="1" u="none" strike="noStrike" baseline="0" dirty="0">
                          <a:solidFill>
                            <a:schemeClr val="tx1"/>
                          </a:solidFill>
                          <a:latin typeface="+mn-ea"/>
                          <a:ea typeface="+mn-ea"/>
                        </a:rPr>
                        <a:t>観光誘客を図るための</a:t>
                      </a:r>
                      <a:r>
                        <a:rPr kumimoji="1" lang="ja-JP" altLang="en-US" sz="1000" b="1" u="none" dirty="0">
                          <a:solidFill>
                            <a:schemeClr val="tx1"/>
                          </a:solidFill>
                          <a:latin typeface="+mn-ea"/>
                          <a:ea typeface="+mn-ea"/>
                        </a:rPr>
                        <a:t>取組みの推進、来訪者の受入環境等整備</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・大阪の文化芸術活動の</a:t>
                      </a:r>
                      <a:r>
                        <a:rPr kumimoji="1" lang="ja-JP" altLang="en-US" sz="1000" b="1" u="none" strike="noStrike" baseline="0" dirty="0">
                          <a:solidFill>
                            <a:schemeClr val="tx1"/>
                          </a:solidFill>
                          <a:latin typeface="+mn-ea"/>
                          <a:ea typeface="+mn-ea"/>
                        </a:rPr>
                        <a:t>回復・</a:t>
                      </a:r>
                      <a:r>
                        <a:rPr kumimoji="1" lang="ja-JP" altLang="en-US" sz="1000" b="1" u="none" dirty="0">
                          <a:solidFill>
                            <a:schemeClr val="tx1"/>
                          </a:solidFill>
                          <a:latin typeface="+mn-ea"/>
                          <a:ea typeface="+mn-ea"/>
                        </a:rPr>
                        <a:t>活性化を推進するため、令和</a:t>
                      </a:r>
                      <a:r>
                        <a:rPr kumimoji="1" lang="en-US" altLang="ja-JP" sz="1000" b="1" u="none" dirty="0">
                          <a:solidFill>
                            <a:schemeClr val="tx1"/>
                          </a:solidFill>
                          <a:latin typeface="+mn-ea"/>
                          <a:ea typeface="+mn-ea"/>
                        </a:rPr>
                        <a:t>5</a:t>
                      </a:r>
                      <a:r>
                        <a:rPr kumimoji="1" lang="ja-JP" altLang="en-US" sz="1000" b="1" u="none" dirty="0">
                          <a:solidFill>
                            <a:schemeClr val="tx1"/>
                          </a:solidFill>
                          <a:latin typeface="+mn-ea"/>
                          <a:ea typeface="+mn-ea"/>
                        </a:rPr>
                        <a:t>年度から地域の文化資源の魅力向上や多彩で豊かな大阪の文化芸術の魅力発信を強化する</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「大阪国際文化芸術プロジェクト」を実施</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・多様な観光・文化資源の魅力を強力に発信する大規模コンテンツ（イベント）や新規性のある仕掛けの実施</a:t>
                      </a:r>
                      <a:endParaRPr kumimoji="1" lang="en-US" altLang="ja-JP" sz="1000" b="1" u="none"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u="none" dirty="0">
                          <a:solidFill>
                            <a:schemeClr val="tx1"/>
                          </a:solidFill>
                          <a:latin typeface="+mn-ea"/>
                          <a:ea typeface="+mn-ea"/>
                        </a:rPr>
                        <a:t>・大阪のスポーツ資源を活用した都市魅力の向上・地域活性化に向けた取組みの実施</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国内外からの観光客の</a:t>
            </a:r>
            <a:r>
              <a:rPr kumimoji="1" lang="ja-JP" altLang="en-US" sz="1000" dirty="0">
                <a:latin typeface="+mn-ea"/>
              </a:rPr>
              <a:t>多様なニーズに対応した新たな</a:t>
            </a:r>
            <a:r>
              <a:rPr kumimoji="1" lang="ja-JP" altLang="en-US" sz="1000" dirty="0"/>
              <a:t>観光</a:t>
            </a:r>
            <a:r>
              <a:rPr kumimoji="1" lang="ja-JP" altLang="en-US" sz="1000" dirty="0">
                <a:latin typeface="+mn-ea"/>
              </a:rPr>
              <a:t>コンテンツの創出</a:t>
            </a:r>
            <a:endParaRPr kumimoji="1" lang="en-US" altLang="ja-JP" sz="1000" dirty="0"/>
          </a:p>
          <a:p>
            <a:r>
              <a:rPr kumimoji="1" lang="ja-JP" altLang="en-US" sz="1000" dirty="0">
                <a:latin typeface="+mn-ea"/>
              </a:rPr>
              <a:t>▷誰</a:t>
            </a:r>
            <a:r>
              <a:rPr kumimoji="1" lang="ja-JP" altLang="en-US" sz="1000" dirty="0"/>
              <a:t>もが安全・安心で快適に滞在できる都市の実現</a:t>
            </a:r>
            <a:endParaRPr kumimoji="1" lang="en-US" altLang="ja-JP" sz="1000" dirty="0"/>
          </a:p>
          <a:p>
            <a:r>
              <a:rPr kumimoji="1" lang="ja-JP" altLang="en-US" sz="1000" dirty="0"/>
              <a:t>▷文化芸術活動の活性化や大阪・関西の多彩で豊かな文化芸術の国内外への魅力発信</a:t>
            </a:r>
            <a:endParaRPr kumimoji="1" lang="en-US" altLang="ja-JP" sz="1000" dirty="0"/>
          </a:p>
          <a:p>
            <a:r>
              <a:rPr kumimoji="1" lang="ja-JP" altLang="en-US" sz="1000" dirty="0"/>
              <a:t>▷万博会場から広域周遊（大阪・関西、日本各地）に繋げる観光ルートの整備・充実及び国内外への情報発信</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999021649"/>
              </p:ext>
            </p:extLst>
          </p:nvPr>
        </p:nvGraphicFramePr>
        <p:xfrm>
          <a:off x="511620" y="5417571"/>
          <a:ext cx="9360000" cy="115740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115740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万博開催に合わせ、大阪・関西の魅力の創出・発信に向けた支援</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・最先端のデジタル技術と観光資源を融合させた新たな観光コンテンツ開発の推進</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・宿泊施設等に安全・安心・快適に滞在できるための支援の充実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・国内外への文化芸術・スポーツの魅力発信等の取組みに対する支援の充実</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lt"/>
                          <a:ea typeface="+mn-ea"/>
                          <a:cs typeface="+mn-cs"/>
                        </a:rPr>
                        <a:t>　・広域周遊観光ルートの整備・充実および効果的な観光プロモーションの推進</a:t>
                      </a:r>
                      <a:endParaRPr kumimoji="1" lang="ja-JP" altLang="en-US" sz="1000" b="0"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59491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56685530"/>
              </p:ext>
            </p:extLst>
          </p:nvPr>
        </p:nvGraphicFramePr>
        <p:xfrm>
          <a:off x="280329" y="1603263"/>
          <a:ext cx="9540000" cy="5047276"/>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47276">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□新たな水上交通ネットワークの開拓</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・海上交通の活性化に向けた社会実験を実施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（大阪市臨海部～</a:t>
                      </a:r>
                      <a:r>
                        <a:rPr lang="ja-JP" altLang="en-US" sz="1100" u="none" strike="noStrike" baseline="0" dirty="0">
                          <a:solidFill>
                            <a:schemeClr val="tx1"/>
                          </a:solidFill>
                          <a:latin typeface="BIZ UDPゴシック" panose="020B0400000000000000" pitchFamily="50" charset="-128"/>
                          <a:ea typeface="BIZ UDPゴシック" panose="020B0400000000000000" pitchFamily="50" charset="-128"/>
                        </a:rPr>
                        <a:t>堺旧港、大阪港～神戸港</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u="none" dirty="0">
                          <a:solidFill>
                            <a:schemeClr val="tx1"/>
                          </a:solidFill>
                          <a:latin typeface="BIZ UDPゴシック" panose="020B0400000000000000" pitchFamily="50" charset="-128"/>
                          <a:ea typeface="BIZ UDPゴシック" panose="020B0400000000000000" pitchFamily="50" charset="-128"/>
                        </a:rPr>
                        <a:t>GATE</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ターミナルの整備</a:t>
                      </a:r>
                      <a:endParaRPr lang="en-US" altLang="ja-JP" sz="1100" u="none" strike="dblStrike" baseline="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・淀川大堰閘門整備工事（</a:t>
                      </a:r>
                      <a:r>
                        <a:rPr lang="en-US" altLang="ja-JP" sz="1100" u="none" dirty="0">
                          <a:solidFill>
                            <a:schemeClr val="tx1"/>
                          </a:solidFill>
                          <a:latin typeface="BIZ UDPゴシック" panose="020B0400000000000000" pitchFamily="50" charset="-128"/>
                          <a:ea typeface="BIZ UDPゴシック" panose="020B0400000000000000" pitchFamily="50" charset="-128"/>
                        </a:rPr>
                        <a:t>2022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万博会場を起点とした水上交通ネット</a:t>
                      </a:r>
                      <a:b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ワークの構築</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、大阪湾内の拠点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（堺、兵庫エリア等）がつながることで、ベイエリ</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ア</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が活性化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・万博会場と淀川方面がつながり、「淀川舟運」が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活性化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□大阪と関西・西日本エリアとの水上交</a:t>
                      </a:r>
                      <a:br>
                        <a:rPr kumimoji="1" lang="en-US" altLang="ja-JP" sz="1300" b="1" dirty="0">
                          <a:solidFill>
                            <a:schemeClr val="tx1"/>
                          </a:solidFill>
                          <a:latin typeface="BIZ UDPゴシック" panose="020B0400000000000000" pitchFamily="50" charset="-128"/>
                          <a:ea typeface="BIZ UDPゴシック" panose="020B0400000000000000" pitchFamily="50" charset="-128"/>
                        </a:rPr>
                      </a:b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通ネットワーク形成</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）と関西・西日本等を結ぶ水上観光ルー</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en-US" altLang="ja-JP" sz="11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トが構築</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～水上交通ネットワークの構築～</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37</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253916"/>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solidFill>
                  <a:prstClr val="black"/>
                </a:solidFill>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a:t>
            </a:r>
            <a:r>
              <a:rPr lang="ja-JP" altLang="en-US" sz="1050" dirty="0">
                <a:latin typeface="BIZ UDPゴシック" panose="020B0400000000000000" pitchFamily="50" charset="-128"/>
                <a:ea typeface="BIZ UDPゴシック" panose="020B0400000000000000" pitchFamily="50" charset="-128"/>
              </a:rPr>
              <a:t>水上交通ネットワーク</a:t>
            </a:r>
            <a:r>
              <a:rPr lang="ja-JP" altLang="en-US" sz="1050" dirty="0">
                <a:solidFill>
                  <a:prstClr val="black"/>
                </a:solidFill>
                <a:latin typeface="BIZ UDPゴシック" panose="020B0400000000000000" pitchFamily="50" charset="-128"/>
                <a:ea typeface="BIZ UDPゴシック" panose="020B0400000000000000" pitchFamily="50" charset="-128"/>
              </a:rPr>
              <a:t>の構築を進める。</a:t>
            </a:r>
          </a:p>
        </p:txBody>
      </p:sp>
      <p:grpSp>
        <p:nvGrpSpPr>
          <p:cNvPr id="15" name="グループ化 14"/>
          <p:cNvGrpSpPr/>
          <p:nvPr/>
        </p:nvGrpSpPr>
        <p:grpSpPr>
          <a:xfrm>
            <a:off x="578657" y="3829347"/>
            <a:ext cx="2447918" cy="2015289"/>
            <a:chOff x="1317274" y="4114689"/>
            <a:chExt cx="2447918" cy="2015289"/>
          </a:xfrm>
        </p:grpSpPr>
        <p:grpSp>
          <p:nvGrpSpPr>
            <p:cNvPr id="16" name="グループ化 15"/>
            <p:cNvGrpSpPr/>
            <p:nvPr/>
          </p:nvGrpSpPr>
          <p:grpSpPr>
            <a:xfrm>
              <a:off x="1317274" y="4125723"/>
              <a:ext cx="2390177" cy="2004255"/>
              <a:chOff x="1830228" y="2542072"/>
              <a:chExt cx="2390177" cy="1426013"/>
            </a:xfrm>
          </p:grpSpPr>
          <p:pic>
            <p:nvPicPr>
              <p:cNvPr id="35" name="図 34"/>
              <p:cNvPicPr>
                <a:picLocks noChangeAspect="1"/>
              </p:cNvPicPr>
              <p:nvPr/>
            </p:nvPicPr>
            <p:blipFill rotWithShape="1">
              <a:blip r:embed="rId3"/>
              <a:srcRect l="55997" t="2630" r="1" b="54484"/>
              <a:stretch/>
            </p:blipFill>
            <p:spPr>
              <a:xfrm>
                <a:off x="1830228" y="2542072"/>
                <a:ext cx="2390177" cy="1426013"/>
              </a:xfrm>
              <a:prstGeom prst="rect">
                <a:avLst/>
              </a:prstGeom>
              <a:ln>
                <a:noFill/>
              </a:ln>
            </p:spPr>
          </p:pic>
          <p:sp>
            <p:nvSpPr>
              <p:cNvPr id="36" name="正方形/長方形 35">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7" name="正方形/長方形 16">
              <a:extLst>
                <a:ext uri="{FF2B5EF4-FFF2-40B4-BE49-F238E27FC236}">
                  <a16:creationId xmlns:a16="http://schemas.microsoft.com/office/drawing/2014/main" id="{629137E7-C1B9-4208-BA8D-6F2122E10AF2}"/>
                </a:ext>
              </a:extLst>
            </p:cNvPr>
            <p:cNvSpPr/>
            <p:nvPr/>
          </p:nvSpPr>
          <p:spPr>
            <a:xfrm>
              <a:off x="1926066" y="5466281"/>
              <a:ext cx="584576" cy="15390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3" name="フリーフォーム 22"/>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24"/>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台形 25"/>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p:cNvGrpSpPr/>
            <p:nvPr/>
          </p:nvGrpSpPr>
          <p:grpSpPr>
            <a:xfrm>
              <a:off x="2732431" y="4485023"/>
              <a:ext cx="546452" cy="504408"/>
              <a:chOff x="5906813" y="3734328"/>
              <a:chExt cx="546452" cy="504408"/>
            </a:xfrm>
          </p:grpSpPr>
          <p:sp>
            <p:nvSpPr>
              <p:cNvPr id="33" name="フリーフォーム 32"/>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フリーフォーム 33"/>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フリーフォーム 28"/>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32"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grpSp>
      <p:grpSp>
        <p:nvGrpSpPr>
          <p:cNvPr id="38" name="グループ化 37"/>
          <p:cNvGrpSpPr>
            <a:grpSpLocks noChangeAspect="1"/>
          </p:cNvGrpSpPr>
          <p:nvPr/>
        </p:nvGrpSpPr>
        <p:grpSpPr>
          <a:xfrm>
            <a:off x="694704" y="5484408"/>
            <a:ext cx="2330344" cy="1166130"/>
            <a:chOff x="11636945" y="4850444"/>
            <a:chExt cx="1804087" cy="1007972"/>
          </a:xfrm>
        </p:grpSpPr>
        <p:sp>
          <p:nvSpPr>
            <p:cNvPr id="39" name="正方形/長方形 38"/>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a:grpSpLocks noChangeAspect="1"/>
            </p:cNvGrpSpPr>
            <p:nvPr/>
          </p:nvGrpSpPr>
          <p:grpSpPr>
            <a:xfrm>
              <a:off x="11636945" y="4850444"/>
              <a:ext cx="1804087" cy="821214"/>
              <a:chOff x="60177" y="824041"/>
              <a:chExt cx="1904674" cy="876918"/>
            </a:xfrm>
          </p:grpSpPr>
          <p:grpSp>
            <p:nvGrpSpPr>
              <p:cNvPr id="41" name="グループ化 40">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43" name="図 42"/>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44"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42" name="テキスト ボックス 41"/>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48" name="ホームベース 47"/>
          <p:cNvSpPr/>
          <p:nvPr/>
        </p:nvSpPr>
        <p:spPr>
          <a:xfrm>
            <a:off x="2055409" y="310395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▲淀川大堰閘門</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　　　（出典）国土交通省</a:t>
            </a:r>
          </a:p>
        </p:txBody>
      </p:sp>
      <p:pic>
        <p:nvPicPr>
          <p:cNvPr id="53" name="図 52">
            <a:extLst>
              <a:ext uri="{FF2B5EF4-FFF2-40B4-BE49-F238E27FC236}">
                <a16:creationId xmlns:a16="http://schemas.microsoft.com/office/drawing/2014/main" id="{4E5E93D2-EFE1-4567-BC51-B510E22BF5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49" y="3147842"/>
            <a:ext cx="1634490" cy="821259"/>
          </a:xfrm>
          <a:prstGeom prst="rect">
            <a:avLst/>
          </a:prstGeom>
        </p:spPr>
      </p:pic>
      <p:grpSp>
        <p:nvGrpSpPr>
          <p:cNvPr id="57" name="グループ化 56"/>
          <p:cNvGrpSpPr/>
          <p:nvPr/>
        </p:nvGrpSpPr>
        <p:grpSpPr>
          <a:xfrm>
            <a:off x="3766342" y="3276479"/>
            <a:ext cx="2532089" cy="2568157"/>
            <a:chOff x="4619147" y="3296413"/>
            <a:chExt cx="2532089" cy="2568157"/>
          </a:xfrm>
        </p:grpSpPr>
        <p:pic>
          <p:nvPicPr>
            <p:cNvPr id="58" name="図 57"/>
            <p:cNvPicPr>
              <a:picLocks noChangeAspect="1"/>
            </p:cNvPicPr>
            <p:nvPr/>
          </p:nvPicPr>
          <p:blipFill rotWithShape="1">
            <a:blip r:embed="rId3"/>
            <a:srcRect l="28430" t="2631" b="19531"/>
            <a:stretch/>
          </p:blipFill>
          <p:spPr>
            <a:xfrm>
              <a:off x="4619147" y="3296413"/>
              <a:ext cx="2532089" cy="2317228"/>
            </a:xfrm>
            <a:prstGeom prst="rect">
              <a:avLst/>
            </a:prstGeom>
            <a:ln>
              <a:noFill/>
            </a:ln>
          </p:spPr>
        </p:pic>
        <p:grpSp>
          <p:nvGrpSpPr>
            <p:cNvPr id="59" name="グループ化 58"/>
            <p:cNvGrpSpPr/>
            <p:nvPr/>
          </p:nvGrpSpPr>
          <p:grpSpPr>
            <a:xfrm>
              <a:off x="4671446" y="3522101"/>
              <a:ext cx="950623" cy="1388308"/>
              <a:chOff x="901464" y="-1276204"/>
              <a:chExt cx="950623" cy="1320367"/>
            </a:xfrm>
          </p:grpSpPr>
          <p:sp>
            <p:nvSpPr>
              <p:cNvPr id="75" name="正方形/長方形 74">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60" name="正方形/長方形 59">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・船着場周辺の賑わい創出</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・地域資源を活かした内陸部への周遊</a:t>
              </a:r>
            </a:p>
          </p:txBody>
        </p:sp>
        <p:sp>
          <p:nvSpPr>
            <p:cNvPr id="61"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63" name="直線矢印コネクタ 62"/>
            <p:cNvCxnSpPr>
              <a:cxnSpLocks/>
            </p:cNvCxnSpPr>
            <p:nvPr/>
          </p:nvCxnSpPr>
          <p:spPr>
            <a:xfrm flipV="1">
              <a:off x="6458071" y="3556715"/>
              <a:ext cx="201423" cy="202981"/>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65" name="フリーフォーム 64"/>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フリーフォーム 66"/>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フリーフォーム 67"/>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70" name="フリーフォーム 69"/>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フリーフォーム 70"/>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9" name="グループ化 78"/>
          <p:cNvGrpSpPr/>
          <p:nvPr/>
        </p:nvGrpSpPr>
        <p:grpSpPr>
          <a:xfrm>
            <a:off x="6964563" y="3325338"/>
            <a:ext cx="2531095" cy="2285739"/>
            <a:chOff x="7248661" y="2945053"/>
            <a:chExt cx="2531095" cy="2285739"/>
          </a:xfrm>
        </p:grpSpPr>
        <p:pic>
          <p:nvPicPr>
            <p:cNvPr id="80" name="図 7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248661" y="2945053"/>
              <a:ext cx="2531095" cy="2285739"/>
            </a:xfrm>
            <a:prstGeom prst="rect">
              <a:avLst/>
            </a:prstGeom>
            <a:ln>
              <a:noFill/>
            </a:ln>
          </p:spPr>
        </p:pic>
        <p:sp>
          <p:nvSpPr>
            <p:cNvPr id="81"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solidFill>
                    <a:schemeClr val="tx1"/>
                  </a:solidFill>
                  <a:latin typeface="Meiryo UI" panose="020B0604030504040204" pitchFamily="50" charset="-128"/>
                  <a:ea typeface="Meiryo UI" panose="020B0604030504040204" pitchFamily="50" charset="-128"/>
                </a:rPr>
                <a:t>(IR)</a:t>
              </a:r>
            </a:p>
          </p:txBody>
        </p:sp>
        <p:sp>
          <p:nvSpPr>
            <p:cNvPr id="83" name="正方形/長方形 82">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5" name="フリーフォーム 84"/>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87" name="フリーフォーム 86"/>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8" name="直線矢印コネクタ 87"/>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
        <p:nvSpPr>
          <p:cNvPr id="90" name="正方形/長方形 89">
            <a:extLst>
              <a:ext uri="{FF2B5EF4-FFF2-40B4-BE49-F238E27FC236}">
                <a16:creationId xmlns:a16="http://schemas.microsoft.com/office/drawing/2014/main" id="{76CCBB7D-1150-47DD-94F8-CDD2B74DF8CA}"/>
              </a:ext>
            </a:extLst>
          </p:cNvPr>
          <p:cNvSpPr/>
          <p:nvPr/>
        </p:nvSpPr>
        <p:spPr>
          <a:xfrm>
            <a:off x="5829474" y="4265790"/>
            <a:ext cx="233156" cy="15840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a:t>
            </a:r>
          </a:p>
        </p:txBody>
      </p:sp>
      <p:sp>
        <p:nvSpPr>
          <p:cNvPr id="91" name="フリーフォーム 65">
            <a:extLst>
              <a:ext uri="{FF2B5EF4-FFF2-40B4-BE49-F238E27FC236}">
                <a16:creationId xmlns:a16="http://schemas.microsoft.com/office/drawing/2014/main" id="{60191575-93C4-4C62-8C11-9CF0292D8537}"/>
              </a:ext>
            </a:extLst>
          </p:cNvPr>
          <p:cNvSpPr/>
          <p:nvPr/>
        </p:nvSpPr>
        <p:spPr>
          <a:xfrm>
            <a:off x="5567688" y="3959358"/>
            <a:ext cx="239001" cy="271409"/>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a:extLst>
              <a:ext uri="{FF2B5EF4-FFF2-40B4-BE49-F238E27FC236}">
                <a16:creationId xmlns:a16="http://schemas.microsoft.com/office/drawing/2014/main" id="{9FB6B836-7D37-488C-B18D-902EF720F186}"/>
              </a:ext>
            </a:extLst>
          </p:cNvPr>
          <p:cNvSpPr/>
          <p:nvPr/>
        </p:nvSpPr>
        <p:spPr>
          <a:xfrm>
            <a:off x="5604908" y="3386203"/>
            <a:ext cx="304131" cy="133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十三</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276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46848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38</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067494655"/>
              </p:ext>
            </p:extLst>
          </p:nvPr>
        </p:nvGraphicFramePr>
        <p:xfrm>
          <a:off x="511620" y="3851687"/>
          <a:ext cx="9360001" cy="1020625"/>
        </p:xfrm>
        <a:graphic>
          <a:graphicData uri="http://schemas.openxmlformats.org/drawingml/2006/table">
            <a:tbl>
              <a:tblPr bandRow="1">
                <a:tableStyleId>{5940675A-B579-460E-94D1-54222C63F5DA}</a:tableStyleId>
              </a:tblPr>
              <a:tblGrid>
                <a:gridCol w="1523657">
                  <a:extLst>
                    <a:ext uri="{9D8B030D-6E8A-4147-A177-3AD203B41FA5}">
                      <a16:colId xmlns:a16="http://schemas.microsoft.com/office/drawing/2014/main" val="525926817"/>
                    </a:ext>
                  </a:extLst>
                </a:gridCol>
                <a:gridCol w="7836344">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国、府等が参画する淀川舟運活性化協議会において、万博までの具体的な目標を設定した</a:t>
                      </a:r>
                      <a:endParaRPr kumimoji="1" lang="en-US" altLang="ja-JP" sz="10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355005251"/>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・海上交通の活性化に向けた社会実験（海上交通ルート、事業化実現可能性の検討</a:t>
                      </a:r>
                      <a:r>
                        <a:rPr kumimoji="1" lang="ja-JP" altLang="en-US" sz="1000" b="1" u="none" strike="noStrike" baseline="0" dirty="0">
                          <a:solidFill>
                            <a:schemeClr val="tx1"/>
                          </a:solidFill>
                        </a:rPr>
                        <a:t>等）の実施（</a:t>
                      </a:r>
                      <a:r>
                        <a:rPr kumimoji="1" lang="en-US" altLang="ja-JP" sz="1000" b="1" u="none" strike="noStrike" baseline="0" dirty="0">
                          <a:solidFill>
                            <a:schemeClr val="tx1"/>
                          </a:solidFill>
                        </a:rPr>
                        <a:t>R4.10,11</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R5.10</a:t>
                      </a:r>
                      <a:r>
                        <a:rPr kumimoji="1" lang="ja-JP" altLang="en-US" sz="1000" b="1" u="none" strike="noStrike" baseline="0" dirty="0">
                          <a:solidFill>
                            <a:schemeClr val="tx1"/>
                          </a:solidFill>
                        </a:rPr>
                        <a:t>、</a:t>
                      </a:r>
                      <a:r>
                        <a:rPr kumimoji="1" lang="en-US" altLang="ja-JP" sz="1000" b="1" u="none" strike="noStrike" baseline="0" dirty="0">
                          <a:solidFill>
                            <a:schemeClr val="tx1"/>
                          </a:solidFill>
                        </a:rPr>
                        <a:t>R6.1</a:t>
                      </a:r>
                      <a:r>
                        <a:rPr kumimoji="1" lang="ja-JP" altLang="en-US" sz="1000" b="1" u="none" strike="noStrike" baseline="0" dirty="0">
                          <a:solidFill>
                            <a:schemeClr val="tx1"/>
                          </a:solidFill>
                        </a:rPr>
                        <a:t>）</a:t>
                      </a:r>
                      <a:endParaRPr kumimoji="1" lang="en-US" altLang="ja-JP" sz="1000" b="1" u="none" strike="noStrike" baseline="0"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・水上・海上交通の運航拠点（船着場、旅客ターミナル等）の整備</a:t>
                      </a:r>
                      <a:endParaRPr kumimoji="1" lang="en-US" altLang="ja-JP" sz="1000" b="1" dirty="0">
                        <a:solidFill>
                          <a:schemeClr val="tx1"/>
                        </a:solidFill>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rPr>
                        <a:t>・市町等との連携によるにぎわいづくり</a:t>
                      </a:r>
                      <a:endParaRPr kumimoji="1" lang="en-US" altLang="ja-JP" sz="1000" b="1" dirty="0">
                        <a:solidFill>
                          <a:schemeClr val="tx1"/>
                        </a:solidFill>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夢洲と大阪湾の各拠点間において民間事業者による運航体制の構築</a:t>
            </a:r>
            <a:endParaRPr kumimoji="1" lang="en-US" altLang="ja-JP" sz="1000" strike="sngStrike" dirty="0"/>
          </a:p>
          <a:p>
            <a:r>
              <a:rPr kumimoji="1" lang="ja-JP" altLang="en-US" sz="1000" dirty="0">
                <a:latin typeface="+mn-ea"/>
              </a:rPr>
              <a:t>▷</a:t>
            </a:r>
            <a:r>
              <a:rPr kumimoji="1" lang="ja-JP" altLang="en-US" sz="1000" dirty="0"/>
              <a:t>淀川を活用した航路開拓等の推進</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3424014037"/>
              </p:ext>
            </p:extLst>
          </p:nvPr>
        </p:nvGraphicFramePr>
        <p:xfrm>
          <a:off x="511620" y="5417571"/>
          <a:ext cx="9360000" cy="5644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rPr>
                        <a:t>▶</a:t>
                      </a:r>
                      <a:r>
                        <a:rPr kumimoji="1" lang="ja-JP" altLang="en-US" sz="1050" b="1" u="none" dirty="0">
                          <a:solidFill>
                            <a:schemeClr val="tx1"/>
                          </a:solidFill>
                          <a:latin typeface="+mn-ea"/>
                          <a:ea typeface="+mn-ea"/>
                        </a:rPr>
                        <a:t>万博アクセス等で水上交通ネットワークを活用</a:t>
                      </a:r>
                      <a:endParaRPr kumimoji="1" lang="en-US" altLang="ja-JP" sz="1050" b="1"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・淀川舟運活性化に向けた、航路開拓等の取組みの</a:t>
                      </a:r>
                      <a:r>
                        <a:rPr kumimoji="1" lang="ja-JP" altLang="en-US" sz="1000" b="0" i="0" u="none" strike="noStrike" kern="1200" cap="none" spc="0" normalizeH="0" baseline="0" noProof="0" dirty="0">
                          <a:ln>
                            <a:noFill/>
                          </a:ln>
                          <a:solidFill>
                            <a:schemeClr val="tx1"/>
                          </a:solidFill>
                          <a:effectLst/>
                          <a:uLnTx/>
                          <a:uFillTx/>
                          <a:latin typeface="+mn-lt"/>
                          <a:ea typeface="+mn-ea"/>
                          <a:cs typeface="+mn-cs"/>
                        </a:rPr>
                        <a:t>推進</a:t>
                      </a: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203068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875364050"/>
              </p:ext>
            </p:extLst>
          </p:nvPr>
        </p:nvGraphicFramePr>
        <p:xfrm>
          <a:off x="280329" y="1603262"/>
          <a:ext cx="9540000" cy="521275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212753">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UD</a:t>
                      </a:r>
                      <a:r>
                        <a:rPr lang="ja-JP" altLang="en-US" sz="1300" b="1" u="none" dirty="0">
                          <a:solidFill>
                            <a:schemeClr val="tx1"/>
                          </a:solidFill>
                          <a:latin typeface="BIZ UDPゴシック" panose="020B0400000000000000" pitchFamily="50" charset="-128"/>
                          <a:ea typeface="BIZ UDPゴシック" panose="020B0400000000000000" pitchFamily="50" charset="-128"/>
                        </a:rPr>
                        <a:t>タクシー導入率</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100" b="1" u="none" strike="noStrike" dirty="0">
                          <a:solidFill>
                            <a:schemeClr val="tx1"/>
                          </a:solidFill>
                          <a:latin typeface="BIZ UDPゴシック" panose="020B0400000000000000" pitchFamily="50" charset="-128"/>
                          <a:ea typeface="BIZ UDPゴシック" panose="020B0400000000000000" pitchFamily="50" charset="-128"/>
                        </a:rPr>
                        <a:t>13.3</a:t>
                      </a:r>
                      <a:r>
                        <a:rPr lang="en-US" altLang="ja-JP" sz="1100" b="1" u="none" dirty="0">
                          <a:solidFill>
                            <a:schemeClr val="tx1"/>
                          </a:solidFill>
                          <a:latin typeface="BIZ UDPゴシック" panose="020B0400000000000000" pitchFamily="50" charset="-128"/>
                          <a:ea typeface="BIZ UDPゴシック" panose="020B0400000000000000" pitchFamily="50" charset="-128"/>
                        </a:rPr>
                        <a:t>% </a:t>
                      </a:r>
                      <a:r>
                        <a:rPr lang="ja-JP" altLang="en-US" sz="1100" b="1" u="none" dirty="0">
                          <a:solidFill>
                            <a:schemeClr val="tx1"/>
                          </a:solidFill>
                          <a:latin typeface="BIZ UDPゴシック" panose="020B0400000000000000" pitchFamily="50" charset="-128"/>
                          <a:ea typeface="BIZ UDPゴシック" panose="020B0400000000000000" pitchFamily="50" charset="-128"/>
                        </a:rPr>
                        <a:t>（</a:t>
                      </a:r>
                      <a:r>
                        <a:rPr lang="en-US" altLang="ja-JP" sz="1100" b="1" u="none" dirty="0">
                          <a:solidFill>
                            <a:schemeClr val="tx1"/>
                          </a:solidFill>
                          <a:latin typeface="BIZ UDPゴシック" panose="020B0400000000000000" pitchFamily="50" charset="-128"/>
                          <a:ea typeface="BIZ UDPゴシック" panose="020B0400000000000000" pitchFamily="50" charset="-128"/>
                        </a:rPr>
                        <a:t>202</a:t>
                      </a:r>
                      <a:r>
                        <a:rPr lang="en-US" altLang="ja-JP" sz="1100" b="1" u="none" strike="noStrike" dirty="0">
                          <a:solidFill>
                            <a:schemeClr val="tx1"/>
                          </a:solidFill>
                          <a:latin typeface="BIZ UDPゴシック" panose="020B0400000000000000" pitchFamily="50" charset="-128"/>
                          <a:ea typeface="BIZ UDPゴシック" panose="020B0400000000000000" pitchFamily="50" charset="-128"/>
                        </a:rPr>
                        <a:t>4</a:t>
                      </a:r>
                      <a:r>
                        <a:rPr lang="ja-JP" altLang="en-US" sz="1100" b="1" u="none" dirty="0">
                          <a:solidFill>
                            <a:schemeClr val="tx1"/>
                          </a:solidFill>
                          <a:latin typeface="BIZ UDPゴシック" panose="020B0400000000000000" pitchFamily="50" charset="-128"/>
                          <a:ea typeface="BIZ UDPゴシック" panose="020B0400000000000000" pitchFamily="50" charset="-128"/>
                        </a:rPr>
                        <a:t>年</a:t>
                      </a:r>
                      <a:r>
                        <a:rPr lang="en-US" altLang="ja-JP" sz="1100" b="1" u="none" dirty="0">
                          <a:solidFill>
                            <a:schemeClr val="tx1"/>
                          </a:solidFill>
                          <a:latin typeface="BIZ UDPゴシック" panose="020B0400000000000000" pitchFamily="50" charset="-128"/>
                          <a:ea typeface="BIZ UDPゴシック" panose="020B0400000000000000" pitchFamily="50" charset="-128"/>
                        </a:rPr>
                        <a:t>3</a:t>
                      </a:r>
                      <a:r>
                        <a:rPr lang="ja-JP" altLang="en-US" sz="1100" b="1" u="none" dirty="0">
                          <a:solidFill>
                            <a:schemeClr val="tx1"/>
                          </a:solidFill>
                          <a:latin typeface="BIZ UDPゴシック" panose="020B0400000000000000" pitchFamily="50" charset="-128"/>
                          <a:ea typeface="BIZ UDPゴシック" panose="020B0400000000000000" pitchFamily="50" charset="-128"/>
                        </a:rPr>
                        <a:t>月末暫定値）</a:t>
                      </a:r>
                      <a:endParaRPr lang="en-US" altLang="ja-JP" sz="11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・普通タクシーに比較して高額であるため、事業</a:t>
                      </a:r>
                      <a:br>
                        <a:rPr kumimoji="1" lang="en-US" altLang="ja-JP" sz="1100" dirty="0">
                          <a:solidFill>
                            <a:prstClr val="black"/>
                          </a:solidFill>
                          <a:latin typeface="BIZ UDPゴシック" panose="020B0400000000000000" pitchFamily="50" charset="-128"/>
                          <a:ea typeface="BIZ UDPゴシック" panose="020B0400000000000000" pitchFamily="50" charset="-128"/>
                        </a:rPr>
                      </a:b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者の買い替えが進まず</a:t>
                      </a:r>
                      <a:endParaRPr kumimoji="1" lang="en-US" altLang="ja-JP" sz="1050" strike="sngStrike" dirty="0">
                        <a:solidFill>
                          <a:srgbClr val="FF0000"/>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050" dirty="0">
                        <a:solidFill>
                          <a:prstClr val="black"/>
                        </a:solidFill>
                        <a:latin typeface="BIZ UDPゴシック" panose="020B0400000000000000" pitchFamily="50" charset="-128"/>
                        <a:ea typeface="BIZ UDPゴシック" panose="020B0400000000000000" pitchFamily="50" charset="-128"/>
                      </a:endParaRPr>
                    </a:p>
                    <a:p>
                      <a:r>
                        <a:rPr kumimoji="1" lang="ja-JP" altLang="en-US" sz="1100" dirty="0">
                          <a:solidFill>
                            <a:prstClr val="black"/>
                          </a:solidFill>
                          <a:latin typeface="BIZ UDPゴシック" panose="020B0400000000000000" pitchFamily="50" charset="-128"/>
                          <a:ea typeface="BIZ UDPゴシック" panose="020B0400000000000000" pitchFamily="50" charset="-128"/>
                        </a:rPr>
                        <a:t>・大阪府</a:t>
                      </a:r>
                      <a:r>
                        <a:rPr kumimoji="1" lang="en-US" altLang="ja-JP"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2022</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rgbClr val="FF0000"/>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国補助と併用を可能とする制度へ拡充</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・大阪市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2019</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u="none" dirty="0">
                          <a:solidFill>
                            <a:srgbClr val="FF0000"/>
                          </a:solidFill>
                          <a:latin typeface="BIZ UDPゴシック" panose="020B0400000000000000" pitchFamily="50" charset="-128"/>
                          <a:ea typeface="BIZ UDPゴシック" panose="020B0400000000000000" pitchFamily="50" charset="-128"/>
                        </a:rPr>
                        <a:t>　</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国補助と併用を可能とする制度に拡充</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・吹田市（事業期間</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▷補助上限額：</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万円／台</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　　国・府補助と併用可能な制度を新設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a:solidFill>
                            <a:schemeClr val="tx1"/>
                          </a:solidFill>
                          <a:latin typeface="BIZ UDPゴシック" panose="020B0400000000000000" pitchFamily="50" charset="-128"/>
                          <a:ea typeface="BIZ UDPゴシック" panose="020B0400000000000000" pitchFamily="50" charset="-128"/>
                        </a:rPr>
                        <a:t>25</a:t>
                      </a:r>
                      <a:r>
                        <a:rPr lang="ja-JP" altLang="en-US" sz="1300" b="1" dirty="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kumimoji="1" lang="ja-JP" altLang="en-US" sz="11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国の</a:t>
                      </a:r>
                      <a:r>
                        <a:rPr lang="ja-JP" altLang="en-US" sz="1100" u="none" dirty="0">
                          <a:solidFill>
                            <a:schemeClr val="tx1"/>
                          </a:solidFill>
                          <a:latin typeface="BIZ UDPゴシック" panose="020B0400000000000000" pitchFamily="50" charset="-128"/>
                          <a:ea typeface="BIZ UDPゴシック" panose="020B0400000000000000" pitchFamily="50" charset="-128"/>
                        </a:rPr>
                        <a:t>目標年次</a:t>
                      </a:r>
                      <a:r>
                        <a:rPr lang="en-US" altLang="ja-JP" sz="1100" u="none" dirty="0">
                          <a:solidFill>
                            <a:schemeClr val="tx1"/>
                          </a:solidFill>
                          <a:latin typeface="BIZ UDPゴシック" panose="020B0400000000000000" pitchFamily="50" charset="-128"/>
                          <a:ea typeface="BIZ UDPゴシック" panose="020B0400000000000000" pitchFamily="50" charset="-128"/>
                        </a:rPr>
                        <a:t>2025</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年度末を前倒しし、万博</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開催</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までに</a:t>
                      </a:r>
                      <a:r>
                        <a:rPr lang="ja-JP" altLang="en-US" sz="1100" u="none" dirty="0">
                          <a:solidFill>
                            <a:schemeClr val="tx1"/>
                          </a:solidFill>
                          <a:latin typeface="BIZ UDPゴシック" panose="020B0400000000000000" pitchFamily="50" charset="-128"/>
                          <a:ea typeface="BIZ UDPゴシック" panose="020B0400000000000000" pitchFamily="50" charset="-128"/>
                        </a:rPr>
                        <a:t>導入率</a:t>
                      </a:r>
                      <a:r>
                        <a:rPr lang="en-US" altLang="ja-JP" sz="1100" u="none" dirty="0">
                          <a:solidFill>
                            <a:schemeClr val="tx1"/>
                          </a:solidFill>
                          <a:latin typeface="BIZ UDPゴシック" panose="020B0400000000000000" pitchFamily="50" charset="-128"/>
                          <a:ea typeface="BIZ UDPゴシック" panose="020B0400000000000000" pitchFamily="50" charset="-128"/>
                        </a:rPr>
                        <a:t>25%</a:t>
                      </a:r>
                      <a:r>
                        <a:rPr lang="ja-JP" altLang="en-US" sz="1100" u="none" dirty="0">
                          <a:solidFill>
                            <a:schemeClr val="tx1"/>
                          </a:solidFill>
                          <a:latin typeface="BIZ UDPゴシック" panose="020B0400000000000000" pitchFamily="50" charset="-128"/>
                          <a:ea typeface="BIZ UDPゴシック" panose="020B0400000000000000" pitchFamily="50" charset="-128"/>
                        </a:rPr>
                        <a:t>の達成をめざす</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・万博に来場する外国人・高齢者・障がい者等に</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en-US" altLang="ja-JP" sz="1100" u="none" dirty="0">
                          <a:solidFill>
                            <a:schemeClr val="tx1"/>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安全・安心な移動環境を提供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現</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⑫　移動の利便性　～ユニバーサルデザイン（ＵＤ）タクシーの普及促進～</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noProof="0" dirty="0">
                <a:solidFill>
                  <a:prstClr val="black">
                    <a:tint val="75000"/>
                  </a:prstClr>
                </a:solidFill>
                <a:latin typeface="Calibri" panose="020F0502020204030204"/>
                <a:ea typeface="游ゴシック" panose="020B0400000000000000" pitchFamily="50" charset="-128"/>
              </a:rPr>
              <a:t>39</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23193"/>
          </a:xfrm>
          <a:prstGeom prst="rect">
            <a:avLst/>
          </a:prstGeom>
          <a:noFill/>
          <a:ln w="6350">
            <a:noFill/>
            <a:prstDash val="dash"/>
          </a:ln>
        </p:spPr>
        <p:txBody>
          <a:bodyPr wrap="square">
            <a:spAutoFit/>
          </a:bodyPr>
          <a:lstStyle/>
          <a:p>
            <a:pPr lvl="0">
              <a:defRPr/>
            </a:pPr>
            <a:r>
              <a:rPr lang="ja-JP" altLang="en-US" sz="1000" dirty="0">
                <a:latin typeface="BIZ UDPゴシック" panose="020B0400000000000000" pitchFamily="50" charset="-128"/>
                <a:ea typeface="BIZ UDPゴシック" panose="020B0400000000000000" pitchFamily="50" charset="-128"/>
              </a:rPr>
              <a:t>　</a:t>
            </a:r>
            <a:r>
              <a:rPr lang="ja-JP" altLang="en-US" sz="1050" dirty="0">
                <a:latin typeface="BIZ UDPゴシック" panose="020B0400000000000000" pitchFamily="50" charset="-128"/>
                <a:ea typeface="BIZ UDPゴシック" panose="020B0400000000000000" pitchFamily="50" charset="-128"/>
              </a:rPr>
              <a:t>首都圏では、東京オリンピック・パラリンピックを契機に、</a:t>
            </a:r>
            <a:r>
              <a:rPr lang="ja-JP" altLang="en-US" sz="1100" dirty="0">
                <a:latin typeface="BIZ UDPゴシック" panose="020B0400000000000000" pitchFamily="50" charset="-128"/>
                <a:ea typeface="BIZ UDPゴシック" panose="020B0400000000000000" pitchFamily="50" charset="-128"/>
              </a:rPr>
              <a:t>ユニバーサルデザインタクシー</a:t>
            </a:r>
            <a:r>
              <a:rPr lang="ja-JP" altLang="en-US" sz="1050" dirty="0">
                <a:latin typeface="BIZ UDPゴシック" panose="020B0400000000000000" pitchFamily="50" charset="-128"/>
                <a:ea typeface="BIZ UDPゴシック" panose="020B0400000000000000" pitchFamily="50" charset="-128"/>
              </a:rPr>
              <a:t>の普及が大きく前進。大阪においても、誰もが利用しやすいユニバーサルデザインタクシーの導入率を、万博開催までに</a:t>
            </a:r>
            <a:r>
              <a:rPr lang="en-US" altLang="ja-JP" sz="1050" dirty="0">
                <a:latin typeface="BIZ UDPゴシック" panose="020B0400000000000000" pitchFamily="50" charset="-128"/>
                <a:ea typeface="BIZ UDPゴシック" panose="020B0400000000000000" pitchFamily="50" charset="-128"/>
              </a:rPr>
              <a:t>25%</a:t>
            </a:r>
            <a:r>
              <a:rPr lang="ja-JP" altLang="en-US" sz="1050" dirty="0">
                <a:latin typeface="BIZ UDPゴシック" panose="020B0400000000000000" pitchFamily="50" charset="-128"/>
                <a:ea typeface="BIZ UDPゴシック" panose="020B0400000000000000" pitchFamily="50" charset="-128"/>
              </a:rPr>
              <a:t>の達成をめざし、普及促進を図る。</a:t>
            </a:r>
          </a:p>
        </p:txBody>
      </p:sp>
      <p:graphicFrame>
        <p:nvGraphicFramePr>
          <p:cNvPr id="89" name="表 88"/>
          <p:cNvGraphicFramePr>
            <a:graphicFrameLocks noGrp="1"/>
          </p:cNvGraphicFramePr>
          <p:nvPr>
            <p:extLst>
              <p:ext uri="{D42A27DB-BD31-4B8C-83A1-F6EECF244321}">
                <p14:modId xmlns:p14="http://schemas.microsoft.com/office/powerpoint/2010/main" val="3910995911"/>
              </p:ext>
            </p:extLst>
          </p:nvPr>
        </p:nvGraphicFramePr>
        <p:xfrm>
          <a:off x="509673" y="5140457"/>
          <a:ext cx="2416796" cy="457200"/>
        </p:xfrm>
        <a:graphic>
          <a:graphicData uri="http://schemas.openxmlformats.org/drawingml/2006/table">
            <a:tbl>
              <a:tblPr firstRow="1" bandRow="1">
                <a:tableStyleId>{7DF18680-E054-41AD-8BC1-D1AEF772440D}</a:tableStyleId>
              </a:tblPr>
              <a:tblGrid>
                <a:gridCol w="1208398">
                  <a:extLst>
                    <a:ext uri="{9D8B030D-6E8A-4147-A177-3AD203B41FA5}">
                      <a16:colId xmlns:a16="http://schemas.microsoft.com/office/drawing/2014/main" val="3821913583"/>
                    </a:ext>
                  </a:extLst>
                </a:gridCol>
                <a:gridCol w="604199">
                  <a:extLst>
                    <a:ext uri="{9D8B030D-6E8A-4147-A177-3AD203B41FA5}">
                      <a16:colId xmlns:a16="http://schemas.microsoft.com/office/drawing/2014/main" val="2117105469"/>
                    </a:ext>
                  </a:extLst>
                </a:gridCol>
                <a:gridCol w="604199">
                  <a:extLst>
                    <a:ext uri="{9D8B030D-6E8A-4147-A177-3AD203B41FA5}">
                      <a16:colId xmlns:a16="http://schemas.microsoft.com/office/drawing/2014/main" val="123412033"/>
                    </a:ext>
                  </a:extLst>
                </a:gridCol>
              </a:tblGrid>
              <a:tr h="269819">
                <a:tc>
                  <a:txBody>
                    <a:bodyPr/>
                    <a:lstStyle/>
                    <a:p>
                      <a:pPr algn="ctr"/>
                      <a:r>
                        <a:rPr kumimoji="1" lang="ja-JP" altLang="en-US" sz="900" dirty="0">
                          <a:latin typeface="BIZ UDPゴシック" panose="020B0400000000000000" pitchFamily="50" charset="-128"/>
                          <a:ea typeface="BIZ UDPゴシック" panose="020B0400000000000000" pitchFamily="50" charset="-128"/>
                        </a:rPr>
                        <a:t>国による補助</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60</a:t>
                      </a:r>
                      <a:r>
                        <a:rPr kumimoji="1" lang="ja-JP" altLang="en-US" sz="900" b="1" dirty="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1" strike="noStrike" dirty="0">
                          <a:solidFill>
                            <a:schemeClr val="bg1"/>
                          </a:solidFill>
                          <a:latin typeface="BIZ UDPゴシック" panose="020B0400000000000000" pitchFamily="50" charset="-128"/>
                          <a:ea typeface="BIZ UDPゴシック" panose="020B0400000000000000" pitchFamily="50" charset="-128"/>
                        </a:rPr>
                        <a:t>市による補助</a:t>
                      </a:r>
                      <a:endParaRPr kumimoji="1" lang="en-US" altLang="ja-JP" sz="700" b="1" strike="noStrike" dirty="0">
                        <a:solidFill>
                          <a:schemeClr val="bg1"/>
                        </a:solidFill>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strike="noStrike" dirty="0">
                          <a:solidFill>
                            <a:schemeClr val="bg1"/>
                          </a:solidFill>
                          <a:latin typeface="BIZ UDPゴシック" panose="020B0400000000000000" pitchFamily="50" charset="-128"/>
                          <a:ea typeface="BIZ UDPゴシック" panose="020B0400000000000000" pitchFamily="50" charset="-128"/>
                        </a:rPr>
                        <a:t>３０万円</a:t>
                      </a:r>
                      <a:endParaRPr kumimoji="1" lang="ja-JP" altLang="en-US" sz="700" strike="noStrike"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92" name="テキスト ボックス 91"/>
          <p:cNvSpPr txBox="1"/>
          <p:nvPr/>
        </p:nvSpPr>
        <p:spPr>
          <a:xfrm>
            <a:off x="486465" y="5614343"/>
            <a:ext cx="2793144" cy="230832"/>
          </a:xfrm>
          <a:prstGeom prst="rect">
            <a:avLst/>
          </a:prstGeom>
          <a:noFill/>
        </p:spPr>
        <p:txBody>
          <a:bodyPr wrap="square" rtlCol="0">
            <a:spAutoFit/>
          </a:bodyPr>
          <a:lstStyle/>
          <a:p>
            <a:r>
              <a:rPr lang="ja-JP" altLang="en-US" sz="900" u="sng" dirty="0">
                <a:latin typeface="BIZ UDPゴシック" panose="020B0400000000000000" pitchFamily="50" charset="-128"/>
                <a:ea typeface="BIZ UDPゴシック" panose="020B0400000000000000" pitchFamily="50" charset="-128"/>
              </a:rPr>
              <a:t>最大</a:t>
            </a:r>
            <a:r>
              <a:rPr lang="en-US" altLang="ja-JP" sz="900" u="sng" dirty="0">
                <a:latin typeface="BIZ UDPゴシック" panose="020B0400000000000000" pitchFamily="50" charset="-128"/>
                <a:ea typeface="BIZ UDPゴシック" panose="020B0400000000000000" pitchFamily="50" charset="-128"/>
              </a:rPr>
              <a:t>120</a:t>
            </a:r>
            <a:r>
              <a:rPr lang="ja-JP" altLang="en-US" sz="900" u="sng" dirty="0">
                <a:latin typeface="BIZ UDPゴシック" panose="020B0400000000000000" pitchFamily="50" charset="-128"/>
                <a:ea typeface="BIZ UDPゴシック" panose="020B0400000000000000" pitchFamily="50" charset="-128"/>
              </a:rPr>
              <a:t>万円／台の補助が可能</a:t>
            </a:r>
            <a:r>
              <a:rPr lang="ja-JP" altLang="en-US" sz="700" u="sng" dirty="0">
                <a:latin typeface="BIZ UDPゴシック" panose="020B0400000000000000" pitchFamily="50" charset="-128"/>
                <a:ea typeface="BIZ UDPゴシック" panose="020B0400000000000000" pitchFamily="50" charset="-128"/>
              </a:rPr>
              <a:t>（大阪市・吹田市）</a:t>
            </a:r>
            <a:endParaRPr lang="ja-JP" altLang="en-US" sz="900" dirty="0">
              <a:latin typeface="BIZ UDPゴシック" panose="020B0400000000000000" pitchFamily="50" charset="-128"/>
              <a:ea typeface="BIZ UDPゴシック" panose="020B0400000000000000" pitchFamily="50" charset="-128"/>
            </a:endParaRPr>
          </a:p>
        </p:txBody>
      </p:sp>
      <p:grpSp>
        <p:nvGrpSpPr>
          <p:cNvPr id="94" name="グループ化 93"/>
          <p:cNvGrpSpPr/>
          <p:nvPr/>
        </p:nvGrpSpPr>
        <p:grpSpPr>
          <a:xfrm>
            <a:off x="7005518" y="2820943"/>
            <a:ext cx="2337208" cy="2663382"/>
            <a:chOff x="7064424" y="2957715"/>
            <a:chExt cx="2532595" cy="3055611"/>
          </a:xfrm>
        </p:grpSpPr>
        <p:pic>
          <p:nvPicPr>
            <p:cNvPr id="95" name="図 9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96"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97" name="図 9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Tree>
    <p:extLst>
      <p:ext uri="{BB962C8B-B14F-4D97-AF65-F5344CB8AC3E}">
        <p14:creationId xmlns:p14="http://schemas.microsoft.com/office/powerpoint/2010/main" val="187379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2830" y="5137498"/>
            <a:ext cx="18261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p>
        </p:txBody>
      </p:sp>
      <p:sp>
        <p:nvSpPr>
          <p:cNvPr id="17" name="テキスト ボックス 16"/>
          <p:cNvSpPr txBox="1"/>
          <p:nvPr/>
        </p:nvSpPr>
        <p:spPr>
          <a:xfrm>
            <a:off x="402830" y="333785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
        <p:nvSpPr>
          <p:cNvPr id="2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40</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840421984"/>
              </p:ext>
            </p:extLst>
          </p:nvPr>
        </p:nvGraphicFramePr>
        <p:xfrm>
          <a:off x="511620" y="3721059"/>
          <a:ext cx="9360001" cy="1216592"/>
        </p:xfrm>
        <a:graphic>
          <a:graphicData uri="http://schemas.openxmlformats.org/drawingml/2006/table">
            <a:tbl>
              <a:tblPr bandRow="1">
                <a:tableStyleId>{5940675A-B579-460E-94D1-54222C63F5DA}</a:tableStyleId>
              </a:tblPr>
              <a:tblGrid>
                <a:gridCol w="1553154">
                  <a:extLst>
                    <a:ext uri="{9D8B030D-6E8A-4147-A177-3AD203B41FA5}">
                      <a16:colId xmlns:a16="http://schemas.microsoft.com/office/drawing/2014/main" val="525926817"/>
                    </a:ext>
                  </a:extLst>
                </a:gridCol>
                <a:gridCol w="7806847">
                  <a:extLst>
                    <a:ext uri="{9D8B030D-6E8A-4147-A177-3AD203B41FA5}">
                      <a16:colId xmlns:a16="http://schemas.microsoft.com/office/drawing/2014/main" val="1556401701"/>
                    </a:ext>
                  </a:extLst>
                </a:gridCol>
              </a:tblGrid>
              <a:tr h="54339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000" b="1" u="none" dirty="0">
                          <a:solidFill>
                            <a:schemeClr val="tx1"/>
                          </a:solidFill>
                          <a:latin typeface="+mn-ea"/>
                        </a:rPr>
                        <a:t>国「アクションプラン</a:t>
                      </a:r>
                      <a:r>
                        <a:rPr lang="en-US" altLang="ja-JP" sz="1000" b="1" u="none" dirty="0">
                          <a:solidFill>
                            <a:schemeClr val="tx1"/>
                          </a:solidFill>
                          <a:latin typeface="+mn-ea"/>
                        </a:rPr>
                        <a:t>Ver.</a:t>
                      </a:r>
                      <a:r>
                        <a:rPr lang="en-US" altLang="ja-JP" sz="1000" b="1" u="none" strike="noStrike" baseline="0" dirty="0">
                          <a:solidFill>
                            <a:schemeClr val="tx1"/>
                          </a:solidFill>
                          <a:latin typeface="+mn-ea"/>
                        </a:rPr>
                        <a:t>5</a:t>
                      </a:r>
                      <a:r>
                        <a:rPr lang="ja-JP" altLang="en-US" sz="1000" b="1" u="none" dirty="0">
                          <a:solidFill>
                            <a:schemeClr val="tx1"/>
                          </a:solidFill>
                          <a:latin typeface="+mn-ea"/>
                        </a:rPr>
                        <a:t>」の記載内容</a:t>
                      </a:r>
                      <a:endParaRPr kumimoji="1" lang="ja-JP" altLang="en-US" sz="10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記載なし</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636353"/>
                  </a:ext>
                </a:extLst>
              </a:tr>
              <a:tr h="47723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必要な財政支援等について国と引き続き協議を継続</a:t>
                      </a:r>
                      <a:endParaRPr kumimoji="1" lang="en-US" altLang="ja-JP" sz="10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※2023</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　国において大阪府域で運行する事業者に対し、</a:t>
                      </a:r>
                      <a:r>
                        <a:rPr kumimoji="1" lang="en-US" altLang="ja-JP" sz="1000" b="0" i="0" u="none" strike="noStrike" kern="1200" cap="none" spc="0" normalizeH="0" baseline="0" noProof="0" dirty="0">
                          <a:ln>
                            <a:noFill/>
                          </a:ln>
                          <a:solidFill>
                            <a:schemeClr val="tx1"/>
                          </a:solidFill>
                          <a:effectLst/>
                          <a:uLnTx/>
                          <a:uFillTx/>
                          <a:latin typeface="+mn-ea"/>
                          <a:ea typeface="+mn-ea"/>
                          <a:cs typeface="+mn-cs"/>
                        </a:rPr>
                        <a:t>862</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台の補助内示（事業者の要望に対し全数）</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n-ea"/>
                          <a:ea typeface="+mn-ea"/>
                          <a:cs typeface="+mn-cs"/>
                        </a:rPr>
                        <a:t>※2024</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年度　事業者の要望に対する全数内示について国に依頼</a:t>
                      </a:r>
                      <a:endParaRPr kumimoji="1" lang="en-US" altLang="ja-JP" sz="1000" b="0" i="0" u="none" strike="sngStrike" kern="1200" cap="none" spc="0" normalizeH="0" baseline="0" noProof="0" dirty="0">
                        <a:ln>
                          <a:noFill/>
                        </a:ln>
                        <a:solidFill>
                          <a:schemeClr val="tx1"/>
                        </a:solidFill>
                        <a:effectLst/>
                        <a:uLnTx/>
                        <a:uFillTx/>
                        <a:latin typeface="+mn-ea"/>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35390825"/>
              </p:ext>
            </p:extLst>
          </p:nvPr>
        </p:nvGraphicFramePr>
        <p:xfrm>
          <a:off x="285700" y="563066"/>
          <a:ext cx="9585919" cy="1405185"/>
        </p:xfrm>
        <a:graphic>
          <a:graphicData uri="http://schemas.openxmlformats.org/drawingml/2006/table">
            <a:tbl>
              <a:tblPr bandRow="1">
                <a:tableStyleId>{5940675A-B579-460E-94D1-54222C63F5DA}</a:tableStyleId>
              </a:tblPr>
              <a:tblGrid>
                <a:gridCol w="9585919">
                  <a:extLst>
                    <a:ext uri="{9D8B030D-6E8A-4147-A177-3AD203B41FA5}">
                      <a16:colId xmlns:a16="http://schemas.microsoft.com/office/drawing/2014/main" val="525926817"/>
                    </a:ext>
                  </a:extLst>
                </a:gridCol>
              </a:tblGrid>
              <a:tr h="315023">
                <a:tc>
                  <a:txBody>
                    <a:bodyPr/>
                    <a:lstStyle/>
                    <a:p>
                      <a:pPr algn="l"/>
                      <a:r>
                        <a:rPr kumimoji="1" lang="ja-JP" altLang="en-US" sz="1600" b="1" u="none" dirty="0">
                          <a:solidFill>
                            <a:schemeClr val="bg1"/>
                          </a:solidFill>
                          <a:latin typeface="メイリオ" panose="020B0604030504040204" pitchFamily="50" charset="-128"/>
                          <a:ea typeface="メイリオ" panose="020B0604030504040204" pitchFamily="50" charset="-128"/>
                        </a:rPr>
                        <a:t>府・市の取組み</a:t>
                      </a: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08488957"/>
                  </a:ext>
                </a:extLst>
              </a:tr>
              <a:tr h="106053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a:t>
                      </a:r>
                      <a:r>
                        <a:rPr kumimoji="1" lang="en-US" altLang="ja-JP" sz="1000" b="1" dirty="0">
                          <a:solidFill>
                            <a:schemeClr val="tx1"/>
                          </a:solidFill>
                        </a:rPr>
                        <a:t>UD</a:t>
                      </a:r>
                      <a:r>
                        <a:rPr kumimoji="1" lang="ja-JP" altLang="en-US" sz="1000" b="1" dirty="0">
                          <a:solidFill>
                            <a:schemeClr val="tx1"/>
                          </a:solidFill>
                        </a:rPr>
                        <a:t>タクシー</a:t>
                      </a:r>
                      <a:r>
                        <a:rPr kumimoji="1" lang="ja-JP" altLang="en-US" sz="1000" b="1" dirty="0">
                          <a:solidFill>
                            <a:schemeClr val="tx1"/>
                          </a:solidFill>
                          <a:latin typeface="+mn-ea"/>
                          <a:ea typeface="+mn-ea"/>
                        </a:rPr>
                        <a:t>導入に対する補助事業の実施</a:t>
                      </a:r>
                      <a:endParaRPr kumimoji="1" lang="en-US" altLang="ja-JP" sz="1000" b="1" strike="sngStrike" dirty="0">
                        <a:solidFill>
                          <a:schemeClr val="tx1"/>
                        </a:solidFill>
                        <a:latin typeface="+mn-lt"/>
                        <a:ea typeface="+mn-ea"/>
                      </a:endParaRPr>
                    </a:p>
                  </a:txBody>
                  <a:tcPr marL="100806" marR="100806" marT="50403" marB="5040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277082"/>
                  </a:ext>
                </a:extLst>
              </a:tr>
            </a:tbl>
          </a:graphicData>
        </a:graphic>
      </p:graphicFrame>
      <p:sp>
        <p:nvSpPr>
          <p:cNvPr id="13" name="テキスト ボックス 12"/>
          <p:cNvSpPr txBox="1"/>
          <p:nvPr/>
        </p:nvSpPr>
        <p:spPr>
          <a:xfrm>
            <a:off x="402830" y="2222780"/>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課題</a:t>
            </a:r>
          </a:p>
        </p:txBody>
      </p:sp>
      <p:cxnSp>
        <p:nvCxnSpPr>
          <p:cNvPr id="21" name="直線コネクタ 20"/>
          <p:cNvCxnSpPr/>
          <p:nvPr/>
        </p:nvCxnSpPr>
        <p:spPr>
          <a:xfrm flipH="1">
            <a:off x="288528" y="2315185"/>
            <a:ext cx="1" cy="29760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159267" y="222167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6" name="グループ化 25"/>
          <p:cNvGrpSpPr/>
          <p:nvPr/>
        </p:nvGrpSpPr>
        <p:grpSpPr>
          <a:xfrm>
            <a:off x="113100" y="5156734"/>
            <a:ext cx="369332" cy="300082"/>
            <a:chOff x="208675" y="3735463"/>
            <a:chExt cx="369332" cy="300082"/>
          </a:xfrm>
        </p:grpSpPr>
        <p:sp>
          <p:nvSpPr>
            <p:cNvPr id="27" name="楕円 26"/>
            <p:cNvSpPr/>
            <p:nvPr/>
          </p:nvSpPr>
          <p:spPr>
            <a:xfrm>
              <a:off x="219694" y="3735463"/>
              <a:ext cx="323165" cy="2729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p:cNvSpPr txBox="1"/>
            <p:nvPr/>
          </p:nvSpPr>
          <p:spPr>
            <a:xfrm rot="5400000">
              <a:off x="243300" y="3700838"/>
              <a:ext cx="3000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&gt;</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 name="テキスト ボックス 2"/>
          <p:cNvSpPr txBox="1"/>
          <p:nvPr/>
        </p:nvSpPr>
        <p:spPr>
          <a:xfrm>
            <a:off x="511620" y="2545673"/>
            <a:ext cx="9251210" cy="680330"/>
          </a:xfrm>
          <a:prstGeom prst="rect">
            <a:avLst/>
          </a:prstGeom>
          <a:noFill/>
          <a:ln w="6350">
            <a:noFill/>
            <a:prstDash val="solid"/>
          </a:ln>
        </p:spPr>
        <p:txBody>
          <a:bodyPr wrap="square" rtlCol="0" anchor="ctr" anchorCtr="0">
            <a:noAutofit/>
          </a:bodyPr>
          <a:lstStyle/>
          <a:p>
            <a:r>
              <a:rPr kumimoji="1" lang="ja-JP" altLang="en-US" sz="1000" dirty="0">
                <a:latin typeface="+mn-ea"/>
              </a:rPr>
              <a:t>▷</a:t>
            </a:r>
            <a:r>
              <a:rPr kumimoji="1" lang="ja-JP" altLang="en-US" sz="1000" dirty="0"/>
              <a:t>タクシー事業者のユニバーサルデザインタクシー導入に係る財政的負担</a:t>
            </a:r>
          </a:p>
          <a:p>
            <a:pPr lvl="0" defTabSz="959937">
              <a:defRPr/>
            </a:pPr>
            <a:r>
              <a:rPr kumimoji="1" lang="ja-JP" altLang="en-US" sz="1000" dirty="0">
                <a:latin typeface="+mn-ea"/>
              </a:rPr>
              <a:t>▷</a:t>
            </a:r>
            <a:r>
              <a:rPr kumimoji="1" lang="ja-JP" altLang="en-US" sz="1000" dirty="0"/>
              <a:t>万博に来場する外国人・高齢者・障がい者等に安全・安心な移動環境を提供</a:t>
            </a:r>
            <a:endParaRPr kumimoji="1" lang="en-US" altLang="ja-JP" sz="1000" dirty="0"/>
          </a:p>
        </p:txBody>
      </p:sp>
      <p:graphicFrame>
        <p:nvGraphicFramePr>
          <p:cNvPr id="15" name="表 14"/>
          <p:cNvGraphicFramePr>
            <a:graphicFrameLocks noGrp="1"/>
          </p:cNvGraphicFramePr>
          <p:nvPr>
            <p:extLst>
              <p:ext uri="{D42A27DB-BD31-4B8C-83A1-F6EECF244321}">
                <p14:modId xmlns:p14="http://schemas.microsoft.com/office/powerpoint/2010/main" val="2452896027"/>
              </p:ext>
            </p:extLst>
          </p:nvPr>
        </p:nvGraphicFramePr>
        <p:xfrm>
          <a:off x="511620" y="5417571"/>
          <a:ext cx="9360000" cy="412020"/>
        </p:xfrm>
        <a:graphic>
          <a:graphicData uri="http://schemas.openxmlformats.org/drawingml/2006/table">
            <a:tbl>
              <a:tblPr>
                <a:tableStyleId>{7DF18680-E054-41AD-8BC1-D1AEF772440D}</a:tableStyleId>
              </a:tblPr>
              <a:tblGrid>
                <a:gridCol w="9360000">
                  <a:extLst>
                    <a:ext uri="{9D8B030D-6E8A-4147-A177-3AD203B41FA5}">
                      <a16:colId xmlns:a16="http://schemas.microsoft.com/office/drawing/2014/main" val="2586955789"/>
                    </a:ext>
                  </a:extLst>
                </a:gridCol>
              </a:tblGrid>
              <a:tr h="370840">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050" b="1" i="0" u="none" strike="noStrike" kern="1200" cap="none" spc="0" normalizeH="0" baseline="0" noProof="0" dirty="0">
                          <a:ln>
                            <a:noFill/>
                          </a:ln>
                          <a:solidFill>
                            <a:prstClr val="black"/>
                          </a:solidFill>
                          <a:effectLst/>
                          <a:uLnTx/>
                          <a:uFillTx/>
                          <a:latin typeface="+mn-lt"/>
                          <a:ea typeface="+mn-ea"/>
                          <a:cs typeface="+mn-cs"/>
                        </a:rPr>
                        <a:t>UD</a:t>
                      </a:r>
                      <a:r>
                        <a:rPr kumimoji="1" lang="ja-JP" altLang="en-US" sz="1050" b="1" i="0" u="none" strike="noStrike" kern="1200" cap="none" spc="0" normalizeH="0" baseline="0" noProof="0" dirty="0">
                          <a:ln>
                            <a:noFill/>
                          </a:ln>
                          <a:solidFill>
                            <a:prstClr val="black"/>
                          </a:solidFill>
                          <a:effectLst/>
                          <a:uLnTx/>
                          <a:uFillTx/>
                          <a:latin typeface="+mn-lt"/>
                          <a:ea typeface="+mn-ea"/>
                          <a:cs typeface="+mn-cs"/>
                        </a:rPr>
                        <a:t>タクシーを導入するタクシー事業者への支援の拡大</a:t>
                      </a:r>
                      <a:r>
                        <a:rPr kumimoji="1" lang="ja-JP" altLang="en-US" sz="1050" b="1" i="0" u="none" strike="noStrike" kern="1200" cap="none" spc="0" normalizeH="0" baseline="0" noProof="0" dirty="0">
                          <a:ln>
                            <a:noFill/>
                          </a:ln>
                          <a:solidFill>
                            <a:schemeClr val="tx1"/>
                          </a:solidFill>
                          <a:effectLst/>
                          <a:uLnTx/>
                          <a:uFillTx/>
                          <a:latin typeface="+mn-lt"/>
                          <a:ea typeface="+mn-ea"/>
                          <a:cs typeface="+mn-cs"/>
                        </a:rPr>
                        <a:t>（財源の確保）</a:t>
                      </a:r>
                      <a:endParaRPr kumimoji="1" lang="ja-JP" altLang="en-US" sz="1050" b="1" u="none" dirty="0">
                        <a:solidFill>
                          <a:schemeClr val="tx1"/>
                        </a:solidFill>
                      </a:endParaRPr>
                    </a:p>
                  </a:txBody>
                  <a:tcPr marT="144000" marB="108000">
                    <a:solidFill>
                      <a:schemeClr val="accent5">
                        <a:lumMod val="20000"/>
                        <a:lumOff val="80000"/>
                      </a:schemeClr>
                    </a:solidFill>
                  </a:tcPr>
                </a:tc>
                <a:extLst>
                  <a:ext uri="{0D108BD9-81ED-4DB2-BD59-A6C34878D82A}">
                    <a16:rowId xmlns:a16="http://schemas.microsoft.com/office/drawing/2014/main" val="2742932997"/>
                  </a:ext>
                </a:extLst>
              </a:tr>
            </a:tbl>
          </a:graphicData>
        </a:graphic>
      </p:graphicFrame>
    </p:spTree>
    <p:extLst>
      <p:ext uri="{BB962C8B-B14F-4D97-AF65-F5344CB8AC3E}">
        <p14:creationId xmlns:p14="http://schemas.microsoft.com/office/powerpoint/2010/main" val="72377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71363368"/>
              </p:ext>
            </p:extLst>
          </p:nvPr>
        </p:nvGraphicFramePr>
        <p:xfrm>
          <a:off x="280329" y="1603262"/>
          <a:ext cx="9540000" cy="497533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975338">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旅客受入能力の拡大へ</a:t>
                      </a: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・２０１９年には、旅客数、発着回数ともに過去最高を記録、受入能力が逼迫</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・発着容量の拡張の検討</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・第１ターミナルの強化</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・発着容量の拡張、ターミナル機能の強化等により、円滑かつ快適な出入国を実現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開業予定</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⑬　空港運用の強化</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p>
          </p:txBody>
        </p:sp>
      </p:grpSp>
      <p:sp>
        <p:nvSpPr>
          <p:cNvPr id="52"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41</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02F3C22-1443-46B7-A977-04475234F08A}"/>
              </a:ext>
            </a:extLst>
          </p:cNvPr>
          <p:cNvSpPr txBox="1"/>
          <p:nvPr/>
        </p:nvSpPr>
        <p:spPr>
          <a:xfrm>
            <a:off x="270312" y="621787"/>
            <a:ext cx="9540000" cy="400110"/>
          </a:xfrm>
          <a:prstGeom prst="rect">
            <a:avLst/>
          </a:prstGeom>
          <a:noFill/>
          <a:ln w="6350">
            <a:noFill/>
            <a:prstDash val="dash"/>
          </a:ln>
        </p:spPr>
        <p:txBody>
          <a:bodyPr wrap="square">
            <a:spAutoFit/>
          </a:bodyPr>
          <a:lstStyle/>
          <a:p>
            <a:pPr lvl="0">
              <a:defRPr/>
            </a:pPr>
            <a:r>
              <a:rPr lang="ja-JP" altLang="en-US" sz="9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体制でお迎えする。そして、その後の来訪者の増加を見据え、受入体制のさらなる強化を図っていく。</a:t>
            </a:r>
          </a:p>
        </p:txBody>
      </p:sp>
      <p:grpSp>
        <p:nvGrpSpPr>
          <p:cNvPr id="18" name="グループ化 17"/>
          <p:cNvGrpSpPr/>
          <p:nvPr/>
        </p:nvGrpSpPr>
        <p:grpSpPr>
          <a:xfrm>
            <a:off x="4040919" y="2566218"/>
            <a:ext cx="1917256" cy="1117728"/>
            <a:chOff x="7533026" y="3640572"/>
            <a:chExt cx="1972092" cy="1490875"/>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6" y="3640572"/>
              <a:ext cx="1972092" cy="1113494"/>
            </a:xfrm>
            <a:prstGeom prst="rect">
              <a:avLst/>
            </a:prstGeom>
          </p:spPr>
        </p:pic>
        <p:sp>
          <p:nvSpPr>
            <p:cNvPr id="20" name="テキスト ボックス 19">
              <a:extLst>
                <a:ext uri="{FF2B5EF4-FFF2-40B4-BE49-F238E27FC236}">
                  <a16:creationId xmlns:a16="http://schemas.microsoft.com/office/drawing/2014/main" id="{37DB1857-2264-4DD7-91E8-39AD81473A7C}"/>
                </a:ext>
              </a:extLst>
            </p:cNvPr>
            <p:cNvSpPr txBox="1"/>
            <p:nvPr/>
          </p:nvSpPr>
          <p:spPr>
            <a:xfrm>
              <a:off x="7628092" y="470622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pic>
        <p:nvPicPr>
          <p:cNvPr id="21" name="図 20"/>
          <p:cNvPicPr>
            <a:picLocks noChangeAspect="1"/>
          </p:cNvPicPr>
          <p:nvPr/>
        </p:nvPicPr>
        <p:blipFill rotWithShape="1">
          <a:blip r:embed="rId4"/>
          <a:srcRect l="1648" t="7477" r="1586" b="5796"/>
          <a:stretch/>
        </p:blipFill>
        <p:spPr>
          <a:xfrm>
            <a:off x="3872428" y="3839829"/>
            <a:ext cx="2504064" cy="1527953"/>
          </a:xfrm>
          <a:prstGeom prst="rect">
            <a:avLst/>
          </a:prstGeom>
          <a:ln>
            <a:solidFill>
              <a:schemeClr val="tx1"/>
            </a:solidFill>
          </a:ln>
        </p:spPr>
      </p:pic>
      <p:sp>
        <p:nvSpPr>
          <p:cNvPr id="22" name="ホームベース 21"/>
          <p:cNvSpPr/>
          <p:nvPr/>
        </p:nvSpPr>
        <p:spPr>
          <a:xfrm>
            <a:off x="3891016" y="5395061"/>
            <a:ext cx="2380829"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（出典）関西国際空港の将来航空需要に関する調査委員会</a:t>
            </a:r>
          </a:p>
        </p:txBody>
      </p:sp>
      <p:grpSp>
        <p:nvGrpSpPr>
          <p:cNvPr id="23" name="グループ化 22"/>
          <p:cNvGrpSpPr/>
          <p:nvPr/>
        </p:nvGrpSpPr>
        <p:grpSpPr>
          <a:xfrm>
            <a:off x="7014216" y="2819815"/>
            <a:ext cx="2319812" cy="2344489"/>
            <a:chOff x="7348692" y="2921411"/>
            <a:chExt cx="2319812" cy="2344489"/>
          </a:xfrm>
        </p:grpSpPr>
        <p:sp>
          <p:nvSpPr>
            <p:cNvPr id="25" name="テキスト ボックス 24">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国際線キャパシティ拡大</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pic>
          <p:nvPicPr>
            <p:cNvPr id="26" name="図 25"/>
            <p:cNvPicPr>
              <a:picLocks noChangeAspect="1"/>
            </p:cNvPicPr>
            <p:nvPr/>
          </p:nvPicPr>
          <p:blipFill>
            <a:blip r:embed="rId5"/>
            <a:stretch>
              <a:fillRect/>
            </a:stretch>
          </p:blipFill>
          <p:spPr>
            <a:xfrm>
              <a:off x="7348692" y="2921411"/>
              <a:ext cx="2319812" cy="1920654"/>
            </a:xfrm>
            <a:prstGeom prst="rect">
              <a:avLst/>
            </a:prstGeom>
          </p:spPr>
        </p:pic>
      </p:grpSp>
      <p:sp>
        <p:nvSpPr>
          <p:cNvPr id="27" name="ホームベース 26"/>
          <p:cNvSpPr/>
          <p:nvPr/>
        </p:nvSpPr>
        <p:spPr>
          <a:xfrm>
            <a:off x="933775" y="2819815"/>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≪関空の発着回数・旅客数≫</a:t>
            </a:r>
          </a:p>
        </p:txBody>
      </p:sp>
      <p:sp>
        <p:nvSpPr>
          <p:cNvPr id="29" name="ホームベース 28"/>
          <p:cNvSpPr/>
          <p:nvPr/>
        </p:nvSpPr>
        <p:spPr>
          <a:xfrm>
            <a:off x="568787" y="4862103"/>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（出典）新関西国際空港㈱、関西エアポート㈱</a:t>
            </a:r>
          </a:p>
        </p:txBody>
      </p:sp>
      <p:sp>
        <p:nvSpPr>
          <p:cNvPr id="30" name="正方形/長方形 29"/>
          <p:cNvSpPr/>
          <p:nvPr/>
        </p:nvSpPr>
        <p:spPr>
          <a:xfrm>
            <a:off x="505461" y="4677288"/>
            <a:ext cx="2097098" cy="200055"/>
          </a:xfrm>
          <a:prstGeom prst="rect">
            <a:avLst/>
          </a:prstGeom>
        </p:spPr>
        <p:txBody>
          <a:bodyPr wrap="square">
            <a:spAutoFit/>
          </a:bodyPr>
          <a:lstStyle/>
          <a:p>
            <a:r>
              <a:rPr lang="en-US" altLang="ja-JP" sz="700" dirty="0">
                <a:latin typeface="BIZ UDPゴシック" panose="020B0400000000000000" pitchFamily="50" charset="-128"/>
                <a:ea typeface="BIZ UDPゴシック" panose="020B0400000000000000" pitchFamily="50" charset="-128"/>
              </a:rPr>
              <a:t>※H10</a:t>
            </a:r>
            <a:r>
              <a:rPr lang="ja-JP" altLang="en-US" sz="700" dirty="0">
                <a:latin typeface="BIZ UDPゴシック" panose="020B0400000000000000" pitchFamily="50" charset="-128"/>
                <a:ea typeface="BIZ UDPゴシック" panose="020B0400000000000000" pitchFamily="50" charset="-128"/>
              </a:rPr>
              <a:t>年度環境影響評価における最大想定回数</a:t>
            </a:r>
          </a:p>
        </p:txBody>
      </p:sp>
      <p:graphicFrame>
        <p:nvGraphicFramePr>
          <p:cNvPr id="31" name="表 30"/>
          <p:cNvGraphicFramePr>
            <a:graphicFrameLocks noGrp="1"/>
          </p:cNvGraphicFramePr>
          <p:nvPr>
            <p:extLst>
              <p:ext uri="{D42A27DB-BD31-4B8C-83A1-F6EECF244321}">
                <p14:modId xmlns:p14="http://schemas.microsoft.com/office/powerpoint/2010/main" val="1658223584"/>
              </p:ext>
            </p:extLst>
          </p:nvPr>
        </p:nvGraphicFramePr>
        <p:xfrm>
          <a:off x="568787" y="3158900"/>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201</a:t>
                      </a:r>
                      <a:r>
                        <a:rPr kumimoji="1" lang="ja-JP" altLang="en-US" sz="700" b="1" dirty="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a:latin typeface="BIZ UDPゴシック" panose="020B0400000000000000" pitchFamily="50" charset="-128"/>
                          <a:ea typeface="BIZ UDPゴシック" panose="020B0400000000000000" pitchFamily="50" charset="-128"/>
                        </a:rPr>
                        <a:t>計画取扱</a:t>
                      </a:r>
                      <a:endParaRPr kumimoji="1" lang="en-US" altLang="ja-JP" sz="600" b="1" dirty="0">
                        <a:latin typeface="BIZ UDPゴシック" panose="020B0400000000000000" pitchFamily="50" charset="-128"/>
                        <a:ea typeface="BIZ UDPゴシック" panose="020B0400000000000000" pitchFamily="50" charset="-128"/>
                      </a:endParaRPr>
                    </a:p>
                    <a:p>
                      <a:pPr algn="ctr"/>
                      <a:r>
                        <a:rPr kumimoji="1" lang="ja-JP" altLang="en-US" sz="600" b="1" dirty="0">
                          <a:latin typeface="BIZ UDPゴシック" panose="020B0400000000000000" pitchFamily="50" charset="-128"/>
                          <a:ea typeface="BIZ UDPゴシック" panose="020B0400000000000000" pitchFamily="50" charset="-128"/>
                        </a:rPr>
                        <a:t>能力</a:t>
                      </a:r>
                      <a:r>
                        <a:rPr kumimoji="1" lang="en-US" altLang="ja-JP" sz="600" b="1" dirty="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発着</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回数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23</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７</a:t>
                      </a:r>
                      <a:r>
                        <a:rPr kumimoji="1" lang="en-US" altLang="ja-JP" sz="700" b="1" dirty="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１４</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９</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旅客数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en-US" altLang="ja-JP" sz="700" b="1" dirty="0">
                          <a:latin typeface="BIZ UDPゴシック" panose="020B0400000000000000" pitchFamily="50" charset="-128"/>
                          <a:ea typeface="BIZ UDPゴシック" panose="020B0400000000000000" pitchFamily="50" charset="-128"/>
                        </a:rPr>
                        <a:t>(</a:t>
                      </a:r>
                      <a:r>
                        <a:rPr kumimoji="1" lang="ja-JP" altLang="en-US" sz="700" b="1" dirty="0">
                          <a:latin typeface="BIZ UDPゴシック" panose="020B0400000000000000" pitchFamily="50" charset="-128"/>
                          <a:ea typeface="BIZ UDPゴシック" panose="020B0400000000000000" pitchFamily="50" charset="-128"/>
                        </a:rPr>
                        <a:t>万人</a:t>
                      </a:r>
                      <a:r>
                        <a:rPr kumimoji="1" lang="en-US" altLang="ja-JP" sz="700" b="1" dirty="0">
                          <a:latin typeface="BIZ UDPゴシック" panose="020B0400000000000000" pitchFamily="50" charset="-128"/>
                          <a:ea typeface="BIZ UDPゴシック" panose="020B0400000000000000" pitchFamily="50" charset="-128"/>
                        </a:rPr>
                        <a:t>)</a:t>
                      </a:r>
                      <a:endParaRPr kumimoji="1" lang="ja-JP" altLang="en-US" sz="700" b="1" dirty="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1,43</a:t>
                      </a:r>
                      <a:r>
                        <a:rPr kumimoji="1" lang="ja-JP" altLang="en-US" sz="700" b="1" dirty="0">
                          <a:latin typeface="BIZ UDPゴシック" panose="020B0400000000000000" pitchFamily="50" charset="-128"/>
                          <a:ea typeface="BIZ UDPゴシック" panose="020B0400000000000000" pitchFamily="50" charset="-128"/>
                        </a:rPr>
                        <a:t>５　</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3,191</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2,493</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26335425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2628</Words>
  <Application>Microsoft Office PowerPoint</Application>
  <PresentationFormat>ユーザー設定</PresentationFormat>
  <Paragraphs>284</Paragraphs>
  <Slides>10</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BIZ UDPゴシック</vt:lpstr>
      <vt:lpstr>Meiryo UI</vt:lpstr>
      <vt:lpstr>ＭＳ Ｐゴシック</vt:lpstr>
      <vt:lpstr>ＭＳ 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2024-07-29T09:36:52Z</dcterms:modified>
</cp:coreProperties>
</file>