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68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F9"/>
    <a:srgbClr val="FEECFA"/>
    <a:srgbClr val="380D71"/>
    <a:srgbClr val="340C6A"/>
    <a:srgbClr val="FEE8F9"/>
    <a:srgbClr val="420F87"/>
    <a:srgbClr val="6820B0"/>
    <a:srgbClr val="96619F"/>
    <a:srgbClr val="A27DC1"/>
    <a:srgbClr val="FED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6" autoAdjust="0"/>
    <p:restoredTop sz="92101" autoAdjust="0"/>
  </p:normalViewPr>
  <p:slideViewPr>
    <p:cSldViewPr snapToGrid="0">
      <p:cViewPr varScale="1">
        <p:scale>
          <a:sx n="81" d="100"/>
          <a:sy n="81" d="100"/>
        </p:scale>
        <p:origin x="10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A3D3F-E09E-4480-A3FA-9C96152F6833}" type="datetimeFigureOut">
              <a:rPr kumimoji="1" lang="ja-JP" altLang="en-US" smtClean="0"/>
              <a:t>2024/8/16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2099C-0D95-481A-B4D5-66F8016262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98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2099C-0D95-481A-B4D5-66F80162626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90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2024/8/16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009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2024/8/16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082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2024/8/16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51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2024/8/16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12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2024/8/16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69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2024/8/16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920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2024/8/16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949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2024/8/16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454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2024/8/16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40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2024/8/16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63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2024/8/16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43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4A29-4AF1-4D9C-B7D8-44FFA68319E6}" type="datetimeFigureOut">
              <a:rPr kumimoji="1" lang="ja-JP" altLang="en-US" smtClean="0"/>
              <a:t>2024/8/16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998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em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正方形/長方形 106"/>
          <p:cNvSpPr/>
          <p:nvPr/>
        </p:nvSpPr>
        <p:spPr>
          <a:xfrm>
            <a:off x="2532416" y="993713"/>
            <a:ext cx="2391671" cy="45907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536928" y="1225513"/>
            <a:ext cx="24279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 空飛ぶクルマ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会場内の遊覧・観覧体験や会場外</a:t>
            </a:r>
            <a:endParaRPr lang="en-US" altLang="ja-JP" sz="800" u="sng" dirty="0"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ポートとの２地点間運航を実現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▶万博における商用運航の実現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都心部中心を含む商用運航の拡大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万博で得たノウハウなどを定着・発展させ、更なる商用運航拡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大に向けた支援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 自動運転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会場内及び会場アクセスでの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自動運転（レベル４）の実現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万博会場内および会場アクセスにおいて自動運転の実現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自動運転の社会実装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万博で実現した自動運転での移動サービスの普及拡大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 </a:t>
            </a:r>
            <a: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MaaS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（マース）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万博来訪者向けの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MaaS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構築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関西広域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MaaS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が拡大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関西広域でストレスフリーな移動サービスの提供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 ゼロエミッションモビリティ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会場アクセス等での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FC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バス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船の活用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府域の路線バスの５割を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FC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バスへ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更新分）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FC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船の実用化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ゼロエミッションモビリティの万博アクセス等での活用とその後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の普及拡大</a:t>
            </a: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66828" y="5705454"/>
            <a:ext cx="9778108" cy="1130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4997554" y="993713"/>
            <a:ext cx="2391671" cy="4587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6828" y="993713"/>
            <a:ext cx="2391671" cy="4587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7453265" y="985975"/>
            <a:ext cx="2391671" cy="45955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額縁 4"/>
          <p:cNvSpPr/>
          <p:nvPr/>
        </p:nvSpPr>
        <p:spPr>
          <a:xfrm>
            <a:off x="0" y="2350"/>
            <a:ext cx="9906000" cy="548363"/>
          </a:xfrm>
          <a:prstGeom prst="bevel">
            <a:avLst>
              <a:gd name="adj" fmla="val 0"/>
            </a:avLst>
          </a:prstGeom>
          <a:solidFill>
            <a:srgbClr val="FFC0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大阪・関西万博を契機とした「未来社会」の実現に向けて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（大阪版万博アクションプラン）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概要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563675" y="897733"/>
            <a:ext cx="1576034" cy="231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２．モビリティ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5018537" y="890546"/>
            <a:ext cx="1125739" cy="231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３．環境</a:t>
            </a:r>
          </a:p>
        </p:txBody>
      </p:sp>
      <p:sp>
        <p:nvSpPr>
          <p:cNvPr id="97" name="角丸四角形 96"/>
          <p:cNvSpPr/>
          <p:nvPr/>
        </p:nvSpPr>
        <p:spPr>
          <a:xfrm>
            <a:off x="90510" y="870168"/>
            <a:ext cx="1576034" cy="231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１．健康・医療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100366" y="5641092"/>
            <a:ext cx="2274907" cy="18328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５．観光</a:t>
            </a: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・文化、おもてなし</a:t>
            </a:r>
            <a:endParaRPr kumimoji="0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7472455" y="896008"/>
            <a:ext cx="2304853" cy="2478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４．</a:t>
            </a: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スマートシティ、スタートアップ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6828" y="1222859"/>
            <a:ext cx="2366627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 ライフサイエンス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大阪・関西の最先端の取組みを会場内外で発信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▶再生医療をはじめとする最先端の医療の姿を会場内外で効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果的に発信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再生医療の普及と産業化の進展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再生医療の提供による国際貢献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▷万博で発信した最先端医療を国内外の患者に届けることで 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世界に貢献。そのために不可欠な再生医療の産業化に必要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な支援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981951" y="3277376"/>
            <a:ext cx="1426460" cy="206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▲</a:t>
            </a:r>
            <a:r>
              <a:rPr kumimoji="0" lang="zh-CN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「未来医療国際拠点</a:t>
            </a:r>
            <a:r>
              <a:rPr kumimoji="0" lang="ja-JP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</a:t>
            </a:r>
            <a:r>
              <a:rPr kumimoji="1" lang="ja-JP" altLang="en-US" sz="400" u="none" strike="noStrike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名称：</a:t>
            </a:r>
            <a:r>
              <a:rPr kumimoji="1" lang="en-US" altLang="ja-JP" sz="400" u="none" strike="noStrike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Nakanoshima</a:t>
            </a:r>
            <a:r>
              <a:rPr kumimoji="1" lang="en-US" altLang="ja-JP" sz="400" u="none" strike="noStrike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400" u="none" strike="noStrike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Qross</a:t>
            </a:r>
            <a:r>
              <a:rPr kumimoji="0" lang="ja-JP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）</a:t>
            </a:r>
            <a:r>
              <a:rPr kumimoji="0" lang="zh-CN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」</a:t>
            </a:r>
            <a:r>
              <a:rPr kumimoji="0" lang="ja-JP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イメージ</a:t>
            </a:r>
            <a:endParaRPr kumimoji="0" lang="en-US" altLang="ja-JP" sz="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7" y="2600977"/>
            <a:ext cx="720786" cy="720786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47" y="4746068"/>
            <a:ext cx="1045879" cy="628557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709728" y="5332545"/>
            <a:ext cx="1188711" cy="2412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▲</a:t>
            </a:r>
            <a:r>
              <a:rPr lang="ja-JP" altLang="en-US" sz="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ミライのヘルスケア体験</a:t>
            </a:r>
          </a:p>
          <a:p>
            <a:pPr algn="ctr"/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大阪パビリオン出展基本計画案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320" y="4650567"/>
            <a:ext cx="2327369" cy="682094"/>
          </a:xfrm>
          <a:prstGeom prst="rect">
            <a:avLst/>
          </a:prstGeom>
        </p:spPr>
      </p:pic>
      <p:sp>
        <p:nvSpPr>
          <p:cNvPr id="70" name="角丸四角形 69"/>
          <p:cNvSpPr/>
          <p:nvPr/>
        </p:nvSpPr>
        <p:spPr>
          <a:xfrm>
            <a:off x="8649100" y="278905"/>
            <a:ext cx="1369448" cy="219325"/>
          </a:xfrm>
          <a:prstGeom prst="roundRect">
            <a:avLst>
              <a:gd name="adj" fmla="val 50000"/>
            </a:avLst>
          </a:prstGeom>
          <a:noFill/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7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7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7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月改定版</a:t>
            </a:r>
            <a:r>
              <a: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41784" y="3592977"/>
            <a:ext cx="236662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 次世代ヘルスケア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大阪ヘルスケアパビリオンで個人の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PHR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をもと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にパーソナライズされた健康プログラムを提案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b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次世代ヘルスケアサービスの拡大による住民の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健康増進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▷健康長寿社会の実現に向けた次世代ヘルスケアサービスの創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出の促進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5011711" y="1212999"/>
            <a:ext cx="2422210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 カーボンニュートラル</a:t>
            </a:r>
            <a:b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（最先端技術の開発・実用化）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最先端技術の実証・活用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カーボンニュートラルに係るわが国の最先端技術の会場内外で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の発信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万博で活用した最先端技術の実用化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▷万博で発信した最先端技術の実用化や、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世界を先導する新たな技術開発の促進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 カーボンニュートラル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（事業者や府民の行動変容）　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カーボンニュートラルに向けた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行動変容の動機づけ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▶カーボンニュートラルを体現する万博の開催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脱炭素行動の定着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▷万博で実践した仕組みの定着や拡大により、府民・事業者の行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動変容の加速化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⑧ 大阪ブルー・オーシャン・ビジョン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「大阪ブルー・オーシャン・ビジョン」に向けた取組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みの発信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大阪湾に流入するプラごみ半減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既存のプラスチック製品製造からの業種転換の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拡大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▷プラごみゼロ万博を実現し、ブルー・オーシャン・ビジョンの実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現に向け、万博で活用した最先端技術の実用化や、新たな技術 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開発の促進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485587" y="1238779"/>
            <a:ext cx="236662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⑨ スマートシティ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スーパーシティを活用し、未来社会をいち早く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実現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▶最先端サービスの活用による未来都市の実現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デジタルサービスの広がりにより、便利で快適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にいきいきと生活できる未来社会の実現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▷スーパーシティ構想の実現に向け、万博で活用した先端的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サービスの府域展開やサービスの高度化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453265" y="3216393"/>
            <a:ext cx="236662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⑩ スタートアップ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Global Startup EXPO 2025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」（仮）の開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催により革新的な技術・サービスを世界に発信</a:t>
            </a:r>
            <a:endParaRPr kumimoji="1" lang="ja-JP" altLang="en-US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▶スタートアップの創出・育成と万博での革新的な技術・サービ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スの世界への発信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世界トップレベルのスタートアップ集積拠点の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実現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▷万博での取組みを継承し、世界トップレベルのスタートアップ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集積拠点を実現するため、スタートアップの創出・育成を強力 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に推進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DA5E5697-05B9-4457-8203-C2108FCFAE6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59" y="2538144"/>
            <a:ext cx="785617" cy="579393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90ABC0DA-9F4E-4B35-A8F0-F3699E5C9F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209" y="2538143"/>
            <a:ext cx="912716" cy="57939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996" y="2632467"/>
            <a:ext cx="720786" cy="653027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112596" y="3280525"/>
            <a:ext cx="1095845" cy="206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▲大阪・関西のライスサイエンス拠点等</a:t>
            </a:r>
            <a:endParaRPr kumimoji="0" lang="en-US" altLang="ja-JP" sz="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105" name="図 104" descr="おおさかマイボトルパートナーズロゴマーク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49" y="2852769"/>
            <a:ext cx="342324" cy="321446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7" y="2852769"/>
            <a:ext cx="318723" cy="318723"/>
          </a:xfrm>
          <a:prstGeom prst="rect">
            <a:avLst/>
          </a:prstGeom>
        </p:spPr>
      </p:pic>
      <p:sp>
        <p:nvSpPr>
          <p:cNvPr id="118" name="正方形/長方形 117"/>
          <p:cNvSpPr/>
          <p:nvPr/>
        </p:nvSpPr>
        <p:spPr>
          <a:xfrm>
            <a:off x="66828" y="5819544"/>
            <a:ext cx="23666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⑪ 多様な都市魅力の創出・発信　</a:t>
            </a:r>
            <a:endParaRPr lang="en-US" altLang="ja-JP" sz="10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万博来訪者の大阪・関西、日本各地への周遊・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滞在を促進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訪日外客数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6,000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万人の目標達成に向け、大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阪・関西が牽引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2532416" y="5684468"/>
            <a:ext cx="23666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⑫ 移動の利便性</a:t>
            </a:r>
            <a:r>
              <a:rPr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（水上交通ネットワーク構築）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万博会場を起点とした水上交通ネットワークの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構築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大阪と関西・西日本エリアとの水上交通ネット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ワーク形成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4997554" y="5683910"/>
            <a:ext cx="23666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⑫ 移動の利便性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タクシーの普及拡大）　</a:t>
            </a:r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２０２４年までに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タクシー導入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％を実現</a:t>
            </a:r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タクシーの更なる拡大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7414273" y="5682136"/>
            <a:ext cx="23666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⑬ 空港運用の強化 　</a:t>
            </a:r>
            <a:endParaRPr lang="en-US" altLang="ja-JP" sz="10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国内外からの来訪者の万全な受け入れ体制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更なる来訪者増に向けた受入体制の強化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2" name="テキスト ボックス 8"/>
          <p:cNvSpPr txBox="1">
            <a:spLocks noChangeArrowheads="1"/>
          </p:cNvSpPr>
          <p:nvPr/>
        </p:nvSpPr>
        <p:spPr bwMode="auto">
          <a:xfrm>
            <a:off x="5734557" y="6694798"/>
            <a:ext cx="11207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（出典）</a:t>
            </a:r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トヨタジャパンタクシー</a:t>
            </a:r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</a:p>
        </p:txBody>
      </p:sp>
      <p:pic>
        <p:nvPicPr>
          <p:cNvPr id="124" name="図 1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219" y="6280776"/>
            <a:ext cx="933946" cy="464273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8107" y="6290178"/>
            <a:ext cx="897391" cy="454469"/>
          </a:xfrm>
          <a:prstGeom prst="rect">
            <a:avLst/>
          </a:prstGeom>
        </p:spPr>
      </p:pic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37DB1857-2264-4DD7-91E8-39AD81473A7C}"/>
              </a:ext>
            </a:extLst>
          </p:cNvPr>
          <p:cNvSpPr txBox="1"/>
          <p:nvPr/>
        </p:nvSpPr>
        <p:spPr>
          <a:xfrm>
            <a:off x="8943105" y="6546242"/>
            <a:ext cx="966978" cy="31879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◀</a:t>
            </a:r>
            <a:r>
              <a:rPr lang="en-US" altLang="ja-JP" sz="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KIX </a:t>
            </a:r>
            <a:r>
              <a:rPr lang="ja-JP" altLang="en-US" sz="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保安検査場等のイメージ</a:t>
            </a:r>
            <a:endParaRPr lang="en-US" altLang="ja-JP" sz="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（出典）</a:t>
            </a:r>
            <a:r>
              <a:rPr kumimoji="1"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関西エアポート</a:t>
            </a:r>
            <a:r>
              <a:rPr kumimoji="1"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</a:p>
        </p:txBody>
      </p:sp>
      <p:pic>
        <p:nvPicPr>
          <p:cNvPr id="126" name="図 1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297" y="6293762"/>
            <a:ext cx="1192165" cy="519085"/>
          </a:xfrm>
          <a:prstGeom prst="rect">
            <a:avLst/>
          </a:prstGeom>
        </p:spPr>
      </p:pic>
      <p:grpSp>
        <p:nvGrpSpPr>
          <p:cNvPr id="84" name="グループ化 83"/>
          <p:cNvGrpSpPr/>
          <p:nvPr/>
        </p:nvGrpSpPr>
        <p:grpSpPr>
          <a:xfrm>
            <a:off x="4191887" y="2562667"/>
            <a:ext cx="578421" cy="400570"/>
            <a:chOff x="5659334" y="3141069"/>
            <a:chExt cx="2186190" cy="1755087"/>
          </a:xfrm>
        </p:grpSpPr>
        <p:pic>
          <p:nvPicPr>
            <p:cNvPr id="85" name="図 84" descr="画面の領域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334" y="3141069"/>
              <a:ext cx="2186190" cy="1755087"/>
            </a:xfrm>
            <a:prstGeom prst="rect">
              <a:avLst/>
            </a:prstGeom>
          </p:spPr>
        </p:pic>
        <p:sp>
          <p:nvSpPr>
            <p:cNvPr id="86" name="正方形/長方形 85"/>
            <p:cNvSpPr/>
            <p:nvPr/>
          </p:nvSpPr>
          <p:spPr>
            <a:xfrm>
              <a:off x="6877049" y="3542687"/>
              <a:ext cx="108000" cy="7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3987630" y="3583525"/>
            <a:ext cx="1030907" cy="531838"/>
            <a:chOff x="4613672" y="3194770"/>
            <a:chExt cx="2788163" cy="1822685"/>
          </a:xfrm>
        </p:grpSpPr>
        <p:sp>
          <p:nvSpPr>
            <p:cNvPr id="88" name="円形吹き出し 87"/>
            <p:cNvSpPr>
              <a:spLocks noChangeAspect="1"/>
            </p:cNvSpPr>
            <p:nvPr/>
          </p:nvSpPr>
          <p:spPr>
            <a:xfrm>
              <a:off x="5689474" y="3504787"/>
              <a:ext cx="1022026" cy="1060489"/>
            </a:xfrm>
            <a:prstGeom prst="wedgeEllipseCallout">
              <a:avLst>
                <a:gd name="adj1" fmla="val -59191"/>
                <a:gd name="adj2" fmla="val -1127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89" name="図 88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13672" y="3707618"/>
              <a:ext cx="467357" cy="644828"/>
            </a:xfrm>
            <a:prstGeom prst="rect">
              <a:avLst/>
            </a:prstGeom>
          </p:spPr>
        </p:pic>
        <p:pic>
          <p:nvPicPr>
            <p:cNvPr id="90" name="図 89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9006" y="3574552"/>
              <a:ext cx="321477" cy="443553"/>
            </a:xfrm>
            <a:prstGeom prst="rect">
              <a:avLst/>
            </a:prstGeom>
          </p:spPr>
        </p:pic>
        <p:sp>
          <p:nvSpPr>
            <p:cNvPr id="91" name="テキスト ボックス 90"/>
            <p:cNvSpPr txBox="1"/>
            <p:nvPr/>
          </p:nvSpPr>
          <p:spPr>
            <a:xfrm>
              <a:off x="6221635" y="3290199"/>
              <a:ext cx="1180200" cy="47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・観光スポット</a:t>
              </a:r>
            </a:p>
          </p:txBody>
        </p:sp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3" y="3524000"/>
              <a:ext cx="688750" cy="950291"/>
            </a:xfrm>
            <a:prstGeom prst="rect">
              <a:avLst/>
            </a:prstGeom>
          </p:spPr>
        </p:pic>
        <p:pic>
          <p:nvPicPr>
            <p:cNvPr id="93" name="図 92"/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82" t="35978" r="75735" b="29138"/>
            <a:stretch/>
          </p:blipFill>
          <p:spPr>
            <a:xfrm>
              <a:off x="5775813" y="3548891"/>
              <a:ext cx="546853" cy="48401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95" name="図 94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511042" y="4059066"/>
              <a:ext cx="395525" cy="349600"/>
            </a:xfrm>
            <a:prstGeom prst="rect">
              <a:avLst/>
            </a:prstGeom>
          </p:spPr>
        </p:pic>
        <p:pic>
          <p:nvPicPr>
            <p:cNvPr id="96" name="図 9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885" y="3984360"/>
              <a:ext cx="450141" cy="526301"/>
            </a:xfrm>
            <a:prstGeom prst="rect">
              <a:avLst/>
            </a:prstGeom>
          </p:spPr>
        </p:pic>
        <p:sp>
          <p:nvSpPr>
            <p:cNvPr id="98" name="テキスト ボックス 97"/>
            <p:cNvSpPr txBox="1"/>
            <p:nvPr/>
          </p:nvSpPr>
          <p:spPr>
            <a:xfrm>
              <a:off x="6230582" y="4533128"/>
              <a:ext cx="1069945" cy="47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・交通情報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5237708" y="3194770"/>
              <a:ext cx="1246116" cy="44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・万博チケット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・混雑状況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5444022" y="4542799"/>
              <a:ext cx="1124902" cy="47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</a:t>
              </a:r>
              <a:r>
                <a:rPr kumimoji="1" lang="ja-JP" altLang="en-US" sz="3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道路</a:t>
              </a: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情報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1" name="図 100" descr="画面の領域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671" y="4152508"/>
              <a:ext cx="310770" cy="378962"/>
            </a:xfrm>
            <a:prstGeom prst="rect">
              <a:avLst/>
            </a:prstGeom>
          </p:spPr>
        </p:pic>
      </p:grpSp>
      <p:grpSp>
        <p:nvGrpSpPr>
          <p:cNvPr id="80" name="グループ化 79"/>
          <p:cNvGrpSpPr/>
          <p:nvPr/>
        </p:nvGrpSpPr>
        <p:grpSpPr>
          <a:xfrm>
            <a:off x="7978138" y="562366"/>
            <a:ext cx="2175510" cy="284693"/>
            <a:chOff x="8016618" y="1157161"/>
            <a:chExt cx="1728848" cy="284693"/>
          </a:xfrm>
        </p:grpSpPr>
        <p:sp>
          <p:nvSpPr>
            <p:cNvPr id="94" name="正方形/長方形 93"/>
            <p:cNvSpPr/>
            <p:nvPr/>
          </p:nvSpPr>
          <p:spPr>
            <a:xfrm>
              <a:off x="8043493" y="1181926"/>
              <a:ext cx="1417580" cy="256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8016618" y="1175487"/>
              <a:ext cx="4405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ja-JP" sz="700" b="1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《</a:t>
              </a:r>
              <a:r>
                <a:rPr lang="ja-JP" altLang="en-US" sz="700" b="1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凡例</a:t>
              </a:r>
              <a:r>
                <a:rPr lang="en-US" altLang="ja-JP" sz="700" b="1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》</a:t>
              </a: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8276374" y="1157161"/>
              <a:ext cx="1469092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1200"/>
                </a:spcBef>
              </a:pP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■</a:t>
              </a:r>
              <a:r>
                <a:rPr lang="en-US" altLang="ja-JP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…</a:t>
              </a: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万博開催（</a:t>
              </a:r>
              <a:r>
                <a:rPr lang="en-US" altLang="ja-JP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2025</a:t>
              </a: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）に向けてめざす姿</a:t>
              </a:r>
              <a:endParaRPr lang="en-US" altLang="ja-JP" sz="5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/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□</a:t>
              </a:r>
              <a:r>
                <a:rPr lang="en-US" altLang="ja-JP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…</a:t>
              </a: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万博後（</a:t>
              </a:r>
              <a:r>
                <a:rPr lang="en-US" altLang="ja-JP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2030</a:t>
              </a: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）に向けてめざす姿</a:t>
              </a:r>
              <a:endParaRPr lang="en-US" altLang="ja-JP" sz="5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67" name="図 66">
            <a:extLst>
              <a:ext uri="{FF2B5EF4-FFF2-40B4-BE49-F238E27FC236}">
                <a16:creationId xmlns:a16="http://schemas.microsoft.com/office/drawing/2014/main" id="{AC85632F-AB32-4BEA-A881-AB9C975A14C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39862" y="1291940"/>
            <a:ext cx="414712" cy="451576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2D4A0AB-6371-445B-B8F7-AAD1F70D7E71}"/>
              </a:ext>
            </a:extLst>
          </p:cNvPr>
          <p:cNvGrpSpPr/>
          <p:nvPr/>
        </p:nvGrpSpPr>
        <p:grpSpPr>
          <a:xfrm>
            <a:off x="6658560" y="2204491"/>
            <a:ext cx="662787" cy="518412"/>
            <a:chOff x="10149093" y="1991506"/>
            <a:chExt cx="662787" cy="518412"/>
          </a:xfrm>
        </p:grpSpPr>
        <p:pic>
          <p:nvPicPr>
            <p:cNvPr id="69" name="Picture 2" descr="http://www.iwatani.co.jp/jpn/downloads/images/img89.jpg">
              <a:extLst>
                <a:ext uri="{FF2B5EF4-FFF2-40B4-BE49-F238E27FC236}">
                  <a16:creationId xmlns:a16="http://schemas.microsoft.com/office/drawing/2014/main" id="{31FA75AB-F26F-4D6D-BBD1-02E343907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9093" y="1991506"/>
              <a:ext cx="662787" cy="38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AF88B61E-1986-45E3-B2C8-C41A73DFCC00}"/>
                </a:ext>
              </a:extLst>
            </p:cNvPr>
            <p:cNvSpPr txBox="1"/>
            <p:nvPr/>
          </p:nvSpPr>
          <p:spPr>
            <a:xfrm>
              <a:off x="10269220" y="2341026"/>
              <a:ext cx="460377" cy="16889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▲水素ステーション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7AA19FD-A45F-42AC-BB9A-57CF6CF2FC40}"/>
              </a:ext>
            </a:extLst>
          </p:cNvPr>
          <p:cNvGrpSpPr/>
          <p:nvPr/>
        </p:nvGrpSpPr>
        <p:grpSpPr>
          <a:xfrm>
            <a:off x="6375562" y="1407029"/>
            <a:ext cx="541567" cy="398430"/>
            <a:chOff x="9963809" y="1661851"/>
            <a:chExt cx="585658" cy="447350"/>
          </a:xfrm>
        </p:grpSpPr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86F7899D-03F9-48F4-A02E-A6D43981A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963809" y="1661851"/>
              <a:ext cx="585658" cy="314503"/>
            </a:xfrm>
            <a:prstGeom prst="rect">
              <a:avLst/>
            </a:prstGeom>
          </p:spPr>
        </p:pic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518A6FB6-C81C-41AF-9DA4-62251B6AD2F0}"/>
                </a:ext>
              </a:extLst>
            </p:cNvPr>
            <p:cNvSpPr txBox="1"/>
            <p:nvPr/>
          </p:nvSpPr>
          <p:spPr>
            <a:xfrm>
              <a:off x="9991275" y="1928606"/>
              <a:ext cx="518755" cy="18059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▲次世代型太陽電池</a:t>
              </a:r>
            </a:p>
          </p:txBody>
        </p:sp>
      </p:grpSp>
      <p:pic>
        <p:nvPicPr>
          <p:cNvPr id="111" name="図 110">
            <a:extLst>
              <a:ext uri="{FF2B5EF4-FFF2-40B4-BE49-F238E27FC236}">
                <a16:creationId xmlns:a16="http://schemas.microsoft.com/office/drawing/2014/main" id="{664A3711-AD16-4FDC-83A1-149FF962C9A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53575" y="2598550"/>
            <a:ext cx="795999" cy="757483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FF4A65ED-C981-40BB-896D-2C99B71A60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251571" y="1122159"/>
            <a:ext cx="637125" cy="419940"/>
          </a:xfrm>
          <a:prstGeom prst="rect">
            <a:avLst/>
          </a:prstGeom>
        </p:spPr>
      </p:pic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2AAD7BAE-F1A5-4D32-B5C9-73F53F3A9392}"/>
              </a:ext>
            </a:extLst>
          </p:cNvPr>
          <p:cNvSpPr/>
          <p:nvPr/>
        </p:nvSpPr>
        <p:spPr>
          <a:xfrm>
            <a:off x="4197008" y="1516478"/>
            <a:ext cx="845025" cy="2235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600"/>
              </a:lnSpc>
            </a:pPr>
            <a:r>
              <a:rPr lang="ja-JP" altLang="en-US" sz="400" dirty="0">
                <a:latin typeface="Meiryo UI" panose="020B0604030504040204" pitchFamily="50" charset="-128"/>
                <a:ea typeface="Meiryo UI" panose="020B0604030504040204" pitchFamily="50" charset="-128"/>
              </a:rPr>
              <a:t>▲空飛ぶクルマ実機を用いた</a:t>
            </a:r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600"/>
              </a:lnSpc>
            </a:pPr>
            <a:r>
              <a:rPr lang="en-US" altLang="ja-JP" sz="4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400" dirty="0">
                <a:latin typeface="Meiryo UI" panose="020B0604030504040204" pitchFamily="50" charset="-128"/>
                <a:ea typeface="Meiryo UI" panose="020B0604030504040204" pitchFamily="50" charset="-128"/>
              </a:rPr>
              <a:t>試験飛行</a:t>
            </a:r>
            <a:r>
              <a:rPr lang="en-US" altLang="ja-JP" sz="400" dirty="0">
                <a:latin typeface="Meiryo UI" panose="020B0604030504040204" pitchFamily="50" charset="-128"/>
                <a:ea typeface="Meiryo UI" panose="020B0604030504040204" pitchFamily="50" charset="-128"/>
              </a:rPr>
              <a:t>(R5.12.13)</a:t>
            </a:r>
          </a:p>
          <a:p>
            <a:pPr>
              <a:lnSpc>
                <a:spcPts val="600"/>
              </a:lnSpc>
            </a:pPr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600"/>
              </a:lnSpc>
            </a:pPr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20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1190</Words>
  <Application>Microsoft Office PowerPoint</Application>
  <PresentationFormat>A4 210 x 297 mm</PresentationFormat>
  <Paragraphs>167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2024-08-16T05:52:41Z</dcterms:created>
  <dcterms:modified xsi:type="dcterms:W3CDTF">2024-08-16T05:52:49Z</dcterms:modified>
</cp:coreProperties>
</file>