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p:sldMasterIdLst>
    <p:sldMasterId id="2147483648" r:id="rId4"/>
  </p:sldMasterIdLst>
  <p:notesMasterIdLst>
    <p:notesMasterId r:id="rId59"/>
  </p:notesMasterIdLst>
  <p:sldIdLst>
    <p:sldId id="4848" r:id="rId5"/>
    <p:sldId id="4849" r:id="rId6"/>
    <p:sldId id="4850" r:id="rId7"/>
    <p:sldId id="4851" r:id="rId8"/>
    <p:sldId id="4913" r:id="rId9"/>
    <p:sldId id="4854" r:id="rId10"/>
    <p:sldId id="4911" r:id="rId11"/>
    <p:sldId id="4853" r:id="rId12"/>
    <p:sldId id="4856" r:id="rId13"/>
    <p:sldId id="4857" r:id="rId14"/>
    <p:sldId id="4858" r:id="rId15"/>
    <p:sldId id="4952" r:id="rId16"/>
    <p:sldId id="4947" r:id="rId17"/>
    <p:sldId id="4860" r:id="rId18"/>
    <p:sldId id="4914" r:id="rId19"/>
    <p:sldId id="4908" r:id="rId20"/>
    <p:sldId id="4862" r:id="rId21"/>
    <p:sldId id="4950" r:id="rId22"/>
    <p:sldId id="4909" r:id="rId23"/>
    <p:sldId id="4910" r:id="rId24"/>
    <p:sldId id="4948" r:id="rId25"/>
    <p:sldId id="4900" r:id="rId26"/>
    <p:sldId id="4912" r:id="rId27"/>
    <p:sldId id="4892" r:id="rId28"/>
    <p:sldId id="4956" r:id="rId29"/>
    <p:sldId id="4906" r:id="rId30"/>
    <p:sldId id="4903" r:id="rId31"/>
    <p:sldId id="4904" r:id="rId32"/>
    <p:sldId id="4905" r:id="rId33"/>
    <p:sldId id="4866" r:id="rId34"/>
    <p:sldId id="4907" r:id="rId35"/>
    <p:sldId id="4915" r:id="rId36"/>
    <p:sldId id="4916" r:id="rId37"/>
    <p:sldId id="4937" r:id="rId38"/>
    <p:sldId id="4938" r:id="rId39"/>
    <p:sldId id="4919" r:id="rId40"/>
    <p:sldId id="4920" r:id="rId41"/>
    <p:sldId id="4921" r:id="rId42"/>
    <p:sldId id="4922" r:id="rId43"/>
    <p:sldId id="4932" r:id="rId44"/>
    <p:sldId id="4933" r:id="rId45"/>
    <p:sldId id="4934" r:id="rId46"/>
    <p:sldId id="4935" r:id="rId47"/>
    <p:sldId id="4923" r:id="rId48"/>
    <p:sldId id="4924" r:id="rId49"/>
    <p:sldId id="4939" r:id="rId50"/>
    <p:sldId id="4940" r:id="rId51"/>
    <p:sldId id="4941" r:id="rId52"/>
    <p:sldId id="4942" r:id="rId53"/>
    <p:sldId id="4944" r:id="rId54"/>
    <p:sldId id="4945" r:id="rId55"/>
    <p:sldId id="4946" r:id="rId56"/>
    <p:sldId id="4953" r:id="rId57"/>
    <p:sldId id="4951" r:id="rId58"/>
  </p:sldIdLst>
  <p:sldSz cx="12192000" cy="6858000"/>
  <p:notesSz cx="6807200" cy="99393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521415D9-36F7-43E2-AB2F-B90AF26B5E84}">
      <p14:sectionLst xmlns:p14="http://schemas.microsoft.com/office/powerpoint/2010/main">
        <p14:section name="既定のセクション" id="{4563DE23-C690-4B80-8788-4DC5FCC64F06}">
          <p14:sldIdLst>
            <p14:sldId id="4848"/>
            <p14:sldId id="4849"/>
            <p14:sldId id="4850"/>
            <p14:sldId id="4851"/>
            <p14:sldId id="4913"/>
            <p14:sldId id="4854"/>
            <p14:sldId id="4911"/>
            <p14:sldId id="4853"/>
            <p14:sldId id="4856"/>
            <p14:sldId id="4857"/>
            <p14:sldId id="4858"/>
            <p14:sldId id="4952"/>
            <p14:sldId id="4947"/>
            <p14:sldId id="4860"/>
            <p14:sldId id="4914"/>
            <p14:sldId id="4908"/>
            <p14:sldId id="4862"/>
            <p14:sldId id="4950"/>
            <p14:sldId id="4909"/>
            <p14:sldId id="4910"/>
            <p14:sldId id="4948"/>
            <p14:sldId id="4900"/>
            <p14:sldId id="4912"/>
            <p14:sldId id="4892"/>
            <p14:sldId id="4956"/>
            <p14:sldId id="4906"/>
            <p14:sldId id="4903"/>
            <p14:sldId id="4904"/>
            <p14:sldId id="4905"/>
            <p14:sldId id="4866"/>
            <p14:sldId id="4907"/>
            <p14:sldId id="4915"/>
            <p14:sldId id="4916"/>
            <p14:sldId id="4937"/>
            <p14:sldId id="4938"/>
            <p14:sldId id="4919"/>
            <p14:sldId id="4920"/>
            <p14:sldId id="4921"/>
            <p14:sldId id="4922"/>
            <p14:sldId id="4932"/>
            <p14:sldId id="4933"/>
            <p14:sldId id="4934"/>
            <p14:sldId id="4935"/>
            <p14:sldId id="4923"/>
            <p14:sldId id="4924"/>
            <p14:sldId id="4939"/>
            <p14:sldId id="4940"/>
            <p14:sldId id="4941"/>
            <p14:sldId id="4942"/>
            <p14:sldId id="4944"/>
            <p14:sldId id="4945"/>
            <p14:sldId id="4946"/>
            <p14:sldId id="4953"/>
            <p14:sldId id="495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A7E"/>
    <a:srgbClr val="F2FDCD"/>
    <a:srgbClr val="FFFF00"/>
    <a:srgbClr val="E60012"/>
    <a:srgbClr val="FF0000"/>
    <a:srgbClr val="0068B7"/>
    <a:srgbClr val="D2D7DA"/>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82" autoAdjust="0"/>
    <p:restoredTop sz="95847" autoAdjust="0"/>
  </p:normalViewPr>
  <p:slideViewPr>
    <p:cSldViewPr snapToGrid="0">
      <p:cViewPr varScale="1">
        <p:scale>
          <a:sx n="73" d="100"/>
          <a:sy n="73" d="100"/>
        </p:scale>
        <p:origin x="480" y="54"/>
      </p:cViewPr>
      <p:guideLst>
        <p:guide orient="horz" pos="2160"/>
        <p:guide pos="3840"/>
      </p:guideLst>
    </p:cSldViewPr>
  </p:slideViewPr>
  <p:notesTextViewPr>
    <p:cViewPr>
      <p:scale>
        <a:sx n="1" d="1"/>
        <a:sy n="1" d="1"/>
      </p:scale>
      <p:origin x="0" y="0"/>
    </p:cViewPr>
  </p:notesTextViewPr>
  <p:sorterViewPr>
    <p:cViewPr>
      <p:scale>
        <a:sx n="100" d="100"/>
        <a:sy n="100" d="100"/>
      </p:scale>
      <p:origin x="0" y="-53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spc="0" dirty="0" smtClean="0"/>
              <a:t>万博テーマ</a:t>
            </a:r>
            <a:r>
              <a:rPr lang="ja-JP" altLang="en-US" sz="1100" spc="0" dirty="0"/>
              <a:t>の認知度</a:t>
            </a:r>
          </a:p>
        </c:rich>
      </c:tx>
      <c:layout>
        <c:manualLayout>
          <c:xMode val="edge"/>
          <c:yMode val="edge"/>
          <c:x val="0.17081240209582454"/>
          <c:y val="2.7431179786436919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8290660616863828E-2"/>
          <c:y val="0.14583769099810159"/>
          <c:w val="0.82942922348002557"/>
          <c:h val="0.65172431140071008"/>
        </c:manualLayout>
      </c:layout>
      <c:barChart>
        <c:barDir val="col"/>
        <c:grouping val="clustered"/>
        <c:varyColors val="0"/>
        <c:ser>
          <c:idx val="0"/>
          <c:order val="0"/>
          <c:tx>
            <c:strRef>
              <c:f>'分析5（0111政調会用）'!$E$15</c:f>
              <c:strCache>
                <c:ptCount val="1"/>
                <c:pt idx="0">
                  <c:v>大阪・関西万博のテーマの認知度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990F-489E-A2FA-1ADD251147A2}"/>
              </c:ext>
            </c:extLst>
          </c:dPt>
          <c:dPt>
            <c:idx val="1"/>
            <c:invertIfNegative val="0"/>
            <c:bubble3D val="0"/>
            <c:spPr>
              <a:solidFill>
                <a:srgbClr val="002060"/>
              </a:solidFill>
              <a:ln>
                <a:noFill/>
              </a:ln>
              <a:effectLst/>
            </c:spPr>
            <c:extLst>
              <c:ext xmlns:c16="http://schemas.microsoft.com/office/drawing/2014/chart" uri="{C3380CC4-5D6E-409C-BE32-E72D297353CC}">
                <c16:uniqueId val="{00000003-990F-489E-A2FA-1ADD251147A2}"/>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990F-489E-A2FA-1ADD251147A2}"/>
              </c:ext>
            </c:extLst>
          </c:dPt>
          <c:dPt>
            <c:idx val="4"/>
            <c:invertIfNegative val="0"/>
            <c:bubble3D val="0"/>
            <c:spPr>
              <a:solidFill>
                <a:srgbClr val="002060"/>
              </a:solidFill>
              <a:ln>
                <a:noFill/>
              </a:ln>
              <a:effectLst/>
            </c:spPr>
            <c:extLst>
              <c:ext xmlns:c16="http://schemas.microsoft.com/office/drawing/2014/chart" uri="{C3380CC4-5D6E-409C-BE32-E72D297353CC}">
                <c16:uniqueId val="{00000007-990F-489E-A2FA-1ADD251147A2}"/>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990F-489E-A2FA-1ADD251147A2}"/>
              </c:ext>
            </c:extLst>
          </c:dPt>
          <c:dPt>
            <c:idx val="7"/>
            <c:invertIfNegative val="0"/>
            <c:bubble3D val="0"/>
            <c:spPr>
              <a:solidFill>
                <a:srgbClr val="002060"/>
              </a:solidFill>
              <a:ln>
                <a:noFill/>
              </a:ln>
              <a:effectLst/>
            </c:spPr>
            <c:extLst>
              <c:ext xmlns:c16="http://schemas.microsoft.com/office/drawing/2014/chart" uri="{C3380CC4-5D6E-409C-BE32-E72D297353CC}">
                <c16:uniqueId val="{0000000B-990F-489E-A2FA-1ADD251147A2}"/>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990F-489E-A2FA-1ADD251147A2}"/>
              </c:ext>
            </c:extLst>
          </c:dPt>
          <c:dPt>
            <c:idx val="10"/>
            <c:invertIfNegative val="0"/>
            <c:bubble3D val="0"/>
            <c:spPr>
              <a:solidFill>
                <a:srgbClr val="002060"/>
              </a:solidFill>
              <a:ln>
                <a:noFill/>
              </a:ln>
              <a:effectLst/>
            </c:spPr>
            <c:extLst>
              <c:ext xmlns:c16="http://schemas.microsoft.com/office/drawing/2014/chart" uri="{C3380CC4-5D6E-409C-BE32-E72D297353CC}">
                <c16:uniqueId val="{0000000F-990F-489E-A2FA-1ADD251147A2}"/>
              </c:ext>
            </c:extLst>
          </c:dPt>
          <c:dLbls>
            <c:dLbl>
              <c:idx val="1"/>
              <c:layout>
                <c:manualLayout>
                  <c:x val="0"/>
                  <c:y val="-1.3980694532282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0F-489E-A2FA-1ADD251147A2}"/>
                </c:ext>
              </c:extLst>
            </c:dLbl>
            <c:dLbl>
              <c:idx val="3"/>
              <c:layout>
                <c:manualLayout>
                  <c:x val="-1.8375118642498321E-2"/>
                  <c:y val="4.03508725479033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90F-489E-A2FA-1ADD251147A2}"/>
                </c:ext>
              </c:extLst>
            </c:dLbl>
            <c:dLbl>
              <c:idx val="7"/>
              <c:layout>
                <c:manualLayout>
                  <c:x val="0"/>
                  <c:y val="-2.09710417984237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90F-489E-A2FA-1ADD251147A2}"/>
                </c:ext>
              </c:extLst>
            </c:dLbl>
            <c:dLbl>
              <c:idx val="10"/>
              <c:layout>
                <c:manualLayout>
                  <c:x val="-1.6048453585810679E-16"/>
                  <c:y val="-2.7961389064564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90F-489E-A2FA-1ADD251147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'分析5（0111政調会用）'!$C$16:$C$26</c:f>
              <c:strCache>
                <c:ptCount val="10"/>
                <c:pt idx="0">
                  <c:v>全体</c:v>
                </c:pt>
                <c:pt idx="3">
                  <c:v>府内</c:v>
                </c:pt>
                <c:pt idx="6">
                  <c:v>府外</c:v>
                </c:pt>
                <c:pt idx="9">
                  <c:v>うち
首都圏</c:v>
                </c:pt>
              </c:strCache>
            </c:strRef>
          </c:cat>
          <c:val>
            <c:numRef>
              <c:f>'分析5（0111政調会用）'!$E$16:$E$26</c:f>
              <c:numCache>
                <c:formatCode>0.0%</c:formatCode>
                <c:ptCount val="11"/>
                <c:pt idx="0">
                  <c:v>0.27466666666666667</c:v>
                </c:pt>
                <c:pt idx="1">
                  <c:v>0.36466666666666664</c:v>
                </c:pt>
                <c:pt idx="3">
                  <c:v>0.34100000000000003</c:v>
                </c:pt>
                <c:pt idx="4">
                  <c:v>0.44800000000000001</c:v>
                </c:pt>
                <c:pt idx="6">
                  <c:v>0.14199999999999999</c:v>
                </c:pt>
                <c:pt idx="7">
                  <c:v>0.19800000000000001</c:v>
                </c:pt>
                <c:pt idx="9">
                  <c:v>0.12096774193548387</c:v>
                </c:pt>
                <c:pt idx="10">
                  <c:v>0.15</c:v>
                </c:pt>
              </c:numCache>
            </c:numRef>
          </c:val>
          <c:extLst>
            <c:ext xmlns:c16="http://schemas.microsoft.com/office/drawing/2014/chart" uri="{C3380CC4-5D6E-409C-BE32-E72D297353CC}">
              <c16:uniqueId val="{00000010-990F-489E-A2FA-1ADD251147A2}"/>
            </c:ext>
          </c:extLst>
        </c:ser>
        <c:dLbls>
          <c:dLblPos val="outEnd"/>
          <c:showLegendKey val="0"/>
          <c:showVal val="1"/>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ctr" anchorCtr="0"/>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rot="0" vert="eaVert" anchor="ctr" anchorCtr="1"/>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b="1" spc="0" dirty="0" smtClean="0"/>
              <a:t>万博</a:t>
            </a:r>
            <a:r>
              <a:rPr lang="ja-JP" altLang="en-US" sz="1100" b="1" spc="0" dirty="0"/>
              <a:t>の</a:t>
            </a:r>
            <a:r>
              <a:rPr lang="ja-JP" altLang="en-US" sz="1100" b="1" spc="0" dirty="0" smtClean="0"/>
              <a:t>認知度</a:t>
            </a:r>
            <a:endParaRPr lang="ja-JP" altLang="en-US" sz="1100" b="1" spc="0" dirty="0"/>
          </a:p>
        </c:rich>
      </c:tx>
      <c:layout>
        <c:manualLayout>
          <c:xMode val="edge"/>
          <c:yMode val="edge"/>
          <c:x val="0.21979232428291132"/>
          <c:y val="5.9831510824041242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2987340182520604E-2"/>
          <c:y val="0.2082915448415173"/>
          <c:w val="0.7677980464873132"/>
          <c:h val="0.51125325268424049"/>
        </c:manualLayout>
      </c:layout>
      <c:barChart>
        <c:barDir val="col"/>
        <c:grouping val="clustered"/>
        <c:varyColors val="0"/>
        <c:ser>
          <c:idx val="0"/>
          <c:order val="0"/>
          <c:tx>
            <c:strRef>
              <c:f>'分析5（0111政調会用）'!$D$15</c:f>
              <c:strCache>
                <c:ptCount val="1"/>
                <c:pt idx="0">
                  <c:v>大阪・関西万博の認知度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D831-4359-A302-D09E0988D9A7}"/>
              </c:ext>
            </c:extLst>
          </c:dPt>
          <c:dPt>
            <c:idx val="1"/>
            <c:invertIfNegative val="0"/>
            <c:bubble3D val="0"/>
            <c:spPr>
              <a:solidFill>
                <a:srgbClr val="002060"/>
              </a:solidFill>
              <a:ln>
                <a:noFill/>
              </a:ln>
              <a:effectLst/>
            </c:spPr>
            <c:extLst>
              <c:ext xmlns:c16="http://schemas.microsoft.com/office/drawing/2014/chart" uri="{C3380CC4-5D6E-409C-BE32-E72D297353CC}">
                <c16:uniqueId val="{00000003-D831-4359-A302-D09E0988D9A7}"/>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D831-4359-A302-D09E0988D9A7}"/>
              </c:ext>
            </c:extLst>
          </c:dPt>
          <c:dPt>
            <c:idx val="4"/>
            <c:invertIfNegative val="0"/>
            <c:bubble3D val="0"/>
            <c:spPr>
              <a:solidFill>
                <a:srgbClr val="002060"/>
              </a:solidFill>
              <a:ln>
                <a:noFill/>
              </a:ln>
              <a:effectLst/>
            </c:spPr>
            <c:extLst>
              <c:ext xmlns:c16="http://schemas.microsoft.com/office/drawing/2014/chart" uri="{C3380CC4-5D6E-409C-BE32-E72D297353CC}">
                <c16:uniqueId val="{00000007-D831-4359-A302-D09E0988D9A7}"/>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D831-4359-A302-D09E0988D9A7}"/>
              </c:ext>
            </c:extLst>
          </c:dPt>
          <c:dPt>
            <c:idx val="7"/>
            <c:invertIfNegative val="0"/>
            <c:bubble3D val="0"/>
            <c:spPr>
              <a:solidFill>
                <a:srgbClr val="002060"/>
              </a:solidFill>
              <a:ln>
                <a:noFill/>
              </a:ln>
              <a:effectLst/>
            </c:spPr>
            <c:extLst>
              <c:ext xmlns:c16="http://schemas.microsoft.com/office/drawing/2014/chart" uri="{C3380CC4-5D6E-409C-BE32-E72D297353CC}">
                <c16:uniqueId val="{0000000B-D831-4359-A302-D09E0988D9A7}"/>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D831-4359-A302-D09E0988D9A7}"/>
              </c:ext>
            </c:extLst>
          </c:dPt>
          <c:dPt>
            <c:idx val="10"/>
            <c:invertIfNegative val="0"/>
            <c:bubble3D val="0"/>
            <c:spPr>
              <a:solidFill>
                <a:srgbClr val="002060"/>
              </a:solidFill>
              <a:ln>
                <a:noFill/>
              </a:ln>
              <a:effectLst/>
            </c:spPr>
            <c:extLst>
              <c:ext xmlns:c16="http://schemas.microsoft.com/office/drawing/2014/chart" uri="{C3380CC4-5D6E-409C-BE32-E72D297353CC}">
                <c16:uniqueId val="{0000000F-D831-4359-A302-D09E0988D9A7}"/>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D831-4359-A302-D09E0988D9A7}"/>
              </c:ext>
            </c:extLst>
          </c:dPt>
          <c:dPt>
            <c:idx val="13"/>
            <c:invertIfNegative val="0"/>
            <c:bubble3D val="0"/>
            <c:spPr>
              <a:solidFill>
                <a:srgbClr val="002060"/>
              </a:solidFill>
              <a:ln>
                <a:noFill/>
              </a:ln>
              <a:effectLst/>
            </c:spPr>
            <c:extLst>
              <c:ext xmlns:c16="http://schemas.microsoft.com/office/drawing/2014/chart" uri="{C3380CC4-5D6E-409C-BE32-E72D297353CC}">
                <c16:uniqueId val="{00000013-D831-4359-A302-D09E0988D9A7}"/>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D831-4359-A302-D09E0988D9A7}"/>
              </c:ext>
            </c:extLst>
          </c:dPt>
          <c:dPt>
            <c:idx val="16"/>
            <c:invertIfNegative val="0"/>
            <c:bubble3D val="0"/>
            <c:spPr>
              <a:solidFill>
                <a:srgbClr val="002060"/>
              </a:solidFill>
              <a:ln>
                <a:noFill/>
              </a:ln>
              <a:effectLst/>
            </c:spPr>
            <c:extLst>
              <c:ext xmlns:c16="http://schemas.microsoft.com/office/drawing/2014/chart" uri="{C3380CC4-5D6E-409C-BE32-E72D297353CC}">
                <c16:uniqueId val="{00000017-D831-4359-A302-D09E0988D9A7}"/>
              </c:ext>
            </c:extLst>
          </c:dPt>
          <c:dLbls>
            <c:dLbl>
              <c:idx val="0"/>
              <c:layout>
                <c:manualLayout>
                  <c:x val="-6.1816941054382863E-3"/>
                  <c:y val="5.8448254846832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31-4359-A302-D09E0988D9A7}"/>
                </c:ext>
              </c:extLst>
            </c:dLbl>
            <c:dLbl>
              <c:idx val="1"/>
              <c:layout>
                <c:manualLayout>
                  <c:x val="2.17819536392412E-3"/>
                  <c:y val="-1.27183685772795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31-4359-A302-D09E0988D9A7}"/>
                </c:ext>
              </c:extLst>
            </c:dLbl>
            <c:dLbl>
              <c:idx val="3"/>
              <c:layout>
                <c:manualLayout>
                  <c:x val="-1.0287896583664849E-2"/>
                  <c:y val="2.077159889723870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31-4359-A302-D09E0988D9A7}"/>
                </c:ext>
              </c:extLst>
            </c:dLbl>
            <c:dLbl>
              <c:idx val="4"/>
              <c:layout>
                <c:manualLayout>
                  <c:x val="0"/>
                  <c:y val="2.66181945449644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31-4359-A302-D09E0988D9A7}"/>
                </c:ext>
              </c:extLst>
            </c:dLbl>
            <c:dLbl>
              <c:idx val="6"/>
              <c:layout>
                <c:manualLayout>
                  <c:x val="5.6949465380803726E-4"/>
                  <c:y val="-2.03012412889012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831-4359-A302-D09E0988D9A7}"/>
                </c:ext>
              </c:extLst>
            </c:dLbl>
            <c:dLbl>
              <c:idx val="7"/>
              <c:layout>
                <c:manualLayout>
                  <c:x val="1.8829829643218901E-2"/>
                  <c:y val="3.30752435617905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31-4359-A302-D09E0988D9A7}"/>
                </c:ext>
              </c:extLst>
            </c:dLbl>
            <c:dLbl>
              <c:idx val="9"/>
              <c:layout>
                <c:manualLayout>
                  <c:x val="0"/>
                  <c:y val="6.7430561123148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31-4359-A302-D09E0988D9A7}"/>
                </c:ext>
              </c:extLst>
            </c:dLbl>
            <c:dLbl>
              <c:idx val="10"/>
              <c:layout>
                <c:manualLayout>
                  <c:x val="0"/>
                  <c:y val="-3.50448270248045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31-4359-A302-D09E0988D9A7}"/>
                </c:ext>
              </c:extLst>
            </c:dLbl>
            <c:dLbl>
              <c:idx val="12"/>
              <c:layout>
                <c:manualLayout>
                  <c:x val="-1.1332974940476595E-16"/>
                  <c:y val="3.91787657310596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831-4359-A302-D09E0988D9A7}"/>
                </c:ext>
              </c:extLst>
            </c:dLbl>
            <c:dLbl>
              <c:idx val="13"/>
              <c:layout>
                <c:manualLayout>
                  <c:x val="1.2066472194787454E-3"/>
                  <c:y val="4.079972931678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31-4359-A302-D09E0988D9A7}"/>
                </c:ext>
              </c:extLst>
            </c:dLbl>
            <c:dLbl>
              <c:idx val="15"/>
              <c:layout>
                <c:manualLayout>
                  <c:x val="-6.4664414323423319E-3"/>
                  <c:y val="3.30752435617905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831-4359-A302-D09E0988D9A7}"/>
                </c:ext>
              </c:extLst>
            </c:dLbl>
            <c:dLbl>
              <c:idx val="16"/>
              <c:layout>
                <c:manualLayout>
                  <c:x val="5.6949465380809396E-4"/>
                  <c:y val="-1.133915868702455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831-4359-A302-D09E0988D9A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'分析5（0111政調会用）'!$C$29:$C$45</c:f>
              <c:strCache>
                <c:ptCount val="16"/>
                <c:pt idx="0">
                  <c:v>全体</c:v>
                </c:pt>
                <c:pt idx="3">
                  <c:v>１８～２９歳</c:v>
                </c:pt>
                <c:pt idx="6">
                  <c:v>３０～３９歳</c:v>
                </c:pt>
                <c:pt idx="9">
                  <c:v>４０～４９歳</c:v>
                </c:pt>
                <c:pt idx="12">
                  <c:v>５０～５９歳</c:v>
                </c:pt>
                <c:pt idx="15">
                  <c:v>６０代以上</c:v>
                </c:pt>
              </c:strCache>
            </c:strRef>
          </c:cat>
          <c:val>
            <c:numRef>
              <c:f>'分析5（0111政調会用）'!$D$29:$D$45</c:f>
              <c:numCache>
                <c:formatCode>0.0%</c:formatCode>
                <c:ptCount val="17"/>
                <c:pt idx="0">
                  <c:v>0.80766666666666664</c:v>
                </c:pt>
                <c:pt idx="1">
                  <c:v>0.82166666666666666</c:v>
                </c:pt>
                <c:pt idx="3">
                  <c:v>0.75666666666666671</c:v>
                </c:pt>
                <c:pt idx="4">
                  <c:v>0.73166666666666669</c:v>
                </c:pt>
                <c:pt idx="6">
                  <c:v>0.78666666666666663</c:v>
                </c:pt>
                <c:pt idx="7">
                  <c:v>0.74</c:v>
                </c:pt>
                <c:pt idx="9">
                  <c:v>0.78</c:v>
                </c:pt>
                <c:pt idx="10">
                  <c:v>0.82666666666666666</c:v>
                </c:pt>
                <c:pt idx="12">
                  <c:v>0.83166666666666667</c:v>
                </c:pt>
                <c:pt idx="13">
                  <c:v>0.88166666666666671</c:v>
                </c:pt>
                <c:pt idx="15">
                  <c:v>0.8833333333333333</c:v>
                </c:pt>
                <c:pt idx="16">
                  <c:v>0.92833333333333334</c:v>
                </c:pt>
              </c:numCache>
            </c:numRef>
          </c:val>
          <c:extLst>
            <c:ext xmlns:c16="http://schemas.microsoft.com/office/drawing/2014/chart" uri="{C3380CC4-5D6E-409C-BE32-E72D297353CC}">
              <c16:uniqueId val="{00000018-D831-4359-A302-D09E0988D9A7}"/>
            </c:ext>
          </c:extLst>
        </c:ser>
        <c:dLbls>
          <c:showLegendKey val="0"/>
          <c:showVal val="0"/>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b="1" spc="0" dirty="0" smtClean="0"/>
              <a:t>万博テーマの認知度</a:t>
            </a:r>
            <a:endParaRPr lang="ja-JP" altLang="en-US" sz="1100" b="1" spc="0" dirty="0"/>
          </a:p>
        </c:rich>
      </c:tx>
      <c:layout>
        <c:manualLayout>
          <c:xMode val="edge"/>
          <c:yMode val="edge"/>
          <c:x val="0.12088521859589876"/>
          <c:y val="4.6985184746859102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2987340182520604E-2"/>
          <c:y val="0.14405991445560659"/>
          <c:w val="0.7677980464873132"/>
          <c:h val="0.57548506260560917"/>
        </c:manualLayout>
      </c:layout>
      <c:barChart>
        <c:barDir val="col"/>
        <c:grouping val="clustered"/>
        <c:varyColors val="0"/>
        <c:ser>
          <c:idx val="0"/>
          <c:order val="0"/>
          <c:tx>
            <c:strRef>
              <c:f>'分析5（0111政調会用）'!$E$15</c:f>
              <c:strCache>
                <c:ptCount val="1"/>
                <c:pt idx="0">
                  <c:v>大阪・関西万博のテーマの認知度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1ECE-494F-8C2E-BB3F2FBF85B3}"/>
              </c:ext>
            </c:extLst>
          </c:dPt>
          <c:dPt>
            <c:idx val="1"/>
            <c:invertIfNegative val="0"/>
            <c:bubble3D val="0"/>
            <c:spPr>
              <a:solidFill>
                <a:srgbClr val="002060"/>
              </a:solidFill>
              <a:ln>
                <a:noFill/>
              </a:ln>
              <a:effectLst/>
            </c:spPr>
            <c:extLst>
              <c:ext xmlns:c16="http://schemas.microsoft.com/office/drawing/2014/chart" uri="{C3380CC4-5D6E-409C-BE32-E72D297353CC}">
                <c16:uniqueId val="{00000003-1ECE-494F-8C2E-BB3F2FBF85B3}"/>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1ECE-494F-8C2E-BB3F2FBF85B3}"/>
              </c:ext>
            </c:extLst>
          </c:dPt>
          <c:dPt>
            <c:idx val="4"/>
            <c:invertIfNegative val="0"/>
            <c:bubble3D val="0"/>
            <c:spPr>
              <a:solidFill>
                <a:srgbClr val="002060"/>
              </a:solidFill>
              <a:ln>
                <a:noFill/>
              </a:ln>
              <a:effectLst/>
            </c:spPr>
            <c:extLst>
              <c:ext xmlns:c16="http://schemas.microsoft.com/office/drawing/2014/chart" uri="{C3380CC4-5D6E-409C-BE32-E72D297353CC}">
                <c16:uniqueId val="{00000007-1ECE-494F-8C2E-BB3F2FBF85B3}"/>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1ECE-494F-8C2E-BB3F2FBF85B3}"/>
              </c:ext>
            </c:extLst>
          </c:dPt>
          <c:dPt>
            <c:idx val="7"/>
            <c:invertIfNegative val="0"/>
            <c:bubble3D val="0"/>
            <c:spPr>
              <a:solidFill>
                <a:srgbClr val="002060"/>
              </a:solidFill>
              <a:ln>
                <a:noFill/>
              </a:ln>
              <a:effectLst/>
            </c:spPr>
            <c:extLst>
              <c:ext xmlns:c16="http://schemas.microsoft.com/office/drawing/2014/chart" uri="{C3380CC4-5D6E-409C-BE32-E72D297353CC}">
                <c16:uniqueId val="{0000000B-1ECE-494F-8C2E-BB3F2FBF85B3}"/>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1ECE-494F-8C2E-BB3F2FBF85B3}"/>
              </c:ext>
            </c:extLst>
          </c:dPt>
          <c:dPt>
            <c:idx val="10"/>
            <c:invertIfNegative val="0"/>
            <c:bubble3D val="0"/>
            <c:spPr>
              <a:solidFill>
                <a:srgbClr val="002060"/>
              </a:solidFill>
              <a:ln>
                <a:noFill/>
              </a:ln>
              <a:effectLst/>
            </c:spPr>
            <c:extLst>
              <c:ext xmlns:c16="http://schemas.microsoft.com/office/drawing/2014/chart" uri="{C3380CC4-5D6E-409C-BE32-E72D297353CC}">
                <c16:uniqueId val="{0000000F-1ECE-494F-8C2E-BB3F2FBF85B3}"/>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1ECE-494F-8C2E-BB3F2FBF85B3}"/>
              </c:ext>
            </c:extLst>
          </c:dPt>
          <c:dPt>
            <c:idx val="13"/>
            <c:invertIfNegative val="0"/>
            <c:bubble3D val="0"/>
            <c:spPr>
              <a:solidFill>
                <a:srgbClr val="002060"/>
              </a:solidFill>
              <a:ln>
                <a:noFill/>
              </a:ln>
              <a:effectLst/>
            </c:spPr>
            <c:extLst>
              <c:ext xmlns:c16="http://schemas.microsoft.com/office/drawing/2014/chart" uri="{C3380CC4-5D6E-409C-BE32-E72D297353CC}">
                <c16:uniqueId val="{00000013-1ECE-494F-8C2E-BB3F2FBF85B3}"/>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1ECE-494F-8C2E-BB3F2FBF85B3}"/>
              </c:ext>
            </c:extLst>
          </c:dPt>
          <c:dPt>
            <c:idx val="16"/>
            <c:invertIfNegative val="0"/>
            <c:bubble3D val="0"/>
            <c:spPr>
              <a:solidFill>
                <a:srgbClr val="002060"/>
              </a:solidFill>
              <a:ln>
                <a:noFill/>
              </a:ln>
              <a:effectLst/>
            </c:spPr>
            <c:extLst>
              <c:ext xmlns:c16="http://schemas.microsoft.com/office/drawing/2014/chart" uri="{C3380CC4-5D6E-409C-BE32-E72D297353CC}">
                <c16:uniqueId val="{00000017-1ECE-494F-8C2E-BB3F2FBF85B3}"/>
              </c:ext>
            </c:extLst>
          </c:dPt>
          <c:dLbls>
            <c:dLbl>
              <c:idx val="0"/>
              <c:layout>
                <c:manualLayout>
                  <c:x val="-1.7707773344494679E-18"/>
                  <c:y val="2.63324396538774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CE-494F-8C2E-BB3F2FBF85B3}"/>
                </c:ext>
              </c:extLst>
            </c:dLbl>
            <c:dLbl>
              <c:idx val="1"/>
              <c:layout>
                <c:manualLayout>
                  <c:x val="2.17819536392412E-3"/>
                  <c:y val="6.551120538493712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CE-494F-8C2E-BB3F2FBF85B3}"/>
                </c:ext>
              </c:extLst>
            </c:dLbl>
            <c:dLbl>
              <c:idx val="3"/>
              <c:layout>
                <c:manualLayout>
                  <c:x val="-4.1064384780159155E-3"/>
                  <c:y val="2.77697102981332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ECE-494F-8C2E-BB3F2FBF85B3}"/>
                </c:ext>
              </c:extLst>
            </c:dLbl>
            <c:dLbl>
              <c:idx val="4"/>
              <c:layout>
                <c:manualLayout>
                  <c:x val="6.1816941054382846E-3"/>
                  <c:y val="-5.497620647990941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CE-494F-8C2E-BB3F2FBF85B3}"/>
                </c:ext>
              </c:extLst>
            </c:dLbl>
            <c:dLbl>
              <c:idx val="6"/>
              <c:layout>
                <c:manualLayout>
                  <c:x val="-1.1793893557068532E-2"/>
                  <c:y val="3.00856910640651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ECE-494F-8C2E-BB3F2FBF85B3}"/>
                </c:ext>
              </c:extLst>
            </c:dLbl>
            <c:dLbl>
              <c:idx val="7"/>
              <c:layout>
                <c:manualLayout>
                  <c:x val="6.4664313292996465E-3"/>
                  <c:y val="2.02291683369446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ECE-494F-8C2E-BB3F2FBF85B3}"/>
                </c:ext>
              </c:extLst>
            </c:dLbl>
            <c:dLbl>
              <c:idx val="9"/>
              <c:layout>
                <c:manualLayout>
                  <c:x val="-1.8545082316314854E-2"/>
                  <c:y val="1.95891299850952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ECE-494F-8C2E-BB3F2FBF85B3}"/>
                </c:ext>
              </c:extLst>
            </c:dLbl>
            <c:dLbl>
              <c:idx val="10"/>
              <c:layout>
                <c:manualLayout>
                  <c:x val="-5.6664874702382973E-17"/>
                  <c:y val="9.91746488375845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ECE-494F-8C2E-BB3F2FBF85B3}"/>
                </c:ext>
              </c:extLst>
            </c:dLbl>
            <c:dLbl>
              <c:idx val="12"/>
              <c:layout>
                <c:manualLayout>
                  <c:x val="-2.4726776421753138E-2"/>
                  <c:y val="1.99092766152864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ECE-494F-8C2E-BB3F2FBF85B3}"/>
                </c:ext>
              </c:extLst>
            </c:dLbl>
            <c:dLbl>
              <c:idx val="13"/>
              <c:layout>
                <c:manualLayout>
                  <c:x val="7.3883413249170304E-3"/>
                  <c:y val="4.07997293167828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ECE-494F-8C2E-BB3F2FBF85B3}"/>
                </c:ext>
              </c:extLst>
            </c:dLbl>
            <c:dLbl>
              <c:idx val="15"/>
              <c:layout>
                <c:manualLayout>
                  <c:x val="-1.2648135537780616E-2"/>
                  <c:y val="2.0228917484608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ECE-494F-8C2E-BB3F2FBF85B3}"/>
                </c:ext>
              </c:extLst>
            </c:dLbl>
            <c:dLbl>
              <c:idx val="16"/>
              <c:layout>
                <c:manualLayout>
                  <c:x val="1.2932882864684664E-2"/>
                  <c:y val="5.28924716988861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ECE-494F-8C2E-BB3F2FBF85B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'分析5（0111政調会用）'!$C$29:$C$45</c:f>
              <c:strCache>
                <c:ptCount val="16"/>
                <c:pt idx="0">
                  <c:v>全体</c:v>
                </c:pt>
                <c:pt idx="3">
                  <c:v>１８～２９歳</c:v>
                </c:pt>
                <c:pt idx="6">
                  <c:v>３０～３９歳</c:v>
                </c:pt>
                <c:pt idx="9">
                  <c:v>４０～４９歳</c:v>
                </c:pt>
                <c:pt idx="12">
                  <c:v>５０～５９歳</c:v>
                </c:pt>
                <c:pt idx="15">
                  <c:v>６０代以上</c:v>
                </c:pt>
              </c:strCache>
            </c:strRef>
          </c:cat>
          <c:val>
            <c:numRef>
              <c:f>'分析5（0111政調会用）'!$E$29:$E$45</c:f>
              <c:numCache>
                <c:formatCode>0.0%</c:formatCode>
                <c:ptCount val="17"/>
                <c:pt idx="0">
                  <c:v>0.27466666666666667</c:v>
                </c:pt>
                <c:pt idx="1">
                  <c:v>0.36466666666666664</c:v>
                </c:pt>
                <c:pt idx="3">
                  <c:v>0.33500000000000002</c:v>
                </c:pt>
                <c:pt idx="4">
                  <c:v>0.38333333333333336</c:v>
                </c:pt>
                <c:pt idx="6">
                  <c:v>0.26166666666666666</c:v>
                </c:pt>
                <c:pt idx="7">
                  <c:v>0.34666666666666668</c:v>
                </c:pt>
                <c:pt idx="9">
                  <c:v>0.22500000000000001</c:v>
                </c:pt>
                <c:pt idx="10">
                  <c:v>0.32666666666666666</c:v>
                </c:pt>
                <c:pt idx="12">
                  <c:v>0.23833333333333334</c:v>
                </c:pt>
                <c:pt idx="13">
                  <c:v>0.36833333333333335</c:v>
                </c:pt>
                <c:pt idx="15">
                  <c:v>0.31333333333333335</c:v>
                </c:pt>
                <c:pt idx="16">
                  <c:v>0.39833333333333332</c:v>
                </c:pt>
              </c:numCache>
            </c:numRef>
          </c:val>
          <c:extLst>
            <c:ext xmlns:c16="http://schemas.microsoft.com/office/drawing/2014/chart" uri="{C3380CC4-5D6E-409C-BE32-E72D297353CC}">
              <c16:uniqueId val="{00000018-1ECE-494F-8C2E-BB3F2FBF85B3}"/>
            </c:ext>
          </c:extLst>
        </c:ser>
        <c:dLbls>
          <c:showLegendKey val="0"/>
          <c:showVal val="0"/>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out"/>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dirty="0" smtClean="0"/>
              <a:t>万博</a:t>
            </a:r>
            <a:r>
              <a:rPr lang="ja-JP" altLang="en-US" sz="1100" dirty="0"/>
              <a:t>の認知度</a:t>
            </a:r>
          </a:p>
        </c:rich>
      </c:tx>
      <c:layout>
        <c:manualLayout>
          <c:xMode val="edge"/>
          <c:yMode val="edge"/>
          <c:x val="0.27469421019952744"/>
          <c:y val="6.9891861126920888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7.54400601778491E-2"/>
          <c:y val="0.17248639991528902"/>
          <c:w val="0.77306557822929567"/>
          <c:h val="0.61580495294569226"/>
        </c:manualLayout>
      </c:layout>
      <c:barChart>
        <c:barDir val="col"/>
        <c:grouping val="clustered"/>
        <c:varyColors val="0"/>
        <c:ser>
          <c:idx val="0"/>
          <c:order val="0"/>
          <c:tx>
            <c:strRef>
              <c:f>'分析5（0111政調会用）'!$D$15</c:f>
              <c:strCache>
                <c:ptCount val="1"/>
                <c:pt idx="0">
                  <c:v>大阪・関西万博の認知度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E8CC-4F17-A264-C9D1CE2CEDFE}"/>
              </c:ext>
            </c:extLst>
          </c:dPt>
          <c:dPt>
            <c:idx val="1"/>
            <c:invertIfNegative val="0"/>
            <c:bubble3D val="0"/>
            <c:spPr>
              <a:solidFill>
                <a:srgbClr val="002060"/>
              </a:solidFill>
              <a:ln>
                <a:noFill/>
              </a:ln>
              <a:effectLst/>
            </c:spPr>
            <c:extLst>
              <c:ext xmlns:c16="http://schemas.microsoft.com/office/drawing/2014/chart" uri="{C3380CC4-5D6E-409C-BE32-E72D297353CC}">
                <c16:uniqueId val="{00000003-E8CC-4F17-A264-C9D1CE2CEDFE}"/>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E8CC-4F17-A264-C9D1CE2CEDFE}"/>
              </c:ext>
            </c:extLst>
          </c:dPt>
          <c:dPt>
            <c:idx val="4"/>
            <c:invertIfNegative val="0"/>
            <c:bubble3D val="0"/>
            <c:spPr>
              <a:solidFill>
                <a:srgbClr val="002060"/>
              </a:solidFill>
              <a:ln>
                <a:noFill/>
              </a:ln>
              <a:effectLst/>
            </c:spPr>
            <c:extLst>
              <c:ext xmlns:c16="http://schemas.microsoft.com/office/drawing/2014/chart" uri="{C3380CC4-5D6E-409C-BE32-E72D297353CC}">
                <c16:uniqueId val="{00000007-E8CC-4F17-A264-C9D1CE2CEDFE}"/>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E8CC-4F17-A264-C9D1CE2CEDFE}"/>
              </c:ext>
            </c:extLst>
          </c:dPt>
          <c:dPt>
            <c:idx val="7"/>
            <c:invertIfNegative val="0"/>
            <c:bubble3D val="0"/>
            <c:spPr>
              <a:solidFill>
                <a:srgbClr val="002060"/>
              </a:solidFill>
              <a:ln>
                <a:noFill/>
              </a:ln>
              <a:effectLst/>
            </c:spPr>
            <c:extLst>
              <c:ext xmlns:c16="http://schemas.microsoft.com/office/drawing/2014/chart" uri="{C3380CC4-5D6E-409C-BE32-E72D297353CC}">
                <c16:uniqueId val="{0000000B-E8CC-4F17-A264-C9D1CE2CEDFE}"/>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E8CC-4F17-A264-C9D1CE2CEDFE}"/>
              </c:ext>
            </c:extLst>
          </c:dPt>
          <c:dPt>
            <c:idx val="10"/>
            <c:invertIfNegative val="0"/>
            <c:bubble3D val="0"/>
            <c:spPr>
              <a:solidFill>
                <a:srgbClr val="002060"/>
              </a:solidFill>
              <a:ln>
                <a:noFill/>
              </a:ln>
              <a:effectLst/>
            </c:spPr>
            <c:extLst>
              <c:ext xmlns:c16="http://schemas.microsoft.com/office/drawing/2014/chart" uri="{C3380CC4-5D6E-409C-BE32-E72D297353CC}">
                <c16:uniqueId val="{0000000F-E8CC-4F17-A264-C9D1CE2CEDFE}"/>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E8CC-4F17-A264-C9D1CE2CEDFE}"/>
              </c:ext>
            </c:extLst>
          </c:dPt>
          <c:dPt>
            <c:idx val="13"/>
            <c:invertIfNegative val="0"/>
            <c:bubble3D val="0"/>
            <c:spPr>
              <a:solidFill>
                <a:srgbClr val="002060"/>
              </a:solidFill>
              <a:ln>
                <a:noFill/>
              </a:ln>
              <a:effectLst/>
            </c:spPr>
            <c:extLst>
              <c:ext xmlns:c16="http://schemas.microsoft.com/office/drawing/2014/chart" uri="{C3380CC4-5D6E-409C-BE32-E72D297353CC}">
                <c16:uniqueId val="{00000013-E8CC-4F17-A264-C9D1CE2CEDFE}"/>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E8CC-4F17-A264-C9D1CE2CEDFE}"/>
              </c:ext>
            </c:extLst>
          </c:dPt>
          <c:dPt>
            <c:idx val="16"/>
            <c:invertIfNegative val="0"/>
            <c:bubble3D val="0"/>
            <c:spPr>
              <a:solidFill>
                <a:srgbClr val="002060"/>
              </a:solidFill>
              <a:ln>
                <a:noFill/>
              </a:ln>
              <a:effectLst/>
            </c:spPr>
            <c:extLst>
              <c:ext xmlns:c16="http://schemas.microsoft.com/office/drawing/2014/chart" uri="{C3380CC4-5D6E-409C-BE32-E72D297353CC}">
                <c16:uniqueId val="{00000017-E8CC-4F17-A264-C9D1CE2CEDFE}"/>
              </c:ext>
            </c:extLst>
          </c:dPt>
          <c:dLbls>
            <c:dLbl>
              <c:idx val="0"/>
              <c:layout>
                <c:manualLayout>
                  <c:x val="-8.4585520956895355E-3"/>
                  <c:y val="2.79563572646355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CC-4F17-A264-C9D1CE2CEDFE}"/>
                </c:ext>
              </c:extLst>
            </c:dLbl>
            <c:dLbl>
              <c:idx val="1"/>
              <c:layout>
                <c:manualLayout>
                  <c:x val="0"/>
                  <c:y val="-2.09672679484766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C-4F17-A264-C9D1CE2CEDFE}"/>
                </c:ext>
              </c:extLst>
            </c:dLbl>
            <c:dLbl>
              <c:idx val="3"/>
              <c:layout>
                <c:manualLayout>
                  <c:x val="-3.8767915921637448E-17"/>
                  <c:y val="3.4945446580794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CC-4F17-A264-C9D1CE2CEDFE}"/>
                </c:ext>
              </c:extLst>
            </c:dLbl>
            <c:dLbl>
              <c:idx val="4"/>
              <c:layout>
                <c:manualLayout>
                  <c:x val="-8.4585520956895737E-3"/>
                  <c:y val="-6.9890893161588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CC-4F17-A264-C9D1CE2CEDFE}"/>
                </c:ext>
              </c:extLst>
            </c:dLbl>
            <c:dLbl>
              <c:idx val="6"/>
              <c:layout>
                <c:manualLayout>
                  <c:x val="-7.7535831843274896E-17"/>
                  <c:y val="2.79563572646354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8CC-4F17-A264-C9D1CE2CEDFE}"/>
                </c:ext>
              </c:extLst>
            </c:dLbl>
            <c:dLbl>
              <c:idx val="7"/>
              <c:layout>
                <c:manualLayout>
                  <c:x val="-1.6917104191379147E-2"/>
                  <c:y val="-6.9890893161588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8CC-4F17-A264-C9D1CE2CEDFE}"/>
                </c:ext>
              </c:extLst>
            </c:dLbl>
            <c:dLbl>
              <c:idx val="9"/>
              <c:layout>
                <c:manualLayout>
                  <c:x val="-7.7535831843274896E-17"/>
                  <c:y val="-2.79563572646355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8CC-4F17-A264-C9D1CE2CEDFE}"/>
                </c:ext>
              </c:extLst>
            </c:dLbl>
            <c:dLbl>
              <c:idx val="10"/>
              <c:layout>
                <c:manualLayout>
                  <c:x val="1.6917104191378915E-2"/>
                  <c:y val="6.9890893161588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CC-4F17-A264-C9D1CE2CEDF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'分析5（0111政調会用）'!$C$16:$C$26</c:f>
              <c:strCache>
                <c:ptCount val="10"/>
                <c:pt idx="0">
                  <c:v>全体</c:v>
                </c:pt>
                <c:pt idx="3">
                  <c:v>府内</c:v>
                </c:pt>
                <c:pt idx="6">
                  <c:v>府外</c:v>
                </c:pt>
                <c:pt idx="9">
                  <c:v>うち
首都圏</c:v>
                </c:pt>
              </c:strCache>
            </c:strRef>
          </c:cat>
          <c:val>
            <c:numRef>
              <c:f>'分析5（0111政調会用）'!$D$16:$D$26</c:f>
              <c:numCache>
                <c:formatCode>0.0%</c:formatCode>
                <c:ptCount val="11"/>
                <c:pt idx="0">
                  <c:v>0.80766666666666664</c:v>
                </c:pt>
                <c:pt idx="1">
                  <c:v>0.82166666666666666</c:v>
                </c:pt>
                <c:pt idx="3">
                  <c:v>0.90100000000000002</c:v>
                </c:pt>
                <c:pt idx="4">
                  <c:v>0.90249999999999997</c:v>
                </c:pt>
                <c:pt idx="6">
                  <c:v>0.621</c:v>
                </c:pt>
                <c:pt idx="7">
                  <c:v>0.66</c:v>
                </c:pt>
                <c:pt idx="9">
                  <c:v>0.60483870967741937</c:v>
                </c:pt>
                <c:pt idx="10">
                  <c:v>0.57999999999999996</c:v>
                </c:pt>
              </c:numCache>
            </c:numRef>
          </c:val>
          <c:extLst>
            <c:ext xmlns:c16="http://schemas.microsoft.com/office/drawing/2014/chart" uri="{C3380CC4-5D6E-409C-BE32-E72D297353CC}">
              <c16:uniqueId val="{00000018-E8CC-4F17-A264-C9D1CE2CEDFE}"/>
            </c:ext>
          </c:extLst>
        </c:ser>
        <c:dLbls>
          <c:dLblPos val="outEnd"/>
          <c:showLegendKey val="0"/>
          <c:showVal val="1"/>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t" anchorCtr="0"/>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639816671692863"/>
          <c:y val="7.2777953941997545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3.9416954593642944E-2"/>
          <c:y val="0.11451931335259276"/>
          <c:w val="0.81448214569641109"/>
          <c:h val="0.67983596012775183"/>
        </c:manualLayout>
      </c:layout>
      <c:barChart>
        <c:barDir val="col"/>
        <c:grouping val="clustered"/>
        <c:varyColors val="0"/>
        <c:ser>
          <c:idx val="0"/>
          <c:order val="0"/>
          <c:tx>
            <c:strRef>
              <c:f>'分析5（0111政調会用）'!$G$15</c:f>
              <c:strCache>
                <c:ptCount val="1"/>
                <c:pt idx="0">
                  <c:v>来場意向度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7FB6-427A-8BD4-230BFB4D796A}"/>
              </c:ext>
            </c:extLst>
          </c:dPt>
          <c:dPt>
            <c:idx val="1"/>
            <c:invertIfNegative val="0"/>
            <c:bubble3D val="0"/>
            <c:spPr>
              <a:solidFill>
                <a:srgbClr val="002060"/>
              </a:solidFill>
              <a:ln>
                <a:noFill/>
              </a:ln>
              <a:effectLst/>
            </c:spPr>
            <c:extLst>
              <c:ext xmlns:c16="http://schemas.microsoft.com/office/drawing/2014/chart" uri="{C3380CC4-5D6E-409C-BE32-E72D297353CC}">
                <c16:uniqueId val="{00000003-7FB6-427A-8BD4-230BFB4D796A}"/>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7FB6-427A-8BD4-230BFB4D796A}"/>
              </c:ext>
            </c:extLst>
          </c:dPt>
          <c:dPt>
            <c:idx val="4"/>
            <c:invertIfNegative val="0"/>
            <c:bubble3D val="0"/>
            <c:spPr>
              <a:solidFill>
                <a:srgbClr val="002060"/>
              </a:solidFill>
              <a:ln>
                <a:noFill/>
              </a:ln>
              <a:effectLst/>
            </c:spPr>
            <c:extLst>
              <c:ext xmlns:c16="http://schemas.microsoft.com/office/drawing/2014/chart" uri="{C3380CC4-5D6E-409C-BE32-E72D297353CC}">
                <c16:uniqueId val="{00000007-7FB6-427A-8BD4-230BFB4D796A}"/>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7FB6-427A-8BD4-230BFB4D796A}"/>
              </c:ext>
            </c:extLst>
          </c:dPt>
          <c:dPt>
            <c:idx val="7"/>
            <c:invertIfNegative val="0"/>
            <c:bubble3D val="0"/>
            <c:spPr>
              <a:solidFill>
                <a:srgbClr val="002060"/>
              </a:solidFill>
              <a:ln>
                <a:noFill/>
              </a:ln>
              <a:effectLst/>
            </c:spPr>
            <c:extLst>
              <c:ext xmlns:c16="http://schemas.microsoft.com/office/drawing/2014/chart" uri="{C3380CC4-5D6E-409C-BE32-E72D297353CC}">
                <c16:uniqueId val="{0000000B-7FB6-427A-8BD4-230BFB4D796A}"/>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7FB6-427A-8BD4-230BFB4D796A}"/>
              </c:ext>
            </c:extLst>
          </c:dPt>
          <c:dPt>
            <c:idx val="10"/>
            <c:invertIfNegative val="0"/>
            <c:bubble3D val="0"/>
            <c:spPr>
              <a:solidFill>
                <a:srgbClr val="002060"/>
              </a:solidFill>
              <a:ln>
                <a:noFill/>
              </a:ln>
              <a:effectLst/>
            </c:spPr>
            <c:extLst>
              <c:ext xmlns:c16="http://schemas.microsoft.com/office/drawing/2014/chart" uri="{C3380CC4-5D6E-409C-BE32-E72D297353CC}">
                <c16:uniqueId val="{0000000F-7FB6-427A-8BD4-230BFB4D796A}"/>
              </c:ext>
            </c:extLst>
          </c:dPt>
          <c:dLbls>
            <c:dLbl>
              <c:idx val="9"/>
              <c:layout>
                <c:manualLayout>
                  <c:x val="0"/>
                  <c:y val="-3.50579643413574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FB6-427A-8BD4-230BFB4D79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'分析5（0111政調会用）'!$C$16:$C$26</c:f>
              <c:strCache>
                <c:ptCount val="10"/>
                <c:pt idx="0">
                  <c:v>全体</c:v>
                </c:pt>
                <c:pt idx="3">
                  <c:v>府内</c:v>
                </c:pt>
                <c:pt idx="6">
                  <c:v>府外</c:v>
                </c:pt>
                <c:pt idx="9">
                  <c:v>うち
首都圏</c:v>
                </c:pt>
              </c:strCache>
            </c:strRef>
          </c:cat>
          <c:val>
            <c:numRef>
              <c:f>'分析5（0111政調会用）'!$G$16:$G$26</c:f>
              <c:numCache>
                <c:formatCode>0.0%</c:formatCode>
                <c:ptCount val="11"/>
                <c:pt idx="0">
                  <c:v>0.51900000000000002</c:v>
                </c:pt>
                <c:pt idx="1">
                  <c:v>0.41166666666666668</c:v>
                </c:pt>
                <c:pt idx="3">
                  <c:v>0.58050000000000002</c:v>
                </c:pt>
                <c:pt idx="4">
                  <c:v>0.46300000000000002</c:v>
                </c:pt>
                <c:pt idx="6">
                  <c:v>0.39600000000000002</c:v>
                </c:pt>
                <c:pt idx="7">
                  <c:v>0.309</c:v>
                </c:pt>
                <c:pt idx="9">
                  <c:v>0.33064516129032256</c:v>
                </c:pt>
                <c:pt idx="10">
                  <c:v>0.28999999999999998</c:v>
                </c:pt>
              </c:numCache>
            </c:numRef>
          </c:val>
          <c:extLst>
            <c:ext xmlns:c16="http://schemas.microsoft.com/office/drawing/2014/chart" uri="{C3380CC4-5D6E-409C-BE32-E72D297353CC}">
              <c16:uniqueId val="{00000010-7FB6-427A-8BD4-230BFB4D796A}"/>
            </c:ext>
          </c:extLst>
        </c:ser>
        <c:dLbls>
          <c:dLblPos val="outEnd"/>
          <c:showLegendKey val="0"/>
          <c:showVal val="1"/>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wordArtVert" wrap="square" anchor="ctr" anchorCtr="1"/>
          <a:lstStyle/>
          <a:p>
            <a:pPr>
              <a:defRPr sz="7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none"/>
        <c:minorTickMark val="none"/>
        <c:tickLblPos val="nextTo"/>
        <c:crossAx val="499913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r>
              <a:rPr lang="ja-JP" altLang="en-US" sz="1100" spc="0" dirty="0" smtClean="0"/>
              <a:t>来場</a:t>
            </a:r>
            <a:r>
              <a:rPr lang="ja-JP" altLang="en-US" sz="1100" b="1" spc="0" dirty="0" smtClean="0"/>
              <a:t>意向度</a:t>
            </a:r>
            <a:endParaRPr lang="ja-JP" altLang="en-US" sz="1100" b="1" spc="0" dirty="0"/>
          </a:p>
        </c:rich>
      </c:tx>
      <c:layout>
        <c:manualLayout>
          <c:xMode val="edge"/>
          <c:yMode val="edge"/>
          <c:x val="0.26306418302097928"/>
          <c:y val="5.9518777759458817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title>
    <c:autoTitleDeleted val="0"/>
    <c:plotArea>
      <c:layout>
        <c:manualLayout>
          <c:layoutTarget val="inner"/>
          <c:xMode val="edge"/>
          <c:yMode val="edge"/>
          <c:x val="5.2987340182520604E-2"/>
          <c:y val="0.2082915448415173"/>
          <c:w val="0.7677980464873132"/>
          <c:h val="0.51125325268424049"/>
        </c:manualLayout>
      </c:layout>
      <c:barChart>
        <c:barDir val="col"/>
        <c:grouping val="clustered"/>
        <c:varyColors val="0"/>
        <c:ser>
          <c:idx val="0"/>
          <c:order val="0"/>
          <c:tx>
            <c:strRef>
              <c:f>'分析5（0111政調会用）'!$G$15</c:f>
              <c:strCache>
                <c:ptCount val="1"/>
                <c:pt idx="0">
                  <c:v>来場意向度</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0309-4739-AA50-A4726F84500D}"/>
              </c:ext>
            </c:extLst>
          </c:dPt>
          <c:dPt>
            <c:idx val="1"/>
            <c:invertIfNegative val="0"/>
            <c:bubble3D val="0"/>
            <c:spPr>
              <a:solidFill>
                <a:srgbClr val="002060"/>
              </a:solidFill>
              <a:ln>
                <a:noFill/>
              </a:ln>
              <a:effectLst/>
            </c:spPr>
            <c:extLst>
              <c:ext xmlns:c16="http://schemas.microsoft.com/office/drawing/2014/chart" uri="{C3380CC4-5D6E-409C-BE32-E72D297353CC}">
                <c16:uniqueId val="{00000003-0309-4739-AA50-A4726F84500D}"/>
              </c:ext>
            </c:extLst>
          </c:dPt>
          <c:dPt>
            <c:idx val="3"/>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5-0309-4739-AA50-A4726F84500D}"/>
              </c:ext>
            </c:extLst>
          </c:dPt>
          <c:dPt>
            <c:idx val="4"/>
            <c:invertIfNegative val="0"/>
            <c:bubble3D val="0"/>
            <c:spPr>
              <a:solidFill>
                <a:srgbClr val="002060"/>
              </a:solidFill>
              <a:ln>
                <a:noFill/>
              </a:ln>
              <a:effectLst/>
            </c:spPr>
            <c:extLst>
              <c:ext xmlns:c16="http://schemas.microsoft.com/office/drawing/2014/chart" uri="{C3380CC4-5D6E-409C-BE32-E72D297353CC}">
                <c16:uniqueId val="{00000007-0309-4739-AA50-A4726F84500D}"/>
              </c:ext>
            </c:extLst>
          </c:dPt>
          <c:dPt>
            <c:idx val="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9-0309-4739-AA50-A4726F84500D}"/>
              </c:ext>
            </c:extLst>
          </c:dPt>
          <c:dPt>
            <c:idx val="7"/>
            <c:invertIfNegative val="0"/>
            <c:bubble3D val="0"/>
            <c:spPr>
              <a:solidFill>
                <a:srgbClr val="002060"/>
              </a:solidFill>
              <a:ln>
                <a:noFill/>
              </a:ln>
              <a:effectLst/>
            </c:spPr>
            <c:extLst>
              <c:ext xmlns:c16="http://schemas.microsoft.com/office/drawing/2014/chart" uri="{C3380CC4-5D6E-409C-BE32-E72D297353CC}">
                <c16:uniqueId val="{0000000B-0309-4739-AA50-A4726F84500D}"/>
              </c:ext>
            </c:extLst>
          </c:dPt>
          <c:dPt>
            <c:idx val="9"/>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D-0309-4739-AA50-A4726F84500D}"/>
              </c:ext>
            </c:extLst>
          </c:dPt>
          <c:dPt>
            <c:idx val="10"/>
            <c:invertIfNegative val="0"/>
            <c:bubble3D val="0"/>
            <c:spPr>
              <a:solidFill>
                <a:srgbClr val="002060"/>
              </a:solidFill>
              <a:ln>
                <a:noFill/>
              </a:ln>
              <a:effectLst/>
            </c:spPr>
            <c:extLst>
              <c:ext xmlns:c16="http://schemas.microsoft.com/office/drawing/2014/chart" uri="{C3380CC4-5D6E-409C-BE32-E72D297353CC}">
                <c16:uniqueId val="{0000000F-0309-4739-AA50-A4726F84500D}"/>
              </c:ext>
            </c:extLst>
          </c:dPt>
          <c:dPt>
            <c:idx val="12"/>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1-0309-4739-AA50-A4726F84500D}"/>
              </c:ext>
            </c:extLst>
          </c:dPt>
          <c:dPt>
            <c:idx val="13"/>
            <c:invertIfNegative val="0"/>
            <c:bubble3D val="0"/>
            <c:spPr>
              <a:solidFill>
                <a:srgbClr val="002060"/>
              </a:solidFill>
              <a:ln>
                <a:noFill/>
              </a:ln>
              <a:effectLst/>
            </c:spPr>
            <c:extLst>
              <c:ext xmlns:c16="http://schemas.microsoft.com/office/drawing/2014/chart" uri="{C3380CC4-5D6E-409C-BE32-E72D297353CC}">
                <c16:uniqueId val="{00000013-0309-4739-AA50-A4726F84500D}"/>
              </c:ext>
            </c:extLst>
          </c:dPt>
          <c:dPt>
            <c:idx val="1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5-0309-4739-AA50-A4726F84500D}"/>
              </c:ext>
            </c:extLst>
          </c:dPt>
          <c:dPt>
            <c:idx val="16"/>
            <c:invertIfNegative val="0"/>
            <c:bubble3D val="0"/>
            <c:spPr>
              <a:solidFill>
                <a:srgbClr val="002060"/>
              </a:solidFill>
              <a:ln>
                <a:noFill/>
              </a:ln>
              <a:effectLst/>
            </c:spPr>
            <c:extLst>
              <c:ext xmlns:c16="http://schemas.microsoft.com/office/drawing/2014/chart" uri="{C3380CC4-5D6E-409C-BE32-E72D297353CC}">
                <c16:uniqueId val="{00000017-0309-4739-AA50-A4726F84500D}"/>
              </c:ext>
            </c:extLst>
          </c:dPt>
          <c:dLbls>
            <c:dLbl>
              <c:idx val="0"/>
              <c:layout>
                <c:manualLayout>
                  <c:x val="0"/>
                  <c:y val="1.34861122246297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09-4739-AA50-A4726F84500D}"/>
                </c:ext>
              </c:extLst>
            </c:dLbl>
            <c:dLbl>
              <c:idx val="1"/>
              <c:layout>
                <c:manualLayout>
                  <c:x val="2.178195363924113E-3"/>
                  <c:y val="1.27957499902641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09-4739-AA50-A4726F84500D}"/>
                </c:ext>
              </c:extLst>
            </c:dLbl>
            <c:dLbl>
              <c:idx val="3"/>
              <c:layout>
                <c:manualLayout>
                  <c:x val="-4.106202478226564E-3"/>
                  <c:y val="8.50032292831491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09-4739-AA50-A4726F84500D}"/>
                </c:ext>
              </c:extLst>
            </c:dLbl>
            <c:dLbl>
              <c:idx val="4"/>
              <c:layout>
                <c:manualLayout>
                  <c:x val="0"/>
                  <c:y val="7.348705429191172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09-4739-AA50-A4726F84500D}"/>
                </c:ext>
              </c:extLst>
            </c:dLbl>
            <c:dLbl>
              <c:idx val="6"/>
              <c:layout>
                <c:manualLayout>
                  <c:x val="5.6949465380803726E-4"/>
                  <c:y val="4.39303890970094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309-4739-AA50-A4726F84500D}"/>
                </c:ext>
              </c:extLst>
            </c:dLbl>
            <c:dLbl>
              <c:idx val="7"/>
              <c:layout>
                <c:manualLayout>
                  <c:x val="6.4664313292996465E-3"/>
                  <c:y val="2.02291683369446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309-4739-AA50-A4726F84500D}"/>
                </c:ext>
              </c:extLst>
            </c:dLbl>
            <c:dLbl>
              <c:idx val="9"/>
              <c:layout>
                <c:manualLayout>
                  <c:x val="0"/>
                  <c:y val="6.74305611231486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309-4739-AA50-A4726F84500D}"/>
                </c:ext>
              </c:extLst>
            </c:dLbl>
            <c:dLbl>
              <c:idx val="10"/>
              <c:layout>
                <c:manualLayout>
                  <c:x val="6.1816941054382846E-3"/>
                  <c:y val="1.6340627922349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309-4739-AA50-A4726F84500D}"/>
                </c:ext>
              </c:extLst>
            </c:dLbl>
            <c:dLbl>
              <c:idx val="12"/>
              <c:layout>
                <c:manualLayout>
                  <c:x val="-5.9274935769464503E-17"/>
                  <c:y val="1.34861122246298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309-4739-AA50-A4726F84500D}"/>
                </c:ext>
              </c:extLst>
            </c:dLbl>
            <c:dLbl>
              <c:idx val="13"/>
              <c:layout>
                <c:manualLayout>
                  <c:x val="1.2066472194787454E-3"/>
                  <c:y val="1.69262990088604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309-4739-AA50-A4726F84500D}"/>
                </c:ext>
              </c:extLst>
            </c:dLbl>
            <c:dLbl>
              <c:idx val="15"/>
              <c:layout>
                <c:manualLayout>
                  <c:x val="-6.4664313292998243E-3"/>
                  <c:y val="2.02291683369446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309-4739-AA50-A4726F84500D}"/>
                </c:ext>
              </c:extLst>
            </c:dLbl>
            <c:dLbl>
              <c:idx val="16"/>
              <c:layout>
                <c:manualLayout>
                  <c:x val="6.7511887592463784E-3"/>
                  <c:y val="1.813557324707075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309-4739-AA50-A4726F84500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'分析5（0111政調会用）'!$C$29:$C$45</c:f>
              <c:strCache>
                <c:ptCount val="16"/>
                <c:pt idx="0">
                  <c:v>全体</c:v>
                </c:pt>
                <c:pt idx="3">
                  <c:v>１８～２９歳</c:v>
                </c:pt>
                <c:pt idx="6">
                  <c:v>３０～３９歳</c:v>
                </c:pt>
                <c:pt idx="9">
                  <c:v>４０～４９歳</c:v>
                </c:pt>
                <c:pt idx="12">
                  <c:v>５０～５９歳</c:v>
                </c:pt>
                <c:pt idx="15">
                  <c:v>６０代以上</c:v>
                </c:pt>
              </c:strCache>
            </c:strRef>
          </c:cat>
          <c:val>
            <c:numRef>
              <c:f>'分析5（0111政調会用）'!$G$29:$G$45</c:f>
              <c:numCache>
                <c:formatCode>0.0%</c:formatCode>
                <c:ptCount val="17"/>
                <c:pt idx="0">
                  <c:v>0.51900000000000002</c:v>
                </c:pt>
                <c:pt idx="1">
                  <c:v>0.41166666666666668</c:v>
                </c:pt>
                <c:pt idx="3">
                  <c:v>0.55500000000000005</c:v>
                </c:pt>
                <c:pt idx="4">
                  <c:v>0.48</c:v>
                </c:pt>
                <c:pt idx="6">
                  <c:v>0.55166666666666664</c:v>
                </c:pt>
                <c:pt idx="7">
                  <c:v>0.37166666666666665</c:v>
                </c:pt>
                <c:pt idx="9">
                  <c:v>0.495</c:v>
                </c:pt>
                <c:pt idx="10">
                  <c:v>0.36</c:v>
                </c:pt>
                <c:pt idx="12">
                  <c:v>0.48833333333333334</c:v>
                </c:pt>
                <c:pt idx="13">
                  <c:v>0.40333333333333332</c:v>
                </c:pt>
                <c:pt idx="15">
                  <c:v>0.505</c:v>
                </c:pt>
                <c:pt idx="16">
                  <c:v>0.44333333333333336</c:v>
                </c:pt>
              </c:numCache>
            </c:numRef>
          </c:val>
          <c:extLst>
            <c:ext xmlns:c16="http://schemas.microsoft.com/office/drawing/2014/chart" uri="{C3380CC4-5D6E-409C-BE32-E72D297353CC}">
              <c16:uniqueId val="{00000018-0309-4739-AA50-A4726F84500D}"/>
            </c:ext>
          </c:extLst>
        </c:ser>
        <c:dLbls>
          <c:showLegendKey val="0"/>
          <c:showVal val="0"/>
          <c:showCatName val="0"/>
          <c:showSerName val="0"/>
          <c:showPercent val="0"/>
          <c:showBubbleSize val="0"/>
        </c:dLbls>
        <c:gapWidth val="30"/>
        <c:axId val="499913920"/>
        <c:axId val="499914248"/>
      </c:barChart>
      <c:catAx>
        <c:axId val="49991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solidFill>
                <a:latin typeface="BIZ UDPゴシック" panose="020B0400000000000000" pitchFamily="50" charset="-128"/>
                <a:ea typeface="BIZ UDPゴシック" panose="020B0400000000000000" pitchFamily="50" charset="-128"/>
                <a:cs typeface="+mn-cs"/>
              </a:defRPr>
            </a:pPr>
            <a:endParaRPr lang="ja-JP"/>
          </a:p>
        </c:txPr>
        <c:crossAx val="499914248"/>
        <c:crosses val="autoZero"/>
        <c:auto val="1"/>
        <c:lblAlgn val="ctr"/>
        <c:lblOffset val="100"/>
        <c:noMultiLvlLbl val="0"/>
      </c:catAx>
      <c:valAx>
        <c:axId val="499914248"/>
        <c:scaling>
          <c:orientation val="minMax"/>
          <c:max val="1"/>
        </c:scaling>
        <c:delete val="1"/>
        <c:axPos val="l"/>
        <c:majorGridlines>
          <c:spPr>
            <a:ln w="6350" cap="flat" cmpd="sng" algn="ctr">
              <a:solidFill>
                <a:schemeClr val="tx1">
                  <a:lumMod val="15000"/>
                  <a:lumOff val="85000"/>
                </a:schemeClr>
              </a:solidFill>
              <a:prstDash val="sysDot"/>
              <a:round/>
            </a:ln>
            <a:effectLst/>
          </c:spPr>
        </c:majorGridlines>
        <c:numFmt formatCode="0%" sourceLinked="0"/>
        <c:majorTickMark val="out"/>
        <c:minorTickMark val="none"/>
        <c:tickLblPos val="nextTo"/>
        <c:crossAx val="4999139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solidFill>
            <a:schemeClr val="tx1"/>
          </a:solidFill>
          <a:latin typeface="BIZ UDPゴシック" panose="020B0400000000000000" pitchFamily="50" charset="-128"/>
          <a:ea typeface="BIZ UDPゴシック" panose="020B0400000000000000" pitchFamily="50" charset="-128"/>
        </a:defRPr>
      </a:pPr>
      <a:endParaRPr lang="ja-JP"/>
    </a:p>
  </c:txPr>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0.02342</cdr:x>
      <cdr:y>0.27607</cdr:y>
    </cdr:from>
    <cdr:to>
      <cdr:x>0.83968</cdr:x>
      <cdr:y>0.36656</cdr:y>
    </cdr:to>
    <cdr:sp macro="" textlink="">
      <cdr:nvSpPr>
        <cdr:cNvPr id="2" name="右中かっこ 1"/>
        <cdr:cNvSpPr/>
      </cdr:nvSpPr>
      <cdr:spPr>
        <a:xfrm xmlns:a="http://schemas.openxmlformats.org/drawingml/2006/main" rot="16200000">
          <a:off x="796031" y="-195348"/>
          <a:ext cx="181128" cy="1676964"/>
        </a:xfrm>
        <a:prstGeom xmlns:a="http://schemas.openxmlformats.org/drawingml/2006/main" prst="rightBrace">
          <a:avLst>
            <a:gd name="adj1" fmla="val 22387"/>
            <a:gd name="adj2" fmla="val 50000"/>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xmlns:a="http://schemas.openxmlformats.org/drawingml/2006/main">
          <a:pPr algn="ctr"/>
          <a:endParaRPr kumimoji="1" lang="ja-JP" alt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9" name="Shape 669"/>
          <p:cNvSpPr>
            <a:spLocks noGrp="1" noRot="1" noChangeAspect="1"/>
          </p:cNvSpPr>
          <p:nvPr>
            <p:ph type="sldImg"/>
          </p:nvPr>
        </p:nvSpPr>
        <p:spPr>
          <a:xfrm>
            <a:off x="92075" y="746125"/>
            <a:ext cx="6623050" cy="3725863"/>
          </a:xfrm>
          <a:prstGeom prst="rect">
            <a:avLst/>
          </a:prstGeom>
        </p:spPr>
        <p:txBody>
          <a:bodyPr/>
          <a:lstStyle/>
          <a:p>
            <a:endParaRPr/>
          </a:p>
        </p:txBody>
      </p:sp>
      <p:sp>
        <p:nvSpPr>
          <p:cNvPr id="670" name="Shape 670"/>
          <p:cNvSpPr>
            <a:spLocks noGrp="1"/>
          </p:cNvSpPr>
          <p:nvPr>
            <p:ph type="body" sz="quarter" idx="1"/>
          </p:nvPr>
        </p:nvSpPr>
        <p:spPr>
          <a:xfrm>
            <a:off x="907627" y="4721186"/>
            <a:ext cx="4991947" cy="4472702"/>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5</a:t>
            </a:fld>
            <a:endParaRPr kumimoji="1" lang="ja-JP" altLang="en-US" dirty="0"/>
          </a:p>
        </p:txBody>
      </p:sp>
    </p:spTree>
    <p:extLst>
      <p:ext uri="{BB962C8B-B14F-4D97-AF65-F5344CB8AC3E}">
        <p14:creationId xmlns:p14="http://schemas.microsoft.com/office/powerpoint/2010/main" val="2429362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2725" y="815975"/>
            <a:ext cx="7254875" cy="4081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66DC998-C27E-42A5-A0B9-4311C6128D52}" type="slidenum">
              <a:rPr kumimoji="1" lang="ja-JP" altLang="en-US" smtClean="0"/>
              <a:t>6</a:t>
            </a:fld>
            <a:endParaRPr kumimoji="1" lang="ja-JP" altLang="en-US" dirty="0"/>
          </a:p>
        </p:txBody>
      </p:sp>
    </p:spTree>
    <p:extLst>
      <p:ext uri="{BB962C8B-B14F-4D97-AF65-F5344CB8AC3E}">
        <p14:creationId xmlns:p14="http://schemas.microsoft.com/office/powerpoint/2010/main" val="356675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23</a:t>
            </a:fld>
            <a:endParaRPr kumimoji="1" lang="ja-JP" altLang="en-US"/>
          </a:p>
        </p:txBody>
      </p:sp>
    </p:spTree>
    <p:extLst>
      <p:ext uri="{BB962C8B-B14F-4D97-AF65-F5344CB8AC3E}">
        <p14:creationId xmlns:p14="http://schemas.microsoft.com/office/powerpoint/2010/main" val="356272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46AC97-A672-49CE-B184-0580529B73ED}" type="slidenum">
              <a:rPr kumimoji="1" lang="ja-JP" altLang="en-US" smtClean="0"/>
              <a:t>25</a:t>
            </a:fld>
            <a:endParaRPr kumimoji="1" lang="ja-JP" altLang="en-US"/>
          </a:p>
        </p:txBody>
      </p:sp>
    </p:spTree>
    <p:extLst>
      <p:ext uri="{BB962C8B-B14F-4D97-AF65-F5344CB8AC3E}">
        <p14:creationId xmlns:p14="http://schemas.microsoft.com/office/powerpoint/2010/main" val="4276123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en_R_J01">
    <p:spTree>
      <p:nvGrpSpPr>
        <p:cNvPr id="1" name=""/>
        <p:cNvGrpSpPr/>
        <p:nvPr/>
      </p:nvGrpSpPr>
      <p:grpSpPr>
        <a:xfrm>
          <a:off x="0" y="0"/>
          <a:ext cx="0" cy="0"/>
          <a:chOff x="0" y="0"/>
          <a:chExt cx="0" cy="0"/>
        </a:xfrm>
      </p:grpSpPr>
      <p:pic>
        <p:nvPicPr>
          <p:cNvPr id="43" name="ten_R_J01.png" descr="ten_R_J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4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en-US" altLang="ja-JP"/>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タイトル付きの&#10;コンテンツ">
    <p:spTree>
      <p:nvGrpSpPr>
        <p:cNvPr id="1" name=""/>
        <p:cNvGrpSpPr/>
        <p:nvPr/>
      </p:nvGrpSpPr>
      <p:grpSpPr>
        <a:xfrm>
          <a:off x="0" y="0"/>
          <a:ext cx="0" cy="0"/>
          <a:chOff x="0" y="0"/>
          <a:chExt cx="0" cy="0"/>
        </a:xfrm>
      </p:grpSpPr>
      <p:pic>
        <p:nvPicPr>
          <p:cNvPr id="157"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59"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160"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16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3_タイトル付きの図">
    <p:spTree>
      <p:nvGrpSpPr>
        <p:cNvPr id="1" name=""/>
        <p:cNvGrpSpPr/>
        <p:nvPr/>
      </p:nvGrpSpPr>
      <p:grpSpPr>
        <a:xfrm>
          <a:off x="0" y="0"/>
          <a:ext cx="0" cy="0"/>
          <a:chOff x="0" y="0"/>
          <a:chExt cx="0" cy="0"/>
        </a:xfrm>
      </p:grpSpPr>
      <p:pic>
        <p:nvPicPr>
          <p:cNvPr id="168"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9"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170"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171"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17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タイトルと&#10;縦書きテキスト">
    <p:spTree>
      <p:nvGrpSpPr>
        <p:cNvPr id="1" name=""/>
        <p:cNvGrpSpPr/>
        <p:nvPr/>
      </p:nvGrpSpPr>
      <p:grpSpPr>
        <a:xfrm>
          <a:off x="0" y="0"/>
          <a:ext cx="0" cy="0"/>
          <a:chOff x="0" y="0"/>
          <a:chExt cx="0" cy="0"/>
        </a:xfrm>
      </p:grpSpPr>
      <p:pic>
        <p:nvPicPr>
          <p:cNvPr id="17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80" name="タイトルテキスト"/>
          <p:cNvSpPr txBox="1">
            <a:spLocks noGrp="1"/>
          </p:cNvSpPr>
          <p:nvPr>
            <p:ph type="title"/>
          </p:nvPr>
        </p:nvSpPr>
        <p:spPr>
          <a:prstGeom prst="rect">
            <a:avLst/>
          </a:prstGeom>
        </p:spPr>
        <p:txBody>
          <a:bodyPr/>
          <a:lstStyle/>
          <a:p>
            <a:r>
              <a:t>タイトルテキスト</a:t>
            </a:r>
          </a:p>
        </p:txBody>
      </p:sp>
      <p:sp>
        <p:nvSpPr>
          <p:cNvPr id="18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8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3_縦書きタイトルと&#10;縦書きテキスト">
    <p:spTree>
      <p:nvGrpSpPr>
        <p:cNvPr id="1" name=""/>
        <p:cNvGrpSpPr/>
        <p:nvPr/>
      </p:nvGrpSpPr>
      <p:grpSpPr>
        <a:xfrm>
          <a:off x="0" y="0"/>
          <a:ext cx="0" cy="0"/>
          <a:chOff x="0" y="0"/>
          <a:chExt cx="0" cy="0"/>
        </a:xfrm>
      </p:grpSpPr>
      <p:pic>
        <p:nvPicPr>
          <p:cNvPr id="18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90"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191"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1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2_タイトル スライド">
    <p:spTree>
      <p:nvGrpSpPr>
        <p:cNvPr id="1" name=""/>
        <p:cNvGrpSpPr/>
        <p:nvPr/>
      </p:nvGrpSpPr>
      <p:grpSpPr>
        <a:xfrm>
          <a:off x="0" y="0"/>
          <a:ext cx="0" cy="0"/>
          <a:chOff x="0" y="0"/>
          <a:chExt cx="0" cy="0"/>
        </a:xfrm>
      </p:grpSpPr>
      <p:pic>
        <p:nvPicPr>
          <p:cNvPr id="19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0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0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20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203" name="スライド番号"/>
          <p:cNvSpPr txBox="1">
            <a:spLocks noGrp="1"/>
          </p:cNvSpPr>
          <p:nvPr>
            <p:ph type="sldNum" sz="quarter" idx="2"/>
          </p:nvPr>
        </p:nvSpPr>
        <p:spPr>
          <a:xfrm>
            <a:off x="10551339" y="6291185"/>
            <a:ext cx="802462" cy="495457"/>
          </a:xfrm>
          <a:prstGeom prst="rect">
            <a:avLst/>
          </a:prstGeom>
        </p:spPr>
        <p:txBody>
          <a:bodyPr/>
          <a:lstStyle>
            <a:lvl1pPr>
              <a:defRPr sz="2000"/>
            </a:lvl1pPr>
          </a:lstStyle>
          <a:p>
            <a:fld id="{86CB4B4D-7CA3-9044-876B-883B54F8677D}" type="slidenum">
              <a:rPr lang="en-US" altLang="ja-JP" smtClean="0"/>
              <a:pPr/>
              <a:t>‹#›</a:t>
            </a:fld>
            <a:r>
              <a:rPr lang="en-US" altLang="ja-JP" dirty="0"/>
              <a:t>/15</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タイトルとコンテンツ">
    <p:spTree>
      <p:nvGrpSpPr>
        <p:cNvPr id="1" name=""/>
        <p:cNvGrpSpPr/>
        <p:nvPr/>
      </p:nvGrpSpPr>
      <p:grpSpPr>
        <a:xfrm>
          <a:off x="0" y="0"/>
          <a:ext cx="0" cy="0"/>
          <a:chOff x="0" y="0"/>
          <a:chExt cx="0" cy="0"/>
        </a:xfrm>
      </p:grpSpPr>
      <p:pic>
        <p:nvPicPr>
          <p:cNvPr id="210"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11"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12" name="タイトルテキスト"/>
          <p:cNvSpPr txBox="1">
            <a:spLocks noGrp="1"/>
          </p:cNvSpPr>
          <p:nvPr>
            <p:ph type="title"/>
          </p:nvPr>
        </p:nvSpPr>
        <p:spPr>
          <a:prstGeom prst="rect">
            <a:avLst/>
          </a:prstGeom>
        </p:spPr>
        <p:txBody>
          <a:bodyPr/>
          <a:lstStyle/>
          <a:p>
            <a:r>
              <a:t>タイトルテキスト</a:t>
            </a:r>
          </a:p>
        </p:txBody>
      </p:sp>
      <p:sp>
        <p:nvSpPr>
          <p:cNvPr id="213"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14" name="スライド番号"/>
          <p:cNvSpPr txBox="1">
            <a:spLocks noGrp="1"/>
          </p:cNvSpPr>
          <p:nvPr>
            <p:ph type="sldNum" sz="quarter" idx="2"/>
          </p:nvPr>
        </p:nvSpPr>
        <p:spPr>
          <a:xfrm>
            <a:off x="10948884" y="6291185"/>
            <a:ext cx="404917" cy="495457"/>
          </a:xfrm>
          <a:prstGeom prst="rect">
            <a:avLst/>
          </a:prstGeom>
        </p:spPr>
        <p:txBody>
          <a:bodyPr/>
          <a:lstStyle>
            <a:lvl1pPr>
              <a:defRPr sz="2000"/>
            </a:lvl1pPr>
          </a:lstStyle>
          <a:p>
            <a:fld id="{86CB4B4D-7CA3-9044-876B-883B54F8677D}" type="slidenum">
              <a:rPr lang="en-US" altLang="ja-JP" smtClean="0"/>
              <a:pPr/>
              <a:t>‹#›</a:t>
            </a:fld>
            <a:endParaRPr lang="ja-JP" altLang="en-US" dirty="0"/>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2_セクション見出し">
    <p:spTree>
      <p:nvGrpSpPr>
        <p:cNvPr id="1" name=""/>
        <p:cNvGrpSpPr/>
        <p:nvPr/>
      </p:nvGrpSpPr>
      <p:grpSpPr>
        <a:xfrm>
          <a:off x="0" y="0"/>
          <a:ext cx="0" cy="0"/>
          <a:chOff x="0" y="0"/>
          <a:chExt cx="0" cy="0"/>
        </a:xfrm>
      </p:grpSpPr>
      <p:pic>
        <p:nvPicPr>
          <p:cNvPr id="221"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22"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23"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224"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22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2_2 つのコンテンツ">
    <p:spTree>
      <p:nvGrpSpPr>
        <p:cNvPr id="1" name=""/>
        <p:cNvGrpSpPr/>
        <p:nvPr/>
      </p:nvGrpSpPr>
      <p:grpSpPr>
        <a:xfrm>
          <a:off x="0" y="0"/>
          <a:ext cx="0" cy="0"/>
          <a:chOff x="0" y="0"/>
          <a:chExt cx="0" cy="0"/>
        </a:xfrm>
      </p:grpSpPr>
      <p:pic>
        <p:nvPicPr>
          <p:cNvPr id="232"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33"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34" name="タイトルテキスト"/>
          <p:cNvSpPr txBox="1">
            <a:spLocks noGrp="1"/>
          </p:cNvSpPr>
          <p:nvPr>
            <p:ph type="title"/>
          </p:nvPr>
        </p:nvSpPr>
        <p:spPr>
          <a:prstGeom prst="rect">
            <a:avLst/>
          </a:prstGeom>
        </p:spPr>
        <p:txBody>
          <a:bodyPr/>
          <a:lstStyle/>
          <a:p>
            <a:r>
              <a:t>タイトルテキスト</a:t>
            </a:r>
          </a:p>
        </p:txBody>
      </p:sp>
      <p:sp>
        <p:nvSpPr>
          <p:cNvPr id="235"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2_比較">
    <p:spTree>
      <p:nvGrpSpPr>
        <p:cNvPr id="1" name=""/>
        <p:cNvGrpSpPr/>
        <p:nvPr/>
      </p:nvGrpSpPr>
      <p:grpSpPr>
        <a:xfrm>
          <a:off x="0" y="0"/>
          <a:ext cx="0" cy="0"/>
          <a:chOff x="0" y="0"/>
          <a:chExt cx="0" cy="0"/>
        </a:xfrm>
      </p:grpSpPr>
      <p:pic>
        <p:nvPicPr>
          <p:cNvPr id="243"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44"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45"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246"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247"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2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タイトルのみ">
    <p:spTree>
      <p:nvGrpSpPr>
        <p:cNvPr id="1" name=""/>
        <p:cNvGrpSpPr/>
        <p:nvPr/>
      </p:nvGrpSpPr>
      <p:grpSpPr>
        <a:xfrm>
          <a:off x="0" y="0"/>
          <a:ext cx="0" cy="0"/>
          <a:chOff x="0" y="0"/>
          <a:chExt cx="0" cy="0"/>
        </a:xfrm>
      </p:grpSpPr>
      <p:pic>
        <p:nvPicPr>
          <p:cNvPr id="25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5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57" name="タイトルテキスト"/>
          <p:cNvSpPr txBox="1">
            <a:spLocks noGrp="1"/>
          </p:cNvSpPr>
          <p:nvPr>
            <p:ph type="title"/>
          </p:nvPr>
        </p:nvSpPr>
        <p:spPr>
          <a:prstGeom prst="rect">
            <a:avLst/>
          </a:prstGeom>
        </p:spPr>
        <p:txBody>
          <a:bodyPr/>
          <a:lstStyle/>
          <a:p>
            <a:r>
              <a:t>タイトルテキスト</a:t>
            </a:r>
          </a:p>
        </p:txBody>
      </p:sp>
      <p:sp>
        <p:nvSpPr>
          <p:cNvPr id="25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en_G_G01">
    <p:spTree>
      <p:nvGrpSpPr>
        <p:cNvPr id="1" name=""/>
        <p:cNvGrpSpPr/>
        <p:nvPr/>
      </p:nvGrpSpPr>
      <p:grpSpPr>
        <a:xfrm>
          <a:off x="0" y="0"/>
          <a:ext cx="0" cy="0"/>
          <a:chOff x="0" y="0"/>
          <a:chExt cx="0" cy="0"/>
        </a:xfrm>
      </p:grpSpPr>
      <p:pic>
        <p:nvPicPr>
          <p:cNvPr id="83" name="ten_G_G01.png" descr="ten_G_G0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8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2_白紙">
    <p:spTree>
      <p:nvGrpSpPr>
        <p:cNvPr id="1" name=""/>
        <p:cNvGrpSpPr/>
        <p:nvPr/>
      </p:nvGrpSpPr>
      <p:grpSpPr>
        <a:xfrm>
          <a:off x="0" y="0"/>
          <a:ext cx="0" cy="0"/>
          <a:chOff x="0" y="0"/>
          <a:chExt cx="0" cy="0"/>
        </a:xfrm>
      </p:grpSpPr>
      <p:pic>
        <p:nvPicPr>
          <p:cNvPr id="265"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66"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タイトル付きの&#10;コンテンツ">
    <p:spTree>
      <p:nvGrpSpPr>
        <p:cNvPr id="1" name=""/>
        <p:cNvGrpSpPr/>
        <p:nvPr/>
      </p:nvGrpSpPr>
      <p:grpSpPr>
        <a:xfrm>
          <a:off x="0" y="0"/>
          <a:ext cx="0" cy="0"/>
          <a:chOff x="0" y="0"/>
          <a:chExt cx="0" cy="0"/>
        </a:xfrm>
      </p:grpSpPr>
      <p:pic>
        <p:nvPicPr>
          <p:cNvPr id="274"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75"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7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77"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278"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2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2_タイトル付きの図">
    <p:spTree>
      <p:nvGrpSpPr>
        <p:cNvPr id="1" name=""/>
        <p:cNvGrpSpPr/>
        <p:nvPr/>
      </p:nvGrpSpPr>
      <p:grpSpPr>
        <a:xfrm>
          <a:off x="0" y="0"/>
          <a:ext cx="0" cy="0"/>
          <a:chOff x="0" y="0"/>
          <a:chExt cx="0" cy="0"/>
        </a:xfrm>
      </p:grpSpPr>
      <p:pic>
        <p:nvPicPr>
          <p:cNvPr id="286"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87"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28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28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29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29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タイトルと&#10;縦書きテキスト">
    <p:spTree>
      <p:nvGrpSpPr>
        <p:cNvPr id="1" name=""/>
        <p:cNvGrpSpPr/>
        <p:nvPr/>
      </p:nvGrpSpPr>
      <p:grpSpPr>
        <a:xfrm>
          <a:off x="0" y="0"/>
          <a:ext cx="0" cy="0"/>
          <a:chOff x="0" y="0"/>
          <a:chExt cx="0" cy="0"/>
        </a:xfrm>
      </p:grpSpPr>
      <p:pic>
        <p:nvPicPr>
          <p:cNvPr id="298"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299"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00" name="タイトルテキスト"/>
          <p:cNvSpPr txBox="1">
            <a:spLocks noGrp="1"/>
          </p:cNvSpPr>
          <p:nvPr>
            <p:ph type="title"/>
          </p:nvPr>
        </p:nvSpPr>
        <p:spPr>
          <a:prstGeom prst="rect">
            <a:avLst/>
          </a:prstGeom>
        </p:spPr>
        <p:txBody>
          <a:bodyPr/>
          <a:lstStyle/>
          <a:p>
            <a:r>
              <a:t>タイトルテキスト</a:t>
            </a:r>
          </a:p>
        </p:txBody>
      </p:sp>
      <p:sp>
        <p:nvSpPr>
          <p:cNvPr id="301"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2_縦書きタイトルと&#10;縦書きテキスト">
    <p:spTree>
      <p:nvGrpSpPr>
        <p:cNvPr id="1" name=""/>
        <p:cNvGrpSpPr/>
        <p:nvPr/>
      </p:nvGrpSpPr>
      <p:grpSpPr>
        <a:xfrm>
          <a:off x="0" y="0"/>
          <a:ext cx="0" cy="0"/>
          <a:chOff x="0" y="0"/>
          <a:chExt cx="0" cy="0"/>
        </a:xfrm>
      </p:grpSpPr>
      <p:pic>
        <p:nvPicPr>
          <p:cNvPr id="309" name="図 9" descr="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pic>
        <p:nvPicPr>
          <p:cNvPr id="310" name="図 10" descr="図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15938" y="5979121"/>
            <a:ext cx="630008" cy="799367"/>
          </a:xfrm>
          <a:prstGeom prst="rect">
            <a:avLst/>
          </a:prstGeom>
          <a:ln w="12700">
            <a:miter lim="400000"/>
          </a:ln>
        </p:spPr>
      </p:pic>
      <p:sp>
        <p:nvSpPr>
          <p:cNvPr id="31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31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3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1_タイトル スライド">
    <p:spTree>
      <p:nvGrpSpPr>
        <p:cNvPr id="1" name=""/>
        <p:cNvGrpSpPr/>
        <p:nvPr/>
      </p:nvGrpSpPr>
      <p:grpSpPr>
        <a:xfrm>
          <a:off x="0" y="0"/>
          <a:ext cx="0" cy="0"/>
          <a:chOff x="0" y="0"/>
          <a:chExt cx="0" cy="0"/>
        </a:xfrm>
      </p:grpSpPr>
      <p:sp>
        <p:nvSpPr>
          <p:cNvPr id="32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2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2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23"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324"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32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タイトルとコンテンツ">
    <p:spTree>
      <p:nvGrpSpPr>
        <p:cNvPr id="1" name=""/>
        <p:cNvGrpSpPr/>
        <p:nvPr/>
      </p:nvGrpSpPr>
      <p:grpSpPr>
        <a:xfrm>
          <a:off x="0" y="0"/>
          <a:ext cx="0" cy="0"/>
          <a:chOff x="0" y="0"/>
          <a:chExt cx="0" cy="0"/>
        </a:xfrm>
      </p:grpSpPr>
      <p:sp>
        <p:nvSpPr>
          <p:cNvPr id="33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3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3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35" name="タイトルテキスト"/>
          <p:cNvSpPr txBox="1">
            <a:spLocks noGrp="1"/>
          </p:cNvSpPr>
          <p:nvPr>
            <p:ph type="title"/>
          </p:nvPr>
        </p:nvSpPr>
        <p:spPr>
          <a:prstGeom prst="rect">
            <a:avLst/>
          </a:prstGeom>
        </p:spPr>
        <p:txBody>
          <a:bodyPr anchor="t"/>
          <a:lstStyle/>
          <a:p>
            <a:r>
              <a:t>タイトルテキスト</a:t>
            </a:r>
          </a:p>
        </p:txBody>
      </p:sp>
      <p:sp>
        <p:nvSpPr>
          <p:cNvPr id="336"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37"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セクション見出し">
    <p:spTree>
      <p:nvGrpSpPr>
        <p:cNvPr id="1" name=""/>
        <p:cNvGrpSpPr/>
        <p:nvPr/>
      </p:nvGrpSpPr>
      <p:grpSpPr>
        <a:xfrm>
          <a:off x="0" y="0"/>
          <a:ext cx="0" cy="0"/>
          <a:chOff x="0" y="0"/>
          <a:chExt cx="0" cy="0"/>
        </a:xfrm>
      </p:grpSpPr>
      <p:sp>
        <p:nvSpPr>
          <p:cNvPr id="34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4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4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47"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348"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349"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_2 つのコンテンツ">
    <p:spTree>
      <p:nvGrpSpPr>
        <p:cNvPr id="1" name=""/>
        <p:cNvGrpSpPr/>
        <p:nvPr/>
      </p:nvGrpSpPr>
      <p:grpSpPr>
        <a:xfrm>
          <a:off x="0" y="0"/>
          <a:ext cx="0" cy="0"/>
          <a:chOff x="0" y="0"/>
          <a:chExt cx="0" cy="0"/>
        </a:xfrm>
      </p:grpSpPr>
      <p:sp>
        <p:nvSpPr>
          <p:cNvPr id="35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5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5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59" name="タイトルテキスト"/>
          <p:cNvSpPr txBox="1">
            <a:spLocks noGrp="1"/>
          </p:cNvSpPr>
          <p:nvPr>
            <p:ph type="title"/>
          </p:nvPr>
        </p:nvSpPr>
        <p:spPr>
          <a:prstGeom prst="rect">
            <a:avLst/>
          </a:prstGeom>
        </p:spPr>
        <p:txBody>
          <a:bodyPr anchor="t"/>
          <a:lstStyle/>
          <a:p>
            <a:r>
              <a:t>タイトルテキスト</a:t>
            </a:r>
          </a:p>
        </p:txBody>
      </p:sp>
      <p:sp>
        <p:nvSpPr>
          <p:cNvPr id="360"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比較">
    <p:spTree>
      <p:nvGrpSpPr>
        <p:cNvPr id="1" name=""/>
        <p:cNvGrpSpPr/>
        <p:nvPr/>
      </p:nvGrpSpPr>
      <p:grpSpPr>
        <a:xfrm>
          <a:off x="0" y="0"/>
          <a:ext cx="0" cy="0"/>
          <a:chOff x="0" y="0"/>
          <a:chExt cx="0" cy="0"/>
        </a:xfrm>
      </p:grpSpPr>
      <p:sp>
        <p:nvSpPr>
          <p:cNvPr id="36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6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7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71" name="タイトルテキスト"/>
          <p:cNvSpPr txBox="1">
            <a:spLocks noGrp="1"/>
          </p:cNvSpPr>
          <p:nvPr>
            <p:ph type="title"/>
          </p:nvPr>
        </p:nvSpPr>
        <p:spPr>
          <a:xfrm>
            <a:off x="839787" y="365125"/>
            <a:ext cx="10515601" cy="1325563"/>
          </a:xfrm>
          <a:prstGeom prst="rect">
            <a:avLst/>
          </a:prstGeom>
        </p:spPr>
        <p:txBody>
          <a:bodyPr anchor="t"/>
          <a:lstStyle/>
          <a:p>
            <a:r>
              <a:t>タイトルテキスト</a:t>
            </a:r>
          </a:p>
        </p:txBody>
      </p:sp>
      <p:sp>
        <p:nvSpPr>
          <p:cNvPr id="372"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373"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374"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 スライドのコピー 1">
    <p:spTree>
      <p:nvGrpSpPr>
        <p:cNvPr id="1" name=""/>
        <p:cNvGrpSpPr/>
        <p:nvPr/>
      </p:nvGrpSpPr>
      <p:grpSpPr>
        <a:xfrm>
          <a:off x="0" y="0"/>
          <a:ext cx="0" cy="0"/>
          <a:chOff x="0" y="0"/>
          <a:chExt cx="0" cy="0"/>
        </a:xfrm>
      </p:grpSpPr>
      <p:sp>
        <p:nvSpPr>
          <p:cNvPr id="91" name="タイトルテキスト"/>
          <p:cNvSpPr txBox="1">
            <a:spLocks noGrp="1"/>
          </p:cNvSpPr>
          <p:nvPr>
            <p:ph type="title"/>
          </p:nvPr>
        </p:nvSpPr>
        <p:spPr>
          <a:xfrm>
            <a:off x="1524000" y="1122362"/>
            <a:ext cx="9144000" cy="2387601"/>
          </a:xfrm>
          <a:prstGeom prst="rect">
            <a:avLst/>
          </a:prstGeom>
        </p:spPr>
        <p:txBody>
          <a:bodyPr anchor="b"/>
          <a:lstStyle>
            <a:lvl1pPr algn="ctr">
              <a:defRPr sz="6000"/>
            </a:lvl1pPr>
          </a:lstStyle>
          <a:p>
            <a:r>
              <a:t>タイトルテキスト</a:t>
            </a:r>
          </a:p>
        </p:txBody>
      </p:sp>
      <p:sp>
        <p:nvSpPr>
          <p:cNvPr id="92" name="本文レベル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本文レベル1</a:t>
            </a:r>
          </a:p>
          <a:p>
            <a:pPr lvl="1"/>
            <a:r>
              <a:t>本文レベル2</a:t>
            </a:r>
          </a:p>
          <a:p>
            <a:pPr lvl="2"/>
            <a:r>
              <a:t>本文レベル3</a:t>
            </a:r>
          </a:p>
          <a:p>
            <a:pPr lvl="3"/>
            <a:r>
              <a:t>本文レベル4</a:t>
            </a:r>
          </a:p>
          <a:p>
            <a:pPr lvl="4"/>
            <a:r>
              <a:t>本文レベル5</a:t>
            </a:r>
          </a:p>
        </p:txBody>
      </p:sp>
      <p:sp>
        <p:nvSpPr>
          <p:cNvPr id="9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1_タイトルのみ">
    <p:spTree>
      <p:nvGrpSpPr>
        <p:cNvPr id="1" name=""/>
        <p:cNvGrpSpPr/>
        <p:nvPr/>
      </p:nvGrpSpPr>
      <p:grpSpPr>
        <a:xfrm>
          <a:off x="0" y="0"/>
          <a:ext cx="0" cy="0"/>
          <a:chOff x="0" y="0"/>
          <a:chExt cx="0" cy="0"/>
        </a:xfrm>
      </p:grpSpPr>
      <p:sp>
        <p:nvSpPr>
          <p:cNvPr id="381"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82"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83"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84" name="タイトルテキスト"/>
          <p:cNvSpPr txBox="1">
            <a:spLocks noGrp="1"/>
          </p:cNvSpPr>
          <p:nvPr>
            <p:ph type="title"/>
          </p:nvPr>
        </p:nvSpPr>
        <p:spPr>
          <a:prstGeom prst="rect">
            <a:avLst/>
          </a:prstGeom>
        </p:spPr>
        <p:txBody>
          <a:bodyPr anchor="t"/>
          <a:lstStyle/>
          <a:p>
            <a:r>
              <a:t>タイトルテキスト</a:t>
            </a:r>
          </a:p>
        </p:txBody>
      </p:sp>
      <p:sp>
        <p:nvSpPr>
          <p:cNvPr id="38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白紙">
    <p:spTree>
      <p:nvGrpSpPr>
        <p:cNvPr id="1" name=""/>
        <p:cNvGrpSpPr/>
        <p:nvPr/>
      </p:nvGrpSpPr>
      <p:grpSpPr>
        <a:xfrm>
          <a:off x="0" y="0"/>
          <a:ext cx="0" cy="0"/>
          <a:chOff x="0" y="0"/>
          <a:chExt cx="0" cy="0"/>
        </a:xfrm>
      </p:grpSpPr>
      <p:sp>
        <p:nvSpPr>
          <p:cNvPr id="39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39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39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39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1_タイトル付きのコンテンツ">
    <p:spTree>
      <p:nvGrpSpPr>
        <p:cNvPr id="1" name=""/>
        <p:cNvGrpSpPr/>
        <p:nvPr/>
      </p:nvGrpSpPr>
      <p:grpSpPr>
        <a:xfrm>
          <a:off x="0" y="0"/>
          <a:ext cx="0" cy="0"/>
          <a:chOff x="0" y="0"/>
          <a:chExt cx="0" cy="0"/>
        </a:xfrm>
      </p:grpSpPr>
      <p:sp>
        <p:nvSpPr>
          <p:cNvPr id="4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05"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06"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407"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408"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1_タイトル付きの図">
    <p:spTree>
      <p:nvGrpSpPr>
        <p:cNvPr id="1" name=""/>
        <p:cNvGrpSpPr/>
        <p:nvPr/>
      </p:nvGrpSpPr>
      <p:grpSpPr>
        <a:xfrm>
          <a:off x="0" y="0"/>
          <a:ext cx="0" cy="0"/>
          <a:chOff x="0" y="0"/>
          <a:chExt cx="0" cy="0"/>
        </a:xfrm>
      </p:grpSpPr>
      <p:sp>
        <p:nvSpPr>
          <p:cNvPr id="4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18"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419"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420"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421"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_タイトルと縦書きテキスト">
    <p:spTree>
      <p:nvGrpSpPr>
        <p:cNvPr id="1" name=""/>
        <p:cNvGrpSpPr/>
        <p:nvPr/>
      </p:nvGrpSpPr>
      <p:grpSpPr>
        <a:xfrm>
          <a:off x="0" y="0"/>
          <a:ext cx="0" cy="0"/>
          <a:chOff x="0" y="0"/>
          <a:chExt cx="0" cy="0"/>
        </a:xfrm>
      </p:grpSpPr>
      <p:sp>
        <p:nvSpPr>
          <p:cNvPr id="428"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29"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30"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31" name="タイトルテキスト"/>
          <p:cNvSpPr txBox="1">
            <a:spLocks noGrp="1"/>
          </p:cNvSpPr>
          <p:nvPr>
            <p:ph type="title"/>
          </p:nvPr>
        </p:nvSpPr>
        <p:spPr>
          <a:prstGeom prst="rect">
            <a:avLst/>
          </a:prstGeom>
        </p:spPr>
        <p:txBody>
          <a:bodyPr anchor="t"/>
          <a:lstStyle/>
          <a:p>
            <a:r>
              <a:t>タイトルテキスト</a:t>
            </a:r>
          </a:p>
        </p:txBody>
      </p:sp>
      <p:sp>
        <p:nvSpPr>
          <p:cNvPr id="432"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33"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1_縦書きタイトルと&#10;縦書きテキスト">
    <p:spTree>
      <p:nvGrpSpPr>
        <p:cNvPr id="1" name=""/>
        <p:cNvGrpSpPr/>
        <p:nvPr/>
      </p:nvGrpSpPr>
      <p:grpSpPr>
        <a:xfrm>
          <a:off x="0" y="0"/>
          <a:ext cx="0" cy="0"/>
          <a:chOff x="0" y="0"/>
          <a:chExt cx="0" cy="0"/>
        </a:xfrm>
      </p:grpSpPr>
      <p:sp>
        <p:nvSpPr>
          <p:cNvPr id="440"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41"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42"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43" name="タイトルテキスト"/>
          <p:cNvSpPr txBox="1">
            <a:spLocks noGrp="1"/>
          </p:cNvSpPr>
          <p:nvPr>
            <p:ph type="title"/>
          </p:nvPr>
        </p:nvSpPr>
        <p:spPr>
          <a:xfrm>
            <a:off x="8724900" y="365125"/>
            <a:ext cx="2628900" cy="5811838"/>
          </a:xfrm>
          <a:prstGeom prst="rect">
            <a:avLst/>
          </a:prstGeom>
        </p:spPr>
        <p:txBody>
          <a:bodyPr vert="eaVert" anchor="t"/>
          <a:lstStyle/>
          <a:p>
            <a:r>
              <a:t>タイトルテキスト</a:t>
            </a:r>
          </a:p>
        </p:txBody>
      </p:sp>
      <p:sp>
        <p:nvSpPr>
          <p:cNvPr id="444"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445" name="スライド番号"/>
          <p:cNvSpPr txBox="1">
            <a:spLocks noGrp="1"/>
          </p:cNvSpPr>
          <p:nvPr>
            <p:ph type="sldNum" sz="quarter" idx="2"/>
          </p:nvPr>
        </p:nvSpPr>
        <p:spPr>
          <a:xfrm>
            <a:off x="8610600" y="635635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2_リード文あり">
    <p:spTree>
      <p:nvGrpSpPr>
        <p:cNvPr id="1" name=""/>
        <p:cNvGrpSpPr/>
        <p:nvPr/>
      </p:nvGrpSpPr>
      <p:grpSpPr>
        <a:xfrm>
          <a:off x="0" y="0"/>
          <a:ext cx="0" cy="0"/>
          <a:chOff x="0" y="0"/>
          <a:chExt cx="0" cy="0"/>
        </a:xfrm>
      </p:grpSpPr>
      <p:sp>
        <p:nvSpPr>
          <p:cNvPr id="45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5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5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55" name="本文レベル1…"/>
          <p:cNvSpPr txBox="1">
            <a:spLocks noGrp="1"/>
          </p:cNvSpPr>
          <p:nvPr>
            <p:ph type="body" sz="quarter" idx="1"/>
          </p:nvPr>
        </p:nvSpPr>
        <p:spPr>
          <a:xfrm>
            <a:off x="518635" y="914496"/>
            <a:ext cx="11165935" cy="1486758"/>
          </a:xfrm>
          <a:prstGeom prst="rect">
            <a:avLst/>
          </a:prstGeom>
          <a:solidFill>
            <a:srgbClr val="EFEFEF"/>
          </a:solidFill>
        </p:spPr>
        <p:txBody>
          <a:bodyPr lIns="144000" tIns="144000" rIns="144000" bIns="144000"/>
          <a:lstStyle>
            <a:lvl1pPr>
              <a:defRPr sz="1400" b="1"/>
            </a:lvl1pPr>
            <a:lvl2pPr marL="590550" indent="-133350">
              <a:defRPr sz="1400" b="1"/>
            </a:lvl2pPr>
            <a:lvl3pPr marL="1074419" indent="-160019">
              <a:defRPr sz="1400" b="1"/>
            </a:lvl3pPr>
            <a:lvl4pPr marL="1549400" indent="-177800">
              <a:defRPr sz="1400" b="1"/>
            </a:lvl4pPr>
            <a:lvl5pPr marL="2006600" indent="-177800">
              <a:defRPr sz="1400" b="1"/>
            </a:lvl5pPr>
          </a:lstStyle>
          <a:p>
            <a:r>
              <a:t>本文レベル1</a:t>
            </a:r>
          </a:p>
          <a:p>
            <a:pPr lvl="1"/>
            <a:r>
              <a:t>本文レベル2</a:t>
            </a:r>
          </a:p>
          <a:p>
            <a:pPr lvl="2"/>
            <a:r>
              <a:t>本文レベル3</a:t>
            </a:r>
          </a:p>
          <a:p>
            <a:pPr lvl="3"/>
            <a:r>
              <a:t>本文レベル4</a:t>
            </a:r>
          </a:p>
          <a:p>
            <a:pPr lvl="4"/>
            <a:r>
              <a:t>本文レベル5</a:t>
            </a:r>
          </a:p>
        </p:txBody>
      </p:sp>
      <p:sp>
        <p:nvSpPr>
          <p:cNvPr id="456"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57" name="スライド番号"/>
          <p:cNvSpPr txBox="1">
            <a:spLocks noGrp="1"/>
          </p:cNvSpPr>
          <p:nvPr>
            <p:ph type="sldNum" sz="quarter" idx="2"/>
          </p:nvPr>
        </p:nvSpPr>
        <p:spPr>
          <a:xfrm>
            <a:off x="11558472"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5_白紙">
    <p:spTree>
      <p:nvGrpSpPr>
        <p:cNvPr id="1" name=""/>
        <p:cNvGrpSpPr/>
        <p:nvPr/>
      </p:nvGrpSpPr>
      <p:grpSpPr>
        <a:xfrm>
          <a:off x="0" y="0"/>
          <a:ext cx="0" cy="0"/>
          <a:chOff x="0" y="0"/>
          <a:chExt cx="0" cy="0"/>
        </a:xfrm>
      </p:grpSpPr>
      <p:sp>
        <p:nvSpPr>
          <p:cNvPr id="464"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65"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66"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67"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468"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1_ユーザー設定レイアウト">
    <p:spTree>
      <p:nvGrpSpPr>
        <p:cNvPr id="1" name=""/>
        <p:cNvGrpSpPr/>
        <p:nvPr/>
      </p:nvGrpSpPr>
      <p:grpSpPr>
        <a:xfrm>
          <a:off x="0" y="0"/>
          <a:ext cx="0" cy="0"/>
          <a:chOff x="0" y="0"/>
          <a:chExt cx="0" cy="0"/>
        </a:xfrm>
      </p:grpSpPr>
      <p:sp>
        <p:nvSpPr>
          <p:cNvPr id="47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7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7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78" name="本文レベル1…"/>
          <p:cNvSpPr txBox="1">
            <a:spLocks noGrp="1"/>
          </p:cNvSpPr>
          <p:nvPr>
            <p:ph type="body" idx="1"/>
          </p:nvPr>
        </p:nvSpPr>
        <p:spPr>
          <a:xfrm>
            <a:off x="838200" y="1825625"/>
            <a:ext cx="10515601"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479" name="スライド番号"/>
          <p:cNvSpPr txBox="1">
            <a:spLocks noGrp="1"/>
          </p:cNvSpPr>
          <p:nvPr>
            <p:ph type="sldNum" sz="quarter" idx="2"/>
          </p:nvPr>
        </p:nvSpPr>
        <p:spPr>
          <a:xfrm>
            <a:off x="11639709" y="6537859"/>
            <a:ext cx="217151" cy="218441"/>
          </a:xfrm>
          <a:prstGeom prst="rect">
            <a:avLst/>
          </a:prstGeom>
        </p:spPr>
        <p:txBody>
          <a:bodyPr anchor="t"/>
          <a:lstStyle>
            <a:lvl1pPr algn="l">
              <a:lnSpc>
                <a:spcPct val="100000"/>
              </a:lnSpc>
              <a:defRPr sz="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標準スライド">
    <p:spTree>
      <p:nvGrpSpPr>
        <p:cNvPr id="1" name=""/>
        <p:cNvGrpSpPr/>
        <p:nvPr/>
      </p:nvGrpSpPr>
      <p:grpSpPr>
        <a:xfrm>
          <a:off x="0" y="0"/>
          <a:ext cx="0" cy="0"/>
          <a:chOff x="0" y="0"/>
          <a:chExt cx="0" cy="0"/>
        </a:xfrm>
      </p:grpSpPr>
      <p:sp>
        <p:nvSpPr>
          <p:cNvPr id="48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48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48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489" name="タイトルテキスト"/>
          <p:cNvSpPr txBox="1">
            <a:spLocks noGrp="1"/>
          </p:cNvSpPr>
          <p:nvPr>
            <p:ph type="title"/>
          </p:nvPr>
        </p:nvSpPr>
        <p:spPr>
          <a:xfrm>
            <a:off x="246736" y="235781"/>
            <a:ext cx="11699083" cy="559000"/>
          </a:xfrm>
          <a:prstGeom prst="rect">
            <a:avLst/>
          </a:prstGeom>
        </p:spPr>
        <p:txBody>
          <a:bodyPr anchor="t"/>
          <a:lstStyle>
            <a:lvl1pPr>
              <a:defRPr sz="2300" b="1">
                <a:latin typeface="Meiryo UI"/>
                <a:ea typeface="Meiryo UI"/>
                <a:cs typeface="Meiryo UI"/>
                <a:sym typeface="Meiryo UI"/>
              </a:defRPr>
            </a:lvl1pPr>
          </a:lstStyle>
          <a:p>
            <a:r>
              <a:t>タイトルテキスト</a:t>
            </a:r>
          </a:p>
        </p:txBody>
      </p:sp>
      <p:sp>
        <p:nvSpPr>
          <p:cNvPr id="490" name="本文レベル1…"/>
          <p:cNvSpPr txBox="1">
            <a:spLocks noGrp="1"/>
          </p:cNvSpPr>
          <p:nvPr>
            <p:ph type="body" sz="quarter" idx="1" hasCustomPrompt="1"/>
          </p:nvPr>
        </p:nvSpPr>
        <p:spPr>
          <a:xfrm>
            <a:off x="247130" y="6309321"/>
            <a:ext cx="11565197"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vl2pPr marL="552450" indent="-95250">
              <a:spcBef>
                <a:spcPts val="0"/>
              </a:spcBef>
              <a:buFontTx/>
              <a:defRPr sz="1000">
                <a:latin typeface="Meiryo UI"/>
                <a:ea typeface="Meiryo UI"/>
                <a:cs typeface="Meiryo UI"/>
                <a:sym typeface="Meiryo UI"/>
              </a:defRPr>
            </a:lvl2pPr>
            <a:lvl3pPr marL="1028700" indent="-114300">
              <a:spcBef>
                <a:spcPts val="0"/>
              </a:spcBef>
              <a:buFontTx/>
              <a:defRPr sz="1000">
                <a:latin typeface="Meiryo UI"/>
                <a:ea typeface="Meiryo UI"/>
                <a:cs typeface="Meiryo UI"/>
                <a:sym typeface="Meiryo UI"/>
              </a:defRPr>
            </a:lvl3pPr>
            <a:lvl4pPr marL="1498600" indent="-127000">
              <a:spcBef>
                <a:spcPts val="0"/>
              </a:spcBef>
              <a:buFontTx/>
              <a:defRPr sz="1000">
                <a:latin typeface="Meiryo UI"/>
                <a:ea typeface="Meiryo UI"/>
                <a:cs typeface="Meiryo UI"/>
                <a:sym typeface="Meiryo UI"/>
              </a:defRPr>
            </a:lvl4pPr>
            <a:lvl5pPr marL="1955800" indent="-127000">
              <a:spcBef>
                <a:spcPts val="0"/>
              </a:spcBef>
              <a:buFontTx/>
              <a:defRPr sz="1000">
                <a:latin typeface="Meiryo UI"/>
                <a:ea typeface="Meiryo UI"/>
                <a:cs typeface="Meiryo UI"/>
                <a:sym typeface="Meiryo UI"/>
              </a:defRPr>
            </a:lvl5pPr>
          </a:lstStyle>
          <a:p>
            <a:r>
              <a:t>（資料）●●</a:t>
            </a:r>
          </a:p>
          <a:p>
            <a:pPr lvl="1"/>
            <a:endParaRPr/>
          </a:p>
          <a:p>
            <a:pPr lvl="2"/>
            <a:endParaRPr/>
          </a:p>
          <a:p>
            <a:pPr lvl="3"/>
            <a:endParaRPr/>
          </a:p>
          <a:p>
            <a:pPr lvl="4"/>
            <a:endParaRPr/>
          </a:p>
        </p:txBody>
      </p:sp>
      <p:sp>
        <p:nvSpPr>
          <p:cNvPr id="491" name="テキスト プレースホルダー 9"/>
          <p:cNvSpPr>
            <a:spLocks noGrp="1"/>
          </p:cNvSpPr>
          <p:nvPr>
            <p:ph type="body" sz="quarter" idx="21" hasCustomPrompt="1"/>
          </p:nvPr>
        </p:nvSpPr>
        <p:spPr>
          <a:xfrm>
            <a:off x="247134" y="3104969"/>
            <a:ext cx="1816205" cy="389082"/>
          </a:xfrm>
          <a:prstGeom prst="rect">
            <a:avLst/>
          </a:prstGeom>
        </p:spPr>
        <p:txBody>
          <a:bodyPr lIns="0" tIns="0" rIns="0" bIns="0"/>
          <a:lstStyle>
            <a:lvl1pPr marL="0" indent="0">
              <a:spcBef>
                <a:spcPts val="0"/>
              </a:spcBef>
              <a:buSzTx/>
              <a:buFontTx/>
              <a:buNone/>
              <a:defRPr sz="1900">
                <a:latin typeface="Meiryo UI"/>
                <a:ea typeface="Meiryo UI"/>
                <a:cs typeface="Meiryo UI"/>
                <a:sym typeface="Meiryo UI"/>
              </a:defRPr>
            </a:lvl1pPr>
          </a:lstStyle>
          <a:p>
            <a:r>
              <a:t>説明文（20pt）</a:t>
            </a:r>
          </a:p>
        </p:txBody>
      </p:sp>
      <p:sp>
        <p:nvSpPr>
          <p:cNvPr id="492" name="テキスト プレースホルダー 9"/>
          <p:cNvSpPr>
            <a:spLocks noGrp="1"/>
          </p:cNvSpPr>
          <p:nvPr>
            <p:ph type="body" sz="quarter" idx="22" hasCustomPrompt="1"/>
          </p:nvPr>
        </p:nvSpPr>
        <p:spPr>
          <a:xfrm>
            <a:off x="246736" y="3769295"/>
            <a:ext cx="1274390" cy="272255"/>
          </a:xfrm>
          <a:prstGeom prst="rect">
            <a:avLst/>
          </a:prstGeom>
        </p:spPr>
        <p:txBody>
          <a:bodyPr lIns="0" tIns="0" rIns="0" bIns="0"/>
          <a:lstStyle>
            <a:lvl1pPr marL="0" indent="0">
              <a:spcBef>
                <a:spcPts val="0"/>
              </a:spcBef>
              <a:buSzTx/>
              <a:buFontTx/>
              <a:buNone/>
              <a:defRPr sz="1300">
                <a:latin typeface="Meiryo UI"/>
                <a:ea typeface="Meiryo UI"/>
                <a:cs typeface="Meiryo UI"/>
                <a:sym typeface="Meiryo UI"/>
              </a:defRPr>
            </a:lvl1pPr>
          </a:lstStyle>
          <a:p>
            <a:r>
              <a:t>説明文（14pt）</a:t>
            </a:r>
          </a:p>
        </p:txBody>
      </p:sp>
      <p:sp>
        <p:nvSpPr>
          <p:cNvPr id="493" name="テキスト プレースホルダー 9"/>
          <p:cNvSpPr>
            <a:spLocks noGrp="1"/>
          </p:cNvSpPr>
          <p:nvPr>
            <p:ph type="body" sz="quarter" idx="23" hasCustomPrompt="1"/>
          </p:nvPr>
        </p:nvSpPr>
        <p:spPr>
          <a:xfrm>
            <a:off x="246735" y="4365104"/>
            <a:ext cx="1078821" cy="204159"/>
          </a:xfrm>
          <a:prstGeom prst="rect">
            <a:avLst/>
          </a:prstGeom>
        </p:spPr>
        <p:txBody>
          <a:bodyPr lIns="0" tIns="0" rIns="0" bIns="0"/>
          <a:lstStyle>
            <a:lvl1pPr marL="0" indent="0">
              <a:spcBef>
                <a:spcPts val="0"/>
              </a:spcBef>
              <a:buSzTx/>
              <a:buFontTx/>
              <a:buNone/>
              <a:defRPr sz="1000">
                <a:latin typeface="Meiryo UI"/>
                <a:ea typeface="Meiryo UI"/>
                <a:cs typeface="Meiryo UI"/>
                <a:sym typeface="Meiryo UI"/>
              </a:defRPr>
            </a:lvl1pPr>
          </a:lstStyle>
          <a:p>
            <a:r>
              <a:t>説明文（10.5pt）</a:t>
            </a:r>
          </a:p>
        </p:txBody>
      </p:sp>
      <p:sp>
        <p:nvSpPr>
          <p:cNvPr id="494" name="テキスト プレースホルダー 11"/>
          <p:cNvSpPr>
            <a:spLocks noGrp="1"/>
          </p:cNvSpPr>
          <p:nvPr>
            <p:ph type="body" sz="quarter" idx="24"/>
          </p:nvPr>
        </p:nvSpPr>
        <p:spPr>
          <a:xfrm>
            <a:off x="246187" y="764705"/>
            <a:ext cx="11699631" cy="607191"/>
          </a:xfrm>
          <a:prstGeom prst="rect">
            <a:avLst/>
          </a:prstGeom>
          <a:solidFill>
            <a:srgbClr val="99D6EC"/>
          </a:solidFill>
        </p:spPr>
        <p:txBody>
          <a:bodyPr lIns="107999" tIns="107999" rIns="107999" bIns="107999"/>
          <a:lstStyle/>
          <a:p>
            <a:pPr marL="251786" indent="-251786">
              <a:spcBef>
                <a:spcPts val="500"/>
              </a:spcBef>
              <a:buClr>
                <a:srgbClr val="002060"/>
              </a:buClr>
              <a:buFontTx/>
              <a:buChar char="●"/>
              <a:defRPr sz="1900">
                <a:latin typeface="Meiryo UI"/>
                <a:ea typeface="Meiryo UI"/>
                <a:cs typeface="Meiryo UI"/>
                <a:sym typeface="Meiryo UI"/>
              </a:defRPr>
            </a:pPr>
            <a:endParaRPr/>
          </a:p>
        </p:txBody>
      </p:sp>
      <p:sp>
        <p:nvSpPr>
          <p:cNvPr id="495" name="スライド番号"/>
          <p:cNvSpPr txBox="1">
            <a:spLocks noGrp="1"/>
          </p:cNvSpPr>
          <p:nvPr>
            <p:ph type="sldNum" sz="quarter" idx="2"/>
          </p:nvPr>
        </p:nvSpPr>
        <p:spPr>
          <a:xfrm>
            <a:off x="0" y="0"/>
            <a:ext cx="358413" cy="370840"/>
          </a:xfrm>
          <a:prstGeom prst="rect">
            <a:avLst/>
          </a:prstGeom>
        </p:spPr>
        <p:txBody>
          <a:bodyPr anchor="t"/>
          <a:lstStyle>
            <a:lvl1pPr algn="l">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4_タイトルとコンテンツ">
    <p:spTree>
      <p:nvGrpSpPr>
        <p:cNvPr id="1" name=""/>
        <p:cNvGrpSpPr/>
        <p:nvPr/>
      </p:nvGrpSpPr>
      <p:grpSpPr>
        <a:xfrm>
          <a:off x="0" y="0"/>
          <a:ext cx="0" cy="0"/>
          <a:chOff x="0" y="0"/>
          <a:chExt cx="0" cy="0"/>
        </a:xfrm>
      </p:grpSpPr>
      <p:sp>
        <p:nvSpPr>
          <p:cNvPr id="100" name="タイトルテキスト"/>
          <p:cNvSpPr txBox="1">
            <a:spLocks noGrp="1"/>
          </p:cNvSpPr>
          <p:nvPr>
            <p:ph type="title"/>
          </p:nvPr>
        </p:nvSpPr>
        <p:spPr>
          <a:prstGeom prst="rect">
            <a:avLst/>
          </a:prstGeom>
        </p:spPr>
        <p:txBody>
          <a:bodyPr/>
          <a:lstStyle/>
          <a:p>
            <a:r>
              <a:t>タイトルテキスト</a:t>
            </a:r>
          </a:p>
        </p:txBody>
      </p:sp>
      <p:sp>
        <p:nvSpPr>
          <p:cNvPr id="101"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0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1_タイトルとコンテンツ">
    <p:spTree>
      <p:nvGrpSpPr>
        <p:cNvPr id="1" name=""/>
        <p:cNvGrpSpPr/>
        <p:nvPr/>
      </p:nvGrpSpPr>
      <p:grpSpPr>
        <a:xfrm>
          <a:off x="0" y="0"/>
          <a:ext cx="0" cy="0"/>
          <a:chOff x="0" y="0"/>
          <a:chExt cx="0" cy="0"/>
        </a:xfrm>
      </p:grpSpPr>
      <p:sp>
        <p:nvSpPr>
          <p:cNvPr id="502"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03"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04"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05" name="タイトルテキスト"/>
          <p:cNvSpPr txBox="1">
            <a:spLocks noGrp="1"/>
          </p:cNvSpPr>
          <p:nvPr>
            <p:ph type="title"/>
          </p:nvPr>
        </p:nvSpPr>
        <p:spPr>
          <a:xfrm>
            <a:off x="382129" y="75863"/>
            <a:ext cx="10237047" cy="481753"/>
          </a:xfrm>
          <a:prstGeom prst="rect">
            <a:avLst/>
          </a:prstGeom>
        </p:spPr>
        <p:txBody>
          <a:bodyPr lIns="0" tIns="0" rIns="0" bIns="0"/>
          <a:lstStyle>
            <a:lvl1pPr>
              <a:defRPr sz="2400">
                <a:latin typeface="Meiryo UI"/>
                <a:ea typeface="Meiryo UI"/>
                <a:cs typeface="Meiryo UI"/>
                <a:sym typeface="Meiryo UI"/>
              </a:defRPr>
            </a:lvl1pPr>
          </a:lstStyle>
          <a:p>
            <a:r>
              <a:t>タイトルテキスト</a:t>
            </a:r>
          </a:p>
        </p:txBody>
      </p:sp>
      <p:sp>
        <p:nvSpPr>
          <p:cNvPr id="506" name="フッター プレースホルダー 1"/>
          <p:cNvSpPr txBox="1"/>
          <p:nvPr/>
        </p:nvSpPr>
        <p:spPr>
          <a:xfrm>
            <a:off x="2799319" y="6635232"/>
            <a:ext cx="7093619" cy="243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p>
            <a:pPr algn="ctr" defTabSz="914406">
              <a:defRPr sz="1000">
                <a:solidFill>
                  <a:srgbClr val="FFFFFF"/>
                </a:solidFill>
                <a:latin typeface="Meiryo UI"/>
                <a:ea typeface="Meiryo UI"/>
                <a:cs typeface="Meiryo UI"/>
                <a:sym typeface="Meiryo UI"/>
              </a:defRPr>
            </a:pPr>
            <a:r>
              <a:t>©Copyright Japan Association for the 2025 World Exposition, All rights reserved.</a:t>
            </a:r>
          </a:p>
        </p:txBody>
      </p:sp>
      <p:sp>
        <p:nvSpPr>
          <p:cNvPr id="507" name="スライド番号"/>
          <p:cNvSpPr txBox="1">
            <a:spLocks noGrp="1"/>
          </p:cNvSpPr>
          <p:nvPr>
            <p:ph type="sldNum" sz="quarter" idx="2"/>
          </p:nvPr>
        </p:nvSpPr>
        <p:spPr>
          <a:xfrm>
            <a:off x="11678182" y="6609160"/>
            <a:ext cx="273657" cy="269241"/>
          </a:xfrm>
          <a:prstGeom prst="rect">
            <a:avLst/>
          </a:prstGeom>
        </p:spPr>
        <p:txBody>
          <a:bodyPr anchor="t"/>
          <a:lstStyle>
            <a:lvl1pPr algn="ctr" defTabSz="914406">
              <a:lnSpc>
                <a:spcPct val="100000"/>
              </a:lnSpc>
              <a:defRPr>
                <a:solidFill>
                  <a:srgbClr val="FFFFFF"/>
                </a:solidFill>
                <a:latin typeface="Meiryo UI"/>
                <a:ea typeface="Meiryo UI"/>
                <a:cs typeface="Meiryo UI"/>
                <a:sym typeface="Meiryo UI"/>
              </a:defRPr>
            </a:lvl1pPr>
          </a:lstStyle>
          <a:p>
            <a:fld id="{86CB4B4D-7CA3-9044-876B-883B54F8677D}" type="slidenum">
              <a:t>‹#›</a:t>
            </a:fld>
            <a:endParaRPr/>
          </a:p>
        </p:txBody>
      </p:sp>
      <p:pic>
        <p:nvPicPr>
          <p:cNvPr id="508" name="図 4" descr="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59859" y="0"/>
            <a:ext cx="1562117" cy="640081"/>
          </a:xfrm>
          <a:prstGeom prst="rect">
            <a:avLst/>
          </a:prstGeom>
          <a:ln w="12700">
            <a:miter lim="400000"/>
          </a:ln>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4_白紙">
    <p:spTree>
      <p:nvGrpSpPr>
        <p:cNvPr id="1" name=""/>
        <p:cNvGrpSpPr/>
        <p:nvPr/>
      </p:nvGrpSpPr>
      <p:grpSpPr>
        <a:xfrm>
          <a:off x="0" y="0"/>
          <a:ext cx="0" cy="0"/>
          <a:chOff x="0" y="0"/>
          <a:chExt cx="0" cy="0"/>
        </a:xfrm>
      </p:grpSpPr>
      <p:sp>
        <p:nvSpPr>
          <p:cNvPr id="515"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16"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17"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18" name="タイトルテキスト"/>
          <p:cNvSpPr txBox="1">
            <a:spLocks noGrp="1"/>
          </p:cNvSpPr>
          <p:nvPr>
            <p:ph type="title"/>
          </p:nvPr>
        </p:nvSpPr>
        <p:spPr>
          <a:xfrm>
            <a:off x="0" y="0"/>
            <a:ext cx="1271" cy="1271"/>
          </a:xfrm>
          <a:prstGeom prst="rect">
            <a:avLst/>
          </a:prstGeom>
        </p:spPr>
        <p:txBody>
          <a:bodyPr anchor="t"/>
          <a:lstStyle/>
          <a:p>
            <a:r>
              <a:t>タイトルテキスト</a:t>
            </a:r>
          </a:p>
        </p:txBody>
      </p:sp>
      <p:sp>
        <p:nvSpPr>
          <p:cNvPr id="519" name="スライド番号"/>
          <p:cNvSpPr txBox="1">
            <a:spLocks noGrp="1"/>
          </p:cNvSpPr>
          <p:nvPr>
            <p:ph type="sldNum" sz="quarter" idx="2"/>
          </p:nvPr>
        </p:nvSpPr>
        <p:spPr>
          <a:xfrm>
            <a:off x="11558473" y="6692584"/>
            <a:ext cx="127001" cy="127001"/>
          </a:xfrm>
          <a:prstGeom prst="rect">
            <a:avLst/>
          </a:prstGeom>
        </p:spPr>
        <p:txBody>
          <a:bodyPr lIns="0" tIns="0" rIns="0" bIns="0"/>
          <a:lstStyle>
            <a:lvl1pPr>
              <a:lnSpc>
                <a:spcPct val="100000"/>
              </a:lnSpc>
              <a:defRPr sz="800">
                <a:solidFill>
                  <a:srgbClr val="262626"/>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標準デザイン">
    <p:spTree>
      <p:nvGrpSpPr>
        <p:cNvPr id="1" name=""/>
        <p:cNvGrpSpPr/>
        <p:nvPr/>
      </p:nvGrpSpPr>
      <p:grpSpPr>
        <a:xfrm>
          <a:off x="0" y="0"/>
          <a:ext cx="0" cy="0"/>
          <a:chOff x="0" y="0"/>
          <a:chExt cx="0" cy="0"/>
        </a:xfrm>
      </p:grpSpPr>
      <p:sp>
        <p:nvSpPr>
          <p:cNvPr id="526" name="直線コネクタ 10"/>
          <p:cNvSpPr/>
          <p:nvPr/>
        </p:nvSpPr>
        <p:spPr>
          <a:xfrm>
            <a:off x="353290" y="660509"/>
            <a:ext cx="11506615" cy="1"/>
          </a:xfrm>
          <a:prstGeom prst="line">
            <a:avLst/>
          </a:prstGeom>
          <a:ln w="25400">
            <a:solidFill>
              <a:srgbClr val="D2D7DA"/>
            </a:solidFill>
            <a:miter/>
          </a:ln>
        </p:spPr>
        <p:txBody>
          <a:bodyPr lIns="45719" rIns="45719"/>
          <a:lstStyle/>
          <a:p>
            <a:endParaRPr/>
          </a:p>
        </p:txBody>
      </p:sp>
      <p:pic>
        <p:nvPicPr>
          <p:cNvPr id="527" name="図 8" descr="図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5995" y="5922109"/>
            <a:ext cx="630008" cy="799367"/>
          </a:xfrm>
          <a:prstGeom prst="rect">
            <a:avLst/>
          </a:prstGeom>
          <a:ln w="12700">
            <a:miter lim="400000"/>
          </a:ln>
        </p:spPr>
      </p:pic>
      <p:pic>
        <p:nvPicPr>
          <p:cNvPr id="528" name="図 3" descr="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7160" y="69756"/>
            <a:ext cx="1643099" cy="525438"/>
          </a:xfrm>
          <a:prstGeom prst="rect">
            <a:avLst/>
          </a:prstGeom>
          <a:ln w="12700">
            <a:miter lim="400000"/>
          </a:ln>
        </p:spPr>
      </p:pic>
      <p:sp>
        <p:nvSpPr>
          <p:cNvPr id="529" name="タイトルテキスト"/>
          <p:cNvSpPr txBox="1">
            <a:spLocks noGrp="1"/>
          </p:cNvSpPr>
          <p:nvPr>
            <p:ph type="title"/>
          </p:nvPr>
        </p:nvSpPr>
        <p:spPr>
          <a:xfrm>
            <a:off x="607220" y="91531"/>
            <a:ext cx="10977563" cy="473730"/>
          </a:xfrm>
          <a:prstGeom prst="rect">
            <a:avLst/>
          </a:prstGeom>
        </p:spPr>
        <p:txBody>
          <a:bodyPr anchor="t"/>
          <a:lstStyle>
            <a:lvl1pPr marR="32331" indent="3552" defTabSz="511497"/>
          </a:lstStyle>
          <a:p>
            <a:r>
              <a:t>タイトルテキスト</a:t>
            </a:r>
          </a:p>
        </p:txBody>
      </p:sp>
      <p:sp>
        <p:nvSpPr>
          <p:cNvPr id="530" name="本文レベル1…"/>
          <p:cNvSpPr txBox="1">
            <a:spLocks noGrp="1"/>
          </p:cNvSpPr>
          <p:nvPr>
            <p:ph type="body" sz="quarter" idx="1"/>
          </p:nvPr>
        </p:nvSpPr>
        <p:spPr>
          <a:xfrm>
            <a:off x="495496" y="2856177"/>
            <a:ext cx="11201008" cy="1241891"/>
          </a:xfrm>
          <a:prstGeom prst="rect">
            <a:avLst/>
          </a:prstGeom>
        </p:spPr>
        <p:txBody>
          <a:bodyPr/>
          <a:lstStyle>
            <a:lvl1pPr marL="107004" marR="32331" defTabSz="511497">
              <a:spcBef>
                <a:spcPts val="600"/>
              </a:spcBef>
              <a:buClr>
                <a:srgbClr val="000000"/>
              </a:buClr>
            </a:lvl1pPr>
            <a:lvl2pPr marL="242787" marR="32331" defTabSz="511497">
              <a:spcBef>
                <a:spcPts val="600"/>
              </a:spcBef>
              <a:buClr>
                <a:srgbClr val="000000"/>
              </a:buClr>
            </a:lvl2pPr>
            <a:lvl3pPr marL="408018" marR="32331" indent="-320040" defTabSz="511497">
              <a:spcBef>
                <a:spcPts val="600"/>
              </a:spcBef>
              <a:buClr>
                <a:srgbClr val="000000"/>
              </a:buClr>
            </a:lvl3pPr>
            <a:lvl4pPr marL="571453" marR="32331" defTabSz="511497">
              <a:spcBef>
                <a:spcPts val="600"/>
              </a:spcBef>
              <a:buClr>
                <a:srgbClr val="000000"/>
              </a:buClr>
            </a:lvl4pPr>
            <a:lvl5pPr marL="699329" marR="32331" defTabSz="511497">
              <a:spcBef>
                <a:spcPts val="600"/>
              </a:spcBef>
              <a:buClr>
                <a:srgbClr val="000000"/>
              </a:buClr>
            </a:lvl5pPr>
          </a:lstStyle>
          <a:p>
            <a:r>
              <a:t>本文レベル1</a:t>
            </a:r>
          </a:p>
          <a:p>
            <a:pPr lvl="1"/>
            <a:r>
              <a:t>本文レベル2</a:t>
            </a:r>
          </a:p>
          <a:p>
            <a:pPr lvl="2"/>
            <a:r>
              <a:t>本文レベル3</a:t>
            </a:r>
          </a:p>
          <a:p>
            <a:pPr lvl="3"/>
            <a:r>
              <a:t>本文レベル4</a:t>
            </a:r>
          </a:p>
          <a:p>
            <a:pPr lvl="4"/>
            <a:r>
              <a:t>本文レベル5</a:t>
            </a:r>
          </a:p>
        </p:txBody>
      </p:sp>
      <p:sp>
        <p:nvSpPr>
          <p:cNvPr id="531" name="スライド番号"/>
          <p:cNvSpPr txBox="1">
            <a:spLocks noGrp="1"/>
          </p:cNvSpPr>
          <p:nvPr>
            <p:ph type="sldNum" sz="quarter" idx="2"/>
          </p:nvPr>
        </p:nvSpPr>
        <p:spPr>
          <a:xfrm>
            <a:off x="10013029" y="6245200"/>
            <a:ext cx="358413" cy="370841"/>
          </a:xfrm>
          <a:prstGeom prst="rect">
            <a:avLst/>
          </a:prstGeom>
        </p:spPr>
        <p:txBody>
          <a:bodyPr anchor="t"/>
          <a:lstStyle>
            <a:lvl1pPr algn="l" defTabSz="326791">
              <a:lnSpc>
                <a:spcPct val="100000"/>
              </a:lnSpc>
              <a:defRPr sz="18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セクション見出し">
    <p:spTree>
      <p:nvGrpSpPr>
        <p:cNvPr id="1" name=""/>
        <p:cNvGrpSpPr/>
        <p:nvPr/>
      </p:nvGrpSpPr>
      <p:grpSpPr>
        <a:xfrm>
          <a:off x="0" y="0"/>
          <a:ext cx="0" cy="0"/>
          <a:chOff x="0" y="0"/>
          <a:chExt cx="0" cy="0"/>
        </a:xfrm>
      </p:grpSpPr>
      <p:grpSp>
        <p:nvGrpSpPr>
          <p:cNvPr id="564" name="四角形: 角を丸くする 21"/>
          <p:cNvGrpSpPr/>
          <p:nvPr/>
        </p:nvGrpSpPr>
        <p:grpSpPr>
          <a:xfrm>
            <a:off x="10489456" y="126589"/>
            <a:ext cx="1567588" cy="365126"/>
            <a:chOff x="0" y="0"/>
            <a:chExt cx="1567586" cy="365125"/>
          </a:xfrm>
        </p:grpSpPr>
        <p:sp>
          <p:nvSpPr>
            <p:cNvPr id="562"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63"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65"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566"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567"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2 つのコンテンツ">
    <p:spTree>
      <p:nvGrpSpPr>
        <p:cNvPr id="1" name=""/>
        <p:cNvGrpSpPr/>
        <p:nvPr/>
      </p:nvGrpSpPr>
      <p:grpSpPr>
        <a:xfrm>
          <a:off x="0" y="0"/>
          <a:ext cx="0" cy="0"/>
          <a:chOff x="0" y="0"/>
          <a:chExt cx="0" cy="0"/>
        </a:xfrm>
      </p:grpSpPr>
      <p:grpSp>
        <p:nvGrpSpPr>
          <p:cNvPr id="576" name="四角形: 角を丸くする 21"/>
          <p:cNvGrpSpPr/>
          <p:nvPr/>
        </p:nvGrpSpPr>
        <p:grpSpPr>
          <a:xfrm>
            <a:off x="10489456" y="126589"/>
            <a:ext cx="1567588" cy="365126"/>
            <a:chOff x="0" y="0"/>
            <a:chExt cx="1567586" cy="365125"/>
          </a:xfrm>
        </p:grpSpPr>
        <p:sp>
          <p:nvSpPr>
            <p:cNvPr id="574"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75"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77" name="タイトルテキスト"/>
          <p:cNvSpPr txBox="1">
            <a:spLocks noGrp="1"/>
          </p:cNvSpPr>
          <p:nvPr>
            <p:ph type="title"/>
          </p:nvPr>
        </p:nvSpPr>
        <p:spPr>
          <a:prstGeom prst="rect">
            <a:avLst/>
          </a:prstGeom>
        </p:spPr>
        <p:txBody>
          <a:bodyPr/>
          <a:lstStyle/>
          <a:p>
            <a:r>
              <a:t>タイトルテキスト</a:t>
            </a:r>
          </a:p>
        </p:txBody>
      </p:sp>
      <p:sp>
        <p:nvSpPr>
          <p:cNvPr id="578"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57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比較">
    <p:spTree>
      <p:nvGrpSpPr>
        <p:cNvPr id="1" name=""/>
        <p:cNvGrpSpPr/>
        <p:nvPr/>
      </p:nvGrpSpPr>
      <p:grpSpPr>
        <a:xfrm>
          <a:off x="0" y="0"/>
          <a:ext cx="0" cy="0"/>
          <a:chOff x="0" y="0"/>
          <a:chExt cx="0" cy="0"/>
        </a:xfrm>
      </p:grpSpPr>
      <p:grpSp>
        <p:nvGrpSpPr>
          <p:cNvPr id="588" name="四角形: 角を丸くする 21"/>
          <p:cNvGrpSpPr/>
          <p:nvPr/>
        </p:nvGrpSpPr>
        <p:grpSpPr>
          <a:xfrm>
            <a:off x="10489456" y="126589"/>
            <a:ext cx="1567588" cy="365126"/>
            <a:chOff x="0" y="0"/>
            <a:chExt cx="1567586" cy="365125"/>
          </a:xfrm>
        </p:grpSpPr>
        <p:sp>
          <p:nvSpPr>
            <p:cNvPr id="58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58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589"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590"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591"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9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タイトルのみ">
    <p:spTree>
      <p:nvGrpSpPr>
        <p:cNvPr id="1" name=""/>
        <p:cNvGrpSpPr/>
        <p:nvPr/>
      </p:nvGrpSpPr>
      <p:grpSpPr>
        <a:xfrm>
          <a:off x="0" y="0"/>
          <a:ext cx="0" cy="0"/>
          <a:chOff x="0" y="0"/>
          <a:chExt cx="0" cy="0"/>
        </a:xfrm>
      </p:grpSpPr>
      <p:grpSp>
        <p:nvGrpSpPr>
          <p:cNvPr id="601" name="四角形: 角を丸くする 21"/>
          <p:cNvGrpSpPr/>
          <p:nvPr/>
        </p:nvGrpSpPr>
        <p:grpSpPr>
          <a:xfrm>
            <a:off x="10489456" y="126589"/>
            <a:ext cx="1567588" cy="365126"/>
            <a:chOff x="0" y="0"/>
            <a:chExt cx="1567586" cy="365125"/>
          </a:xfrm>
        </p:grpSpPr>
        <p:sp>
          <p:nvSpPr>
            <p:cNvPr id="599"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00"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02" name="タイトルテキスト"/>
          <p:cNvSpPr txBox="1">
            <a:spLocks noGrp="1"/>
          </p:cNvSpPr>
          <p:nvPr>
            <p:ph type="title"/>
          </p:nvPr>
        </p:nvSpPr>
        <p:spPr>
          <a:prstGeom prst="rect">
            <a:avLst/>
          </a:prstGeom>
        </p:spPr>
        <p:txBody>
          <a:bodyPr/>
          <a:lstStyle/>
          <a:p>
            <a:r>
              <a:t>タイトルテキスト</a:t>
            </a:r>
          </a:p>
        </p:txBody>
      </p:sp>
      <p:sp>
        <p:nvSpPr>
          <p:cNvPr id="60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grpSp>
        <p:nvGrpSpPr>
          <p:cNvPr id="622" name="四角形: 角を丸くする 21"/>
          <p:cNvGrpSpPr/>
          <p:nvPr/>
        </p:nvGrpSpPr>
        <p:grpSpPr>
          <a:xfrm>
            <a:off x="10489456" y="126589"/>
            <a:ext cx="1567588" cy="365126"/>
            <a:chOff x="0" y="0"/>
            <a:chExt cx="1567586" cy="365125"/>
          </a:xfrm>
        </p:grpSpPr>
        <p:sp>
          <p:nvSpPr>
            <p:cNvPr id="620"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21"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23"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24" name="本文レベル1…"/>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本文レベル1</a:t>
            </a:r>
          </a:p>
          <a:p>
            <a:pPr lvl="1"/>
            <a:r>
              <a:t>本文レベル2</a:t>
            </a:r>
          </a:p>
          <a:p>
            <a:pPr lvl="2"/>
            <a:r>
              <a:t>本文レベル3</a:t>
            </a:r>
          </a:p>
          <a:p>
            <a:pPr lvl="3"/>
            <a:r>
              <a:t>本文レベル4</a:t>
            </a:r>
          </a:p>
          <a:p>
            <a:pPr lvl="4"/>
            <a:r>
              <a:t>本文レベル5</a:t>
            </a:r>
          </a:p>
        </p:txBody>
      </p:sp>
      <p:sp>
        <p:nvSpPr>
          <p:cNvPr id="625" name="テキスト プレースホルダー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62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grpSp>
        <p:nvGrpSpPr>
          <p:cNvPr id="635" name="四角形: 角を丸くする 21"/>
          <p:cNvGrpSpPr/>
          <p:nvPr/>
        </p:nvGrpSpPr>
        <p:grpSpPr>
          <a:xfrm>
            <a:off x="10489456" y="126589"/>
            <a:ext cx="1567588" cy="365126"/>
            <a:chOff x="0" y="0"/>
            <a:chExt cx="1567586" cy="365125"/>
          </a:xfrm>
        </p:grpSpPr>
        <p:sp>
          <p:nvSpPr>
            <p:cNvPr id="633"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34"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36" name="タイトルテキスト"/>
          <p:cNvSpPr txBox="1">
            <a:spLocks noGrp="1"/>
          </p:cNvSpPr>
          <p:nvPr>
            <p:ph type="title"/>
          </p:nvPr>
        </p:nvSpPr>
        <p:spPr>
          <a:xfrm>
            <a:off x="839787" y="457200"/>
            <a:ext cx="3932239" cy="1600200"/>
          </a:xfrm>
          <a:prstGeom prst="rect">
            <a:avLst/>
          </a:prstGeom>
        </p:spPr>
        <p:txBody>
          <a:bodyPr anchor="b"/>
          <a:lstStyle>
            <a:lvl1pPr>
              <a:defRPr sz="3200"/>
            </a:lvl1pPr>
          </a:lstStyle>
          <a:p>
            <a:r>
              <a:t>タイトルテキスト</a:t>
            </a:r>
          </a:p>
        </p:txBody>
      </p:sp>
      <p:sp>
        <p:nvSpPr>
          <p:cNvPr id="637" name="図プレースホルダー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638" name="本文レベル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本文レベル1</a:t>
            </a:r>
          </a:p>
          <a:p>
            <a:pPr lvl="1"/>
            <a:r>
              <a:t>本文レベル2</a:t>
            </a:r>
          </a:p>
          <a:p>
            <a:pPr lvl="2"/>
            <a:r>
              <a:t>本文レベル3</a:t>
            </a:r>
          </a:p>
          <a:p>
            <a:pPr lvl="3"/>
            <a:r>
              <a:t>本文レベル4</a:t>
            </a:r>
          </a:p>
          <a:p>
            <a:pPr lvl="4"/>
            <a:r>
              <a:t>本文レベル5</a:t>
            </a:r>
          </a:p>
        </p:txBody>
      </p:sp>
      <p:sp>
        <p:nvSpPr>
          <p:cNvPr id="639"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タイトルと縦書きテキスト">
    <p:spTree>
      <p:nvGrpSpPr>
        <p:cNvPr id="1" name=""/>
        <p:cNvGrpSpPr/>
        <p:nvPr/>
      </p:nvGrpSpPr>
      <p:grpSpPr>
        <a:xfrm>
          <a:off x="0" y="0"/>
          <a:ext cx="0" cy="0"/>
          <a:chOff x="0" y="0"/>
          <a:chExt cx="0" cy="0"/>
        </a:xfrm>
      </p:grpSpPr>
      <p:grpSp>
        <p:nvGrpSpPr>
          <p:cNvPr id="648" name="四角形: 角を丸くする 21"/>
          <p:cNvGrpSpPr/>
          <p:nvPr/>
        </p:nvGrpSpPr>
        <p:grpSpPr>
          <a:xfrm>
            <a:off x="10489456" y="126589"/>
            <a:ext cx="1567588" cy="365126"/>
            <a:chOff x="0" y="0"/>
            <a:chExt cx="1567586" cy="365125"/>
          </a:xfrm>
        </p:grpSpPr>
        <p:sp>
          <p:nvSpPr>
            <p:cNvPr id="646"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47"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49" name="タイトルテキスト"/>
          <p:cNvSpPr txBox="1">
            <a:spLocks noGrp="1"/>
          </p:cNvSpPr>
          <p:nvPr>
            <p:ph type="title"/>
          </p:nvPr>
        </p:nvSpPr>
        <p:spPr>
          <a:prstGeom prst="rect">
            <a:avLst/>
          </a:prstGeom>
        </p:spPr>
        <p:txBody>
          <a:bodyPr/>
          <a:lstStyle/>
          <a:p>
            <a:r>
              <a:t>タイトルテキスト</a:t>
            </a:r>
          </a:p>
        </p:txBody>
      </p:sp>
      <p:sp>
        <p:nvSpPr>
          <p:cNvPr id="650" name="本文レベル1…"/>
          <p:cNvSpPr txBox="1">
            <a:spLocks noGrp="1"/>
          </p:cNvSpPr>
          <p:nvPr>
            <p:ph type="body" idx="1"/>
          </p:nvPr>
        </p:nvSpPr>
        <p:spPr>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5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セクション見出し">
    <p:spTree>
      <p:nvGrpSpPr>
        <p:cNvPr id="1" name=""/>
        <p:cNvGrpSpPr/>
        <p:nvPr/>
      </p:nvGrpSpPr>
      <p:grpSpPr>
        <a:xfrm>
          <a:off x="0" y="0"/>
          <a:ext cx="0" cy="0"/>
          <a:chOff x="0" y="0"/>
          <a:chExt cx="0" cy="0"/>
        </a:xfrm>
      </p:grpSpPr>
      <p:pic>
        <p:nvPicPr>
          <p:cNvPr id="10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10" name="タイトルテキスト"/>
          <p:cNvSpPr txBox="1">
            <a:spLocks noGrp="1"/>
          </p:cNvSpPr>
          <p:nvPr>
            <p:ph type="title"/>
          </p:nvPr>
        </p:nvSpPr>
        <p:spPr>
          <a:xfrm>
            <a:off x="831850" y="1709738"/>
            <a:ext cx="10515600" cy="2852737"/>
          </a:xfrm>
          <a:prstGeom prst="rect">
            <a:avLst/>
          </a:prstGeom>
        </p:spPr>
        <p:txBody>
          <a:bodyPr anchor="b"/>
          <a:lstStyle>
            <a:lvl1pPr>
              <a:defRPr sz="6000"/>
            </a:lvl1pPr>
          </a:lstStyle>
          <a:p>
            <a:r>
              <a:t>タイトルテキスト</a:t>
            </a:r>
          </a:p>
        </p:txBody>
      </p:sp>
      <p:sp>
        <p:nvSpPr>
          <p:cNvPr id="111" name="本文レベル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本文レベル1</a:t>
            </a:r>
          </a:p>
          <a:p>
            <a:pPr lvl="1"/>
            <a:r>
              <a:t>本文レベル2</a:t>
            </a:r>
          </a:p>
          <a:p>
            <a:pPr lvl="2"/>
            <a:r>
              <a:t>本文レベル3</a:t>
            </a:r>
          </a:p>
          <a:p>
            <a:pPr lvl="3"/>
            <a:r>
              <a:t>本文レベル4</a:t>
            </a:r>
          </a:p>
          <a:p>
            <a:pPr lvl="4"/>
            <a:r>
              <a:t>本文レベル5</a:t>
            </a:r>
          </a:p>
        </p:txBody>
      </p:sp>
      <p:sp>
        <p:nvSpPr>
          <p:cNvPr id="11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縦書きタイトルと&#10;縦書きテキスト">
    <p:spTree>
      <p:nvGrpSpPr>
        <p:cNvPr id="1" name=""/>
        <p:cNvGrpSpPr/>
        <p:nvPr/>
      </p:nvGrpSpPr>
      <p:grpSpPr>
        <a:xfrm>
          <a:off x="0" y="0"/>
          <a:ext cx="0" cy="0"/>
          <a:chOff x="0" y="0"/>
          <a:chExt cx="0" cy="0"/>
        </a:xfrm>
      </p:grpSpPr>
      <p:grpSp>
        <p:nvGrpSpPr>
          <p:cNvPr id="660" name="四角形: 角を丸くする 21"/>
          <p:cNvGrpSpPr/>
          <p:nvPr/>
        </p:nvGrpSpPr>
        <p:grpSpPr>
          <a:xfrm>
            <a:off x="10489456" y="126589"/>
            <a:ext cx="1567588" cy="365126"/>
            <a:chOff x="0" y="0"/>
            <a:chExt cx="1567586" cy="365125"/>
          </a:xfrm>
        </p:grpSpPr>
        <p:sp>
          <p:nvSpPr>
            <p:cNvPr id="658" name="角丸四角形"/>
            <p:cNvSpPr/>
            <p:nvPr/>
          </p:nvSpPr>
          <p:spPr>
            <a:xfrm>
              <a:off x="0" y="0"/>
              <a:ext cx="1567587" cy="365125"/>
            </a:xfrm>
            <a:prstGeom prst="roundRect">
              <a:avLst>
                <a:gd name="adj" fmla="val 50000"/>
              </a:avLst>
            </a:prstGeom>
            <a:solidFill>
              <a:srgbClr val="E60012"/>
            </a:solidFill>
            <a:ln w="12700" cap="flat">
              <a:noFill/>
              <a:miter lim="400000"/>
            </a:ln>
            <a:effectLst/>
          </p:spPr>
          <p:txBody>
            <a:bodyPr wrap="square" lIns="45719" tIns="45719" rIns="45719" bIns="45719" numCol="1" anchor="ctr">
              <a:noAutofit/>
            </a:bodyPr>
            <a:lstStyle/>
            <a:p>
              <a:pPr algn="ctr">
                <a:defRPr>
                  <a:solidFill>
                    <a:srgbClr val="FFFFFF"/>
                  </a:solidFill>
                  <a:latin typeface="+mj-lt"/>
                  <a:ea typeface="+mj-ea"/>
                  <a:cs typeface="+mj-cs"/>
                  <a:sym typeface="游ゴシック"/>
                </a:defRPr>
              </a:pPr>
              <a:endParaRPr/>
            </a:p>
          </p:txBody>
        </p:sp>
        <p:sp>
          <p:nvSpPr>
            <p:cNvPr id="659" name="関係者のみ閲覧可"/>
            <p:cNvSpPr txBox="1"/>
            <p:nvPr/>
          </p:nvSpPr>
          <p:spPr>
            <a:xfrm>
              <a:off x="99190" y="60642"/>
              <a:ext cx="1369207" cy="243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b="1">
                  <a:solidFill>
                    <a:srgbClr val="FFFFFF"/>
                  </a:solidFill>
                  <a:latin typeface="+mj-lt"/>
                  <a:ea typeface="+mj-ea"/>
                  <a:cs typeface="+mj-cs"/>
                  <a:sym typeface="游ゴシック"/>
                </a:defRPr>
              </a:lvl1pPr>
            </a:lstStyle>
            <a:p>
              <a:r>
                <a:t>関係者のみ閲覧可</a:t>
              </a:r>
            </a:p>
          </p:txBody>
        </p:sp>
      </p:grpSp>
      <p:sp>
        <p:nvSpPr>
          <p:cNvPr id="661" name="タイトルテキスト"/>
          <p:cNvSpPr txBox="1">
            <a:spLocks noGrp="1"/>
          </p:cNvSpPr>
          <p:nvPr>
            <p:ph type="title"/>
          </p:nvPr>
        </p:nvSpPr>
        <p:spPr>
          <a:xfrm>
            <a:off x="8724900" y="365125"/>
            <a:ext cx="2628900" cy="5811838"/>
          </a:xfrm>
          <a:prstGeom prst="rect">
            <a:avLst/>
          </a:prstGeom>
        </p:spPr>
        <p:txBody>
          <a:bodyPr vert="eaVert"/>
          <a:lstStyle/>
          <a:p>
            <a:r>
              <a:t>タイトルテキスト</a:t>
            </a:r>
          </a:p>
        </p:txBody>
      </p:sp>
      <p:sp>
        <p:nvSpPr>
          <p:cNvPr id="662" name="本文レベル1…"/>
          <p:cNvSpPr txBox="1">
            <a:spLocks noGrp="1"/>
          </p:cNvSpPr>
          <p:nvPr>
            <p:ph type="body" idx="1"/>
          </p:nvPr>
        </p:nvSpPr>
        <p:spPr>
          <a:xfrm>
            <a:off x="838200" y="365125"/>
            <a:ext cx="7734300" cy="5811838"/>
          </a:xfrm>
          <a:prstGeom prst="rect">
            <a:avLst/>
          </a:prstGeom>
        </p:spPr>
        <p:txBody>
          <a:bodyPr vert="eaVert"/>
          <a:lstStyle/>
          <a:p>
            <a:r>
              <a:t>本文レベル1</a:t>
            </a:r>
          </a:p>
          <a:p>
            <a:pPr lvl="1"/>
            <a:r>
              <a:t>本文レベル2</a:t>
            </a:r>
          </a:p>
          <a:p>
            <a:pPr lvl="2"/>
            <a:r>
              <a:t>本文レベル3</a:t>
            </a:r>
          </a:p>
          <a:p>
            <a:pPr lvl="3"/>
            <a:r>
              <a:t>本文レベル4</a:t>
            </a:r>
          </a:p>
          <a:p>
            <a:pPr lvl="4"/>
            <a:r>
              <a:t>本文レベル5</a:t>
            </a:r>
          </a:p>
        </p:txBody>
      </p:sp>
      <p:sp>
        <p:nvSpPr>
          <p:cNvPr id="66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2023/4/12</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7815318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8"/>
            <a:ext cx="10363200" cy="147002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4662C2C-3CD8-458F-87A9-37791F451018}" type="datetimeFigureOut">
              <a:rPr lang="ja-JP" altLang="en-US" smtClean="0">
                <a:solidFill>
                  <a:prstClr val="black">
                    <a:tint val="75000"/>
                  </a:prstClr>
                </a:solidFill>
              </a:rPr>
              <a:pPr/>
              <a:t>2023/4/12</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75A2F583-1012-4CBB-8843-F2D133ABA39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9337286"/>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44FA44-46C5-45CF-A1F6-DDB28EDDD0CC}" type="datetimeFigureOut">
              <a:rPr kumimoji="1" lang="ja-JP" altLang="en-US" smtClean="0"/>
              <a:t>2023/4/12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0948884" y="6261915"/>
            <a:ext cx="404917" cy="553998"/>
          </a:xfrm>
        </p:spPr>
        <p:txBody>
          <a:bodyPr/>
          <a:lstStyle/>
          <a:p>
            <a:fld id="{D3518B21-8B46-4D5B-A51D-5635EA7D41EC}" type="slidenum">
              <a:rPr kumimoji="1" lang="ja-JP" altLang="en-US" smtClean="0"/>
              <a:t>‹#›</a:t>
            </a:fld>
            <a:endParaRPr kumimoji="1" lang="ja-JP" altLang="en-US"/>
          </a:p>
        </p:txBody>
      </p:sp>
    </p:spTree>
    <p:extLst>
      <p:ext uri="{BB962C8B-B14F-4D97-AF65-F5344CB8AC3E}">
        <p14:creationId xmlns:p14="http://schemas.microsoft.com/office/powerpoint/2010/main" val="306015467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3_2 つのコンテンツ">
    <p:spTree>
      <p:nvGrpSpPr>
        <p:cNvPr id="1" name=""/>
        <p:cNvGrpSpPr/>
        <p:nvPr/>
      </p:nvGrpSpPr>
      <p:grpSpPr>
        <a:xfrm>
          <a:off x="0" y="0"/>
          <a:ext cx="0" cy="0"/>
          <a:chOff x="0" y="0"/>
          <a:chExt cx="0" cy="0"/>
        </a:xfrm>
      </p:grpSpPr>
      <p:pic>
        <p:nvPicPr>
          <p:cNvPr id="11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20" name="タイトルテキスト"/>
          <p:cNvSpPr txBox="1">
            <a:spLocks noGrp="1"/>
          </p:cNvSpPr>
          <p:nvPr>
            <p:ph type="title"/>
          </p:nvPr>
        </p:nvSpPr>
        <p:spPr>
          <a:prstGeom prst="rect">
            <a:avLst/>
          </a:prstGeom>
        </p:spPr>
        <p:txBody>
          <a:bodyPr/>
          <a:lstStyle/>
          <a:p>
            <a:r>
              <a:t>タイトルテキスト</a:t>
            </a:r>
          </a:p>
        </p:txBody>
      </p:sp>
      <p:sp>
        <p:nvSpPr>
          <p:cNvPr id="121" name="本文レベル1…"/>
          <p:cNvSpPr txBox="1">
            <a:spLocks noGrp="1"/>
          </p:cNvSpPr>
          <p:nvPr>
            <p:ph type="body" sz="half" idx="1"/>
          </p:nvPr>
        </p:nvSpPr>
        <p:spPr>
          <a:xfrm>
            <a:off x="838200" y="1825625"/>
            <a:ext cx="5181600" cy="4351338"/>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12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3_比較">
    <p:spTree>
      <p:nvGrpSpPr>
        <p:cNvPr id="1" name=""/>
        <p:cNvGrpSpPr/>
        <p:nvPr/>
      </p:nvGrpSpPr>
      <p:grpSpPr>
        <a:xfrm>
          <a:off x="0" y="0"/>
          <a:ext cx="0" cy="0"/>
          <a:chOff x="0" y="0"/>
          <a:chExt cx="0" cy="0"/>
        </a:xfrm>
      </p:grpSpPr>
      <p:pic>
        <p:nvPicPr>
          <p:cNvPr id="12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0" name="タイトルテキスト"/>
          <p:cNvSpPr txBox="1">
            <a:spLocks noGrp="1"/>
          </p:cNvSpPr>
          <p:nvPr>
            <p:ph type="title"/>
          </p:nvPr>
        </p:nvSpPr>
        <p:spPr>
          <a:xfrm>
            <a:off x="839787" y="365125"/>
            <a:ext cx="10515601" cy="1325563"/>
          </a:xfrm>
          <a:prstGeom prst="rect">
            <a:avLst/>
          </a:prstGeom>
        </p:spPr>
        <p:txBody>
          <a:bodyPr/>
          <a:lstStyle/>
          <a:p>
            <a:r>
              <a:t>タイトルテキスト</a:t>
            </a:r>
          </a:p>
        </p:txBody>
      </p:sp>
      <p:sp>
        <p:nvSpPr>
          <p:cNvPr id="131" name="本文レベル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本文レベル1</a:t>
            </a:r>
          </a:p>
          <a:p>
            <a:pPr lvl="1"/>
            <a:r>
              <a:t>本文レベル2</a:t>
            </a:r>
          </a:p>
          <a:p>
            <a:pPr lvl="2"/>
            <a:r>
              <a:t>本文レベル3</a:t>
            </a:r>
          </a:p>
          <a:p>
            <a:pPr lvl="3"/>
            <a:r>
              <a:t>本文レベル4</a:t>
            </a:r>
          </a:p>
          <a:p>
            <a:pPr lvl="4"/>
            <a:r>
              <a:t>本文レベル5</a:t>
            </a:r>
          </a:p>
        </p:txBody>
      </p:sp>
      <p:sp>
        <p:nvSpPr>
          <p:cNvPr id="132" name="テキスト プレースホルダー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13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3_タイトルのみ">
    <p:spTree>
      <p:nvGrpSpPr>
        <p:cNvPr id="1" name=""/>
        <p:cNvGrpSpPr/>
        <p:nvPr/>
      </p:nvGrpSpPr>
      <p:grpSpPr>
        <a:xfrm>
          <a:off x="0" y="0"/>
          <a:ext cx="0" cy="0"/>
          <a:chOff x="0" y="0"/>
          <a:chExt cx="0" cy="0"/>
        </a:xfrm>
      </p:grpSpPr>
      <p:pic>
        <p:nvPicPr>
          <p:cNvPr id="140"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41" name="タイトルテキスト"/>
          <p:cNvSpPr txBox="1">
            <a:spLocks noGrp="1"/>
          </p:cNvSpPr>
          <p:nvPr>
            <p:ph type="title"/>
          </p:nvPr>
        </p:nvSpPr>
        <p:spPr>
          <a:prstGeom prst="rect">
            <a:avLst/>
          </a:prstGeom>
        </p:spPr>
        <p:txBody>
          <a:bodyPr/>
          <a:lstStyle/>
          <a:p>
            <a:r>
              <a:t>タイトルテキスト</a:t>
            </a:r>
          </a:p>
        </p:txBody>
      </p:sp>
      <p:sp>
        <p:nvSpPr>
          <p:cNvPr id="14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3_白紙">
    <p:spTree>
      <p:nvGrpSpPr>
        <p:cNvPr id="1" name=""/>
        <p:cNvGrpSpPr/>
        <p:nvPr/>
      </p:nvGrpSpPr>
      <p:grpSpPr>
        <a:xfrm>
          <a:off x="0" y="0"/>
          <a:ext cx="0" cy="0"/>
          <a:chOff x="0" y="0"/>
          <a:chExt cx="0" cy="0"/>
        </a:xfrm>
      </p:grpSpPr>
      <p:pic>
        <p:nvPicPr>
          <p:cNvPr id="149" name="図 6" descr="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図 6" descr="図 6"/>
          <p:cNvPicPr>
            <a:picLocks noChangeAspect="1"/>
          </p:cNvPicPr>
          <p:nvPr/>
        </p:nvPicPr>
        <p:blipFill>
          <a:blip r:embed="rId55"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 name="タイトルテキスト"/>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タイトルテキスト</a:t>
            </a:r>
          </a:p>
        </p:txBody>
      </p:sp>
      <p:sp>
        <p:nvSpPr>
          <p:cNvPr id="4" name="本文レベル1…"/>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10551339" y="6291185"/>
            <a:ext cx="802462" cy="495457"/>
          </a:xfrm>
          <a:prstGeom prst="rect">
            <a:avLst/>
          </a:prstGeom>
          <a:ln w="12700">
            <a:miter lim="400000"/>
          </a:ln>
        </p:spPr>
        <p:txBody>
          <a:bodyPr wrap="none" lIns="45719" rIns="45719" anchor="ctr">
            <a:spAutoFit/>
          </a:bodyPr>
          <a:lstStyle>
            <a:lvl1pPr algn="r">
              <a:lnSpc>
                <a:spcPct val="150000"/>
              </a:lnSpc>
              <a:defRPr sz="2000">
                <a:solidFill>
                  <a:srgbClr val="888888"/>
                </a:solidFill>
                <a:latin typeface="+mj-lt"/>
                <a:ea typeface="+mj-ea"/>
                <a:cs typeface="+mj-cs"/>
                <a:sym typeface="游ゴシック"/>
              </a:defRPr>
            </a:lvl1pPr>
          </a:lstStyle>
          <a:p>
            <a:fld id="{86CB4B4D-7CA3-9044-876B-883B54F8677D}" type="slidenum">
              <a:rPr lang="en-US" altLang="ja-JP" smtClean="0"/>
              <a:pPr/>
              <a:t>‹#›</a:t>
            </a:fld>
            <a:r>
              <a:rPr lang="en-US" altLang="ja-JP" dirty="0"/>
              <a:t>/15</a:t>
            </a:r>
          </a:p>
        </p:txBody>
      </p:sp>
    </p:spTree>
  </p:cSld>
  <p:clrMap bg1="lt1" tx1="dk1" bg2="lt2" tx2="dk2" accent1="accent1" accent2="accent2" accent3="accent3" accent4="accent4" accent5="accent5" accent6="accent6" hlink="hlink" folHlink="folHlink"/>
  <p:sldLayoutIdLst>
    <p:sldLayoutId id="2147483653"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 id="2147483685" r:id="rId29"/>
    <p:sldLayoutId id="2147483686" r:id="rId30"/>
    <p:sldLayoutId id="2147483687" r:id="rId31"/>
    <p:sldLayoutId id="2147483688" r:id="rId32"/>
    <p:sldLayoutId id="2147483689" r:id="rId33"/>
    <p:sldLayoutId id="2147483690" r:id="rId34"/>
    <p:sldLayoutId id="2147483691" r:id="rId35"/>
    <p:sldLayoutId id="2147483692" r:id="rId36"/>
    <p:sldLayoutId id="2147483693" r:id="rId37"/>
    <p:sldLayoutId id="2147483694" r:id="rId38"/>
    <p:sldLayoutId id="2147483695" r:id="rId39"/>
    <p:sldLayoutId id="2147483696" r:id="rId40"/>
    <p:sldLayoutId id="2147483697" r:id="rId41"/>
    <p:sldLayoutId id="2147483698" r:id="rId42"/>
    <p:sldLayoutId id="2147483701" r:id="rId43"/>
    <p:sldLayoutId id="2147483702" r:id="rId44"/>
    <p:sldLayoutId id="2147483703" r:id="rId45"/>
    <p:sldLayoutId id="2147483704" r:id="rId46"/>
    <p:sldLayoutId id="2147483706" r:id="rId47"/>
    <p:sldLayoutId id="2147483707" r:id="rId48"/>
    <p:sldLayoutId id="2147483708" r:id="rId49"/>
    <p:sldLayoutId id="2147483709" r:id="rId50"/>
    <p:sldLayoutId id="2147483710" r:id="rId51"/>
    <p:sldLayoutId id="2147483711" r:id="rId52"/>
    <p:sldLayoutId id="2147483712" r:id="rId53"/>
  </p:sldLayoutIdLst>
  <p:transition spd="med"/>
  <p:hf hdr="0" dt="0"/>
  <p:txStyles>
    <p:titleStyle>
      <a:lvl1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1pPr>
      <a:lvl2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2pPr>
      <a:lvl3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3pPr>
      <a:lvl4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4pPr>
      <a:lvl5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5pPr>
      <a:lvl6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6pPr>
      <a:lvl7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7pPr>
      <a:lvl8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8pPr>
      <a:lvl9pPr marL="0" marR="0" indent="0" algn="l" defTabSz="914400" rtl="0" latinLnBrk="0">
        <a:lnSpc>
          <a:spcPct val="15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游ゴシック"/>
        </a:defRPr>
      </a:lvl9pPr>
    </p:titleStyle>
    <p:bodyStyle>
      <a:lvl1pPr marL="228600" marR="0" indent="-228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1pPr>
      <a:lvl2pPr marL="723900" marR="0" indent="-2667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2pPr>
      <a:lvl3pPr marL="1234439" marR="0" indent="-320039"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3pPr>
      <a:lvl4pPr marL="1727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4pPr>
      <a:lvl5pPr marL="21844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5pPr>
      <a:lvl6pPr marL="26416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6pPr>
      <a:lvl7pPr marL="30988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7pPr>
      <a:lvl8pPr marL="35560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8pPr>
      <a:lvl9pPr marL="4013200" marR="0" indent="-355600" algn="l" defTabSz="914400" rtl="0" latinLnBrk="0">
        <a:lnSpc>
          <a:spcPct val="15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游ゴシック"/>
        </a:defRPr>
      </a:lvl9pPr>
    </p:bodyStyle>
    <p:other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游ゴシック"/>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5" Type="http://schemas.openxmlformats.org/officeDocument/2006/relationships/image" Target="../media/image42.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osaka2025.site/"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76878" y="2671139"/>
            <a:ext cx="9360000" cy="1200329"/>
          </a:xfrm>
          <a:prstGeom prst="rect">
            <a:avLst/>
          </a:prstGeom>
          <a:noFill/>
        </p:spPr>
        <p:txBody>
          <a:bodyPr wrap="square" lIns="91440" tIns="45720" rIns="91440" bIns="45720" rtlCol="0" anchor="t">
            <a:spAutoFit/>
          </a:bodyPr>
          <a:lstStyle/>
          <a:p>
            <a:pPr algn="ctr"/>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第２回　</a:t>
            </a:r>
            <a:r>
              <a:rPr lang="en-US" altLang="ja-JP"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2025</a:t>
            </a:r>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年大阪・関西万博推進本部会議</a:t>
            </a:r>
            <a:endParaRPr lang="en-US" altLang="ja-JP" sz="3600" b="1"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6" name="タイトル 1"/>
          <p:cNvSpPr txBox="1">
            <a:spLocks/>
          </p:cNvSpPr>
          <p:nvPr/>
        </p:nvSpPr>
        <p:spPr bwMode="auto">
          <a:xfrm>
            <a:off x="3005391" y="4558353"/>
            <a:ext cx="6183021"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7500"/>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fontAlgn="auto">
              <a:spcAft>
                <a:spcPts val="0"/>
              </a:spcAft>
              <a:defRPr/>
            </a:pPr>
            <a:r>
              <a:rPr lang="ja-JP" altLang="en-US" sz="24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大阪府・</a:t>
            </a:r>
            <a:r>
              <a:rPr lang="ja-JP" altLang="en-US" sz="2400" b="1" dirty="0" smtClean="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大阪市万博</a:t>
            </a:r>
            <a:r>
              <a:rPr lang="ja-JP" altLang="en-US" sz="24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推進局</a:t>
            </a:r>
            <a:endParaRPr lang="en-US" altLang="ja-JP" sz="2400"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7" name="テキスト ボックス 6"/>
          <p:cNvSpPr txBox="1"/>
          <p:nvPr/>
        </p:nvSpPr>
        <p:spPr>
          <a:xfrm>
            <a:off x="4669612" y="4584479"/>
            <a:ext cx="2954655" cy="369332"/>
          </a:xfrm>
          <a:prstGeom prst="rect">
            <a:avLst/>
          </a:prstGeom>
          <a:noFill/>
        </p:spPr>
        <p:txBody>
          <a:bodyPr wrap="none" rtlCol="0">
            <a:spAutoFit/>
          </a:bodyPr>
          <a:lstStyle/>
          <a:p>
            <a:r>
              <a:rPr lang="ja-JP" altLang="en-US" b="1" dirty="0">
                <a:solidFill>
                  <a:prstClr val="black"/>
                </a:solidFill>
                <a:latin typeface="BIZ UDゴシック" panose="020B0400000000000000" pitchFamily="49" charset="-128"/>
                <a:ea typeface="BIZ UDゴシック" panose="020B0400000000000000" pitchFamily="49" charset="-128"/>
                <a:cs typeface="Meiryo UI" panose="020B0604030504040204" pitchFamily="50" charset="-128"/>
              </a:rPr>
              <a:t>令和５年４月１３日（木）</a:t>
            </a:r>
          </a:p>
        </p:txBody>
      </p:sp>
    </p:spTree>
    <p:extLst>
      <p:ext uri="{BB962C8B-B14F-4D97-AF65-F5344CB8AC3E}">
        <p14:creationId xmlns:p14="http://schemas.microsoft.com/office/powerpoint/2010/main" val="392569270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593636" y="2071080"/>
            <a:ext cx="1096871" cy="3881810"/>
          </a:xfrm>
          <a:prstGeom prst="rect">
            <a:avLst/>
          </a:prstGeom>
          <a:solidFill>
            <a:srgbClr val="FFFFFF"/>
          </a:solid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5" name="テキスト ボックス 84"/>
          <p:cNvSpPr txBox="1"/>
          <p:nvPr/>
        </p:nvSpPr>
        <p:spPr>
          <a:xfrm>
            <a:off x="1524000" y="0"/>
            <a:ext cx="9144000" cy="523220"/>
          </a:xfrm>
          <a:prstGeom prst="rect">
            <a:avLst/>
          </a:prstGeom>
          <a:solidFill>
            <a:schemeClr val="accent1"/>
          </a:solidFill>
        </p:spPr>
        <p:txBody>
          <a:bodyPr wrap="square" lIns="91440" tIns="45720" rIns="91440" bIns="45720" rtlCol="0" anchor="t">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万博開催に向けた主なスケジュール（国・協会）</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51" name="ホームベース 50"/>
          <p:cNvSpPr/>
          <p:nvPr/>
        </p:nvSpPr>
        <p:spPr>
          <a:xfrm>
            <a:off x="15734296" y="2808925"/>
            <a:ext cx="4373249" cy="303907"/>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入場券前売り販売開始</a:t>
            </a:r>
          </a:p>
        </p:txBody>
      </p:sp>
      <p:sp>
        <p:nvSpPr>
          <p:cNvPr id="53" name="ホームベース 52"/>
          <p:cNvSpPr/>
          <p:nvPr/>
        </p:nvSpPr>
        <p:spPr>
          <a:xfrm>
            <a:off x="18118076" y="742372"/>
            <a:ext cx="2008632" cy="24371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警備実施計画</a:t>
            </a:r>
            <a:endParaRPr lang="en-US" altLang="ja-JP" sz="1200" dirty="0"/>
          </a:p>
        </p:txBody>
      </p:sp>
      <p:sp>
        <p:nvSpPr>
          <p:cNvPr id="54" name="ホームベース 53"/>
          <p:cNvSpPr/>
          <p:nvPr/>
        </p:nvSpPr>
        <p:spPr>
          <a:xfrm>
            <a:off x="18117107" y="1003814"/>
            <a:ext cx="2008632" cy="24371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要人警護計画</a:t>
            </a:r>
            <a:endParaRPr lang="en-US" altLang="ja-JP" sz="1200" dirty="0"/>
          </a:p>
        </p:txBody>
      </p:sp>
      <p:sp>
        <p:nvSpPr>
          <p:cNvPr id="66" name="ホームベース 65"/>
          <p:cNvSpPr/>
          <p:nvPr/>
        </p:nvSpPr>
        <p:spPr>
          <a:xfrm>
            <a:off x="18117107" y="4034997"/>
            <a:ext cx="2593396" cy="298536"/>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スタッフ採用・研修等</a:t>
            </a:r>
            <a:endParaRPr lang="en-US" altLang="ja-JP" sz="1200" dirty="0"/>
          </a:p>
        </p:txBody>
      </p:sp>
      <p:sp>
        <p:nvSpPr>
          <p:cNvPr id="68" name="ホームベース 67"/>
          <p:cNvSpPr/>
          <p:nvPr/>
        </p:nvSpPr>
        <p:spPr>
          <a:xfrm>
            <a:off x="17347526" y="6298181"/>
            <a:ext cx="2072171" cy="30807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ボランティアの募集</a:t>
            </a:r>
            <a:endParaRPr lang="en-US" altLang="ja-JP" sz="1200" dirty="0"/>
          </a:p>
        </p:txBody>
      </p:sp>
      <p:sp>
        <p:nvSpPr>
          <p:cNvPr id="69" name="ホームベース 68"/>
          <p:cNvSpPr/>
          <p:nvPr/>
        </p:nvSpPr>
        <p:spPr>
          <a:xfrm>
            <a:off x="19419697" y="6309040"/>
            <a:ext cx="2605180" cy="30807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t>研修</a:t>
            </a:r>
            <a:endParaRPr lang="en-US" altLang="ja-JP" sz="1200" dirty="0"/>
          </a:p>
        </p:txBody>
      </p:sp>
      <p:sp>
        <p:nvSpPr>
          <p:cNvPr id="105" name="山形 104"/>
          <p:cNvSpPr/>
          <p:nvPr/>
        </p:nvSpPr>
        <p:spPr>
          <a:xfrm>
            <a:off x="1370189" y="967110"/>
            <a:ext cx="2138082" cy="75399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dirty="0">
                <a:effectLst/>
                <a:latin typeface="メイリオ" panose="020B0604030504040204" pitchFamily="50" charset="-128"/>
                <a:ea typeface="ＭＳ Ｐゴシック" panose="020B0600070205080204" pitchFamily="50" charset="-128"/>
                <a:cs typeface="Times New Roman" panose="02020603050405020304" pitchFamily="18" charset="0"/>
              </a:rPr>
              <a:t>2021</a:t>
            </a:r>
            <a:r>
              <a:rPr lang="ja-JP" sz="1400" b="1" dirty="0">
                <a:effectLst/>
                <a:latin typeface="ＭＳ Ｐゴシック" panose="020B0600070205080204" pitchFamily="50" charset="-128"/>
                <a:ea typeface="メイリオ" panose="020B0604030504040204" pitchFamily="50" charset="-128"/>
                <a:cs typeface="Times New Roman" panose="02020603050405020304" pitchFamily="18" charset="0"/>
              </a:rPr>
              <a:t>年</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3" name="山形 122"/>
          <p:cNvSpPr/>
          <p:nvPr/>
        </p:nvSpPr>
        <p:spPr>
          <a:xfrm>
            <a:off x="3244194" y="971252"/>
            <a:ext cx="2138082" cy="75399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202</a:t>
            </a:r>
            <a:r>
              <a:rPr lang="en-US" altLang="ja-JP"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2</a:t>
            </a:r>
            <a:r>
              <a:rPr lang="ja-JP" sz="1400" b="1" dirty="0" smtClean="0">
                <a:effectLst/>
                <a:latin typeface="ＭＳ Ｐゴシック" panose="020B0600070205080204" pitchFamily="50" charset="-128"/>
                <a:ea typeface="メイリオ" panose="020B0604030504040204" pitchFamily="50" charset="-128"/>
                <a:cs typeface="Times New Roman" panose="02020603050405020304" pitchFamily="18" charset="0"/>
              </a:rPr>
              <a:t>年</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4" name="山形 123"/>
          <p:cNvSpPr/>
          <p:nvPr/>
        </p:nvSpPr>
        <p:spPr>
          <a:xfrm>
            <a:off x="5115154" y="971252"/>
            <a:ext cx="2138082" cy="75399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202</a:t>
            </a:r>
            <a:r>
              <a:rPr lang="en-US" altLang="ja-JP"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3</a:t>
            </a:r>
            <a:r>
              <a:rPr lang="ja-JP" sz="1400" b="1" dirty="0" smtClean="0">
                <a:effectLst/>
                <a:latin typeface="ＭＳ Ｐゴシック" panose="020B0600070205080204" pitchFamily="50" charset="-128"/>
                <a:ea typeface="メイリオ" panose="020B0604030504040204" pitchFamily="50" charset="-128"/>
                <a:cs typeface="Times New Roman" panose="02020603050405020304" pitchFamily="18" charset="0"/>
              </a:rPr>
              <a:t>年</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5" name="山形 124"/>
          <p:cNvSpPr/>
          <p:nvPr/>
        </p:nvSpPr>
        <p:spPr>
          <a:xfrm>
            <a:off x="6994292" y="967110"/>
            <a:ext cx="2138082" cy="75399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202</a:t>
            </a:r>
            <a:r>
              <a:rPr lang="en-US" altLang="ja-JP"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4</a:t>
            </a:r>
            <a:r>
              <a:rPr lang="ja-JP" sz="1400" b="1" dirty="0" smtClean="0">
                <a:effectLst/>
                <a:latin typeface="ＭＳ Ｐゴシック" panose="020B0600070205080204" pitchFamily="50" charset="-128"/>
                <a:ea typeface="メイリオ" panose="020B0604030504040204" pitchFamily="50" charset="-128"/>
                <a:cs typeface="Times New Roman" panose="02020603050405020304" pitchFamily="18" charset="0"/>
              </a:rPr>
              <a:t>年</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26" name="山形 125"/>
          <p:cNvSpPr/>
          <p:nvPr/>
        </p:nvSpPr>
        <p:spPr>
          <a:xfrm>
            <a:off x="8868297" y="958082"/>
            <a:ext cx="2138082" cy="753997"/>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202</a:t>
            </a:r>
            <a:r>
              <a:rPr lang="en-US" altLang="ja-JP" sz="1400" b="1" dirty="0" smtClean="0">
                <a:effectLst/>
                <a:latin typeface="メイリオ" panose="020B0604030504040204" pitchFamily="50" charset="-128"/>
                <a:ea typeface="ＭＳ Ｐゴシック" panose="020B0600070205080204" pitchFamily="50" charset="-128"/>
                <a:cs typeface="Times New Roman" panose="02020603050405020304" pitchFamily="18" charset="0"/>
              </a:rPr>
              <a:t>5</a:t>
            </a:r>
            <a:r>
              <a:rPr lang="ja-JP" sz="1400" b="1" dirty="0" smtClean="0">
                <a:effectLst/>
                <a:latin typeface="ＭＳ Ｐゴシック" panose="020B0600070205080204" pitchFamily="50" charset="-128"/>
                <a:ea typeface="メイリオ" panose="020B0604030504040204" pitchFamily="50" charset="-128"/>
                <a:cs typeface="Times New Roman" panose="02020603050405020304" pitchFamily="18" charset="0"/>
              </a:rPr>
              <a:t>年</a:t>
            </a:r>
            <a:endParaRPr 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3" name="テキスト ボックス 10"/>
          <p:cNvSpPr txBox="1"/>
          <p:nvPr/>
        </p:nvSpPr>
        <p:spPr>
          <a:xfrm>
            <a:off x="1458251" y="2306538"/>
            <a:ext cx="1192525" cy="307784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indent="73025">
              <a:lnSpc>
                <a:spcPct val="25000"/>
              </a:lnSpc>
            </a:pPr>
            <a:endParaRPr lang="en-US" altLang="ja-JP" sz="1400" b="1" kern="100" dirty="0">
              <a:latin typeface="+mn-ea"/>
              <a:cs typeface="Times New Roman" panose="02020603050405020304" pitchFamily="18" charset="0"/>
            </a:endParaRPr>
          </a:p>
          <a:p>
            <a:pPr indent="73025">
              <a:lnSpc>
                <a:spcPct val="25000"/>
              </a:lnSpc>
            </a:pPr>
            <a:r>
              <a:rPr lang="ja-JP" altLang="en-US" sz="1400" b="1" kern="100" dirty="0" smtClean="0">
                <a:effectLst/>
                <a:latin typeface="+mn-ea"/>
                <a:cs typeface="Times New Roman" panose="02020603050405020304" pitchFamily="18" charset="0"/>
              </a:rPr>
              <a:t>△アクションプラン作成（国）</a:t>
            </a:r>
            <a:endParaRPr lang="en-US" altLang="ja-JP" sz="1400" b="1" kern="100" dirty="0" smtClean="0">
              <a:effectLst/>
              <a:latin typeface="+mn-ea"/>
              <a:cs typeface="Times New Roman" panose="02020603050405020304" pitchFamily="18" charset="0"/>
            </a:endParaRPr>
          </a:p>
          <a:p>
            <a:pPr indent="73025">
              <a:lnSpc>
                <a:spcPct val="25000"/>
              </a:lnSpc>
            </a:pPr>
            <a:endParaRPr lang="en-US" altLang="ja-JP" sz="1400" b="1" kern="100" dirty="0" smtClean="0">
              <a:latin typeface="+mn-ea"/>
              <a:cs typeface="Times New Roman" panose="02020603050405020304" pitchFamily="18" charset="0"/>
            </a:endParaRPr>
          </a:p>
          <a:p>
            <a:pPr indent="73025">
              <a:lnSpc>
                <a:spcPct val="25000"/>
              </a:lnSpc>
            </a:pPr>
            <a:endParaRPr lang="en-US" altLang="ja-JP" sz="1400" b="1" kern="100" dirty="0">
              <a:latin typeface="+mn-ea"/>
              <a:cs typeface="Times New Roman" panose="02020603050405020304" pitchFamily="18" charset="0"/>
            </a:endParaRPr>
          </a:p>
          <a:p>
            <a:pPr indent="73025">
              <a:lnSpc>
                <a:spcPct val="25000"/>
              </a:lnSpc>
            </a:pPr>
            <a:endParaRPr lang="en-US" altLang="ja-JP" sz="1400" b="1" kern="100" dirty="0">
              <a:latin typeface="+mn-ea"/>
              <a:cs typeface="Times New Roman" panose="02020603050405020304" pitchFamily="18" charset="0"/>
            </a:endParaRPr>
          </a:p>
          <a:p>
            <a:pPr indent="73025">
              <a:lnSpc>
                <a:spcPct val="25000"/>
              </a:lnSpc>
            </a:pPr>
            <a:r>
              <a:rPr lang="ja-JP" altLang="en-US" sz="1400" b="1" kern="100" dirty="0" smtClean="0">
                <a:effectLst/>
                <a:latin typeface="+mn-ea"/>
                <a:cs typeface="Times New Roman" panose="02020603050405020304" pitchFamily="18" charset="0"/>
              </a:rPr>
              <a:t>△民間パビリオン出展募集</a:t>
            </a:r>
            <a:endParaRPr lang="en-US" altLang="ja-JP" sz="1400" b="1" kern="100" dirty="0" smtClean="0">
              <a:latin typeface="+mn-ea"/>
              <a:cs typeface="Times New Roman" panose="02020603050405020304" pitchFamily="18" charset="0"/>
            </a:endParaRPr>
          </a:p>
          <a:p>
            <a:pPr indent="73025">
              <a:lnSpc>
                <a:spcPct val="25000"/>
              </a:lnSpc>
            </a:pPr>
            <a:endParaRPr lang="en-US" altLang="ja-JP" sz="1400" b="1" kern="100" dirty="0">
              <a:latin typeface="+mn-ea"/>
              <a:cs typeface="Times New Roman" panose="02020603050405020304" pitchFamily="18" charset="0"/>
            </a:endParaRPr>
          </a:p>
          <a:p>
            <a:pPr indent="73025">
              <a:lnSpc>
                <a:spcPct val="25000"/>
              </a:lnSpc>
            </a:pPr>
            <a:endParaRPr lang="en-US" altLang="ja-JP" sz="1400" b="1" kern="100" dirty="0" smtClean="0">
              <a:latin typeface="+mn-ea"/>
              <a:cs typeface="Times New Roman" panose="02020603050405020304" pitchFamily="18" charset="0"/>
            </a:endParaRPr>
          </a:p>
          <a:p>
            <a:pPr indent="73025">
              <a:lnSpc>
                <a:spcPct val="25000"/>
              </a:lnSpc>
            </a:pPr>
            <a:endParaRPr lang="en-US" altLang="ja-JP" sz="1400" b="1" kern="100" dirty="0" smtClean="0">
              <a:effectLst/>
              <a:latin typeface="+mn-ea"/>
              <a:cs typeface="Times New Roman" panose="02020603050405020304" pitchFamily="18" charset="0"/>
            </a:endParaRPr>
          </a:p>
          <a:p>
            <a:pPr indent="73025">
              <a:lnSpc>
                <a:spcPct val="25000"/>
              </a:lnSpc>
            </a:pPr>
            <a:r>
              <a:rPr lang="ja-JP" altLang="en-US" sz="1400" b="1" kern="100" dirty="0" smtClean="0">
                <a:effectLst/>
                <a:latin typeface="+mn-ea"/>
                <a:cs typeface="Times New Roman" panose="02020603050405020304" pitchFamily="18" charset="0"/>
              </a:rPr>
              <a:t>△出展参加説明会</a:t>
            </a:r>
            <a:endParaRPr lang="en-US" altLang="ja-JP" sz="1400" b="1" kern="100" dirty="0">
              <a:latin typeface="+mn-ea"/>
              <a:cs typeface="Times New Roman" panose="02020603050405020304" pitchFamily="18" charset="0"/>
            </a:endParaRPr>
          </a:p>
          <a:p>
            <a:pPr indent="73025">
              <a:lnSpc>
                <a:spcPct val="25000"/>
              </a:lnSpc>
            </a:pPr>
            <a:endParaRPr lang="en-US" altLang="ja-JP" sz="1400" b="1" kern="100" dirty="0">
              <a:latin typeface="+mn-ea"/>
              <a:cs typeface="Times New Roman" panose="02020603050405020304" pitchFamily="18" charset="0"/>
            </a:endParaRPr>
          </a:p>
          <a:p>
            <a:pPr indent="73025">
              <a:lnSpc>
                <a:spcPct val="25000"/>
              </a:lnSpc>
            </a:pPr>
            <a:endParaRPr lang="en-US" altLang="ja-JP" sz="1400" b="1" kern="100" dirty="0" smtClean="0">
              <a:effectLst/>
              <a:latin typeface="+mn-ea"/>
              <a:cs typeface="Times New Roman" panose="02020603050405020304" pitchFamily="18" charset="0"/>
            </a:endParaRPr>
          </a:p>
          <a:p>
            <a:pPr indent="73025">
              <a:lnSpc>
                <a:spcPct val="25000"/>
              </a:lnSpc>
            </a:pPr>
            <a:endParaRPr lang="en-US" altLang="ja-JP" sz="1400" b="1" kern="100" dirty="0">
              <a:latin typeface="+mn-ea"/>
              <a:cs typeface="Times New Roman" panose="02020603050405020304" pitchFamily="18" charset="0"/>
            </a:endParaRPr>
          </a:p>
          <a:p>
            <a:pPr indent="73025">
              <a:lnSpc>
                <a:spcPct val="25000"/>
              </a:lnSpc>
            </a:pPr>
            <a:endParaRPr lang="en-US" altLang="ja-JP" sz="1400" b="1" kern="100" dirty="0" smtClean="0">
              <a:effectLst/>
              <a:latin typeface="+mn-ea"/>
              <a:cs typeface="Times New Roman" panose="02020603050405020304" pitchFamily="18" charset="0"/>
            </a:endParaRPr>
          </a:p>
          <a:p>
            <a:pPr indent="73025">
              <a:lnSpc>
                <a:spcPct val="25000"/>
              </a:lnSpc>
            </a:pPr>
            <a:r>
              <a:rPr lang="ja-JP" altLang="en-US" sz="1400" b="1" kern="100" dirty="0" smtClean="0">
                <a:effectLst/>
                <a:latin typeface="+mn-ea"/>
                <a:cs typeface="Times New Roman" panose="02020603050405020304" pitchFamily="18" charset="0"/>
              </a:rPr>
              <a:t>△基本計画説明会</a:t>
            </a:r>
            <a:endParaRPr lang="ja-JP" sz="1400" b="1" kern="100" dirty="0">
              <a:effectLst/>
              <a:latin typeface="+mn-ea"/>
              <a:cs typeface="Times New Roman" panose="02020603050405020304" pitchFamily="18" charset="0"/>
            </a:endParaRPr>
          </a:p>
        </p:txBody>
      </p:sp>
      <p:sp>
        <p:nvSpPr>
          <p:cNvPr id="140" name="テキスト ボックス 10"/>
          <p:cNvSpPr txBox="1"/>
          <p:nvPr/>
        </p:nvSpPr>
        <p:spPr>
          <a:xfrm>
            <a:off x="3451086" y="2316209"/>
            <a:ext cx="1231977" cy="402394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r>
              <a:rPr lang="ja-JP" altLang="en-US" sz="1400" b="1" dirty="0" smtClean="0">
                <a:latin typeface="+mn-ea"/>
              </a:rPr>
              <a:t>△ＩＰＭ</a:t>
            </a:r>
            <a:r>
              <a:rPr lang="ja-JP" altLang="ja-JP" sz="1400" b="1" dirty="0" smtClean="0">
                <a:latin typeface="+mn-ea"/>
              </a:rPr>
              <a:t>の開催</a:t>
            </a:r>
            <a:r>
              <a:rPr lang="ja-JP" altLang="en-US" sz="1400" b="1" dirty="0" smtClean="0">
                <a:latin typeface="+mn-ea"/>
              </a:rPr>
              <a:t>・</a:t>
            </a:r>
            <a:r>
              <a:rPr lang="ja-JP" altLang="ja-JP" sz="1400" b="1" dirty="0" smtClean="0">
                <a:latin typeface="+mn-ea"/>
              </a:rPr>
              <a:t>公式</a:t>
            </a:r>
            <a:r>
              <a:rPr lang="ja-JP" altLang="ja-JP" sz="1400" b="1" dirty="0">
                <a:latin typeface="+mn-ea"/>
              </a:rPr>
              <a:t>参加者用宿舎の</a:t>
            </a:r>
            <a:r>
              <a:rPr lang="ja-JP" altLang="ja-JP" sz="1400" b="1" dirty="0" smtClean="0">
                <a:latin typeface="+mn-ea"/>
              </a:rPr>
              <a:t>確保</a:t>
            </a:r>
            <a:endParaRPr lang="en-US" altLang="ja-JP" sz="1400" b="1" dirty="0" smtClean="0">
              <a:latin typeface="+mn-ea"/>
            </a:endParaRPr>
          </a:p>
          <a:p>
            <a:r>
              <a:rPr lang="ja-JP" altLang="en-US" sz="1400" b="1" dirty="0" smtClean="0">
                <a:latin typeface="+mn-ea"/>
              </a:rPr>
              <a:t>△</a:t>
            </a:r>
            <a:r>
              <a:rPr lang="ja-JP" altLang="ja-JP" sz="1400" b="1" dirty="0" smtClean="0">
                <a:latin typeface="+mn-ea"/>
              </a:rPr>
              <a:t>各国</a:t>
            </a:r>
            <a:r>
              <a:rPr lang="ja-JP" altLang="ja-JP" sz="1400" b="1" dirty="0">
                <a:latin typeface="+mn-ea"/>
              </a:rPr>
              <a:t>の</a:t>
            </a:r>
            <a:r>
              <a:rPr lang="ja-JP" altLang="ja-JP" sz="1400" b="1" dirty="0" smtClean="0">
                <a:latin typeface="+mn-ea"/>
              </a:rPr>
              <a:t>参加</a:t>
            </a:r>
            <a:endParaRPr lang="en-US" altLang="ja-JP" sz="1400" b="1" dirty="0" smtClean="0">
              <a:latin typeface="+mn-ea"/>
            </a:endParaRPr>
          </a:p>
          <a:p>
            <a:r>
              <a:rPr lang="ja-JP" altLang="en-US" sz="1400" b="1" dirty="0" smtClean="0">
                <a:latin typeface="+mn-ea"/>
              </a:rPr>
              <a:t>△</a:t>
            </a:r>
            <a:r>
              <a:rPr lang="ja-JP" altLang="ja-JP" sz="1400" b="1" dirty="0" smtClean="0">
                <a:latin typeface="+mn-ea"/>
              </a:rPr>
              <a:t>企業</a:t>
            </a:r>
            <a:r>
              <a:rPr lang="ja-JP" altLang="ja-JP" sz="1400" b="1" dirty="0">
                <a:latin typeface="+mn-ea"/>
              </a:rPr>
              <a:t>の</a:t>
            </a:r>
            <a:r>
              <a:rPr lang="ja-JP" altLang="ja-JP" sz="1400" b="1" dirty="0" smtClean="0">
                <a:latin typeface="+mn-ea"/>
              </a:rPr>
              <a:t>参加</a:t>
            </a:r>
            <a:endParaRPr lang="en-US" altLang="ja-JP" sz="1400" b="1" dirty="0" smtClean="0">
              <a:latin typeface="+mn-ea"/>
            </a:endParaRPr>
          </a:p>
          <a:p>
            <a:r>
              <a:rPr lang="ja-JP" altLang="en-US" sz="1400" b="1" dirty="0" smtClean="0">
                <a:latin typeface="+mn-ea"/>
              </a:rPr>
              <a:t>△</a:t>
            </a:r>
            <a:r>
              <a:rPr lang="ja-JP" altLang="ja-JP" sz="1400" b="1" dirty="0" smtClean="0">
                <a:latin typeface="+mn-ea"/>
              </a:rPr>
              <a:t>全国</a:t>
            </a:r>
            <a:r>
              <a:rPr lang="ja-JP" altLang="ja-JP" sz="1400" b="1" dirty="0">
                <a:latin typeface="+mn-ea"/>
              </a:rPr>
              <a:t>の機運盛り上げ</a:t>
            </a:r>
          </a:p>
          <a:p>
            <a:pPr indent="73025">
              <a:lnSpc>
                <a:spcPct val="25000"/>
              </a:lnSpc>
            </a:pPr>
            <a:endParaRPr lang="ja-JP" sz="1400" b="1" kern="100" dirty="0">
              <a:effectLst/>
              <a:latin typeface="+mn-ea"/>
              <a:cs typeface="Times New Roman" panose="02020603050405020304" pitchFamily="18" charset="0"/>
            </a:endParaRPr>
          </a:p>
        </p:txBody>
      </p:sp>
      <p:sp>
        <p:nvSpPr>
          <p:cNvPr id="141" name="テキスト ボックス 10"/>
          <p:cNvSpPr txBox="1"/>
          <p:nvPr/>
        </p:nvSpPr>
        <p:spPr>
          <a:xfrm>
            <a:off x="5654958" y="2255843"/>
            <a:ext cx="885375" cy="3512945"/>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nSpc>
                <a:spcPts val="1000"/>
              </a:lnSpc>
            </a:pPr>
            <a:r>
              <a:rPr lang="ja-JP" altLang="en-US" sz="1400" b="1" dirty="0" smtClean="0">
                <a:latin typeface="+mn-ea"/>
              </a:rPr>
              <a:t>△</a:t>
            </a:r>
            <a:r>
              <a:rPr lang="ja-JP" altLang="en-US" sz="1400" b="1" dirty="0">
                <a:solidFill>
                  <a:schemeClr val="tx1"/>
                </a:solidFill>
                <a:latin typeface="Meiryo UI" panose="020B0604030504040204" pitchFamily="50" charset="-128"/>
                <a:ea typeface="Meiryo UI" panose="020B0604030504040204" pitchFamily="50" charset="-128"/>
              </a:rPr>
              <a:t>政府アクションプラン</a:t>
            </a:r>
            <a:r>
              <a:rPr lang="ja-JP" altLang="en-US" sz="1400" b="1" dirty="0" smtClean="0">
                <a:solidFill>
                  <a:schemeClr val="tx1"/>
                </a:solidFill>
                <a:latin typeface="Meiryo UI" panose="020B0604030504040204" pitchFamily="50" charset="-128"/>
                <a:ea typeface="Meiryo UI" panose="020B0604030504040204" pitchFamily="50" charset="-128"/>
              </a:rPr>
              <a:t>改訂</a:t>
            </a:r>
            <a:endParaRPr lang="en-US" altLang="ja-JP" sz="1400" b="1" dirty="0" smtClean="0">
              <a:latin typeface="+mn-ea"/>
            </a:endParaRPr>
          </a:p>
          <a:p>
            <a:r>
              <a:rPr lang="ja-JP" altLang="en-US" sz="1400" b="1" dirty="0" smtClean="0">
                <a:latin typeface="+mn-ea"/>
              </a:rPr>
              <a:t>△</a:t>
            </a:r>
            <a:r>
              <a:rPr lang="ja-JP" altLang="en-US" sz="1400" b="1" dirty="0">
                <a:solidFill>
                  <a:schemeClr val="tx1"/>
                </a:solidFill>
                <a:latin typeface="Meiryo UI" panose="020B0604030504040204" pitchFamily="50" charset="-128"/>
                <a:ea typeface="Meiryo UI" panose="020B0604030504040204" pitchFamily="50" charset="-128"/>
              </a:rPr>
              <a:t>開幕</a:t>
            </a:r>
            <a:r>
              <a:rPr lang="ja-JP" altLang="en-US" sz="1400" b="1" dirty="0" smtClean="0">
                <a:solidFill>
                  <a:schemeClr val="tx1"/>
                </a:solidFill>
                <a:latin typeface="Meiryo UI" panose="020B0604030504040204" pitchFamily="50" charset="-128"/>
                <a:ea typeface="Meiryo UI" panose="020B0604030504040204" pitchFamily="50" charset="-128"/>
              </a:rPr>
              <a:t>５００日前</a:t>
            </a:r>
            <a:endParaRPr lang="en-US" altLang="ja-JP" sz="1400" b="1" dirty="0" smtClean="0">
              <a:latin typeface="+mn-ea"/>
            </a:endParaRPr>
          </a:p>
          <a:p>
            <a:r>
              <a:rPr lang="ja-JP" altLang="en-US" sz="1400" b="1" dirty="0" smtClean="0">
                <a:latin typeface="+mn-ea"/>
              </a:rPr>
              <a:t>△パビリオン</a:t>
            </a:r>
            <a:r>
              <a:rPr lang="ja-JP" altLang="en-US" sz="1400" b="1" dirty="0">
                <a:latin typeface="+mn-ea"/>
              </a:rPr>
              <a:t>敷地引渡し・会場建設</a:t>
            </a:r>
            <a:r>
              <a:rPr lang="ja-JP" altLang="en-US" sz="1400" b="1" dirty="0" smtClean="0">
                <a:latin typeface="+mn-ea"/>
              </a:rPr>
              <a:t>開始</a:t>
            </a:r>
            <a:endParaRPr lang="en-US" altLang="ja-JP" sz="1400" b="1" dirty="0" smtClean="0">
              <a:latin typeface="+mn-ea"/>
            </a:endParaRPr>
          </a:p>
          <a:p>
            <a:r>
              <a:rPr lang="ja-JP" altLang="en-US" sz="1400" b="1" dirty="0" smtClean="0">
                <a:latin typeface="+mn-ea"/>
              </a:rPr>
              <a:t>△</a:t>
            </a:r>
            <a:r>
              <a:rPr lang="ja-JP" altLang="en-US" sz="1400" b="1" dirty="0">
                <a:latin typeface="+mn-ea"/>
              </a:rPr>
              <a:t>開幕２年前</a:t>
            </a:r>
            <a:endParaRPr lang="ja-JP" sz="1400" b="1" kern="100" dirty="0">
              <a:effectLst/>
              <a:latin typeface="+mn-ea"/>
              <a:cs typeface="Times New Roman" panose="02020603050405020304" pitchFamily="18" charset="0"/>
            </a:endParaRPr>
          </a:p>
        </p:txBody>
      </p:sp>
      <p:sp>
        <p:nvSpPr>
          <p:cNvPr id="142" name="テキスト ボックス 10"/>
          <p:cNvSpPr txBox="1"/>
          <p:nvPr/>
        </p:nvSpPr>
        <p:spPr>
          <a:xfrm>
            <a:off x="7364063" y="2261864"/>
            <a:ext cx="1038125" cy="2643936"/>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eaVert" wrap="square" lIns="91440" tIns="45720" rIns="91440" bIns="45720" numCol="1" spcCol="0" rtlCol="0" fromWordArt="0" anchor="t" anchorCtr="0" forceAA="0" compatLnSpc="1">
            <a:prstTxWarp prst="textNoShape">
              <a:avLst/>
            </a:prstTxWarp>
            <a:noAutofit/>
          </a:bodyPr>
          <a:lstStyle/>
          <a:p>
            <a:pPr>
              <a:lnSpc>
                <a:spcPts val="1000"/>
              </a:lnSpc>
            </a:pPr>
            <a:r>
              <a:rPr lang="ja-JP" altLang="en-US" sz="1400" b="1" dirty="0" smtClean="0">
                <a:latin typeface="+mn-ea"/>
              </a:rPr>
              <a:t>△</a:t>
            </a:r>
            <a:r>
              <a:rPr lang="ja-JP" altLang="en-US" sz="1400" b="1" dirty="0">
                <a:solidFill>
                  <a:schemeClr val="tx1"/>
                </a:solidFill>
                <a:latin typeface="Meiryo UI" panose="020B0604030504040204" pitchFamily="50" charset="-128"/>
                <a:ea typeface="Meiryo UI" panose="020B0604030504040204" pitchFamily="50" charset="-128"/>
              </a:rPr>
              <a:t>開幕１００日前</a:t>
            </a:r>
            <a:endParaRPr lang="en-US" altLang="ja-JP" sz="1400" b="1" dirty="0">
              <a:solidFill>
                <a:schemeClr val="tx1"/>
              </a:solidFill>
              <a:latin typeface="Meiryo UI" panose="020B0604030504040204" pitchFamily="50" charset="-128"/>
              <a:ea typeface="Meiryo UI" panose="020B0604030504040204" pitchFamily="50" charset="-128"/>
            </a:endParaRPr>
          </a:p>
          <a:p>
            <a:endParaRPr lang="en-US" altLang="ja-JP" sz="1400" b="1" dirty="0" smtClean="0">
              <a:latin typeface="+mn-ea"/>
            </a:endParaRPr>
          </a:p>
          <a:p>
            <a:r>
              <a:rPr lang="ja-JP" altLang="en-US" sz="1400" b="1" dirty="0" smtClean="0">
                <a:latin typeface="+mn-ea"/>
              </a:rPr>
              <a:t>△</a:t>
            </a:r>
            <a:r>
              <a:rPr lang="ja-JP" altLang="en-US" sz="1400" b="1" dirty="0" smtClean="0">
                <a:solidFill>
                  <a:schemeClr val="tx1"/>
                </a:solidFill>
                <a:latin typeface="Meiryo UI" panose="020B0604030504040204" pitchFamily="50" charset="-128"/>
                <a:ea typeface="Meiryo UI" panose="020B0604030504040204" pitchFamily="50" charset="-128"/>
              </a:rPr>
              <a:t>開幕</a:t>
            </a:r>
            <a:r>
              <a:rPr lang="ja-JP" altLang="en-US" sz="1400" b="1" dirty="0">
                <a:solidFill>
                  <a:schemeClr val="tx1"/>
                </a:solidFill>
                <a:latin typeface="Meiryo UI" panose="020B0604030504040204" pitchFamily="50" charset="-128"/>
                <a:ea typeface="Meiryo UI" panose="020B0604030504040204" pitchFamily="50" charset="-128"/>
              </a:rPr>
              <a:t>１年前</a:t>
            </a:r>
            <a:endParaRPr lang="ja-JP" sz="1400" b="1" kern="100" dirty="0">
              <a:effectLst/>
              <a:latin typeface="+mn-ea"/>
              <a:cs typeface="Times New Roman" panose="02020603050405020304" pitchFamily="18" charset="0"/>
            </a:endParaRPr>
          </a:p>
        </p:txBody>
      </p:sp>
      <p:sp>
        <p:nvSpPr>
          <p:cNvPr id="143" name="テキスト ボックス 2054003849"/>
          <p:cNvSpPr txBox="1"/>
          <p:nvPr/>
        </p:nvSpPr>
        <p:spPr>
          <a:xfrm>
            <a:off x="9571372" y="1947978"/>
            <a:ext cx="1095972" cy="4116108"/>
          </a:xfrm>
          <a:prstGeom prst="rect">
            <a:avLst/>
          </a:prstGeom>
          <a:solidFill>
            <a:srgbClr val="FF0000"/>
          </a:solidFill>
          <a:ln w="38100">
            <a:noFill/>
          </a:ln>
        </p:spPr>
        <p:style>
          <a:lnRef idx="2">
            <a:schemeClr val="accent1"/>
          </a:lnRef>
          <a:fillRef idx="1">
            <a:schemeClr val="l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2000" b="1" kern="100" dirty="0">
                <a:solidFill>
                  <a:srgbClr val="FFFFFF"/>
                </a:solidFill>
                <a:ea typeface="メイリオ" panose="020B0604030504040204" pitchFamily="50" charset="-128"/>
                <a:cs typeface="Times New Roman" panose="02020603050405020304" pitchFamily="18" charset="0"/>
              </a:rPr>
              <a:t>　</a:t>
            </a:r>
            <a:r>
              <a:rPr lang="ja-JP" altLang="en-US" sz="2000" b="1" kern="100" dirty="0" smtClean="0">
                <a:solidFill>
                  <a:srgbClr val="FFFFFF"/>
                </a:solidFill>
                <a:ea typeface="メイリオ" panose="020B0604030504040204" pitchFamily="50" charset="-128"/>
                <a:cs typeface="Times New Roman" panose="02020603050405020304" pitchFamily="18" charset="0"/>
              </a:rPr>
              <a:t>　　　</a:t>
            </a:r>
            <a:r>
              <a:rPr lang="ja-JP" sz="2000" b="1" kern="100" dirty="0" smtClean="0">
                <a:solidFill>
                  <a:srgbClr val="FFFFFF"/>
                </a:solidFill>
                <a:effectLst/>
                <a:ea typeface="メイリオ" panose="020B0604030504040204" pitchFamily="50" charset="-128"/>
                <a:cs typeface="Times New Roman" panose="02020603050405020304" pitchFamily="18" charset="0"/>
              </a:rPr>
              <a:t>大阪</a:t>
            </a:r>
            <a:r>
              <a:rPr lang="ja-JP" sz="2000" b="1" kern="100" dirty="0">
                <a:solidFill>
                  <a:srgbClr val="FFFFFF"/>
                </a:solidFill>
                <a:effectLst/>
                <a:ea typeface="メイリオ" panose="020B0604030504040204" pitchFamily="50" charset="-128"/>
                <a:cs typeface="Times New Roman" panose="02020603050405020304" pitchFamily="18" charset="0"/>
              </a:rPr>
              <a:t>・関西万博　開催</a:t>
            </a:r>
            <a:endParaRPr lang="ja-JP" sz="1050" kern="100" dirty="0">
              <a:effectLst/>
              <a:ea typeface="游明朝" panose="02020400000000000000" pitchFamily="18" charset="-128"/>
              <a:cs typeface="Times New Roman" panose="02020603050405020304" pitchFamily="18" charset="0"/>
            </a:endParaRPr>
          </a:p>
        </p:txBody>
      </p:sp>
      <p:sp>
        <p:nvSpPr>
          <p:cNvPr id="144" name="テキスト ボックス 2054003849"/>
          <p:cNvSpPr txBox="1"/>
          <p:nvPr/>
        </p:nvSpPr>
        <p:spPr>
          <a:xfrm>
            <a:off x="9640320" y="2019678"/>
            <a:ext cx="958076" cy="1110465"/>
          </a:xfrm>
          <a:prstGeom prst="rect">
            <a:avLst/>
          </a:prstGeom>
          <a:solidFill>
            <a:srgbClr val="FF0000"/>
          </a:solidFill>
          <a:ln w="38100">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altLang="ja-JP" b="1" kern="100" dirty="0" smtClean="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4/13</a:t>
            </a:r>
            <a:endParaRPr lang="en-US" altLang="ja-JP"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en-US" altLang="ja-JP" b="1" kern="100" dirty="0" smtClean="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en-US" altLang="ja-JP" b="1"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spcAft>
                <a:spcPts val="0"/>
              </a:spcAft>
            </a:pPr>
            <a:r>
              <a:rPr lang="en-US" altLang="ja-JP" b="1" kern="100" dirty="0" smtClean="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rPr>
              <a:t>10/13</a:t>
            </a:r>
            <a:endParaRPr lang="ja-JP" b="1" kern="100" dirty="0">
              <a:solidFill>
                <a:schemeClr val="bg1"/>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45" name="V 字形矢印 144"/>
          <p:cNvSpPr/>
          <p:nvPr/>
        </p:nvSpPr>
        <p:spPr>
          <a:xfrm>
            <a:off x="8592802" y="3164514"/>
            <a:ext cx="720000" cy="54000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6" name="V 字形矢印 145"/>
          <p:cNvSpPr/>
          <p:nvPr/>
        </p:nvSpPr>
        <p:spPr>
          <a:xfrm>
            <a:off x="6919205" y="3164512"/>
            <a:ext cx="720000" cy="54000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7" name="V 字形矢印 146"/>
          <p:cNvSpPr/>
          <p:nvPr/>
        </p:nvSpPr>
        <p:spPr>
          <a:xfrm>
            <a:off x="4727328" y="3137617"/>
            <a:ext cx="720000" cy="54000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48" name="V 字形矢印 147"/>
          <p:cNvSpPr/>
          <p:nvPr/>
        </p:nvSpPr>
        <p:spPr>
          <a:xfrm>
            <a:off x="2811293" y="3160095"/>
            <a:ext cx="720000" cy="540000"/>
          </a:xfrm>
          <a:prstGeom prst="notched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pic>
        <p:nvPicPr>
          <p:cNvPr id="150" name="図 149"/>
          <p:cNvPicPr/>
          <p:nvPr/>
        </p:nvPicPr>
        <p:blipFill>
          <a:blip r:embed="rId2" cstate="email">
            <a:extLst>
              <a:ext uri="{28A0092B-C50C-407E-A947-70E740481C1C}">
                <a14:useLocalDpi xmlns:a14="http://schemas.microsoft.com/office/drawing/2010/main"/>
              </a:ext>
            </a:extLst>
          </a:blip>
          <a:stretch>
            <a:fillRect/>
          </a:stretch>
        </p:blipFill>
        <p:spPr>
          <a:xfrm>
            <a:off x="8433234" y="5328322"/>
            <a:ext cx="509270" cy="721995"/>
          </a:xfrm>
          <a:prstGeom prst="rect">
            <a:avLst/>
          </a:prstGeom>
        </p:spPr>
      </p:pic>
      <p:sp>
        <p:nvSpPr>
          <p:cNvPr id="151" name="楕円 150"/>
          <p:cNvSpPr/>
          <p:nvPr/>
        </p:nvSpPr>
        <p:spPr>
          <a:xfrm>
            <a:off x="589776" y="788787"/>
            <a:ext cx="387350" cy="41084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2" name="楕円 151"/>
          <p:cNvSpPr/>
          <p:nvPr/>
        </p:nvSpPr>
        <p:spPr>
          <a:xfrm>
            <a:off x="721546" y="5219772"/>
            <a:ext cx="336550" cy="35687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153" name="楕円 152"/>
          <p:cNvSpPr/>
          <p:nvPr/>
        </p:nvSpPr>
        <p:spPr>
          <a:xfrm>
            <a:off x="1171893" y="4514122"/>
            <a:ext cx="542925" cy="5759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74" name="正方形/長方形 7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2"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1295" y="6359004"/>
            <a:ext cx="236601" cy="494494"/>
          </a:xfrm>
        </p:spPr>
        <p:txBody>
          <a:bodyPr/>
          <a:lstStyle/>
          <a:p>
            <a:fld id="{86CB4B4D-7CA3-9044-876B-883B54F8677D}" type="slidenum">
              <a:rPr lang="en-US" altLang="ja-JP" b="1" smtClean="0">
                <a:solidFill>
                  <a:schemeClr val="tx1"/>
                </a:solidFill>
              </a:rPr>
              <a:t>9</a:t>
            </a:fld>
            <a:endParaRPr lang="ja-JP" altLang="en-US" b="1" dirty="0">
              <a:solidFill>
                <a:schemeClr val="tx1"/>
              </a:solidFill>
            </a:endParaRPr>
          </a:p>
        </p:txBody>
      </p:sp>
    </p:spTree>
    <p:extLst>
      <p:ext uri="{BB962C8B-B14F-4D97-AF65-F5344CB8AC3E}">
        <p14:creationId xmlns:p14="http://schemas.microsoft.com/office/powerpoint/2010/main" val="191289647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正方形/長方形 13"/>
          <p:cNvSpPr/>
          <p:nvPr/>
        </p:nvSpPr>
        <p:spPr>
          <a:xfrm>
            <a:off x="1987533" y="2864972"/>
            <a:ext cx="8229601" cy="576203"/>
          </a:xfrm>
          <a:prstGeom prst="rect">
            <a:avLst/>
          </a:prstGeom>
          <a:solidFill>
            <a:schemeClr val="bg1"/>
          </a:solidFill>
          <a:ln cap="flat">
            <a:noFill/>
            <a:prstDash val="solid"/>
          </a:ln>
        </p:spPr>
        <p:txBody>
          <a:bodyPr vert="horz" wrap="square" lIns="82951" tIns="41475" rIns="82951" bIns="41475" anchor="ctr"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１．</a:t>
            </a:r>
            <a:r>
              <a:rPr lang="ja-JP" altLang="en-US" sz="3000" b="1" dirty="0" smtClean="0">
                <a:latin typeface="Meiryo UI" pitchFamily="50"/>
                <a:ea typeface="Meiryo UI" pitchFamily="50"/>
                <a:cs typeface="Times New Roman" pitchFamily="18"/>
              </a:rPr>
              <a:t>（</a:t>
            </a:r>
            <a:r>
              <a:rPr lang="ja-JP" altLang="en-US" sz="3000" b="1" dirty="0">
                <a:latin typeface="Meiryo UI" pitchFamily="50"/>
                <a:ea typeface="Meiryo UI" pitchFamily="50"/>
                <a:cs typeface="Times New Roman" pitchFamily="18"/>
              </a:rPr>
              <a:t>２</a:t>
            </a:r>
            <a:r>
              <a:rPr lang="ja-JP" altLang="en-US" sz="3000" b="1" dirty="0" smtClean="0">
                <a:latin typeface="Meiryo UI" pitchFamily="50"/>
                <a:ea typeface="Meiryo UI" pitchFamily="50"/>
                <a:cs typeface="Times New Roman" pitchFamily="18"/>
              </a:rPr>
              <a:t>）大阪府・市の取組み</a:t>
            </a:r>
            <a:endParaRPr lang="en-US" altLang="ja-JP" sz="3000" b="1" dirty="0">
              <a:latin typeface="Meiryo UI" pitchFamily="50"/>
              <a:ea typeface="Meiryo UI" pitchFamily="50"/>
              <a:cs typeface="Times New Roman" pitchFamily="18"/>
            </a:endParaRPr>
          </a:p>
        </p:txBody>
      </p:sp>
      <p:sp>
        <p:nvSpPr>
          <p:cNvPr id="7" name="正方形/長方形 13"/>
          <p:cNvSpPr/>
          <p:nvPr/>
        </p:nvSpPr>
        <p:spPr>
          <a:xfrm>
            <a:off x="1979308" y="2860127"/>
            <a:ext cx="8229601" cy="1037867"/>
          </a:xfrm>
          <a:prstGeom prst="rect">
            <a:avLst/>
          </a:prstGeom>
          <a:solidFill>
            <a:schemeClr val="bg1"/>
          </a:solidFill>
          <a:ln cap="flat">
            <a:noFill/>
            <a:prstDash val="solid"/>
          </a:ln>
        </p:spPr>
        <p:txBody>
          <a:bodyPr vert="horz" wrap="square" lIns="82951" tIns="41475" rIns="82951" bIns="41475" anchor="t" anchorCtr="1"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１．大阪・関西万博の準備状況（主なもの）</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a:t>
            </a:r>
            <a:r>
              <a:rPr lang="en-US" altLang="ja-JP" sz="3000" b="1" dirty="0" smtClean="0">
                <a:latin typeface="Meiryo UI" pitchFamily="50"/>
                <a:ea typeface="Meiryo UI" pitchFamily="50"/>
                <a:cs typeface="Times New Roman" pitchFamily="18"/>
              </a:rPr>
              <a:t>2</a:t>
            </a:r>
            <a:r>
              <a:rPr lang="ja-JP" altLang="en-US" sz="3000" b="1" dirty="0" smtClean="0">
                <a:latin typeface="Meiryo UI" pitchFamily="50"/>
                <a:ea typeface="Meiryo UI" pitchFamily="50"/>
                <a:cs typeface="Times New Roman" pitchFamily="18"/>
              </a:rPr>
              <a:t>）大阪府・市の取組み</a:t>
            </a:r>
            <a:endParaRPr lang="en-US" altLang="ja-JP" sz="3000" b="1" dirty="0" smtClean="0">
              <a:latin typeface="Meiryo UI" pitchFamily="50"/>
              <a:ea typeface="Meiryo UI" pitchFamily="50"/>
              <a:cs typeface="Times New Roman" pitchFamily="18"/>
            </a:endParaRPr>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10</a:t>
            </a:fld>
            <a:endParaRPr lang="ja-JP" altLang="en-US" b="1" dirty="0">
              <a:solidFill>
                <a:schemeClr val="tx1"/>
              </a:solidFill>
            </a:endParaRPr>
          </a:p>
        </p:txBody>
      </p:sp>
    </p:spTree>
    <p:extLst>
      <p:ext uri="{BB962C8B-B14F-4D97-AF65-F5344CB8AC3E}">
        <p14:creationId xmlns:p14="http://schemas.microsoft.com/office/powerpoint/2010/main" val="6723753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smtClean="0">
                <a:solidFill>
                  <a:schemeClr val="bg1"/>
                </a:solidFill>
                <a:latin typeface="BIZ UDPゴシック" panose="020B0400000000000000" pitchFamily="50" charset="-128"/>
                <a:ea typeface="BIZ UDPゴシック" panose="020B0400000000000000" pitchFamily="50" charset="-128"/>
              </a:rPr>
              <a:t>令和５年度当初予算</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4979329"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5" name="Rectangle 5"/>
          <p:cNvSpPr>
            <a:spLocks noChangeArrowheads="1"/>
          </p:cNvSpPr>
          <p:nvPr/>
        </p:nvSpPr>
        <p:spPr bwMode="auto">
          <a:xfrm>
            <a:off x="155624" y="1361321"/>
            <a:ext cx="7140388"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2000" b="1" dirty="0">
                <a:latin typeface="Meiryo UI" panose="020B0604030504040204" pitchFamily="50" charset="-128"/>
                <a:ea typeface="Meiryo UI" panose="020B0604030504040204" pitchFamily="50" charset="-128"/>
              </a:rPr>
              <a:t>■　国際博覧会推進事業　　（１４０億７，６００万円）</a:t>
            </a:r>
            <a:endParaRPr lang="en-US" altLang="ja-JP" sz="2000" b="1" dirty="0">
              <a:latin typeface="Meiryo UI" panose="020B0604030504040204" pitchFamily="50" charset="-128"/>
              <a:ea typeface="Meiryo UI" panose="020B0604030504040204" pitchFamily="50" charset="-128"/>
            </a:endParaRPr>
          </a:p>
        </p:txBody>
      </p:sp>
      <p:sp>
        <p:nvSpPr>
          <p:cNvPr id="73" name="Rectangle 5"/>
          <p:cNvSpPr>
            <a:spLocks noChangeArrowheads="1"/>
          </p:cNvSpPr>
          <p:nvPr/>
        </p:nvSpPr>
        <p:spPr bwMode="auto">
          <a:xfrm>
            <a:off x="27110" y="1852806"/>
            <a:ext cx="6507121" cy="3406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756000" indent="-285750" eaLnBrk="1" hangingPunct="1">
              <a:spcBef>
                <a:spcPts val="170"/>
              </a:spcBef>
              <a:spcAft>
                <a:spcPts val="170"/>
              </a:spcAft>
              <a:buFont typeface="Wingdings" panose="05000000000000000000" pitchFamily="2" charset="2"/>
              <a:buChar char="Ø"/>
              <a:defRPr/>
            </a:pPr>
            <a:r>
              <a:rPr lang="ja-JP" altLang="en-US" sz="1600" dirty="0">
                <a:latin typeface="Meiryo UI" panose="020B0604030504040204" pitchFamily="50" charset="-128"/>
                <a:ea typeface="Meiryo UI" panose="020B0604030504040204" pitchFamily="50" charset="-128"/>
              </a:rPr>
              <a:t>会場建設費の負担</a:t>
            </a:r>
            <a:r>
              <a:rPr lang="ja-JP" altLang="en-US" sz="1600" dirty="0" smtClean="0">
                <a:latin typeface="Meiryo UI" panose="020B0604030504040204" pitchFamily="50" charset="-128"/>
                <a:ea typeface="Meiryo UI" panose="020B0604030504040204" pitchFamily="50" charset="-128"/>
              </a:rPr>
              <a:t>金</a:t>
            </a:r>
            <a:endParaRPr lang="en-US" altLang="ja-JP" sz="1600" dirty="0" smtClean="0">
              <a:latin typeface="Meiryo UI" panose="020B0604030504040204" pitchFamily="50" charset="-128"/>
              <a:ea typeface="Meiryo UI" panose="020B0604030504040204" pitchFamily="50" charset="-128"/>
            </a:endParaRPr>
          </a:p>
          <a:p>
            <a:pPr marL="756000" indent="-285750" hangingPunct="1">
              <a:spcBef>
                <a:spcPts val="170"/>
              </a:spcBef>
              <a:spcAft>
                <a:spcPts val="170"/>
              </a:spcAft>
              <a:buFont typeface="Wingdings" panose="05000000000000000000" pitchFamily="2" charset="2"/>
              <a:buChar char="Ø"/>
              <a:defRPr/>
            </a:pPr>
            <a:r>
              <a:rPr lang="ja-JP" altLang="en-US" sz="1600" spc="-60" dirty="0" smtClean="0">
                <a:latin typeface="Meiryo UI" panose="020B0604030504040204" pitchFamily="50" charset="-128"/>
                <a:ea typeface="Meiryo UI" panose="020B0604030504040204" pitchFamily="50" charset="-128"/>
              </a:rPr>
              <a:t>交通アクセス</a:t>
            </a:r>
            <a:endParaRPr lang="en-US" altLang="ja-JP" sz="1600" spc="-60" dirty="0" smtClean="0">
              <a:latin typeface="Meiryo UI" panose="020B0604030504040204" pitchFamily="50" charset="-128"/>
              <a:ea typeface="Meiryo UI" panose="020B0604030504040204" pitchFamily="50" charset="-128"/>
            </a:endParaRPr>
          </a:p>
          <a:p>
            <a:pPr marL="470250" hangingPunct="1">
              <a:spcBef>
                <a:spcPts val="170"/>
              </a:spcBef>
              <a:spcAft>
                <a:spcPts val="170"/>
              </a:spcAft>
              <a:buNone/>
              <a:defRPr/>
            </a:pPr>
            <a:r>
              <a:rPr lang="ja-JP" altLang="en-US" sz="1600" spc="-60" dirty="0">
                <a:latin typeface="Meiryo UI" panose="020B0604030504040204" pitchFamily="50" charset="-128"/>
                <a:ea typeface="Meiryo UI" panose="020B0604030504040204" pitchFamily="50" charset="-128"/>
              </a:rPr>
              <a:t>　</a:t>
            </a:r>
            <a:r>
              <a:rPr lang="ja-JP" altLang="en-US" sz="1600" spc="-60" dirty="0" smtClean="0">
                <a:latin typeface="Meiryo UI" panose="020B0604030504040204" pitchFamily="50" charset="-128"/>
                <a:ea typeface="Meiryo UI" panose="020B0604030504040204" pitchFamily="50" charset="-128"/>
              </a:rPr>
              <a:t>　・地下鉄</a:t>
            </a:r>
            <a:r>
              <a:rPr lang="ja-JP" altLang="en-US" sz="1600" spc="-60" dirty="0">
                <a:latin typeface="Meiryo UI" panose="020B0604030504040204" pitchFamily="50" charset="-128"/>
                <a:ea typeface="Meiryo UI" panose="020B0604030504040204" pitchFamily="50" charset="-128"/>
              </a:rPr>
              <a:t>の輸送力</a:t>
            </a:r>
            <a:r>
              <a:rPr lang="ja-JP" altLang="en-US" sz="1600" spc="-60" dirty="0" smtClean="0">
                <a:latin typeface="Meiryo UI" panose="020B0604030504040204" pitchFamily="50" charset="-128"/>
                <a:ea typeface="Meiryo UI" panose="020B0604030504040204" pitchFamily="50" charset="-128"/>
              </a:rPr>
              <a:t>増強　など</a:t>
            </a:r>
            <a:endParaRPr lang="en-US" altLang="ja-JP" sz="1600" dirty="0">
              <a:latin typeface="Meiryo UI" panose="020B0604030504040204" pitchFamily="50" charset="-128"/>
              <a:ea typeface="Meiryo UI" panose="020B0604030504040204" pitchFamily="50" charset="-128"/>
            </a:endParaRPr>
          </a:p>
          <a:p>
            <a:pPr marL="756000" lvl="0" indent="-285750" eaLnBrk="1" hangingPunct="1">
              <a:spcBef>
                <a:spcPts val="170"/>
              </a:spcBef>
              <a:spcAft>
                <a:spcPts val="170"/>
              </a:spcAft>
              <a:buFont typeface="Wingdings" panose="05000000000000000000" pitchFamily="2" charset="2"/>
              <a:buChar char="Ø"/>
              <a:defRPr/>
            </a:pPr>
            <a:r>
              <a:rPr lang="ja-JP" altLang="en-US" sz="1600" dirty="0">
                <a:latin typeface="Meiryo UI" panose="020B0604030504040204" pitchFamily="50" charset="-128"/>
                <a:ea typeface="Meiryo UI" panose="020B0604030504040204" pitchFamily="50" charset="-128"/>
              </a:rPr>
              <a:t>大阪パビリオンの出展に向けた準備</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建物の建築工事</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dirty="0">
                <a:latin typeface="Meiryo UI" panose="020B0604030504040204" pitchFamily="50" charset="-128"/>
                <a:ea typeface="Meiryo UI" panose="020B0604030504040204" pitchFamily="50" charset="-128"/>
              </a:rPr>
              <a:t>　 ・　再生医療の展示に向けた企画　</a:t>
            </a:r>
            <a:r>
              <a:rPr lang="ja-JP" altLang="en-US" sz="1600" dirty="0" smtClean="0">
                <a:latin typeface="Meiryo UI" panose="020B0604030504040204" pitchFamily="50" charset="-128"/>
                <a:ea typeface="Meiryo UI" panose="020B0604030504040204" pitchFamily="50" charset="-128"/>
              </a:rPr>
              <a:t>など</a:t>
            </a:r>
            <a:endParaRPr lang="en-US" altLang="ja-JP" sz="1600" dirty="0">
              <a:latin typeface="Meiryo UI" panose="020B0604030504040204" pitchFamily="50" charset="-128"/>
              <a:ea typeface="Meiryo UI" panose="020B0604030504040204" pitchFamily="50" charset="-128"/>
            </a:endParaRPr>
          </a:p>
          <a:p>
            <a:pPr marL="756000" indent="-285750" eaLnBrk="1" hangingPunct="1">
              <a:spcBef>
                <a:spcPts val="170"/>
              </a:spcBef>
              <a:spcAft>
                <a:spcPts val="170"/>
              </a:spcAft>
              <a:buFont typeface="Wingdings" panose="05000000000000000000" pitchFamily="2" charset="2"/>
              <a:buChar char="Ø"/>
              <a:defRPr/>
            </a:pPr>
            <a:r>
              <a:rPr lang="ja-JP" altLang="ja-JP" sz="1600" dirty="0">
                <a:latin typeface="Meiryo UI" panose="020B0604030504040204" pitchFamily="50" charset="-128"/>
                <a:ea typeface="Meiryo UI" panose="020B0604030504040204" pitchFamily="50" charset="-128"/>
              </a:rPr>
              <a:t>機運醸成</a:t>
            </a:r>
            <a:r>
              <a:rPr lang="ja-JP" altLang="en-US" sz="1600" dirty="0">
                <a:latin typeface="Meiryo UI" panose="020B0604030504040204" pitchFamily="50" charset="-128"/>
                <a:ea typeface="Meiryo UI" panose="020B0604030504040204" pitchFamily="50" charset="-128"/>
              </a:rPr>
              <a:t>及び参加促進等</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b="1"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　・　節目のタイミングを活用した重点的な</a:t>
            </a:r>
            <a:r>
              <a:rPr lang="ja-JP" altLang="ja-JP" sz="1600" dirty="0">
                <a:latin typeface="Meiryo UI" panose="020B0604030504040204" pitchFamily="50" charset="-128"/>
                <a:ea typeface="Meiryo UI" panose="020B0604030504040204" pitchFamily="50" charset="-128"/>
              </a:rPr>
              <a:t>ＰＲ</a:t>
            </a:r>
            <a:r>
              <a:rPr lang="ja-JP" altLang="en-US" sz="1600" dirty="0">
                <a:latin typeface="Meiryo UI" panose="020B0604030504040204" pitchFamily="50" charset="-128"/>
                <a:ea typeface="Meiryo UI" panose="020B0604030504040204" pitchFamily="50" charset="-128"/>
              </a:rPr>
              <a:t>の実施</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dirty="0">
                <a:latin typeface="Meiryo UI" panose="020B0604030504040204" pitchFamily="50" charset="-128"/>
                <a:ea typeface="Meiryo UI" panose="020B0604030504040204" pitchFamily="50" charset="-128"/>
              </a:rPr>
              <a:t>　 ・　各区に</a:t>
            </a:r>
            <a:r>
              <a:rPr lang="ja-JP" altLang="en-US" sz="1600" dirty="0" smtClean="0">
                <a:latin typeface="Meiryo UI" panose="020B0604030504040204" pitchFamily="50" charset="-128"/>
                <a:ea typeface="Meiryo UI" panose="020B0604030504040204" pitchFamily="50" charset="-128"/>
              </a:rPr>
              <a:t>おける</a:t>
            </a:r>
            <a:r>
              <a:rPr lang="ja-JP" altLang="ja-JP" sz="1600" dirty="0">
                <a:latin typeface="Meiryo UI" panose="020B0604030504040204" pitchFamily="50" charset="-128"/>
                <a:ea typeface="Meiryo UI" panose="020B0604030504040204" pitchFamily="50" charset="-128"/>
              </a:rPr>
              <a:t>ＰＲ</a:t>
            </a:r>
            <a:r>
              <a:rPr lang="ja-JP" altLang="en-US" sz="1600" dirty="0" smtClean="0">
                <a:latin typeface="Meiryo UI" panose="020B0604030504040204" pitchFamily="50" charset="-128"/>
                <a:ea typeface="Meiryo UI" panose="020B0604030504040204" pitchFamily="50" charset="-128"/>
              </a:rPr>
              <a:t>グッズ</a:t>
            </a:r>
            <a:r>
              <a:rPr lang="ja-JP" altLang="en-US" sz="1600" dirty="0">
                <a:latin typeface="Meiryo UI" panose="020B0604030504040204" pitchFamily="50" charset="-128"/>
                <a:ea typeface="Meiryo UI" panose="020B0604030504040204" pitchFamily="50" charset="-128"/>
              </a:rPr>
              <a:t>作成、庁舎装飾等</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dirty="0">
                <a:latin typeface="Meiryo UI" panose="020B0604030504040204" pitchFamily="50" charset="-128"/>
                <a:ea typeface="Meiryo UI" panose="020B0604030504040204" pitchFamily="50" charset="-128"/>
              </a:rPr>
              <a:t>　 ・　交通・観光案内を行うボランティアの受入準備、募集</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dirty="0">
                <a:latin typeface="Meiryo UI" panose="020B0604030504040204" pitchFamily="50" charset="-128"/>
                <a:ea typeface="Meiryo UI" panose="020B0604030504040204" pitchFamily="50" charset="-128"/>
              </a:rPr>
              <a:t>　 ・　万博会</a:t>
            </a:r>
            <a:r>
              <a:rPr lang="ja-JP" altLang="en-US" sz="1600" dirty="0" smtClean="0">
                <a:latin typeface="Meiryo UI" panose="020B0604030504040204" pitchFamily="50" charset="-128"/>
                <a:ea typeface="Meiryo UI" panose="020B0604030504040204" pitchFamily="50" charset="-128"/>
              </a:rPr>
              <a:t>場内の催事に向けた企画・検討</a:t>
            </a:r>
            <a:endParaRPr lang="en-US" altLang="ja-JP" sz="1600" dirty="0">
              <a:latin typeface="Meiryo UI" panose="020B0604030504040204" pitchFamily="50" charset="-128"/>
              <a:ea typeface="Meiryo UI" panose="020B0604030504040204" pitchFamily="50" charset="-128"/>
            </a:endParaRPr>
          </a:p>
          <a:p>
            <a:pPr marL="470250" eaLnBrk="1" hangingPunct="1">
              <a:spcBef>
                <a:spcPts val="170"/>
              </a:spcBef>
              <a:spcAft>
                <a:spcPts val="170"/>
              </a:spcAft>
              <a:buNone/>
              <a:defRPr/>
            </a:pPr>
            <a:r>
              <a:rPr lang="ja-JP" altLang="en-US" sz="1600" dirty="0">
                <a:latin typeface="Meiryo UI" panose="020B0604030504040204" pitchFamily="50" charset="-128"/>
                <a:ea typeface="Meiryo UI" panose="020B0604030504040204" pitchFamily="50" charset="-128"/>
              </a:rPr>
              <a:t>　 ・　一般交通への働きかけ</a:t>
            </a:r>
            <a:r>
              <a:rPr lang="en-US" altLang="ja-JP" sz="1600" dirty="0">
                <a:latin typeface="Meiryo UI" panose="020B0604030504040204" pitchFamily="50" charset="-128"/>
                <a:ea typeface="Meiryo UI" panose="020B0604030504040204" pitchFamily="50" charset="-128"/>
              </a:rPr>
              <a:t>TDM</a:t>
            </a:r>
            <a:r>
              <a:rPr lang="ja-JP" altLang="en-US" sz="1600" dirty="0">
                <a:latin typeface="Meiryo UI" panose="020B0604030504040204" pitchFamily="50" charset="-128"/>
                <a:ea typeface="Meiryo UI" panose="020B0604030504040204" pitchFamily="50" charset="-128"/>
              </a:rPr>
              <a:t>（交通需要</a:t>
            </a:r>
            <a:r>
              <a:rPr lang="ja-JP" altLang="en-US" sz="1600" dirty="0" smtClean="0">
                <a:latin typeface="Meiryo UI" panose="020B0604030504040204" pitchFamily="50" charset="-128"/>
                <a:ea typeface="Meiryo UI" panose="020B0604030504040204" pitchFamily="50" charset="-128"/>
              </a:rPr>
              <a:t>マネジメント）など</a:t>
            </a:r>
            <a:endParaRPr lang="en-US" altLang="ja-JP" sz="1600" dirty="0">
              <a:latin typeface="Meiryo UI" panose="020B0604030504040204" pitchFamily="50" charset="-128"/>
              <a:ea typeface="Meiryo UI" panose="020B0604030504040204" pitchFamily="50" charset="-128"/>
            </a:endParaRPr>
          </a:p>
        </p:txBody>
      </p:sp>
      <p:sp>
        <p:nvSpPr>
          <p:cNvPr id="74" name="Rectangle 5"/>
          <p:cNvSpPr>
            <a:spLocks noChangeArrowheads="1"/>
          </p:cNvSpPr>
          <p:nvPr/>
        </p:nvSpPr>
        <p:spPr bwMode="auto">
          <a:xfrm>
            <a:off x="632860" y="5577226"/>
            <a:ext cx="5458802" cy="3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eaLnBrk="1" hangingPunct="1">
              <a:spcBef>
                <a:spcPts val="170"/>
              </a:spcBef>
              <a:spcAft>
                <a:spcPts val="170"/>
              </a:spcAft>
              <a:buFontTx/>
              <a:buNone/>
              <a:tabLst>
                <a:tab pos="5651500" algn="l"/>
              </a:tabLst>
              <a:defRPr/>
            </a:pPr>
            <a:r>
              <a:rPr lang="ja-JP" altLang="en-US" sz="1400" dirty="0" smtClean="0">
                <a:latin typeface="Meiryo UI" panose="020B0604030504040204" pitchFamily="50" charset="-128"/>
                <a:ea typeface="Meiryo UI" panose="020B0604030504040204" pitchFamily="50" charset="-128"/>
              </a:rPr>
              <a:t>（参考）大阪市万博推進関連事業（６４億２，４００万円）</a:t>
            </a:r>
            <a:endParaRPr lang="en-US" altLang="ja-JP" sz="1400" dirty="0">
              <a:latin typeface="Meiryo UI" panose="020B0604030504040204" pitchFamily="50" charset="-128"/>
              <a:ea typeface="Meiryo UI" panose="020B0604030504040204" pitchFamily="50" charset="-128"/>
            </a:endParaRPr>
          </a:p>
        </p:txBody>
      </p:sp>
      <p:sp>
        <p:nvSpPr>
          <p:cNvPr id="75" name="Rectangle 5"/>
          <p:cNvSpPr>
            <a:spLocks noChangeArrowheads="1"/>
          </p:cNvSpPr>
          <p:nvPr/>
        </p:nvSpPr>
        <p:spPr bwMode="auto">
          <a:xfrm>
            <a:off x="721233" y="5905127"/>
            <a:ext cx="9533880" cy="37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9" tIns="38964" rIns="77929" bIns="38964"/>
          <a:lstStyle>
            <a:lvl1pPr>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17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1700">
                <a:solidFill>
                  <a:schemeClr val="tx1"/>
                </a:solidFill>
                <a:latin typeface="Arial" panose="020B0604020202020204" pitchFamily="34" charset="0"/>
                <a:ea typeface="ＭＳ Ｐゴシック" panose="020B0600070205080204" pitchFamily="50" charset="-128"/>
              </a:defRPr>
            </a:lvl9pPr>
          </a:lstStyle>
          <a:p>
            <a:pPr marL="288000">
              <a:spcBef>
                <a:spcPts val="170"/>
              </a:spcBef>
              <a:spcAft>
                <a:spcPts val="170"/>
              </a:spcAft>
              <a:buNone/>
              <a:tabLst>
                <a:tab pos="5651500" algn="l"/>
              </a:tabLst>
              <a:defRPr/>
            </a:pP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万博</a:t>
            </a:r>
            <a:r>
              <a:rPr lang="ja-JP" altLang="en-US" sz="1400" dirty="0">
                <a:latin typeface="Meiryo UI" panose="020B0604030504040204" pitchFamily="50" charset="-128"/>
                <a:ea typeface="Meiryo UI" panose="020B0604030504040204" pitchFamily="50" charset="-128"/>
              </a:rPr>
              <a:t>開催に向けた環境</a:t>
            </a:r>
            <a:r>
              <a:rPr lang="ja-JP" altLang="en-US" sz="1400" dirty="0" smtClean="0">
                <a:latin typeface="Meiryo UI" panose="020B0604030504040204" pitchFamily="50" charset="-128"/>
                <a:ea typeface="Meiryo UI" panose="020B0604030504040204" pitchFamily="50" charset="-128"/>
              </a:rPr>
              <a:t>整備、</a:t>
            </a:r>
            <a:r>
              <a:rPr lang="ja-JP" altLang="en-US" sz="1400" dirty="0">
                <a:solidFill>
                  <a:srgbClr val="000000"/>
                </a:solidFill>
                <a:latin typeface="Meiryo UI" panose="020B0604030504040204" pitchFamily="50" charset="-128"/>
                <a:ea typeface="Meiryo UI" panose="020B0604030504040204" pitchFamily="50" charset="-128"/>
              </a:rPr>
              <a:t>地域特性等を活かした機運醸成・ホスピタリティ</a:t>
            </a:r>
            <a:r>
              <a:rPr lang="ja-JP" altLang="en-US" sz="1400" dirty="0" smtClean="0">
                <a:solidFill>
                  <a:srgbClr val="000000"/>
                </a:solidFill>
                <a:latin typeface="Meiryo UI" panose="020B0604030504040204" pitchFamily="50" charset="-128"/>
                <a:ea typeface="Meiryo UI" panose="020B0604030504040204" pitchFamily="50" charset="-128"/>
              </a:rPr>
              <a:t>向上、</a:t>
            </a:r>
            <a:r>
              <a:rPr lang="ja-JP" altLang="en-US" sz="1400" dirty="0" smtClean="0">
                <a:latin typeface="Meiryo UI" panose="020B0604030504040204" pitchFamily="50" charset="-128"/>
                <a:ea typeface="Meiryo UI" panose="020B0604030504040204" pitchFamily="50" charset="-128"/>
              </a:rPr>
              <a:t>ヘルスケア、</a:t>
            </a:r>
            <a:r>
              <a:rPr lang="ja-JP" altLang="en-US" sz="1400" dirty="0">
                <a:solidFill>
                  <a:srgbClr val="000000"/>
                </a:solidFill>
                <a:latin typeface="Meiryo UI" panose="020B0604030504040204" pitchFamily="50" charset="-128"/>
                <a:ea typeface="Meiryo UI" panose="020B0604030504040204" pitchFamily="50" charset="-128"/>
              </a:rPr>
              <a:t>未来社会への投資</a:t>
            </a:r>
          </a:p>
          <a:p>
            <a:pPr marL="288000">
              <a:spcBef>
                <a:spcPts val="170"/>
              </a:spcBef>
              <a:spcAft>
                <a:spcPts val="170"/>
              </a:spcAft>
              <a:buNone/>
              <a:tabLst>
                <a:tab pos="5651500" algn="l"/>
              </a:tabLst>
              <a:defRPr/>
            </a:pPr>
            <a:endParaRPr lang="ja-JP" altLang="en-US" sz="1400" dirty="0">
              <a:latin typeface="Meiryo UI" panose="020B0604030504040204" pitchFamily="50" charset="-128"/>
              <a:ea typeface="Meiryo UI" panose="020B0604030504040204" pitchFamily="50" charset="-128"/>
            </a:endParaRPr>
          </a:p>
          <a:p>
            <a:pPr marL="288000">
              <a:spcBef>
                <a:spcPts val="170"/>
              </a:spcBef>
              <a:spcAft>
                <a:spcPts val="170"/>
              </a:spcAft>
              <a:buNone/>
              <a:tabLst>
                <a:tab pos="5651500" algn="l"/>
              </a:tabLst>
              <a:defRPr/>
            </a:pPr>
            <a:endParaRPr lang="ja-JP" altLang="en-US" sz="1400" dirty="0">
              <a:solidFill>
                <a:srgbClr val="000000"/>
              </a:solidFill>
              <a:latin typeface="Meiryo UI" panose="020B0604030504040204" pitchFamily="50" charset="-128"/>
              <a:ea typeface="Meiryo UI" panose="020B0604030504040204" pitchFamily="50" charset="-128"/>
            </a:endParaRPr>
          </a:p>
          <a:p>
            <a:pPr marL="288000" eaLnBrk="1" hangingPunct="1">
              <a:spcBef>
                <a:spcPts val="170"/>
              </a:spcBef>
              <a:spcAft>
                <a:spcPts val="170"/>
              </a:spcAft>
              <a:buFontTx/>
              <a:buNone/>
              <a:tabLst>
                <a:tab pos="5651500" algn="l"/>
              </a:tabLst>
              <a:defRPr/>
            </a:pPr>
            <a:endParaRPr lang="en-US" altLang="ja-JP" sz="1400" dirty="0" smtClean="0">
              <a:latin typeface="Meiryo UI" panose="020B0604030504040204" pitchFamily="50" charset="-128"/>
              <a:ea typeface="Meiryo UI" panose="020B0604030504040204" pitchFamily="50" charset="-128"/>
            </a:endParaRPr>
          </a:p>
          <a:p>
            <a:pPr marL="288000" eaLnBrk="1" hangingPunct="1">
              <a:spcBef>
                <a:spcPts val="170"/>
              </a:spcBef>
              <a:spcAft>
                <a:spcPts val="170"/>
              </a:spcAft>
              <a:buFontTx/>
              <a:buNone/>
              <a:tabLst>
                <a:tab pos="5651500" algn="l"/>
              </a:tabLst>
              <a:defRPr/>
            </a:pPr>
            <a:endParaRPr lang="en-US" altLang="ja-JP" sz="1400" dirty="0" smtClean="0">
              <a:latin typeface="Meiryo UI" panose="020B0604030504040204" pitchFamily="50" charset="-128"/>
              <a:ea typeface="Meiryo UI" panose="020B0604030504040204" pitchFamily="50" charset="-128"/>
            </a:endParaRPr>
          </a:p>
          <a:p>
            <a:pPr marL="288000" eaLnBrk="1" hangingPunct="1">
              <a:spcBef>
                <a:spcPts val="170"/>
              </a:spcBef>
              <a:spcAft>
                <a:spcPts val="170"/>
              </a:spcAft>
              <a:buFontTx/>
              <a:buNone/>
              <a:tabLst>
                <a:tab pos="5651500" algn="l"/>
              </a:tabLst>
              <a:defRPr/>
            </a:pPr>
            <a:endParaRPr lang="ja-JP" altLang="en-US" sz="1400" dirty="0">
              <a:latin typeface="Meiryo UI" panose="020B0604030504040204" pitchFamily="50" charset="-128"/>
              <a:ea typeface="Meiryo UI" panose="020B0604030504040204" pitchFamily="50" charset="-128"/>
            </a:endParaRPr>
          </a:p>
        </p:txBody>
      </p:sp>
      <p:sp>
        <p:nvSpPr>
          <p:cNvPr id="60" name="角丸四角形 59"/>
          <p:cNvSpPr/>
          <p:nvPr/>
        </p:nvSpPr>
        <p:spPr>
          <a:xfrm>
            <a:off x="696962" y="570567"/>
            <a:ext cx="10941562" cy="733616"/>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▶開催２年前となる令和５年度では以下の予算を確保し、会場</a:t>
            </a:r>
            <a:r>
              <a:rPr lang="ja-JP" altLang="en-US" sz="1600" dirty="0">
                <a:latin typeface="BIZ UDPゴシック" panose="020B0400000000000000" pitchFamily="50" charset="-128"/>
                <a:ea typeface="BIZ UDPゴシック" panose="020B0400000000000000" pitchFamily="50" charset="-128"/>
              </a:rPr>
              <a:t>建設</a:t>
            </a:r>
            <a:r>
              <a:rPr lang="ja-JP" altLang="en-US" sz="1600" dirty="0" smtClean="0">
                <a:latin typeface="BIZ UDPゴシック" panose="020B0400000000000000" pitchFamily="50" charset="-128"/>
                <a:ea typeface="BIZ UDPゴシック" panose="020B0400000000000000" pitchFamily="50" charset="-128"/>
              </a:rPr>
              <a:t>や交通アクセス、大阪パビリオンの出展準備、機運醸成及び参加促進等に関する取組みなどを実施</a:t>
            </a:r>
            <a:endParaRPr lang="en-US" altLang="ja-JP" sz="1600" dirty="0">
              <a:latin typeface="BIZ UDPゴシック" panose="020B0400000000000000" pitchFamily="50" charset="-128"/>
              <a:ea typeface="BIZ UDPゴシック" panose="020B0400000000000000" pitchFamily="50" charset="-128"/>
            </a:endParaRPr>
          </a:p>
        </p:txBody>
      </p:sp>
      <p:pic>
        <p:nvPicPr>
          <p:cNvPr id="61" name="図 60"/>
          <p:cNvPicPr>
            <a:picLocks noChangeAspect="1"/>
          </p:cNvPicPr>
          <p:nvPr/>
        </p:nvPicPr>
        <p:blipFill>
          <a:blip r:embed="rId2"/>
          <a:stretch>
            <a:fillRect/>
          </a:stretch>
        </p:blipFill>
        <p:spPr>
          <a:xfrm>
            <a:off x="10336579" y="3420780"/>
            <a:ext cx="1314645" cy="2055514"/>
          </a:xfrm>
          <a:prstGeom prst="rect">
            <a:avLst/>
          </a:prstGeom>
        </p:spPr>
      </p:pic>
      <p:sp>
        <p:nvSpPr>
          <p:cNvPr id="62" name="テキスト ボックス 61"/>
          <p:cNvSpPr txBox="1"/>
          <p:nvPr/>
        </p:nvSpPr>
        <p:spPr>
          <a:xfrm>
            <a:off x="7569143" y="5609792"/>
            <a:ext cx="3424758" cy="276999"/>
          </a:xfrm>
          <a:prstGeom prst="rect">
            <a:avLst/>
          </a:prstGeom>
          <a:noFill/>
        </p:spPr>
        <p:txBody>
          <a:bodyPr wrap="square" rtlCol="0">
            <a:spAutoFit/>
          </a:bodyPr>
          <a:lstStyle/>
          <a:p>
            <a:pPr algn="ctr"/>
            <a:r>
              <a:rPr kumimoji="1" lang="en-US" altLang="ja-JP" sz="1200" dirty="0" smtClean="0">
                <a:latin typeface="Meiryo UI" panose="020B0604030504040204" pitchFamily="50" charset="-128"/>
                <a:ea typeface="Meiryo UI" panose="020B0604030504040204" pitchFamily="50" charset="-128"/>
              </a:rPr>
              <a:t>PR</a:t>
            </a:r>
            <a:r>
              <a:rPr kumimoji="1" lang="ja-JP" altLang="en-US" sz="1200" dirty="0" smtClean="0">
                <a:latin typeface="Meiryo UI" panose="020B0604030504040204" pitchFamily="50" charset="-128"/>
                <a:ea typeface="Meiryo UI" panose="020B0604030504040204" pitchFamily="50" charset="-128"/>
              </a:rPr>
              <a:t>グッズ例（メモ帳・缶バッジ・紙袋）</a:t>
            </a:r>
            <a:endParaRPr kumimoji="1" lang="ja-JP" altLang="en-US" sz="1200" dirty="0">
              <a:latin typeface="Meiryo UI" panose="020B0604030504040204" pitchFamily="50" charset="-128"/>
              <a:ea typeface="Meiryo UI" panose="020B0604030504040204" pitchFamily="50" charset="-128"/>
            </a:endParaRPr>
          </a:p>
        </p:txBody>
      </p:sp>
      <p:pic>
        <p:nvPicPr>
          <p:cNvPr id="64" name="図 63"/>
          <p:cNvPicPr>
            <a:picLocks noChangeAspect="1"/>
          </p:cNvPicPr>
          <p:nvPr/>
        </p:nvPicPr>
        <p:blipFill>
          <a:blip r:embed="rId3"/>
          <a:stretch>
            <a:fillRect/>
          </a:stretch>
        </p:blipFill>
        <p:spPr>
          <a:xfrm>
            <a:off x="6824880" y="3763764"/>
            <a:ext cx="1159809" cy="1719716"/>
          </a:xfrm>
          <a:prstGeom prst="rect">
            <a:avLst/>
          </a:prstGeom>
        </p:spPr>
      </p:pic>
      <p:pic>
        <p:nvPicPr>
          <p:cNvPr id="65" name="図 6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557284" y="3949565"/>
            <a:ext cx="1296947" cy="1316383"/>
          </a:xfrm>
          <a:prstGeom prst="ellipse">
            <a:avLst/>
          </a:prstGeom>
        </p:spPr>
      </p:pic>
      <p:pic>
        <p:nvPicPr>
          <p:cNvPr id="25" name="図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66472" y="1420543"/>
            <a:ext cx="3401528" cy="1913926"/>
          </a:xfrm>
          <a:prstGeom prst="rect">
            <a:avLst/>
          </a:prstGeom>
        </p:spPr>
      </p:pic>
      <p:sp>
        <p:nvSpPr>
          <p:cNvPr id="8" name="正方形/長方形 7"/>
          <p:cNvSpPr/>
          <p:nvPr/>
        </p:nvSpPr>
        <p:spPr>
          <a:xfrm>
            <a:off x="7901078" y="3322281"/>
            <a:ext cx="2132315"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提供：（一社）大阪パビリオン</a:t>
            </a:r>
          </a:p>
        </p:txBody>
      </p:sp>
      <p:sp>
        <p:nvSpPr>
          <p:cNvPr id="1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40163" y="6330856"/>
            <a:ext cx="236601" cy="494494"/>
          </a:xfrm>
        </p:spPr>
        <p:txBody>
          <a:bodyPr/>
          <a:lstStyle/>
          <a:p>
            <a:fld id="{86CB4B4D-7CA3-9044-876B-883B54F8677D}" type="slidenum">
              <a:rPr lang="en-US" altLang="ja-JP" b="1" smtClean="0">
                <a:solidFill>
                  <a:schemeClr val="tx1"/>
                </a:solidFill>
              </a:rPr>
              <a:t>11</a:t>
            </a:fld>
            <a:endParaRPr lang="ja-JP" altLang="en-US" b="1" dirty="0">
              <a:solidFill>
                <a:schemeClr val="tx1"/>
              </a:solidFill>
            </a:endParaRPr>
          </a:p>
        </p:txBody>
      </p:sp>
    </p:spTree>
    <p:extLst>
      <p:ext uri="{BB962C8B-B14F-4D97-AF65-F5344CB8AC3E}">
        <p14:creationId xmlns:p14="http://schemas.microsoft.com/office/powerpoint/2010/main" val="401800116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723655" y="636156"/>
            <a:ext cx="10764000" cy="792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▶万博</a:t>
            </a:r>
            <a:r>
              <a:rPr lang="ja-JP" altLang="en-US" sz="1600" dirty="0">
                <a:latin typeface="BIZ UDPゴシック" panose="020B0400000000000000" pitchFamily="50" charset="-128"/>
                <a:ea typeface="BIZ UDPゴシック" panose="020B0400000000000000" pitchFamily="50" charset="-128"/>
              </a:rPr>
              <a:t>の想定来場者約２，８２０万人の円滑な交通アクセスの実現に向け、博覧会協会、大阪府・市、国や交通事業者等で構成</a:t>
            </a:r>
            <a:r>
              <a:rPr lang="ja-JP" altLang="en-US" sz="1600" dirty="0" smtClean="0">
                <a:latin typeface="BIZ UDPゴシック" panose="020B0400000000000000" pitchFamily="50" charset="-128"/>
                <a:ea typeface="BIZ UDPゴシック" panose="020B0400000000000000" pitchFamily="50" charset="-128"/>
              </a:rPr>
              <a:t>する「２０２５年日本国際博覧会来場者輸送</a:t>
            </a:r>
            <a:r>
              <a:rPr lang="ja-JP" altLang="en-US" sz="1600" dirty="0">
                <a:latin typeface="BIZ UDPゴシック" panose="020B0400000000000000" pitchFamily="50" charset="-128"/>
                <a:ea typeface="BIZ UDPゴシック" panose="020B0400000000000000" pitchFamily="50" charset="-128"/>
              </a:rPr>
              <a:t>対策協</a:t>
            </a:r>
            <a:r>
              <a:rPr lang="ja-JP" altLang="en-US" sz="1600" dirty="0" smtClean="0">
                <a:latin typeface="BIZ UDPゴシック" panose="020B0400000000000000" pitchFamily="50" charset="-128"/>
                <a:ea typeface="BIZ UDPゴシック" panose="020B0400000000000000" pitchFamily="50" charset="-128"/>
              </a:rPr>
              <a:t>議会」においてとりまとめた</a:t>
            </a:r>
            <a:r>
              <a:rPr lang="ja-JP" altLang="en-US" sz="1600" dirty="0">
                <a:latin typeface="BIZ UDPゴシック" panose="020B0400000000000000" pitchFamily="50" charset="-128"/>
                <a:ea typeface="BIZ UDPゴシック" panose="020B0400000000000000" pitchFamily="50" charset="-128"/>
              </a:rPr>
              <a:t>「大阪・関西万博　来場者輸送具体方針」に沿って対策を</a:t>
            </a:r>
            <a:r>
              <a:rPr lang="ja-JP" altLang="en-US" sz="1600" dirty="0" smtClean="0">
                <a:latin typeface="BIZ UDPゴシック" panose="020B0400000000000000" pitchFamily="50" charset="-128"/>
                <a:ea typeface="BIZ UDPゴシック" panose="020B0400000000000000" pitchFamily="50" charset="-128"/>
              </a:rPr>
              <a:t>実施</a:t>
            </a:r>
            <a:endParaRPr lang="ja-JP" altLang="ja-JP" sz="1600" dirty="0">
              <a:latin typeface="BIZ UDPゴシック" panose="020B0400000000000000" pitchFamily="50" charset="-128"/>
              <a:ea typeface="BIZ UDPゴシック" panose="020B0400000000000000" pitchFamily="50" charset="-128"/>
            </a:endParaRPr>
          </a:p>
        </p:txBody>
      </p:sp>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21174" y="1635683"/>
            <a:ext cx="11345710" cy="2221121"/>
          </a:xfrm>
          <a:prstGeom prst="rect">
            <a:avLst/>
          </a:prstGeom>
          <a:ln>
            <a:noFill/>
          </a:ln>
        </p:spPr>
        <p:txBody>
          <a:bodyPr wrap="square">
            <a:spAutoFit/>
          </a:bodyPr>
          <a:lstStyle/>
          <a:p>
            <a:pPr>
              <a:lnSpc>
                <a:spcPts val="23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１．大阪メトロ中央線輸送力増強</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300"/>
              </a:lnSpc>
            </a:pPr>
            <a:r>
              <a:rPr lang="ja-JP" altLang="en-US" sz="15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ピーク</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時の運行間隔を</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秒から</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分</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秒に短縮するため</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に必要な車両１０</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編成</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留め置く</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留置線の整備</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や（仮称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）夢洲駅に改札機</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や券売機の増設等</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a:t>
            </a:r>
            <a:r>
              <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Metro</a:t>
            </a:r>
            <a:r>
              <a:rPr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が実施（府市が費用を負担</a:t>
            </a:r>
            <a:r>
              <a:rPr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421173" y="3726498"/>
            <a:ext cx="11285621" cy="2101720"/>
          </a:xfrm>
          <a:prstGeom prst="rect">
            <a:avLst/>
          </a:prstGeom>
          <a:ln>
            <a:noFill/>
          </a:ln>
        </p:spPr>
        <p:txBody>
          <a:bodyPr wrap="square" tIns="72000">
            <a:spAutoFit/>
          </a:bodyPr>
          <a:lstStyle/>
          <a:p>
            <a:pPr>
              <a:lnSpc>
                <a:spcPts val="20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２．一般交通への働きかけ</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TDM</a:t>
            </a:r>
          </a:p>
          <a:p>
            <a:pPr marL="246063" indent="-246063">
              <a:lnSpc>
                <a:spcPct val="125000"/>
              </a:lnSpc>
            </a:pPr>
            <a:endParaRPr lang="en-US" altLang="ja-JP" sz="800" b="1" dirty="0" smtClean="0">
              <a:latin typeface="Meiryo UI" panose="020B0604030504040204" pitchFamily="50" charset="-128"/>
              <a:ea typeface="Meiryo UI" panose="020B0604030504040204" pitchFamily="50" charset="-128"/>
            </a:endParaRPr>
          </a:p>
          <a:p>
            <a:pPr marL="246063" indent="-246063">
              <a:lnSpc>
                <a:spcPct val="125000"/>
              </a:lnSpc>
            </a:pPr>
            <a:r>
              <a:rPr lang="ja-JP" altLang="en-US" sz="1260" b="1"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2022</a:t>
            </a:r>
            <a:r>
              <a:rPr lang="ja-JP" altLang="en-US" sz="1500" dirty="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月、府市、博覧会協会、経済界等を含む関係機関により「</a:t>
            </a:r>
            <a:r>
              <a:rPr lang="en-US" altLang="ja-JP" sz="1500" dirty="0">
                <a:latin typeface="Meiryo UI" panose="020B0604030504040204" pitchFamily="50" charset="-128"/>
                <a:ea typeface="Meiryo UI" panose="020B0604030504040204" pitchFamily="50" charset="-128"/>
              </a:rPr>
              <a:t>2025</a:t>
            </a:r>
            <a:r>
              <a:rPr lang="ja-JP" altLang="en-US" sz="1500" dirty="0">
                <a:latin typeface="Meiryo UI" panose="020B0604030504040204" pitchFamily="50" charset="-128"/>
                <a:ea typeface="Meiryo UI" panose="020B0604030504040204" pitchFamily="50" charset="-128"/>
              </a:rPr>
              <a:t>年大阪・関西万博 交通円滑化推進会議」を設置</a:t>
            </a:r>
            <a:endParaRPr lang="en-US" altLang="ja-JP" sz="1500" dirty="0">
              <a:latin typeface="Meiryo UI" panose="020B0604030504040204" pitchFamily="50" charset="-128"/>
              <a:ea typeface="Meiryo UI" panose="020B0604030504040204" pitchFamily="50" charset="-128"/>
            </a:endParaRPr>
          </a:p>
          <a:p>
            <a:pPr marL="246063" indent="-246063">
              <a:lnSpc>
                <a:spcPct val="125000"/>
              </a:lnSpc>
            </a:pPr>
            <a:r>
              <a:rPr lang="ja-JP" altLang="en-US" sz="1500" dirty="0">
                <a:latin typeface="Meiryo UI" panose="020B0604030504040204" pitchFamily="50" charset="-128"/>
                <a:ea typeface="Meiryo UI" panose="020B0604030504040204" pitchFamily="50" charset="-128"/>
              </a:rPr>
              <a:t>　・在宅勤務や時差出勤、混雑予測箇所の迂回など、住民や企業等の交通にあたっての行動変容を促す取組みを関係者が一体と</a:t>
            </a:r>
            <a:r>
              <a:rPr lang="ja-JP" altLang="en-US" sz="1500" dirty="0" smtClean="0">
                <a:latin typeface="Meiryo UI" panose="020B0604030504040204" pitchFamily="50" charset="-128"/>
                <a:ea typeface="Meiryo UI" panose="020B0604030504040204" pitchFamily="50" charset="-128"/>
              </a:rPr>
              <a:t>なって検討</a:t>
            </a:r>
            <a:r>
              <a:rPr lang="ja-JP" altLang="en-US" sz="1500" dirty="0">
                <a:latin typeface="Meiryo UI" panose="020B0604030504040204" pitchFamily="50" charset="-128"/>
                <a:ea typeface="Meiryo UI" panose="020B0604030504040204" pitchFamily="50" charset="-128"/>
              </a:rPr>
              <a:t>・調整し</a:t>
            </a:r>
            <a:r>
              <a:rPr lang="ja-JP" altLang="en-US" sz="1500" dirty="0" smtClean="0">
                <a:latin typeface="Meiryo UI" panose="020B0604030504040204" pitchFamily="50" charset="-128"/>
                <a:ea typeface="Meiryo UI" panose="020B0604030504040204" pitchFamily="50" charset="-128"/>
              </a:rPr>
              <a:t>、広く</a:t>
            </a:r>
            <a:r>
              <a:rPr lang="ja-JP" altLang="en-US" sz="1500" dirty="0">
                <a:latin typeface="Meiryo UI" panose="020B0604030504040204" pitchFamily="50" charset="-128"/>
                <a:ea typeface="Meiryo UI" panose="020B0604030504040204" pitchFamily="50" charset="-128"/>
              </a:rPr>
              <a:t>協力を働きかけることで、円滑な万博来場者輸送と都市活動の両立を</a:t>
            </a:r>
            <a:r>
              <a:rPr lang="ja-JP" altLang="en-US" sz="1500" dirty="0" smtClean="0">
                <a:latin typeface="Meiryo UI" panose="020B0604030504040204" pitchFamily="50" charset="-128"/>
                <a:ea typeface="Meiryo UI" panose="020B0604030504040204" pitchFamily="50" charset="-128"/>
              </a:rPr>
              <a:t>めざす</a:t>
            </a:r>
            <a:endParaRPr lang="ja-JP" altLang="en-US" sz="1400" dirty="0">
              <a:latin typeface="Meiryo UI" panose="020B0604030504040204" pitchFamily="50" charset="-128"/>
              <a:ea typeface="Meiryo UI" panose="020B0604030504040204" pitchFamily="50" charset="-128"/>
            </a:endParaRPr>
          </a:p>
          <a:p>
            <a:pPr marL="88900" indent="-88900"/>
            <a:endParaRPr lang="ja-JP" altLang="en-US" sz="1260" dirty="0">
              <a:solidFill>
                <a:prstClr val="black"/>
              </a:solidFill>
              <a:latin typeface="Meiryo UI" panose="020B0604030504040204" pitchFamily="50" charset="-128"/>
              <a:ea typeface="Meiryo UI" panose="020B0604030504040204" pitchFamily="50" charset="-128"/>
            </a:endParaRPr>
          </a:p>
          <a:p>
            <a:pPr marL="88900">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marL="88900">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交通アクセスに</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関する取組み</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6" name="正方形/長方形 25"/>
          <p:cNvSpPr/>
          <p:nvPr/>
        </p:nvSpPr>
        <p:spPr>
          <a:xfrm>
            <a:off x="630887" y="2800003"/>
            <a:ext cx="6480000" cy="977191"/>
          </a:xfrm>
          <a:prstGeom prst="rect">
            <a:avLst/>
          </a:prstGeom>
        </p:spPr>
        <p:txBody>
          <a:bodyPr wrap="square">
            <a:spAutoFit/>
          </a:bodyPr>
          <a:lstStyle/>
          <a:p>
            <a:pPr marL="246063" indent="-246063">
              <a:lnSpc>
                <a:spcPct val="125000"/>
              </a:lnSpc>
            </a:pP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rPr>
              <a:t>年度の取組み）</a:t>
            </a:r>
            <a:endParaRPr lang="en-US" altLang="ja-JP" sz="1600" b="1" dirty="0">
              <a:latin typeface="Meiryo UI" panose="020B0604030504040204" pitchFamily="50" charset="-128"/>
              <a:ea typeface="Meiryo UI" panose="020B0604030504040204" pitchFamily="50" charset="-128"/>
            </a:endParaRPr>
          </a:p>
          <a:p>
            <a:pPr marL="246063" indent="-246063">
              <a:lnSpc>
                <a:spcPct val="125000"/>
              </a:lnSpc>
            </a:pPr>
            <a:r>
              <a:rPr lang="ja-JP" altLang="en-US" sz="14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・森之宮</a:t>
            </a:r>
            <a:r>
              <a:rPr lang="ja-JP" altLang="en-US" sz="1500" dirty="0">
                <a:latin typeface="Meiryo UI" panose="020B0604030504040204" pitchFamily="50" charset="-128"/>
                <a:ea typeface="Meiryo UI" panose="020B0604030504040204" pitchFamily="50" charset="-128"/>
              </a:rPr>
              <a:t>検車場内における留置線の整備</a:t>
            </a:r>
            <a:r>
              <a:rPr lang="ja-JP" altLang="en-US" sz="1500" dirty="0" smtClean="0">
                <a:latin typeface="Meiryo UI" panose="020B0604030504040204" pitchFamily="50" charset="-128"/>
                <a:ea typeface="Meiryo UI" panose="020B0604030504040204" pitchFamily="50" charset="-128"/>
              </a:rPr>
              <a:t>、保守</a:t>
            </a:r>
            <a:r>
              <a:rPr lang="ja-JP" altLang="en-US" sz="1500" dirty="0">
                <a:latin typeface="Meiryo UI" panose="020B0604030504040204" pitchFamily="50" charset="-128"/>
                <a:ea typeface="Meiryo UI" panose="020B0604030504040204" pitchFamily="50" charset="-128"/>
              </a:rPr>
              <a:t>エリア移転工事、 乗務所の増設</a:t>
            </a:r>
          </a:p>
        </p:txBody>
      </p:sp>
      <p:sp>
        <p:nvSpPr>
          <p:cNvPr id="27" name="テキスト ボックス 26"/>
          <p:cNvSpPr txBox="1"/>
          <p:nvPr/>
        </p:nvSpPr>
        <p:spPr>
          <a:xfrm>
            <a:off x="3399272" y="3809249"/>
            <a:ext cx="8075122" cy="338554"/>
          </a:xfrm>
          <a:prstGeom prst="rect">
            <a:avLst/>
          </a:prstGeom>
          <a:noFill/>
          <a:ln>
            <a:noFill/>
          </a:ln>
        </p:spPr>
        <p:txBody>
          <a:bodyPr wrap="square" lIns="126000" tIns="0" rIns="126000" bIns="0" rtlCol="0">
            <a:spAutoFit/>
          </a:bodyPr>
          <a:lstStyle/>
          <a:p>
            <a:pPr marL="126682" indent="-126682"/>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TDM</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（交通需要マネジメント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Transportation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Demand Management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126682" indent="-126682"/>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既存</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の交通システムの利用効率を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最大化する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目的で移動者側に行動変更を促す諸施策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845838" y="5116050"/>
            <a:ext cx="8646078" cy="1554272"/>
          </a:xfrm>
          <a:prstGeom prst="rect">
            <a:avLst/>
          </a:prstGeom>
        </p:spPr>
        <p:txBody>
          <a:bodyPr wrap="square">
            <a:spAutoFit/>
          </a:bodyPr>
          <a:lstStyle/>
          <a:p>
            <a:pPr marL="246063" indent="-246063">
              <a:lnSpc>
                <a:spcPct val="125000"/>
              </a:lnSpc>
            </a:pP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rPr>
              <a:t>年度以降の取組み）</a:t>
            </a:r>
            <a:endParaRPr lang="en-US" altLang="ja-JP" sz="1600" b="1" dirty="0">
              <a:latin typeface="Meiryo UI" panose="020B0604030504040204" pitchFamily="50" charset="-128"/>
              <a:ea typeface="Meiryo UI" panose="020B0604030504040204" pitchFamily="50" charset="-128"/>
            </a:endParaRPr>
          </a:p>
          <a:p>
            <a:pPr marL="246063" indent="-246063">
              <a:lnSpc>
                <a:spcPct val="125000"/>
              </a:lnSpc>
            </a:pPr>
            <a:r>
              <a:rPr lang="en-US" altLang="ja-JP" sz="15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2023</a:t>
            </a:r>
            <a:r>
              <a:rPr lang="ja-JP" altLang="en-US" sz="1500" dirty="0">
                <a:latin typeface="Meiryo UI" panose="020B0604030504040204" pitchFamily="50" charset="-128"/>
                <a:ea typeface="Meiryo UI" panose="020B0604030504040204" pitchFamily="50" charset="-128"/>
              </a:rPr>
              <a:t>年度　推進会議において働きかけＴＤＭの対象・メニューの整理、関係者への協力要請</a:t>
            </a:r>
            <a:endParaRPr lang="en-US" altLang="ja-JP" sz="1500" dirty="0">
              <a:latin typeface="Meiryo UI" panose="020B0604030504040204" pitchFamily="50" charset="-128"/>
              <a:ea typeface="Meiryo UI" panose="020B0604030504040204" pitchFamily="50" charset="-128"/>
            </a:endParaRPr>
          </a:p>
          <a:p>
            <a:pPr marL="246063" indent="-246063">
              <a:lnSpc>
                <a:spcPct val="125000"/>
              </a:lnSpc>
            </a:pPr>
            <a:r>
              <a:rPr lang="ja-JP" altLang="en-US" sz="1500" dirty="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2024</a:t>
            </a:r>
            <a:r>
              <a:rPr lang="ja-JP" altLang="en-US" sz="1500" dirty="0">
                <a:latin typeface="Meiryo UI" panose="020B0604030504040204" pitchFamily="50" charset="-128"/>
                <a:ea typeface="Meiryo UI" panose="020B0604030504040204" pitchFamily="50" charset="-128"/>
              </a:rPr>
              <a:t>年度　働きかけ</a:t>
            </a:r>
            <a:r>
              <a:rPr lang="en-US" altLang="ja-JP" sz="1500" dirty="0">
                <a:latin typeface="Meiryo UI" panose="020B0604030504040204" pitchFamily="50" charset="-128"/>
                <a:ea typeface="Meiryo UI" panose="020B0604030504040204" pitchFamily="50" charset="-128"/>
              </a:rPr>
              <a:t>TDM</a:t>
            </a:r>
            <a:r>
              <a:rPr lang="ja-JP" altLang="en-US" sz="1500" dirty="0">
                <a:latin typeface="Meiryo UI" panose="020B0604030504040204" pitchFamily="50" charset="-128"/>
                <a:ea typeface="Meiryo UI" panose="020B0604030504040204" pitchFamily="50" charset="-128"/>
              </a:rPr>
              <a:t>にかかる周知・広報、働きかけ</a:t>
            </a:r>
            <a:r>
              <a:rPr lang="en-US" altLang="ja-JP" sz="1500" dirty="0">
                <a:latin typeface="Meiryo UI" panose="020B0604030504040204" pitchFamily="50" charset="-128"/>
                <a:ea typeface="Meiryo UI" panose="020B0604030504040204" pitchFamily="50" charset="-128"/>
              </a:rPr>
              <a:t>TDM</a:t>
            </a:r>
            <a:r>
              <a:rPr lang="ja-JP" altLang="en-US" sz="1500" dirty="0">
                <a:latin typeface="Meiryo UI" panose="020B0604030504040204" pitchFamily="50" charset="-128"/>
                <a:ea typeface="Meiryo UI" panose="020B0604030504040204" pitchFamily="50" charset="-128"/>
              </a:rPr>
              <a:t>の</a:t>
            </a:r>
            <a:r>
              <a:rPr lang="ja-JP" altLang="en-US" sz="1500" dirty="0" smtClean="0">
                <a:latin typeface="Meiryo UI" panose="020B0604030504040204" pitchFamily="50" charset="-128"/>
                <a:ea typeface="Meiryo UI" panose="020B0604030504040204" pitchFamily="50" charset="-128"/>
              </a:rPr>
              <a:t>試行</a:t>
            </a:r>
            <a:endParaRPr lang="en-US" altLang="ja-JP" sz="1500" dirty="0" smtClean="0">
              <a:latin typeface="Meiryo UI" panose="020B0604030504040204" pitchFamily="50" charset="-128"/>
              <a:ea typeface="Meiryo UI" panose="020B0604030504040204" pitchFamily="50" charset="-128"/>
            </a:endParaRPr>
          </a:p>
          <a:p>
            <a:pPr marL="246063" indent="-246063">
              <a:lnSpc>
                <a:spcPct val="125000"/>
              </a:lnSpc>
            </a:pPr>
            <a:r>
              <a:rPr lang="ja-JP" altLang="en-US" sz="1500" dirty="0" smtClean="0">
                <a:solidFill>
                  <a:srgbClr val="FF0000"/>
                </a:solidFill>
                <a:latin typeface="Meiryo UI" panose="020B0604030504040204" pitchFamily="50" charset="-128"/>
                <a:ea typeface="Meiryo UI" panose="020B0604030504040204" pitchFamily="50" charset="-128"/>
              </a:rPr>
              <a:t>　</a:t>
            </a:r>
            <a:r>
              <a:rPr lang="ja-JP" altLang="en-US" sz="1500" dirty="0" smtClean="0">
                <a:solidFill>
                  <a:schemeClr val="tx1"/>
                </a:solidFill>
                <a:latin typeface="Meiryo UI" panose="020B0604030504040204" pitchFamily="50" charset="-128"/>
                <a:ea typeface="Meiryo UI" panose="020B0604030504040204" pitchFamily="50" charset="-128"/>
              </a:rPr>
              <a:t>・</a:t>
            </a:r>
            <a:r>
              <a:rPr lang="en-US" altLang="ja-JP" sz="1500" dirty="0">
                <a:solidFill>
                  <a:schemeClr val="tx1"/>
                </a:solidFill>
                <a:latin typeface="Meiryo UI" panose="020B0604030504040204" pitchFamily="50" charset="-128"/>
                <a:ea typeface="Meiryo UI" panose="020B0604030504040204" pitchFamily="50" charset="-128"/>
              </a:rPr>
              <a:t>2025</a:t>
            </a:r>
            <a:r>
              <a:rPr lang="ja-JP" altLang="en-US" sz="1500" dirty="0">
                <a:solidFill>
                  <a:schemeClr val="tx1"/>
                </a:solidFill>
                <a:latin typeface="Meiryo UI" panose="020B0604030504040204" pitchFamily="50" charset="-128"/>
                <a:ea typeface="Meiryo UI" panose="020B0604030504040204" pitchFamily="50" charset="-128"/>
              </a:rPr>
              <a:t>年度　働きかけ</a:t>
            </a:r>
            <a:r>
              <a:rPr lang="en-US" altLang="ja-JP" sz="1500" dirty="0">
                <a:solidFill>
                  <a:schemeClr val="tx1"/>
                </a:solidFill>
                <a:latin typeface="Meiryo UI" panose="020B0604030504040204" pitchFamily="50" charset="-128"/>
                <a:ea typeface="Meiryo UI" panose="020B0604030504040204" pitchFamily="50" charset="-128"/>
              </a:rPr>
              <a:t>TDM</a:t>
            </a:r>
            <a:r>
              <a:rPr lang="ja-JP" altLang="en-US" sz="1500" dirty="0">
                <a:solidFill>
                  <a:schemeClr val="tx1"/>
                </a:solidFill>
                <a:latin typeface="Meiryo UI" panose="020B0604030504040204" pitchFamily="50" charset="-128"/>
                <a:ea typeface="Meiryo UI" panose="020B0604030504040204" pitchFamily="50" charset="-128"/>
              </a:rPr>
              <a:t>にかかる周知・広報・働きかけ</a:t>
            </a:r>
            <a:r>
              <a:rPr lang="en-US" altLang="ja-JP" sz="1500" dirty="0">
                <a:solidFill>
                  <a:schemeClr val="tx1"/>
                </a:solidFill>
                <a:latin typeface="Meiryo UI" panose="020B0604030504040204" pitchFamily="50" charset="-128"/>
                <a:ea typeface="Meiryo UI" panose="020B0604030504040204" pitchFamily="50" charset="-128"/>
              </a:rPr>
              <a:t>TDM</a:t>
            </a:r>
            <a:r>
              <a:rPr lang="ja-JP" altLang="en-US" sz="1500" dirty="0">
                <a:solidFill>
                  <a:schemeClr val="tx1"/>
                </a:solidFill>
                <a:latin typeface="Meiryo UI" panose="020B0604030504040204" pitchFamily="50" charset="-128"/>
                <a:ea typeface="Meiryo UI" panose="020B0604030504040204" pitchFamily="50" charset="-128"/>
              </a:rPr>
              <a:t>の実施</a:t>
            </a:r>
          </a:p>
          <a:p>
            <a:pPr marL="246063" indent="-246063">
              <a:lnSpc>
                <a:spcPct val="125000"/>
              </a:lnSpc>
            </a:pPr>
            <a:endParaRPr lang="ja-JP" altLang="en-US" sz="1500" dirty="0">
              <a:latin typeface="Meiryo UI" panose="020B0604030504040204" pitchFamily="50" charset="-128"/>
              <a:ea typeface="Meiryo UI" panose="020B0604030504040204" pitchFamily="50" charset="-128"/>
            </a:endParaRPr>
          </a:p>
        </p:txBody>
      </p:sp>
      <p:sp>
        <p:nvSpPr>
          <p:cNvPr id="21" name="正方形/長方形 20"/>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正方形/長方形 16"/>
          <p:cNvSpPr/>
          <p:nvPr/>
        </p:nvSpPr>
        <p:spPr>
          <a:xfrm>
            <a:off x="8763219" y="3654205"/>
            <a:ext cx="2471101" cy="261610"/>
          </a:xfrm>
          <a:prstGeom prst="rect">
            <a:avLst/>
          </a:prstGeom>
          <a:noFill/>
        </p:spPr>
        <p:txBody>
          <a:bodyPr wrap="square">
            <a:spAutoFit/>
          </a:bodyPr>
          <a:lstStyle/>
          <a:p>
            <a:pPr algn="ctr"/>
            <a:r>
              <a:rPr lang="ja-JP" altLang="en-US" sz="1100" dirty="0">
                <a:latin typeface="BIZ UDPゴシック" panose="020B0400000000000000" pitchFamily="50" charset="-128"/>
                <a:ea typeface="BIZ UDPゴシック" panose="020B0400000000000000" pitchFamily="50" charset="-128"/>
              </a:rPr>
              <a:t>写真提供：</a:t>
            </a:r>
            <a:r>
              <a:rPr lang="en-US" altLang="ja-JP" sz="1100" dirty="0">
                <a:latin typeface="BIZ UDPゴシック" panose="020B0400000000000000" pitchFamily="50" charset="-128"/>
                <a:ea typeface="BIZ UDPゴシック" panose="020B0400000000000000" pitchFamily="50" charset="-128"/>
              </a:rPr>
              <a:t>Osaka</a:t>
            </a:r>
            <a:r>
              <a:rPr lang="ja-JP" altLang="en-US" sz="1100" dirty="0">
                <a:latin typeface="BIZ UDPゴシック" panose="020B0400000000000000" pitchFamily="50" charset="-128"/>
                <a:ea typeface="BIZ UDPゴシック" panose="020B0400000000000000" pitchFamily="50" charset="-128"/>
              </a:rPr>
              <a:t> </a:t>
            </a:r>
            <a:r>
              <a:rPr lang="en-US" altLang="ja-JP" sz="1100" dirty="0">
                <a:latin typeface="BIZ UDPゴシック" panose="020B0400000000000000" pitchFamily="50" charset="-128"/>
                <a:ea typeface="BIZ UDPゴシック" panose="020B0400000000000000" pitchFamily="50" charset="-128"/>
              </a:rPr>
              <a:t>Metro</a:t>
            </a:r>
            <a:endParaRPr lang="ja-JP" altLang="en-US" sz="1100" dirty="0">
              <a:latin typeface="BIZ UDPゴシック" panose="020B0400000000000000" pitchFamily="50" charset="-128"/>
              <a:ea typeface="BIZ UDPゴシック" panose="020B0400000000000000" pitchFamily="50" charset="-128"/>
            </a:endParaRPr>
          </a:p>
        </p:txBody>
      </p:sp>
      <p:pic>
        <p:nvPicPr>
          <p:cNvPr id="25" name="図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5389" y="2127491"/>
            <a:ext cx="2037000" cy="1495399"/>
          </a:xfrm>
          <a:prstGeom prst="rect">
            <a:avLst/>
          </a:prstGeom>
        </p:spPr>
      </p:pic>
      <p:pic>
        <p:nvPicPr>
          <p:cNvPr id="28" name="図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78709" y="2148349"/>
            <a:ext cx="2053929" cy="1490625"/>
          </a:xfrm>
          <a:prstGeom prst="rect">
            <a:avLst/>
          </a:prstGeom>
        </p:spPr>
      </p:pic>
      <p:sp>
        <p:nvSpPr>
          <p:cNvPr id="30" name="正方形/長方形 29"/>
          <p:cNvSpPr/>
          <p:nvPr/>
        </p:nvSpPr>
        <p:spPr>
          <a:xfrm>
            <a:off x="9491916" y="1873766"/>
            <a:ext cx="2471101" cy="276999"/>
          </a:xfrm>
          <a:prstGeom prst="rect">
            <a:avLst/>
          </a:prstGeom>
          <a:noFill/>
        </p:spPr>
        <p:txBody>
          <a:bodyPr wrap="square">
            <a:spAutoFit/>
          </a:bodyPr>
          <a:lstStyle/>
          <a:p>
            <a:pPr algn="ctr"/>
            <a:r>
              <a:rPr lang="ja-JP" altLang="en-US" sz="1200" dirty="0" smtClean="0">
                <a:latin typeface="BIZ UDPゴシック" panose="020B0400000000000000" pitchFamily="50" charset="-128"/>
                <a:ea typeface="BIZ UDPゴシック" panose="020B0400000000000000" pitchFamily="50" charset="-128"/>
              </a:rPr>
              <a:t>＜転落防止柵＞</a:t>
            </a:r>
            <a:endParaRPr lang="ja-JP" altLang="en-US" sz="1200"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7465902" y="1835424"/>
            <a:ext cx="2471101" cy="276999"/>
          </a:xfrm>
          <a:prstGeom prst="rect">
            <a:avLst/>
          </a:prstGeom>
          <a:noFill/>
        </p:spPr>
        <p:txBody>
          <a:bodyPr wrap="square">
            <a:spAutoFit/>
          </a:bodyPr>
          <a:lstStyle/>
          <a:p>
            <a:pPr algn="ctr"/>
            <a:r>
              <a:rPr lang="ja-JP" altLang="en-US" sz="1200" dirty="0" smtClean="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新型</a:t>
            </a:r>
            <a:r>
              <a:rPr lang="ja-JP" altLang="en-US" sz="1200" dirty="0" smtClean="0">
                <a:latin typeface="BIZ UDPゴシック" panose="020B0400000000000000" pitchFamily="50" charset="-128"/>
                <a:ea typeface="BIZ UDPゴシック" panose="020B0400000000000000" pitchFamily="50" charset="-128"/>
              </a:rPr>
              <a:t>車両＞</a:t>
            </a:r>
            <a:endParaRPr lang="ja-JP" altLang="en-US" sz="1200" dirty="0">
              <a:latin typeface="BIZ UDPゴシック" panose="020B0400000000000000" pitchFamily="50" charset="-128"/>
              <a:ea typeface="BIZ UDPゴシック" panose="020B0400000000000000" pitchFamily="50" charset="-128"/>
            </a:endParaRPr>
          </a:p>
        </p:txBody>
      </p:sp>
      <p:sp>
        <p:nvSpPr>
          <p:cNvPr id="32"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5993" y="6324212"/>
            <a:ext cx="236601" cy="494494"/>
          </a:xfrm>
        </p:spPr>
        <p:txBody>
          <a:bodyPr/>
          <a:lstStyle/>
          <a:p>
            <a:fld id="{86CB4B4D-7CA3-9044-876B-883B54F8677D}" type="slidenum">
              <a:rPr lang="en-US" altLang="ja-JP" b="1" smtClean="0">
                <a:solidFill>
                  <a:schemeClr val="tx1"/>
                </a:solidFill>
              </a:rPr>
              <a:t>12</a:t>
            </a:fld>
            <a:endParaRPr lang="ja-JP" altLang="en-US" b="1" dirty="0">
              <a:solidFill>
                <a:schemeClr val="tx1"/>
              </a:solidFill>
            </a:endParaRPr>
          </a:p>
        </p:txBody>
      </p:sp>
      <p:sp>
        <p:nvSpPr>
          <p:cNvPr id="34" name="正方形/長方形 33"/>
          <p:cNvSpPr/>
          <p:nvPr/>
        </p:nvSpPr>
        <p:spPr>
          <a:xfrm>
            <a:off x="8543158" y="1550809"/>
            <a:ext cx="2471101" cy="276999"/>
          </a:xfrm>
          <a:prstGeom prst="rect">
            <a:avLst/>
          </a:prstGeom>
          <a:noFill/>
        </p:spPr>
        <p:txBody>
          <a:bodyPr wrap="square">
            <a:spAutoFit/>
          </a:bodyPr>
          <a:lstStyle/>
          <a:p>
            <a:pPr algn="ctr"/>
            <a:r>
              <a:rPr lang="en-US" altLang="ja-JP" sz="1200" dirty="0" smtClean="0">
                <a:solidFill>
                  <a:schemeClr val="tx1"/>
                </a:solidFill>
                <a:latin typeface="BIZ UDPゴシック" panose="020B0400000000000000" pitchFamily="50" charset="-128"/>
                <a:ea typeface="BIZ UDPゴシック" panose="020B0400000000000000" pitchFamily="50" charset="-128"/>
              </a:rPr>
              <a:t>〔Osaka Metro</a:t>
            </a:r>
            <a:r>
              <a:rPr lang="ja-JP" altLang="en-US" sz="1200" dirty="0" smtClean="0">
                <a:solidFill>
                  <a:schemeClr val="tx1"/>
                </a:solidFill>
                <a:latin typeface="BIZ UDPゴシック" panose="020B0400000000000000" pitchFamily="50" charset="-128"/>
                <a:ea typeface="BIZ UDPゴシック" panose="020B0400000000000000" pitchFamily="50" charset="-128"/>
              </a:rPr>
              <a:t>の取組み</a:t>
            </a:r>
            <a:r>
              <a:rPr lang="en-US" altLang="ja-JP" sz="1200" dirty="0" smtClean="0">
                <a:solidFill>
                  <a:schemeClr val="tx1"/>
                </a:solidFill>
                <a:latin typeface="BIZ UDPゴシック" panose="020B0400000000000000" pitchFamily="50" charset="-128"/>
                <a:ea typeface="BIZ UDPゴシック" panose="020B0400000000000000" pitchFamily="50" charset="-128"/>
              </a:rPr>
              <a:t>〕</a:t>
            </a:r>
            <a:endParaRPr lang="ja-JP" altLang="en-US" sz="12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61138564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717373" y="582981"/>
            <a:ext cx="10764000" cy="648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▶２０２２年</a:t>
            </a:r>
            <a:r>
              <a:rPr lang="ja-JP" altLang="en-US" sz="1600" dirty="0">
                <a:latin typeface="BIZ UDPゴシック" panose="020B0400000000000000" pitchFamily="50" charset="-128"/>
                <a:ea typeface="BIZ UDPゴシック" panose="020B0400000000000000" pitchFamily="50" charset="-128"/>
              </a:rPr>
              <a:t>８月に国が策定した「２０２５年に開催される日本国際博覧会（大阪・関西万博）に関連するインフラ整備計画」に基づき、会場周辺のインフラ整備等を着実に</a:t>
            </a:r>
            <a:r>
              <a:rPr lang="ja-JP" altLang="en-US" sz="1600" dirty="0" smtClean="0">
                <a:latin typeface="BIZ UDPゴシック" panose="020B0400000000000000" pitchFamily="50" charset="-128"/>
                <a:ea typeface="BIZ UDPゴシック" panose="020B0400000000000000" pitchFamily="50" charset="-128"/>
              </a:rPr>
              <a:t>推進</a:t>
            </a:r>
            <a:endParaRPr lang="ja-JP" altLang="ja-JP" sz="1600" dirty="0">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夢洲周辺</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のインフラ整備①</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cxnSp>
        <p:nvCxnSpPr>
          <p:cNvPr id="16" name="直線矢印コネクタ 15"/>
          <p:cNvCxnSpPr/>
          <p:nvPr/>
        </p:nvCxnSpPr>
        <p:spPr>
          <a:xfrm>
            <a:off x="6721969" y="1777402"/>
            <a:ext cx="876714" cy="1337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290172" y="3872033"/>
            <a:ext cx="1287194" cy="12714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図 16"/>
          <p:cNvPicPr/>
          <p:nvPr/>
        </p:nvPicPr>
        <p:blipFill>
          <a:blip r:embed="rId2" cstate="email">
            <a:extLst>
              <a:ext uri="{28A0092B-C50C-407E-A947-70E740481C1C}">
                <a14:useLocalDpi xmlns:a14="http://schemas.microsoft.com/office/drawing/2010/main"/>
              </a:ext>
            </a:extLst>
          </a:blip>
          <a:srcRect/>
          <a:stretch>
            <a:fillRect/>
          </a:stretch>
        </p:blipFill>
        <p:spPr bwMode="auto">
          <a:xfrm>
            <a:off x="717886" y="1198641"/>
            <a:ext cx="7495674" cy="5492991"/>
          </a:xfrm>
          <a:prstGeom prst="rect">
            <a:avLst/>
          </a:prstGeom>
          <a:noFill/>
          <a:ln>
            <a:noFill/>
          </a:ln>
        </p:spPr>
      </p:pic>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84960" y="4185110"/>
            <a:ext cx="3856041" cy="1854302"/>
          </a:xfrm>
          <a:prstGeom prst="rect">
            <a:avLst/>
          </a:prstGeom>
        </p:spPr>
      </p:pic>
      <p:sp>
        <p:nvSpPr>
          <p:cNvPr id="13" name="正方形/長方形 12"/>
          <p:cNvSpPr/>
          <p:nvPr/>
        </p:nvSpPr>
        <p:spPr>
          <a:xfrm>
            <a:off x="8065643" y="4198557"/>
            <a:ext cx="371516" cy="26080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5029115" y="6646449"/>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8266" y="1405191"/>
            <a:ext cx="3401016" cy="2216924"/>
          </a:xfrm>
          <a:prstGeom prst="rect">
            <a:avLst/>
          </a:prstGeom>
        </p:spPr>
      </p:pic>
      <p:sp>
        <p:nvSpPr>
          <p:cNvPr id="27" name="正方形/長方形 26"/>
          <p:cNvSpPr/>
          <p:nvPr/>
        </p:nvSpPr>
        <p:spPr>
          <a:xfrm>
            <a:off x="8706099" y="3595718"/>
            <a:ext cx="2503410" cy="261610"/>
          </a:xfrm>
          <a:prstGeom prst="rect">
            <a:avLst/>
          </a:prstGeom>
        </p:spPr>
        <p:txBody>
          <a:bodyPr wrap="square">
            <a:spAutoFit/>
          </a:bodyPr>
          <a:lstStyle/>
          <a:p>
            <a:pPr algn="ctr"/>
            <a:r>
              <a:rPr lang="ja-JP" altLang="en-US" sz="1100" dirty="0">
                <a:latin typeface="+mn-ea"/>
                <a:ea typeface="+mn-ea"/>
              </a:rPr>
              <a:t>舞</a:t>
            </a:r>
            <a:r>
              <a:rPr lang="ja-JP" altLang="en-US" sz="1100" dirty="0" smtClean="0">
                <a:latin typeface="+mn-ea"/>
                <a:ea typeface="+mn-ea"/>
              </a:rPr>
              <a:t>洲東交差点の立体交差化イメージ</a:t>
            </a:r>
            <a:endParaRPr lang="en-US" altLang="ja-JP" sz="1100" dirty="0">
              <a:latin typeface="+mn-ea"/>
              <a:ea typeface="+mn-ea"/>
            </a:endParaRPr>
          </a:p>
        </p:txBody>
      </p:sp>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8025" y="6347898"/>
            <a:ext cx="236601" cy="494494"/>
          </a:xfrm>
        </p:spPr>
        <p:txBody>
          <a:bodyPr/>
          <a:lstStyle/>
          <a:p>
            <a:fld id="{86CB4B4D-7CA3-9044-876B-883B54F8677D}" type="slidenum">
              <a:rPr lang="en-US" altLang="ja-JP" b="1" smtClean="0">
                <a:solidFill>
                  <a:schemeClr val="tx1"/>
                </a:solidFill>
              </a:rPr>
              <a:t>13</a:t>
            </a:fld>
            <a:endParaRPr lang="ja-JP" altLang="en-US" b="1" dirty="0">
              <a:solidFill>
                <a:schemeClr val="tx1"/>
              </a:solidFill>
            </a:endParaRPr>
          </a:p>
        </p:txBody>
      </p:sp>
    </p:spTree>
    <p:extLst>
      <p:ext uri="{BB962C8B-B14F-4D97-AF65-F5344CB8AC3E}">
        <p14:creationId xmlns:p14="http://schemas.microsoft.com/office/powerpoint/2010/main" val="274464367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夢洲周辺</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の主なインフラ整備②（概略工程）</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6" name="正方形/長方形 5"/>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7" name="図 6"/>
          <p:cNvPicPr>
            <a:picLocks noChangeAspect="1"/>
          </p:cNvPicPr>
          <p:nvPr/>
        </p:nvPicPr>
        <p:blipFill>
          <a:blip r:embed="rId2"/>
          <a:stretch>
            <a:fillRect/>
          </a:stretch>
        </p:blipFill>
        <p:spPr>
          <a:xfrm>
            <a:off x="1144681" y="788555"/>
            <a:ext cx="10652925" cy="5589923"/>
          </a:xfrm>
          <a:prstGeom prst="rect">
            <a:avLst/>
          </a:prstGeom>
        </p:spPr>
      </p:pic>
      <p:sp>
        <p:nvSpPr>
          <p:cNvPr id="2" name="正方形/長方形 1"/>
          <p:cNvSpPr/>
          <p:nvPr/>
        </p:nvSpPr>
        <p:spPr>
          <a:xfrm>
            <a:off x="7123145" y="783991"/>
            <a:ext cx="673431" cy="54080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16210" y="6350443"/>
            <a:ext cx="236601" cy="494494"/>
          </a:xfrm>
        </p:spPr>
        <p:txBody>
          <a:bodyPr/>
          <a:lstStyle/>
          <a:p>
            <a:fld id="{86CB4B4D-7CA3-9044-876B-883B54F8677D}" type="slidenum">
              <a:rPr lang="en-US" altLang="ja-JP" b="1" smtClean="0">
                <a:solidFill>
                  <a:schemeClr val="tx1"/>
                </a:solidFill>
              </a:rPr>
              <a:t>14</a:t>
            </a:fld>
            <a:endParaRPr lang="ja-JP" altLang="en-US" b="1" dirty="0">
              <a:solidFill>
                <a:schemeClr val="tx1"/>
              </a:solidFill>
            </a:endParaRPr>
          </a:p>
        </p:txBody>
      </p:sp>
    </p:spTree>
    <p:extLst>
      <p:ext uri="{BB962C8B-B14F-4D97-AF65-F5344CB8AC3E}">
        <p14:creationId xmlns:p14="http://schemas.microsoft.com/office/powerpoint/2010/main" val="342592284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機運醸成</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の取組み①</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3" name="正方形/長方形 22"/>
          <p:cNvSpPr/>
          <p:nvPr/>
        </p:nvSpPr>
        <p:spPr>
          <a:xfrm>
            <a:off x="200394" y="697765"/>
            <a:ext cx="6601487"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大阪・関西万博に関するアンケート調査結果（</a:t>
            </a:r>
            <a:r>
              <a:rPr lang="en-US" altLang="ja-JP" b="1" dirty="0" smtClean="0">
                <a:latin typeface="Meiryo UI" panose="020B0604030504040204" pitchFamily="50" charset="-128"/>
                <a:ea typeface="Meiryo UI" panose="020B0604030504040204" pitchFamily="50" charset="-128"/>
              </a:rPr>
              <a:t>R4</a:t>
            </a:r>
            <a:r>
              <a:rPr lang="ja-JP" altLang="en-US" b="1" dirty="0" smtClean="0">
                <a:latin typeface="Meiryo UI" panose="020B0604030504040204" pitchFamily="50" charset="-128"/>
                <a:ea typeface="Meiryo UI" panose="020B0604030504040204" pitchFamily="50" charset="-128"/>
              </a:rPr>
              <a:t>年</a:t>
            </a:r>
            <a:r>
              <a:rPr lang="en-US" altLang="ja-JP" b="1" dirty="0" smtClean="0">
                <a:latin typeface="Meiryo UI" panose="020B0604030504040204" pitchFamily="50" charset="-128"/>
                <a:ea typeface="Meiryo UI" panose="020B0604030504040204" pitchFamily="50" charset="-128"/>
              </a:rPr>
              <a:t>12</a:t>
            </a:r>
            <a:r>
              <a:rPr lang="ja-JP" altLang="en-US" b="1" dirty="0" smtClean="0">
                <a:latin typeface="Meiryo UI" panose="020B0604030504040204" pitchFamily="50" charset="-128"/>
                <a:ea typeface="Meiryo UI" panose="020B0604030504040204" pitchFamily="50" charset="-128"/>
              </a:rPr>
              <a:t>月実施）</a:t>
            </a:r>
            <a:endParaRPr lang="ja-JP" altLang="en-US" b="1" dirty="0">
              <a:latin typeface="Meiryo UI" panose="020B0604030504040204" pitchFamily="50" charset="-128"/>
              <a:ea typeface="Meiryo UI" panose="020B0604030504040204" pitchFamily="50" charset="-128"/>
            </a:endParaRPr>
          </a:p>
        </p:txBody>
      </p:sp>
      <p:grpSp>
        <p:nvGrpSpPr>
          <p:cNvPr id="5" name="グループ化 4"/>
          <p:cNvGrpSpPr>
            <a:grpSpLocks noChangeAspect="1"/>
          </p:cNvGrpSpPr>
          <p:nvPr/>
        </p:nvGrpSpPr>
        <p:grpSpPr>
          <a:xfrm>
            <a:off x="307486" y="1113237"/>
            <a:ext cx="7446521" cy="5189087"/>
            <a:chOff x="363758" y="1211713"/>
            <a:chExt cx="6560804" cy="4571878"/>
          </a:xfrm>
        </p:grpSpPr>
        <p:sp>
          <p:nvSpPr>
            <p:cNvPr id="25" name="正方形/長方形 24"/>
            <p:cNvSpPr/>
            <p:nvPr/>
          </p:nvSpPr>
          <p:spPr>
            <a:xfrm>
              <a:off x="4562128" y="1252818"/>
              <a:ext cx="585788" cy="17039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l"/>
              <a:endParaRPr kumimoji="1" lang="ja-JP" altLang="en-US" sz="1100" dirty="0"/>
            </a:p>
          </p:txBody>
        </p:sp>
        <p:sp>
          <p:nvSpPr>
            <p:cNvPr id="28" name="正方形/長方形 27"/>
            <p:cNvSpPr/>
            <p:nvPr/>
          </p:nvSpPr>
          <p:spPr>
            <a:xfrm>
              <a:off x="5968019" y="1245619"/>
              <a:ext cx="584200" cy="1715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l"/>
              <a:endParaRPr kumimoji="1" lang="ja-JP" altLang="en-US" sz="1100" dirty="0"/>
            </a:p>
          </p:txBody>
        </p:sp>
        <p:sp>
          <p:nvSpPr>
            <p:cNvPr id="30" name="テキスト ボックス 64"/>
            <p:cNvSpPr txBox="1"/>
            <p:nvPr/>
          </p:nvSpPr>
          <p:spPr>
            <a:xfrm>
              <a:off x="3308000" y="1211713"/>
              <a:ext cx="3143809" cy="253916"/>
            </a:xfrm>
            <a:prstGeom prst="rect">
              <a:avLst/>
            </a:prstGeom>
            <a:noFill/>
          </p:spPr>
          <p:txBody>
            <a:bodyPr wrap="none"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凡例</a:t>
              </a:r>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R3</a:t>
              </a:r>
              <a:r>
                <a:rPr lang="ja-JP" altLang="en-US" sz="1050" dirty="0" smtClean="0">
                  <a:latin typeface="Meiryo UI" panose="020B0604030504040204" pitchFamily="50" charset="-128"/>
                  <a:ea typeface="Meiryo UI" panose="020B0604030504040204" pitchFamily="50" charset="-128"/>
                </a:rPr>
                <a:t>年度調査　　　　　　　　　</a:t>
              </a:r>
              <a:r>
                <a:rPr lang="en-US" altLang="ja-JP" sz="1050" dirty="0" smtClean="0">
                  <a:latin typeface="Meiryo UI" panose="020B0604030504040204" pitchFamily="50" charset="-128"/>
                  <a:ea typeface="Meiryo UI" panose="020B0604030504040204" pitchFamily="50" charset="-128"/>
                </a:rPr>
                <a:t>R</a:t>
              </a:r>
              <a:r>
                <a:rPr lang="ja-JP" altLang="en-US" sz="1050" dirty="0" smtClean="0">
                  <a:latin typeface="Meiryo UI" panose="020B0604030504040204" pitchFamily="50" charset="-128"/>
                  <a:ea typeface="Meiryo UI" panose="020B0604030504040204" pitchFamily="50" charset="-128"/>
                </a:rPr>
                <a:t>４年度調査</a:t>
              </a:r>
              <a:endParaRPr kumimoji="1" lang="ja-JP" altLang="en-US" sz="1050" dirty="0">
                <a:latin typeface="Meiryo UI" panose="020B0604030504040204" pitchFamily="50" charset="-128"/>
                <a:ea typeface="Meiryo UI" panose="020B0604030504040204" pitchFamily="50" charset="-128"/>
              </a:endParaRPr>
            </a:p>
          </p:txBody>
        </p:sp>
        <p:sp>
          <p:nvSpPr>
            <p:cNvPr id="31" name="テキスト ボックス 65"/>
            <p:cNvSpPr txBox="1"/>
            <p:nvPr/>
          </p:nvSpPr>
          <p:spPr>
            <a:xfrm>
              <a:off x="363758" y="1220774"/>
              <a:ext cx="723275" cy="253916"/>
            </a:xfrm>
            <a:prstGeom prst="rect">
              <a:avLst/>
            </a:prstGeom>
            <a:noFill/>
          </p:spPr>
          <p:txBody>
            <a:bodyPr wrap="none"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地域別</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33" name="グラフ 32"/>
            <p:cNvGraphicFramePr>
              <a:graphicFrameLocks/>
            </p:cNvGraphicFramePr>
            <p:nvPr>
              <p:extLst>
                <p:ext uri="{D42A27DB-BD31-4B8C-83A1-F6EECF244321}">
                  <p14:modId xmlns:p14="http://schemas.microsoft.com/office/powerpoint/2010/main" val="1139059903"/>
                </p:ext>
              </p:extLst>
            </p:nvPr>
          </p:nvGraphicFramePr>
          <p:xfrm>
            <a:off x="2695242" y="1498183"/>
            <a:ext cx="2073456" cy="1888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グラフ 33"/>
            <p:cNvGraphicFramePr>
              <a:graphicFrameLocks/>
            </p:cNvGraphicFramePr>
            <p:nvPr>
              <p:extLst>
                <p:ext uri="{D42A27DB-BD31-4B8C-83A1-F6EECF244321}">
                  <p14:modId xmlns:p14="http://schemas.microsoft.com/office/powerpoint/2010/main" val="1667383097"/>
                </p:ext>
              </p:extLst>
            </p:nvPr>
          </p:nvGraphicFramePr>
          <p:xfrm>
            <a:off x="572240" y="3806371"/>
            <a:ext cx="2054453" cy="1977219"/>
          </p:xfrm>
          <a:graphic>
            <a:graphicData uri="http://schemas.openxmlformats.org/drawingml/2006/chart">
              <c:chart xmlns:c="http://schemas.openxmlformats.org/drawingml/2006/chart" xmlns:r="http://schemas.openxmlformats.org/officeDocument/2006/relationships" r:id="rId3"/>
            </a:graphicData>
          </a:graphic>
        </p:graphicFrame>
        <p:sp>
          <p:nvSpPr>
            <p:cNvPr id="35" name="角丸四角形 34"/>
            <p:cNvSpPr/>
            <p:nvPr/>
          </p:nvSpPr>
          <p:spPr>
            <a:xfrm>
              <a:off x="790135" y="4879500"/>
              <a:ext cx="1386049" cy="296585"/>
            </a:xfrm>
            <a:prstGeom prst="roundRect">
              <a:avLst>
                <a:gd name="adj" fmla="val 11226"/>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r>
                <a:rPr lang="ja-JP" altLang="en-US" sz="1000" b="1" dirty="0" smtClean="0">
                  <a:solidFill>
                    <a:srgbClr val="FF0000"/>
                  </a:solidFill>
                  <a:latin typeface="Meiryo UI" panose="020B0604030504040204" pitchFamily="50" charset="-128"/>
                  <a:ea typeface="Meiryo UI" panose="020B0604030504040204" pitchFamily="50" charset="-128"/>
                </a:rPr>
                <a:t>年齢が低いと</a:t>
              </a:r>
              <a:endParaRPr lang="en-US" altLang="ja-JP" sz="1000" b="1" dirty="0" smtClean="0">
                <a:solidFill>
                  <a:srgbClr val="FF0000"/>
                </a:solidFill>
                <a:latin typeface="Meiryo UI" panose="020B0604030504040204" pitchFamily="50" charset="-128"/>
                <a:ea typeface="Meiryo UI" panose="020B0604030504040204" pitchFamily="50" charset="-128"/>
              </a:endParaRPr>
            </a:p>
            <a:p>
              <a:pPr algn="ctr"/>
              <a:r>
                <a:rPr lang="ja-JP" altLang="en-US" sz="1000" b="1" dirty="0" smtClean="0">
                  <a:solidFill>
                    <a:srgbClr val="FF0000"/>
                  </a:solidFill>
                  <a:latin typeface="Meiryo UI" panose="020B0604030504040204" pitchFamily="50" charset="-128"/>
                  <a:ea typeface="Meiryo UI" panose="020B0604030504040204" pitchFamily="50" charset="-128"/>
                </a:rPr>
                <a:t>認知度も低い傾向</a:t>
              </a:r>
              <a:endParaRPr kumimoji="1" lang="ja-JP" altLang="en-US" sz="1000" b="1" dirty="0">
                <a:solidFill>
                  <a:srgbClr val="FF0000"/>
                </a:solidFill>
                <a:latin typeface="Meiryo UI" panose="020B0604030504040204" pitchFamily="50" charset="-128"/>
                <a:ea typeface="Meiryo UI" panose="020B0604030504040204" pitchFamily="50" charset="-128"/>
              </a:endParaRPr>
            </a:p>
          </p:txBody>
        </p:sp>
        <p:sp>
          <p:nvSpPr>
            <p:cNvPr id="36" name="右矢印 35"/>
            <p:cNvSpPr/>
            <p:nvPr/>
          </p:nvSpPr>
          <p:spPr>
            <a:xfrm rot="9905240">
              <a:off x="873947" y="4491010"/>
              <a:ext cx="1384640" cy="1899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37" name="テキスト ボックス 97"/>
            <p:cNvSpPr txBox="1"/>
            <p:nvPr/>
          </p:nvSpPr>
          <p:spPr>
            <a:xfrm>
              <a:off x="416317" y="3531887"/>
              <a:ext cx="723275" cy="253916"/>
            </a:xfrm>
            <a:prstGeom prst="rect">
              <a:avLst/>
            </a:prstGeom>
            <a:noFill/>
          </p:spPr>
          <p:txBody>
            <a:bodyPr wrap="none"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年齢</a:t>
              </a:r>
              <a:r>
                <a:rPr lang="ja-JP" altLang="en-US" sz="1050" dirty="0" smtClean="0">
                  <a:latin typeface="Meiryo UI" panose="020B0604030504040204" pitchFamily="50" charset="-128"/>
                  <a:ea typeface="Meiryo UI" panose="020B0604030504040204" pitchFamily="50" charset="-128"/>
                </a:rPr>
                <a:t>別</a:t>
              </a:r>
              <a:r>
                <a:rPr lang="en-US" altLang="ja-JP"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graphicFrame>
          <p:nvGraphicFramePr>
            <p:cNvPr id="38" name="グラフ 37"/>
            <p:cNvGraphicFramePr>
              <a:graphicFrameLocks/>
            </p:cNvGraphicFramePr>
            <p:nvPr>
              <p:extLst>
                <p:ext uri="{D42A27DB-BD31-4B8C-83A1-F6EECF244321}">
                  <p14:modId xmlns:p14="http://schemas.microsoft.com/office/powerpoint/2010/main" val="2533791434"/>
                </p:ext>
              </p:extLst>
            </p:nvPr>
          </p:nvGraphicFramePr>
          <p:xfrm>
            <a:off x="2732759" y="3802191"/>
            <a:ext cx="2054453" cy="1977219"/>
          </p:xfrm>
          <a:graphic>
            <a:graphicData uri="http://schemas.openxmlformats.org/drawingml/2006/chart">
              <c:chart xmlns:c="http://schemas.openxmlformats.org/drawingml/2006/chart" xmlns:r="http://schemas.openxmlformats.org/officeDocument/2006/relationships" r:id="rId4"/>
            </a:graphicData>
          </a:graphic>
        </p:graphicFrame>
        <p:sp>
          <p:nvSpPr>
            <p:cNvPr id="39" name="角丸四角形 38"/>
            <p:cNvSpPr/>
            <p:nvPr/>
          </p:nvSpPr>
          <p:spPr>
            <a:xfrm>
              <a:off x="2800695" y="4110571"/>
              <a:ext cx="1704004" cy="296585"/>
            </a:xfrm>
            <a:prstGeom prst="roundRect">
              <a:avLst>
                <a:gd name="adj" fmla="val 11226"/>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r>
                <a:rPr lang="ja-JP" altLang="en-US" sz="800" dirty="0">
                  <a:solidFill>
                    <a:schemeClr val="tx1"/>
                  </a:solidFill>
                  <a:latin typeface="Meiryo UI" panose="020B0604030504040204" pitchFamily="50" charset="-128"/>
                  <a:ea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rPr>
                <a:t>年齢による差異は大きくない）</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0" name="右中かっこ 39"/>
            <p:cNvSpPr/>
            <p:nvPr/>
          </p:nvSpPr>
          <p:spPr>
            <a:xfrm rot="16200000">
              <a:off x="3525192" y="3612141"/>
              <a:ext cx="181128" cy="1676964"/>
            </a:xfrm>
            <a:prstGeom prst="rightBrace">
              <a:avLst>
                <a:gd name="adj1" fmla="val 22387"/>
                <a:gd name="adj2"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pPr algn="ctr"/>
              <a:endParaRPr kumimoji="1" lang="ja-JP" altLang="en-US" dirty="0"/>
            </a:p>
          </p:txBody>
        </p:sp>
        <p:sp>
          <p:nvSpPr>
            <p:cNvPr id="41" name="正方形/長方形 40"/>
            <p:cNvSpPr/>
            <p:nvPr/>
          </p:nvSpPr>
          <p:spPr>
            <a:xfrm>
              <a:off x="2636537" y="3848264"/>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42" name="正方形/長方形 41"/>
            <p:cNvSpPr/>
            <p:nvPr/>
          </p:nvSpPr>
          <p:spPr>
            <a:xfrm>
              <a:off x="530333" y="3847507"/>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grpSp>
          <p:nvGrpSpPr>
            <p:cNvPr id="43" name="グループ化 42"/>
            <p:cNvGrpSpPr/>
            <p:nvPr/>
          </p:nvGrpSpPr>
          <p:grpSpPr>
            <a:xfrm>
              <a:off x="450260" y="1514326"/>
              <a:ext cx="2157950" cy="1906485"/>
              <a:chOff x="125438" y="1628340"/>
              <a:chExt cx="2157950" cy="1902624"/>
            </a:xfrm>
          </p:grpSpPr>
          <p:graphicFrame>
            <p:nvGraphicFramePr>
              <p:cNvPr id="64" name="グラフ 63"/>
              <p:cNvGraphicFramePr>
                <a:graphicFrameLocks/>
              </p:cNvGraphicFramePr>
              <p:nvPr/>
            </p:nvGraphicFramePr>
            <p:xfrm>
              <a:off x="212194" y="1638189"/>
              <a:ext cx="2071194" cy="1888775"/>
            </p:xfrm>
            <a:graphic>
              <a:graphicData uri="http://schemas.openxmlformats.org/drawingml/2006/chart">
                <c:chart xmlns:c="http://schemas.openxmlformats.org/drawingml/2006/chart" xmlns:r="http://schemas.openxmlformats.org/officeDocument/2006/relationships" r:id="rId5"/>
              </a:graphicData>
            </a:graphic>
          </p:graphicFrame>
          <p:sp>
            <p:nvSpPr>
              <p:cNvPr id="65" name="右矢印 64"/>
              <p:cNvSpPr>
                <a:spLocks/>
              </p:cNvSpPr>
              <p:nvPr/>
            </p:nvSpPr>
            <p:spPr>
              <a:xfrm rot="19074270">
                <a:off x="311508" y="1864980"/>
                <a:ext cx="258261" cy="16021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66" name="角丸四角形 65"/>
              <p:cNvSpPr/>
              <p:nvPr/>
            </p:nvSpPr>
            <p:spPr>
              <a:xfrm>
                <a:off x="125438" y="1697985"/>
                <a:ext cx="744436" cy="122604"/>
              </a:xfrm>
              <a:prstGeom prst="roundRect">
                <a:avLst>
                  <a:gd name="adj" fmla="val 11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r>
                  <a:rPr kumimoji="1" lang="ja-JP" altLang="en-US" sz="1100" b="1" dirty="0" smtClean="0">
                    <a:solidFill>
                      <a:srgbClr val="FF0000"/>
                    </a:solidFill>
                    <a:latin typeface="Meiryo UI" panose="020B0604030504040204" pitchFamily="50" charset="-128"/>
                    <a:ea typeface="Meiryo UI" panose="020B0604030504040204" pitchFamily="50" charset="-128"/>
                  </a:rPr>
                  <a:t>＋</a:t>
                </a:r>
                <a:r>
                  <a:rPr kumimoji="1" lang="en-US" altLang="ja-JP" sz="1100" b="1" dirty="0" smtClean="0">
                    <a:solidFill>
                      <a:srgbClr val="FF0000"/>
                    </a:solidFill>
                    <a:latin typeface="Meiryo UI" panose="020B0604030504040204" pitchFamily="50" charset="-128"/>
                    <a:ea typeface="Meiryo UI" panose="020B0604030504040204" pitchFamily="50" charset="-128"/>
                  </a:rPr>
                  <a:t>1.4pt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67" name="正方形/長方形 66"/>
              <p:cNvSpPr/>
              <p:nvPr/>
            </p:nvSpPr>
            <p:spPr>
              <a:xfrm>
                <a:off x="193687" y="1628340"/>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68" name="正方形/長方形 67"/>
              <p:cNvSpPr/>
              <p:nvPr/>
            </p:nvSpPr>
            <p:spPr>
              <a:xfrm>
                <a:off x="247094" y="2086449"/>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smtClean="0">
                    <a:latin typeface="BIZ UDPゴシック" panose="020B0400000000000000" pitchFamily="50" charset="-128"/>
                    <a:ea typeface="BIZ UDPゴシック" panose="020B0400000000000000" pitchFamily="50" charset="-128"/>
                  </a:rPr>
                  <a:t>80.8%</a:t>
                </a:r>
                <a:endParaRPr lang="ja-JP" altLang="en-US" sz="600" dirty="0">
                  <a:latin typeface="BIZ UDPゴシック" panose="020B0400000000000000" pitchFamily="50" charset="-128"/>
                  <a:ea typeface="BIZ UDPゴシック" panose="020B0400000000000000" pitchFamily="50" charset="-128"/>
                </a:endParaRPr>
              </a:p>
            </p:txBody>
          </p:sp>
          <p:sp>
            <p:nvSpPr>
              <p:cNvPr id="69" name="正方形/長方形 68"/>
              <p:cNvSpPr/>
              <p:nvPr/>
            </p:nvSpPr>
            <p:spPr>
              <a:xfrm>
                <a:off x="462332" y="1984070"/>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82.2</a:t>
                </a:r>
                <a:r>
                  <a:rPr lang="ja-JP" altLang="en-US" sz="600" dirty="0">
                    <a:latin typeface="BIZ UDPゴシック" panose="020B0400000000000000" pitchFamily="50" charset="-128"/>
                    <a:ea typeface="BIZ UDPゴシック" panose="020B0400000000000000" pitchFamily="50" charset="-128"/>
                  </a:rPr>
                  <a:t>％</a:t>
                </a:r>
              </a:p>
            </p:txBody>
          </p:sp>
          <p:sp>
            <p:nvSpPr>
              <p:cNvPr id="70" name="正方形/長方形 69"/>
              <p:cNvSpPr/>
              <p:nvPr/>
            </p:nvSpPr>
            <p:spPr>
              <a:xfrm>
                <a:off x="890570" y="1897329"/>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90.3</a:t>
                </a:r>
                <a:r>
                  <a:rPr lang="ja-JP" altLang="en-US" sz="600" dirty="0" smtClean="0">
                    <a:latin typeface="BIZ UDPゴシック" panose="020B0400000000000000" pitchFamily="50" charset="-128"/>
                    <a:ea typeface="BIZ UDPゴシック" panose="020B0400000000000000" pitchFamily="50" charset="-128"/>
                  </a:rPr>
                  <a:t>％</a:t>
                </a:r>
                <a:endParaRPr lang="ja-JP" altLang="en-US" sz="600" dirty="0">
                  <a:latin typeface="BIZ UDPゴシック" panose="020B0400000000000000" pitchFamily="50" charset="-128"/>
                  <a:ea typeface="BIZ UDPゴシック" panose="020B0400000000000000" pitchFamily="50" charset="-128"/>
                </a:endParaRPr>
              </a:p>
            </p:txBody>
          </p:sp>
          <p:sp>
            <p:nvSpPr>
              <p:cNvPr id="71" name="正方形/長方形 70"/>
              <p:cNvSpPr/>
              <p:nvPr/>
            </p:nvSpPr>
            <p:spPr>
              <a:xfrm>
                <a:off x="752117" y="1984070"/>
                <a:ext cx="264496"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smtClean="0">
                    <a:latin typeface="BIZ UDPゴシック" panose="020B0400000000000000" pitchFamily="50" charset="-128"/>
                    <a:ea typeface="BIZ UDPゴシック" panose="020B0400000000000000" pitchFamily="50" charset="-128"/>
                  </a:rPr>
                  <a:t>90.1</a:t>
                </a:r>
                <a:r>
                  <a:rPr lang="ja-JP" altLang="en-US" sz="600" dirty="0" smtClean="0">
                    <a:latin typeface="BIZ UDPゴシック" panose="020B0400000000000000" pitchFamily="50" charset="-128"/>
                    <a:ea typeface="BIZ UDPゴシック" panose="020B0400000000000000" pitchFamily="50" charset="-128"/>
                  </a:rPr>
                  <a:t>％</a:t>
                </a:r>
                <a:endParaRPr lang="ja-JP" altLang="en-US" sz="600" dirty="0">
                  <a:latin typeface="BIZ UDPゴシック" panose="020B0400000000000000" pitchFamily="50" charset="-128"/>
                  <a:ea typeface="BIZ UDPゴシック" panose="020B0400000000000000" pitchFamily="50" charset="-128"/>
                </a:endParaRPr>
              </a:p>
            </p:txBody>
          </p:sp>
        </p:grpSp>
        <p:grpSp>
          <p:nvGrpSpPr>
            <p:cNvPr id="44" name="グループ化 43"/>
            <p:cNvGrpSpPr/>
            <p:nvPr/>
          </p:nvGrpSpPr>
          <p:grpSpPr>
            <a:xfrm>
              <a:off x="2653644" y="1524508"/>
              <a:ext cx="1998106" cy="1902624"/>
              <a:chOff x="2327411" y="1630826"/>
              <a:chExt cx="1998106" cy="1902624"/>
            </a:xfrm>
          </p:grpSpPr>
          <p:sp>
            <p:nvSpPr>
              <p:cNvPr id="57" name="角丸四角形 56"/>
              <p:cNvSpPr/>
              <p:nvPr/>
            </p:nvSpPr>
            <p:spPr>
              <a:xfrm>
                <a:off x="2341863" y="2029290"/>
                <a:ext cx="758447" cy="156552"/>
              </a:xfrm>
              <a:prstGeom prst="roundRect">
                <a:avLst>
                  <a:gd name="adj" fmla="val 11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r>
                  <a:rPr kumimoji="1" lang="ja-JP" altLang="en-US" sz="1100" b="1" dirty="0" smtClean="0">
                    <a:solidFill>
                      <a:srgbClr val="FF0000"/>
                    </a:solidFill>
                    <a:latin typeface="Meiryo UI" panose="020B0604030504040204" pitchFamily="50" charset="-128"/>
                    <a:ea typeface="Meiryo UI" panose="020B0604030504040204" pitchFamily="50" charset="-128"/>
                  </a:rPr>
                  <a:t>＋</a:t>
                </a:r>
                <a:r>
                  <a:rPr kumimoji="1" lang="en-US" altLang="ja-JP" sz="1100" b="1" dirty="0" smtClean="0">
                    <a:solidFill>
                      <a:srgbClr val="FF0000"/>
                    </a:solidFill>
                    <a:latin typeface="Meiryo UI" panose="020B0604030504040204" pitchFamily="50" charset="-128"/>
                    <a:ea typeface="Meiryo UI" panose="020B0604030504040204" pitchFamily="50" charset="-128"/>
                  </a:rPr>
                  <a:t>9.0pt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58" name="右矢印 57"/>
              <p:cNvSpPr>
                <a:spLocks/>
              </p:cNvSpPr>
              <p:nvPr/>
            </p:nvSpPr>
            <p:spPr>
              <a:xfrm rot="19074270">
                <a:off x="2492789" y="2255179"/>
                <a:ext cx="258265" cy="1602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59" name="正方形/長方形 58"/>
              <p:cNvSpPr/>
              <p:nvPr/>
            </p:nvSpPr>
            <p:spPr>
              <a:xfrm>
                <a:off x="2327411" y="1630826"/>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60" name="正方形/長方形 59"/>
              <p:cNvSpPr/>
              <p:nvPr/>
            </p:nvSpPr>
            <p:spPr>
              <a:xfrm>
                <a:off x="2348722" y="2625880"/>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smtClean="0">
                    <a:latin typeface="BIZ UDPゴシック" panose="020B0400000000000000" pitchFamily="50" charset="-128"/>
                    <a:ea typeface="BIZ UDPゴシック" panose="020B0400000000000000" pitchFamily="50" charset="-128"/>
                  </a:rPr>
                  <a:t>27.5</a:t>
                </a:r>
                <a:r>
                  <a:rPr lang="ja-JP" altLang="en-US" sz="600" dirty="0">
                    <a:latin typeface="BIZ UDPゴシック" panose="020B0400000000000000" pitchFamily="50" charset="-128"/>
                    <a:ea typeface="BIZ UDPゴシック" panose="020B0400000000000000" pitchFamily="50" charset="-128"/>
                  </a:rPr>
                  <a:t>％</a:t>
                </a:r>
              </a:p>
            </p:txBody>
          </p:sp>
          <p:sp>
            <p:nvSpPr>
              <p:cNvPr id="61" name="正方形/長方形 60"/>
              <p:cNvSpPr/>
              <p:nvPr/>
            </p:nvSpPr>
            <p:spPr>
              <a:xfrm>
                <a:off x="2574229" y="2478003"/>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smtClean="0">
                    <a:latin typeface="BIZ UDPゴシック" panose="020B0400000000000000" pitchFamily="50" charset="-128"/>
                    <a:ea typeface="BIZ UDPゴシック" panose="020B0400000000000000" pitchFamily="50" charset="-128"/>
                  </a:rPr>
                  <a:t>36.5</a:t>
                </a:r>
                <a:r>
                  <a:rPr lang="ja-JP" altLang="en-US" sz="600" dirty="0">
                    <a:latin typeface="BIZ UDPゴシック" panose="020B0400000000000000" pitchFamily="50" charset="-128"/>
                    <a:ea typeface="BIZ UDPゴシック" panose="020B0400000000000000" pitchFamily="50" charset="-128"/>
                  </a:rPr>
                  <a:t>％</a:t>
                </a:r>
              </a:p>
            </p:txBody>
          </p:sp>
          <p:sp>
            <p:nvSpPr>
              <p:cNvPr id="62" name="正方形/長方形 61"/>
              <p:cNvSpPr/>
              <p:nvPr/>
            </p:nvSpPr>
            <p:spPr>
              <a:xfrm>
                <a:off x="2808244" y="2606974"/>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34.1%</a:t>
                </a:r>
                <a:endParaRPr lang="ja-JP" altLang="en-US" sz="600" dirty="0">
                  <a:latin typeface="BIZ UDPゴシック" panose="020B0400000000000000" pitchFamily="50" charset="-128"/>
                  <a:ea typeface="BIZ UDPゴシック" panose="020B0400000000000000" pitchFamily="50" charset="-128"/>
                </a:endParaRPr>
              </a:p>
            </p:txBody>
          </p:sp>
          <p:sp>
            <p:nvSpPr>
              <p:cNvPr id="63" name="正方形/長方形 62"/>
              <p:cNvSpPr/>
              <p:nvPr/>
            </p:nvSpPr>
            <p:spPr>
              <a:xfrm>
                <a:off x="3052350" y="2417846"/>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44.8%</a:t>
                </a:r>
                <a:endParaRPr lang="ja-JP" altLang="en-US" sz="600" dirty="0">
                  <a:latin typeface="BIZ UDPゴシック" panose="020B0400000000000000" pitchFamily="50" charset="-128"/>
                  <a:ea typeface="BIZ UDPゴシック" panose="020B0400000000000000" pitchFamily="50" charset="-128"/>
                </a:endParaRPr>
              </a:p>
            </p:txBody>
          </p:sp>
        </p:grpSp>
        <p:grpSp>
          <p:nvGrpSpPr>
            <p:cNvPr id="45" name="グループ化 44"/>
            <p:cNvGrpSpPr/>
            <p:nvPr/>
          </p:nvGrpSpPr>
          <p:grpSpPr>
            <a:xfrm>
              <a:off x="4774119" y="1508050"/>
              <a:ext cx="2127380" cy="1903271"/>
              <a:chOff x="4461935" y="1620660"/>
              <a:chExt cx="2127380" cy="1903271"/>
            </a:xfrm>
          </p:grpSpPr>
          <p:graphicFrame>
            <p:nvGraphicFramePr>
              <p:cNvPr id="49" name="グラフ 48"/>
              <p:cNvGraphicFramePr>
                <a:graphicFrameLocks/>
              </p:cNvGraphicFramePr>
              <p:nvPr>
                <p:extLst/>
              </p:nvPr>
            </p:nvGraphicFramePr>
            <p:xfrm>
              <a:off x="4543368" y="1641218"/>
              <a:ext cx="2045947" cy="1882713"/>
            </p:xfrm>
            <a:graphic>
              <a:graphicData uri="http://schemas.openxmlformats.org/drawingml/2006/chart">
                <c:chart xmlns:c="http://schemas.openxmlformats.org/drawingml/2006/chart" xmlns:r="http://schemas.openxmlformats.org/officeDocument/2006/relationships" r:id="rId6"/>
              </a:graphicData>
            </a:graphic>
          </p:graphicFrame>
          <p:sp>
            <p:nvSpPr>
              <p:cNvPr id="50" name="角丸四角形 49"/>
              <p:cNvSpPr/>
              <p:nvPr/>
            </p:nvSpPr>
            <p:spPr>
              <a:xfrm>
                <a:off x="4466466" y="1890200"/>
                <a:ext cx="888580" cy="138696"/>
              </a:xfrm>
              <a:prstGeom prst="roundRect">
                <a:avLst>
                  <a:gd name="adj" fmla="val 11226"/>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r>
                  <a:rPr lang="ja-JP" altLang="en-US" sz="1100" b="1" dirty="0" smtClean="0">
                    <a:solidFill>
                      <a:srgbClr val="FF0000"/>
                    </a:solidFill>
                    <a:latin typeface="Meiryo UI" panose="020B0604030504040204" pitchFamily="50" charset="-128"/>
                    <a:ea typeface="Meiryo UI" panose="020B0604030504040204" pitchFamily="50" charset="-128"/>
                  </a:rPr>
                  <a:t>▲</a:t>
                </a:r>
                <a:r>
                  <a:rPr lang="en-US" altLang="ja-JP" sz="1100" b="1" dirty="0" smtClean="0">
                    <a:solidFill>
                      <a:srgbClr val="FF0000"/>
                    </a:solidFill>
                    <a:latin typeface="Meiryo UI" panose="020B0604030504040204" pitchFamily="50" charset="-128"/>
                    <a:ea typeface="Meiryo UI" panose="020B0604030504040204" pitchFamily="50" charset="-128"/>
                  </a:rPr>
                  <a:t>10.7</a:t>
                </a:r>
                <a:r>
                  <a:rPr kumimoji="1" lang="en-US" altLang="ja-JP" sz="1100" b="1" dirty="0" smtClean="0">
                    <a:solidFill>
                      <a:srgbClr val="FF0000"/>
                    </a:solidFill>
                    <a:latin typeface="Meiryo UI" panose="020B0604030504040204" pitchFamily="50" charset="-128"/>
                    <a:ea typeface="Meiryo UI" panose="020B0604030504040204" pitchFamily="50" charset="-128"/>
                  </a:rPr>
                  <a:t>pt</a:t>
                </a:r>
                <a:endParaRPr kumimoji="1" lang="ja-JP" altLang="en-US" sz="1100" b="1" dirty="0">
                  <a:solidFill>
                    <a:srgbClr val="FF0000"/>
                  </a:solidFill>
                  <a:latin typeface="Meiryo UI" panose="020B0604030504040204" pitchFamily="50" charset="-128"/>
                  <a:ea typeface="Meiryo UI" panose="020B0604030504040204" pitchFamily="50" charset="-128"/>
                </a:endParaRPr>
              </a:p>
            </p:txBody>
          </p:sp>
          <p:sp>
            <p:nvSpPr>
              <p:cNvPr id="51" name="右矢印 50"/>
              <p:cNvSpPr>
                <a:spLocks/>
              </p:cNvSpPr>
              <p:nvPr/>
            </p:nvSpPr>
            <p:spPr>
              <a:xfrm rot="2023271">
                <a:off x="4649147" y="2079599"/>
                <a:ext cx="258265" cy="16020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52" name="正方形/長方形 51"/>
              <p:cNvSpPr/>
              <p:nvPr/>
            </p:nvSpPr>
            <p:spPr>
              <a:xfrm>
                <a:off x="4461935" y="1620660"/>
                <a:ext cx="1998106" cy="19026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53" name="正方形/長方形 52"/>
              <p:cNvSpPr/>
              <p:nvPr/>
            </p:nvSpPr>
            <p:spPr>
              <a:xfrm>
                <a:off x="4571236" y="2305100"/>
                <a:ext cx="264496"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51.9</a:t>
                </a:r>
                <a:r>
                  <a:rPr lang="ja-JP" altLang="en-US" sz="600" dirty="0">
                    <a:latin typeface="BIZ UDPゴシック" panose="020B0400000000000000" pitchFamily="50" charset="-128"/>
                    <a:ea typeface="BIZ UDPゴシック" panose="020B0400000000000000" pitchFamily="50" charset="-128"/>
                  </a:rPr>
                  <a:t>％</a:t>
                </a:r>
              </a:p>
            </p:txBody>
          </p:sp>
          <p:sp>
            <p:nvSpPr>
              <p:cNvPr id="54" name="正方形/長方形 53"/>
              <p:cNvSpPr/>
              <p:nvPr/>
            </p:nvSpPr>
            <p:spPr>
              <a:xfrm>
                <a:off x="4763726" y="2463984"/>
                <a:ext cx="264496"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smtClean="0">
                    <a:latin typeface="BIZ UDPゴシック" panose="020B0400000000000000" pitchFamily="50" charset="-128"/>
                    <a:ea typeface="BIZ UDPゴシック" panose="020B0400000000000000" pitchFamily="50" charset="-128"/>
                  </a:rPr>
                  <a:t>41.2</a:t>
                </a:r>
                <a:r>
                  <a:rPr lang="ja-JP" altLang="en-US" sz="600" dirty="0">
                    <a:latin typeface="BIZ UDPゴシック" panose="020B0400000000000000" pitchFamily="50" charset="-128"/>
                    <a:ea typeface="BIZ UDPゴシック" panose="020B0400000000000000" pitchFamily="50" charset="-128"/>
                  </a:rPr>
                  <a:t>％</a:t>
                </a:r>
              </a:p>
            </p:txBody>
          </p:sp>
          <p:sp>
            <p:nvSpPr>
              <p:cNvPr id="55" name="正方形/長方形 54"/>
              <p:cNvSpPr/>
              <p:nvPr/>
            </p:nvSpPr>
            <p:spPr>
              <a:xfrm>
                <a:off x="5074795" y="2241031"/>
                <a:ext cx="264496"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58.1%</a:t>
                </a:r>
                <a:endParaRPr lang="ja-JP" altLang="en-US" sz="600" dirty="0">
                  <a:latin typeface="BIZ UDPゴシック" panose="020B0400000000000000" pitchFamily="50" charset="-128"/>
                  <a:ea typeface="BIZ UDPゴシック" panose="020B0400000000000000" pitchFamily="50" charset="-128"/>
                </a:endParaRPr>
              </a:p>
            </p:txBody>
          </p:sp>
          <p:sp>
            <p:nvSpPr>
              <p:cNvPr id="56" name="正方形/長方形 55"/>
              <p:cNvSpPr/>
              <p:nvPr/>
            </p:nvSpPr>
            <p:spPr>
              <a:xfrm>
                <a:off x="5207043" y="2391899"/>
                <a:ext cx="274114" cy="92333"/>
              </a:xfrm>
              <a:prstGeom prst="rect">
                <a:avLst/>
              </a:prstGeom>
              <a:solidFill>
                <a:schemeClr val="bg1"/>
              </a:solidFill>
            </p:spPr>
            <p:txBody>
              <a:bodyPr wrap="none" lIns="0" tIns="0" rIns="0" bIns="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r>
                  <a:rPr lang="en-US" altLang="ja-JP" sz="600" dirty="0">
                    <a:latin typeface="BIZ UDPゴシック" panose="020B0400000000000000" pitchFamily="50" charset="-128"/>
                    <a:ea typeface="BIZ UDPゴシック" panose="020B0400000000000000" pitchFamily="50" charset="-128"/>
                  </a:rPr>
                  <a:t>46.3%</a:t>
                </a:r>
                <a:endParaRPr lang="ja-JP" altLang="en-US" sz="600" dirty="0">
                  <a:latin typeface="BIZ UDPゴシック" panose="020B0400000000000000" pitchFamily="50" charset="-128"/>
                  <a:ea typeface="BIZ UDPゴシック" panose="020B0400000000000000" pitchFamily="50" charset="-128"/>
                </a:endParaRPr>
              </a:p>
            </p:txBody>
          </p:sp>
        </p:grpSp>
        <p:graphicFrame>
          <p:nvGraphicFramePr>
            <p:cNvPr id="46" name="グラフ 45"/>
            <p:cNvGraphicFramePr>
              <a:graphicFrameLocks/>
            </p:cNvGraphicFramePr>
            <p:nvPr>
              <p:extLst>
                <p:ext uri="{D42A27DB-BD31-4B8C-83A1-F6EECF244321}">
                  <p14:modId xmlns:p14="http://schemas.microsoft.com/office/powerpoint/2010/main" val="814685799"/>
                </p:ext>
              </p:extLst>
            </p:nvPr>
          </p:nvGraphicFramePr>
          <p:xfrm>
            <a:off x="4870109" y="3782021"/>
            <a:ext cx="2054453" cy="2001570"/>
          </p:xfrm>
          <a:graphic>
            <a:graphicData uri="http://schemas.openxmlformats.org/drawingml/2006/chart">
              <c:chart xmlns:c="http://schemas.openxmlformats.org/drawingml/2006/chart" xmlns:r="http://schemas.openxmlformats.org/officeDocument/2006/relationships" r:id="rId7"/>
            </a:graphicData>
          </a:graphic>
        </p:graphicFrame>
        <p:sp>
          <p:nvSpPr>
            <p:cNvPr id="47" name="角丸四角形 46"/>
            <p:cNvSpPr/>
            <p:nvPr/>
          </p:nvSpPr>
          <p:spPr>
            <a:xfrm>
              <a:off x="4918258" y="4132779"/>
              <a:ext cx="1779396" cy="296585"/>
            </a:xfrm>
            <a:prstGeom prst="roundRect">
              <a:avLst>
                <a:gd name="adj" fmla="val 11226"/>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r>
                <a:rPr lang="ja-JP" altLang="en-US" sz="800" dirty="0" smtClean="0">
                  <a:solidFill>
                    <a:schemeClr val="tx1"/>
                  </a:solidFill>
                  <a:latin typeface="Meiryo UI" panose="020B0604030504040204" pitchFamily="50" charset="-128"/>
                  <a:ea typeface="Meiryo UI" panose="020B0604030504040204" pitchFamily="50" charset="-128"/>
                </a:rPr>
                <a:t>（年齢による差異は大きくない）</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4785856" y="3833049"/>
              <a:ext cx="1998106" cy="192706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grpSp>
      <p:grpSp>
        <p:nvGrpSpPr>
          <p:cNvPr id="3" name="グループ化 2"/>
          <p:cNvGrpSpPr/>
          <p:nvPr/>
        </p:nvGrpSpPr>
        <p:grpSpPr>
          <a:xfrm>
            <a:off x="7792279" y="1555115"/>
            <a:ext cx="4094931" cy="4007407"/>
            <a:chOff x="7510919" y="1555115"/>
            <a:chExt cx="4094931" cy="4007407"/>
          </a:xfrm>
        </p:grpSpPr>
        <p:sp>
          <p:nvSpPr>
            <p:cNvPr id="72" name="角丸四角形 71"/>
            <p:cNvSpPr/>
            <p:nvPr/>
          </p:nvSpPr>
          <p:spPr>
            <a:xfrm>
              <a:off x="7538769" y="1555115"/>
              <a:ext cx="4067081" cy="4007407"/>
            </a:xfrm>
            <a:prstGeom prst="roundRect">
              <a:avLst>
                <a:gd name="adj" fmla="val 639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280006" rtl="0" eaLnBrk="1" latinLnBrk="0" hangingPunct="1">
                <a:defRPr kumimoji="1" sz="2520" kern="1200">
                  <a:solidFill>
                    <a:schemeClr val="lt1"/>
                  </a:solidFill>
                  <a:latin typeface="+mn-lt"/>
                  <a:ea typeface="+mn-ea"/>
                  <a:cs typeface="+mn-cs"/>
                </a:defRPr>
              </a:lvl1pPr>
              <a:lvl2pPr marL="640003" algn="l" defTabSz="1280006" rtl="0" eaLnBrk="1" latinLnBrk="0" hangingPunct="1">
                <a:defRPr kumimoji="1" sz="2520" kern="1200">
                  <a:solidFill>
                    <a:schemeClr val="lt1"/>
                  </a:solidFill>
                  <a:latin typeface="+mn-lt"/>
                  <a:ea typeface="+mn-ea"/>
                  <a:cs typeface="+mn-cs"/>
                </a:defRPr>
              </a:lvl2pPr>
              <a:lvl3pPr marL="1280006" algn="l" defTabSz="1280006" rtl="0" eaLnBrk="1" latinLnBrk="0" hangingPunct="1">
                <a:defRPr kumimoji="1" sz="2520" kern="1200">
                  <a:solidFill>
                    <a:schemeClr val="lt1"/>
                  </a:solidFill>
                  <a:latin typeface="+mn-lt"/>
                  <a:ea typeface="+mn-ea"/>
                  <a:cs typeface="+mn-cs"/>
                </a:defRPr>
              </a:lvl3pPr>
              <a:lvl4pPr marL="1920009" algn="l" defTabSz="1280006" rtl="0" eaLnBrk="1" latinLnBrk="0" hangingPunct="1">
                <a:defRPr kumimoji="1" sz="2520" kern="1200">
                  <a:solidFill>
                    <a:schemeClr val="lt1"/>
                  </a:solidFill>
                  <a:latin typeface="+mn-lt"/>
                  <a:ea typeface="+mn-ea"/>
                  <a:cs typeface="+mn-cs"/>
                </a:defRPr>
              </a:lvl4pPr>
              <a:lvl5pPr marL="2560013" algn="l" defTabSz="1280006" rtl="0" eaLnBrk="1" latinLnBrk="0" hangingPunct="1">
                <a:defRPr kumimoji="1" sz="2520" kern="1200">
                  <a:solidFill>
                    <a:schemeClr val="lt1"/>
                  </a:solidFill>
                  <a:latin typeface="+mn-lt"/>
                  <a:ea typeface="+mn-ea"/>
                  <a:cs typeface="+mn-cs"/>
                </a:defRPr>
              </a:lvl5pPr>
              <a:lvl6pPr marL="3200016" algn="l" defTabSz="1280006" rtl="0" eaLnBrk="1" latinLnBrk="0" hangingPunct="1">
                <a:defRPr kumimoji="1" sz="2520" kern="1200">
                  <a:solidFill>
                    <a:schemeClr val="lt1"/>
                  </a:solidFill>
                  <a:latin typeface="+mn-lt"/>
                  <a:ea typeface="+mn-ea"/>
                  <a:cs typeface="+mn-cs"/>
                </a:defRPr>
              </a:lvl6pPr>
              <a:lvl7pPr marL="3840019" algn="l" defTabSz="1280006" rtl="0" eaLnBrk="1" latinLnBrk="0" hangingPunct="1">
                <a:defRPr kumimoji="1" sz="2520" kern="1200">
                  <a:solidFill>
                    <a:schemeClr val="lt1"/>
                  </a:solidFill>
                  <a:latin typeface="+mn-lt"/>
                  <a:ea typeface="+mn-ea"/>
                  <a:cs typeface="+mn-cs"/>
                </a:defRPr>
              </a:lvl7pPr>
              <a:lvl8pPr marL="4480022" algn="l" defTabSz="1280006" rtl="0" eaLnBrk="1" latinLnBrk="0" hangingPunct="1">
                <a:defRPr kumimoji="1" sz="2520" kern="1200">
                  <a:solidFill>
                    <a:schemeClr val="lt1"/>
                  </a:solidFill>
                  <a:latin typeface="+mn-lt"/>
                  <a:ea typeface="+mn-ea"/>
                  <a:cs typeface="+mn-cs"/>
                </a:defRPr>
              </a:lvl8pPr>
              <a:lvl9pPr marL="5120025" algn="l" defTabSz="1280006" rtl="0" eaLnBrk="1" latinLnBrk="0" hangingPunct="1">
                <a:defRPr kumimoji="1" sz="2520" kern="1200">
                  <a:solidFill>
                    <a:schemeClr val="lt1"/>
                  </a:solidFill>
                  <a:latin typeface="+mn-lt"/>
                  <a:ea typeface="+mn-ea"/>
                  <a:cs typeface="+mn-cs"/>
                </a:defRPr>
              </a:lvl9pPr>
            </a:lstStyle>
            <a:p>
              <a:pPr algn="ctr"/>
              <a:endParaRPr kumimoji="1" lang="ja-JP" altLang="en-US" dirty="0"/>
            </a:p>
          </p:txBody>
        </p:sp>
        <p:sp>
          <p:nvSpPr>
            <p:cNvPr id="73" name="テキスト ボックス 73"/>
            <p:cNvSpPr txBox="1"/>
            <p:nvPr/>
          </p:nvSpPr>
          <p:spPr>
            <a:xfrm>
              <a:off x="7612148" y="4457504"/>
              <a:ext cx="3920321" cy="1088366"/>
            </a:xfrm>
            <a:prstGeom prst="rect">
              <a:avLst/>
            </a:prstGeom>
            <a:noFill/>
          </p:spPr>
          <p:txBody>
            <a:bodyPr wrap="square" lIns="36000" tIns="36000" rIns="36000" bIns="3600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pPr>
                <a:spcBef>
                  <a:spcPts val="600"/>
                </a:spcBef>
              </a:pPr>
              <a:r>
                <a:rPr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年齢別</a:t>
              </a:r>
              <a:r>
                <a:rPr lang="ja-JP" altLang="en-US" sz="1400" b="1" dirty="0" smtClean="0">
                  <a:latin typeface="Meiryo UI" panose="020B0604030504040204" pitchFamily="50" charset="-128"/>
                  <a:ea typeface="Meiryo UI" panose="020B0604030504040204" pitchFamily="50" charset="-128"/>
                </a:rPr>
                <a:t>＞</a:t>
              </a:r>
              <a:endParaRPr lang="en-US" altLang="ja-JP" sz="1400" b="1" dirty="0" smtClean="0">
                <a:latin typeface="Meiryo UI" panose="020B0604030504040204" pitchFamily="50" charset="-128"/>
                <a:ea typeface="Meiryo UI" panose="020B0604030504040204" pitchFamily="50" charset="-128"/>
              </a:endParaRPr>
            </a:p>
            <a:p>
              <a:pPr>
                <a:spcBef>
                  <a:spcPts val="600"/>
                </a:spcBef>
              </a:pPr>
              <a:r>
                <a:rPr lang="ja-JP" altLang="en-US" sz="1260" dirty="0" smtClean="0">
                  <a:latin typeface="Meiryo UI" panose="020B0604030504040204" pitchFamily="50" charset="-128"/>
                  <a:ea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rPr>
                <a:t>・</a:t>
              </a:r>
              <a:r>
                <a:rPr lang="ja-JP" altLang="en-US" sz="1400" b="1" dirty="0" smtClean="0">
                  <a:solidFill>
                    <a:srgbClr val="FF0000"/>
                  </a:solidFill>
                  <a:latin typeface="Meiryo UI" panose="020B0604030504040204" pitchFamily="50" charset="-128"/>
                  <a:ea typeface="Meiryo UI" panose="020B0604030504040204" pitchFamily="50" charset="-128"/>
                </a:rPr>
                <a:t>万博の認知度</a:t>
              </a:r>
              <a:r>
                <a:rPr lang="ja-JP" altLang="en-US" sz="1400" dirty="0" smtClean="0">
                  <a:solidFill>
                    <a:srgbClr val="FF0000"/>
                  </a:solidFill>
                  <a:latin typeface="Meiryo UI" panose="020B0604030504040204" pitchFamily="50" charset="-128"/>
                  <a:ea typeface="Meiryo UI" panose="020B0604030504040204" pitchFamily="50" charset="-128"/>
                </a:rPr>
                <a:t>は、</a:t>
              </a:r>
              <a:r>
                <a:rPr lang="ja-JP" altLang="en-US" sz="1400" b="1" dirty="0" smtClean="0">
                  <a:solidFill>
                    <a:srgbClr val="FF0000"/>
                  </a:solidFill>
                  <a:latin typeface="Meiryo UI" panose="020B0604030504040204" pitchFamily="50" charset="-128"/>
                  <a:ea typeface="Meiryo UI" panose="020B0604030504040204" pitchFamily="50" charset="-128"/>
                </a:rPr>
                <a:t>若年層</a:t>
              </a:r>
              <a:r>
                <a:rPr lang="ja-JP" altLang="en-US" sz="1400" dirty="0" smtClean="0">
                  <a:solidFill>
                    <a:srgbClr val="FF0000"/>
                  </a:solidFill>
                  <a:latin typeface="Meiryo UI" panose="020B0604030504040204" pitchFamily="50" charset="-128"/>
                  <a:ea typeface="Meiryo UI" panose="020B0604030504040204" pitchFamily="50" charset="-128"/>
                </a:rPr>
                <a:t>が他の年代に比べ</a:t>
              </a:r>
              <a:r>
                <a:rPr lang="ja-JP" altLang="en-US" sz="1400" b="1" dirty="0" smtClean="0">
                  <a:solidFill>
                    <a:srgbClr val="FF0000"/>
                  </a:solidFill>
                  <a:latin typeface="Meiryo UI" panose="020B0604030504040204" pitchFamily="50" charset="-128"/>
                  <a:ea typeface="Meiryo UI" panose="020B0604030504040204" pitchFamily="50" charset="-128"/>
                </a:rPr>
                <a:t>低い</a:t>
              </a:r>
              <a:endParaRPr lang="en-US" altLang="ja-JP" sz="1400" b="1" dirty="0" smtClean="0">
                <a:solidFill>
                  <a:srgbClr val="FF0000"/>
                </a:solidFill>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 ・テーマ認知度や来場意向度は、万博の認知度に比べ、年齢層による差異は大きくない</a:t>
              </a:r>
              <a:endParaRPr lang="en-US" altLang="ja-JP" sz="1400" dirty="0">
                <a:latin typeface="Meiryo UI" panose="020B0604030504040204" pitchFamily="50" charset="-128"/>
                <a:ea typeface="Meiryo UI" panose="020B0604030504040204" pitchFamily="50" charset="-128"/>
              </a:endParaRPr>
            </a:p>
          </p:txBody>
        </p:sp>
        <p:sp>
          <p:nvSpPr>
            <p:cNvPr id="74" name="テキスト ボックス 74"/>
            <p:cNvSpPr txBox="1"/>
            <p:nvPr/>
          </p:nvSpPr>
          <p:spPr>
            <a:xfrm>
              <a:off x="7510919" y="1685589"/>
              <a:ext cx="4032000" cy="934478"/>
            </a:xfrm>
            <a:prstGeom prst="rect">
              <a:avLst/>
            </a:prstGeom>
            <a:noFill/>
          </p:spPr>
          <p:txBody>
            <a:bodyPr wrap="square" lIns="36000" tIns="36000" rIns="36000" bIns="3600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pPr>
                <a:spcBef>
                  <a:spcPts val="600"/>
                </a:spcBef>
              </a:pPr>
              <a:r>
                <a:rPr lang="ja-JP" altLang="en-US" sz="1800" b="1" dirty="0" smtClean="0">
                  <a:latin typeface="Meiryo UI" panose="020B0604030504040204" pitchFamily="50" charset="-128"/>
                  <a:ea typeface="Meiryo UI" panose="020B0604030504040204" pitchFamily="50" charset="-128"/>
                </a:rPr>
                <a:t>＜全体の傾向＞</a:t>
              </a:r>
              <a:endParaRPr lang="en-US" altLang="ja-JP" sz="1800" b="1" dirty="0">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 ・万博の認知度、テーマ認知度は１年間で着実に増加</a:t>
              </a:r>
              <a:endParaRPr lang="en-US" altLang="ja-JP" sz="1400" dirty="0" smtClean="0">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来場</a:t>
              </a:r>
              <a:r>
                <a:rPr lang="ja-JP" altLang="en-US" sz="1400" b="1" dirty="0" smtClean="0">
                  <a:solidFill>
                    <a:srgbClr val="FF0000"/>
                  </a:solidFill>
                  <a:latin typeface="Meiryo UI" panose="020B0604030504040204" pitchFamily="50" charset="-128"/>
                  <a:ea typeface="Meiryo UI" panose="020B0604030504040204" pitchFamily="50" charset="-128"/>
                </a:rPr>
                <a:t>意向度</a:t>
              </a:r>
              <a:r>
                <a:rPr lang="ja-JP" altLang="en-US" sz="1400" dirty="0" smtClean="0">
                  <a:solidFill>
                    <a:srgbClr val="FF0000"/>
                  </a:solidFill>
                  <a:latin typeface="Meiryo UI" panose="020B0604030504040204" pitchFamily="50" charset="-128"/>
                  <a:ea typeface="Meiryo UI" panose="020B0604030504040204" pitchFamily="50" charset="-128"/>
                </a:rPr>
                <a:t>は前回調査より</a:t>
              </a:r>
              <a:r>
                <a:rPr lang="ja-JP" altLang="en-US" sz="1400" b="1" dirty="0" smtClean="0">
                  <a:solidFill>
                    <a:srgbClr val="FF0000"/>
                  </a:solidFill>
                  <a:latin typeface="Meiryo UI" panose="020B0604030504040204" pitchFamily="50" charset="-128"/>
                  <a:ea typeface="Meiryo UI" panose="020B0604030504040204" pitchFamily="50" charset="-128"/>
                </a:rPr>
                <a:t>減少</a:t>
              </a:r>
              <a:r>
                <a:rPr lang="ja-JP" altLang="en-US" sz="1400" b="1" u="sng" dirty="0" smtClean="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p:txBody>
        </p:sp>
        <p:sp>
          <p:nvSpPr>
            <p:cNvPr id="75" name="テキスト ボックス 76"/>
            <p:cNvSpPr txBox="1"/>
            <p:nvPr/>
          </p:nvSpPr>
          <p:spPr>
            <a:xfrm>
              <a:off x="7624784" y="2736342"/>
              <a:ext cx="3908042" cy="1673141"/>
            </a:xfrm>
            <a:prstGeom prst="rect">
              <a:avLst/>
            </a:prstGeom>
            <a:noFill/>
          </p:spPr>
          <p:txBody>
            <a:bodyPr wrap="square" lIns="36000" tIns="36000" rIns="36000" bIns="36000" rtlCol="0">
              <a:spAutoFit/>
            </a:bodyPr>
            <a:lstStyle>
              <a:defPPr>
                <a:defRPr lang="ja-JP"/>
              </a:defPPr>
              <a:lvl1pPr marL="0" algn="l" defTabSz="1280006" rtl="0" eaLnBrk="1" latinLnBrk="0" hangingPunct="1">
                <a:defRPr kumimoji="1" sz="2520" kern="1200">
                  <a:solidFill>
                    <a:schemeClr val="tx1"/>
                  </a:solidFill>
                  <a:latin typeface="+mn-lt"/>
                  <a:ea typeface="+mn-ea"/>
                  <a:cs typeface="+mn-cs"/>
                </a:defRPr>
              </a:lvl1pPr>
              <a:lvl2pPr marL="640003" algn="l" defTabSz="1280006" rtl="0" eaLnBrk="1" latinLnBrk="0" hangingPunct="1">
                <a:defRPr kumimoji="1" sz="2520" kern="1200">
                  <a:solidFill>
                    <a:schemeClr val="tx1"/>
                  </a:solidFill>
                  <a:latin typeface="+mn-lt"/>
                  <a:ea typeface="+mn-ea"/>
                  <a:cs typeface="+mn-cs"/>
                </a:defRPr>
              </a:lvl2pPr>
              <a:lvl3pPr marL="1280006" algn="l" defTabSz="1280006" rtl="0" eaLnBrk="1" latinLnBrk="0" hangingPunct="1">
                <a:defRPr kumimoji="1" sz="2520" kern="1200">
                  <a:solidFill>
                    <a:schemeClr val="tx1"/>
                  </a:solidFill>
                  <a:latin typeface="+mn-lt"/>
                  <a:ea typeface="+mn-ea"/>
                  <a:cs typeface="+mn-cs"/>
                </a:defRPr>
              </a:lvl3pPr>
              <a:lvl4pPr marL="1920009" algn="l" defTabSz="1280006" rtl="0" eaLnBrk="1" latinLnBrk="0" hangingPunct="1">
                <a:defRPr kumimoji="1" sz="2520" kern="1200">
                  <a:solidFill>
                    <a:schemeClr val="tx1"/>
                  </a:solidFill>
                  <a:latin typeface="+mn-lt"/>
                  <a:ea typeface="+mn-ea"/>
                  <a:cs typeface="+mn-cs"/>
                </a:defRPr>
              </a:lvl4pPr>
              <a:lvl5pPr marL="2560013" algn="l" defTabSz="1280006" rtl="0" eaLnBrk="1" latinLnBrk="0" hangingPunct="1">
                <a:defRPr kumimoji="1" sz="2520" kern="1200">
                  <a:solidFill>
                    <a:schemeClr val="tx1"/>
                  </a:solidFill>
                  <a:latin typeface="+mn-lt"/>
                  <a:ea typeface="+mn-ea"/>
                  <a:cs typeface="+mn-cs"/>
                </a:defRPr>
              </a:lvl5pPr>
              <a:lvl6pPr marL="3200016" algn="l" defTabSz="1280006" rtl="0" eaLnBrk="1" latinLnBrk="0" hangingPunct="1">
                <a:defRPr kumimoji="1" sz="2520" kern="1200">
                  <a:solidFill>
                    <a:schemeClr val="tx1"/>
                  </a:solidFill>
                  <a:latin typeface="+mn-lt"/>
                  <a:ea typeface="+mn-ea"/>
                  <a:cs typeface="+mn-cs"/>
                </a:defRPr>
              </a:lvl6pPr>
              <a:lvl7pPr marL="3840019" algn="l" defTabSz="1280006" rtl="0" eaLnBrk="1" latinLnBrk="0" hangingPunct="1">
                <a:defRPr kumimoji="1" sz="2520" kern="1200">
                  <a:solidFill>
                    <a:schemeClr val="tx1"/>
                  </a:solidFill>
                  <a:latin typeface="+mn-lt"/>
                  <a:ea typeface="+mn-ea"/>
                  <a:cs typeface="+mn-cs"/>
                </a:defRPr>
              </a:lvl7pPr>
              <a:lvl8pPr marL="4480022" algn="l" defTabSz="1280006" rtl="0" eaLnBrk="1" latinLnBrk="0" hangingPunct="1">
                <a:defRPr kumimoji="1" sz="2520" kern="1200">
                  <a:solidFill>
                    <a:schemeClr val="tx1"/>
                  </a:solidFill>
                  <a:latin typeface="+mn-lt"/>
                  <a:ea typeface="+mn-ea"/>
                  <a:cs typeface="+mn-cs"/>
                </a:defRPr>
              </a:lvl8pPr>
              <a:lvl9pPr marL="5120025" algn="l" defTabSz="1280006" rtl="0" eaLnBrk="1" latinLnBrk="0" hangingPunct="1">
                <a:defRPr kumimoji="1" sz="2520" kern="1200">
                  <a:solidFill>
                    <a:schemeClr val="tx1"/>
                  </a:solidFill>
                  <a:latin typeface="+mn-lt"/>
                  <a:ea typeface="+mn-ea"/>
                  <a:cs typeface="+mn-cs"/>
                </a:defRPr>
              </a:lvl9pPr>
            </a:lstStyle>
            <a:p>
              <a:pPr>
                <a:spcBef>
                  <a:spcPts val="600"/>
                </a:spcBef>
              </a:pPr>
              <a:r>
                <a:rPr lang="ja-JP" altLang="en-US" sz="1400" b="1" dirty="0" smtClean="0">
                  <a:latin typeface="Meiryo UI" panose="020B0604030504040204" pitchFamily="50" charset="-128"/>
                  <a:ea typeface="Meiryo UI" panose="020B0604030504040204" pitchFamily="50" charset="-128"/>
                </a:rPr>
                <a:t>＜府内＞</a:t>
              </a:r>
              <a:endParaRPr lang="en-US" altLang="ja-JP" sz="1400" b="1" dirty="0" smtClean="0">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・前回調査より認知度は増加 </a:t>
              </a:r>
              <a:endParaRPr lang="en-US" altLang="ja-JP" sz="1400" dirty="0" smtClean="0">
                <a:latin typeface="Meiryo UI" panose="020B0604030504040204" pitchFamily="50" charset="-128"/>
                <a:ea typeface="Meiryo UI" panose="020B0604030504040204" pitchFamily="50" charset="-128"/>
              </a:endParaRPr>
            </a:p>
            <a:p>
              <a:pPr>
                <a:spcBef>
                  <a:spcPts val="600"/>
                </a:spcBef>
              </a:pPr>
              <a:r>
                <a:rPr lang="ja-JP" altLang="en-US" sz="1400" dirty="0" smtClean="0">
                  <a:solidFill>
                    <a:srgbClr val="FF0000"/>
                  </a:solidFill>
                  <a:latin typeface="Meiryo UI" panose="020B0604030504040204" pitchFamily="50" charset="-128"/>
                  <a:ea typeface="Meiryo UI" panose="020B0604030504040204" pitchFamily="50" charset="-128"/>
                </a:rPr>
                <a:t>・</a:t>
              </a:r>
              <a:r>
                <a:rPr lang="ja-JP" altLang="en-US" sz="1400" b="1" dirty="0" smtClean="0">
                  <a:solidFill>
                    <a:srgbClr val="FF0000"/>
                  </a:solidFill>
                  <a:latin typeface="Meiryo UI" panose="020B0604030504040204" pitchFamily="50" charset="-128"/>
                  <a:ea typeface="Meiryo UI" panose="020B0604030504040204" pitchFamily="50" charset="-128"/>
                </a:rPr>
                <a:t>来場意向度</a:t>
              </a:r>
              <a:r>
                <a:rPr lang="ja-JP" altLang="en-US" sz="1400" dirty="0" smtClean="0">
                  <a:solidFill>
                    <a:srgbClr val="FF0000"/>
                  </a:solidFill>
                  <a:latin typeface="Meiryo UI" panose="020B0604030504040204" pitchFamily="50" charset="-128"/>
                  <a:ea typeface="Meiryo UI" panose="020B0604030504040204" pitchFamily="50" charset="-128"/>
                </a:rPr>
                <a:t>は前回調査より減少し</a:t>
              </a:r>
              <a:r>
                <a:rPr lang="ja-JP" altLang="en-US" sz="1400" b="1" dirty="0" smtClean="0">
                  <a:solidFill>
                    <a:srgbClr val="FF0000"/>
                  </a:solidFill>
                  <a:latin typeface="Meiryo UI" panose="020B0604030504040204" pitchFamily="50" charset="-128"/>
                  <a:ea typeface="Meiryo UI" panose="020B0604030504040204" pitchFamily="50" charset="-128"/>
                </a:rPr>
                <a:t>５割を下回る</a:t>
              </a:r>
              <a:endParaRPr lang="en-US" altLang="ja-JP" sz="1400" b="1" dirty="0" smtClean="0">
                <a:solidFill>
                  <a:srgbClr val="FF0000"/>
                </a:solidFill>
                <a:latin typeface="Meiryo UI" panose="020B0604030504040204" pitchFamily="50" charset="-128"/>
                <a:ea typeface="Meiryo UI" panose="020B0604030504040204" pitchFamily="50" charset="-128"/>
              </a:endParaRPr>
            </a:p>
            <a:p>
              <a:pPr>
                <a:spcBef>
                  <a:spcPts val="600"/>
                </a:spcBef>
              </a:pPr>
              <a:r>
                <a:rPr lang="ja-JP" altLang="en-US" sz="1400" b="1" dirty="0" smtClean="0">
                  <a:latin typeface="Meiryo UI" panose="020B0604030504040204" pitchFamily="50" charset="-128"/>
                  <a:ea typeface="Meiryo UI" panose="020B0604030504040204" pitchFamily="50" charset="-128"/>
                </a:rPr>
                <a:t>＜府外＞</a:t>
              </a:r>
              <a:endParaRPr lang="en-US" altLang="ja-JP" sz="1400" b="1" dirty="0" smtClean="0">
                <a:latin typeface="Meiryo UI" panose="020B0604030504040204" pitchFamily="50" charset="-128"/>
                <a:ea typeface="Meiryo UI" panose="020B0604030504040204" pitchFamily="50" charset="-128"/>
              </a:endParaRPr>
            </a:p>
            <a:p>
              <a:pPr>
                <a:spcBef>
                  <a:spcPts val="600"/>
                </a:spcBef>
              </a:pPr>
              <a:r>
                <a:rPr lang="ja-JP" altLang="en-US" sz="1400" dirty="0" smtClean="0">
                  <a:latin typeface="Meiryo UI" panose="020B0604030504040204" pitchFamily="50" charset="-128"/>
                  <a:ea typeface="Meiryo UI" panose="020B0604030504040204" pitchFamily="50" charset="-128"/>
                </a:rPr>
                <a:t> </a:t>
              </a:r>
              <a:r>
                <a:rPr lang="ja-JP" altLang="en-US" sz="1400" dirty="0" smtClean="0">
                  <a:solidFill>
                    <a:srgbClr val="FF0000"/>
                  </a:solidFill>
                  <a:latin typeface="Meiryo UI" panose="020B0604030504040204" pitchFamily="50" charset="-128"/>
                  <a:ea typeface="Meiryo UI" panose="020B0604030504040204" pitchFamily="50" charset="-128"/>
                </a:rPr>
                <a:t>・認知度</a:t>
              </a:r>
              <a:r>
                <a:rPr lang="ja-JP" altLang="en-US" sz="1400" dirty="0">
                  <a:solidFill>
                    <a:srgbClr val="FF0000"/>
                  </a:solidFill>
                  <a:latin typeface="Meiryo UI" panose="020B0604030504040204" pitchFamily="50" charset="-128"/>
                  <a:ea typeface="Meiryo UI" panose="020B0604030504040204" pitchFamily="50" charset="-128"/>
                </a:rPr>
                <a:t>をはじめ、全ての項目の数値が</a:t>
              </a:r>
              <a:r>
                <a:rPr lang="ja-JP" altLang="en-US" sz="1400" b="1" dirty="0" smtClean="0">
                  <a:solidFill>
                    <a:srgbClr val="FF0000"/>
                  </a:solidFill>
                  <a:latin typeface="Meiryo UI" panose="020B0604030504040204" pitchFamily="50" charset="-128"/>
                  <a:ea typeface="Meiryo UI" panose="020B0604030504040204" pitchFamily="50" charset="-128"/>
                </a:rPr>
                <a:t>低い。</a:t>
              </a:r>
              <a:r>
                <a:rPr lang="ja-JP" altLang="en-US" sz="1400" dirty="0" smtClean="0">
                  <a:solidFill>
                    <a:srgbClr val="FF0000"/>
                  </a:solidFill>
                  <a:latin typeface="Meiryo UI" panose="020B0604030504040204" pitchFamily="50" charset="-128"/>
                  <a:ea typeface="Meiryo UI" panose="020B0604030504040204" pitchFamily="50" charset="-128"/>
                </a:rPr>
                <a:t>とりわけ</a:t>
              </a:r>
              <a:r>
                <a:rPr lang="ja-JP" altLang="en-US" sz="1400" b="1" dirty="0" smtClean="0">
                  <a:solidFill>
                    <a:srgbClr val="FF0000"/>
                  </a:solidFill>
                  <a:latin typeface="Meiryo UI" panose="020B0604030504040204" pitchFamily="50" charset="-128"/>
                  <a:ea typeface="Meiryo UI" panose="020B0604030504040204" pitchFamily="50" charset="-128"/>
                </a:rPr>
                <a:t>首都圏</a:t>
              </a:r>
              <a:r>
                <a:rPr lang="ja-JP" altLang="en-US" sz="1400" dirty="0" smtClean="0">
                  <a:solidFill>
                    <a:srgbClr val="FF0000"/>
                  </a:solidFill>
                  <a:latin typeface="Meiryo UI" panose="020B0604030504040204" pitchFamily="50" charset="-128"/>
                  <a:ea typeface="Meiryo UI" panose="020B0604030504040204" pitchFamily="50" charset="-128"/>
                </a:rPr>
                <a:t>の数値</a:t>
              </a:r>
              <a:r>
                <a:rPr lang="ja-JP" altLang="en-US" sz="1400" dirty="0">
                  <a:solidFill>
                    <a:srgbClr val="FF0000"/>
                  </a:solidFill>
                  <a:latin typeface="Meiryo UI" panose="020B0604030504040204" pitchFamily="50" charset="-128"/>
                  <a:ea typeface="Meiryo UI" panose="020B0604030504040204" pitchFamily="50" charset="-128"/>
                </a:rPr>
                <a:t>が</a:t>
              </a:r>
              <a:r>
                <a:rPr lang="ja-JP" altLang="en-US" sz="1400" b="1" dirty="0" smtClean="0">
                  <a:solidFill>
                    <a:srgbClr val="FF0000"/>
                  </a:solidFill>
                  <a:latin typeface="Meiryo UI" panose="020B0604030504040204" pitchFamily="50" charset="-128"/>
                  <a:ea typeface="Meiryo UI" panose="020B0604030504040204" pitchFamily="50" charset="-128"/>
                </a:rPr>
                <a:t>低い</a:t>
              </a:r>
              <a:endParaRPr lang="en-US" altLang="ja-JP" sz="1400" b="1" dirty="0">
                <a:solidFill>
                  <a:srgbClr val="FF0000"/>
                </a:solidFill>
                <a:latin typeface="Meiryo UI" panose="020B0604030504040204" pitchFamily="50" charset="-128"/>
                <a:ea typeface="Meiryo UI" panose="020B0604030504040204" pitchFamily="50" charset="-128"/>
              </a:endParaRPr>
            </a:p>
          </p:txBody>
        </p:sp>
      </p:grpSp>
      <p:sp>
        <p:nvSpPr>
          <p:cNvPr id="7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15720" y="6348231"/>
            <a:ext cx="236601" cy="494494"/>
          </a:xfrm>
        </p:spPr>
        <p:txBody>
          <a:bodyPr/>
          <a:lstStyle/>
          <a:p>
            <a:fld id="{86CB4B4D-7CA3-9044-876B-883B54F8677D}" type="slidenum">
              <a:rPr lang="en-US" altLang="ja-JP" b="1" smtClean="0">
                <a:solidFill>
                  <a:schemeClr val="tx1"/>
                </a:solidFill>
              </a:rPr>
              <a:t>15</a:t>
            </a:fld>
            <a:endParaRPr lang="ja-JP" altLang="en-US" b="1" dirty="0">
              <a:solidFill>
                <a:schemeClr val="tx1"/>
              </a:solidFill>
            </a:endParaRPr>
          </a:p>
        </p:txBody>
      </p:sp>
    </p:spTree>
    <p:extLst>
      <p:ext uri="{BB962C8B-B14F-4D97-AF65-F5344CB8AC3E}">
        <p14:creationId xmlns:p14="http://schemas.microsoft.com/office/powerpoint/2010/main" val="457620920"/>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595799" y="651694"/>
            <a:ext cx="10973175" cy="715087"/>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▶アンケート調査結果を踏まえ、各区</a:t>
            </a:r>
            <a:r>
              <a:rPr lang="ja-JP" altLang="en-US" sz="1600" dirty="0">
                <a:latin typeface="BIZ UDPゴシック" panose="020B0400000000000000" pitchFamily="50" charset="-128"/>
                <a:ea typeface="BIZ UDPゴシック" panose="020B0400000000000000" pitchFamily="50" charset="-128"/>
              </a:rPr>
              <a:t>役所や府内市町村と連携</a:t>
            </a:r>
            <a:r>
              <a:rPr lang="ja-JP" altLang="en-US" sz="1600" dirty="0" smtClean="0">
                <a:latin typeface="BIZ UDPゴシック" panose="020B0400000000000000" pitchFamily="50" charset="-128"/>
                <a:ea typeface="BIZ UDPゴシック" panose="020B0400000000000000" pitchFamily="50" charset="-128"/>
              </a:rPr>
              <a:t>した取組み</a:t>
            </a:r>
            <a:r>
              <a:rPr lang="ja-JP" altLang="en-US" sz="1600" dirty="0">
                <a:latin typeface="BIZ UDPゴシック" panose="020B0400000000000000" pitchFamily="50" charset="-128"/>
                <a:ea typeface="BIZ UDPゴシック" panose="020B0400000000000000" pitchFamily="50" charset="-128"/>
              </a:rPr>
              <a:t>や、全国や海外への情報発信の強化などを通じ、万博への来場意欲の更なる向上を図る</a:t>
            </a:r>
            <a:r>
              <a:rPr lang="ja-JP" altLang="en-US" sz="1600" dirty="0" smtClean="0">
                <a:latin typeface="BIZ UDPゴシック" panose="020B0400000000000000" pitchFamily="50" charset="-128"/>
                <a:ea typeface="BIZ UDPゴシック" panose="020B0400000000000000" pitchFamily="50" charset="-128"/>
              </a:rPr>
              <a:t>。</a:t>
            </a:r>
            <a:endParaRPr lang="ja-JP" altLang="ja-JP" sz="1600" dirty="0">
              <a:latin typeface="BIZ UDPゴシック" panose="020B0400000000000000" pitchFamily="50" charset="-128"/>
              <a:ea typeface="BIZ UDPゴシック" panose="020B0400000000000000" pitchFamily="50" charset="-128"/>
            </a:endParaRPr>
          </a:p>
        </p:txBody>
      </p:sp>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10030485" y="6045724"/>
            <a:ext cx="1263487" cy="230832"/>
          </a:xfrm>
          <a:prstGeom prst="rect">
            <a:avLst/>
          </a:prstGeom>
          <a:noFill/>
        </p:spPr>
        <p:txBody>
          <a:bodyPr wrap="none" rtlCol="0">
            <a:spAutoFit/>
          </a:bodyPr>
          <a:lstStyle/>
          <a:p>
            <a:pPr algn="ctr"/>
            <a:r>
              <a:rPr kumimoji="1" lang="ja-JP" altLang="en-US" sz="900" dirty="0" smtClean="0">
                <a:latin typeface="BIZ UDPゴシック" panose="020B0400000000000000" pitchFamily="50" charset="-128"/>
                <a:ea typeface="BIZ UDPゴシック" panose="020B0400000000000000" pitchFamily="50" charset="-128"/>
              </a:rPr>
              <a:t>「</a:t>
            </a:r>
            <a:r>
              <a:rPr kumimoji="1" lang="en-US" altLang="ja-JP" sz="900" dirty="0" smtClean="0">
                <a:latin typeface="BIZ UDPゴシック" panose="020B0400000000000000" pitchFamily="50" charset="-128"/>
                <a:ea typeface="BIZ UDPゴシック" panose="020B0400000000000000" pitchFamily="50" charset="-128"/>
              </a:rPr>
              <a:t>1000</a:t>
            </a:r>
            <a:r>
              <a:rPr kumimoji="1" lang="ja-JP" altLang="en-US" sz="900" dirty="0">
                <a:latin typeface="BIZ UDPゴシック" panose="020B0400000000000000" pitchFamily="50" charset="-128"/>
                <a:ea typeface="BIZ UDPゴシック" panose="020B0400000000000000" pitchFamily="50" charset="-128"/>
              </a:rPr>
              <a:t>日前</a:t>
            </a:r>
            <a:r>
              <a:rPr kumimoji="1" lang="ja-JP" altLang="en-US" sz="900" dirty="0" smtClean="0">
                <a:latin typeface="BIZ UDPゴシック" panose="020B0400000000000000" pitchFamily="50" charset="-128"/>
                <a:ea typeface="BIZ UDPゴシック" panose="020B0400000000000000" pitchFamily="50" charset="-128"/>
              </a:rPr>
              <a:t>イベント</a:t>
            </a:r>
            <a:r>
              <a:rPr kumimoji="1" lang="ja-JP" altLang="en-US" sz="900" dirty="0">
                <a:latin typeface="BIZ UDPゴシック" panose="020B0400000000000000" pitchFamily="50" charset="-128"/>
                <a:ea typeface="BIZ UDPゴシック" panose="020B0400000000000000" pitchFamily="50" charset="-128"/>
              </a:rPr>
              <a:t>」</a:t>
            </a:r>
          </a:p>
        </p:txBody>
      </p:sp>
      <p:sp>
        <p:nvSpPr>
          <p:cNvPr id="13" name="正方形/長方形 12"/>
          <p:cNvSpPr/>
          <p:nvPr/>
        </p:nvSpPr>
        <p:spPr>
          <a:xfrm>
            <a:off x="156905" y="1829410"/>
            <a:ext cx="4896000" cy="2400657"/>
          </a:xfrm>
          <a:prstGeom prst="rect">
            <a:avLst/>
          </a:prstGeom>
          <a:ln>
            <a:noFill/>
          </a:ln>
        </p:spPr>
        <p:txBody>
          <a:bodyPr wrap="square">
            <a:spAutoFit/>
          </a:bodyPr>
          <a:lstStyle/>
          <a:p>
            <a:pPr>
              <a:lnSpc>
                <a:spcPts val="20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１．地元でのさらなる取組みの推進</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r>
              <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・市内</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24</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区の地域特性を生かしながら、各区の創意工夫</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に</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よる機運</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醸成の取組みを展開</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solidFill>
                  <a:prstClr val="black"/>
                </a:solidFill>
                <a:latin typeface="Meiryo UI" panose="020B0604030504040204" pitchFamily="50" charset="-128"/>
                <a:ea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府内市町村と連携した集客イベントを実施</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solidFill>
                  <a:prstClr val="black"/>
                </a:solidFill>
                <a:latin typeface="Meiryo UI" panose="020B0604030504040204" pitchFamily="50" charset="-128"/>
                <a:ea typeface="Meiryo UI" panose="020B0604030504040204" pitchFamily="50" charset="-128"/>
              </a:rPr>
              <a:t>・</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ツール・グッズ等を作成し、イベント等において配布</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・主要エリアの街頭バナーなどを活用した</a:t>
            </a:r>
            <a:r>
              <a:rPr lang="ja-JP" altLang="en-US" sz="1500" kern="100" spc="-150" dirty="0">
                <a:latin typeface="Meiryo UI" panose="020B0604030504040204" pitchFamily="50" charset="-128"/>
                <a:ea typeface="Meiryo UI" panose="020B0604030504040204" pitchFamily="50" charset="-128"/>
                <a:cs typeface="Times New Roman" panose="02020603050405020304" pitchFamily="18" charset="0"/>
              </a:rPr>
              <a:t>シティドレッシング</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を実施</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・万博の桜</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のさらなる</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を実施</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正方形/長方形 13"/>
          <p:cNvSpPr/>
          <p:nvPr/>
        </p:nvSpPr>
        <p:spPr>
          <a:xfrm>
            <a:off x="169436" y="5115569"/>
            <a:ext cx="4217761" cy="1118255"/>
          </a:xfrm>
          <a:prstGeom prst="rect">
            <a:avLst/>
          </a:prstGeom>
          <a:solidFill>
            <a:schemeClr val="bg1"/>
          </a:solidFill>
          <a:ln>
            <a:noFill/>
          </a:ln>
        </p:spPr>
        <p:txBody>
          <a:bodyPr wrap="square">
            <a:spAutoFit/>
          </a:bodyPr>
          <a:lstStyle/>
          <a:p>
            <a:pPr>
              <a:lnSpc>
                <a:spcPts val="2000"/>
              </a:lnSpc>
              <a:spcBef>
                <a:spcPts val="600"/>
              </a:spcBef>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３． 若年層への発信強化</a:t>
            </a:r>
            <a:r>
              <a:rPr lang="en-US" altLang="ja-JP" sz="1600" u="sng"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600" u="sng"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solidFill>
                  <a:prstClr val="black"/>
                </a:solidFill>
                <a:latin typeface="Meiryo UI" panose="020B0604030504040204" pitchFamily="50" charset="-128"/>
                <a:ea typeface="Meiryo UI" panose="020B0604030504040204" pitchFamily="50" charset="-128"/>
              </a:rPr>
              <a:t>・</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高校生向け教育プログラムの学習成果発表会を</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実施。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府内・全国の学校への展開をめざす</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dirty="0">
                <a:solidFill>
                  <a:prstClr val="black"/>
                </a:solidFill>
                <a:latin typeface="Meiryo UI" panose="020B0604030504040204" pitchFamily="50" charset="-128"/>
                <a:ea typeface="Meiryo UI" panose="020B0604030504040204" pitchFamily="50" charset="-128"/>
              </a:rPr>
              <a:t>・</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SNS</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等を活用し若年層の認知度向上を図る</a:t>
            </a:r>
            <a:endParaRPr lang="en-US" altLang="ja-JP" sz="1500" u="sng" dirty="0">
              <a:latin typeface="Meiryo UI" panose="020B0604030504040204" pitchFamily="50" charset="-128"/>
              <a:ea typeface="Meiryo UI" panose="020B0604030504040204" pitchFamily="50" charset="-128"/>
            </a:endParaRPr>
          </a:p>
        </p:txBody>
      </p:sp>
      <p:sp>
        <p:nvSpPr>
          <p:cNvPr id="16" name="正方形/長方形 15"/>
          <p:cNvSpPr/>
          <p:nvPr/>
        </p:nvSpPr>
        <p:spPr>
          <a:xfrm>
            <a:off x="187827" y="3818297"/>
            <a:ext cx="8093318" cy="1244031"/>
          </a:xfrm>
          <a:prstGeom prst="rect">
            <a:avLst/>
          </a:prstGeom>
          <a:ln>
            <a:noFill/>
          </a:ln>
        </p:spPr>
        <p:txBody>
          <a:bodyPr wrap="square" tIns="108000" bIns="108000">
            <a:spAutoFit/>
          </a:bodyPr>
          <a:lstStyle/>
          <a:p>
            <a:pPr>
              <a:lnSpc>
                <a:spcPts val="20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２．全国への発信強化</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marL="88900">
              <a:lnSpc>
                <a:spcPts val="20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・開催</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500</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日前（</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11</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月</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30</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日）、</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前売券販売開始（年内）等の節目を捉えて</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、博覧会</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協会や経済界、自治体等</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と連携</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しながら、全国に</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向けて訴</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求力のあるイベントを実施予定</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marL="88900">
              <a:lnSpc>
                <a:spcPts val="20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・全国知事会万博推進本部（</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5</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月予定）や全国首長連合（</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6</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月予定）を活用した取組み</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機運醸成</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の取組み②</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1" name="角丸四角形 20"/>
          <p:cNvSpPr/>
          <p:nvPr/>
        </p:nvSpPr>
        <p:spPr>
          <a:xfrm>
            <a:off x="173758" y="1508473"/>
            <a:ext cx="3659836" cy="2676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b="1" dirty="0" smtClean="0">
                <a:solidFill>
                  <a:schemeClr val="tx1"/>
                </a:solidFill>
                <a:latin typeface="Meiryo UI" panose="020B0604030504040204" pitchFamily="50" charset="-128"/>
                <a:ea typeface="Meiryo UI" panose="020B0604030504040204" pitchFamily="50" charset="-128"/>
              </a:rPr>
              <a:t>【2023</a:t>
            </a:r>
            <a:r>
              <a:rPr lang="ja-JP" altLang="en-US" sz="1600" b="1" dirty="0" smtClean="0">
                <a:solidFill>
                  <a:schemeClr val="tx1"/>
                </a:solidFill>
                <a:latin typeface="Meiryo UI" panose="020B0604030504040204" pitchFamily="50" charset="-128"/>
                <a:ea typeface="Meiryo UI" panose="020B0604030504040204" pitchFamily="50" charset="-128"/>
              </a:rPr>
              <a:t>年度</a:t>
            </a:r>
            <a:r>
              <a:rPr lang="ja-JP" altLang="en-US" sz="1600" b="1" dirty="0">
                <a:solidFill>
                  <a:schemeClr val="tx1"/>
                </a:solidFill>
                <a:latin typeface="Meiryo UI" panose="020B0604030504040204" pitchFamily="50" charset="-128"/>
                <a:ea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rPr>
              <a:t>取組み（主なもの）</a:t>
            </a:r>
            <a:r>
              <a:rPr lang="en-US" altLang="ja-JP" sz="1600" b="1" dirty="0" smtClean="0">
                <a:solidFill>
                  <a:schemeClr val="tx1"/>
                </a:solidFill>
                <a:latin typeface="Meiryo UI" panose="020B0604030504040204" pitchFamily="50" charset="-128"/>
                <a:ea typeface="Meiryo UI" panose="020B0604030504040204" pitchFamily="50" charset="-128"/>
              </a:rPr>
              <a:t>】</a:t>
            </a:r>
            <a:endParaRPr lang="ja-JP" altLang="en-US" sz="1600" b="1"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5381979" y="3895342"/>
            <a:ext cx="2127740" cy="241476"/>
          </a:xfrm>
          <a:prstGeom prst="rect">
            <a:avLst/>
          </a:prstGeom>
          <a:noFill/>
        </p:spPr>
        <p:txBody>
          <a:bodyPr wrap="square">
            <a:spAutoFit/>
          </a:bodyPr>
          <a:lstStyle/>
          <a:p>
            <a:pPr algn="ctr"/>
            <a:r>
              <a:rPr lang="ja-JP" altLang="en-US" sz="969" dirty="0">
                <a:latin typeface="BIZ UDPゴシック" panose="020B0400000000000000" pitchFamily="50" charset="-128"/>
                <a:ea typeface="BIZ UDPゴシック" panose="020B0400000000000000" pitchFamily="50" charset="-128"/>
              </a:rPr>
              <a:t>「御堂筋オータム」</a:t>
            </a:r>
          </a:p>
        </p:txBody>
      </p:sp>
      <p:pic>
        <p:nvPicPr>
          <p:cNvPr id="26" name="図 2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86158" y="1857703"/>
            <a:ext cx="3304906" cy="1988730"/>
          </a:xfrm>
          <a:prstGeom prst="rect">
            <a:avLst/>
          </a:prstGeom>
        </p:spPr>
      </p:pic>
      <p:pic>
        <p:nvPicPr>
          <p:cNvPr id="27" name="図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5042260" y="1814208"/>
            <a:ext cx="3304906" cy="2048136"/>
          </a:xfrm>
          <a:prstGeom prst="rect">
            <a:avLst/>
          </a:prstGeom>
          <a:ln>
            <a:noFill/>
          </a:ln>
          <a:extLst>
            <a:ext uri="{53640926-AAD7-44D8-BBD7-CCE9431645EC}">
              <a14:shadowObscured xmlns:a14="http://schemas.microsoft.com/office/drawing/2010/main"/>
            </a:ext>
          </a:extLst>
        </p:spPr>
      </p:pic>
      <p:sp>
        <p:nvSpPr>
          <p:cNvPr id="29" name="正方形/長方形 28"/>
          <p:cNvSpPr/>
          <p:nvPr/>
        </p:nvSpPr>
        <p:spPr>
          <a:xfrm>
            <a:off x="8767075" y="3833991"/>
            <a:ext cx="3018218" cy="241476"/>
          </a:xfrm>
          <a:prstGeom prst="rect">
            <a:avLst/>
          </a:prstGeom>
          <a:noFill/>
        </p:spPr>
        <p:txBody>
          <a:bodyPr wrap="square">
            <a:spAutoFit/>
          </a:bodyPr>
          <a:lstStyle/>
          <a:p>
            <a:pPr algn="ctr"/>
            <a:r>
              <a:rPr lang="ja-JP" altLang="en-US" sz="969" dirty="0">
                <a:latin typeface="BIZ UDPゴシック" panose="020B0400000000000000" pitchFamily="50" charset="-128"/>
                <a:ea typeface="BIZ UDPゴシック" panose="020B0400000000000000" pitchFamily="50" charset="-128"/>
              </a:rPr>
              <a:t>「大阪</a:t>
            </a:r>
            <a:r>
              <a:rPr lang="ja-JP" altLang="en-US" sz="969" dirty="0" smtClean="0">
                <a:latin typeface="BIZ UDPゴシック" panose="020B0400000000000000" pitchFamily="50" charset="-128"/>
                <a:ea typeface="BIZ UDPゴシック" panose="020B0400000000000000" pitchFamily="50" charset="-128"/>
              </a:rPr>
              <a:t>モノレール車両</a:t>
            </a:r>
            <a:r>
              <a:rPr lang="ja-JP" altLang="en-US" sz="969" dirty="0">
                <a:latin typeface="BIZ UDPゴシック" panose="020B0400000000000000" pitchFamily="50" charset="-128"/>
                <a:ea typeface="BIZ UDPゴシック" panose="020B0400000000000000" pitchFamily="50" charset="-128"/>
              </a:rPr>
              <a:t>ラッピング」</a:t>
            </a:r>
          </a:p>
        </p:txBody>
      </p:sp>
      <p:pic>
        <p:nvPicPr>
          <p:cNvPr id="5" name="図 4"/>
          <p:cNvPicPr>
            <a:picLocks noChangeAspect="1"/>
          </p:cNvPicPr>
          <p:nvPr/>
        </p:nvPicPr>
        <p:blipFill rotWithShape="1">
          <a:blip r:embed="rId4" cstate="email">
            <a:extLst>
              <a:ext uri="{28A0092B-C50C-407E-A947-70E740481C1C}">
                <a14:useLocalDpi xmlns:a14="http://schemas.microsoft.com/office/drawing/2010/main"/>
              </a:ext>
            </a:extLst>
          </a:blip>
          <a:srcRect t="18131"/>
          <a:stretch/>
        </p:blipFill>
        <p:spPr>
          <a:xfrm>
            <a:off x="8880482" y="4123670"/>
            <a:ext cx="2987934" cy="1914807"/>
          </a:xfrm>
          <a:prstGeom prst="rect">
            <a:avLst/>
          </a:prstGeom>
        </p:spPr>
      </p:pic>
      <p:sp>
        <p:nvSpPr>
          <p:cNvPr id="22" name="正方形/長方形 2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1012" y="6344681"/>
            <a:ext cx="236601" cy="494494"/>
          </a:xfrm>
        </p:spPr>
        <p:txBody>
          <a:bodyPr/>
          <a:lstStyle/>
          <a:p>
            <a:fld id="{86CB4B4D-7CA3-9044-876B-883B54F8677D}" type="slidenum">
              <a:rPr lang="en-US" altLang="ja-JP" b="1" smtClean="0">
                <a:solidFill>
                  <a:schemeClr val="tx1"/>
                </a:solidFill>
              </a:rPr>
              <a:t>16</a:t>
            </a:fld>
            <a:endParaRPr lang="ja-JP" altLang="en-US" b="1" dirty="0">
              <a:solidFill>
                <a:schemeClr val="tx1"/>
              </a:solidFill>
            </a:endParaRPr>
          </a:p>
        </p:txBody>
      </p:sp>
      <p:sp>
        <p:nvSpPr>
          <p:cNvPr id="15" name="正方形/長方形 14"/>
          <p:cNvSpPr/>
          <p:nvPr/>
        </p:nvSpPr>
        <p:spPr>
          <a:xfrm>
            <a:off x="4202453" y="5120431"/>
            <a:ext cx="5119347" cy="1184940"/>
          </a:xfrm>
          <a:prstGeom prst="rect">
            <a:avLst/>
          </a:prstGeom>
          <a:ln>
            <a:noFill/>
          </a:ln>
        </p:spPr>
        <p:txBody>
          <a:bodyPr wrap="square">
            <a:spAutoFit/>
          </a:bodyPr>
          <a:lstStyle/>
          <a:p>
            <a:pPr>
              <a:spcBef>
                <a:spcPts val="600"/>
              </a:spcBef>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４．海外への発信強化</a:t>
            </a:r>
            <a: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600"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G7</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貿易大臣会合（</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10</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月）などを活用した万博</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の実施</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a:spcBef>
                <a:spcPts val="600"/>
              </a:spcBef>
            </a:pP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デジタルメディア（動画の配信等）を活用した効果的な</a:t>
            </a:r>
            <a:r>
              <a:rPr lang="en-US" altLang="ja-JP" sz="1500" kern="100" dirty="0" smtClean="0">
                <a:latin typeface="Meiryo UI" panose="020B0604030504040204" pitchFamily="50" charset="-128"/>
                <a:ea typeface="Meiryo UI" panose="020B0604030504040204" pitchFamily="50" charset="-128"/>
                <a:cs typeface="Times New Roman" panose="02020603050405020304" pitchFamily="18" charset="0"/>
              </a:rPr>
              <a:t>PR</a:t>
            </a:r>
          </a:p>
          <a:p>
            <a:pPr>
              <a:spcBef>
                <a:spcPts val="600"/>
              </a:spcBef>
            </a:pP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実施</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898003502"/>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44749" y="5677528"/>
            <a:ext cx="914400" cy="914400"/>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機運醸成</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a:t>
            </a:r>
            <a:r>
              <a:rPr lang="ja-JP" altLang="en-US" sz="2800" b="1" dirty="0">
                <a:solidFill>
                  <a:schemeClr val="bg1"/>
                </a:solidFill>
                <a:latin typeface="BIZ UDPゴシック" panose="020B0400000000000000" pitchFamily="50" charset="-128"/>
                <a:ea typeface="BIZ UDPゴシック" panose="020B0400000000000000" pitchFamily="50" charset="-128"/>
              </a:rPr>
              <a:t>③</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角丸四角形 16"/>
          <p:cNvSpPr/>
          <p:nvPr/>
        </p:nvSpPr>
        <p:spPr>
          <a:xfrm>
            <a:off x="265197" y="491426"/>
            <a:ext cx="5443271" cy="39188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参考：この間の主な取組み</a:t>
            </a:r>
            <a:endParaRPr lang="ja-JP" altLang="en-US" b="1" dirty="0">
              <a:solidFill>
                <a:schemeClr val="tx1"/>
              </a:solidFill>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258613" y="3262456"/>
            <a:ext cx="1605427" cy="983486"/>
          </a:xfrm>
          <a:prstGeom prst="rect">
            <a:avLst/>
          </a:prstGeom>
        </p:spPr>
      </p:pic>
      <p:sp>
        <p:nvSpPr>
          <p:cNvPr id="7" name="テキスト ボックス 6"/>
          <p:cNvSpPr txBox="1"/>
          <p:nvPr/>
        </p:nvSpPr>
        <p:spPr>
          <a:xfrm>
            <a:off x="367855" y="3145726"/>
            <a:ext cx="3890758"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600" dirty="0" smtClean="0">
                <a:solidFill>
                  <a:srgbClr val="0070C0"/>
                </a:solidFill>
                <a:latin typeface="+mn-ea"/>
                <a:ea typeface="+mn-ea"/>
              </a:rPr>
              <a:t>▮</a:t>
            </a:r>
            <a:r>
              <a:rPr lang="ja-JP" altLang="en-US" sz="1600" b="1" dirty="0" smtClean="0">
                <a:latin typeface="+mn-ea"/>
                <a:ea typeface="+mn-ea"/>
              </a:rPr>
              <a:t>太陽</a:t>
            </a:r>
            <a:r>
              <a:rPr lang="ja-JP" altLang="en-US" sz="1600" b="1" dirty="0">
                <a:latin typeface="+mn-ea"/>
                <a:ea typeface="+mn-ea"/>
              </a:rPr>
              <a:t>の塔</a:t>
            </a:r>
            <a:r>
              <a:rPr lang="en-US" altLang="ja-JP" sz="1600" b="1" dirty="0">
                <a:latin typeface="+mn-ea"/>
                <a:ea typeface="+mn-ea"/>
              </a:rPr>
              <a:t>24</a:t>
            </a:r>
            <a:r>
              <a:rPr lang="ja-JP" altLang="en-US" sz="1600" b="1" dirty="0">
                <a:latin typeface="+mn-ea"/>
                <a:ea typeface="+mn-ea"/>
              </a:rPr>
              <a:t>区</a:t>
            </a:r>
            <a:r>
              <a:rPr lang="ja-JP" altLang="en-US" sz="1600" b="1" dirty="0" smtClean="0">
                <a:latin typeface="+mn-ea"/>
                <a:ea typeface="+mn-ea"/>
              </a:rPr>
              <a:t>リレープロジェクト</a:t>
            </a:r>
            <a:endParaRPr lang="en-US" altLang="ja-JP" sz="1600" b="1" dirty="0" smtClean="0">
              <a:latin typeface="+mn-ea"/>
              <a:ea typeface="+mn-ea"/>
            </a:endParaRPr>
          </a:p>
          <a:p>
            <a:r>
              <a:rPr lang="ja-JP" altLang="en-US" sz="1200" dirty="0">
                <a:latin typeface="+mn-ea"/>
                <a:ea typeface="+mn-ea"/>
              </a:rPr>
              <a:t>・</a:t>
            </a:r>
            <a:r>
              <a:rPr lang="ja-JP" altLang="en-US" sz="1200" dirty="0" smtClean="0">
                <a:latin typeface="+mn-ea"/>
                <a:ea typeface="+mn-ea"/>
              </a:rPr>
              <a:t>万博</a:t>
            </a:r>
            <a:r>
              <a:rPr lang="ja-JP" altLang="en-US" sz="1200" dirty="0">
                <a:latin typeface="+mn-ea"/>
                <a:ea typeface="+mn-ea"/>
              </a:rPr>
              <a:t>開催への興味・関心の喚起を目的に、</a:t>
            </a:r>
            <a:r>
              <a:rPr lang="en-US" altLang="ja-JP" sz="1200" dirty="0">
                <a:latin typeface="+mn-ea"/>
                <a:ea typeface="+mn-ea"/>
              </a:rPr>
              <a:t>2022</a:t>
            </a:r>
            <a:r>
              <a:rPr lang="ja-JP" altLang="en-US" sz="1200" dirty="0">
                <a:latin typeface="+mn-ea"/>
                <a:ea typeface="+mn-ea"/>
              </a:rPr>
              <a:t>年</a:t>
            </a:r>
            <a:r>
              <a:rPr lang="en-US" altLang="ja-JP" sz="1200" dirty="0">
                <a:latin typeface="+mn-ea"/>
                <a:ea typeface="+mn-ea"/>
              </a:rPr>
              <a:t>6</a:t>
            </a:r>
            <a:r>
              <a:rPr lang="ja-JP" altLang="en-US" sz="1200" dirty="0">
                <a:latin typeface="+mn-ea"/>
                <a:ea typeface="+mn-ea"/>
              </a:rPr>
              <a:t>月</a:t>
            </a:r>
            <a:r>
              <a:rPr lang="en-US" altLang="ja-JP" sz="1200" dirty="0">
                <a:latin typeface="+mn-ea"/>
                <a:ea typeface="+mn-ea"/>
              </a:rPr>
              <a:t>1</a:t>
            </a:r>
            <a:r>
              <a:rPr lang="ja-JP" altLang="en-US" sz="1200" dirty="0" smtClean="0">
                <a:latin typeface="+mn-ea"/>
                <a:ea typeface="+mn-ea"/>
              </a:rPr>
              <a:t>日</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から</a:t>
            </a:r>
            <a:r>
              <a:rPr lang="ja-JP" altLang="en-US" sz="1200" dirty="0">
                <a:latin typeface="+mn-ea"/>
                <a:ea typeface="+mn-ea"/>
              </a:rPr>
              <a:t>「太陽の塔」の模型を</a:t>
            </a:r>
            <a:r>
              <a:rPr lang="en-US" altLang="ja-JP" sz="1200" dirty="0">
                <a:latin typeface="+mn-ea"/>
                <a:ea typeface="+mn-ea"/>
              </a:rPr>
              <a:t>1</a:t>
            </a:r>
            <a:r>
              <a:rPr lang="ja-JP" altLang="en-US" sz="1200" dirty="0">
                <a:latin typeface="+mn-ea"/>
                <a:ea typeface="+mn-ea"/>
              </a:rPr>
              <a:t>か月ごとに各区役所でリレー</a:t>
            </a:r>
            <a:r>
              <a:rPr lang="ja-JP" altLang="en-US" sz="1200" dirty="0" smtClean="0">
                <a:latin typeface="+mn-ea"/>
                <a:ea typeface="+mn-ea"/>
              </a:rPr>
              <a:t>展示</a:t>
            </a:r>
            <a:endParaRPr kumimoji="0" lang="ja-JP" altLang="en-US" sz="1200" i="0" u="none" strike="noStrike" cap="none" spc="0" normalizeH="0" baseline="0" dirty="0" smtClean="0">
              <a:ln>
                <a:noFill/>
              </a:ln>
              <a:solidFill>
                <a:srgbClr val="000000"/>
              </a:solidFill>
              <a:effectLst/>
              <a:uFillTx/>
              <a:latin typeface="+mn-ea"/>
              <a:ea typeface="+mn-ea"/>
              <a:sym typeface="Calibri"/>
            </a:endParaRPr>
          </a:p>
        </p:txBody>
      </p:sp>
      <p:sp>
        <p:nvSpPr>
          <p:cNvPr id="8" name="正方形/長方形 7"/>
          <p:cNvSpPr/>
          <p:nvPr/>
        </p:nvSpPr>
        <p:spPr>
          <a:xfrm>
            <a:off x="313638" y="2778167"/>
            <a:ext cx="5550402" cy="369332"/>
          </a:xfrm>
          <a:prstGeom prst="rect">
            <a:avLst/>
          </a:prstGeom>
          <a:solidFill>
            <a:schemeClr val="accent5">
              <a:lumMod val="60000"/>
              <a:lumOff val="40000"/>
            </a:schemeClr>
          </a:solidFill>
        </p:spPr>
        <p:txBody>
          <a:bodyPr wrap="square">
            <a:spAutoFit/>
          </a:bodyPr>
          <a:lstStyle/>
          <a:p>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区役所の主な取組み</a:t>
            </a:r>
            <a:r>
              <a:rPr lang="en-US" altLang="ja-JP" b="1" dirty="0" smtClean="0">
                <a:solidFill>
                  <a:schemeClr val="tx1"/>
                </a:solidFill>
                <a:latin typeface="Meiryo UI" panose="020B0604030504040204" pitchFamily="50" charset="-128"/>
                <a:ea typeface="Meiryo UI" panose="020B0604030504040204" pitchFamily="50" charset="-128"/>
              </a:rPr>
              <a:t>】</a:t>
            </a:r>
            <a:endParaRPr lang="ja-JP" altLang="en-US" dirty="0"/>
          </a:p>
        </p:txBody>
      </p:sp>
      <p:sp>
        <p:nvSpPr>
          <p:cNvPr id="23" name="正方形/長方形 22"/>
          <p:cNvSpPr/>
          <p:nvPr/>
        </p:nvSpPr>
        <p:spPr>
          <a:xfrm>
            <a:off x="6197179" y="2772868"/>
            <a:ext cx="5695801" cy="369332"/>
          </a:xfrm>
          <a:prstGeom prst="rect">
            <a:avLst/>
          </a:prstGeom>
          <a:solidFill>
            <a:schemeClr val="accent5">
              <a:lumMod val="60000"/>
              <a:lumOff val="40000"/>
            </a:schemeClr>
          </a:solidFill>
        </p:spPr>
        <p:txBody>
          <a:bodyPr wrap="square">
            <a:spAutoFit/>
          </a:bodyPr>
          <a:lstStyle/>
          <a:p>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府内</a:t>
            </a:r>
            <a:r>
              <a:rPr lang="ja-JP" altLang="en-US" b="1" dirty="0" smtClean="0">
                <a:solidFill>
                  <a:schemeClr val="tx1"/>
                </a:solidFill>
                <a:latin typeface="Meiryo UI" panose="020B0604030504040204" pitchFamily="50" charset="-128"/>
                <a:ea typeface="Meiryo UI" panose="020B0604030504040204" pitchFamily="50" charset="-128"/>
              </a:rPr>
              <a:t>市町村の主な取組み</a:t>
            </a:r>
            <a:r>
              <a:rPr lang="en-US" altLang="ja-JP" b="1" dirty="0" smtClean="0">
                <a:solidFill>
                  <a:schemeClr val="tx1"/>
                </a:solidFill>
                <a:latin typeface="Meiryo UI" panose="020B0604030504040204" pitchFamily="50" charset="-128"/>
                <a:ea typeface="Meiryo UI" panose="020B0604030504040204" pitchFamily="50" charset="-128"/>
              </a:rPr>
              <a:t>】</a:t>
            </a:r>
            <a:endParaRPr lang="ja-JP" altLang="en-US" dirty="0"/>
          </a:p>
        </p:txBody>
      </p:sp>
      <p:sp>
        <p:nvSpPr>
          <p:cNvPr id="25" name="正方形/長方形 24"/>
          <p:cNvSpPr/>
          <p:nvPr/>
        </p:nvSpPr>
        <p:spPr>
          <a:xfrm>
            <a:off x="313640" y="4095538"/>
            <a:ext cx="3929947" cy="1200329"/>
          </a:xfrm>
          <a:prstGeom prst="rect">
            <a:avLst/>
          </a:prstGeom>
        </p:spPr>
        <p:txBody>
          <a:bodyPr wrap="square">
            <a:spAutoFit/>
          </a:bodyPr>
          <a:lstStyle/>
          <a:p>
            <a:r>
              <a:rPr lang="ja-JP" altLang="en-US" sz="1600" b="1" dirty="0">
                <a:solidFill>
                  <a:srgbClr val="0070C0"/>
                </a:solidFill>
                <a:latin typeface="+mn-ea"/>
                <a:ea typeface="+mn-ea"/>
              </a:rPr>
              <a:t>▮</a:t>
            </a:r>
            <a:r>
              <a:rPr lang="ja-JP" altLang="en-US" sz="1600" b="1" dirty="0">
                <a:latin typeface="+mn-ea"/>
                <a:ea typeface="+mn-ea"/>
              </a:rPr>
              <a:t>大阪・関西万博開催</a:t>
            </a:r>
            <a:r>
              <a:rPr lang="en-US" altLang="ja-JP" sz="1600" b="1" dirty="0">
                <a:latin typeface="+mn-ea"/>
                <a:ea typeface="+mn-ea"/>
              </a:rPr>
              <a:t>1000</a:t>
            </a:r>
            <a:r>
              <a:rPr lang="ja-JP" altLang="en-US" sz="1600" b="1" dirty="0">
                <a:latin typeface="+mn-ea"/>
                <a:ea typeface="+mn-ea"/>
              </a:rPr>
              <a:t>日前記念</a:t>
            </a:r>
            <a:r>
              <a:rPr lang="ja-JP" altLang="en-US" sz="1600" b="1" dirty="0" smtClean="0">
                <a:latin typeface="+mn-ea"/>
                <a:ea typeface="+mn-ea"/>
              </a:rPr>
              <a:t>イベ</a:t>
            </a:r>
            <a:r>
              <a:rPr lang="en-US" altLang="ja-JP" sz="1600" b="1" dirty="0" smtClean="0">
                <a:latin typeface="+mn-ea"/>
                <a:ea typeface="+mn-ea"/>
              </a:rPr>
              <a:t/>
            </a:r>
            <a:br>
              <a:rPr lang="en-US" altLang="ja-JP" sz="1600" b="1" dirty="0" smtClean="0">
                <a:latin typeface="+mn-ea"/>
                <a:ea typeface="+mn-ea"/>
              </a:rPr>
            </a:br>
            <a:r>
              <a:rPr lang="ja-JP" altLang="en-US" sz="1600" b="1" dirty="0" smtClean="0">
                <a:latin typeface="+mn-ea"/>
                <a:ea typeface="+mn-ea"/>
              </a:rPr>
              <a:t>　 ント</a:t>
            </a:r>
            <a:r>
              <a:rPr lang="en-US" altLang="ja-JP" sz="1600" b="1" dirty="0" smtClean="0">
                <a:latin typeface="+mn-ea"/>
                <a:ea typeface="+mn-ea"/>
              </a:rPr>
              <a:t>‼</a:t>
            </a:r>
            <a:r>
              <a:rPr lang="ja-JP" altLang="en-US" sz="1600" b="1" dirty="0" smtClean="0">
                <a:latin typeface="+mn-ea"/>
                <a:ea typeface="+mn-ea"/>
              </a:rPr>
              <a:t>大阪</a:t>
            </a:r>
            <a:r>
              <a:rPr lang="ja-JP" altLang="en-US" sz="1600" b="1" dirty="0">
                <a:latin typeface="+mn-ea"/>
                <a:ea typeface="+mn-ea"/>
              </a:rPr>
              <a:t>ミナミ夏祭り</a:t>
            </a:r>
            <a:r>
              <a:rPr lang="en-US" altLang="ja-JP" sz="1600" b="1" dirty="0">
                <a:latin typeface="+mn-ea"/>
                <a:ea typeface="+mn-ea"/>
              </a:rPr>
              <a:t>2022</a:t>
            </a:r>
            <a:r>
              <a:rPr lang="ja-JP" altLang="en-US" sz="1600" b="1" dirty="0">
                <a:latin typeface="+mn-ea"/>
                <a:ea typeface="+mn-ea"/>
              </a:rPr>
              <a:t>＆中央区</a:t>
            </a:r>
            <a:r>
              <a:rPr lang="ja-JP" altLang="en-US" sz="1600" b="1" dirty="0" smtClean="0">
                <a:latin typeface="+mn-ea"/>
                <a:ea typeface="+mn-ea"/>
              </a:rPr>
              <a:t>に</a:t>
            </a:r>
            <a:r>
              <a:rPr lang="en-US" altLang="ja-JP" sz="1600" b="1" dirty="0" smtClean="0">
                <a:latin typeface="+mn-ea"/>
                <a:ea typeface="+mn-ea"/>
              </a:rPr>
              <a:t/>
            </a:r>
            <a:br>
              <a:rPr lang="en-US" altLang="ja-JP" sz="1600" b="1" dirty="0" smtClean="0">
                <a:latin typeface="+mn-ea"/>
                <a:ea typeface="+mn-ea"/>
              </a:rPr>
            </a:br>
            <a:r>
              <a:rPr lang="en-US" altLang="ja-JP" sz="1600" b="1" dirty="0" smtClean="0">
                <a:latin typeface="+mn-ea"/>
                <a:ea typeface="+mn-ea"/>
              </a:rPr>
              <a:t>   </a:t>
            </a:r>
            <a:r>
              <a:rPr lang="ja-JP" altLang="en-US" sz="1600" b="1" dirty="0" err="1" smtClean="0">
                <a:latin typeface="+mn-ea"/>
                <a:ea typeface="+mn-ea"/>
              </a:rPr>
              <a:t>ぎわい</a:t>
            </a:r>
            <a:r>
              <a:rPr lang="ja-JP" altLang="en-US" sz="1600" b="1" dirty="0">
                <a:latin typeface="+mj-ea"/>
                <a:ea typeface="+mj-ea"/>
              </a:rPr>
              <a:t>スクエア</a:t>
            </a:r>
            <a:r>
              <a:rPr lang="ja-JP" altLang="en-US" sz="1600" b="1" dirty="0" smtClean="0">
                <a:latin typeface="+mj-ea"/>
                <a:ea typeface="+mj-ea"/>
              </a:rPr>
              <a:t>」</a:t>
            </a:r>
            <a:r>
              <a:rPr lang="en-US" altLang="ja-JP" sz="1600" b="1" dirty="0" smtClean="0">
                <a:latin typeface="+mj-ea"/>
                <a:ea typeface="+mj-ea"/>
              </a:rPr>
              <a:t>【</a:t>
            </a:r>
            <a:r>
              <a:rPr lang="ja-JP" altLang="en-US" sz="1600" b="1" dirty="0" smtClean="0">
                <a:latin typeface="+mj-ea"/>
                <a:ea typeface="+mj-ea"/>
              </a:rPr>
              <a:t>中央区</a:t>
            </a:r>
            <a:r>
              <a:rPr lang="en-US" altLang="ja-JP" sz="1600" b="1" dirty="0" smtClean="0">
                <a:latin typeface="+mj-ea"/>
                <a:ea typeface="+mj-ea"/>
              </a:rPr>
              <a:t>】</a:t>
            </a:r>
            <a:br>
              <a:rPr lang="en-US" altLang="ja-JP" sz="1600" b="1" dirty="0" smtClean="0">
                <a:latin typeface="+mj-ea"/>
                <a:ea typeface="+mj-ea"/>
              </a:rPr>
            </a:br>
            <a:r>
              <a:rPr lang="ja-JP" altLang="en-US" sz="1200" dirty="0" smtClean="0">
                <a:latin typeface="+mj-ea"/>
                <a:ea typeface="+mj-ea"/>
              </a:rPr>
              <a:t>・</a:t>
            </a:r>
            <a:r>
              <a:rPr lang="en-US" altLang="ja-JP" sz="1200" dirty="0" smtClean="0">
                <a:latin typeface="+mj-ea"/>
                <a:ea typeface="+mj-ea"/>
              </a:rPr>
              <a:t>2022</a:t>
            </a:r>
            <a:r>
              <a:rPr lang="ja-JP" altLang="en-US" sz="1200" dirty="0" smtClean="0">
                <a:latin typeface="+mj-ea"/>
                <a:ea typeface="+mj-ea"/>
              </a:rPr>
              <a:t>年</a:t>
            </a:r>
            <a:r>
              <a:rPr lang="en-US" altLang="ja-JP" sz="1200" dirty="0" smtClean="0">
                <a:latin typeface="+mj-ea"/>
                <a:ea typeface="+mj-ea"/>
              </a:rPr>
              <a:t>7</a:t>
            </a:r>
            <a:r>
              <a:rPr lang="ja-JP" altLang="en-US" sz="1200" dirty="0" smtClean="0">
                <a:latin typeface="+mj-ea"/>
                <a:ea typeface="+mj-ea"/>
              </a:rPr>
              <a:t>月</a:t>
            </a:r>
            <a:r>
              <a:rPr lang="en-US" altLang="ja-JP" sz="1200" dirty="0" smtClean="0">
                <a:latin typeface="+mj-ea"/>
                <a:ea typeface="+mj-ea"/>
              </a:rPr>
              <a:t>16</a:t>
            </a:r>
            <a:r>
              <a:rPr lang="ja-JP" altLang="en-US" sz="1200" dirty="0" smtClean="0">
                <a:latin typeface="+mj-ea"/>
                <a:ea typeface="+mj-ea"/>
              </a:rPr>
              <a:t>日・</a:t>
            </a:r>
            <a:r>
              <a:rPr lang="en-US" altLang="ja-JP" sz="1200" dirty="0" smtClean="0">
                <a:latin typeface="+mj-ea"/>
                <a:ea typeface="+mj-ea"/>
              </a:rPr>
              <a:t>17</a:t>
            </a:r>
            <a:r>
              <a:rPr lang="ja-JP" altLang="en-US" sz="1200" dirty="0" smtClean="0">
                <a:latin typeface="+mj-ea"/>
                <a:ea typeface="+mj-ea"/>
              </a:rPr>
              <a:t>日、万博</a:t>
            </a:r>
            <a:r>
              <a:rPr lang="ja-JP" altLang="en-US" sz="1200" dirty="0">
                <a:latin typeface="+mj-ea"/>
                <a:ea typeface="+mj-ea"/>
              </a:rPr>
              <a:t>開催</a:t>
            </a:r>
            <a:r>
              <a:rPr lang="en-US" altLang="ja-JP" sz="1200" dirty="0">
                <a:latin typeface="+mj-ea"/>
                <a:ea typeface="+mj-ea"/>
              </a:rPr>
              <a:t>1000</a:t>
            </a:r>
            <a:r>
              <a:rPr lang="ja-JP" altLang="en-US" sz="1200" dirty="0">
                <a:latin typeface="+mj-ea"/>
                <a:ea typeface="+mj-ea"/>
              </a:rPr>
              <a:t>日前記念</a:t>
            </a:r>
            <a:r>
              <a:rPr lang="ja-JP" altLang="en-US" sz="1200" dirty="0" smtClean="0">
                <a:latin typeface="+mj-ea"/>
                <a:ea typeface="+mj-ea"/>
              </a:rPr>
              <a:t>プログ</a:t>
            </a:r>
            <a:r>
              <a:rPr lang="en-US" altLang="ja-JP" sz="1200" dirty="0" smtClean="0">
                <a:latin typeface="+mj-ea"/>
                <a:ea typeface="+mj-ea"/>
              </a:rPr>
              <a:t/>
            </a:r>
            <a:br>
              <a:rPr lang="en-US" altLang="ja-JP" sz="1200" dirty="0" smtClean="0">
                <a:latin typeface="+mj-ea"/>
                <a:ea typeface="+mj-ea"/>
              </a:rPr>
            </a:br>
            <a:r>
              <a:rPr lang="ja-JP" altLang="en-US" sz="1200" dirty="0">
                <a:latin typeface="+mj-ea"/>
                <a:ea typeface="+mj-ea"/>
              </a:rPr>
              <a:t> </a:t>
            </a:r>
            <a:r>
              <a:rPr lang="ja-JP" altLang="en-US" sz="1200" dirty="0" smtClean="0">
                <a:latin typeface="+mj-ea"/>
                <a:ea typeface="+mj-ea"/>
              </a:rPr>
              <a:t>ラム</a:t>
            </a:r>
            <a:r>
              <a:rPr lang="ja-JP" altLang="en-US" sz="1200" dirty="0">
                <a:latin typeface="+mj-ea"/>
                <a:ea typeface="+mj-ea"/>
              </a:rPr>
              <a:t>として、万博クイズ大会などを実施</a:t>
            </a:r>
          </a:p>
        </p:txBody>
      </p:sp>
      <p:pic>
        <p:nvPicPr>
          <p:cNvPr id="12" name="図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3588" y="4331879"/>
            <a:ext cx="1624636" cy="1009284"/>
          </a:xfrm>
          <a:prstGeom prst="rect">
            <a:avLst/>
          </a:prstGeom>
        </p:spPr>
      </p:pic>
      <p:sp>
        <p:nvSpPr>
          <p:cNvPr id="30" name="正方形/長方形 29"/>
          <p:cNvSpPr/>
          <p:nvPr/>
        </p:nvSpPr>
        <p:spPr>
          <a:xfrm>
            <a:off x="313639" y="5382395"/>
            <a:ext cx="3929947" cy="954107"/>
          </a:xfrm>
          <a:prstGeom prst="rect">
            <a:avLst/>
          </a:prstGeom>
        </p:spPr>
        <p:txBody>
          <a:bodyPr wrap="square">
            <a:spAutoFit/>
          </a:bodyPr>
          <a:lstStyle/>
          <a:p>
            <a:r>
              <a:rPr lang="ja-JP" altLang="en-US" sz="1600" b="1" dirty="0" smtClean="0">
                <a:solidFill>
                  <a:srgbClr val="0070C0"/>
                </a:solidFill>
                <a:latin typeface="+mn-ea"/>
                <a:ea typeface="+mn-ea"/>
              </a:rPr>
              <a:t>▮</a:t>
            </a:r>
            <a:r>
              <a:rPr lang="ja-JP" altLang="en-US" sz="1600" b="1" dirty="0">
                <a:latin typeface="+mn-ea"/>
                <a:ea typeface="+mn-ea"/>
              </a:rPr>
              <a:t>万博</a:t>
            </a:r>
            <a:r>
              <a:rPr lang="en-US" altLang="ja-JP" sz="1600" b="1" dirty="0">
                <a:latin typeface="+mn-ea"/>
                <a:ea typeface="+mn-ea"/>
              </a:rPr>
              <a:t>1000</a:t>
            </a:r>
            <a:r>
              <a:rPr lang="ja-JP" altLang="en-US" sz="1600" b="1" dirty="0">
                <a:latin typeface="+mn-ea"/>
                <a:ea typeface="+mn-ea"/>
              </a:rPr>
              <a:t>日前</a:t>
            </a:r>
            <a:r>
              <a:rPr lang="en-US" altLang="ja-JP" sz="1600" b="1" dirty="0">
                <a:latin typeface="+mn-ea"/>
                <a:ea typeface="+mn-ea"/>
              </a:rPr>
              <a:t>1000m</a:t>
            </a:r>
            <a:r>
              <a:rPr lang="ja-JP" altLang="en-US" sz="1600" b="1" dirty="0">
                <a:latin typeface="+mn-ea"/>
                <a:ea typeface="+mn-ea"/>
              </a:rPr>
              <a:t>手前</a:t>
            </a:r>
            <a:r>
              <a:rPr lang="ja-JP" altLang="en-US" sz="1600" b="1" dirty="0" smtClean="0">
                <a:latin typeface="+mn-ea"/>
                <a:ea typeface="+mn-ea"/>
              </a:rPr>
              <a:t>プロジェクト </a:t>
            </a:r>
            <a:r>
              <a:rPr lang="en-US" altLang="ja-JP" sz="1600" b="1" dirty="0" smtClean="0">
                <a:latin typeface="+mn-ea"/>
                <a:ea typeface="+mn-ea"/>
              </a:rPr>
              <a:t/>
            </a:r>
            <a:br>
              <a:rPr lang="en-US" altLang="ja-JP" sz="1600" b="1" dirty="0" smtClean="0">
                <a:latin typeface="+mn-ea"/>
                <a:ea typeface="+mn-ea"/>
              </a:rPr>
            </a:br>
            <a:r>
              <a:rPr lang="en-US" altLang="ja-JP" sz="1600" b="1" dirty="0" smtClean="0">
                <a:latin typeface="+mn-ea"/>
                <a:ea typeface="+mn-ea"/>
              </a:rPr>
              <a:t>   in</a:t>
            </a:r>
            <a:r>
              <a:rPr lang="ja-JP" altLang="en-US" sz="1600" b="1" dirty="0">
                <a:latin typeface="+mn-ea"/>
                <a:ea typeface="+mn-ea"/>
              </a:rPr>
              <a:t>舞</a:t>
            </a:r>
            <a:r>
              <a:rPr lang="ja-JP" altLang="en-US" sz="1600" b="1" dirty="0" smtClean="0">
                <a:latin typeface="+mn-ea"/>
                <a:ea typeface="+mn-ea"/>
              </a:rPr>
              <a:t>洲</a:t>
            </a:r>
            <a:r>
              <a:rPr lang="en-US" altLang="ja-JP" sz="1600" b="1" dirty="0" smtClean="0">
                <a:latin typeface="+mn-ea"/>
                <a:ea typeface="+mn-ea"/>
              </a:rPr>
              <a:t>【</a:t>
            </a:r>
            <a:r>
              <a:rPr lang="ja-JP" altLang="en-US" sz="1600" b="1" dirty="0" smtClean="0">
                <a:latin typeface="+mn-ea"/>
                <a:ea typeface="+mn-ea"/>
              </a:rPr>
              <a:t>此花区</a:t>
            </a:r>
            <a:r>
              <a:rPr lang="en-US" altLang="ja-JP" sz="1600" b="1" dirty="0" smtClean="0">
                <a:latin typeface="+mn-ea"/>
                <a:ea typeface="+mn-ea"/>
              </a:rPr>
              <a:t>】</a:t>
            </a:r>
            <a:endParaRPr lang="en-US" altLang="ja-JP" sz="1200" dirty="0">
              <a:latin typeface="+mj-ea"/>
              <a:ea typeface="+mj-ea"/>
            </a:endParaRPr>
          </a:p>
          <a:p>
            <a:r>
              <a:rPr lang="ja-JP" altLang="en-US" sz="1200" dirty="0">
                <a:latin typeface="+mj-ea"/>
                <a:ea typeface="+mj-ea"/>
              </a:rPr>
              <a:t>・万博会場から</a:t>
            </a:r>
            <a:r>
              <a:rPr lang="en-US" altLang="ja-JP" sz="1200" dirty="0">
                <a:latin typeface="+mj-ea"/>
                <a:ea typeface="+mj-ea"/>
              </a:rPr>
              <a:t>1000</a:t>
            </a:r>
            <a:r>
              <a:rPr lang="ja-JP" altLang="en-US" sz="1200" dirty="0">
                <a:latin typeface="+mj-ea"/>
                <a:ea typeface="+mj-ea"/>
              </a:rPr>
              <a:t>メートル手前のホテル・ロッジ舞</a:t>
            </a:r>
            <a:r>
              <a:rPr lang="ja-JP" altLang="en-US" sz="1200" dirty="0" smtClean="0">
                <a:latin typeface="+mj-ea"/>
                <a:ea typeface="+mj-ea"/>
              </a:rPr>
              <a:t>洲などに</a:t>
            </a:r>
            <a:r>
              <a:rPr lang="ja-JP" altLang="en-US" sz="1200" dirty="0" err="1" smtClean="0">
                <a:latin typeface="+mj-ea"/>
                <a:ea typeface="+mj-ea"/>
              </a:rPr>
              <a:t>お</a:t>
            </a:r>
            <a:r>
              <a:rPr lang="en-US" altLang="ja-JP" sz="1200" dirty="0" smtClean="0">
                <a:latin typeface="+mj-ea"/>
                <a:ea typeface="+mj-ea"/>
              </a:rPr>
              <a:t/>
            </a:r>
            <a:br>
              <a:rPr lang="en-US" altLang="ja-JP" sz="1200" dirty="0" smtClean="0">
                <a:latin typeface="+mj-ea"/>
                <a:ea typeface="+mj-ea"/>
              </a:rPr>
            </a:br>
            <a:r>
              <a:rPr lang="ja-JP" altLang="en-US" sz="1200" dirty="0" smtClean="0">
                <a:latin typeface="+mj-ea"/>
                <a:ea typeface="+mj-ea"/>
              </a:rPr>
              <a:t>　いて、万博の成功を祈念するセレモニーなどを実施</a:t>
            </a:r>
            <a:endParaRPr lang="ja-JP" altLang="en-US" sz="1200" dirty="0">
              <a:latin typeface="+mj-ea"/>
              <a:ea typeface="+mj-ea"/>
            </a:endParaRPr>
          </a:p>
        </p:txBody>
      </p:sp>
      <p:pic>
        <p:nvPicPr>
          <p:cNvPr id="28" name="図 2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43585" y="5464932"/>
            <a:ext cx="1624637" cy="899998"/>
          </a:xfrm>
          <a:prstGeom prst="rect">
            <a:avLst/>
          </a:prstGeom>
        </p:spPr>
      </p:pic>
      <p:pic>
        <p:nvPicPr>
          <p:cNvPr id="31" name="図 3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143190" y="3164734"/>
            <a:ext cx="1749790" cy="944887"/>
          </a:xfrm>
          <a:prstGeom prst="rect">
            <a:avLst/>
          </a:prstGeom>
        </p:spPr>
      </p:pic>
      <p:sp>
        <p:nvSpPr>
          <p:cNvPr id="32" name="テキスト ボックス 31"/>
          <p:cNvSpPr txBox="1"/>
          <p:nvPr/>
        </p:nvSpPr>
        <p:spPr>
          <a:xfrm>
            <a:off x="6210815" y="3122620"/>
            <a:ext cx="3890758"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600" dirty="0" smtClean="0">
                <a:solidFill>
                  <a:srgbClr val="0070C0"/>
                </a:solidFill>
                <a:latin typeface="+mn-ea"/>
                <a:ea typeface="+mn-ea"/>
              </a:rPr>
              <a:t>▮</a:t>
            </a:r>
            <a:r>
              <a:rPr lang="ja-JP" altLang="en-US" sz="1600" b="1" dirty="0">
                <a:latin typeface="+mn-ea"/>
                <a:ea typeface="+mn-ea"/>
              </a:rPr>
              <a:t>原動機付自転車用ナンバープレート</a:t>
            </a:r>
            <a:r>
              <a:rPr lang="ja-JP" altLang="en-US" sz="1600" b="1" dirty="0" smtClean="0">
                <a:latin typeface="+mn-ea"/>
                <a:ea typeface="+mn-ea"/>
              </a:rPr>
              <a:t>の交付</a:t>
            </a:r>
            <a:endParaRPr lang="en-US" altLang="ja-JP" sz="1600" b="1" dirty="0" smtClean="0">
              <a:latin typeface="+mn-ea"/>
              <a:ea typeface="+mn-ea"/>
            </a:endParaRPr>
          </a:p>
          <a:p>
            <a:r>
              <a:rPr lang="ja-JP" altLang="en-US" sz="1200" dirty="0" smtClean="0">
                <a:latin typeface="+mn-ea"/>
                <a:ea typeface="+mn-ea"/>
              </a:rPr>
              <a:t>・万博デザインを施した原付用ナンバープレートについて、</a:t>
            </a:r>
            <a:r>
              <a:rPr lang="ja-JP" altLang="en-US" sz="1200" dirty="0">
                <a:latin typeface="+mn-ea"/>
                <a:ea typeface="+mn-ea"/>
              </a:rPr>
              <a:t>下記</a:t>
            </a:r>
            <a:r>
              <a:rPr lang="ja-JP" altLang="en-US" sz="1200" dirty="0" smtClean="0">
                <a:latin typeface="+mn-ea"/>
                <a:ea typeface="+mn-ea"/>
              </a:rPr>
              <a:t>の</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団体で交付が開始。</a:t>
            </a:r>
            <a:endParaRPr lang="en-US" altLang="ja-JP" sz="1200" dirty="0" smtClean="0">
              <a:latin typeface="+mn-ea"/>
              <a:ea typeface="+mn-ea"/>
            </a:endParaRPr>
          </a:p>
          <a:p>
            <a:r>
              <a:rPr lang="ja-JP" altLang="en-US" sz="1200" dirty="0">
                <a:latin typeface="+mn-ea"/>
                <a:ea typeface="+mn-ea"/>
              </a:rPr>
              <a:t>　</a:t>
            </a:r>
            <a:r>
              <a:rPr lang="en-US" altLang="ja-JP" sz="1200" dirty="0" smtClean="0">
                <a:latin typeface="+mn-ea"/>
                <a:ea typeface="+mn-ea"/>
              </a:rPr>
              <a:t>※</a:t>
            </a:r>
            <a:r>
              <a:rPr lang="ja-JP" altLang="en-US" sz="1200" dirty="0" smtClean="0">
                <a:latin typeface="+mn-ea"/>
                <a:ea typeface="+mn-ea"/>
              </a:rPr>
              <a:t>大阪市、箕面市、八尾市、藤井寺市</a:t>
            </a:r>
            <a:r>
              <a:rPr lang="en-US" altLang="ja-JP" sz="1200" dirty="0" smtClean="0">
                <a:latin typeface="+mn-ea"/>
                <a:ea typeface="+mn-ea"/>
              </a:rPr>
              <a:t>(4/21</a:t>
            </a:r>
            <a:r>
              <a:rPr lang="ja-JP" altLang="en-US" sz="1200" dirty="0" smtClean="0">
                <a:latin typeface="+mn-ea"/>
                <a:ea typeface="+mn-ea"/>
              </a:rPr>
              <a:t>予定</a:t>
            </a:r>
            <a:r>
              <a:rPr lang="en-US" altLang="ja-JP" sz="1200" dirty="0" smtClean="0">
                <a:latin typeface="+mn-ea"/>
                <a:ea typeface="+mn-ea"/>
              </a:rPr>
              <a:t>)</a:t>
            </a:r>
          </a:p>
        </p:txBody>
      </p:sp>
      <p:sp>
        <p:nvSpPr>
          <p:cNvPr id="33" name="テキスト ボックス 32"/>
          <p:cNvSpPr txBox="1"/>
          <p:nvPr/>
        </p:nvSpPr>
        <p:spPr>
          <a:xfrm>
            <a:off x="6197179" y="4219085"/>
            <a:ext cx="4144268"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600" dirty="0" smtClean="0">
                <a:solidFill>
                  <a:srgbClr val="0070C0"/>
                </a:solidFill>
                <a:latin typeface="+mn-ea"/>
                <a:ea typeface="+mn-ea"/>
              </a:rPr>
              <a:t>▮</a:t>
            </a:r>
            <a:r>
              <a:rPr lang="ja-JP" altLang="en-US" sz="1600" b="1" dirty="0" smtClean="0">
                <a:latin typeface="+mn-ea"/>
                <a:ea typeface="+mn-ea"/>
              </a:rPr>
              <a:t>マンホール蓋の設置</a:t>
            </a:r>
            <a:endParaRPr lang="en-US" altLang="ja-JP" sz="1600" b="1" dirty="0" smtClean="0">
              <a:latin typeface="+mn-ea"/>
              <a:ea typeface="+mn-ea"/>
            </a:endParaRPr>
          </a:p>
          <a:p>
            <a:r>
              <a:rPr lang="ja-JP" altLang="en-US" sz="1200" dirty="0" smtClean="0">
                <a:latin typeface="+mn-ea"/>
                <a:ea typeface="+mn-ea"/>
              </a:rPr>
              <a:t>・万博デザインを施したマンホール蓋について、下記の団体で設置・</a:t>
            </a:r>
            <a:r>
              <a:rPr lang="en-US" altLang="ja-JP" sz="1200" dirty="0" smtClean="0">
                <a:latin typeface="+mn-ea"/>
                <a:ea typeface="+mn-ea"/>
              </a:rPr>
              <a:t/>
            </a:r>
            <a:br>
              <a:rPr lang="en-US" altLang="ja-JP" sz="1200" dirty="0" smtClean="0">
                <a:latin typeface="+mn-ea"/>
                <a:ea typeface="+mn-ea"/>
              </a:rPr>
            </a:br>
            <a:r>
              <a:rPr lang="ja-JP" altLang="en-US" sz="1200" dirty="0">
                <a:latin typeface="+mn-ea"/>
                <a:ea typeface="+mn-ea"/>
              </a:rPr>
              <a:t> </a:t>
            </a:r>
            <a:r>
              <a:rPr lang="ja-JP" altLang="en-US" sz="1200" dirty="0" smtClean="0">
                <a:latin typeface="+mn-ea"/>
                <a:ea typeface="+mn-ea"/>
              </a:rPr>
              <a:t>展示。</a:t>
            </a:r>
            <a:endParaRPr lang="en-US" altLang="ja-JP" sz="1200" dirty="0" smtClean="0">
              <a:latin typeface="+mn-ea"/>
              <a:ea typeface="+mn-ea"/>
            </a:endParaRPr>
          </a:p>
          <a:p>
            <a:r>
              <a:rPr lang="ja-JP" altLang="en-US" sz="1200" dirty="0">
                <a:latin typeface="+mn-ea"/>
                <a:ea typeface="+mn-ea"/>
              </a:rPr>
              <a:t>　</a:t>
            </a:r>
            <a:r>
              <a:rPr lang="en-US" altLang="ja-JP" sz="1200" dirty="0" smtClean="0">
                <a:latin typeface="+mn-ea"/>
                <a:ea typeface="+mn-ea"/>
              </a:rPr>
              <a:t>※</a:t>
            </a:r>
            <a:r>
              <a:rPr lang="ja-JP" altLang="en-US" sz="1200" dirty="0" smtClean="0">
                <a:latin typeface="+mn-ea"/>
                <a:ea typeface="+mn-ea"/>
              </a:rPr>
              <a:t>大阪市、岸和田市、大東市、羽曳野市</a:t>
            </a:r>
            <a:endParaRPr lang="en-US" altLang="ja-JP" sz="1200" dirty="0" smtClean="0">
              <a:latin typeface="+mn-ea"/>
              <a:ea typeface="+mn-ea"/>
            </a:endParaRPr>
          </a:p>
        </p:txBody>
      </p:sp>
      <p:sp>
        <p:nvSpPr>
          <p:cNvPr id="35" name="テキスト ボックス 34"/>
          <p:cNvSpPr txBox="1"/>
          <p:nvPr/>
        </p:nvSpPr>
        <p:spPr>
          <a:xfrm>
            <a:off x="6197179" y="5313804"/>
            <a:ext cx="3984054"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600" dirty="0" smtClean="0">
                <a:solidFill>
                  <a:srgbClr val="0070C0"/>
                </a:solidFill>
                <a:latin typeface="+mn-ea"/>
                <a:ea typeface="+mn-ea"/>
              </a:rPr>
              <a:t>▮</a:t>
            </a:r>
            <a:r>
              <a:rPr lang="ja-JP" altLang="en-US" sz="1600" b="1" dirty="0" smtClean="0">
                <a:latin typeface="+mn-ea"/>
                <a:ea typeface="+mn-ea"/>
              </a:rPr>
              <a:t>万博関連イベントの開催</a:t>
            </a:r>
            <a:endParaRPr lang="en-US" altLang="ja-JP" sz="1600" b="1" dirty="0" smtClean="0">
              <a:latin typeface="+mn-ea"/>
              <a:ea typeface="+mn-ea"/>
            </a:endParaRPr>
          </a:p>
          <a:p>
            <a:r>
              <a:rPr lang="ja-JP" altLang="en-US" sz="1200" dirty="0" smtClean="0">
                <a:latin typeface="+mn-ea"/>
                <a:ea typeface="+mn-ea"/>
              </a:rPr>
              <a:t>・府内各市町村が実施する集客イベント等において、万博</a:t>
            </a:r>
            <a:r>
              <a:rPr lang="en-US" altLang="ja-JP" sz="1200" dirty="0" smtClean="0">
                <a:latin typeface="+mn-ea"/>
                <a:ea typeface="+mn-ea"/>
              </a:rPr>
              <a:t>PR</a:t>
            </a:r>
            <a:r>
              <a:rPr lang="ja-JP" altLang="en-US" sz="1200" dirty="0" smtClean="0">
                <a:latin typeface="+mn-ea"/>
                <a:ea typeface="+mn-ea"/>
              </a:rPr>
              <a:t>を</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実施。（はびきの市民フェスティバル、豊中まつり</a:t>
            </a:r>
            <a:r>
              <a:rPr lang="en-US" altLang="ja-JP" sz="1200" dirty="0" smtClean="0">
                <a:latin typeface="+mn-ea"/>
                <a:ea typeface="+mn-ea"/>
              </a:rPr>
              <a:t>2022</a:t>
            </a:r>
            <a:r>
              <a:rPr lang="ja-JP" altLang="en-US" sz="1200" dirty="0" err="1" smtClean="0">
                <a:latin typeface="+mn-ea"/>
                <a:ea typeface="+mn-ea"/>
              </a:rPr>
              <a:t>、</a:t>
            </a:r>
            <a:r>
              <a:rPr lang="ja-JP" altLang="en-US" sz="1200" dirty="0" smtClean="0">
                <a:latin typeface="+mn-ea"/>
                <a:ea typeface="+mn-ea"/>
              </a:rPr>
              <a:t>すいた</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フェスタ</a:t>
            </a:r>
            <a:r>
              <a:rPr lang="en-US" altLang="ja-JP" sz="1200" dirty="0" smtClean="0">
                <a:latin typeface="+mn-ea"/>
                <a:ea typeface="+mn-ea"/>
              </a:rPr>
              <a:t>2022</a:t>
            </a:r>
            <a:r>
              <a:rPr lang="ja-JP" altLang="en-US" sz="1200" dirty="0" err="1" smtClean="0">
                <a:latin typeface="+mn-ea"/>
                <a:ea typeface="+mn-ea"/>
              </a:rPr>
              <a:t>、</a:t>
            </a:r>
            <a:r>
              <a:rPr lang="ja-JP" altLang="en-US" sz="1200" dirty="0" smtClean="0">
                <a:latin typeface="+mn-ea"/>
                <a:ea typeface="+mn-ea"/>
              </a:rPr>
              <a:t>第</a:t>
            </a:r>
            <a:r>
              <a:rPr lang="en-US" altLang="ja-JP" sz="1200" dirty="0" smtClean="0">
                <a:latin typeface="+mn-ea"/>
                <a:ea typeface="+mn-ea"/>
              </a:rPr>
              <a:t>49</a:t>
            </a:r>
            <a:r>
              <a:rPr lang="ja-JP" altLang="en-US" sz="1200" dirty="0">
                <a:latin typeface="+mn-ea"/>
                <a:ea typeface="+mn-ea"/>
              </a:rPr>
              <a:t>回堺まつり</a:t>
            </a:r>
            <a:r>
              <a:rPr lang="ja-JP" altLang="en-US" sz="1200" dirty="0" smtClean="0">
                <a:latin typeface="+mn-ea"/>
                <a:ea typeface="+mn-ea"/>
              </a:rPr>
              <a:t>、</a:t>
            </a:r>
            <a:r>
              <a:rPr lang="en-US" altLang="ja-JP" sz="1200" dirty="0" smtClean="0">
                <a:latin typeface="+mn-ea"/>
                <a:ea typeface="+mn-ea"/>
              </a:rPr>
              <a:t>HANAZONO EXPO</a:t>
            </a:r>
            <a:r>
              <a:rPr lang="ja-JP" altLang="en-US" sz="1200" dirty="0" err="1" smtClean="0">
                <a:latin typeface="+mn-ea"/>
                <a:ea typeface="+mn-ea"/>
              </a:rPr>
              <a:t>、</a:t>
            </a:r>
            <a:r>
              <a:rPr lang="ja-JP" altLang="en-US" sz="1200" dirty="0" smtClean="0">
                <a:latin typeface="+mn-ea"/>
                <a:ea typeface="+mn-ea"/>
              </a:rPr>
              <a:t>ふれ</a:t>
            </a:r>
            <a:r>
              <a:rPr lang="en-US" altLang="ja-JP" sz="1200" dirty="0" smtClean="0">
                <a:latin typeface="+mn-ea"/>
                <a:ea typeface="+mn-ea"/>
              </a:rPr>
              <a:t/>
            </a:r>
            <a:br>
              <a:rPr lang="en-US" altLang="ja-JP" sz="1200" dirty="0" smtClean="0">
                <a:latin typeface="+mn-ea"/>
                <a:ea typeface="+mn-ea"/>
              </a:rPr>
            </a:br>
            <a:r>
              <a:rPr lang="ja-JP" altLang="en-US" sz="1200" smtClean="0">
                <a:latin typeface="+mn-ea"/>
                <a:ea typeface="+mn-ea"/>
              </a:rPr>
              <a:t>　あい</a:t>
            </a:r>
            <a:r>
              <a:rPr lang="en-US" altLang="ja-JP" sz="1200" dirty="0" smtClean="0">
                <a:latin typeface="+mn-ea"/>
                <a:ea typeface="+mn-ea"/>
              </a:rPr>
              <a:t>TAISHI</a:t>
            </a:r>
            <a:r>
              <a:rPr lang="ja-JP" altLang="en-US" sz="1200" dirty="0" smtClean="0">
                <a:latin typeface="+mn-ea"/>
                <a:ea typeface="+mn-ea"/>
              </a:rPr>
              <a:t>など）</a:t>
            </a:r>
            <a:endParaRPr lang="en-US" altLang="ja-JP" sz="1200" dirty="0" smtClean="0">
              <a:latin typeface="+mn-ea"/>
              <a:ea typeface="+mn-ea"/>
            </a:endParaRPr>
          </a:p>
        </p:txBody>
      </p:sp>
      <p:grpSp>
        <p:nvGrpSpPr>
          <p:cNvPr id="3" name="グループ化 2"/>
          <p:cNvGrpSpPr/>
          <p:nvPr/>
        </p:nvGrpSpPr>
        <p:grpSpPr>
          <a:xfrm>
            <a:off x="10429114" y="4160048"/>
            <a:ext cx="1452193" cy="1381151"/>
            <a:chOff x="4477148" y="2526212"/>
            <a:chExt cx="1452193" cy="1381151"/>
          </a:xfrm>
        </p:grpSpPr>
        <p:pic>
          <p:nvPicPr>
            <p:cNvPr id="34" name="図 3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77148" y="2526212"/>
              <a:ext cx="1191360" cy="1165176"/>
            </a:xfrm>
            <a:prstGeom prst="rect">
              <a:avLst/>
            </a:prstGeom>
          </p:spPr>
        </p:pic>
        <p:sp>
          <p:nvSpPr>
            <p:cNvPr id="37" name="二等辺三角形 36"/>
            <p:cNvSpPr/>
            <p:nvPr/>
          </p:nvSpPr>
          <p:spPr>
            <a:xfrm rot="15372200">
              <a:off x="5333377" y="3311399"/>
              <a:ext cx="601847" cy="590081"/>
            </a:xfrm>
            <a:prstGeom prst="triangle">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grpSp>
      <p:pic>
        <p:nvPicPr>
          <p:cNvPr id="38" name="図 3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195896" y="5407433"/>
            <a:ext cx="1541507" cy="972142"/>
          </a:xfrm>
          <a:prstGeom prst="rect">
            <a:avLst/>
          </a:prstGeom>
        </p:spPr>
      </p:pic>
      <p:sp>
        <p:nvSpPr>
          <p:cNvPr id="26" name="正方形/長方形 25"/>
          <p:cNvSpPr/>
          <p:nvPr/>
        </p:nvSpPr>
        <p:spPr>
          <a:xfrm>
            <a:off x="265197" y="882712"/>
            <a:ext cx="11612800" cy="369332"/>
          </a:xfrm>
          <a:prstGeom prst="rect">
            <a:avLst/>
          </a:prstGeom>
          <a:solidFill>
            <a:schemeClr val="accent5">
              <a:lumMod val="60000"/>
              <a:lumOff val="40000"/>
            </a:schemeClr>
          </a:solidFill>
        </p:spPr>
        <p:txBody>
          <a:bodyPr wrap="square">
            <a:spAutoFit/>
          </a:bodyPr>
          <a:lstStyle/>
          <a:p>
            <a:r>
              <a:rPr lang="en-US" altLang="ja-JP" b="1" dirty="0" smtClean="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各部局の主な取組み</a:t>
            </a:r>
            <a:r>
              <a:rPr lang="en-US" altLang="ja-JP" b="1" dirty="0" smtClean="0">
                <a:solidFill>
                  <a:schemeClr val="tx1"/>
                </a:solidFill>
                <a:latin typeface="Meiryo UI" panose="020B0604030504040204" pitchFamily="50" charset="-128"/>
                <a:ea typeface="Meiryo UI" panose="020B0604030504040204" pitchFamily="50" charset="-128"/>
              </a:rPr>
              <a:t>】</a:t>
            </a:r>
            <a:endParaRPr lang="ja-JP" altLang="en-US" dirty="0"/>
          </a:p>
        </p:txBody>
      </p:sp>
      <p:sp>
        <p:nvSpPr>
          <p:cNvPr id="27" name="テキスト ボックス 26"/>
          <p:cNvSpPr txBox="1"/>
          <p:nvPr/>
        </p:nvSpPr>
        <p:spPr>
          <a:xfrm>
            <a:off x="352872" y="1328502"/>
            <a:ext cx="3890758"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600" dirty="0" smtClean="0">
                <a:solidFill>
                  <a:srgbClr val="0070C0"/>
                </a:solidFill>
                <a:latin typeface="+mn-ea"/>
                <a:ea typeface="+mn-ea"/>
              </a:rPr>
              <a:t>▮</a:t>
            </a:r>
            <a:r>
              <a:rPr lang="ja-JP" altLang="en-US" sz="1600" b="1" dirty="0" smtClean="0">
                <a:solidFill>
                  <a:schemeClr val="tx1"/>
                </a:solidFill>
                <a:latin typeface="+mn-ea"/>
                <a:ea typeface="+mn-ea"/>
              </a:rPr>
              <a:t>まちづくり団体と連携したデジタルサイネージ</a:t>
            </a:r>
            <a:r>
              <a:rPr lang="en-US" altLang="ja-JP" sz="1600" b="1" dirty="0" smtClean="0">
                <a:solidFill>
                  <a:schemeClr val="tx1"/>
                </a:solidFill>
                <a:latin typeface="+mn-ea"/>
                <a:ea typeface="+mn-ea"/>
              </a:rPr>
              <a:t/>
            </a:r>
            <a:br>
              <a:rPr lang="en-US" altLang="ja-JP" sz="1600" b="1" dirty="0" smtClean="0">
                <a:solidFill>
                  <a:schemeClr val="tx1"/>
                </a:solidFill>
                <a:latin typeface="+mn-ea"/>
                <a:ea typeface="+mn-ea"/>
              </a:rPr>
            </a:br>
            <a:r>
              <a:rPr lang="ja-JP" altLang="en-US" sz="1600" b="1" dirty="0" smtClean="0">
                <a:solidFill>
                  <a:schemeClr val="tx1"/>
                </a:solidFill>
                <a:latin typeface="+mn-ea"/>
                <a:ea typeface="+mn-ea"/>
              </a:rPr>
              <a:t>　 における万博</a:t>
            </a:r>
            <a:r>
              <a:rPr lang="en-US" altLang="ja-JP" sz="1600" b="1" dirty="0" smtClean="0">
                <a:solidFill>
                  <a:schemeClr val="tx1"/>
                </a:solidFill>
                <a:latin typeface="+mn-ea"/>
                <a:ea typeface="+mn-ea"/>
              </a:rPr>
              <a:t>PR</a:t>
            </a:r>
            <a:r>
              <a:rPr lang="ja-JP" altLang="en-US" sz="1600" b="1" dirty="0" smtClean="0">
                <a:solidFill>
                  <a:schemeClr val="tx1"/>
                </a:solidFill>
                <a:latin typeface="+mn-ea"/>
                <a:ea typeface="+mn-ea"/>
              </a:rPr>
              <a:t>画像の掲出</a:t>
            </a:r>
            <a:endParaRPr lang="en-US" altLang="ja-JP" sz="1600" b="1" dirty="0" smtClean="0">
              <a:solidFill>
                <a:schemeClr val="tx1"/>
              </a:solidFill>
              <a:latin typeface="+mn-ea"/>
              <a:ea typeface="+mn-ea"/>
            </a:endParaRPr>
          </a:p>
          <a:p>
            <a:r>
              <a:rPr lang="ja-JP" altLang="en-US" sz="1200" dirty="0" smtClean="0">
                <a:latin typeface="+mn-ea"/>
                <a:ea typeface="+mn-ea"/>
              </a:rPr>
              <a:t>・エリアマネジメント団体と連携し、人通りの多い場所に設置して</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いるデジタルサイネージ等において、開幕２年前を記念するビ</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ジュアルを掲出（</a:t>
            </a:r>
            <a:r>
              <a:rPr lang="en-US" altLang="ja-JP" sz="1200" dirty="0" smtClean="0">
                <a:latin typeface="+mn-ea"/>
                <a:ea typeface="+mn-ea"/>
              </a:rPr>
              <a:t>2023</a:t>
            </a:r>
            <a:r>
              <a:rPr lang="ja-JP" altLang="en-US" sz="1200" dirty="0" smtClean="0">
                <a:latin typeface="+mn-ea"/>
                <a:ea typeface="+mn-ea"/>
              </a:rPr>
              <a:t>年</a:t>
            </a:r>
            <a:r>
              <a:rPr lang="en-US" altLang="ja-JP" sz="1200" dirty="0" smtClean="0">
                <a:latin typeface="+mn-ea"/>
                <a:ea typeface="+mn-ea"/>
              </a:rPr>
              <a:t>4</a:t>
            </a:r>
            <a:r>
              <a:rPr lang="ja-JP" altLang="en-US" sz="1200" dirty="0" smtClean="0">
                <a:latin typeface="+mn-ea"/>
                <a:ea typeface="+mn-ea"/>
              </a:rPr>
              <a:t>月</a:t>
            </a:r>
            <a:r>
              <a:rPr lang="en-US" altLang="ja-JP" sz="1200" dirty="0" smtClean="0">
                <a:latin typeface="+mn-ea"/>
                <a:ea typeface="+mn-ea"/>
              </a:rPr>
              <a:t>3</a:t>
            </a:r>
            <a:r>
              <a:rPr lang="ja-JP" altLang="en-US" sz="1200" dirty="0" smtClean="0">
                <a:latin typeface="+mn-ea"/>
                <a:ea typeface="+mn-ea"/>
              </a:rPr>
              <a:t>日～）</a:t>
            </a:r>
            <a:endParaRPr lang="en-US" altLang="ja-JP" sz="1200" dirty="0" smtClean="0">
              <a:latin typeface="+mn-ea"/>
              <a:ea typeface="+mn-ea"/>
            </a:endParaRPr>
          </a:p>
          <a:p>
            <a:r>
              <a:rPr lang="ja-JP" altLang="en-US" sz="1200" dirty="0" smtClean="0">
                <a:latin typeface="+mn-ea"/>
                <a:ea typeface="+mn-ea"/>
              </a:rPr>
              <a:t> </a:t>
            </a:r>
            <a:r>
              <a:rPr lang="ja-JP" altLang="en-US" sz="1200" dirty="0">
                <a:latin typeface="+mn-ea"/>
                <a:ea typeface="+mn-ea"/>
              </a:rPr>
              <a:t>（梅田</a:t>
            </a:r>
            <a:r>
              <a:rPr lang="en-US" altLang="ja-JP" sz="1200" dirty="0">
                <a:latin typeface="+mn-ea"/>
                <a:ea typeface="+mn-ea"/>
              </a:rPr>
              <a:t>1</a:t>
            </a:r>
            <a:r>
              <a:rPr lang="ja-JP" altLang="en-US" sz="1200" dirty="0">
                <a:latin typeface="+mn-ea"/>
                <a:ea typeface="+mn-ea"/>
              </a:rPr>
              <a:t>丁目大阪駅前地下</a:t>
            </a:r>
            <a:r>
              <a:rPr lang="ja-JP" altLang="en-US" sz="1200" dirty="0" smtClean="0">
                <a:latin typeface="+mn-ea"/>
                <a:ea typeface="+mn-ea"/>
              </a:rPr>
              <a:t>道</a:t>
            </a:r>
            <a:r>
              <a:rPr lang="en-US" altLang="ja-JP" sz="1200" dirty="0" smtClean="0">
                <a:latin typeface="+mn-ea"/>
                <a:ea typeface="+mn-ea"/>
              </a:rPr>
              <a:t>47</a:t>
            </a:r>
            <a:r>
              <a:rPr lang="ja-JP" altLang="en-US" sz="1200" dirty="0" smtClean="0">
                <a:latin typeface="+mn-ea"/>
                <a:ea typeface="+mn-ea"/>
              </a:rPr>
              <a:t>面 等）</a:t>
            </a:r>
            <a:endParaRPr kumimoji="0" lang="ja-JP" altLang="en-US" sz="1200" i="0" u="none" strike="noStrike" cap="none" spc="0" normalizeH="0" baseline="0" dirty="0" smtClean="0">
              <a:ln>
                <a:noFill/>
              </a:ln>
              <a:solidFill>
                <a:srgbClr val="000000"/>
              </a:solidFill>
              <a:effectLst/>
              <a:uFillTx/>
              <a:latin typeface="+mn-ea"/>
              <a:ea typeface="+mn-ea"/>
              <a:sym typeface="Calibri"/>
            </a:endParaRPr>
          </a:p>
        </p:txBody>
      </p:sp>
      <p:pic>
        <p:nvPicPr>
          <p:cNvPr id="6" name="図 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258613" y="1509619"/>
            <a:ext cx="1935575" cy="1157249"/>
          </a:xfrm>
          <a:prstGeom prst="rect">
            <a:avLst/>
          </a:prstGeom>
        </p:spPr>
      </p:pic>
      <p:sp>
        <p:nvSpPr>
          <p:cNvPr id="39" name="テキスト ボックス 38"/>
          <p:cNvSpPr txBox="1"/>
          <p:nvPr/>
        </p:nvSpPr>
        <p:spPr>
          <a:xfrm>
            <a:off x="6189009" y="1238597"/>
            <a:ext cx="3890758"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ja-JP" altLang="en-US" sz="1600" dirty="0" smtClean="0">
                <a:solidFill>
                  <a:srgbClr val="0070C0"/>
                </a:solidFill>
                <a:latin typeface="+mn-ea"/>
                <a:ea typeface="+mn-ea"/>
              </a:rPr>
              <a:t>▮</a:t>
            </a:r>
            <a:r>
              <a:rPr lang="ja-JP" altLang="en-US" sz="1600" b="1" dirty="0" smtClean="0">
                <a:solidFill>
                  <a:schemeClr val="tx1"/>
                </a:solidFill>
                <a:latin typeface="+mn-ea"/>
                <a:ea typeface="+mn-ea"/>
              </a:rPr>
              <a:t>スポーツチームと連携した万博</a:t>
            </a:r>
            <a:r>
              <a:rPr lang="en-US" altLang="ja-JP" sz="1600" b="1" dirty="0" smtClean="0">
                <a:solidFill>
                  <a:schemeClr val="tx1"/>
                </a:solidFill>
                <a:latin typeface="+mn-ea"/>
                <a:ea typeface="+mn-ea"/>
              </a:rPr>
              <a:t>PR</a:t>
            </a:r>
          </a:p>
          <a:p>
            <a:r>
              <a:rPr lang="ja-JP" altLang="en-US" sz="1200" dirty="0" smtClean="0">
                <a:latin typeface="+mn-ea"/>
                <a:ea typeface="+mn-ea"/>
              </a:rPr>
              <a:t>・スポーツチームと連携し、主催試合において、ミャクミャクによる</a:t>
            </a:r>
            <a:r>
              <a:rPr lang="en-US" altLang="ja-JP" sz="1200" dirty="0" smtClean="0">
                <a:latin typeface="+mn-ea"/>
                <a:ea typeface="+mn-ea"/>
              </a:rPr>
              <a:t/>
            </a:r>
            <a:br>
              <a:rPr lang="en-US" altLang="ja-JP" sz="1200" dirty="0" smtClean="0">
                <a:latin typeface="+mn-ea"/>
                <a:ea typeface="+mn-ea"/>
              </a:rPr>
            </a:br>
            <a:r>
              <a:rPr lang="ja-JP" altLang="en-US" sz="1200" dirty="0" smtClean="0">
                <a:latin typeface="+mn-ea"/>
                <a:ea typeface="+mn-ea"/>
              </a:rPr>
              <a:t>　</a:t>
            </a:r>
            <a:r>
              <a:rPr lang="en-US" altLang="ja-JP" sz="1200" dirty="0" smtClean="0">
                <a:latin typeface="+mn-ea"/>
                <a:ea typeface="+mn-ea"/>
              </a:rPr>
              <a:t>PR</a:t>
            </a:r>
            <a:r>
              <a:rPr lang="ja-JP" altLang="en-US" sz="1200" dirty="0" smtClean="0">
                <a:latin typeface="+mn-ea"/>
                <a:ea typeface="+mn-ea"/>
              </a:rPr>
              <a:t>や、ブース出展など、万博のＰＲを実施</a:t>
            </a:r>
            <a:endParaRPr lang="en-US" altLang="ja-JP" sz="1200" dirty="0" smtClean="0">
              <a:latin typeface="+mn-ea"/>
              <a:ea typeface="+mn-ea"/>
            </a:endParaRPr>
          </a:p>
          <a:p>
            <a:r>
              <a:rPr lang="ja-JP" altLang="en-US" sz="1200" dirty="0" smtClean="0">
                <a:latin typeface="+mn-ea"/>
                <a:ea typeface="+mn-ea"/>
              </a:rPr>
              <a:t> （セレッソ大阪、オリックスバファローズ等）</a:t>
            </a:r>
            <a:endParaRPr kumimoji="0" lang="ja-JP" altLang="en-US" sz="1200" i="0" u="none" strike="noStrike" cap="none" spc="0" normalizeH="0" baseline="0" dirty="0" smtClean="0">
              <a:ln>
                <a:noFill/>
              </a:ln>
              <a:solidFill>
                <a:srgbClr val="000000"/>
              </a:solidFill>
              <a:effectLst/>
              <a:uFillTx/>
              <a:latin typeface="+mn-ea"/>
              <a:ea typeface="+mn-ea"/>
              <a:sym typeface="Calibri"/>
            </a:endParaRPr>
          </a:p>
        </p:txBody>
      </p:sp>
      <p:pic>
        <p:nvPicPr>
          <p:cNvPr id="13" name="図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2271" y="1747874"/>
            <a:ext cx="1647305" cy="922491"/>
          </a:xfrm>
          <a:prstGeom prst="rect">
            <a:avLst/>
          </a:prstGeom>
        </p:spPr>
      </p:pic>
      <p:pic>
        <p:nvPicPr>
          <p:cNvPr id="14" name="図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004354" y="1747875"/>
            <a:ext cx="1383736" cy="922491"/>
          </a:xfrm>
          <a:prstGeom prst="rect">
            <a:avLst/>
          </a:prstGeom>
        </p:spPr>
      </p:pic>
      <p:sp>
        <p:nvSpPr>
          <p:cNvPr id="3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1012" y="6344681"/>
            <a:ext cx="236601" cy="494494"/>
          </a:xfrm>
        </p:spPr>
        <p:txBody>
          <a:bodyPr/>
          <a:lstStyle/>
          <a:p>
            <a:fld id="{86CB4B4D-7CA3-9044-876B-883B54F8677D}" type="slidenum">
              <a:rPr lang="en-US" altLang="ja-JP" b="1" smtClean="0">
                <a:solidFill>
                  <a:schemeClr val="tx1"/>
                </a:solidFill>
              </a:rPr>
              <a:t>17</a:t>
            </a:fld>
            <a:endParaRPr lang="ja-JP" altLang="en-US" b="1" dirty="0">
              <a:solidFill>
                <a:schemeClr val="tx1"/>
              </a:solidFill>
            </a:endParaRPr>
          </a:p>
        </p:txBody>
      </p:sp>
    </p:spTree>
    <p:extLst>
      <p:ext uri="{BB962C8B-B14F-4D97-AF65-F5344CB8AC3E}">
        <p14:creationId xmlns:p14="http://schemas.microsoft.com/office/powerpoint/2010/main" val="2767385883"/>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機運醸成</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の取組み④</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3" name="角丸四角形 22"/>
          <p:cNvSpPr/>
          <p:nvPr/>
        </p:nvSpPr>
        <p:spPr>
          <a:xfrm>
            <a:off x="217246" y="579917"/>
            <a:ext cx="3659836" cy="26769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Meiryo UI" panose="020B0604030504040204" pitchFamily="50" charset="-128"/>
                <a:ea typeface="Meiryo UI" panose="020B0604030504040204" pitchFamily="50" charset="-128"/>
              </a:rPr>
              <a:t>▼</a:t>
            </a:r>
            <a:r>
              <a:rPr lang="ja-JP" altLang="en-US" b="1" dirty="0" smtClean="0">
                <a:solidFill>
                  <a:schemeClr val="tx1"/>
                </a:solidFill>
                <a:latin typeface="Meiryo UI" panose="020B0604030504040204" pitchFamily="50" charset="-128"/>
                <a:ea typeface="Meiryo UI" panose="020B0604030504040204" pitchFamily="50" charset="-128"/>
              </a:rPr>
              <a:t>地域連携</a:t>
            </a:r>
            <a:r>
              <a:rPr lang="en-US" altLang="ja-JP" b="1" dirty="0" smtClean="0">
                <a:solidFill>
                  <a:schemeClr val="tx1"/>
                </a:solidFill>
                <a:latin typeface="Meiryo UI" panose="020B0604030504040204" pitchFamily="50" charset="-128"/>
                <a:ea typeface="Meiryo UI" panose="020B0604030504040204" pitchFamily="50" charset="-128"/>
              </a:rPr>
              <a:t>TF</a:t>
            </a:r>
            <a:r>
              <a:rPr lang="ja-JP" altLang="en-US" b="1" dirty="0" smtClean="0">
                <a:solidFill>
                  <a:schemeClr val="tx1"/>
                </a:solidFill>
                <a:latin typeface="Meiryo UI" panose="020B0604030504040204" pitchFamily="50" charset="-128"/>
                <a:ea typeface="Meiryo UI" panose="020B0604030504040204" pitchFamily="50" charset="-128"/>
              </a:rPr>
              <a:t>の設置</a:t>
            </a:r>
            <a:endParaRPr lang="ja-JP" altLang="en-US" b="1" dirty="0">
              <a:solidFill>
                <a:schemeClr val="tx1"/>
              </a:solidFill>
              <a:latin typeface="Meiryo UI" panose="020B0604030504040204" pitchFamily="50" charset="-128"/>
              <a:ea typeface="Meiryo UI" panose="020B0604030504040204" pitchFamily="50" charset="-128"/>
            </a:endParaRPr>
          </a:p>
        </p:txBody>
      </p:sp>
      <p:sp>
        <p:nvSpPr>
          <p:cNvPr id="28" name="角丸四角形 27"/>
          <p:cNvSpPr/>
          <p:nvPr/>
        </p:nvSpPr>
        <p:spPr>
          <a:xfrm>
            <a:off x="344656" y="902028"/>
            <a:ext cx="11484000" cy="1080000"/>
          </a:xfrm>
          <a:prstGeom prst="roundRect">
            <a:avLst/>
          </a:prstGeom>
          <a:solidFill>
            <a:schemeClr val="accent5">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kumimoji="1" lang="ja-JP" altLang="en-US" sz="1600" spc="-20" dirty="0">
                <a:solidFill>
                  <a:schemeClr val="tx1"/>
                </a:solidFill>
                <a:latin typeface="BIZ UDPゴシック" panose="020B0400000000000000" pitchFamily="50" charset="-128"/>
                <a:ea typeface="BIZ UDPゴシック" panose="020B0400000000000000" pitchFamily="50" charset="-128"/>
              </a:rPr>
              <a:t>▶</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万博</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推進局に</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「地域</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連携</a:t>
            </a:r>
            <a:r>
              <a:rPr kumimoji="1" lang="en-US" altLang="ja-JP" sz="1600" spc="-20" dirty="0">
                <a:solidFill>
                  <a:schemeClr val="tx1"/>
                </a:solidFill>
                <a:latin typeface="BIZ UDPゴシック" panose="020B0400000000000000" pitchFamily="50" charset="-128"/>
                <a:ea typeface="BIZ UDPゴシック" panose="020B0400000000000000" pitchFamily="50" charset="-128"/>
              </a:rPr>
              <a:t>TF</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」を設置。機運醸成の司令塔・</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窓口</a:t>
            </a:r>
            <a:r>
              <a:rPr kumimoji="1" lang="en-US" altLang="ja-JP" sz="1600" spc="-20" dirty="0" smtClean="0">
                <a:solidFill>
                  <a:schemeClr val="tx1"/>
                </a:solidFill>
                <a:latin typeface="BIZ UDPゴシック" panose="020B0400000000000000" pitchFamily="50" charset="-128"/>
                <a:ea typeface="BIZ UDPゴシック" panose="020B0400000000000000" pitchFamily="50" charset="-128"/>
              </a:rPr>
              <a:t>(</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相談</a:t>
            </a:r>
            <a:r>
              <a:rPr kumimoji="1" lang="en-US" altLang="ja-JP" sz="1600" spc="-20" dirty="0">
                <a:solidFill>
                  <a:schemeClr val="tx1"/>
                </a:solidFill>
                <a:latin typeface="BIZ UDPゴシック" panose="020B0400000000000000" pitchFamily="50" charset="-128"/>
                <a:ea typeface="BIZ UDPゴシック" panose="020B0400000000000000" pitchFamily="50" charset="-128"/>
              </a:rPr>
              <a:t>)</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と</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して、府市関係部局や府内市町村</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、民間</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企業等が実施</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する大規模集客イベント</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等の情報</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収集</a:t>
            </a:r>
            <a:endParaRPr kumimoji="1" lang="en-US" altLang="ja-JP" sz="1600" spc="-20" dirty="0">
              <a:solidFill>
                <a:schemeClr val="tx1"/>
              </a:solidFill>
              <a:latin typeface="BIZ UDPゴシック" panose="020B0400000000000000" pitchFamily="50" charset="-128"/>
              <a:ea typeface="BIZ UDPゴシック" panose="020B0400000000000000" pitchFamily="50" charset="-128"/>
            </a:endParaRPr>
          </a:p>
          <a:p>
            <a:pPr>
              <a:lnSpc>
                <a:spcPts val="1900"/>
              </a:lnSpc>
            </a:pPr>
            <a:r>
              <a:rPr kumimoji="1" lang="ja-JP" altLang="en-US" sz="1600" spc="-20" dirty="0">
                <a:solidFill>
                  <a:schemeClr val="tx1"/>
                </a:solidFill>
                <a:latin typeface="BIZ UDPゴシック" panose="020B0400000000000000" pitchFamily="50" charset="-128"/>
                <a:ea typeface="BIZ UDPゴシック" panose="020B0400000000000000" pitchFamily="50" charset="-128"/>
              </a:rPr>
              <a:t>▶</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それぞれ</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を有機的</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に連結</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するとともに、民間イベント等を万博色に</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コーディネートする</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など、府域全体で官民</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一体の</a:t>
            </a:r>
            <a:r>
              <a:rPr kumimoji="1" lang="ja-JP" altLang="en-US" sz="1600" spc="-20" dirty="0">
                <a:solidFill>
                  <a:schemeClr val="tx1"/>
                </a:solidFill>
                <a:latin typeface="BIZ UDPゴシック" panose="020B0400000000000000" pitchFamily="50" charset="-128"/>
                <a:ea typeface="BIZ UDPゴシック" panose="020B0400000000000000" pitchFamily="50" charset="-128"/>
              </a:rPr>
              <a:t>取組みを</a:t>
            </a:r>
            <a:r>
              <a:rPr kumimoji="1" lang="ja-JP" altLang="en-US" sz="1600" spc="-20" dirty="0" smtClean="0">
                <a:solidFill>
                  <a:schemeClr val="tx1"/>
                </a:solidFill>
                <a:latin typeface="BIZ UDPゴシック" panose="020B0400000000000000" pitchFamily="50" charset="-128"/>
                <a:ea typeface="BIZ UDPゴシック" panose="020B0400000000000000" pitchFamily="50" charset="-128"/>
              </a:rPr>
              <a:t>展開</a:t>
            </a:r>
            <a:endParaRPr kumimoji="1" lang="en-US" altLang="ja-JP" sz="1600" spc="-20" dirty="0">
              <a:solidFill>
                <a:schemeClr val="tx1"/>
              </a:solidFill>
              <a:latin typeface="BIZ UDPゴシック" panose="020B0400000000000000" pitchFamily="50" charset="-128"/>
              <a:ea typeface="BIZ UDPゴシック" panose="020B0400000000000000" pitchFamily="50" charset="-128"/>
            </a:endParaRPr>
          </a:p>
        </p:txBody>
      </p:sp>
      <p:grpSp>
        <p:nvGrpSpPr>
          <p:cNvPr id="2" name="グループ化 1"/>
          <p:cNvGrpSpPr>
            <a:grpSpLocks noChangeAspect="1"/>
          </p:cNvGrpSpPr>
          <p:nvPr/>
        </p:nvGrpSpPr>
        <p:grpSpPr>
          <a:xfrm>
            <a:off x="901884" y="2162135"/>
            <a:ext cx="10406984" cy="4695865"/>
            <a:chOff x="1070701" y="2119931"/>
            <a:chExt cx="10064671" cy="4541406"/>
          </a:xfrm>
        </p:grpSpPr>
        <p:sp>
          <p:nvSpPr>
            <p:cNvPr id="54" name="正方形/長方形 53"/>
            <p:cNvSpPr/>
            <p:nvPr/>
          </p:nvSpPr>
          <p:spPr>
            <a:xfrm>
              <a:off x="1070701" y="2119931"/>
              <a:ext cx="4648457" cy="21521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22" name="正方形/長方形 21"/>
            <p:cNvSpPr/>
            <p:nvPr/>
          </p:nvSpPr>
          <p:spPr>
            <a:xfrm>
              <a:off x="4905259" y="6465394"/>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0" name="テキスト ボックス 29"/>
            <p:cNvSpPr txBox="1"/>
            <p:nvPr/>
          </p:nvSpPr>
          <p:spPr>
            <a:xfrm>
              <a:off x="1313013" y="2269494"/>
              <a:ext cx="1367999" cy="338554"/>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600" b="1" dirty="0">
                  <a:solidFill>
                    <a:srgbClr val="0154F9"/>
                  </a:solidFill>
                  <a:latin typeface="+mn-ea"/>
                </a:rPr>
                <a:t>万博推進局</a:t>
              </a:r>
            </a:p>
          </p:txBody>
        </p:sp>
        <p:sp>
          <p:nvSpPr>
            <p:cNvPr id="31" name="テキスト ボックス 30"/>
            <p:cNvSpPr txBox="1"/>
            <p:nvPr/>
          </p:nvSpPr>
          <p:spPr>
            <a:xfrm>
              <a:off x="1750466" y="2770719"/>
              <a:ext cx="3686059" cy="369332"/>
            </a:xfrm>
            <a:prstGeom prst="rect">
              <a:avLst/>
            </a:prstGeom>
            <a:ln w="38100">
              <a:solidFill>
                <a:srgbClr val="FF0000"/>
              </a:solidFill>
            </a:ln>
            <a:effectLst>
              <a:glow rad="101600">
                <a:srgbClr val="FF0000">
                  <a:alpha val="40000"/>
                </a:srgb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b="1" dirty="0">
                  <a:solidFill>
                    <a:srgbClr val="0154F9"/>
                  </a:solidFill>
                  <a:latin typeface="Meiryo UI" panose="020B0604030504040204" pitchFamily="50" charset="-128"/>
                  <a:ea typeface="Meiryo UI" panose="020B0604030504040204" pitchFamily="50" charset="-128"/>
                </a:rPr>
                <a:t>地域</a:t>
              </a:r>
              <a:r>
                <a:rPr lang="ja-JP" altLang="en-US" b="1" dirty="0" smtClean="0">
                  <a:solidFill>
                    <a:srgbClr val="0154F9"/>
                  </a:solidFill>
                  <a:latin typeface="Meiryo UI" panose="020B0604030504040204" pitchFamily="50" charset="-128"/>
                  <a:ea typeface="Meiryo UI" panose="020B0604030504040204" pitchFamily="50" charset="-128"/>
                </a:rPr>
                <a:t>連携</a:t>
              </a:r>
              <a:r>
                <a:rPr lang="en-US" altLang="ja-JP" b="1" dirty="0" smtClean="0">
                  <a:solidFill>
                    <a:srgbClr val="0154F9"/>
                  </a:solidFill>
                  <a:latin typeface="Meiryo UI" panose="020B0604030504040204" pitchFamily="50" charset="-128"/>
                  <a:ea typeface="Meiryo UI" panose="020B0604030504040204" pitchFamily="50" charset="-128"/>
                </a:rPr>
                <a:t>TF</a:t>
              </a:r>
              <a:r>
                <a:rPr lang="ja-JP" altLang="en-US" sz="1200" b="1" dirty="0" smtClean="0">
                  <a:solidFill>
                    <a:srgbClr val="0154F9"/>
                  </a:solidFill>
                  <a:latin typeface="Meiryo UI" panose="020B0604030504040204" pitchFamily="50" charset="-128"/>
                  <a:ea typeface="Meiryo UI" panose="020B0604030504040204" pitchFamily="50" charset="-128"/>
                </a:rPr>
                <a:t>（府市関係部局・経済界と連携）</a:t>
              </a:r>
              <a:endParaRPr lang="ja-JP" altLang="en-US" sz="1200" b="1" dirty="0">
                <a:solidFill>
                  <a:srgbClr val="0154F9"/>
                </a:solidFill>
                <a:latin typeface="Meiryo UI" panose="020B0604030504040204" pitchFamily="50" charset="-128"/>
                <a:ea typeface="Meiryo UI" panose="020B0604030504040204" pitchFamily="50" charset="-128"/>
              </a:endParaRPr>
            </a:p>
          </p:txBody>
        </p:sp>
        <p:cxnSp>
          <p:nvCxnSpPr>
            <p:cNvPr id="32" name="カギ線コネクタ 31"/>
            <p:cNvCxnSpPr/>
            <p:nvPr/>
          </p:nvCxnSpPr>
          <p:spPr>
            <a:xfrm rot="16200000" flipH="1">
              <a:off x="1508009" y="2707963"/>
              <a:ext cx="328306" cy="155991"/>
            </a:xfrm>
            <a:prstGeom prst="bentConnector3">
              <a:avLst>
                <a:gd name="adj1" fmla="val 103999"/>
              </a:avLst>
            </a:prstGeom>
            <a:ln w="9525"/>
          </p:spPr>
          <p:style>
            <a:lnRef idx="1">
              <a:schemeClr val="dk1"/>
            </a:lnRef>
            <a:fillRef idx="0">
              <a:schemeClr val="dk1"/>
            </a:fillRef>
            <a:effectRef idx="0">
              <a:schemeClr val="dk1"/>
            </a:effectRef>
            <a:fontRef idx="minor">
              <a:schemeClr val="tx1"/>
            </a:fontRef>
          </p:style>
        </p:cxnSp>
        <p:sp>
          <p:nvSpPr>
            <p:cNvPr id="33" name="正方形/長方形 32"/>
            <p:cNvSpPr/>
            <p:nvPr/>
          </p:nvSpPr>
          <p:spPr>
            <a:xfrm>
              <a:off x="1360825" y="2641409"/>
              <a:ext cx="466681" cy="294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BIZ UDPゴシック" panose="020B0400000000000000" pitchFamily="50" charset="-128"/>
                  <a:ea typeface="BIZ UDPゴシック" panose="020B0400000000000000" pitchFamily="50" charset="-128"/>
                </a:rPr>
                <a:t>～</a:t>
              </a:r>
              <a:endParaRPr kumimoji="1" lang="ja-JP" altLang="en-US" sz="1200" b="1"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p:cNvSpPr/>
            <p:nvPr/>
          </p:nvSpPr>
          <p:spPr>
            <a:xfrm>
              <a:off x="1070701" y="4967300"/>
              <a:ext cx="2307535" cy="93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p>
          </p:txBody>
        </p:sp>
        <p:sp>
          <p:nvSpPr>
            <p:cNvPr id="36" name="フローチャート: 代替処理 35"/>
            <p:cNvSpPr/>
            <p:nvPr/>
          </p:nvSpPr>
          <p:spPr>
            <a:xfrm>
              <a:off x="1119779" y="5070106"/>
              <a:ext cx="2194050" cy="386202"/>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市長会／町村長会</a:t>
              </a:r>
            </a:p>
          </p:txBody>
        </p:sp>
        <p:sp>
          <p:nvSpPr>
            <p:cNvPr id="37" name="フローチャート: 代替処理 36"/>
            <p:cNvSpPr/>
            <p:nvPr/>
          </p:nvSpPr>
          <p:spPr>
            <a:xfrm>
              <a:off x="1116264" y="5547625"/>
              <a:ext cx="718740" cy="255273"/>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b="1" dirty="0">
                  <a:latin typeface="Meiryo UI" panose="020B0604030504040204" pitchFamily="50" charset="-128"/>
                  <a:ea typeface="Meiryo UI" panose="020B0604030504040204" pitchFamily="50" charset="-128"/>
                </a:rPr>
                <a:t>市町村</a:t>
              </a:r>
              <a:r>
                <a:rPr kumimoji="1" lang="ja-JP" altLang="en-US" sz="1200" b="1" dirty="0">
                  <a:latin typeface="Meiryo UI" panose="020B0604030504040204" pitchFamily="50" charset="-128"/>
                  <a:ea typeface="Meiryo UI" panose="020B0604030504040204" pitchFamily="50" charset="-128"/>
                </a:rPr>
                <a:t>　</a:t>
              </a:r>
            </a:p>
          </p:txBody>
        </p:sp>
        <p:sp>
          <p:nvSpPr>
            <p:cNvPr id="38" name="フローチャート: 代替処理 37">
              <a:extLst>
                <a:ext uri="{FF2B5EF4-FFF2-40B4-BE49-F238E27FC236}">
                  <a16:creationId xmlns:a16="http://schemas.microsoft.com/office/drawing/2014/main" id="{45F11A5B-E22A-44C0-8FF4-4BB14C302B6D}"/>
                </a:ext>
              </a:extLst>
            </p:cNvPr>
            <p:cNvSpPr/>
            <p:nvPr/>
          </p:nvSpPr>
          <p:spPr>
            <a:xfrm>
              <a:off x="1868924" y="5547625"/>
              <a:ext cx="718740" cy="255273"/>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b="1" dirty="0">
                  <a:latin typeface="Meiryo UI" panose="020B0604030504040204" pitchFamily="50" charset="-128"/>
                  <a:ea typeface="Meiryo UI" panose="020B0604030504040204" pitchFamily="50" charset="-128"/>
                </a:rPr>
                <a:t>市町村</a:t>
              </a:r>
              <a:r>
                <a:rPr kumimoji="1" lang="ja-JP" altLang="en-US" sz="1200" b="1" dirty="0">
                  <a:latin typeface="Meiryo UI" panose="020B0604030504040204" pitchFamily="50" charset="-128"/>
                  <a:ea typeface="Meiryo UI" panose="020B0604030504040204" pitchFamily="50" charset="-128"/>
                </a:rPr>
                <a:t>　</a:t>
              </a:r>
            </a:p>
          </p:txBody>
        </p:sp>
        <p:sp>
          <p:nvSpPr>
            <p:cNvPr id="39" name="フローチャート: 代替処理 38">
              <a:extLst>
                <a:ext uri="{FF2B5EF4-FFF2-40B4-BE49-F238E27FC236}">
                  <a16:creationId xmlns:a16="http://schemas.microsoft.com/office/drawing/2014/main" id="{87335C31-DFBF-4E99-B0E0-26C3D7B0B90A}"/>
                </a:ext>
              </a:extLst>
            </p:cNvPr>
            <p:cNvSpPr/>
            <p:nvPr/>
          </p:nvSpPr>
          <p:spPr>
            <a:xfrm>
              <a:off x="2621584" y="5547625"/>
              <a:ext cx="718740" cy="255273"/>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050" b="1" dirty="0">
                  <a:latin typeface="Meiryo UI" panose="020B0604030504040204" pitchFamily="50" charset="-128"/>
                  <a:ea typeface="Meiryo UI" panose="020B0604030504040204" pitchFamily="50" charset="-128"/>
                </a:rPr>
                <a:t>市町村</a:t>
              </a:r>
              <a:r>
                <a:rPr kumimoji="1" lang="ja-JP" altLang="en-US" sz="1200" b="1" dirty="0">
                  <a:latin typeface="Meiryo UI" panose="020B0604030504040204" pitchFamily="50" charset="-128"/>
                  <a:ea typeface="Meiryo UI" panose="020B0604030504040204" pitchFamily="50" charset="-128"/>
                </a:rPr>
                <a:t>　</a:t>
              </a:r>
            </a:p>
          </p:txBody>
        </p:sp>
        <p:sp>
          <p:nvSpPr>
            <p:cNvPr id="40" name="正方形/長方形 39">
              <a:extLst>
                <a:ext uri="{FF2B5EF4-FFF2-40B4-BE49-F238E27FC236}">
                  <a16:creationId xmlns:a16="http://schemas.microsoft.com/office/drawing/2014/main" id="{2BB3216E-AC80-4E28-B69A-D2EC8EE20B06}"/>
                </a:ext>
              </a:extLst>
            </p:cNvPr>
            <p:cNvSpPr/>
            <p:nvPr/>
          </p:nvSpPr>
          <p:spPr>
            <a:xfrm>
              <a:off x="3681767" y="4961570"/>
              <a:ext cx="2988000" cy="1296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a:t>
              </a:r>
            </a:p>
          </p:txBody>
        </p:sp>
        <p:sp>
          <p:nvSpPr>
            <p:cNvPr id="41" name="フローチャート: 代替処理 40">
              <a:extLst>
                <a:ext uri="{FF2B5EF4-FFF2-40B4-BE49-F238E27FC236}">
                  <a16:creationId xmlns:a16="http://schemas.microsoft.com/office/drawing/2014/main" id="{56CED4B1-DB5A-4046-B665-72B6E4269872}"/>
                </a:ext>
              </a:extLst>
            </p:cNvPr>
            <p:cNvSpPr/>
            <p:nvPr/>
          </p:nvSpPr>
          <p:spPr>
            <a:xfrm>
              <a:off x="3976139" y="5018294"/>
              <a:ext cx="2268000" cy="792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全国知事会</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rPr>
                <a:t>（大阪・関西万博推進本部</a:t>
              </a:r>
              <a:r>
                <a:rPr kumimoji="1" lang="ja-JP" altLang="en-US" sz="1100" b="1" dirty="0" smtClean="0">
                  <a:latin typeface="Meiryo UI" panose="020B0604030504040204" pitchFamily="50" charset="-128"/>
                  <a:ea typeface="Meiryo UI" panose="020B0604030504040204" pitchFamily="50" charset="-128"/>
                </a:rPr>
                <a:t>）</a:t>
              </a:r>
              <a:endParaRPr kumimoji="1" lang="en-US" altLang="ja-JP" sz="1100" b="1" dirty="0" smtClean="0">
                <a:latin typeface="Meiryo UI" panose="020B0604030504040204" pitchFamily="50" charset="-128"/>
                <a:ea typeface="Meiryo UI" panose="020B0604030504040204" pitchFamily="50" charset="-128"/>
              </a:endParaRPr>
            </a:p>
            <a:p>
              <a:pPr algn="ctr"/>
              <a:endParaRPr kumimoji="1" lang="en-US" altLang="ja-JP" sz="3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指定</a:t>
              </a:r>
              <a:r>
                <a:rPr kumimoji="1" lang="ja-JP" altLang="en-US" sz="1400" b="1" dirty="0" smtClean="0">
                  <a:latin typeface="Meiryo UI" panose="020B0604030504040204" pitchFamily="50" charset="-128"/>
                  <a:ea typeface="Meiryo UI" panose="020B0604030504040204" pitchFamily="50" charset="-128"/>
                </a:rPr>
                <a:t>都市</a:t>
              </a:r>
              <a:r>
                <a:rPr kumimoji="1" lang="ja-JP" altLang="en-US" sz="1400" b="1" dirty="0">
                  <a:latin typeface="Meiryo UI" panose="020B0604030504040204" pitchFamily="50" charset="-128"/>
                  <a:ea typeface="Meiryo UI" panose="020B0604030504040204" pitchFamily="50" charset="-128"/>
                </a:rPr>
                <a:t>市長</a:t>
              </a:r>
              <a:r>
                <a:rPr kumimoji="1" lang="ja-JP" altLang="en-US" sz="1400" b="1" dirty="0" smtClean="0">
                  <a:latin typeface="Meiryo UI" panose="020B0604030504040204" pitchFamily="50" charset="-128"/>
                  <a:ea typeface="Meiryo UI" panose="020B0604030504040204" pitchFamily="50" charset="-128"/>
                </a:rPr>
                <a:t>会</a:t>
              </a:r>
              <a:r>
                <a:rPr kumimoji="1" lang="ja-JP" altLang="en-US" sz="1400" b="1" dirty="0">
                  <a:latin typeface="Meiryo UI" panose="020B0604030504040204" pitchFamily="50" charset="-128"/>
                  <a:ea typeface="Meiryo UI" panose="020B0604030504040204" pitchFamily="50" charset="-128"/>
                </a:rPr>
                <a:t>　</a:t>
              </a:r>
            </a:p>
          </p:txBody>
        </p:sp>
        <p:sp>
          <p:nvSpPr>
            <p:cNvPr id="42" name="矢印: 上下 99">
              <a:extLst>
                <a:ext uri="{FF2B5EF4-FFF2-40B4-BE49-F238E27FC236}">
                  <a16:creationId xmlns:a16="http://schemas.microsoft.com/office/drawing/2014/main" id="{D6F0F25A-A745-497D-B39B-A3EF6F846180}"/>
                </a:ext>
              </a:extLst>
            </p:cNvPr>
            <p:cNvSpPr/>
            <p:nvPr/>
          </p:nvSpPr>
          <p:spPr>
            <a:xfrm>
              <a:off x="2194006" y="4166711"/>
              <a:ext cx="252000" cy="851583"/>
            </a:xfrm>
            <a:prstGeom prst="upDownArrow">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latin typeface="Meiryo UI" panose="020B0604030504040204" pitchFamily="50" charset="-128"/>
                <a:ea typeface="Meiryo UI" panose="020B0604030504040204" pitchFamily="50" charset="-128"/>
              </a:endParaRPr>
            </a:p>
          </p:txBody>
        </p:sp>
        <p:sp>
          <p:nvSpPr>
            <p:cNvPr id="43" name="角丸四角形 42"/>
            <p:cNvSpPr/>
            <p:nvPr/>
          </p:nvSpPr>
          <p:spPr>
            <a:xfrm>
              <a:off x="2050111" y="3545328"/>
              <a:ext cx="2767878" cy="624921"/>
            </a:xfrm>
            <a:prstGeom prst="roundRect">
              <a:avLst>
                <a:gd name="adj" fmla="val 7651"/>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ja-JP" altLang="en-US" sz="1200" b="1" dirty="0"/>
                <a:t>地域連携イベント部会</a:t>
              </a:r>
              <a:endParaRPr lang="en-US" altLang="ja-JP" sz="1200" b="1" dirty="0"/>
            </a:p>
            <a:p>
              <a:pPr algn="ctr"/>
              <a:endParaRPr lang="en-US" altLang="ja-JP" sz="1200" dirty="0"/>
            </a:p>
            <a:p>
              <a:pPr algn="ctr"/>
              <a:endParaRPr lang="en-US" altLang="ja-JP" sz="1200" dirty="0"/>
            </a:p>
            <a:p>
              <a:pPr algn="ctr"/>
              <a:r>
                <a:rPr kumimoji="1" lang="ja-JP" altLang="en-US" sz="1200" dirty="0"/>
                <a:t>　</a:t>
              </a:r>
            </a:p>
          </p:txBody>
        </p:sp>
        <p:sp>
          <p:nvSpPr>
            <p:cNvPr id="44" name="テキスト ボックス 43">
              <a:extLst>
                <a:ext uri="{FF2B5EF4-FFF2-40B4-BE49-F238E27FC236}">
                  <a16:creationId xmlns:a16="http://schemas.microsoft.com/office/drawing/2014/main" id="{897DA435-A21A-4CD2-A86E-8E9629C2E5E7}"/>
                </a:ext>
              </a:extLst>
            </p:cNvPr>
            <p:cNvSpPr txBox="1"/>
            <p:nvPr/>
          </p:nvSpPr>
          <p:spPr>
            <a:xfrm>
              <a:off x="2008086" y="3754236"/>
              <a:ext cx="3204000" cy="451406"/>
            </a:xfrm>
            <a:prstGeom prst="rect">
              <a:avLst/>
            </a:prstGeom>
            <a:noFill/>
          </p:spPr>
          <p:txBody>
            <a:bodyPr wrap="square" rtlCol="0">
              <a:spAutoFit/>
            </a:bodyPr>
            <a:lstStyle/>
            <a:p>
              <a:pPr marL="87313">
                <a:lnSpc>
                  <a:spcPts val="1400"/>
                </a:lnSpc>
              </a:pP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府民文化部</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総務部市町村局</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経済戦略局</a:t>
              </a:r>
              <a:r>
                <a:rPr kumimoji="1" lang="ja-JP" altLang="en-US" sz="1000" dirty="0" smtClean="0">
                  <a:latin typeface="Meiryo UI" panose="020B0604030504040204" pitchFamily="50" charset="-128"/>
                  <a:ea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endParaRPr>
            </a:p>
            <a:p>
              <a:pPr marL="87313">
                <a:lnSpc>
                  <a:spcPts val="1400"/>
                </a:lnSpc>
              </a:pPr>
              <a:r>
                <a:rPr kumimoji="1" lang="ja-JP" altLang="en-US" sz="1000"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区役所</a:t>
              </a:r>
              <a:r>
                <a:rPr kumimoji="1" lang="en-US" altLang="ja-JP"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万博局等で構成</a:t>
              </a:r>
              <a:endParaRPr kumimoji="1" lang="en-US" altLang="ja-JP" sz="1000" dirty="0">
                <a:latin typeface="Meiryo UI" panose="020B0604030504040204" pitchFamily="50" charset="-128"/>
                <a:ea typeface="Meiryo UI" panose="020B0604030504040204" pitchFamily="50" charset="-128"/>
              </a:endParaRPr>
            </a:p>
          </p:txBody>
        </p:sp>
        <p:sp>
          <p:nvSpPr>
            <p:cNvPr id="45" name="左右矢印 131">
              <a:extLst>
                <a:ext uri="{FF2B5EF4-FFF2-40B4-BE49-F238E27FC236}">
                  <a16:creationId xmlns:a16="http://schemas.microsoft.com/office/drawing/2014/main" id="{222B6F8D-AA2C-43F5-84D1-F00FF07678E0}"/>
                </a:ext>
              </a:extLst>
            </p:cNvPr>
            <p:cNvSpPr/>
            <p:nvPr/>
          </p:nvSpPr>
          <p:spPr>
            <a:xfrm rot="16200000">
              <a:off x="3280200" y="3246728"/>
              <a:ext cx="408488" cy="234343"/>
            </a:xfrm>
            <a:prstGeom prst="leftRightArrow">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6" name="テキスト ボックス 45">
              <a:extLst>
                <a:ext uri="{FF2B5EF4-FFF2-40B4-BE49-F238E27FC236}">
                  <a16:creationId xmlns:a16="http://schemas.microsoft.com/office/drawing/2014/main" id="{DD6156A7-E6B7-4CF5-8890-B5D953DC5643}"/>
                </a:ext>
              </a:extLst>
            </p:cNvPr>
            <p:cNvSpPr txBox="1"/>
            <p:nvPr/>
          </p:nvSpPr>
          <p:spPr>
            <a:xfrm>
              <a:off x="2619255" y="3231368"/>
              <a:ext cx="2160000" cy="261610"/>
            </a:xfrm>
            <a:prstGeom prst="rect">
              <a:avLst/>
            </a:prstGeom>
            <a:noFill/>
          </p:spPr>
          <p:txBody>
            <a:bodyPr wrap="square" rtlCol="0" anchor="ctr" anchorCtr="0">
              <a:spAutoFit/>
            </a:bodyPr>
            <a:lstStyle/>
            <a:p>
              <a:r>
                <a:rPr kumimoji="1" lang="ja-JP" altLang="en-US" sz="1050" dirty="0">
                  <a:latin typeface="Meiryo UI" panose="020B0604030504040204" pitchFamily="50" charset="-128"/>
                  <a:ea typeface="Meiryo UI" panose="020B0604030504040204" pitchFamily="50" charset="-128"/>
                </a:rPr>
                <a:t>▶連携・協力、情報共有など</a:t>
              </a:r>
              <a:endParaRPr kumimoji="1" lang="en-US" altLang="ja-JP" sz="1050" dirty="0">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99ED14EF-BF15-4A2D-B142-A490DF25C387}"/>
                </a:ext>
              </a:extLst>
            </p:cNvPr>
            <p:cNvSpPr txBox="1"/>
            <p:nvPr/>
          </p:nvSpPr>
          <p:spPr>
            <a:xfrm>
              <a:off x="2026045" y="4406410"/>
              <a:ext cx="2091647"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▶情報共有、連絡・調整など</a:t>
              </a:r>
              <a:endParaRPr kumimoji="1" lang="en-US" altLang="ja-JP" sz="1050" dirty="0">
                <a:latin typeface="Meiryo UI" panose="020B0604030504040204" pitchFamily="50" charset="-128"/>
                <a:ea typeface="Meiryo UI" panose="020B0604030504040204" pitchFamily="50" charset="-128"/>
              </a:endParaRPr>
            </a:p>
          </p:txBody>
        </p:sp>
        <p:sp>
          <p:nvSpPr>
            <p:cNvPr id="48" name="フローチャート: 代替処理 47">
              <a:extLst>
                <a:ext uri="{FF2B5EF4-FFF2-40B4-BE49-F238E27FC236}">
                  <a16:creationId xmlns:a16="http://schemas.microsoft.com/office/drawing/2014/main" id="{FA2BDA6D-9D73-493D-97E3-51BC14776F18}"/>
                </a:ext>
              </a:extLst>
            </p:cNvPr>
            <p:cNvSpPr/>
            <p:nvPr/>
          </p:nvSpPr>
          <p:spPr>
            <a:xfrm>
              <a:off x="3716370" y="5852665"/>
              <a:ext cx="1440000" cy="347831"/>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関西広域連合</a:t>
              </a:r>
              <a:r>
                <a:rPr kumimoji="1" lang="ja-JP" altLang="en-US" sz="1200" b="1" dirty="0">
                  <a:latin typeface="Meiryo UI" panose="020B0604030504040204" pitchFamily="50" charset="-128"/>
                  <a:ea typeface="Meiryo UI" panose="020B0604030504040204" pitchFamily="50" charset="-128"/>
                </a:rPr>
                <a:t>　</a:t>
              </a:r>
            </a:p>
          </p:txBody>
        </p:sp>
        <p:sp>
          <p:nvSpPr>
            <p:cNvPr id="49" name="フローチャート: 代替処理 48">
              <a:extLst>
                <a:ext uri="{FF2B5EF4-FFF2-40B4-BE49-F238E27FC236}">
                  <a16:creationId xmlns:a16="http://schemas.microsoft.com/office/drawing/2014/main" id="{FA2BDA6D-9D73-493D-97E3-51BC14776F18}"/>
                </a:ext>
              </a:extLst>
            </p:cNvPr>
            <p:cNvSpPr/>
            <p:nvPr/>
          </p:nvSpPr>
          <p:spPr>
            <a:xfrm>
              <a:off x="5192745" y="5852665"/>
              <a:ext cx="1440000" cy="347831"/>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万博首長連合</a:t>
              </a:r>
              <a:r>
                <a:rPr kumimoji="1" lang="ja-JP" altLang="en-US" sz="1200" b="1" dirty="0">
                  <a:latin typeface="Meiryo UI" panose="020B0604030504040204" pitchFamily="50" charset="-128"/>
                  <a:ea typeface="Meiryo UI" panose="020B0604030504040204" pitchFamily="50" charset="-128"/>
                </a:rPr>
                <a:t>　</a:t>
              </a:r>
            </a:p>
          </p:txBody>
        </p:sp>
        <p:sp>
          <p:nvSpPr>
            <p:cNvPr id="50" name="矢印: 上下 13">
              <a:extLst>
                <a:ext uri="{FF2B5EF4-FFF2-40B4-BE49-F238E27FC236}">
                  <a16:creationId xmlns:a16="http://schemas.microsoft.com/office/drawing/2014/main" id="{2C41436D-F321-47D1-8BD6-0FEC72973D5B}"/>
                </a:ext>
              </a:extLst>
            </p:cNvPr>
            <p:cNvSpPr/>
            <p:nvPr/>
          </p:nvSpPr>
          <p:spPr>
            <a:xfrm>
              <a:off x="1741692" y="3159656"/>
              <a:ext cx="255321" cy="1858638"/>
            </a:xfrm>
            <a:prstGeom prst="upDownArrow">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1" name="矢印: 上下 100">
              <a:extLst>
                <a:ext uri="{FF2B5EF4-FFF2-40B4-BE49-F238E27FC236}">
                  <a16:creationId xmlns:a16="http://schemas.microsoft.com/office/drawing/2014/main" id="{67E52003-D1EB-4BC8-9D06-20B4FE3C8864}"/>
                </a:ext>
              </a:extLst>
            </p:cNvPr>
            <p:cNvSpPr/>
            <p:nvPr/>
          </p:nvSpPr>
          <p:spPr>
            <a:xfrm>
              <a:off x="5067981" y="3140051"/>
              <a:ext cx="252000" cy="182116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52" name="テキスト ボックス 51">
              <a:extLst>
                <a:ext uri="{FF2B5EF4-FFF2-40B4-BE49-F238E27FC236}">
                  <a16:creationId xmlns:a16="http://schemas.microsoft.com/office/drawing/2014/main" id="{631C7EB7-1E08-47AF-8DD6-428AD387AFCF}"/>
                </a:ext>
              </a:extLst>
            </p:cNvPr>
            <p:cNvSpPr txBox="1"/>
            <p:nvPr/>
          </p:nvSpPr>
          <p:spPr>
            <a:xfrm>
              <a:off x="1555711" y="4599449"/>
              <a:ext cx="2376000" cy="261610"/>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▶連携・協力、情報共有、相談など</a:t>
              </a:r>
              <a:endParaRPr kumimoji="1" lang="en-US" altLang="ja-JP" sz="1050" dirty="0">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8F11020F-9A2D-43A5-AD5D-E4CFAD5897E9}"/>
                </a:ext>
              </a:extLst>
            </p:cNvPr>
            <p:cNvSpPr txBox="1"/>
            <p:nvPr/>
          </p:nvSpPr>
          <p:spPr>
            <a:xfrm>
              <a:off x="4284531" y="4411694"/>
              <a:ext cx="3528599" cy="415498"/>
            </a:xfrm>
            <a:prstGeom prst="rect">
              <a:avLst/>
            </a:prstGeom>
            <a:noFill/>
          </p:spPr>
          <p:txBody>
            <a:bodyPr wrap="square" rtlCol="0">
              <a:spAutoFit/>
            </a:bodyPr>
            <a:lstStyle/>
            <a:p>
              <a:pPr algn="ctr"/>
              <a:r>
                <a:rPr kumimoji="1" lang="ja-JP" altLang="en-US" sz="1050" dirty="0">
                  <a:latin typeface="Meiryo UI" panose="020B0604030504040204" pitchFamily="50" charset="-128"/>
                  <a:ea typeface="Meiryo UI" panose="020B0604030504040204" pitchFamily="50" charset="-128"/>
                </a:rPr>
                <a:t>▶行政ネットワークを活用</a:t>
              </a:r>
              <a:r>
                <a:rPr kumimoji="1" lang="ja-JP" altLang="en-US" sz="1050" dirty="0" smtClean="0">
                  <a:latin typeface="Meiryo UI" panose="020B0604030504040204" pitchFamily="50" charset="-128"/>
                  <a:ea typeface="Meiryo UI" panose="020B0604030504040204" pitchFamily="50" charset="-128"/>
                </a:rPr>
                <a:t>した連携</a:t>
              </a:r>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協力の呼びかけなど</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smtClean="0">
                  <a:latin typeface="Meiryo UI" panose="020B0604030504040204" pitchFamily="50" charset="-128"/>
                  <a:ea typeface="Meiryo UI" panose="020B0604030504040204" pitchFamily="50" charset="-128"/>
                </a:rPr>
                <a:t>（例：府域</a:t>
              </a:r>
              <a:r>
                <a:rPr kumimoji="1" lang="ja-JP" altLang="en-US" sz="1050" dirty="0">
                  <a:latin typeface="Meiryo UI" panose="020B0604030504040204" pitchFamily="50" charset="-128"/>
                  <a:ea typeface="Meiryo UI" panose="020B0604030504040204" pitchFamily="50" charset="-128"/>
                </a:rPr>
                <a:t>取組事例の</a:t>
              </a:r>
              <a:r>
                <a:rPr kumimoji="1" lang="ja-JP" altLang="en-US" sz="1050" dirty="0" smtClean="0">
                  <a:latin typeface="Meiryo UI" panose="020B0604030504040204" pitchFamily="50" charset="-128"/>
                  <a:ea typeface="Meiryo UI" panose="020B0604030504040204" pitchFamily="50" charset="-128"/>
                </a:rPr>
                <a:t>提供</a:t>
              </a:r>
              <a:r>
                <a:rPr kumimoji="1" lang="ja-JP" altLang="en-US" sz="1050" dirty="0">
                  <a:latin typeface="Meiryo UI" panose="020B0604030504040204" pitchFamily="50" charset="-128"/>
                  <a:ea typeface="Meiryo UI" panose="020B0604030504040204" pitchFamily="50" charset="-128"/>
                </a:rPr>
                <a:t>等</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F2DE177E-D52A-4F4F-B744-0DFEF06E45AD}"/>
                </a:ext>
              </a:extLst>
            </p:cNvPr>
            <p:cNvSpPr/>
            <p:nvPr/>
          </p:nvSpPr>
          <p:spPr>
            <a:xfrm>
              <a:off x="8435372" y="2238492"/>
              <a:ext cx="2700000" cy="3456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　　</a:t>
              </a:r>
            </a:p>
          </p:txBody>
        </p:sp>
        <p:grpSp>
          <p:nvGrpSpPr>
            <p:cNvPr id="57" name="グループ化 56">
              <a:extLst>
                <a:ext uri="{FF2B5EF4-FFF2-40B4-BE49-F238E27FC236}">
                  <a16:creationId xmlns:a16="http://schemas.microsoft.com/office/drawing/2014/main" id="{D161A1EF-A483-4805-B667-06F80F1BFE33}"/>
                </a:ext>
              </a:extLst>
            </p:cNvPr>
            <p:cNvGrpSpPr/>
            <p:nvPr/>
          </p:nvGrpSpPr>
          <p:grpSpPr>
            <a:xfrm>
              <a:off x="8474473" y="4607366"/>
              <a:ext cx="2628000" cy="1008000"/>
              <a:chOff x="6271887" y="6481892"/>
              <a:chExt cx="2628000" cy="1008000"/>
            </a:xfrm>
          </p:grpSpPr>
          <p:sp>
            <p:nvSpPr>
              <p:cNvPr id="58" name="フローチャート: 代替処理 57">
                <a:extLst>
                  <a:ext uri="{FF2B5EF4-FFF2-40B4-BE49-F238E27FC236}">
                    <a16:creationId xmlns:a16="http://schemas.microsoft.com/office/drawing/2014/main" id="{8667BEA9-2BB4-4247-A4FB-D19BC8C42D48}"/>
                  </a:ext>
                </a:extLst>
              </p:cNvPr>
              <p:cNvSpPr/>
              <p:nvPr/>
            </p:nvSpPr>
            <p:spPr>
              <a:xfrm>
                <a:off x="6300462" y="6576022"/>
                <a:ext cx="2556000" cy="50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関経連</a:t>
                </a:r>
                <a:r>
                  <a:rPr kumimoji="1" lang="ja-JP" altLang="en-US" sz="1400" b="1" dirty="0" smtClean="0">
                    <a:latin typeface="Meiryo UI" panose="020B0604030504040204" pitchFamily="50" charset="-128"/>
                    <a:ea typeface="Meiryo UI" panose="020B0604030504040204" pitchFamily="50" charset="-128"/>
                  </a:rPr>
                  <a:t>／関西同友会</a:t>
                </a:r>
                <a:endParaRPr kumimoji="1" lang="en-US" altLang="ja-JP" sz="1400" b="1" dirty="0">
                  <a:latin typeface="Meiryo UI" panose="020B0604030504040204" pitchFamily="50" charset="-128"/>
                  <a:ea typeface="Meiryo UI" panose="020B0604030504040204" pitchFamily="50" charset="-128"/>
                </a:endParaRPr>
              </a:p>
            </p:txBody>
          </p:sp>
          <p:sp>
            <p:nvSpPr>
              <p:cNvPr id="59" name="フローチャート: 代替処理 58">
                <a:extLst>
                  <a:ext uri="{FF2B5EF4-FFF2-40B4-BE49-F238E27FC236}">
                    <a16:creationId xmlns:a16="http://schemas.microsoft.com/office/drawing/2014/main" id="{BB934949-AD28-4DFA-A8DA-E2223F62FAF8}"/>
                  </a:ext>
                </a:extLst>
              </p:cNvPr>
              <p:cNvSpPr/>
              <p:nvPr/>
            </p:nvSpPr>
            <p:spPr>
              <a:xfrm>
                <a:off x="6317383" y="7129123"/>
                <a:ext cx="828000" cy="32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会員企業</a:t>
                </a:r>
                <a:endParaRPr kumimoji="1" lang="en-US" altLang="ja-JP" sz="1100" b="1" dirty="0">
                  <a:latin typeface="Meiryo UI" panose="020B0604030504040204" pitchFamily="50" charset="-128"/>
                  <a:ea typeface="Meiryo UI" panose="020B0604030504040204" pitchFamily="50" charset="-128"/>
                </a:endParaRPr>
              </a:p>
            </p:txBody>
          </p:sp>
          <p:sp>
            <p:nvSpPr>
              <p:cNvPr id="60" name="フローチャート: 代替処理 59">
                <a:extLst>
                  <a:ext uri="{FF2B5EF4-FFF2-40B4-BE49-F238E27FC236}">
                    <a16:creationId xmlns:a16="http://schemas.microsoft.com/office/drawing/2014/main" id="{BFC8C820-555C-439D-B60D-929DA38602EC}"/>
                  </a:ext>
                </a:extLst>
              </p:cNvPr>
              <p:cNvSpPr/>
              <p:nvPr/>
            </p:nvSpPr>
            <p:spPr>
              <a:xfrm>
                <a:off x="7174633" y="7129123"/>
                <a:ext cx="828000" cy="32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会員企業</a:t>
                </a:r>
                <a:endParaRPr kumimoji="1" lang="en-US" altLang="ja-JP" sz="1100" b="1" dirty="0">
                  <a:latin typeface="Meiryo UI" panose="020B0604030504040204" pitchFamily="50" charset="-128"/>
                  <a:ea typeface="Meiryo UI" panose="020B0604030504040204" pitchFamily="50" charset="-128"/>
                </a:endParaRPr>
              </a:p>
            </p:txBody>
          </p:sp>
          <p:sp>
            <p:nvSpPr>
              <p:cNvPr id="61" name="フローチャート: 代替処理 60">
                <a:extLst>
                  <a:ext uri="{FF2B5EF4-FFF2-40B4-BE49-F238E27FC236}">
                    <a16:creationId xmlns:a16="http://schemas.microsoft.com/office/drawing/2014/main" id="{76A4AB7A-3FB9-493E-8186-5A11D001A142}"/>
                  </a:ext>
                </a:extLst>
              </p:cNvPr>
              <p:cNvSpPr/>
              <p:nvPr/>
            </p:nvSpPr>
            <p:spPr>
              <a:xfrm>
                <a:off x="8031883" y="7129123"/>
                <a:ext cx="828000" cy="32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会員企業</a:t>
                </a:r>
                <a:endParaRPr kumimoji="1" lang="en-US" altLang="ja-JP" sz="1100" b="1" dirty="0">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A7AD4BBC-7439-4F38-BAB9-8D9699DB02FE}"/>
                  </a:ext>
                </a:extLst>
              </p:cNvPr>
              <p:cNvSpPr/>
              <p:nvPr/>
            </p:nvSpPr>
            <p:spPr>
              <a:xfrm>
                <a:off x="6271887" y="6481892"/>
                <a:ext cx="2628000" cy="1008000"/>
              </a:xfrm>
              <a:prstGeom prst="rect">
                <a:avLst/>
              </a:prstGeom>
              <a:noFill/>
              <a:ln>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grpSp>
        <p:grpSp>
          <p:nvGrpSpPr>
            <p:cNvPr id="63" name="グループ化 62">
              <a:extLst>
                <a:ext uri="{FF2B5EF4-FFF2-40B4-BE49-F238E27FC236}">
                  <a16:creationId xmlns:a16="http://schemas.microsoft.com/office/drawing/2014/main" id="{2C1A5809-583F-4B6C-8B70-F3C18AC60E69}"/>
                </a:ext>
              </a:extLst>
            </p:cNvPr>
            <p:cNvGrpSpPr/>
            <p:nvPr/>
          </p:nvGrpSpPr>
          <p:grpSpPr>
            <a:xfrm>
              <a:off x="8483998" y="2311841"/>
              <a:ext cx="2628000" cy="1008000"/>
              <a:chOff x="6281412" y="3500567"/>
              <a:chExt cx="2628000" cy="1008000"/>
            </a:xfrm>
          </p:grpSpPr>
          <p:sp>
            <p:nvSpPr>
              <p:cNvPr id="64" name="フローチャート: 代替処理 63">
                <a:extLst>
                  <a:ext uri="{FF2B5EF4-FFF2-40B4-BE49-F238E27FC236}">
                    <a16:creationId xmlns:a16="http://schemas.microsoft.com/office/drawing/2014/main" id="{238596CC-A117-4C60-97B0-75BDD52F60E9}"/>
                  </a:ext>
                </a:extLst>
              </p:cNvPr>
              <p:cNvSpPr/>
              <p:nvPr/>
            </p:nvSpPr>
            <p:spPr>
              <a:xfrm>
                <a:off x="6307469" y="3552000"/>
                <a:ext cx="2556000" cy="50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大阪商工会議所</a:t>
                </a:r>
                <a:endParaRPr kumimoji="1" lang="en-US" altLang="ja-JP" sz="1400" b="1" dirty="0">
                  <a:latin typeface="Meiryo UI" panose="020B0604030504040204" pitchFamily="50" charset="-128"/>
                  <a:ea typeface="Meiryo UI" panose="020B0604030504040204" pitchFamily="50" charset="-128"/>
                </a:endParaRPr>
              </a:p>
            </p:txBody>
          </p:sp>
          <p:sp>
            <p:nvSpPr>
              <p:cNvPr id="65" name="フローチャート: 代替処理 64">
                <a:extLst>
                  <a:ext uri="{FF2B5EF4-FFF2-40B4-BE49-F238E27FC236}">
                    <a16:creationId xmlns:a16="http://schemas.microsoft.com/office/drawing/2014/main" id="{BD2BB437-FF4A-4771-AC81-81DA0FEF0DBD}"/>
                  </a:ext>
                </a:extLst>
              </p:cNvPr>
              <p:cNvSpPr/>
              <p:nvPr/>
            </p:nvSpPr>
            <p:spPr>
              <a:xfrm>
                <a:off x="6326908" y="4147798"/>
                <a:ext cx="828000" cy="32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会員企業</a:t>
                </a:r>
                <a:endParaRPr kumimoji="1" lang="en-US" altLang="ja-JP" sz="1100" b="1" dirty="0">
                  <a:latin typeface="Meiryo UI" panose="020B0604030504040204" pitchFamily="50" charset="-128"/>
                  <a:ea typeface="Meiryo UI" panose="020B0604030504040204" pitchFamily="50" charset="-128"/>
                </a:endParaRPr>
              </a:p>
            </p:txBody>
          </p:sp>
          <p:sp>
            <p:nvSpPr>
              <p:cNvPr id="66" name="フローチャート: 代替処理 65">
                <a:extLst>
                  <a:ext uri="{FF2B5EF4-FFF2-40B4-BE49-F238E27FC236}">
                    <a16:creationId xmlns:a16="http://schemas.microsoft.com/office/drawing/2014/main" id="{2545BDC8-E7B4-4482-969D-1EB73C3A3CEA}"/>
                  </a:ext>
                </a:extLst>
              </p:cNvPr>
              <p:cNvSpPr/>
              <p:nvPr/>
            </p:nvSpPr>
            <p:spPr>
              <a:xfrm>
                <a:off x="7184158" y="4147798"/>
                <a:ext cx="828000" cy="32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会員企業</a:t>
                </a:r>
                <a:endParaRPr kumimoji="1" lang="en-US" altLang="ja-JP" sz="1100" b="1" dirty="0">
                  <a:latin typeface="Meiryo UI" panose="020B0604030504040204" pitchFamily="50" charset="-128"/>
                  <a:ea typeface="Meiryo UI" panose="020B0604030504040204" pitchFamily="50" charset="-128"/>
                </a:endParaRPr>
              </a:p>
            </p:txBody>
          </p:sp>
          <p:sp>
            <p:nvSpPr>
              <p:cNvPr id="67" name="フローチャート: 代替処理 66">
                <a:extLst>
                  <a:ext uri="{FF2B5EF4-FFF2-40B4-BE49-F238E27FC236}">
                    <a16:creationId xmlns:a16="http://schemas.microsoft.com/office/drawing/2014/main" id="{F8F7F235-A603-459B-BAB0-EDCA51A0B16F}"/>
                  </a:ext>
                </a:extLst>
              </p:cNvPr>
              <p:cNvSpPr/>
              <p:nvPr/>
            </p:nvSpPr>
            <p:spPr>
              <a:xfrm>
                <a:off x="8041408" y="4147798"/>
                <a:ext cx="828000" cy="324000"/>
              </a:xfrm>
              <a:prstGeom prst="flowChartAlternateProcess">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会員企業</a:t>
                </a:r>
                <a:endParaRPr kumimoji="1" lang="en-US" altLang="ja-JP" sz="1100" b="1" dirty="0">
                  <a:latin typeface="Meiryo UI" panose="020B0604030504040204" pitchFamily="50" charset="-128"/>
                  <a:ea typeface="Meiryo UI" panose="020B0604030504040204" pitchFamily="50" charset="-128"/>
                </a:endParaRPr>
              </a:p>
            </p:txBody>
          </p:sp>
          <p:sp>
            <p:nvSpPr>
              <p:cNvPr id="68" name="正方形/長方形 67">
                <a:extLst>
                  <a:ext uri="{FF2B5EF4-FFF2-40B4-BE49-F238E27FC236}">
                    <a16:creationId xmlns:a16="http://schemas.microsoft.com/office/drawing/2014/main" id="{1217FB5F-A2A5-4850-BFF1-6219D6B775CA}"/>
                  </a:ext>
                </a:extLst>
              </p:cNvPr>
              <p:cNvSpPr/>
              <p:nvPr/>
            </p:nvSpPr>
            <p:spPr>
              <a:xfrm>
                <a:off x="6281412" y="3500567"/>
                <a:ext cx="2628000" cy="1008000"/>
              </a:xfrm>
              <a:prstGeom prst="rect">
                <a:avLst/>
              </a:prstGeom>
              <a:noFill/>
              <a:ln>
                <a:solidFill>
                  <a:srgbClr val="FF00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grpSp>
        <p:sp>
          <p:nvSpPr>
            <p:cNvPr id="69" name="矢印: 上下 21">
              <a:extLst>
                <a:ext uri="{FF2B5EF4-FFF2-40B4-BE49-F238E27FC236}">
                  <a16:creationId xmlns:a16="http://schemas.microsoft.com/office/drawing/2014/main" id="{866F248B-FE6D-40C6-A5B4-E64EBBF0A22E}"/>
                </a:ext>
              </a:extLst>
            </p:cNvPr>
            <p:cNvSpPr/>
            <p:nvPr/>
          </p:nvSpPr>
          <p:spPr>
            <a:xfrm>
              <a:off x="9565411" y="3277731"/>
              <a:ext cx="360000" cy="1404000"/>
            </a:xfrm>
            <a:prstGeom prst="up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8F361660-9832-4D45-B38B-AE35E12167B7}"/>
                </a:ext>
              </a:extLst>
            </p:cNvPr>
            <p:cNvSpPr txBox="1"/>
            <p:nvPr/>
          </p:nvSpPr>
          <p:spPr>
            <a:xfrm>
              <a:off x="8552695" y="3776945"/>
              <a:ext cx="2484000" cy="430887"/>
            </a:xfrm>
            <a:prstGeom prst="rect">
              <a:avLst/>
            </a:prstGeom>
            <a:noFill/>
          </p:spPr>
          <p:txBody>
            <a:bodyPr wrap="square" rtlCol="0" anchor="ctr" anchorCtr="1">
              <a:spAutoFit/>
            </a:bodyPr>
            <a:lstStyle/>
            <a:p>
              <a:r>
                <a:rPr kumimoji="1" lang="ja-JP" altLang="en-US" sz="1100" dirty="0" smtClean="0">
                  <a:latin typeface="Meiryo UI" panose="020B0604030504040204" pitchFamily="50" charset="-128"/>
                  <a:ea typeface="Meiryo UI" panose="020B0604030504040204" pitchFamily="50" charset="-128"/>
                </a:rPr>
                <a:t>▶連携・協力、連絡</a:t>
              </a:r>
              <a:r>
                <a:rPr kumimoji="1" lang="ja-JP" altLang="en-US" sz="1100" dirty="0">
                  <a:latin typeface="Meiryo UI" panose="020B0604030504040204" pitchFamily="50" charset="-128"/>
                  <a:ea typeface="Meiryo UI" panose="020B0604030504040204" pitchFamily="50" charset="-128"/>
                </a:rPr>
                <a:t>・調整</a:t>
              </a:r>
              <a:r>
                <a:rPr kumimoji="1" lang="ja-JP" altLang="en-US" sz="1100" dirty="0" smtClean="0">
                  <a:latin typeface="Meiryo UI" panose="020B0604030504040204" pitchFamily="50" charset="-128"/>
                  <a:ea typeface="Meiryo UI" panose="020B0604030504040204" pitchFamily="50" charset="-128"/>
                </a:rPr>
                <a:t>、会員</a:t>
              </a:r>
              <a:r>
                <a:rPr kumimoji="1" lang="ja-JP" altLang="en-US" sz="1100" dirty="0">
                  <a:latin typeface="Meiryo UI" panose="020B0604030504040204" pitchFamily="50" charset="-128"/>
                  <a:ea typeface="Meiryo UI" panose="020B0604030504040204" pitchFamily="50" charset="-128"/>
                </a:rPr>
                <a:t>企業</a:t>
              </a:r>
              <a:r>
                <a:rPr kumimoji="1" lang="ja-JP" altLang="en-US" sz="1100" dirty="0" smtClean="0">
                  <a:latin typeface="Meiryo UI" panose="020B0604030504040204" pitchFamily="50" charset="-128"/>
                  <a:ea typeface="Meiryo UI" panose="020B0604030504040204" pitchFamily="50" charset="-128"/>
                </a:rPr>
                <a:t>のイベント等（府域）の情報共有　　など</a:t>
              </a:r>
              <a:endParaRPr kumimoji="1" lang="en-US" altLang="ja-JP" sz="11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DD6156A7-E6B7-4CF5-8890-B5D953DC5643}"/>
                </a:ext>
              </a:extLst>
            </p:cNvPr>
            <p:cNvSpPr txBox="1"/>
            <p:nvPr/>
          </p:nvSpPr>
          <p:spPr>
            <a:xfrm>
              <a:off x="6172140" y="2494628"/>
              <a:ext cx="2058310" cy="261610"/>
            </a:xfrm>
            <a:prstGeom prst="rect">
              <a:avLst/>
            </a:prstGeom>
            <a:noFill/>
          </p:spPr>
          <p:txBody>
            <a:bodyPr wrap="square" rtlCol="0" anchor="ctr" anchorCtr="0">
              <a:spAutoFit/>
            </a:bodyPr>
            <a:lstStyle/>
            <a:p>
              <a:r>
                <a:rPr kumimoji="1" lang="ja-JP" altLang="en-US" sz="1100" dirty="0">
                  <a:latin typeface="Meiryo UI" panose="020B0604030504040204" pitchFamily="50" charset="-128"/>
                  <a:ea typeface="Meiryo UI" panose="020B0604030504040204" pitchFamily="50" charset="-128"/>
                </a:rPr>
                <a:t>▶連携・協力</a:t>
              </a:r>
              <a:r>
                <a:rPr kumimoji="1" lang="ja-JP" altLang="en-US" sz="1100" dirty="0" smtClean="0">
                  <a:latin typeface="Meiryo UI" panose="020B0604030504040204" pitchFamily="50" charset="-128"/>
                  <a:ea typeface="Meiryo UI" panose="020B0604030504040204" pitchFamily="50" charset="-128"/>
                </a:rPr>
                <a:t>、情報</a:t>
              </a:r>
              <a:r>
                <a:rPr kumimoji="1" lang="ja-JP" altLang="en-US" sz="1100" dirty="0">
                  <a:latin typeface="Meiryo UI" panose="020B0604030504040204" pitchFamily="50" charset="-128"/>
                  <a:ea typeface="Meiryo UI" panose="020B0604030504040204" pitchFamily="50" charset="-128"/>
                </a:rPr>
                <a:t>共有など</a:t>
              </a:r>
              <a:endParaRPr kumimoji="1" lang="en-US" altLang="ja-JP" sz="1100" dirty="0">
                <a:latin typeface="Meiryo UI" panose="020B0604030504040204" pitchFamily="50" charset="-128"/>
                <a:ea typeface="Meiryo UI" panose="020B0604030504040204" pitchFamily="50" charset="-128"/>
              </a:endParaRPr>
            </a:p>
          </p:txBody>
        </p:sp>
        <p:sp>
          <p:nvSpPr>
            <p:cNvPr id="72" name="矢印: 左右 23">
              <a:extLst>
                <a:ext uri="{FF2B5EF4-FFF2-40B4-BE49-F238E27FC236}">
                  <a16:creationId xmlns:a16="http://schemas.microsoft.com/office/drawing/2014/main" id="{CAACCBD0-C8D2-436B-9DDC-58C85D4F1CAC}"/>
                </a:ext>
              </a:extLst>
            </p:cNvPr>
            <p:cNvSpPr/>
            <p:nvPr/>
          </p:nvSpPr>
          <p:spPr>
            <a:xfrm>
              <a:off x="5745214" y="2486160"/>
              <a:ext cx="2715409" cy="1617255"/>
            </a:xfrm>
            <a:prstGeom prst="leftRightArrow">
              <a:avLst>
                <a:gd name="adj1" fmla="val 66412"/>
                <a:gd name="adj2" fmla="val 1310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行政・民間のイベント等</a:t>
              </a:r>
              <a:r>
                <a:rPr kumimoji="1" lang="ja-JP" altLang="en-US" sz="1200" b="1" dirty="0" smtClean="0">
                  <a:latin typeface="Meiryo UI" panose="020B0604030504040204" pitchFamily="50" charset="-128"/>
                  <a:ea typeface="Meiryo UI" panose="020B0604030504040204" pitchFamily="50" charset="-128"/>
                </a:rPr>
                <a:t>を</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有機的”に連結</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200" b="1" dirty="0">
                  <a:latin typeface="Meiryo UI" panose="020B0604030504040204" pitchFamily="50" charset="-128"/>
                  <a:ea typeface="Meiryo UI" panose="020B0604030504040204" pitchFamily="50" charset="-128"/>
                </a:rPr>
                <a:t>民間イベント等</a:t>
              </a:r>
              <a:r>
                <a:rPr kumimoji="1" lang="ja-JP" altLang="en-US" sz="1200" b="1" dirty="0" smtClean="0">
                  <a:latin typeface="Meiryo UI" panose="020B0604030504040204" pitchFamily="50" charset="-128"/>
                  <a:ea typeface="Meiryo UI" panose="020B0604030504040204" pitchFamily="50" charset="-128"/>
                </a:rPr>
                <a:t>を</a:t>
              </a:r>
              <a:endParaRPr kumimoji="1" lang="en-US" altLang="ja-JP" sz="12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万博色”にコーディネイト</a:t>
              </a:r>
            </a:p>
          </p:txBody>
        </p:sp>
        <p:sp>
          <p:nvSpPr>
            <p:cNvPr id="3" name="角丸四角形吹き出し 2"/>
            <p:cNvSpPr/>
            <p:nvPr/>
          </p:nvSpPr>
          <p:spPr>
            <a:xfrm>
              <a:off x="3071066" y="2262229"/>
              <a:ext cx="2455770" cy="363204"/>
            </a:xfrm>
            <a:prstGeom prst="wedgeRoundRectCallout">
              <a:avLst>
                <a:gd name="adj1" fmla="val -37964"/>
                <a:gd name="adj2" fmla="val 106173"/>
                <a:gd name="adj3" fmla="val 16667"/>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eiryo UI" panose="020B0604030504040204" pitchFamily="50" charset="-128"/>
                  <a:ea typeface="Meiryo UI" panose="020B0604030504040204" pitchFamily="50" charset="-128"/>
                </a:rPr>
                <a:t>連絡先：</a:t>
              </a:r>
              <a:r>
                <a:rPr lang="en-US" altLang="ja-JP" sz="1400" b="1" dirty="0" smtClean="0">
                  <a:solidFill>
                    <a:schemeClr val="tx1"/>
                  </a:solidFill>
                  <a:latin typeface="Meiryo UI" panose="020B0604030504040204" pitchFamily="50" charset="-128"/>
                  <a:ea typeface="Meiryo UI" panose="020B0604030504040204" pitchFamily="50" charset="-128"/>
                </a:rPr>
                <a:t>06-6690-7024</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grpSp>
      <p:sp>
        <p:nvSpPr>
          <p:cNvPr id="5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00974" y="6343919"/>
            <a:ext cx="236601" cy="494494"/>
          </a:xfrm>
        </p:spPr>
        <p:txBody>
          <a:bodyPr/>
          <a:lstStyle/>
          <a:p>
            <a:fld id="{86CB4B4D-7CA3-9044-876B-883B54F8677D}" type="slidenum">
              <a:rPr lang="en-US" altLang="ja-JP" b="1" smtClean="0">
                <a:solidFill>
                  <a:schemeClr val="tx1"/>
                </a:solidFill>
              </a:rPr>
              <a:t>18</a:t>
            </a:fld>
            <a:endParaRPr lang="ja-JP" altLang="en-US" b="1" dirty="0">
              <a:solidFill>
                <a:schemeClr val="tx1"/>
              </a:solidFill>
            </a:endParaRPr>
          </a:p>
        </p:txBody>
      </p:sp>
    </p:spTree>
    <p:extLst>
      <p:ext uri="{BB962C8B-B14F-4D97-AF65-F5344CB8AC3E}">
        <p14:creationId xmlns:p14="http://schemas.microsoft.com/office/powerpoint/2010/main" val="74971447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13"/>
          <p:cNvSpPr/>
          <p:nvPr/>
        </p:nvSpPr>
        <p:spPr>
          <a:xfrm>
            <a:off x="2013659" y="1650124"/>
            <a:ext cx="8229601" cy="3530858"/>
          </a:xfrm>
          <a:prstGeom prst="rect">
            <a:avLst/>
          </a:prstGeom>
          <a:solidFill>
            <a:schemeClr val="bg1"/>
          </a:solidFill>
          <a:ln cap="flat">
            <a:noFill/>
            <a:prstDash val="solid"/>
          </a:ln>
        </p:spPr>
        <p:txBody>
          <a:bodyPr vert="horz" wrap="square" lIns="82951" tIns="41475" rIns="82951" bIns="41475" anchor="t" anchorCtr="0"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１．大阪・関西万博の準備状況（主なもの）</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a:t>
            </a:r>
            <a:r>
              <a:rPr lang="ja-JP" altLang="en-US" sz="3000" b="1" dirty="0">
                <a:latin typeface="Meiryo UI" pitchFamily="50"/>
                <a:ea typeface="Meiryo UI" pitchFamily="50"/>
                <a:cs typeface="Times New Roman" pitchFamily="18"/>
              </a:rPr>
              <a:t>１</a:t>
            </a:r>
            <a:r>
              <a:rPr lang="ja-JP" altLang="en-US" sz="3000" b="1" dirty="0" smtClean="0">
                <a:latin typeface="Meiryo UI" pitchFamily="50"/>
                <a:ea typeface="Meiryo UI" pitchFamily="50"/>
                <a:cs typeface="Times New Roman" pitchFamily="18"/>
              </a:rPr>
              <a:t>）</a:t>
            </a:r>
            <a:r>
              <a:rPr lang="en-US" altLang="ja-JP" sz="3000" b="1" dirty="0" smtClean="0">
                <a:latin typeface="Meiryo UI" pitchFamily="50"/>
                <a:ea typeface="Meiryo UI" pitchFamily="50"/>
                <a:cs typeface="Times New Roman" pitchFamily="18"/>
              </a:rPr>
              <a:t>2025</a:t>
            </a:r>
            <a:r>
              <a:rPr lang="ja-JP" altLang="en-US" sz="3000" b="1" dirty="0" smtClean="0">
                <a:latin typeface="Meiryo UI" pitchFamily="50"/>
                <a:ea typeface="Meiryo UI" pitchFamily="50"/>
                <a:cs typeface="Times New Roman" pitchFamily="18"/>
              </a:rPr>
              <a:t>年日本</a:t>
            </a:r>
            <a:r>
              <a:rPr lang="ja-JP" altLang="en-US" sz="3000" b="1" dirty="0">
                <a:latin typeface="Meiryo UI" pitchFamily="50"/>
                <a:ea typeface="Meiryo UI" pitchFamily="50"/>
                <a:cs typeface="Times New Roman" pitchFamily="18"/>
              </a:rPr>
              <a:t>国際</a:t>
            </a:r>
            <a:r>
              <a:rPr lang="ja-JP" altLang="en-US" sz="3000" b="1" dirty="0" smtClean="0">
                <a:latin typeface="Meiryo UI" pitchFamily="50"/>
                <a:ea typeface="Meiryo UI" pitchFamily="50"/>
                <a:cs typeface="Times New Roman" pitchFamily="18"/>
              </a:rPr>
              <a:t>博覧会協会の取組み</a:t>
            </a:r>
            <a:endParaRPr lang="en-US" altLang="ja-JP" sz="30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a:t>
            </a:r>
            <a:r>
              <a:rPr lang="ja-JP" altLang="en-US" sz="3000" b="1" dirty="0">
                <a:latin typeface="Meiryo UI" pitchFamily="50"/>
                <a:ea typeface="Meiryo UI" pitchFamily="50"/>
                <a:cs typeface="Times New Roman" pitchFamily="18"/>
              </a:rPr>
              <a:t>２</a:t>
            </a:r>
            <a:r>
              <a:rPr lang="ja-JP" altLang="en-US" sz="3000" b="1" dirty="0" smtClean="0">
                <a:latin typeface="Meiryo UI" pitchFamily="50"/>
                <a:ea typeface="Meiryo UI" pitchFamily="50"/>
                <a:cs typeface="Times New Roman" pitchFamily="18"/>
              </a:rPr>
              <a:t>）大阪府・市の取組み</a:t>
            </a:r>
            <a:endParaRPr lang="en-US" altLang="ja-JP" sz="3000" b="1" dirty="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endParaRPr lang="en-US" altLang="ja-JP" sz="3200" b="1" dirty="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２．</a:t>
            </a:r>
            <a:r>
              <a:rPr lang="en-US" altLang="ja-JP" sz="3200" b="1" dirty="0">
                <a:latin typeface="Meiryo UI" pitchFamily="50"/>
                <a:ea typeface="Meiryo UI" pitchFamily="50"/>
                <a:cs typeface="Times New Roman" pitchFamily="18"/>
              </a:rPr>
              <a:t>2025</a:t>
            </a:r>
            <a:r>
              <a:rPr lang="ja-JP" altLang="en-US" sz="3200" b="1" dirty="0">
                <a:latin typeface="Meiryo UI" pitchFamily="50"/>
                <a:ea typeface="Meiryo UI" pitchFamily="50"/>
                <a:cs typeface="Times New Roman" pitchFamily="18"/>
              </a:rPr>
              <a:t>年大阪・関西万博推進</a:t>
            </a:r>
            <a:r>
              <a:rPr lang="ja-JP" altLang="en-US" sz="3200" b="1" dirty="0" smtClean="0">
                <a:latin typeface="Meiryo UI" pitchFamily="50"/>
                <a:ea typeface="Meiryo UI" pitchFamily="50"/>
                <a:cs typeface="Times New Roman" pitchFamily="18"/>
              </a:rPr>
              <a:t>本部</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（１）各専門部会の取組み</a:t>
            </a:r>
            <a:endParaRPr lang="en-US" altLang="ja-JP" sz="30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（２）専門部会の追加について</a:t>
            </a:r>
            <a:endParaRPr lang="ja-JP" altLang="en-US" sz="3000" b="1" dirty="0">
              <a:latin typeface="Meiryo UI" pitchFamily="50"/>
              <a:ea typeface="Meiryo UI" pitchFamily="50"/>
              <a:cs typeface="Times New Roman" pitchFamily="18"/>
            </a:endParaRPr>
          </a:p>
        </p:txBody>
      </p:sp>
      <p:sp>
        <p:nvSpPr>
          <p:cNvPr id="4" name="正方形/長方形 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4847" y="6317786"/>
            <a:ext cx="236601" cy="494494"/>
          </a:xfrm>
        </p:spPr>
        <p:txBody>
          <a:bodyPr/>
          <a:lstStyle/>
          <a:p>
            <a:fld id="{86CB4B4D-7CA3-9044-876B-883B54F8677D}" type="slidenum">
              <a:rPr lang="en-US" altLang="ja-JP" b="1" smtClean="0">
                <a:solidFill>
                  <a:schemeClr val="tx1"/>
                </a:solidFill>
              </a:rPr>
              <a:t>1</a:t>
            </a:fld>
            <a:endParaRPr lang="ja-JP" altLang="en-US" b="1" dirty="0">
              <a:solidFill>
                <a:schemeClr val="tx1"/>
              </a:solidFill>
            </a:endParaRPr>
          </a:p>
        </p:txBody>
      </p:sp>
    </p:spTree>
    <p:extLst>
      <p:ext uri="{BB962C8B-B14F-4D97-AF65-F5344CB8AC3E}">
        <p14:creationId xmlns:p14="http://schemas.microsoft.com/office/powerpoint/2010/main" val="73625952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機運醸成</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の取組み⑤</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graphicFrame>
        <p:nvGraphicFramePr>
          <p:cNvPr id="73" name="表 72"/>
          <p:cNvGraphicFramePr>
            <a:graphicFrameLocks noGrp="1" noChangeAspect="1"/>
          </p:cNvGraphicFramePr>
          <p:nvPr>
            <p:extLst>
              <p:ext uri="{D42A27DB-BD31-4B8C-83A1-F6EECF244321}">
                <p14:modId xmlns:p14="http://schemas.microsoft.com/office/powerpoint/2010/main" val="3567965278"/>
              </p:ext>
            </p:extLst>
          </p:nvPr>
        </p:nvGraphicFramePr>
        <p:xfrm>
          <a:off x="1281332" y="866475"/>
          <a:ext cx="9684000" cy="5292001"/>
        </p:xfrm>
        <a:graphic>
          <a:graphicData uri="http://schemas.openxmlformats.org/drawingml/2006/table">
            <a:tbl>
              <a:tblPr firstRow="1" bandRow="1">
                <a:tableStyleId>{5C22544A-7EE6-4342-B048-85BDC9FD1C3A}</a:tableStyleId>
              </a:tblPr>
              <a:tblGrid>
                <a:gridCol w="807000">
                  <a:extLst>
                    <a:ext uri="{9D8B030D-6E8A-4147-A177-3AD203B41FA5}">
                      <a16:colId xmlns:a16="http://schemas.microsoft.com/office/drawing/2014/main" val="2977619318"/>
                    </a:ext>
                  </a:extLst>
                </a:gridCol>
                <a:gridCol w="807000">
                  <a:extLst>
                    <a:ext uri="{9D8B030D-6E8A-4147-A177-3AD203B41FA5}">
                      <a16:colId xmlns:a16="http://schemas.microsoft.com/office/drawing/2014/main" val="93832303"/>
                    </a:ext>
                  </a:extLst>
                </a:gridCol>
                <a:gridCol w="807000">
                  <a:extLst>
                    <a:ext uri="{9D8B030D-6E8A-4147-A177-3AD203B41FA5}">
                      <a16:colId xmlns:a16="http://schemas.microsoft.com/office/drawing/2014/main" val="668863139"/>
                    </a:ext>
                  </a:extLst>
                </a:gridCol>
                <a:gridCol w="807000">
                  <a:extLst>
                    <a:ext uri="{9D8B030D-6E8A-4147-A177-3AD203B41FA5}">
                      <a16:colId xmlns:a16="http://schemas.microsoft.com/office/drawing/2014/main" val="4180904644"/>
                    </a:ext>
                  </a:extLst>
                </a:gridCol>
                <a:gridCol w="807000">
                  <a:extLst>
                    <a:ext uri="{9D8B030D-6E8A-4147-A177-3AD203B41FA5}">
                      <a16:colId xmlns:a16="http://schemas.microsoft.com/office/drawing/2014/main" val="1375892888"/>
                    </a:ext>
                  </a:extLst>
                </a:gridCol>
                <a:gridCol w="807000">
                  <a:extLst>
                    <a:ext uri="{9D8B030D-6E8A-4147-A177-3AD203B41FA5}">
                      <a16:colId xmlns:a16="http://schemas.microsoft.com/office/drawing/2014/main" val="986431031"/>
                    </a:ext>
                  </a:extLst>
                </a:gridCol>
                <a:gridCol w="807000">
                  <a:extLst>
                    <a:ext uri="{9D8B030D-6E8A-4147-A177-3AD203B41FA5}">
                      <a16:colId xmlns:a16="http://schemas.microsoft.com/office/drawing/2014/main" val="3382507648"/>
                    </a:ext>
                  </a:extLst>
                </a:gridCol>
                <a:gridCol w="807000">
                  <a:extLst>
                    <a:ext uri="{9D8B030D-6E8A-4147-A177-3AD203B41FA5}">
                      <a16:colId xmlns:a16="http://schemas.microsoft.com/office/drawing/2014/main" val="4047672123"/>
                    </a:ext>
                  </a:extLst>
                </a:gridCol>
                <a:gridCol w="807000">
                  <a:extLst>
                    <a:ext uri="{9D8B030D-6E8A-4147-A177-3AD203B41FA5}">
                      <a16:colId xmlns:a16="http://schemas.microsoft.com/office/drawing/2014/main" val="765000457"/>
                    </a:ext>
                  </a:extLst>
                </a:gridCol>
                <a:gridCol w="807000">
                  <a:extLst>
                    <a:ext uri="{9D8B030D-6E8A-4147-A177-3AD203B41FA5}">
                      <a16:colId xmlns:a16="http://schemas.microsoft.com/office/drawing/2014/main" val="2882127367"/>
                    </a:ext>
                  </a:extLst>
                </a:gridCol>
                <a:gridCol w="807000">
                  <a:extLst>
                    <a:ext uri="{9D8B030D-6E8A-4147-A177-3AD203B41FA5}">
                      <a16:colId xmlns:a16="http://schemas.microsoft.com/office/drawing/2014/main" val="2439761391"/>
                    </a:ext>
                  </a:extLst>
                </a:gridCol>
                <a:gridCol w="807000">
                  <a:extLst>
                    <a:ext uri="{9D8B030D-6E8A-4147-A177-3AD203B41FA5}">
                      <a16:colId xmlns:a16="http://schemas.microsoft.com/office/drawing/2014/main" val="2284376165"/>
                    </a:ext>
                  </a:extLst>
                </a:gridCol>
              </a:tblGrid>
              <a:tr h="390543">
                <a:tc gridSpan="4">
                  <a:txBody>
                    <a:bodyPr/>
                    <a:lstStyle/>
                    <a:p>
                      <a:pPr algn="ctr"/>
                      <a:r>
                        <a:rPr kumimoji="1" lang="en-US" altLang="ja-JP" sz="1200" dirty="0" smtClean="0">
                          <a:latin typeface="BIZ UDPゴシック" panose="020B0400000000000000" pitchFamily="50" charset="-128"/>
                          <a:ea typeface="BIZ UDPゴシック" panose="020B0400000000000000" pitchFamily="50" charset="-128"/>
                        </a:rPr>
                        <a:t>2023</a:t>
                      </a:r>
                      <a:r>
                        <a:rPr kumimoji="1" lang="ja-JP" altLang="en-US" sz="1200" dirty="0" smtClean="0">
                          <a:latin typeface="BIZ UDPゴシック" panose="020B0400000000000000" pitchFamily="50" charset="-128"/>
                          <a:ea typeface="BIZ UDPゴシック" panose="020B0400000000000000" pitchFamily="50" charset="-128"/>
                        </a:rPr>
                        <a:t>年度</a:t>
                      </a:r>
                      <a:endParaRPr kumimoji="1" lang="en-US" altLang="ja-JP" sz="1200" dirty="0" smtClean="0">
                        <a:latin typeface="BIZ UDPゴシック" panose="020B0400000000000000" pitchFamily="50" charset="-128"/>
                        <a:ea typeface="BIZ UDPゴシック" panose="020B0400000000000000"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en-US" altLang="ja-JP" sz="1200" dirty="0" smtClean="0">
                          <a:latin typeface="BIZ UDPゴシック" panose="020B0400000000000000" pitchFamily="50" charset="-128"/>
                          <a:ea typeface="BIZ UDPゴシック" panose="020B0400000000000000" pitchFamily="50" charset="-128"/>
                        </a:rPr>
                        <a:t>2024</a:t>
                      </a:r>
                      <a:r>
                        <a:rPr kumimoji="1" lang="ja-JP" altLang="en-US" sz="1200" dirty="0" smtClean="0">
                          <a:latin typeface="BIZ UDPゴシック" panose="020B0400000000000000" pitchFamily="50" charset="-128"/>
                          <a:ea typeface="BIZ UDPゴシック" panose="020B0400000000000000" pitchFamily="50" charset="-128"/>
                        </a:rPr>
                        <a:t>年度</a:t>
                      </a: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4">
                  <a:txBody>
                    <a:bodyPr/>
                    <a:lstStyle/>
                    <a:p>
                      <a:pPr algn="ctr"/>
                      <a:r>
                        <a:rPr kumimoji="1" lang="en-US" altLang="ja-JP" sz="1200" dirty="0" smtClean="0">
                          <a:latin typeface="BIZ UDPゴシック" panose="020B0400000000000000" pitchFamily="50" charset="-128"/>
                          <a:ea typeface="BIZ UDPゴシック" panose="020B0400000000000000" pitchFamily="50" charset="-128"/>
                        </a:rPr>
                        <a:t>2025</a:t>
                      </a:r>
                      <a:r>
                        <a:rPr kumimoji="1" lang="ja-JP" altLang="en-US" sz="1200" dirty="0" smtClean="0">
                          <a:latin typeface="BIZ UDPゴシック" panose="020B0400000000000000" pitchFamily="50" charset="-128"/>
                          <a:ea typeface="BIZ UDPゴシック" panose="020B0400000000000000" pitchFamily="50" charset="-128"/>
                        </a:rPr>
                        <a:t>年度</a:t>
                      </a:r>
                      <a:endParaRPr kumimoji="1" lang="ja-JP" altLang="en-US" sz="1200" dirty="0">
                        <a:latin typeface="BIZ UDPゴシック" panose="020B0400000000000000" pitchFamily="50" charset="-128"/>
                        <a:ea typeface="BIZ UDPゴシック" panose="020B0400000000000000" pitchFamily="50" charset="-128"/>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662531603"/>
                  </a:ext>
                </a:extLst>
              </a:tr>
              <a:tr h="366135">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4-6</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7-9</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10-12</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1-3</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4-6</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7-9</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10-12</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1-3</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4-6</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7-9</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10-12</a:t>
                      </a:r>
                      <a:endParaRPr kumimoji="1" lang="ja-JP" altLang="en-US" sz="11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en-US" altLang="ja-JP" sz="1100" dirty="0" smtClean="0">
                          <a:latin typeface="BIZ UDPゴシック" panose="020B0400000000000000" pitchFamily="50" charset="-128"/>
                          <a:ea typeface="BIZ UDPゴシック" panose="020B0400000000000000" pitchFamily="50" charset="-128"/>
                        </a:rPr>
                        <a:t>1-3</a:t>
                      </a:r>
                      <a:endParaRPr kumimoji="1" lang="ja-JP" altLang="en-US"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670144899"/>
                  </a:ext>
                </a:extLst>
              </a:tr>
              <a:tr h="2144931">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extLst>
                  <a:ext uri="{0D108BD9-81ED-4DB2-BD59-A6C34878D82A}">
                    <a16:rowId xmlns:a16="http://schemas.microsoft.com/office/drawing/2014/main" val="3294603792"/>
                  </a:ext>
                </a:extLst>
              </a:tr>
              <a:tr h="2390392">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tc>
                  <a:txBody>
                    <a:bodyPr/>
                    <a:lstStyle/>
                    <a:p>
                      <a:endParaRPr kumimoji="1" lang="ja-JP" altLang="en-US" sz="1400" dirty="0">
                        <a:latin typeface="BIZ UDPゴシック" panose="020B0400000000000000" pitchFamily="50" charset="-128"/>
                        <a:ea typeface="BIZ UDPゴシック" panose="020B0400000000000000" pitchFamily="50" charset="-128"/>
                      </a:endParaRPr>
                    </a:p>
                  </a:txBody>
                  <a:tcPr>
                    <a:solidFill>
                      <a:schemeClr val="bg1">
                        <a:lumMod val="95000"/>
                      </a:schemeClr>
                    </a:solidFill>
                  </a:tcPr>
                </a:tc>
                <a:extLst>
                  <a:ext uri="{0D108BD9-81ED-4DB2-BD59-A6C34878D82A}">
                    <a16:rowId xmlns:a16="http://schemas.microsoft.com/office/drawing/2014/main" val="2531515028"/>
                  </a:ext>
                </a:extLst>
              </a:tr>
            </a:tbl>
          </a:graphicData>
        </a:graphic>
      </p:graphicFrame>
      <p:sp>
        <p:nvSpPr>
          <p:cNvPr id="106" name="テキスト ボックス 105"/>
          <p:cNvSpPr txBox="1"/>
          <p:nvPr/>
        </p:nvSpPr>
        <p:spPr>
          <a:xfrm>
            <a:off x="6720916" y="6145539"/>
            <a:ext cx="5355953"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前売券販売やパビリオン予約の時期等は、当局による現時点の想定（未確定）</a:t>
            </a:r>
            <a:endParaRPr kumimoji="1" lang="ja-JP" altLang="en-US" sz="1200" dirty="0">
              <a:latin typeface="Meiryo UI" panose="020B0604030504040204" pitchFamily="50" charset="-128"/>
              <a:ea typeface="Meiryo UI" panose="020B0604030504040204" pitchFamily="50" charset="-128"/>
            </a:endParaRPr>
          </a:p>
        </p:txBody>
      </p:sp>
      <p:sp>
        <p:nvSpPr>
          <p:cNvPr id="3" name="正方形/長方形 2"/>
          <p:cNvSpPr/>
          <p:nvPr/>
        </p:nvSpPr>
        <p:spPr>
          <a:xfrm>
            <a:off x="437004" y="520773"/>
            <a:ext cx="3950120" cy="369332"/>
          </a:xfrm>
          <a:prstGeom prst="rect">
            <a:avLst/>
          </a:prstGeom>
        </p:spPr>
        <p:txBody>
          <a:bodyPr wrap="none">
            <a:spAutoFit/>
          </a:bodyPr>
          <a:lstStyle/>
          <a:p>
            <a:r>
              <a:rPr lang="ja-JP" altLang="en-US" b="1" dirty="0">
                <a:latin typeface="Meiryo UI" panose="020B0604030504040204" pitchFamily="50" charset="-128"/>
                <a:ea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rPr>
              <a:t>今後の機運醸成に向けたスケジュール</a:t>
            </a:r>
            <a:endParaRPr lang="ja-JP" altLang="en-US" b="1" dirty="0">
              <a:latin typeface="Meiryo UI" panose="020B0604030504040204" pitchFamily="50" charset="-128"/>
              <a:ea typeface="Meiryo UI" panose="020B0604030504040204" pitchFamily="50" charset="-128"/>
            </a:endParaRPr>
          </a:p>
        </p:txBody>
      </p:sp>
      <p:sp>
        <p:nvSpPr>
          <p:cNvPr id="74" name="角丸四角形 73"/>
          <p:cNvSpPr/>
          <p:nvPr/>
        </p:nvSpPr>
        <p:spPr>
          <a:xfrm>
            <a:off x="7593418" y="1659254"/>
            <a:ext cx="706168" cy="4464602"/>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　　　　</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rPr>
              <a:t>ＰＲ</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rPr>
              <a:t>重点期③</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5" name="角丸四角形 74"/>
          <p:cNvSpPr/>
          <p:nvPr/>
        </p:nvSpPr>
        <p:spPr>
          <a:xfrm>
            <a:off x="5877791" y="1659254"/>
            <a:ext cx="706168" cy="4458701"/>
          </a:xfrm>
          <a:prstGeom prst="roundRect">
            <a:avLst/>
          </a:prstGeom>
          <a:solidFill>
            <a:srgbClr val="FFFF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kumimoji="1" lang="ja-JP" altLang="en-US" sz="1100" b="1" dirty="0" smtClean="0">
                <a:solidFill>
                  <a:schemeClr val="tx1"/>
                </a:solidFill>
                <a:latin typeface="Meiryo UI" panose="020B0604030504040204" pitchFamily="50" charset="-128"/>
                <a:ea typeface="Meiryo UI" panose="020B0604030504040204" pitchFamily="50" charset="-128"/>
              </a:rPr>
              <a:t>　　　　</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rPr>
              <a:t>ＰＲ</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rPr>
              <a:t>重点期②</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6" name="角丸四角形 75"/>
          <p:cNvSpPr/>
          <p:nvPr/>
        </p:nvSpPr>
        <p:spPr>
          <a:xfrm>
            <a:off x="2940624" y="1659254"/>
            <a:ext cx="706168" cy="4458701"/>
          </a:xfrm>
          <a:prstGeom prst="roundRect">
            <a:avLst/>
          </a:prstGeom>
          <a:solidFill>
            <a:srgbClr val="FFFF00">
              <a:alpha val="5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rPr>
              <a:t>　　　　</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smtClean="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rPr>
              <a:t>ＰＲ</a:t>
            </a:r>
            <a:endParaRPr kumimoji="1" lang="en-US" altLang="ja-JP"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b="1" dirty="0" smtClean="0">
                <a:solidFill>
                  <a:schemeClr val="tx1"/>
                </a:solidFill>
                <a:latin typeface="Meiryo UI" panose="020B0604030504040204" pitchFamily="50" charset="-128"/>
                <a:ea typeface="Meiryo UI" panose="020B0604030504040204" pitchFamily="50" charset="-128"/>
              </a:rPr>
              <a:t>重点期①</a:t>
            </a:r>
            <a:endParaRPr kumimoji="1" lang="ja-JP" altLang="en-US" b="1" dirty="0">
              <a:solidFill>
                <a:schemeClr val="tx1"/>
              </a:solidFill>
              <a:latin typeface="Meiryo UI" panose="020B0604030504040204" pitchFamily="50" charset="-128"/>
              <a:ea typeface="Meiryo UI" panose="020B0604030504040204" pitchFamily="50" charset="-128"/>
            </a:endParaRPr>
          </a:p>
        </p:txBody>
      </p:sp>
      <p:cxnSp>
        <p:nvCxnSpPr>
          <p:cNvPr id="77" name="直線コネクタ 76"/>
          <p:cNvCxnSpPr/>
          <p:nvPr/>
        </p:nvCxnSpPr>
        <p:spPr>
          <a:xfrm flipH="1">
            <a:off x="4637147" y="2091221"/>
            <a:ext cx="1845" cy="40416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flipH="1">
            <a:off x="3274566" y="2100065"/>
            <a:ext cx="1845" cy="40416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9" name="フローチャート: 処理 78"/>
          <p:cNvSpPr/>
          <p:nvPr/>
        </p:nvSpPr>
        <p:spPr>
          <a:xfrm>
            <a:off x="1381010" y="1806951"/>
            <a:ext cx="630226" cy="278432"/>
          </a:xfrm>
          <a:prstGeom prst="flowChartProcess">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rPr>
              <a:t>年前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(4/13)</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80" name="フローチャート: 処理 79"/>
          <p:cNvSpPr/>
          <p:nvPr/>
        </p:nvSpPr>
        <p:spPr>
          <a:xfrm>
            <a:off x="3307840" y="1806951"/>
            <a:ext cx="718219" cy="278432"/>
          </a:xfrm>
          <a:prstGeom prst="flowChartProcess">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500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(11/30)</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81" name="フローチャート: 処理 80"/>
          <p:cNvSpPr/>
          <p:nvPr/>
        </p:nvSpPr>
        <p:spPr>
          <a:xfrm>
            <a:off x="4656286" y="1806951"/>
            <a:ext cx="624065" cy="278432"/>
          </a:xfrm>
          <a:prstGeom prst="flowChartProcess">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a:t>
            </a:r>
            <a:r>
              <a:rPr kumimoji="1" lang="ja-JP" altLang="en-US" sz="900" dirty="0" smtClean="0">
                <a:solidFill>
                  <a:schemeClr val="tx1"/>
                </a:solidFill>
                <a:latin typeface="Meiryo UI" panose="020B0604030504040204" pitchFamily="50" charset="-128"/>
                <a:ea typeface="Meiryo UI" panose="020B0604030504040204" pitchFamily="50" charset="-128"/>
              </a:rPr>
              <a:t>年前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(4/13)</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83" name="フローチャート: 処理 82"/>
          <p:cNvSpPr/>
          <p:nvPr/>
        </p:nvSpPr>
        <p:spPr>
          <a:xfrm>
            <a:off x="1637920" y="2263199"/>
            <a:ext cx="817758" cy="278432"/>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rPr>
              <a:t>５</a:t>
            </a:r>
            <a:r>
              <a:rPr kumimoji="1" lang="en-US" altLang="ja-JP" sz="700" dirty="0" smtClean="0">
                <a:solidFill>
                  <a:schemeClr val="tx1"/>
                </a:solidFill>
                <a:latin typeface="Meiryo UI" panose="020B0604030504040204" pitchFamily="50" charset="-128"/>
                <a:ea typeface="Meiryo UI" panose="020B0604030504040204" pitchFamily="50" charset="-128"/>
              </a:rPr>
              <a:t>/14)</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84" name="フローチャート: 処理 83"/>
          <p:cNvSpPr/>
          <p:nvPr/>
        </p:nvSpPr>
        <p:spPr>
          <a:xfrm>
            <a:off x="2670943" y="2252278"/>
            <a:ext cx="817758" cy="278432"/>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eiryo UI" panose="020B0604030504040204" pitchFamily="50" charset="-128"/>
                <a:ea typeface="Meiryo UI" panose="020B0604030504040204" pitchFamily="50" charset="-128"/>
              </a:rPr>
              <a:t>6</a:t>
            </a:r>
            <a:r>
              <a:rPr kumimoji="1" lang="en-US" altLang="ja-JP" sz="900" dirty="0" smtClean="0">
                <a:solidFill>
                  <a:schemeClr val="tx1"/>
                </a:solidFill>
                <a:latin typeface="Meiryo UI" panose="020B0604030504040204" pitchFamily="50" charset="-128"/>
                <a:ea typeface="Meiryo UI" panose="020B0604030504040204" pitchFamily="50" charset="-128"/>
              </a:rPr>
              <a:t>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(8/22)</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85" name="フローチャート: 処理 84"/>
          <p:cNvSpPr/>
          <p:nvPr/>
        </p:nvSpPr>
        <p:spPr>
          <a:xfrm>
            <a:off x="4247406" y="2252278"/>
            <a:ext cx="817758" cy="278432"/>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eiryo UI" panose="020B0604030504040204" pitchFamily="50" charset="-128"/>
                <a:ea typeface="Meiryo UI" panose="020B0604030504040204" pitchFamily="50" charset="-128"/>
              </a:rPr>
              <a:t>4</a:t>
            </a:r>
            <a:r>
              <a:rPr kumimoji="1" lang="en-US" altLang="ja-JP" sz="900" dirty="0" smtClean="0">
                <a:solidFill>
                  <a:schemeClr val="tx1"/>
                </a:solidFill>
                <a:latin typeface="Meiryo UI" panose="020B0604030504040204" pitchFamily="50" charset="-128"/>
                <a:ea typeface="Meiryo UI" panose="020B0604030504040204" pitchFamily="50" charset="-128"/>
              </a:rPr>
              <a:t>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(3/9)</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86" name="フローチャート: 処理 85"/>
          <p:cNvSpPr/>
          <p:nvPr/>
        </p:nvSpPr>
        <p:spPr>
          <a:xfrm>
            <a:off x="5170928" y="2252278"/>
            <a:ext cx="817758" cy="278432"/>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300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(6/17)</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sp>
        <p:nvSpPr>
          <p:cNvPr id="87" name="フローチャート: 処理 86"/>
          <p:cNvSpPr/>
          <p:nvPr/>
        </p:nvSpPr>
        <p:spPr>
          <a:xfrm>
            <a:off x="6103072" y="2252278"/>
            <a:ext cx="817758" cy="278432"/>
          </a:xfrm>
          <a:prstGeom prst="flowChart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Meiryo UI" panose="020B0604030504040204" pitchFamily="50" charset="-128"/>
                <a:ea typeface="Meiryo UI" panose="020B0604030504040204" pitchFamily="50" charset="-128"/>
              </a:rPr>
              <a:t>2</a:t>
            </a:r>
            <a:r>
              <a:rPr kumimoji="1" lang="en-US" altLang="ja-JP" sz="900" dirty="0" smtClean="0">
                <a:solidFill>
                  <a:schemeClr val="tx1"/>
                </a:solidFill>
                <a:latin typeface="Meiryo UI" panose="020B0604030504040204" pitchFamily="50" charset="-128"/>
                <a:ea typeface="Meiryo UI" panose="020B0604030504040204" pitchFamily="50" charset="-128"/>
              </a:rPr>
              <a:t>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(9/25)</a:t>
            </a:r>
            <a:endParaRPr kumimoji="1" lang="ja-JP" altLang="en-US" sz="700" dirty="0">
              <a:solidFill>
                <a:schemeClr val="tx1"/>
              </a:solidFill>
              <a:latin typeface="Meiryo UI" panose="020B0604030504040204" pitchFamily="50" charset="-128"/>
              <a:ea typeface="Meiryo UI" panose="020B0604030504040204" pitchFamily="50" charset="-128"/>
            </a:endParaRPr>
          </a:p>
        </p:txBody>
      </p:sp>
      <p:cxnSp>
        <p:nvCxnSpPr>
          <p:cNvPr id="88" name="直線コネクタ 87"/>
          <p:cNvCxnSpPr/>
          <p:nvPr/>
        </p:nvCxnSpPr>
        <p:spPr>
          <a:xfrm flipH="1">
            <a:off x="1353666" y="2082254"/>
            <a:ext cx="1845" cy="40416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flipH="1">
            <a:off x="1597524" y="2384550"/>
            <a:ext cx="1845" cy="3774704"/>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flipH="1">
            <a:off x="2637891" y="2414059"/>
            <a:ext cx="1845" cy="3736576"/>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4208446" y="2411747"/>
            <a:ext cx="1845" cy="3736576"/>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5146798" y="2384550"/>
            <a:ext cx="1845" cy="3774704"/>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6073876" y="2384550"/>
            <a:ext cx="1845" cy="3774704"/>
          </a:xfrm>
          <a:prstGeom prst="line">
            <a:avLst/>
          </a:prstGeom>
          <a:ln>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94" name="楕円 93"/>
          <p:cNvSpPr/>
          <p:nvPr/>
        </p:nvSpPr>
        <p:spPr>
          <a:xfrm>
            <a:off x="1306976" y="1844587"/>
            <a:ext cx="114385" cy="11438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95" name="楕円 94"/>
          <p:cNvSpPr/>
          <p:nvPr/>
        </p:nvSpPr>
        <p:spPr>
          <a:xfrm>
            <a:off x="3227081" y="1846410"/>
            <a:ext cx="114385" cy="11438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96" name="楕円 95"/>
          <p:cNvSpPr/>
          <p:nvPr/>
        </p:nvSpPr>
        <p:spPr>
          <a:xfrm>
            <a:off x="4575528" y="1844587"/>
            <a:ext cx="114385" cy="11438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cxnSp>
        <p:nvCxnSpPr>
          <p:cNvPr id="97" name="直線コネクタ 96"/>
          <p:cNvCxnSpPr/>
          <p:nvPr/>
        </p:nvCxnSpPr>
        <p:spPr>
          <a:xfrm flipH="1">
            <a:off x="7931049" y="2121798"/>
            <a:ext cx="1845" cy="40416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8" name="楕円 97"/>
          <p:cNvSpPr/>
          <p:nvPr/>
        </p:nvSpPr>
        <p:spPr>
          <a:xfrm>
            <a:off x="1557161" y="2300835"/>
            <a:ext cx="114385" cy="114385"/>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99" name="楕円 98"/>
          <p:cNvSpPr/>
          <p:nvPr/>
        </p:nvSpPr>
        <p:spPr>
          <a:xfrm>
            <a:off x="2590184" y="2289913"/>
            <a:ext cx="114385" cy="114385"/>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100" name="楕円 99"/>
          <p:cNvSpPr/>
          <p:nvPr/>
        </p:nvSpPr>
        <p:spPr>
          <a:xfrm>
            <a:off x="4166647" y="2289913"/>
            <a:ext cx="114385" cy="114385"/>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101" name="楕円 100"/>
          <p:cNvSpPr/>
          <p:nvPr/>
        </p:nvSpPr>
        <p:spPr>
          <a:xfrm>
            <a:off x="5090169" y="2289913"/>
            <a:ext cx="114385" cy="114385"/>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102" name="楕円 101"/>
          <p:cNvSpPr/>
          <p:nvPr/>
        </p:nvSpPr>
        <p:spPr>
          <a:xfrm>
            <a:off x="6022313" y="2289913"/>
            <a:ext cx="114385" cy="114385"/>
          </a:xfrm>
          <a:prstGeom prst="ellipse">
            <a:avLst/>
          </a:prstGeom>
          <a:gradFill flip="none" rotWithShape="1">
            <a:gsLst>
              <a:gs pos="0">
                <a:schemeClr val="accent2">
                  <a:lumMod val="75000"/>
                </a:schemeClr>
              </a:gs>
              <a:gs pos="50000">
                <a:schemeClr val="accent2"/>
              </a:gs>
              <a:gs pos="100000">
                <a:schemeClr val="accent2">
                  <a:lumMod val="60000"/>
                  <a:lumOff val="4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103" name="ホームベース 102"/>
          <p:cNvSpPr/>
          <p:nvPr/>
        </p:nvSpPr>
        <p:spPr>
          <a:xfrm>
            <a:off x="3441178" y="2630900"/>
            <a:ext cx="4489872" cy="35469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bg1"/>
                </a:solidFill>
                <a:latin typeface="Meiryo UI" panose="020B0604030504040204" pitchFamily="50" charset="-128"/>
                <a:ea typeface="Meiryo UI" panose="020B0604030504040204" pitchFamily="50" charset="-128"/>
              </a:rPr>
              <a:t>チケット前売販売開始に伴う重点</a:t>
            </a:r>
            <a:r>
              <a:rPr kumimoji="1" lang="en-US" altLang="ja-JP" sz="900" b="1" dirty="0" smtClean="0">
                <a:solidFill>
                  <a:schemeClr val="bg1"/>
                </a:solidFill>
                <a:latin typeface="Meiryo UI" panose="020B0604030504040204" pitchFamily="50" charset="-128"/>
                <a:ea typeface="Meiryo UI" panose="020B0604030504040204" pitchFamily="50" charset="-128"/>
              </a:rPr>
              <a:t>PR</a:t>
            </a:r>
            <a:endParaRPr kumimoji="1" lang="en-US" altLang="ja-JP" sz="600" b="1" dirty="0" smtClean="0">
              <a:solidFill>
                <a:schemeClr val="bg1"/>
              </a:solidFill>
              <a:latin typeface="Meiryo UI" panose="020B0604030504040204" pitchFamily="50" charset="-128"/>
              <a:ea typeface="Meiryo UI" panose="020B0604030504040204" pitchFamily="50" charset="-128"/>
            </a:endParaRPr>
          </a:p>
        </p:txBody>
      </p:sp>
      <p:sp>
        <p:nvSpPr>
          <p:cNvPr id="104" name="ホームベース 103"/>
          <p:cNvSpPr/>
          <p:nvPr/>
        </p:nvSpPr>
        <p:spPr>
          <a:xfrm>
            <a:off x="6196631" y="3055519"/>
            <a:ext cx="3471860" cy="35469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b="1" dirty="0" smtClean="0">
                <a:solidFill>
                  <a:schemeClr val="bg1"/>
                </a:solidFill>
                <a:latin typeface="Meiryo UI" panose="020B0604030504040204" pitchFamily="50" charset="-128"/>
                <a:ea typeface="Meiryo UI" panose="020B0604030504040204" pitchFamily="50" charset="-128"/>
              </a:rPr>
              <a:t>来場予約・パビリオン予約開始に伴う重点</a:t>
            </a:r>
            <a:r>
              <a:rPr kumimoji="1" lang="en-US" altLang="ja-JP" sz="900" b="1" dirty="0" smtClean="0">
                <a:solidFill>
                  <a:schemeClr val="bg1"/>
                </a:solidFill>
                <a:latin typeface="Meiryo UI" panose="020B0604030504040204" pitchFamily="50" charset="-128"/>
                <a:ea typeface="Meiryo UI" panose="020B0604030504040204" pitchFamily="50" charset="-128"/>
              </a:rPr>
              <a:t>PR</a:t>
            </a:r>
            <a:endParaRPr kumimoji="1" lang="en-US" altLang="ja-JP" sz="600" b="1" dirty="0">
              <a:solidFill>
                <a:schemeClr val="bg1"/>
              </a:solidFill>
              <a:latin typeface="Meiryo UI" panose="020B0604030504040204" pitchFamily="50" charset="-128"/>
              <a:ea typeface="Meiryo UI" panose="020B0604030504040204" pitchFamily="50" charset="-128"/>
            </a:endParaRPr>
          </a:p>
        </p:txBody>
      </p:sp>
      <p:sp>
        <p:nvSpPr>
          <p:cNvPr id="105" name="正方形/長方形 104"/>
          <p:cNvSpPr/>
          <p:nvPr/>
        </p:nvSpPr>
        <p:spPr>
          <a:xfrm>
            <a:off x="1376925" y="2696665"/>
            <a:ext cx="666607" cy="2784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Meiryo UI" panose="020B0604030504040204" pitchFamily="50" charset="-128"/>
                <a:ea typeface="Meiryo UI" panose="020B0604030504040204" pitchFamily="50" charset="-128"/>
              </a:rPr>
              <a:t>起工式</a:t>
            </a:r>
            <a:endParaRPr kumimoji="1" lang="ja-JP" altLang="en-US" sz="1000" b="1" dirty="0">
              <a:latin typeface="Meiryo UI" panose="020B0604030504040204" pitchFamily="50" charset="-128"/>
              <a:ea typeface="Meiryo UI" panose="020B0604030504040204" pitchFamily="50" charset="-128"/>
            </a:endParaRPr>
          </a:p>
        </p:txBody>
      </p:sp>
      <p:sp>
        <p:nvSpPr>
          <p:cNvPr id="107" name="正方形/長方形 106"/>
          <p:cNvSpPr/>
          <p:nvPr/>
        </p:nvSpPr>
        <p:spPr>
          <a:xfrm>
            <a:off x="3280710" y="5139829"/>
            <a:ext cx="896929" cy="4119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latin typeface="Meiryo UI" panose="020B0604030504040204" pitchFamily="50" charset="-128"/>
                <a:ea typeface="Meiryo UI" panose="020B0604030504040204" pitchFamily="50" charset="-128"/>
              </a:rPr>
              <a:t>500</a:t>
            </a:r>
            <a:r>
              <a:rPr kumimoji="1" lang="ja-JP" altLang="en-US" sz="1000" b="1" dirty="0" smtClean="0">
                <a:latin typeface="Meiryo UI" panose="020B0604030504040204" pitchFamily="50" charset="-128"/>
                <a:ea typeface="Meiryo UI" panose="020B0604030504040204" pitchFamily="50" charset="-128"/>
              </a:rPr>
              <a:t>日前</a:t>
            </a:r>
            <a:endParaRPr kumimoji="1" lang="en-US" altLang="ja-JP" sz="1000" b="1" dirty="0" smtClean="0">
              <a:latin typeface="Meiryo UI" panose="020B0604030504040204" pitchFamily="50" charset="-128"/>
              <a:ea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rPr>
              <a:t>イベント</a:t>
            </a:r>
            <a:endParaRPr kumimoji="1" lang="ja-JP" altLang="en-US" sz="1000" b="1" dirty="0">
              <a:latin typeface="Meiryo UI" panose="020B0604030504040204" pitchFamily="50" charset="-128"/>
              <a:ea typeface="Meiryo UI" panose="020B0604030504040204" pitchFamily="50" charset="-128"/>
            </a:endParaRPr>
          </a:p>
        </p:txBody>
      </p:sp>
      <p:sp>
        <p:nvSpPr>
          <p:cNvPr id="108" name="正方形/長方形 107"/>
          <p:cNvSpPr/>
          <p:nvPr/>
        </p:nvSpPr>
        <p:spPr>
          <a:xfrm>
            <a:off x="4627430" y="5135291"/>
            <a:ext cx="896929" cy="4119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Meiryo UI" panose="020B0604030504040204" pitchFamily="50" charset="-128"/>
                <a:ea typeface="Meiryo UI" panose="020B0604030504040204" pitchFamily="50" charset="-128"/>
              </a:rPr>
              <a:t>１年前</a:t>
            </a:r>
            <a:endParaRPr kumimoji="1" lang="en-US" altLang="ja-JP" sz="1000" b="1" dirty="0" smtClean="0">
              <a:latin typeface="Meiryo UI" panose="020B0604030504040204" pitchFamily="50" charset="-128"/>
              <a:ea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rPr>
              <a:t>イベント</a:t>
            </a:r>
            <a:endParaRPr kumimoji="1" lang="ja-JP" altLang="en-US" sz="1000" b="1" dirty="0">
              <a:latin typeface="Meiryo UI" panose="020B0604030504040204" pitchFamily="50" charset="-128"/>
              <a:ea typeface="Meiryo UI" panose="020B0604030504040204" pitchFamily="50" charset="-128"/>
            </a:endParaRPr>
          </a:p>
        </p:txBody>
      </p:sp>
      <p:sp>
        <p:nvSpPr>
          <p:cNvPr id="109" name="正方形/長方形 108"/>
          <p:cNvSpPr/>
          <p:nvPr/>
        </p:nvSpPr>
        <p:spPr>
          <a:xfrm>
            <a:off x="7946502" y="5117199"/>
            <a:ext cx="1035881" cy="4119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latin typeface="Meiryo UI" panose="020B0604030504040204" pitchFamily="50" charset="-128"/>
                <a:ea typeface="Meiryo UI" panose="020B0604030504040204" pitchFamily="50" charset="-128"/>
              </a:rPr>
              <a:t>オープニング</a:t>
            </a:r>
            <a:endParaRPr kumimoji="1" lang="en-US" altLang="ja-JP" sz="1000" b="1" dirty="0" smtClean="0">
              <a:latin typeface="Meiryo UI" panose="020B0604030504040204" pitchFamily="50" charset="-128"/>
              <a:ea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rPr>
              <a:t>セレモニー</a:t>
            </a:r>
          </a:p>
        </p:txBody>
      </p:sp>
      <p:sp>
        <p:nvSpPr>
          <p:cNvPr id="110" name="正方形/長方形 109"/>
          <p:cNvSpPr/>
          <p:nvPr/>
        </p:nvSpPr>
        <p:spPr>
          <a:xfrm>
            <a:off x="7056772" y="5117200"/>
            <a:ext cx="742569" cy="41191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latin typeface="Meiryo UI" panose="020B0604030504040204" pitchFamily="50" charset="-128"/>
                <a:ea typeface="Meiryo UI" panose="020B0604030504040204" pitchFamily="50" charset="-128"/>
              </a:rPr>
              <a:t>100</a:t>
            </a:r>
            <a:r>
              <a:rPr kumimoji="1" lang="ja-JP" altLang="en-US" sz="1000" b="1" dirty="0" smtClean="0">
                <a:latin typeface="Meiryo UI" panose="020B0604030504040204" pitchFamily="50" charset="-128"/>
                <a:ea typeface="Meiryo UI" panose="020B0604030504040204" pitchFamily="50" charset="-128"/>
              </a:rPr>
              <a:t>日前</a:t>
            </a:r>
            <a:endParaRPr kumimoji="1" lang="en-US" altLang="ja-JP" sz="1000" b="1" dirty="0" smtClean="0">
              <a:latin typeface="Meiryo UI" panose="020B0604030504040204" pitchFamily="50" charset="-128"/>
              <a:ea typeface="Meiryo UI" panose="020B0604030504040204" pitchFamily="50" charset="-128"/>
            </a:endParaRPr>
          </a:p>
          <a:p>
            <a:pPr algn="ctr"/>
            <a:r>
              <a:rPr kumimoji="1" lang="ja-JP" altLang="en-US" sz="1000" b="1" dirty="0" smtClean="0">
                <a:latin typeface="Meiryo UI" panose="020B0604030504040204" pitchFamily="50" charset="-128"/>
                <a:ea typeface="Meiryo UI" panose="020B0604030504040204" pitchFamily="50" charset="-128"/>
              </a:rPr>
              <a:t>イベント</a:t>
            </a:r>
            <a:endParaRPr kumimoji="1" lang="ja-JP" altLang="en-US" sz="1000" b="1" dirty="0">
              <a:latin typeface="Meiryo UI" panose="020B0604030504040204" pitchFamily="50" charset="-128"/>
              <a:ea typeface="Meiryo UI" panose="020B0604030504040204" pitchFamily="50" charset="-128"/>
            </a:endParaRPr>
          </a:p>
        </p:txBody>
      </p:sp>
      <p:cxnSp>
        <p:nvCxnSpPr>
          <p:cNvPr id="111" name="直線コネクタ 110"/>
          <p:cNvCxnSpPr/>
          <p:nvPr/>
        </p:nvCxnSpPr>
        <p:spPr>
          <a:xfrm flipH="1">
            <a:off x="7045085" y="2090100"/>
            <a:ext cx="1845" cy="404160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2" name="フローチャート: 処理 111"/>
          <p:cNvSpPr/>
          <p:nvPr/>
        </p:nvSpPr>
        <p:spPr>
          <a:xfrm>
            <a:off x="7064223" y="1805830"/>
            <a:ext cx="735118" cy="278432"/>
          </a:xfrm>
          <a:prstGeom prst="flowChartProcess">
            <a:avLst/>
          </a:prstGeom>
          <a:solidFill>
            <a:srgbClr val="F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100</a:t>
            </a:r>
            <a:r>
              <a:rPr kumimoji="1" lang="ja-JP" altLang="en-US" sz="900" dirty="0" smtClean="0">
                <a:solidFill>
                  <a:schemeClr val="tx1"/>
                </a:solidFill>
                <a:latin typeface="Meiryo UI" panose="020B0604030504040204" pitchFamily="50" charset="-128"/>
                <a:ea typeface="Meiryo UI" panose="020B0604030504040204" pitchFamily="50" charset="-128"/>
              </a:rPr>
              <a:t>日前</a:t>
            </a:r>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700" dirty="0" smtClean="0">
                <a:solidFill>
                  <a:schemeClr val="tx1"/>
                </a:solidFill>
                <a:latin typeface="Meiryo UI" panose="020B0604030504040204" pitchFamily="50" charset="-128"/>
                <a:ea typeface="Meiryo UI" panose="020B0604030504040204" pitchFamily="50" charset="-128"/>
              </a:rPr>
              <a:t>(1/3)</a:t>
            </a:r>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113" name="楕円 112"/>
          <p:cNvSpPr/>
          <p:nvPr/>
        </p:nvSpPr>
        <p:spPr>
          <a:xfrm>
            <a:off x="6992616" y="1863022"/>
            <a:ext cx="114385" cy="11438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115" name="ホームベース 114"/>
          <p:cNvSpPr/>
          <p:nvPr/>
        </p:nvSpPr>
        <p:spPr>
          <a:xfrm>
            <a:off x="7954717" y="1790179"/>
            <a:ext cx="1835045" cy="354691"/>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900" b="1" dirty="0" smtClean="0">
                <a:solidFill>
                  <a:schemeClr val="bg1"/>
                </a:solidFill>
                <a:latin typeface="Meiryo UI" panose="020B0604030504040204" pitchFamily="50" charset="-128"/>
                <a:ea typeface="Meiryo UI" panose="020B0604030504040204" pitchFamily="50" charset="-128"/>
              </a:rPr>
              <a:t>大阪・関西万博開催</a:t>
            </a:r>
            <a:endParaRPr kumimoji="1" lang="en-US" altLang="ja-JP" sz="900" b="1" dirty="0" smtClean="0">
              <a:solidFill>
                <a:schemeClr val="bg1"/>
              </a:solidFill>
              <a:latin typeface="Meiryo UI" panose="020B0604030504040204" pitchFamily="50" charset="-128"/>
              <a:ea typeface="Meiryo UI" panose="020B0604030504040204" pitchFamily="50" charset="-128"/>
            </a:endParaRPr>
          </a:p>
          <a:p>
            <a:pPr algn="ctr"/>
            <a:r>
              <a:rPr lang="ja-JP" altLang="en-US" sz="800" b="1" dirty="0">
                <a:solidFill>
                  <a:schemeClr val="bg1"/>
                </a:solidFill>
                <a:latin typeface="Meiryo UI" panose="020B0604030504040204" pitchFamily="50" charset="-128"/>
                <a:ea typeface="Meiryo UI" panose="020B0604030504040204" pitchFamily="50" charset="-128"/>
              </a:rPr>
              <a:t>（</a:t>
            </a:r>
            <a:r>
              <a:rPr lang="en-US" altLang="ja-JP" sz="800" b="1" dirty="0">
                <a:solidFill>
                  <a:schemeClr val="bg1"/>
                </a:solidFill>
                <a:latin typeface="Meiryo UI" panose="020B0604030504040204" pitchFamily="50" charset="-128"/>
                <a:ea typeface="Meiryo UI" panose="020B0604030504040204" pitchFamily="50" charset="-128"/>
              </a:rPr>
              <a:t>4/13</a:t>
            </a:r>
            <a:r>
              <a:rPr lang="ja-JP" altLang="en-US" sz="800" b="1" dirty="0">
                <a:solidFill>
                  <a:schemeClr val="bg1"/>
                </a:solidFill>
                <a:latin typeface="Meiryo UI" panose="020B0604030504040204" pitchFamily="50" charset="-128"/>
                <a:ea typeface="Meiryo UI" panose="020B0604030504040204" pitchFamily="50" charset="-128"/>
              </a:rPr>
              <a:t>～</a:t>
            </a:r>
            <a:r>
              <a:rPr lang="en-US" altLang="ja-JP" sz="800" b="1" dirty="0">
                <a:solidFill>
                  <a:schemeClr val="bg1"/>
                </a:solidFill>
                <a:latin typeface="Meiryo UI" panose="020B0604030504040204" pitchFamily="50" charset="-128"/>
                <a:ea typeface="Meiryo UI" panose="020B0604030504040204" pitchFamily="50" charset="-128"/>
              </a:rPr>
              <a:t>10/13</a:t>
            </a:r>
            <a:r>
              <a:rPr lang="ja-JP" altLang="en-US" sz="800" b="1" dirty="0">
                <a:solidFill>
                  <a:schemeClr val="bg1"/>
                </a:solidFill>
                <a:latin typeface="Meiryo UI" panose="020B0604030504040204" pitchFamily="50" charset="-128"/>
                <a:ea typeface="Meiryo UI" panose="020B0604030504040204" pitchFamily="50" charset="-128"/>
              </a:rPr>
              <a:t>）</a:t>
            </a:r>
            <a:endParaRPr lang="en-US" altLang="ja-JP" sz="800" b="1" dirty="0">
              <a:solidFill>
                <a:schemeClr val="bg1"/>
              </a:solidFill>
              <a:latin typeface="Meiryo UI" panose="020B0604030504040204" pitchFamily="50" charset="-128"/>
              <a:ea typeface="Meiryo UI" panose="020B0604030504040204" pitchFamily="50" charset="-128"/>
            </a:endParaRPr>
          </a:p>
          <a:p>
            <a:pPr algn="ctr"/>
            <a:endParaRPr kumimoji="1" lang="en-US" altLang="ja-JP" sz="600" b="1" dirty="0">
              <a:solidFill>
                <a:schemeClr val="bg1"/>
              </a:solidFill>
              <a:latin typeface="Meiryo UI" panose="020B0604030504040204" pitchFamily="50" charset="-128"/>
              <a:ea typeface="Meiryo UI" panose="020B0604030504040204" pitchFamily="50" charset="-128"/>
            </a:endParaRPr>
          </a:p>
        </p:txBody>
      </p:sp>
      <p:sp>
        <p:nvSpPr>
          <p:cNvPr id="116" name="角丸四角形吹き出し 115"/>
          <p:cNvSpPr/>
          <p:nvPr/>
        </p:nvSpPr>
        <p:spPr>
          <a:xfrm>
            <a:off x="1573537" y="3864033"/>
            <a:ext cx="1297826" cy="707879"/>
          </a:xfrm>
          <a:prstGeom prst="wedgeRoundRectCallout">
            <a:avLst>
              <a:gd name="adj1" fmla="val 66438"/>
              <a:gd name="adj2" fmla="val -18461"/>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Meiryo UI" panose="020B0604030504040204" pitchFamily="50" charset="-128"/>
                <a:ea typeface="Meiryo UI" panose="020B0604030504040204" pitchFamily="50" charset="-128"/>
              </a:rPr>
              <a:t>「開幕</a:t>
            </a:r>
            <a:r>
              <a:rPr kumimoji="1" lang="en-US" altLang="ja-JP" sz="1200" dirty="0" smtClean="0">
                <a:solidFill>
                  <a:srgbClr val="FF0000"/>
                </a:solidFill>
                <a:latin typeface="Meiryo UI" panose="020B0604030504040204" pitchFamily="50" charset="-128"/>
                <a:ea typeface="Meiryo UI" panose="020B0604030504040204" pitchFamily="50" charset="-128"/>
              </a:rPr>
              <a:t>500</a:t>
            </a:r>
            <a:r>
              <a:rPr kumimoji="1" lang="ja-JP" altLang="en-US" sz="1200" dirty="0" smtClean="0">
                <a:solidFill>
                  <a:srgbClr val="FF0000"/>
                </a:solidFill>
                <a:latin typeface="Meiryo UI" panose="020B0604030504040204" pitchFamily="50" charset="-128"/>
                <a:ea typeface="Meiryo UI" panose="020B0604030504040204" pitchFamily="50" charset="-128"/>
              </a:rPr>
              <a:t>日前」・「チケット販売開始」</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117" name="角丸四角形吹き出し 116"/>
          <p:cNvSpPr/>
          <p:nvPr/>
        </p:nvSpPr>
        <p:spPr>
          <a:xfrm>
            <a:off x="4685277" y="3864033"/>
            <a:ext cx="1158036" cy="702179"/>
          </a:xfrm>
          <a:prstGeom prst="wedgeRoundRectCallout">
            <a:avLst>
              <a:gd name="adj1" fmla="val 65479"/>
              <a:gd name="adj2" fmla="val -14998"/>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Meiryo UI" panose="020B0604030504040204" pitchFamily="50" charset="-128"/>
                <a:ea typeface="Meiryo UI" panose="020B0604030504040204" pitchFamily="50" charset="-128"/>
              </a:rPr>
              <a:t>来場予約・パビリオン予約の開始</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118" name="角丸四角形吹き出し 117"/>
          <p:cNvSpPr/>
          <p:nvPr/>
        </p:nvSpPr>
        <p:spPr>
          <a:xfrm>
            <a:off x="8333821" y="3891675"/>
            <a:ext cx="1013489" cy="702179"/>
          </a:xfrm>
          <a:prstGeom prst="wedgeRoundRectCallout">
            <a:avLst>
              <a:gd name="adj1" fmla="val -64699"/>
              <a:gd name="adj2" fmla="val -22805"/>
              <a:gd name="adj3" fmla="val 166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Meiryo UI" panose="020B0604030504040204" pitchFamily="50" charset="-128"/>
                <a:ea typeface="Meiryo UI" panose="020B0604030504040204" pitchFamily="50" charset="-128"/>
              </a:rPr>
              <a:t>万博の開幕</a:t>
            </a:r>
            <a:endParaRPr kumimoji="1"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114" name="楕円 113"/>
          <p:cNvSpPr/>
          <p:nvPr/>
        </p:nvSpPr>
        <p:spPr>
          <a:xfrm>
            <a:off x="7870948" y="1885525"/>
            <a:ext cx="114385" cy="114385"/>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Meiryo UI" panose="020B0604030504040204" pitchFamily="50" charset="-128"/>
              <a:ea typeface="Meiryo UI" panose="020B0604030504040204" pitchFamily="50" charset="-128"/>
            </a:endParaRPr>
          </a:p>
        </p:txBody>
      </p:sp>
      <p:sp>
        <p:nvSpPr>
          <p:cNvPr id="51"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18646" y="6356314"/>
            <a:ext cx="236601" cy="494494"/>
          </a:xfrm>
        </p:spPr>
        <p:txBody>
          <a:bodyPr/>
          <a:lstStyle/>
          <a:p>
            <a:fld id="{86CB4B4D-7CA3-9044-876B-883B54F8677D}" type="slidenum">
              <a:rPr lang="en-US" altLang="ja-JP" b="1" smtClean="0">
                <a:solidFill>
                  <a:schemeClr val="tx1"/>
                </a:solidFill>
              </a:rPr>
              <a:t>19</a:t>
            </a:fld>
            <a:endParaRPr lang="ja-JP" altLang="en-US" b="1" dirty="0">
              <a:solidFill>
                <a:schemeClr val="tx1"/>
              </a:solidFill>
            </a:endParaRPr>
          </a:p>
        </p:txBody>
      </p:sp>
    </p:spTree>
    <p:extLst>
      <p:ext uri="{BB962C8B-B14F-4D97-AF65-F5344CB8AC3E}">
        <p14:creationId xmlns:p14="http://schemas.microsoft.com/office/powerpoint/2010/main" val="1308134639"/>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721895" y="598378"/>
            <a:ext cx="10764000" cy="828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▶多く</a:t>
            </a:r>
            <a:r>
              <a:rPr lang="ja-JP" altLang="en-US" sz="1600" dirty="0">
                <a:latin typeface="BIZ UDPゴシック" panose="020B0400000000000000" pitchFamily="50" charset="-128"/>
                <a:ea typeface="BIZ UDPゴシック" panose="020B0400000000000000" pitchFamily="50" charset="-128"/>
              </a:rPr>
              <a:t>の府民等にボランティアとして大阪・関西万博に参画いただくことで、万博の円滑な運営に資するとともに、大阪の魅力を国内外に発信</a:t>
            </a:r>
            <a:r>
              <a:rPr lang="ja-JP" altLang="en-US" sz="1600" dirty="0" smtClean="0">
                <a:latin typeface="BIZ UDPゴシック" panose="020B0400000000000000" pitchFamily="50" charset="-128"/>
                <a:ea typeface="BIZ UDPゴシック" panose="020B0400000000000000" pitchFamily="50" charset="-128"/>
              </a:rPr>
              <a:t>。万博運営の当事者として貴重な経験を提供</a:t>
            </a:r>
            <a:endParaRPr lang="en-US" altLang="ja-JP" sz="1600" dirty="0">
              <a:latin typeface="BIZ UDPゴシック" panose="020B0400000000000000" pitchFamily="50" charset="-128"/>
              <a:ea typeface="BIZ UDPゴシック" panose="020B0400000000000000" pitchFamily="50" charset="-128"/>
            </a:endParaRPr>
          </a:p>
        </p:txBody>
      </p:sp>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参加促進</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の取組み①（ボランティア）</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7" name="正方形/長方形 26"/>
          <p:cNvSpPr/>
          <p:nvPr/>
        </p:nvSpPr>
        <p:spPr>
          <a:xfrm>
            <a:off x="1098321" y="1473267"/>
            <a:ext cx="9952856" cy="4989836"/>
          </a:xfrm>
          <a:prstGeom prst="rect">
            <a:avLst/>
          </a:prstGeom>
          <a:ln>
            <a:noFill/>
          </a:ln>
        </p:spPr>
        <p:txBody>
          <a:bodyPr wrap="square">
            <a:noAutofit/>
          </a:bodyPr>
          <a:lstStyle/>
          <a:p>
            <a:pPr>
              <a:lnSpc>
                <a:spcPts val="2400"/>
              </a:lnSpc>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ボランティア</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の概要（想定</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500" b="1"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000"/>
              </a:lnSpc>
            </a:pPr>
            <a:endParaRPr lang="en-US" altLang="ja-JP" sz="126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正方形/長方形 37">
            <a:extLst>
              <a:ext uri="{FF2B5EF4-FFF2-40B4-BE49-F238E27FC236}">
                <a16:creationId xmlns:a16="http://schemas.microsoft.com/office/drawing/2014/main" id="{5BF4B00A-8652-494B-AE15-E982FE963430}"/>
              </a:ext>
            </a:extLst>
          </p:cNvPr>
          <p:cNvSpPr/>
          <p:nvPr/>
        </p:nvSpPr>
        <p:spPr>
          <a:xfrm>
            <a:off x="1214384" y="1747197"/>
            <a:ext cx="10271820" cy="2811026"/>
          </a:xfrm>
          <a:prstGeom prst="rect">
            <a:avLst/>
          </a:prstGeom>
        </p:spPr>
        <p:txBody>
          <a:bodyPr wrap="square" lIns="72000" rIns="72000">
            <a:spAutoFit/>
          </a:bodyPr>
          <a:lstStyle/>
          <a:p>
            <a:pPr marL="246063" indent="-246063">
              <a:lnSpc>
                <a:spcPts val="2200"/>
              </a:lnSpc>
            </a:pPr>
            <a:r>
              <a:rPr lang="ja-JP" altLang="en-US" sz="1500" b="1"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募集人数：約</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1</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万人</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marL="246063" indent="-246063">
              <a:lnSpc>
                <a:spcPts val="22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・配置場所：国内外からの来場者を迎える玄関口となる主要駅・空港</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marL="246063" indent="-246063">
              <a:lnSpc>
                <a:spcPts val="2200"/>
              </a:lnSpc>
            </a:pP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万博会場内におけるボランティアについては、博覧会協会において検討中）</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marL="246063" indent="-246063">
              <a:lnSpc>
                <a:spcPts val="22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・活動内容：万博情報の案内、交通案内、観光案内　など</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spcBef>
                <a:spcPts val="600"/>
              </a:spcBef>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年度の主な取組み）</a:t>
            </a:r>
            <a: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400" b="1" kern="100" dirty="0">
                <a:latin typeface="Meiryo UI" panose="020B0604030504040204" pitchFamily="50" charset="-128"/>
                <a:ea typeface="Meiryo UI" panose="020B0604030504040204" pitchFamily="50" charset="-128"/>
                <a:cs typeface="Times New Roman" panose="02020603050405020304" pitchFamily="18" charset="0"/>
              </a:rPr>
            </a:br>
            <a:r>
              <a:rPr lang="ja-JP" altLang="en-US" sz="1500"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ボランティア運営事業者（現在募集中。</a:t>
            </a:r>
            <a:r>
              <a:rPr lang="en-US" altLang="ja-JP" sz="15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6</a:t>
            </a:r>
            <a:r>
              <a:rPr lang="ja-JP" altLang="en-US" sz="15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月頃に事業者決定）</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において、夏頃にボランティアセンター（仮称）を設置</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kern="100" dirty="0" smtClean="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ボランティアの</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活動内容や配置場所、募集・選考の手続き、研修内容・方法等の計画を策定</a:t>
            </a:r>
            <a:endParaRPr lang="en-US" altLang="ja-JP" sz="15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spcBef>
                <a:spcPts val="200"/>
              </a:spcBef>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活動内容や役割等に関する説明会や広報を行い、年度後半にはボランティア募集を開始</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spcBef>
                <a:spcPts val="600"/>
              </a:spcBef>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（今後のスケジュール）</a:t>
            </a:r>
            <a:endParaRPr lang="en-US" altLang="ja-JP" sz="1600" kern="100" dirty="0">
              <a:ea typeface="メイリオ" panose="020B0604030504040204" pitchFamily="50" charset="-128"/>
              <a:cs typeface="Times New Roman" panose="02020603050405020304" pitchFamily="18" charset="0"/>
            </a:endParaRPr>
          </a:p>
        </p:txBody>
      </p:sp>
      <p:graphicFrame>
        <p:nvGraphicFramePr>
          <p:cNvPr id="39" name="表 38"/>
          <p:cNvGraphicFramePr>
            <a:graphicFrameLocks noGrp="1"/>
          </p:cNvGraphicFramePr>
          <p:nvPr>
            <p:extLst/>
          </p:nvPr>
        </p:nvGraphicFramePr>
        <p:xfrm>
          <a:off x="2128050" y="4630403"/>
          <a:ext cx="7413005" cy="1629337"/>
        </p:xfrm>
        <a:graphic>
          <a:graphicData uri="http://schemas.openxmlformats.org/drawingml/2006/table">
            <a:tbl>
              <a:tblPr firstRow="1" bandRow="1">
                <a:tableStyleId>{5940675A-B579-460E-94D1-54222C63F5DA}</a:tableStyleId>
              </a:tblPr>
              <a:tblGrid>
                <a:gridCol w="1482601">
                  <a:extLst>
                    <a:ext uri="{9D8B030D-6E8A-4147-A177-3AD203B41FA5}">
                      <a16:colId xmlns:a16="http://schemas.microsoft.com/office/drawing/2014/main" val="1181887513"/>
                    </a:ext>
                  </a:extLst>
                </a:gridCol>
                <a:gridCol w="1482601">
                  <a:extLst>
                    <a:ext uri="{9D8B030D-6E8A-4147-A177-3AD203B41FA5}">
                      <a16:colId xmlns:a16="http://schemas.microsoft.com/office/drawing/2014/main" val="3498443813"/>
                    </a:ext>
                  </a:extLst>
                </a:gridCol>
                <a:gridCol w="1482601">
                  <a:extLst>
                    <a:ext uri="{9D8B030D-6E8A-4147-A177-3AD203B41FA5}">
                      <a16:colId xmlns:a16="http://schemas.microsoft.com/office/drawing/2014/main" val="3884747251"/>
                    </a:ext>
                  </a:extLst>
                </a:gridCol>
                <a:gridCol w="1482601">
                  <a:extLst>
                    <a:ext uri="{9D8B030D-6E8A-4147-A177-3AD203B41FA5}">
                      <a16:colId xmlns:a16="http://schemas.microsoft.com/office/drawing/2014/main" val="90544909"/>
                    </a:ext>
                  </a:extLst>
                </a:gridCol>
                <a:gridCol w="1482601">
                  <a:extLst>
                    <a:ext uri="{9D8B030D-6E8A-4147-A177-3AD203B41FA5}">
                      <a16:colId xmlns:a16="http://schemas.microsoft.com/office/drawing/2014/main" val="4188732061"/>
                    </a:ext>
                  </a:extLst>
                </a:gridCol>
              </a:tblGrid>
              <a:tr h="317748">
                <a:tc rowSpan="2">
                  <a:txBody>
                    <a:bodyPr/>
                    <a:lstStyle/>
                    <a:p>
                      <a:pPr marL="0" algn="ctr" defTabSz="1280000" rtl="0" eaLnBrk="1" latinLnBrk="0" hangingPunct="1">
                        <a:lnSpc>
                          <a:spcPts val="1400"/>
                        </a:lnSpc>
                      </a:pPr>
                      <a:r>
                        <a:rPr kumimoji="1" lang="en-US" altLang="ja-JP" sz="1400" b="1" kern="100" dirty="0" smtClean="0">
                          <a:solidFill>
                            <a:schemeClr val="tx1"/>
                          </a:solidFill>
                          <a:latin typeface="+mn-ea"/>
                          <a:ea typeface="+mn-ea"/>
                          <a:cs typeface="Times New Roman" panose="02020603050405020304" pitchFamily="18" charset="0"/>
                        </a:rPr>
                        <a:t>2022</a:t>
                      </a:r>
                      <a:r>
                        <a:rPr kumimoji="1" lang="ja-JP" altLang="en-US" sz="1400" b="1" kern="100" dirty="0" smtClean="0">
                          <a:solidFill>
                            <a:schemeClr val="tx1"/>
                          </a:solidFill>
                          <a:latin typeface="+mn-ea"/>
                          <a:ea typeface="+mn-ea"/>
                          <a:cs typeface="Times New Roman" panose="02020603050405020304" pitchFamily="18" charset="0"/>
                        </a:rPr>
                        <a:t>年度</a:t>
                      </a:r>
                      <a:endParaRPr kumimoji="1" lang="en-US" altLang="ja-JP" sz="1400" b="1" kern="100" dirty="0" smtClean="0">
                        <a:solidFill>
                          <a:schemeClr val="tx1"/>
                        </a:solidFill>
                        <a:latin typeface="+mn-ea"/>
                        <a:ea typeface="+mn-ea"/>
                        <a:cs typeface="Times New Roman" panose="02020603050405020304" pitchFamily="18" charset="0"/>
                      </a:endParaRPr>
                    </a:p>
                  </a:txBody>
                  <a:tcPr anchor="ctr"/>
                </a:tc>
                <a:tc gridSpan="2">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400" b="1" kern="100" dirty="0" smtClean="0">
                          <a:solidFill>
                            <a:schemeClr val="tx1"/>
                          </a:solidFill>
                          <a:latin typeface="+mn-ea"/>
                          <a:ea typeface="+mn-ea"/>
                          <a:cs typeface="Times New Roman" panose="02020603050405020304" pitchFamily="18" charset="0"/>
                        </a:rPr>
                        <a:t>2023</a:t>
                      </a:r>
                      <a:r>
                        <a:rPr kumimoji="1" lang="ja-JP" altLang="en-US" sz="1400" b="1" kern="100" dirty="0" smtClean="0">
                          <a:solidFill>
                            <a:schemeClr val="tx1"/>
                          </a:solidFill>
                          <a:latin typeface="+mn-ea"/>
                          <a:ea typeface="+mn-ea"/>
                          <a:cs typeface="Times New Roman" panose="02020603050405020304" pitchFamily="18" charset="0"/>
                        </a:rPr>
                        <a:t>年度</a:t>
                      </a:r>
                    </a:p>
                  </a:txBody>
                  <a:tcPr anchor="b"/>
                </a:tc>
                <a:tc h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tc rowSpan="2">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400" b="1" kern="100" dirty="0" smtClean="0">
                          <a:solidFill>
                            <a:schemeClr val="tx1"/>
                          </a:solidFill>
                          <a:latin typeface="+mn-ea"/>
                          <a:ea typeface="+mn-ea"/>
                          <a:cs typeface="Times New Roman" panose="02020603050405020304" pitchFamily="18" charset="0"/>
                        </a:rPr>
                        <a:t>2024</a:t>
                      </a:r>
                      <a:r>
                        <a:rPr kumimoji="1" lang="ja-JP" altLang="en-US" sz="1400" b="1" kern="100" dirty="0" smtClean="0">
                          <a:solidFill>
                            <a:schemeClr val="tx1"/>
                          </a:solidFill>
                          <a:latin typeface="+mn-ea"/>
                          <a:ea typeface="+mn-ea"/>
                          <a:cs typeface="Times New Roman" panose="02020603050405020304" pitchFamily="18" charset="0"/>
                        </a:rPr>
                        <a:t>年度</a:t>
                      </a:r>
                      <a:endParaRPr kumimoji="1" lang="en-US" altLang="ja-JP" sz="1400" b="1" kern="100" dirty="0" smtClean="0">
                        <a:solidFill>
                          <a:schemeClr val="tx1"/>
                        </a:solidFill>
                        <a:latin typeface="+mn-ea"/>
                        <a:ea typeface="+mn-ea"/>
                        <a:cs typeface="Times New Roman" panose="02020603050405020304" pitchFamily="18" charset="0"/>
                      </a:endParaRPr>
                    </a:p>
                  </a:txBody>
                  <a:tcPr anchor="ctr"/>
                </a:tc>
                <a:tc rowSpan="2">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400" b="1" kern="100" dirty="0" smtClean="0">
                          <a:solidFill>
                            <a:schemeClr val="tx1"/>
                          </a:solidFill>
                          <a:latin typeface="+mn-ea"/>
                          <a:ea typeface="+mn-ea"/>
                          <a:cs typeface="Times New Roman" panose="02020603050405020304" pitchFamily="18" charset="0"/>
                        </a:rPr>
                        <a:t>2025</a:t>
                      </a:r>
                      <a:r>
                        <a:rPr kumimoji="1" lang="ja-JP" altLang="en-US" sz="1400" b="1" kern="100" dirty="0" smtClean="0">
                          <a:solidFill>
                            <a:schemeClr val="tx1"/>
                          </a:solidFill>
                          <a:latin typeface="+mn-ea"/>
                          <a:ea typeface="+mn-ea"/>
                          <a:cs typeface="Times New Roman" panose="02020603050405020304" pitchFamily="18" charset="0"/>
                        </a:rPr>
                        <a:t>年度</a:t>
                      </a:r>
                      <a:endParaRPr kumimoji="1" lang="en-US" altLang="ja-JP" sz="1400" b="1" kern="100" dirty="0" smtClean="0">
                        <a:solidFill>
                          <a:schemeClr val="tx1"/>
                        </a:solidFill>
                        <a:latin typeface="+mn-ea"/>
                        <a:ea typeface="+mn-ea"/>
                        <a:cs typeface="Times New Roman" panose="02020603050405020304" pitchFamily="18" charset="0"/>
                      </a:endParaRPr>
                    </a:p>
                  </a:txBody>
                  <a:tcPr anchor="ctr"/>
                </a:tc>
                <a:extLst>
                  <a:ext uri="{0D108BD9-81ED-4DB2-BD59-A6C34878D82A}">
                    <a16:rowId xmlns:a16="http://schemas.microsoft.com/office/drawing/2014/main" val="1203580619"/>
                  </a:ext>
                </a:extLst>
              </a:tr>
              <a:tr h="317748">
                <a:tc v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tc>
                  <a:txBody>
                    <a:bodyPr/>
                    <a:lstStyle/>
                    <a:p>
                      <a:pPr marL="0" algn="ctr" defTabSz="1280000" rtl="0" eaLnBrk="1" latinLnBrk="0" hangingPunct="1">
                        <a:lnSpc>
                          <a:spcPts val="1400"/>
                        </a:lnSpc>
                      </a:pPr>
                      <a:r>
                        <a:rPr kumimoji="1" lang="ja-JP" altLang="en-US" sz="1400" b="1" kern="100" dirty="0" smtClean="0">
                          <a:solidFill>
                            <a:schemeClr val="tx1"/>
                          </a:solidFill>
                          <a:latin typeface="+mn-ea"/>
                          <a:ea typeface="+mn-ea"/>
                          <a:cs typeface="Times New Roman" panose="02020603050405020304" pitchFamily="18" charset="0"/>
                        </a:rPr>
                        <a:t>前半</a:t>
                      </a:r>
                      <a:endParaRPr kumimoji="1" lang="ja-JP" altLang="en-US" sz="1400" b="1" kern="100" dirty="0">
                        <a:solidFill>
                          <a:schemeClr val="tx1"/>
                        </a:solidFill>
                        <a:latin typeface="+mn-ea"/>
                        <a:ea typeface="+mn-ea"/>
                        <a:cs typeface="Times New Roman" panose="02020603050405020304" pitchFamily="18" charset="0"/>
                      </a:endParaRPr>
                    </a:p>
                  </a:txBody>
                  <a:tcPr anchor="b"/>
                </a:tc>
                <a:tc>
                  <a:txBody>
                    <a:bodyPr/>
                    <a:lstStyle/>
                    <a:p>
                      <a:pPr marL="0" algn="ctr" defTabSz="1280000" rtl="0" eaLnBrk="1" latinLnBrk="0" hangingPunct="1">
                        <a:lnSpc>
                          <a:spcPts val="1400"/>
                        </a:lnSpc>
                      </a:pPr>
                      <a:r>
                        <a:rPr kumimoji="1" lang="ja-JP" altLang="en-US" sz="1400" b="1" kern="100" dirty="0" smtClean="0">
                          <a:solidFill>
                            <a:schemeClr val="tx1"/>
                          </a:solidFill>
                          <a:latin typeface="+mn-ea"/>
                          <a:ea typeface="+mn-ea"/>
                          <a:cs typeface="Times New Roman" panose="02020603050405020304" pitchFamily="18" charset="0"/>
                        </a:rPr>
                        <a:t>後半</a:t>
                      </a:r>
                      <a:endParaRPr kumimoji="1" lang="ja-JP" altLang="en-US" sz="1400" b="1" kern="100" dirty="0">
                        <a:solidFill>
                          <a:schemeClr val="tx1"/>
                        </a:solidFill>
                        <a:latin typeface="+mn-ea"/>
                        <a:ea typeface="+mn-ea"/>
                        <a:cs typeface="Times New Roman" panose="02020603050405020304" pitchFamily="18" charset="0"/>
                      </a:endParaRPr>
                    </a:p>
                  </a:txBody>
                  <a:tcPr anchor="b"/>
                </a:tc>
                <a:tc v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tc vMerge="1">
                  <a:txBody>
                    <a:bodyPr/>
                    <a:lstStyle/>
                    <a:p>
                      <a:pPr marL="0" algn="l" defTabSz="1280000" rtl="0" eaLnBrk="1" latinLnBrk="0" hangingPunct="1"/>
                      <a:endParaRPr kumimoji="1" lang="ja-JP" altLang="en-US" sz="1050" b="1" kern="1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txBody>
                  <a:tcPr/>
                </a:tc>
                <a:extLst>
                  <a:ext uri="{0D108BD9-81ED-4DB2-BD59-A6C34878D82A}">
                    <a16:rowId xmlns:a16="http://schemas.microsoft.com/office/drawing/2014/main" val="870932137"/>
                  </a:ext>
                </a:extLst>
              </a:tr>
              <a:tr h="993841">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ja-JP" altLang="en-US" sz="11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2405523128"/>
                  </a:ext>
                </a:extLst>
              </a:tr>
            </a:tbl>
          </a:graphicData>
        </a:graphic>
      </p:graphicFrame>
      <p:grpSp>
        <p:nvGrpSpPr>
          <p:cNvPr id="2" name="グループ化 1"/>
          <p:cNvGrpSpPr/>
          <p:nvPr/>
        </p:nvGrpSpPr>
        <p:grpSpPr>
          <a:xfrm>
            <a:off x="3009904" y="5288529"/>
            <a:ext cx="6426889" cy="1030975"/>
            <a:chOff x="3170539" y="5288529"/>
            <a:chExt cx="6426889" cy="1030975"/>
          </a:xfrm>
        </p:grpSpPr>
        <p:grpSp>
          <p:nvGrpSpPr>
            <p:cNvPr id="41" name="グループ化 40"/>
            <p:cNvGrpSpPr/>
            <p:nvPr/>
          </p:nvGrpSpPr>
          <p:grpSpPr>
            <a:xfrm>
              <a:off x="3170539" y="5288529"/>
              <a:ext cx="6426889" cy="1030975"/>
              <a:chOff x="1037925" y="4455290"/>
              <a:chExt cx="5179033" cy="1036547"/>
            </a:xfrm>
          </p:grpSpPr>
          <p:sp>
            <p:nvSpPr>
              <p:cNvPr id="43" name="右矢印 42"/>
              <p:cNvSpPr/>
              <p:nvPr/>
            </p:nvSpPr>
            <p:spPr>
              <a:xfrm>
                <a:off x="1217607" y="4479425"/>
                <a:ext cx="648072" cy="248148"/>
              </a:xfrm>
              <a:prstGeom prst="rightArrow">
                <a:avLst/>
              </a:prstGeom>
              <a:solidFill>
                <a:schemeClr val="accent1"/>
              </a:solidFill>
              <a:ln w="952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p:nvPr/>
            </p:nvSpPr>
            <p:spPr>
              <a:xfrm>
                <a:off x="1896958" y="4455290"/>
                <a:ext cx="4320000" cy="26767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1037925" y="4635170"/>
                <a:ext cx="1068345" cy="269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事業者公募</a:t>
                </a:r>
              </a:p>
            </p:txBody>
          </p:sp>
          <p:sp>
            <p:nvSpPr>
              <p:cNvPr id="46" name="正方形/長方形 45"/>
              <p:cNvSpPr/>
              <p:nvPr/>
            </p:nvSpPr>
            <p:spPr>
              <a:xfrm>
                <a:off x="2316036" y="4552713"/>
                <a:ext cx="1875561" cy="391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ボランティアセンター</a:t>
                </a:r>
                <a:r>
                  <a:rPr lang="en-US" altLang="ja-JP"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仮称</a:t>
                </a:r>
                <a:r>
                  <a:rPr lang="en-US" altLang="ja-JP"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ja-JP" altLang="en-US" sz="11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設置・運営</a:t>
                </a:r>
              </a:p>
            </p:txBody>
          </p:sp>
          <p:sp>
            <p:nvSpPr>
              <p:cNvPr id="47" name="正方形/長方形 46"/>
              <p:cNvSpPr/>
              <p:nvPr/>
            </p:nvSpPr>
            <p:spPr>
              <a:xfrm>
                <a:off x="4191597" y="5113796"/>
                <a:ext cx="971984" cy="242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126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研修</a:t>
                </a:r>
              </a:p>
            </p:txBody>
          </p:sp>
          <p:sp>
            <p:nvSpPr>
              <p:cNvPr id="48" name="角丸四角形 47"/>
              <p:cNvSpPr/>
              <p:nvPr/>
            </p:nvSpPr>
            <p:spPr>
              <a:xfrm>
                <a:off x="5150496" y="4722969"/>
                <a:ext cx="684000" cy="602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ja-JP" altLang="en-US" sz="12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ボランティア</a:t>
                </a:r>
                <a: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
                </a:r>
                <a:br>
                  <a:rPr lang="en-US" altLang="ja-JP"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br>
                <a:r>
                  <a:rPr lang="ja-JP" altLang="en-US" sz="12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活動実施</a:t>
                </a:r>
              </a:p>
            </p:txBody>
          </p:sp>
          <p:sp>
            <p:nvSpPr>
              <p:cNvPr id="49" name="右矢印 48"/>
              <p:cNvSpPr/>
              <p:nvPr/>
            </p:nvSpPr>
            <p:spPr>
              <a:xfrm>
                <a:off x="3882178" y="4878130"/>
                <a:ext cx="1235801" cy="24106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右矢印 49"/>
              <p:cNvSpPr/>
              <p:nvPr/>
            </p:nvSpPr>
            <p:spPr>
              <a:xfrm>
                <a:off x="3016987" y="4863731"/>
                <a:ext cx="857149" cy="252000"/>
              </a:xfrm>
              <a:prstGeom prst="rightArrow">
                <a:avLst>
                  <a:gd name="adj1" fmla="val 5000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2736546" y="5167837"/>
                <a:ext cx="1729191"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7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7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24</a:t>
                </a:r>
                <a:r>
                  <a:rPr lang="ja-JP" altLang="en-US" sz="7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年度以降の随時募集も検討）</a:t>
                </a:r>
              </a:p>
            </p:txBody>
          </p:sp>
        </p:grpSp>
        <p:sp>
          <p:nvSpPr>
            <p:cNvPr id="42" name="正方形/長方形 41"/>
            <p:cNvSpPr/>
            <p:nvPr/>
          </p:nvSpPr>
          <p:spPr>
            <a:xfrm>
              <a:off x="5438420" y="5854469"/>
              <a:ext cx="2081798" cy="317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80000">
                <a:lnSpc>
                  <a:spcPts val="1260"/>
                </a:lnSpc>
              </a:pPr>
              <a:r>
                <a:rPr lang="ja-JP" altLang="en-US" sz="105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ボランティアの募集</a:t>
              </a:r>
            </a:p>
          </p:txBody>
        </p:sp>
      </p:grpSp>
      <p:sp>
        <p:nvSpPr>
          <p:cNvPr id="22" name="正方形/長方形 21"/>
          <p:cNvSpPr/>
          <p:nvPr/>
        </p:nvSpPr>
        <p:spPr>
          <a:xfrm>
            <a:off x="4992934" y="6633921"/>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 name="テキスト ボックス 4"/>
          <p:cNvSpPr txBox="1"/>
          <p:nvPr/>
        </p:nvSpPr>
        <p:spPr>
          <a:xfrm>
            <a:off x="10227622" y="6088674"/>
            <a:ext cx="1621596"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lang="ja-JP" altLang="en-US" sz="900" dirty="0" smtClean="0">
                <a:latin typeface="+mn-ea"/>
                <a:ea typeface="+mn-ea"/>
              </a:rPr>
              <a:t>（参考）</a:t>
            </a:r>
            <a:r>
              <a:rPr kumimoji="0" lang="ja-JP" altLang="en-US" sz="900" b="0" i="0" u="none" strike="noStrike" cap="none" spc="0" normalizeH="0" baseline="0" dirty="0" smtClean="0">
                <a:ln>
                  <a:noFill/>
                </a:ln>
                <a:solidFill>
                  <a:srgbClr val="000000"/>
                </a:solidFill>
                <a:effectLst/>
                <a:uFillTx/>
                <a:latin typeface="+mn-ea"/>
                <a:ea typeface="+mn-ea"/>
                <a:sym typeface="Calibri"/>
              </a:rPr>
              <a:t>大阪マラソン</a:t>
            </a:r>
            <a:r>
              <a:rPr lang="ja-JP" altLang="en-US" sz="900" dirty="0" smtClean="0">
                <a:latin typeface="+mn-ea"/>
                <a:ea typeface="+mn-ea"/>
              </a:rPr>
              <a:t>募集チラシ</a:t>
            </a:r>
            <a:endParaRPr kumimoji="0" lang="ja-JP" altLang="en-US" sz="900" b="0" i="0" u="none" strike="noStrike" cap="none" spc="0" normalizeH="0" baseline="0" dirty="0" smtClean="0">
              <a:ln>
                <a:noFill/>
              </a:ln>
              <a:solidFill>
                <a:srgbClr val="000000"/>
              </a:solidFill>
              <a:effectLst/>
              <a:uFillTx/>
              <a:latin typeface="+mn-ea"/>
              <a:ea typeface="+mn-ea"/>
              <a:sym typeface="Calibri"/>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5723" y="4034267"/>
            <a:ext cx="1430907" cy="2029891"/>
          </a:xfrm>
          <a:prstGeom prst="rect">
            <a:avLst/>
          </a:prstGeom>
        </p:spPr>
      </p:pic>
      <p:sp>
        <p:nvSpPr>
          <p:cNvPr id="23" name="テキスト ボックス 22"/>
          <p:cNvSpPr txBox="1"/>
          <p:nvPr/>
        </p:nvSpPr>
        <p:spPr>
          <a:xfrm>
            <a:off x="8769540" y="2710254"/>
            <a:ext cx="3006590"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a:r>
              <a:rPr kumimoji="0" lang="ja-JP" altLang="en-US" sz="900" b="0" i="0" u="none" strike="noStrike" cap="none" spc="0" normalizeH="0" baseline="0" dirty="0" smtClean="0">
                <a:ln>
                  <a:noFill/>
                </a:ln>
                <a:solidFill>
                  <a:srgbClr val="000000"/>
                </a:solidFill>
                <a:effectLst/>
                <a:uFillTx/>
                <a:latin typeface="+mn-ea"/>
                <a:ea typeface="+mn-ea"/>
                <a:sym typeface="Calibri"/>
              </a:rPr>
              <a:t>ボランティア活動のイメージ　</a:t>
            </a:r>
            <a:r>
              <a:rPr kumimoji="0" lang="en-US" altLang="ja-JP" sz="900" b="0" i="0" u="none" strike="noStrike" cap="none" spc="0" normalizeH="0" baseline="0" dirty="0" smtClean="0">
                <a:ln>
                  <a:noFill/>
                </a:ln>
                <a:solidFill>
                  <a:srgbClr val="000000"/>
                </a:solidFill>
                <a:effectLst/>
                <a:uFillTx/>
                <a:latin typeface="+mn-ea"/>
                <a:ea typeface="+mn-ea"/>
                <a:sym typeface="Calibri"/>
              </a:rPr>
              <a:t>※</a:t>
            </a:r>
            <a:r>
              <a:rPr kumimoji="0" lang="ja-JP" altLang="en-US" sz="900" b="0" i="0" u="none" strike="noStrike" cap="none" spc="0" normalizeH="0" baseline="0" dirty="0" smtClean="0">
                <a:ln>
                  <a:noFill/>
                </a:ln>
                <a:solidFill>
                  <a:srgbClr val="000000"/>
                </a:solidFill>
                <a:effectLst/>
                <a:uFillTx/>
                <a:latin typeface="+mn-ea"/>
                <a:ea typeface="+mn-ea"/>
                <a:sym typeface="Calibri"/>
              </a:rPr>
              <a:t>写真提供：大阪ボランティア協会</a:t>
            </a:r>
          </a:p>
        </p:txBody>
      </p:sp>
      <p:pic>
        <p:nvPicPr>
          <p:cNvPr id="24" name="図 23"/>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a:ext>
            </a:extLst>
          </a:blip>
          <a:srcRect/>
          <a:stretch/>
        </p:blipFill>
        <p:spPr>
          <a:xfrm>
            <a:off x="8404936" y="1747777"/>
            <a:ext cx="1605351" cy="978344"/>
          </a:xfrm>
          <a:prstGeom prst="rect">
            <a:avLst/>
          </a:prstGeom>
        </p:spPr>
      </p:pic>
      <p:pic>
        <p:nvPicPr>
          <p:cNvPr id="25" name="図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087452" y="1755395"/>
            <a:ext cx="1741228" cy="979185"/>
          </a:xfrm>
          <a:prstGeom prst="rect">
            <a:avLst/>
          </a:prstGeom>
        </p:spPr>
      </p:pic>
      <p:sp>
        <p:nvSpPr>
          <p:cNvPr id="2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18646" y="6356314"/>
            <a:ext cx="236601" cy="494494"/>
          </a:xfrm>
        </p:spPr>
        <p:txBody>
          <a:bodyPr/>
          <a:lstStyle/>
          <a:p>
            <a:fld id="{86CB4B4D-7CA3-9044-876B-883B54F8677D}" type="slidenum">
              <a:rPr lang="en-US" altLang="ja-JP" b="1" smtClean="0">
                <a:solidFill>
                  <a:schemeClr val="tx1"/>
                </a:solidFill>
              </a:rPr>
              <a:t>20</a:t>
            </a:fld>
            <a:endParaRPr lang="ja-JP" altLang="en-US" b="1" dirty="0">
              <a:solidFill>
                <a:schemeClr val="tx1"/>
              </a:solidFill>
            </a:endParaRPr>
          </a:p>
        </p:txBody>
      </p:sp>
    </p:spTree>
    <p:extLst>
      <p:ext uri="{BB962C8B-B14F-4D97-AF65-F5344CB8AC3E}">
        <p14:creationId xmlns:p14="http://schemas.microsoft.com/office/powerpoint/2010/main" val="1779499197"/>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735963" y="606203"/>
            <a:ext cx="10764000" cy="756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▶自治体催事とは、万博</a:t>
            </a:r>
            <a:r>
              <a:rPr lang="ja-JP" altLang="en-US" sz="1600" dirty="0">
                <a:latin typeface="BIZ UDPゴシック" panose="020B0400000000000000" pitchFamily="50" charset="-128"/>
                <a:ea typeface="BIZ UDPゴシック" panose="020B0400000000000000" pitchFamily="50" charset="-128"/>
              </a:rPr>
              <a:t>会場内</a:t>
            </a:r>
            <a:r>
              <a:rPr lang="ja-JP" altLang="en-US" sz="1600" dirty="0" smtClean="0">
                <a:latin typeface="BIZ UDPゴシック" panose="020B0400000000000000" pitchFamily="50" charset="-128"/>
                <a:ea typeface="BIZ UDPゴシック" panose="020B0400000000000000" pitchFamily="50" charset="-128"/>
              </a:rPr>
              <a:t>の催事場において、自治体が地域の未来に関するビジョンや、地域の魅力を内外に強力に発信するために用意されたプログラム</a:t>
            </a:r>
            <a:endParaRPr lang="ja-JP" altLang="ja-JP" sz="1600" dirty="0">
              <a:latin typeface="BIZ UDPゴシック" panose="020B0400000000000000" pitchFamily="50" charset="-128"/>
              <a:ea typeface="BIZ UDPゴシック" panose="020B0400000000000000" pitchFamily="50" charset="-128"/>
            </a:endParaRPr>
          </a:p>
        </p:txBody>
      </p:sp>
      <p:sp>
        <p:nvSpPr>
          <p:cNvPr id="4" name="テキスト ボックス 19"/>
          <p:cNvSpPr txBox="1"/>
          <p:nvPr/>
        </p:nvSpPr>
        <p:spPr>
          <a:xfrm>
            <a:off x="2481635" y="86001"/>
            <a:ext cx="7220055" cy="418180"/>
          </a:xfrm>
          <a:prstGeom prst="rect">
            <a:avLst/>
          </a:prstGeom>
          <a:noFill/>
          <a:ln cap="flat">
            <a:noFill/>
          </a:ln>
        </p:spPr>
        <p:txBody>
          <a:bodyPr vert="horz" wrap="square" lIns="76570" tIns="38285" rIns="76570" bIns="38285" anchor="t" anchorCtr="0" compatLnSpc="1">
            <a:spAutoFit/>
          </a:bodyPr>
          <a:lstStyle/>
          <a:p>
            <a:pPr algn="ctr" defTabSz="304562">
              <a:defRPr sz="1800" b="0" i="0" u="none" strike="noStrike" kern="0" cap="none" spc="0" baseline="0">
                <a:solidFill>
                  <a:srgbClr val="000000"/>
                </a:solidFill>
                <a:uFillTx/>
              </a:defRPr>
            </a:pPr>
            <a:r>
              <a:rPr lang="ja-JP" altLang="en-US" sz="2215" b="1" dirty="0">
                <a:solidFill>
                  <a:schemeClr val="bg1"/>
                </a:solidFill>
                <a:latin typeface="BIZ UDPゴシック" panose="020B0400000000000000" pitchFamily="50" charset="-128"/>
                <a:ea typeface="BIZ UDPゴシック" panose="020B0400000000000000" pitchFamily="50" charset="-128"/>
              </a:rPr>
              <a:t>機運醸成　２０２３年度の取組み</a:t>
            </a:r>
            <a:endParaRPr lang="en-US" altLang="ja-JP" sz="2215" b="1" dirty="0">
              <a:solidFill>
                <a:schemeClr val="bg1"/>
              </a:solidFill>
              <a:latin typeface="BIZ UDPゴシック" panose="020B0400000000000000" pitchFamily="50" charset="-128"/>
              <a:ea typeface="BIZ UDPゴシック" panose="020B0400000000000000" pitchFamily="50" charset="-128"/>
            </a:endParaRPr>
          </a:p>
        </p:txBody>
      </p:sp>
      <p:sp>
        <p:nvSpPr>
          <p:cNvPr id="19" name="テキスト ボックス 18"/>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参加促進</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の取組み②（自治体催事）</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974660" y="1422128"/>
            <a:ext cx="10149839" cy="324000"/>
          </a:xfrm>
          <a:prstGeom prst="rect">
            <a:avLst/>
          </a:prstGeom>
          <a:ln>
            <a:noFill/>
          </a:ln>
        </p:spPr>
        <p:txBody>
          <a:bodyPr wrap="square" anchor="ctr" anchorCtr="0">
            <a:noAutofit/>
          </a:bodyPr>
          <a:lstStyle/>
          <a:p>
            <a:pPr>
              <a:lnSpc>
                <a:spcPts val="2600"/>
              </a:lnSpc>
              <a:spcBef>
                <a:spcPts val="600"/>
              </a:spcBef>
            </a:pP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▼自治体</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参加催事</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の取組みの方向性</a:t>
            </a:r>
            <a:endParaRPr lang="en-US" altLang="ja-JP" sz="1600" b="1"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5BF4B00A-8652-494B-AE15-E982FE963430}"/>
              </a:ext>
            </a:extLst>
          </p:cNvPr>
          <p:cNvSpPr/>
          <p:nvPr/>
        </p:nvSpPr>
        <p:spPr>
          <a:xfrm>
            <a:off x="1245986" y="1731973"/>
            <a:ext cx="9707466" cy="2811026"/>
          </a:xfrm>
          <a:prstGeom prst="rect">
            <a:avLst/>
          </a:prstGeom>
        </p:spPr>
        <p:txBody>
          <a:bodyPr wrap="square" lIns="72000" rIns="72000">
            <a:spAutoFit/>
          </a:bodyPr>
          <a:lstStyle/>
          <a:p>
            <a:pPr marL="246063" indent="-246063">
              <a:lnSpc>
                <a:spcPts val="2200"/>
              </a:lnSpc>
            </a:pPr>
            <a:r>
              <a:rPr lang="ja-JP" altLang="en-US" sz="1500" b="1" kern="100" dirty="0" smtClean="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・大阪・関西万博には国内外から多くの人々が来場予定であり、とりわけ開催地である大阪にとって</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、地域</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の伝統文化や観光資源</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、産品</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などを広く世界に</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PR</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する絶好の</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機会</a:t>
            </a:r>
            <a:endParaRPr lang="ja-JP" altLang="en-US" sz="1500" kern="100" dirty="0">
              <a:latin typeface="Meiryo UI" panose="020B0604030504040204" pitchFamily="50" charset="-128"/>
              <a:ea typeface="Meiryo UI" panose="020B0604030504040204" pitchFamily="50" charset="-128"/>
              <a:cs typeface="Times New Roman" panose="02020603050405020304" pitchFamily="18" charset="0"/>
            </a:endParaRPr>
          </a:p>
          <a:p>
            <a:pPr marL="246063" indent="-246063">
              <a:lnSpc>
                <a:spcPts val="22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この</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機をとらえて、府域の発展・成長をめざし、府とすべての</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市町村が連携して、</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万博会場内</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の催事場</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において</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、オール</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大阪で地元の魅力を効果的に</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発信</a:t>
            </a:r>
            <a:endParaRPr lang="en-US" altLang="ja-JP" sz="15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246063" indent="-246063">
              <a:lnSpc>
                <a:spcPts val="2200"/>
              </a:lnSpc>
              <a:spcBef>
                <a:spcPts val="600"/>
              </a:spcBef>
            </a:pP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rPr>
              <a:t>2023</a:t>
            </a: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年度の主な取組み</a:t>
            </a:r>
            <a:r>
              <a:rPr lang="ja-JP" altLang="en-US" sz="1600" b="1" kern="100" dirty="0" smtClean="0">
                <a:latin typeface="Meiryo UI" panose="020B0604030504040204" pitchFamily="50" charset="-128"/>
                <a:ea typeface="Meiryo UI" panose="020B0604030504040204" pitchFamily="50" charset="-128"/>
                <a:cs typeface="Times New Roman" panose="02020603050405020304" pitchFamily="18" charset="0"/>
              </a:rPr>
              <a:t>）</a:t>
            </a:r>
            <a:endParaRPr lang="en-US" altLang="ja-JP" sz="16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・府市各部局や府内</a:t>
            </a:r>
            <a:r>
              <a:rPr lang="ja-JP" altLang="en-US" sz="15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rPr>
              <a:t>市町村へ催事の参加希望の意向調査を実施</a:t>
            </a:r>
            <a:r>
              <a:rPr lang="ja-JP" altLang="en-US" sz="1500" kern="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中</a:t>
            </a:r>
            <a:endParaRPr lang="en-US" altLang="ja-JP" sz="1500" kern="100" dirty="0" smtClean="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・調査結果</a:t>
            </a:r>
            <a:r>
              <a:rPr lang="ja-JP" altLang="en-US" sz="1500" dirty="0" smtClean="0">
                <a:solidFill>
                  <a:prstClr val="black"/>
                </a:solidFill>
                <a:latin typeface="Meiryo UI" panose="020B0604030504040204" pitchFamily="50" charset="-128"/>
                <a:ea typeface="Meiryo UI" panose="020B0604030504040204" pitchFamily="50" charset="-128"/>
              </a:rPr>
              <a:t>を踏まえて</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企画案を検討し、</a:t>
            </a:r>
            <a:r>
              <a:rPr lang="en-US" altLang="ja-JP" sz="1500" kern="100" dirty="0" smtClean="0">
                <a:latin typeface="Meiryo UI" panose="020B0604030504040204" pitchFamily="50" charset="-128"/>
                <a:ea typeface="Meiryo UI" panose="020B0604030504040204" pitchFamily="50" charset="-128"/>
                <a:cs typeface="Times New Roman" panose="02020603050405020304" pitchFamily="18" charset="0"/>
              </a:rPr>
              <a:t>6</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月末までに博覧会協会へ提出</a:t>
            </a: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r>
            <a:b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br>
            <a:r>
              <a:rPr lang="en-US" altLang="ja-JP" sz="15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500" kern="100" dirty="0">
                <a:latin typeface="Meiryo UI" panose="020B0604030504040204" pitchFamily="50" charset="-128"/>
                <a:ea typeface="Meiryo UI" panose="020B0604030504040204" pitchFamily="50" charset="-128"/>
                <a:cs typeface="Times New Roman" panose="02020603050405020304" pitchFamily="18" charset="0"/>
              </a:rPr>
              <a:t>企画</a:t>
            </a:r>
            <a:r>
              <a:rPr lang="ja-JP" altLang="en-US" sz="1500" kern="100" dirty="0" smtClean="0">
                <a:latin typeface="Meiryo UI" panose="020B0604030504040204" pitchFamily="50" charset="-128"/>
                <a:ea typeface="Meiryo UI" panose="020B0604030504040204" pitchFamily="50" charset="-128"/>
                <a:cs typeface="Times New Roman" panose="02020603050405020304" pitchFamily="18" charset="0"/>
              </a:rPr>
              <a:t>案をブラッシュアップした、</a:t>
            </a:r>
            <a:r>
              <a:rPr lang="ja-JP" altLang="en-US" sz="1500" dirty="0" smtClean="0">
                <a:solidFill>
                  <a:prstClr val="black"/>
                </a:solidFill>
                <a:latin typeface="Meiryo UI" panose="020B0604030504040204" pitchFamily="50" charset="-128"/>
                <a:ea typeface="Meiryo UI" panose="020B0604030504040204" pitchFamily="50" charset="-128"/>
              </a:rPr>
              <a:t>オール</a:t>
            </a:r>
            <a:r>
              <a:rPr lang="ja-JP" altLang="en-US" sz="1500" dirty="0">
                <a:solidFill>
                  <a:prstClr val="black"/>
                </a:solidFill>
                <a:latin typeface="Meiryo UI" panose="020B0604030504040204" pitchFamily="50" charset="-128"/>
                <a:ea typeface="Meiryo UI" panose="020B0604030504040204" pitchFamily="50" charset="-128"/>
              </a:rPr>
              <a:t>大阪による催事の企画書</a:t>
            </a:r>
            <a:r>
              <a:rPr lang="ja-JP" altLang="en-US" sz="1500" dirty="0" smtClean="0">
                <a:solidFill>
                  <a:prstClr val="black"/>
                </a:solidFill>
                <a:latin typeface="Meiryo UI" panose="020B0604030504040204" pitchFamily="50" charset="-128"/>
                <a:ea typeface="Meiryo UI" panose="020B0604030504040204" pitchFamily="50" charset="-128"/>
              </a:rPr>
              <a:t>を</a:t>
            </a:r>
            <a:r>
              <a:rPr lang="ja-JP" altLang="en-US" sz="15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秋</a:t>
            </a:r>
            <a:r>
              <a:rPr lang="ja-JP" altLang="en-US" sz="15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頃まで</a:t>
            </a:r>
            <a:r>
              <a:rPr lang="ja-JP" altLang="en-US" sz="15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に取りまとめ、実施</a:t>
            </a:r>
            <a:r>
              <a:rPr lang="ja-JP" altLang="en-US" sz="1500" kern="1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に向けた準備を</a:t>
            </a:r>
            <a:r>
              <a:rPr lang="ja-JP" altLang="en-US" sz="1500" kern="1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進める</a:t>
            </a:r>
            <a:endParaRPr lang="en-US" altLang="ja-JP" sz="1500" kern="100" dirty="0">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spcBef>
                <a:spcPts val="800"/>
              </a:spcBef>
            </a:pP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（今後のスケジュール）</a:t>
            </a:r>
            <a:endParaRPr lang="en-US" altLang="ja-JP" sz="1600" kern="100" dirty="0">
              <a:ea typeface="メイリオ" panose="020B0604030504040204" pitchFamily="50" charset="-128"/>
              <a:cs typeface="Times New Roman" panose="02020603050405020304" pitchFamily="18" charset="0"/>
            </a:endParaRPr>
          </a:p>
        </p:txBody>
      </p:sp>
      <p:graphicFrame>
        <p:nvGraphicFramePr>
          <p:cNvPr id="10" name="表 9"/>
          <p:cNvGraphicFramePr>
            <a:graphicFrameLocks noGrp="1"/>
          </p:cNvGraphicFramePr>
          <p:nvPr>
            <p:extLst>
              <p:ext uri="{D42A27DB-BD31-4B8C-83A1-F6EECF244321}">
                <p14:modId xmlns:p14="http://schemas.microsoft.com/office/powerpoint/2010/main" val="59503038"/>
              </p:ext>
            </p:extLst>
          </p:nvPr>
        </p:nvGraphicFramePr>
        <p:xfrm>
          <a:off x="1765523" y="4529558"/>
          <a:ext cx="8708795" cy="1847532"/>
        </p:xfrm>
        <a:graphic>
          <a:graphicData uri="http://schemas.openxmlformats.org/drawingml/2006/table">
            <a:tbl>
              <a:tblPr firstRow="1" bandRow="1">
                <a:tableStyleId>{5940675A-B579-460E-94D1-54222C63F5DA}</a:tableStyleId>
              </a:tblPr>
              <a:tblGrid>
                <a:gridCol w="5225277">
                  <a:extLst>
                    <a:ext uri="{9D8B030D-6E8A-4147-A177-3AD203B41FA5}">
                      <a16:colId xmlns:a16="http://schemas.microsoft.com/office/drawing/2014/main" val="1181887513"/>
                    </a:ext>
                  </a:extLst>
                </a:gridCol>
                <a:gridCol w="1741759">
                  <a:extLst>
                    <a:ext uri="{9D8B030D-6E8A-4147-A177-3AD203B41FA5}">
                      <a16:colId xmlns:a16="http://schemas.microsoft.com/office/drawing/2014/main" val="90544909"/>
                    </a:ext>
                  </a:extLst>
                </a:gridCol>
                <a:gridCol w="1741759">
                  <a:extLst>
                    <a:ext uri="{9D8B030D-6E8A-4147-A177-3AD203B41FA5}">
                      <a16:colId xmlns:a16="http://schemas.microsoft.com/office/drawing/2014/main" val="4188732061"/>
                    </a:ext>
                  </a:extLst>
                </a:gridCol>
              </a:tblGrid>
              <a:tr h="439889">
                <a:tc>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400" b="1" kern="100" dirty="0" smtClean="0">
                          <a:solidFill>
                            <a:schemeClr val="tx1"/>
                          </a:solidFill>
                          <a:latin typeface="+mn-ea"/>
                          <a:ea typeface="+mn-ea"/>
                          <a:cs typeface="Times New Roman" panose="02020603050405020304" pitchFamily="18" charset="0"/>
                        </a:rPr>
                        <a:t>2023</a:t>
                      </a:r>
                      <a:r>
                        <a:rPr kumimoji="1" lang="ja-JP" altLang="en-US" sz="1400" b="1" kern="100" dirty="0" smtClean="0">
                          <a:solidFill>
                            <a:schemeClr val="tx1"/>
                          </a:solidFill>
                          <a:latin typeface="+mn-ea"/>
                          <a:ea typeface="+mn-ea"/>
                          <a:cs typeface="Times New Roman" panose="02020603050405020304" pitchFamily="18" charset="0"/>
                        </a:rPr>
                        <a:t>年度</a:t>
                      </a:r>
                    </a:p>
                  </a:txBody>
                  <a:tcPr anchor="ctr"/>
                </a:tc>
                <a:tc>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400" b="1" kern="100" dirty="0" smtClean="0">
                          <a:solidFill>
                            <a:schemeClr val="tx1"/>
                          </a:solidFill>
                          <a:latin typeface="+mn-ea"/>
                          <a:ea typeface="+mn-ea"/>
                          <a:cs typeface="Times New Roman" panose="02020603050405020304" pitchFamily="18" charset="0"/>
                        </a:rPr>
                        <a:t>2024</a:t>
                      </a:r>
                      <a:r>
                        <a:rPr kumimoji="1" lang="ja-JP" altLang="en-US" sz="1400" b="1" kern="100" dirty="0" smtClean="0">
                          <a:solidFill>
                            <a:schemeClr val="tx1"/>
                          </a:solidFill>
                          <a:latin typeface="+mn-ea"/>
                          <a:ea typeface="+mn-ea"/>
                          <a:cs typeface="Times New Roman" panose="02020603050405020304" pitchFamily="18" charset="0"/>
                        </a:rPr>
                        <a:t>年度</a:t>
                      </a:r>
                      <a:endParaRPr kumimoji="1" lang="en-US" altLang="ja-JP" sz="1400" b="1" kern="100" dirty="0" smtClean="0">
                        <a:solidFill>
                          <a:schemeClr val="tx1"/>
                        </a:solidFill>
                        <a:latin typeface="+mn-ea"/>
                        <a:ea typeface="+mn-ea"/>
                        <a:cs typeface="Times New Roman" panose="02020603050405020304" pitchFamily="18" charset="0"/>
                      </a:endParaRPr>
                    </a:p>
                  </a:txBody>
                  <a:tcPr anchor="ctr"/>
                </a:tc>
                <a:tc>
                  <a:txBody>
                    <a:bodyPr/>
                    <a:lstStyle/>
                    <a:p>
                      <a:pPr marL="0" marR="0" lvl="0" indent="0" algn="ctr" defTabSz="1280000" rtl="0" eaLnBrk="1" fontAlgn="auto" latinLnBrk="0" hangingPunct="1">
                        <a:lnSpc>
                          <a:spcPts val="1400"/>
                        </a:lnSpc>
                        <a:spcBef>
                          <a:spcPts val="0"/>
                        </a:spcBef>
                        <a:spcAft>
                          <a:spcPts val="0"/>
                        </a:spcAft>
                        <a:buClrTx/>
                        <a:buSzTx/>
                        <a:buFontTx/>
                        <a:buNone/>
                        <a:tabLst/>
                        <a:defRPr/>
                      </a:pPr>
                      <a:r>
                        <a:rPr kumimoji="1" lang="en-US" altLang="ja-JP" sz="1400" b="1" kern="100" dirty="0" smtClean="0">
                          <a:solidFill>
                            <a:schemeClr val="tx1"/>
                          </a:solidFill>
                          <a:latin typeface="+mn-ea"/>
                          <a:ea typeface="+mn-ea"/>
                          <a:cs typeface="Times New Roman" panose="02020603050405020304" pitchFamily="18" charset="0"/>
                        </a:rPr>
                        <a:t>2025</a:t>
                      </a:r>
                      <a:r>
                        <a:rPr kumimoji="1" lang="ja-JP" altLang="en-US" sz="1400" b="1" kern="100" dirty="0" smtClean="0">
                          <a:solidFill>
                            <a:schemeClr val="tx1"/>
                          </a:solidFill>
                          <a:latin typeface="+mn-ea"/>
                          <a:ea typeface="+mn-ea"/>
                          <a:cs typeface="Times New Roman" panose="02020603050405020304" pitchFamily="18" charset="0"/>
                        </a:rPr>
                        <a:t>年度</a:t>
                      </a:r>
                      <a:endParaRPr kumimoji="1" lang="en-US" altLang="ja-JP" sz="1400" b="1" kern="100" dirty="0" smtClean="0">
                        <a:solidFill>
                          <a:schemeClr val="tx1"/>
                        </a:solidFill>
                        <a:latin typeface="+mn-ea"/>
                        <a:ea typeface="+mn-ea"/>
                        <a:cs typeface="Times New Roman" panose="02020603050405020304" pitchFamily="18" charset="0"/>
                      </a:endParaRPr>
                    </a:p>
                  </a:txBody>
                  <a:tcPr anchor="ctr"/>
                </a:tc>
                <a:extLst>
                  <a:ext uri="{0D108BD9-81ED-4DB2-BD59-A6C34878D82A}">
                    <a16:rowId xmlns:a16="http://schemas.microsoft.com/office/drawing/2014/main" val="1203580619"/>
                  </a:ext>
                </a:extLst>
              </a:tr>
              <a:tr h="1407643">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en-US" altLang="ja-JP" sz="1100" kern="100" dirty="0" smtClean="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tc>
                  <a:txBody>
                    <a:bodyPr/>
                    <a:lstStyle/>
                    <a:p>
                      <a:pPr marL="0" algn="l" defTabSz="1280000" rtl="0" eaLnBrk="1" latinLnBrk="0" hangingPunct="1">
                        <a:lnSpc>
                          <a:spcPts val="1260"/>
                        </a:lnSpc>
                      </a:pPr>
                      <a:endParaRPr kumimoji="1" lang="ja-JP" altLang="en-US" sz="11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a:txBody>
                  <a:tcPr anchor="ctr"/>
                </a:tc>
                <a:extLst>
                  <a:ext uri="{0D108BD9-81ED-4DB2-BD59-A6C34878D82A}">
                    <a16:rowId xmlns:a16="http://schemas.microsoft.com/office/drawing/2014/main" val="2405523128"/>
                  </a:ext>
                </a:extLst>
              </a:tr>
            </a:tbl>
          </a:graphicData>
        </a:graphic>
      </p:graphicFrame>
      <p:sp>
        <p:nvSpPr>
          <p:cNvPr id="11" name="右矢印 10"/>
          <p:cNvSpPr/>
          <p:nvPr/>
        </p:nvSpPr>
        <p:spPr>
          <a:xfrm>
            <a:off x="6104627" y="5442601"/>
            <a:ext cx="2607511" cy="31340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900" dirty="0"/>
          </a:p>
        </p:txBody>
      </p:sp>
      <p:sp>
        <p:nvSpPr>
          <p:cNvPr id="12" name="テキスト ボックス 11"/>
          <p:cNvSpPr txBox="1"/>
          <p:nvPr/>
        </p:nvSpPr>
        <p:spPr>
          <a:xfrm>
            <a:off x="7073647" y="5802627"/>
            <a:ext cx="119885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催事実施準備</a:t>
            </a:r>
          </a:p>
        </p:txBody>
      </p:sp>
      <p:sp>
        <p:nvSpPr>
          <p:cNvPr id="13" name="楕円 12"/>
          <p:cNvSpPr/>
          <p:nvPr/>
        </p:nvSpPr>
        <p:spPr>
          <a:xfrm>
            <a:off x="3152848" y="5499043"/>
            <a:ext cx="217114" cy="220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p>
        </p:txBody>
      </p:sp>
      <p:sp>
        <p:nvSpPr>
          <p:cNvPr id="15" name="楕円 14"/>
          <p:cNvSpPr/>
          <p:nvPr/>
        </p:nvSpPr>
        <p:spPr>
          <a:xfrm>
            <a:off x="4297430" y="5505318"/>
            <a:ext cx="217114" cy="220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p>
        </p:txBody>
      </p:sp>
      <p:sp>
        <p:nvSpPr>
          <p:cNvPr id="16" name="テキスト ボックス 15"/>
          <p:cNvSpPr txBox="1"/>
          <p:nvPr/>
        </p:nvSpPr>
        <p:spPr>
          <a:xfrm>
            <a:off x="3947960" y="5832134"/>
            <a:ext cx="1225982" cy="27014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企画書提出</a:t>
            </a:r>
          </a:p>
        </p:txBody>
      </p:sp>
      <p:sp>
        <p:nvSpPr>
          <p:cNvPr id="18" name="右矢印 17"/>
          <p:cNvSpPr/>
          <p:nvPr/>
        </p:nvSpPr>
        <p:spPr>
          <a:xfrm>
            <a:off x="2141891" y="5442602"/>
            <a:ext cx="998729" cy="3322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p>
        </p:txBody>
      </p:sp>
      <p:sp>
        <p:nvSpPr>
          <p:cNvPr id="21" name="テキスト ボックス 20"/>
          <p:cNvSpPr txBox="1"/>
          <p:nvPr/>
        </p:nvSpPr>
        <p:spPr>
          <a:xfrm>
            <a:off x="2571365" y="5836402"/>
            <a:ext cx="154325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企画案</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概要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提出</a:t>
            </a:r>
          </a:p>
        </p:txBody>
      </p:sp>
      <p:sp>
        <p:nvSpPr>
          <p:cNvPr id="22" name="楕円 21"/>
          <p:cNvSpPr/>
          <p:nvPr/>
        </p:nvSpPr>
        <p:spPr>
          <a:xfrm>
            <a:off x="5850482" y="5493945"/>
            <a:ext cx="217114" cy="2202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p>
        </p:txBody>
      </p:sp>
      <p:sp>
        <p:nvSpPr>
          <p:cNvPr id="24" name="テキスト ボックス 23"/>
          <p:cNvSpPr txBox="1"/>
          <p:nvPr/>
        </p:nvSpPr>
        <p:spPr>
          <a:xfrm>
            <a:off x="5588687" y="5802627"/>
            <a:ext cx="106246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実施決定</a:t>
            </a:r>
          </a:p>
        </p:txBody>
      </p:sp>
      <p:sp>
        <p:nvSpPr>
          <p:cNvPr id="25" name="テキスト ボックス 24"/>
          <p:cNvSpPr txBox="1"/>
          <p:nvPr/>
        </p:nvSpPr>
        <p:spPr>
          <a:xfrm>
            <a:off x="2894622" y="6056154"/>
            <a:ext cx="986296"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（６月）</a:t>
            </a:r>
          </a:p>
        </p:txBody>
      </p:sp>
      <p:sp>
        <p:nvSpPr>
          <p:cNvPr id="26" name="テキスト ボックス 25"/>
          <p:cNvSpPr txBox="1"/>
          <p:nvPr/>
        </p:nvSpPr>
        <p:spPr>
          <a:xfrm>
            <a:off x="4011273" y="6042044"/>
            <a:ext cx="1058437"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（秋頃）</a:t>
            </a:r>
          </a:p>
        </p:txBody>
      </p:sp>
      <p:sp>
        <p:nvSpPr>
          <p:cNvPr id="27" name="テキスト ボックス 26"/>
          <p:cNvSpPr txBox="1"/>
          <p:nvPr/>
        </p:nvSpPr>
        <p:spPr>
          <a:xfrm>
            <a:off x="5596433" y="6032463"/>
            <a:ext cx="855029"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1</a:t>
            </a:r>
            <a:r>
              <a:rPr lang="ja-JP" altLang="en-US" sz="1100" dirty="0">
                <a:latin typeface="Meiryo UI" panose="020B0604030504040204" pitchFamily="50" charset="-128"/>
                <a:ea typeface="Meiryo UI" panose="020B0604030504040204" pitchFamily="50" charset="-128"/>
              </a:rPr>
              <a:t>月）</a:t>
            </a:r>
          </a:p>
        </p:txBody>
      </p:sp>
      <p:sp>
        <p:nvSpPr>
          <p:cNvPr id="28" name="右矢印 27"/>
          <p:cNvSpPr/>
          <p:nvPr/>
        </p:nvSpPr>
        <p:spPr>
          <a:xfrm>
            <a:off x="3390557" y="5442602"/>
            <a:ext cx="919368" cy="3322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p>
        </p:txBody>
      </p:sp>
      <p:sp>
        <p:nvSpPr>
          <p:cNvPr id="29" name="右矢印 28"/>
          <p:cNvSpPr/>
          <p:nvPr/>
        </p:nvSpPr>
        <p:spPr>
          <a:xfrm>
            <a:off x="4581338" y="5442602"/>
            <a:ext cx="1271460" cy="33225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000" dirty="0"/>
          </a:p>
        </p:txBody>
      </p:sp>
      <p:grpSp>
        <p:nvGrpSpPr>
          <p:cNvPr id="30" name="グループ化 29"/>
          <p:cNvGrpSpPr/>
          <p:nvPr/>
        </p:nvGrpSpPr>
        <p:grpSpPr>
          <a:xfrm>
            <a:off x="1966603" y="5187832"/>
            <a:ext cx="4313265" cy="286808"/>
            <a:chOff x="2458981" y="4893501"/>
            <a:chExt cx="3575927" cy="234722"/>
          </a:xfrm>
        </p:grpSpPr>
        <p:sp>
          <p:nvSpPr>
            <p:cNvPr id="31" name="テキスト ボックス 30"/>
            <p:cNvSpPr txBox="1"/>
            <p:nvPr/>
          </p:nvSpPr>
          <p:spPr>
            <a:xfrm>
              <a:off x="2458981" y="4894579"/>
              <a:ext cx="1259392" cy="2230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企画案</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概要</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作成</a:t>
              </a:r>
            </a:p>
          </p:txBody>
        </p:sp>
        <p:sp>
          <p:nvSpPr>
            <p:cNvPr id="32" name="テキスト ボックス 31"/>
            <p:cNvSpPr txBox="1"/>
            <p:nvPr/>
          </p:nvSpPr>
          <p:spPr>
            <a:xfrm>
              <a:off x="3588338" y="4893501"/>
              <a:ext cx="897367" cy="2230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企画書作成</a:t>
              </a:r>
            </a:p>
          </p:txBody>
        </p:sp>
        <p:sp>
          <p:nvSpPr>
            <p:cNvPr id="33" name="テキスト ボックス 32"/>
            <p:cNvSpPr txBox="1"/>
            <p:nvPr/>
          </p:nvSpPr>
          <p:spPr>
            <a:xfrm>
              <a:off x="4580763" y="4905136"/>
              <a:ext cx="1454145" cy="2230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博覧会協会による審査</a:t>
              </a:r>
            </a:p>
          </p:txBody>
        </p:sp>
      </p:grpSp>
      <p:sp>
        <p:nvSpPr>
          <p:cNvPr id="34" name="角丸四角形 33"/>
          <p:cNvSpPr/>
          <p:nvPr/>
        </p:nvSpPr>
        <p:spPr>
          <a:xfrm>
            <a:off x="8816804" y="5131411"/>
            <a:ext cx="1116000" cy="1157502"/>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b="1" dirty="0" smtClean="0">
                <a:latin typeface="Meiryo UI" panose="020B0604030504040204" pitchFamily="50" charset="-128"/>
                <a:ea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rPr>
              <a:t>関西</a:t>
            </a:r>
            <a:endParaRPr lang="en-US" altLang="ja-JP" sz="1400" b="1" dirty="0" smtClean="0">
              <a:latin typeface="Meiryo UI" panose="020B0604030504040204" pitchFamily="50" charset="-128"/>
              <a:ea typeface="Meiryo UI" panose="020B0604030504040204" pitchFamily="50" charset="-128"/>
            </a:endParaRPr>
          </a:p>
          <a:p>
            <a:pPr algn="ctr"/>
            <a:r>
              <a:rPr lang="ja-JP" altLang="en-US" sz="1400" b="1" dirty="0" smtClean="0">
                <a:latin typeface="Meiryo UI" panose="020B0604030504040204" pitchFamily="50" charset="-128"/>
                <a:ea typeface="Meiryo UI" panose="020B0604030504040204" pitchFamily="50" charset="-128"/>
              </a:rPr>
              <a:t>万博</a:t>
            </a:r>
            <a:r>
              <a:rPr lang="ja-JP" altLang="en-US" sz="1400" b="1" dirty="0">
                <a:latin typeface="Meiryo UI" panose="020B0604030504040204" pitchFamily="50" charset="-128"/>
                <a:ea typeface="Meiryo UI" panose="020B0604030504040204" pitchFamily="50" charset="-128"/>
              </a:rPr>
              <a:t>開催</a:t>
            </a:r>
          </a:p>
        </p:txBody>
      </p:sp>
      <p:sp>
        <p:nvSpPr>
          <p:cNvPr id="36" name="正方形/長方形 35"/>
          <p:cNvSpPr/>
          <p:nvPr/>
        </p:nvSpPr>
        <p:spPr>
          <a:xfrm>
            <a:off x="4992934" y="6633921"/>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14035" y="6348433"/>
            <a:ext cx="236601" cy="494494"/>
          </a:xfrm>
        </p:spPr>
        <p:txBody>
          <a:bodyPr/>
          <a:lstStyle/>
          <a:p>
            <a:fld id="{86CB4B4D-7CA3-9044-876B-883B54F8677D}" type="slidenum">
              <a:rPr lang="en-US" altLang="ja-JP" b="1" smtClean="0">
                <a:solidFill>
                  <a:schemeClr val="tx1"/>
                </a:solidFill>
              </a:rPr>
              <a:t>21</a:t>
            </a:fld>
            <a:endParaRPr lang="ja-JP" altLang="en-US" b="1" dirty="0">
              <a:solidFill>
                <a:schemeClr val="tx1"/>
              </a:solidFill>
            </a:endParaRPr>
          </a:p>
        </p:txBody>
      </p:sp>
    </p:spTree>
    <p:extLst>
      <p:ext uri="{BB962C8B-B14F-4D97-AF65-F5344CB8AC3E}">
        <p14:creationId xmlns:p14="http://schemas.microsoft.com/office/powerpoint/2010/main" val="61017797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7" name="object 4"/>
          <p:cNvSpPr/>
          <p:nvPr/>
        </p:nvSpPr>
        <p:spPr>
          <a:xfrm>
            <a:off x="2781300" y="923011"/>
            <a:ext cx="6641592" cy="5402974"/>
          </a:xfrm>
          <a:prstGeom prst="rect">
            <a:avLst/>
          </a:prstGeom>
          <a:blipFill>
            <a:blip r:embed="rId2"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p>
        </p:txBody>
      </p:sp>
      <p:sp>
        <p:nvSpPr>
          <p:cNvPr id="78" name="object 5"/>
          <p:cNvSpPr/>
          <p:nvPr/>
        </p:nvSpPr>
        <p:spPr>
          <a:xfrm>
            <a:off x="7558278" y="4846421"/>
            <a:ext cx="1296670" cy="462280"/>
          </a:xfrm>
          <a:custGeom>
            <a:avLst/>
            <a:gdLst/>
            <a:ahLst/>
            <a:cxnLst/>
            <a:rect l="l" t="t" r="r" b="b"/>
            <a:pathLst>
              <a:path w="1296670" h="462279">
                <a:moveTo>
                  <a:pt x="114572" y="36096"/>
                </a:moveTo>
                <a:lnTo>
                  <a:pt x="102621" y="72287"/>
                </a:lnTo>
                <a:lnTo>
                  <a:pt x="1284351" y="462152"/>
                </a:lnTo>
                <a:lnTo>
                  <a:pt x="1296289" y="425957"/>
                </a:lnTo>
                <a:lnTo>
                  <a:pt x="114572" y="36096"/>
                </a:lnTo>
                <a:close/>
              </a:path>
              <a:path w="1296670" h="462279">
                <a:moveTo>
                  <a:pt x="126492" y="0"/>
                </a:moveTo>
                <a:lnTo>
                  <a:pt x="0" y="18414"/>
                </a:lnTo>
                <a:lnTo>
                  <a:pt x="90677" y="108457"/>
                </a:lnTo>
                <a:lnTo>
                  <a:pt x="102621" y="72287"/>
                </a:lnTo>
                <a:lnTo>
                  <a:pt x="84454" y="66293"/>
                </a:lnTo>
                <a:lnTo>
                  <a:pt x="96393" y="30098"/>
                </a:lnTo>
                <a:lnTo>
                  <a:pt x="116552" y="30098"/>
                </a:lnTo>
                <a:lnTo>
                  <a:pt x="126492" y="0"/>
                </a:lnTo>
                <a:close/>
              </a:path>
              <a:path w="1296670" h="462279">
                <a:moveTo>
                  <a:pt x="96393" y="30098"/>
                </a:moveTo>
                <a:lnTo>
                  <a:pt x="84454" y="66293"/>
                </a:lnTo>
                <a:lnTo>
                  <a:pt x="102621" y="72287"/>
                </a:lnTo>
                <a:lnTo>
                  <a:pt x="114572" y="36096"/>
                </a:lnTo>
                <a:lnTo>
                  <a:pt x="96393" y="30098"/>
                </a:lnTo>
                <a:close/>
              </a:path>
              <a:path w="1296670" h="462279">
                <a:moveTo>
                  <a:pt x="116552" y="30098"/>
                </a:moveTo>
                <a:lnTo>
                  <a:pt x="96393" y="30098"/>
                </a:lnTo>
                <a:lnTo>
                  <a:pt x="114572" y="36096"/>
                </a:lnTo>
                <a:lnTo>
                  <a:pt x="116552" y="30098"/>
                </a:lnTo>
                <a:close/>
              </a:path>
            </a:pathLst>
          </a:custGeom>
          <a:solidFill>
            <a:srgbClr val="FF0000"/>
          </a:solidFill>
        </p:spPr>
        <p:txBody>
          <a:bodyPr wrap="square" lIns="0" tIns="0" rIns="0" bIns="0" rtlCol="0"/>
          <a:lstStyle/>
          <a:p>
            <a:endParaRPr dirty="0"/>
          </a:p>
        </p:txBody>
      </p:sp>
      <p:sp>
        <p:nvSpPr>
          <p:cNvPr id="79" name="object 6"/>
          <p:cNvSpPr/>
          <p:nvPr/>
        </p:nvSpPr>
        <p:spPr>
          <a:xfrm>
            <a:off x="7906511" y="2199360"/>
            <a:ext cx="955040" cy="2150110"/>
          </a:xfrm>
          <a:custGeom>
            <a:avLst/>
            <a:gdLst/>
            <a:ahLst/>
            <a:cxnLst/>
            <a:rect l="l" t="t" r="r" b="b"/>
            <a:pathLst>
              <a:path w="955040" h="2150110">
                <a:moveTo>
                  <a:pt x="0" y="2021967"/>
                </a:moveTo>
                <a:lnTo>
                  <a:pt x="6858" y="2149602"/>
                </a:lnTo>
                <a:lnTo>
                  <a:pt x="102046" y="2069845"/>
                </a:lnTo>
                <a:lnTo>
                  <a:pt x="62230" y="2069845"/>
                </a:lnTo>
                <a:lnTo>
                  <a:pt x="27305" y="2054606"/>
                </a:lnTo>
                <a:lnTo>
                  <a:pt x="34887" y="2037148"/>
                </a:lnTo>
                <a:lnTo>
                  <a:pt x="0" y="2021967"/>
                </a:lnTo>
                <a:close/>
              </a:path>
              <a:path w="955040" h="2150110">
                <a:moveTo>
                  <a:pt x="34887" y="2037148"/>
                </a:moveTo>
                <a:lnTo>
                  <a:pt x="27305" y="2054606"/>
                </a:lnTo>
                <a:lnTo>
                  <a:pt x="62230" y="2069845"/>
                </a:lnTo>
                <a:lnTo>
                  <a:pt x="69828" y="2052352"/>
                </a:lnTo>
                <a:lnTo>
                  <a:pt x="34887" y="2037148"/>
                </a:lnTo>
                <a:close/>
              </a:path>
              <a:path w="955040" h="2150110">
                <a:moveTo>
                  <a:pt x="69828" y="2052352"/>
                </a:moveTo>
                <a:lnTo>
                  <a:pt x="62230" y="2069845"/>
                </a:lnTo>
                <a:lnTo>
                  <a:pt x="102046" y="2069845"/>
                </a:lnTo>
                <a:lnTo>
                  <a:pt x="104775" y="2067559"/>
                </a:lnTo>
                <a:lnTo>
                  <a:pt x="69828" y="2052352"/>
                </a:lnTo>
                <a:close/>
              </a:path>
              <a:path w="955040" h="2150110">
                <a:moveTo>
                  <a:pt x="919734" y="0"/>
                </a:moveTo>
                <a:lnTo>
                  <a:pt x="34887" y="2037148"/>
                </a:lnTo>
                <a:lnTo>
                  <a:pt x="69828" y="2052352"/>
                </a:lnTo>
                <a:lnTo>
                  <a:pt x="954659" y="15239"/>
                </a:lnTo>
                <a:lnTo>
                  <a:pt x="919734" y="0"/>
                </a:lnTo>
                <a:close/>
              </a:path>
            </a:pathLst>
          </a:custGeom>
          <a:solidFill>
            <a:srgbClr val="FF0000"/>
          </a:solidFill>
        </p:spPr>
        <p:txBody>
          <a:bodyPr wrap="square" lIns="0" tIns="0" rIns="0" bIns="0" rtlCol="0"/>
          <a:lstStyle/>
          <a:p>
            <a:endParaRPr dirty="0"/>
          </a:p>
        </p:txBody>
      </p:sp>
      <p:sp>
        <p:nvSpPr>
          <p:cNvPr id="80" name="object 7"/>
          <p:cNvSpPr/>
          <p:nvPr/>
        </p:nvSpPr>
        <p:spPr>
          <a:xfrm>
            <a:off x="2695955" y="1063600"/>
            <a:ext cx="1383030" cy="691515"/>
          </a:xfrm>
          <a:custGeom>
            <a:avLst/>
            <a:gdLst/>
            <a:ahLst/>
            <a:cxnLst/>
            <a:rect l="l" t="t" r="r" b="b"/>
            <a:pathLst>
              <a:path w="1383029" h="691514">
                <a:moveTo>
                  <a:pt x="1272019" y="656954"/>
                </a:moveTo>
                <a:lnTo>
                  <a:pt x="1255268" y="691134"/>
                </a:lnTo>
                <a:lnTo>
                  <a:pt x="1383030" y="690117"/>
                </a:lnTo>
                <a:lnTo>
                  <a:pt x="1364146" y="665352"/>
                </a:lnTo>
                <a:lnTo>
                  <a:pt x="1289177" y="665352"/>
                </a:lnTo>
                <a:lnTo>
                  <a:pt x="1272019" y="656954"/>
                </a:lnTo>
                <a:close/>
              </a:path>
              <a:path w="1383029" h="691514">
                <a:moveTo>
                  <a:pt x="1288816" y="622680"/>
                </a:moveTo>
                <a:lnTo>
                  <a:pt x="1272019" y="656954"/>
                </a:lnTo>
                <a:lnTo>
                  <a:pt x="1289177" y="665352"/>
                </a:lnTo>
                <a:lnTo>
                  <a:pt x="1305941" y="631063"/>
                </a:lnTo>
                <a:lnTo>
                  <a:pt x="1288816" y="622680"/>
                </a:lnTo>
                <a:close/>
              </a:path>
              <a:path w="1383029" h="691514">
                <a:moveTo>
                  <a:pt x="1305559" y="588517"/>
                </a:moveTo>
                <a:lnTo>
                  <a:pt x="1288816" y="622680"/>
                </a:lnTo>
                <a:lnTo>
                  <a:pt x="1305941" y="631063"/>
                </a:lnTo>
                <a:lnTo>
                  <a:pt x="1289177" y="665352"/>
                </a:lnTo>
                <a:lnTo>
                  <a:pt x="1364146" y="665352"/>
                </a:lnTo>
                <a:lnTo>
                  <a:pt x="1305559" y="588517"/>
                </a:lnTo>
                <a:close/>
              </a:path>
              <a:path w="1383029" h="691514">
                <a:moveTo>
                  <a:pt x="16763" y="0"/>
                </a:moveTo>
                <a:lnTo>
                  <a:pt x="0" y="34289"/>
                </a:lnTo>
                <a:lnTo>
                  <a:pt x="1272019" y="656954"/>
                </a:lnTo>
                <a:lnTo>
                  <a:pt x="1288816" y="622680"/>
                </a:lnTo>
                <a:lnTo>
                  <a:pt x="16763" y="0"/>
                </a:lnTo>
                <a:close/>
              </a:path>
            </a:pathLst>
          </a:custGeom>
          <a:solidFill>
            <a:srgbClr val="FF0000"/>
          </a:solidFill>
        </p:spPr>
        <p:txBody>
          <a:bodyPr wrap="square" lIns="0" tIns="0" rIns="0" bIns="0" rtlCol="0"/>
          <a:lstStyle/>
          <a:p>
            <a:endParaRPr dirty="0"/>
          </a:p>
        </p:txBody>
      </p:sp>
      <p:sp>
        <p:nvSpPr>
          <p:cNvPr id="81" name="object 8"/>
          <p:cNvSpPr/>
          <p:nvPr/>
        </p:nvSpPr>
        <p:spPr>
          <a:xfrm>
            <a:off x="2809748" y="3920846"/>
            <a:ext cx="2065655" cy="892810"/>
          </a:xfrm>
          <a:custGeom>
            <a:avLst/>
            <a:gdLst/>
            <a:ahLst/>
            <a:cxnLst/>
            <a:rect l="l" t="t" r="r" b="b"/>
            <a:pathLst>
              <a:path w="2065654" h="892810">
                <a:moveTo>
                  <a:pt x="1952452" y="35086"/>
                </a:moveTo>
                <a:lnTo>
                  <a:pt x="0" y="857377"/>
                </a:lnTo>
                <a:lnTo>
                  <a:pt x="14731" y="892429"/>
                </a:lnTo>
                <a:lnTo>
                  <a:pt x="1967241" y="70114"/>
                </a:lnTo>
                <a:lnTo>
                  <a:pt x="1952452" y="35086"/>
                </a:lnTo>
                <a:close/>
              </a:path>
              <a:path w="2065654" h="892810">
                <a:moveTo>
                  <a:pt x="2048513" y="27686"/>
                </a:moveTo>
                <a:lnTo>
                  <a:pt x="1970024" y="27686"/>
                </a:lnTo>
                <a:lnTo>
                  <a:pt x="1984755" y="62738"/>
                </a:lnTo>
                <a:lnTo>
                  <a:pt x="1967241" y="70114"/>
                </a:lnTo>
                <a:lnTo>
                  <a:pt x="1982089" y="105283"/>
                </a:lnTo>
                <a:lnTo>
                  <a:pt x="2048513" y="27686"/>
                </a:lnTo>
                <a:close/>
              </a:path>
              <a:path w="2065654" h="892810">
                <a:moveTo>
                  <a:pt x="1970024" y="27686"/>
                </a:moveTo>
                <a:lnTo>
                  <a:pt x="1952452" y="35086"/>
                </a:lnTo>
                <a:lnTo>
                  <a:pt x="1967241" y="70114"/>
                </a:lnTo>
                <a:lnTo>
                  <a:pt x="1984755" y="62738"/>
                </a:lnTo>
                <a:lnTo>
                  <a:pt x="1970024" y="27686"/>
                </a:lnTo>
                <a:close/>
              </a:path>
              <a:path w="2065654" h="892810">
                <a:moveTo>
                  <a:pt x="1937639" y="0"/>
                </a:moveTo>
                <a:lnTo>
                  <a:pt x="1952452" y="35086"/>
                </a:lnTo>
                <a:lnTo>
                  <a:pt x="1970024" y="27686"/>
                </a:lnTo>
                <a:lnTo>
                  <a:pt x="2048513" y="27686"/>
                </a:lnTo>
                <a:lnTo>
                  <a:pt x="2065147" y="8255"/>
                </a:lnTo>
                <a:lnTo>
                  <a:pt x="1937639" y="0"/>
                </a:lnTo>
                <a:close/>
              </a:path>
            </a:pathLst>
          </a:custGeom>
          <a:solidFill>
            <a:srgbClr val="E60012"/>
          </a:solidFill>
        </p:spPr>
        <p:txBody>
          <a:bodyPr wrap="square" lIns="0" tIns="0" rIns="0" bIns="0" rtlCol="0"/>
          <a:lstStyle/>
          <a:p>
            <a:endParaRPr dirty="0"/>
          </a:p>
        </p:txBody>
      </p:sp>
      <p:sp>
        <p:nvSpPr>
          <p:cNvPr id="82" name="object 9"/>
          <p:cNvSpPr/>
          <p:nvPr/>
        </p:nvSpPr>
        <p:spPr>
          <a:xfrm>
            <a:off x="8862059" y="5438622"/>
            <a:ext cx="3051175" cy="695325"/>
          </a:xfrm>
          <a:custGeom>
            <a:avLst/>
            <a:gdLst/>
            <a:ahLst/>
            <a:cxnLst/>
            <a:rect l="l" t="t" r="r" b="b"/>
            <a:pathLst>
              <a:path w="3051175" h="695325">
                <a:moveTo>
                  <a:pt x="0" y="694943"/>
                </a:moveTo>
                <a:lnTo>
                  <a:pt x="3051048" y="694943"/>
                </a:lnTo>
                <a:lnTo>
                  <a:pt x="3051048" y="0"/>
                </a:lnTo>
                <a:lnTo>
                  <a:pt x="0" y="0"/>
                </a:lnTo>
                <a:lnTo>
                  <a:pt x="0" y="694943"/>
                </a:lnTo>
                <a:close/>
              </a:path>
            </a:pathLst>
          </a:custGeom>
          <a:solidFill>
            <a:srgbClr val="DAE2F3"/>
          </a:solidFill>
        </p:spPr>
        <p:txBody>
          <a:bodyPr wrap="square" lIns="0" tIns="0" rIns="0" bIns="0" rtlCol="0"/>
          <a:lstStyle/>
          <a:p>
            <a:endParaRPr dirty="0"/>
          </a:p>
        </p:txBody>
      </p:sp>
      <p:sp>
        <p:nvSpPr>
          <p:cNvPr id="83" name="object 10"/>
          <p:cNvSpPr txBox="1"/>
          <p:nvPr/>
        </p:nvSpPr>
        <p:spPr>
          <a:xfrm>
            <a:off x="8862059" y="5489677"/>
            <a:ext cx="3051175" cy="574040"/>
          </a:xfrm>
          <a:prstGeom prst="rect">
            <a:avLst/>
          </a:prstGeom>
        </p:spPr>
        <p:txBody>
          <a:bodyPr vert="horz" wrap="square" lIns="0" tIns="12700" rIns="0" bIns="0" rtlCol="0">
            <a:spAutoFit/>
          </a:bodyPr>
          <a:lstStyle/>
          <a:p>
            <a:pPr marL="92710">
              <a:lnSpc>
                <a:spcPct val="100000"/>
              </a:lnSpc>
              <a:spcBef>
                <a:spcPts val="100"/>
              </a:spcBef>
            </a:pPr>
            <a:r>
              <a:rPr sz="1200" b="1" dirty="0">
                <a:latin typeface="Meiryo UI"/>
                <a:cs typeface="Meiryo UI"/>
              </a:rPr>
              <a:t>屋外小舞台</a:t>
            </a:r>
            <a:r>
              <a:rPr sz="1200" b="1" spc="-5" dirty="0">
                <a:latin typeface="Meiryo UI"/>
                <a:cs typeface="Meiryo UI"/>
              </a:rPr>
              <a:t>、</a:t>
            </a:r>
            <a:r>
              <a:rPr sz="1200" b="1" dirty="0">
                <a:latin typeface="Meiryo UI"/>
                <a:cs typeface="Meiryo UI"/>
              </a:rPr>
              <a:t>1階展示場</a:t>
            </a:r>
            <a:endParaRPr sz="1200" dirty="0">
              <a:latin typeface="Meiryo UI"/>
              <a:cs typeface="Meiryo UI"/>
            </a:endParaRPr>
          </a:p>
          <a:p>
            <a:pPr marL="92710" marR="184785">
              <a:lnSpc>
                <a:spcPct val="100000"/>
              </a:lnSpc>
            </a:pPr>
            <a:r>
              <a:rPr sz="1200" dirty="0">
                <a:latin typeface="Meiryo UI"/>
                <a:cs typeface="Meiryo UI"/>
              </a:rPr>
              <a:t>華道</a:t>
            </a:r>
            <a:r>
              <a:rPr sz="1200" spc="-5" dirty="0">
                <a:latin typeface="Meiryo UI"/>
                <a:cs typeface="Meiryo UI"/>
              </a:rPr>
              <a:t>、</a:t>
            </a:r>
            <a:r>
              <a:rPr sz="1200" dirty="0">
                <a:latin typeface="Meiryo UI"/>
                <a:cs typeface="Meiryo UI"/>
              </a:rPr>
              <a:t>茶道等の日本伝統文化や伝統芸能の 催事</a:t>
            </a:r>
            <a:r>
              <a:rPr sz="1200" spc="-5" dirty="0">
                <a:latin typeface="Meiryo UI"/>
                <a:cs typeface="Meiryo UI"/>
              </a:rPr>
              <a:t>を</a:t>
            </a:r>
            <a:r>
              <a:rPr sz="1200" dirty="0">
                <a:latin typeface="Meiryo UI"/>
                <a:cs typeface="Meiryo UI"/>
              </a:rPr>
              <a:t>会期中入れ替</a:t>
            </a:r>
            <a:r>
              <a:rPr sz="1200" spc="5" dirty="0">
                <a:latin typeface="Meiryo UI"/>
                <a:cs typeface="Meiryo UI"/>
              </a:rPr>
              <a:t>え</a:t>
            </a:r>
            <a:r>
              <a:rPr sz="1200" dirty="0">
                <a:latin typeface="Meiryo UI"/>
                <a:cs typeface="Meiryo UI"/>
              </a:rPr>
              <a:t>で実施可能</a:t>
            </a:r>
            <a:r>
              <a:rPr sz="1200" spc="-35" dirty="0">
                <a:latin typeface="Meiryo UI"/>
                <a:cs typeface="Meiryo UI"/>
              </a:rPr>
              <a:t> </a:t>
            </a:r>
            <a:r>
              <a:rPr sz="1200" dirty="0">
                <a:latin typeface="Meiryo UI"/>
                <a:cs typeface="Meiryo UI"/>
              </a:rPr>
              <a:t>。</a:t>
            </a:r>
          </a:p>
        </p:txBody>
      </p:sp>
      <p:sp>
        <p:nvSpPr>
          <p:cNvPr id="84" name="object 11"/>
          <p:cNvSpPr/>
          <p:nvPr/>
        </p:nvSpPr>
        <p:spPr>
          <a:xfrm>
            <a:off x="8848343" y="5139919"/>
            <a:ext cx="3065145" cy="299085"/>
          </a:xfrm>
          <a:custGeom>
            <a:avLst/>
            <a:gdLst/>
            <a:ahLst/>
            <a:cxnLst/>
            <a:rect l="l" t="t" r="r" b="b"/>
            <a:pathLst>
              <a:path w="3065145" h="299085">
                <a:moveTo>
                  <a:pt x="0" y="298704"/>
                </a:moveTo>
                <a:lnTo>
                  <a:pt x="3064763" y="298704"/>
                </a:lnTo>
                <a:lnTo>
                  <a:pt x="3064763" y="0"/>
                </a:lnTo>
                <a:lnTo>
                  <a:pt x="0" y="0"/>
                </a:lnTo>
                <a:lnTo>
                  <a:pt x="0" y="298704"/>
                </a:lnTo>
                <a:close/>
              </a:path>
            </a:pathLst>
          </a:custGeom>
          <a:solidFill>
            <a:srgbClr val="00AFEF"/>
          </a:solidFill>
        </p:spPr>
        <p:txBody>
          <a:bodyPr wrap="square" lIns="0" tIns="0" rIns="0" bIns="0" rtlCol="0"/>
          <a:lstStyle/>
          <a:p>
            <a:endParaRPr dirty="0"/>
          </a:p>
        </p:txBody>
      </p:sp>
      <p:sp>
        <p:nvSpPr>
          <p:cNvPr id="85" name="object 12"/>
          <p:cNvSpPr txBox="1"/>
          <p:nvPr/>
        </p:nvSpPr>
        <p:spPr>
          <a:xfrm>
            <a:off x="270255" y="2541498"/>
            <a:ext cx="2711070" cy="267381"/>
          </a:xfrm>
          <a:prstGeom prst="rect">
            <a:avLst/>
          </a:prstGeom>
          <a:solidFill>
            <a:srgbClr val="FF0000"/>
          </a:solidFill>
        </p:spPr>
        <p:txBody>
          <a:bodyPr vert="horz" wrap="square" lIns="0" tIns="20955" rIns="0" bIns="0" rtlCol="0">
            <a:spAutoFit/>
          </a:bodyPr>
          <a:lstStyle/>
          <a:p>
            <a:pPr marL="248285">
              <a:lnSpc>
                <a:spcPct val="100000"/>
              </a:lnSpc>
              <a:spcBef>
                <a:spcPts val="165"/>
              </a:spcBef>
            </a:pPr>
            <a:r>
              <a:rPr sz="1600" b="1" spc="-5" dirty="0">
                <a:solidFill>
                  <a:srgbClr val="FFFFFF"/>
                </a:solidFill>
                <a:latin typeface="Meiryo UI"/>
                <a:cs typeface="Meiryo UI"/>
              </a:rPr>
              <a:t>屋</a:t>
            </a:r>
            <a:r>
              <a:rPr sz="1600" b="1" spc="-10" dirty="0">
                <a:solidFill>
                  <a:srgbClr val="FFFFFF"/>
                </a:solidFill>
                <a:latin typeface="Meiryo UI"/>
                <a:cs typeface="Meiryo UI"/>
              </a:rPr>
              <a:t>外</a:t>
            </a:r>
            <a:r>
              <a:rPr sz="1600" b="1" spc="-5" dirty="0">
                <a:solidFill>
                  <a:srgbClr val="FFFFFF"/>
                </a:solidFill>
                <a:latin typeface="Meiryo UI"/>
                <a:cs typeface="Meiryo UI"/>
              </a:rPr>
              <a:t>イベ</a:t>
            </a:r>
            <a:r>
              <a:rPr sz="1600" b="1" spc="-15" dirty="0">
                <a:solidFill>
                  <a:srgbClr val="FFFFFF"/>
                </a:solidFill>
                <a:latin typeface="Meiryo UI"/>
                <a:cs typeface="Meiryo UI"/>
              </a:rPr>
              <a:t>ン</a:t>
            </a:r>
            <a:r>
              <a:rPr sz="1600" b="1" spc="-10" dirty="0">
                <a:solidFill>
                  <a:srgbClr val="FFFFFF"/>
                </a:solidFill>
                <a:latin typeface="Meiryo UI"/>
                <a:cs typeface="Meiryo UI"/>
              </a:rPr>
              <a:t>ト</a:t>
            </a:r>
            <a:r>
              <a:rPr sz="1600" b="1" spc="-15" dirty="0">
                <a:solidFill>
                  <a:srgbClr val="FFFFFF"/>
                </a:solidFill>
                <a:latin typeface="Meiryo UI"/>
                <a:cs typeface="Meiryo UI"/>
              </a:rPr>
              <a:t>広</a:t>
            </a:r>
            <a:r>
              <a:rPr sz="1600" b="1" spc="-10" dirty="0">
                <a:solidFill>
                  <a:srgbClr val="FFFFFF"/>
                </a:solidFill>
                <a:latin typeface="Meiryo UI"/>
                <a:cs typeface="Meiryo UI"/>
              </a:rPr>
              <a:t>場</a:t>
            </a:r>
            <a:r>
              <a:rPr sz="1400" b="1" dirty="0">
                <a:solidFill>
                  <a:srgbClr val="FFFFFF"/>
                </a:solidFill>
                <a:latin typeface="Meiryo UI"/>
                <a:cs typeface="Meiryo UI"/>
              </a:rPr>
              <a:t>［仮称]</a:t>
            </a:r>
            <a:endParaRPr sz="1400" dirty="0">
              <a:latin typeface="Meiryo UI"/>
              <a:cs typeface="Meiryo UI"/>
            </a:endParaRPr>
          </a:p>
        </p:txBody>
      </p:sp>
      <p:sp>
        <p:nvSpPr>
          <p:cNvPr id="86" name="object 13"/>
          <p:cNvSpPr txBox="1"/>
          <p:nvPr/>
        </p:nvSpPr>
        <p:spPr>
          <a:xfrm>
            <a:off x="270255" y="2828010"/>
            <a:ext cx="2711070" cy="1068369"/>
          </a:xfrm>
          <a:prstGeom prst="rect">
            <a:avLst/>
          </a:prstGeom>
          <a:solidFill>
            <a:srgbClr val="FAE4D5"/>
          </a:solidFill>
        </p:spPr>
        <p:txBody>
          <a:bodyPr vert="horz" wrap="square" lIns="0" tIns="70485" rIns="0" bIns="0" rtlCol="0">
            <a:spAutoFit/>
          </a:bodyPr>
          <a:lstStyle/>
          <a:p>
            <a:pPr marL="127000">
              <a:lnSpc>
                <a:spcPct val="100000"/>
              </a:lnSpc>
              <a:spcBef>
                <a:spcPts val="555"/>
              </a:spcBef>
            </a:pPr>
            <a:r>
              <a:rPr sz="1200" b="1" spc="-5" dirty="0">
                <a:latin typeface="Meiryo UI"/>
                <a:cs typeface="Meiryo UI"/>
              </a:rPr>
              <a:t>収容人数</a:t>
            </a:r>
            <a:r>
              <a:rPr sz="1200" b="1" dirty="0">
                <a:latin typeface="Meiryo UI"/>
                <a:cs typeface="Meiryo UI"/>
              </a:rPr>
              <a:t>:10,000</a:t>
            </a:r>
            <a:r>
              <a:rPr sz="1200" b="1" spc="-5" dirty="0">
                <a:latin typeface="Meiryo UI"/>
                <a:cs typeface="Meiryo UI"/>
              </a:rPr>
              <a:t>人規模</a:t>
            </a:r>
            <a:endParaRPr sz="1200" dirty="0">
              <a:latin typeface="Meiryo UI"/>
              <a:cs typeface="Meiryo UI"/>
            </a:endParaRPr>
          </a:p>
          <a:p>
            <a:pPr marL="127000" marR="125730">
              <a:lnSpc>
                <a:spcPct val="110000"/>
              </a:lnSpc>
            </a:pPr>
            <a:r>
              <a:rPr sz="1200" b="1" dirty="0">
                <a:latin typeface="Meiryo UI"/>
                <a:cs typeface="Meiryo UI"/>
              </a:rPr>
              <a:t>屋根付ステージ</a:t>
            </a:r>
            <a:r>
              <a:rPr sz="1200" b="1" spc="335" dirty="0">
                <a:latin typeface="Meiryo UI"/>
                <a:cs typeface="Meiryo UI"/>
              </a:rPr>
              <a:t> </a:t>
            </a:r>
            <a:r>
              <a:rPr sz="1200" b="1" dirty="0">
                <a:latin typeface="Meiryo UI"/>
                <a:cs typeface="Meiryo UI"/>
              </a:rPr>
              <a:t>大型映像装置あり </a:t>
            </a:r>
            <a:r>
              <a:rPr sz="1200" dirty="0" err="1">
                <a:latin typeface="Meiryo UI"/>
                <a:cs typeface="Meiryo UI"/>
              </a:rPr>
              <a:t>大型ラ</a:t>
            </a:r>
            <a:r>
              <a:rPr sz="1200" spc="-5" dirty="0" err="1">
                <a:latin typeface="Meiryo UI"/>
                <a:cs typeface="Meiryo UI"/>
              </a:rPr>
              <a:t>イブイ</a:t>
            </a:r>
            <a:r>
              <a:rPr sz="1200" dirty="0" err="1">
                <a:latin typeface="Meiryo UI"/>
                <a:cs typeface="Meiryo UI"/>
              </a:rPr>
              <a:t>ベント、映像上映</a:t>
            </a:r>
            <a:r>
              <a:rPr sz="1200" spc="-10" dirty="0" err="1">
                <a:latin typeface="Meiryo UI"/>
                <a:cs typeface="Meiryo UI"/>
              </a:rPr>
              <a:t>、</a:t>
            </a:r>
            <a:r>
              <a:rPr sz="1200" dirty="0" err="1" smtClean="0">
                <a:latin typeface="Meiryo UI"/>
                <a:cs typeface="Meiryo UI"/>
              </a:rPr>
              <a:t>祭り等の屋外催事</a:t>
            </a:r>
            <a:r>
              <a:rPr sz="1200" spc="-5" dirty="0" err="1" smtClean="0">
                <a:latin typeface="Meiryo UI"/>
                <a:cs typeface="Meiryo UI"/>
              </a:rPr>
              <a:t>を</a:t>
            </a:r>
            <a:r>
              <a:rPr sz="1200" dirty="0" err="1" smtClean="0">
                <a:latin typeface="Meiryo UI"/>
                <a:cs typeface="Meiryo UI"/>
              </a:rPr>
              <a:t>会期中入れ替</a:t>
            </a:r>
            <a:r>
              <a:rPr sz="1200" spc="5" dirty="0" err="1" smtClean="0">
                <a:latin typeface="Meiryo UI"/>
                <a:cs typeface="Meiryo UI"/>
              </a:rPr>
              <a:t>え</a:t>
            </a:r>
            <a:r>
              <a:rPr sz="1200" dirty="0" err="1" smtClean="0">
                <a:latin typeface="Meiryo UI"/>
                <a:cs typeface="Meiryo UI"/>
              </a:rPr>
              <a:t>で実施可能</a:t>
            </a:r>
            <a:r>
              <a:rPr sz="1200" dirty="0">
                <a:latin typeface="Meiryo UI"/>
                <a:cs typeface="Meiryo UI"/>
              </a:rPr>
              <a:t>。</a:t>
            </a:r>
          </a:p>
        </p:txBody>
      </p:sp>
      <p:sp>
        <p:nvSpPr>
          <p:cNvPr id="87" name="object 14"/>
          <p:cNvSpPr txBox="1"/>
          <p:nvPr/>
        </p:nvSpPr>
        <p:spPr>
          <a:xfrm>
            <a:off x="303784" y="936726"/>
            <a:ext cx="2527300" cy="287020"/>
          </a:xfrm>
          <a:prstGeom prst="rect">
            <a:avLst/>
          </a:prstGeom>
          <a:solidFill>
            <a:srgbClr val="00AFEF"/>
          </a:solidFill>
        </p:spPr>
        <p:txBody>
          <a:bodyPr vert="horz" wrap="square" lIns="0" tIns="22225" rIns="0" bIns="0" rtlCol="0">
            <a:spAutoFit/>
          </a:bodyPr>
          <a:lstStyle/>
          <a:p>
            <a:pPr marL="549275">
              <a:lnSpc>
                <a:spcPct val="100000"/>
              </a:lnSpc>
              <a:spcBef>
                <a:spcPts val="175"/>
              </a:spcBef>
            </a:pPr>
            <a:r>
              <a:rPr sz="1600" b="1" spc="-5" dirty="0">
                <a:solidFill>
                  <a:srgbClr val="FFFFFF"/>
                </a:solidFill>
                <a:latin typeface="Meiryo UI"/>
                <a:cs typeface="Meiryo UI"/>
              </a:rPr>
              <a:t>ギャラ</a:t>
            </a:r>
            <a:r>
              <a:rPr sz="1600" b="1" spc="-10" dirty="0">
                <a:solidFill>
                  <a:srgbClr val="FFFFFF"/>
                </a:solidFill>
                <a:latin typeface="Meiryo UI"/>
                <a:cs typeface="Meiryo UI"/>
              </a:rPr>
              <a:t>リー</a:t>
            </a:r>
            <a:r>
              <a:rPr sz="1400" b="1" dirty="0">
                <a:solidFill>
                  <a:srgbClr val="FFFFFF"/>
                </a:solidFill>
                <a:latin typeface="Meiryo UI"/>
                <a:cs typeface="Meiryo UI"/>
              </a:rPr>
              <a:t>［仮称]</a:t>
            </a:r>
            <a:endParaRPr sz="1400" dirty="0">
              <a:latin typeface="Meiryo UI"/>
              <a:cs typeface="Meiryo UI"/>
            </a:endParaRPr>
          </a:p>
        </p:txBody>
      </p:sp>
      <p:sp>
        <p:nvSpPr>
          <p:cNvPr id="88" name="object 15"/>
          <p:cNvSpPr txBox="1"/>
          <p:nvPr/>
        </p:nvSpPr>
        <p:spPr>
          <a:xfrm>
            <a:off x="303784" y="1227811"/>
            <a:ext cx="2527300" cy="612347"/>
          </a:xfrm>
          <a:prstGeom prst="rect">
            <a:avLst/>
          </a:prstGeom>
          <a:solidFill>
            <a:srgbClr val="DAE2F3"/>
          </a:solidFill>
        </p:spPr>
        <p:txBody>
          <a:bodyPr vert="horz" wrap="square" lIns="0" tIns="45085" rIns="0" bIns="0" rtlCol="0">
            <a:spAutoFit/>
          </a:bodyPr>
          <a:lstStyle/>
          <a:p>
            <a:pPr marL="91440">
              <a:lnSpc>
                <a:spcPct val="100000"/>
              </a:lnSpc>
              <a:spcBef>
                <a:spcPts val="355"/>
              </a:spcBef>
            </a:pPr>
            <a:r>
              <a:rPr sz="1200" b="1" dirty="0">
                <a:latin typeface="Meiryo UI"/>
                <a:cs typeface="Meiryo UI"/>
              </a:rPr>
              <a:t>展示面積</a:t>
            </a:r>
            <a:r>
              <a:rPr sz="1200" b="1" spc="-5" dirty="0">
                <a:latin typeface="Meiryo UI"/>
                <a:cs typeface="Meiryo UI"/>
              </a:rPr>
              <a:t>:</a:t>
            </a:r>
            <a:r>
              <a:rPr sz="1200" b="1" dirty="0">
                <a:latin typeface="Meiryo UI"/>
                <a:cs typeface="Meiryo UI"/>
              </a:rPr>
              <a:t>約500㎡</a:t>
            </a:r>
            <a:endParaRPr sz="1200" dirty="0">
              <a:latin typeface="Meiryo UI"/>
              <a:cs typeface="Meiryo UI"/>
            </a:endParaRPr>
          </a:p>
          <a:p>
            <a:pPr marL="91440">
              <a:lnSpc>
                <a:spcPct val="100000"/>
              </a:lnSpc>
              <a:spcBef>
                <a:spcPts val="145"/>
              </a:spcBef>
            </a:pPr>
            <a:r>
              <a:rPr sz="1200" spc="-10" dirty="0" err="1">
                <a:latin typeface="Meiryo UI"/>
                <a:cs typeface="Meiryo UI"/>
              </a:rPr>
              <a:t>ア</a:t>
            </a:r>
            <a:r>
              <a:rPr sz="1200" spc="-5" dirty="0" err="1">
                <a:latin typeface="Meiryo UI"/>
                <a:cs typeface="Meiryo UI"/>
              </a:rPr>
              <a:t>ー</a:t>
            </a:r>
            <a:r>
              <a:rPr sz="1200" dirty="0" err="1">
                <a:latin typeface="Meiryo UI"/>
                <a:cs typeface="Meiryo UI"/>
              </a:rPr>
              <a:t>ト・</a:t>
            </a:r>
            <a:r>
              <a:rPr sz="1200" spc="-10" dirty="0" err="1">
                <a:latin typeface="Meiryo UI"/>
                <a:cs typeface="Meiryo UI"/>
              </a:rPr>
              <a:t>ア</a:t>
            </a:r>
            <a:r>
              <a:rPr sz="1200" spc="-5" dirty="0" err="1">
                <a:latin typeface="Meiryo UI"/>
                <a:cs typeface="Meiryo UI"/>
              </a:rPr>
              <a:t>ニメ・</a:t>
            </a:r>
            <a:r>
              <a:rPr sz="1200" spc="-5" dirty="0" err="1" smtClean="0">
                <a:latin typeface="Meiryo UI"/>
                <a:cs typeface="Meiryo UI"/>
              </a:rPr>
              <a:t>フ</a:t>
            </a:r>
            <a:r>
              <a:rPr sz="1200" dirty="0" err="1" smtClean="0">
                <a:latin typeface="Meiryo UI"/>
                <a:cs typeface="Meiryo UI"/>
              </a:rPr>
              <a:t>ァ</a:t>
            </a:r>
            <a:r>
              <a:rPr sz="1200" spc="-5" dirty="0" err="1" smtClean="0">
                <a:latin typeface="Meiryo UI"/>
                <a:cs typeface="Meiryo UI"/>
              </a:rPr>
              <a:t>ッ</a:t>
            </a:r>
            <a:r>
              <a:rPr sz="1200" dirty="0" err="1" smtClean="0">
                <a:latin typeface="Meiryo UI"/>
                <a:cs typeface="Meiryo UI"/>
              </a:rPr>
              <a:t>シ</a:t>
            </a:r>
            <a:r>
              <a:rPr sz="1200" spc="-10" dirty="0" err="1" smtClean="0">
                <a:latin typeface="Meiryo UI"/>
                <a:cs typeface="Meiryo UI"/>
              </a:rPr>
              <a:t>ョ</a:t>
            </a:r>
            <a:r>
              <a:rPr sz="1200" spc="-5" dirty="0" err="1" smtClean="0">
                <a:latin typeface="Meiryo UI"/>
                <a:cs typeface="Meiryo UI"/>
              </a:rPr>
              <a:t>ン等の展示会</a:t>
            </a:r>
            <a:r>
              <a:rPr sz="1200" dirty="0" err="1" smtClean="0">
                <a:latin typeface="Meiryo UI"/>
                <a:cs typeface="Meiryo UI"/>
              </a:rPr>
              <a:t>を会期中入替で実施可能</a:t>
            </a:r>
            <a:r>
              <a:rPr sz="1200" dirty="0">
                <a:latin typeface="Meiryo UI"/>
                <a:cs typeface="Meiryo UI"/>
              </a:rPr>
              <a:t>。</a:t>
            </a:r>
          </a:p>
        </p:txBody>
      </p:sp>
      <p:sp>
        <p:nvSpPr>
          <p:cNvPr id="89" name="object 16"/>
          <p:cNvSpPr/>
          <p:nvPr/>
        </p:nvSpPr>
        <p:spPr>
          <a:xfrm>
            <a:off x="8839200" y="1512290"/>
            <a:ext cx="3077210" cy="259079"/>
          </a:xfrm>
          <a:custGeom>
            <a:avLst/>
            <a:gdLst/>
            <a:ahLst/>
            <a:cxnLst/>
            <a:rect l="l" t="t" r="r" b="b"/>
            <a:pathLst>
              <a:path w="3077209" h="259080">
                <a:moveTo>
                  <a:pt x="0" y="259079"/>
                </a:moveTo>
                <a:lnTo>
                  <a:pt x="3076955" y="259079"/>
                </a:lnTo>
                <a:lnTo>
                  <a:pt x="3076955" y="0"/>
                </a:lnTo>
                <a:lnTo>
                  <a:pt x="0" y="0"/>
                </a:lnTo>
                <a:lnTo>
                  <a:pt x="0" y="259079"/>
                </a:lnTo>
                <a:close/>
              </a:path>
            </a:pathLst>
          </a:custGeom>
          <a:solidFill>
            <a:srgbClr val="FF0000"/>
          </a:solidFill>
        </p:spPr>
        <p:txBody>
          <a:bodyPr wrap="square" lIns="0" tIns="0" rIns="0" bIns="0" rtlCol="0"/>
          <a:lstStyle/>
          <a:p>
            <a:endParaRPr dirty="0"/>
          </a:p>
        </p:txBody>
      </p:sp>
      <p:sp>
        <p:nvSpPr>
          <p:cNvPr id="90" name="object 17"/>
          <p:cNvSpPr txBox="1"/>
          <p:nvPr/>
        </p:nvSpPr>
        <p:spPr>
          <a:xfrm>
            <a:off x="8842247" y="1522704"/>
            <a:ext cx="3070860" cy="269240"/>
          </a:xfrm>
          <a:prstGeom prst="rect">
            <a:avLst/>
          </a:prstGeom>
        </p:spPr>
        <p:txBody>
          <a:bodyPr vert="horz" wrap="square" lIns="0" tIns="12065" rIns="0" bIns="0" rtlCol="0">
            <a:spAutoFit/>
          </a:bodyPr>
          <a:lstStyle/>
          <a:p>
            <a:pPr marL="819785">
              <a:lnSpc>
                <a:spcPct val="100000"/>
              </a:lnSpc>
              <a:spcBef>
                <a:spcPts val="95"/>
              </a:spcBef>
            </a:pPr>
            <a:r>
              <a:rPr sz="1600" b="1" spc="-5" dirty="0">
                <a:solidFill>
                  <a:srgbClr val="FFFFFF"/>
                </a:solidFill>
                <a:latin typeface="Meiryo UI"/>
                <a:cs typeface="Meiryo UI"/>
              </a:rPr>
              <a:t>大催事場</a:t>
            </a:r>
            <a:r>
              <a:rPr sz="1400" b="1" dirty="0">
                <a:solidFill>
                  <a:srgbClr val="FFFFFF"/>
                </a:solidFill>
                <a:latin typeface="Meiryo UI"/>
                <a:cs typeface="Meiryo UI"/>
              </a:rPr>
              <a:t>［仮称]</a:t>
            </a:r>
            <a:endParaRPr sz="1400" dirty="0">
              <a:latin typeface="Meiryo UI"/>
              <a:cs typeface="Meiryo UI"/>
            </a:endParaRPr>
          </a:p>
        </p:txBody>
      </p:sp>
      <p:sp>
        <p:nvSpPr>
          <p:cNvPr id="91" name="object 18"/>
          <p:cNvSpPr/>
          <p:nvPr/>
        </p:nvSpPr>
        <p:spPr>
          <a:xfrm>
            <a:off x="8842247" y="1771370"/>
            <a:ext cx="3070860" cy="1520470"/>
          </a:xfrm>
          <a:custGeom>
            <a:avLst/>
            <a:gdLst/>
            <a:ahLst/>
            <a:cxnLst/>
            <a:rect l="l" t="t" r="r" b="b"/>
            <a:pathLst>
              <a:path w="3070859" h="1303020">
                <a:moveTo>
                  <a:pt x="0" y="1303020"/>
                </a:moveTo>
                <a:lnTo>
                  <a:pt x="3070859" y="1303020"/>
                </a:lnTo>
                <a:lnTo>
                  <a:pt x="3070859" y="0"/>
                </a:lnTo>
                <a:lnTo>
                  <a:pt x="0" y="0"/>
                </a:lnTo>
                <a:lnTo>
                  <a:pt x="0" y="1303020"/>
                </a:lnTo>
                <a:close/>
              </a:path>
            </a:pathLst>
          </a:custGeom>
          <a:solidFill>
            <a:srgbClr val="FAE4D5"/>
          </a:solidFill>
        </p:spPr>
        <p:txBody>
          <a:bodyPr wrap="square" lIns="0" tIns="0" rIns="0" bIns="0" rtlCol="0"/>
          <a:lstStyle/>
          <a:p>
            <a:endParaRPr dirty="0"/>
          </a:p>
        </p:txBody>
      </p:sp>
      <p:sp>
        <p:nvSpPr>
          <p:cNvPr id="92" name="object 19"/>
          <p:cNvSpPr txBox="1"/>
          <p:nvPr/>
        </p:nvSpPr>
        <p:spPr>
          <a:xfrm>
            <a:off x="8819004" y="1823939"/>
            <a:ext cx="3960751" cy="1231106"/>
          </a:xfrm>
          <a:prstGeom prst="rect">
            <a:avLst/>
          </a:prstGeom>
        </p:spPr>
        <p:txBody>
          <a:bodyPr vert="horz" wrap="square" lIns="0" tIns="30480" rIns="0" bIns="0" rtlCol="0">
            <a:spAutoFit/>
          </a:bodyPr>
          <a:lstStyle/>
          <a:p>
            <a:pPr marL="92710">
              <a:lnSpc>
                <a:spcPct val="100000"/>
              </a:lnSpc>
              <a:spcBef>
                <a:spcPts val="240"/>
              </a:spcBef>
            </a:pPr>
            <a:r>
              <a:rPr sz="1200" b="1" dirty="0">
                <a:latin typeface="Meiryo UI"/>
                <a:cs typeface="Meiryo UI"/>
              </a:rPr>
              <a:t>座席数</a:t>
            </a:r>
            <a:r>
              <a:rPr sz="1200" b="1" spc="-5" dirty="0">
                <a:latin typeface="Meiryo UI"/>
                <a:cs typeface="Meiryo UI"/>
              </a:rPr>
              <a:t>:</a:t>
            </a:r>
            <a:r>
              <a:rPr sz="1200" b="1" dirty="0">
                <a:latin typeface="Meiryo UI"/>
                <a:cs typeface="Meiryo UI"/>
              </a:rPr>
              <a:t>約2,000席</a:t>
            </a:r>
            <a:endParaRPr sz="1200" dirty="0">
              <a:latin typeface="Meiryo UI"/>
              <a:cs typeface="Meiryo UI"/>
            </a:endParaRPr>
          </a:p>
          <a:p>
            <a:pPr marL="92710" marR="1103630">
              <a:lnSpc>
                <a:spcPct val="110000"/>
              </a:lnSpc>
            </a:pPr>
            <a:r>
              <a:rPr sz="1200" b="1" dirty="0" err="1" smtClean="0">
                <a:latin typeface="Meiryo UI"/>
                <a:cs typeface="Meiryo UI"/>
              </a:rPr>
              <a:t>セン</a:t>
            </a:r>
            <a:r>
              <a:rPr sz="1200" b="1" spc="-5" dirty="0" err="1" smtClean="0">
                <a:latin typeface="Meiryo UI"/>
                <a:cs typeface="Meiryo UI"/>
              </a:rPr>
              <a:t>ター</a:t>
            </a:r>
            <a:r>
              <a:rPr sz="1200" b="1" dirty="0" err="1" smtClean="0">
                <a:latin typeface="Meiryo UI"/>
                <a:cs typeface="Meiryo UI"/>
              </a:rPr>
              <a:t>ステー</a:t>
            </a:r>
            <a:r>
              <a:rPr sz="1200" b="1" spc="-5" dirty="0" err="1" smtClean="0">
                <a:latin typeface="Meiryo UI"/>
                <a:cs typeface="Meiryo UI"/>
              </a:rPr>
              <a:t>ジ</a:t>
            </a:r>
            <a:r>
              <a:rPr sz="1200" b="1" dirty="0" err="1" smtClean="0">
                <a:latin typeface="Meiryo UI"/>
                <a:cs typeface="Meiryo UI"/>
              </a:rPr>
              <a:t>形式</a:t>
            </a:r>
            <a:r>
              <a:rPr sz="1200" b="1" spc="-10" dirty="0" err="1" smtClean="0">
                <a:latin typeface="Meiryo UI"/>
                <a:cs typeface="Meiryo UI"/>
              </a:rPr>
              <a:t>ホ</a:t>
            </a:r>
            <a:r>
              <a:rPr sz="1200" b="1" dirty="0" err="1" smtClean="0">
                <a:latin typeface="Meiryo UI"/>
                <a:cs typeface="Meiryo UI"/>
              </a:rPr>
              <a:t>ール暗転可能</a:t>
            </a:r>
            <a:r>
              <a:rPr sz="1200" b="1" spc="305" dirty="0" smtClean="0">
                <a:latin typeface="Meiryo UI"/>
                <a:cs typeface="Meiryo UI"/>
              </a:rPr>
              <a:t> </a:t>
            </a:r>
            <a:r>
              <a:rPr sz="1200" b="1" dirty="0">
                <a:latin typeface="Meiryo UI"/>
                <a:cs typeface="Meiryo UI"/>
              </a:rPr>
              <a:t>大型映像装置あり</a:t>
            </a:r>
            <a:endParaRPr sz="1200" dirty="0">
              <a:latin typeface="Meiryo UI"/>
              <a:cs typeface="Meiryo UI"/>
            </a:endParaRPr>
          </a:p>
          <a:p>
            <a:pPr marL="92710" marR="182880">
              <a:lnSpc>
                <a:spcPct val="110000"/>
              </a:lnSpc>
            </a:pPr>
            <a:r>
              <a:rPr sz="1200" dirty="0" err="1">
                <a:latin typeface="Meiryo UI"/>
                <a:cs typeface="Meiryo UI"/>
              </a:rPr>
              <a:t>音楽</a:t>
            </a:r>
            <a:r>
              <a:rPr sz="1200" spc="-5" dirty="0" err="1">
                <a:latin typeface="Meiryo UI"/>
                <a:cs typeface="Meiryo UI"/>
              </a:rPr>
              <a:t>、</a:t>
            </a:r>
            <a:r>
              <a:rPr sz="1200" dirty="0" err="1">
                <a:latin typeface="Meiryo UI"/>
                <a:cs typeface="Meiryo UI"/>
              </a:rPr>
              <a:t>演劇</a:t>
            </a:r>
            <a:r>
              <a:rPr sz="1200" spc="-5" dirty="0" err="1">
                <a:latin typeface="Meiryo UI"/>
                <a:cs typeface="Meiryo UI"/>
              </a:rPr>
              <a:t>、</a:t>
            </a:r>
            <a:r>
              <a:rPr sz="1200" dirty="0" err="1">
                <a:latin typeface="Meiryo UI"/>
                <a:cs typeface="Meiryo UI"/>
              </a:rPr>
              <a:t>芸能</a:t>
            </a:r>
            <a:r>
              <a:rPr sz="1200" spc="-5" dirty="0" err="1">
                <a:latin typeface="Meiryo UI"/>
                <a:cs typeface="Meiryo UI"/>
              </a:rPr>
              <a:t>、</a:t>
            </a:r>
            <a:r>
              <a:rPr sz="1200" dirty="0" err="1" smtClean="0">
                <a:latin typeface="Meiryo UI"/>
                <a:cs typeface="Meiryo UI"/>
              </a:rPr>
              <a:t>未来型</a:t>
            </a:r>
            <a:r>
              <a:rPr sz="1200" spc="-5" dirty="0" err="1" smtClean="0">
                <a:latin typeface="Meiryo UI"/>
                <a:cs typeface="Meiryo UI"/>
              </a:rPr>
              <a:t>エ</a:t>
            </a:r>
            <a:r>
              <a:rPr sz="1200" dirty="0" err="1" smtClean="0">
                <a:latin typeface="Meiryo UI"/>
                <a:cs typeface="Meiryo UI"/>
              </a:rPr>
              <a:t>ン</a:t>
            </a:r>
            <a:r>
              <a:rPr sz="1200" spc="-5" dirty="0" err="1" smtClean="0">
                <a:latin typeface="Meiryo UI"/>
                <a:cs typeface="Meiryo UI"/>
              </a:rPr>
              <a:t>タ</a:t>
            </a:r>
            <a:r>
              <a:rPr sz="1200" dirty="0" smtClean="0">
                <a:latin typeface="Meiryo UI"/>
                <a:cs typeface="Meiryo UI"/>
              </a:rPr>
              <a:t>ー</a:t>
            </a:r>
            <a:endParaRPr lang="en-US" sz="1200" dirty="0" smtClean="0">
              <a:latin typeface="Meiryo UI"/>
              <a:cs typeface="Meiryo UI"/>
            </a:endParaRPr>
          </a:p>
          <a:p>
            <a:pPr marL="92710" marR="182880">
              <a:lnSpc>
                <a:spcPct val="110000"/>
              </a:lnSpc>
            </a:pPr>
            <a:r>
              <a:rPr sz="1200" dirty="0" err="1" smtClean="0">
                <a:latin typeface="Meiryo UI"/>
                <a:cs typeface="Meiryo UI"/>
              </a:rPr>
              <a:t>テ</a:t>
            </a:r>
            <a:r>
              <a:rPr sz="1200" spc="-5" dirty="0" err="1" smtClean="0">
                <a:latin typeface="Meiryo UI"/>
                <a:cs typeface="Meiryo UI"/>
              </a:rPr>
              <a:t>イメ</a:t>
            </a:r>
            <a:r>
              <a:rPr sz="1200" dirty="0" err="1" smtClean="0">
                <a:latin typeface="Meiryo UI"/>
                <a:cs typeface="Meiryo UI"/>
              </a:rPr>
              <a:t>ント</a:t>
            </a:r>
            <a:r>
              <a:rPr lang="ja-JP" altLang="en-US" sz="1200" dirty="0" err="1">
                <a:latin typeface="Meiryo UI"/>
                <a:cs typeface="Meiryo UI"/>
              </a:rPr>
              <a:t>、</a:t>
            </a:r>
            <a:r>
              <a:rPr sz="1200" dirty="0" err="1" smtClean="0">
                <a:latin typeface="Meiryo UI"/>
                <a:cs typeface="Meiryo UI"/>
              </a:rPr>
              <a:t>フ</a:t>
            </a:r>
            <a:r>
              <a:rPr sz="1200" spc="-5" dirty="0" err="1" smtClean="0">
                <a:latin typeface="Meiryo UI"/>
                <a:cs typeface="Meiryo UI"/>
              </a:rPr>
              <a:t>ォ</a:t>
            </a:r>
            <a:r>
              <a:rPr sz="1200" dirty="0" err="1" smtClean="0">
                <a:latin typeface="Meiryo UI"/>
                <a:cs typeface="Meiryo UI"/>
              </a:rPr>
              <a:t>ー</a:t>
            </a:r>
            <a:r>
              <a:rPr sz="1200" spc="-5" dirty="0" err="1" smtClean="0">
                <a:latin typeface="Meiryo UI"/>
                <a:cs typeface="Meiryo UI"/>
              </a:rPr>
              <a:t>ラ</a:t>
            </a:r>
            <a:r>
              <a:rPr sz="1200" dirty="0" err="1" smtClean="0">
                <a:latin typeface="Meiryo UI"/>
                <a:cs typeface="Meiryo UI"/>
              </a:rPr>
              <a:t>ム等の劇場催事</a:t>
            </a:r>
            <a:r>
              <a:rPr sz="1200" spc="-5" dirty="0" err="1" smtClean="0">
                <a:latin typeface="Meiryo UI"/>
                <a:cs typeface="Meiryo UI"/>
              </a:rPr>
              <a:t>を</a:t>
            </a:r>
            <a:endParaRPr lang="en-US" sz="1200" spc="-5" dirty="0" smtClean="0">
              <a:latin typeface="Meiryo UI"/>
              <a:cs typeface="Meiryo UI"/>
            </a:endParaRPr>
          </a:p>
          <a:p>
            <a:pPr marL="92710" marR="182880">
              <a:lnSpc>
                <a:spcPct val="110000"/>
              </a:lnSpc>
            </a:pPr>
            <a:r>
              <a:rPr sz="1200" dirty="0" err="1" smtClean="0">
                <a:latin typeface="Meiryo UI"/>
                <a:cs typeface="Meiryo UI"/>
              </a:rPr>
              <a:t>会期中入</a:t>
            </a:r>
            <a:r>
              <a:rPr sz="1200" spc="-10" dirty="0" err="1" smtClean="0">
                <a:latin typeface="Meiryo UI"/>
                <a:cs typeface="Meiryo UI"/>
              </a:rPr>
              <a:t>れ</a:t>
            </a:r>
            <a:r>
              <a:rPr sz="1200" dirty="0" err="1" smtClean="0">
                <a:latin typeface="Meiryo UI"/>
                <a:cs typeface="Meiryo UI"/>
              </a:rPr>
              <a:t>替えで実施可能</a:t>
            </a:r>
            <a:r>
              <a:rPr sz="1200" dirty="0">
                <a:latin typeface="Meiryo UI"/>
                <a:cs typeface="Meiryo UI"/>
              </a:rPr>
              <a:t>。</a:t>
            </a:r>
          </a:p>
        </p:txBody>
      </p:sp>
      <p:sp>
        <p:nvSpPr>
          <p:cNvPr id="93" name="object 20"/>
          <p:cNvSpPr/>
          <p:nvPr/>
        </p:nvSpPr>
        <p:spPr>
          <a:xfrm>
            <a:off x="1185546" y="5042740"/>
            <a:ext cx="2771140" cy="1073150"/>
          </a:xfrm>
          <a:custGeom>
            <a:avLst/>
            <a:gdLst/>
            <a:ahLst/>
            <a:cxnLst/>
            <a:rect l="l" t="t" r="r" b="b"/>
            <a:pathLst>
              <a:path w="2771140" h="1073150">
                <a:moveTo>
                  <a:pt x="0" y="1072895"/>
                </a:moveTo>
                <a:lnTo>
                  <a:pt x="2770632" y="1072895"/>
                </a:lnTo>
                <a:lnTo>
                  <a:pt x="2770632" y="0"/>
                </a:lnTo>
                <a:lnTo>
                  <a:pt x="0" y="0"/>
                </a:lnTo>
                <a:lnTo>
                  <a:pt x="0" y="1072895"/>
                </a:lnTo>
                <a:close/>
              </a:path>
            </a:pathLst>
          </a:custGeom>
          <a:solidFill>
            <a:srgbClr val="DAE2F3"/>
          </a:solidFill>
        </p:spPr>
        <p:txBody>
          <a:bodyPr wrap="square" lIns="0" tIns="0" rIns="0" bIns="0" rtlCol="0"/>
          <a:lstStyle/>
          <a:p>
            <a:endParaRPr dirty="0"/>
          </a:p>
        </p:txBody>
      </p:sp>
      <p:sp>
        <p:nvSpPr>
          <p:cNvPr id="94" name="object 21"/>
          <p:cNvSpPr/>
          <p:nvPr/>
        </p:nvSpPr>
        <p:spPr>
          <a:xfrm>
            <a:off x="1185546" y="4740989"/>
            <a:ext cx="2771140" cy="302260"/>
          </a:xfrm>
          <a:custGeom>
            <a:avLst/>
            <a:gdLst/>
            <a:ahLst/>
            <a:cxnLst/>
            <a:rect l="l" t="t" r="r" b="b"/>
            <a:pathLst>
              <a:path w="2771140" h="302260">
                <a:moveTo>
                  <a:pt x="0" y="301751"/>
                </a:moveTo>
                <a:lnTo>
                  <a:pt x="2770632" y="301751"/>
                </a:lnTo>
                <a:lnTo>
                  <a:pt x="2770632" y="0"/>
                </a:lnTo>
                <a:lnTo>
                  <a:pt x="0" y="0"/>
                </a:lnTo>
                <a:lnTo>
                  <a:pt x="0" y="301751"/>
                </a:lnTo>
                <a:close/>
              </a:path>
            </a:pathLst>
          </a:custGeom>
          <a:solidFill>
            <a:srgbClr val="00AFEF"/>
          </a:solidFill>
        </p:spPr>
        <p:txBody>
          <a:bodyPr wrap="square" lIns="0" tIns="0" rIns="0" bIns="0" rtlCol="0"/>
          <a:lstStyle/>
          <a:p>
            <a:endParaRPr dirty="0"/>
          </a:p>
        </p:txBody>
      </p:sp>
      <p:sp>
        <p:nvSpPr>
          <p:cNvPr id="95" name="object 22"/>
          <p:cNvSpPr txBox="1"/>
          <p:nvPr/>
        </p:nvSpPr>
        <p:spPr>
          <a:xfrm>
            <a:off x="1185546" y="4758133"/>
            <a:ext cx="2771140" cy="269240"/>
          </a:xfrm>
          <a:prstGeom prst="rect">
            <a:avLst/>
          </a:prstGeom>
        </p:spPr>
        <p:txBody>
          <a:bodyPr vert="horz" wrap="square" lIns="0" tIns="12065" rIns="0" bIns="0" rtlCol="0">
            <a:spAutoFit/>
          </a:bodyPr>
          <a:lstStyle/>
          <a:p>
            <a:pPr marL="843915">
              <a:lnSpc>
                <a:spcPct val="100000"/>
              </a:lnSpc>
              <a:spcBef>
                <a:spcPts val="95"/>
              </a:spcBef>
            </a:pPr>
            <a:r>
              <a:rPr sz="1600" b="1" spc="-5" dirty="0">
                <a:solidFill>
                  <a:srgbClr val="FFFFFF"/>
                </a:solidFill>
                <a:latin typeface="Meiryo UI"/>
                <a:cs typeface="Meiryo UI"/>
              </a:rPr>
              <a:t>メッ</a:t>
            </a:r>
            <a:r>
              <a:rPr sz="1600" b="1" spc="-10" dirty="0">
                <a:solidFill>
                  <a:srgbClr val="FFFFFF"/>
                </a:solidFill>
                <a:latin typeface="Meiryo UI"/>
                <a:cs typeface="Meiryo UI"/>
              </a:rPr>
              <a:t>セ</a:t>
            </a:r>
            <a:r>
              <a:rPr sz="1400" b="1" dirty="0">
                <a:solidFill>
                  <a:srgbClr val="FFFFFF"/>
                </a:solidFill>
                <a:latin typeface="Meiryo UI"/>
                <a:cs typeface="Meiryo UI"/>
              </a:rPr>
              <a:t>［仮称]</a:t>
            </a:r>
            <a:endParaRPr sz="1400" dirty="0">
              <a:latin typeface="Meiryo UI"/>
              <a:cs typeface="Meiryo UI"/>
            </a:endParaRPr>
          </a:p>
        </p:txBody>
      </p:sp>
      <p:sp>
        <p:nvSpPr>
          <p:cNvPr id="96" name="object 23"/>
          <p:cNvSpPr txBox="1"/>
          <p:nvPr/>
        </p:nvSpPr>
        <p:spPr>
          <a:xfrm>
            <a:off x="1185545" y="5042868"/>
            <a:ext cx="2892677" cy="1031875"/>
          </a:xfrm>
          <a:prstGeom prst="rect">
            <a:avLst/>
          </a:prstGeom>
        </p:spPr>
        <p:txBody>
          <a:bodyPr vert="horz" wrap="square" lIns="0" tIns="30480" rIns="0" bIns="0" rtlCol="0">
            <a:spAutoFit/>
          </a:bodyPr>
          <a:lstStyle/>
          <a:p>
            <a:pPr marL="153670">
              <a:lnSpc>
                <a:spcPct val="100000"/>
              </a:lnSpc>
              <a:spcBef>
                <a:spcPts val="240"/>
              </a:spcBef>
            </a:pPr>
            <a:r>
              <a:rPr sz="1200" b="1" dirty="0">
                <a:latin typeface="Meiryo UI"/>
                <a:cs typeface="Meiryo UI"/>
              </a:rPr>
              <a:t>展示面積</a:t>
            </a:r>
            <a:r>
              <a:rPr sz="1200" b="1" spc="-5" dirty="0">
                <a:latin typeface="Meiryo UI"/>
                <a:cs typeface="Meiryo UI"/>
              </a:rPr>
              <a:t>:</a:t>
            </a:r>
            <a:r>
              <a:rPr sz="1200" b="1" dirty="0">
                <a:latin typeface="Meiryo UI"/>
                <a:cs typeface="Meiryo UI"/>
              </a:rPr>
              <a:t>約4,000㎡</a:t>
            </a:r>
            <a:endParaRPr sz="1200" dirty="0">
              <a:latin typeface="Meiryo UI"/>
              <a:cs typeface="Meiryo UI"/>
            </a:endParaRPr>
          </a:p>
          <a:p>
            <a:pPr marL="153670">
              <a:lnSpc>
                <a:spcPct val="100000"/>
              </a:lnSpc>
              <a:spcBef>
                <a:spcPts val="145"/>
              </a:spcBef>
            </a:pPr>
            <a:r>
              <a:rPr sz="1200" b="1" dirty="0">
                <a:latin typeface="Meiryo UI"/>
                <a:cs typeface="Meiryo UI"/>
              </a:rPr>
              <a:t>※2分割利用</a:t>
            </a:r>
            <a:r>
              <a:rPr sz="1200" b="1" spc="-5" dirty="0">
                <a:latin typeface="Meiryo UI"/>
                <a:cs typeface="Meiryo UI"/>
              </a:rPr>
              <a:t>を</a:t>
            </a:r>
            <a:r>
              <a:rPr sz="1200" b="1" dirty="0">
                <a:latin typeface="Meiryo UI"/>
                <a:cs typeface="Meiryo UI"/>
              </a:rPr>
              <a:t>想定</a:t>
            </a:r>
            <a:endParaRPr sz="1200" dirty="0">
              <a:latin typeface="Meiryo UI"/>
              <a:cs typeface="Meiryo UI"/>
            </a:endParaRPr>
          </a:p>
          <a:p>
            <a:pPr marL="153670">
              <a:lnSpc>
                <a:spcPct val="100000"/>
              </a:lnSpc>
              <a:spcBef>
                <a:spcPts val="145"/>
              </a:spcBef>
            </a:pPr>
            <a:r>
              <a:rPr sz="1200" dirty="0">
                <a:latin typeface="Meiryo UI"/>
                <a:cs typeface="Meiryo UI"/>
              </a:rPr>
              <a:t>主にテー</a:t>
            </a:r>
            <a:r>
              <a:rPr sz="1200" spc="-5" dirty="0">
                <a:latin typeface="Meiryo UI"/>
                <a:cs typeface="Meiryo UI"/>
              </a:rPr>
              <a:t>マウ</a:t>
            </a:r>
            <a:r>
              <a:rPr sz="1200" spc="-10" dirty="0">
                <a:latin typeface="Meiryo UI"/>
                <a:cs typeface="Meiryo UI"/>
              </a:rPr>
              <a:t>イ</a:t>
            </a:r>
            <a:r>
              <a:rPr sz="1200" dirty="0">
                <a:latin typeface="Meiryo UI"/>
                <a:cs typeface="Meiryo UI"/>
              </a:rPr>
              <a:t>ー</a:t>
            </a:r>
            <a:r>
              <a:rPr sz="1200" spc="-5" dirty="0">
                <a:latin typeface="Meiryo UI"/>
                <a:cs typeface="Meiryo UI"/>
              </a:rPr>
              <a:t>ク</a:t>
            </a:r>
            <a:r>
              <a:rPr sz="1200" dirty="0">
                <a:latin typeface="Meiryo UI"/>
                <a:cs typeface="Meiryo UI"/>
              </a:rPr>
              <a:t>で使用。</a:t>
            </a:r>
          </a:p>
          <a:p>
            <a:pPr marL="153670" marR="306705">
              <a:lnSpc>
                <a:spcPts val="1590"/>
              </a:lnSpc>
              <a:spcBef>
                <a:spcPts val="70"/>
              </a:spcBef>
            </a:pPr>
            <a:r>
              <a:rPr sz="1200" dirty="0" err="1">
                <a:latin typeface="Meiryo UI"/>
                <a:cs typeface="Meiryo UI"/>
              </a:rPr>
              <a:t>産業・医療・</a:t>
            </a:r>
            <a:r>
              <a:rPr sz="1200" dirty="0" err="1" smtClean="0">
                <a:latin typeface="Meiryo UI"/>
                <a:cs typeface="Meiryo UI"/>
              </a:rPr>
              <a:t>観光など様々</a:t>
            </a:r>
            <a:r>
              <a:rPr sz="1200" spc="5" dirty="0" err="1" smtClean="0">
                <a:latin typeface="Meiryo UI"/>
                <a:cs typeface="Meiryo UI"/>
              </a:rPr>
              <a:t>な</a:t>
            </a:r>
            <a:r>
              <a:rPr sz="1200" dirty="0" err="1" smtClean="0">
                <a:latin typeface="Meiryo UI"/>
                <a:cs typeface="Meiryo UI"/>
              </a:rPr>
              <a:t>展示会を会期中入れ替</a:t>
            </a:r>
            <a:r>
              <a:rPr sz="1200" spc="5" dirty="0" err="1" smtClean="0">
                <a:latin typeface="Meiryo UI"/>
                <a:cs typeface="Meiryo UI"/>
              </a:rPr>
              <a:t>え</a:t>
            </a:r>
            <a:r>
              <a:rPr sz="1200" dirty="0" err="1" smtClean="0">
                <a:latin typeface="Meiryo UI"/>
                <a:cs typeface="Meiryo UI"/>
              </a:rPr>
              <a:t>で実現可能</a:t>
            </a:r>
            <a:r>
              <a:rPr sz="1200" dirty="0">
                <a:latin typeface="Meiryo UI"/>
                <a:cs typeface="Meiryo UI"/>
              </a:rPr>
              <a:t>。</a:t>
            </a:r>
          </a:p>
        </p:txBody>
      </p:sp>
      <p:sp>
        <p:nvSpPr>
          <p:cNvPr id="97" name="object 24"/>
          <p:cNvSpPr/>
          <p:nvPr/>
        </p:nvSpPr>
        <p:spPr>
          <a:xfrm>
            <a:off x="3439667" y="2125447"/>
            <a:ext cx="548640" cy="542925"/>
          </a:xfrm>
          <a:custGeom>
            <a:avLst/>
            <a:gdLst/>
            <a:ahLst/>
            <a:cxnLst/>
            <a:rect l="l" t="t" r="r" b="b"/>
            <a:pathLst>
              <a:path w="548639" h="542925">
                <a:moveTo>
                  <a:pt x="0" y="271272"/>
                </a:moveTo>
                <a:lnTo>
                  <a:pt x="4419" y="222499"/>
                </a:lnTo>
                <a:lnTo>
                  <a:pt x="17161" y="176600"/>
                </a:lnTo>
                <a:lnTo>
                  <a:pt x="37450" y="134337"/>
                </a:lnTo>
                <a:lnTo>
                  <a:pt x="64513" y="96478"/>
                </a:lnTo>
                <a:lnTo>
                  <a:pt x="97575" y="63786"/>
                </a:lnTo>
                <a:lnTo>
                  <a:pt x="135861" y="37027"/>
                </a:lnTo>
                <a:lnTo>
                  <a:pt x="178597" y="16966"/>
                </a:lnTo>
                <a:lnTo>
                  <a:pt x="225008" y="4369"/>
                </a:lnTo>
                <a:lnTo>
                  <a:pt x="274320" y="0"/>
                </a:lnTo>
                <a:lnTo>
                  <a:pt x="323631" y="4369"/>
                </a:lnTo>
                <a:lnTo>
                  <a:pt x="370042" y="16966"/>
                </a:lnTo>
                <a:lnTo>
                  <a:pt x="412778" y="37027"/>
                </a:lnTo>
                <a:lnTo>
                  <a:pt x="451064" y="63786"/>
                </a:lnTo>
                <a:lnTo>
                  <a:pt x="484126" y="96478"/>
                </a:lnTo>
                <a:lnTo>
                  <a:pt x="511189" y="134337"/>
                </a:lnTo>
                <a:lnTo>
                  <a:pt x="531478" y="176600"/>
                </a:lnTo>
                <a:lnTo>
                  <a:pt x="544220" y="222499"/>
                </a:lnTo>
                <a:lnTo>
                  <a:pt x="548640" y="271272"/>
                </a:lnTo>
                <a:lnTo>
                  <a:pt x="544220" y="320044"/>
                </a:lnTo>
                <a:lnTo>
                  <a:pt x="531478" y="365943"/>
                </a:lnTo>
                <a:lnTo>
                  <a:pt x="511189" y="408206"/>
                </a:lnTo>
                <a:lnTo>
                  <a:pt x="484126" y="446065"/>
                </a:lnTo>
                <a:lnTo>
                  <a:pt x="451064" y="478757"/>
                </a:lnTo>
                <a:lnTo>
                  <a:pt x="412778" y="505516"/>
                </a:lnTo>
                <a:lnTo>
                  <a:pt x="370042" y="525577"/>
                </a:lnTo>
                <a:lnTo>
                  <a:pt x="323631" y="538174"/>
                </a:lnTo>
                <a:lnTo>
                  <a:pt x="274320" y="542543"/>
                </a:lnTo>
                <a:lnTo>
                  <a:pt x="225008" y="538174"/>
                </a:lnTo>
                <a:lnTo>
                  <a:pt x="178597" y="525577"/>
                </a:lnTo>
                <a:lnTo>
                  <a:pt x="135861" y="505516"/>
                </a:lnTo>
                <a:lnTo>
                  <a:pt x="97575" y="478757"/>
                </a:lnTo>
                <a:lnTo>
                  <a:pt x="64513" y="446065"/>
                </a:lnTo>
                <a:lnTo>
                  <a:pt x="37450" y="408206"/>
                </a:lnTo>
                <a:lnTo>
                  <a:pt x="17161" y="365943"/>
                </a:lnTo>
                <a:lnTo>
                  <a:pt x="4419" y="320044"/>
                </a:lnTo>
                <a:lnTo>
                  <a:pt x="0" y="271272"/>
                </a:lnTo>
                <a:close/>
              </a:path>
            </a:pathLst>
          </a:custGeom>
          <a:ln w="57150">
            <a:solidFill>
              <a:srgbClr val="FFC000"/>
            </a:solidFill>
          </a:ln>
        </p:spPr>
        <p:txBody>
          <a:bodyPr wrap="square" lIns="0" tIns="0" rIns="0" bIns="0" rtlCol="0"/>
          <a:lstStyle/>
          <a:p>
            <a:endParaRPr dirty="0"/>
          </a:p>
        </p:txBody>
      </p:sp>
      <p:sp>
        <p:nvSpPr>
          <p:cNvPr id="98" name="object 25"/>
          <p:cNvSpPr/>
          <p:nvPr/>
        </p:nvSpPr>
        <p:spPr>
          <a:xfrm>
            <a:off x="4078223" y="1660626"/>
            <a:ext cx="215265" cy="186055"/>
          </a:xfrm>
          <a:custGeom>
            <a:avLst/>
            <a:gdLst/>
            <a:ahLst/>
            <a:cxnLst/>
            <a:rect l="l" t="t" r="r" b="b"/>
            <a:pathLst>
              <a:path w="215264" h="186055">
                <a:moveTo>
                  <a:pt x="0" y="92963"/>
                </a:moveTo>
                <a:lnTo>
                  <a:pt x="8447" y="56792"/>
                </a:lnTo>
                <a:lnTo>
                  <a:pt x="31480" y="27241"/>
                </a:lnTo>
                <a:lnTo>
                  <a:pt x="65633" y="7310"/>
                </a:lnTo>
                <a:lnTo>
                  <a:pt x="107441" y="0"/>
                </a:lnTo>
                <a:lnTo>
                  <a:pt x="149250" y="7310"/>
                </a:lnTo>
                <a:lnTo>
                  <a:pt x="183403" y="27241"/>
                </a:lnTo>
                <a:lnTo>
                  <a:pt x="206436" y="56792"/>
                </a:lnTo>
                <a:lnTo>
                  <a:pt x="214884" y="92963"/>
                </a:lnTo>
                <a:lnTo>
                  <a:pt x="206436" y="129135"/>
                </a:lnTo>
                <a:lnTo>
                  <a:pt x="183403" y="158686"/>
                </a:lnTo>
                <a:lnTo>
                  <a:pt x="149250" y="178617"/>
                </a:lnTo>
                <a:lnTo>
                  <a:pt x="107441" y="185927"/>
                </a:lnTo>
                <a:lnTo>
                  <a:pt x="65633" y="178617"/>
                </a:lnTo>
                <a:lnTo>
                  <a:pt x="31480" y="158686"/>
                </a:lnTo>
                <a:lnTo>
                  <a:pt x="8447" y="129135"/>
                </a:lnTo>
                <a:lnTo>
                  <a:pt x="0" y="92963"/>
                </a:lnTo>
                <a:close/>
              </a:path>
            </a:pathLst>
          </a:custGeom>
          <a:ln w="57150">
            <a:solidFill>
              <a:srgbClr val="FFC000"/>
            </a:solidFill>
          </a:ln>
        </p:spPr>
        <p:txBody>
          <a:bodyPr wrap="square" lIns="0" tIns="0" rIns="0" bIns="0" rtlCol="0"/>
          <a:lstStyle/>
          <a:p>
            <a:endParaRPr dirty="0"/>
          </a:p>
        </p:txBody>
      </p:sp>
      <p:sp>
        <p:nvSpPr>
          <p:cNvPr id="99" name="object 26"/>
          <p:cNvSpPr/>
          <p:nvPr/>
        </p:nvSpPr>
        <p:spPr>
          <a:xfrm>
            <a:off x="4821935" y="3623539"/>
            <a:ext cx="356870" cy="356870"/>
          </a:xfrm>
          <a:custGeom>
            <a:avLst/>
            <a:gdLst/>
            <a:ahLst/>
            <a:cxnLst/>
            <a:rect l="l" t="t" r="r" b="b"/>
            <a:pathLst>
              <a:path w="356870" h="356870">
                <a:moveTo>
                  <a:pt x="0" y="178308"/>
                </a:moveTo>
                <a:lnTo>
                  <a:pt x="6372" y="130924"/>
                </a:lnTo>
                <a:lnTo>
                  <a:pt x="24355" y="88335"/>
                </a:lnTo>
                <a:lnTo>
                  <a:pt x="52244" y="52244"/>
                </a:lnTo>
                <a:lnTo>
                  <a:pt x="88335" y="24355"/>
                </a:lnTo>
                <a:lnTo>
                  <a:pt x="130924" y="6372"/>
                </a:lnTo>
                <a:lnTo>
                  <a:pt x="178308" y="0"/>
                </a:lnTo>
                <a:lnTo>
                  <a:pt x="225691" y="6372"/>
                </a:lnTo>
                <a:lnTo>
                  <a:pt x="268280" y="24355"/>
                </a:lnTo>
                <a:lnTo>
                  <a:pt x="304371" y="52244"/>
                </a:lnTo>
                <a:lnTo>
                  <a:pt x="332260" y="88335"/>
                </a:lnTo>
                <a:lnTo>
                  <a:pt x="350243" y="130924"/>
                </a:lnTo>
                <a:lnTo>
                  <a:pt x="356615" y="178308"/>
                </a:lnTo>
                <a:lnTo>
                  <a:pt x="350243" y="225691"/>
                </a:lnTo>
                <a:lnTo>
                  <a:pt x="332260" y="268280"/>
                </a:lnTo>
                <a:lnTo>
                  <a:pt x="304371" y="304371"/>
                </a:lnTo>
                <a:lnTo>
                  <a:pt x="268280" y="332260"/>
                </a:lnTo>
                <a:lnTo>
                  <a:pt x="225691" y="350243"/>
                </a:lnTo>
                <a:lnTo>
                  <a:pt x="178308" y="356616"/>
                </a:lnTo>
                <a:lnTo>
                  <a:pt x="130924" y="350243"/>
                </a:lnTo>
                <a:lnTo>
                  <a:pt x="88335" y="332260"/>
                </a:lnTo>
                <a:lnTo>
                  <a:pt x="52244" y="304371"/>
                </a:lnTo>
                <a:lnTo>
                  <a:pt x="24355" y="268280"/>
                </a:lnTo>
                <a:lnTo>
                  <a:pt x="6372" y="225691"/>
                </a:lnTo>
                <a:lnTo>
                  <a:pt x="0" y="178308"/>
                </a:lnTo>
                <a:close/>
              </a:path>
            </a:pathLst>
          </a:custGeom>
          <a:ln w="57150">
            <a:solidFill>
              <a:srgbClr val="FFC000"/>
            </a:solidFill>
          </a:ln>
        </p:spPr>
        <p:txBody>
          <a:bodyPr wrap="square" lIns="0" tIns="0" rIns="0" bIns="0" rtlCol="0"/>
          <a:lstStyle/>
          <a:p>
            <a:endParaRPr dirty="0"/>
          </a:p>
        </p:txBody>
      </p:sp>
      <p:sp>
        <p:nvSpPr>
          <p:cNvPr id="100" name="object 27"/>
          <p:cNvSpPr/>
          <p:nvPr/>
        </p:nvSpPr>
        <p:spPr>
          <a:xfrm>
            <a:off x="7275576" y="4685766"/>
            <a:ext cx="330835" cy="208915"/>
          </a:xfrm>
          <a:custGeom>
            <a:avLst/>
            <a:gdLst/>
            <a:ahLst/>
            <a:cxnLst/>
            <a:rect l="l" t="t" r="r" b="b"/>
            <a:pathLst>
              <a:path w="330834" h="208914">
                <a:moveTo>
                  <a:pt x="0" y="104394"/>
                </a:moveTo>
                <a:lnTo>
                  <a:pt x="31906" y="42739"/>
                </a:lnTo>
                <a:lnTo>
                  <a:pt x="67702" y="20141"/>
                </a:lnTo>
                <a:lnTo>
                  <a:pt x="113092" y="5321"/>
                </a:lnTo>
                <a:lnTo>
                  <a:pt x="165353" y="0"/>
                </a:lnTo>
                <a:lnTo>
                  <a:pt x="217615" y="5321"/>
                </a:lnTo>
                <a:lnTo>
                  <a:pt x="263005" y="20141"/>
                </a:lnTo>
                <a:lnTo>
                  <a:pt x="298801" y="42739"/>
                </a:lnTo>
                <a:lnTo>
                  <a:pt x="322277" y="71396"/>
                </a:lnTo>
                <a:lnTo>
                  <a:pt x="330707" y="104394"/>
                </a:lnTo>
                <a:lnTo>
                  <a:pt x="322277" y="137391"/>
                </a:lnTo>
                <a:lnTo>
                  <a:pt x="298801" y="166048"/>
                </a:lnTo>
                <a:lnTo>
                  <a:pt x="263005" y="188646"/>
                </a:lnTo>
                <a:lnTo>
                  <a:pt x="217615" y="203466"/>
                </a:lnTo>
                <a:lnTo>
                  <a:pt x="165353" y="208788"/>
                </a:lnTo>
                <a:lnTo>
                  <a:pt x="113092" y="203466"/>
                </a:lnTo>
                <a:lnTo>
                  <a:pt x="67702" y="188646"/>
                </a:lnTo>
                <a:lnTo>
                  <a:pt x="31906" y="166048"/>
                </a:lnTo>
                <a:lnTo>
                  <a:pt x="8430" y="137391"/>
                </a:lnTo>
                <a:lnTo>
                  <a:pt x="0" y="104394"/>
                </a:lnTo>
                <a:close/>
              </a:path>
            </a:pathLst>
          </a:custGeom>
          <a:ln w="57150">
            <a:solidFill>
              <a:srgbClr val="FFC000"/>
            </a:solidFill>
          </a:ln>
        </p:spPr>
        <p:txBody>
          <a:bodyPr wrap="square" lIns="0" tIns="0" rIns="0" bIns="0" rtlCol="0"/>
          <a:lstStyle/>
          <a:p>
            <a:endParaRPr dirty="0"/>
          </a:p>
        </p:txBody>
      </p:sp>
      <p:sp>
        <p:nvSpPr>
          <p:cNvPr id="101" name="object 28"/>
          <p:cNvSpPr/>
          <p:nvPr/>
        </p:nvSpPr>
        <p:spPr>
          <a:xfrm>
            <a:off x="7642859" y="4304766"/>
            <a:ext cx="315595" cy="302260"/>
          </a:xfrm>
          <a:custGeom>
            <a:avLst/>
            <a:gdLst/>
            <a:ahLst/>
            <a:cxnLst/>
            <a:rect l="l" t="t" r="r" b="b"/>
            <a:pathLst>
              <a:path w="315595" h="302260">
                <a:moveTo>
                  <a:pt x="0" y="150876"/>
                </a:moveTo>
                <a:lnTo>
                  <a:pt x="8040" y="103193"/>
                </a:lnTo>
                <a:lnTo>
                  <a:pt x="30431" y="61776"/>
                </a:lnTo>
                <a:lnTo>
                  <a:pt x="64574" y="29114"/>
                </a:lnTo>
                <a:lnTo>
                  <a:pt x="107874" y="7693"/>
                </a:lnTo>
                <a:lnTo>
                  <a:pt x="157734" y="0"/>
                </a:lnTo>
                <a:lnTo>
                  <a:pt x="207593" y="7693"/>
                </a:lnTo>
                <a:lnTo>
                  <a:pt x="250893" y="29114"/>
                </a:lnTo>
                <a:lnTo>
                  <a:pt x="285036" y="61776"/>
                </a:lnTo>
                <a:lnTo>
                  <a:pt x="307427" y="103193"/>
                </a:lnTo>
                <a:lnTo>
                  <a:pt x="315468" y="150876"/>
                </a:lnTo>
                <a:lnTo>
                  <a:pt x="307427" y="198558"/>
                </a:lnTo>
                <a:lnTo>
                  <a:pt x="285036" y="239975"/>
                </a:lnTo>
                <a:lnTo>
                  <a:pt x="250893" y="272637"/>
                </a:lnTo>
                <a:lnTo>
                  <a:pt x="207593" y="294058"/>
                </a:lnTo>
                <a:lnTo>
                  <a:pt x="157734" y="301752"/>
                </a:lnTo>
                <a:lnTo>
                  <a:pt x="107874" y="294058"/>
                </a:lnTo>
                <a:lnTo>
                  <a:pt x="64574" y="272637"/>
                </a:lnTo>
                <a:lnTo>
                  <a:pt x="30431" y="239975"/>
                </a:lnTo>
                <a:lnTo>
                  <a:pt x="8040" y="198558"/>
                </a:lnTo>
                <a:lnTo>
                  <a:pt x="0" y="150876"/>
                </a:lnTo>
                <a:close/>
              </a:path>
            </a:pathLst>
          </a:custGeom>
          <a:ln w="57150">
            <a:solidFill>
              <a:srgbClr val="FFC000"/>
            </a:solidFill>
          </a:ln>
        </p:spPr>
        <p:txBody>
          <a:bodyPr wrap="square" lIns="0" tIns="0" rIns="0" bIns="0" rtlCol="0"/>
          <a:lstStyle/>
          <a:p>
            <a:endParaRPr dirty="0"/>
          </a:p>
        </p:txBody>
      </p:sp>
      <p:sp>
        <p:nvSpPr>
          <p:cNvPr id="102" name="object 29"/>
          <p:cNvSpPr/>
          <p:nvPr/>
        </p:nvSpPr>
        <p:spPr>
          <a:xfrm>
            <a:off x="2781300" y="2467204"/>
            <a:ext cx="731392" cy="216535"/>
          </a:xfrm>
          <a:custGeom>
            <a:avLst/>
            <a:gdLst/>
            <a:ahLst/>
            <a:cxnLst/>
            <a:rect l="l" t="t" r="r" b="b"/>
            <a:pathLst>
              <a:path w="809625" h="238125">
                <a:moveTo>
                  <a:pt x="693492" y="37030"/>
                </a:moveTo>
                <a:lnTo>
                  <a:pt x="0" y="200787"/>
                </a:lnTo>
                <a:lnTo>
                  <a:pt x="8636" y="237871"/>
                </a:lnTo>
                <a:lnTo>
                  <a:pt x="702214" y="74123"/>
                </a:lnTo>
                <a:lnTo>
                  <a:pt x="693492" y="37030"/>
                </a:lnTo>
                <a:close/>
              </a:path>
              <a:path w="809625" h="238125">
                <a:moveTo>
                  <a:pt x="805159" y="32638"/>
                </a:moveTo>
                <a:lnTo>
                  <a:pt x="712089" y="32638"/>
                </a:lnTo>
                <a:lnTo>
                  <a:pt x="720852" y="69723"/>
                </a:lnTo>
                <a:lnTo>
                  <a:pt x="702214" y="74123"/>
                </a:lnTo>
                <a:lnTo>
                  <a:pt x="710945" y="111252"/>
                </a:lnTo>
                <a:lnTo>
                  <a:pt x="805159" y="32638"/>
                </a:lnTo>
                <a:close/>
              </a:path>
              <a:path w="809625" h="238125">
                <a:moveTo>
                  <a:pt x="712089" y="32638"/>
                </a:moveTo>
                <a:lnTo>
                  <a:pt x="693492" y="37030"/>
                </a:lnTo>
                <a:lnTo>
                  <a:pt x="702214" y="74123"/>
                </a:lnTo>
                <a:lnTo>
                  <a:pt x="720852" y="69723"/>
                </a:lnTo>
                <a:lnTo>
                  <a:pt x="712089" y="32638"/>
                </a:lnTo>
                <a:close/>
              </a:path>
              <a:path w="809625" h="238125">
                <a:moveTo>
                  <a:pt x="684783" y="0"/>
                </a:moveTo>
                <a:lnTo>
                  <a:pt x="693492" y="37030"/>
                </a:lnTo>
                <a:lnTo>
                  <a:pt x="712089" y="32638"/>
                </a:lnTo>
                <a:lnTo>
                  <a:pt x="805159" y="32638"/>
                </a:lnTo>
                <a:lnTo>
                  <a:pt x="809117" y="29337"/>
                </a:lnTo>
                <a:lnTo>
                  <a:pt x="684783" y="0"/>
                </a:lnTo>
                <a:close/>
              </a:path>
            </a:pathLst>
          </a:custGeom>
          <a:solidFill>
            <a:srgbClr val="FF0000"/>
          </a:solidFill>
        </p:spPr>
        <p:txBody>
          <a:bodyPr wrap="square" lIns="0" tIns="0" rIns="0" bIns="0" rtlCol="0"/>
          <a:lstStyle/>
          <a:p>
            <a:endParaRPr dirty="0"/>
          </a:p>
        </p:txBody>
      </p:sp>
      <p:sp>
        <p:nvSpPr>
          <p:cNvPr id="103" name="object 30"/>
          <p:cNvSpPr txBox="1"/>
          <p:nvPr/>
        </p:nvSpPr>
        <p:spPr>
          <a:xfrm>
            <a:off x="1400237" y="6121694"/>
            <a:ext cx="4449020" cy="228268"/>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1400" dirty="0">
                <a:solidFill>
                  <a:srgbClr val="FF0000"/>
                </a:solidFill>
                <a:latin typeface="Meiryo UI"/>
                <a:cs typeface="Meiryo UI"/>
              </a:rPr>
              <a:t>※施設</a:t>
            </a:r>
            <a:r>
              <a:rPr sz="1400" spc="5" dirty="0">
                <a:solidFill>
                  <a:srgbClr val="FF0000"/>
                </a:solidFill>
                <a:latin typeface="Meiryo UI"/>
                <a:cs typeface="Meiryo UI"/>
              </a:rPr>
              <a:t>の</a:t>
            </a:r>
            <a:r>
              <a:rPr sz="1400" dirty="0">
                <a:solidFill>
                  <a:srgbClr val="FF0000"/>
                </a:solidFill>
                <a:latin typeface="Meiryo UI"/>
                <a:cs typeface="Meiryo UI"/>
              </a:rPr>
              <a:t>規模や仕</a:t>
            </a:r>
            <a:r>
              <a:rPr sz="1400" spc="-15" dirty="0">
                <a:solidFill>
                  <a:srgbClr val="FF0000"/>
                </a:solidFill>
                <a:latin typeface="Meiryo UI"/>
                <a:cs typeface="Meiryo UI"/>
              </a:rPr>
              <a:t>様</a:t>
            </a:r>
            <a:r>
              <a:rPr sz="1400" dirty="0">
                <a:solidFill>
                  <a:srgbClr val="FF0000"/>
                </a:solidFill>
                <a:latin typeface="Meiryo UI"/>
                <a:cs typeface="Meiryo UI"/>
              </a:rPr>
              <a:t>等</a:t>
            </a:r>
            <a:r>
              <a:rPr sz="1400" spc="-5" dirty="0">
                <a:solidFill>
                  <a:srgbClr val="FF0000"/>
                </a:solidFill>
                <a:latin typeface="Meiryo UI"/>
                <a:cs typeface="Meiryo UI"/>
              </a:rPr>
              <a:t>は変</a:t>
            </a:r>
            <a:r>
              <a:rPr sz="1400" spc="-15" dirty="0">
                <a:solidFill>
                  <a:srgbClr val="FF0000"/>
                </a:solidFill>
                <a:latin typeface="Meiryo UI"/>
                <a:cs typeface="Meiryo UI"/>
              </a:rPr>
              <a:t>更</a:t>
            </a:r>
            <a:r>
              <a:rPr sz="1400" spc="-10" dirty="0">
                <a:solidFill>
                  <a:srgbClr val="FF0000"/>
                </a:solidFill>
                <a:latin typeface="Meiryo UI"/>
                <a:cs typeface="Meiryo UI"/>
              </a:rPr>
              <a:t>と</a:t>
            </a:r>
            <a:r>
              <a:rPr sz="1400" spc="-5" dirty="0">
                <a:solidFill>
                  <a:srgbClr val="FF0000"/>
                </a:solidFill>
                <a:latin typeface="Meiryo UI"/>
                <a:cs typeface="Meiryo UI"/>
              </a:rPr>
              <a:t>なる場</a:t>
            </a:r>
            <a:r>
              <a:rPr sz="1400" spc="-15" dirty="0">
                <a:solidFill>
                  <a:srgbClr val="FF0000"/>
                </a:solidFill>
                <a:latin typeface="Meiryo UI"/>
                <a:cs typeface="Meiryo UI"/>
              </a:rPr>
              <a:t>合</a:t>
            </a:r>
            <a:r>
              <a:rPr sz="1400" dirty="0">
                <a:solidFill>
                  <a:srgbClr val="FF0000"/>
                </a:solidFill>
                <a:latin typeface="Meiryo UI"/>
                <a:cs typeface="Meiryo UI"/>
              </a:rPr>
              <a:t>がご</a:t>
            </a:r>
            <a:r>
              <a:rPr sz="1400" spc="-15" dirty="0">
                <a:solidFill>
                  <a:srgbClr val="FF0000"/>
                </a:solidFill>
                <a:latin typeface="Meiryo UI"/>
                <a:cs typeface="Meiryo UI"/>
              </a:rPr>
              <a:t>ざ</a:t>
            </a:r>
            <a:r>
              <a:rPr sz="1400" spc="-10" dirty="0">
                <a:solidFill>
                  <a:srgbClr val="FF0000"/>
                </a:solidFill>
                <a:latin typeface="Meiryo UI"/>
                <a:cs typeface="Meiryo UI"/>
              </a:rPr>
              <a:t>い</a:t>
            </a:r>
            <a:r>
              <a:rPr sz="1400" spc="-15" dirty="0">
                <a:solidFill>
                  <a:srgbClr val="FF0000"/>
                </a:solidFill>
                <a:latin typeface="Meiryo UI"/>
                <a:cs typeface="Meiryo UI"/>
              </a:rPr>
              <a:t>ま</a:t>
            </a:r>
            <a:r>
              <a:rPr sz="1400" dirty="0">
                <a:solidFill>
                  <a:srgbClr val="FF0000"/>
                </a:solidFill>
                <a:latin typeface="Meiryo UI"/>
                <a:cs typeface="Meiryo UI"/>
              </a:rPr>
              <a:t>す。</a:t>
            </a:r>
            <a:endParaRPr sz="1400" dirty="0">
              <a:latin typeface="Meiryo UI"/>
              <a:cs typeface="Meiryo UI"/>
            </a:endParaRPr>
          </a:p>
        </p:txBody>
      </p:sp>
      <p:sp>
        <p:nvSpPr>
          <p:cNvPr id="104" name="object 31"/>
          <p:cNvSpPr/>
          <p:nvPr/>
        </p:nvSpPr>
        <p:spPr>
          <a:xfrm>
            <a:off x="8845295" y="5146015"/>
            <a:ext cx="1609725" cy="289560"/>
          </a:xfrm>
          <a:custGeom>
            <a:avLst/>
            <a:gdLst/>
            <a:ahLst/>
            <a:cxnLst/>
            <a:rect l="l" t="t" r="r" b="b"/>
            <a:pathLst>
              <a:path w="1609725" h="289560">
                <a:moveTo>
                  <a:pt x="0" y="289560"/>
                </a:moveTo>
                <a:lnTo>
                  <a:pt x="1609344" y="289560"/>
                </a:lnTo>
                <a:lnTo>
                  <a:pt x="1609344" y="0"/>
                </a:lnTo>
                <a:lnTo>
                  <a:pt x="0" y="0"/>
                </a:lnTo>
                <a:lnTo>
                  <a:pt x="0" y="289560"/>
                </a:lnTo>
                <a:close/>
              </a:path>
            </a:pathLst>
          </a:custGeom>
          <a:solidFill>
            <a:srgbClr val="FF0000"/>
          </a:solidFill>
        </p:spPr>
        <p:txBody>
          <a:bodyPr wrap="square" lIns="0" tIns="0" rIns="0" bIns="0" rtlCol="0"/>
          <a:lstStyle/>
          <a:p>
            <a:endParaRPr dirty="0"/>
          </a:p>
        </p:txBody>
      </p:sp>
      <p:sp>
        <p:nvSpPr>
          <p:cNvPr id="105" name="object 32"/>
          <p:cNvSpPr txBox="1"/>
          <p:nvPr/>
        </p:nvSpPr>
        <p:spPr>
          <a:xfrm>
            <a:off x="8862059" y="5171414"/>
            <a:ext cx="3051175" cy="269240"/>
          </a:xfrm>
          <a:prstGeom prst="rect">
            <a:avLst/>
          </a:prstGeom>
        </p:spPr>
        <p:txBody>
          <a:bodyPr vert="horz" wrap="square" lIns="0" tIns="12065" rIns="0" bIns="0" rtlCol="0">
            <a:spAutoFit/>
          </a:bodyPr>
          <a:lstStyle/>
          <a:p>
            <a:pPr marL="366395">
              <a:lnSpc>
                <a:spcPct val="100000"/>
              </a:lnSpc>
              <a:spcBef>
                <a:spcPts val="95"/>
              </a:spcBef>
            </a:pPr>
            <a:r>
              <a:rPr sz="1600" b="1" spc="-5" dirty="0">
                <a:solidFill>
                  <a:srgbClr val="FFFFFF"/>
                </a:solidFill>
                <a:latin typeface="Meiryo UI"/>
                <a:cs typeface="Meiryo UI"/>
              </a:rPr>
              <a:t>日本伝統文化エリ</a:t>
            </a:r>
            <a:r>
              <a:rPr sz="1600" b="1" dirty="0">
                <a:solidFill>
                  <a:srgbClr val="FFFFFF"/>
                </a:solidFill>
                <a:latin typeface="Meiryo UI"/>
                <a:cs typeface="Meiryo UI"/>
              </a:rPr>
              <a:t>ア</a:t>
            </a:r>
            <a:r>
              <a:rPr sz="1400" b="1" dirty="0">
                <a:solidFill>
                  <a:srgbClr val="FFFFFF"/>
                </a:solidFill>
                <a:latin typeface="Meiryo UI"/>
                <a:cs typeface="Meiryo UI"/>
              </a:rPr>
              <a:t>［仮称]</a:t>
            </a:r>
            <a:endParaRPr sz="1400" dirty="0">
              <a:latin typeface="Meiryo UI"/>
              <a:cs typeface="Meiryo UI"/>
            </a:endParaRPr>
          </a:p>
        </p:txBody>
      </p:sp>
      <p:sp>
        <p:nvSpPr>
          <p:cNvPr id="35" name="テキスト ボックス 34"/>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参加促進</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の取組み</a:t>
            </a:r>
            <a:r>
              <a:rPr lang="ja-JP" altLang="en-US" sz="2800" b="1" dirty="0">
                <a:solidFill>
                  <a:schemeClr val="bg1"/>
                </a:solidFill>
                <a:latin typeface="BIZ UDPゴシック" panose="020B0400000000000000" pitchFamily="50" charset="-128"/>
                <a:ea typeface="BIZ UDPゴシック" panose="020B0400000000000000" pitchFamily="50" charset="-128"/>
              </a:rPr>
              <a:t>③</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（催事会場 暫定）</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36" name="object 33"/>
          <p:cNvSpPr txBox="1"/>
          <p:nvPr/>
        </p:nvSpPr>
        <p:spPr>
          <a:xfrm>
            <a:off x="5095239" y="600626"/>
            <a:ext cx="2351151" cy="293670"/>
          </a:xfrm>
          <a:prstGeom prst="rect">
            <a:avLst/>
          </a:prstGeom>
          <a:noFill/>
        </p:spPr>
        <p:txBody>
          <a:bodyPr vert="horz" wrap="square" lIns="0" tIns="16510" rIns="0" bIns="0" rtlCol="0">
            <a:spAutoFit/>
          </a:bodyPr>
          <a:lstStyle/>
          <a:p>
            <a:pPr marL="635">
              <a:lnSpc>
                <a:spcPct val="100000"/>
              </a:lnSpc>
              <a:spcBef>
                <a:spcPts val="130"/>
              </a:spcBef>
            </a:pPr>
            <a:r>
              <a:rPr sz="1800" b="1" dirty="0" err="1">
                <a:solidFill>
                  <a:srgbClr val="FF0000"/>
                </a:solidFill>
                <a:latin typeface="Meiryo UI"/>
                <a:cs typeface="Meiryo UI"/>
              </a:rPr>
              <a:t>赤帯</a:t>
            </a:r>
            <a:r>
              <a:rPr sz="1800" b="1" spc="-10" dirty="0" err="1">
                <a:solidFill>
                  <a:srgbClr val="FF0000"/>
                </a:solidFill>
                <a:latin typeface="Meiryo UI"/>
                <a:cs typeface="Meiryo UI"/>
              </a:rPr>
              <a:t>＝</a:t>
            </a:r>
            <a:r>
              <a:rPr sz="1800" b="1" spc="-10" dirty="0" err="1" smtClean="0">
                <a:solidFill>
                  <a:srgbClr val="FF0000"/>
                </a:solidFill>
                <a:latin typeface="Meiryo UI"/>
                <a:cs typeface="Meiryo UI"/>
              </a:rPr>
              <a:t>ステージ</a:t>
            </a:r>
            <a:r>
              <a:rPr sz="1800" b="1" dirty="0" err="1" smtClean="0">
                <a:solidFill>
                  <a:srgbClr val="FF0000"/>
                </a:solidFill>
                <a:latin typeface="Meiryo UI"/>
                <a:cs typeface="Meiryo UI"/>
              </a:rPr>
              <a:t>系</a:t>
            </a:r>
            <a:r>
              <a:rPr lang="ja-JP" altLang="en-US" sz="1800" b="1" dirty="0" smtClean="0">
                <a:solidFill>
                  <a:srgbClr val="FF0000"/>
                </a:solidFill>
                <a:latin typeface="Meiryo UI"/>
                <a:cs typeface="Meiryo UI"/>
              </a:rPr>
              <a:t>会</a:t>
            </a:r>
            <a:r>
              <a:rPr sz="1800" b="1" dirty="0" smtClean="0">
                <a:solidFill>
                  <a:srgbClr val="FF0000"/>
                </a:solidFill>
                <a:latin typeface="Meiryo UI"/>
                <a:cs typeface="Meiryo UI"/>
              </a:rPr>
              <a:t>場</a:t>
            </a:r>
            <a:endParaRPr sz="1800" dirty="0">
              <a:latin typeface="Meiryo UI"/>
              <a:cs typeface="Meiryo UI"/>
            </a:endParaRPr>
          </a:p>
        </p:txBody>
      </p:sp>
      <p:sp>
        <p:nvSpPr>
          <p:cNvPr id="37" name="object 34"/>
          <p:cNvSpPr txBox="1"/>
          <p:nvPr/>
        </p:nvSpPr>
        <p:spPr>
          <a:xfrm>
            <a:off x="7588757" y="600626"/>
            <a:ext cx="1841500" cy="291465"/>
          </a:xfrm>
          <a:prstGeom prst="rect">
            <a:avLst/>
          </a:prstGeom>
          <a:noFill/>
        </p:spPr>
        <p:txBody>
          <a:bodyPr vert="horz" wrap="square" lIns="0" tIns="16510" rIns="0" bIns="0" rtlCol="0">
            <a:spAutoFit/>
          </a:bodyPr>
          <a:lstStyle/>
          <a:p>
            <a:pPr marL="635">
              <a:lnSpc>
                <a:spcPct val="100000"/>
              </a:lnSpc>
              <a:spcBef>
                <a:spcPts val="130"/>
              </a:spcBef>
            </a:pPr>
            <a:r>
              <a:rPr sz="1800" b="1" spc="-5" dirty="0">
                <a:solidFill>
                  <a:srgbClr val="00AFEF"/>
                </a:solidFill>
                <a:latin typeface="Meiryo UI"/>
                <a:cs typeface="Meiryo UI"/>
              </a:rPr>
              <a:t>青帯＝展示系会場</a:t>
            </a:r>
            <a:endParaRPr sz="1800" dirty="0">
              <a:latin typeface="Meiryo UI"/>
              <a:cs typeface="Meiryo UI"/>
            </a:endParaRPr>
          </a:p>
        </p:txBody>
      </p:sp>
      <p:sp>
        <p:nvSpPr>
          <p:cNvPr id="3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7911" y="6343919"/>
            <a:ext cx="236601" cy="494494"/>
          </a:xfrm>
        </p:spPr>
        <p:txBody>
          <a:bodyPr/>
          <a:lstStyle/>
          <a:p>
            <a:fld id="{86CB4B4D-7CA3-9044-876B-883B54F8677D}" type="slidenum">
              <a:rPr lang="en-US" altLang="ja-JP" b="1" smtClean="0">
                <a:solidFill>
                  <a:schemeClr val="tx1"/>
                </a:solidFill>
              </a:rPr>
              <a:t>22</a:t>
            </a:fld>
            <a:endParaRPr lang="ja-JP" altLang="en-US" b="1" dirty="0">
              <a:solidFill>
                <a:schemeClr val="tx1"/>
              </a:solidFill>
            </a:endParaRPr>
          </a:p>
        </p:txBody>
      </p:sp>
    </p:spTree>
    <p:extLst>
      <p:ext uri="{BB962C8B-B14F-4D97-AF65-F5344CB8AC3E}">
        <p14:creationId xmlns:p14="http://schemas.microsoft.com/office/powerpoint/2010/main" val="2732476641"/>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543471" y="595961"/>
            <a:ext cx="11125308" cy="936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kumimoji="1" lang="ja-JP" altLang="en-US" sz="1600" dirty="0" smtClean="0">
                <a:latin typeface="BIZ UDPゴシック" panose="020B0400000000000000" pitchFamily="50" charset="-128"/>
                <a:ea typeface="BIZ UDPゴシック" panose="020B0400000000000000" pitchFamily="50" charset="-128"/>
              </a:rPr>
              <a:t>▶大阪</a:t>
            </a:r>
            <a:r>
              <a:rPr kumimoji="1" lang="ja-JP" altLang="en-US" sz="1600" dirty="0">
                <a:latin typeface="BIZ UDPゴシック" panose="020B0400000000000000" pitchFamily="50" charset="-128"/>
                <a:ea typeface="BIZ UDPゴシック" panose="020B0400000000000000" pitchFamily="50" charset="-128"/>
              </a:rPr>
              <a:t>が持つ強みを活かして、最先端の医療技術やライフサイエンス産業が創り出す近未来への期待を高め、さらには食や文化、観光などによる交流を促進する場となるよう、多彩なプレーヤーと連携・協力し、ワクワクしながら明るい未来を感じることができる展示を</a:t>
            </a:r>
            <a:r>
              <a:rPr kumimoji="1" lang="ja-JP" altLang="en-US" sz="1600" dirty="0" smtClean="0">
                <a:latin typeface="BIZ UDPゴシック" panose="020B0400000000000000" pitchFamily="50" charset="-128"/>
                <a:ea typeface="BIZ UDPゴシック" panose="020B0400000000000000" pitchFamily="50" charset="-128"/>
              </a:rPr>
              <a:t>実現</a:t>
            </a:r>
            <a:endParaRPr lang="en-US" altLang="ja-JP" sz="16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20" name="テキスト ボックス 19"/>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大阪ヘルスケアパビリオン</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①（概要）</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23" name="正方形/長方形 22"/>
          <p:cNvSpPr/>
          <p:nvPr/>
        </p:nvSpPr>
        <p:spPr>
          <a:xfrm>
            <a:off x="6469110" y="1798090"/>
            <a:ext cx="5713892" cy="2970044"/>
          </a:xfrm>
          <a:prstGeom prst="rect">
            <a:avLst/>
          </a:prstGeom>
        </p:spPr>
        <p:txBody>
          <a:bodyPr wrap="square" lIns="91440" tIns="45720" rIns="91440" bIns="45720" anchor="t">
            <a:spAutoFit/>
          </a:bodyPr>
          <a:lstStyle/>
          <a:p>
            <a:pPr defTabSz="329934">
              <a:defRPr sz="1800" b="0" i="0" u="none" strike="noStrike" kern="0" cap="none" spc="0" baseline="0">
                <a:solidFill>
                  <a:srgbClr val="000000"/>
                </a:solidFill>
                <a:uFillTx/>
              </a:defRPr>
            </a:pPr>
            <a:r>
              <a:rPr lang="ja-JP" altLang="en-US" sz="1600" b="1" dirty="0" smtClean="0">
                <a:latin typeface="Meiryo UI" pitchFamily="50"/>
                <a:ea typeface="Meiryo UI" pitchFamily="50"/>
              </a:rPr>
              <a:t>▼概要</a:t>
            </a:r>
            <a:endParaRPr lang="en-US" altLang="ja-JP" sz="1600" b="1" dirty="0" smtClean="0">
              <a:latin typeface="Meiryo UI" pitchFamily="50"/>
              <a:ea typeface="Meiryo UI" pitchFamily="50"/>
            </a:endParaRPr>
          </a:p>
          <a:p>
            <a:pPr defTabSz="329934">
              <a:defRPr sz="1800" b="0" i="0" u="none" strike="noStrike" kern="0" cap="none" spc="0" baseline="0">
                <a:solidFill>
                  <a:srgbClr val="000000"/>
                </a:solidFill>
                <a:uFillTx/>
              </a:defRPr>
            </a:pPr>
            <a:r>
              <a:rPr lang="ja-JP" altLang="en-US" sz="1500" dirty="0" smtClean="0">
                <a:latin typeface="Meiryo UI" pitchFamily="50"/>
                <a:ea typeface="Meiryo UI" pitchFamily="50"/>
              </a:rPr>
              <a:t>・テーマ     </a:t>
            </a:r>
            <a:r>
              <a:rPr lang="en-US" altLang="ja-JP" sz="1500" dirty="0">
                <a:latin typeface="Meiryo UI" pitchFamily="50"/>
                <a:ea typeface="Meiryo UI" pitchFamily="50"/>
              </a:rPr>
              <a:t>:REBORN</a:t>
            </a:r>
          </a:p>
          <a:p>
            <a:pPr defTabSz="329934">
              <a:defRPr sz="1800" b="0" i="0" u="none" strike="noStrike" kern="0" cap="none" spc="0" baseline="0">
                <a:solidFill>
                  <a:srgbClr val="000000"/>
                </a:solidFill>
                <a:uFillTx/>
              </a:defRPr>
            </a:pPr>
            <a:r>
              <a:rPr lang="ja-JP" altLang="en-US" sz="1500" dirty="0" smtClean="0">
                <a:latin typeface="Meiryo UI" pitchFamily="50"/>
                <a:ea typeface="Meiryo UI" pitchFamily="50"/>
              </a:rPr>
              <a:t>・敷地</a:t>
            </a:r>
            <a:r>
              <a:rPr lang="ja-JP" altLang="en-US" sz="1500" dirty="0">
                <a:latin typeface="Meiryo UI" pitchFamily="50"/>
                <a:ea typeface="Meiryo UI" pitchFamily="50"/>
              </a:rPr>
              <a:t>面積 </a:t>
            </a:r>
            <a:r>
              <a:rPr lang="en-US" altLang="ja-JP" sz="1500" dirty="0">
                <a:latin typeface="Meiryo UI" pitchFamily="50"/>
                <a:ea typeface="Meiryo UI" pitchFamily="50"/>
              </a:rPr>
              <a:t>:10,500</a:t>
            </a:r>
            <a:r>
              <a:rPr lang="ja-JP" altLang="en-US" sz="1500" dirty="0">
                <a:latin typeface="Meiryo UI" pitchFamily="50"/>
                <a:ea typeface="Meiryo UI" pitchFamily="50"/>
              </a:rPr>
              <a:t>㎡</a:t>
            </a:r>
            <a:endParaRPr lang="en-US" altLang="ja-JP" sz="1500" dirty="0">
              <a:latin typeface="Meiryo UI" pitchFamily="50"/>
              <a:ea typeface="Meiryo UI" pitchFamily="50"/>
            </a:endParaRPr>
          </a:p>
          <a:p>
            <a:pPr defTabSz="329934">
              <a:defRPr sz="1800" b="0" i="0" u="none" strike="noStrike" kern="0" cap="none" spc="0" baseline="0">
                <a:solidFill>
                  <a:srgbClr val="000000"/>
                </a:solidFill>
                <a:uFillTx/>
              </a:defRPr>
            </a:pPr>
            <a:r>
              <a:rPr lang="ja-JP" altLang="en-US" sz="1500" dirty="0" smtClean="0">
                <a:latin typeface="Meiryo UI" pitchFamily="50"/>
                <a:ea typeface="Meiryo UI" pitchFamily="50"/>
              </a:rPr>
              <a:t>・延床面積 </a:t>
            </a:r>
            <a:r>
              <a:rPr lang="en-US" altLang="ja-JP" sz="1500" dirty="0">
                <a:latin typeface="Meiryo UI" pitchFamily="50"/>
                <a:ea typeface="Meiryo UI" pitchFamily="50"/>
              </a:rPr>
              <a:t>:8,950</a:t>
            </a:r>
            <a:r>
              <a:rPr lang="ja-JP" altLang="en-US" sz="1500" dirty="0">
                <a:latin typeface="Meiryo UI" pitchFamily="50"/>
                <a:ea typeface="Meiryo UI" pitchFamily="50"/>
              </a:rPr>
              <a:t>㎡</a:t>
            </a:r>
            <a:endParaRPr lang="en-US" altLang="ja-JP" sz="1500" dirty="0">
              <a:latin typeface="Meiryo UI" pitchFamily="50"/>
              <a:ea typeface="Meiryo UI" pitchFamily="50"/>
            </a:endParaRPr>
          </a:p>
          <a:p>
            <a:pPr defTabSz="329934">
              <a:defRPr sz="1800" b="0" i="0" u="none" strike="noStrike" kern="0" cap="none" spc="0" baseline="0">
                <a:solidFill>
                  <a:srgbClr val="000000"/>
                </a:solidFill>
                <a:uFillTx/>
              </a:defRPr>
            </a:pPr>
            <a:r>
              <a:rPr lang="ja-JP" altLang="en-US" sz="1500" dirty="0" smtClean="0">
                <a:latin typeface="Meiryo UI" pitchFamily="50"/>
                <a:ea typeface="Meiryo UI" pitchFamily="50"/>
              </a:rPr>
              <a:t>・建物</a:t>
            </a:r>
            <a:r>
              <a:rPr lang="ja-JP" altLang="en-US" sz="1500" dirty="0">
                <a:latin typeface="Meiryo UI" pitchFamily="50"/>
                <a:ea typeface="Meiryo UI" pitchFamily="50"/>
              </a:rPr>
              <a:t>規模 </a:t>
            </a:r>
            <a:r>
              <a:rPr lang="en-US" altLang="ja-JP" sz="1500" dirty="0">
                <a:latin typeface="Meiryo UI" pitchFamily="50"/>
                <a:ea typeface="Meiryo UI" pitchFamily="50"/>
              </a:rPr>
              <a:t>:</a:t>
            </a:r>
            <a:r>
              <a:rPr lang="ja-JP" altLang="en-US" sz="1500" dirty="0">
                <a:latin typeface="Meiryo UI" pitchFamily="50"/>
                <a:ea typeface="Meiryo UI" pitchFamily="50"/>
              </a:rPr>
              <a:t>地上</a:t>
            </a:r>
            <a:r>
              <a:rPr lang="en-US" altLang="ja-JP" sz="1500" dirty="0">
                <a:latin typeface="Meiryo UI" pitchFamily="50"/>
                <a:ea typeface="Meiryo UI" pitchFamily="50"/>
              </a:rPr>
              <a:t>2</a:t>
            </a:r>
            <a:r>
              <a:rPr lang="ja-JP" altLang="en-US" sz="1500" dirty="0">
                <a:latin typeface="Meiryo UI" pitchFamily="50"/>
                <a:ea typeface="Meiryo UI" pitchFamily="50"/>
              </a:rPr>
              <a:t>階建て</a:t>
            </a:r>
            <a:endParaRPr lang="en-US" altLang="ja-JP" sz="1500" dirty="0">
              <a:latin typeface="Meiryo UI" pitchFamily="50"/>
              <a:ea typeface="Meiryo UI" pitchFamily="50"/>
            </a:endParaRPr>
          </a:p>
          <a:p>
            <a:pPr defTabSz="329934">
              <a:defRPr sz="1800" b="0" i="0" u="none" strike="noStrike" kern="0" cap="none" spc="0" baseline="0">
                <a:solidFill>
                  <a:srgbClr val="000000"/>
                </a:solidFill>
                <a:uFillTx/>
              </a:defRPr>
            </a:pPr>
            <a:r>
              <a:rPr lang="ja-JP" altLang="en-US" sz="1500" dirty="0">
                <a:latin typeface="Meiryo UI" pitchFamily="50"/>
                <a:ea typeface="Meiryo UI" pitchFamily="50"/>
              </a:rPr>
              <a:t>　　　　　　　 </a:t>
            </a:r>
            <a:r>
              <a:rPr lang="ja-JP" altLang="en-US" sz="1500" dirty="0" smtClean="0">
                <a:latin typeface="Meiryo UI" pitchFamily="50"/>
                <a:ea typeface="Meiryo UI" pitchFamily="50"/>
              </a:rPr>
              <a:t> 建物</a:t>
            </a:r>
            <a:r>
              <a:rPr lang="ja-JP" altLang="en-US" sz="1500" dirty="0">
                <a:latin typeface="Meiryo UI" pitchFamily="50"/>
                <a:ea typeface="Meiryo UI" pitchFamily="50"/>
              </a:rPr>
              <a:t>高さ</a:t>
            </a:r>
            <a:r>
              <a:rPr lang="en-US" altLang="ja-JP" sz="1500" dirty="0">
                <a:latin typeface="Meiryo UI" pitchFamily="50"/>
                <a:ea typeface="Meiryo UI" pitchFamily="50"/>
              </a:rPr>
              <a:t>12m</a:t>
            </a:r>
            <a:r>
              <a:rPr lang="ja-JP" altLang="en-US" sz="1500" dirty="0">
                <a:latin typeface="Meiryo UI" pitchFamily="50"/>
                <a:ea typeface="Meiryo UI" pitchFamily="50"/>
              </a:rPr>
              <a:t>（一部</a:t>
            </a:r>
            <a:r>
              <a:rPr lang="en-US" altLang="ja-JP" sz="1500" dirty="0">
                <a:latin typeface="Meiryo UI" pitchFamily="50"/>
                <a:ea typeface="Meiryo UI" pitchFamily="50"/>
              </a:rPr>
              <a:t>20m</a:t>
            </a:r>
            <a:r>
              <a:rPr lang="ja-JP" altLang="en-US" sz="1500" dirty="0">
                <a:latin typeface="Meiryo UI" pitchFamily="50"/>
                <a:ea typeface="Meiryo UI" pitchFamily="50"/>
              </a:rPr>
              <a:t>）　</a:t>
            </a:r>
            <a:endParaRPr lang="en-US" altLang="ja-JP" sz="1500" dirty="0">
              <a:latin typeface="Meiryo UI" pitchFamily="50"/>
              <a:ea typeface="Meiryo UI" pitchFamily="50"/>
            </a:endParaRPr>
          </a:p>
          <a:p>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年度の主な取組み）</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a:ea typeface="Meiryo UI"/>
            </a:endParaRPr>
          </a:p>
          <a:p>
            <a:r>
              <a:rPr lang="ja-JP" altLang="en-US" sz="1500" dirty="0">
                <a:latin typeface="Meiryo UI"/>
                <a:ea typeface="Meiryo UI"/>
              </a:rPr>
              <a:t>　　</a:t>
            </a:r>
            <a:r>
              <a:rPr lang="ja-JP" altLang="en-US" sz="1500" b="1" dirty="0">
                <a:latin typeface="Meiryo UI"/>
                <a:ea typeface="Meiryo UI"/>
              </a:rPr>
              <a:t>地元パビリオンの出展に向けた準備</a:t>
            </a:r>
            <a:endParaRPr lang="en-US" altLang="ja-JP" sz="1500" b="1" dirty="0">
              <a:latin typeface="Meiryo UI"/>
              <a:ea typeface="Meiryo UI"/>
            </a:endParaRPr>
          </a:p>
          <a:p>
            <a:r>
              <a:rPr lang="ja-JP" altLang="en-US" sz="1500" dirty="0">
                <a:latin typeface="Meiryo UI"/>
                <a:ea typeface="Meiryo UI"/>
              </a:rPr>
              <a:t>　　・</a:t>
            </a:r>
            <a:r>
              <a:rPr lang="en-US" altLang="ja-JP" sz="1500" dirty="0">
                <a:latin typeface="Meiryo UI"/>
                <a:ea typeface="Meiryo UI"/>
              </a:rPr>
              <a:t>2023</a:t>
            </a:r>
            <a:r>
              <a:rPr lang="ja-JP" altLang="en-US" sz="1500" dirty="0">
                <a:latin typeface="Meiryo UI"/>
                <a:ea typeface="Meiryo UI"/>
              </a:rPr>
              <a:t>年４月　 建築工事着工</a:t>
            </a:r>
          </a:p>
          <a:p>
            <a:r>
              <a:rPr lang="ja-JP" altLang="en-US" sz="1500" dirty="0">
                <a:latin typeface="Meiryo UI"/>
                <a:ea typeface="Meiryo UI"/>
              </a:rPr>
              <a:t>　　・</a:t>
            </a:r>
            <a:r>
              <a:rPr lang="en-US" altLang="ja-JP" sz="1500" dirty="0">
                <a:latin typeface="Meiryo UI"/>
                <a:ea typeface="Meiryo UI"/>
              </a:rPr>
              <a:t>2023</a:t>
            </a:r>
            <a:r>
              <a:rPr lang="ja-JP" altLang="en-US" sz="1500" dirty="0">
                <a:latin typeface="Meiryo UI"/>
                <a:ea typeface="Meiryo UI"/>
              </a:rPr>
              <a:t>年春頃　 ロゴマークの決定</a:t>
            </a:r>
          </a:p>
          <a:p>
            <a:r>
              <a:rPr lang="ja-JP" altLang="en-US" sz="1500" dirty="0">
                <a:latin typeface="Meiryo UI"/>
                <a:ea typeface="Meiryo UI"/>
              </a:rPr>
              <a:t>　　・</a:t>
            </a:r>
            <a:r>
              <a:rPr lang="en-US" altLang="ja-JP" sz="1500" dirty="0">
                <a:latin typeface="Meiryo UI"/>
                <a:ea typeface="Meiryo UI"/>
              </a:rPr>
              <a:t>2023</a:t>
            </a:r>
            <a:r>
              <a:rPr lang="ja-JP" altLang="en-US" sz="1500" dirty="0">
                <a:latin typeface="Meiryo UI"/>
                <a:ea typeface="Meiryo UI"/>
              </a:rPr>
              <a:t>年度中   運営計画及び行催事企画</a:t>
            </a:r>
            <a:r>
              <a:rPr lang="ja-JP" altLang="en-US" sz="1500" dirty="0" smtClean="0">
                <a:latin typeface="Meiryo UI"/>
                <a:ea typeface="Meiryo UI"/>
              </a:rPr>
              <a:t>策定</a:t>
            </a:r>
            <a:endParaRPr lang="en-US" altLang="ja-JP" sz="1500" dirty="0">
              <a:latin typeface="Meiryo UI"/>
              <a:ea typeface="Meiryo UI"/>
            </a:endParaRPr>
          </a:p>
        </p:txBody>
      </p:sp>
      <p:pic>
        <p:nvPicPr>
          <p:cNvPr id="25" name="図 24" descr="鳥, 雨, カーテン, 傘 が含まれている画像  自動的に生成された説明">
            <a:extLst>
              <a:ext uri="{FF2B5EF4-FFF2-40B4-BE49-F238E27FC236}">
                <a16:creationId xmlns:a16="http://schemas.microsoft.com/office/drawing/2014/main" id="{EB66E8F8-B637-2D74-9A79-91F1872D62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922" y="1579976"/>
            <a:ext cx="5868000" cy="3225793"/>
          </a:xfrm>
          <a:prstGeom prst="rect">
            <a:avLst/>
          </a:prstGeom>
        </p:spPr>
      </p:pic>
      <p:graphicFrame>
        <p:nvGraphicFramePr>
          <p:cNvPr id="50" name="表 49"/>
          <p:cNvGraphicFramePr>
            <a:graphicFrameLocks noGrp="1"/>
          </p:cNvGraphicFramePr>
          <p:nvPr>
            <p:extLst>
              <p:ext uri="{D42A27DB-BD31-4B8C-83A1-F6EECF244321}">
                <p14:modId xmlns:p14="http://schemas.microsoft.com/office/powerpoint/2010/main" val="3616259063"/>
              </p:ext>
            </p:extLst>
          </p:nvPr>
        </p:nvGraphicFramePr>
        <p:xfrm>
          <a:off x="2843659" y="4807613"/>
          <a:ext cx="6983999" cy="1789526"/>
        </p:xfrm>
        <a:graphic>
          <a:graphicData uri="http://schemas.openxmlformats.org/drawingml/2006/table">
            <a:tbl>
              <a:tblPr firstRow="1" bandRow="1">
                <a:tableStyleId>{5940675A-B579-460E-94D1-54222C63F5DA}</a:tableStyleId>
              </a:tblPr>
              <a:tblGrid>
                <a:gridCol w="1133767">
                  <a:extLst>
                    <a:ext uri="{9D8B030D-6E8A-4147-A177-3AD203B41FA5}">
                      <a16:colId xmlns:a16="http://schemas.microsoft.com/office/drawing/2014/main" val="3655077781"/>
                    </a:ext>
                  </a:extLst>
                </a:gridCol>
                <a:gridCol w="2254559">
                  <a:extLst>
                    <a:ext uri="{9D8B030D-6E8A-4147-A177-3AD203B41FA5}">
                      <a16:colId xmlns:a16="http://schemas.microsoft.com/office/drawing/2014/main" val="2549704199"/>
                    </a:ext>
                  </a:extLst>
                </a:gridCol>
                <a:gridCol w="2254559">
                  <a:extLst>
                    <a:ext uri="{9D8B030D-6E8A-4147-A177-3AD203B41FA5}">
                      <a16:colId xmlns:a16="http://schemas.microsoft.com/office/drawing/2014/main" val="225604233"/>
                    </a:ext>
                  </a:extLst>
                </a:gridCol>
                <a:gridCol w="1341114">
                  <a:extLst>
                    <a:ext uri="{9D8B030D-6E8A-4147-A177-3AD203B41FA5}">
                      <a16:colId xmlns:a16="http://schemas.microsoft.com/office/drawing/2014/main" val="3566209481"/>
                    </a:ext>
                  </a:extLst>
                </a:gridCol>
              </a:tblGrid>
              <a:tr h="248793">
                <a:tc>
                  <a:txBody>
                    <a:bodyPr/>
                    <a:lstStyle/>
                    <a:p>
                      <a:pPr algn="ctr"/>
                      <a:r>
                        <a:rPr kumimoji="1" lang="ja-JP" altLang="en-US" sz="1200" b="1" dirty="0">
                          <a:latin typeface="+mn-ea"/>
                          <a:ea typeface="+mn-ea"/>
                        </a:rPr>
                        <a:t>年  度</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latin typeface="+mn-ea"/>
                          <a:ea typeface="+mn-ea"/>
                        </a:rPr>
                        <a:t>2023</a:t>
                      </a:r>
                      <a:endParaRPr kumimoji="1" lang="ja-JP" altLang="en-US" sz="1200" b="1" dirty="0">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latin typeface="+mn-ea"/>
                          <a:ea typeface="+mn-ea"/>
                        </a:rPr>
                        <a:t>2024</a:t>
                      </a:r>
                      <a:endParaRPr kumimoji="1" lang="ja-JP" altLang="en-US" sz="1200" b="1" dirty="0">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1200" b="1" dirty="0">
                          <a:latin typeface="+mn-ea"/>
                          <a:ea typeface="+mn-ea"/>
                        </a:rPr>
                        <a:t>2025</a:t>
                      </a:r>
                      <a:endParaRPr kumimoji="1" lang="ja-JP" altLang="en-US" sz="1200" b="1" dirty="0">
                        <a:latin typeface="+mn-ea"/>
                        <a:ea typeface="+mn-ea"/>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5493176"/>
                  </a:ext>
                </a:extLst>
              </a:tr>
              <a:tr h="613926">
                <a:tc>
                  <a:txBody>
                    <a:bodyPr/>
                    <a:lstStyle/>
                    <a:p>
                      <a:pPr algn="ctr"/>
                      <a:r>
                        <a:rPr kumimoji="1" lang="ja-JP" altLang="en-US" sz="1200" dirty="0">
                          <a:latin typeface="BIZ UDPゴシック" panose="020B0400000000000000" pitchFamily="50" charset="-128"/>
                          <a:ea typeface="BIZ UDPゴシック" panose="020B0400000000000000" pitchFamily="50" charset="-128"/>
                        </a:rPr>
                        <a:t>全  体</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5891608"/>
                  </a:ext>
                </a:extLst>
              </a:tr>
              <a:tr h="901280">
                <a:tc>
                  <a:txBody>
                    <a:bodyPr/>
                    <a:lstStyle/>
                    <a:p>
                      <a:pPr algn="ctr"/>
                      <a:r>
                        <a:rPr kumimoji="1" lang="ja-JP" altLang="en-US" sz="1200" dirty="0">
                          <a:latin typeface="BIZ UDPゴシック" panose="020B0400000000000000" pitchFamily="50" charset="-128"/>
                          <a:ea typeface="BIZ UDPゴシック" panose="020B0400000000000000" pitchFamily="50" charset="-128"/>
                        </a:rPr>
                        <a:t>建  築</a:t>
                      </a: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800" dirty="0">
                        <a:latin typeface="BIZ UDPゴシック" panose="020B0400000000000000" pitchFamily="50" charset="-128"/>
                        <a:ea typeface="BIZ UDPゴシック" panose="020B0400000000000000" pitchFamily="50" charset="-128"/>
                      </a:endParaRPr>
                    </a:p>
                    <a:p>
                      <a:pPr algn="ctr">
                        <a:lnSpc>
                          <a:spcPts val="1500"/>
                        </a:lnSpc>
                      </a:pPr>
                      <a:r>
                        <a:rPr kumimoji="1" lang="ja-JP" altLang="en-US" sz="1200" dirty="0">
                          <a:latin typeface="BIZ UDPゴシック" panose="020B0400000000000000" pitchFamily="50" charset="-128"/>
                          <a:ea typeface="BIZ UDPゴシック" panose="020B0400000000000000" pitchFamily="50" charset="-128"/>
                        </a:rPr>
                        <a:t>展  </a:t>
                      </a:r>
                      <a:r>
                        <a:rPr kumimoji="1" lang="ja-JP" altLang="en-US" sz="1200" dirty="0" smtClean="0">
                          <a:latin typeface="BIZ UDPゴシック" panose="020B0400000000000000" pitchFamily="50" charset="-128"/>
                          <a:ea typeface="BIZ UDPゴシック" panose="020B0400000000000000" pitchFamily="50" charset="-128"/>
                        </a:rPr>
                        <a:t>示</a:t>
                      </a:r>
                      <a:endParaRPr kumimoji="1" lang="en-US" altLang="ja-JP" sz="1200" dirty="0">
                        <a:latin typeface="BIZ UDPゴシック" panose="020B0400000000000000" pitchFamily="50" charset="-128"/>
                        <a:ea typeface="BIZ UDPゴシック" panose="020B0400000000000000" pitchFamily="50" charset="-128"/>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050" dirty="0">
                        <a:latin typeface="BIZ UDPゴシック" panose="020B0400000000000000" pitchFamily="50" charset="-128"/>
                        <a:ea typeface="BIZ UDPゴシック" panose="020B0400000000000000" pitchFamily="50" charset="-128"/>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2342595"/>
                  </a:ext>
                </a:extLst>
              </a:tr>
            </a:tbl>
          </a:graphicData>
        </a:graphic>
      </p:graphicFrame>
      <p:grpSp>
        <p:nvGrpSpPr>
          <p:cNvPr id="2" name="グループ化 1"/>
          <p:cNvGrpSpPr>
            <a:grpSpLocks noChangeAspect="1"/>
          </p:cNvGrpSpPr>
          <p:nvPr/>
        </p:nvGrpSpPr>
        <p:grpSpPr>
          <a:xfrm>
            <a:off x="3990678" y="5132614"/>
            <a:ext cx="5256000" cy="1434186"/>
            <a:chOff x="3990679" y="5132621"/>
            <a:chExt cx="4740573" cy="1293546"/>
          </a:xfrm>
        </p:grpSpPr>
        <p:sp>
          <p:nvSpPr>
            <p:cNvPr id="51" name="ホームベース 50"/>
            <p:cNvSpPr/>
            <p:nvPr/>
          </p:nvSpPr>
          <p:spPr>
            <a:xfrm>
              <a:off x="3990679" y="5396568"/>
              <a:ext cx="2022854" cy="190808"/>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900" b="1" dirty="0" smtClean="0">
                  <a:latin typeface="Meiryo UI" panose="020B0604030504040204" pitchFamily="50" charset="-128"/>
                  <a:ea typeface="Meiryo UI" panose="020B0604030504040204" pitchFamily="50" charset="-128"/>
                </a:rPr>
                <a:t>出展</a:t>
              </a:r>
              <a:r>
                <a:rPr kumimoji="1" lang="ja-JP" altLang="en-US" sz="900" b="1" dirty="0">
                  <a:latin typeface="Meiryo UI" panose="020B0604030504040204" pitchFamily="50" charset="-128"/>
                  <a:ea typeface="Meiryo UI" panose="020B0604030504040204" pitchFamily="50" charset="-128"/>
                </a:rPr>
                <a:t>内容の検討</a:t>
              </a:r>
            </a:p>
          </p:txBody>
        </p:sp>
        <p:sp>
          <p:nvSpPr>
            <p:cNvPr id="52" name="ホームベース 51"/>
            <p:cNvSpPr/>
            <p:nvPr/>
          </p:nvSpPr>
          <p:spPr>
            <a:xfrm>
              <a:off x="3990680" y="5767720"/>
              <a:ext cx="3405243" cy="173099"/>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建　築　工　事</a:t>
              </a:r>
            </a:p>
          </p:txBody>
        </p:sp>
        <p:sp>
          <p:nvSpPr>
            <p:cNvPr id="53" name="角丸四角形 52"/>
            <p:cNvSpPr/>
            <p:nvPr/>
          </p:nvSpPr>
          <p:spPr>
            <a:xfrm>
              <a:off x="8141836" y="5132621"/>
              <a:ext cx="589416" cy="1293546"/>
            </a:xfrm>
            <a:prstGeom prst="roundRect">
              <a:avLst>
                <a:gd name="adj" fmla="val 6115"/>
              </a:avLst>
            </a:prstGeom>
            <a:solidFill>
              <a:srgbClr val="FF0000"/>
            </a:solidFill>
            <a:ln w="158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万　　博</a:t>
              </a:r>
            </a:p>
          </p:txBody>
        </p:sp>
        <p:sp>
          <p:nvSpPr>
            <p:cNvPr id="54" name="ホームベース 53"/>
            <p:cNvSpPr/>
            <p:nvPr/>
          </p:nvSpPr>
          <p:spPr>
            <a:xfrm>
              <a:off x="4009747" y="6017693"/>
              <a:ext cx="2048080" cy="162413"/>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a:latin typeface="Meiryo UI" panose="020B0604030504040204" pitchFamily="50" charset="-128"/>
                  <a:ea typeface="Meiryo UI" panose="020B0604030504040204" pitchFamily="50" charset="-128"/>
                </a:rPr>
                <a:t>展示</a:t>
              </a:r>
              <a:r>
                <a:rPr kumimoji="1" lang="ja-JP" altLang="en-US" sz="900" b="1" dirty="0" smtClean="0">
                  <a:latin typeface="Meiryo UI" panose="020B0604030504040204" pitchFamily="50" charset="-128"/>
                  <a:ea typeface="Meiryo UI" panose="020B0604030504040204" pitchFamily="50" charset="-128"/>
                </a:rPr>
                <a:t>設計</a:t>
              </a:r>
              <a:endParaRPr kumimoji="1" lang="ja-JP" altLang="en-US" sz="900" b="1" dirty="0">
                <a:latin typeface="Meiryo UI" panose="020B0604030504040204" pitchFamily="50" charset="-128"/>
                <a:ea typeface="Meiryo UI" panose="020B0604030504040204" pitchFamily="50" charset="-128"/>
              </a:endParaRPr>
            </a:p>
          </p:txBody>
        </p:sp>
        <p:sp>
          <p:nvSpPr>
            <p:cNvPr id="55" name="ホームベース 54"/>
            <p:cNvSpPr/>
            <p:nvPr/>
          </p:nvSpPr>
          <p:spPr>
            <a:xfrm>
              <a:off x="3990680" y="5147238"/>
              <a:ext cx="2022854" cy="18978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実施計画等策定</a:t>
              </a:r>
            </a:p>
          </p:txBody>
        </p:sp>
        <p:sp>
          <p:nvSpPr>
            <p:cNvPr id="56" name="ホームベース 55"/>
            <p:cNvSpPr/>
            <p:nvPr/>
          </p:nvSpPr>
          <p:spPr>
            <a:xfrm>
              <a:off x="6082492" y="5282820"/>
              <a:ext cx="2077268" cy="189787"/>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運営準備</a:t>
              </a:r>
            </a:p>
          </p:txBody>
        </p:sp>
        <p:sp>
          <p:nvSpPr>
            <p:cNvPr id="57" name="ホームベース 56"/>
            <p:cNvSpPr/>
            <p:nvPr/>
          </p:nvSpPr>
          <p:spPr>
            <a:xfrm>
              <a:off x="4011619" y="6258403"/>
              <a:ext cx="4003829" cy="167764"/>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smtClean="0">
                  <a:latin typeface="Meiryo UI" panose="020B0604030504040204" pitchFamily="50" charset="-128"/>
                  <a:ea typeface="Meiryo UI" panose="020B0604030504040204" pitchFamily="50" charset="-128"/>
                </a:rPr>
                <a:t>展示製作</a:t>
              </a:r>
              <a:r>
                <a:rPr kumimoji="1" lang="ja-JP" altLang="en-US" sz="900" b="1" dirty="0">
                  <a:latin typeface="Meiryo UI" panose="020B0604030504040204" pitchFamily="50" charset="-128"/>
                  <a:ea typeface="Meiryo UI" panose="020B0604030504040204" pitchFamily="50" charset="-128"/>
                </a:rPr>
                <a:t>　・　工事</a:t>
              </a:r>
            </a:p>
          </p:txBody>
        </p:sp>
        <p:sp>
          <p:nvSpPr>
            <p:cNvPr id="58" name="ホームベース 57"/>
            <p:cNvSpPr/>
            <p:nvPr/>
          </p:nvSpPr>
          <p:spPr>
            <a:xfrm>
              <a:off x="7395923" y="6013591"/>
              <a:ext cx="619525" cy="166516"/>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900" b="1" dirty="0" smtClean="0">
                  <a:latin typeface="Meiryo UI" panose="020B0604030504040204" pitchFamily="50" charset="-128"/>
                  <a:ea typeface="Meiryo UI" panose="020B0604030504040204" pitchFamily="50" charset="-128"/>
                </a:rPr>
                <a:t>展示搬入</a:t>
              </a:r>
              <a:endParaRPr kumimoji="1" lang="ja-JP" altLang="en-US" sz="900" b="1" dirty="0">
                <a:latin typeface="Meiryo UI" panose="020B0604030504040204" pitchFamily="50" charset="-128"/>
                <a:ea typeface="Meiryo UI" panose="020B0604030504040204" pitchFamily="50" charset="-128"/>
              </a:endParaRPr>
            </a:p>
          </p:txBody>
        </p:sp>
      </p:grpSp>
      <p:sp>
        <p:nvSpPr>
          <p:cNvPr id="21" name="正方形/長方形 20"/>
          <p:cNvSpPr/>
          <p:nvPr/>
        </p:nvSpPr>
        <p:spPr>
          <a:xfrm>
            <a:off x="4908525" y="6647989"/>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23</a:t>
            </a:fld>
            <a:endParaRPr lang="ja-JP" altLang="en-US" b="1" dirty="0">
              <a:solidFill>
                <a:schemeClr val="tx1"/>
              </a:solidFill>
            </a:endParaRPr>
          </a:p>
        </p:txBody>
      </p:sp>
    </p:spTree>
    <p:extLst>
      <p:ext uri="{BB962C8B-B14F-4D97-AF65-F5344CB8AC3E}">
        <p14:creationId xmlns:p14="http://schemas.microsoft.com/office/powerpoint/2010/main" val="9322706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24</a:t>
            </a:fld>
            <a:endParaRPr lang="ja-JP" altLang="en-US" b="1" dirty="0">
              <a:solidFill>
                <a:schemeClr val="tx1"/>
              </a:solidFill>
            </a:endParaRPr>
          </a:p>
        </p:txBody>
      </p:sp>
      <p:sp>
        <p:nvSpPr>
          <p:cNvPr id="8" name="テキスト ボックス 7"/>
          <p:cNvSpPr txBox="1"/>
          <p:nvPr/>
        </p:nvSpPr>
        <p:spPr>
          <a:xfrm>
            <a:off x="1455420" y="10287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大阪ヘルスケアパビリオン②（建築工事の工程）</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graphicFrame>
        <p:nvGraphicFramePr>
          <p:cNvPr id="9" name="表 2">
            <a:extLst>
              <a:ext uri="{FF2B5EF4-FFF2-40B4-BE49-F238E27FC236}">
                <a16:creationId xmlns:a16="http://schemas.microsoft.com/office/drawing/2014/main" id="{29CFA082-4A80-D3FB-6821-1FFB26D968D8}"/>
              </a:ext>
            </a:extLst>
          </p:cNvPr>
          <p:cNvGraphicFramePr>
            <a:graphicFrameLocks noGrp="1"/>
          </p:cNvGraphicFramePr>
          <p:nvPr>
            <p:extLst/>
          </p:nvPr>
        </p:nvGraphicFramePr>
        <p:xfrm>
          <a:off x="225631" y="706849"/>
          <a:ext cx="11700932" cy="5841416"/>
        </p:xfrm>
        <a:graphic>
          <a:graphicData uri="http://schemas.openxmlformats.org/drawingml/2006/table">
            <a:tbl>
              <a:tblPr firstRow="1" bandRow="1"/>
              <a:tblGrid>
                <a:gridCol w="316832">
                  <a:extLst>
                    <a:ext uri="{9D8B030D-6E8A-4147-A177-3AD203B41FA5}">
                      <a16:colId xmlns:a16="http://schemas.microsoft.com/office/drawing/2014/main" val="1903612739"/>
                    </a:ext>
                  </a:extLst>
                </a:gridCol>
                <a:gridCol w="542100">
                  <a:extLst>
                    <a:ext uri="{9D8B030D-6E8A-4147-A177-3AD203B41FA5}">
                      <a16:colId xmlns:a16="http://schemas.microsoft.com/office/drawing/2014/main" val="1594343762"/>
                    </a:ext>
                  </a:extLst>
                </a:gridCol>
                <a:gridCol w="542100">
                  <a:extLst>
                    <a:ext uri="{9D8B030D-6E8A-4147-A177-3AD203B41FA5}">
                      <a16:colId xmlns:a16="http://schemas.microsoft.com/office/drawing/2014/main" val="3953773079"/>
                    </a:ext>
                  </a:extLst>
                </a:gridCol>
                <a:gridCol w="542100">
                  <a:extLst>
                    <a:ext uri="{9D8B030D-6E8A-4147-A177-3AD203B41FA5}">
                      <a16:colId xmlns:a16="http://schemas.microsoft.com/office/drawing/2014/main" val="2559147826"/>
                    </a:ext>
                  </a:extLst>
                </a:gridCol>
                <a:gridCol w="542100">
                  <a:extLst>
                    <a:ext uri="{9D8B030D-6E8A-4147-A177-3AD203B41FA5}">
                      <a16:colId xmlns:a16="http://schemas.microsoft.com/office/drawing/2014/main" val="3545288459"/>
                    </a:ext>
                  </a:extLst>
                </a:gridCol>
                <a:gridCol w="542100">
                  <a:extLst>
                    <a:ext uri="{9D8B030D-6E8A-4147-A177-3AD203B41FA5}">
                      <a16:colId xmlns:a16="http://schemas.microsoft.com/office/drawing/2014/main" val="1012964348"/>
                    </a:ext>
                  </a:extLst>
                </a:gridCol>
                <a:gridCol w="542100">
                  <a:extLst>
                    <a:ext uri="{9D8B030D-6E8A-4147-A177-3AD203B41FA5}">
                      <a16:colId xmlns:a16="http://schemas.microsoft.com/office/drawing/2014/main" val="3427447107"/>
                    </a:ext>
                  </a:extLst>
                </a:gridCol>
                <a:gridCol w="542100">
                  <a:extLst>
                    <a:ext uri="{9D8B030D-6E8A-4147-A177-3AD203B41FA5}">
                      <a16:colId xmlns:a16="http://schemas.microsoft.com/office/drawing/2014/main" val="2293435306"/>
                    </a:ext>
                  </a:extLst>
                </a:gridCol>
                <a:gridCol w="542100">
                  <a:extLst>
                    <a:ext uri="{9D8B030D-6E8A-4147-A177-3AD203B41FA5}">
                      <a16:colId xmlns:a16="http://schemas.microsoft.com/office/drawing/2014/main" val="2241672777"/>
                    </a:ext>
                  </a:extLst>
                </a:gridCol>
                <a:gridCol w="542100">
                  <a:extLst>
                    <a:ext uri="{9D8B030D-6E8A-4147-A177-3AD203B41FA5}">
                      <a16:colId xmlns:a16="http://schemas.microsoft.com/office/drawing/2014/main" val="2969266527"/>
                    </a:ext>
                  </a:extLst>
                </a:gridCol>
                <a:gridCol w="542100">
                  <a:extLst>
                    <a:ext uri="{9D8B030D-6E8A-4147-A177-3AD203B41FA5}">
                      <a16:colId xmlns:a16="http://schemas.microsoft.com/office/drawing/2014/main" val="306890815"/>
                    </a:ext>
                  </a:extLst>
                </a:gridCol>
                <a:gridCol w="542100">
                  <a:extLst>
                    <a:ext uri="{9D8B030D-6E8A-4147-A177-3AD203B41FA5}">
                      <a16:colId xmlns:a16="http://schemas.microsoft.com/office/drawing/2014/main" val="2459832369"/>
                    </a:ext>
                  </a:extLst>
                </a:gridCol>
                <a:gridCol w="542100">
                  <a:extLst>
                    <a:ext uri="{9D8B030D-6E8A-4147-A177-3AD203B41FA5}">
                      <a16:colId xmlns:a16="http://schemas.microsoft.com/office/drawing/2014/main" val="231851696"/>
                    </a:ext>
                  </a:extLst>
                </a:gridCol>
                <a:gridCol w="542100">
                  <a:extLst>
                    <a:ext uri="{9D8B030D-6E8A-4147-A177-3AD203B41FA5}">
                      <a16:colId xmlns:a16="http://schemas.microsoft.com/office/drawing/2014/main" val="2694296827"/>
                    </a:ext>
                  </a:extLst>
                </a:gridCol>
                <a:gridCol w="542100">
                  <a:extLst>
                    <a:ext uri="{9D8B030D-6E8A-4147-A177-3AD203B41FA5}">
                      <a16:colId xmlns:a16="http://schemas.microsoft.com/office/drawing/2014/main" val="1714215313"/>
                    </a:ext>
                  </a:extLst>
                </a:gridCol>
                <a:gridCol w="542100">
                  <a:extLst>
                    <a:ext uri="{9D8B030D-6E8A-4147-A177-3AD203B41FA5}">
                      <a16:colId xmlns:a16="http://schemas.microsoft.com/office/drawing/2014/main" val="2865756845"/>
                    </a:ext>
                  </a:extLst>
                </a:gridCol>
                <a:gridCol w="542100">
                  <a:extLst>
                    <a:ext uri="{9D8B030D-6E8A-4147-A177-3AD203B41FA5}">
                      <a16:colId xmlns:a16="http://schemas.microsoft.com/office/drawing/2014/main" val="3324170771"/>
                    </a:ext>
                  </a:extLst>
                </a:gridCol>
                <a:gridCol w="542100">
                  <a:extLst>
                    <a:ext uri="{9D8B030D-6E8A-4147-A177-3AD203B41FA5}">
                      <a16:colId xmlns:a16="http://schemas.microsoft.com/office/drawing/2014/main" val="3200742264"/>
                    </a:ext>
                  </a:extLst>
                </a:gridCol>
                <a:gridCol w="542100">
                  <a:extLst>
                    <a:ext uri="{9D8B030D-6E8A-4147-A177-3AD203B41FA5}">
                      <a16:colId xmlns:a16="http://schemas.microsoft.com/office/drawing/2014/main" val="679754630"/>
                    </a:ext>
                  </a:extLst>
                </a:gridCol>
                <a:gridCol w="542100">
                  <a:extLst>
                    <a:ext uri="{9D8B030D-6E8A-4147-A177-3AD203B41FA5}">
                      <a16:colId xmlns:a16="http://schemas.microsoft.com/office/drawing/2014/main" val="1055371448"/>
                    </a:ext>
                  </a:extLst>
                </a:gridCol>
                <a:gridCol w="542100">
                  <a:extLst>
                    <a:ext uri="{9D8B030D-6E8A-4147-A177-3AD203B41FA5}">
                      <a16:colId xmlns:a16="http://schemas.microsoft.com/office/drawing/2014/main" val="254557613"/>
                    </a:ext>
                  </a:extLst>
                </a:gridCol>
                <a:gridCol w="542100">
                  <a:extLst>
                    <a:ext uri="{9D8B030D-6E8A-4147-A177-3AD203B41FA5}">
                      <a16:colId xmlns:a16="http://schemas.microsoft.com/office/drawing/2014/main" val="3622390624"/>
                    </a:ext>
                  </a:extLst>
                </a:gridCol>
              </a:tblGrid>
              <a:tr h="354157">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gridSpan="9">
                  <a:txBody>
                    <a:bodyP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2023</a:t>
                      </a:r>
                      <a:r>
                        <a:rPr kumimoji="1" lang="ja-JP" altLang="en-US" sz="1400" dirty="0">
                          <a:solidFill>
                            <a:schemeClr val="bg1"/>
                          </a:solidFill>
                          <a:latin typeface="Meiryo UI" panose="020B0604030504040204" pitchFamily="50" charset="-128"/>
                          <a:ea typeface="Meiryo UI" panose="020B0604030504040204" pitchFamily="50" charset="-128"/>
                        </a:rPr>
                        <a:t>年</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gridSpan="12">
                  <a:txBody>
                    <a:bodyPr/>
                    <a:lstStyle/>
                    <a:p>
                      <a:pPr algn="ctr"/>
                      <a:r>
                        <a:rPr kumimoji="1" lang="en-US" altLang="ja-JP" sz="1400" dirty="0">
                          <a:solidFill>
                            <a:schemeClr val="bg1"/>
                          </a:solidFill>
                          <a:latin typeface="Meiryo UI" panose="020B0604030504040204" pitchFamily="50" charset="-128"/>
                          <a:ea typeface="Meiryo UI" panose="020B0604030504040204" pitchFamily="50" charset="-128"/>
                        </a:rPr>
                        <a:t>2024</a:t>
                      </a:r>
                      <a:r>
                        <a:rPr kumimoji="1" lang="ja-JP" altLang="en-US" sz="1400" dirty="0">
                          <a:solidFill>
                            <a:schemeClr val="bg1"/>
                          </a:solidFill>
                          <a:latin typeface="Meiryo UI" panose="020B0604030504040204" pitchFamily="50" charset="-128"/>
                          <a:ea typeface="Meiryo UI" panose="020B0604030504040204" pitchFamily="50" charset="-128"/>
                        </a:rPr>
                        <a:t>年</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hMerge="1">
                  <a:txBody>
                    <a:bodyPr/>
                    <a:lstStyle/>
                    <a:p>
                      <a:pPr algn="ctr"/>
                      <a:endParaRPr kumimoji="1" lang="ja-JP" altLang="en-US" sz="1400" dirty="0">
                        <a:solidFill>
                          <a:schemeClr val="bg1"/>
                        </a:solidFill>
                        <a:latin typeface="Meiryo UI" panose="020B0604030504040204" pitchFamily="50" charset="-128"/>
                        <a:ea typeface="Meiryo UI" panose="020B0604030504040204" pitchFamily="50" charset="-128"/>
                      </a:endParaRP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2895626"/>
                  </a:ext>
                </a:extLst>
              </a:tr>
              <a:tr h="354157">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endParaRPr kumimoji="1" lang="ja-JP" altLang="en-US" dirty="0">
                        <a:latin typeface="Meiryo UI" panose="020B0604030504040204" pitchFamily="50" charset="-128"/>
                        <a:ea typeface="Meiryo UI" panose="020B0604030504040204" pitchFamily="50" charset="-128"/>
                      </a:endParaRPr>
                    </a:p>
                  </a:txBody>
                  <a:tcPr marL="0" marR="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b="0" dirty="0">
                          <a:solidFill>
                            <a:schemeClr val="bg1"/>
                          </a:solidFill>
                          <a:latin typeface="Meiryo UI" panose="020B0604030504040204" pitchFamily="50" charset="-128"/>
                          <a:ea typeface="Meiryo UI" panose="020B0604030504040204" pitchFamily="50" charset="-128"/>
                        </a:rPr>
                        <a:t>４月</a:t>
                      </a:r>
                    </a:p>
                  </a:txBody>
                  <a:tcPr marL="0" marR="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5</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6</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7</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8</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9</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10</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11</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12</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2</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3</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4</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5</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6</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7</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8</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9</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10</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11</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12</a:t>
                      </a:r>
                      <a:r>
                        <a:rPr kumimoji="1" lang="ja-JP" altLang="en-US" sz="1400" b="0" dirty="0">
                          <a:solidFill>
                            <a:schemeClr val="bg1"/>
                          </a:solidFill>
                          <a:latin typeface="Meiryo UI" panose="020B0604030504040204" pitchFamily="50" charset="-128"/>
                          <a:ea typeface="Meiryo UI" panose="020B0604030504040204" pitchFamily="50" charset="-128"/>
                        </a:rPr>
                        <a:t>月</a:t>
                      </a:r>
                    </a:p>
                  </a:txBody>
                  <a:tcPr marL="0" marR="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802496769"/>
                  </a:ext>
                </a:extLst>
              </a:tr>
              <a:tr h="1594146">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掘削工事</a:t>
                      </a:r>
                      <a:endParaRPr kumimoji="1" lang="ja-JP" altLang="en-US" sz="1600" dirty="0">
                        <a:latin typeface="Meiryo UI" panose="020B0604030504040204" pitchFamily="50" charset="-128"/>
                        <a:ea typeface="Meiryo UI" panose="020B0604030504040204" pitchFamily="50" charset="-128"/>
                      </a:endParaRPr>
                    </a:p>
                  </a:txBody>
                  <a:tcPr marL="0" marR="0" vert="eaVert"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360702887"/>
                  </a:ext>
                </a:extLst>
              </a:tr>
              <a:tr h="1261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躯体工事</a:t>
                      </a:r>
                      <a:endParaRPr kumimoji="1" lang="ja-JP" altLang="en-US" sz="1600" dirty="0">
                        <a:latin typeface="Meiryo UI" panose="020B0604030504040204" pitchFamily="50" charset="-128"/>
                        <a:ea typeface="Meiryo UI" panose="020B0604030504040204" pitchFamily="50" charset="-128"/>
                      </a:endParaRPr>
                    </a:p>
                  </a:txBody>
                  <a:tcPr marL="0" marR="0" vert="eaVert"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168835269"/>
                  </a:ext>
                </a:extLst>
              </a:tr>
              <a:tr h="21626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rPr>
                        <a:t>内外装工事</a:t>
                      </a:r>
                      <a:endParaRPr kumimoji="1" lang="ja-JP" altLang="en-US" sz="1600" dirty="0">
                        <a:latin typeface="Meiryo UI" panose="020B0604030504040204" pitchFamily="50" charset="-128"/>
                        <a:ea typeface="Meiryo UI" panose="020B0604030504040204" pitchFamily="50" charset="-128"/>
                      </a:endParaRPr>
                    </a:p>
                  </a:txBody>
                  <a:tcPr marL="0" marR="0" vert="eaVert"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no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kumimoji="1" lang="ja-JP" altLang="en-US" dirty="0">
                        <a:latin typeface="Meiryo UI" panose="020B0604030504040204" pitchFamily="50" charset="-128"/>
                        <a:ea typeface="Meiryo UI" panose="020B0604030504040204" pitchFamily="50" charset="-128"/>
                      </a:endParaRPr>
                    </a:p>
                  </a:txBody>
                  <a:tcPr marL="0" marR="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987248945"/>
                  </a:ext>
                </a:extLst>
              </a:tr>
            </a:tbl>
          </a:graphicData>
        </a:graphic>
      </p:graphicFrame>
      <p:sp>
        <p:nvSpPr>
          <p:cNvPr id="11" name="矢印: 五方向 7">
            <a:extLst>
              <a:ext uri="{FF2B5EF4-FFF2-40B4-BE49-F238E27FC236}">
                <a16:creationId xmlns:a16="http://schemas.microsoft.com/office/drawing/2014/main" id="{2FDBBB37-AEB6-7102-D97A-FFFCFA28A2AA}"/>
              </a:ext>
            </a:extLst>
          </p:cNvPr>
          <p:cNvSpPr/>
          <p:nvPr/>
        </p:nvSpPr>
        <p:spPr>
          <a:xfrm>
            <a:off x="552450" y="1903950"/>
            <a:ext cx="753836" cy="536289"/>
          </a:xfrm>
          <a:prstGeom prst="homePlate">
            <a:avLst/>
          </a:prstGeom>
          <a:solidFill>
            <a:srgbClr val="FF0000"/>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準備</a:t>
            </a:r>
            <a:endParaRPr kumimoji="1" lang="en-US" altLang="ja-JP" sz="16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工事</a:t>
            </a: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矢印: 五方向 7">
            <a:extLst>
              <a:ext uri="{FF2B5EF4-FFF2-40B4-BE49-F238E27FC236}">
                <a16:creationId xmlns:a16="http://schemas.microsoft.com/office/drawing/2014/main" id="{1F304E39-6CA9-239A-94C8-B0D79F5F208C}"/>
              </a:ext>
            </a:extLst>
          </p:cNvPr>
          <p:cNvSpPr/>
          <p:nvPr/>
        </p:nvSpPr>
        <p:spPr>
          <a:xfrm>
            <a:off x="1130103" y="2440239"/>
            <a:ext cx="2292349" cy="411061"/>
          </a:xfrm>
          <a:prstGeom prst="homePlate">
            <a:avLst/>
          </a:prstGeom>
          <a:solidFill>
            <a:schemeClr val="accent2">
              <a:lumMod val="75000"/>
            </a:schemeClr>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掘削工事</a:t>
            </a:r>
          </a:p>
        </p:txBody>
      </p:sp>
      <p:sp>
        <p:nvSpPr>
          <p:cNvPr id="4" name="矢印: 五方向 7">
            <a:extLst>
              <a:ext uri="{FF2B5EF4-FFF2-40B4-BE49-F238E27FC236}">
                <a16:creationId xmlns:a16="http://schemas.microsoft.com/office/drawing/2014/main" id="{75CF8C04-5EF5-405D-DAAA-29835947BEF6}"/>
              </a:ext>
            </a:extLst>
          </p:cNvPr>
          <p:cNvSpPr/>
          <p:nvPr/>
        </p:nvSpPr>
        <p:spPr>
          <a:xfrm>
            <a:off x="1506022" y="3246094"/>
            <a:ext cx="3402330" cy="411061"/>
          </a:xfrm>
          <a:prstGeom prst="homePlate">
            <a:avLst/>
          </a:prstGeom>
          <a:solidFill>
            <a:srgbClr val="00B0F0"/>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地下躯体工事（基礎～１階床）</a:t>
            </a:r>
          </a:p>
        </p:txBody>
      </p:sp>
      <p:sp>
        <p:nvSpPr>
          <p:cNvPr id="6" name="矢印: 五方向 7">
            <a:extLst>
              <a:ext uri="{FF2B5EF4-FFF2-40B4-BE49-F238E27FC236}">
                <a16:creationId xmlns:a16="http://schemas.microsoft.com/office/drawing/2014/main" id="{8822427A-29E4-3078-E9F6-02D275FC0C1A}"/>
              </a:ext>
            </a:extLst>
          </p:cNvPr>
          <p:cNvSpPr/>
          <p:nvPr/>
        </p:nvSpPr>
        <p:spPr>
          <a:xfrm>
            <a:off x="3562152" y="3747155"/>
            <a:ext cx="2514600" cy="411061"/>
          </a:xfrm>
          <a:prstGeom prst="homePlate">
            <a:avLst/>
          </a:prstGeom>
          <a:solidFill>
            <a:srgbClr val="00B0F0"/>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地上躯体工事</a:t>
            </a:r>
          </a:p>
        </p:txBody>
      </p:sp>
      <p:sp>
        <p:nvSpPr>
          <p:cNvPr id="10" name="矢印: 五方向 7">
            <a:extLst>
              <a:ext uri="{FF2B5EF4-FFF2-40B4-BE49-F238E27FC236}">
                <a16:creationId xmlns:a16="http://schemas.microsoft.com/office/drawing/2014/main" id="{EAC37F9F-7895-B4AD-4519-47AAE0D2A8A3}"/>
              </a:ext>
            </a:extLst>
          </p:cNvPr>
          <p:cNvSpPr/>
          <p:nvPr/>
        </p:nvSpPr>
        <p:spPr>
          <a:xfrm>
            <a:off x="4216202" y="4480451"/>
            <a:ext cx="6127750" cy="411061"/>
          </a:xfrm>
          <a:prstGeom prst="homePlate">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white"/>
                </a:solidFill>
                <a:effectLst/>
                <a:uLnTx/>
                <a:uFillTx/>
                <a:ea typeface="游ゴシック" panose="020B0400000000000000" pitchFamily="50" charset="-128"/>
                <a:cs typeface="+mn-cs"/>
              </a:rPr>
              <a:t>外装</a:t>
            </a:r>
            <a:r>
              <a:rPr kumimoji="1" lang="ja-JP" altLang="en-US" sz="1600" kern="1200" dirty="0" smtClean="0">
                <a:solidFill>
                  <a:prstClr val="white"/>
                </a:solidFill>
                <a:ea typeface="游ゴシック" panose="020B0400000000000000" pitchFamily="50" charset="-128"/>
                <a:cs typeface="+mn-cs"/>
              </a:rPr>
              <a:t>・内装</a:t>
            </a:r>
            <a:r>
              <a:rPr kumimoji="1" lang="ja-JP" altLang="en-US" sz="1600" b="0" i="0" u="none" strike="noStrike" kern="1200" cap="none" spc="0" normalizeH="0" baseline="0" noProof="0" dirty="0" smtClean="0">
                <a:ln>
                  <a:noFill/>
                </a:ln>
                <a:solidFill>
                  <a:prstClr val="white"/>
                </a:solidFill>
                <a:effectLst/>
                <a:uLnTx/>
                <a:uFillTx/>
                <a:ea typeface="游ゴシック" panose="020B0400000000000000" pitchFamily="50" charset="-128"/>
                <a:cs typeface="+mn-cs"/>
              </a:rPr>
              <a:t>工事</a:t>
            </a:r>
            <a:endParaRPr kumimoji="1" lang="ja-JP" altLang="en-US" sz="1600" b="0" i="0" u="none" strike="noStrike" kern="1200" cap="none" spc="0" normalizeH="0" baseline="0" noProof="0" dirty="0">
              <a:ln>
                <a:noFill/>
              </a:ln>
              <a:solidFill>
                <a:prstClr val="white"/>
              </a:solidFill>
              <a:effectLst/>
              <a:uLnTx/>
              <a:uFillTx/>
              <a:ea typeface="游ゴシック" panose="020B0400000000000000" pitchFamily="50" charset="-128"/>
              <a:cs typeface="+mn-cs"/>
            </a:endParaRPr>
          </a:p>
        </p:txBody>
      </p:sp>
      <p:sp>
        <p:nvSpPr>
          <p:cNvPr id="21" name="矢印: 五方向 7">
            <a:extLst>
              <a:ext uri="{FF2B5EF4-FFF2-40B4-BE49-F238E27FC236}">
                <a16:creationId xmlns:a16="http://schemas.microsoft.com/office/drawing/2014/main" id="{7E29083F-4499-1DF8-0DEA-40A044AE92A6}"/>
              </a:ext>
            </a:extLst>
          </p:cNvPr>
          <p:cNvSpPr/>
          <p:nvPr/>
        </p:nvSpPr>
        <p:spPr>
          <a:xfrm>
            <a:off x="5187752" y="4981512"/>
            <a:ext cx="4070350" cy="411061"/>
          </a:xfrm>
          <a:prstGeom prst="homePlate">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膜屋根工事</a:t>
            </a:r>
          </a:p>
        </p:txBody>
      </p:sp>
      <p:sp>
        <p:nvSpPr>
          <p:cNvPr id="23" name="矢印: 五方向 7">
            <a:extLst>
              <a:ext uri="{FF2B5EF4-FFF2-40B4-BE49-F238E27FC236}">
                <a16:creationId xmlns:a16="http://schemas.microsoft.com/office/drawing/2014/main" id="{0E61895F-3999-0B41-6487-68C6DD03C49D}"/>
              </a:ext>
            </a:extLst>
          </p:cNvPr>
          <p:cNvSpPr/>
          <p:nvPr/>
        </p:nvSpPr>
        <p:spPr>
          <a:xfrm>
            <a:off x="7327900" y="5528718"/>
            <a:ext cx="2965450" cy="411061"/>
          </a:xfrm>
          <a:prstGeom prst="homePlate">
            <a:avLst/>
          </a:prstGeom>
          <a:solidFill>
            <a:schemeClr val="accent6">
              <a:lumMod val="75000"/>
            </a:schemeClr>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外構工事</a:t>
            </a:r>
          </a:p>
        </p:txBody>
      </p:sp>
      <p:sp>
        <p:nvSpPr>
          <p:cNvPr id="24" name="矢印: 五方向 7">
            <a:extLst>
              <a:ext uri="{FF2B5EF4-FFF2-40B4-BE49-F238E27FC236}">
                <a16:creationId xmlns:a16="http://schemas.microsoft.com/office/drawing/2014/main" id="{6E2DFBDF-D6E8-6BC3-C84F-55409CF6FA58}"/>
              </a:ext>
            </a:extLst>
          </p:cNvPr>
          <p:cNvSpPr/>
          <p:nvPr/>
        </p:nvSpPr>
        <p:spPr>
          <a:xfrm>
            <a:off x="10293350" y="5980158"/>
            <a:ext cx="533400" cy="411061"/>
          </a:xfrm>
          <a:prstGeom prst="homePlate">
            <a:avLst/>
          </a:prstGeom>
          <a:solidFill>
            <a:schemeClr val="accent5">
              <a:lumMod val="75000"/>
            </a:schemeClr>
          </a:solidFill>
          <a:ln w="12700" cap="flat" cmpd="sng" algn="ctr">
            <a:noFill/>
            <a:prstDash val="solid"/>
            <a:miter lim="800000"/>
          </a:ln>
          <a:effectLst/>
        </p:spPr>
        <p:txBody>
          <a:bodyPr lIns="0" rIns="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検査</a:t>
            </a:r>
          </a:p>
        </p:txBody>
      </p:sp>
      <p:sp>
        <p:nvSpPr>
          <p:cNvPr id="3" name="テキスト ボックス 2"/>
          <p:cNvSpPr txBox="1"/>
          <p:nvPr/>
        </p:nvSpPr>
        <p:spPr>
          <a:xfrm>
            <a:off x="539387" y="1548206"/>
            <a:ext cx="131934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kumimoji="0" lang="en-US" altLang="ja-JP" sz="1600" b="0" i="0" u="none" strike="noStrike" cap="none" spc="0" normalizeH="0" baseline="0" dirty="0" smtClean="0">
                <a:ln>
                  <a:noFill/>
                </a:ln>
                <a:solidFill>
                  <a:srgbClr val="000000"/>
                </a:solidFill>
                <a:effectLst/>
                <a:uFillTx/>
                <a:latin typeface="+mn-ea"/>
                <a:ea typeface="+mn-ea"/>
                <a:cs typeface="Calibri"/>
                <a:sym typeface="Calibri"/>
              </a:rPr>
              <a:t>4/14</a:t>
            </a:r>
            <a:r>
              <a:rPr kumimoji="0" lang="ja-JP" altLang="en-US" sz="1600" b="0" i="0" u="none" strike="noStrike" cap="none" spc="0" normalizeH="0" baseline="0" dirty="0" smtClean="0">
                <a:ln>
                  <a:noFill/>
                </a:ln>
                <a:solidFill>
                  <a:srgbClr val="000000"/>
                </a:solidFill>
                <a:effectLst/>
                <a:uFillTx/>
                <a:latin typeface="+mn-ea"/>
                <a:ea typeface="+mn-ea"/>
                <a:cs typeface="Calibri"/>
                <a:sym typeface="Calibri"/>
              </a:rPr>
              <a:t>～</a:t>
            </a:r>
          </a:p>
        </p:txBody>
      </p:sp>
      <p:cxnSp>
        <p:nvCxnSpPr>
          <p:cNvPr id="15" name="直線コネクタ 14"/>
          <p:cNvCxnSpPr/>
          <p:nvPr/>
        </p:nvCxnSpPr>
        <p:spPr>
          <a:xfrm>
            <a:off x="10826750" y="1117600"/>
            <a:ext cx="0" cy="5430665"/>
          </a:xfrm>
          <a:prstGeom prst="line">
            <a:avLst/>
          </a:prstGeom>
          <a:noFill/>
          <a:ln w="412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25" name="テキスト ボックス 24"/>
          <p:cNvSpPr txBox="1"/>
          <p:nvPr/>
        </p:nvSpPr>
        <p:spPr>
          <a:xfrm>
            <a:off x="10488199" y="4497992"/>
            <a:ext cx="338552" cy="19508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algn="l"/>
            <a:r>
              <a:rPr lang="ja-JP" altLang="en-US" sz="1600" dirty="0">
                <a:latin typeface="+mn-ea"/>
                <a:ea typeface="+mn-ea"/>
              </a:rPr>
              <a:t>建築</a:t>
            </a:r>
            <a:r>
              <a:rPr lang="ja-JP" altLang="en-US" sz="1600" dirty="0" smtClean="0">
                <a:latin typeface="+mn-ea"/>
                <a:ea typeface="+mn-ea"/>
              </a:rPr>
              <a:t>工事完了</a:t>
            </a:r>
            <a:endParaRPr kumimoji="0" lang="ja-JP" altLang="en-US" sz="1600" b="0" i="0" u="none" strike="noStrike" cap="none" spc="0" normalizeH="0" baseline="0" dirty="0" smtClean="0">
              <a:ln>
                <a:noFill/>
              </a:ln>
              <a:solidFill>
                <a:srgbClr val="000000"/>
              </a:solidFill>
              <a:effectLst/>
              <a:uFillTx/>
              <a:latin typeface="+mn-ea"/>
              <a:ea typeface="+mn-ea"/>
              <a:cs typeface="Calibri"/>
              <a:sym typeface="Calibri"/>
            </a:endParaRPr>
          </a:p>
        </p:txBody>
      </p:sp>
    </p:spTree>
    <p:extLst>
      <p:ext uri="{BB962C8B-B14F-4D97-AF65-F5344CB8AC3E}">
        <p14:creationId xmlns:p14="http://schemas.microsoft.com/office/powerpoint/2010/main" val="102214783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図 17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62025" y="1446988"/>
            <a:ext cx="8909166" cy="5313040"/>
          </a:xfrm>
          <a:prstGeom prst="rect">
            <a:avLst/>
          </a:prstGeom>
        </p:spPr>
      </p:pic>
      <p:sp>
        <p:nvSpPr>
          <p:cNvPr id="88" name="角丸四角形 87"/>
          <p:cNvSpPr/>
          <p:nvPr/>
        </p:nvSpPr>
        <p:spPr>
          <a:xfrm>
            <a:off x="2080677" y="1795427"/>
            <a:ext cx="1530956" cy="538468"/>
          </a:xfrm>
          <a:prstGeom prst="roundRect">
            <a:avLst>
              <a:gd name="adj" fmla="val 5827"/>
            </a:avLst>
          </a:prstGeom>
          <a:solidFill>
            <a:schemeClr val="bg1"/>
          </a:solidFill>
          <a:ln w="19050" cap="flat" cmpd="sng" algn="ctr">
            <a:solidFill>
              <a:srgbClr val="00ADDC">
                <a:lumMod val="75000"/>
              </a:srgbClr>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55" name="角丸四角形 54"/>
          <p:cNvSpPr/>
          <p:nvPr/>
        </p:nvSpPr>
        <p:spPr>
          <a:xfrm>
            <a:off x="605527" y="750142"/>
            <a:ext cx="1609448" cy="725040"/>
          </a:xfrm>
          <a:prstGeom prst="roundRect">
            <a:avLst>
              <a:gd name="adj" fmla="val 5827"/>
            </a:avLst>
          </a:prstGeom>
          <a:solidFill>
            <a:schemeClr val="bg1"/>
          </a:solidFill>
          <a:ln w="19050" cap="flat" cmpd="sng" algn="ctr">
            <a:solidFill>
              <a:srgbClr val="1AB39F"/>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20" name="テキスト ボックス 19"/>
          <p:cNvSpPr txBox="1"/>
          <p:nvPr/>
        </p:nvSpPr>
        <p:spPr>
          <a:xfrm>
            <a:off x="1516472" y="-3906"/>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ヘルスケアパビリオン</a:t>
            </a:r>
            <a:r>
              <a:rPr lang="ja-JP" altLang="en-US" sz="2800" b="1" dirty="0">
                <a:solidFill>
                  <a:schemeClr val="bg1"/>
                </a:solidFill>
                <a:latin typeface="BIZ UDPゴシック" panose="020B0400000000000000" pitchFamily="50" charset="-128"/>
                <a:ea typeface="BIZ UDPゴシック" panose="020B0400000000000000" pitchFamily="50" charset="-128"/>
              </a:rPr>
              <a:t>③</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（展示構成）</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49" name="正方形/長方形 48"/>
          <p:cNvSpPr/>
          <p:nvPr/>
        </p:nvSpPr>
        <p:spPr>
          <a:xfrm>
            <a:off x="4984557" y="6633921"/>
            <a:ext cx="2476970" cy="230256"/>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2" name="角丸四角形 51"/>
          <p:cNvSpPr/>
          <p:nvPr/>
        </p:nvSpPr>
        <p:spPr>
          <a:xfrm>
            <a:off x="613915" y="631615"/>
            <a:ext cx="1630772" cy="273033"/>
          </a:xfrm>
          <a:prstGeom prst="roundRect">
            <a:avLst>
              <a:gd name="adj" fmla="val 825"/>
            </a:avLst>
          </a:prstGeom>
          <a:solidFill>
            <a:srgbClr val="1AB39F"/>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   ①ミライへのゲート</a:t>
            </a:r>
            <a:endParaRPr kumimoji="1" lang="en-US" altLang="ja-JP" sz="6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a:t>
            </a:r>
            <a:r>
              <a:rPr kumimoji="1" lang="en-US" altLang="ja-JP"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PHR</a:t>
            </a:r>
            <a:r>
              <a:rPr kumimoji="1" lang="ja-JP" altLang="en-US"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ポッド／リフトライド／ミライの自分）</a:t>
            </a:r>
          </a:p>
        </p:txBody>
      </p:sp>
      <p:sp>
        <p:nvSpPr>
          <p:cNvPr id="53" name="テキスト ボックス 52"/>
          <p:cNvSpPr txBox="1"/>
          <p:nvPr/>
        </p:nvSpPr>
        <p:spPr>
          <a:xfrm>
            <a:off x="559202" y="949304"/>
            <a:ext cx="1670757" cy="484748"/>
          </a:xfrm>
          <a:prstGeom prst="rect">
            <a:avLst/>
          </a:prstGeom>
          <a:noFill/>
        </p:spPr>
        <p:txBody>
          <a:bodyPr wrap="square"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ゲートでパーソナルデータ（</a:t>
            </a:r>
            <a:r>
              <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rPr>
              <a:t>PHR</a:t>
            </a: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）を取得。その後、リフトライドに乗り</a:t>
            </a:r>
            <a:r>
              <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rPr>
              <a:t>2</a:t>
            </a: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階へ移動、ミライの自分に出会う</a:t>
            </a:r>
          </a:p>
        </p:txBody>
      </p:sp>
      <p:sp>
        <p:nvSpPr>
          <p:cNvPr id="56" name="二等辺三角形 55"/>
          <p:cNvSpPr/>
          <p:nvPr/>
        </p:nvSpPr>
        <p:spPr>
          <a:xfrm rot="5400000">
            <a:off x="260252" y="1083816"/>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57" name="正方形/長方形 56"/>
          <p:cNvSpPr/>
          <p:nvPr/>
        </p:nvSpPr>
        <p:spPr>
          <a:xfrm>
            <a:off x="346211" y="615094"/>
            <a:ext cx="599195" cy="160168"/>
          </a:xfrm>
          <a:prstGeom prst="rect">
            <a:avLst/>
          </a:prstGeom>
          <a:solidFill>
            <a:srgbClr val="FF0000"/>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1</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/2</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p>
        </p:txBody>
      </p:sp>
      <p:sp>
        <p:nvSpPr>
          <p:cNvPr id="58" name="角丸四角形 57"/>
          <p:cNvSpPr/>
          <p:nvPr/>
        </p:nvSpPr>
        <p:spPr>
          <a:xfrm>
            <a:off x="2514205" y="750142"/>
            <a:ext cx="1609448" cy="725040"/>
          </a:xfrm>
          <a:prstGeom prst="roundRect">
            <a:avLst>
              <a:gd name="adj" fmla="val 5827"/>
            </a:avLst>
          </a:prstGeom>
          <a:solidFill>
            <a:schemeClr val="bg1"/>
          </a:solidFill>
          <a:ln w="19050" cap="flat" cmpd="sng" algn="ctr">
            <a:solidFill>
              <a:srgbClr val="1AB39F"/>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59" name="角丸四角形 58"/>
          <p:cNvSpPr/>
          <p:nvPr/>
        </p:nvSpPr>
        <p:spPr>
          <a:xfrm>
            <a:off x="2522593" y="631615"/>
            <a:ext cx="1611722" cy="273033"/>
          </a:xfrm>
          <a:prstGeom prst="roundRect">
            <a:avLst>
              <a:gd name="adj" fmla="val 825"/>
            </a:avLst>
          </a:prstGeom>
          <a:solidFill>
            <a:srgbClr val="1AB39F"/>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   ②ミライのフード</a:t>
            </a:r>
            <a:endParaRPr kumimoji="1" lang="ja-JP" altLang="en-US"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p:txBody>
      </p:sp>
      <p:sp>
        <p:nvSpPr>
          <p:cNvPr id="60" name="テキスト ボックス 59"/>
          <p:cNvSpPr txBox="1"/>
          <p:nvPr/>
        </p:nvSpPr>
        <p:spPr>
          <a:xfrm>
            <a:off x="2510481" y="988896"/>
            <a:ext cx="1670757" cy="353943"/>
          </a:xfrm>
          <a:prstGeom prst="rect">
            <a:avLst/>
          </a:prstGeom>
          <a:noFill/>
        </p:spPr>
        <p:txBody>
          <a:bodyPr wrap="square"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パーソナルデータ（</a:t>
            </a:r>
            <a:r>
              <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rPr>
              <a:t>PHR</a:t>
            </a: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）をもとに</a:t>
            </a:r>
            <a:endPar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kern="1200" noProof="0" dirty="0" smtClean="0">
                <a:solidFill>
                  <a:prstClr val="black"/>
                </a:solidFill>
                <a:latin typeface="Meiryo UI"/>
                <a:ea typeface="Meiryo UI"/>
                <a:cs typeface="+mn-cs"/>
              </a:rPr>
              <a:t>ミライのヘルスケアフードを提供</a:t>
            </a:r>
            <a:endPar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61" name="二等辺三角形 60"/>
          <p:cNvSpPr/>
          <p:nvPr/>
        </p:nvSpPr>
        <p:spPr>
          <a:xfrm rot="5400000">
            <a:off x="2168930" y="1083816"/>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62" name="正方形/長方形 61"/>
          <p:cNvSpPr/>
          <p:nvPr/>
        </p:nvSpPr>
        <p:spPr>
          <a:xfrm>
            <a:off x="2365118" y="614401"/>
            <a:ext cx="486473" cy="160168"/>
          </a:xfrm>
          <a:prstGeom prst="rect">
            <a:avLst/>
          </a:prstGeom>
          <a:solidFill>
            <a:srgbClr val="FF0000"/>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2</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p>
        </p:txBody>
      </p:sp>
      <p:sp>
        <p:nvSpPr>
          <p:cNvPr id="63" name="角丸四角形 62"/>
          <p:cNvSpPr/>
          <p:nvPr/>
        </p:nvSpPr>
        <p:spPr>
          <a:xfrm>
            <a:off x="4359606" y="775262"/>
            <a:ext cx="1609448" cy="725040"/>
          </a:xfrm>
          <a:prstGeom prst="roundRect">
            <a:avLst>
              <a:gd name="adj" fmla="val 5827"/>
            </a:avLst>
          </a:prstGeom>
          <a:solidFill>
            <a:schemeClr val="bg1"/>
          </a:solidFill>
          <a:ln w="19050" cap="flat" cmpd="sng" algn="ctr">
            <a:solidFill>
              <a:srgbClr val="1AB39F"/>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64" name="角丸四角形 63"/>
          <p:cNvSpPr/>
          <p:nvPr/>
        </p:nvSpPr>
        <p:spPr>
          <a:xfrm>
            <a:off x="4367994" y="656735"/>
            <a:ext cx="1606391" cy="273033"/>
          </a:xfrm>
          <a:prstGeom prst="roundRect">
            <a:avLst>
              <a:gd name="adj" fmla="val 825"/>
            </a:avLst>
          </a:prstGeom>
          <a:solidFill>
            <a:srgbClr val="1AB39F"/>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   ③ミライのヘルスケア</a:t>
            </a:r>
            <a:endParaRPr kumimoji="1" lang="ja-JP" altLang="en-US"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p:txBody>
      </p:sp>
      <p:sp>
        <p:nvSpPr>
          <p:cNvPr id="65" name="テキスト ボックス 64"/>
          <p:cNvSpPr txBox="1"/>
          <p:nvPr/>
        </p:nvSpPr>
        <p:spPr>
          <a:xfrm>
            <a:off x="4361965" y="1010542"/>
            <a:ext cx="1670757" cy="353943"/>
          </a:xfrm>
          <a:prstGeom prst="rect">
            <a:avLst/>
          </a:prstGeom>
          <a:noFill/>
        </p:spPr>
        <p:txBody>
          <a:bodyPr wrap="square"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栄養・身体・心</a:t>
            </a:r>
            <a:r>
              <a:rPr kumimoji="1" lang="ja-JP" altLang="en-US" sz="850" kern="1200" dirty="0" smtClean="0">
                <a:solidFill>
                  <a:prstClr val="black"/>
                </a:solidFill>
                <a:latin typeface="Meiryo UI"/>
                <a:ea typeface="Meiryo UI"/>
                <a:cs typeface="+mn-cs"/>
              </a:rPr>
              <a:t>に関する様々なヘルスケアを実体験</a:t>
            </a:r>
            <a:endPar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66" name="二等辺三角形 65"/>
          <p:cNvSpPr/>
          <p:nvPr/>
        </p:nvSpPr>
        <p:spPr>
          <a:xfrm rot="5400000">
            <a:off x="4014331" y="1108936"/>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68" name="角丸四角形 67"/>
          <p:cNvSpPr/>
          <p:nvPr/>
        </p:nvSpPr>
        <p:spPr>
          <a:xfrm>
            <a:off x="6223042" y="750142"/>
            <a:ext cx="1609448" cy="725040"/>
          </a:xfrm>
          <a:prstGeom prst="roundRect">
            <a:avLst>
              <a:gd name="adj" fmla="val 5827"/>
            </a:avLst>
          </a:prstGeom>
          <a:solidFill>
            <a:schemeClr val="bg1"/>
          </a:solidFill>
          <a:ln w="19050" cap="flat" cmpd="sng" algn="ctr">
            <a:solidFill>
              <a:srgbClr val="1AB39F"/>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69" name="角丸四角形 68"/>
          <p:cNvSpPr/>
          <p:nvPr/>
        </p:nvSpPr>
        <p:spPr>
          <a:xfrm>
            <a:off x="6212380" y="631615"/>
            <a:ext cx="1630772" cy="273033"/>
          </a:xfrm>
          <a:prstGeom prst="roundRect">
            <a:avLst>
              <a:gd name="adj" fmla="val 825"/>
            </a:avLst>
          </a:prstGeom>
          <a:solidFill>
            <a:srgbClr val="1AB39F"/>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   ④ミライの都市</a:t>
            </a:r>
            <a:endParaRPr kumimoji="1" lang="ja-JP" altLang="en-US"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p:txBody>
      </p:sp>
      <p:sp>
        <p:nvSpPr>
          <p:cNvPr id="70" name="テキスト ボックス 69"/>
          <p:cNvSpPr txBox="1"/>
          <p:nvPr/>
        </p:nvSpPr>
        <p:spPr>
          <a:xfrm>
            <a:off x="6225467" y="995488"/>
            <a:ext cx="1580632" cy="353943"/>
          </a:xfrm>
          <a:prstGeom prst="rect">
            <a:avLst/>
          </a:prstGeom>
          <a:noFill/>
        </p:spPr>
        <p:txBody>
          <a:bodyPr wrap="square"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生まれ変わった「ミライの自分」で</a:t>
            </a:r>
            <a:endPar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kern="1200" dirty="0" smtClean="0">
                <a:solidFill>
                  <a:prstClr val="black"/>
                </a:solidFill>
                <a:latin typeface="Meiryo UI"/>
                <a:ea typeface="Meiryo UI"/>
                <a:cs typeface="+mn-cs"/>
              </a:rPr>
              <a:t>ミライの都市へ参加</a:t>
            </a:r>
            <a:endPar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71" name="二等辺三角形 70"/>
          <p:cNvSpPr/>
          <p:nvPr/>
        </p:nvSpPr>
        <p:spPr>
          <a:xfrm rot="5400000">
            <a:off x="5877767" y="1083816"/>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72" name="正方形/長方形 71"/>
          <p:cNvSpPr/>
          <p:nvPr/>
        </p:nvSpPr>
        <p:spPr>
          <a:xfrm>
            <a:off x="6078504" y="634575"/>
            <a:ext cx="465374" cy="160168"/>
          </a:xfrm>
          <a:prstGeom prst="rect">
            <a:avLst/>
          </a:prstGeom>
          <a:solidFill>
            <a:srgbClr val="FF0000"/>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1</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p>
        </p:txBody>
      </p:sp>
      <p:sp>
        <p:nvSpPr>
          <p:cNvPr id="73" name="角丸四角形 72"/>
          <p:cNvSpPr/>
          <p:nvPr/>
        </p:nvSpPr>
        <p:spPr>
          <a:xfrm>
            <a:off x="8054217" y="764594"/>
            <a:ext cx="1609448" cy="725040"/>
          </a:xfrm>
          <a:prstGeom prst="roundRect">
            <a:avLst>
              <a:gd name="adj" fmla="val 5827"/>
            </a:avLst>
          </a:prstGeom>
          <a:solidFill>
            <a:schemeClr val="bg1"/>
          </a:solidFill>
          <a:ln w="19050" cap="flat" cmpd="sng" algn="ctr">
            <a:solidFill>
              <a:srgbClr val="1AB39F"/>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74" name="角丸四角形 73"/>
          <p:cNvSpPr/>
          <p:nvPr/>
        </p:nvSpPr>
        <p:spPr>
          <a:xfrm>
            <a:off x="8044093" y="630914"/>
            <a:ext cx="1630772" cy="316380"/>
          </a:xfrm>
          <a:prstGeom prst="roundRect">
            <a:avLst>
              <a:gd name="adj" fmla="val 825"/>
            </a:avLst>
          </a:prstGeom>
          <a:solidFill>
            <a:srgbClr val="1AB39F"/>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   ⑤展示・出展ゾーン</a:t>
            </a:r>
            <a:endParaRPr kumimoji="1" lang="en-US" altLang="ja-JP" sz="6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（中小企業・スタートアップ）</a:t>
            </a:r>
          </a:p>
        </p:txBody>
      </p:sp>
      <p:sp>
        <p:nvSpPr>
          <p:cNvPr id="75" name="テキスト ボックス 74"/>
          <p:cNvSpPr txBox="1"/>
          <p:nvPr/>
        </p:nvSpPr>
        <p:spPr>
          <a:xfrm>
            <a:off x="8044093" y="1037718"/>
            <a:ext cx="1670757" cy="353943"/>
          </a:xfrm>
          <a:prstGeom prst="rect">
            <a:avLst/>
          </a:prstGeom>
          <a:noFill/>
        </p:spPr>
        <p:txBody>
          <a:bodyPr wrap="square"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優れた大阪の中小企業・スタートアップの技術・サービスを展示</a:t>
            </a:r>
          </a:p>
        </p:txBody>
      </p:sp>
      <p:sp>
        <p:nvSpPr>
          <p:cNvPr id="76" name="二等辺三角形 75"/>
          <p:cNvSpPr/>
          <p:nvPr/>
        </p:nvSpPr>
        <p:spPr>
          <a:xfrm rot="5400000">
            <a:off x="7709480" y="1126461"/>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77" name="正方形/長方形 76"/>
          <p:cNvSpPr/>
          <p:nvPr/>
        </p:nvSpPr>
        <p:spPr>
          <a:xfrm>
            <a:off x="7943755" y="630912"/>
            <a:ext cx="504219" cy="155663"/>
          </a:xfrm>
          <a:prstGeom prst="rect">
            <a:avLst/>
          </a:prstGeom>
          <a:solidFill>
            <a:srgbClr val="FF0000"/>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1</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p>
        </p:txBody>
      </p:sp>
      <p:sp>
        <p:nvSpPr>
          <p:cNvPr id="78" name="角丸四角形 77"/>
          <p:cNvSpPr/>
          <p:nvPr/>
        </p:nvSpPr>
        <p:spPr>
          <a:xfrm>
            <a:off x="9912860" y="781746"/>
            <a:ext cx="1609448" cy="725040"/>
          </a:xfrm>
          <a:prstGeom prst="roundRect">
            <a:avLst>
              <a:gd name="adj" fmla="val 5827"/>
            </a:avLst>
          </a:prstGeom>
          <a:solidFill>
            <a:schemeClr val="bg1"/>
          </a:solidFill>
          <a:ln w="19050" cap="flat" cmpd="sng" algn="ctr">
            <a:solidFill>
              <a:srgbClr val="1AB39F"/>
            </a:solid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79" name="角丸四角形 78"/>
          <p:cNvSpPr/>
          <p:nvPr/>
        </p:nvSpPr>
        <p:spPr>
          <a:xfrm>
            <a:off x="9912860" y="656735"/>
            <a:ext cx="1630772" cy="307711"/>
          </a:xfrm>
          <a:prstGeom prst="roundRect">
            <a:avLst>
              <a:gd name="adj" fmla="val 825"/>
            </a:avLst>
          </a:prstGeom>
          <a:solidFill>
            <a:srgbClr val="1AB39F"/>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   ⑥ミライの大阪の食・文化</a:t>
            </a:r>
            <a:endParaRPr kumimoji="1" lang="ja-JP" altLang="en-US" sz="55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p:txBody>
      </p:sp>
      <p:sp>
        <p:nvSpPr>
          <p:cNvPr id="80" name="テキスト ボックス 79"/>
          <p:cNvSpPr txBox="1"/>
          <p:nvPr/>
        </p:nvSpPr>
        <p:spPr>
          <a:xfrm>
            <a:off x="9881607" y="1007339"/>
            <a:ext cx="1670757" cy="484748"/>
          </a:xfrm>
          <a:prstGeom prst="rect">
            <a:avLst/>
          </a:prstGeom>
          <a:noFill/>
        </p:spPr>
        <p:txBody>
          <a:bodyPr wrap="square"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大阪産（もん）の活用など、大阪の豊かな食文化・新たな食文化を発信</a:t>
            </a:r>
          </a:p>
        </p:txBody>
      </p:sp>
      <p:sp>
        <p:nvSpPr>
          <p:cNvPr id="81" name="二等辺三角形 80"/>
          <p:cNvSpPr/>
          <p:nvPr/>
        </p:nvSpPr>
        <p:spPr>
          <a:xfrm rot="5400000">
            <a:off x="9578247" y="1134089"/>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82" name="正方形/長方形 81"/>
          <p:cNvSpPr/>
          <p:nvPr/>
        </p:nvSpPr>
        <p:spPr>
          <a:xfrm>
            <a:off x="9812257" y="671209"/>
            <a:ext cx="365344" cy="160168"/>
          </a:xfrm>
          <a:prstGeom prst="rect">
            <a:avLst/>
          </a:prstGeom>
          <a:solidFill>
            <a:srgbClr val="FF0000"/>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1</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p>
        </p:txBody>
      </p:sp>
      <p:sp>
        <p:nvSpPr>
          <p:cNvPr id="83" name="二等辺三角形 82"/>
          <p:cNvSpPr/>
          <p:nvPr/>
        </p:nvSpPr>
        <p:spPr>
          <a:xfrm rot="5400000">
            <a:off x="11455054" y="1098666"/>
            <a:ext cx="486478" cy="142153"/>
          </a:xfrm>
          <a:prstGeom prst="triangle">
            <a:avLst/>
          </a:prstGeom>
          <a:solidFill>
            <a:srgbClr val="FF0000"/>
          </a:solidFill>
          <a:ln w="25400" cap="flat" cmpd="sng" algn="ctr">
            <a:noFill/>
            <a:prstDash val="solid"/>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85" name="正方形/長方形 84"/>
          <p:cNvSpPr/>
          <p:nvPr/>
        </p:nvSpPr>
        <p:spPr>
          <a:xfrm>
            <a:off x="4217963" y="630550"/>
            <a:ext cx="486473" cy="160168"/>
          </a:xfrm>
          <a:prstGeom prst="rect">
            <a:avLst/>
          </a:prstGeom>
          <a:solidFill>
            <a:srgbClr val="FF0000"/>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white"/>
                </a:solidFill>
                <a:effectLst/>
                <a:uLnTx/>
                <a:uFillTx/>
                <a:latin typeface="Meiryo UI"/>
                <a:ea typeface="Meiryo UI"/>
                <a:cs typeface="+mn-cs"/>
              </a:rPr>
              <a:t>2</a:t>
            </a:r>
            <a:r>
              <a:rPr kumimoji="1" lang="ja-JP" altLang="en-US" sz="900" b="0" i="0" u="none" strike="noStrike" kern="1200" cap="none" spc="0" normalizeH="0" baseline="0" noProof="0" dirty="0" smtClean="0">
                <a:ln>
                  <a:noFill/>
                </a:ln>
                <a:solidFill>
                  <a:prstClr val="white"/>
                </a:solidFill>
                <a:effectLst/>
                <a:uLnTx/>
                <a:uFillTx/>
                <a:latin typeface="Meiryo UI"/>
                <a:ea typeface="Meiryo UI"/>
                <a:cs typeface="+mn-cs"/>
              </a:rPr>
              <a:t>階</a:t>
            </a:r>
          </a:p>
        </p:txBody>
      </p:sp>
      <p:sp>
        <p:nvSpPr>
          <p:cNvPr id="86" name="角丸四角形 85"/>
          <p:cNvSpPr/>
          <p:nvPr/>
        </p:nvSpPr>
        <p:spPr>
          <a:xfrm>
            <a:off x="2065773" y="1589232"/>
            <a:ext cx="1545860" cy="244967"/>
          </a:xfrm>
          <a:prstGeom prst="roundRect">
            <a:avLst>
              <a:gd name="adj" fmla="val 825"/>
            </a:avLst>
          </a:prstGeom>
          <a:solidFill>
            <a:srgbClr val="00ADDC">
              <a:lumMod val="75000"/>
            </a:srgbClr>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ミライのエンターテインメント</a:t>
            </a:r>
          </a:p>
        </p:txBody>
      </p:sp>
      <p:sp>
        <p:nvSpPr>
          <p:cNvPr id="87" name="テキスト ボックス 86"/>
          <p:cNvSpPr txBox="1"/>
          <p:nvPr/>
        </p:nvSpPr>
        <p:spPr>
          <a:xfrm>
            <a:off x="2200655" y="1880286"/>
            <a:ext cx="1309114" cy="425168"/>
          </a:xfrm>
          <a:prstGeom prst="rect">
            <a:avLst/>
          </a:prstGeom>
          <a:solidFill>
            <a:sysClr val="window" lastClr="FFFFFF"/>
          </a:solidFill>
        </p:spPr>
        <p:txBody>
          <a:bodyPr wrap="square" lIns="36000" tIns="0" rIns="36000" bIns="0"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最先端技術を用いた</a:t>
            </a:r>
            <a:r>
              <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rPr>
              <a:t>XR</a:t>
            </a: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シアターでミライのエンター</a:t>
            </a:r>
            <a:endPar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テインメント体験を提供</a:t>
            </a:r>
          </a:p>
        </p:txBody>
      </p:sp>
      <p:sp>
        <p:nvSpPr>
          <p:cNvPr id="89" name="角丸四角形 88"/>
          <p:cNvSpPr/>
          <p:nvPr/>
        </p:nvSpPr>
        <p:spPr>
          <a:xfrm>
            <a:off x="638707" y="3324592"/>
            <a:ext cx="1532804" cy="799010"/>
          </a:xfrm>
          <a:prstGeom prst="roundRect">
            <a:avLst>
              <a:gd name="adj" fmla="val 5827"/>
            </a:avLst>
          </a:prstGeom>
          <a:solidFill>
            <a:schemeClr val="bg1"/>
          </a:solidFill>
          <a:ln w="19050" cap="flat" cmpd="sng" algn="ctr">
            <a:solidFill>
              <a:srgbClr val="EA157A"/>
            </a:solidFill>
            <a:prstDash val="sysDot"/>
          </a:ln>
          <a:effectLst/>
        </p:spPr>
        <p:txBody>
          <a:bodyPr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endParaRPr kumimoji="1" lang="ja-JP" altLang="en-US" sz="2520"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90" name="テキスト ボックス 89"/>
          <p:cNvSpPr txBox="1"/>
          <p:nvPr/>
        </p:nvSpPr>
        <p:spPr>
          <a:xfrm>
            <a:off x="844683" y="3579203"/>
            <a:ext cx="1311130" cy="465800"/>
          </a:xfrm>
          <a:prstGeom prst="rect">
            <a:avLst/>
          </a:prstGeom>
          <a:solidFill>
            <a:sysClr val="window" lastClr="FFFFFF"/>
          </a:solidFill>
        </p:spPr>
        <p:txBody>
          <a:bodyPr wrap="square" lIns="0" tIns="0" rIns="0" bIns="0" rtlCol="0">
            <a:spAutoFit/>
          </a:bodyPr>
          <a:lstStyle/>
          <a:p>
            <a:pPr marL="0" marR="0" lvl="0" indent="0" defTabSz="1280006" eaLnBrk="1" fontAlgn="auto" latinLnBrk="0" hangingPunct="1">
              <a:lnSpc>
                <a:spcPct val="100000"/>
              </a:lnSpc>
              <a:spcBef>
                <a:spcPts val="0"/>
              </a:spcBef>
              <a:spcAft>
                <a:spcPts val="0"/>
              </a:spcAft>
              <a:buClrTx/>
              <a:buSzTx/>
              <a:buFontTx/>
              <a:buNone/>
              <a:tabLst/>
              <a:defRPr/>
            </a:pPr>
            <a:r>
              <a:rPr kumimoji="1" lang="en-US" altLang="ja-JP" sz="850" b="0" i="0" u="none" strike="noStrike" kern="1200" cap="none" spc="0" normalizeH="0" baseline="0" noProof="0" dirty="0" err="1" smtClean="0">
                <a:ln>
                  <a:noFill/>
                </a:ln>
                <a:solidFill>
                  <a:prstClr val="black"/>
                </a:solidFill>
                <a:effectLst/>
                <a:uLnTx/>
                <a:uFillTx/>
                <a:latin typeface="Meiryo UI"/>
                <a:ea typeface="Meiryo UI"/>
                <a:cs typeface="+mn-cs"/>
              </a:rPr>
              <a:t>iPS</a:t>
            </a: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で作製した心筋シート</a:t>
            </a: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を用いた心臓展示をはじめ、</a:t>
            </a: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850" b="0" i="0" u="none" strike="noStrike" kern="1200" cap="none" spc="0" normalizeH="0" baseline="0" noProof="0" dirty="0" smtClean="0">
                <a:ln>
                  <a:noFill/>
                </a:ln>
                <a:solidFill>
                  <a:prstClr val="black"/>
                </a:solidFill>
                <a:effectLst/>
                <a:uLnTx/>
                <a:uFillTx/>
                <a:latin typeface="Meiryo UI"/>
                <a:ea typeface="Meiryo UI"/>
                <a:cs typeface="+mn-cs"/>
              </a:rPr>
              <a:t>再生医療を情報発信</a:t>
            </a:r>
            <a:endParaRPr kumimoji="1" lang="en-US" altLang="ja-JP" sz="85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defTabSz="1280006"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a:ea typeface="Meiryo UI"/>
                <a:cs typeface="+mn-cs"/>
              </a:rPr>
              <a:t>（アトリウムでの展示を検討中）</a:t>
            </a:r>
          </a:p>
        </p:txBody>
      </p:sp>
      <p:sp>
        <p:nvSpPr>
          <p:cNvPr id="91" name="角丸四角形 90"/>
          <p:cNvSpPr/>
          <p:nvPr/>
        </p:nvSpPr>
        <p:spPr>
          <a:xfrm>
            <a:off x="625489" y="3273253"/>
            <a:ext cx="1568837" cy="267025"/>
          </a:xfrm>
          <a:prstGeom prst="roundRect">
            <a:avLst>
              <a:gd name="adj" fmla="val 825"/>
            </a:avLst>
          </a:prstGeom>
          <a:solidFill>
            <a:srgbClr val="EA157A"/>
          </a:solidFill>
          <a:ln w="25400" cap="flat" cmpd="sng" algn="ctr">
            <a:noFill/>
            <a:prstDash val="solid"/>
          </a:ln>
          <a:effectLst/>
        </p:spPr>
        <p:txBody>
          <a:bodyPr lIns="0" tIns="36000" rIns="0" bIns="3600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err="1" smtClean="0">
                <a:ln>
                  <a:noFill/>
                </a:ln>
                <a:solidFill>
                  <a:prstClr val="white"/>
                </a:solidFill>
                <a:effectLst/>
                <a:uLnTx/>
                <a:uFillTx/>
                <a:latin typeface="Meiryo UI"/>
                <a:ea typeface="BIZ UDPゴシック" panose="020B0400000000000000" pitchFamily="50" charset="-128"/>
                <a:cs typeface="+mn-cs"/>
              </a:rPr>
              <a:t>iPS</a:t>
            </a: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細胞による</a:t>
            </a:r>
            <a:endParaRPr kumimoji="1" lang="en-US" altLang="ja-JP"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a:p>
            <a:pPr marL="0" marR="0" lvl="0" indent="0" algn="ctr" defTabSz="1280006"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a:ea typeface="BIZ UDPゴシック" panose="020B0400000000000000" pitchFamily="50" charset="-128"/>
                <a:cs typeface="+mn-cs"/>
              </a:rPr>
              <a:t>生きる心臓モデル</a:t>
            </a:r>
          </a:p>
        </p:txBody>
      </p:sp>
      <p:sp>
        <p:nvSpPr>
          <p:cNvPr id="92" name="角丸四角形 91"/>
          <p:cNvSpPr/>
          <p:nvPr/>
        </p:nvSpPr>
        <p:spPr>
          <a:xfrm>
            <a:off x="5178575" y="4899747"/>
            <a:ext cx="1197086" cy="181021"/>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①ミライへのゲート</a:t>
            </a:r>
            <a:endParaRPr kumimoji="0" lang="en-US" altLang="ja-JP"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a:t>
            </a:r>
            <a:r>
              <a:rPr kumimoji="0" lang="en-US" altLang="ja-JP"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PHR</a:t>
            </a:r>
            <a:r>
              <a:rPr kumimoji="0" lang="ja-JP" altLang="en-US"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ポッド／リフトライド／ミライの自分）</a:t>
            </a:r>
          </a:p>
        </p:txBody>
      </p:sp>
      <p:sp>
        <p:nvSpPr>
          <p:cNvPr id="93" name="角丸四角形 92"/>
          <p:cNvSpPr/>
          <p:nvPr/>
        </p:nvSpPr>
        <p:spPr>
          <a:xfrm>
            <a:off x="3820188" y="4899747"/>
            <a:ext cx="1085242" cy="152559"/>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5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⑥ミライの大阪の食・文化</a:t>
            </a:r>
          </a:p>
        </p:txBody>
      </p:sp>
      <p:sp>
        <p:nvSpPr>
          <p:cNvPr id="94" name="角丸四角形 93"/>
          <p:cNvSpPr/>
          <p:nvPr/>
        </p:nvSpPr>
        <p:spPr>
          <a:xfrm>
            <a:off x="4392376" y="3015141"/>
            <a:ext cx="839714" cy="176884"/>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⑤展示・出展ゾーン</a:t>
            </a:r>
            <a:endParaRPr kumimoji="0" lang="en-US" altLang="ja-JP" sz="4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（中小企業・スタートアップ）</a:t>
            </a:r>
          </a:p>
        </p:txBody>
      </p:sp>
      <p:sp>
        <p:nvSpPr>
          <p:cNvPr id="95" name="角丸四角形 94"/>
          <p:cNvSpPr/>
          <p:nvPr/>
        </p:nvSpPr>
        <p:spPr>
          <a:xfrm>
            <a:off x="5283652" y="2511057"/>
            <a:ext cx="753979" cy="159842"/>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5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④ミライの都市</a:t>
            </a:r>
          </a:p>
        </p:txBody>
      </p:sp>
      <p:sp>
        <p:nvSpPr>
          <p:cNvPr id="96" name="角丸四角形 95"/>
          <p:cNvSpPr/>
          <p:nvPr/>
        </p:nvSpPr>
        <p:spPr>
          <a:xfrm>
            <a:off x="8959776" y="2476263"/>
            <a:ext cx="961093" cy="164081"/>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5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③ミライのヘルスケア</a:t>
            </a:r>
          </a:p>
        </p:txBody>
      </p:sp>
      <p:sp>
        <p:nvSpPr>
          <p:cNvPr id="97" name="角丸四角形 96"/>
          <p:cNvSpPr/>
          <p:nvPr/>
        </p:nvSpPr>
        <p:spPr>
          <a:xfrm>
            <a:off x="8912135" y="4993087"/>
            <a:ext cx="1197086" cy="175361"/>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①ミライへのゲート</a:t>
            </a:r>
            <a:endParaRPr kumimoji="0" lang="en-US" altLang="ja-JP"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endParaRPr>
          </a:p>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a:t>
            </a:r>
            <a:r>
              <a:rPr kumimoji="0" lang="en-US" altLang="ja-JP"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PHR</a:t>
            </a:r>
            <a:r>
              <a:rPr kumimoji="0" lang="ja-JP" altLang="en-US" sz="50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ポッド／リフトライド／ミライの自分）</a:t>
            </a:r>
          </a:p>
        </p:txBody>
      </p:sp>
      <p:sp>
        <p:nvSpPr>
          <p:cNvPr id="98" name="角丸四角形 97"/>
          <p:cNvSpPr/>
          <p:nvPr/>
        </p:nvSpPr>
        <p:spPr>
          <a:xfrm>
            <a:off x="7716792" y="4898336"/>
            <a:ext cx="786672" cy="153970"/>
          </a:xfrm>
          <a:prstGeom prst="roundRect">
            <a:avLst>
              <a:gd name="adj" fmla="val 825"/>
            </a:avLst>
          </a:prstGeom>
          <a:solidFill>
            <a:srgbClr val="1AB39F"/>
          </a:solidFill>
          <a:ln w="25400" cap="flat" cmpd="sng" algn="ctr">
            <a:noFill/>
            <a:prstDash val="solid"/>
          </a:ln>
          <a:effectLst/>
        </p:spPr>
        <p:txBody>
          <a:bodyPr lIns="0" tIns="0" rIns="0" bIns="0" rtlCol="0" anchor="ctr"/>
          <a:lstStyle/>
          <a:p>
            <a:pPr marL="0" marR="0" lvl="0" indent="0" algn="ctr" defTabSz="1280006" eaLnBrk="1" fontAlgn="auto" latinLnBrk="0" hangingPunct="1">
              <a:lnSpc>
                <a:spcPct val="100000"/>
              </a:lnSpc>
              <a:spcBef>
                <a:spcPts val="0"/>
              </a:spcBef>
              <a:spcAft>
                <a:spcPts val="0"/>
              </a:spcAft>
              <a:buClrTx/>
              <a:buSzTx/>
              <a:buFontTx/>
              <a:buNone/>
              <a:tabLst/>
              <a:defRPr/>
            </a:pPr>
            <a:r>
              <a:rPr kumimoji="0" lang="ja-JP" altLang="en-US" sz="750" b="1" i="0" u="none" strike="noStrike" kern="0" cap="none" spc="0" normalizeH="0" baseline="0" noProof="0" dirty="0" smtClean="0">
                <a:ln>
                  <a:noFill/>
                </a:ln>
                <a:solidFill>
                  <a:prstClr val="white"/>
                </a:solidFill>
                <a:effectLst/>
                <a:uLnTx/>
                <a:uFillTx/>
                <a:latin typeface="Meiryo UI"/>
                <a:ea typeface="BIZ UDPゴシック" panose="020B0400000000000000" pitchFamily="50" charset="-128"/>
                <a:cs typeface="+mn-cs"/>
              </a:rPr>
              <a:t>②ミライのフード</a:t>
            </a:r>
          </a:p>
        </p:txBody>
      </p:sp>
      <p:sp>
        <p:nvSpPr>
          <p:cNvPr id="99"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78869" y="6343793"/>
            <a:ext cx="213131" cy="496299"/>
          </a:xfrm>
        </p:spPr>
        <p:txBody>
          <a:bodyPr/>
          <a:lstStyle/>
          <a:p>
            <a:fld id="{86CB4B4D-7CA3-9044-876B-883B54F8677D}" type="slidenum">
              <a:rPr lang="en-US" altLang="ja-JP" b="1" smtClean="0">
                <a:solidFill>
                  <a:schemeClr val="tx1"/>
                </a:solidFill>
              </a:rPr>
              <a:t>25</a:t>
            </a:fld>
            <a:endParaRPr lang="ja-JP" altLang="en-US" b="1" dirty="0">
              <a:solidFill>
                <a:schemeClr val="tx1"/>
              </a:solidFill>
            </a:endParaRPr>
          </a:p>
        </p:txBody>
      </p:sp>
    </p:spTree>
    <p:extLst>
      <p:ext uri="{BB962C8B-B14F-4D97-AF65-F5344CB8AC3E}">
        <p14:creationId xmlns:p14="http://schemas.microsoft.com/office/powerpoint/2010/main" val="318381048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ヘルスケアパビリオン④（リボーンチャレンジ）</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7" name="角丸四角形 5">
            <a:extLst>
              <a:ext uri="{FF2B5EF4-FFF2-40B4-BE49-F238E27FC236}">
                <a16:creationId xmlns:a16="http://schemas.microsoft.com/office/drawing/2014/main" id="{C94DE3A4-E606-0A18-73A5-20197D7725C5}"/>
              </a:ext>
            </a:extLst>
          </p:cNvPr>
          <p:cNvSpPr/>
          <p:nvPr/>
        </p:nvSpPr>
        <p:spPr>
          <a:xfrm>
            <a:off x="768697" y="1304942"/>
            <a:ext cx="10737669" cy="4758237"/>
          </a:xfrm>
          <a:prstGeom prst="roundRect">
            <a:avLst>
              <a:gd name="adj" fmla="val 3935"/>
            </a:avLst>
          </a:prstGeom>
          <a:solidFill>
            <a:schemeClr val="accent1">
              <a:lumMod val="20000"/>
              <a:lumOff val="80000"/>
            </a:schemeClr>
          </a:solid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nSpc>
                <a:spcPts val="1300"/>
              </a:lnSpc>
            </a:pPr>
            <a:r>
              <a:rPr lang="ja-JP" altLang="en-US" sz="1200" b="1" dirty="0">
                <a:solidFill>
                  <a:schemeClr val="tx1"/>
                </a:solidFill>
                <a:latin typeface="Meiryo UI" panose="020B0604030504040204" pitchFamily="50" charset="-128"/>
                <a:ea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BB3EC99-8E9B-8723-15D4-C6F2A673B242}"/>
              </a:ext>
            </a:extLst>
          </p:cNvPr>
          <p:cNvSpPr/>
          <p:nvPr/>
        </p:nvSpPr>
        <p:spPr>
          <a:xfrm>
            <a:off x="1209417" y="1151510"/>
            <a:ext cx="2268000" cy="360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b="1" dirty="0">
                <a:latin typeface="Meiryo UI" panose="020B0604030504040204" pitchFamily="50" charset="-128"/>
                <a:ea typeface="Meiryo UI" panose="020B0604030504040204" pitchFamily="50" charset="-128"/>
              </a:rPr>
              <a:t>１．</a:t>
            </a:r>
            <a:r>
              <a:rPr lang="ja-JP" altLang="en-US" sz="1600" b="1" dirty="0" smtClean="0">
                <a:latin typeface="Meiryo UI" panose="020B0604030504040204" pitchFamily="50" charset="-128"/>
                <a:ea typeface="Meiryo UI" panose="020B0604030504040204" pitchFamily="50" charset="-128"/>
              </a:rPr>
              <a:t>リボーンチャレンジ</a:t>
            </a:r>
            <a:endParaRPr lang="ja-JP" altLang="en-US" sz="16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0F6996B-723F-E538-DE84-147E80519B9C}"/>
              </a:ext>
            </a:extLst>
          </p:cNvPr>
          <p:cNvSpPr txBox="1"/>
          <p:nvPr/>
        </p:nvSpPr>
        <p:spPr>
          <a:xfrm>
            <a:off x="1323203" y="2118198"/>
            <a:ext cx="9628656"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リボーンチャレンジ</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「展示・出展ゾーン」への参加を希望する中小企業・スタートアップを支援する事業企画の共通名称。各リボーンチャレンジ実施主体は出展を希望</a:t>
            </a:r>
            <a:r>
              <a:rPr lang="ja-JP" altLang="en-US" sz="1400" dirty="0" smtClean="0">
                <a:latin typeface="Meiryo UI" panose="020B0604030504040204" pitchFamily="50" charset="-128"/>
                <a:ea typeface="Meiryo UI" panose="020B0604030504040204" pitchFamily="50" charset="-128"/>
              </a:rPr>
              <a:t>する中小</a:t>
            </a:r>
            <a:r>
              <a:rPr lang="ja-JP" altLang="en-US" sz="1400" dirty="0">
                <a:latin typeface="Meiryo UI" panose="020B0604030504040204" pitchFamily="50" charset="-128"/>
                <a:ea typeface="Meiryo UI" panose="020B0604030504040204" pitchFamily="50" charset="-128"/>
              </a:rPr>
              <a:t>企業・スタートアップの支援事業を実施</a:t>
            </a:r>
          </a:p>
        </p:txBody>
      </p:sp>
      <p:sp>
        <p:nvSpPr>
          <p:cNvPr id="42" name="角丸四角形 39">
            <a:extLst>
              <a:ext uri="{FF2B5EF4-FFF2-40B4-BE49-F238E27FC236}">
                <a16:creationId xmlns:a16="http://schemas.microsoft.com/office/drawing/2014/main" id="{443B0D85-0B0F-E879-29CE-AE50D7FE8618}"/>
              </a:ext>
            </a:extLst>
          </p:cNvPr>
          <p:cNvSpPr/>
          <p:nvPr/>
        </p:nvSpPr>
        <p:spPr>
          <a:xfrm>
            <a:off x="964973" y="2459154"/>
            <a:ext cx="10205782" cy="2656862"/>
          </a:xfrm>
          <a:prstGeom prst="roundRect">
            <a:avLst>
              <a:gd name="adj" fmla="val 6731"/>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1450" indent="-171450">
              <a:lnSpc>
                <a:spcPts val="1800"/>
              </a:lnSpc>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 大阪ヘルスケアパビリオン「展示・出展ゾーン」への出展参加を希望する</a:t>
            </a:r>
            <a:r>
              <a:rPr lang="ja-JP" altLang="en-US" sz="1600" b="1" dirty="0">
                <a:solidFill>
                  <a:schemeClr val="tx1"/>
                </a:solidFill>
                <a:latin typeface="Meiryo UI" panose="020B0604030504040204" pitchFamily="50" charset="-128"/>
                <a:ea typeface="Meiryo UI" panose="020B0604030504040204" pitchFamily="50" charset="-128"/>
              </a:rPr>
              <a:t>中小企業・スタートアップを支援する事業企画（リボーンチャレンジ</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）と</a:t>
            </a:r>
            <a:r>
              <a:rPr lang="ja-JP" altLang="en-US" sz="1600" b="1" dirty="0">
                <a:solidFill>
                  <a:schemeClr val="tx1"/>
                </a:solidFill>
                <a:latin typeface="Meiryo UI" panose="020B0604030504040204" pitchFamily="50" charset="-128"/>
                <a:ea typeface="Meiryo UI" panose="020B0604030504040204" pitchFamily="50" charset="-128"/>
              </a:rPr>
              <a:t>して、</a:t>
            </a:r>
            <a:r>
              <a:rPr lang="en-US" altLang="ja-JP" sz="1600" b="1" dirty="0">
                <a:solidFill>
                  <a:schemeClr val="tx1"/>
                </a:solidFill>
                <a:latin typeface="Meiryo UI" panose="020B0604030504040204" pitchFamily="50" charset="-128"/>
                <a:ea typeface="Meiryo UI" panose="020B0604030504040204" pitchFamily="50" charset="-128"/>
              </a:rPr>
              <a:t>26</a:t>
            </a:r>
            <a:r>
              <a:rPr lang="ja-JP" altLang="en-US" sz="1600" b="1" dirty="0">
                <a:solidFill>
                  <a:schemeClr val="tx1"/>
                </a:solidFill>
                <a:latin typeface="Meiryo UI" panose="020B0604030504040204" pitchFamily="50" charset="-128"/>
                <a:ea typeface="Meiryo UI" panose="020B0604030504040204" pitchFamily="50" charset="-128"/>
              </a:rPr>
              <a:t>件を認定</a:t>
            </a:r>
            <a:r>
              <a:rPr lang="ja-JP" altLang="en-US" sz="1600" b="1" dirty="0" smtClean="0">
                <a:solidFill>
                  <a:schemeClr val="tx1"/>
                </a:solidFill>
                <a:latin typeface="Meiryo UI" panose="020B0604030504040204" pitchFamily="50" charset="-128"/>
                <a:ea typeface="Meiryo UI" panose="020B0604030504040204" pitchFamily="50" charset="-128"/>
              </a:rPr>
              <a:t>。</a:t>
            </a:r>
            <a:endParaRPr lang="en-US" altLang="ja-JP" sz="1600" b="1" u="sng" dirty="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300" b="1" u="sng"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300" b="1" u="sng"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300" b="1" u="sng"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リボーンチャレンジ</a:t>
            </a:r>
            <a:r>
              <a:rPr lang="ja-JP" altLang="en-US" sz="1600" dirty="0">
                <a:solidFill>
                  <a:schemeClr val="tx1"/>
                </a:solidFill>
                <a:latin typeface="Meiryo UI" panose="020B0604030504040204" pitchFamily="50" charset="-128"/>
                <a:ea typeface="Meiryo UI" panose="020B0604030504040204" pitchFamily="50" charset="-128"/>
              </a:rPr>
              <a:t>１件あたり</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社程度の中小企業・スタートアップの出展参加を想定</a:t>
            </a:r>
            <a:r>
              <a:rPr lang="ja-JP" altLang="en-US" sz="1600" dirty="0" smtClean="0">
                <a:solidFill>
                  <a:schemeClr val="tx1"/>
                </a:solidFill>
                <a:latin typeface="Meiryo UI" panose="020B0604030504040204" pitchFamily="50" charset="-128"/>
                <a:ea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u"/>
            </a:pPr>
            <a:endParaRPr lang="en-US" altLang="ja-JP" sz="1600"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u"/>
            </a:pPr>
            <a:r>
              <a:rPr lang="ja-JP" altLang="en-US" sz="1600" dirty="0">
                <a:solidFill>
                  <a:schemeClr val="tx1"/>
                </a:solidFill>
                <a:latin typeface="Meiryo UI" panose="020B0604030504040204" pitchFamily="50" charset="-128"/>
                <a:ea typeface="Meiryo UI" panose="020B0604030504040204" pitchFamily="50" charset="-128"/>
              </a:rPr>
              <a:t> 万博会期中（</a:t>
            </a:r>
            <a:r>
              <a:rPr lang="en-US" altLang="ja-JP" sz="1600" dirty="0">
                <a:solidFill>
                  <a:schemeClr val="tx1"/>
                </a:solidFill>
                <a:latin typeface="Meiryo UI" panose="020B0604030504040204" pitchFamily="50" charset="-128"/>
                <a:ea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rPr>
              <a:t>週）は、</a:t>
            </a:r>
            <a:r>
              <a:rPr lang="ja-JP" altLang="en-US" sz="1600" b="1" dirty="0">
                <a:solidFill>
                  <a:schemeClr val="tx1"/>
                </a:solidFill>
                <a:latin typeface="Meiryo UI" panose="020B0604030504040204" pitchFamily="50" charset="-128"/>
                <a:ea typeface="Meiryo UI" panose="020B0604030504040204" pitchFamily="50" charset="-128"/>
              </a:rPr>
              <a:t>上記</a:t>
            </a:r>
            <a:r>
              <a:rPr lang="en-US" altLang="ja-JP" sz="1600" b="1" dirty="0">
                <a:solidFill>
                  <a:schemeClr val="tx1"/>
                </a:solidFill>
                <a:latin typeface="Meiryo UI" panose="020B0604030504040204" pitchFamily="50" charset="-128"/>
                <a:ea typeface="Meiryo UI" panose="020B0604030504040204" pitchFamily="50" charset="-128"/>
              </a:rPr>
              <a:t>26</a:t>
            </a:r>
            <a:r>
              <a:rPr lang="ja-JP" altLang="en-US" sz="1600" b="1" dirty="0">
                <a:solidFill>
                  <a:schemeClr val="tx1"/>
                </a:solidFill>
                <a:latin typeface="Meiryo UI" panose="020B0604030504040204" pitchFamily="50" charset="-128"/>
                <a:ea typeface="Meiryo UI" panose="020B0604030504040204" pitchFamily="50" charset="-128"/>
              </a:rPr>
              <a:t>件のリボーンチャレンジを毎週入れ替えるかたちで運営。</a:t>
            </a:r>
            <a:r>
              <a:rPr lang="ja-JP" altLang="en-US" sz="1600" dirty="0">
                <a:solidFill>
                  <a:schemeClr val="tx1"/>
                </a:solidFill>
                <a:latin typeface="Meiryo UI" panose="020B0604030504040204" pitchFamily="50" charset="-128"/>
                <a:ea typeface="Meiryo UI" panose="020B0604030504040204" pitchFamily="50" charset="-128"/>
              </a:rPr>
              <a:t>これにより、</a:t>
            </a:r>
            <a:r>
              <a:rPr lang="ja-JP" altLang="en-US" sz="1600" b="1" dirty="0">
                <a:solidFill>
                  <a:schemeClr val="tx1"/>
                </a:solidFill>
                <a:latin typeface="Meiryo UI" panose="020B0604030504040204" pitchFamily="50" charset="-128"/>
                <a:ea typeface="Meiryo UI" panose="020B0604030504040204" pitchFamily="50" charset="-128"/>
              </a:rPr>
              <a:t>合計</a:t>
            </a:r>
            <a:r>
              <a:rPr lang="en-US" altLang="ja-JP" sz="1600" b="1" dirty="0">
                <a:solidFill>
                  <a:schemeClr val="tx1"/>
                </a:solidFill>
                <a:latin typeface="Meiryo UI" panose="020B0604030504040204" pitchFamily="50" charset="-128"/>
                <a:ea typeface="Meiryo UI" panose="020B0604030504040204" pitchFamily="50" charset="-128"/>
              </a:rPr>
              <a:t>260</a:t>
            </a:r>
            <a:r>
              <a:rPr lang="ja-JP" altLang="en-US" sz="1600" b="1" dirty="0">
                <a:solidFill>
                  <a:schemeClr val="tx1"/>
                </a:solidFill>
                <a:latin typeface="Meiryo UI" panose="020B0604030504040204" pitchFamily="50" charset="-128"/>
                <a:ea typeface="Meiryo UI" panose="020B0604030504040204" pitchFamily="50" charset="-128"/>
              </a:rPr>
              <a:t>社ほどの出展参加を想定。</a:t>
            </a:r>
            <a:endParaRPr lang="en-US" altLang="ja-JP" sz="1600" b="1" dirty="0">
              <a:solidFill>
                <a:schemeClr val="tx1"/>
              </a:solidFill>
              <a:latin typeface="Meiryo UI" panose="020B0604030504040204" pitchFamily="50" charset="-128"/>
              <a:ea typeface="Meiryo UI" panose="020B0604030504040204" pitchFamily="50" charset="-128"/>
            </a:endParaRPr>
          </a:p>
          <a:p>
            <a:pPr>
              <a:lnSpc>
                <a:spcPts val="1800"/>
              </a:lnSpc>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1</a:t>
            </a:r>
            <a:r>
              <a:rPr lang="ja-JP" altLang="en-US" sz="1600" dirty="0">
                <a:solidFill>
                  <a:schemeClr val="tx1"/>
                </a:solidFill>
                <a:latin typeface="Meiryo UI" panose="020B0604030504040204" pitchFamily="50" charset="-128"/>
                <a:ea typeface="Meiryo UI" panose="020B0604030504040204" pitchFamily="50" charset="-128"/>
              </a:rPr>
              <a:t>企画あたり</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社</a:t>
            </a:r>
            <a:r>
              <a:rPr lang="en-US" altLang="ja-JP" sz="1600" dirty="0">
                <a:solidFill>
                  <a:schemeClr val="tx1"/>
                </a:solidFill>
                <a:latin typeface="Meiryo UI" panose="020B0604030504040204" pitchFamily="50" charset="-128"/>
                <a:ea typeface="Meiryo UI" panose="020B0604030504040204" pitchFamily="50" charset="-128"/>
              </a:rPr>
              <a:t>×26</a:t>
            </a:r>
            <a:r>
              <a:rPr lang="ja-JP" altLang="en-US" sz="1600" dirty="0">
                <a:solidFill>
                  <a:schemeClr val="tx1"/>
                </a:solidFill>
                <a:latin typeface="Meiryo UI" panose="020B0604030504040204" pitchFamily="50" charset="-128"/>
                <a:ea typeface="Meiryo UI" panose="020B0604030504040204" pitchFamily="50" charset="-128"/>
              </a:rPr>
              <a:t>企画＝</a:t>
            </a:r>
            <a:r>
              <a:rPr lang="en-US" altLang="ja-JP" sz="1600" dirty="0">
                <a:solidFill>
                  <a:schemeClr val="tx1"/>
                </a:solidFill>
                <a:latin typeface="Meiryo UI" panose="020B0604030504040204" pitchFamily="50" charset="-128"/>
                <a:ea typeface="Meiryo UI" panose="020B0604030504040204" pitchFamily="50" charset="-128"/>
              </a:rPr>
              <a:t>260</a:t>
            </a:r>
            <a:r>
              <a:rPr lang="ja-JP" altLang="en-US" sz="1600" dirty="0">
                <a:solidFill>
                  <a:schemeClr val="tx1"/>
                </a:solidFill>
                <a:latin typeface="Meiryo UI" panose="020B0604030504040204" pitchFamily="50" charset="-128"/>
                <a:ea typeface="Meiryo UI" panose="020B0604030504040204" pitchFamily="50" charset="-128"/>
              </a:rPr>
              <a:t>社） </a:t>
            </a:r>
            <a:endParaRPr lang="en-US" altLang="ja-JP" sz="1600" dirty="0" smtClean="0">
              <a:solidFill>
                <a:schemeClr val="tx1"/>
              </a:solidFill>
              <a:latin typeface="Meiryo UI" panose="020B0604030504040204" pitchFamily="50" charset="-128"/>
              <a:ea typeface="Meiryo UI" panose="020B0604030504040204" pitchFamily="50" charset="-128"/>
            </a:endParaRPr>
          </a:p>
          <a:p>
            <a:pPr>
              <a:lnSpc>
                <a:spcPts val="1800"/>
              </a:lnSpc>
            </a:pPr>
            <a:endParaRPr lang="en-US" altLang="ja-JP" sz="1600" dirty="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u"/>
            </a:pPr>
            <a:r>
              <a:rPr lang="ja-JP" altLang="en-US" sz="1600" b="1" dirty="0">
                <a:solidFill>
                  <a:schemeClr val="tx1"/>
                </a:solidFill>
                <a:latin typeface="Meiryo UI" panose="020B0604030504040204" pitchFamily="50" charset="-128"/>
                <a:ea typeface="Meiryo UI" panose="020B0604030504040204" pitchFamily="50" charset="-128"/>
              </a:rPr>
              <a:t> 中小企業・スタートアップは、リボーンチャレンジの実施主体から約１年間支援を受け、大阪ヘルスケアパビリオンへの出展参加をめざす</a:t>
            </a:r>
            <a:r>
              <a:rPr lang="ja-JP" altLang="en-US" sz="1600" b="1" dirty="0" smtClean="0">
                <a:solidFill>
                  <a:schemeClr val="tx1"/>
                </a:solidFill>
                <a:latin typeface="Meiryo UI" panose="020B0604030504040204" pitchFamily="50" charset="-128"/>
                <a:ea typeface="Meiryo UI" panose="020B0604030504040204" pitchFamily="50" charset="-128"/>
              </a:rPr>
              <a:t>。</a:t>
            </a:r>
            <a:endParaRPr lang="en-US" altLang="ja-JP" sz="1600" b="1" dirty="0" smtClean="0">
              <a:solidFill>
                <a:schemeClr val="tx1"/>
              </a:solidFill>
              <a:latin typeface="Meiryo UI" panose="020B0604030504040204" pitchFamily="50" charset="-128"/>
              <a:ea typeface="Meiryo UI" panose="020B0604030504040204" pitchFamily="50" charset="-128"/>
            </a:endParaRPr>
          </a:p>
          <a:p>
            <a:pPr marL="171450" indent="-171450">
              <a:lnSpc>
                <a:spcPts val="1800"/>
              </a:lnSpc>
              <a:buFont typeface="Wingdings" panose="05000000000000000000" pitchFamily="2" charset="2"/>
              <a:buChar char="u"/>
            </a:pPr>
            <a:endParaRPr lang="en-US" altLang="ja-JP" sz="1600" b="1" u="sng"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600" dirty="0">
                <a:solidFill>
                  <a:schemeClr val="tx1"/>
                </a:solidFill>
                <a:latin typeface="Meiryo UI" panose="020B0604030504040204" pitchFamily="50" charset="-128"/>
                <a:ea typeface="Meiryo UI" panose="020B0604030504040204" pitchFamily="50" charset="-128"/>
              </a:rPr>
              <a:t>◆</a:t>
            </a:r>
            <a:r>
              <a:rPr lang="en-US" altLang="ja-JP" sz="1600" dirty="0">
                <a:solidFill>
                  <a:schemeClr val="tx1"/>
                </a:solidFill>
                <a:latin typeface="Meiryo UI" panose="020B0604030504040204" pitchFamily="50" charset="-128"/>
                <a:ea typeface="Meiryo UI" panose="020B0604030504040204" pitchFamily="50" charset="-128"/>
              </a:rPr>
              <a:t> </a:t>
            </a:r>
            <a:r>
              <a:rPr kumimoji="1" lang="en-US" altLang="ja-JP" sz="1600" dirty="0">
                <a:solidFill>
                  <a:schemeClr val="tx1"/>
                </a:solidFill>
                <a:latin typeface="Meiryo UI" panose="020B0604030504040204" pitchFamily="50" charset="-128"/>
                <a:ea typeface="Meiryo UI" panose="020B0604030504040204" pitchFamily="50" charset="-128"/>
              </a:rPr>
              <a:t>2025</a:t>
            </a:r>
            <a:r>
              <a:rPr kumimoji="1" lang="ja-JP" altLang="en-US" sz="1600" dirty="0">
                <a:solidFill>
                  <a:schemeClr val="tx1"/>
                </a:solidFill>
                <a:latin typeface="Meiryo UI" panose="020B0604030504040204" pitchFamily="50" charset="-128"/>
                <a:ea typeface="Meiryo UI" panose="020B0604030504040204" pitchFamily="50" charset="-128"/>
              </a:rPr>
              <a:t>年大阪・関西万博 大阪パビリオン</a:t>
            </a:r>
            <a:r>
              <a:rPr kumimoji="1" lang="ja-JP" altLang="en-US" sz="1600" b="1" dirty="0">
                <a:solidFill>
                  <a:schemeClr val="tx1"/>
                </a:solidFill>
                <a:latin typeface="Meiryo UI" panose="020B0604030504040204" pitchFamily="50" charset="-128"/>
                <a:ea typeface="Meiryo UI" panose="020B0604030504040204" pitchFamily="50" charset="-128"/>
              </a:rPr>
              <a:t>「展示・出展ゾーン」ホームページ（</a:t>
            </a:r>
            <a:r>
              <a:rPr kumimoji="1" lang="en-US" altLang="ja-JP" sz="1600" b="1" dirty="0">
                <a:solidFill>
                  <a:srgbClr val="002060"/>
                </a:solidFill>
                <a:latin typeface="Meiryo UI" panose="020B0604030504040204" pitchFamily="50" charset="-128"/>
                <a:ea typeface="Meiryo UI" panose="020B0604030504040204" pitchFamily="50" charset="-128"/>
              </a:rPr>
              <a:t> </a:t>
            </a:r>
            <a:r>
              <a:rPr kumimoji="1" lang="en-US" altLang="ja-JP" sz="1600" b="1" dirty="0">
                <a:solidFill>
                  <a:srgbClr val="002060"/>
                </a:solidFill>
                <a:latin typeface="Meiryo UI" panose="020B0604030504040204" pitchFamily="50" charset="-128"/>
                <a:ea typeface="Meiryo UI" panose="020B0604030504040204" pitchFamily="50" charset="-128"/>
                <a:hlinkClick r:id="rId2"/>
              </a:rPr>
              <a:t>https://osaka2025.site</a:t>
            </a:r>
            <a:r>
              <a:rPr kumimoji="1" lang="ja-JP" altLang="en-US" sz="1600" b="1" dirty="0">
                <a:solidFill>
                  <a:srgbClr val="002060"/>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）において</a:t>
            </a:r>
            <a:r>
              <a:rPr kumimoji="1" lang="ja-JP" altLang="en-US" sz="1600" b="1" dirty="0" smtClean="0">
                <a:solidFill>
                  <a:schemeClr val="tx1"/>
                </a:solidFill>
                <a:latin typeface="Meiryo UI" panose="020B0604030504040204" pitchFamily="50" charset="-128"/>
                <a:ea typeface="Meiryo UI" panose="020B0604030504040204" pitchFamily="50" charset="-128"/>
              </a:rPr>
              <a:t>、</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smtClean="0">
                <a:solidFill>
                  <a:schemeClr val="tx1"/>
                </a:solidFill>
                <a:latin typeface="Meiryo UI" panose="020B0604030504040204" pitchFamily="50" charset="-128"/>
                <a:ea typeface="Meiryo UI" panose="020B0604030504040204" pitchFamily="50" charset="-128"/>
              </a:rPr>
              <a:t>　全</a:t>
            </a:r>
            <a:r>
              <a:rPr kumimoji="1" lang="en-US" altLang="ja-JP" sz="1600" b="1" dirty="0" smtClean="0">
                <a:solidFill>
                  <a:schemeClr val="tx1"/>
                </a:solidFill>
                <a:latin typeface="Meiryo UI" panose="020B0604030504040204" pitchFamily="50" charset="-128"/>
                <a:ea typeface="Meiryo UI" panose="020B0604030504040204" pitchFamily="50" charset="-128"/>
              </a:rPr>
              <a:t>26</a:t>
            </a:r>
            <a:r>
              <a:rPr kumimoji="1" lang="ja-JP" altLang="en-US" sz="1600" b="1" dirty="0">
                <a:solidFill>
                  <a:schemeClr val="tx1"/>
                </a:solidFill>
                <a:latin typeface="Meiryo UI" panose="020B0604030504040204" pitchFamily="50" charset="-128"/>
                <a:ea typeface="Meiryo UI" panose="020B0604030504040204" pitchFamily="50" charset="-128"/>
              </a:rPr>
              <a:t>件の</a:t>
            </a:r>
            <a:r>
              <a:rPr kumimoji="1" lang="ja-JP" altLang="en-US" sz="1600" b="1" dirty="0" smtClean="0">
                <a:solidFill>
                  <a:schemeClr val="tx1"/>
                </a:solidFill>
                <a:latin typeface="Meiryo UI" panose="020B0604030504040204" pitchFamily="50" charset="-128"/>
                <a:ea typeface="Meiryo UI" panose="020B0604030504040204" pitchFamily="50" charset="-128"/>
              </a:rPr>
              <a:t>リボーンチャレンジ</a:t>
            </a:r>
            <a:r>
              <a:rPr kumimoji="1" lang="ja-JP" altLang="en-US" sz="1600" b="1" dirty="0">
                <a:solidFill>
                  <a:schemeClr val="tx1"/>
                </a:solidFill>
                <a:latin typeface="Meiryo UI" panose="020B0604030504040204" pitchFamily="50" charset="-128"/>
                <a:ea typeface="Meiryo UI" panose="020B0604030504040204" pitchFamily="50" charset="-128"/>
              </a:rPr>
              <a:t>にかかる募集情報の提供から応募の受付まで、ワンストップで実施</a:t>
            </a:r>
            <a:r>
              <a:rPr kumimoji="1" lang="ja-JP" altLang="en-US" sz="1600" b="1" dirty="0" smtClean="0">
                <a:solidFill>
                  <a:schemeClr val="tx1"/>
                </a:solidFill>
                <a:latin typeface="Meiryo UI" panose="020B0604030504040204" pitchFamily="50" charset="-128"/>
                <a:ea typeface="Meiryo UI" panose="020B0604030504040204" pitchFamily="50" charset="-128"/>
              </a:rPr>
              <a:t>。</a:t>
            </a:r>
            <a:endParaRPr lang="en-US" altLang="ja-JP" sz="1300" b="1" u="sng" dirty="0">
              <a:solidFill>
                <a:schemeClr val="tx1"/>
              </a:solidFill>
              <a:latin typeface="Meiryo UI" panose="020B0604030504040204" pitchFamily="50" charset="-128"/>
              <a:ea typeface="Meiryo UI" panose="020B0604030504040204" pitchFamily="50" charset="-128"/>
            </a:endParaRPr>
          </a:p>
          <a:p>
            <a:pPr>
              <a:lnSpc>
                <a:spcPts val="2000"/>
              </a:lnSpc>
            </a:pP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600" b="1" dirty="0" smtClean="0">
                <a:solidFill>
                  <a:srgbClr val="FF0000"/>
                </a:solidFill>
                <a:latin typeface="Meiryo UI" panose="020B0604030504040204" pitchFamily="50" charset="-128"/>
                <a:ea typeface="Meiryo UI" panose="020B0604030504040204" pitchFamily="50" charset="-128"/>
              </a:rPr>
              <a:t>◆　現在、順次、募集を開始</a:t>
            </a:r>
            <a:endParaRPr kumimoji="1" lang="ja-JP" altLang="en-US" sz="1600" b="1" dirty="0">
              <a:solidFill>
                <a:srgbClr val="FF0000"/>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504755" y="615875"/>
            <a:ext cx="6381584" cy="400110"/>
          </a:xfrm>
          <a:prstGeom prst="rect">
            <a:avLst/>
          </a:prstGeom>
          <a:noFill/>
        </p:spPr>
        <p:txBody>
          <a:bodyPr wrap="square" rtlCol="0">
            <a:spAutoFit/>
          </a:bodyPr>
          <a:lstStyle/>
          <a:p>
            <a:r>
              <a:rPr lang="ja-JP" altLang="en-US" sz="2000" b="1" dirty="0">
                <a:solidFill>
                  <a:schemeClr val="tx1"/>
                </a:solidFill>
                <a:latin typeface="+mn-ea"/>
                <a:ea typeface="+mn-ea"/>
              </a:rPr>
              <a:t>▼</a:t>
            </a:r>
            <a:r>
              <a:rPr lang="ja-JP" altLang="en-US" sz="2000" b="1" dirty="0" smtClean="0">
                <a:solidFill>
                  <a:schemeClr val="tx1"/>
                </a:solidFill>
                <a:latin typeface="+mn-ea"/>
                <a:ea typeface="+mn-ea"/>
              </a:rPr>
              <a:t>展示・出展ゾーン（中小企業・スタートアップ）の概要</a:t>
            </a:r>
            <a:endParaRPr lang="ja-JP" altLang="en-US" sz="2000" b="1" dirty="0">
              <a:solidFill>
                <a:schemeClr val="tx1"/>
              </a:solidFill>
              <a:latin typeface="+mn-ea"/>
              <a:ea typeface="+mn-ea"/>
            </a:endParaRPr>
          </a:p>
        </p:txBody>
      </p:sp>
      <p:sp>
        <p:nvSpPr>
          <p:cNvPr id="44" name="正方形/長方形 4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26</a:t>
            </a:fld>
            <a:endParaRPr lang="ja-JP" altLang="en-US" b="1" dirty="0">
              <a:solidFill>
                <a:schemeClr val="tx1"/>
              </a:solidFill>
            </a:endParaRPr>
          </a:p>
        </p:txBody>
      </p:sp>
    </p:spTree>
    <p:extLst>
      <p:ext uri="{BB962C8B-B14F-4D97-AF65-F5344CB8AC3E}">
        <p14:creationId xmlns:p14="http://schemas.microsoft.com/office/powerpoint/2010/main" val="3176175681"/>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075601" y="0"/>
            <a:ext cx="9592399"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ヘルスケアパビリオン⑤（リボーンチャレンジ）</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テキスト ボックス 9"/>
          <p:cNvSpPr txBox="1"/>
          <p:nvPr/>
        </p:nvSpPr>
        <p:spPr>
          <a:xfrm>
            <a:off x="7432222" y="7063480"/>
            <a:ext cx="2053239" cy="287256"/>
          </a:xfrm>
          <a:prstGeom prst="rect">
            <a:avLst/>
          </a:prstGeom>
          <a:noFill/>
        </p:spPr>
        <p:txBody>
          <a:bodyPr wrap="square" rtlCol="0">
            <a:spAutoFit/>
          </a:bodyPr>
          <a:lstStyle/>
          <a:p>
            <a:endParaRPr kumimoji="1" lang="ja-JP" altLang="en-US" sz="1400" b="1" dirty="0">
              <a:solidFill>
                <a:srgbClr val="002060"/>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247170055"/>
              </p:ext>
            </p:extLst>
          </p:nvPr>
        </p:nvGraphicFramePr>
        <p:xfrm>
          <a:off x="338669" y="1096966"/>
          <a:ext cx="11519999" cy="5248147"/>
        </p:xfrm>
        <a:graphic>
          <a:graphicData uri="http://schemas.openxmlformats.org/drawingml/2006/table">
            <a:tbl>
              <a:tblPr firstRow="1" bandRow="1">
                <a:tableStyleId>{5940675A-B579-460E-94D1-54222C63F5DA}</a:tableStyleId>
              </a:tblPr>
              <a:tblGrid>
                <a:gridCol w="2559274">
                  <a:extLst>
                    <a:ext uri="{9D8B030D-6E8A-4147-A177-3AD203B41FA5}">
                      <a16:colId xmlns:a16="http://schemas.microsoft.com/office/drawing/2014/main" val="1815069438"/>
                    </a:ext>
                  </a:extLst>
                </a:gridCol>
                <a:gridCol w="7380416">
                  <a:extLst>
                    <a:ext uri="{9D8B030D-6E8A-4147-A177-3AD203B41FA5}">
                      <a16:colId xmlns:a16="http://schemas.microsoft.com/office/drawing/2014/main" val="893069541"/>
                    </a:ext>
                  </a:extLst>
                </a:gridCol>
                <a:gridCol w="1580309">
                  <a:extLst>
                    <a:ext uri="{9D8B030D-6E8A-4147-A177-3AD203B41FA5}">
                      <a16:colId xmlns:a16="http://schemas.microsoft.com/office/drawing/2014/main" val="1031235174"/>
                    </a:ext>
                  </a:extLst>
                </a:gridCol>
              </a:tblGrid>
              <a:tr h="235425">
                <a:tc>
                  <a:txBody>
                    <a:bodyPr/>
                    <a:lstStyle/>
                    <a:p>
                      <a:pPr algn="ctr"/>
                      <a:r>
                        <a:rPr kumimoji="1" lang="ja-JP" altLang="en-US" sz="1200" dirty="0" smtClean="0">
                          <a:latin typeface="Meiryo UI" panose="020B0604030504040204" pitchFamily="50" charset="-128"/>
                          <a:ea typeface="Meiryo UI" panose="020B0604030504040204" pitchFamily="50" charset="-128"/>
                        </a:rPr>
                        <a:t>実施主体</a:t>
                      </a:r>
                      <a:endParaRPr kumimoji="1" lang="ja-JP" altLang="en-US" sz="1200" b="1"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リボーンチャレンジ名称（事業企画）</a:t>
                      </a:r>
                      <a:endParaRPr kumimoji="1" lang="ja-JP" altLang="en-US" sz="1200" b="1"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ctr"/>
                      <a:r>
                        <a:rPr kumimoji="1" lang="ja-JP" altLang="en-US" sz="1200" dirty="0" smtClean="0">
                          <a:latin typeface="Meiryo UI" panose="020B0604030504040204" pitchFamily="50" charset="-128"/>
                          <a:ea typeface="Meiryo UI" panose="020B0604030504040204" pitchFamily="50" charset="-128"/>
                        </a:rPr>
                        <a:t>募集開始時期</a:t>
                      </a:r>
                      <a:endParaRPr kumimoji="1" lang="ja-JP" altLang="en-US" sz="1200" b="1" dirty="0">
                        <a:latin typeface="Meiryo UI" panose="020B0604030504040204" pitchFamily="50" charset="-128"/>
                        <a:ea typeface="Meiryo UI" panose="020B0604030504040204" pitchFamily="50" charset="-128"/>
                      </a:endParaRPr>
                    </a:p>
                  </a:txBody>
                  <a:tcPr marL="0" marR="36000" marT="0" marB="0" anchor="ctr">
                    <a:solidFill>
                      <a:schemeClr val="bg1"/>
                    </a:solidFill>
                  </a:tcPr>
                </a:tc>
                <a:extLst>
                  <a:ext uri="{0D108BD9-81ED-4DB2-BD59-A6C34878D82A}">
                    <a16:rowId xmlns:a16="http://schemas.microsoft.com/office/drawing/2014/main" val="3064506755"/>
                  </a:ext>
                </a:extLst>
              </a:tr>
              <a:tr h="261583">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b="0" u="none" dirty="0" smtClean="0">
                          <a:effectLst/>
                          <a:latin typeface="Meiryo UI" panose="020B0604030504040204" pitchFamily="50" charset="-128"/>
                          <a:ea typeface="Meiryo UI" panose="020B0604030504040204" pitchFamily="50" charset="-128"/>
                        </a:rPr>
                        <a:t>(</a:t>
                      </a:r>
                      <a:r>
                        <a:rPr kumimoji="1" lang="ja-JP" altLang="en-US" sz="1200" b="0" u="none" dirty="0" smtClean="0">
                          <a:effectLst/>
                          <a:latin typeface="Meiryo UI" panose="020B0604030504040204" pitchFamily="50" charset="-128"/>
                          <a:ea typeface="Meiryo UI" panose="020B0604030504040204" pitchFamily="50" charset="-128"/>
                        </a:rPr>
                        <a:t>一社</a:t>
                      </a:r>
                      <a:r>
                        <a:rPr kumimoji="1" lang="en-US" altLang="ja-JP" sz="1200" b="0" u="none" dirty="0" smtClean="0">
                          <a:effectLst/>
                          <a:latin typeface="Meiryo UI" panose="020B0604030504040204" pitchFamily="50" charset="-128"/>
                          <a:ea typeface="Meiryo UI" panose="020B0604030504040204" pitchFamily="50" charset="-128"/>
                        </a:rPr>
                        <a:t>)</a:t>
                      </a:r>
                      <a:r>
                        <a:rPr kumimoji="1" lang="ja-JP" altLang="en-US" sz="1200" b="0" u="none" dirty="0" smtClean="0">
                          <a:effectLst/>
                          <a:latin typeface="Meiryo UI" panose="020B0604030504040204" pitchFamily="50" charset="-128"/>
                          <a:ea typeface="Meiryo UI" panose="020B0604030504040204" pitchFamily="50" charset="-128"/>
                        </a:rPr>
                        <a:t>西日本プラスチック製品工業協会</a:t>
                      </a:r>
                      <a:endParaRPr kumimoji="1" lang="en-US" altLang="ja-JP" sz="1200" b="0" u="none" dirty="0" smtClean="0">
                        <a:effectLst/>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en-US" sz="1200" b="0" u="none" dirty="0" smtClean="0">
                          <a:effectLst/>
                          <a:latin typeface="Meiryo UI" panose="020B0604030504040204" pitchFamily="50" charset="-128"/>
                          <a:ea typeface="Meiryo UI" panose="020B0604030504040204" pitchFamily="50" charset="-128"/>
                        </a:rPr>
                        <a:t>バイオプラスチックで</a:t>
                      </a:r>
                      <a:r>
                        <a:rPr kumimoji="1" lang="en-US" altLang="ja-JP" sz="1200" b="0" u="none" dirty="0" smtClean="0">
                          <a:effectLst/>
                          <a:latin typeface="Meiryo UI" panose="020B0604030504040204" pitchFamily="50" charset="-128"/>
                          <a:ea typeface="Meiryo UI" panose="020B0604030504040204" pitchFamily="50" charset="-128"/>
                        </a:rPr>
                        <a:t>REBORN</a:t>
                      </a:r>
                      <a:endParaRPr kumimoji="1" lang="ja-JP" altLang="en-US" sz="1200" b="0" u="none" dirty="0">
                        <a:effectLst/>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b="0" u="none" dirty="0" smtClean="0">
                          <a:effectLst/>
                          <a:latin typeface="Meiryo UI" panose="020B0604030504040204" pitchFamily="50" charset="-128"/>
                          <a:ea typeface="Meiryo UI" panose="020B0604030504040204" pitchFamily="50" charset="-128"/>
                        </a:rPr>
                        <a:t>1</a:t>
                      </a:r>
                      <a:r>
                        <a:rPr kumimoji="1" lang="ja-JP" altLang="en-US" sz="1200" b="0" u="none" dirty="0" smtClean="0">
                          <a:effectLst/>
                          <a:latin typeface="Meiryo UI" panose="020B0604030504040204" pitchFamily="50" charset="-128"/>
                          <a:ea typeface="Meiryo UI" panose="020B0604030504040204" pitchFamily="50" charset="-128"/>
                        </a:rPr>
                        <a:t>月</a:t>
                      </a:r>
                      <a:r>
                        <a:rPr kumimoji="1" lang="en-US" altLang="ja-JP" sz="1200" b="0" u="none" dirty="0" smtClean="0">
                          <a:effectLst/>
                          <a:latin typeface="Meiryo UI" panose="020B0604030504040204" pitchFamily="50" charset="-128"/>
                          <a:ea typeface="Meiryo UI" panose="020B0604030504040204" pitchFamily="50" charset="-128"/>
                        </a:rPr>
                        <a:t>16</a:t>
                      </a:r>
                      <a:r>
                        <a:rPr kumimoji="1" lang="ja-JP" altLang="en-US" sz="1200" b="0" u="none" dirty="0" smtClean="0">
                          <a:effectLst/>
                          <a:latin typeface="Meiryo UI" panose="020B0604030504040204" pitchFamily="50" charset="-128"/>
                          <a:ea typeface="Meiryo UI" panose="020B0604030504040204" pitchFamily="50" charset="-128"/>
                        </a:rPr>
                        <a:t>日開始</a:t>
                      </a:r>
                      <a:endParaRPr kumimoji="1" lang="en-US" altLang="ja-JP" sz="1200" b="0" u="none" dirty="0" smtClean="0">
                        <a:effectLst/>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2229228707"/>
                  </a:ext>
                </a:extLst>
              </a:tr>
              <a:tr h="159357">
                <a:tc rowSpan="4">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kern="1200" dirty="0" smtClean="0">
                          <a:effectLst/>
                          <a:latin typeface="Meiryo UI" panose="020B0604030504040204" pitchFamily="50" charset="-128"/>
                          <a:ea typeface="Meiryo UI" panose="020B0604030504040204" pitchFamily="50" charset="-128"/>
                        </a:rPr>
                        <a:t>(</a:t>
                      </a:r>
                      <a:r>
                        <a:rPr kumimoji="1" lang="ja-JP" altLang="en-US" sz="1200" kern="1200" dirty="0" smtClean="0">
                          <a:effectLst/>
                          <a:latin typeface="Meiryo UI" panose="020B0604030504040204" pitchFamily="50" charset="-128"/>
                          <a:ea typeface="Meiryo UI" panose="020B0604030504040204" pitchFamily="50" charset="-128"/>
                        </a:rPr>
                        <a:t>株</a:t>
                      </a:r>
                      <a:r>
                        <a:rPr kumimoji="1" lang="en-US" altLang="ja-JP" sz="1200" kern="1200" dirty="0" smtClean="0">
                          <a:effectLst/>
                          <a:latin typeface="Meiryo UI" panose="020B0604030504040204" pitchFamily="50" charset="-128"/>
                          <a:ea typeface="Meiryo UI" panose="020B0604030504040204" pitchFamily="50" charset="-128"/>
                        </a:rPr>
                        <a:t>)</a:t>
                      </a:r>
                      <a:r>
                        <a:rPr kumimoji="1" lang="ja-JP" altLang="ja-JP" sz="1200" kern="1200" dirty="0" smtClean="0">
                          <a:effectLst/>
                          <a:latin typeface="Meiryo UI" panose="020B0604030504040204" pitchFamily="50" charset="-128"/>
                          <a:ea typeface="Meiryo UI" panose="020B0604030504040204" pitchFamily="50" charset="-128"/>
                        </a:rPr>
                        <a:t>りそな銀行</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en-US" altLang="ja-JP" sz="1200" b="0" dirty="0" err="1" smtClean="0">
                          <a:latin typeface="Meiryo UI" panose="020B0604030504040204" pitchFamily="50" charset="-128"/>
                          <a:ea typeface="Meiryo UI" panose="020B0604030504040204" pitchFamily="50" charset="-128"/>
                        </a:rPr>
                        <a:t>Resona</a:t>
                      </a:r>
                      <a:r>
                        <a:rPr kumimoji="1" lang="en-US" altLang="ja-JP" sz="1200" b="0" dirty="0" smtClean="0">
                          <a:latin typeface="Meiryo UI" panose="020B0604030504040204" pitchFamily="50" charset="-128"/>
                          <a:ea typeface="Meiryo UI" panose="020B0604030504040204" pitchFamily="50" charset="-128"/>
                        </a:rPr>
                        <a:t> </a:t>
                      </a:r>
                      <a:r>
                        <a:rPr kumimoji="1" lang="en-US" altLang="ja-JP" sz="1200" b="0" dirty="0" err="1" smtClean="0">
                          <a:latin typeface="Meiryo UI" panose="020B0604030504040204" pitchFamily="50" charset="-128"/>
                          <a:ea typeface="Meiryo UI" panose="020B0604030504040204" pitchFamily="50" charset="-128"/>
                        </a:rPr>
                        <a:t>Mirai</a:t>
                      </a:r>
                      <a:r>
                        <a:rPr kumimoji="1" lang="en-US" altLang="ja-JP" sz="1200" b="0" dirty="0" smtClean="0">
                          <a:latin typeface="Meiryo UI" panose="020B0604030504040204" pitchFamily="50" charset="-128"/>
                          <a:ea typeface="Meiryo UI" panose="020B0604030504040204" pitchFamily="50" charset="-128"/>
                        </a:rPr>
                        <a:t> Color</a:t>
                      </a:r>
                      <a:r>
                        <a:rPr kumimoji="1" lang="ja-JP" altLang="en-US" sz="1200" b="0" dirty="0" smtClean="0">
                          <a:latin typeface="Meiryo UI" panose="020B0604030504040204" pitchFamily="50" charset="-128"/>
                          <a:ea typeface="Meiryo UI" panose="020B0604030504040204" pitchFamily="50" charset="-128"/>
                        </a:rPr>
                        <a:t>　～春～　パーソナルデータに基づく健康へのアプローチ</a:t>
                      </a:r>
                    </a:p>
                  </a:txBody>
                  <a:tcPr marL="36000" marR="36000" marT="0" marB="0" anchor="ctr">
                    <a:solidFill>
                      <a:schemeClr val="bg1"/>
                    </a:solidFill>
                  </a:tcPr>
                </a:tc>
                <a:tc rowSpan="4">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kern="1200" dirty="0" smtClean="0">
                          <a:effectLst/>
                          <a:latin typeface="Meiryo UI" panose="020B0604030504040204" pitchFamily="50" charset="-128"/>
                          <a:ea typeface="Meiryo UI" panose="020B0604030504040204" pitchFamily="50" charset="-128"/>
                        </a:rPr>
                        <a:t>1</a:t>
                      </a:r>
                      <a:r>
                        <a:rPr kumimoji="1" lang="ja-JP" altLang="en-US" sz="1200" kern="1200" dirty="0" smtClean="0">
                          <a:effectLst/>
                          <a:latin typeface="Meiryo UI" panose="020B0604030504040204" pitchFamily="50" charset="-128"/>
                          <a:ea typeface="Meiryo UI" panose="020B0604030504040204" pitchFamily="50" charset="-128"/>
                        </a:rPr>
                        <a:t>月</a:t>
                      </a:r>
                      <a:r>
                        <a:rPr kumimoji="1" lang="en-US" altLang="ja-JP" sz="1200" kern="1200" dirty="0" smtClean="0">
                          <a:effectLst/>
                          <a:latin typeface="Meiryo UI" panose="020B0604030504040204" pitchFamily="50" charset="-128"/>
                          <a:ea typeface="Meiryo UI" panose="020B0604030504040204" pitchFamily="50" charset="-128"/>
                        </a:rPr>
                        <a:t>26</a:t>
                      </a:r>
                      <a:r>
                        <a:rPr kumimoji="1" lang="ja-JP" altLang="en-US" sz="1200" kern="1200" dirty="0" smtClean="0">
                          <a:effectLst/>
                          <a:latin typeface="Meiryo UI" panose="020B0604030504040204" pitchFamily="50" charset="-128"/>
                          <a:ea typeface="Meiryo UI" panose="020B0604030504040204" pitchFamily="50" charset="-128"/>
                        </a:rPr>
                        <a:t>日開始</a:t>
                      </a:r>
                      <a:endParaRPr kumimoji="1" lang="ja-JP" altLang="ja-JP" sz="1200" b="0" kern="1200" dirty="0" smtClean="0">
                        <a:solidFill>
                          <a:schemeClr val="dk1"/>
                        </a:solidFill>
                        <a:effectLst/>
                        <a:latin typeface="Meiryo UI" panose="020B0604030504040204" pitchFamily="50" charset="-128"/>
                        <a:ea typeface="Meiryo UI" panose="020B0604030504040204" pitchFamily="50" charset="-128"/>
                        <a:cs typeface="+mn-cs"/>
                      </a:endParaRPr>
                    </a:p>
                  </a:txBody>
                  <a:tcPr marL="36000" marR="0" marT="0" marB="0" anchor="ctr">
                    <a:solidFill>
                      <a:schemeClr val="bg1"/>
                    </a:solidFill>
                  </a:tcPr>
                </a:tc>
                <a:extLst>
                  <a:ext uri="{0D108BD9-81ED-4DB2-BD59-A6C34878D82A}">
                    <a16:rowId xmlns:a16="http://schemas.microsoft.com/office/drawing/2014/main" val="3481679791"/>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en-US" altLang="ja-JP" sz="1200" b="0" dirty="0" err="1" smtClean="0">
                          <a:latin typeface="Meiryo UI" panose="020B0604030504040204" pitchFamily="50" charset="-128"/>
                          <a:ea typeface="Meiryo UI" panose="020B0604030504040204" pitchFamily="50" charset="-128"/>
                        </a:rPr>
                        <a:t>Resona</a:t>
                      </a:r>
                      <a:r>
                        <a:rPr kumimoji="1" lang="en-US" altLang="ja-JP" sz="1200" b="0" dirty="0" smtClean="0">
                          <a:latin typeface="Meiryo UI" panose="020B0604030504040204" pitchFamily="50" charset="-128"/>
                          <a:ea typeface="Meiryo UI" panose="020B0604030504040204" pitchFamily="50" charset="-128"/>
                        </a:rPr>
                        <a:t> </a:t>
                      </a:r>
                      <a:r>
                        <a:rPr kumimoji="1" lang="en-US" altLang="ja-JP" sz="1200" b="0" dirty="0" err="1" smtClean="0">
                          <a:latin typeface="Meiryo UI" panose="020B0604030504040204" pitchFamily="50" charset="-128"/>
                          <a:ea typeface="Meiryo UI" panose="020B0604030504040204" pitchFamily="50" charset="-128"/>
                        </a:rPr>
                        <a:t>Mirai</a:t>
                      </a:r>
                      <a:r>
                        <a:rPr kumimoji="1" lang="en-US" altLang="ja-JP" sz="1200" b="0" dirty="0" smtClean="0">
                          <a:latin typeface="Meiryo UI" panose="020B0604030504040204" pitchFamily="50" charset="-128"/>
                          <a:ea typeface="Meiryo UI" panose="020B0604030504040204" pitchFamily="50" charset="-128"/>
                        </a:rPr>
                        <a:t> Color</a:t>
                      </a:r>
                      <a:r>
                        <a:rPr kumimoji="1" lang="ja-JP" altLang="en-US" sz="1200" b="0" dirty="0" smtClean="0">
                          <a:latin typeface="Meiryo UI" panose="020B0604030504040204" pitchFamily="50" charset="-128"/>
                          <a:ea typeface="Meiryo UI" panose="020B0604030504040204" pitchFamily="50" charset="-128"/>
                        </a:rPr>
                        <a:t>　～夏～　新しいエネルギーシステムや環境配慮商品によるサステナブルな未来</a:t>
                      </a:r>
                    </a:p>
                  </a:txBody>
                  <a:tcPr marL="36000" marR="36000" marT="0" marB="0" anchor="ctr">
                    <a:solidFill>
                      <a:schemeClr val="bg1"/>
                    </a:solidFill>
                  </a:tcPr>
                </a:tc>
                <a:tc vMerge="1">
                  <a:txBody>
                    <a:bodyPr/>
                    <a:lstStyle/>
                    <a:p>
                      <a:pPr marL="0" marR="0" lvl="0" indent="0" algn="l" defTabSz="914400" rtl="0" eaLnBrk="1" fontAlgn="auto" latinLnBrk="0" hangingPunct="1">
                        <a:lnSpc>
                          <a:spcPts val="1100"/>
                        </a:lnSpc>
                        <a:spcBef>
                          <a:spcPts val="0"/>
                        </a:spcBef>
                        <a:spcAft>
                          <a:spcPts val="0"/>
                        </a:spcAft>
                        <a:buClrTx/>
                        <a:buSzTx/>
                        <a:buFontTx/>
                        <a:buNone/>
                        <a:tabLst/>
                        <a:defRPr/>
                      </a:pPr>
                      <a:endParaRPr kumimoji="1" lang="ja-JP"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0" marT="0" marB="0" anchor="ctr"/>
                </a:tc>
                <a:extLst>
                  <a:ext uri="{0D108BD9-81ED-4DB2-BD59-A6C34878D82A}">
                    <a16:rowId xmlns:a16="http://schemas.microsoft.com/office/drawing/2014/main" val="1757357789"/>
                  </a:ext>
                </a:extLst>
              </a:tr>
              <a:tr h="214023">
                <a:tc vMerge="1">
                  <a:txBody>
                    <a:bodyPr/>
                    <a:lstStyle/>
                    <a:p>
                      <a:pPr marL="0" marR="0" lvl="0" indent="0" algn="l" defTabSz="914400" rtl="0" eaLnBrk="1" fontAlgn="auto" latinLnBrk="0" hangingPunct="1">
                        <a:lnSpc>
                          <a:spcPts val="1100"/>
                        </a:lnSpc>
                        <a:spcBef>
                          <a:spcPts val="0"/>
                        </a:spcBef>
                        <a:spcAft>
                          <a:spcPts val="0"/>
                        </a:spcAft>
                        <a:buClrTx/>
                        <a:buSzTx/>
                        <a:buFontTx/>
                        <a:buNone/>
                        <a:tabLst/>
                        <a:defRPr/>
                      </a:pPr>
                      <a:endParaRPr kumimoji="1" lang="ja-JP" altLang="ja-JP" sz="1050" b="0" kern="1200" dirty="0" smtClean="0">
                        <a:solidFill>
                          <a:schemeClr val="dk1"/>
                        </a:solidFill>
                        <a:effectLst/>
                        <a:latin typeface="Meiryo UI" panose="020B0604030504040204" pitchFamily="50" charset="-128"/>
                        <a:ea typeface="Meiryo UI" panose="020B0604030504040204" pitchFamily="50" charset="-128"/>
                        <a:cs typeface="+mn-cs"/>
                      </a:endParaRPr>
                    </a:p>
                  </a:txBody>
                  <a:tcPr marL="36000" marR="0" marT="0" marB="0" anchor="ctr"/>
                </a:tc>
                <a:tc>
                  <a:txBody>
                    <a:bodyPr/>
                    <a:lstStyle/>
                    <a:p>
                      <a:pPr algn="l">
                        <a:spcAft>
                          <a:spcPts val="0"/>
                        </a:spcAft>
                      </a:pPr>
                      <a:r>
                        <a:rPr lang="en-US" altLang="ja-JP" sz="1200" b="0" kern="100" dirty="0" err="1" smtClean="0">
                          <a:effectLst/>
                          <a:latin typeface="Meiryo UI" panose="020B0604030504040204" pitchFamily="50" charset="-128"/>
                          <a:ea typeface="Meiryo UI" panose="020B0604030504040204" pitchFamily="50" charset="-128"/>
                          <a:cs typeface="Times New Roman" panose="02020603050405020304" pitchFamily="18" charset="0"/>
                        </a:rPr>
                        <a:t>Resona</a:t>
                      </a:r>
                      <a:r>
                        <a:rPr lang="en-US" altLang="ja-JP"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b="0" kern="100" dirty="0" err="1" smtClean="0">
                          <a:effectLst/>
                          <a:latin typeface="Meiryo UI" panose="020B0604030504040204" pitchFamily="50" charset="-128"/>
                          <a:ea typeface="Meiryo UI" panose="020B0604030504040204" pitchFamily="50" charset="-128"/>
                          <a:cs typeface="Times New Roman" panose="02020603050405020304" pitchFamily="18" charset="0"/>
                        </a:rPr>
                        <a:t>Mirai</a:t>
                      </a:r>
                      <a:r>
                        <a:rPr lang="en-US" altLang="ja-JP"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 Color</a:t>
                      </a:r>
                      <a:r>
                        <a:rPr lang="ja-JP" altLang="en-US" sz="1200" b="0" kern="100" dirty="0" smtClean="0">
                          <a:effectLst/>
                          <a:latin typeface="Meiryo UI" panose="020B0604030504040204" pitchFamily="50" charset="-128"/>
                          <a:ea typeface="Meiryo UI" panose="020B0604030504040204" pitchFamily="50" charset="-128"/>
                          <a:cs typeface="Times New Roman" panose="02020603050405020304" pitchFamily="18" charset="0"/>
                        </a:rPr>
                        <a:t>　～秋～　日本の伝統産業や食文化、ものづくりの根底にあるデザイン・アート</a:t>
                      </a:r>
                    </a:p>
                  </a:txBody>
                  <a:tcPr marL="36000" marR="68580" marT="0" marB="0" anchor="ctr">
                    <a:solidFill>
                      <a:schemeClr val="bg1"/>
                    </a:solidFill>
                  </a:tcPr>
                </a:tc>
                <a:tc vMerge="1">
                  <a:txBody>
                    <a:bodyPr/>
                    <a:lstStyle/>
                    <a:p>
                      <a:pPr marL="0" marR="0" lvl="0" indent="0" algn="l" defTabSz="914400" rtl="0" eaLnBrk="1" fontAlgn="auto" latinLnBrk="0" hangingPunct="1">
                        <a:lnSpc>
                          <a:spcPts val="1100"/>
                        </a:lnSpc>
                        <a:spcBef>
                          <a:spcPts val="0"/>
                        </a:spcBef>
                        <a:spcAft>
                          <a:spcPts val="0"/>
                        </a:spcAft>
                        <a:buClrTx/>
                        <a:buSzTx/>
                        <a:buFontTx/>
                        <a:buNone/>
                        <a:tabLst/>
                        <a:defRPr/>
                      </a:pPr>
                      <a:endParaRPr kumimoji="1" lang="ja-JP"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0" marT="0" marB="0" anchor="ctr"/>
                </a:tc>
                <a:extLst>
                  <a:ext uri="{0D108BD9-81ED-4DB2-BD59-A6C34878D82A}">
                    <a16:rowId xmlns:a16="http://schemas.microsoft.com/office/drawing/2014/main" val="3522383980"/>
                  </a:ext>
                </a:extLst>
              </a:tr>
              <a:tr h="261583">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en-US" altLang="ja-JP" sz="1200" b="0" dirty="0" err="1" smtClean="0">
                          <a:latin typeface="Meiryo UI" panose="020B0604030504040204" pitchFamily="50" charset="-128"/>
                          <a:ea typeface="Meiryo UI" panose="020B0604030504040204" pitchFamily="50" charset="-128"/>
                        </a:rPr>
                        <a:t>Resona</a:t>
                      </a:r>
                      <a:r>
                        <a:rPr kumimoji="1" lang="en-US" altLang="ja-JP" sz="1200" b="0" dirty="0" smtClean="0">
                          <a:latin typeface="Meiryo UI" panose="020B0604030504040204" pitchFamily="50" charset="-128"/>
                          <a:ea typeface="Meiryo UI" panose="020B0604030504040204" pitchFamily="50" charset="-128"/>
                        </a:rPr>
                        <a:t> </a:t>
                      </a:r>
                      <a:r>
                        <a:rPr kumimoji="1" lang="en-US" altLang="ja-JP" sz="1200" b="0" dirty="0" err="1" smtClean="0">
                          <a:latin typeface="Meiryo UI" panose="020B0604030504040204" pitchFamily="50" charset="-128"/>
                          <a:ea typeface="Meiryo UI" panose="020B0604030504040204" pitchFamily="50" charset="-128"/>
                        </a:rPr>
                        <a:t>Mirai</a:t>
                      </a:r>
                      <a:r>
                        <a:rPr kumimoji="1" lang="en-US" altLang="ja-JP" sz="1200" b="0" dirty="0" smtClean="0">
                          <a:latin typeface="Meiryo UI" panose="020B0604030504040204" pitchFamily="50" charset="-128"/>
                          <a:ea typeface="Meiryo UI" panose="020B0604030504040204" pitchFamily="50" charset="-128"/>
                        </a:rPr>
                        <a:t> Color</a:t>
                      </a:r>
                      <a:r>
                        <a:rPr kumimoji="1" lang="ja-JP" altLang="en-US" sz="1200" b="0" dirty="0" smtClean="0">
                          <a:latin typeface="Meiryo UI" panose="020B0604030504040204" pitchFamily="50" charset="-128"/>
                          <a:ea typeface="Meiryo UI" panose="020B0604030504040204" pitchFamily="50" charset="-128"/>
                        </a:rPr>
                        <a:t>　～冬～　ものづくりの力と未来を感じさせる最新技術の融合からわくわくする時代への思いを馳せる</a:t>
                      </a:r>
                    </a:p>
                  </a:txBody>
                  <a:tcPr marL="36000" marR="36000" marT="0" marB="0" anchor="ctr">
                    <a:solidFill>
                      <a:schemeClr val="bg1"/>
                    </a:solidFill>
                  </a:tcPr>
                </a:tc>
                <a:tc vMerge="1">
                  <a:txBody>
                    <a:bodyPr/>
                    <a:lstStyle/>
                    <a:p>
                      <a:pPr marL="0" marR="0" lvl="0" indent="0" algn="l" defTabSz="914400" rtl="0" eaLnBrk="1" fontAlgn="auto" latinLnBrk="0" hangingPunct="1">
                        <a:lnSpc>
                          <a:spcPts val="1100"/>
                        </a:lnSpc>
                        <a:spcBef>
                          <a:spcPts val="0"/>
                        </a:spcBef>
                        <a:spcAft>
                          <a:spcPts val="0"/>
                        </a:spcAft>
                        <a:buClrTx/>
                        <a:buSzTx/>
                        <a:buFontTx/>
                        <a:buNone/>
                        <a:tabLst/>
                        <a:defRPr/>
                      </a:pPr>
                      <a:endParaRPr kumimoji="1" lang="ja-JP" altLang="ja-JP" sz="10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36000" marR="0" marT="0" marB="0" anchor="ctr"/>
                </a:tc>
                <a:extLst>
                  <a:ext uri="{0D108BD9-81ED-4DB2-BD59-A6C34878D82A}">
                    <a16:rowId xmlns:a16="http://schemas.microsoft.com/office/drawing/2014/main" val="627664964"/>
                  </a:ext>
                </a:extLst>
              </a:tr>
              <a:tr h="261583">
                <a:tc>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一社</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大阪府経営合理化協会</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幸福寿命の実現を目指して</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b="0" kern="1200" dirty="0" smtClean="0">
                          <a:solidFill>
                            <a:schemeClr val="dk1"/>
                          </a:solidFill>
                          <a:effectLst/>
                          <a:latin typeface="Meiryo UI" panose="020B0604030504040204" pitchFamily="50" charset="-128"/>
                          <a:ea typeface="Meiryo UI" panose="020B0604030504040204" pitchFamily="50" charset="-128"/>
                          <a:cs typeface="+mn-cs"/>
                        </a:rPr>
                        <a:t>2</a:t>
                      </a:r>
                      <a:r>
                        <a:rPr kumimoji="1" lang="ja-JP" altLang="en-US" sz="1200" b="0" kern="1200" dirty="0" smtClean="0">
                          <a:solidFill>
                            <a:schemeClr val="dk1"/>
                          </a:solidFill>
                          <a:effectLst/>
                          <a:latin typeface="Meiryo UI" panose="020B0604030504040204" pitchFamily="50" charset="-128"/>
                          <a:ea typeface="Meiryo UI" panose="020B0604030504040204" pitchFamily="50" charset="-128"/>
                          <a:cs typeface="+mn-cs"/>
                        </a:rPr>
                        <a:t>月</a:t>
                      </a:r>
                      <a:r>
                        <a:rPr kumimoji="1" lang="en-US" altLang="ja-JP" sz="1200" b="0" kern="1200" dirty="0" smtClean="0">
                          <a:solidFill>
                            <a:schemeClr val="dk1"/>
                          </a:solidFill>
                          <a:effectLst/>
                          <a:latin typeface="Meiryo UI" panose="020B0604030504040204" pitchFamily="50" charset="-128"/>
                          <a:ea typeface="Meiryo UI" panose="020B0604030504040204" pitchFamily="50" charset="-128"/>
                          <a:cs typeface="+mn-cs"/>
                        </a:rPr>
                        <a:t>1</a:t>
                      </a:r>
                      <a:r>
                        <a:rPr kumimoji="1" lang="ja-JP" altLang="en-US" sz="1200" b="0" kern="1200" dirty="0" smtClean="0">
                          <a:solidFill>
                            <a:schemeClr val="dk1"/>
                          </a:solidFill>
                          <a:effectLst/>
                          <a:latin typeface="Meiryo UI" panose="020B0604030504040204" pitchFamily="50" charset="-128"/>
                          <a:ea typeface="Meiryo UI" panose="020B0604030504040204" pitchFamily="50" charset="-128"/>
                          <a:cs typeface="+mn-cs"/>
                        </a:rPr>
                        <a:t>日開始</a:t>
                      </a:r>
                      <a:endParaRPr kumimoji="1" lang="ja-JP" altLang="ja-JP" sz="1200" b="0" kern="1200" dirty="0" smtClean="0">
                        <a:solidFill>
                          <a:schemeClr val="dk1"/>
                        </a:solidFill>
                        <a:effectLst/>
                        <a:latin typeface="Meiryo UI" panose="020B0604030504040204" pitchFamily="50" charset="-128"/>
                        <a:ea typeface="Meiryo UI" panose="020B0604030504040204" pitchFamily="50" charset="-128"/>
                        <a:cs typeface="+mn-cs"/>
                      </a:endParaRPr>
                    </a:p>
                  </a:txBody>
                  <a:tcPr marL="36000" marR="0" marT="0" marB="0" anchor="ctr">
                    <a:solidFill>
                      <a:schemeClr val="bg1"/>
                    </a:solidFill>
                  </a:tcPr>
                </a:tc>
                <a:extLst>
                  <a:ext uri="{0D108BD9-81ED-4DB2-BD59-A6C34878D82A}">
                    <a16:rowId xmlns:a16="http://schemas.microsoft.com/office/drawing/2014/main" val="1601565644"/>
                  </a:ext>
                </a:extLst>
              </a:tr>
              <a:tr h="261583">
                <a:tc>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一社</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関西イノベーションセンター</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観光の新規事業の実験場　～観光産業から、関西を元気に～</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b="0" kern="1200" dirty="0" smtClean="0">
                          <a:solidFill>
                            <a:schemeClr val="dk1"/>
                          </a:solidFill>
                          <a:effectLst/>
                          <a:latin typeface="Meiryo UI" panose="020B0604030504040204" pitchFamily="50" charset="-128"/>
                          <a:ea typeface="Meiryo UI" panose="020B0604030504040204" pitchFamily="50" charset="-128"/>
                          <a:cs typeface="+mn-cs"/>
                        </a:rPr>
                        <a:t>2</a:t>
                      </a:r>
                      <a:r>
                        <a:rPr kumimoji="1" lang="ja-JP" altLang="en-US" sz="1200" b="0" kern="1200" dirty="0" smtClean="0">
                          <a:solidFill>
                            <a:schemeClr val="dk1"/>
                          </a:solidFill>
                          <a:effectLst/>
                          <a:latin typeface="Meiryo UI" panose="020B0604030504040204" pitchFamily="50" charset="-128"/>
                          <a:ea typeface="Meiryo UI" panose="020B0604030504040204" pitchFamily="50" charset="-128"/>
                          <a:cs typeface="+mn-cs"/>
                        </a:rPr>
                        <a:t>月</a:t>
                      </a:r>
                      <a:r>
                        <a:rPr kumimoji="1" lang="en-US" altLang="ja-JP" sz="1200" b="0" kern="1200" dirty="0" smtClean="0">
                          <a:solidFill>
                            <a:schemeClr val="dk1"/>
                          </a:solidFill>
                          <a:effectLst/>
                          <a:latin typeface="Meiryo UI" panose="020B0604030504040204" pitchFamily="50" charset="-128"/>
                          <a:ea typeface="Meiryo UI" panose="020B0604030504040204" pitchFamily="50" charset="-128"/>
                          <a:cs typeface="+mn-cs"/>
                        </a:rPr>
                        <a:t>10</a:t>
                      </a:r>
                      <a:r>
                        <a:rPr kumimoji="1" lang="ja-JP" altLang="en-US" sz="1200" b="0" kern="1200" dirty="0" smtClean="0">
                          <a:solidFill>
                            <a:schemeClr val="dk1"/>
                          </a:solidFill>
                          <a:effectLst/>
                          <a:latin typeface="Meiryo UI" panose="020B0604030504040204" pitchFamily="50" charset="-128"/>
                          <a:ea typeface="Meiryo UI" panose="020B0604030504040204" pitchFamily="50" charset="-128"/>
                          <a:cs typeface="+mn-cs"/>
                        </a:rPr>
                        <a:t>日開始</a:t>
                      </a:r>
                      <a:endParaRPr kumimoji="1" lang="ja-JP" altLang="ja-JP" sz="1200" b="0" kern="1200" dirty="0" smtClean="0">
                        <a:solidFill>
                          <a:schemeClr val="dk1"/>
                        </a:solidFill>
                        <a:effectLst/>
                        <a:latin typeface="Meiryo UI" panose="020B0604030504040204" pitchFamily="50" charset="-128"/>
                        <a:ea typeface="Meiryo UI" panose="020B0604030504040204" pitchFamily="50" charset="-128"/>
                        <a:cs typeface="+mn-cs"/>
                      </a:endParaRPr>
                    </a:p>
                  </a:txBody>
                  <a:tcPr marL="36000" marR="0" marT="0" marB="0" anchor="ctr">
                    <a:solidFill>
                      <a:schemeClr val="bg1"/>
                    </a:solidFill>
                  </a:tcPr>
                </a:tc>
                <a:extLst>
                  <a:ext uri="{0D108BD9-81ED-4DB2-BD59-A6C34878D82A}">
                    <a16:rowId xmlns:a16="http://schemas.microsoft.com/office/drawing/2014/main" val="1020778978"/>
                  </a:ext>
                </a:extLst>
              </a:tr>
              <a:tr h="159357">
                <a:tc>
                  <a:txBody>
                    <a:bodyPr/>
                    <a:lstStyle/>
                    <a:p>
                      <a:pPr algn="l">
                        <a:lnSpc>
                          <a:spcPts val="1100"/>
                        </a:lnSpc>
                      </a:pPr>
                      <a:r>
                        <a:rPr kumimoji="1" lang="ja-JP" altLang="ja-JP" sz="1200" kern="1200" dirty="0" smtClean="0">
                          <a:effectLst/>
                          <a:latin typeface="Meiryo UI" panose="020B0604030504040204" pitchFamily="50" charset="-128"/>
                          <a:ea typeface="Meiryo UI" panose="020B0604030504040204" pitchFamily="50" charset="-128"/>
                        </a:rPr>
                        <a:t>大阪シティ信用金庫</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ja-JP" sz="1200" kern="1200" dirty="0" smtClean="0">
                          <a:effectLst/>
                          <a:latin typeface="Meiryo UI" panose="020B0604030504040204" pitchFamily="50" charset="-128"/>
                          <a:ea typeface="Meiryo UI" panose="020B0604030504040204" pitchFamily="50" charset="-128"/>
                        </a:rPr>
                        <a:t>未来の⽣活スタイル</a:t>
                      </a:r>
                      <a:r>
                        <a:rPr kumimoji="1" lang="ja-JP" altLang="en-US" sz="1200" kern="1200" dirty="0" smtClean="0">
                          <a:effectLst/>
                          <a:latin typeface="Meiryo UI" panose="020B0604030504040204" pitchFamily="50" charset="-128"/>
                          <a:ea typeface="Meiryo UI" panose="020B0604030504040204" pitchFamily="50" charset="-128"/>
                        </a:rPr>
                        <a:t>　</a:t>
                      </a:r>
                      <a:r>
                        <a:rPr kumimoji="1" lang="ja-JP" altLang="ja-JP" sz="1200" kern="1200" dirty="0" smtClean="0">
                          <a:effectLst/>
                          <a:latin typeface="Meiryo UI" panose="020B0604030504040204" pitchFamily="50" charset="-128"/>
                          <a:ea typeface="Meiryo UI" panose="020B0604030504040204" pitchFamily="50" charset="-128"/>
                        </a:rPr>
                        <a:t>〜スマートルーム〜</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日開始</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241479038"/>
                  </a:ext>
                </a:extLst>
              </a:tr>
              <a:tr h="159357">
                <a:tc rowSpan="3">
                  <a:txBody>
                    <a:bodyPr/>
                    <a:lstStyle/>
                    <a:p>
                      <a:pPr algn="l">
                        <a:lnSpc>
                          <a:spcPts val="1100"/>
                        </a:lnSpc>
                      </a:pPr>
                      <a:r>
                        <a:rPr kumimoji="1" lang="ja-JP" altLang="ja-JP" sz="1200" kern="1200" dirty="0" smtClean="0">
                          <a:effectLst/>
                          <a:latin typeface="Meiryo UI" panose="020B0604030504040204" pitchFamily="50" charset="-128"/>
                          <a:ea typeface="Meiryo UI" panose="020B0604030504040204" pitchFamily="50" charset="-128"/>
                        </a:rPr>
                        <a:t>大阪商工会議所</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ja-JP" sz="1200" kern="1200" dirty="0" smtClean="0">
                          <a:effectLst/>
                          <a:latin typeface="Meiryo UI" panose="020B0604030504040204" pitchFamily="50" charset="-128"/>
                          <a:ea typeface="Meiryo UI" panose="020B0604030504040204" pitchFamily="50" charset="-128"/>
                        </a:rPr>
                        <a:t>身近な課題や世界の</a:t>
                      </a:r>
                      <a:r>
                        <a:rPr kumimoji="1" lang="ja-JP" altLang="ja-JP" sz="1200" kern="1200" dirty="0" err="1" smtClean="0">
                          <a:effectLst/>
                          <a:latin typeface="Meiryo UI" panose="020B0604030504040204" pitchFamily="50" charset="-128"/>
                          <a:ea typeface="Meiryo UI" panose="020B0604030504040204" pitchFamily="50" charset="-128"/>
                        </a:rPr>
                        <a:t>お</a:t>
                      </a:r>
                      <a:r>
                        <a:rPr kumimoji="1" lang="ja-JP" altLang="ja-JP" sz="1200" kern="1200" dirty="0" smtClean="0">
                          <a:effectLst/>
                          <a:latin typeface="Meiryo UI" panose="020B0604030504040204" pitchFamily="50" charset="-128"/>
                          <a:ea typeface="Meiryo UI" panose="020B0604030504040204" pitchFamily="50" charset="-128"/>
                        </a:rPr>
                        <a:t>困りごとを大阪の町工場が解決します！</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rowSpan="3">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24</a:t>
                      </a:r>
                      <a:r>
                        <a:rPr kumimoji="1" lang="ja-JP" altLang="en-US" sz="1200" dirty="0" smtClean="0">
                          <a:latin typeface="Meiryo UI" panose="020B0604030504040204" pitchFamily="50" charset="-128"/>
                          <a:ea typeface="Meiryo UI" panose="020B0604030504040204" pitchFamily="50" charset="-128"/>
                        </a:rPr>
                        <a:t>日開始</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4176080593"/>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ウェルネスを実現するテクノロジーと空間　～カラダ（フィジカル）の健康と美容を実現するオフィス～</a:t>
                      </a: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3446921147"/>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ウェルネスを実現するテクノロジーと空間　～心と頭の健康を目指したオフィス～</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1797629428"/>
                  </a:ext>
                </a:extLst>
              </a:tr>
              <a:tr h="159357">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関西大学</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Academia×REBORN</a:t>
                      </a:r>
                      <a:r>
                        <a:rPr kumimoji="1" lang="ja-JP" altLang="en-US" sz="1200" dirty="0" smtClean="0">
                          <a:latin typeface="Meiryo UI" panose="020B0604030504040204" pitchFamily="50" charset="-128"/>
                          <a:ea typeface="Meiryo UI" panose="020B0604030504040204" pitchFamily="50" charset="-128"/>
                        </a:rPr>
                        <a:t>　～学理と実際との調和～</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l">
                        <a:lnSpc>
                          <a:spcPts val="1100"/>
                        </a:lnSpc>
                      </a:pPr>
                      <a:r>
                        <a:rPr kumimoji="1" lang="en-US" altLang="ja-JP" sz="1200" b="0" dirty="0" smtClean="0">
                          <a:latin typeface="Meiryo UI" panose="020B0604030504040204" pitchFamily="50" charset="-128"/>
                          <a:ea typeface="Meiryo UI" panose="020B0604030504040204" pitchFamily="50" charset="-128"/>
                        </a:rPr>
                        <a:t>2</a:t>
                      </a:r>
                      <a:r>
                        <a:rPr kumimoji="1" lang="ja-JP" altLang="en-US" sz="1200" b="0" dirty="0" smtClean="0">
                          <a:latin typeface="Meiryo UI" panose="020B0604030504040204" pitchFamily="50" charset="-128"/>
                          <a:ea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rPr>
                        <a:t>28</a:t>
                      </a:r>
                      <a:r>
                        <a:rPr kumimoji="1" lang="ja-JP" altLang="en-US" sz="1200" b="0" dirty="0" smtClean="0">
                          <a:latin typeface="Meiryo UI" panose="020B0604030504040204" pitchFamily="50" charset="-128"/>
                          <a:ea typeface="Meiryo UI" panose="020B0604030504040204" pitchFamily="50" charset="-128"/>
                        </a:rPr>
                        <a:t>日開始</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172760769"/>
                  </a:ext>
                </a:extLst>
              </a:tr>
              <a:tr h="159357">
                <a:tc rowSpan="3">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株</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池田泉州銀行</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大阪発！ワクワクする未来の暮らし　～世界一おもしろい都市をめざして～</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rowSpan="3">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rPr>
                        <a:t>月</a:t>
                      </a:r>
                      <a:r>
                        <a:rPr kumimoji="1" lang="en-US" altLang="ja-JP" sz="1200" dirty="0" smtClean="0">
                          <a:latin typeface="Meiryo UI" panose="020B0604030504040204" pitchFamily="50" charset="-128"/>
                          <a:ea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rPr>
                        <a:t>日開始</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3965096851"/>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共に創ろう、ヒトとモノとデジタルの未来</a:t>
                      </a:r>
                      <a:r>
                        <a:rPr kumimoji="1" lang="ja-JP" altLang="en-US" sz="1200" baseline="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～デジタル技術で変わる、大阪のモノづくり～</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3476838980"/>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ja-JP" altLang="ja-JP" sz="1200" kern="1200" dirty="0" smtClean="0">
                          <a:effectLst/>
                          <a:latin typeface="Meiryo UI" panose="020B0604030504040204" pitchFamily="50" charset="-128"/>
                          <a:ea typeface="Meiryo UI" panose="020B0604030504040204" pitchFamily="50" charset="-128"/>
                        </a:rPr>
                        <a:t>みんなで描こう、誰もが暮らしやすい社会</a:t>
                      </a:r>
                      <a:r>
                        <a:rPr kumimoji="1" lang="ja-JP" altLang="en-US" sz="1200" kern="1200" dirty="0" smtClean="0">
                          <a:effectLst/>
                          <a:latin typeface="Meiryo UI" panose="020B0604030504040204" pitchFamily="50" charset="-128"/>
                          <a:ea typeface="Meiryo UI" panose="020B0604030504040204" pitchFamily="50" charset="-128"/>
                        </a:rPr>
                        <a:t>　</a:t>
                      </a:r>
                      <a:r>
                        <a:rPr kumimoji="1" lang="ja-JP" altLang="ja-JP" sz="1200" kern="1200" dirty="0" smtClean="0">
                          <a:effectLst/>
                          <a:latin typeface="Meiryo UI" panose="020B0604030504040204" pitchFamily="50" charset="-128"/>
                          <a:ea typeface="Meiryo UI" panose="020B0604030504040204" pitchFamily="50" charset="-128"/>
                        </a:rPr>
                        <a:t>～未来の生き方・働き方～</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2206527853"/>
                  </a:ext>
                </a:extLst>
              </a:tr>
              <a:tr h="159357">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kern="1200" dirty="0" smtClean="0">
                          <a:effectLst/>
                          <a:latin typeface="Meiryo UI" panose="020B0604030504040204" pitchFamily="50" charset="-128"/>
                          <a:ea typeface="Meiryo UI" panose="020B0604030504040204" pitchFamily="50" charset="-128"/>
                        </a:rPr>
                        <a:t>(</a:t>
                      </a:r>
                      <a:r>
                        <a:rPr kumimoji="1" lang="ja-JP" altLang="en-US" sz="1200" kern="1200" dirty="0" smtClean="0">
                          <a:effectLst/>
                          <a:latin typeface="Meiryo UI" panose="020B0604030504040204" pitchFamily="50" charset="-128"/>
                          <a:ea typeface="Meiryo UI" panose="020B0604030504040204" pitchFamily="50" charset="-128"/>
                        </a:rPr>
                        <a:t>公財</a:t>
                      </a:r>
                      <a:r>
                        <a:rPr kumimoji="1" lang="en-US" altLang="ja-JP" sz="1200" kern="1200" dirty="0" smtClean="0">
                          <a:effectLst/>
                          <a:latin typeface="Meiryo UI" panose="020B0604030504040204" pitchFamily="50" charset="-128"/>
                          <a:ea typeface="Meiryo UI" panose="020B0604030504040204" pitchFamily="50" charset="-128"/>
                        </a:rPr>
                        <a:t>)</a:t>
                      </a:r>
                      <a:r>
                        <a:rPr kumimoji="1" lang="ja-JP" altLang="ja-JP" sz="1200" kern="1200" dirty="0" smtClean="0">
                          <a:effectLst/>
                          <a:latin typeface="Meiryo UI" panose="020B0604030504040204" pitchFamily="50" charset="-128"/>
                          <a:ea typeface="Meiryo UI" panose="020B0604030504040204" pitchFamily="50" charset="-128"/>
                        </a:rPr>
                        <a:t>大阪産業局</a:t>
                      </a:r>
                      <a:endParaRPr kumimoji="1" lang="ja-JP" altLang="en-US" sz="1200" b="0" dirty="0" smtClean="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ja-JP" sz="1200" kern="1200" dirty="0" smtClean="0">
                          <a:effectLst/>
                          <a:latin typeface="Meiryo UI" panose="020B0604030504040204" pitchFamily="50" charset="-128"/>
                          <a:ea typeface="Meiryo UI" panose="020B0604030504040204" pitchFamily="50" charset="-128"/>
                        </a:rPr>
                        <a:t>みんなで考える未来の街プロジェクト</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l">
                        <a:lnSpc>
                          <a:spcPts val="1100"/>
                        </a:lnSpc>
                      </a:pPr>
                      <a:r>
                        <a:rPr kumimoji="1" lang="en-US" altLang="ja-JP" sz="1200" b="0" dirty="0" smtClean="0">
                          <a:latin typeface="Meiryo UI" panose="020B0604030504040204" pitchFamily="50" charset="-128"/>
                          <a:ea typeface="Meiryo UI" panose="020B0604030504040204" pitchFamily="50" charset="-128"/>
                        </a:rPr>
                        <a:t>4</a:t>
                      </a:r>
                      <a:r>
                        <a:rPr kumimoji="1" lang="ja-JP" altLang="en-US" sz="1200" b="0" dirty="0" smtClean="0">
                          <a:latin typeface="Meiryo UI" panose="020B0604030504040204" pitchFamily="50" charset="-128"/>
                          <a:ea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rPr>
                        <a:t>18</a:t>
                      </a:r>
                      <a:r>
                        <a:rPr kumimoji="1" lang="ja-JP" altLang="en-US" sz="1200" b="0" dirty="0" smtClean="0">
                          <a:latin typeface="Meiryo UI" panose="020B0604030504040204" pitchFamily="50" charset="-128"/>
                          <a:ea typeface="Meiryo UI" panose="020B0604030504040204" pitchFamily="50" charset="-128"/>
                        </a:rPr>
                        <a:t>日開始</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1141035559"/>
                  </a:ext>
                </a:extLst>
              </a:tr>
              <a:tr h="261583">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大阪府中小企業団体中央会</a:t>
                      </a:r>
                      <a:endParaRPr kumimoji="1" lang="ja-JP" altLang="en-US" sz="1200" b="0" dirty="0" smtClean="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パワースポット　</a:t>
                      </a:r>
                      <a:r>
                        <a:rPr kumimoji="1" lang="en-US" altLang="ja-JP" sz="1200" dirty="0" smtClean="0">
                          <a:latin typeface="Meiryo UI" panose="020B0604030504040204" pitchFamily="50" charset="-128"/>
                          <a:ea typeface="Meiryo UI" panose="020B0604030504040204" pitchFamily="50" charset="-128"/>
                        </a:rPr>
                        <a:t>IN OSAKA</a:t>
                      </a:r>
                      <a:r>
                        <a:rPr kumimoji="1" lang="ja-JP" altLang="en-US" sz="1200" dirty="0" smtClean="0">
                          <a:latin typeface="Meiryo UI" panose="020B0604030504040204" pitchFamily="50" charset="-128"/>
                          <a:ea typeface="Meiryo UI" panose="020B0604030504040204" pitchFamily="50" charset="-128"/>
                        </a:rPr>
                        <a:t>　中小カンパニー</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l">
                        <a:lnSpc>
                          <a:spcPts val="1100"/>
                        </a:lnSpc>
                      </a:pPr>
                      <a:r>
                        <a:rPr kumimoji="1" lang="en-US" altLang="ja-JP" sz="1200" b="0" dirty="0" smtClean="0">
                          <a:latin typeface="Meiryo UI" panose="020B0604030504040204" pitchFamily="50" charset="-128"/>
                          <a:ea typeface="Meiryo UI" panose="020B0604030504040204" pitchFamily="50" charset="-128"/>
                        </a:rPr>
                        <a:t>4</a:t>
                      </a:r>
                      <a:r>
                        <a:rPr kumimoji="1" lang="ja-JP" altLang="en-US" sz="1200" b="0" dirty="0" smtClean="0">
                          <a:latin typeface="Meiryo UI" panose="020B0604030504040204" pitchFamily="50" charset="-128"/>
                          <a:ea typeface="Meiryo UI" panose="020B0604030504040204" pitchFamily="50" charset="-128"/>
                        </a:rPr>
                        <a:t>月</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日開始</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3537670297"/>
                  </a:ext>
                </a:extLst>
              </a:tr>
              <a:tr h="159357">
                <a:tc>
                  <a:txBody>
                    <a:bodyPr/>
                    <a:lstStyle/>
                    <a:p>
                      <a:pPr algn="l">
                        <a:lnSpc>
                          <a:spcPts val="1100"/>
                        </a:lnSpc>
                      </a:pPr>
                      <a:r>
                        <a:rPr kumimoji="1" lang="ja-JP" altLang="ja-JP" sz="1200" kern="1200" dirty="0" smtClean="0">
                          <a:effectLst/>
                          <a:latin typeface="Meiryo UI" panose="020B0604030504040204" pitchFamily="50" charset="-128"/>
                          <a:ea typeface="Meiryo UI" panose="020B0604030504040204" pitchFamily="50" charset="-128"/>
                        </a:rPr>
                        <a:t>大阪商工信用金庫</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en-US" altLang="ja-JP" sz="1200" kern="1200" dirty="0" smtClean="0">
                          <a:effectLst/>
                          <a:latin typeface="Meiryo UI" panose="020B0604030504040204" pitchFamily="50" charset="-128"/>
                          <a:ea typeface="Meiryo UI" panose="020B0604030504040204" pitchFamily="50" charset="-128"/>
                        </a:rPr>
                        <a:t>Rethink</a:t>
                      </a:r>
                      <a:r>
                        <a:rPr kumimoji="1" lang="ja-JP" altLang="ja-JP" sz="1200" kern="1200" dirty="0" smtClean="0">
                          <a:effectLst/>
                          <a:latin typeface="Meiryo UI" panose="020B0604030504040204" pitchFamily="50" charset="-128"/>
                          <a:ea typeface="Meiryo UI" panose="020B0604030504040204" pitchFamily="50" charset="-128"/>
                        </a:rPr>
                        <a:t>　まちからはじまる、脱炭素への取り組み　まちと社会、これからのくらし</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rowSpan="4">
                  <a:txBody>
                    <a:bodyPr/>
                    <a:lstStyle/>
                    <a:p>
                      <a:pPr algn="l">
                        <a:lnSpc>
                          <a:spcPts val="1100"/>
                        </a:lnSpc>
                      </a:pPr>
                      <a:r>
                        <a:rPr kumimoji="1" lang="en-US" altLang="ja-JP" sz="1200" dirty="0" smtClean="0">
                          <a:solidFill>
                            <a:srgbClr val="FF0000"/>
                          </a:solidFill>
                          <a:latin typeface="Meiryo UI" panose="020B0604030504040204" pitchFamily="50" charset="-128"/>
                          <a:ea typeface="Meiryo UI" panose="020B0604030504040204" pitchFamily="50" charset="-128"/>
                        </a:rPr>
                        <a:t>4</a:t>
                      </a:r>
                      <a:r>
                        <a:rPr kumimoji="1" lang="ja-JP" altLang="en-US" sz="1200" dirty="0" smtClean="0">
                          <a:solidFill>
                            <a:srgbClr val="FF0000"/>
                          </a:solidFill>
                          <a:latin typeface="Meiryo UI" panose="020B0604030504040204" pitchFamily="50" charset="-128"/>
                          <a:ea typeface="Meiryo UI" panose="020B0604030504040204" pitchFamily="50" charset="-128"/>
                        </a:rPr>
                        <a:t>月開始予定</a:t>
                      </a:r>
                      <a:endParaRPr kumimoji="1" lang="zh-TW" altLang="en-US" sz="1200" b="0" dirty="0">
                        <a:solidFill>
                          <a:srgbClr val="FF0000"/>
                        </a:solidFill>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1825446034"/>
                  </a:ext>
                </a:extLst>
              </a:tr>
              <a:tr h="261583">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地独</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大阪産業技術研究所</a:t>
                      </a:r>
                      <a:endParaRPr kumimoji="1" lang="ja-JP" altLang="en-US" sz="1200" b="0" dirty="0" smtClean="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少し先の未来生活を支える「縁の下（</a:t>
                      </a:r>
                      <a:r>
                        <a:rPr kumimoji="1" lang="en-US" altLang="ja-JP" sz="1200" dirty="0" smtClean="0">
                          <a:latin typeface="Meiryo UI" panose="020B0604030504040204" pitchFamily="50" charset="-128"/>
                          <a:ea typeface="Meiryo UI" panose="020B0604030504040204" pitchFamily="50" charset="-128"/>
                        </a:rPr>
                        <a:t>E-N-NO-SHITA</a:t>
                      </a:r>
                      <a:r>
                        <a:rPr kumimoji="1" lang="ja-JP" altLang="en-US" sz="1200" dirty="0" smtClean="0">
                          <a:latin typeface="Meiryo UI" panose="020B0604030504040204" pitchFamily="50" charset="-128"/>
                          <a:ea typeface="Meiryo UI" panose="020B0604030504040204" pitchFamily="50" charset="-128"/>
                        </a:rPr>
                        <a:t>）」ものづくり企業たち</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2139732185"/>
                  </a:ext>
                </a:extLst>
              </a:tr>
              <a:tr h="159357">
                <a:tc>
                  <a:txBody>
                    <a:bodyPr/>
                    <a:lstStyle/>
                    <a:p>
                      <a:pPr algn="l">
                        <a:lnSpc>
                          <a:spcPts val="1100"/>
                        </a:lnSpc>
                      </a:pPr>
                      <a:r>
                        <a:rPr kumimoji="1" lang="en-US" altLang="ja-JP" sz="1200" kern="1200" dirty="0" smtClean="0">
                          <a:effectLst/>
                          <a:latin typeface="Meiryo UI" panose="020B0604030504040204" pitchFamily="50" charset="-128"/>
                          <a:ea typeface="Meiryo UI" panose="020B0604030504040204" pitchFamily="50" charset="-128"/>
                        </a:rPr>
                        <a:t>(</a:t>
                      </a:r>
                      <a:r>
                        <a:rPr kumimoji="1" lang="ja-JP" altLang="en-US" sz="1200" kern="1200" dirty="0" smtClean="0">
                          <a:effectLst/>
                          <a:latin typeface="Meiryo UI" panose="020B0604030504040204" pitchFamily="50" charset="-128"/>
                          <a:ea typeface="Meiryo UI" panose="020B0604030504040204" pitchFamily="50" charset="-128"/>
                        </a:rPr>
                        <a:t>公財</a:t>
                      </a:r>
                      <a:r>
                        <a:rPr kumimoji="1" lang="en-US" altLang="ja-JP" sz="1200" kern="1200" dirty="0" smtClean="0">
                          <a:effectLst/>
                          <a:latin typeface="Meiryo UI" panose="020B0604030504040204" pitchFamily="50" charset="-128"/>
                          <a:ea typeface="Meiryo UI" panose="020B0604030504040204" pitchFamily="50" charset="-128"/>
                        </a:rPr>
                        <a:t>)</a:t>
                      </a:r>
                      <a:r>
                        <a:rPr kumimoji="1" lang="ja-JP" altLang="ja-JP" sz="1200" kern="1200" dirty="0" smtClean="0">
                          <a:effectLst/>
                          <a:latin typeface="Meiryo UI" panose="020B0604030504040204" pitchFamily="50" charset="-128"/>
                          <a:ea typeface="Meiryo UI" panose="020B0604030504040204" pitchFamily="50" charset="-128"/>
                        </a:rPr>
                        <a:t>大阪産業局</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en-US" altLang="ja-JP" sz="1200" kern="1200" dirty="0" smtClean="0">
                          <a:effectLst/>
                          <a:latin typeface="Meiryo UI" panose="020B0604030504040204" pitchFamily="50" charset="-128"/>
                          <a:ea typeface="Meiryo UI" panose="020B0604030504040204" pitchFamily="50" charset="-128"/>
                        </a:rPr>
                        <a:t>MOBIO</a:t>
                      </a:r>
                      <a:r>
                        <a:rPr kumimoji="1" lang="ja-JP" altLang="ja-JP" sz="1200" kern="1200" dirty="0" smtClean="0">
                          <a:effectLst/>
                          <a:latin typeface="Meiryo UI" panose="020B0604030504040204" pitchFamily="50" charset="-128"/>
                          <a:ea typeface="Meiryo UI" panose="020B0604030504040204" pitchFamily="50" charset="-128"/>
                        </a:rPr>
                        <a:t>大阪パビリオン展示　</a:t>
                      </a:r>
                      <a:r>
                        <a:rPr kumimoji="1" lang="en-US" altLang="ja-JP" sz="1200" kern="1200" dirty="0" smtClean="0">
                          <a:effectLst/>
                          <a:latin typeface="Meiryo UI" panose="020B0604030504040204" pitchFamily="50" charset="-128"/>
                          <a:ea typeface="Meiryo UI" panose="020B0604030504040204" pitchFamily="50" charset="-128"/>
                        </a:rPr>
                        <a:t>No/</a:t>
                      </a:r>
                      <a:r>
                        <a:rPr kumimoji="1" lang="en-US" altLang="ja-JP" sz="1200" kern="1200" dirty="0" err="1" smtClean="0">
                          <a:effectLst/>
                          <a:latin typeface="Meiryo UI" panose="020B0604030504040204" pitchFamily="50" charset="-128"/>
                          <a:ea typeface="Meiryo UI" panose="020B0604030504040204" pitchFamily="50" charset="-128"/>
                        </a:rPr>
                        <a:t>BORdER</a:t>
                      </a:r>
                      <a:r>
                        <a:rPr kumimoji="1" lang="ja-JP" altLang="ja-JP" sz="1200" kern="1200" dirty="0" smtClean="0">
                          <a:effectLst/>
                          <a:latin typeface="Meiryo UI" panose="020B0604030504040204" pitchFamily="50" charset="-128"/>
                          <a:ea typeface="Meiryo UI" panose="020B0604030504040204" pitchFamily="50" charset="-128"/>
                        </a:rPr>
                        <a:t>　 国境・垣根・時代・カベを越える技術展</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2503209393"/>
                  </a:ext>
                </a:extLst>
              </a:tr>
              <a:tr h="159357">
                <a:tc rowSpan="2">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大阪商工会議所</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Series</a:t>
                      </a:r>
                      <a:r>
                        <a:rPr kumimoji="1" lang="ja-JP" altLang="en-US" sz="1200" baseline="0" dirty="0" smtClean="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セレクション　～輝く未来社会の創り手ここにあり～</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zh-TW"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1988929927"/>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サステナブルに基づく繊維・ファッション産業の未来共創プロジェクト</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l">
                        <a:lnSpc>
                          <a:spcPts val="1100"/>
                        </a:lnSpc>
                      </a:pPr>
                      <a:r>
                        <a:rPr kumimoji="1" lang="en-US" altLang="ja-JP" sz="1200" dirty="0" smtClean="0">
                          <a:solidFill>
                            <a:srgbClr val="FF0000"/>
                          </a:solidFill>
                          <a:latin typeface="Meiryo UI" panose="020B0604030504040204" pitchFamily="50" charset="-128"/>
                          <a:ea typeface="Meiryo UI" panose="020B0604030504040204" pitchFamily="50" charset="-128"/>
                        </a:rPr>
                        <a:t>5</a:t>
                      </a:r>
                      <a:r>
                        <a:rPr kumimoji="1" lang="zh-TW" altLang="en-US" sz="1200" dirty="0" smtClean="0">
                          <a:solidFill>
                            <a:srgbClr val="FF0000"/>
                          </a:solidFill>
                          <a:latin typeface="Meiryo UI" panose="020B0604030504040204" pitchFamily="50" charset="-128"/>
                          <a:ea typeface="Meiryo UI" panose="020B0604030504040204" pitchFamily="50" charset="-128"/>
                        </a:rPr>
                        <a:t>月開始予定</a:t>
                      </a:r>
                      <a:endParaRPr kumimoji="1" lang="zh-TW" altLang="en-US" sz="1200" b="0" dirty="0">
                        <a:solidFill>
                          <a:srgbClr val="FF0000"/>
                        </a:solidFill>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2541972731"/>
                  </a:ext>
                </a:extLst>
              </a:tr>
              <a:tr h="159357">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八尾市</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latin typeface="Meiryo UI" panose="020B0604030504040204" pitchFamily="50" charset="-128"/>
                          <a:ea typeface="Meiryo UI" panose="020B0604030504040204" pitchFamily="50" charset="-128"/>
                        </a:rPr>
                        <a:t>まちこう</a:t>
                      </a:r>
                      <a:r>
                        <a:rPr kumimoji="1" lang="ja-JP" altLang="en-US" sz="1200" dirty="0" err="1" smtClean="0">
                          <a:latin typeface="Meiryo UI" panose="020B0604030504040204" pitchFamily="50" charset="-128"/>
                          <a:ea typeface="Meiryo UI" panose="020B0604030504040204" pitchFamily="50" charset="-128"/>
                        </a:rPr>
                        <a:t>ばの</a:t>
                      </a:r>
                      <a:r>
                        <a:rPr kumimoji="1" lang="ja-JP" altLang="en-US" sz="1200" dirty="0" smtClean="0">
                          <a:latin typeface="Meiryo UI" panose="020B0604030504040204" pitchFamily="50" charset="-128"/>
                          <a:ea typeface="Meiryo UI" panose="020B0604030504040204" pitchFamily="50" charset="-128"/>
                        </a:rPr>
                        <a:t>エンターテイメント！　～みせるばやおモデル～</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algn="l">
                        <a:lnSpc>
                          <a:spcPts val="1100"/>
                        </a:lnSpc>
                      </a:pPr>
                      <a:r>
                        <a:rPr kumimoji="1" lang="en-US" altLang="ja-JP" sz="1200" dirty="0" smtClean="0">
                          <a:solidFill>
                            <a:srgbClr val="FF0000"/>
                          </a:solidFill>
                          <a:latin typeface="Meiryo UI" panose="020B0604030504040204" pitchFamily="50" charset="-128"/>
                          <a:ea typeface="Meiryo UI" panose="020B0604030504040204" pitchFamily="50" charset="-128"/>
                        </a:rPr>
                        <a:t>6</a:t>
                      </a:r>
                      <a:r>
                        <a:rPr kumimoji="1" lang="ja-JP" altLang="en-US" sz="1200" dirty="0" smtClean="0">
                          <a:solidFill>
                            <a:srgbClr val="FF0000"/>
                          </a:solidFill>
                          <a:latin typeface="Meiryo UI" panose="020B0604030504040204" pitchFamily="50" charset="-128"/>
                          <a:ea typeface="Meiryo UI" panose="020B0604030504040204" pitchFamily="50" charset="-128"/>
                        </a:rPr>
                        <a:t>月開始予定</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1778676189"/>
                  </a:ext>
                </a:extLst>
              </a:tr>
              <a:tr h="159357">
                <a:tc rowSpan="2">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公財</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大阪産業局</a:t>
                      </a:r>
                      <a:endParaRPr kumimoji="1" lang="ja-JP" altLang="en-US" sz="1200" b="0" dirty="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カーボンニュートラル トレジャーハント　～便利な未来を支える技術たち～</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rowSpan="2">
                  <a:txBody>
                    <a:bodyPr/>
                    <a:lstStyle/>
                    <a:p>
                      <a:pPr algn="l">
                        <a:lnSpc>
                          <a:spcPts val="1100"/>
                        </a:lnSpc>
                      </a:pPr>
                      <a:r>
                        <a:rPr kumimoji="1" lang="en-US" altLang="ja-JP" sz="1200" dirty="0" smtClean="0">
                          <a:solidFill>
                            <a:srgbClr val="FF0000"/>
                          </a:solidFill>
                          <a:latin typeface="Meiryo UI" panose="020B0604030504040204" pitchFamily="50" charset="-128"/>
                          <a:ea typeface="Meiryo UI" panose="020B0604030504040204" pitchFamily="50" charset="-128"/>
                        </a:rPr>
                        <a:t>7</a:t>
                      </a:r>
                      <a:r>
                        <a:rPr kumimoji="1" lang="ja-JP" altLang="en-US" sz="1200" dirty="0" smtClean="0">
                          <a:solidFill>
                            <a:srgbClr val="FF0000"/>
                          </a:solidFill>
                          <a:latin typeface="Meiryo UI" panose="020B0604030504040204" pitchFamily="50" charset="-128"/>
                          <a:ea typeface="Meiryo UI" panose="020B0604030504040204" pitchFamily="50" charset="-128"/>
                        </a:rPr>
                        <a:t>月開始予定</a:t>
                      </a:r>
                      <a:endParaRPr kumimoji="1" lang="ja-JP" altLang="en-US" sz="1200" b="0" dirty="0">
                        <a:solidFill>
                          <a:srgbClr val="FF0000"/>
                        </a:solidFill>
                        <a:latin typeface="Meiryo UI" panose="020B0604030504040204" pitchFamily="50" charset="-128"/>
                        <a:ea typeface="Meiryo UI" panose="020B0604030504040204" pitchFamily="50" charset="-128"/>
                      </a:endParaRPr>
                    </a:p>
                  </a:txBody>
                  <a:tcPr marL="36000" marR="0" marT="0" marB="0" anchor="ctr">
                    <a:solidFill>
                      <a:schemeClr val="bg1"/>
                    </a:solidFill>
                  </a:tcPr>
                </a:tc>
                <a:extLst>
                  <a:ext uri="{0D108BD9-81ED-4DB2-BD59-A6C34878D82A}">
                    <a16:rowId xmlns:a16="http://schemas.microsoft.com/office/drawing/2014/main" val="2600816916"/>
                  </a:ext>
                </a:extLst>
              </a:tr>
              <a:tr h="159357">
                <a:tc vMerge="1">
                  <a:txBody>
                    <a:bodyPr/>
                    <a:lstStyle/>
                    <a:p>
                      <a:pPr>
                        <a:lnSpc>
                          <a:spcPts val="1100"/>
                        </a:lnSpc>
                      </a:pPr>
                      <a:endParaRPr kumimoji="1" lang="ja-JP" altLang="en-US" sz="1050" b="0" dirty="0">
                        <a:latin typeface="Meiryo UI" panose="020B0604030504040204" pitchFamily="50" charset="-128"/>
                        <a:ea typeface="Meiryo UI" panose="020B0604030504040204" pitchFamily="50" charset="-128"/>
                      </a:endParaRPr>
                    </a:p>
                  </a:txBody>
                  <a:tcPr marL="36000" marR="0" marT="0" marB="0" anchor="ctr"/>
                </a:tc>
                <a:tc>
                  <a:txBody>
                    <a:bodyPr/>
                    <a:lstStyle/>
                    <a:p>
                      <a:pPr algn="l">
                        <a:lnSpc>
                          <a:spcPts val="1100"/>
                        </a:lnSpc>
                      </a:pPr>
                      <a:r>
                        <a:rPr kumimoji="1" lang="ja-JP" altLang="en-US" sz="1200" dirty="0" smtClean="0">
                          <a:latin typeface="Meiryo UI" panose="020B0604030504040204" pitchFamily="50" charset="-128"/>
                          <a:ea typeface="Meiryo UI" panose="020B0604030504040204" pitchFamily="50" charset="-128"/>
                        </a:rPr>
                        <a:t>明日が楽しくなる町「スマートヘルスケアタウン」プロジェクト</a:t>
                      </a:r>
                      <a:endParaRPr kumimoji="1" lang="ja-JP" altLang="en-US" sz="1200" b="0" dirty="0">
                        <a:latin typeface="Meiryo UI" panose="020B0604030504040204" pitchFamily="50" charset="-128"/>
                        <a:ea typeface="Meiryo UI" panose="020B0604030504040204" pitchFamily="50" charset="-128"/>
                      </a:endParaRPr>
                    </a:p>
                  </a:txBody>
                  <a:tcPr marL="36000" marR="36000" marT="0" marB="0" anchor="ctr">
                    <a:solidFill>
                      <a:schemeClr val="bg1"/>
                    </a:solidFill>
                  </a:tcPr>
                </a:tc>
                <a:tc vMerge="1">
                  <a:txBody>
                    <a:bodyPr/>
                    <a:lstStyle/>
                    <a:p>
                      <a:pPr>
                        <a:lnSpc>
                          <a:spcPts val="1100"/>
                        </a:lnSpc>
                      </a:pPr>
                      <a:endParaRPr kumimoji="1" lang="ja-JP" altLang="en-US" sz="1000" b="0" dirty="0">
                        <a:latin typeface="Meiryo UI" panose="020B0604030504040204" pitchFamily="50" charset="-128"/>
                        <a:ea typeface="Meiryo UI" panose="020B0604030504040204" pitchFamily="50" charset="-128"/>
                      </a:endParaRPr>
                    </a:p>
                  </a:txBody>
                  <a:tcPr marL="36000" marR="0" marT="0" marB="0" anchor="ctr"/>
                </a:tc>
                <a:extLst>
                  <a:ext uri="{0D108BD9-81ED-4DB2-BD59-A6C34878D82A}">
                    <a16:rowId xmlns:a16="http://schemas.microsoft.com/office/drawing/2014/main" val="3897562370"/>
                  </a:ext>
                </a:extLst>
              </a:tr>
              <a:tr h="261583">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株</a:t>
                      </a:r>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三菱</a:t>
                      </a:r>
                      <a:r>
                        <a:rPr kumimoji="1" lang="en-US" altLang="ja-JP" sz="1200" dirty="0" smtClean="0">
                          <a:latin typeface="Meiryo UI" panose="020B0604030504040204" pitchFamily="50" charset="-128"/>
                          <a:ea typeface="Meiryo UI" panose="020B0604030504040204" pitchFamily="50" charset="-128"/>
                        </a:rPr>
                        <a:t>UFJ</a:t>
                      </a:r>
                      <a:r>
                        <a:rPr kumimoji="1" lang="ja-JP" altLang="en-US" sz="1200" dirty="0" smtClean="0">
                          <a:latin typeface="Meiryo UI" panose="020B0604030504040204" pitchFamily="50" charset="-128"/>
                          <a:ea typeface="Meiryo UI" panose="020B0604030504040204" pitchFamily="50" charset="-128"/>
                        </a:rPr>
                        <a:t>銀行</a:t>
                      </a:r>
                      <a:endParaRPr kumimoji="1" lang="ja-JP" altLang="en-US" sz="1200" b="0" dirty="0" smtClean="0">
                        <a:latin typeface="Meiryo UI" panose="020B0604030504040204" pitchFamily="50" charset="-128"/>
                        <a:ea typeface="Meiryo UI" panose="020B0604030504040204" pitchFamily="50" charset="-128"/>
                      </a:endParaRPr>
                    </a:p>
                  </a:txBody>
                  <a:tcPr marL="36000" marR="0" marT="0" marB="0" anchor="ctr">
                    <a:solidFill>
                      <a:schemeClr val="bg1"/>
                    </a:solidFill>
                  </a:tcPr>
                </a:tc>
                <a:tc>
                  <a:txBody>
                    <a:bodyPr/>
                    <a:lstStyle/>
                    <a:p>
                      <a:pPr algn="l">
                        <a:lnSpc>
                          <a:spcPts val="1100"/>
                        </a:lnSpc>
                      </a:pPr>
                      <a:r>
                        <a:rPr kumimoji="1" lang="en-US" altLang="ja-JP" sz="1200" dirty="0" smtClean="0">
                          <a:latin typeface="Meiryo UI" panose="020B0604030504040204" pitchFamily="50" charset="-128"/>
                          <a:ea typeface="Meiryo UI" panose="020B0604030504040204" pitchFamily="50" charset="-128"/>
                        </a:rPr>
                        <a:t>Start×Reborn×Local  〜</a:t>
                      </a:r>
                      <a:r>
                        <a:rPr kumimoji="1" lang="ja-JP" altLang="en-US" sz="1200" dirty="0" smtClean="0">
                          <a:latin typeface="Meiryo UI" panose="020B0604030504040204" pitchFamily="50" charset="-128"/>
                          <a:ea typeface="Meiryo UI" panose="020B0604030504040204" pitchFamily="50" charset="-128"/>
                        </a:rPr>
                        <a:t>大阪がミライをかえる</a:t>
                      </a:r>
                      <a:r>
                        <a:rPr kumimoji="1" lang="en-US" altLang="ja-JP" sz="1200" dirty="0" smtClean="0">
                          <a:latin typeface="Meiryo UI" panose="020B0604030504040204" pitchFamily="50" charset="-128"/>
                          <a:ea typeface="Meiryo UI" panose="020B0604030504040204" pitchFamily="50" charset="-128"/>
                        </a:rPr>
                        <a:t>3</a:t>
                      </a:r>
                      <a:r>
                        <a:rPr kumimoji="1" lang="ja-JP" altLang="en-US" sz="1200" dirty="0" err="1" smtClean="0">
                          <a:latin typeface="Meiryo UI" panose="020B0604030504040204" pitchFamily="50" charset="-128"/>
                          <a:ea typeface="Meiryo UI" panose="020B0604030504040204" pitchFamily="50" charset="-128"/>
                        </a:rPr>
                        <a:t>つの</a:t>
                      </a:r>
                      <a:r>
                        <a:rPr kumimoji="1" lang="en-US" altLang="ja-JP" sz="1200" dirty="0" smtClean="0">
                          <a:latin typeface="Meiryo UI" panose="020B0604030504040204" pitchFamily="50" charset="-128"/>
                          <a:ea typeface="Meiryo UI" panose="020B0604030504040204" pitchFamily="50" charset="-128"/>
                        </a:rPr>
                        <a:t>WAY〜</a:t>
                      </a:r>
                      <a:endParaRPr kumimoji="1" lang="ja-JP" altLang="en-US" sz="1200" b="0" dirty="0" smtClean="0">
                        <a:latin typeface="Meiryo UI" panose="020B0604030504040204" pitchFamily="50" charset="-128"/>
                        <a:ea typeface="Meiryo UI" panose="020B0604030504040204" pitchFamily="50" charset="-128"/>
                      </a:endParaRPr>
                    </a:p>
                  </a:txBody>
                  <a:tcPr marL="36000" marR="36000" marT="0" marB="0" anchor="ctr">
                    <a:solidFill>
                      <a:schemeClr val="bg1"/>
                    </a:solidFill>
                  </a:tcPr>
                </a:tc>
                <a:tc>
                  <a:txBody>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1" lang="ja-JP" altLang="en-US" sz="1200" dirty="0" smtClean="0">
                          <a:solidFill>
                            <a:srgbClr val="FF0000"/>
                          </a:solidFill>
                          <a:latin typeface="Meiryo UI" panose="020B0604030504040204" pitchFamily="50" charset="-128"/>
                          <a:ea typeface="Meiryo UI" panose="020B0604030504040204" pitchFamily="50" charset="-128"/>
                        </a:rPr>
                        <a:t>募集開始時期調整中</a:t>
                      </a:r>
                      <a:endParaRPr kumimoji="1" lang="ja-JP" altLang="en-US" sz="12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marL="36000" marR="0" marT="0" marB="0" anchor="ctr">
                    <a:solidFill>
                      <a:schemeClr val="bg1"/>
                    </a:solidFill>
                  </a:tcPr>
                </a:tc>
                <a:extLst>
                  <a:ext uri="{0D108BD9-81ED-4DB2-BD59-A6C34878D82A}">
                    <a16:rowId xmlns:a16="http://schemas.microsoft.com/office/drawing/2014/main" val="2991504898"/>
                  </a:ext>
                </a:extLst>
              </a:tr>
            </a:tbl>
          </a:graphicData>
        </a:graphic>
      </p:graphicFrame>
      <p:sp>
        <p:nvSpPr>
          <p:cNvPr id="12" name="正方形/長方形 11"/>
          <p:cNvSpPr/>
          <p:nvPr/>
        </p:nvSpPr>
        <p:spPr>
          <a:xfrm>
            <a:off x="1427301" y="590352"/>
            <a:ext cx="9344872" cy="42671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▶現在、実施主体が、順次、認定</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された</a:t>
            </a:r>
            <a:r>
              <a:rPr kumimoji="1" lang="ja-JP" altLang="en-US" sz="1600" b="1" dirty="0" smtClean="0">
                <a:solidFill>
                  <a:schemeClr val="tx1"/>
                </a:solidFill>
                <a:latin typeface="BIZ UDPゴシック" panose="020B0400000000000000" pitchFamily="50" charset="-128"/>
                <a:ea typeface="BIZ UDPゴシック" panose="020B0400000000000000" pitchFamily="50" charset="-128"/>
              </a:rPr>
              <a:t>リボーンチャレンジごとに募集を開始</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27</a:t>
            </a:fld>
            <a:endParaRPr lang="ja-JP" altLang="en-US" b="1" dirty="0">
              <a:solidFill>
                <a:schemeClr val="tx1"/>
              </a:solidFill>
            </a:endParaRPr>
          </a:p>
        </p:txBody>
      </p:sp>
    </p:spTree>
    <p:extLst>
      <p:ext uri="{BB962C8B-B14F-4D97-AF65-F5344CB8AC3E}">
        <p14:creationId xmlns:p14="http://schemas.microsoft.com/office/powerpoint/2010/main" val="3733941462"/>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ボックス 19"/>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大阪</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ヘルスケアパビリオン⑥（心臓モデルの展示）</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410253" y="542082"/>
            <a:ext cx="6381584" cy="400110"/>
          </a:xfrm>
          <a:prstGeom prst="rect">
            <a:avLst/>
          </a:prstGeom>
          <a:noFill/>
        </p:spPr>
        <p:txBody>
          <a:bodyPr wrap="square" rtlCol="0">
            <a:spAutoFit/>
          </a:bodyPr>
          <a:lstStyle/>
          <a:p>
            <a:r>
              <a:rPr lang="ja-JP" altLang="en-US" sz="2000" b="1" dirty="0">
                <a:solidFill>
                  <a:schemeClr val="tx1"/>
                </a:solidFill>
                <a:latin typeface="+mn-ea"/>
                <a:ea typeface="+mn-ea"/>
              </a:rPr>
              <a:t>▼</a:t>
            </a:r>
            <a:r>
              <a:rPr lang="en-US" altLang="ja-JP" sz="2000" b="1" dirty="0" err="1" smtClean="0">
                <a:solidFill>
                  <a:schemeClr val="tx1"/>
                </a:solidFill>
                <a:latin typeface="+mn-ea"/>
                <a:ea typeface="+mn-ea"/>
              </a:rPr>
              <a:t>iPS</a:t>
            </a:r>
            <a:r>
              <a:rPr lang="ja-JP" altLang="en-US" sz="2000" b="1" dirty="0">
                <a:solidFill>
                  <a:schemeClr val="tx1"/>
                </a:solidFill>
                <a:latin typeface="+mn-ea"/>
                <a:ea typeface="+mn-ea"/>
              </a:rPr>
              <a:t>細胞による“生きる心臓モデル”の</a:t>
            </a:r>
            <a:r>
              <a:rPr lang="ja-JP" altLang="en-US" sz="2000" b="1" dirty="0" smtClean="0">
                <a:solidFill>
                  <a:schemeClr val="tx1"/>
                </a:solidFill>
                <a:latin typeface="+mn-ea"/>
                <a:ea typeface="+mn-ea"/>
              </a:rPr>
              <a:t>展示について</a:t>
            </a:r>
            <a:endParaRPr lang="ja-JP" altLang="en-US" sz="2000" b="1" dirty="0">
              <a:solidFill>
                <a:schemeClr val="tx1"/>
              </a:solidFill>
              <a:latin typeface="+mn-ea"/>
              <a:ea typeface="+mn-ea"/>
            </a:endParaRPr>
          </a:p>
        </p:txBody>
      </p:sp>
      <p:sp>
        <p:nvSpPr>
          <p:cNvPr id="7" name="正方形/長方形 6"/>
          <p:cNvSpPr/>
          <p:nvPr/>
        </p:nvSpPr>
        <p:spPr>
          <a:xfrm>
            <a:off x="482547" y="934077"/>
            <a:ext cx="11208710" cy="2935713"/>
          </a:xfrm>
          <a:prstGeom prst="rect">
            <a:avLst/>
          </a:prstGeom>
          <a:ln w="28575">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lIns="72000" tIns="72000" rIns="72000" bIns="36000" rtlCol="0" anchor="t" anchorCtr="0"/>
          <a:lstStyle/>
          <a:p>
            <a:pPr>
              <a:lnSpc>
                <a:spcPts val="2500"/>
              </a:lnSpc>
            </a:pPr>
            <a:r>
              <a:rPr kumimoji="1" lang="en-US" altLang="ja-JP" sz="1600" b="1" dirty="0">
                <a:latin typeface="+mn-ea"/>
              </a:rPr>
              <a:t>【</a:t>
            </a:r>
            <a:r>
              <a:rPr kumimoji="1" lang="ja-JP" altLang="en-US" sz="1600" b="1" dirty="0">
                <a:latin typeface="+mn-ea"/>
              </a:rPr>
              <a:t>大阪府・市再生医療出展の方向性</a:t>
            </a:r>
            <a:r>
              <a:rPr kumimoji="1" lang="en-US" altLang="ja-JP" sz="1600" b="1" dirty="0">
                <a:latin typeface="+mn-ea"/>
              </a:rPr>
              <a:t>】</a:t>
            </a:r>
          </a:p>
          <a:p>
            <a:pPr>
              <a:lnSpc>
                <a:spcPts val="2500"/>
              </a:lnSpc>
            </a:pPr>
            <a:r>
              <a:rPr kumimoji="1" lang="ja-JP" altLang="en-US" sz="1500" dirty="0" smtClean="0">
                <a:latin typeface="+mn-ea"/>
              </a:rPr>
              <a:t>・「</a:t>
            </a:r>
            <a:r>
              <a:rPr kumimoji="1" lang="ja-JP" altLang="en-US" sz="1500" dirty="0">
                <a:latin typeface="+mn-ea"/>
              </a:rPr>
              <a:t>大阪・関西万博を契機とした「未来社会」の実現に向けて（大阪版アクションプラン）</a:t>
            </a:r>
            <a:r>
              <a:rPr kumimoji="1" lang="ja-JP" altLang="en-US" sz="1500" dirty="0" smtClean="0">
                <a:latin typeface="+mn-ea"/>
              </a:rPr>
              <a:t>」</a:t>
            </a:r>
            <a:r>
              <a:rPr kumimoji="1" lang="ja-JP" altLang="en-US" sz="1500" dirty="0">
                <a:latin typeface="+mn-ea"/>
              </a:rPr>
              <a:t>では</a:t>
            </a:r>
            <a:r>
              <a:rPr kumimoji="1" lang="ja-JP" altLang="en-US" sz="1500" dirty="0" smtClean="0">
                <a:latin typeface="+mn-ea"/>
              </a:rPr>
              <a:t>、</a:t>
            </a:r>
            <a:r>
              <a:rPr kumimoji="1" lang="ja-JP" altLang="en-US" sz="1500" dirty="0">
                <a:latin typeface="+mn-ea"/>
              </a:rPr>
              <a:t>「大阪・関西に再生医療を中心とするライフサイエンス分野におけるトップクラスの研究機関、企業、大学等が集積</a:t>
            </a:r>
            <a:r>
              <a:rPr kumimoji="1" lang="ja-JP" altLang="en-US" sz="1500" dirty="0" smtClean="0">
                <a:latin typeface="+mn-ea"/>
              </a:rPr>
              <a:t>する強み</a:t>
            </a:r>
            <a:r>
              <a:rPr kumimoji="1" lang="ja-JP" altLang="en-US" sz="1500" dirty="0">
                <a:latin typeface="+mn-ea"/>
              </a:rPr>
              <a:t>を活かし、ライフサイエンスを成長の柱として新たな価値を発信するとともに、大阪・関西万博を契機に、健康・医療分野で世界に貢献することを</a:t>
            </a:r>
            <a:r>
              <a:rPr kumimoji="1" lang="ja-JP" altLang="en-US" sz="1500" dirty="0" smtClean="0">
                <a:latin typeface="+mn-ea"/>
              </a:rPr>
              <a:t>めざす」とされている。</a:t>
            </a:r>
            <a:endParaRPr kumimoji="1" lang="ja-JP" altLang="en-US" sz="1500" dirty="0">
              <a:latin typeface="+mn-ea"/>
            </a:endParaRPr>
          </a:p>
          <a:p>
            <a:pPr>
              <a:lnSpc>
                <a:spcPts val="2500"/>
              </a:lnSpc>
              <a:spcBef>
                <a:spcPts val="600"/>
              </a:spcBef>
            </a:pPr>
            <a:r>
              <a:rPr kumimoji="1" lang="ja-JP" altLang="en-US" sz="1500" dirty="0" smtClean="0">
                <a:latin typeface="+mn-ea"/>
              </a:rPr>
              <a:t>・それ</a:t>
            </a:r>
            <a:r>
              <a:rPr kumimoji="1" lang="ja-JP" altLang="en-US" sz="1500" dirty="0">
                <a:latin typeface="+mn-ea"/>
              </a:rPr>
              <a:t>を実現するため、大阪ヘルスケアパビリオンにおける大阪府・市の取組みとして、</a:t>
            </a:r>
            <a:r>
              <a:rPr kumimoji="1" lang="en-US" altLang="ja-JP" sz="1500" dirty="0" err="1">
                <a:latin typeface="+mn-ea"/>
              </a:rPr>
              <a:t>iPS</a:t>
            </a:r>
            <a:r>
              <a:rPr kumimoji="1" lang="ja-JP" altLang="en-US" sz="1500" dirty="0">
                <a:latin typeface="+mn-ea"/>
              </a:rPr>
              <a:t>細胞</a:t>
            </a:r>
            <a:r>
              <a:rPr kumimoji="1" lang="ja-JP" altLang="en-US" sz="1500" dirty="0" smtClean="0">
                <a:latin typeface="+mn-ea"/>
              </a:rPr>
              <a:t>で作製した心筋</a:t>
            </a:r>
            <a:r>
              <a:rPr kumimoji="1" lang="ja-JP" altLang="en-US" sz="1500" dirty="0">
                <a:latin typeface="+mn-ea"/>
              </a:rPr>
              <a:t>シート</a:t>
            </a:r>
            <a:r>
              <a:rPr kumimoji="1" lang="ja-JP" altLang="en-US" sz="1500" dirty="0" smtClean="0">
                <a:latin typeface="+mn-ea"/>
              </a:rPr>
              <a:t>を用いた</a:t>
            </a:r>
            <a:r>
              <a:rPr kumimoji="1" lang="ja-JP" altLang="en-US" sz="1500" dirty="0">
                <a:latin typeface="+mn-ea"/>
              </a:rPr>
              <a:t>心臓展示を</a:t>
            </a:r>
            <a:r>
              <a:rPr kumimoji="1" lang="ja-JP" altLang="en-US" sz="1500" dirty="0" smtClean="0">
                <a:latin typeface="+mn-ea"/>
              </a:rPr>
              <a:t>はじめ再生</a:t>
            </a:r>
            <a:r>
              <a:rPr kumimoji="1" lang="ja-JP" altLang="en-US" sz="1500" dirty="0">
                <a:latin typeface="+mn-ea"/>
              </a:rPr>
              <a:t>医療</a:t>
            </a:r>
            <a:r>
              <a:rPr kumimoji="1" lang="ja-JP" altLang="en-US" sz="1500" dirty="0" smtClean="0">
                <a:latin typeface="+mn-ea"/>
              </a:rPr>
              <a:t>の国内外への</a:t>
            </a:r>
            <a:r>
              <a:rPr kumimoji="1" lang="ja-JP" altLang="en-US" sz="1500" dirty="0">
                <a:latin typeface="+mn-ea"/>
              </a:rPr>
              <a:t>情報</a:t>
            </a:r>
            <a:r>
              <a:rPr kumimoji="1" lang="ja-JP" altLang="en-US" sz="1500" dirty="0" smtClean="0">
                <a:latin typeface="+mn-ea"/>
              </a:rPr>
              <a:t>発信に</a:t>
            </a:r>
            <a:r>
              <a:rPr kumimoji="1" lang="ja-JP" altLang="en-US" sz="1500" dirty="0">
                <a:latin typeface="+mn-ea"/>
              </a:rPr>
              <a:t>向け</a:t>
            </a:r>
            <a:r>
              <a:rPr kumimoji="1" lang="ja-JP" altLang="en-US" sz="1500" dirty="0" smtClean="0">
                <a:latin typeface="+mn-ea"/>
              </a:rPr>
              <a:t>、</a:t>
            </a:r>
            <a:r>
              <a:rPr kumimoji="1" lang="ja-JP" altLang="en-US" sz="1500" dirty="0">
                <a:latin typeface="+mn-ea"/>
              </a:rPr>
              <a:t>取組み</a:t>
            </a:r>
            <a:r>
              <a:rPr kumimoji="1" lang="ja-JP" altLang="en-US" sz="1500" dirty="0" smtClean="0">
                <a:latin typeface="+mn-ea"/>
              </a:rPr>
              <a:t>を進めていく。</a:t>
            </a:r>
            <a:endParaRPr kumimoji="1" lang="en-US" altLang="ja-JP" sz="1500" dirty="0">
              <a:latin typeface="+mn-ea"/>
            </a:endParaRPr>
          </a:p>
          <a:p>
            <a:pPr>
              <a:lnSpc>
                <a:spcPct val="150000"/>
              </a:lnSpc>
            </a:pPr>
            <a:endParaRPr kumimoji="1" lang="en-US" altLang="ja-JP" sz="1400" b="1" dirty="0" smtClean="0">
              <a:latin typeface="BIZ UDPゴシック" panose="020B0400000000000000" pitchFamily="50" charset="-128"/>
              <a:ea typeface="BIZ UDPゴシック" panose="020B0400000000000000" pitchFamily="50" charset="-128"/>
            </a:endParaRPr>
          </a:p>
          <a:p>
            <a:pPr algn="ctr">
              <a:lnSpc>
                <a:spcPts val="2200"/>
              </a:lnSpc>
            </a:pPr>
            <a:r>
              <a:rPr kumimoji="1" lang="ja-JP" altLang="en-US" b="1" dirty="0" smtClean="0">
                <a:solidFill>
                  <a:srgbClr val="FF0000"/>
                </a:solidFill>
                <a:latin typeface="BIZ UDPゴシック" panose="020B0400000000000000" pitchFamily="50" charset="-128"/>
                <a:ea typeface="BIZ UDPゴシック" panose="020B0400000000000000" pitchFamily="50" charset="-128"/>
                <a:sym typeface="+mn-ea"/>
              </a:rPr>
              <a:t>▶ </a:t>
            </a:r>
            <a:r>
              <a:rPr kumimoji="1" lang="ja-JP" altLang="en-US" sz="1600" b="1" dirty="0" smtClean="0">
                <a:latin typeface="+mn-ea"/>
                <a:sym typeface="+mn-ea"/>
              </a:rPr>
              <a:t>大阪</a:t>
            </a:r>
            <a:r>
              <a:rPr kumimoji="1" lang="ja-JP" altLang="en-US" sz="1600" b="1" dirty="0">
                <a:latin typeface="+mn-ea"/>
                <a:sym typeface="+mn-ea"/>
              </a:rPr>
              <a:t>・関西の再生医療のポテンシャルと</a:t>
            </a:r>
            <a:r>
              <a:rPr kumimoji="1" lang="ja-JP" altLang="en-US" sz="1600" b="1" dirty="0" smtClean="0">
                <a:latin typeface="+mn-ea"/>
                <a:sym typeface="+mn-ea"/>
              </a:rPr>
              <a:t>未来の医療を</a:t>
            </a:r>
            <a:r>
              <a:rPr kumimoji="1" lang="ja-JP" altLang="en-US" sz="1600" b="1" dirty="0">
                <a:latin typeface="+mn-ea"/>
                <a:sym typeface="+mn-ea"/>
              </a:rPr>
              <a:t>子どもたちに</a:t>
            </a:r>
            <a:r>
              <a:rPr kumimoji="1" lang="ja-JP" altLang="en-US" sz="1600" b="1" dirty="0" smtClean="0">
                <a:latin typeface="+mn-ea"/>
                <a:sym typeface="+mn-ea"/>
              </a:rPr>
              <a:t>も</a:t>
            </a:r>
            <a:r>
              <a:rPr kumimoji="1" lang="ja-JP" altLang="en-US" sz="1600" b="1" dirty="0">
                <a:latin typeface="+mn-ea"/>
                <a:sym typeface="+mn-ea"/>
              </a:rPr>
              <a:t>分かりやすく</a:t>
            </a:r>
            <a:r>
              <a:rPr kumimoji="1" lang="ja-JP" altLang="en-US" sz="1600" b="1" dirty="0" smtClean="0">
                <a:latin typeface="+mn-ea"/>
                <a:sym typeface="+mn-ea"/>
              </a:rPr>
              <a:t>示すこと</a:t>
            </a:r>
            <a:r>
              <a:rPr kumimoji="1" lang="ja-JP" altLang="en-US" sz="1600" b="1" dirty="0">
                <a:latin typeface="+mn-ea"/>
                <a:sym typeface="+mn-ea"/>
              </a:rPr>
              <a:t>で</a:t>
            </a:r>
            <a:r>
              <a:rPr kumimoji="1" lang="ja-JP" altLang="en-US" sz="1600" b="1" dirty="0" smtClean="0">
                <a:latin typeface="+mn-ea"/>
                <a:sym typeface="+mn-ea"/>
              </a:rPr>
              <a:t>、将来への</a:t>
            </a:r>
            <a:endParaRPr kumimoji="1" lang="en-US" altLang="ja-JP" sz="1600" b="1" dirty="0" smtClean="0">
              <a:latin typeface="+mn-ea"/>
              <a:sym typeface="+mn-ea"/>
            </a:endParaRPr>
          </a:p>
          <a:p>
            <a:pPr algn="ctr">
              <a:lnSpc>
                <a:spcPts val="2200"/>
              </a:lnSpc>
            </a:pPr>
            <a:r>
              <a:rPr kumimoji="1" lang="en-US" altLang="ja-JP" sz="1600" b="1" dirty="0">
                <a:latin typeface="+mn-ea"/>
                <a:sym typeface="+mn-ea"/>
              </a:rPr>
              <a:t> </a:t>
            </a:r>
            <a:r>
              <a:rPr kumimoji="1" lang="en-US" altLang="ja-JP" sz="1600" b="1" dirty="0" smtClean="0">
                <a:latin typeface="+mn-ea"/>
                <a:sym typeface="+mn-ea"/>
              </a:rPr>
              <a:t>  </a:t>
            </a:r>
            <a:r>
              <a:rPr kumimoji="1" lang="ja-JP" altLang="en-US" sz="1600" b="1" dirty="0" smtClean="0">
                <a:latin typeface="+mn-ea"/>
                <a:sym typeface="+mn-ea"/>
              </a:rPr>
              <a:t>期待と、いのち</a:t>
            </a:r>
            <a:r>
              <a:rPr kumimoji="1" lang="ja-JP" altLang="en-US" sz="1600" b="1" dirty="0">
                <a:latin typeface="+mn-ea"/>
                <a:sym typeface="+mn-ea"/>
              </a:rPr>
              <a:t>の大切さ</a:t>
            </a:r>
            <a:r>
              <a:rPr kumimoji="1" lang="ja-JP" altLang="en-US" sz="1600" b="1" dirty="0" smtClean="0">
                <a:latin typeface="+mn-ea"/>
                <a:sym typeface="+mn-ea"/>
              </a:rPr>
              <a:t>を学んでもらうとともに、科学への関心を高め、次代の人材育成にもつなげる。</a:t>
            </a:r>
            <a:endParaRPr kumimoji="1" lang="en-US" altLang="ja-JP" sz="1400" b="1" dirty="0">
              <a:solidFill>
                <a:srgbClr val="FF0000"/>
              </a:solidFill>
              <a:latin typeface="+mn-ea"/>
              <a:sym typeface="+mn-ea"/>
            </a:endParaRPr>
          </a:p>
          <a:p>
            <a:pPr marL="171450" indent="-171450">
              <a:lnSpc>
                <a:spcPct val="150000"/>
              </a:lnSpc>
              <a:buFont typeface="Wingdings" panose="05000000000000000000" charset="0"/>
              <a:buChar char="l"/>
            </a:pPr>
            <a:endParaRPr kumimoji="1" lang="en-US" altLang="ja-JP" sz="1400" b="1" dirty="0">
              <a:solidFill>
                <a:srgbClr val="FF0000"/>
              </a:solidFill>
              <a:latin typeface="BIZ UDPゴシック" panose="020B0400000000000000" pitchFamily="50" charset="-128"/>
              <a:ea typeface="BIZ UDPゴシック" panose="020B0400000000000000" pitchFamily="50" charset="-128"/>
              <a:sym typeface="+mn-ea"/>
            </a:endParaRPr>
          </a:p>
          <a:p>
            <a:pPr>
              <a:lnSpc>
                <a:spcPct val="150000"/>
              </a:lnSpc>
            </a:pPr>
            <a:endParaRPr kumimoji="1" lang="en-US" altLang="ja-JP" sz="1400" b="1" dirty="0">
              <a:solidFill>
                <a:srgbClr val="FF0000"/>
              </a:solidFill>
              <a:latin typeface="BIZ UDPゴシック" panose="020B0400000000000000" pitchFamily="50" charset="-128"/>
              <a:ea typeface="BIZ UDPゴシック" panose="020B0400000000000000" pitchFamily="50" charset="-128"/>
              <a:sym typeface="+mn-ea"/>
            </a:endParaRPr>
          </a:p>
        </p:txBody>
      </p:sp>
      <p:sp>
        <p:nvSpPr>
          <p:cNvPr id="9" name="テキスト ボックス 8"/>
          <p:cNvSpPr txBox="1"/>
          <p:nvPr/>
        </p:nvSpPr>
        <p:spPr>
          <a:xfrm>
            <a:off x="946251" y="5255750"/>
            <a:ext cx="5108345" cy="561020"/>
          </a:xfrm>
          <a:prstGeom prst="rect">
            <a:avLst/>
          </a:prstGeom>
          <a:solidFill>
            <a:schemeClr val="accent5">
              <a:lumMod val="40000"/>
              <a:lumOff val="60000"/>
            </a:schemeClr>
          </a:solidFill>
          <a:ln w="25400">
            <a:solidFill>
              <a:schemeClr val="accent5"/>
            </a:solidFill>
          </a:ln>
        </p:spPr>
        <p:txBody>
          <a:bodyPr wrap="square" lIns="108000" tIns="108000" rIns="72000" bIns="144000" rtlCol="0" anchor="ctr" anchorCtr="0">
            <a:spAutoFit/>
          </a:bodyPr>
          <a:lstStyle/>
          <a:p>
            <a:pPr marL="285750" indent="-285750">
              <a:lnSpc>
                <a:spcPct val="150000"/>
              </a:lnSpc>
              <a:buFont typeface="Wingdings" panose="05000000000000000000" pitchFamily="2" charset="2"/>
              <a:buChar char="n"/>
            </a:pPr>
            <a:r>
              <a:rPr kumimoji="1" lang="en-US" altLang="ja-JP" sz="1600" b="1" u="sng" dirty="0" err="1">
                <a:latin typeface="BIZ UDPゴシック" panose="020B0400000000000000" pitchFamily="50" charset="-128"/>
                <a:ea typeface="BIZ UDPゴシック" panose="020B0400000000000000" pitchFamily="50" charset="-128"/>
              </a:rPr>
              <a:t>iPS</a:t>
            </a:r>
            <a:r>
              <a:rPr kumimoji="1" lang="ja-JP" altLang="en-US" sz="1600" b="1" u="sng" dirty="0">
                <a:latin typeface="BIZ UDPゴシック" panose="020B0400000000000000" pitchFamily="50" charset="-128"/>
                <a:ea typeface="BIZ UDPゴシック" panose="020B0400000000000000" pitchFamily="50" charset="-128"/>
              </a:rPr>
              <a:t>細胞</a:t>
            </a:r>
            <a:r>
              <a:rPr kumimoji="1" lang="ja-JP" altLang="en-US" sz="1600" b="1" u="sng" dirty="0" smtClean="0">
                <a:latin typeface="BIZ UDPゴシック" panose="020B0400000000000000" pitchFamily="50" charset="-128"/>
                <a:ea typeface="BIZ UDPゴシック" panose="020B0400000000000000" pitchFamily="50" charset="-128"/>
              </a:rPr>
              <a:t>で</a:t>
            </a:r>
            <a:r>
              <a:rPr kumimoji="1" lang="ja-JP" altLang="en-US" sz="1600" b="1" u="sng" dirty="0">
                <a:latin typeface="BIZ UDPゴシック" panose="020B0400000000000000" pitchFamily="50" charset="-128"/>
                <a:ea typeface="BIZ UDPゴシック" panose="020B0400000000000000" pitchFamily="50" charset="-128"/>
              </a:rPr>
              <a:t>作製</a:t>
            </a:r>
            <a:r>
              <a:rPr kumimoji="1" lang="ja-JP" altLang="en-US" sz="1600" b="1" u="sng" dirty="0" smtClean="0">
                <a:latin typeface="BIZ UDPゴシック" panose="020B0400000000000000" pitchFamily="50" charset="-128"/>
                <a:ea typeface="BIZ UDPゴシック" panose="020B0400000000000000" pitchFamily="50" charset="-128"/>
              </a:rPr>
              <a:t>した</a:t>
            </a:r>
            <a:r>
              <a:rPr kumimoji="1" lang="ja-JP" altLang="en-US" sz="1600" b="1" u="sng" dirty="0">
                <a:latin typeface="BIZ UDPゴシック" panose="020B0400000000000000" pitchFamily="50" charset="-128"/>
                <a:ea typeface="BIZ UDPゴシック" panose="020B0400000000000000" pitchFamily="50" charset="-128"/>
              </a:rPr>
              <a:t>心筋</a:t>
            </a:r>
            <a:r>
              <a:rPr kumimoji="1" lang="ja-JP" altLang="en-US" sz="1600" b="1" u="sng" dirty="0" smtClean="0">
                <a:latin typeface="BIZ UDPゴシック" panose="020B0400000000000000" pitchFamily="50" charset="-128"/>
                <a:ea typeface="BIZ UDPゴシック" panose="020B0400000000000000" pitchFamily="50" charset="-128"/>
              </a:rPr>
              <a:t>シートを用いた心臓展示</a:t>
            </a:r>
            <a:endParaRPr kumimoji="1" lang="en-US" altLang="ja-JP" sz="1600" b="1" u="sng"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863144" y="4888775"/>
            <a:ext cx="2624653" cy="338554"/>
          </a:xfrm>
          <a:prstGeom prst="rect">
            <a:avLst/>
          </a:prstGeom>
          <a:noFill/>
        </p:spPr>
        <p:txBody>
          <a:bodyPr wrap="square" rtlCol="0">
            <a:spAutoFit/>
          </a:bodyPr>
          <a:lstStyle/>
          <a:p>
            <a:r>
              <a:rPr kumimoji="1" lang="en-US" altLang="ja-JP" sz="1600" b="1" dirty="0">
                <a:latin typeface="+mn-ea"/>
                <a:ea typeface="+mn-ea"/>
              </a:rPr>
              <a:t>【</a:t>
            </a:r>
            <a:r>
              <a:rPr kumimoji="1" lang="ja-JP" altLang="en-US" sz="1600" b="1" dirty="0">
                <a:latin typeface="+mn-ea"/>
                <a:ea typeface="+mn-ea"/>
              </a:rPr>
              <a:t>展示内容（イメージ）</a:t>
            </a:r>
            <a:r>
              <a:rPr kumimoji="1" lang="en-US" altLang="ja-JP" sz="1600" b="1" dirty="0">
                <a:latin typeface="+mn-ea"/>
                <a:ea typeface="+mn-ea"/>
              </a:rPr>
              <a:t>】</a:t>
            </a:r>
            <a:endParaRPr kumimoji="1" lang="ja-JP" altLang="en-US" sz="1600" b="1" dirty="0">
              <a:latin typeface="+mn-ea"/>
              <a:ea typeface="+mn-ea"/>
            </a:endParaRPr>
          </a:p>
        </p:txBody>
      </p:sp>
      <p:sp>
        <p:nvSpPr>
          <p:cNvPr id="12" name="正方形/長方形 11"/>
          <p:cNvSpPr/>
          <p:nvPr/>
        </p:nvSpPr>
        <p:spPr>
          <a:xfrm>
            <a:off x="482547" y="3964001"/>
            <a:ext cx="11124000" cy="344646"/>
          </a:xfrm>
          <a:prstGeom prst="rect">
            <a:avLst/>
          </a:prstGeom>
        </p:spPr>
        <p:txBody>
          <a:bodyPr wrap="square">
            <a:spAutoFit/>
          </a:bodyPr>
          <a:lstStyle/>
          <a:p>
            <a:pPr>
              <a:lnSpc>
                <a:spcPts val="2200"/>
              </a:lnSpc>
            </a:pPr>
            <a:r>
              <a:rPr lang="ja-JP" altLang="en-US" sz="1600" b="1" u="sng" dirty="0" smtClean="0">
                <a:solidFill>
                  <a:srgbClr val="FF0000"/>
                </a:solidFill>
                <a:latin typeface="+mn-ea"/>
                <a:ea typeface="+mn-ea"/>
              </a:rPr>
              <a:t>●心臓</a:t>
            </a:r>
            <a:r>
              <a:rPr lang="ja-JP" altLang="en-US" sz="1600" b="1" u="sng" dirty="0">
                <a:solidFill>
                  <a:srgbClr val="FF0000"/>
                </a:solidFill>
                <a:latin typeface="+mn-ea"/>
                <a:ea typeface="+mn-ea"/>
              </a:rPr>
              <a:t>モデル</a:t>
            </a:r>
            <a:r>
              <a:rPr lang="ja-JP" altLang="en-US" sz="1600" b="1" u="sng" dirty="0" smtClean="0">
                <a:solidFill>
                  <a:srgbClr val="FF0000"/>
                </a:solidFill>
                <a:latin typeface="+mn-ea"/>
                <a:ea typeface="+mn-ea"/>
              </a:rPr>
              <a:t>の展示に関する企画</a:t>
            </a:r>
            <a:r>
              <a:rPr lang="ja-JP" altLang="en-US" sz="1600" b="1" u="sng" dirty="0">
                <a:solidFill>
                  <a:srgbClr val="FF0000"/>
                </a:solidFill>
                <a:latin typeface="+mn-ea"/>
                <a:ea typeface="+mn-ea"/>
              </a:rPr>
              <a:t>・</a:t>
            </a:r>
            <a:r>
              <a:rPr lang="ja-JP" altLang="en-US" sz="1600" b="1" u="sng" dirty="0" smtClean="0">
                <a:solidFill>
                  <a:srgbClr val="FF0000"/>
                </a:solidFill>
                <a:latin typeface="+mn-ea"/>
                <a:ea typeface="+mn-ea"/>
              </a:rPr>
              <a:t>設計等を行う事業者の公募</a:t>
            </a:r>
            <a:r>
              <a:rPr lang="ja-JP" altLang="en-US" sz="1600" b="1" dirty="0" smtClean="0">
                <a:solidFill>
                  <a:srgbClr val="FF0000"/>
                </a:solidFill>
                <a:latin typeface="+mn-ea"/>
                <a:ea typeface="+mn-ea"/>
              </a:rPr>
              <a:t>（近日公募予定</a:t>
            </a:r>
            <a:r>
              <a:rPr lang="ja-JP" altLang="en-US" sz="1600" b="1" dirty="0">
                <a:solidFill>
                  <a:srgbClr val="FF0000"/>
                </a:solidFill>
                <a:latin typeface="+mn-ea"/>
                <a:ea typeface="+mn-ea"/>
              </a:rPr>
              <a:t>）</a:t>
            </a:r>
            <a:endParaRPr lang="en-US" altLang="ja-JP" sz="1600" b="1" dirty="0">
              <a:solidFill>
                <a:srgbClr val="FF0000"/>
              </a:solidFill>
              <a:latin typeface="+mn-ea"/>
              <a:ea typeface="+mn-ea"/>
            </a:endParaRPr>
          </a:p>
        </p:txBody>
      </p:sp>
      <p:sp>
        <p:nvSpPr>
          <p:cNvPr id="14" name="正方形/長方形 1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テキスト ボックス 12"/>
          <p:cNvSpPr txBox="1"/>
          <p:nvPr/>
        </p:nvSpPr>
        <p:spPr>
          <a:xfrm>
            <a:off x="7790166" y="3952440"/>
            <a:ext cx="3288855" cy="292388"/>
          </a:xfrm>
          <a:prstGeom prst="rect">
            <a:avLst/>
          </a:prstGeom>
          <a:noFill/>
        </p:spPr>
        <p:txBody>
          <a:bodyPr wrap="square" rtlCol="0">
            <a:spAutoFit/>
          </a:bodyPr>
          <a:lstStyle/>
          <a:p>
            <a:r>
              <a:rPr kumimoji="1" lang="en-US" altLang="ja-JP" sz="1300" b="1" dirty="0" smtClean="0">
                <a:latin typeface="BIZ UDPゴシック" panose="020B0400000000000000" pitchFamily="50" charset="-128"/>
                <a:ea typeface="BIZ UDPゴシック" panose="020B0400000000000000" pitchFamily="50" charset="-128"/>
              </a:rPr>
              <a:t>【</a:t>
            </a:r>
            <a:r>
              <a:rPr kumimoji="1" lang="ja-JP" altLang="en-US" sz="1300" b="1" dirty="0" smtClean="0">
                <a:latin typeface="BIZ UDPゴシック" panose="020B0400000000000000" pitchFamily="50" charset="-128"/>
                <a:ea typeface="BIZ UDPゴシック" panose="020B0400000000000000" pitchFamily="50" charset="-128"/>
              </a:rPr>
              <a:t>公募スケジュール（２０２３年度）</a:t>
            </a:r>
            <a:r>
              <a:rPr kumimoji="1" lang="en-US" altLang="ja-JP" sz="1300" b="1" dirty="0" smtClean="0">
                <a:latin typeface="BIZ UDPゴシック" panose="020B0400000000000000" pitchFamily="50" charset="-128"/>
                <a:ea typeface="BIZ UDPゴシック" panose="020B0400000000000000" pitchFamily="50" charset="-128"/>
              </a:rPr>
              <a:t>】</a:t>
            </a:r>
            <a:endParaRPr kumimoji="1" lang="ja-JP" altLang="en-US" sz="1300" b="1" dirty="0">
              <a:latin typeface="BIZ UDPゴシック" panose="020B0400000000000000" pitchFamily="50" charset="-128"/>
              <a:ea typeface="BIZ UDPゴシック" panose="020B0400000000000000"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737302890"/>
              </p:ext>
            </p:extLst>
          </p:nvPr>
        </p:nvGraphicFramePr>
        <p:xfrm>
          <a:off x="7881579" y="4239475"/>
          <a:ext cx="3960000" cy="2056853"/>
        </p:xfrm>
        <a:graphic>
          <a:graphicData uri="http://schemas.openxmlformats.org/drawingml/2006/table">
            <a:tbl>
              <a:tblPr firstRow="1" bandRow="1">
                <a:tableStyleId>{7DF18680-E054-41AD-8BC1-D1AEF772440D}</a:tableStyleId>
              </a:tblPr>
              <a:tblGrid>
                <a:gridCol w="1320000">
                  <a:extLst>
                    <a:ext uri="{9D8B030D-6E8A-4147-A177-3AD203B41FA5}">
                      <a16:colId xmlns:a16="http://schemas.microsoft.com/office/drawing/2014/main" val="2903075370"/>
                    </a:ext>
                  </a:extLst>
                </a:gridCol>
                <a:gridCol w="1320000">
                  <a:extLst>
                    <a:ext uri="{9D8B030D-6E8A-4147-A177-3AD203B41FA5}">
                      <a16:colId xmlns:a16="http://schemas.microsoft.com/office/drawing/2014/main" val="4036705874"/>
                    </a:ext>
                  </a:extLst>
                </a:gridCol>
                <a:gridCol w="1320000">
                  <a:extLst>
                    <a:ext uri="{9D8B030D-6E8A-4147-A177-3AD203B41FA5}">
                      <a16:colId xmlns:a16="http://schemas.microsoft.com/office/drawing/2014/main" val="1627562086"/>
                    </a:ext>
                  </a:extLst>
                </a:gridCol>
              </a:tblGrid>
              <a:tr h="292581">
                <a:tc>
                  <a:txBody>
                    <a:bodyPr/>
                    <a:lstStyle/>
                    <a:p>
                      <a:pPr algn="ctr"/>
                      <a:r>
                        <a:rPr kumimoji="1" lang="ja-JP" altLang="en-US" sz="1200" dirty="0" smtClean="0">
                          <a:latin typeface="Meiryo UI" panose="020B0604030504040204" pitchFamily="50" charset="-128"/>
                          <a:ea typeface="Meiryo UI" panose="020B0604030504040204" pitchFamily="50" charset="-128"/>
                        </a:rPr>
                        <a:t>４月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５月</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６月</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253645903"/>
                  </a:ext>
                </a:extLst>
              </a:tr>
              <a:tr h="1691093">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25899162"/>
                  </a:ext>
                </a:extLst>
              </a:tr>
            </a:tbl>
          </a:graphicData>
        </a:graphic>
      </p:graphicFrame>
      <p:grpSp>
        <p:nvGrpSpPr>
          <p:cNvPr id="2" name="グループ化 1"/>
          <p:cNvGrpSpPr>
            <a:grpSpLocks noChangeAspect="1"/>
          </p:cNvGrpSpPr>
          <p:nvPr/>
        </p:nvGrpSpPr>
        <p:grpSpPr>
          <a:xfrm>
            <a:off x="8206335" y="4557183"/>
            <a:ext cx="3600001" cy="2007191"/>
            <a:chOff x="8206335" y="4557182"/>
            <a:chExt cx="3359331" cy="1873003"/>
          </a:xfrm>
        </p:grpSpPr>
        <p:sp>
          <p:nvSpPr>
            <p:cNvPr id="17" name="角丸四角形 16"/>
            <p:cNvSpPr/>
            <p:nvPr/>
          </p:nvSpPr>
          <p:spPr>
            <a:xfrm>
              <a:off x="8613468" y="4788014"/>
              <a:ext cx="412314" cy="1292179"/>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eaVert" wrap="square" lIns="0" tIns="0" rIns="0" bIns="0" numCol="1" spcCol="0" rtlCol="0" fromWordArt="0" anchor="ctr" anchorCtr="0" forceAA="0" compatLnSpc="1">
              <a:prstTxWarp prst="textNoShape">
                <a:avLst/>
              </a:prstTxWarp>
              <a:noAutofit/>
            </a:bodyPr>
            <a:lstStyle/>
            <a:p>
              <a:pPr algn="ctr">
                <a:spcAft>
                  <a:spcPts val="0"/>
                </a:spcAft>
              </a:pPr>
              <a:r>
                <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第一回選定委員会</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8" name="左右矢印 17"/>
            <p:cNvSpPr/>
            <p:nvPr/>
          </p:nvSpPr>
          <p:spPr>
            <a:xfrm>
              <a:off x="9236398" y="4960961"/>
              <a:ext cx="1103060" cy="774531"/>
            </a:xfrm>
            <a:prstGeom prst="leftRightArrow">
              <a:avLst>
                <a:gd name="adj1" fmla="val 69659"/>
                <a:gd name="adj2" fmla="val 364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1000"/>
                </a:lnSpc>
                <a:spcAft>
                  <a:spcPts val="0"/>
                </a:spcAft>
              </a:pPr>
              <a:r>
                <a:rPr lang="ja-JP" sz="1100" b="1" kern="100" dirty="0" smtClean="0">
                  <a:effectLst/>
                  <a:latin typeface="Meiryo UI" panose="020B0604030504040204" pitchFamily="50" charset="-128"/>
                  <a:ea typeface="Meiryo UI" panose="020B0604030504040204" pitchFamily="50" charset="-128"/>
                  <a:cs typeface="Times New Roman" panose="02020603050405020304" pitchFamily="18" charset="0"/>
                </a:rPr>
                <a:t>受付期間</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000"/>
                </a:lnSpc>
                <a:spcAft>
                  <a:spcPts val="0"/>
                </a:spcAft>
              </a:pP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050" b="1" kern="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1050" b="1" kern="100" dirty="0">
                  <a:effectLst/>
                  <a:latin typeface="Meiryo UI" panose="020B0604030504040204" pitchFamily="50" charset="-128"/>
                  <a:ea typeface="Meiryo UI" panose="020B0604030504040204" pitchFamily="50" charset="-128"/>
                  <a:cs typeface="Times New Roman" panose="02020603050405020304" pitchFamily="18" charset="0"/>
                </a:rPr>
                <a:t>か月）</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角丸四角形 18"/>
            <p:cNvSpPr/>
            <p:nvPr/>
          </p:nvSpPr>
          <p:spPr>
            <a:xfrm>
              <a:off x="10422565" y="4793844"/>
              <a:ext cx="412314" cy="1292177"/>
            </a:xfrm>
            <a:prstGeom prst="roundRect">
              <a:avLst/>
            </a:prstGeom>
            <a:solidFill>
              <a:srgbClr val="00B050"/>
            </a:solidFill>
            <a:ln w="12700" cap="flat" cmpd="sng" algn="ctr">
              <a:noFill/>
              <a:prstDash val="solid"/>
              <a:miter lim="800000"/>
            </a:ln>
            <a:effectLst/>
          </p:spPr>
          <p:txBody>
            <a:bodyPr rot="0" spcFirstLastPara="0" vert="eaVert" wrap="square" lIns="0" tIns="0" rIns="0" bIns="0" numCol="1" spcCol="0" rtlCol="0" fromWordArt="0" anchor="ctr" anchorCtr="0" forceAA="0" compatLnSpc="1">
              <a:prstTxWarp prst="textNoShape">
                <a:avLst/>
              </a:prstTxWarp>
              <a:noAutofit/>
            </a:bodyPr>
            <a:lstStyle/>
            <a:p>
              <a:pPr algn="ctr">
                <a:spcAft>
                  <a:spcPts val="0"/>
                </a:spcAft>
              </a:pPr>
              <a:r>
                <a:rPr lang="ja-JP" sz="1100" b="1" i="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第二回選定委員会</a:t>
              </a:r>
              <a:endParaRPr lang="ja-JP" sz="1400" b="1" i="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角丸四角形 21"/>
            <p:cNvSpPr/>
            <p:nvPr/>
          </p:nvSpPr>
          <p:spPr>
            <a:xfrm>
              <a:off x="11184012" y="4797894"/>
              <a:ext cx="381654" cy="1290061"/>
            </a:xfrm>
            <a:prstGeom prst="roundRect">
              <a:avLst/>
            </a:prstGeom>
            <a:solidFill>
              <a:srgbClr val="00B050"/>
            </a:solidFill>
            <a:ln w="12700" cap="flat" cmpd="sng" algn="ctr">
              <a:noFill/>
              <a:prstDash val="solid"/>
              <a:miter lim="800000"/>
            </a:ln>
            <a:effectLst/>
          </p:spPr>
          <p:txBody>
            <a:bodyPr rot="0" spcFirstLastPara="0" vert="eaVert" wrap="square" lIns="0" tIns="0" rIns="0" bIns="0" numCol="1" spcCol="0" rtlCol="0" fromWordArt="0" anchor="ctr" anchorCtr="0" forceAA="0" compatLnSpc="1">
              <a:prstTxWarp prst="textNoShape">
                <a:avLst/>
              </a:prstTxWarp>
              <a:noAutofit/>
            </a:bodyPr>
            <a:lstStyle/>
            <a:p>
              <a:pPr algn="ctr">
                <a:spcAft>
                  <a:spcPts val="0"/>
                </a:spcAft>
              </a:pPr>
              <a:r>
                <a:rPr lang="ja-JP" sz="1100" b="1" kern="100" dirty="0">
                  <a:solidFill>
                    <a:srgbClr val="FFFFFF"/>
                  </a:solidFill>
                  <a:effectLst/>
                  <a:latin typeface="Meiryo UI" panose="020B0604030504040204" pitchFamily="50" charset="-128"/>
                  <a:ea typeface="Meiryo UI" panose="020B0604030504040204" pitchFamily="50" charset="-128"/>
                  <a:cs typeface="Times New Roman" panose="02020603050405020304" pitchFamily="18" charset="0"/>
                </a:rPr>
                <a:t>委託契約締結</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3" name="テキスト ボックス 22"/>
            <p:cNvSpPr txBox="1"/>
            <p:nvPr/>
          </p:nvSpPr>
          <p:spPr>
            <a:xfrm>
              <a:off x="8402850" y="4557182"/>
              <a:ext cx="907019" cy="387720"/>
            </a:xfrm>
            <a:prstGeom prst="rect">
              <a:avLst/>
            </a:prstGeom>
            <a:noFill/>
          </p:spPr>
          <p:txBody>
            <a:bodyPr wrap="square" rtlCol="0">
              <a:spAutoFit/>
            </a:bodyPr>
            <a:lstStyle/>
            <a:p>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4</a:t>
              </a:r>
              <a:r>
                <a:rPr kumimoji="1" lang="ja-JP" altLang="en-US" sz="1050" b="1" dirty="0" smtClean="0">
                  <a:latin typeface="Meiryo UI" panose="020B0604030504040204" pitchFamily="50" charset="-128"/>
                  <a:ea typeface="Meiryo UI" panose="020B0604030504040204" pitchFamily="50" charset="-128"/>
                </a:rPr>
                <a:t>月下旬）</a:t>
              </a:r>
              <a:endParaRPr kumimoji="1" lang="ja-JP" altLang="en-US" sz="105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10183711" y="4563012"/>
              <a:ext cx="895311" cy="236941"/>
            </a:xfrm>
            <a:prstGeom prst="rect">
              <a:avLst/>
            </a:prstGeom>
            <a:noFill/>
          </p:spPr>
          <p:txBody>
            <a:bodyPr wrap="square" rtlCol="0">
              <a:spAutoFit/>
            </a:bodyPr>
            <a:lstStyle/>
            <a:p>
              <a:r>
                <a:rPr kumimoji="1" lang="ja-JP" altLang="en-US" sz="1050" b="1" dirty="0" smtClean="0">
                  <a:latin typeface="Meiryo UI" panose="020B0604030504040204" pitchFamily="50" charset="-128"/>
                  <a:ea typeface="Meiryo UI" panose="020B0604030504040204" pitchFamily="50" charset="-128"/>
                </a:rPr>
                <a:t>（</a:t>
              </a:r>
              <a:r>
                <a:rPr kumimoji="1" lang="en-US" altLang="ja-JP" sz="1050" b="1" dirty="0" smtClean="0">
                  <a:latin typeface="Meiryo UI" panose="020B0604030504040204" pitchFamily="50" charset="-128"/>
                  <a:ea typeface="Meiryo UI" panose="020B0604030504040204" pitchFamily="50" charset="-128"/>
                </a:rPr>
                <a:t>6</a:t>
              </a:r>
              <a:r>
                <a:rPr kumimoji="1" lang="ja-JP" altLang="en-US" sz="1050" b="1" dirty="0" smtClean="0">
                  <a:latin typeface="Meiryo UI" panose="020B0604030504040204" pitchFamily="50" charset="-128"/>
                  <a:ea typeface="Meiryo UI" panose="020B0604030504040204" pitchFamily="50" charset="-128"/>
                </a:rPr>
                <a:t>月上旬）</a:t>
              </a:r>
              <a:endParaRPr kumimoji="1" lang="ja-JP" altLang="en-US" sz="1050" b="1"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8206335" y="6056824"/>
              <a:ext cx="1377325" cy="37336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（仕様書等書面審査）</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0157131" y="6063564"/>
              <a:ext cx="1074178" cy="22976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プレゼン</a:t>
              </a:r>
              <a:r>
                <a:rPr kumimoji="1" lang="ja-JP" altLang="en-US" sz="1000" dirty="0" smtClean="0">
                  <a:latin typeface="Meiryo UI" panose="020B0604030504040204" pitchFamily="50" charset="-128"/>
                  <a:ea typeface="Meiryo UI" panose="020B0604030504040204" pitchFamily="50" charset="-128"/>
                </a:rPr>
                <a:t>審査）</a:t>
              </a:r>
              <a:endParaRPr kumimoji="1" lang="ja-JP" altLang="en-US" sz="1000" dirty="0">
                <a:latin typeface="Meiryo UI" panose="020B0604030504040204" pitchFamily="50" charset="-128"/>
                <a:ea typeface="Meiryo UI" panose="020B0604030504040204" pitchFamily="50" charset="-128"/>
              </a:endParaRPr>
            </a:p>
          </p:txBody>
        </p:sp>
      </p:grpSp>
      <p:sp>
        <p:nvSpPr>
          <p:cNvPr id="28" name="テキスト ボックス 27"/>
          <p:cNvSpPr txBox="1"/>
          <p:nvPr/>
        </p:nvSpPr>
        <p:spPr>
          <a:xfrm>
            <a:off x="609405" y="4295572"/>
            <a:ext cx="7053741" cy="553998"/>
          </a:xfrm>
          <a:prstGeom prst="rect">
            <a:avLst/>
          </a:prstGeom>
          <a:noFill/>
        </p:spPr>
        <p:txBody>
          <a:bodyPr wrap="square" rtlCol="0">
            <a:spAutoFit/>
          </a:bodyPr>
          <a:lstStyle/>
          <a:p>
            <a:r>
              <a:rPr kumimoji="1" lang="ja-JP" altLang="en-US" sz="1500" dirty="0" smtClean="0">
                <a:latin typeface="+mn-ea"/>
                <a:ea typeface="+mn-ea"/>
              </a:rPr>
              <a:t>・</a:t>
            </a:r>
            <a:r>
              <a:rPr kumimoji="1" lang="en-US" altLang="ja-JP" sz="1500" dirty="0" smtClean="0">
                <a:latin typeface="+mn-ea"/>
                <a:ea typeface="+mn-ea"/>
              </a:rPr>
              <a:t>ⅰ</a:t>
            </a:r>
            <a:r>
              <a:rPr kumimoji="1" lang="ja-JP" altLang="en-US" sz="1500" dirty="0">
                <a:latin typeface="+mn-ea"/>
                <a:ea typeface="+mn-ea"/>
              </a:rPr>
              <a:t>ＰＳ細胞に</a:t>
            </a:r>
            <a:r>
              <a:rPr kumimoji="1" lang="ja-JP" altLang="en-US" sz="1500" dirty="0" smtClean="0">
                <a:latin typeface="+mn-ea"/>
                <a:ea typeface="+mn-ea"/>
              </a:rPr>
              <a:t>よる</a:t>
            </a:r>
            <a:r>
              <a:rPr lang="ja-JP" altLang="en-US" sz="1500" u="sng" dirty="0">
                <a:solidFill>
                  <a:schemeClr val="tx1"/>
                </a:solidFill>
                <a:latin typeface="+mn-ea"/>
                <a:ea typeface="+mn-ea"/>
              </a:rPr>
              <a:t>“</a:t>
            </a:r>
            <a:r>
              <a:rPr kumimoji="1" lang="ja-JP" altLang="en-US" sz="1500" dirty="0" smtClean="0">
                <a:latin typeface="+mn-ea"/>
                <a:ea typeface="+mn-ea"/>
              </a:rPr>
              <a:t>生きる</a:t>
            </a:r>
            <a:r>
              <a:rPr kumimoji="1" lang="ja-JP" altLang="en-US" sz="1500" dirty="0">
                <a:latin typeface="+mn-ea"/>
                <a:ea typeface="+mn-ea"/>
              </a:rPr>
              <a:t>心臓</a:t>
            </a:r>
            <a:r>
              <a:rPr kumimoji="1" lang="ja-JP" altLang="en-US" sz="1500" dirty="0" smtClean="0">
                <a:latin typeface="+mn-ea"/>
                <a:ea typeface="+mn-ea"/>
              </a:rPr>
              <a:t>モデル</a:t>
            </a:r>
            <a:r>
              <a:rPr lang="ja-JP" altLang="en-US" sz="1500" u="sng" dirty="0" smtClean="0">
                <a:solidFill>
                  <a:schemeClr val="tx1"/>
                </a:solidFill>
                <a:latin typeface="+mn-ea"/>
                <a:ea typeface="+mn-ea"/>
              </a:rPr>
              <a:t>“</a:t>
            </a:r>
            <a:r>
              <a:rPr kumimoji="1" lang="ja-JP" altLang="en-US" sz="1500" dirty="0" smtClean="0">
                <a:latin typeface="+mn-ea"/>
                <a:ea typeface="+mn-ea"/>
              </a:rPr>
              <a:t>の展示をはじめ、再生医療の国内外への情報発信に資する展示要素・演出方法等に関する企画立案・展示計画書の取りまとめ等 </a:t>
            </a:r>
            <a:endParaRPr kumimoji="1" lang="ja-JP" altLang="en-US" sz="1500" dirty="0">
              <a:latin typeface="+mn-ea"/>
              <a:ea typeface="+mn-ea"/>
            </a:endParaRPr>
          </a:p>
        </p:txBody>
      </p:sp>
      <p:sp>
        <p:nvSpPr>
          <p:cNvPr id="4" name="二等辺三角形 3"/>
          <p:cNvSpPr/>
          <p:nvPr/>
        </p:nvSpPr>
        <p:spPr>
          <a:xfrm rot="10800000">
            <a:off x="5289451" y="2982350"/>
            <a:ext cx="1624865" cy="182880"/>
          </a:xfrm>
          <a:prstGeom prst="triangle">
            <a:avLst/>
          </a:prstGeom>
          <a:solidFill>
            <a:schemeClr val="accent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28</a:t>
            </a:fld>
            <a:endParaRPr lang="ja-JP" altLang="en-US" b="1" dirty="0">
              <a:solidFill>
                <a:schemeClr val="tx1"/>
              </a:solidFill>
            </a:endParaRPr>
          </a:p>
        </p:txBody>
      </p:sp>
    </p:spTree>
    <p:extLst>
      <p:ext uri="{BB962C8B-B14F-4D97-AF65-F5344CB8AC3E}">
        <p14:creationId xmlns:p14="http://schemas.microsoft.com/office/powerpoint/2010/main" val="12146523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6" name="正方形/長方形 13"/>
          <p:cNvSpPr/>
          <p:nvPr/>
        </p:nvSpPr>
        <p:spPr>
          <a:xfrm>
            <a:off x="1993375" y="2902331"/>
            <a:ext cx="8229601" cy="1037867"/>
          </a:xfrm>
          <a:prstGeom prst="rect">
            <a:avLst/>
          </a:prstGeom>
          <a:solidFill>
            <a:schemeClr val="bg1"/>
          </a:solidFill>
          <a:ln cap="flat">
            <a:noFill/>
            <a:prstDash val="solid"/>
          </a:ln>
        </p:spPr>
        <p:txBody>
          <a:bodyPr vert="horz" wrap="square" lIns="82951" tIns="41475" rIns="82951" bIns="41475" anchor="ctr" anchorCtr="0" compatLnSpc="1">
            <a:spAutoFit/>
          </a:bodyPr>
          <a:lstStyle/>
          <a:p>
            <a:pP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１．大阪・関西万博の準備状況（主なもの）</a:t>
            </a:r>
            <a:endParaRPr lang="en-US" altLang="ja-JP" sz="3200" b="1" dirty="0" smtClean="0">
              <a:latin typeface="Meiryo UI" pitchFamily="50"/>
              <a:ea typeface="Meiryo UI" pitchFamily="50"/>
              <a:cs typeface="Times New Roman" pitchFamily="18"/>
            </a:endParaRPr>
          </a:p>
          <a:p>
            <a:pP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a:t>
            </a:r>
            <a:r>
              <a:rPr lang="ja-JP" altLang="en-US" sz="3000" b="1" dirty="0">
                <a:latin typeface="Meiryo UI" pitchFamily="50"/>
                <a:ea typeface="Meiryo UI" pitchFamily="50"/>
                <a:cs typeface="Times New Roman" pitchFamily="18"/>
              </a:rPr>
              <a:t>１</a:t>
            </a:r>
            <a:r>
              <a:rPr lang="ja-JP" altLang="en-US" sz="3000" b="1" dirty="0" smtClean="0">
                <a:latin typeface="Meiryo UI" pitchFamily="50"/>
                <a:ea typeface="Meiryo UI" pitchFamily="50"/>
                <a:cs typeface="Times New Roman" pitchFamily="18"/>
              </a:rPr>
              <a:t>）</a:t>
            </a:r>
            <a:r>
              <a:rPr lang="en-US" altLang="ja-JP" sz="3000" b="1" dirty="0" smtClean="0">
                <a:latin typeface="Meiryo UI" pitchFamily="50"/>
                <a:ea typeface="Meiryo UI" pitchFamily="50"/>
                <a:cs typeface="Times New Roman" pitchFamily="18"/>
              </a:rPr>
              <a:t>2025</a:t>
            </a:r>
            <a:r>
              <a:rPr lang="ja-JP" altLang="en-US" sz="3000" b="1" dirty="0" smtClean="0">
                <a:latin typeface="Meiryo UI" pitchFamily="50"/>
                <a:ea typeface="Meiryo UI" pitchFamily="50"/>
                <a:cs typeface="Times New Roman" pitchFamily="18"/>
              </a:rPr>
              <a:t>年日本国際博覧会協会の取組み</a:t>
            </a:r>
            <a:endParaRPr lang="en-US" altLang="ja-JP" sz="3000" b="1" dirty="0" smtClean="0">
              <a:latin typeface="Meiryo UI" pitchFamily="50"/>
              <a:ea typeface="Meiryo UI" pitchFamily="50"/>
              <a:cs typeface="Times New Roman" pitchFamily="18"/>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14037" y="6304730"/>
            <a:ext cx="236601" cy="494494"/>
          </a:xfrm>
        </p:spPr>
        <p:txBody>
          <a:bodyPr/>
          <a:lstStyle/>
          <a:p>
            <a:fld id="{86CB4B4D-7CA3-9044-876B-883B54F8677D}" type="slidenum">
              <a:rPr lang="en-US" altLang="ja-JP" b="1" smtClean="0">
                <a:solidFill>
                  <a:schemeClr val="tx1"/>
                </a:solidFill>
              </a:rPr>
              <a:t>2</a:t>
            </a:fld>
            <a:endParaRPr lang="ja-JP" altLang="en-US" b="1" dirty="0">
              <a:solidFill>
                <a:schemeClr val="tx1"/>
              </a:solidFill>
            </a:endParaRPr>
          </a:p>
        </p:txBody>
      </p:sp>
    </p:spTree>
    <p:extLst>
      <p:ext uri="{BB962C8B-B14F-4D97-AF65-F5344CB8AC3E}">
        <p14:creationId xmlns:p14="http://schemas.microsoft.com/office/powerpoint/2010/main" val="514549079"/>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正方形/長方形 13"/>
          <p:cNvSpPr/>
          <p:nvPr/>
        </p:nvSpPr>
        <p:spPr>
          <a:xfrm>
            <a:off x="2013659" y="2395719"/>
            <a:ext cx="8229601" cy="1037867"/>
          </a:xfrm>
          <a:prstGeom prst="rect">
            <a:avLst/>
          </a:prstGeom>
          <a:solidFill>
            <a:schemeClr val="bg1"/>
          </a:solidFill>
          <a:ln cap="flat">
            <a:noFill/>
            <a:prstDash val="solid"/>
          </a:ln>
        </p:spPr>
        <p:txBody>
          <a:bodyPr vert="horz" wrap="square" lIns="82951" tIns="41475" rIns="82951" bIns="41475" anchor="t" anchorCtr="0" compatLnSpc="1">
            <a:spAutoFit/>
          </a:bodyPr>
          <a:lstStyle/>
          <a:p>
            <a:pPr algn="ct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２．</a:t>
            </a:r>
            <a:r>
              <a:rPr lang="en-US" altLang="ja-JP" sz="3200" b="1" dirty="0">
                <a:latin typeface="Meiryo UI" pitchFamily="50"/>
                <a:ea typeface="Meiryo UI" pitchFamily="50"/>
                <a:cs typeface="Times New Roman" pitchFamily="18"/>
              </a:rPr>
              <a:t>2025</a:t>
            </a:r>
            <a:r>
              <a:rPr lang="ja-JP" altLang="en-US" sz="3200" b="1" dirty="0">
                <a:latin typeface="Meiryo UI" pitchFamily="50"/>
                <a:ea typeface="Meiryo UI" pitchFamily="50"/>
                <a:cs typeface="Times New Roman" pitchFamily="18"/>
              </a:rPr>
              <a:t>年大阪・関西万博推進</a:t>
            </a:r>
            <a:r>
              <a:rPr lang="ja-JP" altLang="en-US" sz="3200" b="1" dirty="0" smtClean="0">
                <a:latin typeface="Meiryo UI" pitchFamily="50"/>
                <a:ea typeface="Meiryo UI" pitchFamily="50"/>
                <a:cs typeface="Times New Roman" pitchFamily="18"/>
              </a:rPr>
              <a:t>本部</a:t>
            </a:r>
            <a:endParaRPr lang="en-US" altLang="ja-JP" sz="3200" b="1" dirty="0" smtClean="0">
              <a:latin typeface="Meiryo UI" pitchFamily="50"/>
              <a:ea typeface="Meiryo UI" pitchFamily="50"/>
              <a:cs typeface="Times New Roman" pitchFamily="18"/>
            </a:endParaRPr>
          </a:p>
          <a:p>
            <a:pPr algn="ct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（１）各専門部会の取組み</a:t>
            </a:r>
            <a:endParaRPr lang="en-US" altLang="ja-JP" sz="3000" b="1" dirty="0" smtClean="0">
              <a:latin typeface="Meiryo UI" pitchFamily="50"/>
              <a:ea typeface="Meiryo UI" pitchFamily="50"/>
              <a:cs typeface="Times New Roman" pitchFamily="18"/>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29</a:t>
            </a:fld>
            <a:endParaRPr lang="ja-JP" altLang="en-US" b="1" dirty="0">
              <a:solidFill>
                <a:schemeClr val="tx1"/>
              </a:solidFill>
            </a:endParaRPr>
          </a:p>
        </p:txBody>
      </p:sp>
    </p:spTree>
    <p:extLst>
      <p:ext uri="{BB962C8B-B14F-4D97-AF65-F5344CB8AC3E}">
        <p14:creationId xmlns:p14="http://schemas.microsoft.com/office/powerpoint/2010/main" val="599613851"/>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524000" y="-27378"/>
            <a:ext cx="9144000" cy="523220"/>
          </a:xfrm>
          <a:prstGeom prst="rect">
            <a:avLst/>
          </a:prstGeom>
          <a:solidFill>
            <a:schemeClr val="accent1"/>
          </a:solidFill>
        </p:spPr>
        <p:txBody>
          <a:bodyPr wrap="square" rtlCol="0">
            <a:spAutoFit/>
          </a:bodyPr>
          <a:lstStyle/>
          <a:p>
            <a:pPr algn="ctr"/>
            <a:r>
              <a:rPr lang="en-US" altLang="ja-JP" sz="2800" b="1" dirty="0">
                <a:solidFill>
                  <a:schemeClr val="bg1"/>
                </a:solidFill>
                <a:latin typeface="BIZ UDPゴシック" panose="020B0400000000000000" pitchFamily="50" charset="-128"/>
                <a:ea typeface="BIZ UDPゴシック" panose="020B0400000000000000" pitchFamily="50" charset="-128"/>
              </a:rPr>
              <a:t>2025</a:t>
            </a:r>
            <a:r>
              <a:rPr lang="ja-JP" altLang="en-US" sz="2800" b="1" dirty="0">
                <a:solidFill>
                  <a:schemeClr val="bg1"/>
                </a:solidFill>
                <a:latin typeface="BIZ UDPゴシック" panose="020B0400000000000000" pitchFamily="50" charset="-128"/>
                <a:ea typeface="BIZ UDPゴシック" panose="020B0400000000000000" pitchFamily="50" charset="-128"/>
              </a:rPr>
              <a:t>年大阪・関西万博推進本部</a:t>
            </a:r>
          </a:p>
        </p:txBody>
      </p:sp>
      <p:sp>
        <p:nvSpPr>
          <p:cNvPr id="95" name="テキスト ボックス 94"/>
          <p:cNvSpPr txBox="1"/>
          <p:nvPr/>
        </p:nvSpPr>
        <p:spPr>
          <a:xfrm>
            <a:off x="1554456" y="2014963"/>
            <a:ext cx="3312368"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■本部体制</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875598" y="2335572"/>
            <a:ext cx="8552345" cy="1485814"/>
          </a:xfrm>
          <a:prstGeom prst="rect">
            <a:avLst/>
          </a:prstGeom>
          <a:solidFill>
            <a:schemeClr val="accent4">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en-US" altLang="ja-JP" b="1">
              <a:solidFill>
                <a:schemeClr val="tx1"/>
              </a:solidFill>
              <a:latin typeface="Meiryo UI" panose="020B0604030504040204" pitchFamily="50" charset="-128"/>
              <a:ea typeface="Meiryo UI" panose="020B0604030504040204" pitchFamily="50" charset="-128"/>
            </a:endParaRPr>
          </a:p>
          <a:p>
            <a:pPr algn="ctr"/>
            <a:endParaRPr lang="ja-JP" altLang="en-US" b="1">
              <a:solidFill>
                <a:schemeClr val="tx1"/>
              </a:solidFill>
              <a:latin typeface="Meiryo UI" panose="020B0604030504040204" pitchFamily="50" charset="-128"/>
              <a:ea typeface="Meiryo UI" panose="020B0604030504040204" pitchFamily="50" charset="-128"/>
            </a:endParaRPr>
          </a:p>
        </p:txBody>
      </p:sp>
      <p:cxnSp>
        <p:nvCxnSpPr>
          <p:cNvPr id="40" name="直線コネクタ 39"/>
          <p:cNvCxnSpPr/>
          <p:nvPr/>
        </p:nvCxnSpPr>
        <p:spPr>
          <a:xfrm>
            <a:off x="3313061" y="4486443"/>
            <a:ext cx="525632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1810769" y="4101328"/>
            <a:ext cx="1171212" cy="1692324"/>
          </a:xfrm>
          <a:prstGeom prst="rect">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eiryo UI" panose="020B0604030504040204" pitchFamily="50" charset="-128"/>
                <a:ea typeface="Meiryo UI" panose="020B0604030504040204" pitchFamily="50" charset="-128"/>
              </a:rPr>
              <a:t>府</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各部局</a:t>
            </a:r>
            <a:endParaRPr lang="en-US" altLang="ja-JP" sz="120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8930117" y="4106253"/>
            <a:ext cx="1168975" cy="1687398"/>
          </a:xfrm>
          <a:prstGeom prst="rect">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tx1"/>
                </a:solidFill>
                <a:latin typeface="Meiryo UI" panose="020B0604030504040204" pitchFamily="50" charset="-128"/>
                <a:ea typeface="Meiryo UI" panose="020B0604030504040204" pitchFamily="50" charset="-128"/>
              </a:rPr>
              <a:t>市</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各部局</a:t>
            </a: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区役所</a:t>
            </a:r>
            <a:endParaRPr lang="en-US" altLang="ja-JP" b="1">
              <a:solidFill>
                <a:schemeClr val="tx1"/>
              </a:solidFill>
              <a:latin typeface="Meiryo UI" panose="020B0604030504040204" pitchFamily="50" charset="-128"/>
              <a:ea typeface="Meiryo UI" panose="020B0604030504040204" pitchFamily="50" charset="-128"/>
            </a:endParaRPr>
          </a:p>
        </p:txBody>
      </p:sp>
      <p:cxnSp>
        <p:nvCxnSpPr>
          <p:cNvPr id="53" name="直線コネクタ 52"/>
          <p:cNvCxnSpPr/>
          <p:nvPr/>
        </p:nvCxnSpPr>
        <p:spPr>
          <a:xfrm flipH="1">
            <a:off x="3335768" y="4485056"/>
            <a:ext cx="0" cy="3318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3139259" y="4816946"/>
            <a:ext cx="393018" cy="1013222"/>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財政総務</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79" name="正方形/長方形 78"/>
          <p:cNvSpPr/>
          <p:nvPr/>
        </p:nvSpPr>
        <p:spPr>
          <a:xfrm>
            <a:off x="3750472" y="4825583"/>
            <a:ext cx="347001" cy="1017818"/>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危機管理</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81" name="正方形/長方形 80"/>
          <p:cNvSpPr/>
          <p:nvPr/>
        </p:nvSpPr>
        <p:spPr>
          <a:xfrm>
            <a:off x="4336589" y="4805382"/>
            <a:ext cx="310376" cy="1031259"/>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lIns="36000" rIns="36000"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医療衛生</a:t>
            </a:r>
          </a:p>
        </p:txBody>
      </p:sp>
      <p:sp>
        <p:nvSpPr>
          <p:cNvPr id="94" name="タイトル 3">
            <a:extLst>
              <a:ext uri="{FF2B5EF4-FFF2-40B4-BE49-F238E27FC236}">
                <a16:creationId xmlns:a16="http://schemas.microsoft.com/office/drawing/2014/main" id="{9A1BFCC1-484B-45D8-9DBE-825F8708C821}"/>
              </a:ext>
            </a:extLst>
          </p:cNvPr>
          <p:cNvSpPr txBox="1">
            <a:spLocks/>
          </p:cNvSpPr>
          <p:nvPr/>
        </p:nvSpPr>
        <p:spPr>
          <a:xfrm>
            <a:off x="2098812" y="2961260"/>
            <a:ext cx="8617162" cy="738773"/>
          </a:xfrm>
          <a:prstGeom prst="rect">
            <a:avLst/>
          </a:prstGeom>
        </p:spPr>
        <p:txBody>
          <a:bodyPr vert="horz" lIns="65310" tIns="65310" rIns="65310" bIns="65310" rtlCol="0" anchor="t" anchorCtr="0">
            <a:noAutofit/>
          </a:bodyPr>
          <a:lstStyle>
            <a:lvl1pPr algn="ctr" defTabSz="914368" rtl="0" eaLnBrk="1" latinLnBrk="0" hangingPunct="1">
              <a:spcBef>
                <a:spcPct val="0"/>
              </a:spcBef>
              <a:buNone/>
              <a:defRPr kumimoji="1" sz="6000" kern="1200">
                <a:solidFill>
                  <a:schemeClr val="tx1"/>
                </a:solidFill>
                <a:latin typeface="+mj-lt"/>
                <a:ea typeface="+mj-ea"/>
                <a:cs typeface="+mj-cs"/>
              </a:defRPr>
            </a:lvl1pPr>
          </a:lstStyle>
          <a:p>
            <a:pPr marL="165607" indent="-165607" algn="l">
              <a:lnSpc>
                <a:spcPts val="1814"/>
              </a:lnSpc>
              <a:spcBef>
                <a:spcPts val="0"/>
              </a:spcBef>
            </a:pPr>
            <a:r>
              <a:rPr lang="ja-JP" altLang="en-US" sz="1400">
                <a:latin typeface="Meiryo UI" panose="020B0604030504040204" pitchFamily="50" charset="-128"/>
                <a:ea typeface="Meiryo UI" panose="020B0604030504040204" pitchFamily="50" charset="-128"/>
              </a:rPr>
              <a:t>・本部長　　：知事　　　　　　　　　　　　　 ・本部長代行：市長　　　　</a:t>
            </a:r>
            <a:endParaRPr lang="en-US" altLang="ja-JP" sz="1400">
              <a:latin typeface="Meiryo UI" panose="020B0604030504040204" pitchFamily="50" charset="-128"/>
              <a:ea typeface="Meiryo UI" panose="020B0604030504040204" pitchFamily="50" charset="-128"/>
            </a:endParaRPr>
          </a:p>
          <a:p>
            <a:pPr marL="165607" indent="-165607" algn="l">
              <a:lnSpc>
                <a:spcPts val="1814"/>
              </a:lnSpc>
              <a:spcBef>
                <a:spcPts val="0"/>
              </a:spcBef>
            </a:pPr>
            <a:r>
              <a:rPr lang="ja-JP" altLang="en-US" sz="1400">
                <a:latin typeface="Meiryo UI" panose="020B0604030504040204" pitchFamily="50" charset="-128"/>
                <a:ea typeface="Meiryo UI" panose="020B0604030504040204" pitchFamily="50" charset="-128"/>
              </a:rPr>
              <a:t>・副本部長 ：副知事、副市長　　　　　   ・本部員　    ：府・市　部局長・区長</a:t>
            </a:r>
            <a:r>
              <a:rPr lang="en-US" altLang="ja-JP" sz="1400" baseline="30000">
                <a:latin typeface="Meiryo UI" panose="020B0604030504040204" pitchFamily="50" charset="-128"/>
                <a:ea typeface="Meiryo UI" panose="020B0604030504040204" pitchFamily="50" charset="-128"/>
              </a:rPr>
              <a:t>※</a:t>
            </a:r>
            <a:endParaRPr lang="en-US" altLang="ja-JP" sz="1050">
              <a:latin typeface="Meiryo UI" panose="020B0604030504040204" pitchFamily="50" charset="-128"/>
              <a:ea typeface="Meiryo UI" panose="020B0604030504040204" pitchFamily="50" charset="-128"/>
            </a:endParaRPr>
          </a:p>
          <a:p>
            <a:pPr marL="165607" indent="-165607" algn="l">
              <a:lnSpc>
                <a:spcPts val="1814"/>
              </a:lnSpc>
              <a:spcBef>
                <a:spcPts val="0"/>
              </a:spcBef>
            </a:pPr>
            <a:r>
              <a:rPr lang="ja-JP" altLang="en-US" sz="1400">
                <a:latin typeface="Meiryo UI" panose="020B0604030504040204" pitchFamily="50" charset="-128"/>
                <a:ea typeface="Meiryo UI" panose="020B0604030504040204" pitchFamily="50" charset="-128"/>
              </a:rPr>
              <a:t>・事務局　  ：大阪府・大阪市万博推進局　　　　　　　　　</a:t>
            </a:r>
            <a:endParaRPr lang="en-US" altLang="ja-JP" sz="1400">
              <a:latin typeface="Meiryo UI" panose="020B0604030504040204" pitchFamily="50" charset="-128"/>
              <a:ea typeface="Meiryo UI" panose="020B0604030504040204" pitchFamily="50" charset="-128"/>
            </a:endParaRPr>
          </a:p>
          <a:p>
            <a:pPr marL="165607" indent="-165607" algn="l">
              <a:lnSpc>
                <a:spcPts val="1814"/>
              </a:lnSpc>
              <a:spcBef>
                <a:spcPts val="0"/>
              </a:spcBef>
            </a:pPr>
            <a:r>
              <a:rPr lang="ja-JP" altLang="en-US" sz="1400">
                <a:latin typeface="Meiryo UI" panose="020B0604030504040204" pitchFamily="50" charset="-128"/>
                <a:ea typeface="Meiryo UI" panose="020B0604030504040204" pitchFamily="50" charset="-128"/>
              </a:rPr>
              <a:t>　　</a:t>
            </a:r>
            <a:endParaRPr lang="en-US" altLang="ja-JP" sz="1400">
              <a:latin typeface="Meiryo UI" panose="020B0604030504040204" pitchFamily="50" charset="-128"/>
              <a:ea typeface="Meiryo UI" panose="020B0604030504040204" pitchFamily="50" charset="-128"/>
            </a:endParaRPr>
          </a:p>
        </p:txBody>
      </p:sp>
      <p:cxnSp>
        <p:nvCxnSpPr>
          <p:cNvPr id="104" name="直線コネクタ 103"/>
          <p:cNvCxnSpPr/>
          <p:nvPr/>
        </p:nvCxnSpPr>
        <p:spPr>
          <a:xfrm>
            <a:off x="5891438" y="3858645"/>
            <a:ext cx="0" cy="6264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3915460" y="4498900"/>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a:off x="8555734" y="4485055"/>
            <a:ext cx="0" cy="3367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098812" y="2452884"/>
            <a:ext cx="8133056" cy="523520"/>
          </a:xfrm>
          <a:prstGeom prst="rect">
            <a:avLst/>
          </a:prstGeom>
          <a:solidFill>
            <a:schemeClr val="accent1">
              <a:lumMod val="20000"/>
              <a:lumOff val="8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endParaRPr lang="en-US" altLang="ja-JP" b="1">
              <a:solidFill>
                <a:schemeClr val="tx1"/>
              </a:solidFill>
              <a:latin typeface="Meiryo UI" panose="020B0604030504040204" pitchFamily="50" charset="-128"/>
              <a:ea typeface="Meiryo UI" panose="020B0604030504040204" pitchFamily="50" charset="-128"/>
            </a:endParaRPr>
          </a:p>
          <a:p>
            <a:pPr algn="ctr"/>
            <a:r>
              <a:rPr lang="ja-JP" altLang="en-US" b="1">
                <a:solidFill>
                  <a:schemeClr val="tx1"/>
                </a:solidFill>
                <a:latin typeface="Meiryo UI" panose="020B0604030504040204" pitchFamily="50" charset="-128"/>
                <a:ea typeface="Meiryo UI" panose="020B0604030504040204" pitchFamily="50" charset="-128"/>
              </a:rPr>
              <a:t>推進本部会議</a:t>
            </a:r>
            <a:endParaRPr lang="en-US" altLang="ja-JP" b="1">
              <a:solidFill>
                <a:schemeClr val="tx1"/>
              </a:solidFill>
              <a:latin typeface="Meiryo UI" panose="020B0604030504040204" pitchFamily="50" charset="-128"/>
              <a:ea typeface="Meiryo UI" panose="020B0604030504040204" pitchFamily="50" charset="-128"/>
            </a:endParaRPr>
          </a:p>
          <a:p>
            <a:pPr algn="ctr"/>
            <a:endParaRPr lang="ja-JP" altLang="en-US" b="1">
              <a:solidFill>
                <a:schemeClr val="tx1"/>
              </a:solidFill>
              <a:latin typeface="Meiryo UI" panose="020B0604030504040204" pitchFamily="50" charset="-128"/>
              <a:ea typeface="Meiryo UI" panose="020B0604030504040204" pitchFamily="50" charset="-128"/>
            </a:endParaRPr>
          </a:p>
        </p:txBody>
      </p:sp>
      <p:cxnSp>
        <p:nvCxnSpPr>
          <p:cNvPr id="35" name="直線コネクタ 34"/>
          <p:cNvCxnSpPr>
            <a:cxnSpLocks/>
          </p:cNvCxnSpPr>
          <p:nvPr/>
        </p:nvCxnSpPr>
        <p:spPr>
          <a:xfrm>
            <a:off x="2396375" y="3849434"/>
            <a:ext cx="0" cy="25189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9514604" y="3858645"/>
            <a:ext cx="1189" cy="23834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1554456" y="521654"/>
            <a:ext cx="3045902"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■設置目的</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1810769" y="779925"/>
            <a:ext cx="8291091" cy="738664"/>
          </a:xfrm>
          <a:prstGeom prst="rect">
            <a:avLst/>
          </a:prstGeom>
        </p:spPr>
        <p:txBody>
          <a:bodyPr wrap="square" lIns="91440" tIns="45720" rIns="91440" bIns="45720" anchor="t">
            <a:spAutoFit/>
          </a:bodyPr>
          <a:lstStyle/>
          <a:p>
            <a:r>
              <a:rPr lang="ja-JP" altLang="en-US" sz="1400" dirty="0">
                <a:latin typeface="Meiryo UI"/>
                <a:ea typeface="Meiryo UI"/>
              </a:rPr>
              <a:t>大阪・関西万博の成功のため、開催主体である国の要請のもと、博覧会協会と連携しながら、知事・市長の指揮・命令により、</a:t>
            </a:r>
            <a:r>
              <a:rPr lang="ja-JP" altLang="en-US" sz="1400" b="1" u="sng" dirty="0">
                <a:latin typeface="Meiryo UI"/>
                <a:ea typeface="Meiryo UI"/>
              </a:rPr>
              <a:t>府市の各部局や区役所が主体的に自らが有する機能をフルに発揮し、迅速・的確に取組みを進め、万博の円滑な開催を支援することを目的</a:t>
            </a:r>
            <a:r>
              <a:rPr lang="ja-JP" altLang="en-US" sz="1400" dirty="0">
                <a:latin typeface="Meiryo UI"/>
                <a:ea typeface="Meiryo UI"/>
              </a:rPr>
              <a:t>として、令和４年４月に推進本部を設置。</a:t>
            </a:r>
            <a:endParaRPr lang="en-US" altLang="ja-JP" sz="1400" dirty="0">
              <a:latin typeface="Meiryo UI"/>
              <a:ea typeface="Meiryo UI"/>
            </a:endParaRPr>
          </a:p>
        </p:txBody>
      </p:sp>
      <p:sp>
        <p:nvSpPr>
          <p:cNvPr id="46" name="正方形/長方形 45"/>
          <p:cNvSpPr/>
          <p:nvPr/>
        </p:nvSpPr>
        <p:spPr>
          <a:xfrm>
            <a:off x="2886854" y="5936008"/>
            <a:ext cx="6199062" cy="492443"/>
          </a:xfrm>
          <a:prstGeom prst="rect">
            <a:avLst/>
          </a:prstGeom>
        </p:spPr>
        <p:txBody>
          <a:bodyPr wrap="square">
            <a:spAutoFit/>
          </a:bodyPr>
          <a:lstStyle/>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副本部長はそれぞれの職務分担（事務分担）に応じて、専門部会の進捗管理を行う。</a:t>
            </a:r>
            <a:endParaRPr lang="en-US" altLang="ja-JP" sz="130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専門部会は必要に応じて統合や追加設置などを行う。</a:t>
            </a:r>
            <a:endParaRPr lang="en-US" altLang="ja-JP" sz="1300" dirty="0">
              <a:latin typeface="Meiryo UI" panose="020B0604030504040204" pitchFamily="50" charset="-128"/>
              <a:ea typeface="Meiryo UI" panose="020B0604030504040204" pitchFamily="50" charset="-128"/>
            </a:endParaRPr>
          </a:p>
        </p:txBody>
      </p:sp>
      <p:sp>
        <p:nvSpPr>
          <p:cNvPr id="39" name="正方形/長方形 38"/>
          <p:cNvSpPr/>
          <p:nvPr/>
        </p:nvSpPr>
        <p:spPr>
          <a:xfrm>
            <a:off x="4919156" y="4825584"/>
            <a:ext cx="321033" cy="1031259"/>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産業振興</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5495243" y="4825584"/>
            <a:ext cx="331112" cy="1017779"/>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地域連携</a:t>
            </a:r>
            <a:endParaRPr lang="en-US" altLang="ja-JP" sz="1100">
              <a:solidFill>
                <a:schemeClr val="tx1"/>
              </a:solidFill>
              <a:latin typeface="Meiryo UI" panose="020B0604030504040204" pitchFamily="50" charset="-128"/>
              <a:ea typeface="Meiryo UI" panose="020B0604030504040204" pitchFamily="50" charset="-128"/>
            </a:endParaRPr>
          </a:p>
          <a:p>
            <a:pPr algn="ctr"/>
            <a:r>
              <a:rPr lang="ja-JP" altLang="en-US" sz="1100">
                <a:solidFill>
                  <a:schemeClr val="tx1"/>
                </a:solidFill>
                <a:latin typeface="Meiryo UI" panose="020B0604030504040204" pitchFamily="50" charset="-128"/>
                <a:ea typeface="Meiryo UI" panose="020B0604030504040204" pitchFamily="50" charset="-128"/>
              </a:rPr>
              <a:t>イベント</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6090269" y="4820679"/>
            <a:ext cx="330787" cy="1027587"/>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交通対策</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6654073" y="4818862"/>
            <a:ext cx="345159" cy="1017778"/>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ユニバ</a:t>
            </a:r>
            <a:r>
              <a:rPr lang="en-US" altLang="ja-JP" sz="1100">
                <a:solidFill>
                  <a:schemeClr val="tx1"/>
                </a:solidFill>
                <a:latin typeface="Meiryo UI" panose="020B0604030504040204" pitchFamily="50" charset="-128"/>
                <a:ea typeface="Meiryo UI" panose="020B0604030504040204" pitchFamily="50" charset="-128"/>
              </a:rPr>
              <a:t>―</a:t>
            </a:r>
            <a:r>
              <a:rPr lang="ja-JP" altLang="en-US" sz="1100">
                <a:solidFill>
                  <a:schemeClr val="tx1"/>
                </a:solidFill>
                <a:latin typeface="Meiryo UI" panose="020B0604030504040204" pitchFamily="50" charset="-128"/>
                <a:ea typeface="Meiryo UI" panose="020B0604030504040204" pitchFamily="50" charset="-128"/>
              </a:rPr>
              <a:t>サルデザイン</a:t>
            </a:r>
            <a:endParaRPr kumimoji="1" lang="ja-JP" altLang="en-US" sz="110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7238348" y="4818913"/>
            <a:ext cx="312292" cy="1004194"/>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参加促進</a:t>
            </a:r>
          </a:p>
        </p:txBody>
      </p:sp>
      <p:sp>
        <p:nvSpPr>
          <p:cNvPr id="52" name="正方形/長方形 51"/>
          <p:cNvSpPr/>
          <p:nvPr/>
        </p:nvSpPr>
        <p:spPr>
          <a:xfrm>
            <a:off x="8378358" y="4818863"/>
            <a:ext cx="322608" cy="1004531"/>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a:solidFill>
                  <a:schemeClr val="tx1"/>
                </a:solidFill>
                <a:latin typeface="Meiryo UI" panose="020B0604030504040204" pitchFamily="50" charset="-128"/>
                <a:ea typeface="Meiryo UI" panose="020B0604030504040204" pitchFamily="50" charset="-128"/>
              </a:rPr>
              <a:t>ス</a:t>
            </a:r>
            <a:r>
              <a:rPr lang="en-US" altLang="ja-JP" sz="1100">
                <a:solidFill>
                  <a:schemeClr val="tx1"/>
                </a:solidFill>
                <a:latin typeface="Meiryo UI" panose="020B0604030504040204" pitchFamily="50" charset="-128"/>
                <a:ea typeface="Meiryo UI" panose="020B0604030504040204" pitchFamily="50" charset="-128"/>
              </a:rPr>
              <a:t>―</a:t>
            </a:r>
            <a:r>
              <a:rPr kumimoji="1" lang="ja-JP" altLang="en-US" sz="1100">
                <a:solidFill>
                  <a:schemeClr val="tx1"/>
                </a:solidFill>
                <a:latin typeface="Meiryo UI" panose="020B0604030504040204" pitchFamily="50" charset="-128"/>
                <a:ea typeface="Meiryo UI" panose="020B0604030504040204" pitchFamily="50" charset="-128"/>
              </a:rPr>
              <a:t>パ</a:t>
            </a:r>
            <a:r>
              <a:rPr lang="en-US" altLang="ja-JP" sz="1100">
                <a:solidFill>
                  <a:schemeClr val="tx1"/>
                </a:solidFill>
                <a:latin typeface="Meiryo UI" panose="020B0604030504040204" pitchFamily="50" charset="-128"/>
                <a:ea typeface="Meiryo UI" panose="020B0604030504040204" pitchFamily="50" charset="-128"/>
              </a:rPr>
              <a:t>―</a:t>
            </a:r>
            <a:endParaRPr kumimoji="1" lang="en-US" altLang="ja-JP" sz="1100">
              <a:solidFill>
                <a:schemeClr val="tx1"/>
              </a:solidFill>
              <a:latin typeface="Meiryo UI" panose="020B0604030504040204" pitchFamily="50" charset="-128"/>
              <a:ea typeface="Meiryo UI" panose="020B0604030504040204" pitchFamily="50" charset="-128"/>
            </a:endParaRPr>
          </a:p>
          <a:p>
            <a:pPr algn="ctr"/>
            <a:r>
              <a:rPr kumimoji="1" lang="ja-JP" altLang="en-US" sz="1100">
                <a:solidFill>
                  <a:schemeClr val="tx1"/>
                </a:solidFill>
                <a:latin typeface="Meiryo UI" panose="020B0604030504040204" pitchFamily="50" charset="-128"/>
                <a:ea typeface="Meiryo UI" panose="020B0604030504040204" pitchFamily="50" charset="-128"/>
              </a:rPr>
              <a:t>シティ</a:t>
            </a:r>
          </a:p>
        </p:txBody>
      </p:sp>
      <p:sp>
        <p:nvSpPr>
          <p:cNvPr id="54" name="正方形/長方形 53"/>
          <p:cNvSpPr/>
          <p:nvPr/>
        </p:nvSpPr>
        <p:spPr>
          <a:xfrm>
            <a:off x="7788758" y="4805381"/>
            <a:ext cx="351482" cy="1004194"/>
          </a:xfrm>
          <a:prstGeom prst="rect">
            <a:avLst/>
          </a:prstGeom>
          <a:solidFill>
            <a:srgbClr val="DCFA7E"/>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a:solidFill>
                  <a:schemeClr val="tx1"/>
                </a:solidFill>
                <a:latin typeface="Meiryo UI" panose="020B0604030504040204" pitchFamily="50" charset="-128"/>
                <a:ea typeface="Meiryo UI" panose="020B0604030504040204" pitchFamily="50" charset="-128"/>
              </a:rPr>
              <a:t>環境</a:t>
            </a:r>
            <a:endParaRPr kumimoji="1" lang="ja-JP" altLang="en-US" sz="1100">
              <a:solidFill>
                <a:schemeClr val="tx1"/>
              </a:solidFill>
              <a:latin typeface="Meiryo UI" panose="020B0604030504040204" pitchFamily="50" charset="-128"/>
              <a:ea typeface="Meiryo UI" panose="020B0604030504040204" pitchFamily="50" charset="-128"/>
            </a:endParaRPr>
          </a:p>
        </p:txBody>
      </p:sp>
      <p:cxnSp>
        <p:nvCxnSpPr>
          <p:cNvPr id="55" name="直線コネクタ 54"/>
          <p:cNvCxnSpPr/>
          <p:nvPr/>
        </p:nvCxnSpPr>
        <p:spPr>
          <a:xfrm>
            <a:off x="4491777" y="4503806"/>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079671" y="4488863"/>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666045" y="4485056"/>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255661" y="4503806"/>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6826651" y="4492539"/>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7394494" y="4492540"/>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943471" y="4503806"/>
            <a:ext cx="0" cy="32177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7338505" y="3427185"/>
            <a:ext cx="3312653" cy="400110"/>
          </a:xfrm>
          <a:prstGeom prst="rect">
            <a:avLst/>
          </a:prstGeom>
          <a:noFill/>
          <a:ln>
            <a:noFill/>
          </a:ln>
        </p:spPr>
        <p:txBody>
          <a:bodyPr wrap="square" rtlCol="0">
            <a:spAutoFit/>
          </a:bodyPr>
          <a:lstStyle/>
          <a:p>
            <a:r>
              <a:rPr lang="ja-JP" altLang="en-US" sz="1000" dirty="0">
                <a:latin typeface="Meiryo UI" panose="020B0604030504040204" pitchFamily="50" charset="-128"/>
                <a:ea typeface="Meiryo UI" panose="020B0604030504040204" pitchFamily="50" charset="-128"/>
              </a:rPr>
              <a:t>（</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区長会議会長、同副会長</a:t>
            </a:r>
            <a:r>
              <a:rPr lang="en-US" altLang="ja-JP" sz="1000" dirty="0">
                <a:latin typeface="Meiryo UI" panose="020B0604030504040204" pitchFamily="50" charset="-128"/>
                <a:ea typeface="Meiryo UI" panose="020B0604030504040204" pitchFamily="50" charset="-128"/>
              </a:rPr>
              <a:t>1</a:t>
            </a:r>
            <a:r>
              <a:rPr lang="ja-JP" altLang="en-US" sz="1000" dirty="0">
                <a:latin typeface="Meiryo UI" panose="020B0604030504040204" pitchFamily="50" charset="-128"/>
                <a:ea typeface="Meiryo UI" panose="020B0604030504040204" pitchFamily="50" charset="-128"/>
              </a:rPr>
              <a:t>名、</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まちづくり・にぎわい部会長）</a:t>
            </a:r>
          </a:p>
        </p:txBody>
      </p:sp>
      <p:sp>
        <p:nvSpPr>
          <p:cNvPr id="3" name="テキスト ボックス 2"/>
          <p:cNvSpPr txBox="1"/>
          <p:nvPr/>
        </p:nvSpPr>
        <p:spPr>
          <a:xfrm>
            <a:off x="3900703" y="4040738"/>
            <a:ext cx="4042768" cy="307777"/>
          </a:xfrm>
          <a:prstGeom prst="rect">
            <a:avLst/>
          </a:prstGeom>
          <a:solidFill>
            <a:schemeClr val="bg1"/>
          </a:solidFill>
          <a:ln>
            <a:solidFill>
              <a:schemeClr val="accent1"/>
            </a:solidFill>
          </a:ln>
        </p:spPr>
        <p:txBody>
          <a:bodyPr wrap="square" rtlCol="0">
            <a:spAutoFit/>
          </a:bodyPr>
          <a:lstStyle/>
          <a:p>
            <a:pPr algn="ctr"/>
            <a:r>
              <a:rPr kumimoji="1" lang="en-US" altLang="ja-JP" sz="1400">
                <a:latin typeface="Meiryo UI" panose="020B0604030504040204" pitchFamily="50" charset="-128"/>
                <a:ea typeface="Meiryo UI" panose="020B0604030504040204" pitchFamily="50" charset="-128"/>
              </a:rPr>
              <a:t>10</a:t>
            </a:r>
            <a:r>
              <a:rPr kumimoji="1" lang="ja-JP" altLang="en-US" sz="1400">
                <a:latin typeface="Meiryo UI" panose="020B0604030504040204" pitchFamily="50" charset="-128"/>
                <a:ea typeface="Meiryo UI" panose="020B0604030504040204" pitchFamily="50" charset="-128"/>
              </a:rPr>
              <a:t>の課題について部会等で取組を推進</a:t>
            </a:r>
          </a:p>
        </p:txBody>
      </p:sp>
      <p:sp>
        <p:nvSpPr>
          <p:cNvPr id="48" name="テキスト ボックス 47"/>
          <p:cNvSpPr txBox="1"/>
          <p:nvPr/>
        </p:nvSpPr>
        <p:spPr>
          <a:xfrm>
            <a:off x="1524000" y="1446700"/>
            <a:ext cx="3045902" cy="338554"/>
          </a:xfrm>
          <a:prstGeom prst="rect">
            <a:avLst/>
          </a:prstGeom>
          <a:noFill/>
        </p:spPr>
        <p:txBody>
          <a:bodyPr wrap="square" rtlCol="0">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■取組み状況</a:t>
            </a:r>
            <a:endParaRPr lang="en-US" altLang="ja-JP"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1640870" y="1744943"/>
            <a:ext cx="900634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府・市一体での対応が求められる</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の項目について、専門部会等において課題の抽出や今後取組むべき方向性を検討。</a:t>
            </a:r>
            <a:endParaRPr lang="en-US" altLang="ja-JP" sz="1400" dirty="0">
              <a:latin typeface="Meiryo UI" panose="020B0604030504040204" pitchFamily="50" charset="-128"/>
              <a:ea typeface="Meiryo UI" panose="020B0604030504040204" pitchFamily="50" charset="-128"/>
            </a:endParaRPr>
          </a:p>
        </p:txBody>
      </p:sp>
      <p:sp>
        <p:nvSpPr>
          <p:cNvPr id="49" name="正方形/長方形 4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3"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30</a:t>
            </a:fld>
            <a:endParaRPr lang="ja-JP" altLang="en-US" b="1" dirty="0">
              <a:solidFill>
                <a:schemeClr val="tx1"/>
              </a:solidFill>
            </a:endParaRPr>
          </a:p>
        </p:txBody>
      </p:sp>
    </p:spTree>
    <p:extLst>
      <p:ext uri="{BB962C8B-B14F-4D97-AF65-F5344CB8AC3E}">
        <p14:creationId xmlns:p14="http://schemas.microsoft.com/office/powerpoint/2010/main" val="142207776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764338" y="6662057"/>
            <a:ext cx="299277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31</a:t>
            </a:fld>
            <a:endParaRPr lang="ja-JP" altLang="en-US" b="1" dirty="0">
              <a:solidFill>
                <a:schemeClr val="tx1"/>
              </a:solidFill>
            </a:endParaRPr>
          </a:p>
        </p:txBody>
      </p:sp>
      <p:sp>
        <p:nvSpPr>
          <p:cNvPr id="8" name="正方形/長方形 7"/>
          <p:cNvSpPr/>
          <p:nvPr/>
        </p:nvSpPr>
        <p:spPr>
          <a:xfrm>
            <a:off x="661576" y="638643"/>
            <a:ext cx="11366864" cy="171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18361" y="810715"/>
            <a:ext cx="1247790" cy="338554"/>
          </a:xfrm>
          <a:prstGeom prst="rect">
            <a:avLst/>
          </a:prstGeom>
          <a:noFill/>
        </p:spPr>
        <p:txBody>
          <a:bodyPr wrap="square" rtlCol="0">
            <a:spAutoFit/>
          </a:bodyPr>
          <a:lstStyle/>
          <a:p>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構成</a:t>
            </a:r>
            <a:r>
              <a:rPr kumimoji="1" lang="en-US" altLang="ja-JP" sz="1600" b="1"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sp>
        <p:nvSpPr>
          <p:cNvPr id="10" name="正方形/長方形 9"/>
          <p:cNvSpPr/>
          <p:nvPr/>
        </p:nvSpPr>
        <p:spPr>
          <a:xfrm>
            <a:off x="749300" y="2499423"/>
            <a:ext cx="11016425" cy="140951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54861" y="2460593"/>
            <a:ext cx="3472699" cy="461665"/>
          </a:xfrm>
          <a:prstGeom prst="rect">
            <a:avLst/>
          </a:prstGeom>
          <a:noFill/>
        </p:spPr>
        <p:txBody>
          <a:bodyPr wrap="square" rtlCol="0">
            <a:spAutoFit/>
          </a:bodyPr>
          <a:lstStyle/>
          <a:p>
            <a:pPr>
              <a:lnSpc>
                <a:spcPct val="150000"/>
              </a:lnSpc>
            </a:pP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主</a:t>
            </a:r>
            <a:r>
              <a:rPr kumimoji="1" lang="ja-JP" altLang="en-US" sz="1600" b="1" dirty="0" smtClean="0">
                <a:latin typeface="Meiryo UI" panose="020B0604030504040204" pitchFamily="50" charset="-128"/>
                <a:ea typeface="Meiryo UI" panose="020B0604030504040204" pitchFamily="50" charset="-128"/>
              </a:rPr>
              <a:t>な課題と検討内容</a:t>
            </a:r>
            <a:r>
              <a:rPr kumimoji="1" lang="en-US" altLang="ja-JP" sz="1600" b="1" dirty="0" smtClean="0">
                <a:latin typeface="Meiryo UI" panose="020B0604030504040204" pitchFamily="50" charset="-128"/>
                <a:ea typeface="Meiryo UI" panose="020B0604030504040204" pitchFamily="50" charset="-128"/>
              </a:rPr>
              <a:t>〉</a:t>
            </a:r>
          </a:p>
        </p:txBody>
      </p:sp>
      <p:sp>
        <p:nvSpPr>
          <p:cNvPr id="12" name="正方形/長方形 11"/>
          <p:cNvSpPr/>
          <p:nvPr/>
        </p:nvSpPr>
        <p:spPr>
          <a:xfrm>
            <a:off x="662881" y="4053037"/>
            <a:ext cx="11349771" cy="225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83734" y="4164981"/>
            <a:ext cx="5572328" cy="400110"/>
          </a:xfrm>
          <a:prstGeom prst="rect">
            <a:avLst/>
          </a:prstGeom>
          <a:noFill/>
        </p:spPr>
        <p:txBody>
          <a:bodyPr wrap="square" rtlCol="0">
            <a:spAutoFit/>
          </a:bodyPr>
          <a:lstStyle/>
          <a:p>
            <a:pPr>
              <a:lnSpc>
                <a:spcPts val="2400"/>
              </a:lnSpc>
            </a:pP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現在の検討状況</a:t>
            </a:r>
            <a:r>
              <a:rPr kumimoji="1" lang="en-US" altLang="ja-JP" sz="1600" b="1" dirty="0" smtClean="0">
                <a:latin typeface="Meiryo UI" panose="020B0604030504040204" pitchFamily="50" charset="-128"/>
                <a:ea typeface="Meiryo UI" panose="020B0604030504040204" pitchFamily="50" charset="-128"/>
              </a:rPr>
              <a:t>〉</a:t>
            </a:r>
          </a:p>
        </p:txBody>
      </p:sp>
      <p:graphicFrame>
        <p:nvGraphicFramePr>
          <p:cNvPr id="14" name="表 13"/>
          <p:cNvGraphicFramePr>
            <a:graphicFrameLocks noGrp="1"/>
          </p:cNvGraphicFramePr>
          <p:nvPr>
            <p:extLst>
              <p:ext uri="{D42A27DB-BD31-4B8C-83A1-F6EECF244321}">
                <p14:modId xmlns:p14="http://schemas.microsoft.com/office/powerpoint/2010/main" val="907770282"/>
              </p:ext>
            </p:extLst>
          </p:nvPr>
        </p:nvGraphicFramePr>
        <p:xfrm>
          <a:off x="745721" y="1240933"/>
          <a:ext cx="11020682" cy="1234440"/>
        </p:xfrm>
        <a:graphic>
          <a:graphicData uri="http://schemas.openxmlformats.org/drawingml/2006/table">
            <a:tbl>
              <a:tblPr firstRow="1" bandRow="1">
                <a:tableStyleId>{5C22544A-7EE6-4342-B048-85BDC9FD1C3A}</a:tableStyleId>
              </a:tblPr>
              <a:tblGrid>
                <a:gridCol w="5510341">
                  <a:extLst>
                    <a:ext uri="{9D8B030D-6E8A-4147-A177-3AD203B41FA5}">
                      <a16:colId xmlns:a16="http://schemas.microsoft.com/office/drawing/2014/main" val="3210187183"/>
                    </a:ext>
                  </a:extLst>
                </a:gridCol>
                <a:gridCol w="5510341">
                  <a:extLst>
                    <a:ext uri="{9D8B030D-6E8A-4147-A177-3AD203B41FA5}">
                      <a16:colId xmlns:a16="http://schemas.microsoft.com/office/drawing/2014/main" val="1381428020"/>
                    </a:ext>
                  </a:extLst>
                </a:gridCol>
              </a:tblGrid>
              <a:tr h="312118">
                <a:tc>
                  <a:txBody>
                    <a:bodyPr/>
                    <a:lstStyle/>
                    <a:p>
                      <a:pPr algn="ctr"/>
                      <a:r>
                        <a:rPr kumimoji="1" lang="ja-JP" altLang="en-US" sz="1400" dirty="0" smtClean="0">
                          <a:latin typeface="Meiryo UI" panose="020B0604030504040204" pitchFamily="50" charset="-128"/>
                          <a:ea typeface="Meiryo UI" panose="020B0604030504040204" pitchFamily="50" charset="-128"/>
                        </a:rPr>
                        <a:t>大　　阪　　府</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400" dirty="0" smtClean="0">
                          <a:latin typeface="Meiryo UI" panose="020B0604030504040204" pitchFamily="50" charset="-128"/>
                          <a:ea typeface="Meiryo UI" panose="020B0604030504040204" pitchFamily="50" charset="-128"/>
                        </a:rPr>
                        <a:t>大　　阪　　市</a:t>
                      </a:r>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69783393"/>
                  </a:ext>
                </a:extLst>
              </a:tr>
              <a:tr h="363499">
                <a:tc>
                  <a:txBody>
                    <a:bodyPr/>
                    <a:lstStyle/>
                    <a:p>
                      <a:pPr algn="ctr"/>
                      <a:r>
                        <a:rPr kumimoji="1" lang="ja-JP" altLang="en-US" sz="1400" dirty="0" smtClean="0">
                          <a:latin typeface="Meiryo UI" panose="020B0604030504040204" pitchFamily="50" charset="-128"/>
                          <a:ea typeface="Meiryo UI" panose="020B0604030504040204" pitchFamily="50" charset="-128"/>
                        </a:rPr>
                        <a:t>政策</a:t>
                      </a:r>
                      <a:r>
                        <a:rPr kumimoji="1" lang="ja-JP" altLang="en-US" sz="1400" dirty="0" smtClean="0">
                          <a:solidFill>
                            <a:schemeClr val="tx1"/>
                          </a:solidFill>
                          <a:latin typeface="Meiryo UI" panose="020B0604030504040204" pitchFamily="50" charset="-128"/>
                          <a:ea typeface="Meiryo UI" panose="020B0604030504040204" pitchFamily="50" charset="-128"/>
                        </a:rPr>
                        <a:t>企画部、総務部、財務部</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400" dirty="0" smtClean="0">
                          <a:latin typeface="Meiryo UI" panose="020B0604030504040204" pitchFamily="50" charset="-128"/>
                          <a:ea typeface="Meiryo UI" panose="020B0604030504040204" pitchFamily="50" charset="-128"/>
                        </a:rPr>
                        <a:t>総務局、政策</a:t>
                      </a:r>
                      <a:r>
                        <a:rPr kumimoji="1" lang="ja-JP" altLang="en-US" sz="1400" dirty="0" smtClean="0">
                          <a:solidFill>
                            <a:schemeClr val="tx1"/>
                          </a:solidFill>
                          <a:latin typeface="Meiryo UI" panose="020B0604030504040204" pitchFamily="50" charset="-128"/>
                          <a:ea typeface="Meiryo UI" panose="020B0604030504040204" pitchFamily="50" charset="-128"/>
                        </a:rPr>
                        <a:t>企画室、財政局</a:t>
                      </a: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21864346"/>
                  </a:ext>
                </a:extLst>
              </a:tr>
              <a:tr h="363499">
                <a:tc gridSpan="2">
                  <a:txBody>
                    <a:bodyP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rPr>
                        <a:t>万博推進局</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301056381"/>
                  </a:ext>
                </a:extLst>
              </a:tr>
            </a:tbl>
          </a:graphicData>
        </a:graphic>
      </p:graphicFrame>
      <p:sp>
        <p:nvSpPr>
          <p:cNvPr id="15" name="テキスト ボックス 14"/>
          <p:cNvSpPr txBox="1"/>
          <p:nvPr/>
        </p:nvSpPr>
        <p:spPr>
          <a:xfrm>
            <a:off x="1746841" y="751512"/>
            <a:ext cx="11127562"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部会長：大阪府政策企画部長</a:t>
            </a:r>
            <a:r>
              <a:rPr kumimoji="1" lang="ja-JP" altLang="en-US" sz="1600" dirty="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　副部会長：大阪市政策企画</a:t>
            </a:r>
            <a:r>
              <a:rPr kumimoji="1" lang="ja-JP" altLang="en-US" sz="1600" dirty="0">
                <a:latin typeface="Meiryo UI" panose="020B0604030504040204" pitchFamily="50" charset="-128"/>
                <a:ea typeface="Meiryo UI" panose="020B0604030504040204" pitchFamily="50" charset="-128"/>
              </a:rPr>
              <a:t>室</a:t>
            </a:r>
            <a:r>
              <a:rPr kumimoji="1" lang="ja-JP" altLang="en-US" sz="1600" dirty="0" smtClean="0">
                <a:latin typeface="Meiryo UI" panose="020B0604030504040204" pitchFamily="50" charset="-128"/>
                <a:ea typeface="Meiryo UI" panose="020B0604030504040204" pitchFamily="50" charset="-128"/>
              </a:rPr>
              <a:t>長</a:t>
            </a:r>
            <a:endParaRPr kumimoji="1" lang="en-US" altLang="ja-JP" sz="16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54861" y="2793570"/>
            <a:ext cx="11171697" cy="1061829"/>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sz="1400" dirty="0" smtClean="0">
                <a:latin typeface="Meiryo UI" panose="020B0604030504040204" pitchFamily="50" charset="-128"/>
                <a:ea typeface="Meiryo UI" panose="020B0604030504040204" pitchFamily="50" charset="-128"/>
              </a:rPr>
              <a:t>　「大阪版万博アクションプラン</a:t>
            </a:r>
            <a:r>
              <a:rPr kumimoji="1" lang="ja-JP" altLang="en-US" sz="1400" dirty="0">
                <a:latin typeface="Meiryo UI" panose="020B0604030504040204" pitchFamily="50" charset="-128"/>
                <a:ea typeface="Meiryo UI" panose="020B0604030504040204" pitchFamily="50" charset="-128"/>
              </a:rPr>
              <a:t>」に基づく府市の</a:t>
            </a:r>
            <a:r>
              <a:rPr kumimoji="1" lang="ja-JP" altLang="en-US" sz="1400" dirty="0" smtClean="0">
                <a:latin typeface="Meiryo UI" panose="020B0604030504040204" pitchFamily="50" charset="-128"/>
                <a:ea typeface="Meiryo UI" panose="020B0604030504040204" pitchFamily="50" charset="-128"/>
              </a:rPr>
              <a:t>取組み</a:t>
            </a:r>
            <a:r>
              <a:rPr kumimoji="1" lang="ja-JP" altLang="en-US" sz="1400" dirty="0">
                <a:latin typeface="Meiryo UI" panose="020B0604030504040204" pitchFamily="50" charset="-128"/>
                <a:ea typeface="Meiryo UI" panose="020B0604030504040204" pitchFamily="50" charset="-128"/>
              </a:rPr>
              <a:t>の進捗管理や各専門部会の検討状況の把握、総合調整</a:t>
            </a:r>
          </a:p>
          <a:p>
            <a:pPr marL="285750" indent="-285750">
              <a:lnSpc>
                <a:spcPct val="150000"/>
              </a:lnSpc>
              <a:buFont typeface="Wingdings" panose="05000000000000000000" pitchFamily="2" charset="2"/>
              <a:buChar char="u"/>
            </a:pPr>
            <a:r>
              <a:rPr kumimoji="1" lang="ja-JP" altLang="en-US" sz="1400" dirty="0" smtClean="0">
                <a:latin typeface="Meiryo UI" panose="020B0604030504040204" pitchFamily="50" charset="-128"/>
                <a:ea typeface="Meiryo UI" panose="020B0604030504040204" pitchFamily="50" charset="-128"/>
              </a:rPr>
              <a:t>　万博</a:t>
            </a:r>
            <a:r>
              <a:rPr kumimoji="1" lang="ja-JP" altLang="en-US" sz="1400" dirty="0">
                <a:latin typeface="Meiryo UI" panose="020B0604030504040204" pitchFamily="50" charset="-128"/>
                <a:ea typeface="Meiryo UI" panose="020B0604030504040204" pitchFamily="50" charset="-128"/>
              </a:rPr>
              <a:t>関連事業に係る予算要求状況の把握、府・市全体予算の編成状況の</a:t>
            </a:r>
            <a:r>
              <a:rPr kumimoji="1" lang="ja-JP" altLang="en-US" sz="1400" dirty="0" smtClean="0">
                <a:latin typeface="Meiryo UI" panose="020B0604030504040204" pitchFamily="50" charset="-128"/>
                <a:ea typeface="Meiryo UI" panose="020B0604030504040204" pitchFamily="50" charset="-128"/>
              </a:rPr>
              <a:t>共有</a:t>
            </a:r>
            <a:endParaRPr kumimoji="1" lang="en-US" altLang="ja-JP" sz="1400" dirty="0" smtClean="0">
              <a:latin typeface="Meiryo UI" panose="020B0604030504040204" pitchFamily="50" charset="-128"/>
              <a:ea typeface="Meiryo UI" panose="020B0604030504040204" pitchFamily="50" charset="-128"/>
            </a:endParaRPr>
          </a:p>
          <a:p>
            <a:pPr marL="285750" indent="-285750">
              <a:lnSpc>
                <a:spcPct val="150000"/>
              </a:lnSpc>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　必要な府市の組織体制の確保等に向けた検討・</a:t>
            </a:r>
            <a:r>
              <a:rPr kumimoji="1" lang="ja-JP" altLang="en-US" sz="1400" dirty="0" smtClean="0">
                <a:latin typeface="Meiryo UI" panose="020B0604030504040204" pitchFamily="50" charset="-128"/>
                <a:ea typeface="Meiryo UI" panose="020B0604030504040204" pitchFamily="50" charset="-128"/>
              </a:rPr>
              <a:t>調整</a:t>
            </a:r>
            <a:endParaRPr kumimoji="1" lang="ja-JP" altLang="en-US" sz="14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800884" y="4448580"/>
            <a:ext cx="11106141" cy="2246769"/>
          </a:xfrm>
          <a:prstGeom prst="rect">
            <a:avLst/>
          </a:prstGeom>
          <a:noFill/>
        </p:spPr>
        <p:txBody>
          <a:bodyPr wrap="square" rtlCol="0">
            <a:spAutoFit/>
          </a:bodyPr>
          <a:lstStyle/>
          <a:p>
            <a:pPr marL="285750" indent="-285750">
              <a:lnSpc>
                <a:spcPts val="2400"/>
              </a:lnSpc>
              <a:buFont typeface="Wingdings" panose="05000000000000000000" pitchFamily="2" charset="2"/>
              <a:buChar char="Ø"/>
            </a:pPr>
            <a:r>
              <a:rPr kumimoji="1" lang="ja-JP" altLang="en-US" sz="1400" dirty="0" smtClean="0">
                <a:latin typeface="Meiryo UI" panose="020B0604030504040204" pitchFamily="50" charset="-128"/>
                <a:ea typeface="Meiryo UI" panose="020B0604030504040204" pitchFamily="50" charset="-128"/>
              </a:rPr>
              <a:t>令和４年</a:t>
            </a:r>
            <a:r>
              <a:rPr kumimoji="1" lang="en-US" altLang="ja-JP" sz="1400" dirty="0" smtClean="0">
                <a:latin typeface="Meiryo UI" panose="020B0604030504040204" pitchFamily="50" charset="-128"/>
                <a:ea typeface="Meiryo UI" panose="020B0604030504040204" pitchFamily="50" charset="-128"/>
              </a:rPr>
              <a:t>11</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日　第１回財政総務部会を開催</a:t>
            </a:r>
            <a:endParaRPr kumimoji="1" lang="en-US" altLang="ja-JP" sz="1400" dirty="0" smtClean="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部会長・副部会長を決定し、</a:t>
            </a:r>
            <a:r>
              <a:rPr kumimoji="1" lang="en-US" altLang="ja-JP" sz="1400" dirty="0" smtClean="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年大阪・関西万博の成功と、万博後の大阪の成長</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発展</a:t>
            </a:r>
            <a:r>
              <a:rPr kumimoji="1" lang="ja-JP" altLang="en-US" sz="1400" dirty="0">
                <a:latin typeface="Meiryo UI" panose="020B0604030504040204" pitchFamily="50" charset="-128"/>
                <a:ea typeface="Meiryo UI" panose="020B0604030504040204" pitchFamily="50" charset="-128"/>
              </a:rPr>
              <a:t>に向け、施策・予算・組織面</a:t>
            </a:r>
            <a:r>
              <a:rPr kumimoji="1" lang="ja-JP" altLang="en-US" sz="1400" dirty="0" smtClean="0">
                <a:latin typeface="Meiryo UI" panose="020B0604030504040204" pitchFamily="50" charset="-128"/>
                <a:ea typeface="Meiryo UI" panose="020B0604030504040204" pitchFamily="50" charset="-128"/>
              </a:rPr>
              <a:t>から課題</a:t>
            </a:r>
            <a:r>
              <a:rPr kumimoji="1" lang="ja-JP" altLang="en-US" sz="1400" dirty="0">
                <a:latin typeface="Meiryo UI" panose="020B0604030504040204" pitchFamily="50" charset="-128"/>
                <a:ea typeface="Meiryo UI" panose="020B0604030504040204" pitchFamily="50" charset="-128"/>
              </a:rPr>
              <a:t>解決・総合調整等を行い、オール大阪（</a:t>
            </a:r>
            <a:r>
              <a:rPr kumimoji="1" lang="ja-JP" altLang="en-US" sz="1400" dirty="0" smtClean="0">
                <a:latin typeface="Meiryo UI" panose="020B0604030504040204" pitchFamily="50" charset="-128"/>
                <a:ea typeface="Meiryo UI" panose="020B0604030504040204" pitchFamily="50" charset="-128"/>
              </a:rPr>
              <a:t>大阪   </a:t>
            </a:r>
            <a:endParaRPr kumimoji="1" lang="en-US" altLang="ja-JP" sz="1400" dirty="0" smtClean="0">
              <a:latin typeface="Meiryo UI" panose="020B0604030504040204" pitchFamily="50" charset="-128"/>
              <a:ea typeface="Meiryo UI" panose="020B0604030504040204" pitchFamily="50" charset="-128"/>
            </a:endParaRPr>
          </a:p>
          <a:p>
            <a:pPr>
              <a:lnSpc>
                <a:spcPts val="2400"/>
              </a:lnSpc>
            </a:pPr>
            <a:r>
              <a:rPr kumimoji="1" lang="en-US" altLang="ja-JP" sz="1400" dirty="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府</a:t>
            </a:r>
            <a:r>
              <a:rPr kumimoji="1" lang="ja-JP" altLang="en-US" sz="1400" dirty="0">
                <a:latin typeface="Meiryo UI" panose="020B0604030504040204" pitchFamily="50" charset="-128"/>
                <a:ea typeface="Meiryo UI" panose="020B0604030504040204" pitchFamily="50" charset="-128"/>
              </a:rPr>
              <a:t>・市）の取組を推進・加速</a:t>
            </a:r>
            <a:r>
              <a:rPr kumimoji="1" lang="ja-JP" altLang="en-US" sz="1400" dirty="0" smtClean="0">
                <a:latin typeface="Meiryo UI" panose="020B0604030504040204" pitchFamily="50" charset="-128"/>
                <a:ea typeface="Meiryo UI" panose="020B0604030504040204" pitchFamily="50" charset="-128"/>
              </a:rPr>
              <a:t>させていくため、部会の設置趣旨や役割、実施体制などを確認</a:t>
            </a:r>
            <a:endParaRPr kumimoji="1" lang="en-US" altLang="ja-JP" sz="1400" dirty="0" smtClean="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令和４年</a:t>
            </a:r>
            <a:r>
              <a:rPr kumimoji="1" lang="en-US" altLang="ja-JP" sz="1400" dirty="0" smtClean="0">
                <a:latin typeface="Meiryo UI" panose="020B0604030504040204" pitchFamily="50" charset="-128"/>
                <a:ea typeface="Meiryo UI" panose="020B0604030504040204" pitchFamily="50" charset="-128"/>
              </a:rPr>
              <a:t>12</a:t>
            </a:r>
            <a:r>
              <a:rPr kumimoji="1" lang="ja-JP" altLang="en-US" sz="1400" dirty="0" smtClean="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15</a:t>
            </a:r>
            <a:r>
              <a:rPr kumimoji="1" lang="ja-JP" altLang="en-US" sz="1400" dirty="0" smtClean="0">
                <a:latin typeface="Meiryo UI" panose="020B0604030504040204" pitchFamily="50" charset="-128"/>
                <a:ea typeface="Meiryo UI" panose="020B0604030504040204" pitchFamily="50" charset="-128"/>
              </a:rPr>
              <a:t>日　大阪版万博アクションプランを改訂、国への要望を実施</a:t>
            </a:r>
            <a:endParaRPr kumimoji="1" lang="en-US" altLang="ja-JP" sz="1400" dirty="0" smtClean="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令和４年</a:t>
            </a:r>
            <a:r>
              <a:rPr kumimoji="1" lang="en-US" altLang="ja-JP" sz="1400" dirty="0" smtClean="0">
                <a:solidFill>
                  <a:schemeClr val="tx1"/>
                </a:solidFill>
                <a:latin typeface="Meiryo UI" panose="020B0604030504040204" pitchFamily="50" charset="-128"/>
                <a:ea typeface="Meiryo UI" panose="020B0604030504040204" pitchFamily="50" charset="-128"/>
              </a:rPr>
              <a:t>12</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en-US" altLang="ja-JP" sz="1400" dirty="0" smtClean="0">
                <a:solidFill>
                  <a:schemeClr val="tx1"/>
                </a:solidFill>
                <a:latin typeface="Meiryo UI" panose="020B0604030504040204" pitchFamily="50" charset="-128"/>
                <a:ea typeface="Meiryo UI" panose="020B0604030504040204" pitchFamily="50" charset="-128"/>
              </a:rPr>
              <a:t>21</a:t>
            </a:r>
            <a:r>
              <a:rPr kumimoji="1" lang="ja-JP" altLang="en-US" sz="1400" dirty="0" smtClean="0">
                <a:solidFill>
                  <a:schemeClr val="tx1"/>
                </a:solidFill>
                <a:latin typeface="Meiryo UI" panose="020B0604030504040204" pitchFamily="50" charset="-128"/>
                <a:ea typeface="Meiryo UI" panose="020B0604030504040204" pitchFamily="50" charset="-128"/>
              </a:rPr>
              <a:t>日　国に要望を実施（岸田総理大臣、岡田万博担当大臣、西村経産大臣ほか）</a:t>
            </a:r>
          </a:p>
          <a:p>
            <a:pPr>
              <a:lnSpc>
                <a:spcPts val="2400"/>
              </a:lnSpc>
            </a:pPr>
            <a:endParaRPr kumimoji="1" lang="en-US" altLang="ja-JP" sz="1400" dirty="0" smtClean="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54861" y="136028"/>
            <a:ext cx="9430539" cy="461665"/>
          </a:xfrm>
          <a:prstGeom prst="rect">
            <a:avLst/>
          </a:prstGeom>
          <a:solidFill>
            <a:schemeClr val="tx2">
              <a:lumMod val="50000"/>
            </a:schemeClr>
          </a:solidFill>
        </p:spPr>
        <p:txBody>
          <a:bodyPr wrap="square" rtlCol="0">
            <a:spAutoFit/>
          </a:bodyPr>
          <a:lstStyle/>
          <a:p>
            <a:r>
              <a:rPr kumimoji="1" lang="ja-JP" altLang="en-US" sz="2400" b="1" dirty="0" smtClean="0">
                <a:solidFill>
                  <a:schemeClr val="bg1"/>
                </a:solidFill>
                <a:latin typeface="Meiryo UI" panose="020B0604030504040204" pitchFamily="50" charset="-128"/>
                <a:ea typeface="Meiryo UI" panose="020B0604030504040204" pitchFamily="50" charset="-128"/>
              </a:rPr>
              <a:t>財政総務部会</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803918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32</a:t>
            </a:fld>
            <a:endParaRPr lang="ja-JP" altLang="en-US" b="1" dirty="0">
              <a:solidFill>
                <a:schemeClr val="tx1"/>
              </a:solidFill>
            </a:endParaRPr>
          </a:p>
        </p:txBody>
      </p:sp>
      <p:sp>
        <p:nvSpPr>
          <p:cNvPr id="45" name="正方形/長方形 44"/>
          <p:cNvSpPr/>
          <p:nvPr/>
        </p:nvSpPr>
        <p:spPr>
          <a:xfrm>
            <a:off x="554164" y="782960"/>
            <a:ext cx="10647235" cy="1806747"/>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6" name="正方形/長方形 45"/>
          <p:cNvSpPr/>
          <p:nvPr/>
        </p:nvSpPr>
        <p:spPr>
          <a:xfrm>
            <a:off x="540658" y="879179"/>
            <a:ext cx="1076234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454620" y="3195765"/>
            <a:ext cx="10667902"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万博に向けた取組みイメージ（予定）</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graphicFrame>
        <p:nvGraphicFramePr>
          <p:cNvPr id="48" name="表 47">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768176423"/>
              </p:ext>
            </p:extLst>
          </p:nvPr>
        </p:nvGraphicFramePr>
        <p:xfrm>
          <a:off x="593068" y="3977070"/>
          <a:ext cx="10608332" cy="1788730"/>
        </p:xfrm>
        <a:graphic>
          <a:graphicData uri="http://schemas.openxmlformats.org/drawingml/2006/table">
            <a:tbl>
              <a:tblPr/>
              <a:tblGrid>
                <a:gridCol w="1903407">
                  <a:extLst>
                    <a:ext uri="{9D8B030D-6E8A-4147-A177-3AD203B41FA5}">
                      <a16:colId xmlns:a16="http://schemas.microsoft.com/office/drawing/2014/main" val="1888653662"/>
                    </a:ext>
                  </a:extLst>
                </a:gridCol>
                <a:gridCol w="4029810">
                  <a:extLst>
                    <a:ext uri="{9D8B030D-6E8A-4147-A177-3AD203B41FA5}">
                      <a16:colId xmlns:a16="http://schemas.microsoft.com/office/drawing/2014/main" val="901775203"/>
                    </a:ext>
                  </a:extLst>
                </a:gridCol>
                <a:gridCol w="3123506">
                  <a:extLst>
                    <a:ext uri="{9D8B030D-6E8A-4147-A177-3AD203B41FA5}">
                      <a16:colId xmlns:a16="http://schemas.microsoft.com/office/drawing/2014/main" val="925580270"/>
                    </a:ext>
                  </a:extLst>
                </a:gridCol>
                <a:gridCol w="1551609">
                  <a:extLst>
                    <a:ext uri="{9D8B030D-6E8A-4147-A177-3AD203B41FA5}">
                      <a16:colId xmlns:a16="http://schemas.microsoft.com/office/drawing/2014/main" val="399518671"/>
                    </a:ext>
                  </a:extLst>
                </a:gridCol>
              </a:tblGrid>
              <a:tr h="1788730">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ja-JP" altLang="en-US" sz="13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79187"/>
                  </a:ext>
                </a:extLst>
              </a:tr>
            </a:tbl>
          </a:graphicData>
        </a:graphic>
      </p:graphicFrame>
      <p:sp>
        <p:nvSpPr>
          <p:cNvPr id="49" name="ホームベース 4">
            <a:extLst>
              <a:ext uri="{FF2B5EF4-FFF2-40B4-BE49-F238E27FC236}">
                <a16:creationId xmlns:a16="http://schemas.microsoft.com/office/drawing/2014/main" id="{51F0FD7C-A3F3-4D3F-9E7A-E2D8BBD297CC}"/>
              </a:ext>
            </a:extLst>
          </p:cNvPr>
          <p:cNvSpPr/>
          <p:nvPr/>
        </p:nvSpPr>
        <p:spPr bwMode="gray">
          <a:xfrm>
            <a:off x="2459542" y="3642916"/>
            <a:ext cx="4212669" cy="33349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0" name="ホームベース 4">
            <a:extLst>
              <a:ext uri="{FF2B5EF4-FFF2-40B4-BE49-F238E27FC236}">
                <a16:creationId xmlns:a16="http://schemas.microsoft.com/office/drawing/2014/main" id="{51F0FD7C-A3F3-4D3F-9E7A-E2D8BBD297CC}"/>
              </a:ext>
            </a:extLst>
          </p:cNvPr>
          <p:cNvSpPr/>
          <p:nvPr/>
        </p:nvSpPr>
        <p:spPr bwMode="gray">
          <a:xfrm>
            <a:off x="556711" y="3649899"/>
            <a:ext cx="1952956" cy="326516"/>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1" name="ホームベース 5">
            <a:extLst>
              <a:ext uri="{FF2B5EF4-FFF2-40B4-BE49-F238E27FC236}">
                <a16:creationId xmlns:a16="http://schemas.microsoft.com/office/drawing/2014/main" id="{AD85B09B-C151-4246-83FE-8C65C4C68421}"/>
              </a:ext>
            </a:extLst>
          </p:cNvPr>
          <p:cNvSpPr/>
          <p:nvPr/>
        </p:nvSpPr>
        <p:spPr bwMode="gray">
          <a:xfrm>
            <a:off x="9580576" y="3637113"/>
            <a:ext cx="1764698" cy="374555"/>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2" name="ホームベース 5">
            <a:extLst>
              <a:ext uri="{FF2B5EF4-FFF2-40B4-BE49-F238E27FC236}">
                <a16:creationId xmlns:a16="http://schemas.microsoft.com/office/drawing/2014/main" id="{AD85B09B-C151-4246-83FE-8C65C4C68421}"/>
              </a:ext>
            </a:extLst>
          </p:cNvPr>
          <p:cNvSpPr/>
          <p:nvPr/>
        </p:nvSpPr>
        <p:spPr bwMode="gray">
          <a:xfrm>
            <a:off x="6514631" y="3644275"/>
            <a:ext cx="3262695" cy="367393"/>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53" name="角丸四角形 52"/>
          <p:cNvSpPr/>
          <p:nvPr/>
        </p:nvSpPr>
        <p:spPr>
          <a:xfrm>
            <a:off x="757538" y="4244888"/>
            <a:ext cx="1551172" cy="410383"/>
          </a:xfrm>
          <a:prstGeom prst="roundRect">
            <a:avLst/>
          </a:prstGeom>
          <a:solidFill>
            <a:srgbClr val="00B05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大阪版万博</a:t>
            </a:r>
            <a:r>
              <a:rPr kumimoji="0" lang="en-US" altLang="ja-JP" sz="12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AP</a:t>
            </a:r>
            <a:endParaRPr kumimoji="0"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p:txBody>
      </p:sp>
      <p:sp>
        <p:nvSpPr>
          <p:cNvPr id="54" name="角丸四角形 53"/>
          <p:cNvSpPr/>
          <p:nvPr/>
        </p:nvSpPr>
        <p:spPr>
          <a:xfrm>
            <a:off x="757603" y="4808242"/>
            <a:ext cx="1551172" cy="379179"/>
          </a:xfrm>
          <a:prstGeom prst="roundRect">
            <a:avLst/>
          </a:prstGeom>
          <a:solidFill>
            <a:srgbClr val="4472C4"/>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万博関連予算</a:t>
            </a:r>
          </a:p>
        </p:txBody>
      </p:sp>
      <p:sp>
        <p:nvSpPr>
          <p:cNvPr id="55" name="角丸四角形 54"/>
          <p:cNvSpPr/>
          <p:nvPr/>
        </p:nvSpPr>
        <p:spPr>
          <a:xfrm>
            <a:off x="757603" y="5320613"/>
            <a:ext cx="1551172" cy="339635"/>
          </a:xfrm>
          <a:prstGeom prst="roundRect">
            <a:avLst/>
          </a:prstGeom>
          <a:solidFill>
            <a:srgbClr val="FF6600"/>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組織体制</a:t>
            </a:r>
          </a:p>
        </p:txBody>
      </p:sp>
      <p:sp>
        <p:nvSpPr>
          <p:cNvPr id="56" name="角丸四角形 55"/>
          <p:cNvSpPr/>
          <p:nvPr/>
        </p:nvSpPr>
        <p:spPr>
          <a:xfrm>
            <a:off x="10262409" y="4071834"/>
            <a:ext cx="401031" cy="1693966"/>
          </a:xfrm>
          <a:prstGeom prst="roundRect">
            <a:avLst/>
          </a:prstGeom>
          <a:solidFill>
            <a:srgbClr val="FF0000"/>
          </a:solidFill>
          <a:ln w="12700" cap="flat" cmpd="sng" algn="ctr">
            <a:solidFill>
              <a:srgbClr val="5B9BD5">
                <a:shade val="50000"/>
              </a:srgbClr>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万博開催</a:t>
            </a:r>
            <a:endParaRPr kumimoji="0" lang="en-US" altLang="ja-JP" sz="13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p:txBody>
      </p:sp>
      <p:cxnSp>
        <p:nvCxnSpPr>
          <p:cNvPr id="57" name="直線矢印コネクタ 56"/>
          <p:cNvCxnSpPr/>
          <p:nvPr/>
        </p:nvCxnSpPr>
        <p:spPr>
          <a:xfrm>
            <a:off x="2509667" y="4487234"/>
            <a:ext cx="545243" cy="0"/>
          </a:xfrm>
          <a:prstGeom prst="straightConnector1">
            <a:avLst/>
          </a:prstGeom>
          <a:noFill/>
          <a:ln w="57150" cap="flat" cmpd="sng" algn="ctr">
            <a:solidFill>
              <a:srgbClr val="00B050"/>
            </a:solidFill>
            <a:prstDash val="solid"/>
            <a:miter lim="800000"/>
            <a:tailEnd type="triangle"/>
          </a:ln>
          <a:effectLst/>
        </p:spPr>
      </p:cxnSp>
      <p:sp>
        <p:nvSpPr>
          <p:cNvPr id="58" name="正方形/長方形 57"/>
          <p:cNvSpPr/>
          <p:nvPr/>
        </p:nvSpPr>
        <p:spPr>
          <a:xfrm>
            <a:off x="2948551" y="4241179"/>
            <a:ext cx="1329156"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月頃</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AP</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改訂</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・国家要望</a:t>
            </a:r>
            <a:endPar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59" name="直線矢印コネクタ 58"/>
          <p:cNvCxnSpPr/>
          <p:nvPr/>
        </p:nvCxnSpPr>
        <p:spPr>
          <a:xfrm>
            <a:off x="4156838" y="4440531"/>
            <a:ext cx="818076" cy="0"/>
          </a:xfrm>
          <a:prstGeom prst="straightConnector1">
            <a:avLst/>
          </a:prstGeom>
          <a:noFill/>
          <a:ln w="57150" cap="flat" cmpd="sng" algn="ctr">
            <a:solidFill>
              <a:srgbClr val="00B050"/>
            </a:solidFill>
            <a:prstDash val="solid"/>
            <a:miter lim="800000"/>
            <a:tailEnd type="triangle"/>
          </a:ln>
          <a:effectLst/>
        </p:spPr>
      </p:cxnSp>
      <p:sp>
        <p:nvSpPr>
          <p:cNvPr id="60" name="正方形/長方形 59"/>
          <p:cNvSpPr/>
          <p:nvPr/>
        </p:nvSpPr>
        <p:spPr>
          <a:xfrm>
            <a:off x="4849511" y="4204710"/>
            <a:ext cx="1341332"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月頃</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AP</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改訂</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・国家要望</a:t>
            </a:r>
            <a:endPar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61" name="直線矢印コネクタ 60"/>
          <p:cNvCxnSpPr/>
          <p:nvPr/>
        </p:nvCxnSpPr>
        <p:spPr>
          <a:xfrm>
            <a:off x="6090084" y="4415098"/>
            <a:ext cx="709387" cy="0"/>
          </a:xfrm>
          <a:prstGeom prst="straightConnector1">
            <a:avLst/>
          </a:prstGeom>
          <a:noFill/>
          <a:ln w="57150" cap="flat" cmpd="sng" algn="ctr">
            <a:solidFill>
              <a:srgbClr val="00B050"/>
            </a:solidFill>
            <a:prstDash val="solid"/>
            <a:miter lim="800000"/>
            <a:tailEnd type="triangle"/>
          </a:ln>
          <a:effectLst/>
        </p:spPr>
      </p:cxnSp>
      <p:sp>
        <p:nvSpPr>
          <p:cNvPr id="62" name="正方形/長方形 61"/>
          <p:cNvSpPr/>
          <p:nvPr/>
        </p:nvSpPr>
        <p:spPr>
          <a:xfrm>
            <a:off x="6615145" y="4270220"/>
            <a:ext cx="1610326"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月頃</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AP</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改訂</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（国家要望）</a:t>
            </a:r>
          </a:p>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3" name="正方形/長方形 62"/>
          <p:cNvSpPr/>
          <p:nvPr/>
        </p:nvSpPr>
        <p:spPr>
          <a:xfrm>
            <a:off x="2021665" y="4202128"/>
            <a:ext cx="1407295"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進捗管理</a:t>
            </a:r>
          </a:p>
        </p:txBody>
      </p:sp>
      <p:sp>
        <p:nvSpPr>
          <p:cNvPr id="64" name="正方形/長方形 63"/>
          <p:cNvSpPr/>
          <p:nvPr/>
        </p:nvSpPr>
        <p:spPr>
          <a:xfrm>
            <a:off x="3754352" y="4159826"/>
            <a:ext cx="1407295"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進捗管理</a:t>
            </a:r>
          </a:p>
        </p:txBody>
      </p:sp>
      <p:sp>
        <p:nvSpPr>
          <p:cNvPr id="65" name="正方形/長方形 64"/>
          <p:cNvSpPr/>
          <p:nvPr/>
        </p:nvSpPr>
        <p:spPr>
          <a:xfrm>
            <a:off x="5696696" y="4139576"/>
            <a:ext cx="1320488"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進捗管理</a:t>
            </a:r>
          </a:p>
        </p:txBody>
      </p:sp>
      <p:cxnSp>
        <p:nvCxnSpPr>
          <p:cNvPr id="66" name="直線矢印コネクタ 65"/>
          <p:cNvCxnSpPr/>
          <p:nvPr/>
        </p:nvCxnSpPr>
        <p:spPr>
          <a:xfrm>
            <a:off x="3777651" y="5488617"/>
            <a:ext cx="2595433" cy="0"/>
          </a:xfrm>
          <a:prstGeom prst="straightConnector1">
            <a:avLst/>
          </a:prstGeom>
          <a:noFill/>
          <a:ln w="57150" cap="flat" cmpd="sng" algn="ctr">
            <a:solidFill>
              <a:srgbClr val="ED7D31"/>
            </a:solidFill>
            <a:prstDash val="solid"/>
            <a:miter lim="800000"/>
            <a:tailEnd type="triangle"/>
          </a:ln>
          <a:effectLst/>
        </p:spPr>
      </p:cxnSp>
      <p:cxnSp>
        <p:nvCxnSpPr>
          <p:cNvPr id="67" name="直線矢印コネクタ 66"/>
          <p:cNvCxnSpPr/>
          <p:nvPr/>
        </p:nvCxnSpPr>
        <p:spPr>
          <a:xfrm flipV="1">
            <a:off x="7980207" y="4382815"/>
            <a:ext cx="1609570" cy="6903"/>
          </a:xfrm>
          <a:prstGeom prst="straightConnector1">
            <a:avLst/>
          </a:prstGeom>
          <a:noFill/>
          <a:ln w="57150" cap="flat" cmpd="sng" algn="ctr">
            <a:solidFill>
              <a:srgbClr val="00B050"/>
            </a:solidFill>
            <a:prstDash val="solid"/>
            <a:miter lim="800000"/>
            <a:tailEnd type="triangle"/>
          </a:ln>
          <a:effectLst/>
        </p:spPr>
      </p:cxnSp>
      <p:sp>
        <p:nvSpPr>
          <p:cNvPr id="68" name="正方形/長方形 67"/>
          <p:cNvSpPr/>
          <p:nvPr/>
        </p:nvSpPr>
        <p:spPr>
          <a:xfrm>
            <a:off x="7807150" y="4141284"/>
            <a:ext cx="1870754"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進捗管理（必要に応じ</a:t>
            </a:r>
            <a:r>
              <a:rPr kumimoji="1" lang="en-US" altLang="ja-JP"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AP</a:t>
            </a:r>
            <a:r>
              <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改訂）</a:t>
            </a:r>
          </a:p>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9" name="正方形/長方形 68"/>
          <p:cNvSpPr/>
          <p:nvPr/>
        </p:nvSpPr>
        <p:spPr>
          <a:xfrm>
            <a:off x="4329281" y="5187422"/>
            <a:ext cx="1645282"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部局ヒアリング・組織編成</a:t>
            </a:r>
          </a:p>
        </p:txBody>
      </p:sp>
      <p:sp>
        <p:nvSpPr>
          <p:cNvPr id="70" name="正方形/長方形 69"/>
          <p:cNvSpPr/>
          <p:nvPr/>
        </p:nvSpPr>
        <p:spPr>
          <a:xfrm>
            <a:off x="6266409" y="5316985"/>
            <a:ext cx="1132878"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組織改正</a:t>
            </a:r>
          </a:p>
        </p:txBody>
      </p:sp>
      <p:cxnSp>
        <p:nvCxnSpPr>
          <p:cNvPr id="71" name="直線矢印コネクタ 70"/>
          <p:cNvCxnSpPr/>
          <p:nvPr/>
        </p:nvCxnSpPr>
        <p:spPr>
          <a:xfrm>
            <a:off x="7280077" y="5499889"/>
            <a:ext cx="2383769" cy="0"/>
          </a:xfrm>
          <a:prstGeom prst="straightConnector1">
            <a:avLst/>
          </a:prstGeom>
          <a:noFill/>
          <a:ln w="57150" cap="flat" cmpd="sng" algn="ctr">
            <a:solidFill>
              <a:srgbClr val="ED7D31"/>
            </a:solidFill>
            <a:prstDash val="solid"/>
            <a:miter lim="800000"/>
            <a:tailEnd type="triangle"/>
          </a:ln>
          <a:effectLst/>
        </p:spPr>
      </p:cxnSp>
      <p:sp>
        <p:nvSpPr>
          <p:cNvPr id="72" name="正方形/長方形 71"/>
          <p:cNvSpPr/>
          <p:nvPr/>
        </p:nvSpPr>
        <p:spPr>
          <a:xfrm>
            <a:off x="9330046" y="5320614"/>
            <a:ext cx="1132878"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a:t>
            </a:r>
            <a:endParaRPr kumimoji="1" lang="en-US" altLang="ja-JP"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組織改正</a:t>
            </a:r>
          </a:p>
        </p:txBody>
      </p:sp>
      <p:sp>
        <p:nvSpPr>
          <p:cNvPr id="73" name="正方形/長方形 72"/>
          <p:cNvSpPr/>
          <p:nvPr/>
        </p:nvSpPr>
        <p:spPr>
          <a:xfrm>
            <a:off x="7232729" y="5216791"/>
            <a:ext cx="1645282"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部局ヒアリング・組織編成</a:t>
            </a:r>
          </a:p>
        </p:txBody>
      </p:sp>
      <p:cxnSp>
        <p:nvCxnSpPr>
          <p:cNvPr id="74" name="直線矢印コネクタ 73"/>
          <p:cNvCxnSpPr/>
          <p:nvPr/>
        </p:nvCxnSpPr>
        <p:spPr>
          <a:xfrm>
            <a:off x="2497843" y="5014613"/>
            <a:ext cx="3144797" cy="846"/>
          </a:xfrm>
          <a:prstGeom prst="straightConnector1">
            <a:avLst/>
          </a:prstGeom>
          <a:noFill/>
          <a:ln w="57150" cap="flat" cmpd="sng" algn="ctr">
            <a:solidFill>
              <a:srgbClr val="4472C4"/>
            </a:solidFill>
            <a:prstDash val="solid"/>
            <a:miter lim="800000"/>
            <a:tailEnd type="triangle"/>
          </a:ln>
          <a:effectLst/>
        </p:spPr>
      </p:cxnSp>
      <p:sp>
        <p:nvSpPr>
          <p:cNvPr id="75" name="正方形/長方形 74"/>
          <p:cNvSpPr/>
          <p:nvPr/>
        </p:nvSpPr>
        <p:spPr>
          <a:xfrm>
            <a:off x="2397513" y="4699475"/>
            <a:ext cx="2950927"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予算要求状況把握・予算編成</a:t>
            </a:r>
          </a:p>
        </p:txBody>
      </p:sp>
      <p:sp>
        <p:nvSpPr>
          <p:cNvPr id="76" name="正方形/長方形 75"/>
          <p:cNvSpPr/>
          <p:nvPr/>
        </p:nvSpPr>
        <p:spPr>
          <a:xfrm>
            <a:off x="5394453" y="4834900"/>
            <a:ext cx="1132878"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2</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予算案公表</a:t>
            </a:r>
          </a:p>
        </p:txBody>
      </p:sp>
      <p:cxnSp>
        <p:nvCxnSpPr>
          <p:cNvPr id="77" name="直線矢印コネクタ 76"/>
          <p:cNvCxnSpPr/>
          <p:nvPr/>
        </p:nvCxnSpPr>
        <p:spPr>
          <a:xfrm flipV="1">
            <a:off x="6554600" y="5057813"/>
            <a:ext cx="2323411" cy="3342"/>
          </a:xfrm>
          <a:prstGeom prst="straightConnector1">
            <a:avLst/>
          </a:prstGeom>
          <a:noFill/>
          <a:ln w="57150" cap="flat" cmpd="sng" algn="ctr">
            <a:solidFill>
              <a:srgbClr val="4472C4"/>
            </a:solidFill>
            <a:prstDash val="solid"/>
            <a:miter lim="800000"/>
            <a:tailEnd type="triangle"/>
          </a:ln>
          <a:effectLst/>
        </p:spPr>
      </p:cxnSp>
      <p:sp>
        <p:nvSpPr>
          <p:cNvPr id="78" name="正方形/長方形 77"/>
          <p:cNvSpPr/>
          <p:nvPr/>
        </p:nvSpPr>
        <p:spPr>
          <a:xfrm>
            <a:off x="8686081" y="4860300"/>
            <a:ext cx="1132878"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2</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月</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予算案公表</a:t>
            </a:r>
          </a:p>
        </p:txBody>
      </p:sp>
      <p:sp>
        <p:nvSpPr>
          <p:cNvPr id="79" name="正方形/長方形 78"/>
          <p:cNvSpPr/>
          <p:nvPr/>
        </p:nvSpPr>
        <p:spPr>
          <a:xfrm>
            <a:off x="6090084" y="4745775"/>
            <a:ext cx="2950927" cy="34326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800" kern="1200" dirty="0" smtClean="0">
                <a:solidFill>
                  <a:prstClr val="black"/>
                </a:solidFill>
                <a:latin typeface="Meiryo UI" panose="020B0604030504040204" pitchFamily="50" charset="-128"/>
                <a:ea typeface="游ゴシック" panose="020B0400000000000000" pitchFamily="50" charset="-128"/>
                <a:cs typeface="+mn-cs"/>
              </a:rPr>
              <a:t>予</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算要求状況把握・予算編成</a:t>
            </a:r>
          </a:p>
        </p:txBody>
      </p:sp>
      <p:sp>
        <p:nvSpPr>
          <p:cNvPr id="80" name="テキスト ボックス 79"/>
          <p:cNvSpPr txBox="1"/>
          <p:nvPr/>
        </p:nvSpPr>
        <p:spPr>
          <a:xfrm>
            <a:off x="519522" y="869939"/>
            <a:ext cx="5703872"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年度の取組み</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41" name="正方形/長方形 40"/>
          <p:cNvSpPr/>
          <p:nvPr/>
        </p:nvSpPr>
        <p:spPr>
          <a:xfrm>
            <a:off x="786024" y="1410784"/>
            <a:ext cx="9821344"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1" lang="ja-JP" altLang="en-US" sz="1600" dirty="0" smtClean="0">
                <a:solidFill>
                  <a:prstClr val="black"/>
                </a:solidFill>
                <a:latin typeface="+mn-ea"/>
              </a:rPr>
              <a:t>　・ 大阪版万博アクションプランの改訂、国</a:t>
            </a:r>
            <a:r>
              <a:rPr kumimoji="1" lang="ja-JP" altLang="en-US" sz="1600" dirty="0">
                <a:solidFill>
                  <a:prstClr val="black"/>
                </a:solidFill>
                <a:latin typeface="+mn-ea"/>
              </a:rPr>
              <a:t>への</a:t>
            </a:r>
            <a:r>
              <a:rPr kumimoji="1" lang="ja-JP" altLang="en-US" sz="1600" dirty="0" smtClean="0">
                <a:solidFill>
                  <a:prstClr val="black"/>
                </a:solidFill>
                <a:latin typeface="+mn-ea"/>
              </a:rPr>
              <a:t>要望の実施</a:t>
            </a:r>
            <a:endParaRPr kumimoji="1" lang="en-US" altLang="ja-JP" sz="1600" dirty="0" smtClean="0">
              <a:solidFill>
                <a:prstClr val="black"/>
              </a:solidFill>
              <a:latin typeface="+mn-ea"/>
            </a:endParaRPr>
          </a:p>
          <a:p>
            <a:r>
              <a:rPr kumimoji="1" lang="ja-JP" altLang="en-US" sz="1600" dirty="0">
                <a:solidFill>
                  <a:prstClr val="black"/>
                </a:solidFill>
                <a:latin typeface="+mn-ea"/>
              </a:rPr>
              <a:t>　</a:t>
            </a:r>
            <a:r>
              <a:rPr kumimoji="1" lang="ja-JP" altLang="en-US" sz="1600" dirty="0" smtClean="0">
                <a:solidFill>
                  <a:prstClr val="black"/>
                </a:solidFill>
                <a:latin typeface="+mn-ea"/>
              </a:rPr>
              <a:t>・ 府</a:t>
            </a:r>
            <a:r>
              <a:rPr kumimoji="1" lang="ja-JP" altLang="en-US" sz="1600" dirty="0">
                <a:solidFill>
                  <a:prstClr val="black"/>
                </a:solidFill>
                <a:latin typeface="+mn-ea"/>
              </a:rPr>
              <a:t>市における万博関連事業予算要求状況の適切な把握と予算編成状況の</a:t>
            </a:r>
            <a:r>
              <a:rPr kumimoji="1" lang="ja-JP" altLang="en-US" sz="1600" dirty="0" smtClean="0">
                <a:solidFill>
                  <a:prstClr val="black"/>
                </a:solidFill>
                <a:latin typeface="+mn-ea"/>
              </a:rPr>
              <a:t>共有</a:t>
            </a:r>
            <a:endParaRPr kumimoji="1" lang="en-US" altLang="ja-JP" sz="1600" dirty="0" smtClean="0">
              <a:solidFill>
                <a:prstClr val="black"/>
              </a:solidFill>
              <a:latin typeface="+mn-ea"/>
            </a:endParaRPr>
          </a:p>
          <a:p>
            <a:pPr lvl="0"/>
            <a:r>
              <a:rPr kumimoji="1" lang="ja-JP" altLang="en-US" sz="1600" dirty="0">
                <a:solidFill>
                  <a:prstClr val="black"/>
                </a:solidFill>
                <a:latin typeface="+mn-ea"/>
              </a:rPr>
              <a:t>　</a:t>
            </a:r>
            <a:r>
              <a:rPr kumimoji="1" lang="ja-JP" altLang="en-US" sz="1600" dirty="0" smtClean="0">
                <a:solidFill>
                  <a:prstClr val="black"/>
                </a:solidFill>
                <a:latin typeface="+mn-ea"/>
              </a:rPr>
              <a:t>・ </a:t>
            </a:r>
            <a:r>
              <a:rPr kumimoji="1" lang="en-US" altLang="ja-JP" sz="1600" dirty="0" smtClean="0">
                <a:solidFill>
                  <a:prstClr val="black"/>
                </a:solidFill>
                <a:latin typeface="+mn-ea"/>
              </a:rPr>
              <a:t>2025</a:t>
            </a:r>
            <a:r>
              <a:rPr kumimoji="1" lang="ja-JP" altLang="en-US" sz="1600" dirty="0" smtClean="0">
                <a:solidFill>
                  <a:prstClr val="black"/>
                </a:solidFill>
                <a:latin typeface="+mn-ea"/>
              </a:rPr>
              <a:t>年国際博覧会協会の準備状況を勘案しつつ、必要となる府市の組織体制確保等に向けた検討の実施</a:t>
            </a:r>
            <a:endParaRPr kumimoji="1" lang="en-US" altLang="ja-JP" sz="1600" dirty="0">
              <a:solidFill>
                <a:prstClr val="black"/>
              </a:solidFill>
              <a:latin typeface="+mn-ea"/>
            </a:endParaRPr>
          </a:p>
        </p:txBody>
      </p:sp>
    </p:spTree>
    <p:extLst>
      <p:ext uri="{BB962C8B-B14F-4D97-AF65-F5344CB8AC3E}">
        <p14:creationId xmlns:p14="http://schemas.microsoft.com/office/powerpoint/2010/main" val="3124093496"/>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33</a:t>
            </a:fld>
            <a:endParaRPr lang="ja-JP" altLang="en-US" b="1" dirty="0">
              <a:solidFill>
                <a:schemeClr val="tx1"/>
              </a:solidFill>
            </a:endParaRPr>
          </a:p>
        </p:txBody>
      </p:sp>
      <p:sp>
        <p:nvSpPr>
          <p:cNvPr id="8" name="テキスト ボックス 7"/>
          <p:cNvSpPr txBox="1"/>
          <p:nvPr/>
        </p:nvSpPr>
        <p:spPr>
          <a:xfrm>
            <a:off x="741214" y="139349"/>
            <a:ext cx="9456886" cy="461665"/>
          </a:xfrm>
          <a:prstGeom prst="rect">
            <a:avLst/>
          </a:prstGeom>
          <a:solidFill>
            <a:schemeClr val="tx2">
              <a:lumMod val="50000"/>
            </a:schemeClr>
          </a:solidFill>
        </p:spPr>
        <p:txBody>
          <a:bodyPr wrap="square" rtlCol="0">
            <a:spAutoFit/>
          </a:bodyPr>
          <a:lstStyle/>
          <a:p>
            <a:r>
              <a:rPr kumimoji="1" lang="ja-JP" altLang="en-US" sz="2400" b="1" dirty="0" smtClean="0">
                <a:solidFill>
                  <a:schemeClr val="bg1"/>
                </a:solidFill>
                <a:latin typeface="Meiryo UI" panose="020B0604030504040204" pitchFamily="50" charset="-128"/>
                <a:ea typeface="Meiryo UI" panose="020B0604030504040204" pitchFamily="50" charset="-128"/>
              </a:rPr>
              <a:t>危機管理部会</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649534" y="838881"/>
            <a:ext cx="8686800"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425286" y="614171"/>
            <a:ext cx="953588" cy="307777"/>
          </a:xfrm>
          <a:prstGeom prst="rect">
            <a:avLst/>
          </a:prstGeom>
          <a:noFill/>
        </p:spPr>
        <p:txBody>
          <a:bodyPr wrap="square" rtlCol="0">
            <a:spAutoFit/>
          </a:bodyPr>
          <a:lstStyle/>
          <a:p>
            <a:pPr defTabSz="457200" hangingPunct="1"/>
            <a:r>
              <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構成</a:t>
            </a:r>
            <a:r>
              <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450337" y="2167122"/>
            <a:ext cx="11367940" cy="1213803"/>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450337" y="2080187"/>
            <a:ext cx="2653910" cy="461665"/>
          </a:xfrm>
          <a:prstGeom prst="rect">
            <a:avLst/>
          </a:prstGeom>
          <a:noFill/>
        </p:spPr>
        <p:txBody>
          <a:bodyPr wrap="square" rtlCol="0">
            <a:spAutoFit/>
          </a:bodyPr>
          <a:lstStyle/>
          <a:p>
            <a:pPr defTabSz="457200" hangingPunct="1">
              <a:lnSpc>
                <a:spcPct val="1500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な課題と検討内容</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12" name="正方形/長方形 11"/>
          <p:cNvSpPr/>
          <p:nvPr/>
        </p:nvSpPr>
        <p:spPr>
          <a:xfrm>
            <a:off x="600891" y="4146449"/>
            <a:ext cx="8673737"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テキスト ボックス 12"/>
          <p:cNvSpPr txBox="1"/>
          <p:nvPr/>
        </p:nvSpPr>
        <p:spPr>
          <a:xfrm>
            <a:off x="450337" y="3352356"/>
            <a:ext cx="1857075"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graphicFrame>
        <p:nvGraphicFramePr>
          <p:cNvPr id="14" name="表 13"/>
          <p:cNvGraphicFramePr>
            <a:graphicFrameLocks noGrp="1"/>
          </p:cNvGraphicFramePr>
          <p:nvPr>
            <p:extLst>
              <p:ext uri="{D42A27DB-BD31-4B8C-83A1-F6EECF244321}">
                <p14:modId xmlns:p14="http://schemas.microsoft.com/office/powerpoint/2010/main" val="2467395316"/>
              </p:ext>
            </p:extLst>
          </p:nvPr>
        </p:nvGraphicFramePr>
        <p:xfrm>
          <a:off x="450337" y="928120"/>
          <a:ext cx="11367940" cy="1216748"/>
        </p:xfrm>
        <a:graphic>
          <a:graphicData uri="http://schemas.openxmlformats.org/drawingml/2006/table">
            <a:tbl>
              <a:tblPr firstRow="1" bandRow="1"/>
              <a:tblGrid>
                <a:gridCol w="5375007">
                  <a:extLst>
                    <a:ext uri="{9D8B030D-6E8A-4147-A177-3AD203B41FA5}">
                      <a16:colId xmlns:a16="http://schemas.microsoft.com/office/drawing/2014/main" val="3210187183"/>
                    </a:ext>
                  </a:extLst>
                </a:gridCol>
                <a:gridCol w="5992933">
                  <a:extLst>
                    <a:ext uri="{9D8B030D-6E8A-4147-A177-3AD203B41FA5}">
                      <a16:colId xmlns:a16="http://schemas.microsoft.com/office/drawing/2014/main" val="1381428020"/>
                    </a:ext>
                  </a:extLst>
                </a:gridCol>
              </a:tblGrid>
              <a:tr h="333337">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smtClean="0">
                          <a:latin typeface="Meiryo UI" panose="020B0604030504040204" pitchFamily="50" charset="-128"/>
                          <a:ea typeface="Meiryo UI" panose="020B0604030504040204" pitchFamily="50" charset="-128"/>
                        </a:rPr>
                        <a:t>大　　阪　　府</a:t>
                      </a:r>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smtClean="0">
                          <a:latin typeface="Meiryo UI" panose="020B0604030504040204" pitchFamily="50" charset="-128"/>
                          <a:ea typeface="Meiryo UI" panose="020B0604030504040204" pitchFamily="50" charset="-128"/>
                        </a:rPr>
                        <a:t>大　　阪　　市</a:t>
                      </a:r>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333337">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dirty="0" smtClean="0">
                          <a:latin typeface="Meiryo UI" panose="020B0604030504040204" pitchFamily="50" charset="-128"/>
                          <a:ea typeface="Meiryo UI" panose="020B0604030504040204" pitchFamily="50" charset="-128"/>
                        </a:rPr>
                        <a:t>危機管理室</a:t>
                      </a:r>
                      <a:r>
                        <a:rPr kumimoji="1" lang="ja-JP" altLang="en-US" sz="1400" dirty="0" smtClean="0">
                          <a:latin typeface="Meiryo UI" panose="020B0604030504040204" pitchFamily="50" charset="-128"/>
                          <a:ea typeface="Meiryo UI" panose="020B0604030504040204" pitchFamily="50" charset="-128"/>
                        </a:rPr>
                        <a:t>、</a:t>
                      </a:r>
                      <a:r>
                        <a:rPr kumimoji="1" lang="zh-TW" altLang="en-US" sz="1400" dirty="0" smtClean="0">
                          <a:latin typeface="Meiryo UI" panose="020B0604030504040204" pitchFamily="50" charset="-128"/>
                          <a:ea typeface="Meiryo UI" panose="020B0604030504040204" pitchFamily="50" charset="-128"/>
                        </a:rPr>
                        <a:t>健康医療部</a:t>
                      </a:r>
                      <a:r>
                        <a:rPr kumimoji="1" lang="ja-JP" altLang="en-US" sz="1400" dirty="0" err="1" smtClean="0">
                          <a:latin typeface="Meiryo UI" panose="020B0604030504040204" pitchFamily="50" charset="-128"/>
                          <a:ea typeface="Meiryo UI" panose="020B0604030504040204" pitchFamily="50" charset="-128"/>
                        </a:rPr>
                        <a:t>、</a:t>
                      </a:r>
                      <a:r>
                        <a:rPr kumimoji="1" lang="zh-TW" altLang="en-US" sz="1400" dirty="0" smtClean="0">
                          <a:latin typeface="Meiryo UI" panose="020B0604030504040204" pitchFamily="50" charset="-128"/>
                          <a:ea typeface="Meiryo UI" panose="020B0604030504040204" pitchFamily="50" charset="-128"/>
                        </a:rPr>
                        <a:t>都市整備部</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警察</a:t>
                      </a:r>
                      <a:r>
                        <a:rPr kumimoji="1" lang="zh-TW" altLang="en-US" sz="1400" dirty="0" smtClean="0">
                          <a:latin typeface="Meiryo UI" panose="020B0604030504040204" pitchFamily="50" charset="-128"/>
                          <a:ea typeface="Meiryo UI" panose="020B0604030504040204" pitchFamily="50" charset="-128"/>
                        </a:rPr>
                        <a:t>本部</a:t>
                      </a: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zh-TW" altLang="en-US" sz="1400" dirty="0" smtClean="0">
                          <a:latin typeface="Meiryo UI" panose="020B0604030504040204" pitchFamily="50" charset="-128"/>
                          <a:ea typeface="Meiryo UI" panose="020B0604030504040204" pitchFamily="50" charset="-128"/>
                        </a:rPr>
                        <a:t>危機管理室</a:t>
                      </a:r>
                      <a:r>
                        <a:rPr kumimoji="1" lang="ja-JP" altLang="en-US" sz="1400" dirty="0" smtClean="0">
                          <a:latin typeface="Meiryo UI" panose="020B0604030504040204" pitchFamily="50" charset="-128"/>
                          <a:ea typeface="Meiryo UI" panose="020B0604030504040204" pitchFamily="50" charset="-128"/>
                        </a:rPr>
                        <a:t>、</a:t>
                      </a:r>
                      <a:r>
                        <a:rPr kumimoji="1" lang="zh-TW" altLang="en-US" sz="1400" dirty="0" smtClean="0">
                          <a:latin typeface="Meiryo UI" panose="020B0604030504040204" pitchFamily="50" charset="-128"/>
                          <a:ea typeface="Meiryo UI" panose="020B0604030504040204" pitchFamily="50" charset="-128"/>
                        </a:rPr>
                        <a:t>消防局</a:t>
                      </a:r>
                      <a:r>
                        <a:rPr kumimoji="1" lang="ja-JP" altLang="en-US" sz="1400" dirty="0" smtClean="0">
                          <a:latin typeface="Meiryo UI" panose="020B0604030504040204" pitchFamily="50" charset="-128"/>
                          <a:ea typeface="Meiryo UI" panose="020B0604030504040204" pitchFamily="50" charset="-128"/>
                        </a:rPr>
                        <a:t>、</a:t>
                      </a:r>
                      <a:r>
                        <a:rPr kumimoji="1" lang="zh-TW" altLang="en-US" sz="1400" dirty="0" smtClean="0">
                          <a:latin typeface="Meiryo UI" panose="020B0604030504040204" pitchFamily="50" charset="-128"/>
                          <a:ea typeface="Meiryo UI" panose="020B0604030504040204" pitchFamily="50" charset="-128"/>
                        </a:rPr>
                        <a:t>建設局</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大正</a:t>
                      </a:r>
                      <a:r>
                        <a:rPr kumimoji="1" lang="zh-TW" altLang="en-US" sz="1400" dirty="0" smtClean="0">
                          <a:latin typeface="Meiryo UI" panose="020B0604030504040204" pitchFamily="50" charset="-128"/>
                          <a:ea typeface="Meiryo UI" panose="020B0604030504040204" pitchFamily="50" charset="-128"/>
                        </a:rPr>
                        <a:t>区役所</a:t>
                      </a:r>
                      <a:r>
                        <a:rPr kumimoji="1" lang="ja-JP" altLang="en-US" sz="1400" dirty="0" smtClean="0">
                          <a:latin typeface="Meiryo UI" panose="020B0604030504040204" pitchFamily="50" charset="-128"/>
                          <a:ea typeface="Meiryo UI" panose="020B0604030504040204" pitchFamily="50" charset="-128"/>
                        </a:rPr>
                        <a:t>、東淀川</a:t>
                      </a:r>
                      <a:r>
                        <a:rPr kumimoji="1" lang="zh-TW" altLang="en-US" sz="1400" dirty="0" smtClean="0">
                          <a:latin typeface="Meiryo UI" panose="020B0604030504040204" pitchFamily="50" charset="-128"/>
                          <a:ea typeface="Meiryo UI" panose="020B0604030504040204" pitchFamily="50" charset="-128"/>
                        </a:rPr>
                        <a:t>区役所</a:t>
                      </a:r>
                      <a:r>
                        <a:rPr kumimoji="1" lang="ja-JP" altLang="en-US" sz="1400" dirty="0" smtClean="0">
                          <a:latin typeface="Meiryo UI" panose="020B0604030504040204" pitchFamily="50" charset="-128"/>
                          <a:ea typeface="Meiryo UI" panose="020B0604030504040204" pitchFamily="50" charset="-128"/>
                        </a:rPr>
                        <a:t>、北区</a:t>
                      </a:r>
                      <a:r>
                        <a:rPr kumimoji="1" lang="zh-TW" altLang="en-US" sz="1400" dirty="0" smtClean="0">
                          <a:latin typeface="Meiryo UI" panose="020B0604030504040204" pitchFamily="50" charset="-128"/>
                          <a:ea typeface="Meiryo UI" panose="020B0604030504040204" pitchFamily="50" charset="-128"/>
                        </a:rPr>
                        <a:t>役所</a:t>
                      </a:r>
                      <a:endParaRPr kumimoji="1" lang="en-US" altLang="ja-JP" sz="1400" dirty="0" smtClean="0">
                        <a:latin typeface="Meiryo UI" panose="020B0604030504040204" pitchFamily="50" charset="-128"/>
                        <a:ea typeface="Meiryo UI" panose="020B0604030504040204" pitchFamily="50" charset="-128"/>
                      </a:endParaRPr>
                    </a:p>
                  </a:txBody>
                  <a:tcPr marL="45720" marR="45720"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r h="39378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大阪都市計画局、大阪港湾局</a:t>
                      </a:r>
                      <a:endParaRPr kumimoji="1" lang="zh-TW" altLang="en-US" sz="1400" dirty="0" smtClean="0">
                        <a:latin typeface="Meiryo UI" panose="020B0604030504040204" pitchFamily="50" charset="-128"/>
                        <a:ea typeface="Meiryo UI" panose="020B0604030504040204" pitchFamily="50" charset="-128"/>
                      </a:endParaRPr>
                    </a:p>
                  </a:txBody>
                  <a:tcPr marL="45720" marR="4572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l"/>
                      <a:endParaRPr kumimoji="1" lang="zh-TW" altLang="en-US" sz="1400" dirty="0" smtClean="0">
                        <a:latin typeface="Meiryo UI" panose="020B0604030504040204" pitchFamily="50" charset="-128"/>
                        <a:ea typeface="Meiryo UI" panose="020B0604030504040204" pitchFamily="50" charset="-128"/>
                      </a:endParaRPr>
                    </a:p>
                  </a:txBody>
                  <a:tcPr marL="45720" marR="4572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302553186"/>
                  </a:ext>
                </a:extLst>
              </a:tr>
            </a:tbl>
          </a:graphicData>
        </a:graphic>
      </p:graphicFrame>
      <p:sp>
        <p:nvSpPr>
          <p:cNvPr id="15" name="テキスト ボックス 14"/>
          <p:cNvSpPr txBox="1"/>
          <p:nvPr/>
        </p:nvSpPr>
        <p:spPr>
          <a:xfrm>
            <a:off x="857465" y="564491"/>
            <a:ext cx="8503920"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部会長：大阪府危機管理監</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副部会長：大阪市危機管理監</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749159" y="3679281"/>
            <a:ext cx="8487549" cy="1723549"/>
          </a:xfrm>
          <a:prstGeom prst="rect">
            <a:avLst/>
          </a:prstGeom>
          <a:noFill/>
        </p:spPr>
        <p:txBody>
          <a:bodyPr wrap="square" tIns="0" bIns="0" rtlCol="0">
            <a:spAutoFit/>
          </a:bodyPr>
          <a:lstStyle/>
          <a:p>
            <a:pPr marL="285750" indent="-285750" defTabSz="457200" hangingPunct="1">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４年</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11</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月２日</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第１回</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危機</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管理部会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を開催</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kern="1200" dirty="0">
                <a:solidFill>
                  <a:prstClr val="black"/>
                </a:solidFill>
                <a:latin typeface="Meiryo UI" panose="020B0604030504040204" pitchFamily="50" charset="-128"/>
                <a:ea typeface="Meiryo UI" panose="020B0604030504040204" pitchFamily="50" charset="-128"/>
                <a:cs typeface="+mn-cs"/>
              </a:rPr>
              <a:t>　　　　　　　　　　　　　　　部会長・副部</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会長を決定。</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防災</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警備の２つの分科会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設置し、分科会ごとに検討を進めて</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いくことを決定</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令和５年１月</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16</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日　第１回警備分科会を開催</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博覧会協会より協議会の検討状況</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について情報</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提供。各機関の体制を点検することを決定</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令和５年３月</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24</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日　第１回防災分科会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博覧会協会より協議会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の検討状況について情報</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提供。今後</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の進め方等について</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協議</a:t>
            </a:r>
            <a:endParaRPr kumimoji="1" lang="ja-JP" altLang="en-US"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17" name="テキスト ボックス 16"/>
          <p:cNvSpPr txBox="1"/>
          <p:nvPr/>
        </p:nvSpPr>
        <p:spPr>
          <a:xfrm>
            <a:off x="649534" y="2411429"/>
            <a:ext cx="10731107" cy="969496"/>
          </a:xfrm>
          <a:prstGeom prst="rect">
            <a:avLst/>
          </a:prstGeom>
          <a:noFill/>
        </p:spPr>
        <p:txBody>
          <a:bodyPr wrap="square" tIns="0" bIns="0" rtlCol="0">
            <a:spAutoFit/>
          </a:bodyPr>
          <a:lstStyle/>
          <a:p>
            <a:pPr marL="285750" indent="-285750" defTabSz="457200" hangingPunct="1">
              <a:lnSpc>
                <a:spcPct val="150000"/>
              </a:lnSpc>
              <a:buFont typeface="Wingdings" panose="05000000000000000000" pitchFamily="2" charset="2"/>
              <a:buChar char="u"/>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万博開催時の府域における危機管理・安全対策の実施</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ct val="150000"/>
              </a:lnSpc>
              <a:buFont typeface="Wingdings" panose="05000000000000000000" pitchFamily="2" charset="2"/>
              <a:buChar char="u"/>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博覧会協会が設置している「安全対策協議会」や周辺市町村と連携し、以下について検討</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ct val="1500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災害</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時における救急</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体制、周辺</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滞在客の避難に向けた対策</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構築、消防</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防災体制の</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整備、警備体制</a:t>
            </a:r>
          </a:p>
        </p:txBody>
      </p:sp>
      <p:graphicFrame>
        <p:nvGraphicFramePr>
          <p:cNvPr id="18" name="表 17"/>
          <p:cNvGraphicFramePr>
            <a:graphicFrameLocks noGrp="1"/>
          </p:cNvGraphicFramePr>
          <p:nvPr>
            <p:extLst>
              <p:ext uri="{D42A27DB-BD31-4B8C-83A1-F6EECF244321}">
                <p14:modId xmlns:p14="http://schemas.microsoft.com/office/powerpoint/2010/main" val="3250729597"/>
              </p:ext>
            </p:extLst>
          </p:nvPr>
        </p:nvGraphicFramePr>
        <p:xfrm>
          <a:off x="1815377" y="5281682"/>
          <a:ext cx="7720153" cy="1215781"/>
        </p:xfrm>
        <a:graphic>
          <a:graphicData uri="http://schemas.openxmlformats.org/drawingml/2006/table">
            <a:tbl>
              <a:tblPr firstRow="1" bandRow="1"/>
              <a:tblGrid>
                <a:gridCol w="2221603">
                  <a:extLst>
                    <a:ext uri="{9D8B030D-6E8A-4147-A177-3AD203B41FA5}">
                      <a16:colId xmlns:a16="http://schemas.microsoft.com/office/drawing/2014/main" val="3732844096"/>
                    </a:ext>
                  </a:extLst>
                </a:gridCol>
                <a:gridCol w="5498550">
                  <a:extLst>
                    <a:ext uri="{9D8B030D-6E8A-4147-A177-3AD203B41FA5}">
                      <a16:colId xmlns:a16="http://schemas.microsoft.com/office/drawing/2014/main" val="2802022665"/>
                    </a:ext>
                  </a:extLst>
                </a:gridCol>
              </a:tblGrid>
              <a:tr h="346185">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200" dirty="0" smtClean="0">
                          <a:latin typeface="Meiryo UI" panose="020B0604030504040204" pitchFamily="50" charset="-128"/>
                          <a:ea typeface="Meiryo UI" panose="020B0604030504040204" pitchFamily="50" charset="-128"/>
                        </a:rPr>
                        <a:t>名称</a:t>
                      </a:r>
                      <a:endParaRPr kumimoji="1" lang="ja-JP" altLang="en-US" sz="1200" dirty="0">
                        <a:latin typeface="Meiryo UI" panose="020B0604030504040204" pitchFamily="50" charset="-128"/>
                        <a:ea typeface="Meiryo UI" panose="020B0604030504040204" pitchFamily="50" charset="-128"/>
                      </a:endParaRPr>
                    </a:p>
                  </a:txBody>
                  <a:tcPr anchor="ctr">
                    <a:lnL w="12700" cmpd="sng">
                      <a:solidFill>
                        <a:srgbClr val="5B9BD5"/>
                      </a:solidFill>
                    </a:lnL>
                    <a:lnR w="12700" cap="flat" cmpd="sng" algn="ctr">
                      <a:solidFill>
                        <a:sysClr val="window" lastClr="FFFFFF"/>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200" dirty="0" smtClean="0">
                          <a:latin typeface="Meiryo UI" panose="020B0604030504040204" pitchFamily="50" charset="-128"/>
                          <a:ea typeface="Meiryo UI" panose="020B0604030504040204" pitchFamily="50" charset="-128"/>
                        </a:rPr>
                        <a:t>検討項目</a:t>
                      </a:r>
                      <a:endParaRPr kumimoji="1" lang="ja-JP" altLang="en-US" sz="120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2201472041"/>
                  </a:ext>
                </a:extLst>
              </a:tr>
              <a:tr h="346185">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ja-JP" altLang="en-US" sz="1200" b="1" u="sng" dirty="0" smtClean="0">
                          <a:latin typeface="Meiryo UI" panose="020B0604030504040204" pitchFamily="50" charset="-128"/>
                          <a:ea typeface="Meiryo UI" panose="020B0604030504040204" pitchFamily="50" charset="-128"/>
                        </a:rPr>
                        <a:t>防災分科会</a:t>
                      </a:r>
                      <a:endParaRPr kumimoji="1" lang="ja-JP" altLang="en-US" sz="1200" b="1" u="sng" dirty="0">
                        <a:latin typeface="Meiryo UI" panose="020B0604030504040204" pitchFamily="50" charset="-128"/>
                        <a:ea typeface="Meiryo UI" panose="020B0604030504040204" pitchFamily="50" charset="-128"/>
                      </a:endParaRPr>
                    </a:p>
                  </a:txBody>
                  <a:tcPr anchor="ctr">
                    <a:lnL w="12700" cmpd="sng">
                      <a:solidFill>
                        <a:srgbClr val="5B9BD5"/>
                      </a:solidFill>
                    </a:lnL>
                    <a:lnR w="12700" cap="flat" cmpd="sng" algn="ctr">
                      <a:solidFill>
                        <a:srgbClr val="5B9BD5"/>
                      </a:solidFill>
                      <a:prstDash val="solid"/>
                      <a:round/>
                      <a:headEnd type="none" w="med" len="med"/>
                      <a:tailEnd type="none" w="med" len="med"/>
                    </a:lnR>
                    <a:lnT w="12700" cmpd="sng">
                      <a:solidFill>
                        <a:srgbClr val="5B9BD5"/>
                      </a:solidFill>
                    </a:lnT>
                    <a:lnB w="381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ja-JP" altLang="en-US" sz="1200" dirty="0" smtClean="0">
                          <a:latin typeface="Meiryo UI" panose="020B0604030504040204" pitchFamily="50" charset="-128"/>
                          <a:ea typeface="Meiryo UI" panose="020B0604030504040204" pitchFamily="50" charset="-128"/>
                        </a:rPr>
                        <a:t>避難・救助対策、　</a:t>
                      </a:r>
                      <a:r>
                        <a:rPr lang="ja-JP" altLang="en-US" sz="1200" u="none" strike="noStrike" dirty="0" smtClean="0">
                          <a:effectLst/>
                          <a:latin typeface="Meiryo UI" panose="020B0604030504040204" pitchFamily="50" charset="-128"/>
                          <a:ea typeface="Meiryo UI" panose="020B0604030504040204" pitchFamily="50" charset="-128"/>
                        </a:rPr>
                        <a:t>消防防災・救急体制</a:t>
                      </a:r>
                      <a:r>
                        <a:rPr kumimoji="1" lang="ja-JP" altLang="en-US" sz="1200" b="0" dirty="0" smtClean="0">
                          <a:latin typeface="Meiryo UI" panose="020B0604030504040204" pitchFamily="50" charset="-128"/>
                          <a:ea typeface="Meiryo UI" panose="020B0604030504040204" pitchFamily="50" charset="-128"/>
                        </a:rPr>
                        <a:t>（自然災害を想定）</a:t>
                      </a: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mpd="sng">
                      <a:solidFill>
                        <a:srgbClr val="5B9BD5"/>
                      </a:solidFill>
                    </a:lnT>
                    <a:lnB w="381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658082133"/>
                  </a:ext>
                </a:extLst>
              </a:tr>
              <a:tr h="48426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ja-JP" altLang="en-US" sz="1200" b="1" u="sng" dirty="0" smtClean="0">
                          <a:latin typeface="Meiryo UI" panose="020B0604030504040204" pitchFamily="50" charset="-128"/>
                          <a:ea typeface="Meiryo UI" panose="020B0604030504040204" pitchFamily="50" charset="-128"/>
                        </a:rPr>
                        <a:t>警備分科会</a:t>
                      </a:r>
                      <a:endParaRPr kumimoji="1" lang="ja-JP" altLang="en-US" sz="1200" b="1" u="sng" dirty="0">
                        <a:latin typeface="Meiryo UI" panose="020B0604030504040204" pitchFamily="50" charset="-128"/>
                        <a:ea typeface="Meiryo UI" panose="020B0604030504040204" pitchFamily="50" charset="-128"/>
                      </a:endParaRPr>
                    </a:p>
                  </a:txBody>
                  <a:tcPr anchor="ctr">
                    <a:lnL w="12700" cmpd="sng">
                      <a:solidFill>
                        <a:srgbClr val="5B9BD5"/>
                      </a:solidFill>
                    </a:lnL>
                    <a:lnR w="12700" cap="flat" cmpd="sng" algn="ctr">
                      <a:solidFill>
                        <a:srgbClr val="5B9BD5"/>
                      </a:solidFill>
                      <a:prstDash val="solid"/>
                      <a:round/>
                      <a:headEnd type="none" w="med" len="med"/>
                      <a:tailEnd type="none" w="med" len="med"/>
                    </a:lnR>
                    <a:lnT w="381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ja-JP" altLang="en-US" sz="1200" dirty="0" smtClean="0">
                          <a:latin typeface="Meiryo UI" panose="020B0604030504040204" pitchFamily="50" charset="-128"/>
                          <a:ea typeface="Meiryo UI" panose="020B0604030504040204" pitchFamily="50" charset="-128"/>
                        </a:rPr>
                        <a:t>警備体制（</a:t>
                      </a:r>
                      <a:r>
                        <a:rPr kumimoji="1" lang="ja-JP" altLang="en-US" sz="1200" dirty="0" smtClean="0">
                          <a:solidFill>
                            <a:schemeClr val="tx1"/>
                          </a:solidFill>
                          <a:latin typeface="Meiryo UI" panose="020B0604030504040204" pitchFamily="50" charset="-128"/>
                          <a:ea typeface="Meiryo UI" panose="020B0604030504040204" pitchFamily="50" charset="-128"/>
                        </a:rPr>
                        <a:t>テロ、国民保護事象等の危機事象</a:t>
                      </a:r>
                      <a:r>
                        <a:rPr kumimoji="1" lang="ja-JP" altLang="en-US" sz="1200" dirty="0" smtClean="0">
                          <a:latin typeface="Meiryo UI" panose="020B0604030504040204" pitchFamily="50" charset="-128"/>
                          <a:ea typeface="Meiryo UI" panose="020B0604030504040204" pitchFamily="50" charset="-128"/>
                        </a:rPr>
                        <a:t>を想定）</a:t>
                      </a:r>
                      <a:endParaRPr kumimoji="1" lang="en-US" altLang="ja-JP" sz="1200" dirty="0" smtClean="0">
                        <a:latin typeface="Meiryo UI" panose="020B0604030504040204" pitchFamily="50" charset="-128"/>
                        <a:ea typeface="Meiryo UI" panose="020B0604030504040204" pitchFamily="50" charset="-128"/>
                      </a:endParaRPr>
                    </a:p>
                  </a:txBody>
                  <a:tcPr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38100" cap="flat" cmpd="sng" algn="ctr">
                      <a:solidFill>
                        <a:srgbClr val="5B9BD5"/>
                      </a:solidFill>
                      <a:prstDash val="solid"/>
                      <a:round/>
                      <a:headEnd type="none" w="med" len="med"/>
                      <a:tailEnd type="none" w="med" len="med"/>
                    </a:lnT>
                    <a:lnB w="12700" cmpd="sng">
                      <a:solidFill>
                        <a:srgbClr val="5B9BD5"/>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690764"/>
                  </a:ext>
                </a:extLst>
              </a:tr>
            </a:tbl>
          </a:graphicData>
        </a:graphic>
      </p:graphicFrame>
    </p:spTree>
    <p:extLst>
      <p:ext uri="{BB962C8B-B14F-4D97-AF65-F5344CB8AC3E}">
        <p14:creationId xmlns:p14="http://schemas.microsoft.com/office/powerpoint/2010/main" val="610287144"/>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000162" y="6650428"/>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3168" y="6310852"/>
            <a:ext cx="236601" cy="494494"/>
          </a:xfrm>
        </p:spPr>
        <p:txBody>
          <a:bodyPr/>
          <a:lstStyle/>
          <a:p>
            <a:fld id="{86CB4B4D-7CA3-9044-876B-883B54F8677D}" type="slidenum">
              <a:rPr lang="en-US" altLang="ja-JP" b="1" smtClean="0">
                <a:solidFill>
                  <a:schemeClr val="tx1"/>
                </a:solidFill>
              </a:rPr>
              <a:t>34</a:t>
            </a:fld>
            <a:endParaRPr lang="ja-JP" altLang="en-US" b="1" dirty="0">
              <a:solidFill>
                <a:schemeClr val="tx1"/>
              </a:solidFill>
            </a:endParaRPr>
          </a:p>
        </p:txBody>
      </p:sp>
      <p:sp>
        <p:nvSpPr>
          <p:cNvPr id="22" name="正方形/長方形 21"/>
          <p:cNvSpPr/>
          <p:nvPr/>
        </p:nvSpPr>
        <p:spPr>
          <a:xfrm>
            <a:off x="857250" y="447461"/>
            <a:ext cx="9830425" cy="3428837"/>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p:cNvSpPr/>
          <p:nvPr/>
        </p:nvSpPr>
        <p:spPr>
          <a:xfrm>
            <a:off x="1658983" y="688271"/>
            <a:ext cx="8686800"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1658983" y="2798909"/>
            <a:ext cx="8673737"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1316979" y="4028681"/>
            <a:ext cx="8610573"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万博に</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向けた取組みイメージ</a:t>
            </a:r>
            <a:r>
              <a:rPr kumimoji="1" lang="ja-JP" altLang="en-US" sz="1600" b="1" kern="1200" dirty="0">
                <a:solidFill>
                  <a:prstClr val="black"/>
                </a:solidFill>
                <a:latin typeface="Meiryo UI" panose="020B0604030504040204" pitchFamily="50" charset="-128"/>
                <a:ea typeface="Meiryo UI" panose="020B0604030504040204" pitchFamily="50" charset="-128"/>
              </a:rPr>
              <a:t>（予定） </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graphicFrame>
        <p:nvGraphicFramePr>
          <p:cNvPr id="26" name="表 25">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901020967"/>
              </p:ext>
            </p:extLst>
          </p:nvPr>
        </p:nvGraphicFramePr>
        <p:xfrm>
          <a:off x="1488027" y="4835717"/>
          <a:ext cx="8856123" cy="1377799"/>
        </p:xfrm>
        <a:graphic>
          <a:graphicData uri="http://schemas.openxmlformats.org/drawingml/2006/table">
            <a:tbl>
              <a:tblPr/>
              <a:tblGrid>
                <a:gridCol w="1536331">
                  <a:extLst>
                    <a:ext uri="{9D8B030D-6E8A-4147-A177-3AD203B41FA5}">
                      <a16:colId xmlns:a16="http://schemas.microsoft.com/office/drawing/2014/main" val="1888653662"/>
                    </a:ext>
                  </a:extLst>
                </a:gridCol>
                <a:gridCol w="3246027">
                  <a:extLst>
                    <a:ext uri="{9D8B030D-6E8A-4147-A177-3AD203B41FA5}">
                      <a16:colId xmlns:a16="http://schemas.microsoft.com/office/drawing/2014/main" val="901775203"/>
                    </a:ext>
                  </a:extLst>
                </a:gridCol>
                <a:gridCol w="2527756">
                  <a:extLst>
                    <a:ext uri="{9D8B030D-6E8A-4147-A177-3AD203B41FA5}">
                      <a16:colId xmlns:a16="http://schemas.microsoft.com/office/drawing/2014/main" val="925580270"/>
                    </a:ext>
                  </a:extLst>
                </a:gridCol>
                <a:gridCol w="1546009">
                  <a:extLst>
                    <a:ext uri="{9D8B030D-6E8A-4147-A177-3AD203B41FA5}">
                      <a16:colId xmlns:a16="http://schemas.microsoft.com/office/drawing/2014/main" val="399518671"/>
                    </a:ext>
                  </a:extLst>
                </a:gridCol>
              </a:tblGrid>
              <a:tr h="1377799">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消防防災体制</a:t>
                      </a:r>
                      <a:endParaRPr kumimoji="1" lang="en-US" altLang="ja-JP" sz="13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災害時の救急体制</a:t>
                      </a:r>
                      <a:endParaRPr kumimoji="1" lang="en-US" altLang="ja-JP" sz="13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災害時の避難対策</a:t>
                      </a:r>
                      <a:endParaRPr kumimoji="1" lang="en-US" altLang="ja-JP" sz="13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latin typeface="BIZ UDPゴシック" panose="020B0400000000000000" pitchFamily="50" charset="-128"/>
                          <a:ea typeface="BIZ UDPゴシック" panose="020B0400000000000000" pitchFamily="50" charset="-128"/>
                        </a:rPr>
                        <a:t>警備体制　　　　　等</a:t>
                      </a:r>
                    </a:p>
                  </a:txBody>
                  <a:tcPr marL="72000" marR="72000" marT="7200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marR="0" lvl="0" indent="0" algn="l" defTabSz="443194" rtl="0" eaLnBrk="1" fontAlgn="auto" latinLnBrk="0" hangingPunct="1">
                        <a:lnSpc>
                          <a:spcPts val="1200"/>
                        </a:lnSpc>
                        <a:spcBef>
                          <a:spcPts val="0"/>
                        </a:spcBef>
                        <a:spcAft>
                          <a:spcPts val="0"/>
                        </a:spcAft>
                        <a:buClrTx/>
                        <a:buSzTx/>
                        <a:buFontTx/>
                        <a:buNone/>
                        <a:tabLst/>
                        <a:defRPr/>
                      </a:pPr>
                      <a:r>
                        <a:rPr lang="ja-JP" altLang="en-US" sz="1300" b="1" dirty="0" smtClean="0">
                          <a:solidFill>
                            <a:schemeClr val="tx1"/>
                          </a:solidFill>
                          <a:latin typeface="BIZ UDPゴシック" panose="020B0400000000000000" pitchFamily="50" charset="-128"/>
                          <a:ea typeface="BIZ UDPゴシック" panose="020B0400000000000000" pitchFamily="50" charset="-128"/>
                        </a:rPr>
                        <a:t>　</a:t>
                      </a: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7200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7200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2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72000" marB="0">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79187"/>
                  </a:ext>
                </a:extLst>
              </a:tr>
            </a:tbl>
          </a:graphicData>
        </a:graphic>
      </p:graphicFrame>
      <p:sp>
        <p:nvSpPr>
          <p:cNvPr id="27" name="ホームベース 4">
            <a:extLst>
              <a:ext uri="{FF2B5EF4-FFF2-40B4-BE49-F238E27FC236}">
                <a16:creationId xmlns:a16="http://schemas.microsoft.com/office/drawing/2014/main" id="{51F0FD7C-A3F3-4D3F-9E7A-E2D8BBD297CC}"/>
              </a:ext>
            </a:extLst>
          </p:cNvPr>
          <p:cNvSpPr/>
          <p:nvPr/>
        </p:nvSpPr>
        <p:spPr bwMode="gray">
          <a:xfrm>
            <a:off x="3026973" y="4512289"/>
            <a:ext cx="3402878" cy="317671"/>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8" name="ホームベース 4">
            <a:extLst>
              <a:ext uri="{FF2B5EF4-FFF2-40B4-BE49-F238E27FC236}">
                <a16:creationId xmlns:a16="http://schemas.microsoft.com/office/drawing/2014/main" id="{51F0FD7C-A3F3-4D3F-9E7A-E2D8BBD297CC}"/>
              </a:ext>
            </a:extLst>
          </p:cNvPr>
          <p:cNvSpPr/>
          <p:nvPr/>
        </p:nvSpPr>
        <p:spPr bwMode="gray">
          <a:xfrm>
            <a:off x="1428750" y="4512290"/>
            <a:ext cx="1604902" cy="323426"/>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ホームベース 5">
            <a:extLst>
              <a:ext uri="{FF2B5EF4-FFF2-40B4-BE49-F238E27FC236}">
                <a16:creationId xmlns:a16="http://schemas.microsoft.com/office/drawing/2014/main" id="{AD85B09B-C151-4246-83FE-8C65C4C68421}"/>
              </a:ext>
            </a:extLst>
          </p:cNvPr>
          <p:cNvSpPr/>
          <p:nvPr/>
        </p:nvSpPr>
        <p:spPr bwMode="gray">
          <a:xfrm>
            <a:off x="8695470" y="4506531"/>
            <a:ext cx="1808205" cy="329185"/>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0" name="ホームベース 5">
            <a:extLst>
              <a:ext uri="{FF2B5EF4-FFF2-40B4-BE49-F238E27FC236}">
                <a16:creationId xmlns:a16="http://schemas.microsoft.com/office/drawing/2014/main" id="{AD85B09B-C151-4246-83FE-8C65C4C68421}"/>
              </a:ext>
            </a:extLst>
          </p:cNvPr>
          <p:cNvSpPr/>
          <p:nvPr/>
        </p:nvSpPr>
        <p:spPr bwMode="gray">
          <a:xfrm>
            <a:off x="6291505" y="4513032"/>
            <a:ext cx="2631133" cy="31216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31" name="ホームベース 30"/>
          <p:cNvSpPr/>
          <p:nvPr/>
        </p:nvSpPr>
        <p:spPr>
          <a:xfrm>
            <a:off x="3060008" y="4836980"/>
            <a:ext cx="2400469" cy="479693"/>
          </a:xfrm>
          <a:prstGeom prst="homePlate">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各機関の所掌における</a:t>
            </a:r>
            <a:endPar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体制や既存の計画の検証</a:t>
            </a:r>
          </a:p>
        </p:txBody>
      </p:sp>
      <p:sp>
        <p:nvSpPr>
          <p:cNvPr id="32" name="ホームベース 31"/>
          <p:cNvSpPr/>
          <p:nvPr/>
        </p:nvSpPr>
        <p:spPr>
          <a:xfrm>
            <a:off x="9069944" y="5053451"/>
            <a:ext cx="1037935" cy="958526"/>
          </a:xfrm>
          <a:prstGeom prst="homePlate">
            <a:avLst>
              <a:gd name="adj" fmla="val 0"/>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万博開催</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p:txBody>
      </p:sp>
      <p:sp>
        <p:nvSpPr>
          <p:cNvPr id="33" name="ホームベース 32"/>
          <p:cNvSpPr/>
          <p:nvPr/>
        </p:nvSpPr>
        <p:spPr>
          <a:xfrm>
            <a:off x="3061263" y="5376546"/>
            <a:ext cx="4664806" cy="377063"/>
          </a:xfrm>
          <a:prstGeom prst="homePlate">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各機関の所掌における具体的な対策の検討</a:t>
            </a:r>
          </a:p>
        </p:txBody>
      </p:sp>
      <p:sp>
        <p:nvSpPr>
          <p:cNvPr id="34" name="テキスト ボックス 33"/>
          <p:cNvSpPr txBox="1"/>
          <p:nvPr/>
        </p:nvSpPr>
        <p:spPr>
          <a:xfrm>
            <a:off x="1268206" y="451246"/>
            <a:ext cx="2487341" cy="461665"/>
          </a:xfrm>
          <a:prstGeom prst="rect">
            <a:avLst/>
          </a:prstGeom>
          <a:noFill/>
        </p:spPr>
        <p:txBody>
          <a:bodyPr wrap="square" rtlCol="0">
            <a:spAutoFit/>
          </a:bodyPr>
          <a:lstStyle/>
          <a:p>
            <a:pPr defTabSz="457200" hangingPunct="1">
              <a:lnSpc>
                <a:spcPct val="1500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年度の取組み</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35" name="正方形/長方形 34"/>
          <p:cNvSpPr/>
          <p:nvPr/>
        </p:nvSpPr>
        <p:spPr>
          <a:xfrm>
            <a:off x="1708619" y="840654"/>
            <a:ext cx="8004216" cy="156966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smtClean="0">
                <a:solidFill>
                  <a:prstClr val="black"/>
                </a:solidFill>
                <a:latin typeface="Meiryo UI" panose="020B0604030504040204" pitchFamily="50" charset="-128"/>
              </a:rPr>
              <a:t>（</a:t>
            </a:r>
            <a:r>
              <a:rPr kumimoji="1" lang="en-US" altLang="ja-JP" sz="1600" dirty="0" smtClean="0">
                <a:solidFill>
                  <a:prstClr val="black"/>
                </a:solidFill>
                <a:latin typeface="Meiryo UI" panose="020B0604030504040204" pitchFamily="50" charset="-128"/>
              </a:rPr>
              <a:t>1</a:t>
            </a:r>
            <a:r>
              <a:rPr kumimoji="1" lang="ja-JP" altLang="en-US" sz="1600" dirty="0" smtClean="0">
                <a:solidFill>
                  <a:prstClr val="black"/>
                </a:solidFill>
                <a:latin typeface="Meiryo UI" panose="020B0604030504040204" pitchFamily="50" charset="-128"/>
              </a:rPr>
              <a:t>）</a:t>
            </a:r>
            <a:r>
              <a:rPr kumimoji="1" lang="ja-JP" altLang="en-US" sz="1600" dirty="0">
                <a:solidFill>
                  <a:prstClr val="black"/>
                </a:solidFill>
                <a:latin typeface="Meiryo UI" panose="020B0604030504040204" pitchFamily="50" charset="-128"/>
              </a:rPr>
              <a:t>防災</a:t>
            </a:r>
            <a:r>
              <a:rPr kumimoji="1" lang="ja-JP" altLang="en-US" sz="1600" dirty="0" smtClean="0">
                <a:solidFill>
                  <a:prstClr val="black"/>
                </a:solidFill>
                <a:latin typeface="Meiryo UI" panose="020B0604030504040204" pitchFamily="50" charset="-128"/>
              </a:rPr>
              <a:t>分科会</a:t>
            </a:r>
            <a:endParaRPr kumimoji="1" lang="en-US" altLang="ja-JP" sz="1600" dirty="0" smtClean="0">
              <a:solidFill>
                <a:prstClr val="black"/>
              </a:solidFill>
              <a:latin typeface="Meiryo UI" panose="020B0604030504040204" pitchFamily="50" charset="-128"/>
            </a:endParaRPr>
          </a:p>
          <a:p>
            <a:pPr lvl="1" indent="0"/>
            <a:r>
              <a:rPr kumimoji="1" lang="ja-JP" altLang="en-US" sz="1600" dirty="0" smtClean="0">
                <a:solidFill>
                  <a:prstClr val="black"/>
                </a:solidFill>
                <a:latin typeface="Meiryo UI" panose="020B0604030504040204" pitchFamily="50" charset="-128"/>
              </a:rPr>
              <a:t>　地震、風水害など自然災害等に関する</a:t>
            </a:r>
            <a:r>
              <a:rPr kumimoji="1" lang="ja-JP" altLang="en-US" sz="1600" dirty="0">
                <a:solidFill>
                  <a:prstClr val="black"/>
                </a:solidFill>
                <a:latin typeface="Meiryo UI" panose="020B0604030504040204" pitchFamily="50" charset="-128"/>
              </a:rPr>
              <a:t>避難・救助対策</a:t>
            </a:r>
            <a:r>
              <a:rPr kumimoji="1" lang="ja-JP" altLang="en-US" sz="1600" dirty="0" smtClean="0">
                <a:solidFill>
                  <a:prstClr val="black"/>
                </a:solidFill>
                <a:latin typeface="Meiryo UI" panose="020B0604030504040204" pitchFamily="50" charset="-128"/>
              </a:rPr>
              <a:t>、</a:t>
            </a:r>
            <a:r>
              <a:rPr lang="ja-JP" altLang="en-US" sz="1600" dirty="0" smtClean="0">
                <a:solidFill>
                  <a:prstClr val="black"/>
                </a:solidFill>
                <a:latin typeface="Meiryo UI" panose="020B0604030504040204" pitchFamily="50" charset="-128"/>
              </a:rPr>
              <a:t>消防</a:t>
            </a:r>
            <a:r>
              <a:rPr lang="ja-JP" altLang="en-US" sz="1600" dirty="0">
                <a:solidFill>
                  <a:prstClr val="black"/>
                </a:solidFill>
                <a:latin typeface="Meiryo UI" panose="020B0604030504040204" pitchFamily="50" charset="-128"/>
              </a:rPr>
              <a:t>防災・</a:t>
            </a:r>
            <a:r>
              <a:rPr lang="ja-JP" altLang="en-US" sz="1600" dirty="0" smtClean="0">
                <a:solidFill>
                  <a:prstClr val="black"/>
                </a:solidFill>
                <a:latin typeface="Meiryo UI" panose="020B0604030504040204" pitchFamily="50" charset="-128"/>
              </a:rPr>
              <a:t>救急体制</a:t>
            </a:r>
            <a:r>
              <a:rPr kumimoji="1" lang="ja-JP" altLang="en-US" sz="1600" dirty="0" smtClean="0">
                <a:solidFill>
                  <a:prstClr val="black"/>
                </a:solidFill>
                <a:latin typeface="Meiryo UI" panose="020B0604030504040204" pitchFamily="50" charset="-128"/>
              </a:rPr>
              <a:t>の検討</a:t>
            </a:r>
            <a:endParaRPr kumimoji="1" lang="en-US" altLang="ja-JP" sz="1600" dirty="0">
              <a:solidFill>
                <a:prstClr val="black"/>
              </a:solidFill>
              <a:latin typeface="Meiryo UI" panose="020B0604030504040204" pitchFamily="50" charset="-128"/>
            </a:endParaRPr>
          </a:p>
          <a:p>
            <a:pPr marL="981075" lvl="1" indent="-268288">
              <a:buFont typeface="Arial" panose="020B0604020202020204" pitchFamily="34" charset="0"/>
              <a:buChar char="•"/>
            </a:pPr>
            <a:r>
              <a:rPr kumimoji="1" lang="ja-JP" altLang="en-US" sz="1600" dirty="0" smtClean="0">
                <a:solidFill>
                  <a:prstClr val="black"/>
                </a:solidFill>
                <a:latin typeface="Meiryo UI" panose="020B0604030504040204" pitchFamily="50" charset="-128"/>
              </a:rPr>
              <a:t>自然災害等の</a:t>
            </a:r>
            <a:r>
              <a:rPr kumimoji="1" lang="ja-JP" altLang="en-US" sz="1600" dirty="0">
                <a:solidFill>
                  <a:prstClr val="black"/>
                </a:solidFill>
                <a:latin typeface="Meiryo UI" panose="020B0604030504040204" pitchFamily="50" charset="-128"/>
              </a:rPr>
              <a:t>想定</a:t>
            </a:r>
            <a:endParaRPr kumimoji="1" lang="en-US" altLang="ja-JP" sz="1600" dirty="0">
              <a:solidFill>
                <a:prstClr val="black"/>
              </a:solidFill>
              <a:latin typeface="Meiryo UI" panose="020B0604030504040204" pitchFamily="50" charset="-128"/>
            </a:endParaRPr>
          </a:p>
          <a:p>
            <a:pPr marL="981075" lvl="1" indent="-268288">
              <a:buFont typeface="Arial" panose="020B0604020202020204" pitchFamily="34" charset="0"/>
              <a:buChar char="•"/>
            </a:pPr>
            <a:r>
              <a:rPr kumimoji="1" lang="ja-JP" altLang="en-US" sz="1600" dirty="0" smtClean="0">
                <a:solidFill>
                  <a:prstClr val="black"/>
                </a:solidFill>
                <a:latin typeface="Meiryo UI" panose="020B0604030504040204" pitchFamily="50" charset="-128"/>
              </a:rPr>
              <a:t>各機関</a:t>
            </a:r>
            <a:r>
              <a:rPr kumimoji="1" lang="ja-JP" altLang="en-US" sz="1600" dirty="0">
                <a:solidFill>
                  <a:prstClr val="black"/>
                </a:solidFill>
                <a:latin typeface="Meiryo UI" panose="020B0604030504040204" pitchFamily="50" charset="-128"/>
              </a:rPr>
              <a:t>の所掌</a:t>
            </a:r>
            <a:r>
              <a:rPr kumimoji="1" lang="ja-JP" altLang="en-US" sz="1600" dirty="0" smtClean="0">
                <a:solidFill>
                  <a:prstClr val="black"/>
                </a:solidFill>
                <a:latin typeface="Meiryo UI" panose="020B0604030504040204" pitchFamily="50" charset="-128"/>
              </a:rPr>
              <a:t>に</a:t>
            </a:r>
            <a:r>
              <a:rPr kumimoji="1" lang="ja-JP" altLang="en-US" sz="1600" dirty="0">
                <a:solidFill>
                  <a:prstClr val="black"/>
                </a:solidFill>
                <a:latin typeface="Meiryo UI" panose="020B0604030504040204" pitchFamily="50" charset="-128"/>
              </a:rPr>
              <a:t>おける</a:t>
            </a:r>
            <a:r>
              <a:rPr kumimoji="1" lang="ja-JP" altLang="en-US" sz="1600" dirty="0" smtClean="0">
                <a:solidFill>
                  <a:prstClr val="black"/>
                </a:solidFill>
                <a:latin typeface="Meiryo UI" panose="020B0604030504040204" pitchFamily="50" charset="-128"/>
              </a:rPr>
              <a:t>体制</a:t>
            </a:r>
            <a:r>
              <a:rPr kumimoji="1" lang="ja-JP" altLang="en-US" sz="1600" dirty="0">
                <a:solidFill>
                  <a:prstClr val="black"/>
                </a:solidFill>
                <a:latin typeface="Meiryo UI" panose="020B0604030504040204" pitchFamily="50" charset="-128"/>
              </a:rPr>
              <a:t>や既存の計画</a:t>
            </a:r>
            <a:r>
              <a:rPr kumimoji="1" lang="ja-JP" altLang="en-US" sz="1600" dirty="0" smtClean="0">
                <a:solidFill>
                  <a:prstClr val="black"/>
                </a:solidFill>
                <a:latin typeface="Meiryo UI" panose="020B0604030504040204" pitchFamily="50" charset="-128"/>
              </a:rPr>
              <a:t>の検証</a:t>
            </a:r>
            <a:endParaRPr kumimoji="1" lang="en-US" altLang="ja-JP" sz="1600" dirty="0" smtClean="0">
              <a:solidFill>
                <a:prstClr val="black"/>
              </a:solidFill>
              <a:latin typeface="Meiryo UI" panose="020B0604030504040204" pitchFamily="50" charset="-128"/>
            </a:endParaRPr>
          </a:p>
          <a:p>
            <a:pPr marL="981075" lvl="1" indent="-268288">
              <a:buFont typeface="Arial" panose="020B0604020202020204" pitchFamily="34" charset="0"/>
              <a:buChar char="•"/>
            </a:pPr>
            <a:r>
              <a:rPr kumimoji="1" lang="ja-JP" altLang="en-US" sz="1600" dirty="0" smtClean="0">
                <a:solidFill>
                  <a:prstClr val="black"/>
                </a:solidFill>
                <a:latin typeface="Meiryo UI" panose="020B0604030504040204" pitchFamily="50" charset="-128"/>
              </a:rPr>
              <a:t>各機関の所掌における具体的な対策の検討及び必要に応じた対策の実施</a:t>
            </a:r>
            <a:endParaRPr kumimoji="1" lang="en-US" altLang="ja-JP" sz="1600" dirty="0" smtClean="0">
              <a:solidFill>
                <a:prstClr val="black"/>
              </a:solidFill>
              <a:latin typeface="Meiryo UI" panose="020B0604030504040204" pitchFamily="50" charset="-128"/>
            </a:endParaRPr>
          </a:p>
          <a:p>
            <a:pPr marL="981075" indent="-442913"/>
            <a:endParaRPr kumimoji="1" lang="en-US" altLang="ja-JP" sz="1600" dirty="0">
              <a:solidFill>
                <a:prstClr val="black"/>
              </a:solidFill>
              <a:latin typeface="Meiryo UI" panose="020B0604030504040204" pitchFamily="50" charset="-128"/>
            </a:endParaRPr>
          </a:p>
        </p:txBody>
      </p:sp>
      <p:sp>
        <p:nvSpPr>
          <p:cNvPr id="36" name="正方形/長方形 35"/>
          <p:cNvSpPr/>
          <p:nvPr/>
        </p:nvSpPr>
        <p:spPr>
          <a:xfrm>
            <a:off x="1708619" y="2293282"/>
            <a:ext cx="8004216"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smtClean="0">
                <a:solidFill>
                  <a:prstClr val="black"/>
                </a:solidFill>
                <a:latin typeface="Meiryo UI" panose="020B0604030504040204" pitchFamily="50" charset="-128"/>
              </a:rPr>
              <a:t>（</a:t>
            </a:r>
            <a:r>
              <a:rPr kumimoji="1" lang="en-US" altLang="ja-JP" sz="1600" dirty="0" smtClean="0">
                <a:solidFill>
                  <a:prstClr val="black"/>
                </a:solidFill>
                <a:latin typeface="Meiryo UI" panose="020B0604030504040204" pitchFamily="50" charset="-128"/>
              </a:rPr>
              <a:t>2</a:t>
            </a:r>
            <a:r>
              <a:rPr kumimoji="1" lang="ja-JP" altLang="en-US" sz="1600" dirty="0" smtClean="0">
                <a:solidFill>
                  <a:prstClr val="black"/>
                </a:solidFill>
                <a:latin typeface="Meiryo UI" panose="020B0604030504040204" pitchFamily="50" charset="-128"/>
              </a:rPr>
              <a:t>）</a:t>
            </a:r>
            <a:r>
              <a:rPr kumimoji="1" lang="ja-JP" altLang="en-US" sz="1600" dirty="0">
                <a:solidFill>
                  <a:prstClr val="black"/>
                </a:solidFill>
                <a:latin typeface="Meiryo UI" panose="020B0604030504040204" pitchFamily="50" charset="-128"/>
              </a:rPr>
              <a:t>警備</a:t>
            </a:r>
            <a:r>
              <a:rPr kumimoji="1" lang="ja-JP" altLang="en-US" sz="1600" dirty="0" smtClean="0">
                <a:solidFill>
                  <a:prstClr val="black"/>
                </a:solidFill>
                <a:latin typeface="Meiryo UI" panose="020B0604030504040204" pitchFamily="50" charset="-128"/>
              </a:rPr>
              <a:t>分科会</a:t>
            </a:r>
            <a:endParaRPr kumimoji="1" lang="en-US" altLang="ja-JP" sz="1600" dirty="0" smtClean="0">
              <a:solidFill>
                <a:prstClr val="black"/>
              </a:solidFill>
              <a:latin typeface="Meiryo UI" panose="020B0604030504040204" pitchFamily="50" charset="-128"/>
            </a:endParaRPr>
          </a:p>
          <a:p>
            <a:pPr lvl="1" indent="0"/>
            <a:r>
              <a:rPr kumimoji="1" lang="ja-JP" altLang="en-US" sz="1600" dirty="0" smtClean="0">
                <a:solidFill>
                  <a:prstClr val="black"/>
                </a:solidFill>
                <a:latin typeface="Meiryo UI" panose="020B0604030504040204" pitchFamily="50" charset="-128"/>
              </a:rPr>
              <a:t>　テロ、国民</a:t>
            </a:r>
            <a:r>
              <a:rPr kumimoji="1" lang="ja-JP" altLang="en-US" sz="1600" dirty="0">
                <a:solidFill>
                  <a:prstClr val="black"/>
                </a:solidFill>
                <a:latin typeface="Meiryo UI" panose="020B0604030504040204" pitchFamily="50" charset="-128"/>
              </a:rPr>
              <a:t>保護事象</a:t>
            </a:r>
            <a:r>
              <a:rPr kumimoji="1" lang="ja-JP" altLang="en-US" sz="1600" dirty="0" smtClean="0">
                <a:solidFill>
                  <a:prstClr val="black"/>
                </a:solidFill>
                <a:latin typeface="Meiryo UI" panose="020B0604030504040204" pitchFamily="50" charset="-128"/>
              </a:rPr>
              <a:t>等の</a:t>
            </a:r>
            <a:r>
              <a:rPr kumimoji="1" lang="ja-JP" altLang="en-US" sz="1600" dirty="0">
                <a:solidFill>
                  <a:prstClr val="black"/>
                </a:solidFill>
                <a:latin typeface="Meiryo UI" panose="020B0604030504040204" pitchFamily="50" charset="-128"/>
              </a:rPr>
              <a:t>危機</a:t>
            </a:r>
            <a:r>
              <a:rPr kumimoji="1" lang="ja-JP" altLang="en-US" sz="1600" dirty="0" smtClean="0">
                <a:solidFill>
                  <a:prstClr val="black"/>
                </a:solidFill>
                <a:latin typeface="Meiryo UI" panose="020B0604030504040204" pitchFamily="50" charset="-128"/>
              </a:rPr>
              <a:t>事象に関する対応、対策の検討</a:t>
            </a:r>
            <a:endParaRPr kumimoji="1" lang="en-US" altLang="ja-JP" sz="1600" dirty="0" smtClean="0">
              <a:solidFill>
                <a:prstClr val="black"/>
              </a:solidFill>
              <a:latin typeface="Meiryo UI" panose="020B0604030504040204" pitchFamily="50" charset="-128"/>
            </a:endParaRPr>
          </a:p>
          <a:p>
            <a:pPr marL="981075" lvl="1" indent="-268288">
              <a:buFont typeface="Arial" panose="020B0604020202020204" pitchFamily="34" charset="0"/>
              <a:buChar char="•"/>
            </a:pPr>
            <a:r>
              <a:rPr kumimoji="1" lang="ja-JP" altLang="en-US" sz="1600" dirty="0" smtClean="0">
                <a:solidFill>
                  <a:prstClr val="black"/>
                </a:solidFill>
                <a:latin typeface="Meiryo UI" panose="020B0604030504040204" pitchFamily="50" charset="-128"/>
              </a:rPr>
              <a:t>危機</a:t>
            </a:r>
            <a:r>
              <a:rPr kumimoji="1" lang="ja-JP" altLang="en-US" sz="1600" dirty="0">
                <a:solidFill>
                  <a:prstClr val="black"/>
                </a:solidFill>
                <a:latin typeface="Meiryo UI" panose="020B0604030504040204" pitchFamily="50" charset="-128"/>
              </a:rPr>
              <a:t>事象</a:t>
            </a:r>
            <a:r>
              <a:rPr kumimoji="1" lang="ja-JP" altLang="en-US" sz="1600" dirty="0" smtClean="0">
                <a:solidFill>
                  <a:prstClr val="black"/>
                </a:solidFill>
                <a:latin typeface="Meiryo UI" panose="020B0604030504040204" pitchFamily="50" charset="-128"/>
              </a:rPr>
              <a:t>の想定</a:t>
            </a:r>
            <a:endParaRPr kumimoji="1" lang="en-US" altLang="ja-JP" sz="1600" dirty="0" smtClean="0">
              <a:solidFill>
                <a:prstClr val="black"/>
              </a:solidFill>
              <a:latin typeface="Meiryo UI" panose="020B0604030504040204" pitchFamily="50" charset="-128"/>
            </a:endParaRPr>
          </a:p>
          <a:p>
            <a:pPr marL="981075" lvl="1" indent="-268288">
              <a:buFont typeface="Arial" panose="020B0604020202020204" pitchFamily="34" charset="0"/>
              <a:buChar char="•"/>
            </a:pPr>
            <a:r>
              <a:rPr kumimoji="1" lang="ja-JP" altLang="en-US" sz="1600" dirty="0" smtClean="0">
                <a:solidFill>
                  <a:prstClr val="black"/>
                </a:solidFill>
                <a:latin typeface="Meiryo UI" panose="020B0604030504040204" pitchFamily="50" charset="-128"/>
              </a:rPr>
              <a:t>各機関の所掌における</a:t>
            </a:r>
            <a:r>
              <a:rPr kumimoji="1" lang="ja-JP" altLang="en-US" sz="1600" dirty="0">
                <a:solidFill>
                  <a:prstClr val="black"/>
                </a:solidFill>
                <a:latin typeface="Meiryo UI" panose="020B0604030504040204" pitchFamily="50" charset="-128"/>
              </a:rPr>
              <a:t>体制や既存の</a:t>
            </a:r>
            <a:r>
              <a:rPr kumimoji="1" lang="ja-JP" altLang="en-US" sz="1600" dirty="0" smtClean="0">
                <a:solidFill>
                  <a:prstClr val="black"/>
                </a:solidFill>
                <a:latin typeface="Meiryo UI" panose="020B0604030504040204" pitchFamily="50" charset="-128"/>
              </a:rPr>
              <a:t>計画の検証</a:t>
            </a:r>
            <a:endParaRPr kumimoji="1" lang="en-US" altLang="ja-JP" sz="1600" dirty="0" smtClean="0">
              <a:solidFill>
                <a:prstClr val="black"/>
              </a:solidFill>
              <a:latin typeface="Meiryo UI" panose="020B0604030504040204" pitchFamily="50" charset="-128"/>
            </a:endParaRPr>
          </a:p>
          <a:p>
            <a:pPr marL="981075" lvl="1" indent="-268288">
              <a:buFont typeface="Arial" panose="020B0604020202020204" pitchFamily="34" charset="0"/>
              <a:buChar char="•"/>
            </a:pPr>
            <a:r>
              <a:rPr kumimoji="1" lang="ja-JP" altLang="en-US" sz="1600" dirty="0" smtClean="0">
                <a:solidFill>
                  <a:prstClr val="black"/>
                </a:solidFill>
                <a:latin typeface="Meiryo UI" panose="020B0604030504040204" pitchFamily="50" charset="-128"/>
              </a:rPr>
              <a:t>各機関</a:t>
            </a:r>
            <a:r>
              <a:rPr kumimoji="1" lang="ja-JP" altLang="en-US" sz="1600" dirty="0">
                <a:solidFill>
                  <a:prstClr val="black"/>
                </a:solidFill>
                <a:latin typeface="Meiryo UI" panose="020B0604030504040204" pitchFamily="50" charset="-128"/>
              </a:rPr>
              <a:t>の所掌</a:t>
            </a:r>
            <a:r>
              <a:rPr kumimoji="1" lang="ja-JP" altLang="en-US" sz="1600" dirty="0" smtClean="0">
                <a:solidFill>
                  <a:prstClr val="black"/>
                </a:solidFill>
                <a:latin typeface="Meiryo UI" panose="020B0604030504040204" pitchFamily="50" charset="-128"/>
              </a:rPr>
              <a:t>における具体的な対策の検討</a:t>
            </a:r>
            <a:r>
              <a:rPr kumimoji="1" lang="ja-JP" altLang="en-US" sz="1600" dirty="0">
                <a:solidFill>
                  <a:prstClr val="black"/>
                </a:solidFill>
                <a:latin typeface="Meiryo UI" panose="020B0604030504040204" pitchFamily="50" charset="-128"/>
              </a:rPr>
              <a:t>及び必要に応じた対策の</a:t>
            </a:r>
            <a:r>
              <a:rPr kumimoji="1" lang="ja-JP" altLang="en-US" sz="1600" dirty="0" smtClean="0">
                <a:solidFill>
                  <a:prstClr val="black"/>
                </a:solidFill>
                <a:latin typeface="Meiryo UI" panose="020B0604030504040204" pitchFamily="50" charset="-128"/>
              </a:rPr>
              <a:t>実施</a:t>
            </a:r>
            <a:endParaRPr kumimoji="1" lang="en-US" altLang="ja-JP" sz="1600" dirty="0" smtClean="0">
              <a:solidFill>
                <a:prstClr val="black"/>
              </a:solidFill>
              <a:latin typeface="Meiryo UI" panose="020B0604030504040204" pitchFamily="50" charset="-128"/>
            </a:endParaRPr>
          </a:p>
        </p:txBody>
      </p:sp>
      <p:sp>
        <p:nvSpPr>
          <p:cNvPr id="37" name="ホームベース 36"/>
          <p:cNvSpPr/>
          <p:nvPr/>
        </p:nvSpPr>
        <p:spPr>
          <a:xfrm>
            <a:off x="5592524" y="5800352"/>
            <a:ext cx="3218390" cy="377063"/>
          </a:xfrm>
          <a:prstGeom prst="homePlate">
            <a:avLst/>
          </a:prstGeom>
          <a:solidFill>
            <a:srgbClr val="FFC000">
              <a:lumMod val="75000"/>
            </a:srgbClr>
          </a:solidFill>
          <a:ln w="12700" cap="flat" cmpd="sng" algn="ctr">
            <a:solidFill>
              <a:srgbClr val="FFC000">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必要に応じた対策の実施</a:t>
            </a:r>
          </a:p>
        </p:txBody>
      </p:sp>
    </p:spTree>
    <p:extLst>
      <p:ext uri="{BB962C8B-B14F-4D97-AF65-F5344CB8AC3E}">
        <p14:creationId xmlns:p14="http://schemas.microsoft.com/office/powerpoint/2010/main" val="3239589014"/>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15781" y="6618212"/>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41523" y="6319157"/>
            <a:ext cx="236601" cy="494494"/>
          </a:xfrm>
        </p:spPr>
        <p:txBody>
          <a:bodyPr/>
          <a:lstStyle/>
          <a:p>
            <a:fld id="{86CB4B4D-7CA3-9044-876B-883B54F8677D}" type="slidenum">
              <a:rPr lang="en-US" altLang="ja-JP" b="1" smtClean="0">
                <a:solidFill>
                  <a:schemeClr val="tx1"/>
                </a:solidFill>
              </a:rPr>
              <a:t>35</a:t>
            </a:fld>
            <a:endParaRPr lang="ja-JP" altLang="en-US" b="1" dirty="0">
              <a:solidFill>
                <a:schemeClr val="tx1"/>
              </a:solidFill>
            </a:endParaRPr>
          </a:p>
        </p:txBody>
      </p:sp>
      <p:sp>
        <p:nvSpPr>
          <p:cNvPr id="8" name="テキスト ボックス 7"/>
          <p:cNvSpPr txBox="1"/>
          <p:nvPr/>
        </p:nvSpPr>
        <p:spPr>
          <a:xfrm>
            <a:off x="749300" y="126649"/>
            <a:ext cx="9410700"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医療</a:t>
            </a:r>
            <a:r>
              <a:rPr kumimoji="1" lang="ja-JP" altLang="en-US" sz="2400" b="1" dirty="0" smtClean="0">
                <a:solidFill>
                  <a:schemeClr val="bg1"/>
                </a:solidFill>
                <a:latin typeface="Meiryo UI" panose="020B0604030504040204" pitchFamily="50" charset="-128"/>
                <a:ea typeface="Meiryo UI" panose="020B0604030504040204" pitchFamily="50" charset="-128"/>
              </a:rPr>
              <a:t>衛生部会</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49299" y="811705"/>
            <a:ext cx="1191143" cy="338554"/>
          </a:xfrm>
          <a:prstGeom prst="rect">
            <a:avLst/>
          </a:prstGeom>
          <a:noFill/>
        </p:spPr>
        <p:txBody>
          <a:bodyPr wrap="square" rtlCol="0">
            <a:spAutoFit/>
          </a:bodyPr>
          <a:lstStyle/>
          <a:p>
            <a:pPr defTabSz="457200" hangingPunct="1"/>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構成</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868517" y="2461995"/>
            <a:ext cx="10381673" cy="2038577"/>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829950" y="2513375"/>
            <a:ext cx="3315043" cy="461665"/>
          </a:xfrm>
          <a:prstGeom prst="rect">
            <a:avLst/>
          </a:prstGeom>
          <a:noFill/>
        </p:spPr>
        <p:txBody>
          <a:bodyPr wrap="square" rtlCol="0">
            <a:spAutoFit/>
          </a:bodyPr>
          <a:lstStyle/>
          <a:p>
            <a:pPr defTabSz="457200" hangingPunct="1">
              <a:lnSpc>
                <a:spcPct val="1500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な課題と検討内容</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21" name="正方形/長方形 20"/>
          <p:cNvSpPr/>
          <p:nvPr/>
        </p:nvSpPr>
        <p:spPr>
          <a:xfrm>
            <a:off x="801551" y="4147825"/>
            <a:ext cx="10834508"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865065" y="4618115"/>
            <a:ext cx="5875474"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graphicFrame>
        <p:nvGraphicFramePr>
          <p:cNvPr id="23" name="表 22"/>
          <p:cNvGraphicFramePr>
            <a:graphicFrameLocks noGrp="1"/>
          </p:cNvGraphicFramePr>
          <p:nvPr>
            <p:extLst>
              <p:ext uri="{D42A27DB-BD31-4B8C-83A1-F6EECF244321}">
                <p14:modId xmlns:p14="http://schemas.microsoft.com/office/powerpoint/2010/main" val="921324963"/>
              </p:ext>
            </p:extLst>
          </p:nvPr>
        </p:nvGraphicFramePr>
        <p:xfrm>
          <a:off x="853803" y="1196801"/>
          <a:ext cx="10367480" cy="1074600"/>
        </p:xfrm>
        <a:graphic>
          <a:graphicData uri="http://schemas.openxmlformats.org/drawingml/2006/table">
            <a:tbl>
              <a:tblPr firstRow="1" bandRow="1"/>
              <a:tblGrid>
                <a:gridCol w="5184102">
                  <a:extLst>
                    <a:ext uri="{9D8B030D-6E8A-4147-A177-3AD203B41FA5}">
                      <a16:colId xmlns:a16="http://schemas.microsoft.com/office/drawing/2014/main" val="3210187183"/>
                    </a:ext>
                  </a:extLst>
                </a:gridCol>
                <a:gridCol w="5183378">
                  <a:extLst>
                    <a:ext uri="{9D8B030D-6E8A-4147-A177-3AD203B41FA5}">
                      <a16:colId xmlns:a16="http://schemas.microsoft.com/office/drawing/2014/main" val="1381428020"/>
                    </a:ext>
                  </a:extLst>
                </a:gridCol>
              </a:tblGrid>
              <a:tr h="342812">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smtClean="0">
                          <a:latin typeface="Meiryo UI" panose="020B0604030504040204" pitchFamily="50" charset="-128"/>
                          <a:ea typeface="Meiryo UI" panose="020B0604030504040204" pitchFamily="50" charset="-128"/>
                        </a:rPr>
                        <a:t>大　　阪　　府</a:t>
                      </a:r>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smtClean="0">
                          <a:latin typeface="Meiryo UI" panose="020B0604030504040204" pitchFamily="50" charset="-128"/>
                          <a:ea typeface="Meiryo UI" panose="020B0604030504040204" pitchFamily="50" charset="-128"/>
                        </a:rPr>
                        <a:t>大　　阪　　市</a:t>
                      </a:r>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663120">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600" dirty="0" smtClean="0">
                          <a:latin typeface="Meiryo UI" panose="020B0604030504040204" pitchFamily="50" charset="-128"/>
                          <a:ea typeface="Meiryo UI" panose="020B0604030504040204" pitchFamily="50" charset="-128"/>
                        </a:rPr>
                        <a:t>健康医療部</a:t>
                      </a:r>
                      <a:endParaRPr kumimoji="1" lang="ja-JP" altLang="en-US" sz="16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600" dirty="0" smtClean="0">
                          <a:latin typeface="Meiryo UI" panose="020B0604030504040204" pitchFamily="50" charset="-128"/>
                          <a:ea typeface="Meiryo UI" panose="020B0604030504040204" pitchFamily="50" charset="-128"/>
                        </a:rPr>
                        <a:t>健康局、消防局、北区、大正区、東淀川区</a:t>
                      </a:r>
                      <a:endParaRPr kumimoji="1" lang="ja-JP" altLang="en-US" sz="16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bl>
          </a:graphicData>
        </a:graphic>
      </p:graphicFrame>
      <p:sp>
        <p:nvSpPr>
          <p:cNvPr id="24" name="テキスト ボックス 23"/>
          <p:cNvSpPr txBox="1"/>
          <p:nvPr/>
        </p:nvSpPr>
        <p:spPr>
          <a:xfrm>
            <a:off x="1337438" y="774015"/>
            <a:ext cx="10622386"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部会長：大阪府</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健康医療</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部長</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　副部会長：大阪市</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健康</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局長</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854382" y="2922640"/>
            <a:ext cx="10664518" cy="1200329"/>
          </a:xfrm>
          <a:prstGeom prst="rect">
            <a:avLst/>
          </a:prstGeom>
          <a:noFill/>
        </p:spPr>
        <p:txBody>
          <a:bodyPr wrap="square" rtlCol="0">
            <a:spAutoFit/>
          </a:bodyPr>
          <a:lstStyle/>
          <a:p>
            <a:pPr marL="285750" indent="-285750" defTabSz="457200" hangingPunct="1">
              <a:lnSpc>
                <a:spcPct val="150000"/>
              </a:lnSpc>
              <a:buFont typeface="Wingdings" panose="05000000000000000000" pitchFamily="2" charset="2"/>
              <a:buChar char="u"/>
            </a:pP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協会が構築する医療救護体制の整備に向けての連携及びそれに向けた応援業務</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ct val="150000"/>
              </a:lnSpc>
              <a:buFont typeface="Wingdings" panose="05000000000000000000" pitchFamily="2" charset="2"/>
              <a:buChar char="u"/>
            </a:pP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万博会場内外における食品衛生、環境衛生の監視指導体制の整備</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ct val="150000"/>
              </a:lnSpc>
              <a:buFont typeface="Wingdings" panose="05000000000000000000" pitchFamily="2" charset="2"/>
              <a:buChar char="u"/>
            </a:pP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会場外に</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おける感染症対策、救急医療に関すること　　など</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920042" y="4995718"/>
            <a:ext cx="10601937" cy="1323439"/>
          </a:xfrm>
          <a:prstGeom prst="rect">
            <a:avLst/>
          </a:prstGeom>
          <a:noFill/>
        </p:spPr>
        <p:txBody>
          <a:bodyPr wrap="square" rtlCol="0">
            <a:spAutoFit/>
          </a:bodyPr>
          <a:lstStyle/>
          <a:p>
            <a:pPr marL="285750" indent="-285750" defTabSz="457200" hangingPunct="1">
              <a:lnSpc>
                <a:spcPts val="2400"/>
              </a:lnSpc>
              <a:buFont typeface="Wingdings" panose="05000000000000000000" pitchFamily="2" charset="2"/>
              <a:buChar char="Ø"/>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令和４年７月</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２８</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日　第１回</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医療衛生</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部会を開催</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部会長・副部会長を決定、救急医療と衛生の</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分科会で議論を進めることとし、</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感染症対策については、それぞれの分科会で適時議論を行うことを決定</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400"/>
              </a:lnSpc>
              <a:buFont typeface="Wingdings" panose="05000000000000000000" pitchFamily="2" charset="2"/>
              <a:buChar char="Ø"/>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令和</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5</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年１月１９日　第１回衛生分科会を開催　　今後の方向性を確認</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401512305"/>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36</a:t>
            </a:fld>
            <a:endParaRPr lang="ja-JP" altLang="en-US" b="1" dirty="0">
              <a:solidFill>
                <a:schemeClr val="tx1"/>
              </a:solidFill>
            </a:endParaRPr>
          </a:p>
        </p:txBody>
      </p:sp>
      <p:sp>
        <p:nvSpPr>
          <p:cNvPr id="8" name="正方形/長方形 7"/>
          <p:cNvSpPr/>
          <p:nvPr/>
        </p:nvSpPr>
        <p:spPr>
          <a:xfrm>
            <a:off x="996405" y="581861"/>
            <a:ext cx="10214065" cy="1642341"/>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1059906" y="4056041"/>
            <a:ext cx="10198705" cy="21646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995214" y="4109614"/>
            <a:ext cx="7525420"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万博に向けた取組みイメージ</a:t>
            </a:r>
            <a:r>
              <a:rPr kumimoji="1" lang="ja-JP" altLang="en-US" sz="1600" b="1" kern="1200" dirty="0">
                <a:solidFill>
                  <a:prstClr val="black"/>
                </a:solidFill>
                <a:latin typeface="Meiryo UI" panose="020B0604030504040204" pitchFamily="50" charset="-128"/>
                <a:ea typeface="Meiryo UI" panose="020B0604030504040204" pitchFamily="50" charset="-128"/>
              </a:rPr>
              <a:t>（予定） </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graphicFrame>
        <p:nvGraphicFramePr>
          <p:cNvPr id="11" name="表 10">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860132441"/>
              </p:ext>
            </p:extLst>
          </p:nvPr>
        </p:nvGraphicFramePr>
        <p:xfrm>
          <a:off x="1104181" y="4970957"/>
          <a:ext cx="10067901" cy="1374722"/>
        </p:xfrm>
        <a:graphic>
          <a:graphicData uri="http://schemas.openxmlformats.org/drawingml/2006/table">
            <a:tbl>
              <a:tblPr/>
              <a:tblGrid>
                <a:gridCol w="1806440">
                  <a:extLst>
                    <a:ext uri="{9D8B030D-6E8A-4147-A177-3AD203B41FA5}">
                      <a16:colId xmlns:a16="http://schemas.microsoft.com/office/drawing/2014/main" val="1888653662"/>
                    </a:ext>
                  </a:extLst>
                </a:gridCol>
                <a:gridCol w="3824515">
                  <a:extLst>
                    <a:ext uri="{9D8B030D-6E8A-4147-A177-3AD203B41FA5}">
                      <a16:colId xmlns:a16="http://schemas.microsoft.com/office/drawing/2014/main" val="901775203"/>
                    </a:ext>
                  </a:extLst>
                </a:gridCol>
                <a:gridCol w="2964382">
                  <a:extLst>
                    <a:ext uri="{9D8B030D-6E8A-4147-A177-3AD203B41FA5}">
                      <a16:colId xmlns:a16="http://schemas.microsoft.com/office/drawing/2014/main" val="925580270"/>
                    </a:ext>
                  </a:extLst>
                </a:gridCol>
                <a:gridCol w="1472564">
                  <a:extLst>
                    <a:ext uri="{9D8B030D-6E8A-4147-A177-3AD203B41FA5}">
                      <a16:colId xmlns:a16="http://schemas.microsoft.com/office/drawing/2014/main" val="399518671"/>
                    </a:ext>
                  </a:extLst>
                </a:gridCol>
              </a:tblGrid>
              <a:tr h="1374722">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pP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・生活衛生対策</a:t>
                      </a: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3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・感染症対策、</a:t>
                      </a: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400" baseline="0" dirty="0" smtClean="0">
                          <a:solidFill>
                            <a:schemeClr val="tx1"/>
                          </a:solidFill>
                          <a:latin typeface="BIZ UDPゴシック" panose="020B0400000000000000" pitchFamily="50" charset="-128"/>
                          <a:ea typeface="BIZ UDPゴシック" panose="020B0400000000000000" pitchFamily="50" charset="-128"/>
                        </a:rPr>
                        <a:t>  </a:t>
                      </a:r>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救急医療対応　等</a:t>
                      </a:r>
                      <a:endParaRPr kumimoji="1" lang="en-US" altLang="ja-JP" sz="14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79187"/>
                  </a:ext>
                </a:extLst>
              </a:tr>
            </a:tbl>
          </a:graphicData>
        </a:graphic>
      </p:graphicFrame>
      <p:sp>
        <p:nvSpPr>
          <p:cNvPr id="12" name="ホームベース 4">
            <a:extLst>
              <a:ext uri="{FF2B5EF4-FFF2-40B4-BE49-F238E27FC236}">
                <a16:creationId xmlns:a16="http://schemas.microsoft.com/office/drawing/2014/main" id="{51F0FD7C-A3F3-4D3F-9E7A-E2D8BBD297CC}"/>
              </a:ext>
            </a:extLst>
          </p:cNvPr>
          <p:cNvSpPr/>
          <p:nvPr/>
        </p:nvSpPr>
        <p:spPr bwMode="gray">
          <a:xfrm>
            <a:off x="1076181" y="4616832"/>
            <a:ext cx="1853465" cy="36630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ホームベース 5">
            <a:extLst>
              <a:ext uri="{FF2B5EF4-FFF2-40B4-BE49-F238E27FC236}">
                <a16:creationId xmlns:a16="http://schemas.microsoft.com/office/drawing/2014/main" id="{AD85B09B-C151-4246-83FE-8C65C4C68421}"/>
              </a:ext>
            </a:extLst>
          </p:cNvPr>
          <p:cNvSpPr/>
          <p:nvPr/>
        </p:nvSpPr>
        <p:spPr bwMode="gray">
          <a:xfrm>
            <a:off x="9556350" y="4623350"/>
            <a:ext cx="1788294" cy="36630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ホームベース 5">
            <a:extLst>
              <a:ext uri="{FF2B5EF4-FFF2-40B4-BE49-F238E27FC236}">
                <a16:creationId xmlns:a16="http://schemas.microsoft.com/office/drawing/2014/main" id="{AD85B09B-C151-4246-83FE-8C65C4C68421}"/>
              </a:ext>
            </a:extLst>
          </p:cNvPr>
          <p:cNvSpPr/>
          <p:nvPr/>
        </p:nvSpPr>
        <p:spPr bwMode="gray">
          <a:xfrm>
            <a:off x="6559160" y="4617379"/>
            <a:ext cx="3292902"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ホームベース 14"/>
          <p:cNvSpPr/>
          <p:nvPr/>
        </p:nvSpPr>
        <p:spPr>
          <a:xfrm>
            <a:off x="3125452" y="5201365"/>
            <a:ext cx="4926348" cy="324910"/>
          </a:xfrm>
          <a:prstGeom prst="homePlat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各分科会、部会における対策の検討</a:t>
            </a:r>
          </a:p>
        </p:txBody>
      </p:sp>
      <p:sp>
        <p:nvSpPr>
          <p:cNvPr id="16" name="ホームベース 15"/>
          <p:cNvSpPr/>
          <p:nvPr/>
        </p:nvSpPr>
        <p:spPr>
          <a:xfrm>
            <a:off x="9852062" y="5130569"/>
            <a:ext cx="1339384" cy="1093392"/>
          </a:xfrm>
          <a:prstGeom prst="homePlat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万博開催</a:t>
            </a:r>
            <a:endParaRPr kumimoji="1" lang="en-US" altLang="ja-JP" sz="12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p:txBody>
      </p:sp>
      <p:grpSp>
        <p:nvGrpSpPr>
          <p:cNvPr id="17" name="グループ化 16"/>
          <p:cNvGrpSpPr/>
          <p:nvPr/>
        </p:nvGrpSpPr>
        <p:grpSpPr>
          <a:xfrm>
            <a:off x="7386107" y="5197099"/>
            <a:ext cx="665693" cy="324910"/>
            <a:chOff x="8551712" y="10201495"/>
            <a:chExt cx="566155" cy="360000"/>
          </a:xfrm>
          <a:solidFill>
            <a:srgbClr val="5B9BD5">
              <a:alpha val="97000"/>
            </a:srgbClr>
          </a:solidFill>
        </p:grpSpPr>
        <p:sp>
          <p:nvSpPr>
            <p:cNvPr id="18" name="山形 17"/>
            <p:cNvSpPr/>
            <p:nvPr/>
          </p:nvSpPr>
          <p:spPr>
            <a:xfrm>
              <a:off x="8551712" y="10201495"/>
              <a:ext cx="324793" cy="360000"/>
            </a:xfrm>
            <a:prstGeom prst="chevron">
              <a:avLst/>
            </a:prstGeom>
            <a:grpFill/>
            <a:ln w="12700" cap="flat" cmpd="sng" algn="ctr">
              <a:solidFill>
                <a:srgbClr val="5B9BD5">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山形 18"/>
            <p:cNvSpPr/>
            <p:nvPr/>
          </p:nvSpPr>
          <p:spPr>
            <a:xfrm>
              <a:off x="8793074" y="10201495"/>
              <a:ext cx="324793" cy="360000"/>
            </a:xfrm>
            <a:prstGeom prst="chevron">
              <a:avLst/>
            </a:prstGeom>
            <a:grpFill/>
            <a:ln w="12700" cap="flat" cmpd="sng" algn="ctr">
              <a:solidFill>
                <a:srgbClr val="5B9BD5">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20" name="ホームベース 19"/>
          <p:cNvSpPr/>
          <p:nvPr/>
        </p:nvSpPr>
        <p:spPr>
          <a:xfrm>
            <a:off x="5121816" y="5927934"/>
            <a:ext cx="4434533" cy="323663"/>
          </a:xfrm>
          <a:prstGeom prst="homePlat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万博開催に向けた関係機関との調整など</a:t>
            </a:r>
          </a:p>
        </p:txBody>
      </p:sp>
      <p:sp>
        <p:nvSpPr>
          <p:cNvPr id="21" name="正方形/長方形 20"/>
          <p:cNvSpPr/>
          <p:nvPr/>
        </p:nvSpPr>
        <p:spPr>
          <a:xfrm>
            <a:off x="673099" y="659403"/>
            <a:ext cx="10833101" cy="3111500"/>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正方形/長方形 21"/>
          <p:cNvSpPr/>
          <p:nvPr/>
        </p:nvSpPr>
        <p:spPr>
          <a:xfrm>
            <a:off x="763467" y="701738"/>
            <a:ext cx="2554328" cy="369332"/>
          </a:xfrm>
          <a:prstGeom prst="rect">
            <a:avLst/>
          </a:prstGeom>
        </p:spPr>
        <p:txBody>
          <a:bodyPr wrap="square">
            <a:spAutoFit/>
          </a:bodyPr>
          <a:lstStyle/>
          <a:p>
            <a:pPr defTabSz="457200" hangingPunct="1"/>
            <a:r>
              <a:rPr kumimoji="1" lang="en-US" altLang="ja-JP" b="1"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b="1" kern="1200" dirty="0" smtClean="0">
                <a:solidFill>
                  <a:prstClr val="black"/>
                </a:solidFill>
                <a:latin typeface="Meiryo UI" panose="020B0604030504040204" pitchFamily="50" charset="-128"/>
                <a:ea typeface="Meiryo UI" panose="020B0604030504040204" pitchFamily="50" charset="-128"/>
                <a:cs typeface="+mn-cs"/>
              </a:rPr>
              <a:t>年度の取組み</a:t>
            </a:r>
            <a:endParaRPr lang="ja-JP" altLang="en-US" kern="1200" dirty="0">
              <a:solidFill>
                <a:prstClr val="black"/>
              </a:solidFill>
              <a:ea typeface="游ゴシック" panose="020B0400000000000000" pitchFamily="50" charset="-128"/>
              <a:cs typeface="+mn-cs"/>
            </a:endParaRPr>
          </a:p>
        </p:txBody>
      </p:sp>
      <p:sp>
        <p:nvSpPr>
          <p:cNvPr id="23" name="正方形/長方形 22"/>
          <p:cNvSpPr/>
          <p:nvPr/>
        </p:nvSpPr>
        <p:spPr>
          <a:xfrm>
            <a:off x="1119067" y="1864592"/>
            <a:ext cx="9411473"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smtClean="0">
                <a:solidFill>
                  <a:prstClr val="black"/>
                </a:solidFill>
                <a:latin typeface="Meiryo UI" panose="020B0604030504040204" pitchFamily="50" charset="-128"/>
              </a:rPr>
              <a:t>（２）</a:t>
            </a:r>
            <a:r>
              <a:rPr kumimoji="1" lang="ja-JP" altLang="en-US" sz="1600" dirty="0">
                <a:solidFill>
                  <a:prstClr val="black"/>
                </a:solidFill>
                <a:latin typeface="Meiryo UI" panose="020B0604030504040204" pitchFamily="50" charset="-128"/>
              </a:rPr>
              <a:t>万博会場内外における</a:t>
            </a:r>
            <a:r>
              <a:rPr kumimoji="1" lang="ja-JP" altLang="en-US" sz="1600" dirty="0" smtClean="0">
                <a:solidFill>
                  <a:prstClr val="black"/>
                </a:solidFill>
                <a:latin typeface="Meiryo UI" panose="020B0604030504040204" pitchFamily="50" charset="-128"/>
              </a:rPr>
              <a:t>食品衛生、環境衛生の</a:t>
            </a:r>
            <a:r>
              <a:rPr kumimoji="1" lang="ja-JP" altLang="en-US" sz="1600" dirty="0">
                <a:solidFill>
                  <a:prstClr val="black"/>
                </a:solidFill>
                <a:latin typeface="Meiryo UI" panose="020B0604030504040204" pitchFamily="50" charset="-128"/>
              </a:rPr>
              <a:t>監視指導体制</a:t>
            </a:r>
            <a:r>
              <a:rPr kumimoji="1" lang="ja-JP" altLang="en-US" sz="1600" dirty="0" smtClean="0">
                <a:solidFill>
                  <a:prstClr val="black"/>
                </a:solidFill>
                <a:latin typeface="Meiryo UI" panose="020B0604030504040204" pitchFamily="50" charset="-128"/>
              </a:rPr>
              <a:t>の整備</a:t>
            </a:r>
            <a:endParaRPr kumimoji="1" lang="en-US" altLang="ja-JP" sz="1600" dirty="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　・　食品衛生施設、</a:t>
            </a:r>
            <a:r>
              <a:rPr kumimoji="1" lang="ja-JP" altLang="en-US" sz="1600" dirty="0">
                <a:solidFill>
                  <a:prstClr val="black"/>
                </a:solidFill>
                <a:latin typeface="Meiryo UI" panose="020B0604030504040204" pitchFamily="50" charset="-128"/>
              </a:rPr>
              <a:t>環境衛生</a:t>
            </a:r>
            <a:r>
              <a:rPr kumimoji="1" lang="ja-JP" altLang="en-US" sz="1600" dirty="0" smtClean="0">
                <a:solidFill>
                  <a:prstClr val="black"/>
                </a:solidFill>
                <a:latin typeface="Meiryo UI" panose="020B0604030504040204" pitchFamily="50" charset="-128"/>
              </a:rPr>
              <a:t>施設への監視指導体制構築にかかる方向性の決定</a:t>
            </a:r>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など　</a:t>
            </a:r>
            <a:endParaRPr kumimoji="1" lang="en-US" altLang="ja-JP" sz="1600" dirty="0">
              <a:solidFill>
                <a:prstClr val="black"/>
              </a:solidFill>
              <a:latin typeface="Meiryo UI" panose="020B0604030504040204" pitchFamily="50" charset="-128"/>
            </a:endParaRPr>
          </a:p>
          <a:p>
            <a:endParaRPr kumimoji="1" lang="en-US" altLang="ja-JP" sz="1600" dirty="0">
              <a:solidFill>
                <a:prstClr val="black"/>
              </a:solidFill>
              <a:latin typeface="Meいiryo UI"/>
              <a:ea typeface="游ゴシック" panose="020B0400000000000000" pitchFamily="50" charset="-128"/>
            </a:endParaRPr>
          </a:p>
        </p:txBody>
      </p:sp>
      <p:sp>
        <p:nvSpPr>
          <p:cNvPr id="24" name="正方形/長方形 23"/>
          <p:cNvSpPr/>
          <p:nvPr/>
        </p:nvSpPr>
        <p:spPr>
          <a:xfrm>
            <a:off x="1106367" y="2751302"/>
            <a:ext cx="9411473" cy="132343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smtClean="0">
                <a:solidFill>
                  <a:prstClr val="black"/>
                </a:solidFill>
                <a:latin typeface="Meiryo UI" panose="020B0604030504040204" pitchFamily="50" charset="-128"/>
              </a:rPr>
              <a:t>（</a:t>
            </a:r>
            <a:r>
              <a:rPr kumimoji="1" lang="ja-JP" altLang="en-US" sz="1600" dirty="0">
                <a:solidFill>
                  <a:prstClr val="black"/>
                </a:solidFill>
                <a:latin typeface="Meiryo UI" panose="020B0604030504040204" pitchFamily="50" charset="-128"/>
              </a:rPr>
              <a:t>３）万博会場外における感染症対策、救急医療に関する</a:t>
            </a:r>
            <a:r>
              <a:rPr kumimoji="1" lang="ja-JP" altLang="en-US" sz="1600" dirty="0" smtClean="0">
                <a:solidFill>
                  <a:prstClr val="black"/>
                </a:solidFill>
                <a:latin typeface="Meiryo UI" panose="020B0604030504040204" pitchFamily="50" charset="-128"/>
              </a:rPr>
              <a:t>こと</a:t>
            </a:r>
            <a:endParaRPr kumimoji="1" lang="en-US" altLang="ja-JP" sz="1600" dirty="0" smtClean="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　・　感染症サーベイランス体制の強化にかかる方向性の決定</a:t>
            </a:r>
            <a:endParaRPr kumimoji="1" lang="en-US" altLang="ja-JP" sz="1600" dirty="0" smtClean="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　・　救急医療体制の強化にかかる方向性の決定　など</a:t>
            </a:r>
            <a:endParaRPr kumimoji="1" lang="en-US" altLang="ja-JP" sz="1600" dirty="0" smtClean="0">
              <a:solidFill>
                <a:prstClr val="black"/>
              </a:solidFill>
              <a:latin typeface="Meiryo UI" panose="020B0604030504040204" pitchFamily="50" charset="-128"/>
            </a:endParaRPr>
          </a:p>
          <a:p>
            <a:endParaRPr kumimoji="1" lang="en-US" altLang="ja-JP" sz="1600" dirty="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　</a:t>
            </a:r>
            <a:endParaRPr kumimoji="1" lang="en-US" altLang="ja-JP" sz="1600" dirty="0">
              <a:solidFill>
                <a:prstClr val="black"/>
              </a:solidFill>
              <a:latin typeface="Meiryo UI" panose="020B0604030504040204" pitchFamily="50" charset="-128"/>
            </a:endParaRPr>
          </a:p>
        </p:txBody>
      </p:sp>
      <p:sp>
        <p:nvSpPr>
          <p:cNvPr id="25" name="正方形/長方形 24"/>
          <p:cNvSpPr/>
          <p:nvPr/>
        </p:nvSpPr>
        <p:spPr>
          <a:xfrm>
            <a:off x="1119067" y="1028973"/>
            <a:ext cx="9411473" cy="830997"/>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smtClean="0">
                <a:solidFill>
                  <a:prstClr val="black"/>
                </a:solidFill>
                <a:latin typeface="Meiryo UI" panose="020B0604030504040204" pitchFamily="50" charset="-128"/>
              </a:rPr>
              <a:t>（１）協会</a:t>
            </a:r>
            <a:r>
              <a:rPr kumimoji="1" lang="ja-JP" altLang="en-US" sz="1600" dirty="0">
                <a:solidFill>
                  <a:prstClr val="black"/>
                </a:solidFill>
                <a:latin typeface="Meiryo UI" panose="020B0604030504040204" pitchFamily="50" charset="-128"/>
              </a:rPr>
              <a:t>が構築する医療救護体制の整備に向けての連携及びそれに向けた応援業務</a:t>
            </a:r>
            <a:endParaRPr kumimoji="1" lang="en-US" altLang="ja-JP" sz="1600" dirty="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　・　協会</a:t>
            </a:r>
            <a:r>
              <a:rPr kumimoji="1" lang="ja-JP" altLang="en-US" sz="1600" dirty="0">
                <a:solidFill>
                  <a:prstClr val="black"/>
                </a:solidFill>
                <a:latin typeface="Meiryo UI" panose="020B0604030504040204" pitchFamily="50" charset="-128"/>
              </a:rPr>
              <a:t>が構築する医療救護体制</a:t>
            </a:r>
            <a:r>
              <a:rPr kumimoji="1" lang="ja-JP" altLang="en-US" sz="1600" dirty="0" smtClean="0">
                <a:solidFill>
                  <a:prstClr val="black"/>
                </a:solidFill>
                <a:latin typeface="Meiryo UI" panose="020B0604030504040204" pitchFamily="50" charset="-128"/>
              </a:rPr>
              <a:t>の整備にかかる協議の実施　など</a:t>
            </a:r>
            <a:endParaRPr kumimoji="1" lang="en-US" altLang="ja-JP" sz="1600" dirty="0">
              <a:solidFill>
                <a:prstClr val="black"/>
              </a:solidFill>
              <a:latin typeface="Meiryo UI" panose="020B0604030504040204" pitchFamily="50" charset="-128"/>
            </a:endParaRPr>
          </a:p>
          <a:p>
            <a:r>
              <a:rPr kumimoji="1" lang="ja-JP" altLang="en-US" sz="1600" dirty="0" smtClean="0">
                <a:solidFill>
                  <a:prstClr val="black"/>
                </a:solidFill>
                <a:latin typeface="Meiryo UI" panose="020B0604030504040204" pitchFamily="50" charset="-128"/>
              </a:rPr>
              <a:t>　</a:t>
            </a:r>
            <a:endParaRPr kumimoji="1" lang="en-US" altLang="ja-JP" sz="1600" dirty="0">
              <a:solidFill>
                <a:prstClr val="black"/>
              </a:solidFill>
              <a:latin typeface="Meいiryo UI"/>
              <a:ea typeface="游ゴシック" panose="020B0400000000000000" pitchFamily="50" charset="-128"/>
            </a:endParaRPr>
          </a:p>
        </p:txBody>
      </p:sp>
      <p:sp>
        <p:nvSpPr>
          <p:cNvPr id="26" name="ホームベース 4">
            <a:extLst>
              <a:ext uri="{FF2B5EF4-FFF2-40B4-BE49-F238E27FC236}">
                <a16:creationId xmlns:a16="http://schemas.microsoft.com/office/drawing/2014/main" id="{51F0FD7C-A3F3-4D3F-9E7A-E2D8BBD297CC}"/>
              </a:ext>
            </a:extLst>
          </p:cNvPr>
          <p:cNvSpPr/>
          <p:nvPr/>
        </p:nvSpPr>
        <p:spPr bwMode="gray">
          <a:xfrm>
            <a:off x="2928723" y="4616833"/>
            <a:ext cx="3998058" cy="36630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433285485"/>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44181" y="6636657"/>
            <a:ext cx="2259696"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78598" y="6345679"/>
            <a:ext cx="233762" cy="494494"/>
          </a:xfrm>
        </p:spPr>
        <p:txBody>
          <a:bodyPr/>
          <a:lstStyle/>
          <a:p>
            <a:fld id="{86CB4B4D-7CA3-9044-876B-883B54F8677D}" type="slidenum">
              <a:rPr lang="en-US" altLang="ja-JP" b="1" smtClean="0">
                <a:solidFill>
                  <a:schemeClr val="tx1"/>
                </a:solidFill>
              </a:rPr>
              <a:t>37</a:t>
            </a:fld>
            <a:endParaRPr lang="ja-JP" altLang="en-US" b="1" dirty="0">
              <a:solidFill>
                <a:schemeClr val="tx1"/>
              </a:solidFill>
            </a:endParaRPr>
          </a:p>
        </p:txBody>
      </p:sp>
      <p:sp>
        <p:nvSpPr>
          <p:cNvPr id="8" name="テキスト ボックス 7"/>
          <p:cNvSpPr txBox="1"/>
          <p:nvPr/>
        </p:nvSpPr>
        <p:spPr>
          <a:xfrm>
            <a:off x="766614" y="126649"/>
            <a:ext cx="9342586"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産業振興部会</a:t>
            </a:r>
          </a:p>
        </p:txBody>
      </p:sp>
      <p:sp>
        <p:nvSpPr>
          <p:cNvPr id="23" name="正方形/長方形 22"/>
          <p:cNvSpPr/>
          <p:nvPr/>
        </p:nvSpPr>
        <p:spPr>
          <a:xfrm>
            <a:off x="688562" y="4491999"/>
            <a:ext cx="10946773" cy="2061201"/>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673871" y="706098"/>
            <a:ext cx="11087189" cy="153402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700149" y="585614"/>
            <a:ext cx="1217089" cy="307777"/>
          </a:xfrm>
          <a:prstGeom prst="rect">
            <a:avLst/>
          </a:prstGeom>
          <a:noFill/>
        </p:spPr>
        <p:txBody>
          <a:bodyPr wrap="square" rtlCol="0">
            <a:spAutoFit/>
          </a:bodyPr>
          <a:lstStyle/>
          <a:p>
            <a:pPr defTabSz="457200" hangingPunct="1"/>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構成</a:t>
            </a:r>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26" name="正方形/長方形 25"/>
          <p:cNvSpPr/>
          <p:nvPr/>
        </p:nvSpPr>
        <p:spPr>
          <a:xfrm>
            <a:off x="724801" y="1786166"/>
            <a:ext cx="10881531" cy="955708"/>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673100" y="1664231"/>
            <a:ext cx="3387254" cy="461665"/>
          </a:xfrm>
          <a:prstGeom prst="rect">
            <a:avLst/>
          </a:prstGeom>
          <a:noFill/>
        </p:spPr>
        <p:txBody>
          <a:bodyPr wrap="square" rtlCol="0">
            <a:spAutoFit/>
          </a:bodyPr>
          <a:lstStyle/>
          <a:p>
            <a:pPr defTabSz="457200" hangingPunct="1">
              <a:lnSpc>
                <a:spcPct val="1500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主な課題と検討内容</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28" name="正方形/長方形 27"/>
          <p:cNvSpPr/>
          <p:nvPr/>
        </p:nvSpPr>
        <p:spPr>
          <a:xfrm>
            <a:off x="673670" y="3450822"/>
            <a:ext cx="11070516" cy="2021904"/>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テキスト ボックス 28"/>
          <p:cNvSpPr txBox="1"/>
          <p:nvPr/>
        </p:nvSpPr>
        <p:spPr>
          <a:xfrm>
            <a:off x="668974" y="2741874"/>
            <a:ext cx="5667475"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b="1" kern="1200" dirty="0">
              <a:solidFill>
                <a:prstClr val="black"/>
              </a:solidFill>
              <a:latin typeface="Meiryo UI" panose="020B0604030504040204" pitchFamily="50" charset="-128"/>
              <a:ea typeface="Meiryo UI" panose="020B0604030504040204" pitchFamily="50" charset="-128"/>
              <a:cs typeface="+mn-cs"/>
            </a:endParaRPr>
          </a:p>
        </p:txBody>
      </p:sp>
      <p:graphicFrame>
        <p:nvGraphicFramePr>
          <p:cNvPr id="30" name="表 29"/>
          <p:cNvGraphicFramePr>
            <a:graphicFrameLocks noGrp="1"/>
          </p:cNvGraphicFramePr>
          <p:nvPr>
            <p:extLst>
              <p:ext uri="{D42A27DB-BD31-4B8C-83A1-F6EECF244321}">
                <p14:modId xmlns:p14="http://schemas.microsoft.com/office/powerpoint/2010/main" val="736441565"/>
              </p:ext>
            </p:extLst>
          </p:nvPr>
        </p:nvGraphicFramePr>
        <p:xfrm>
          <a:off x="736454" y="882687"/>
          <a:ext cx="10869878" cy="822960"/>
        </p:xfrm>
        <a:graphic>
          <a:graphicData uri="http://schemas.openxmlformats.org/drawingml/2006/table">
            <a:tbl>
              <a:tblPr firstRow="1" bandRow="1"/>
              <a:tblGrid>
                <a:gridCol w="5434939">
                  <a:extLst>
                    <a:ext uri="{9D8B030D-6E8A-4147-A177-3AD203B41FA5}">
                      <a16:colId xmlns:a16="http://schemas.microsoft.com/office/drawing/2014/main" val="3210187183"/>
                    </a:ext>
                  </a:extLst>
                </a:gridCol>
                <a:gridCol w="5434939">
                  <a:extLst>
                    <a:ext uri="{9D8B030D-6E8A-4147-A177-3AD203B41FA5}">
                      <a16:colId xmlns:a16="http://schemas.microsoft.com/office/drawing/2014/main" val="1381428020"/>
                    </a:ext>
                  </a:extLst>
                </a:gridCol>
              </a:tblGrid>
              <a:tr h="300079">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府</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市</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336654">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商工労働部、環境農林水産部</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経済戦略局</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bl>
          </a:graphicData>
        </a:graphic>
      </p:graphicFrame>
      <p:sp>
        <p:nvSpPr>
          <p:cNvPr id="31" name="テキスト ボックス 30"/>
          <p:cNvSpPr txBox="1"/>
          <p:nvPr/>
        </p:nvSpPr>
        <p:spPr>
          <a:xfrm>
            <a:off x="1270301" y="541295"/>
            <a:ext cx="10853775"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部会長：大阪府商工労働部長　　副部会長：大阪市経済戦略局長</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32" name="テキスト ボックス 31"/>
          <p:cNvSpPr txBox="1"/>
          <p:nvPr/>
        </p:nvSpPr>
        <p:spPr>
          <a:xfrm>
            <a:off x="762000" y="2990178"/>
            <a:ext cx="11023600" cy="1426031"/>
          </a:xfrm>
          <a:prstGeom prst="rect">
            <a:avLst/>
          </a:prstGeom>
          <a:noFill/>
        </p:spPr>
        <p:txBody>
          <a:bodyPr wrap="square" rtlCol="0">
            <a:spAutoFit/>
          </a:bodyPr>
          <a:lstStyle/>
          <a:p>
            <a:pPr marL="285750" indent="-285750" defTabSz="457200" hangingPunct="1">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令和４年８月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30</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第１回産業振興部会を開催（部会長・副部会長を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決定）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500"/>
              </a:lnSpc>
            </a:pP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令和４年９月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12</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第２回産業振興部会を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開催（取組むべき方向性を決定）</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500"/>
              </a:lnSpc>
            </a:pP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令和４年９月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26</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府市担当者会議を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開催（テーマ</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に</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沿った具体的</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な取組みについて情報</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共有）</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500"/>
              </a:lnSpc>
            </a:pP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11</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月２日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博覧会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協会</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と意見</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交換会を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500"/>
              </a:lnSpc>
            </a:pP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令和５年２月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17</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第３回産業振興部会に向けた準備会を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開催（府</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市の具体的な取組みについて情報</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共有）</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33" name="テキスト ボックス 32"/>
          <p:cNvSpPr txBox="1"/>
          <p:nvPr/>
        </p:nvSpPr>
        <p:spPr>
          <a:xfrm>
            <a:off x="957113" y="1956355"/>
            <a:ext cx="10901287" cy="691536"/>
          </a:xfrm>
          <a:prstGeom prst="rect">
            <a:avLst/>
          </a:prstGeom>
          <a:noFill/>
        </p:spPr>
        <p:txBody>
          <a:bodyPr wrap="square" rtlCol="0">
            <a:spAutoFit/>
          </a:bodyPr>
          <a:lstStyle/>
          <a:p>
            <a:pPr defTabSz="457200" hangingPunct="1">
              <a:lnSpc>
                <a:spcPts val="2500"/>
              </a:lnSpc>
            </a:pPr>
            <a:r>
              <a:rPr kumimoji="1" lang="en-US" altLang="ja-JP" sz="1500" b="1" kern="1200" dirty="0" smtClean="0">
                <a:solidFill>
                  <a:prstClr val="black"/>
                </a:solidFill>
                <a:latin typeface="Meiryo UI" panose="020B0604030504040204" pitchFamily="50" charset="-128"/>
                <a:ea typeface="Meiryo UI" panose="020B0604030504040204" pitchFamily="50" charset="-128"/>
                <a:cs typeface="+mn-cs"/>
              </a:rPr>
              <a:t>2025</a:t>
            </a:r>
            <a:r>
              <a:rPr kumimoji="1" lang="ja-JP" altLang="en-US" sz="1500" b="1" kern="1200" dirty="0">
                <a:solidFill>
                  <a:prstClr val="black"/>
                </a:solidFill>
                <a:latin typeface="Meiryo UI" panose="020B0604030504040204" pitchFamily="50" charset="-128"/>
                <a:ea typeface="Meiryo UI" panose="020B0604030504040204" pitchFamily="50" charset="-128"/>
                <a:cs typeface="+mn-cs"/>
              </a:rPr>
              <a:t>年大阪・関西万博の開催と府市産業振興施策の連動を図ることで、万博のインパクトやレガシーを最大限に活かし</a:t>
            </a:r>
            <a:r>
              <a:rPr kumimoji="1" lang="ja-JP" altLang="en-US" sz="15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5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500"/>
              </a:lnSpc>
            </a:pPr>
            <a:r>
              <a:rPr kumimoji="1" lang="ja-JP" altLang="en-US" sz="1500" b="1" kern="1200" dirty="0" smtClean="0">
                <a:solidFill>
                  <a:prstClr val="black"/>
                </a:solidFill>
                <a:latin typeface="Meiryo UI" panose="020B0604030504040204" pitchFamily="50" charset="-128"/>
                <a:ea typeface="Meiryo UI" panose="020B0604030504040204" pitchFamily="50" charset="-128"/>
                <a:cs typeface="+mn-cs"/>
              </a:rPr>
              <a:t>大阪</a:t>
            </a:r>
            <a:r>
              <a:rPr kumimoji="1" lang="ja-JP" altLang="en-US" sz="1500" b="1" kern="1200" dirty="0">
                <a:solidFill>
                  <a:prstClr val="black"/>
                </a:solidFill>
                <a:latin typeface="Meiryo UI" panose="020B0604030504040204" pitchFamily="50" charset="-128"/>
                <a:ea typeface="Meiryo UI" panose="020B0604030504040204" pitchFamily="50" charset="-128"/>
                <a:cs typeface="+mn-cs"/>
              </a:rPr>
              <a:t>の中小企業・生産者等の持続的な成長・発展につなげることを</a:t>
            </a:r>
            <a:r>
              <a:rPr kumimoji="1" lang="ja-JP" altLang="en-US" sz="1500" b="1" kern="1200" dirty="0" smtClean="0">
                <a:solidFill>
                  <a:prstClr val="black"/>
                </a:solidFill>
                <a:latin typeface="Meiryo UI" panose="020B0604030504040204" pitchFamily="50" charset="-128"/>
                <a:ea typeface="Meiryo UI" panose="020B0604030504040204" pitchFamily="50" charset="-128"/>
                <a:cs typeface="+mn-cs"/>
              </a:rPr>
              <a:t>めざす</a:t>
            </a:r>
            <a:endParaRPr kumimoji="1" lang="ja-JP" altLang="en-US" sz="1500" b="1" kern="1200" dirty="0">
              <a:solidFill>
                <a:prstClr val="black"/>
              </a:solidFill>
              <a:latin typeface="Meiryo UI" panose="020B0604030504040204" pitchFamily="50" charset="-128"/>
              <a:ea typeface="Meiryo UI" panose="020B0604030504040204" pitchFamily="50" charset="-128"/>
              <a:cs typeface="+mn-cs"/>
            </a:endParaRPr>
          </a:p>
        </p:txBody>
      </p:sp>
      <p:sp>
        <p:nvSpPr>
          <p:cNvPr id="34" name="正方形/長方形 33"/>
          <p:cNvSpPr/>
          <p:nvPr/>
        </p:nvSpPr>
        <p:spPr>
          <a:xfrm>
            <a:off x="647063" y="4486232"/>
            <a:ext cx="2721529" cy="338554"/>
          </a:xfrm>
          <a:prstGeom prst="rect">
            <a:avLst/>
          </a:prstGeom>
        </p:spPr>
        <p:txBody>
          <a:bodyPr wrap="square">
            <a:spAutoFit/>
          </a:bodyPr>
          <a:lstStyle/>
          <a:p>
            <a:pPr defTabSz="457200" hangingPunct="1"/>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年度の取組み</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lang="ja-JP" altLang="en-US" sz="1600" kern="1200" dirty="0">
              <a:solidFill>
                <a:prstClr val="black"/>
              </a:solidFill>
              <a:ea typeface="游ゴシック" panose="020B0400000000000000" pitchFamily="50" charset="-128"/>
              <a:cs typeface="+mn-cs"/>
            </a:endParaRPr>
          </a:p>
        </p:txBody>
      </p:sp>
      <p:sp>
        <p:nvSpPr>
          <p:cNvPr id="35" name="正方形/長方形 34"/>
          <p:cNvSpPr/>
          <p:nvPr/>
        </p:nvSpPr>
        <p:spPr>
          <a:xfrm>
            <a:off x="643574" y="4782516"/>
            <a:ext cx="7242799" cy="307777"/>
          </a:xfrm>
          <a:prstGeom prst="rect">
            <a:avLst/>
          </a:prstGeom>
        </p:spPr>
        <p:txBody>
          <a:bodyPr wrap="square">
            <a:spAutoFit/>
          </a:bodyPr>
          <a:lstStyle/>
          <a:p>
            <a:pPr defTabSz="457200" hangingPunct="1"/>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開催時を一つの</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到達点</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とした社会実装を</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見据えた</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技術革新</a:t>
            </a:r>
            <a:endParaRPr lang="ja-JP" altLang="en-US"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36" name="正方形/長方形 35"/>
          <p:cNvSpPr/>
          <p:nvPr/>
        </p:nvSpPr>
        <p:spPr>
          <a:xfrm>
            <a:off x="748663" y="5067176"/>
            <a:ext cx="11004371" cy="1528624"/>
          </a:xfrm>
          <a:prstGeom prst="rect">
            <a:avLst/>
          </a:prstGeom>
        </p:spPr>
        <p:txBody>
          <a:bodyPr wrap="square">
            <a:spAutoFit/>
          </a:bodyPr>
          <a:lstStyle/>
          <a:p>
            <a:pPr defTabSz="457200" hangingPunct="1">
              <a:lnSpc>
                <a:spcPts val="1900"/>
              </a:lnSpc>
            </a:pPr>
            <a:r>
              <a:rPr kumimoji="1" lang="ja-JP" altLang="en-US" sz="12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空飛ぶクルマ</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a:t>
            </a:r>
            <a:r>
              <a:rPr kumimoji="1" lang="en-US" altLang="ja-JP" sz="1200" kern="1200" dirty="0" smtClean="0">
                <a:solidFill>
                  <a:schemeClr val="tx1"/>
                </a:solidFill>
                <a:latin typeface="Meiryo UI" panose="020B0604030504040204" pitchFamily="50" charset="-128"/>
                <a:ea typeface="Meiryo UI" panose="020B0604030504040204" pitchFamily="50" charset="-128"/>
                <a:cs typeface="+mn-cs"/>
              </a:rPr>
              <a:t>2025</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年の商用運航に向けた離着陸場</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等の拠点整備</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、実証実験などにかかる支援</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及び社会受容性向上に資する</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取組等</a:t>
            </a:r>
            <a:endParaRPr kumimoji="1" lang="en-US" altLang="ja-JP" sz="1200" kern="1200" dirty="0">
              <a:solidFill>
                <a:schemeClr val="tx1"/>
              </a:solidFill>
              <a:latin typeface="游ゴシック" panose="020B0400000000000000" pitchFamily="50" charset="-128"/>
              <a:ea typeface="游ゴシック" panose="020B0400000000000000" pitchFamily="50" charset="-128"/>
              <a:cs typeface="+mn-cs"/>
            </a:endParaRPr>
          </a:p>
          <a:p>
            <a:pPr defTabSz="457200" hangingPunct="1">
              <a:lnSpc>
                <a:spcPts val="19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・バイオプラスチック</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製品のビジネス化プロジェクトの組成</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・開発</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の支援</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9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・健</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都発の健康・医療産業の最先端技術・サービス</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の実証</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事業の</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促進をするためのイベント実施</a:t>
            </a:r>
            <a:endParaRPr kumimoji="1" lang="ja-JP" altLang="en-US" sz="1200" kern="1200" dirty="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9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・アカデミア発の</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ライフサイエンス</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関連スタートアップの創出・成長に</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向け</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、研究者等を対象としたイベント</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実施</a:t>
            </a:r>
          </a:p>
          <a:p>
            <a:pPr defTabSz="457200" hangingPunct="1">
              <a:lnSpc>
                <a:spcPts val="18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・革新的技術により海外</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展開</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をめざすスタートアップモデルの創出</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支援手法の蓄積</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・大阪産業技術研究所を通じた、データ社会を支える「</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Beyond</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５</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G</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」に関連する</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素材の</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研究</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開発の加速</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98636971"/>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01311" y="6612235"/>
            <a:ext cx="2594401"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38</a:t>
            </a:fld>
            <a:endParaRPr lang="ja-JP" altLang="en-US" b="1" dirty="0">
              <a:solidFill>
                <a:schemeClr val="tx1"/>
              </a:solidFill>
            </a:endParaRPr>
          </a:p>
        </p:txBody>
      </p:sp>
      <p:sp>
        <p:nvSpPr>
          <p:cNvPr id="4" name="正方形/長方形 3"/>
          <p:cNvSpPr/>
          <p:nvPr/>
        </p:nvSpPr>
        <p:spPr>
          <a:xfrm>
            <a:off x="1046842" y="652061"/>
            <a:ext cx="9684657"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1059906" y="4247184"/>
            <a:ext cx="9838981" cy="212464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1007655" y="2818262"/>
            <a:ext cx="8610573"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万博に向けた取組みイメージ（予定）</a:t>
            </a:r>
            <a:r>
              <a:rPr kumimoji="1" lang="ja-JP" altLang="en-US" sz="1600" b="1" kern="1200" dirty="0" smtClean="0">
                <a:solidFill>
                  <a:prstClr val="black"/>
                </a:solidFill>
                <a:latin typeface="Meiryo UI" panose="020B0604030504040204" pitchFamily="50" charset="-128"/>
                <a:ea typeface="Meiryo UI" panose="020B0604030504040204" pitchFamily="50" charset="-128"/>
              </a:rPr>
              <a:t> </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graphicFrame>
        <p:nvGraphicFramePr>
          <p:cNvPr id="10" name="表 9">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862283373"/>
              </p:ext>
            </p:extLst>
          </p:nvPr>
        </p:nvGraphicFramePr>
        <p:xfrm>
          <a:off x="1068522" y="3422453"/>
          <a:ext cx="9459166" cy="3069580"/>
        </p:xfrm>
        <a:graphic>
          <a:graphicData uri="http://schemas.openxmlformats.org/drawingml/2006/table">
            <a:tbl>
              <a:tblPr/>
              <a:tblGrid>
                <a:gridCol w="1862800">
                  <a:extLst>
                    <a:ext uri="{9D8B030D-6E8A-4147-A177-3AD203B41FA5}">
                      <a16:colId xmlns:a16="http://schemas.microsoft.com/office/drawing/2014/main" val="1888653662"/>
                    </a:ext>
                  </a:extLst>
                </a:gridCol>
                <a:gridCol w="2613974">
                  <a:extLst>
                    <a:ext uri="{9D8B030D-6E8A-4147-A177-3AD203B41FA5}">
                      <a16:colId xmlns:a16="http://schemas.microsoft.com/office/drawing/2014/main" val="901775203"/>
                    </a:ext>
                  </a:extLst>
                </a:gridCol>
                <a:gridCol w="2468927">
                  <a:extLst>
                    <a:ext uri="{9D8B030D-6E8A-4147-A177-3AD203B41FA5}">
                      <a16:colId xmlns:a16="http://schemas.microsoft.com/office/drawing/2014/main" val="925580270"/>
                    </a:ext>
                  </a:extLst>
                </a:gridCol>
                <a:gridCol w="2513465">
                  <a:extLst>
                    <a:ext uri="{9D8B030D-6E8A-4147-A177-3AD203B41FA5}">
                      <a16:colId xmlns:a16="http://schemas.microsoft.com/office/drawing/2014/main" val="399518671"/>
                    </a:ext>
                  </a:extLst>
                </a:gridCol>
              </a:tblGrid>
              <a:tr h="3069580">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0"/>
                        </a:spcAft>
                      </a:pPr>
                      <a:endParaRPr kumimoji="1" lang="en-US" altLang="ja-JP" sz="105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8179187"/>
                  </a:ext>
                </a:extLst>
              </a:tr>
            </a:tbl>
          </a:graphicData>
        </a:graphic>
      </p:graphicFrame>
      <p:sp>
        <p:nvSpPr>
          <p:cNvPr id="11" name="ホームベース 4">
            <a:extLst>
              <a:ext uri="{FF2B5EF4-FFF2-40B4-BE49-F238E27FC236}">
                <a16:creationId xmlns:a16="http://schemas.microsoft.com/office/drawing/2014/main" id="{51F0FD7C-A3F3-4D3F-9E7A-E2D8BBD297CC}"/>
              </a:ext>
            </a:extLst>
          </p:cNvPr>
          <p:cNvSpPr/>
          <p:nvPr/>
        </p:nvSpPr>
        <p:spPr bwMode="gray">
          <a:xfrm>
            <a:off x="1059905" y="3200855"/>
            <a:ext cx="2515224" cy="29936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5">
            <a:extLst>
              <a:ext uri="{FF2B5EF4-FFF2-40B4-BE49-F238E27FC236}">
                <a16:creationId xmlns:a16="http://schemas.microsoft.com/office/drawing/2014/main" id="{AD85B09B-C151-4246-83FE-8C65C4C68421}"/>
              </a:ext>
            </a:extLst>
          </p:cNvPr>
          <p:cNvSpPr/>
          <p:nvPr/>
        </p:nvSpPr>
        <p:spPr bwMode="gray">
          <a:xfrm>
            <a:off x="7243341" y="3192234"/>
            <a:ext cx="3430692" cy="321894"/>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ホームベース 5">
            <a:extLst>
              <a:ext uri="{FF2B5EF4-FFF2-40B4-BE49-F238E27FC236}">
                <a16:creationId xmlns:a16="http://schemas.microsoft.com/office/drawing/2014/main" id="{AD85B09B-C151-4246-83FE-8C65C4C68421}"/>
              </a:ext>
            </a:extLst>
          </p:cNvPr>
          <p:cNvSpPr/>
          <p:nvPr/>
        </p:nvSpPr>
        <p:spPr bwMode="gray">
          <a:xfrm>
            <a:off x="5021077" y="3190304"/>
            <a:ext cx="3170423" cy="323824"/>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正方形/長方形 13"/>
          <p:cNvSpPr/>
          <p:nvPr/>
        </p:nvSpPr>
        <p:spPr>
          <a:xfrm>
            <a:off x="1059905" y="3700258"/>
            <a:ext cx="1895475" cy="954107"/>
          </a:xfrm>
          <a:prstGeom prst="rect">
            <a:avLst/>
          </a:prstGeom>
        </p:spPr>
        <p:txBody>
          <a:bodyPr wrap="square">
            <a:spAutoFit/>
          </a:bodyPr>
          <a:lstStyle/>
          <a:p>
            <a:pPr defTabSz="457200" hangingPunct="1"/>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開催時を</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一</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b="1" kern="1200" dirty="0" err="1" smtClean="0">
                <a:solidFill>
                  <a:prstClr val="black"/>
                </a:solidFill>
                <a:latin typeface="Meiryo UI" panose="020B0604030504040204" pitchFamily="50" charset="-128"/>
                <a:ea typeface="Meiryo UI" panose="020B0604030504040204" pitchFamily="50" charset="-128"/>
                <a:cs typeface="+mn-cs"/>
              </a:rPr>
              <a:t>つの</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到達点</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と</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した</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社会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実装を</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見据え</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b="1" kern="1200" dirty="0" err="1" smtClean="0">
                <a:solidFill>
                  <a:prstClr val="black"/>
                </a:solidFill>
                <a:latin typeface="Meiryo UI" panose="020B0604030504040204" pitchFamily="50" charset="-128"/>
                <a:ea typeface="Meiryo UI" panose="020B0604030504040204" pitchFamily="50" charset="-128"/>
                <a:cs typeface="+mn-cs"/>
              </a:rPr>
              <a:t>た</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技術革新</a:t>
            </a:r>
            <a:endParaRPr lang="ja-JP" altLang="en-US"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15" name="正方形/長方形 14"/>
          <p:cNvSpPr/>
          <p:nvPr/>
        </p:nvSpPr>
        <p:spPr>
          <a:xfrm>
            <a:off x="1098437" y="5127316"/>
            <a:ext cx="1956298" cy="1169551"/>
          </a:xfrm>
          <a:prstGeom prst="rect">
            <a:avLst/>
          </a:prstGeom>
        </p:spPr>
        <p:txBody>
          <a:bodyPr wrap="square">
            <a:spAutoFit/>
          </a:bodyPr>
          <a:lstStyle/>
          <a:p>
            <a:pPr defTabSz="457200" hangingPunct="1"/>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が</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なければ</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リーチすること</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が</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で</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b="1" kern="1200" dirty="0" err="1" smtClean="0">
                <a:solidFill>
                  <a:prstClr val="black"/>
                </a:solidFill>
                <a:latin typeface="Meiryo UI" panose="020B0604030504040204" pitchFamily="50" charset="-128"/>
                <a:ea typeface="Meiryo UI" panose="020B0604030504040204" pitchFamily="50" charset="-128"/>
                <a:cs typeface="+mn-cs"/>
              </a:rPr>
              <a:t>き</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なかった</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ビジネス</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機会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の創出・</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拡大</a:t>
            </a:r>
            <a:endPar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endParaRPr kumimoji="1" lang="en-US" altLang="ja-JP" sz="1400" b="1" kern="1200" dirty="0">
              <a:solidFill>
                <a:prstClr val="black"/>
              </a:solidFill>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1059905" y="297226"/>
            <a:ext cx="9489212" cy="2482075"/>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1059904" y="413482"/>
            <a:ext cx="6447835" cy="307777"/>
          </a:xfrm>
          <a:prstGeom prst="rect">
            <a:avLst/>
          </a:prstGeom>
        </p:spPr>
        <p:txBody>
          <a:bodyPr wrap="square">
            <a:spAutoFit/>
          </a:bodyPr>
          <a:lstStyle/>
          <a:p>
            <a:pPr defTabSz="457200" hangingPunct="1"/>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がなければリーチ</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すること</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ができなかった</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ビジネス機会</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の創出・拡大</a:t>
            </a:r>
            <a:endParaRPr kumimoji="1" lang="en-US" altLang="ja-JP" sz="1400" b="1" kern="1200" dirty="0">
              <a:solidFill>
                <a:prstClr val="black"/>
              </a:solidFill>
              <a:latin typeface="Meiryo UI" panose="020B0604030504040204" pitchFamily="50" charset="-128"/>
              <a:ea typeface="Meiryo UI" panose="020B0604030504040204" pitchFamily="50" charset="-128"/>
              <a:cs typeface="+mn-cs"/>
            </a:endParaRPr>
          </a:p>
        </p:txBody>
      </p:sp>
      <p:sp>
        <p:nvSpPr>
          <p:cNvPr id="18" name="正方形/長方形 17"/>
          <p:cNvSpPr/>
          <p:nvPr/>
        </p:nvSpPr>
        <p:spPr>
          <a:xfrm>
            <a:off x="1171915" y="498607"/>
            <a:ext cx="9265191" cy="2003112"/>
          </a:xfrm>
          <a:prstGeom prst="rect">
            <a:avLst/>
          </a:prstGeom>
        </p:spPr>
        <p:txBody>
          <a:bodyPr wrap="square">
            <a:spAutoFit/>
          </a:bodyPr>
          <a:lstStyle/>
          <a:p>
            <a:pPr defTabSz="457200" hangingPunct="1">
              <a:lnSpc>
                <a:spcPts val="1900"/>
              </a:lnSpc>
            </a:pP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1900"/>
              </a:lnSpc>
            </a:pP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関連事業受注者登録システム</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（万博商談も</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ずやん</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モール）</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の運用、会場内外の発注案件の掘り起こし・ニーズ把握、ニーズを見据えた幅広い分　</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9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野の府内中小企業</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登録促進</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9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大阪産</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もん</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の魅力や仕入れに必要な情報を掲載した大阪産</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もん</a:t>
            </a:r>
            <a:r>
              <a:rPr kumimoji="1" lang="en-US" altLang="ja-JP" sz="12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データベースを構築・運用開始するとともに、万博調達コード</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に適合</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する</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商品</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9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等</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の追加や掲載データの一部</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英語化</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及び万博参加国等への活用の</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働きかけ</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・万博</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会場内外における展示会</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や商談会の</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機会</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創出等</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により、海外展開をめざす中小企業の魅力発信・</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販路開拓</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の場を提供（</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ビジネスプロモーション</a:t>
            </a:r>
            <a:endParaRPr kumimoji="1" lang="en-US" altLang="ja-JP" sz="1200" kern="1200" dirty="0" smtClean="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200" kern="1200" dirty="0">
                <a:solidFill>
                  <a:schemeClr val="tx1"/>
                </a:solidFill>
                <a:latin typeface="Meiryo UI" panose="020B0604030504040204" pitchFamily="50" charset="-128"/>
                <a:ea typeface="Meiryo UI" panose="020B0604030504040204" pitchFamily="50" charset="-128"/>
                <a:cs typeface="+mn-cs"/>
              </a:rPr>
              <a:t>　</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ツール</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作成、</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ニーズ</a:t>
            </a:r>
            <a:r>
              <a:rPr kumimoji="1" lang="ja-JP" altLang="en-US" sz="1200" kern="1200" dirty="0">
                <a:solidFill>
                  <a:schemeClr val="tx1"/>
                </a:solidFill>
                <a:latin typeface="Meiryo UI" panose="020B0604030504040204" pitchFamily="50" charset="-128"/>
                <a:ea typeface="Meiryo UI" panose="020B0604030504040204" pitchFamily="50" charset="-128"/>
                <a:cs typeface="+mn-cs"/>
              </a:rPr>
              <a:t>調査、魅力発信など</a:t>
            </a: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200" kern="1200" dirty="0" smtClean="0">
                <a:solidFill>
                  <a:schemeClr val="tx1"/>
                </a:solidFill>
                <a:latin typeface="Meiryo UI" panose="020B0604030504040204" pitchFamily="50" charset="-128"/>
                <a:ea typeface="Meiryo UI" panose="020B0604030504040204" pitchFamily="50" charset="-128"/>
                <a:cs typeface="+mn-cs"/>
              </a:rPr>
              <a:t>・</a:t>
            </a:r>
            <a:r>
              <a:rPr lang="ja-JP" altLang="en-US" sz="1200" kern="1200" dirty="0" smtClean="0">
                <a:solidFill>
                  <a:schemeClr val="tx1"/>
                </a:solidFill>
                <a:latin typeface="Meiryo UI" panose="020B0604030504040204" pitchFamily="50" charset="-128"/>
                <a:ea typeface="Meiryo UI" panose="020B0604030504040204" pitchFamily="50" charset="-128"/>
                <a:cs typeface="+mn-cs"/>
              </a:rPr>
              <a:t>万博開催に向けた、国内外の旅行客をターゲットとした商店街の「観光コンテンツ化」と「情報発信」を実施</a:t>
            </a:r>
            <a:endParaRPr kumimoji="1" lang="en-US" altLang="ja-JP" sz="1200" kern="1200" dirty="0">
              <a:solidFill>
                <a:schemeClr val="tx1"/>
              </a:solidFill>
              <a:latin typeface="Meiryo UI" panose="020B0604030504040204" pitchFamily="50" charset="-128"/>
              <a:ea typeface="Meiryo UI" panose="020B0604030504040204" pitchFamily="50" charset="-128"/>
              <a:cs typeface="+mn-cs"/>
            </a:endParaRPr>
          </a:p>
        </p:txBody>
      </p:sp>
      <p:sp>
        <p:nvSpPr>
          <p:cNvPr id="19" name="ホームベース 18"/>
          <p:cNvSpPr/>
          <p:nvPr/>
        </p:nvSpPr>
        <p:spPr>
          <a:xfrm>
            <a:off x="3093867" y="3679978"/>
            <a:ext cx="2582078" cy="1062997"/>
          </a:xfrm>
          <a:prstGeom prst="homePlate">
            <a:avLst>
              <a:gd name="adj" fmla="val 27870"/>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様々な分野での</a:t>
            </a:r>
            <a:endPar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イノベーション創出に向けた基盤整備</a:t>
            </a:r>
          </a:p>
        </p:txBody>
      </p:sp>
      <p:grpSp>
        <p:nvGrpSpPr>
          <p:cNvPr id="20" name="グループ化 19"/>
          <p:cNvGrpSpPr/>
          <p:nvPr/>
        </p:nvGrpSpPr>
        <p:grpSpPr>
          <a:xfrm>
            <a:off x="5510882" y="3673553"/>
            <a:ext cx="4926226" cy="1069422"/>
            <a:chOff x="8629550" y="10181529"/>
            <a:chExt cx="541376" cy="373737"/>
          </a:xfrm>
          <a:solidFill>
            <a:srgbClr val="5B9BD5">
              <a:alpha val="97000"/>
            </a:srgbClr>
          </a:solidFill>
        </p:grpSpPr>
        <p:sp>
          <p:nvSpPr>
            <p:cNvPr id="21" name="山形 20"/>
            <p:cNvSpPr/>
            <p:nvPr/>
          </p:nvSpPr>
          <p:spPr>
            <a:xfrm>
              <a:off x="8629550" y="10189106"/>
              <a:ext cx="275754" cy="366160"/>
            </a:xfrm>
            <a:prstGeom prst="chevron">
              <a:avLst>
                <a:gd name="adj" fmla="val 24166"/>
              </a:avLst>
            </a:prstGeom>
            <a:grpFill/>
            <a:ln w="12700" cap="flat" cmpd="sng" algn="ctr">
              <a:solidFill>
                <a:srgbClr val="5B9BD5">
                  <a:lumMod val="7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社会実装にむけた</a:t>
              </a:r>
              <a:endPar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イノベーション支援、社会受容性の向上</a:t>
              </a:r>
              <a:endParaRPr kumimoji="1" lang="ja-JP" altLang="en-US" sz="14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山形 21"/>
            <p:cNvSpPr/>
            <p:nvPr/>
          </p:nvSpPr>
          <p:spPr>
            <a:xfrm>
              <a:off x="8902197" y="10181529"/>
              <a:ext cx="268729" cy="360000"/>
            </a:xfrm>
            <a:prstGeom prst="chevron">
              <a:avLst>
                <a:gd name="adj" fmla="val 18015"/>
              </a:avLst>
            </a:prstGeom>
            <a:grpFill/>
            <a:ln w="12700" cap="flat" cmpd="sng" algn="ctr">
              <a:solidFill>
                <a:srgbClr val="5B9BD5">
                  <a:lumMod val="7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万博を契機とした</a:t>
              </a:r>
              <a:endParaRPr kumimoji="1" lang="en-US" altLang="ja-JP"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社会実装の実現</a:t>
              </a:r>
            </a:p>
          </p:txBody>
        </p:sp>
      </p:grpSp>
      <p:sp>
        <p:nvSpPr>
          <p:cNvPr id="23" name="ホームベース 22"/>
          <p:cNvSpPr/>
          <p:nvPr/>
        </p:nvSpPr>
        <p:spPr>
          <a:xfrm>
            <a:off x="3113784" y="5792153"/>
            <a:ext cx="4379114" cy="542814"/>
          </a:xfrm>
          <a:prstGeom prst="homePlate">
            <a:avLst>
              <a:gd name="adj" fmla="val 29799"/>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bg1"/>
                </a:solidFill>
                <a:effectLst/>
                <a:uLnTx/>
                <a:uFillTx/>
                <a:latin typeface="Meiryo UI" panose="020B0604030504040204" pitchFamily="50" charset="-128"/>
                <a:ea typeface="游ゴシック" panose="020B0400000000000000" pitchFamily="50" charset="-128"/>
                <a:cs typeface="+mn-cs"/>
              </a:rPr>
              <a:t>万博を活用したビジネス機会創出のための準備や</a:t>
            </a:r>
            <a:endParaRPr kumimoji="1" lang="en-US" altLang="ja-JP" sz="1400" b="0" i="0" u="none" strike="noStrike" kern="1200" cap="none" spc="0" normalizeH="0" baseline="0" noProof="0" dirty="0" smtClean="0">
              <a:ln>
                <a:noFill/>
              </a:ln>
              <a:solidFill>
                <a:schemeClr val="bg1"/>
              </a:solidFill>
              <a:effectLst/>
              <a:uLnTx/>
              <a:uFillTx/>
              <a:latin typeface="Meiryo UI" panose="020B0604030504040204" pitchFamily="50" charset="-128"/>
              <a:ea typeface="游ゴシック" panose="020B0400000000000000"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bg1"/>
                </a:solidFill>
                <a:effectLst/>
                <a:uLnTx/>
                <a:uFillTx/>
                <a:latin typeface="Meiryo UI" panose="020B0604030504040204" pitchFamily="50" charset="-128"/>
                <a:ea typeface="游ゴシック" panose="020B0400000000000000" pitchFamily="50" charset="-128"/>
                <a:cs typeface="+mn-cs"/>
              </a:rPr>
              <a:t>環境整備</a:t>
            </a:r>
          </a:p>
        </p:txBody>
      </p:sp>
      <p:sp>
        <p:nvSpPr>
          <p:cNvPr id="24" name="山形 23"/>
          <p:cNvSpPr/>
          <p:nvPr/>
        </p:nvSpPr>
        <p:spPr>
          <a:xfrm>
            <a:off x="7526331" y="5786895"/>
            <a:ext cx="2958399" cy="542814"/>
          </a:xfrm>
          <a:prstGeom prst="chevron">
            <a:avLst>
              <a:gd name="adj" fmla="val 24824"/>
            </a:avLst>
          </a:prstGeom>
          <a:solidFill>
            <a:srgbClr val="5B9BD5">
              <a:alpha val="97000"/>
            </a:srgbClr>
          </a:solidFill>
          <a:ln w="12700" cap="flat" cmpd="sng" algn="ctr">
            <a:solidFill>
              <a:srgbClr val="5B9BD5">
                <a:lumMod val="75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万博を活用したビジネス機会の創出・拡大</a:t>
            </a:r>
          </a:p>
        </p:txBody>
      </p:sp>
      <p:sp>
        <p:nvSpPr>
          <p:cNvPr id="25" name="ホームベース 24"/>
          <p:cNvSpPr/>
          <p:nvPr/>
        </p:nvSpPr>
        <p:spPr>
          <a:xfrm>
            <a:off x="3104258" y="5127316"/>
            <a:ext cx="7385935" cy="542814"/>
          </a:xfrm>
          <a:prstGeom prst="homePlate">
            <a:avLst>
              <a:gd name="adj" fmla="val 53279"/>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bg1"/>
                </a:solidFill>
                <a:effectLst/>
                <a:uLnTx/>
                <a:uFillTx/>
                <a:latin typeface="Meiryo UI" panose="020B0604030504040204" pitchFamily="50" charset="-128"/>
                <a:ea typeface="游ゴシック" panose="020B0400000000000000" pitchFamily="50" charset="-128"/>
                <a:cs typeface="+mn-cs"/>
              </a:rPr>
              <a:t>万博需要の取込み、府内事業者のビジネス機会の創出</a:t>
            </a:r>
          </a:p>
        </p:txBody>
      </p:sp>
      <p:sp>
        <p:nvSpPr>
          <p:cNvPr id="26" name="ホームベース 4">
            <a:extLst>
              <a:ext uri="{FF2B5EF4-FFF2-40B4-BE49-F238E27FC236}">
                <a16:creationId xmlns:a16="http://schemas.microsoft.com/office/drawing/2014/main" id="{51F0FD7C-A3F3-4D3F-9E7A-E2D8BBD297CC}"/>
              </a:ext>
            </a:extLst>
          </p:cNvPr>
          <p:cNvSpPr/>
          <p:nvPr/>
        </p:nvSpPr>
        <p:spPr bwMode="gray">
          <a:xfrm>
            <a:off x="2945855" y="3205364"/>
            <a:ext cx="2805482" cy="31125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2828503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521839" y="68608"/>
            <a:ext cx="9145100" cy="523220"/>
          </a:xfrm>
          <a:prstGeom prst="rect">
            <a:avLst/>
          </a:prstGeom>
          <a:solidFill>
            <a:schemeClr val="accent1"/>
          </a:solidFill>
        </p:spPr>
        <p:txBody>
          <a:bodyPr wrap="square" rtlCol="0">
            <a:spAutoFit/>
          </a:bodyPr>
          <a:lstStyle/>
          <a:p>
            <a:pPr algn="ctr"/>
            <a:r>
              <a:rPr lang="en-US" altLang="ja-JP" sz="2800" b="1" dirty="0">
                <a:solidFill>
                  <a:schemeClr val="bg1"/>
                </a:solidFill>
                <a:latin typeface="BIZ UDPゴシック" panose="020B0400000000000000" pitchFamily="50" charset="-128"/>
                <a:ea typeface="BIZ UDPゴシック" panose="020B0400000000000000" pitchFamily="50" charset="-128"/>
              </a:rPr>
              <a:t>2025</a:t>
            </a:r>
            <a:r>
              <a:rPr lang="ja-JP" altLang="en-US" sz="2800" b="1" dirty="0">
                <a:solidFill>
                  <a:schemeClr val="bg1"/>
                </a:solidFill>
                <a:latin typeface="BIZ UDPゴシック" panose="020B0400000000000000" pitchFamily="50" charset="-128"/>
                <a:ea typeface="BIZ UDPゴシック" panose="020B0400000000000000" pitchFamily="50" charset="-128"/>
              </a:rPr>
              <a:t>年大阪・関西万博の概要</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pic>
        <p:nvPicPr>
          <p:cNvPr id="14" name="図 2">
            <a:extLst>
              <a:ext uri="{FF2B5EF4-FFF2-40B4-BE49-F238E27FC236}">
                <a16:creationId xmlns:a16="http://schemas.microsoft.com/office/drawing/2014/main" id="{00000000-0000-0000-0000-000000000000}"/>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69587" y="712897"/>
            <a:ext cx="5883493" cy="2764881"/>
          </a:xfrm>
          <a:prstGeom prst="rect">
            <a:avLst/>
          </a:prstGeom>
          <a:noFill/>
          <a:ln cap="flat">
            <a:noFill/>
          </a:ln>
        </p:spPr>
      </p:pic>
      <p:grpSp>
        <p:nvGrpSpPr>
          <p:cNvPr id="17" name="グループ化 1"/>
          <p:cNvGrpSpPr/>
          <p:nvPr/>
        </p:nvGrpSpPr>
        <p:grpSpPr>
          <a:xfrm>
            <a:off x="1267882" y="3595822"/>
            <a:ext cx="6523994" cy="2689495"/>
            <a:chOff x="1083728" y="4307914"/>
            <a:chExt cx="7777453" cy="3118352"/>
          </a:xfrm>
        </p:grpSpPr>
        <p:sp>
          <p:nvSpPr>
            <p:cNvPr id="18" name="テキスト ボックス 7"/>
            <p:cNvSpPr txBox="1"/>
            <p:nvPr/>
          </p:nvSpPr>
          <p:spPr>
            <a:xfrm>
              <a:off x="1083728" y="4356809"/>
              <a:ext cx="1931140" cy="1729721"/>
            </a:xfrm>
            <a:prstGeom prst="rect">
              <a:avLst/>
            </a:prstGeom>
            <a:noFill/>
            <a:ln cap="flat">
              <a:noFill/>
            </a:ln>
          </p:spPr>
          <p:txBody>
            <a:bodyPr vert="horz" wrap="square" lIns="82951" tIns="41475" rIns="82951" bIns="41475" anchor="t" anchorCtr="0" compatLnSpc="1">
              <a:spAutoFit/>
            </a:bodyPr>
            <a:lstStyle/>
            <a:p>
              <a:pPr defTabSz="329934">
                <a:defRPr sz="1800" b="0" i="0" u="none" strike="noStrike" kern="0" cap="none" spc="0" baseline="0">
                  <a:solidFill>
                    <a:srgbClr val="000000"/>
                  </a:solidFill>
                  <a:uFillTx/>
                </a:defRPr>
              </a:pPr>
              <a:r>
                <a:rPr lang="ja-JP" altLang="en-US" sz="1600" b="1" dirty="0">
                  <a:solidFill>
                    <a:srgbClr val="0070C0"/>
                  </a:solidFill>
                  <a:latin typeface="BIZ UDPゴシック" panose="020B0400000000000000" pitchFamily="50" charset="-128"/>
                  <a:ea typeface="BIZ UDPゴシック" panose="020B0400000000000000" pitchFamily="50" charset="-128"/>
                </a:rPr>
                <a:t>テーマ</a:t>
              </a: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lnSpc>
                  <a:spcPts val="2100"/>
                </a:lnSpc>
                <a:defRPr sz="1800" b="0" i="0" u="none" strike="noStrike" kern="0" cap="none" spc="0" baseline="0">
                  <a:solidFill>
                    <a:srgbClr val="000000"/>
                  </a:solidFill>
                  <a:uFillTx/>
                </a:defRPr>
              </a:pP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r>
                <a:rPr lang="ja-JP" altLang="en-US" sz="1600" b="1" dirty="0">
                  <a:solidFill>
                    <a:srgbClr val="0070C0"/>
                  </a:solidFill>
                  <a:latin typeface="BIZ UDPゴシック" panose="020B0400000000000000" pitchFamily="50" charset="-128"/>
                  <a:ea typeface="BIZ UDPゴシック" panose="020B0400000000000000" pitchFamily="50" charset="-128"/>
                </a:rPr>
                <a:t>サブテーマ</a:t>
              </a: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endParaRPr lang="en-US" sz="1000" b="1" dirty="0">
                <a:solidFill>
                  <a:srgbClr val="0070C0"/>
                </a:solidFill>
                <a:latin typeface="BIZ UDPゴシック" panose="020B0400000000000000" pitchFamily="50" charset="-128"/>
                <a:ea typeface="BIZ UDPゴシック" panose="020B0400000000000000" pitchFamily="50" charset="-128"/>
              </a:endParaRPr>
            </a:p>
          </p:txBody>
        </p:sp>
        <p:sp>
          <p:nvSpPr>
            <p:cNvPr id="19" name="テキスト ボックス 14"/>
            <p:cNvSpPr txBox="1"/>
            <p:nvPr/>
          </p:nvSpPr>
          <p:spPr>
            <a:xfrm>
              <a:off x="1083728" y="6139638"/>
              <a:ext cx="2944972" cy="1286628"/>
            </a:xfrm>
            <a:prstGeom prst="rect">
              <a:avLst/>
            </a:prstGeom>
            <a:noFill/>
            <a:ln cap="flat">
              <a:noFill/>
            </a:ln>
          </p:spPr>
          <p:txBody>
            <a:bodyPr vert="horz" wrap="square" lIns="82951" tIns="41475" rIns="82951" bIns="41475" anchor="t" anchorCtr="0" compatLnSpc="1">
              <a:spAutoFit/>
            </a:bodyPr>
            <a:lstStyle/>
            <a:p>
              <a:pPr defTabSz="329934">
                <a:lnSpc>
                  <a:spcPts val="2000"/>
                </a:lnSpc>
                <a:defRPr sz="1800" b="0" i="0" u="none" strike="noStrike" kern="0" cap="none" spc="0" baseline="0">
                  <a:solidFill>
                    <a:srgbClr val="000000"/>
                  </a:solidFill>
                  <a:uFillTx/>
                </a:defRPr>
              </a:pPr>
              <a:r>
                <a:rPr lang="ja-JP" altLang="en-US" sz="1600" b="1" dirty="0">
                  <a:solidFill>
                    <a:srgbClr val="0070C0"/>
                  </a:solidFill>
                  <a:latin typeface="BIZ UDPゴシック" panose="020B0400000000000000" pitchFamily="50" charset="-128"/>
                  <a:ea typeface="BIZ UDPゴシック" panose="020B0400000000000000" pitchFamily="50" charset="-128"/>
                </a:rPr>
                <a:t>コンセプト</a:t>
              </a: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lnSpc>
                  <a:spcPts val="2000"/>
                </a:lnSpc>
                <a:defRPr sz="1800" b="0" i="0" u="none" strike="noStrike" kern="0" cap="none" spc="0" baseline="0">
                  <a:solidFill>
                    <a:srgbClr val="000000"/>
                  </a:solidFill>
                  <a:uFillTx/>
                </a:defRPr>
              </a:pPr>
              <a:r>
                <a:rPr lang="ja-JP" altLang="en-US" sz="1600" b="1" dirty="0">
                  <a:solidFill>
                    <a:srgbClr val="0070C0"/>
                  </a:solidFill>
                  <a:latin typeface="BIZ UDPゴシック" panose="020B0400000000000000" pitchFamily="50" charset="-128"/>
                  <a:ea typeface="BIZ UDPゴシック" panose="020B0400000000000000" pitchFamily="50" charset="-128"/>
                </a:rPr>
                <a:t>開催期間</a:t>
              </a:r>
              <a:endParaRPr lang="en-US" sz="1600" b="1" dirty="0">
                <a:solidFill>
                  <a:srgbClr val="0070C0"/>
                </a:solidFill>
                <a:latin typeface="BIZ UDPゴシック" panose="020B0400000000000000" pitchFamily="50" charset="-128"/>
                <a:ea typeface="BIZ UDPゴシック" panose="020B0400000000000000" pitchFamily="50" charset="-128"/>
              </a:endParaRPr>
            </a:p>
            <a:p>
              <a:pPr defTabSz="329934">
                <a:lnSpc>
                  <a:spcPts val="2000"/>
                </a:lnSpc>
                <a:defRPr sz="1800" b="0" i="0" u="none" strike="noStrike" kern="0" cap="none" spc="0" baseline="0">
                  <a:solidFill>
                    <a:srgbClr val="000000"/>
                  </a:solidFill>
                  <a:uFillTx/>
                </a:defRPr>
              </a:pPr>
              <a:r>
                <a:rPr lang="ja-JP" altLang="en-US" sz="1600" b="1" spc="-150" dirty="0">
                  <a:solidFill>
                    <a:srgbClr val="0070C0"/>
                  </a:solidFill>
                  <a:latin typeface="BIZ UDPゴシック" panose="020B0400000000000000" pitchFamily="50" charset="-128"/>
                  <a:ea typeface="BIZ UDPゴシック" panose="020B0400000000000000" pitchFamily="50" charset="-128"/>
                </a:rPr>
                <a:t>想定来場者数</a:t>
              </a:r>
              <a:endParaRPr lang="en-US" sz="1600" b="1" spc="-150" dirty="0">
                <a:solidFill>
                  <a:srgbClr val="0070C0"/>
                </a:solidFill>
                <a:latin typeface="BIZ UDPゴシック" panose="020B0400000000000000" pitchFamily="50" charset="-128"/>
                <a:ea typeface="BIZ UDPゴシック" panose="020B0400000000000000" pitchFamily="50" charset="-128"/>
              </a:endParaRPr>
            </a:p>
            <a:p>
              <a:pPr defTabSz="329934">
                <a:lnSpc>
                  <a:spcPts val="2000"/>
                </a:lnSpc>
                <a:defRPr sz="1800" b="0" i="0" u="none" strike="noStrike" kern="0" cap="none" spc="0" baseline="0">
                  <a:solidFill>
                    <a:srgbClr val="000000"/>
                  </a:solidFill>
                  <a:uFillTx/>
                </a:defRPr>
              </a:pPr>
              <a:r>
                <a:rPr lang="ja-JP" altLang="en-US" sz="1600" b="1" dirty="0">
                  <a:solidFill>
                    <a:srgbClr val="0070C0"/>
                  </a:solidFill>
                  <a:latin typeface="BIZ UDPゴシック" panose="020B0400000000000000" pitchFamily="50" charset="-128"/>
                  <a:ea typeface="BIZ UDPゴシック" panose="020B0400000000000000" pitchFamily="50" charset="-128"/>
                </a:rPr>
                <a:t>開催場所</a:t>
              </a:r>
            </a:p>
          </p:txBody>
        </p:sp>
        <p:sp>
          <p:nvSpPr>
            <p:cNvPr id="20" name="正方形/長方形 6"/>
            <p:cNvSpPr/>
            <p:nvPr/>
          </p:nvSpPr>
          <p:spPr>
            <a:xfrm>
              <a:off x="2501364" y="4307914"/>
              <a:ext cx="6359817" cy="2037953"/>
            </a:xfrm>
            <a:prstGeom prst="rect">
              <a:avLst/>
            </a:prstGeom>
            <a:noFill/>
            <a:ln cap="flat">
              <a:noFill/>
              <a:prstDash val="solid"/>
            </a:ln>
          </p:spPr>
          <p:txBody>
            <a:bodyPr vert="horz" wrap="square" lIns="82951" tIns="41475" rIns="82951" bIns="41475" anchor="t" anchorCtr="0" compatLnSpc="1">
              <a:spAutoFit/>
            </a:bodyPr>
            <a:lstStyle/>
            <a:p>
              <a:pPr defTabSz="329934">
                <a:defRPr sz="1800" b="0" i="0" u="none" strike="noStrike" kern="0" cap="none" spc="0" baseline="0">
                  <a:solidFill>
                    <a:srgbClr val="000000"/>
                  </a:solidFill>
                  <a:uFillTx/>
                </a:defRPr>
              </a:pPr>
              <a:r>
                <a:rPr lang="ja-JP" altLang="en-US" b="1" dirty="0">
                  <a:latin typeface="BIZ UDPゴシック" panose="020B0400000000000000" pitchFamily="50" charset="-128"/>
                  <a:ea typeface="BIZ UDPゴシック" panose="020B0400000000000000" pitchFamily="50" charset="-128"/>
                </a:rPr>
                <a:t>いのち輝く未来社会のデザイン</a:t>
              </a:r>
              <a:endParaRPr lang="en-US" b="1" dirty="0">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r>
                <a:rPr lang="en-US" sz="1600" b="1" dirty="0">
                  <a:latin typeface="BIZ UDPゴシック" panose="020B0400000000000000" pitchFamily="50" charset="-128"/>
                  <a:ea typeface="BIZ UDPゴシック" panose="020B0400000000000000" pitchFamily="50" charset="-128"/>
                </a:rPr>
                <a:t>Designing Future Society for Our Lives</a:t>
              </a:r>
            </a:p>
            <a:p>
              <a:pPr defTabSz="329934">
                <a:lnSpc>
                  <a:spcPts val="2000"/>
                </a:lnSpc>
                <a:defRPr sz="1800" b="0" i="0" u="none" strike="noStrike" kern="0" cap="none" spc="0" baseline="0">
                  <a:solidFill>
                    <a:srgbClr val="000000"/>
                  </a:solidFill>
                  <a:uFillTx/>
                </a:defRPr>
              </a:pPr>
              <a:endParaRPr lang="en-US" sz="1452" b="1" dirty="0">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r>
                <a:rPr lang="ja-JP" altLang="en-US" sz="1600" b="1" dirty="0">
                  <a:latin typeface="BIZ UDPゴシック" panose="020B0400000000000000" pitchFamily="50" charset="-128"/>
                  <a:ea typeface="BIZ UDPゴシック" panose="020B0400000000000000" pitchFamily="50" charset="-128"/>
                </a:rPr>
                <a:t>（１）いのちを</a:t>
              </a:r>
              <a:r>
                <a:rPr lang="ja-JP" altLang="en-US" sz="1600" b="1" dirty="0" smtClean="0">
                  <a:latin typeface="BIZ UDPゴシック" panose="020B0400000000000000" pitchFamily="50" charset="-128"/>
                  <a:ea typeface="BIZ UDPゴシック" panose="020B0400000000000000" pitchFamily="50" charset="-128"/>
                </a:rPr>
                <a:t>救う　</a:t>
              </a:r>
              <a:r>
                <a:rPr lang="en-US" sz="1600" b="1" dirty="0" smtClean="0">
                  <a:latin typeface="BIZ UDPゴシック" panose="020B0400000000000000" pitchFamily="50" charset="-128"/>
                  <a:ea typeface="BIZ UDPゴシック" panose="020B0400000000000000" pitchFamily="50" charset="-128"/>
                </a:rPr>
                <a:t>Saving Lives</a:t>
              </a:r>
              <a:endParaRPr lang="en-US" sz="1600" b="1" dirty="0">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r>
                <a:rPr lang="ja-JP" altLang="en-US" sz="1600" b="1" dirty="0">
                  <a:latin typeface="BIZ UDPゴシック" panose="020B0400000000000000" pitchFamily="50" charset="-128"/>
                  <a:ea typeface="BIZ UDPゴシック" panose="020B0400000000000000" pitchFamily="50" charset="-128"/>
                </a:rPr>
                <a:t>（２）いのちに力を</a:t>
              </a:r>
              <a:r>
                <a:rPr lang="ja-JP" altLang="en-US" sz="1600" b="1" dirty="0" smtClean="0">
                  <a:latin typeface="BIZ UDPゴシック" panose="020B0400000000000000" pitchFamily="50" charset="-128"/>
                  <a:ea typeface="BIZ UDPゴシック" panose="020B0400000000000000" pitchFamily="50" charset="-128"/>
                </a:rPr>
                <a:t>与える　</a:t>
              </a:r>
              <a:r>
                <a:rPr lang="en-US" sz="1600" b="1" dirty="0" smtClean="0">
                  <a:latin typeface="BIZ UDPゴシック" panose="020B0400000000000000" pitchFamily="50" charset="-128"/>
                  <a:ea typeface="BIZ UDPゴシック" panose="020B0400000000000000" pitchFamily="50" charset="-128"/>
                </a:rPr>
                <a:t>Empowering Lives</a:t>
              </a:r>
              <a:endParaRPr lang="en-US" sz="1600" b="1" dirty="0">
                <a:latin typeface="BIZ UDPゴシック" panose="020B0400000000000000" pitchFamily="50" charset="-128"/>
                <a:ea typeface="BIZ UDPゴシック" panose="020B0400000000000000" pitchFamily="50" charset="-128"/>
              </a:endParaRPr>
            </a:p>
            <a:p>
              <a:pPr defTabSz="329934">
                <a:defRPr sz="1800" b="0" i="0" u="none" strike="noStrike" kern="0" cap="none" spc="0" baseline="0">
                  <a:solidFill>
                    <a:srgbClr val="000000"/>
                  </a:solidFill>
                  <a:uFillTx/>
                </a:defRPr>
              </a:pPr>
              <a:r>
                <a:rPr lang="ja-JP" altLang="en-US" sz="1600" b="1" dirty="0">
                  <a:latin typeface="BIZ UDPゴシック" panose="020B0400000000000000" pitchFamily="50" charset="-128"/>
                  <a:ea typeface="BIZ UDPゴシック" panose="020B0400000000000000" pitchFamily="50" charset="-128"/>
                </a:rPr>
                <a:t>（３）いのちを</a:t>
              </a:r>
              <a:r>
                <a:rPr lang="ja-JP" altLang="en-US" sz="1600" b="1" dirty="0" smtClean="0">
                  <a:latin typeface="BIZ UDPゴシック" panose="020B0400000000000000" pitchFamily="50" charset="-128"/>
                  <a:ea typeface="BIZ UDPゴシック" panose="020B0400000000000000" pitchFamily="50" charset="-128"/>
                </a:rPr>
                <a:t>つなぐ　</a:t>
              </a:r>
              <a:r>
                <a:rPr lang="en-US" sz="1600" b="1" dirty="0" smtClean="0">
                  <a:latin typeface="BIZ UDPゴシック" panose="020B0400000000000000" pitchFamily="50" charset="-128"/>
                  <a:ea typeface="BIZ UDPゴシック" panose="020B0400000000000000" pitchFamily="50" charset="-128"/>
                </a:rPr>
                <a:t>Connecting Lives</a:t>
              </a:r>
              <a:endParaRPr lang="en-US" sz="1600" b="1" dirty="0">
                <a:latin typeface="BIZ UDPゴシック" panose="020B0400000000000000" pitchFamily="50" charset="-128"/>
                <a:ea typeface="BIZ UDPゴシック" panose="020B0400000000000000" pitchFamily="50" charset="-128"/>
                <a:cs typeface="Times New Roman" pitchFamily="18"/>
              </a:endParaRPr>
            </a:p>
            <a:p>
              <a:pPr defTabSz="329934">
                <a:defRPr sz="1800" b="0" i="0" u="none" strike="noStrike" kern="0" cap="none" spc="0" baseline="0">
                  <a:solidFill>
                    <a:srgbClr val="000000"/>
                  </a:solidFill>
                  <a:uFillTx/>
                </a:defRPr>
              </a:pPr>
              <a:endParaRPr lang="ja-JP" altLang="en-US" sz="1011" b="1" dirty="0">
                <a:latin typeface="BIZ UDPゴシック" panose="020B0400000000000000" pitchFamily="50" charset="-128"/>
                <a:ea typeface="BIZ UDPゴシック" panose="020B0400000000000000" pitchFamily="50" charset="-128"/>
                <a:cs typeface="Times New Roman" pitchFamily="18"/>
              </a:endParaRPr>
            </a:p>
          </p:txBody>
        </p:sp>
        <p:sp>
          <p:nvSpPr>
            <p:cNvPr id="21" name="正方形/長方形 13"/>
            <p:cNvSpPr/>
            <p:nvPr/>
          </p:nvSpPr>
          <p:spPr>
            <a:xfrm>
              <a:off x="2556213" y="6139638"/>
              <a:ext cx="5936915" cy="1286628"/>
            </a:xfrm>
            <a:prstGeom prst="rect">
              <a:avLst/>
            </a:prstGeom>
            <a:noFill/>
            <a:ln cap="flat">
              <a:noFill/>
              <a:prstDash val="solid"/>
            </a:ln>
          </p:spPr>
          <p:txBody>
            <a:bodyPr vert="horz" wrap="square" lIns="82951" tIns="41475" rIns="82951" bIns="41475" anchor="t" anchorCtr="0" compatLnSpc="1">
              <a:spAutoFit/>
            </a:bodyPr>
            <a:lstStyle/>
            <a:p>
              <a:pPr defTabSz="329934">
                <a:lnSpc>
                  <a:spcPts val="2000"/>
                </a:lnSpc>
                <a:defRPr sz="1800" b="0" i="0" u="none" strike="noStrike" kern="0" cap="none" spc="0" baseline="0">
                  <a:solidFill>
                    <a:srgbClr val="000000"/>
                  </a:solidFill>
                  <a:uFillTx/>
                </a:defRPr>
              </a:pPr>
              <a:r>
                <a:rPr lang="ja-JP" altLang="en-US" sz="1600" b="1" dirty="0">
                  <a:latin typeface="BIZ UDPゴシック" panose="020B0400000000000000" pitchFamily="50" charset="-128"/>
                  <a:ea typeface="BIZ UDPゴシック" panose="020B0400000000000000" pitchFamily="50" charset="-128"/>
                </a:rPr>
                <a:t>未来社会の</a:t>
              </a:r>
              <a:r>
                <a:rPr lang="ja-JP" altLang="en-US" sz="1600" b="1" dirty="0" smtClean="0">
                  <a:latin typeface="BIZ UDPゴシック" panose="020B0400000000000000" pitchFamily="50" charset="-128"/>
                  <a:ea typeface="BIZ UDPゴシック" panose="020B0400000000000000" pitchFamily="50" charset="-128"/>
                </a:rPr>
                <a:t>実験場　</a:t>
              </a:r>
              <a:r>
                <a:rPr lang="en-US" sz="1600" b="1" dirty="0" smtClean="0">
                  <a:latin typeface="BIZ UDPゴシック" panose="020B0400000000000000" pitchFamily="50" charset="-128"/>
                  <a:ea typeface="BIZ UDPゴシック" panose="020B0400000000000000" pitchFamily="50" charset="-128"/>
                </a:rPr>
                <a:t>People’s </a:t>
              </a:r>
              <a:r>
                <a:rPr lang="en-US" sz="1600" b="1" dirty="0">
                  <a:latin typeface="BIZ UDPゴシック" panose="020B0400000000000000" pitchFamily="50" charset="-128"/>
                  <a:ea typeface="BIZ UDPゴシック" panose="020B0400000000000000" pitchFamily="50" charset="-128"/>
                </a:rPr>
                <a:t>Living </a:t>
              </a:r>
              <a:r>
                <a:rPr lang="en-US" sz="1600" b="1" dirty="0" smtClean="0">
                  <a:latin typeface="BIZ UDPゴシック" panose="020B0400000000000000" pitchFamily="50" charset="-128"/>
                  <a:ea typeface="BIZ UDPゴシック" panose="020B0400000000000000" pitchFamily="50" charset="-128"/>
                </a:rPr>
                <a:t>Lab</a:t>
              </a:r>
              <a:endParaRPr lang="en-US" sz="1600" b="1" dirty="0">
                <a:latin typeface="BIZ UDPゴシック" panose="020B0400000000000000" pitchFamily="50" charset="-128"/>
                <a:ea typeface="BIZ UDPゴシック" panose="020B0400000000000000" pitchFamily="50" charset="-128"/>
                <a:cs typeface="Times New Roman" pitchFamily="18"/>
              </a:endParaRPr>
            </a:p>
            <a:p>
              <a:pPr defTabSz="329934">
                <a:lnSpc>
                  <a:spcPts val="2000"/>
                </a:lnSpc>
                <a:defRPr sz="1800" b="0" i="0" u="none" strike="noStrike" kern="0" cap="none" spc="0" baseline="0">
                  <a:solidFill>
                    <a:srgbClr val="000000"/>
                  </a:solidFill>
                  <a:uFillTx/>
                </a:defRPr>
              </a:pPr>
              <a:r>
                <a:rPr lang="en-US" sz="1600" b="1" dirty="0">
                  <a:latin typeface="BIZ UDPゴシック" panose="020B0400000000000000" pitchFamily="50" charset="-128"/>
                  <a:ea typeface="BIZ UDPゴシック" panose="020B0400000000000000" pitchFamily="50" charset="-128"/>
                </a:rPr>
                <a:t>2025</a:t>
              </a:r>
              <a:r>
                <a:rPr lang="ja-JP" altLang="en-US" sz="1600" b="1" dirty="0">
                  <a:latin typeface="BIZ UDPゴシック" panose="020B0400000000000000" pitchFamily="50" charset="-128"/>
                  <a:ea typeface="BIZ UDPゴシック" panose="020B0400000000000000" pitchFamily="50" charset="-128"/>
                </a:rPr>
                <a:t>年</a:t>
              </a:r>
              <a:r>
                <a:rPr lang="en-US"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月</a:t>
              </a:r>
              <a:r>
                <a:rPr lang="en-US" sz="1600" b="1" dirty="0">
                  <a:latin typeface="BIZ UDPゴシック" panose="020B0400000000000000" pitchFamily="50" charset="-128"/>
                  <a:ea typeface="BIZ UDPゴシック" panose="020B0400000000000000" pitchFamily="50" charset="-128"/>
                </a:rPr>
                <a:t>13</a:t>
              </a:r>
              <a:r>
                <a:rPr lang="ja-JP" altLang="en-US" sz="1600" b="1" dirty="0">
                  <a:latin typeface="BIZ UDPゴシック" panose="020B0400000000000000" pitchFamily="50" charset="-128"/>
                  <a:ea typeface="BIZ UDPゴシック" panose="020B0400000000000000" pitchFamily="50" charset="-128"/>
                </a:rPr>
                <a:t>日</a:t>
              </a:r>
              <a:r>
                <a:rPr lang="en-US"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日</a:t>
              </a:r>
              <a:r>
                <a:rPr lang="en-US"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a:t>
              </a:r>
              <a:r>
                <a:rPr lang="en-US" sz="1600" b="1" dirty="0">
                  <a:latin typeface="BIZ UDPゴシック" panose="020B0400000000000000" pitchFamily="50" charset="-128"/>
                  <a:ea typeface="BIZ UDPゴシック" panose="020B0400000000000000" pitchFamily="50" charset="-128"/>
                </a:rPr>
                <a:t>10</a:t>
              </a:r>
              <a:r>
                <a:rPr lang="ja-JP" altLang="en-US" sz="1600" b="1" dirty="0">
                  <a:latin typeface="BIZ UDPゴシック" panose="020B0400000000000000" pitchFamily="50" charset="-128"/>
                  <a:ea typeface="BIZ UDPゴシック" panose="020B0400000000000000" pitchFamily="50" charset="-128"/>
                </a:rPr>
                <a:t>月</a:t>
              </a:r>
              <a:r>
                <a:rPr lang="en-US" sz="1600" b="1" dirty="0">
                  <a:latin typeface="BIZ UDPゴシック" panose="020B0400000000000000" pitchFamily="50" charset="-128"/>
                  <a:ea typeface="BIZ UDPゴシック" panose="020B0400000000000000" pitchFamily="50" charset="-128"/>
                </a:rPr>
                <a:t>13</a:t>
              </a:r>
              <a:r>
                <a:rPr lang="ja-JP" altLang="en-US" sz="1600" b="1" dirty="0">
                  <a:latin typeface="BIZ UDPゴシック" panose="020B0400000000000000" pitchFamily="50" charset="-128"/>
                  <a:ea typeface="BIZ UDPゴシック" panose="020B0400000000000000" pitchFamily="50" charset="-128"/>
                </a:rPr>
                <a:t>日</a:t>
              </a:r>
              <a:r>
                <a:rPr lang="en-US"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月</a:t>
              </a:r>
              <a:r>
                <a:rPr lang="en-US" sz="1600" b="1" dirty="0">
                  <a:latin typeface="BIZ UDPゴシック" panose="020B0400000000000000" pitchFamily="50" charset="-128"/>
                  <a:ea typeface="BIZ UDPゴシック" panose="020B0400000000000000" pitchFamily="50" charset="-128"/>
                </a:rPr>
                <a:t>) 184</a:t>
              </a:r>
              <a:r>
                <a:rPr lang="ja-JP" altLang="en-US" sz="1600" b="1" dirty="0">
                  <a:latin typeface="BIZ UDPゴシック" panose="020B0400000000000000" pitchFamily="50" charset="-128"/>
                  <a:ea typeface="BIZ UDPゴシック" panose="020B0400000000000000" pitchFamily="50" charset="-128"/>
                </a:rPr>
                <a:t>日間</a:t>
              </a:r>
              <a:endParaRPr lang="en-US" sz="1600" b="1" dirty="0">
                <a:latin typeface="BIZ UDPゴシック" panose="020B0400000000000000" pitchFamily="50" charset="-128"/>
                <a:ea typeface="BIZ UDPゴシック" panose="020B0400000000000000" pitchFamily="50" charset="-128"/>
              </a:endParaRPr>
            </a:p>
            <a:p>
              <a:pPr defTabSz="329934">
                <a:lnSpc>
                  <a:spcPts val="2000"/>
                </a:lnSpc>
                <a:defRPr sz="1800" b="0" i="0" u="none" strike="noStrike" kern="0" cap="none" spc="0" baseline="0">
                  <a:solidFill>
                    <a:srgbClr val="000000"/>
                  </a:solidFill>
                  <a:uFillTx/>
                </a:defRPr>
              </a:pPr>
              <a:r>
                <a:rPr lang="ja-JP" altLang="en-US" sz="1600" b="1" dirty="0">
                  <a:latin typeface="BIZ UDPゴシック" panose="020B0400000000000000" pitchFamily="50" charset="-128"/>
                  <a:ea typeface="BIZ UDPゴシック" panose="020B0400000000000000" pitchFamily="50" charset="-128"/>
                  <a:cs typeface="Times New Roman" pitchFamily="18"/>
                </a:rPr>
                <a:t>約</a:t>
              </a:r>
              <a:r>
                <a:rPr lang="en-US" sz="1600" b="1" dirty="0">
                  <a:latin typeface="BIZ UDPゴシック" panose="020B0400000000000000" pitchFamily="50" charset="-128"/>
                  <a:ea typeface="BIZ UDPゴシック" panose="020B0400000000000000" pitchFamily="50" charset="-128"/>
                  <a:cs typeface="Times New Roman" pitchFamily="18"/>
                </a:rPr>
                <a:t>2,820</a:t>
              </a:r>
              <a:r>
                <a:rPr lang="ja-JP" altLang="en-US" sz="1600" b="1" dirty="0">
                  <a:latin typeface="BIZ UDPゴシック" panose="020B0400000000000000" pitchFamily="50" charset="-128"/>
                  <a:ea typeface="BIZ UDPゴシック" panose="020B0400000000000000" pitchFamily="50" charset="-128"/>
                  <a:cs typeface="Times New Roman" pitchFamily="18"/>
                </a:rPr>
                <a:t>万人</a:t>
              </a:r>
              <a:endParaRPr lang="en-US" altLang="ja-JP" sz="1600" b="1" dirty="0">
                <a:latin typeface="BIZ UDPゴシック" panose="020B0400000000000000" pitchFamily="50" charset="-128"/>
                <a:ea typeface="BIZ UDPゴシック" panose="020B0400000000000000" pitchFamily="50" charset="-128"/>
                <a:cs typeface="Times New Roman" pitchFamily="18"/>
              </a:endParaRPr>
            </a:p>
            <a:p>
              <a:pPr defTabSz="329934">
                <a:lnSpc>
                  <a:spcPts val="2000"/>
                </a:lnSpc>
                <a:defRPr sz="1800" b="0" i="0" u="none" strike="noStrike" kern="0" cap="none" spc="0" baseline="0">
                  <a:solidFill>
                    <a:srgbClr val="000000"/>
                  </a:solidFill>
                  <a:uFillTx/>
                </a:defRPr>
              </a:pPr>
              <a:r>
                <a:rPr lang="ja-JP" altLang="en-US" sz="1600" b="1" dirty="0">
                  <a:latin typeface="BIZ UDPゴシック" panose="020B0400000000000000" pitchFamily="50" charset="-128"/>
                  <a:ea typeface="BIZ UDPゴシック" panose="020B0400000000000000" pitchFamily="50" charset="-128"/>
                </a:rPr>
                <a:t>大阪</a:t>
              </a:r>
              <a:r>
                <a:rPr lang="en-US" sz="1600" b="1" dirty="0">
                  <a:latin typeface="BIZ UDPゴシック" panose="020B0400000000000000" pitchFamily="50" charset="-128"/>
                  <a:ea typeface="BIZ UDPゴシック" panose="020B0400000000000000" pitchFamily="50" charset="-128"/>
                </a:rPr>
                <a:t> </a:t>
              </a:r>
              <a:r>
                <a:rPr lang="ja-JP" altLang="en-US" sz="1600" b="1" dirty="0">
                  <a:latin typeface="BIZ UDPゴシック" panose="020B0400000000000000" pitchFamily="50" charset="-128"/>
                  <a:ea typeface="BIZ UDPゴシック" panose="020B0400000000000000" pitchFamily="50" charset="-128"/>
                </a:rPr>
                <a:t>夢洲（ゆめしま</a:t>
              </a:r>
              <a:r>
                <a:rPr lang="en-US" sz="1600" b="1" dirty="0">
                  <a:latin typeface="BIZ UDPゴシック" panose="020B0400000000000000" pitchFamily="50" charset="-128"/>
                  <a:ea typeface="BIZ UDPゴシック" panose="020B0400000000000000" pitchFamily="50" charset="-128"/>
                </a:rPr>
                <a:t>)</a:t>
              </a:r>
              <a:endParaRPr lang="ja-JP" altLang="en-US" sz="1600" b="1" dirty="0">
                <a:latin typeface="BIZ UDPゴシック" panose="020B0400000000000000" pitchFamily="50" charset="-128"/>
                <a:ea typeface="BIZ UDPゴシック" panose="020B0400000000000000" pitchFamily="50" charset="-128"/>
                <a:cs typeface="Times New Roman" pitchFamily="18"/>
              </a:endParaRPr>
            </a:p>
          </p:txBody>
        </p:sp>
      </p:grpSp>
      <p:sp>
        <p:nvSpPr>
          <p:cNvPr id="23" name="正方形/長方形 1"/>
          <p:cNvSpPr/>
          <p:nvPr/>
        </p:nvSpPr>
        <p:spPr>
          <a:xfrm>
            <a:off x="9529638" y="6162645"/>
            <a:ext cx="2405230" cy="245343"/>
          </a:xfrm>
          <a:prstGeom prst="rect">
            <a:avLst/>
          </a:prstGeom>
          <a:noFill/>
          <a:ln cap="flat">
            <a:noFill/>
            <a:prstDash val="solid"/>
          </a:ln>
        </p:spPr>
        <p:txBody>
          <a:bodyPr vert="horz" wrap="square" lIns="82951" tIns="41475" rIns="82951" bIns="41475" anchor="t" anchorCtr="0" compatLnSpc="1">
            <a:spAutoFit/>
          </a:bodyPr>
          <a:lstStyle/>
          <a:p>
            <a:pPr algn="r" defTabSz="414772">
              <a:defRPr sz="1800" b="0" i="0" u="none" strike="noStrike" kern="0" cap="none" spc="0" baseline="0">
                <a:solidFill>
                  <a:srgbClr val="000000"/>
                </a:solidFill>
                <a:uFillTx/>
              </a:defRPr>
            </a:pPr>
            <a:r>
              <a:rPr lang="zh-CN" altLang="en-US" sz="1050" dirty="0">
                <a:latin typeface="BIZ UDPゴシック" panose="020B0400000000000000" pitchFamily="50" charset="-128"/>
                <a:ea typeface="BIZ UDPゴシック" panose="020B0400000000000000" pitchFamily="50" charset="-128"/>
                <a:cs typeface="Times New Roman" pitchFamily="18"/>
              </a:rPr>
              <a:t>提供：２０２５年日本国際博覧会協会</a:t>
            </a:r>
            <a:endParaRPr lang="en-US" sz="1050" dirty="0">
              <a:latin typeface="BIZ UDPゴシック" panose="020B0400000000000000" pitchFamily="50" charset="-128"/>
              <a:ea typeface="BIZ UDPゴシック" panose="020B0400000000000000" pitchFamily="50" charset="-128"/>
            </a:endParaRPr>
          </a:p>
        </p:txBody>
      </p:sp>
      <p:sp>
        <p:nvSpPr>
          <p:cNvPr id="12" name="正方形/長方形 11"/>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4862" y="916607"/>
            <a:ext cx="4116345" cy="2166227"/>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6871" y="3371719"/>
            <a:ext cx="4114336" cy="2677886"/>
          </a:xfrm>
          <a:prstGeom prst="rect">
            <a:avLst/>
          </a:prstGeom>
        </p:spPr>
      </p:pic>
      <p:sp>
        <p:nvSpPr>
          <p:cNvPr id="1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881882" y="6321481"/>
            <a:ext cx="236601" cy="494494"/>
          </a:xfrm>
        </p:spPr>
        <p:txBody>
          <a:bodyPr/>
          <a:lstStyle/>
          <a:p>
            <a:fld id="{86CB4B4D-7CA3-9044-876B-883B54F8677D}" type="slidenum">
              <a:rPr lang="en-US" altLang="ja-JP" b="1" smtClean="0">
                <a:solidFill>
                  <a:schemeClr val="tx1"/>
                </a:solidFill>
              </a:rPr>
              <a:t>3</a:t>
            </a:fld>
            <a:endParaRPr lang="ja-JP" altLang="en-US" b="1" dirty="0">
              <a:solidFill>
                <a:schemeClr val="tx1"/>
              </a:solidFill>
            </a:endParaRPr>
          </a:p>
        </p:txBody>
      </p:sp>
    </p:spTree>
    <p:extLst>
      <p:ext uri="{BB962C8B-B14F-4D97-AF65-F5344CB8AC3E}">
        <p14:creationId xmlns:p14="http://schemas.microsoft.com/office/powerpoint/2010/main" val="225634276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39</a:t>
            </a:fld>
            <a:endParaRPr lang="ja-JP" altLang="en-US" b="1" dirty="0">
              <a:solidFill>
                <a:schemeClr val="tx1"/>
              </a:solidFill>
            </a:endParaRPr>
          </a:p>
        </p:txBody>
      </p:sp>
      <p:sp>
        <p:nvSpPr>
          <p:cNvPr id="4" name="テキスト ボックス 3"/>
          <p:cNvSpPr txBox="1"/>
          <p:nvPr/>
        </p:nvSpPr>
        <p:spPr>
          <a:xfrm>
            <a:off x="741214" y="152049"/>
            <a:ext cx="9393386"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地域連携イベント</a:t>
            </a:r>
            <a:r>
              <a:rPr kumimoji="1" lang="ja-JP" altLang="en-US" sz="2400" b="1" dirty="0" smtClean="0">
                <a:solidFill>
                  <a:schemeClr val="bg1"/>
                </a:solidFill>
                <a:latin typeface="Meiryo UI" panose="020B0604030504040204" pitchFamily="50" charset="-128"/>
                <a:ea typeface="Meiryo UI" panose="020B0604030504040204" pitchFamily="50" charset="-128"/>
              </a:rPr>
              <a:t>部会</a:t>
            </a:r>
            <a:endParaRPr kumimoji="1" lang="ja-JP" altLang="en-US" sz="2400" b="1" dirty="0">
              <a:solidFill>
                <a:schemeClr val="bg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396377" y="1532642"/>
            <a:ext cx="10576499"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494949" y="724233"/>
            <a:ext cx="1161028" cy="338554"/>
          </a:xfrm>
          <a:prstGeom prst="rect">
            <a:avLst/>
          </a:prstGeom>
          <a:noFill/>
        </p:spPr>
        <p:txBody>
          <a:bodyPr wrap="square" rtlCol="0">
            <a:spAutoFit/>
          </a:bodyPr>
          <a:lstStyle/>
          <a:p>
            <a:pPr defTabSz="457200" hangingPunct="1"/>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構成</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11" name="正方形/長方形 10"/>
          <p:cNvSpPr/>
          <p:nvPr/>
        </p:nvSpPr>
        <p:spPr>
          <a:xfrm>
            <a:off x="412206" y="3881273"/>
            <a:ext cx="10560594"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1205599" y="711139"/>
            <a:ext cx="7832582"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部会長：大阪府府民文化部長</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　副部会長：大阪市経済戦略局長</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741214" y="1524227"/>
            <a:ext cx="10231585"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p:cNvSpPr/>
          <p:nvPr/>
        </p:nvSpPr>
        <p:spPr>
          <a:xfrm>
            <a:off x="865462" y="2204612"/>
            <a:ext cx="9870985" cy="745619"/>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p:cNvSpPr txBox="1"/>
          <p:nvPr/>
        </p:nvSpPr>
        <p:spPr>
          <a:xfrm>
            <a:off x="967448" y="2143270"/>
            <a:ext cx="3125858" cy="461665"/>
          </a:xfrm>
          <a:prstGeom prst="rect">
            <a:avLst/>
          </a:prstGeom>
          <a:noFill/>
        </p:spPr>
        <p:txBody>
          <a:bodyPr wrap="square" rtlCol="0">
            <a:spAutoFit/>
          </a:bodyPr>
          <a:lstStyle/>
          <a:p>
            <a:pPr defTabSz="457200" hangingPunct="1">
              <a:lnSpc>
                <a:spcPct val="1500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主な課題と検討内容</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20" name="正方形/長方形 19"/>
          <p:cNvSpPr/>
          <p:nvPr/>
        </p:nvSpPr>
        <p:spPr>
          <a:xfrm>
            <a:off x="757741" y="3872858"/>
            <a:ext cx="10216199"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p:cNvSpPr txBox="1"/>
          <p:nvPr/>
        </p:nvSpPr>
        <p:spPr>
          <a:xfrm>
            <a:off x="591768" y="3029593"/>
            <a:ext cx="10141802" cy="400110"/>
          </a:xfrm>
          <a:prstGeom prst="rect">
            <a:avLst/>
          </a:prstGeom>
          <a:noFill/>
        </p:spPr>
        <p:txBody>
          <a:bodyPr wrap="square" rtlCol="0">
            <a:spAutoFit/>
          </a:bodyPr>
          <a:lstStyle/>
          <a:p>
            <a:pPr defTabSz="457200" hangingPunct="1">
              <a:lnSpc>
                <a:spcPts val="24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graphicFrame>
        <p:nvGraphicFramePr>
          <p:cNvPr id="22" name="表 21"/>
          <p:cNvGraphicFramePr>
            <a:graphicFrameLocks noGrp="1"/>
          </p:cNvGraphicFramePr>
          <p:nvPr>
            <p:extLst>
              <p:ext uri="{D42A27DB-BD31-4B8C-83A1-F6EECF244321}">
                <p14:modId xmlns:p14="http://schemas.microsoft.com/office/powerpoint/2010/main" val="1378757211"/>
              </p:ext>
            </p:extLst>
          </p:nvPr>
        </p:nvGraphicFramePr>
        <p:xfrm>
          <a:off x="879082" y="1122424"/>
          <a:ext cx="9843746" cy="944328"/>
        </p:xfrm>
        <a:graphic>
          <a:graphicData uri="http://schemas.openxmlformats.org/drawingml/2006/table">
            <a:tbl>
              <a:tblPr firstRow="1" bandRow="1"/>
              <a:tblGrid>
                <a:gridCol w="4671394">
                  <a:extLst>
                    <a:ext uri="{9D8B030D-6E8A-4147-A177-3AD203B41FA5}">
                      <a16:colId xmlns:a16="http://schemas.microsoft.com/office/drawing/2014/main" val="3210187183"/>
                    </a:ext>
                  </a:extLst>
                </a:gridCol>
                <a:gridCol w="5172352">
                  <a:extLst>
                    <a:ext uri="{9D8B030D-6E8A-4147-A177-3AD203B41FA5}">
                      <a16:colId xmlns:a16="http://schemas.microsoft.com/office/drawing/2014/main" val="1381428020"/>
                    </a:ext>
                  </a:extLst>
                </a:gridCol>
              </a:tblGrid>
              <a:tr h="341809">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府</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市</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532848">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府民文化部、総務部、大阪都市計画局</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経済戦略局、建設局、区役所、大阪都市計画局</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bl>
          </a:graphicData>
        </a:graphic>
      </p:graphicFrame>
      <p:sp>
        <p:nvSpPr>
          <p:cNvPr id="23" name="テキスト ボックス 22"/>
          <p:cNvSpPr txBox="1"/>
          <p:nvPr/>
        </p:nvSpPr>
        <p:spPr>
          <a:xfrm>
            <a:off x="967448" y="2656157"/>
            <a:ext cx="9797682" cy="307777"/>
          </a:xfrm>
          <a:prstGeom prst="rect">
            <a:avLst/>
          </a:prstGeom>
          <a:noFill/>
        </p:spPr>
        <p:txBody>
          <a:bodyPr wrap="square" rtlCol="0">
            <a:spAutoFit/>
          </a:bodyPr>
          <a:lstStyle/>
          <a:p>
            <a:pPr marL="285750" indent="-285750" defTabSz="457200" hangingPunct="1">
              <a:buFont typeface="Wingdings" panose="05000000000000000000" pitchFamily="2" charset="2"/>
              <a:buChar char="u"/>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大阪府・市関係部局が主体的に取り組む催事や、市町村が主催する行事等と連携し、万博開催に向けた機運醸成に取り組む。　</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24" name="テキスト ボックス 23"/>
          <p:cNvSpPr txBox="1"/>
          <p:nvPr/>
        </p:nvSpPr>
        <p:spPr>
          <a:xfrm>
            <a:off x="995418" y="3294392"/>
            <a:ext cx="10282173" cy="3170099"/>
          </a:xfrm>
          <a:prstGeom prst="rect">
            <a:avLst/>
          </a:prstGeom>
          <a:noFill/>
        </p:spPr>
        <p:txBody>
          <a:bodyPr wrap="square" rtlCol="0">
            <a:spAutoFit/>
          </a:bodyPr>
          <a:lstStyle/>
          <a:p>
            <a:pPr marL="285750" indent="-285750" defTabSz="457200" hangingPunct="1">
              <a:lnSpc>
                <a:spcPts val="24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令和４年９月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22</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第１回地域連携イベント部会を開催</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・部会長・副部会長の選出　　・地域連携イベント部会の進め方　など　　　　　　　　　　　　　　　　　</a:t>
            </a:r>
          </a:p>
          <a:p>
            <a:pPr marL="285750" indent="-285750" defTabSz="457200" hangingPunct="1">
              <a:lnSpc>
                <a:spcPts val="24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12</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21</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第２回地域連携イベント部会を開催</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・令和４年度及び令和５年度地域連携イベント情報の共有</a:t>
            </a:r>
          </a:p>
          <a:p>
            <a:pPr defTabSz="457200" hangingPunct="1">
              <a:lnSpc>
                <a:spcPts val="18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・部会で検討すべき課題の整理　　・今後のスケジュール（案）など</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18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令和５年２月１日　　</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2025</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年大阪・関西万博のＰＲ可能イベント等に関する調査</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18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令和５年２月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15</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大阪府地域連携イベント開催支援事業補助金</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地域連携イベント部会事業</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・予算発表</a:t>
            </a:r>
          </a:p>
          <a:p>
            <a:pPr marL="285750" indent="-285750" defTabSz="457200" hangingPunct="1">
              <a:lnSpc>
                <a:spcPts val="24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令和５年３月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23</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第３回地域連携イベント部会を開催</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18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・令和５年度事業計画・スケジュール（案）</a:t>
            </a:r>
          </a:p>
          <a:p>
            <a:pPr defTabSz="457200" hangingPunct="1">
              <a:lnSpc>
                <a:spcPts val="1800"/>
              </a:lnSpc>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・令和５年度地域連携イベント情報の共有　など</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18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令和５年３月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24</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市町村への大阪府地域連携イベント開催支援事業の説明</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4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令和５年３月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29</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大阪府地域連携イベント開催支援事業補助金の活用に関する調査</a:t>
            </a:r>
          </a:p>
        </p:txBody>
      </p:sp>
    </p:spTree>
    <p:extLst>
      <p:ext uri="{BB962C8B-B14F-4D97-AF65-F5344CB8AC3E}">
        <p14:creationId xmlns:p14="http://schemas.microsoft.com/office/powerpoint/2010/main" val="1002779376"/>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50905" y="6639883"/>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55399" y="6357412"/>
            <a:ext cx="236601" cy="494494"/>
          </a:xfrm>
        </p:spPr>
        <p:txBody>
          <a:bodyPr/>
          <a:lstStyle/>
          <a:p>
            <a:fld id="{86CB4B4D-7CA3-9044-876B-883B54F8677D}" type="slidenum">
              <a:rPr lang="en-US" altLang="ja-JP" b="1" smtClean="0">
                <a:solidFill>
                  <a:schemeClr val="tx1"/>
                </a:solidFill>
              </a:rPr>
              <a:t>40</a:t>
            </a:fld>
            <a:endParaRPr lang="ja-JP" altLang="en-US" b="1" dirty="0">
              <a:solidFill>
                <a:schemeClr val="tx1"/>
              </a:solidFill>
            </a:endParaRPr>
          </a:p>
        </p:txBody>
      </p:sp>
      <p:sp>
        <p:nvSpPr>
          <p:cNvPr id="6" name="正方形/長方形 5"/>
          <p:cNvSpPr/>
          <p:nvPr/>
        </p:nvSpPr>
        <p:spPr>
          <a:xfrm>
            <a:off x="209006" y="431775"/>
            <a:ext cx="10872028"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正方形/長方形 8"/>
          <p:cNvSpPr/>
          <p:nvPr/>
        </p:nvSpPr>
        <p:spPr>
          <a:xfrm>
            <a:off x="209006" y="4044292"/>
            <a:ext cx="10855678"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3" name="正方形/長方形 22"/>
          <p:cNvSpPr/>
          <p:nvPr/>
        </p:nvSpPr>
        <p:spPr>
          <a:xfrm>
            <a:off x="1180886" y="303649"/>
            <a:ext cx="9322124" cy="2496753"/>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正方形/長方形 23"/>
          <p:cNvSpPr/>
          <p:nvPr/>
        </p:nvSpPr>
        <p:spPr>
          <a:xfrm>
            <a:off x="1161506" y="224812"/>
            <a:ext cx="9429786"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5" name="テキスト ボックス 24"/>
          <p:cNvSpPr txBox="1"/>
          <p:nvPr/>
        </p:nvSpPr>
        <p:spPr>
          <a:xfrm>
            <a:off x="1181681" y="379634"/>
            <a:ext cx="3735234" cy="553998"/>
          </a:xfrm>
          <a:prstGeom prst="rect">
            <a:avLst/>
          </a:prstGeom>
          <a:noFill/>
        </p:spPr>
        <p:txBody>
          <a:bodyPr wrap="square" rtlCol="0">
            <a:spAutoFit/>
          </a:bodyPr>
          <a:lstStyle/>
          <a:p>
            <a:pPr defTabSz="457200" hangingPunct="1">
              <a:lnSpc>
                <a:spcPct val="150000"/>
              </a:lnSpc>
            </a:pPr>
            <a:r>
              <a:rPr kumimoji="1" lang="en-US" altLang="ja-JP" sz="2000" b="1" kern="1200" dirty="0">
                <a:solidFill>
                  <a:prstClr val="black"/>
                </a:solidFill>
                <a:latin typeface="Meiryo UI" panose="020B0604030504040204" pitchFamily="50" charset="-128"/>
                <a:ea typeface="Meiryo UI" panose="020B0604030504040204" pitchFamily="50" charset="-128"/>
                <a:cs typeface="+mn-cs"/>
              </a:rPr>
              <a:t>〈2023</a:t>
            </a:r>
            <a:r>
              <a:rPr kumimoji="1" lang="ja-JP" altLang="en-US" sz="2000" b="1" kern="1200" dirty="0">
                <a:solidFill>
                  <a:prstClr val="black"/>
                </a:solidFill>
                <a:latin typeface="Meiryo UI" panose="020B0604030504040204" pitchFamily="50" charset="-128"/>
                <a:ea typeface="Meiryo UI" panose="020B0604030504040204" pitchFamily="50" charset="-128"/>
                <a:cs typeface="+mn-cs"/>
              </a:rPr>
              <a:t>年度の取組み</a:t>
            </a:r>
            <a:r>
              <a:rPr kumimoji="1" lang="en-US" altLang="ja-JP" sz="2000" b="1" kern="1200" dirty="0">
                <a:solidFill>
                  <a:prstClr val="black"/>
                </a:solidFill>
                <a:latin typeface="Meiryo UI" panose="020B0604030504040204" pitchFamily="50" charset="-128"/>
                <a:ea typeface="Meiryo UI" panose="020B0604030504040204" pitchFamily="50" charset="-128"/>
                <a:cs typeface="+mn-cs"/>
              </a:rPr>
              <a:t>〉</a:t>
            </a:r>
          </a:p>
        </p:txBody>
      </p:sp>
      <p:sp>
        <p:nvSpPr>
          <p:cNvPr id="26" name="正方形/長方形 25"/>
          <p:cNvSpPr/>
          <p:nvPr/>
        </p:nvSpPr>
        <p:spPr>
          <a:xfrm>
            <a:off x="2075906" y="2495157"/>
            <a:ext cx="9415606" cy="3300876"/>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7" name="テキスト ボックス 26"/>
          <p:cNvSpPr txBox="1"/>
          <p:nvPr/>
        </p:nvSpPr>
        <p:spPr>
          <a:xfrm>
            <a:off x="2075905" y="2806659"/>
            <a:ext cx="6703029" cy="400110"/>
          </a:xfrm>
          <a:prstGeom prst="rect">
            <a:avLst/>
          </a:prstGeom>
          <a:noFill/>
        </p:spPr>
        <p:txBody>
          <a:bodyPr wrap="square" rtlCol="0">
            <a:spAutoFit/>
          </a:bodyPr>
          <a:lstStyle/>
          <a:p>
            <a:pPr defTabSz="457200" hangingPunct="1">
              <a:lnSpc>
                <a:spcPts val="2400"/>
              </a:lnSpc>
            </a:pPr>
            <a:r>
              <a:rPr kumimoji="1" lang="en-US" altLang="ja-JP"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b="1" kern="1200" dirty="0">
                <a:solidFill>
                  <a:prstClr val="black"/>
                </a:solidFill>
                <a:latin typeface="Meiryo UI" panose="020B0604030504040204" pitchFamily="50" charset="-128"/>
                <a:ea typeface="Meiryo UI" panose="020B0604030504040204" pitchFamily="50" charset="-128"/>
                <a:cs typeface="+mn-cs"/>
              </a:rPr>
              <a:t>万博に向けた取組み</a:t>
            </a:r>
            <a:r>
              <a:rPr kumimoji="1" lang="ja-JP" altLang="en-US" b="1" kern="1200" dirty="0" smtClean="0">
                <a:solidFill>
                  <a:prstClr val="black"/>
                </a:solidFill>
                <a:latin typeface="Meiryo UI" panose="020B0604030504040204" pitchFamily="50" charset="-128"/>
                <a:ea typeface="Meiryo UI" panose="020B0604030504040204" pitchFamily="50" charset="-128"/>
                <a:cs typeface="+mn-cs"/>
              </a:rPr>
              <a:t>イメージ（予定）</a:t>
            </a:r>
            <a:r>
              <a:rPr kumimoji="1" lang="en-US" altLang="ja-JP"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b="1" kern="1200" dirty="0">
              <a:solidFill>
                <a:prstClr val="black"/>
              </a:solidFill>
              <a:latin typeface="Meiryo UI" panose="020B0604030504040204" pitchFamily="50" charset="-128"/>
              <a:ea typeface="Meiryo UI" panose="020B0604030504040204" pitchFamily="50" charset="-128"/>
              <a:cs typeface="+mn-cs"/>
            </a:endParaRPr>
          </a:p>
        </p:txBody>
      </p:sp>
      <p:sp>
        <p:nvSpPr>
          <p:cNvPr id="57" name="正方形/長方形 56"/>
          <p:cNvSpPr/>
          <p:nvPr/>
        </p:nvSpPr>
        <p:spPr>
          <a:xfrm>
            <a:off x="1206016" y="784629"/>
            <a:ext cx="8686800" cy="171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1265269" y="854033"/>
            <a:ext cx="8464371"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1" lang="ja-JP" altLang="en-US" sz="2000" b="1" dirty="0">
                <a:solidFill>
                  <a:prstClr val="black"/>
                </a:solidFill>
                <a:latin typeface="+mn-ea"/>
              </a:rPr>
              <a:t>（</a:t>
            </a:r>
            <a:r>
              <a:rPr kumimoji="1" lang="en-US" altLang="ja-JP" sz="2000" b="1" dirty="0">
                <a:solidFill>
                  <a:prstClr val="black"/>
                </a:solidFill>
                <a:latin typeface="+mn-ea"/>
              </a:rPr>
              <a:t>1</a:t>
            </a:r>
            <a:r>
              <a:rPr kumimoji="1" lang="ja-JP" altLang="en-US" sz="2000" b="1" dirty="0" smtClean="0">
                <a:solidFill>
                  <a:prstClr val="black"/>
                </a:solidFill>
                <a:latin typeface="+mn-ea"/>
              </a:rPr>
              <a:t>）大阪府</a:t>
            </a:r>
            <a:r>
              <a:rPr kumimoji="1" lang="ja-JP" altLang="en-US" sz="2000" b="1" dirty="0">
                <a:solidFill>
                  <a:prstClr val="black"/>
                </a:solidFill>
                <a:latin typeface="+mn-ea"/>
              </a:rPr>
              <a:t>・市関係</a:t>
            </a:r>
            <a:r>
              <a:rPr kumimoji="1" lang="ja-JP" altLang="en-US" sz="2000" b="1" dirty="0" smtClean="0">
                <a:solidFill>
                  <a:prstClr val="black"/>
                </a:solidFill>
                <a:latin typeface="+mn-ea"/>
              </a:rPr>
              <a:t>部局の主体的</a:t>
            </a:r>
            <a:r>
              <a:rPr kumimoji="1" lang="ja-JP" altLang="en-US" sz="2000" b="1" dirty="0">
                <a:solidFill>
                  <a:prstClr val="black"/>
                </a:solidFill>
                <a:latin typeface="+mn-ea"/>
              </a:rPr>
              <a:t>な</a:t>
            </a:r>
            <a:r>
              <a:rPr kumimoji="1" lang="ja-JP" altLang="en-US" sz="2000" b="1" dirty="0" smtClean="0">
                <a:solidFill>
                  <a:prstClr val="black"/>
                </a:solidFill>
                <a:latin typeface="+mn-ea"/>
              </a:rPr>
              <a:t>取組み</a:t>
            </a:r>
            <a:endParaRPr kumimoji="1" lang="ja-JP" altLang="en-US" sz="2000" b="1" dirty="0">
              <a:solidFill>
                <a:prstClr val="black"/>
              </a:solidFill>
              <a:latin typeface="+mn-ea"/>
            </a:endParaRPr>
          </a:p>
        </p:txBody>
      </p:sp>
      <p:sp>
        <p:nvSpPr>
          <p:cNvPr id="59" name="正方形/長方形 58"/>
          <p:cNvSpPr/>
          <p:nvPr/>
        </p:nvSpPr>
        <p:spPr>
          <a:xfrm>
            <a:off x="1265269" y="1789696"/>
            <a:ext cx="8451118"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r>
              <a:rPr kumimoji="1" lang="ja-JP" altLang="en-US" sz="2000" b="1" dirty="0">
                <a:solidFill>
                  <a:prstClr val="black"/>
                </a:solidFill>
                <a:latin typeface="+mn-ea"/>
              </a:rPr>
              <a:t>（</a:t>
            </a:r>
            <a:r>
              <a:rPr kumimoji="1" lang="en-US" altLang="ja-JP" sz="2000" b="1" dirty="0">
                <a:solidFill>
                  <a:prstClr val="black"/>
                </a:solidFill>
                <a:latin typeface="+mn-ea"/>
              </a:rPr>
              <a:t>2</a:t>
            </a:r>
            <a:r>
              <a:rPr kumimoji="1" lang="ja-JP" altLang="en-US" sz="2000" b="1" dirty="0">
                <a:solidFill>
                  <a:prstClr val="black"/>
                </a:solidFill>
                <a:latin typeface="+mn-ea"/>
              </a:rPr>
              <a:t>）府内市町村が主催する行事等</a:t>
            </a:r>
            <a:r>
              <a:rPr kumimoji="1" lang="ja-JP" altLang="en-US" sz="2000" b="1" dirty="0" smtClean="0">
                <a:solidFill>
                  <a:prstClr val="black"/>
                </a:solidFill>
                <a:latin typeface="+mn-ea"/>
              </a:rPr>
              <a:t>との連携</a:t>
            </a:r>
            <a:endParaRPr kumimoji="1" lang="ja-JP" altLang="en-US" sz="2000" b="1" dirty="0">
              <a:solidFill>
                <a:prstClr val="black"/>
              </a:solidFill>
              <a:latin typeface="+mn-ea"/>
            </a:endParaRPr>
          </a:p>
        </p:txBody>
      </p:sp>
      <p:sp>
        <p:nvSpPr>
          <p:cNvPr id="60" name="正方形/長方形 59"/>
          <p:cNvSpPr/>
          <p:nvPr/>
        </p:nvSpPr>
        <p:spPr>
          <a:xfrm>
            <a:off x="1739940" y="1213051"/>
            <a:ext cx="8092593" cy="55399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lnSpc>
                <a:spcPts val="1800"/>
              </a:lnSpc>
              <a:buFont typeface="Wingdings" panose="05000000000000000000" pitchFamily="2" charset="2"/>
              <a:buChar char="Ø"/>
            </a:pPr>
            <a:r>
              <a:rPr kumimoji="1" lang="ja-JP" altLang="en-US" b="1" dirty="0" smtClean="0">
                <a:solidFill>
                  <a:prstClr val="black"/>
                </a:solidFill>
                <a:latin typeface="+mn-ea"/>
              </a:rPr>
              <a:t>文化・スポーツなどの主催イベントにおいて、万博開催</a:t>
            </a:r>
            <a:r>
              <a:rPr kumimoji="1" lang="en-US" altLang="ja-JP" b="1" dirty="0" smtClean="0">
                <a:solidFill>
                  <a:prstClr val="black"/>
                </a:solidFill>
                <a:latin typeface="+mn-ea"/>
              </a:rPr>
              <a:t>500</a:t>
            </a:r>
            <a:r>
              <a:rPr kumimoji="1" lang="ja-JP" altLang="en-US" b="1" dirty="0" smtClean="0">
                <a:solidFill>
                  <a:prstClr val="black"/>
                </a:solidFill>
                <a:latin typeface="+mn-ea"/>
              </a:rPr>
              <a:t>日前イベントの実施やブース出展、ミャクミャク</a:t>
            </a:r>
            <a:r>
              <a:rPr kumimoji="1" lang="ja-JP" altLang="en-US" b="1" dirty="0">
                <a:solidFill>
                  <a:prstClr val="black"/>
                </a:solidFill>
                <a:latin typeface="+mn-ea"/>
              </a:rPr>
              <a:t>も</a:t>
            </a:r>
            <a:r>
              <a:rPr kumimoji="1" lang="ja-JP" altLang="en-US" b="1" dirty="0" smtClean="0">
                <a:solidFill>
                  <a:prstClr val="black"/>
                </a:solidFill>
                <a:latin typeface="+mn-ea"/>
              </a:rPr>
              <a:t>活用しながら機運</a:t>
            </a:r>
            <a:r>
              <a:rPr kumimoji="1" lang="ja-JP" altLang="en-US" b="1" dirty="0">
                <a:solidFill>
                  <a:prstClr val="black"/>
                </a:solidFill>
                <a:latin typeface="+mn-ea"/>
              </a:rPr>
              <a:t>醸成</a:t>
            </a:r>
            <a:r>
              <a:rPr kumimoji="1" lang="ja-JP" altLang="en-US" b="1" dirty="0" smtClean="0">
                <a:solidFill>
                  <a:prstClr val="black"/>
                </a:solidFill>
                <a:latin typeface="+mn-ea"/>
              </a:rPr>
              <a:t>を実施</a:t>
            </a:r>
            <a:endParaRPr kumimoji="1" lang="ja-JP" altLang="en-US" b="1" dirty="0">
              <a:solidFill>
                <a:srgbClr val="FF0000"/>
              </a:solidFill>
              <a:latin typeface="+mn-ea"/>
            </a:endParaRPr>
          </a:p>
        </p:txBody>
      </p:sp>
      <p:sp>
        <p:nvSpPr>
          <p:cNvPr id="61" name="正方形/長方形 60"/>
          <p:cNvSpPr/>
          <p:nvPr/>
        </p:nvSpPr>
        <p:spPr>
          <a:xfrm>
            <a:off x="1767499" y="2185744"/>
            <a:ext cx="8065034" cy="78483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lvl="0" indent="-285750">
              <a:lnSpc>
                <a:spcPts val="1800"/>
              </a:lnSpc>
              <a:buFont typeface="Wingdings" panose="05000000000000000000" pitchFamily="2" charset="2"/>
              <a:buChar char="Ø"/>
            </a:pPr>
            <a:r>
              <a:rPr kumimoji="1" lang="ja-JP" altLang="en-US" b="1" dirty="0" smtClean="0">
                <a:solidFill>
                  <a:prstClr val="black"/>
                </a:solidFill>
                <a:latin typeface="+mn-ea"/>
              </a:rPr>
              <a:t>市町村が主催する行事等との連携とともに、補助金を創設し、市民まつり等で行う機運醸成を支援</a:t>
            </a:r>
            <a:endParaRPr kumimoji="1" lang="ja-JP" altLang="en-US" b="1" dirty="0" smtClean="0">
              <a:solidFill>
                <a:srgbClr val="FF0000"/>
              </a:solidFill>
              <a:latin typeface="游ゴシック" panose="020B0400000000000000" pitchFamily="50" charset="-128"/>
            </a:endParaRPr>
          </a:p>
          <a:p>
            <a:pPr lvl="0">
              <a:lnSpc>
                <a:spcPts val="1800"/>
              </a:lnSpc>
            </a:pPr>
            <a:endParaRPr kumimoji="1" lang="ja-JP" altLang="en-US" sz="1600" b="1" dirty="0">
              <a:solidFill>
                <a:prstClr val="black"/>
              </a:solidFill>
              <a:latin typeface="+mn-ea"/>
            </a:endParaRPr>
          </a:p>
        </p:txBody>
      </p:sp>
      <p:graphicFrame>
        <p:nvGraphicFramePr>
          <p:cNvPr id="62" name="表 61">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168860561"/>
              </p:ext>
            </p:extLst>
          </p:nvPr>
        </p:nvGraphicFramePr>
        <p:xfrm>
          <a:off x="1081862" y="3051654"/>
          <a:ext cx="9696654" cy="3287986"/>
        </p:xfrm>
        <a:graphic>
          <a:graphicData uri="http://schemas.openxmlformats.org/drawingml/2006/table">
            <a:tbl>
              <a:tblPr>
                <a:tableStyleId>{2D5ABB26-0587-4C30-8999-92F81FD0307C}</a:tableStyleId>
              </a:tblPr>
              <a:tblGrid>
                <a:gridCol w="1295578">
                  <a:extLst>
                    <a:ext uri="{9D8B030D-6E8A-4147-A177-3AD203B41FA5}">
                      <a16:colId xmlns:a16="http://schemas.microsoft.com/office/drawing/2014/main" val="1888653662"/>
                    </a:ext>
                  </a:extLst>
                </a:gridCol>
                <a:gridCol w="3749040">
                  <a:extLst>
                    <a:ext uri="{9D8B030D-6E8A-4147-A177-3AD203B41FA5}">
                      <a16:colId xmlns:a16="http://schemas.microsoft.com/office/drawing/2014/main" val="901775203"/>
                    </a:ext>
                  </a:extLst>
                </a:gridCol>
                <a:gridCol w="3228184">
                  <a:extLst>
                    <a:ext uri="{9D8B030D-6E8A-4147-A177-3AD203B41FA5}">
                      <a16:colId xmlns:a16="http://schemas.microsoft.com/office/drawing/2014/main" val="925580270"/>
                    </a:ext>
                  </a:extLst>
                </a:gridCol>
                <a:gridCol w="1423852">
                  <a:extLst>
                    <a:ext uri="{9D8B030D-6E8A-4147-A177-3AD203B41FA5}">
                      <a16:colId xmlns:a16="http://schemas.microsoft.com/office/drawing/2014/main" val="399518671"/>
                    </a:ext>
                  </a:extLst>
                </a:gridCol>
              </a:tblGrid>
              <a:tr h="787501">
                <a:tc>
                  <a:txBody>
                    <a:bodyPr/>
                    <a:lstStyle/>
                    <a:p>
                      <a:pPr marL="0" indent="0">
                        <a:lnSpc>
                          <a:spcPct val="100000"/>
                        </a:lnSpc>
                        <a:spcBef>
                          <a:spcPts val="0"/>
                        </a:spcBef>
                        <a:spcAft>
                          <a:spcPts val="0"/>
                        </a:spcAft>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2991946"/>
                  </a:ext>
                </a:extLst>
              </a:tr>
              <a:tr h="1586833">
                <a:tc>
                  <a:txBody>
                    <a:bodyPr/>
                    <a:lstStyle/>
                    <a:p>
                      <a:pPr marL="0" indent="0">
                        <a:lnSpc>
                          <a:spcPct val="100000"/>
                        </a:lnSpc>
                        <a:spcBef>
                          <a:spcPts val="0"/>
                        </a:spcBef>
                        <a:spcAft>
                          <a:spcPts val="0"/>
                        </a:spcAft>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8179187"/>
                  </a:ext>
                </a:extLst>
              </a:tr>
              <a:tr h="913652">
                <a:tc>
                  <a:txBody>
                    <a:bodyPr/>
                    <a:lstStyle/>
                    <a:p>
                      <a:pPr marL="0" indent="0">
                        <a:lnSpc>
                          <a:spcPct val="100000"/>
                        </a:lnSpc>
                        <a:spcBef>
                          <a:spcPts val="0"/>
                        </a:spcBef>
                        <a:spcAft>
                          <a:spcPts val="0"/>
                        </a:spcAft>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4664715"/>
                  </a:ext>
                </a:extLst>
              </a:tr>
            </a:tbl>
          </a:graphicData>
        </a:graphic>
      </p:graphicFrame>
      <p:grpSp>
        <p:nvGrpSpPr>
          <p:cNvPr id="63" name="グループ化 62">
            <a:extLst>
              <a:ext uri="{FF2B5EF4-FFF2-40B4-BE49-F238E27FC236}">
                <a16:creationId xmlns:a16="http://schemas.microsoft.com/office/drawing/2014/main" id="{FDF10951-8E52-4CC6-8AC4-4E3026DE42B7}"/>
              </a:ext>
            </a:extLst>
          </p:cNvPr>
          <p:cNvGrpSpPr/>
          <p:nvPr/>
        </p:nvGrpSpPr>
        <p:grpSpPr>
          <a:xfrm>
            <a:off x="1019492" y="2793897"/>
            <a:ext cx="9927181" cy="404880"/>
            <a:chOff x="253516" y="2707700"/>
            <a:chExt cx="8602445" cy="489905"/>
          </a:xfrm>
        </p:grpSpPr>
        <p:sp>
          <p:nvSpPr>
            <p:cNvPr id="64" name="ホームベース 4">
              <a:extLst>
                <a:ext uri="{FF2B5EF4-FFF2-40B4-BE49-F238E27FC236}">
                  <a16:creationId xmlns:a16="http://schemas.microsoft.com/office/drawing/2014/main" id="{51F0FD7C-A3F3-4D3F-9E7A-E2D8BBD297CC}"/>
                </a:ext>
              </a:extLst>
            </p:cNvPr>
            <p:cNvSpPr/>
            <p:nvPr/>
          </p:nvSpPr>
          <p:spPr bwMode="gray">
            <a:xfrm>
              <a:off x="1464015" y="2707700"/>
              <a:ext cx="3356179" cy="481518"/>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100" b="1" dirty="0">
                  <a:solidFill>
                    <a:prstClr val="white"/>
                  </a:solidFill>
                  <a:latin typeface="Meiryo UI" panose="020B0604030504040204" pitchFamily="50" charset="-128"/>
                  <a:ea typeface="Meiryo UI" panose="020B0604030504040204" pitchFamily="50" charset="-128"/>
                </a:rPr>
                <a:t>2023</a:t>
              </a:r>
              <a:r>
                <a:rPr kumimoji="1" lang="ja-JP" altLang="en-US" sz="1100" b="1" dirty="0">
                  <a:solidFill>
                    <a:prstClr val="white"/>
                  </a:solidFill>
                  <a:latin typeface="Meiryo UI" panose="020B0604030504040204" pitchFamily="50" charset="-128"/>
                  <a:ea typeface="Meiryo UI" panose="020B0604030504040204" pitchFamily="50" charset="-128"/>
                </a:rPr>
                <a:t>年度</a:t>
              </a:r>
            </a:p>
          </p:txBody>
        </p:sp>
        <p:sp>
          <p:nvSpPr>
            <p:cNvPr id="65" name="ホームベース 4">
              <a:extLst>
                <a:ext uri="{FF2B5EF4-FFF2-40B4-BE49-F238E27FC236}">
                  <a16:creationId xmlns:a16="http://schemas.microsoft.com/office/drawing/2014/main" id="{51F0FD7C-A3F3-4D3F-9E7A-E2D8BBD297CC}"/>
                </a:ext>
              </a:extLst>
            </p:cNvPr>
            <p:cNvSpPr/>
            <p:nvPr/>
          </p:nvSpPr>
          <p:spPr bwMode="gray">
            <a:xfrm>
              <a:off x="253516" y="2710984"/>
              <a:ext cx="1201221" cy="486621"/>
            </a:xfrm>
            <a:prstGeom prst="homePlate">
              <a:avLst>
                <a:gd name="adj" fmla="val 0"/>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lang="ja-JP" altLang="en-US" sz="1100" dirty="0">
                  <a:solidFill>
                    <a:prstClr val="white"/>
                  </a:solidFill>
                  <a:latin typeface="Meiryo UI" panose="020B0604030504040204" pitchFamily="50" charset="-128"/>
                  <a:ea typeface="Meiryo UI" panose="020B0604030504040204" pitchFamily="50" charset="-128"/>
                </a:rPr>
                <a:t>項目</a:t>
              </a:r>
              <a:endParaRPr kumimoji="1" lang="ja-JP" altLang="en-US" sz="1100" dirty="0">
                <a:solidFill>
                  <a:prstClr val="white"/>
                </a:solidFill>
                <a:latin typeface="Meiryo UI" panose="020B0604030504040204" pitchFamily="50" charset="-128"/>
                <a:ea typeface="Meiryo UI" panose="020B0604030504040204" pitchFamily="50" charset="-128"/>
              </a:endParaRPr>
            </a:p>
          </p:txBody>
        </p:sp>
        <p:sp>
          <p:nvSpPr>
            <p:cNvPr id="66" name="ホームベース 5">
              <a:extLst>
                <a:ext uri="{FF2B5EF4-FFF2-40B4-BE49-F238E27FC236}">
                  <a16:creationId xmlns:a16="http://schemas.microsoft.com/office/drawing/2014/main" id="{AD85B09B-C151-4246-83FE-8C65C4C68421}"/>
                </a:ext>
              </a:extLst>
            </p:cNvPr>
            <p:cNvSpPr/>
            <p:nvPr/>
          </p:nvSpPr>
          <p:spPr bwMode="gray">
            <a:xfrm>
              <a:off x="7309550" y="2708638"/>
              <a:ext cx="1546411" cy="47559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100" b="1" dirty="0">
                  <a:solidFill>
                    <a:prstClr val="white"/>
                  </a:solidFill>
                  <a:latin typeface="Meiryo UI" panose="020B0604030504040204" pitchFamily="50" charset="-128"/>
                  <a:ea typeface="Meiryo UI" panose="020B0604030504040204" pitchFamily="50" charset="-128"/>
                </a:rPr>
                <a:t>2025</a:t>
              </a:r>
              <a:r>
                <a:rPr kumimoji="1" lang="ja-JP" altLang="en-US" sz="1100" b="1" dirty="0">
                  <a:solidFill>
                    <a:prstClr val="white"/>
                  </a:solidFill>
                  <a:latin typeface="Meiryo UI" panose="020B0604030504040204" pitchFamily="50" charset="-128"/>
                  <a:ea typeface="Meiryo UI" panose="020B0604030504040204" pitchFamily="50" charset="-128"/>
                </a:rPr>
                <a:t>年度</a:t>
              </a:r>
            </a:p>
          </p:txBody>
        </p:sp>
        <p:sp>
          <p:nvSpPr>
            <p:cNvPr id="67" name="ホームベース 5">
              <a:extLst>
                <a:ext uri="{FF2B5EF4-FFF2-40B4-BE49-F238E27FC236}">
                  <a16:creationId xmlns:a16="http://schemas.microsoft.com/office/drawing/2014/main" id="{AD85B09B-C151-4246-83FE-8C65C4C68421}"/>
                </a:ext>
              </a:extLst>
            </p:cNvPr>
            <p:cNvSpPr/>
            <p:nvPr/>
          </p:nvSpPr>
          <p:spPr bwMode="gray">
            <a:xfrm>
              <a:off x="4664081" y="2717466"/>
              <a:ext cx="2873188" cy="465102"/>
            </a:xfrm>
            <a:prstGeom prst="homePlate">
              <a:avLst/>
            </a:prstGeom>
            <a:solidFill>
              <a:srgbClr val="002060"/>
            </a:solidFill>
            <a:ln w="285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43194">
                <a:defRPr/>
              </a:pPr>
              <a:r>
                <a:rPr kumimoji="1" lang="en-US" altLang="ja-JP" sz="1100" b="1" dirty="0">
                  <a:solidFill>
                    <a:prstClr val="white"/>
                  </a:solidFill>
                  <a:latin typeface="Meiryo UI" panose="020B0604030504040204" pitchFamily="50" charset="-128"/>
                  <a:ea typeface="Meiryo UI" panose="020B0604030504040204" pitchFamily="50" charset="-128"/>
                </a:rPr>
                <a:t>2024</a:t>
              </a:r>
              <a:r>
                <a:rPr kumimoji="1" lang="ja-JP" altLang="en-US" sz="1100" b="1" dirty="0">
                  <a:solidFill>
                    <a:prstClr val="white"/>
                  </a:solidFill>
                  <a:latin typeface="Meiryo UI" panose="020B0604030504040204" pitchFamily="50" charset="-128"/>
                  <a:ea typeface="Meiryo UI" panose="020B0604030504040204" pitchFamily="50" charset="-128"/>
                </a:rPr>
                <a:t>年度</a:t>
              </a:r>
            </a:p>
          </p:txBody>
        </p:sp>
      </p:grpSp>
      <p:sp>
        <p:nvSpPr>
          <p:cNvPr id="68" name="正方形/長方形 67"/>
          <p:cNvSpPr/>
          <p:nvPr/>
        </p:nvSpPr>
        <p:spPr>
          <a:xfrm>
            <a:off x="1121107" y="4300581"/>
            <a:ext cx="1140960" cy="7194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府・市</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関係部局</a:t>
            </a:r>
            <a:endParaRPr kumimoji="1" lang="ja-JP" altLang="en-US" b="1" dirty="0">
              <a:latin typeface="Meiryo UI" panose="020B0604030504040204" pitchFamily="50" charset="-128"/>
              <a:ea typeface="Meiryo UI" panose="020B0604030504040204" pitchFamily="50" charset="-128"/>
            </a:endParaRPr>
          </a:p>
        </p:txBody>
      </p:sp>
      <p:sp>
        <p:nvSpPr>
          <p:cNvPr id="69" name="角丸四角形 68"/>
          <p:cNvSpPr/>
          <p:nvPr/>
        </p:nvSpPr>
        <p:spPr>
          <a:xfrm>
            <a:off x="9779772" y="3205289"/>
            <a:ext cx="751973" cy="3204767"/>
          </a:xfrm>
          <a:prstGeom prst="roundRect">
            <a:avLst>
              <a:gd name="adj" fmla="val 11872"/>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en-US" altLang="ja-JP" sz="1100" b="1" kern="1000" spc="-150" dirty="0">
              <a:solidFill>
                <a:schemeClr val="tx1"/>
              </a:solidFill>
              <a:latin typeface="Meiryo UI" panose="020B0604030504040204" pitchFamily="50" charset="-128"/>
              <a:ea typeface="Meiryo UI" panose="020B0604030504040204" pitchFamily="50" charset="-128"/>
            </a:endParaRPr>
          </a:p>
        </p:txBody>
      </p:sp>
      <p:sp>
        <p:nvSpPr>
          <p:cNvPr id="70" name="山形 69"/>
          <p:cNvSpPr/>
          <p:nvPr/>
        </p:nvSpPr>
        <p:spPr>
          <a:xfrm>
            <a:off x="6245604" y="5566224"/>
            <a:ext cx="3336262" cy="548754"/>
          </a:xfrm>
          <a:prstGeom prst="chevr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Meiryo UI" panose="020B0604030504040204" pitchFamily="50" charset="-128"/>
                <a:ea typeface="Meiryo UI" panose="020B0604030504040204" pitchFamily="50" charset="-128"/>
              </a:rPr>
              <a:t>府内市町村が主催する行事等</a:t>
            </a:r>
            <a:r>
              <a:rPr kumimoji="1" lang="ja-JP" altLang="en-US" sz="1200" b="1" dirty="0" smtClean="0">
                <a:solidFill>
                  <a:schemeClr val="tx1"/>
                </a:solidFill>
                <a:latin typeface="Meiryo UI" panose="020B0604030504040204" pitchFamily="50" charset="-128"/>
                <a:ea typeface="Meiryo UI" panose="020B0604030504040204" pitchFamily="50" charset="-128"/>
              </a:rPr>
              <a:t>と</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200" b="1" dirty="0" smtClean="0">
                <a:solidFill>
                  <a:schemeClr val="tx1"/>
                </a:solidFill>
                <a:latin typeface="Meiryo UI" panose="020B0604030504040204" pitchFamily="50" charset="-128"/>
                <a:ea typeface="Meiryo UI" panose="020B0604030504040204" pitchFamily="50" charset="-128"/>
              </a:rPr>
              <a:t>連携し</a:t>
            </a:r>
            <a:r>
              <a:rPr kumimoji="1" lang="ja-JP" altLang="en-US" sz="1200" b="1" dirty="0">
                <a:solidFill>
                  <a:schemeClr val="tx1"/>
                </a:solidFill>
                <a:latin typeface="Meiryo UI" panose="020B0604030504040204" pitchFamily="50" charset="-128"/>
                <a:ea typeface="Meiryo UI" panose="020B0604030504040204" pitchFamily="50" charset="-128"/>
              </a:rPr>
              <a:t>、機運</a:t>
            </a:r>
            <a:r>
              <a:rPr kumimoji="1" lang="ja-JP" altLang="en-US" sz="1200" b="1" dirty="0" smtClean="0">
                <a:solidFill>
                  <a:schemeClr val="tx1"/>
                </a:solidFill>
                <a:latin typeface="Meiryo UI" panose="020B0604030504040204" pitchFamily="50" charset="-128"/>
                <a:ea typeface="Meiryo UI" panose="020B0604030504040204" pitchFamily="50" charset="-128"/>
              </a:rPr>
              <a:t>醸成</a:t>
            </a:r>
            <a:r>
              <a:rPr kumimoji="1" lang="ja-JP" altLang="en-US" sz="1200" b="1" dirty="0">
                <a:solidFill>
                  <a:schemeClr val="tx1"/>
                </a:solidFill>
                <a:latin typeface="Meiryo UI" panose="020B0604030504040204" pitchFamily="50" charset="-128"/>
                <a:ea typeface="Meiryo UI" panose="020B0604030504040204" pitchFamily="50" charset="-128"/>
              </a:rPr>
              <a:t>を</a:t>
            </a:r>
            <a:r>
              <a:rPr kumimoji="1" lang="ja-JP" altLang="en-US" sz="1200" b="1" dirty="0" smtClean="0">
                <a:solidFill>
                  <a:schemeClr val="tx1"/>
                </a:solidFill>
                <a:latin typeface="Meiryo UI" panose="020B0604030504040204" pitchFamily="50" charset="-128"/>
                <a:ea typeface="Meiryo UI" panose="020B0604030504040204" pitchFamily="50" charset="-128"/>
              </a:rPr>
              <a:t>充実</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1" name="正方形/長方形 70"/>
          <p:cNvSpPr/>
          <p:nvPr/>
        </p:nvSpPr>
        <p:spPr>
          <a:xfrm>
            <a:off x="976305" y="5532716"/>
            <a:ext cx="1518618" cy="70273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府内市町村</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が主催する</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行事等と連携</a:t>
            </a:r>
            <a:endParaRPr kumimoji="1" lang="ja-JP" altLang="en-US" b="1" dirty="0">
              <a:latin typeface="Meiryo UI" panose="020B0604030504040204" pitchFamily="50" charset="-128"/>
              <a:ea typeface="Meiryo UI" panose="020B0604030504040204" pitchFamily="50" charset="-128"/>
            </a:endParaRPr>
          </a:p>
        </p:txBody>
      </p:sp>
      <p:sp>
        <p:nvSpPr>
          <p:cNvPr id="72" name="正方形/長方形 71"/>
          <p:cNvSpPr/>
          <p:nvPr/>
        </p:nvSpPr>
        <p:spPr>
          <a:xfrm>
            <a:off x="4727030" y="3275353"/>
            <a:ext cx="776991" cy="338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t>500</a:t>
            </a:r>
            <a:r>
              <a:rPr kumimoji="1" lang="ja-JP" altLang="en-US" sz="1000" dirty="0" smtClean="0"/>
              <a:t>日前</a:t>
            </a:r>
            <a:endParaRPr kumimoji="1" lang="en-US" altLang="ja-JP" sz="1000" dirty="0" smtClean="0"/>
          </a:p>
          <a:p>
            <a:pPr algn="ctr"/>
            <a:r>
              <a:rPr kumimoji="1" lang="ja-JP" altLang="en-US" sz="1000" dirty="0"/>
              <a:t>イベント</a:t>
            </a:r>
          </a:p>
        </p:txBody>
      </p:sp>
      <p:sp>
        <p:nvSpPr>
          <p:cNvPr id="73" name="正方形/長方形 72"/>
          <p:cNvSpPr/>
          <p:nvPr/>
        </p:nvSpPr>
        <p:spPr>
          <a:xfrm>
            <a:off x="6395071" y="3256622"/>
            <a:ext cx="776991" cy="338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１</a:t>
            </a:r>
            <a:r>
              <a:rPr kumimoji="1" lang="ja-JP" altLang="en-US" sz="1000" dirty="0" smtClean="0"/>
              <a:t>年前</a:t>
            </a:r>
            <a:endParaRPr kumimoji="1" lang="en-US" altLang="ja-JP" sz="1000" dirty="0" smtClean="0"/>
          </a:p>
          <a:p>
            <a:pPr algn="ctr"/>
            <a:r>
              <a:rPr kumimoji="1" lang="ja-JP" altLang="en-US" sz="1000" dirty="0"/>
              <a:t>イベント</a:t>
            </a:r>
          </a:p>
        </p:txBody>
      </p:sp>
      <p:sp>
        <p:nvSpPr>
          <p:cNvPr id="74" name="正方形/長方形 73"/>
          <p:cNvSpPr/>
          <p:nvPr/>
        </p:nvSpPr>
        <p:spPr>
          <a:xfrm>
            <a:off x="8022901" y="3259841"/>
            <a:ext cx="776991" cy="3389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dirty="0" smtClean="0"/>
              <a:t>100</a:t>
            </a:r>
            <a:r>
              <a:rPr kumimoji="1" lang="ja-JP" altLang="en-US" sz="1000" dirty="0" smtClean="0"/>
              <a:t>日前</a:t>
            </a:r>
            <a:endParaRPr kumimoji="1" lang="en-US" altLang="ja-JP" sz="1000" dirty="0" smtClean="0"/>
          </a:p>
          <a:p>
            <a:pPr algn="ctr"/>
            <a:r>
              <a:rPr kumimoji="1" lang="ja-JP" altLang="en-US" sz="1000" dirty="0"/>
              <a:t>イベント</a:t>
            </a:r>
          </a:p>
        </p:txBody>
      </p:sp>
      <p:sp>
        <p:nvSpPr>
          <p:cNvPr id="75" name="角丸四角形 74"/>
          <p:cNvSpPr/>
          <p:nvPr/>
        </p:nvSpPr>
        <p:spPr>
          <a:xfrm>
            <a:off x="9685747" y="4042455"/>
            <a:ext cx="909887" cy="1581733"/>
          </a:xfrm>
          <a:prstGeom prst="roundRect">
            <a:avLst>
              <a:gd name="adj" fmla="val 1187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1100" b="1" kern="1000" spc="-150" dirty="0">
                <a:solidFill>
                  <a:schemeClr val="tx1"/>
                </a:solidFill>
                <a:latin typeface="Meiryo UI" panose="020B0604030504040204" pitchFamily="50" charset="-128"/>
                <a:ea typeface="Meiryo UI" panose="020B0604030504040204" pitchFamily="50" charset="-128"/>
              </a:rPr>
              <a:t>万博会</a:t>
            </a:r>
            <a:r>
              <a:rPr lang="ja-JP" altLang="en-US" sz="1100" b="1" kern="1000" spc="-150" dirty="0" smtClean="0">
                <a:solidFill>
                  <a:schemeClr val="tx1"/>
                </a:solidFill>
                <a:latin typeface="Meiryo UI" panose="020B0604030504040204" pitchFamily="50" charset="-128"/>
                <a:ea typeface="Meiryo UI" panose="020B0604030504040204" pitchFamily="50" charset="-128"/>
              </a:rPr>
              <a:t>場内</a:t>
            </a: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lnSpc>
                <a:spcPts val="500"/>
              </a:lnSpc>
            </a:pP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r>
              <a:rPr lang="ja-JP" altLang="en-US" sz="1100" b="1" kern="1000" spc="-150" dirty="0" smtClean="0">
                <a:solidFill>
                  <a:schemeClr val="tx1"/>
                </a:solidFill>
                <a:latin typeface="Meiryo UI" panose="020B0604030504040204" pitchFamily="50" charset="-128"/>
                <a:ea typeface="Meiryo UI" panose="020B0604030504040204" pitchFamily="50" charset="-128"/>
              </a:rPr>
              <a:t>の事業と</a:t>
            </a: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lnSpc>
                <a:spcPts val="500"/>
              </a:lnSpc>
            </a:pP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r>
              <a:rPr lang="ja-JP" altLang="en-US" sz="1100" b="1" kern="1000" spc="-150" dirty="0" smtClean="0">
                <a:solidFill>
                  <a:schemeClr val="tx1"/>
                </a:solidFill>
                <a:latin typeface="Meiryo UI" panose="020B0604030504040204" pitchFamily="50" charset="-128"/>
                <a:ea typeface="Meiryo UI" panose="020B0604030504040204" pitchFamily="50" charset="-128"/>
              </a:rPr>
              <a:t>連携した</a:t>
            </a: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lnSpc>
                <a:spcPts val="500"/>
              </a:lnSpc>
            </a:pP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r>
              <a:rPr lang="ja-JP" altLang="en-US" sz="1100" b="1" kern="1000" spc="-150" dirty="0" smtClean="0">
                <a:solidFill>
                  <a:schemeClr val="tx1"/>
                </a:solidFill>
                <a:latin typeface="Meiryo UI" panose="020B0604030504040204" pitchFamily="50" charset="-128"/>
                <a:ea typeface="Meiryo UI" panose="020B0604030504040204" pitchFamily="50" charset="-128"/>
              </a:rPr>
              <a:t>機運</a:t>
            </a:r>
            <a:r>
              <a:rPr lang="ja-JP" altLang="en-US" sz="1100" b="1" kern="1000" spc="-150" dirty="0">
                <a:solidFill>
                  <a:schemeClr val="tx1"/>
                </a:solidFill>
                <a:latin typeface="Meiryo UI" panose="020B0604030504040204" pitchFamily="50" charset="-128"/>
                <a:ea typeface="Meiryo UI" panose="020B0604030504040204" pitchFamily="50" charset="-128"/>
              </a:rPr>
              <a:t>醸成</a:t>
            </a:r>
            <a:r>
              <a:rPr lang="ja-JP" altLang="en-US" sz="1100" b="1" kern="1000" spc="-150" dirty="0" smtClean="0">
                <a:solidFill>
                  <a:schemeClr val="tx1"/>
                </a:solidFill>
                <a:latin typeface="Meiryo UI" panose="020B0604030504040204" pitchFamily="50" charset="-128"/>
                <a:ea typeface="Meiryo UI" panose="020B0604030504040204" pitchFamily="50" charset="-128"/>
              </a:rPr>
              <a:t>・</a:t>
            </a: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lnSpc>
                <a:spcPts val="500"/>
              </a:lnSpc>
            </a:pPr>
            <a:endParaRPr lang="en-US" altLang="ja-JP" sz="1100" b="1" kern="1000" spc="-150" dirty="0" smtClean="0">
              <a:solidFill>
                <a:schemeClr val="tx1"/>
              </a:solidFill>
              <a:latin typeface="Meiryo UI" panose="020B0604030504040204" pitchFamily="50" charset="-128"/>
              <a:ea typeface="Meiryo UI" panose="020B0604030504040204" pitchFamily="50" charset="-128"/>
            </a:endParaRPr>
          </a:p>
          <a:p>
            <a:pPr algn="dist"/>
            <a:r>
              <a:rPr lang="ja-JP" altLang="en-US" sz="1100" b="1" kern="1000" spc="-150" dirty="0" smtClean="0">
                <a:solidFill>
                  <a:schemeClr val="tx1"/>
                </a:solidFill>
                <a:latin typeface="Meiryo UI" panose="020B0604030504040204" pitchFamily="50" charset="-128"/>
                <a:ea typeface="Meiryo UI" panose="020B0604030504040204" pitchFamily="50" charset="-128"/>
              </a:rPr>
              <a:t>相互送客</a:t>
            </a:r>
            <a:endParaRPr lang="en-US" altLang="ja-JP" sz="1100" b="1" kern="1000" spc="-150" dirty="0">
              <a:solidFill>
                <a:schemeClr val="tx1"/>
              </a:solidFill>
              <a:latin typeface="Meiryo UI" panose="020B0604030504040204" pitchFamily="50" charset="-128"/>
              <a:ea typeface="Meiryo UI" panose="020B0604030504040204" pitchFamily="50" charset="-128"/>
            </a:endParaRPr>
          </a:p>
        </p:txBody>
      </p:sp>
      <p:grpSp>
        <p:nvGrpSpPr>
          <p:cNvPr id="76" name="グループ化 75"/>
          <p:cNvGrpSpPr/>
          <p:nvPr/>
        </p:nvGrpSpPr>
        <p:grpSpPr>
          <a:xfrm>
            <a:off x="3048386" y="3978600"/>
            <a:ext cx="712260" cy="688052"/>
            <a:chOff x="2563665" y="4744844"/>
            <a:chExt cx="1042820" cy="568638"/>
          </a:xfrm>
        </p:grpSpPr>
        <p:sp>
          <p:nvSpPr>
            <p:cNvPr id="77" name="角丸四角形 76"/>
            <p:cNvSpPr/>
            <p:nvPr/>
          </p:nvSpPr>
          <p:spPr>
            <a:xfrm>
              <a:off x="2669488" y="4759414"/>
              <a:ext cx="806167" cy="55406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78" name="正方形/長方形 77"/>
            <p:cNvSpPr/>
            <p:nvPr/>
          </p:nvSpPr>
          <p:spPr>
            <a:xfrm>
              <a:off x="2563665" y="4744844"/>
              <a:ext cx="1042820" cy="5537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000" b="1" dirty="0" smtClean="0">
                  <a:latin typeface="+mn-ea"/>
                </a:rPr>
                <a:t>EXPO</a:t>
              </a:r>
            </a:p>
            <a:p>
              <a:pPr algn="ctr"/>
              <a:r>
                <a:rPr kumimoji="1" lang="ja-JP" altLang="en-US" sz="1000" b="1" dirty="0" smtClean="0">
                  <a:latin typeface="+mn-ea"/>
                </a:rPr>
                <a:t>ﾊﾟﾋﾞﾘｵﾝ</a:t>
              </a:r>
              <a:r>
                <a:rPr kumimoji="1" lang="ja-JP" altLang="en-US" sz="700" b="1" dirty="0" smtClean="0">
                  <a:latin typeface="+mn-ea"/>
                </a:rPr>
                <a:t>別館</a:t>
              </a:r>
              <a:r>
                <a:rPr kumimoji="1" lang="ja-JP" altLang="en-US" sz="1000" b="1" dirty="0" smtClean="0">
                  <a:latin typeface="+mn-ea"/>
                </a:rPr>
                <a:t>ｾﾚﾓﾆｰ</a:t>
              </a:r>
              <a:endParaRPr kumimoji="1" lang="ja-JP" altLang="en-US" sz="1000" b="1" dirty="0">
                <a:latin typeface="+mn-ea"/>
              </a:endParaRPr>
            </a:p>
          </p:txBody>
        </p:sp>
      </p:grpSp>
      <p:grpSp>
        <p:nvGrpSpPr>
          <p:cNvPr id="79" name="グループ化 78"/>
          <p:cNvGrpSpPr/>
          <p:nvPr/>
        </p:nvGrpSpPr>
        <p:grpSpPr>
          <a:xfrm>
            <a:off x="3669106" y="3981366"/>
            <a:ext cx="718690" cy="677069"/>
            <a:chOff x="2550941" y="4759414"/>
            <a:chExt cx="1157459" cy="559561"/>
          </a:xfrm>
        </p:grpSpPr>
        <p:sp>
          <p:nvSpPr>
            <p:cNvPr id="80" name="角丸四角形 79"/>
            <p:cNvSpPr/>
            <p:nvPr/>
          </p:nvSpPr>
          <p:spPr>
            <a:xfrm>
              <a:off x="2669489" y="4759414"/>
              <a:ext cx="919228" cy="55406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81" name="正方形/長方形 80"/>
            <p:cNvSpPr/>
            <p:nvPr/>
          </p:nvSpPr>
          <p:spPr>
            <a:xfrm>
              <a:off x="2550941" y="4765183"/>
              <a:ext cx="1157459" cy="5537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smtClean="0">
                  <a:latin typeface="+mn-ea"/>
                </a:rPr>
                <a:t>オータムパーティ</a:t>
              </a:r>
              <a:endParaRPr kumimoji="1" lang="en-US" altLang="ja-JP" sz="1000" b="1" dirty="0" smtClean="0">
                <a:latin typeface="+mn-ea"/>
              </a:endParaRPr>
            </a:p>
          </p:txBody>
        </p:sp>
      </p:grpSp>
      <p:sp>
        <p:nvSpPr>
          <p:cNvPr id="82" name="山形 81"/>
          <p:cNvSpPr/>
          <p:nvPr/>
        </p:nvSpPr>
        <p:spPr>
          <a:xfrm>
            <a:off x="6254523" y="4188264"/>
            <a:ext cx="3372650" cy="932326"/>
          </a:xfrm>
          <a:prstGeom prst="chevron">
            <a:avLst>
              <a:gd name="adj" fmla="val 17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万博に向けた</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smtClean="0">
                <a:solidFill>
                  <a:schemeClr val="tx1"/>
                </a:solidFill>
                <a:latin typeface="Meiryo UI" panose="020B0604030504040204" pitchFamily="50" charset="-128"/>
                <a:ea typeface="Meiryo UI" panose="020B0604030504040204" pitchFamily="50" charset="-128"/>
              </a:rPr>
              <a:t>機運醸成を充実</a:t>
            </a:r>
            <a:endParaRPr kumimoji="1" lang="en-US" altLang="ja-JP" sz="1600" b="1" dirty="0" smtClean="0">
              <a:solidFill>
                <a:schemeClr val="tx1"/>
              </a:solidFill>
              <a:latin typeface="Meiryo UI" panose="020B0604030504040204" pitchFamily="50" charset="-128"/>
              <a:ea typeface="Meiryo UI" panose="020B0604030504040204" pitchFamily="50" charset="-128"/>
            </a:endParaRPr>
          </a:p>
        </p:txBody>
      </p:sp>
      <p:grpSp>
        <p:nvGrpSpPr>
          <p:cNvPr id="83" name="グループ化 82"/>
          <p:cNvGrpSpPr/>
          <p:nvPr/>
        </p:nvGrpSpPr>
        <p:grpSpPr>
          <a:xfrm>
            <a:off x="2968236" y="4650817"/>
            <a:ext cx="2868004" cy="683171"/>
            <a:chOff x="2581479" y="4715568"/>
            <a:chExt cx="1157459" cy="743073"/>
          </a:xfrm>
        </p:grpSpPr>
        <p:sp>
          <p:nvSpPr>
            <p:cNvPr id="84" name="角丸四角形 83"/>
            <p:cNvSpPr/>
            <p:nvPr/>
          </p:nvSpPr>
          <p:spPr>
            <a:xfrm>
              <a:off x="2641748" y="4869860"/>
              <a:ext cx="1050759" cy="434490"/>
            </a:xfrm>
            <a:prstGeom prst="roundRect">
              <a:avLst>
                <a:gd name="adj" fmla="val 11121"/>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85" name="正方形/長方形 84"/>
            <p:cNvSpPr/>
            <p:nvPr/>
          </p:nvSpPr>
          <p:spPr>
            <a:xfrm>
              <a:off x="2581479" y="4715568"/>
              <a:ext cx="1157459" cy="74307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smtClean="0">
                  <a:latin typeface="+mn-ea"/>
                </a:rPr>
                <a:t>　</a:t>
              </a:r>
              <a:r>
                <a:rPr kumimoji="1" lang="ja-JP" altLang="en-US" sz="1200" b="1" dirty="0" smtClean="0">
                  <a:latin typeface="+mn-ea"/>
                </a:rPr>
                <a:t>文化・スポーツイベントなどを実施</a:t>
              </a:r>
              <a:endParaRPr kumimoji="1" lang="en-US" altLang="ja-JP" sz="1200" b="1" dirty="0" smtClean="0">
                <a:latin typeface="+mn-ea"/>
              </a:endParaRPr>
            </a:p>
          </p:txBody>
        </p:sp>
      </p:grpSp>
      <p:grpSp>
        <p:nvGrpSpPr>
          <p:cNvPr id="86" name="グループ化 85"/>
          <p:cNvGrpSpPr/>
          <p:nvPr/>
        </p:nvGrpSpPr>
        <p:grpSpPr>
          <a:xfrm>
            <a:off x="4319220" y="3942968"/>
            <a:ext cx="718690" cy="721787"/>
            <a:chOff x="2550372" y="4678376"/>
            <a:chExt cx="1157459" cy="553792"/>
          </a:xfrm>
        </p:grpSpPr>
        <p:sp>
          <p:nvSpPr>
            <p:cNvPr id="87" name="角丸四角形 86"/>
            <p:cNvSpPr/>
            <p:nvPr/>
          </p:nvSpPr>
          <p:spPr>
            <a:xfrm>
              <a:off x="2669487" y="4715145"/>
              <a:ext cx="919227" cy="50481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sp>
          <p:nvSpPr>
            <p:cNvPr id="88" name="正方形/長方形 87"/>
            <p:cNvSpPr/>
            <p:nvPr/>
          </p:nvSpPr>
          <p:spPr>
            <a:xfrm>
              <a:off x="2550372" y="4678376"/>
              <a:ext cx="1157459" cy="5537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b="1" dirty="0" smtClean="0">
                  <a:latin typeface="+mn-ea"/>
                </a:rPr>
                <a:t>大阪ﾏﾗｿﾝ</a:t>
              </a:r>
              <a:r>
                <a:rPr kumimoji="1" lang="en-US" altLang="ja-JP" sz="1000" b="1" dirty="0" smtClean="0">
                  <a:latin typeface="+mn-ea"/>
                </a:rPr>
                <a:t>EXPO</a:t>
              </a:r>
            </a:p>
          </p:txBody>
        </p:sp>
      </p:grpSp>
      <p:sp>
        <p:nvSpPr>
          <p:cNvPr id="89" name="正方形/長方形 88"/>
          <p:cNvSpPr/>
          <p:nvPr/>
        </p:nvSpPr>
        <p:spPr>
          <a:xfrm>
            <a:off x="1131572" y="3140529"/>
            <a:ext cx="1140960" cy="7194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スケジュール</a:t>
            </a:r>
            <a:endParaRPr kumimoji="1" lang="ja-JP" altLang="en-US" sz="1400" b="1" dirty="0">
              <a:latin typeface="Meiryo UI" panose="020B0604030504040204" pitchFamily="50" charset="-128"/>
              <a:ea typeface="Meiryo UI" panose="020B0604030504040204" pitchFamily="50" charset="-128"/>
            </a:endParaRPr>
          </a:p>
        </p:txBody>
      </p:sp>
      <p:grpSp>
        <p:nvGrpSpPr>
          <p:cNvPr id="90" name="グループ化 89"/>
          <p:cNvGrpSpPr/>
          <p:nvPr/>
        </p:nvGrpSpPr>
        <p:grpSpPr>
          <a:xfrm>
            <a:off x="5033787" y="3996231"/>
            <a:ext cx="647868" cy="652457"/>
            <a:chOff x="2626366" y="4759416"/>
            <a:chExt cx="948545" cy="559559"/>
          </a:xfrm>
        </p:grpSpPr>
        <p:sp>
          <p:nvSpPr>
            <p:cNvPr id="91" name="角丸四角形 90"/>
            <p:cNvSpPr/>
            <p:nvPr/>
          </p:nvSpPr>
          <p:spPr>
            <a:xfrm>
              <a:off x="2650633" y="4759416"/>
              <a:ext cx="919228" cy="55406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92" name="正方形/長方形 91"/>
            <p:cNvSpPr/>
            <p:nvPr/>
          </p:nvSpPr>
          <p:spPr>
            <a:xfrm>
              <a:off x="2626366" y="4765183"/>
              <a:ext cx="948545" cy="5537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smtClean="0">
                  <a:latin typeface="+mn-ea"/>
                </a:rPr>
                <a:t>大阪</a:t>
              </a:r>
              <a:endParaRPr kumimoji="1" lang="en-US" altLang="ja-JP" sz="900" b="1" dirty="0" smtClean="0">
                <a:latin typeface="+mn-ea"/>
              </a:endParaRPr>
            </a:p>
            <a:p>
              <a:pPr algn="ctr"/>
              <a:r>
                <a:rPr kumimoji="1" lang="ja-JP" altLang="en-US" sz="900" b="1" dirty="0" smtClean="0">
                  <a:latin typeface="+mn-ea"/>
                </a:rPr>
                <a:t>来てな</a:t>
              </a:r>
              <a:r>
                <a:rPr kumimoji="1" lang="en-US" altLang="ja-JP" sz="900" b="1" dirty="0" smtClean="0">
                  <a:latin typeface="+mn-ea"/>
                </a:rPr>
                <a:t>!</a:t>
              </a:r>
              <a:r>
                <a:rPr kumimoji="1" lang="ja-JP" altLang="en-US" sz="900" b="1" dirty="0" smtClean="0">
                  <a:latin typeface="+mn-ea"/>
                </a:rPr>
                <a:t>キャンペーン</a:t>
              </a:r>
              <a:endParaRPr kumimoji="1" lang="ja-JP" altLang="en-US" sz="900" b="1" dirty="0">
                <a:latin typeface="+mn-ea"/>
              </a:endParaRPr>
            </a:p>
          </p:txBody>
        </p:sp>
      </p:grpSp>
      <p:sp>
        <p:nvSpPr>
          <p:cNvPr id="93" name="角丸四角形 92"/>
          <p:cNvSpPr/>
          <p:nvPr/>
        </p:nvSpPr>
        <p:spPr>
          <a:xfrm>
            <a:off x="2685632" y="3888469"/>
            <a:ext cx="340636" cy="1451101"/>
          </a:xfrm>
          <a:prstGeom prst="roundRect">
            <a:avLst>
              <a:gd name="adj" fmla="val 128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主なもの</a:t>
            </a:r>
            <a:endParaRPr kumimoji="1" lang="ja-JP" altLang="en-US" sz="1050" dirty="0">
              <a:solidFill>
                <a:schemeClr val="tx1"/>
              </a:solidFill>
            </a:endParaRPr>
          </a:p>
        </p:txBody>
      </p:sp>
      <p:sp>
        <p:nvSpPr>
          <p:cNvPr id="94" name="右矢印 93"/>
          <p:cNvSpPr/>
          <p:nvPr/>
        </p:nvSpPr>
        <p:spPr>
          <a:xfrm>
            <a:off x="2550713" y="5425977"/>
            <a:ext cx="3268063" cy="455448"/>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00"/>
          </a:p>
        </p:txBody>
      </p:sp>
      <p:sp>
        <p:nvSpPr>
          <p:cNvPr id="95" name="テキスト ボックス 94"/>
          <p:cNvSpPr txBox="1"/>
          <p:nvPr/>
        </p:nvSpPr>
        <p:spPr>
          <a:xfrm>
            <a:off x="3168688" y="5537048"/>
            <a:ext cx="2095650" cy="246221"/>
          </a:xfrm>
          <a:prstGeom prst="rect">
            <a:avLst/>
          </a:prstGeom>
          <a:noFill/>
        </p:spPr>
        <p:txBody>
          <a:bodyPr wrap="square" rtlCol="0">
            <a:spAutoFit/>
          </a:bodyPr>
          <a:lstStyle/>
          <a:p>
            <a:pPr algn="ctr"/>
            <a:r>
              <a:rPr lang="ja-JP" altLang="en-US" sz="1000" b="1" dirty="0" smtClean="0">
                <a:latin typeface="Meiryo UI" panose="020B0604030504040204" pitchFamily="50" charset="-128"/>
                <a:ea typeface="Meiryo UI" panose="020B0604030504040204" pitchFamily="50" charset="-128"/>
              </a:rPr>
              <a:t>市町村が主催する行事等との連携</a:t>
            </a:r>
            <a:endParaRPr lang="ja-JP" altLang="en-US" sz="1000" b="1" dirty="0">
              <a:latin typeface="Meiryo UI" panose="020B0604030504040204" pitchFamily="50" charset="-128"/>
              <a:ea typeface="Meiryo UI" panose="020B0604030504040204" pitchFamily="50" charset="-128"/>
            </a:endParaRPr>
          </a:p>
        </p:txBody>
      </p:sp>
      <p:grpSp>
        <p:nvGrpSpPr>
          <p:cNvPr id="96" name="グループ化 95"/>
          <p:cNvGrpSpPr/>
          <p:nvPr/>
        </p:nvGrpSpPr>
        <p:grpSpPr>
          <a:xfrm>
            <a:off x="2479798" y="5763163"/>
            <a:ext cx="3356441" cy="506367"/>
            <a:chOff x="1086292" y="3138046"/>
            <a:chExt cx="3752291" cy="334272"/>
          </a:xfrm>
        </p:grpSpPr>
        <p:sp>
          <p:nvSpPr>
            <p:cNvPr id="97" name="テキスト ボックス 96"/>
            <p:cNvSpPr txBox="1"/>
            <p:nvPr/>
          </p:nvSpPr>
          <p:spPr>
            <a:xfrm>
              <a:off x="1086292" y="3138046"/>
              <a:ext cx="1166994" cy="152381"/>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補助</a:t>
              </a:r>
              <a:r>
                <a:rPr lang="ja-JP" altLang="en-US" sz="900" b="1" dirty="0" smtClean="0">
                  <a:latin typeface="Meiryo UI" panose="020B0604030504040204" pitchFamily="50" charset="-128"/>
                  <a:ea typeface="Meiryo UI" panose="020B0604030504040204" pitchFamily="50" charset="-128"/>
                </a:rPr>
                <a:t>事業</a:t>
              </a:r>
              <a:r>
                <a:rPr lang="ja-JP" altLang="en-US" sz="900" b="1" dirty="0">
                  <a:latin typeface="Meiryo UI" panose="020B0604030504040204" pitchFamily="50" charset="-128"/>
                  <a:ea typeface="Meiryo UI" panose="020B0604030504040204" pitchFamily="50" charset="-128"/>
                </a:rPr>
                <a:t>募集</a:t>
              </a:r>
            </a:p>
          </p:txBody>
        </p:sp>
        <p:grpSp>
          <p:nvGrpSpPr>
            <p:cNvPr id="98" name="グループ化 97"/>
            <p:cNvGrpSpPr/>
            <p:nvPr/>
          </p:nvGrpSpPr>
          <p:grpSpPr>
            <a:xfrm>
              <a:off x="1214297" y="3138669"/>
              <a:ext cx="3624286" cy="333649"/>
              <a:chOff x="1214297" y="3191834"/>
              <a:chExt cx="3624286" cy="333649"/>
            </a:xfrm>
          </p:grpSpPr>
          <p:sp>
            <p:nvSpPr>
              <p:cNvPr id="99" name="右矢印 98"/>
              <p:cNvSpPr/>
              <p:nvPr/>
            </p:nvSpPr>
            <p:spPr>
              <a:xfrm>
                <a:off x="2583849" y="3287973"/>
                <a:ext cx="2254734" cy="237510"/>
              </a:xfrm>
              <a:prstGeom prst="rightArrow">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00"/>
              </a:p>
            </p:txBody>
          </p:sp>
          <p:sp>
            <p:nvSpPr>
              <p:cNvPr id="100" name="テキスト ボックス 99"/>
              <p:cNvSpPr txBox="1"/>
              <p:nvPr/>
            </p:nvSpPr>
            <p:spPr>
              <a:xfrm>
                <a:off x="3093625" y="3201516"/>
                <a:ext cx="1239721" cy="152381"/>
              </a:xfrm>
              <a:prstGeom prst="rect">
                <a:avLst/>
              </a:prstGeom>
              <a:noFill/>
            </p:spPr>
            <p:txBody>
              <a:bodyPr wrap="square" rtlCol="0">
                <a:spAutoFit/>
              </a:bodyPr>
              <a:lstStyle/>
              <a:p>
                <a:r>
                  <a:rPr lang="ja-JP" altLang="en-US" sz="900" b="1" dirty="0">
                    <a:latin typeface="Meiryo UI" panose="020B0604030504040204" pitchFamily="50" charset="-128"/>
                    <a:ea typeface="Meiryo UI" panose="020B0604030504040204" pitchFamily="50" charset="-128"/>
                  </a:rPr>
                  <a:t>行事</a:t>
                </a:r>
                <a:r>
                  <a:rPr lang="ja-JP" altLang="en-US" sz="900" b="1" dirty="0" smtClean="0">
                    <a:latin typeface="Meiryo UI" panose="020B0604030504040204" pitchFamily="50" charset="-128"/>
                    <a:ea typeface="Meiryo UI" panose="020B0604030504040204" pitchFamily="50" charset="-128"/>
                  </a:rPr>
                  <a:t>等の実施</a:t>
                </a:r>
                <a:endParaRPr lang="ja-JP" altLang="en-US" sz="900" b="1" dirty="0">
                  <a:latin typeface="Meiryo UI" panose="020B0604030504040204" pitchFamily="50" charset="-128"/>
                  <a:ea typeface="Meiryo UI" panose="020B0604030504040204" pitchFamily="50" charset="-128"/>
                </a:endParaRPr>
              </a:p>
            </p:txBody>
          </p:sp>
          <p:sp>
            <p:nvSpPr>
              <p:cNvPr id="101" name="楕円 100"/>
              <p:cNvSpPr/>
              <p:nvPr/>
            </p:nvSpPr>
            <p:spPr>
              <a:xfrm>
                <a:off x="2291401" y="3334728"/>
                <a:ext cx="191664" cy="144000"/>
              </a:xfrm>
              <a:prstGeom prst="ellipse">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00"/>
              </a:p>
            </p:txBody>
          </p:sp>
          <p:sp>
            <p:nvSpPr>
              <p:cNvPr id="102" name="右矢印 101"/>
              <p:cNvSpPr/>
              <p:nvPr/>
            </p:nvSpPr>
            <p:spPr>
              <a:xfrm>
                <a:off x="1214297" y="3291155"/>
                <a:ext cx="959733" cy="217195"/>
              </a:xfrm>
              <a:prstGeom prst="rightArrow">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700"/>
              </a:p>
            </p:txBody>
          </p:sp>
          <p:sp>
            <p:nvSpPr>
              <p:cNvPr id="103" name="テキスト ボックス 102"/>
              <p:cNvSpPr txBox="1"/>
              <p:nvPr/>
            </p:nvSpPr>
            <p:spPr>
              <a:xfrm>
                <a:off x="2074010" y="3191834"/>
                <a:ext cx="839861" cy="152381"/>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rPr>
                  <a:t>提出期限</a:t>
                </a:r>
                <a:endParaRPr lang="ja-JP" altLang="en-US" sz="900" b="1" dirty="0">
                  <a:latin typeface="Meiryo UI" panose="020B0604030504040204" pitchFamily="50" charset="-128"/>
                  <a:ea typeface="Meiryo UI" panose="020B0604030504040204" pitchFamily="50" charset="-128"/>
                </a:endParaRPr>
              </a:p>
            </p:txBody>
          </p:sp>
        </p:grpSp>
      </p:grpSp>
    </p:spTree>
    <p:extLst>
      <p:ext uri="{BB962C8B-B14F-4D97-AF65-F5344CB8AC3E}">
        <p14:creationId xmlns:p14="http://schemas.microsoft.com/office/powerpoint/2010/main" val="111239482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419381"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41</a:t>
            </a:fld>
            <a:endParaRPr lang="ja-JP" altLang="en-US" b="1" dirty="0">
              <a:solidFill>
                <a:schemeClr val="tx1"/>
              </a:solidFill>
            </a:endParaRPr>
          </a:p>
        </p:txBody>
      </p:sp>
      <p:sp>
        <p:nvSpPr>
          <p:cNvPr id="4" name="テキスト ボックス 3"/>
          <p:cNvSpPr txBox="1"/>
          <p:nvPr/>
        </p:nvSpPr>
        <p:spPr>
          <a:xfrm>
            <a:off x="766614" y="126649"/>
            <a:ext cx="9355286"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交通対策部会</a:t>
            </a:r>
          </a:p>
        </p:txBody>
      </p:sp>
      <p:sp>
        <p:nvSpPr>
          <p:cNvPr id="17" name="正方形/長方形 16"/>
          <p:cNvSpPr/>
          <p:nvPr/>
        </p:nvSpPr>
        <p:spPr>
          <a:xfrm>
            <a:off x="1201045" y="759396"/>
            <a:ext cx="8686800"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テキスト ボックス 17"/>
          <p:cNvSpPr txBox="1"/>
          <p:nvPr/>
        </p:nvSpPr>
        <p:spPr>
          <a:xfrm>
            <a:off x="935174" y="616170"/>
            <a:ext cx="953588" cy="307777"/>
          </a:xfrm>
          <a:prstGeom prst="rect">
            <a:avLst/>
          </a:prstGeom>
          <a:noFill/>
        </p:spPr>
        <p:txBody>
          <a:bodyPr wrap="square" rtlCol="0">
            <a:spAutoFit/>
          </a:bodyPr>
          <a:lstStyle/>
          <a:p>
            <a:pPr defTabSz="457200" hangingPunct="1"/>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構成</a:t>
            </a:r>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19" name="正方形/長方形 18"/>
          <p:cNvSpPr/>
          <p:nvPr/>
        </p:nvSpPr>
        <p:spPr>
          <a:xfrm>
            <a:off x="844562" y="2229343"/>
            <a:ext cx="9137637" cy="2604316"/>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テキスト ボックス 19"/>
          <p:cNvSpPr txBox="1"/>
          <p:nvPr/>
        </p:nvSpPr>
        <p:spPr>
          <a:xfrm>
            <a:off x="922471" y="2262478"/>
            <a:ext cx="2653910" cy="461665"/>
          </a:xfrm>
          <a:prstGeom prst="rect">
            <a:avLst/>
          </a:prstGeom>
          <a:noFill/>
        </p:spPr>
        <p:txBody>
          <a:bodyPr wrap="square" rtlCol="0">
            <a:spAutoFit/>
          </a:bodyPr>
          <a:lstStyle/>
          <a:p>
            <a:pPr defTabSz="457200" hangingPunct="1">
              <a:lnSpc>
                <a:spcPct val="1500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主な課題と検討内容</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21" name="正方形/長方形 20"/>
          <p:cNvSpPr/>
          <p:nvPr/>
        </p:nvSpPr>
        <p:spPr>
          <a:xfrm>
            <a:off x="1201045" y="4211890"/>
            <a:ext cx="8673737"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p:cNvSpPr txBox="1"/>
          <p:nvPr/>
        </p:nvSpPr>
        <p:spPr>
          <a:xfrm>
            <a:off x="953927" y="4898548"/>
            <a:ext cx="4885508" cy="363882"/>
          </a:xfrm>
          <a:prstGeom prst="rect">
            <a:avLst/>
          </a:prstGeom>
          <a:noFill/>
        </p:spPr>
        <p:txBody>
          <a:bodyPr wrap="square" rtlCol="0">
            <a:spAutoFit/>
          </a:bodyPr>
          <a:lstStyle/>
          <a:p>
            <a:pPr defTabSz="457200" hangingPunct="1">
              <a:lnSpc>
                <a:spcPts val="24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graphicFrame>
        <p:nvGraphicFramePr>
          <p:cNvPr id="23" name="表 22"/>
          <p:cNvGraphicFramePr>
            <a:graphicFrameLocks noGrp="1"/>
          </p:cNvGraphicFramePr>
          <p:nvPr>
            <p:extLst>
              <p:ext uri="{D42A27DB-BD31-4B8C-83A1-F6EECF244321}">
                <p14:modId xmlns:p14="http://schemas.microsoft.com/office/powerpoint/2010/main" val="2534635100"/>
              </p:ext>
            </p:extLst>
          </p:nvPr>
        </p:nvGraphicFramePr>
        <p:xfrm>
          <a:off x="922471" y="904614"/>
          <a:ext cx="9059728" cy="1234440"/>
        </p:xfrm>
        <a:graphic>
          <a:graphicData uri="http://schemas.openxmlformats.org/drawingml/2006/table">
            <a:tbl>
              <a:tblPr firstRow="1" bandRow="1"/>
              <a:tblGrid>
                <a:gridCol w="4529864">
                  <a:extLst>
                    <a:ext uri="{9D8B030D-6E8A-4147-A177-3AD203B41FA5}">
                      <a16:colId xmlns:a16="http://schemas.microsoft.com/office/drawing/2014/main" val="3210187183"/>
                    </a:ext>
                  </a:extLst>
                </a:gridCol>
                <a:gridCol w="4529864">
                  <a:extLst>
                    <a:ext uri="{9D8B030D-6E8A-4147-A177-3AD203B41FA5}">
                      <a16:colId xmlns:a16="http://schemas.microsoft.com/office/drawing/2014/main" val="1381428020"/>
                    </a:ext>
                  </a:extLst>
                </a:gridCol>
              </a:tblGrid>
              <a:tr h="376614">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府</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市</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38047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r>
                        <a:rPr kumimoji="1" lang="ja-JP" altLang="en-US" sz="1400" dirty="0">
                          <a:latin typeface="Meiryo UI" panose="020B0604030504040204" pitchFamily="50" charset="-128"/>
                          <a:ea typeface="Meiryo UI" panose="020B0604030504040204" pitchFamily="50" charset="-128"/>
                        </a:rPr>
                        <a:t>都市整備部、スマートシティ戦略部、府警本部</a:t>
                      </a:r>
                      <a:r>
                        <a:rPr kumimoji="1" lang="en-US" altLang="ja-JP" sz="900" baseline="0" dirty="0">
                          <a:latin typeface="Meiryo UI" panose="020B0604030504040204" pitchFamily="50" charset="-128"/>
                          <a:ea typeface="Meiryo UI" panose="020B0604030504040204" pitchFamily="50" charset="-128"/>
                        </a:rPr>
                        <a:t>(</a:t>
                      </a:r>
                      <a:r>
                        <a:rPr kumimoji="1" lang="ja-JP" altLang="en-US" sz="900" baseline="0" dirty="0">
                          <a:latin typeface="Meiryo UI" panose="020B0604030504040204" pitchFamily="50" charset="-128"/>
                          <a:ea typeface="Meiryo UI" panose="020B0604030504040204" pitchFamily="50" charset="-128"/>
                        </a:rPr>
                        <a:t>オブザーバー</a:t>
                      </a:r>
                      <a:r>
                        <a:rPr kumimoji="1" lang="en-US" altLang="ja-JP" sz="900" baseline="0" dirty="0">
                          <a:latin typeface="Meiryo UI" panose="020B0604030504040204" pitchFamily="50" charset="-128"/>
                          <a:ea typeface="Meiryo UI" panose="020B0604030504040204" pitchFamily="50" charset="-128"/>
                        </a:rPr>
                        <a:t>)</a:t>
                      </a:r>
                      <a:endParaRPr kumimoji="1" lang="ja-JP" altLang="en-US" sz="900" baseline="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都市交通局、計画調整局、建設局</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r h="380471">
                <a:tc gridSpan="2">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万博推進局、大阪都市計画局、大阪港湾局</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34305711"/>
                  </a:ext>
                </a:extLst>
              </a:tr>
            </a:tbl>
          </a:graphicData>
        </a:graphic>
      </p:graphicFrame>
      <p:sp>
        <p:nvSpPr>
          <p:cNvPr id="24" name="テキスト ボックス 23"/>
          <p:cNvSpPr txBox="1"/>
          <p:nvPr/>
        </p:nvSpPr>
        <p:spPr>
          <a:xfrm>
            <a:off x="1200534" y="2537111"/>
            <a:ext cx="8594229" cy="2308324"/>
          </a:xfrm>
          <a:prstGeom prst="rect">
            <a:avLst/>
          </a:prstGeom>
          <a:noFill/>
        </p:spPr>
        <p:txBody>
          <a:bodyPr wrap="square" rtlCol="0">
            <a:spAutoFit/>
          </a:bodyPr>
          <a:lstStyle/>
          <a:p>
            <a:pPr marL="285750" indent="-285750" defTabSz="457200" hangingPunct="1">
              <a:lnSpc>
                <a:spcPct val="150000"/>
              </a:lnSpc>
              <a:buFont typeface="Wingdings" panose="05000000000000000000" pitchFamily="2" charset="2"/>
              <a:buChar char="u"/>
            </a:pPr>
            <a:r>
              <a:rPr kumimoji="1" lang="en-US" altLang="ja-JP" sz="1600" kern="1200" dirty="0">
                <a:solidFill>
                  <a:prstClr val="black"/>
                </a:solidFill>
                <a:latin typeface="Meiryo UI" panose="020B0604030504040204" pitchFamily="50" charset="-128"/>
                <a:ea typeface="Meiryo UI" panose="020B0604030504040204" pitchFamily="50" charset="-128"/>
                <a:cs typeface="+mn-cs"/>
              </a:rPr>
              <a:t>2025</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年大阪・関西万博における安全、円滑な来場の実現の観点から、関係部局間での情報交換</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ct val="150000"/>
              </a:lnSpc>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および協調に向けた調整を行い、オール大阪（大阪府・市）の取組を推進・加速させる。</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marL="742950" lvl="1" indent="-285750" defTabSz="457200" hangingPunct="1">
              <a:lnSpc>
                <a:spcPct val="150000"/>
              </a:lnSpc>
              <a:buFont typeface="Wingdings" panose="05000000000000000000" pitchFamily="2" charset="2"/>
              <a:buChar char="p"/>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道路や鉄道、交通結節点など、交通インフラ整備に関する情報交換</a:t>
            </a:r>
          </a:p>
          <a:p>
            <a:pPr marL="742950" lvl="1" indent="-285750" defTabSz="457200" hangingPunct="1">
              <a:lnSpc>
                <a:spcPct val="150000"/>
              </a:lnSpc>
              <a:buFont typeface="Wingdings" panose="05000000000000000000" pitchFamily="2" charset="2"/>
              <a:buChar char="p"/>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交通案内の充実、道路や駅の安全対策など、交通の円滑化や環境創出の取組を協調して</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marL="457200" lvl="1" indent="0" defTabSz="457200" hangingPunct="1">
              <a:lnSpc>
                <a:spcPct val="150000"/>
              </a:lnSpc>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進めるための調整</a:t>
            </a:r>
          </a:p>
          <a:p>
            <a:pPr marL="742950" lvl="1" indent="-285750" defTabSz="457200" hangingPunct="1">
              <a:lnSpc>
                <a:spcPct val="150000"/>
              </a:lnSpc>
              <a:buFont typeface="Wingdings" panose="05000000000000000000" pitchFamily="2" charset="2"/>
              <a:buChar char="p"/>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一般交通への働きかけを推進するにあたっての所管施設の活用等に係る調整　</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p:txBody>
      </p:sp>
      <p:sp>
        <p:nvSpPr>
          <p:cNvPr id="25" name="テキスト ボックス 24"/>
          <p:cNvSpPr txBox="1"/>
          <p:nvPr/>
        </p:nvSpPr>
        <p:spPr>
          <a:xfrm>
            <a:off x="1134655" y="5151249"/>
            <a:ext cx="8987245" cy="1323439"/>
          </a:xfrm>
          <a:prstGeom prst="rect">
            <a:avLst/>
          </a:prstGeom>
          <a:noFill/>
        </p:spPr>
        <p:txBody>
          <a:bodyPr wrap="square" rtlCol="0">
            <a:spAutoFit/>
          </a:bodyPr>
          <a:lstStyle/>
          <a:p>
            <a:pPr marL="285750" indent="-285750" defTabSz="457200" hangingPunct="1">
              <a:lnSpc>
                <a:spcPts val="2400"/>
              </a:lnSpc>
              <a:buFont typeface="Wingdings" panose="05000000000000000000" pitchFamily="2" charset="2"/>
              <a:buChar char="Ø"/>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令和４年</a:t>
            </a:r>
            <a:r>
              <a:rPr kumimoji="1" lang="en-US" altLang="ja-JP" sz="1600" kern="1200" dirty="0">
                <a:solidFill>
                  <a:prstClr val="black"/>
                </a:solidFill>
                <a:latin typeface="Meiryo UI" panose="020B0604030504040204" pitchFamily="50" charset="-128"/>
                <a:ea typeface="Meiryo UI" panose="020B0604030504040204" pitchFamily="50" charset="-128"/>
                <a:cs typeface="+mn-cs"/>
              </a:rPr>
              <a:t>12</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月</a:t>
            </a:r>
            <a:r>
              <a:rPr kumimoji="1" lang="en-US" altLang="ja-JP" sz="1600" kern="1200" dirty="0">
                <a:solidFill>
                  <a:prstClr val="black"/>
                </a:solidFill>
                <a:latin typeface="Meiryo UI" panose="020B0604030504040204" pitchFamily="50" charset="-128"/>
                <a:ea typeface="Meiryo UI" panose="020B0604030504040204" pitchFamily="50" charset="-128"/>
                <a:cs typeface="+mn-cs"/>
              </a:rPr>
              <a:t>22</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日　第１回交通対策部会を開催　　　　</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部会長を決定。</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今後、博覧会協会が事務局を務める「来場者輸送対策協議会」など</a:t>
            </a:r>
            <a:r>
              <a:rPr kumimoji="1" lang="en-US" altLang="ja-JP" sz="1600" kern="1200" dirty="0">
                <a:solidFill>
                  <a:prstClr val="black"/>
                </a:solidFill>
                <a:latin typeface="Meiryo UI" panose="020B0604030504040204" pitchFamily="50" charset="-128"/>
                <a:ea typeface="Meiryo UI" panose="020B0604030504040204" pitchFamily="50" charset="-128"/>
                <a:cs typeface="+mn-cs"/>
              </a:rPr>
              <a:t/>
            </a:r>
            <a:br>
              <a:rPr kumimoji="1" lang="en-US" altLang="ja-JP" sz="1600" kern="1200" dirty="0">
                <a:solidFill>
                  <a:prstClr val="black"/>
                </a:solidFill>
                <a:latin typeface="Meiryo UI" panose="020B0604030504040204" pitchFamily="50" charset="-128"/>
                <a:ea typeface="Meiryo UI" panose="020B0604030504040204" pitchFamily="50" charset="-128"/>
                <a:cs typeface="+mn-cs"/>
              </a:rPr>
            </a:b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他の会議の動向を注視しつつ、府市の取組を具体化させていくことを決定。</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1452879" y="569630"/>
            <a:ext cx="8503920"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部会長：大阪府都市整備部長</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79369792"/>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84466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42</a:t>
            </a:fld>
            <a:endParaRPr lang="ja-JP" altLang="en-US" b="1" dirty="0">
              <a:solidFill>
                <a:schemeClr val="tx1"/>
              </a:solidFill>
            </a:endParaRPr>
          </a:p>
        </p:txBody>
      </p:sp>
      <p:sp>
        <p:nvSpPr>
          <p:cNvPr id="35" name="正方形/長方形 34"/>
          <p:cNvSpPr/>
          <p:nvPr/>
        </p:nvSpPr>
        <p:spPr>
          <a:xfrm>
            <a:off x="1144973" y="546101"/>
            <a:ext cx="8492442" cy="2228434"/>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正方形/長方形 35"/>
          <p:cNvSpPr/>
          <p:nvPr/>
        </p:nvSpPr>
        <p:spPr>
          <a:xfrm>
            <a:off x="1159487" y="3922152"/>
            <a:ext cx="8673737"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p:cNvSpPr txBox="1"/>
          <p:nvPr/>
        </p:nvSpPr>
        <p:spPr>
          <a:xfrm>
            <a:off x="1145777" y="3356192"/>
            <a:ext cx="8610573" cy="400110"/>
          </a:xfrm>
          <a:prstGeom prst="rect">
            <a:avLst/>
          </a:prstGeom>
          <a:noFill/>
        </p:spPr>
        <p:txBody>
          <a:bodyPr wrap="square" rtlCol="0">
            <a:spAutoFit/>
          </a:bodyPr>
          <a:lstStyle/>
          <a:p>
            <a:pPr defTabSz="457200" hangingPunct="1">
              <a:lnSpc>
                <a:spcPts val="24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万博に向けた取組み</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イメージ（予定）</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b="1" kern="1200" dirty="0">
              <a:solidFill>
                <a:prstClr val="black"/>
              </a:solidFill>
              <a:latin typeface="Meiryo UI" panose="020B0604030504040204" pitchFamily="50" charset="-128"/>
              <a:ea typeface="Meiryo UI" panose="020B0604030504040204" pitchFamily="50" charset="-128"/>
              <a:cs typeface="+mn-cs"/>
            </a:endParaRPr>
          </a:p>
        </p:txBody>
      </p:sp>
      <p:graphicFrame>
        <p:nvGraphicFramePr>
          <p:cNvPr id="38" name="表 37">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399627330"/>
              </p:ext>
            </p:extLst>
          </p:nvPr>
        </p:nvGraphicFramePr>
        <p:xfrm>
          <a:off x="1222733" y="3973156"/>
          <a:ext cx="9411461" cy="2232823"/>
        </p:xfrm>
        <a:graphic>
          <a:graphicData uri="http://schemas.openxmlformats.org/drawingml/2006/table">
            <a:tbl>
              <a:tblPr/>
              <a:tblGrid>
                <a:gridCol w="2957039">
                  <a:extLst>
                    <a:ext uri="{9D8B030D-6E8A-4147-A177-3AD203B41FA5}">
                      <a16:colId xmlns:a16="http://schemas.microsoft.com/office/drawing/2014/main" val="1888653662"/>
                    </a:ext>
                  </a:extLst>
                </a:gridCol>
                <a:gridCol w="2600756">
                  <a:extLst>
                    <a:ext uri="{9D8B030D-6E8A-4147-A177-3AD203B41FA5}">
                      <a16:colId xmlns:a16="http://schemas.microsoft.com/office/drawing/2014/main" val="901775203"/>
                    </a:ext>
                  </a:extLst>
                </a:gridCol>
                <a:gridCol w="2477116">
                  <a:extLst>
                    <a:ext uri="{9D8B030D-6E8A-4147-A177-3AD203B41FA5}">
                      <a16:colId xmlns:a16="http://schemas.microsoft.com/office/drawing/2014/main" val="925580270"/>
                    </a:ext>
                  </a:extLst>
                </a:gridCol>
                <a:gridCol w="1376550">
                  <a:extLst>
                    <a:ext uri="{9D8B030D-6E8A-4147-A177-3AD203B41FA5}">
                      <a16:colId xmlns:a16="http://schemas.microsoft.com/office/drawing/2014/main" val="399518671"/>
                    </a:ext>
                  </a:extLst>
                </a:gridCol>
              </a:tblGrid>
              <a:tr h="2232823">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400" dirty="0">
                          <a:solidFill>
                            <a:schemeClr val="tx1"/>
                          </a:solidFill>
                          <a:latin typeface="BIZ UDPゴシック" panose="020B0400000000000000" pitchFamily="50" charset="-128"/>
                          <a:ea typeface="BIZ UDPゴシック" panose="020B0400000000000000" pitchFamily="50" charset="-128"/>
                        </a:rPr>
                        <a:t>交通インフラの整備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400" dirty="0">
                          <a:solidFill>
                            <a:schemeClr val="tx1"/>
                          </a:solidFill>
                          <a:latin typeface="BIZ UDPゴシック" panose="020B0400000000000000" pitchFamily="50" charset="-128"/>
                          <a:ea typeface="BIZ UDPゴシック" panose="020B0400000000000000" pitchFamily="50" charset="-128"/>
                        </a:rPr>
                        <a:t>交通の円滑化、環境創出の取組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00000"/>
                        </a:lnSpc>
                        <a:spcBef>
                          <a:spcPts val="0"/>
                        </a:spcBef>
                        <a:spcAft>
                          <a:spcPts val="0"/>
                        </a:spcAft>
                      </a:pPr>
                      <a:r>
                        <a:rPr kumimoji="1" lang="ja-JP" altLang="en-US" sz="1400" dirty="0">
                          <a:solidFill>
                            <a:schemeClr val="tx1"/>
                          </a:solidFill>
                          <a:latin typeface="BIZ UDPゴシック" panose="020B0400000000000000" pitchFamily="50" charset="-128"/>
                          <a:ea typeface="BIZ UDPゴシック" panose="020B0400000000000000" pitchFamily="50" charset="-128"/>
                        </a:rPr>
                        <a:t>一般交通への働きかけ</a:t>
                      </a: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8179187"/>
                  </a:ext>
                </a:extLst>
              </a:tr>
            </a:tbl>
          </a:graphicData>
        </a:graphic>
      </p:graphicFrame>
      <p:sp>
        <p:nvSpPr>
          <p:cNvPr id="39" name="ホームベース 4">
            <a:extLst>
              <a:ext uri="{FF2B5EF4-FFF2-40B4-BE49-F238E27FC236}">
                <a16:creationId xmlns:a16="http://schemas.microsoft.com/office/drawing/2014/main" id="{51F0FD7C-A3F3-4D3F-9E7A-E2D8BBD297CC}"/>
              </a:ext>
            </a:extLst>
          </p:cNvPr>
          <p:cNvSpPr/>
          <p:nvPr/>
        </p:nvSpPr>
        <p:spPr bwMode="gray">
          <a:xfrm>
            <a:off x="1174204" y="3780730"/>
            <a:ext cx="3445789" cy="435566"/>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0" name="ホームベース 5">
            <a:extLst>
              <a:ext uri="{FF2B5EF4-FFF2-40B4-BE49-F238E27FC236}">
                <a16:creationId xmlns:a16="http://schemas.microsoft.com/office/drawing/2014/main" id="{AD85B09B-C151-4246-83FE-8C65C4C68421}"/>
              </a:ext>
            </a:extLst>
          </p:cNvPr>
          <p:cNvSpPr/>
          <p:nvPr/>
        </p:nvSpPr>
        <p:spPr bwMode="gray">
          <a:xfrm>
            <a:off x="8971232" y="3777267"/>
            <a:ext cx="1850476" cy="435564"/>
          </a:xfrm>
          <a:prstGeom prst="homePlate">
            <a:avLst>
              <a:gd name="adj" fmla="val 35421"/>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1" name="ホームベース 5">
            <a:extLst>
              <a:ext uri="{FF2B5EF4-FFF2-40B4-BE49-F238E27FC236}">
                <a16:creationId xmlns:a16="http://schemas.microsoft.com/office/drawing/2014/main" id="{AD85B09B-C151-4246-83FE-8C65C4C68421}"/>
              </a:ext>
            </a:extLst>
          </p:cNvPr>
          <p:cNvSpPr/>
          <p:nvPr/>
        </p:nvSpPr>
        <p:spPr bwMode="gray">
          <a:xfrm>
            <a:off x="6228464" y="3781471"/>
            <a:ext cx="3144136" cy="435565"/>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2" name="ホームベース 4">
            <a:extLst>
              <a:ext uri="{FF2B5EF4-FFF2-40B4-BE49-F238E27FC236}">
                <a16:creationId xmlns:a16="http://schemas.microsoft.com/office/drawing/2014/main" id="{51F0FD7C-A3F3-4D3F-9E7A-E2D8BBD297CC}"/>
              </a:ext>
            </a:extLst>
          </p:cNvPr>
          <p:cNvSpPr/>
          <p:nvPr/>
        </p:nvSpPr>
        <p:spPr bwMode="gray">
          <a:xfrm>
            <a:off x="4222739" y="3780729"/>
            <a:ext cx="2736861" cy="435565"/>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43" name="ホームベース 4">
            <a:extLst>
              <a:ext uri="{FF2B5EF4-FFF2-40B4-BE49-F238E27FC236}">
                <a16:creationId xmlns:a16="http://schemas.microsoft.com/office/drawing/2014/main" id="{51F0FD7C-A3F3-4D3F-9E7A-E2D8BBD297CC}"/>
              </a:ext>
            </a:extLst>
          </p:cNvPr>
          <p:cNvSpPr/>
          <p:nvPr/>
        </p:nvSpPr>
        <p:spPr bwMode="gray">
          <a:xfrm>
            <a:off x="8077200" y="5592954"/>
            <a:ext cx="2532331" cy="496167"/>
          </a:xfrm>
          <a:prstGeom prst="homePlate">
            <a:avLst/>
          </a:prstGeom>
          <a:solidFill>
            <a:srgbClr val="00B050"/>
          </a:solidFill>
          <a:ln w="28575" cap="flat" cmpd="sng" algn="ctr">
            <a:solidFill>
              <a:sysClr val="window" lastClr="FFFFFF"/>
            </a:solidFill>
            <a:prstDash val="solid"/>
            <a:miter lim="800000"/>
          </a:ln>
          <a:effectLst/>
        </p:spPr>
        <p:txBody>
          <a:bodyPr rtlCol="0" anchor="ctr"/>
          <a:lstStyle/>
          <a:p>
            <a:pPr marL="0" marR="0" lvl="0" indent="0" algn="r" defTabSz="443194"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所管施設の活用等による働きかけ</a:t>
            </a:r>
          </a:p>
        </p:txBody>
      </p:sp>
      <p:sp>
        <p:nvSpPr>
          <p:cNvPr id="44" name="ホームベース 4">
            <a:extLst>
              <a:ext uri="{FF2B5EF4-FFF2-40B4-BE49-F238E27FC236}">
                <a16:creationId xmlns:a16="http://schemas.microsoft.com/office/drawing/2014/main" id="{51F0FD7C-A3F3-4D3F-9E7A-E2D8BBD297CC}"/>
              </a:ext>
            </a:extLst>
          </p:cNvPr>
          <p:cNvSpPr/>
          <p:nvPr/>
        </p:nvSpPr>
        <p:spPr bwMode="gray">
          <a:xfrm>
            <a:off x="4222739" y="4343498"/>
            <a:ext cx="5058870" cy="425147"/>
          </a:xfrm>
          <a:prstGeom prst="homePlate">
            <a:avLst/>
          </a:prstGeom>
          <a:solidFill>
            <a:srgbClr val="00B05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道路や鉄道、交通結節点など</a:t>
            </a:r>
          </a:p>
        </p:txBody>
      </p:sp>
      <p:sp>
        <p:nvSpPr>
          <p:cNvPr id="45" name="ホームベース 4">
            <a:extLst>
              <a:ext uri="{FF2B5EF4-FFF2-40B4-BE49-F238E27FC236}">
                <a16:creationId xmlns:a16="http://schemas.microsoft.com/office/drawing/2014/main" id="{51F0FD7C-A3F3-4D3F-9E7A-E2D8BBD297CC}"/>
              </a:ext>
            </a:extLst>
          </p:cNvPr>
          <p:cNvSpPr/>
          <p:nvPr/>
        </p:nvSpPr>
        <p:spPr bwMode="gray">
          <a:xfrm>
            <a:off x="4222737" y="5602384"/>
            <a:ext cx="3829800" cy="488333"/>
          </a:xfrm>
          <a:prstGeom prst="homePlate">
            <a:avLst/>
          </a:prstGeom>
          <a:solidFill>
            <a:srgbClr val="00B05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他の会議の動向を踏まえ、取組を具体化</a:t>
            </a:r>
          </a:p>
        </p:txBody>
      </p:sp>
      <p:sp>
        <p:nvSpPr>
          <p:cNvPr id="46" name="ホームベース 4">
            <a:extLst>
              <a:ext uri="{FF2B5EF4-FFF2-40B4-BE49-F238E27FC236}">
                <a16:creationId xmlns:a16="http://schemas.microsoft.com/office/drawing/2014/main" id="{51F0FD7C-A3F3-4D3F-9E7A-E2D8BBD297CC}"/>
              </a:ext>
            </a:extLst>
          </p:cNvPr>
          <p:cNvSpPr/>
          <p:nvPr/>
        </p:nvSpPr>
        <p:spPr bwMode="gray">
          <a:xfrm>
            <a:off x="4222738" y="4987678"/>
            <a:ext cx="6318261" cy="466903"/>
          </a:xfrm>
          <a:prstGeom prst="homePlate">
            <a:avLst/>
          </a:prstGeom>
          <a:solidFill>
            <a:srgbClr val="00B05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他の会議の動向を踏まえ、取組の具体化および実施</a:t>
            </a:r>
          </a:p>
        </p:txBody>
      </p:sp>
      <p:sp>
        <p:nvSpPr>
          <p:cNvPr id="47" name="テキスト ボックス 46"/>
          <p:cNvSpPr txBox="1"/>
          <p:nvPr/>
        </p:nvSpPr>
        <p:spPr>
          <a:xfrm>
            <a:off x="1159487" y="639177"/>
            <a:ext cx="3440930" cy="461665"/>
          </a:xfrm>
          <a:prstGeom prst="rect">
            <a:avLst/>
          </a:prstGeom>
          <a:noFill/>
        </p:spPr>
        <p:txBody>
          <a:bodyPr wrap="square" rtlCol="0">
            <a:spAutoFit/>
          </a:bodyPr>
          <a:lstStyle/>
          <a:p>
            <a:pPr defTabSz="457200" hangingPunct="1">
              <a:lnSpc>
                <a:spcPct val="1500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〈2023</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年度の取組み</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48" name="正方形/長方形 47"/>
          <p:cNvSpPr/>
          <p:nvPr/>
        </p:nvSpPr>
        <p:spPr>
          <a:xfrm>
            <a:off x="1215290" y="1261108"/>
            <a:ext cx="8470906" cy="107721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dirty="0">
                <a:solidFill>
                  <a:prstClr val="black"/>
                </a:solidFill>
                <a:latin typeface="游ゴシック" panose="020B0400000000000000" pitchFamily="50" charset="-128"/>
                <a:ea typeface="游ゴシック" panose="020B0400000000000000" pitchFamily="50" charset="-128"/>
              </a:rPr>
              <a:t>（</a:t>
            </a:r>
            <a:r>
              <a:rPr kumimoji="1" lang="en-US" altLang="ja-JP" sz="1600" dirty="0">
                <a:solidFill>
                  <a:prstClr val="black"/>
                </a:solidFill>
                <a:latin typeface="Meiryo UI" panose="020B0604030504040204" pitchFamily="50" charset="-128"/>
              </a:rPr>
              <a:t>1</a:t>
            </a:r>
            <a:r>
              <a:rPr kumimoji="1" lang="ja-JP" altLang="en-US" sz="1600" dirty="0">
                <a:solidFill>
                  <a:prstClr val="black"/>
                </a:solidFill>
                <a:latin typeface="Meiryo UI" panose="020B0604030504040204" pitchFamily="50" charset="-128"/>
              </a:rPr>
              <a:t>）道路や鉄道、交通結節点など、交通インフラの整備</a:t>
            </a:r>
            <a:endParaRPr kumimoji="1" lang="en-US" altLang="ja-JP" sz="1600" dirty="0">
              <a:solidFill>
                <a:prstClr val="black"/>
              </a:solidFill>
              <a:latin typeface="Meiryo UI" panose="020B0604030504040204" pitchFamily="50" charset="-128"/>
            </a:endParaRPr>
          </a:p>
          <a:p>
            <a:endParaRPr kumimoji="1" lang="en-US" altLang="ja-JP" sz="1600" dirty="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a:t>
            </a:r>
            <a:r>
              <a:rPr kumimoji="1" lang="en-US" altLang="ja-JP" sz="1600" dirty="0">
                <a:solidFill>
                  <a:prstClr val="black"/>
                </a:solidFill>
                <a:latin typeface="Meiryo UI" panose="020B0604030504040204" pitchFamily="50" charset="-128"/>
              </a:rPr>
              <a:t>2) </a:t>
            </a:r>
            <a:r>
              <a:rPr kumimoji="1" lang="ja-JP" altLang="en-US" sz="1600" dirty="0">
                <a:solidFill>
                  <a:prstClr val="black"/>
                </a:solidFill>
                <a:latin typeface="Meiryo UI" panose="020B0604030504040204" pitchFamily="50" charset="-128"/>
              </a:rPr>
              <a:t> 「来場者</a:t>
            </a:r>
            <a:r>
              <a:rPr kumimoji="1" lang="ja-JP" altLang="en-US" sz="1600" dirty="0" smtClean="0">
                <a:solidFill>
                  <a:prstClr val="black"/>
                </a:solidFill>
                <a:latin typeface="Meiryo UI" panose="020B0604030504040204" pitchFamily="50" charset="-128"/>
              </a:rPr>
              <a:t>輸送対策協議会」や</a:t>
            </a:r>
            <a:r>
              <a:rPr kumimoji="1" lang="zh-TW" altLang="en-US" sz="1600" dirty="0" smtClean="0">
                <a:solidFill>
                  <a:prstClr val="black"/>
                </a:solidFill>
                <a:latin typeface="Meiryo UI" panose="020B0604030504040204" pitchFamily="50" charset="-128"/>
              </a:rPr>
              <a:t>「交通</a:t>
            </a:r>
            <a:r>
              <a:rPr kumimoji="1" lang="zh-TW" altLang="en-US" sz="1600" dirty="0">
                <a:solidFill>
                  <a:prstClr val="black"/>
                </a:solidFill>
                <a:latin typeface="Meiryo UI" panose="020B0604030504040204" pitchFamily="50" charset="-128"/>
              </a:rPr>
              <a:t>円滑化推進会議」</a:t>
            </a:r>
            <a:r>
              <a:rPr kumimoji="1" lang="ja-JP" altLang="en-US" sz="1600" dirty="0" smtClean="0">
                <a:solidFill>
                  <a:prstClr val="black"/>
                </a:solidFill>
                <a:latin typeface="Meiryo UI" panose="020B0604030504040204" pitchFamily="50" charset="-128"/>
              </a:rPr>
              <a:t>の</a:t>
            </a:r>
            <a:r>
              <a:rPr kumimoji="1" lang="ja-JP" altLang="en-US" sz="1600" dirty="0">
                <a:solidFill>
                  <a:prstClr val="black"/>
                </a:solidFill>
                <a:latin typeface="Meiryo UI" panose="020B0604030504040204" pitchFamily="50" charset="-128"/>
              </a:rPr>
              <a:t>動向を踏まえ、交通の円滑化</a:t>
            </a:r>
            <a:r>
              <a:rPr kumimoji="1" lang="ja-JP" altLang="en-US" sz="1600" dirty="0" smtClean="0">
                <a:solidFill>
                  <a:prstClr val="black"/>
                </a:solidFill>
                <a:latin typeface="Meiryo UI" panose="020B0604030504040204" pitchFamily="50" charset="-128"/>
              </a:rPr>
              <a:t>や　　</a:t>
            </a:r>
            <a:endParaRPr kumimoji="1" lang="en-US" altLang="ja-JP" sz="1600" dirty="0" smtClean="0">
              <a:solidFill>
                <a:prstClr val="black"/>
              </a:solidFill>
              <a:latin typeface="Meiryo UI" panose="020B0604030504040204" pitchFamily="50" charset="-128"/>
            </a:endParaRPr>
          </a:p>
          <a:p>
            <a:r>
              <a:rPr kumimoji="1" lang="ja-JP" altLang="en-US" sz="1600" dirty="0">
                <a:solidFill>
                  <a:prstClr val="black"/>
                </a:solidFill>
                <a:latin typeface="Meiryo UI" panose="020B0604030504040204" pitchFamily="50" charset="-128"/>
              </a:rPr>
              <a:t>　</a:t>
            </a:r>
            <a:r>
              <a:rPr kumimoji="1" lang="ja-JP" altLang="en-US" sz="1600" dirty="0" smtClean="0">
                <a:solidFill>
                  <a:prstClr val="black"/>
                </a:solidFill>
                <a:latin typeface="Meiryo UI" panose="020B0604030504040204" pitchFamily="50" charset="-128"/>
              </a:rPr>
              <a:t>　　　環境</a:t>
            </a:r>
            <a:r>
              <a:rPr kumimoji="1" lang="ja-JP" altLang="en-US" sz="1600" dirty="0">
                <a:solidFill>
                  <a:prstClr val="black"/>
                </a:solidFill>
                <a:latin typeface="Meiryo UI" panose="020B0604030504040204" pitchFamily="50" charset="-128"/>
              </a:rPr>
              <a:t>創出の</a:t>
            </a:r>
            <a:r>
              <a:rPr kumimoji="1" lang="ja-JP" altLang="en-US" sz="1600" dirty="0" smtClean="0">
                <a:solidFill>
                  <a:prstClr val="black"/>
                </a:solidFill>
                <a:latin typeface="Meiryo UI" panose="020B0604030504040204" pitchFamily="50" charset="-128"/>
              </a:rPr>
              <a:t>取組の</a:t>
            </a:r>
            <a:r>
              <a:rPr kumimoji="1" lang="ja-JP" altLang="en-US" sz="1600" dirty="0">
                <a:solidFill>
                  <a:prstClr val="black"/>
                </a:solidFill>
                <a:latin typeface="Meiryo UI" panose="020B0604030504040204" pitchFamily="50" charset="-128"/>
              </a:rPr>
              <a:t>具体化および</a:t>
            </a:r>
            <a:r>
              <a:rPr kumimoji="1" lang="ja-JP" altLang="en-US" sz="1600" dirty="0" smtClean="0">
                <a:solidFill>
                  <a:prstClr val="black"/>
                </a:solidFill>
                <a:latin typeface="Meiryo UI" panose="020B0604030504040204" pitchFamily="50" charset="-128"/>
              </a:rPr>
              <a:t>実施</a:t>
            </a:r>
            <a:endParaRPr kumimoji="1" lang="en-US" altLang="ja-JP" sz="1600" dirty="0">
              <a:solidFill>
                <a:prstClr val="black"/>
              </a:solidFill>
              <a:latin typeface="Meiryo UI" panose="020B0604030504040204" pitchFamily="50" charset="-128"/>
            </a:endParaRPr>
          </a:p>
        </p:txBody>
      </p:sp>
    </p:spTree>
    <p:extLst>
      <p:ext uri="{BB962C8B-B14F-4D97-AF65-F5344CB8AC3E}">
        <p14:creationId xmlns:p14="http://schemas.microsoft.com/office/powerpoint/2010/main" val="2545453796"/>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43</a:t>
            </a:fld>
            <a:endParaRPr lang="ja-JP" altLang="en-US" b="1" dirty="0">
              <a:solidFill>
                <a:schemeClr val="tx1"/>
              </a:solidFill>
            </a:endParaRPr>
          </a:p>
        </p:txBody>
      </p:sp>
      <p:sp>
        <p:nvSpPr>
          <p:cNvPr id="4" name="テキスト ボックス 3"/>
          <p:cNvSpPr txBox="1"/>
          <p:nvPr/>
        </p:nvSpPr>
        <p:spPr>
          <a:xfrm>
            <a:off x="753914" y="126649"/>
            <a:ext cx="9431486" cy="461665"/>
          </a:xfrm>
          <a:prstGeom prst="rect">
            <a:avLst/>
          </a:prstGeom>
          <a:solidFill>
            <a:schemeClr val="tx2">
              <a:lumMod val="50000"/>
            </a:schemeClr>
          </a:solidFill>
        </p:spPr>
        <p:txBody>
          <a:bodyPr wrap="square" rtlCol="0">
            <a:spAutoFit/>
          </a:bodyPr>
          <a:lstStyle/>
          <a:p>
            <a:r>
              <a:rPr kumimoji="1" lang="ja-JP" altLang="en-US" sz="2400" b="1" dirty="0">
                <a:solidFill>
                  <a:schemeClr val="bg1"/>
                </a:solidFill>
                <a:latin typeface="Meiryo UI" panose="020B0604030504040204" pitchFamily="50" charset="-128"/>
                <a:ea typeface="Meiryo UI" panose="020B0604030504040204" pitchFamily="50" charset="-128"/>
              </a:rPr>
              <a:t>ユニバーサルデザイン部会</a:t>
            </a:r>
          </a:p>
        </p:txBody>
      </p:sp>
      <p:sp>
        <p:nvSpPr>
          <p:cNvPr id="6" name="正方形/長方形 5"/>
          <p:cNvSpPr/>
          <p:nvPr/>
        </p:nvSpPr>
        <p:spPr>
          <a:xfrm>
            <a:off x="818605" y="676135"/>
            <a:ext cx="10351492"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p:cNvSpPr txBox="1"/>
          <p:nvPr/>
        </p:nvSpPr>
        <p:spPr>
          <a:xfrm>
            <a:off x="841504" y="666586"/>
            <a:ext cx="1136329" cy="338554"/>
          </a:xfrm>
          <a:prstGeom prst="rect">
            <a:avLst/>
          </a:prstGeom>
          <a:noFill/>
        </p:spPr>
        <p:txBody>
          <a:bodyPr wrap="square" rtlCol="0">
            <a:spAutoFit/>
          </a:bodyPr>
          <a:lstStyle/>
          <a:p>
            <a:pPr defTabSz="457200" hangingPunct="1"/>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構成</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p:txBody>
      </p:sp>
      <p:sp>
        <p:nvSpPr>
          <p:cNvPr id="9" name="正方形/長方形 8"/>
          <p:cNvSpPr/>
          <p:nvPr/>
        </p:nvSpPr>
        <p:spPr>
          <a:xfrm>
            <a:off x="866554" y="2192978"/>
            <a:ext cx="9985626" cy="2296276"/>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テキスト ボックス 9"/>
          <p:cNvSpPr txBox="1"/>
          <p:nvPr/>
        </p:nvSpPr>
        <p:spPr>
          <a:xfrm>
            <a:off x="841504" y="2151201"/>
            <a:ext cx="3162491" cy="461665"/>
          </a:xfrm>
          <a:prstGeom prst="rect">
            <a:avLst/>
          </a:prstGeom>
          <a:noFill/>
        </p:spPr>
        <p:txBody>
          <a:bodyPr wrap="square" rtlCol="0">
            <a:spAutoFit/>
          </a:bodyPr>
          <a:lstStyle/>
          <a:p>
            <a:pPr defTabSz="457200" hangingPunct="1">
              <a:lnSpc>
                <a:spcPct val="1500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主な課題と検討内容</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11" name="正方形/長方形 10"/>
          <p:cNvSpPr/>
          <p:nvPr/>
        </p:nvSpPr>
        <p:spPr>
          <a:xfrm>
            <a:off x="818606" y="4128629"/>
            <a:ext cx="10335926"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p:cNvSpPr txBox="1"/>
          <p:nvPr/>
        </p:nvSpPr>
        <p:spPr>
          <a:xfrm>
            <a:off x="842814" y="4489254"/>
            <a:ext cx="10260658"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現在</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の検討状況</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b="1" kern="1200" dirty="0">
              <a:solidFill>
                <a:prstClr val="black"/>
              </a:solidFill>
              <a:latin typeface="Meiryo UI" panose="020B0604030504040204" pitchFamily="50" charset="-128"/>
              <a:ea typeface="Meiryo UI" panose="020B0604030504040204" pitchFamily="50" charset="-128"/>
              <a:cs typeface="+mn-cs"/>
            </a:endParaRPr>
          </a:p>
        </p:txBody>
      </p:sp>
      <p:graphicFrame>
        <p:nvGraphicFramePr>
          <p:cNvPr id="13" name="表 12"/>
          <p:cNvGraphicFramePr>
            <a:graphicFrameLocks noGrp="1"/>
          </p:cNvGraphicFramePr>
          <p:nvPr>
            <p:extLst>
              <p:ext uri="{D42A27DB-BD31-4B8C-83A1-F6EECF244321}">
                <p14:modId xmlns:p14="http://schemas.microsoft.com/office/powerpoint/2010/main" val="4277971047"/>
              </p:ext>
            </p:extLst>
          </p:nvPr>
        </p:nvGraphicFramePr>
        <p:xfrm>
          <a:off x="875241" y="1038871"/>
          <a:ext cx="9961512" cy="1036320"/>
        </p:xfrm>
        <a:graphic>
          <a:graphicData uri="http://schemas.openxmlformats.org/drawingml/2006/table">
            <a:tbl>
              <a:tblPr firstRow="1" bandRow="1"/>
              <a:tblGrid>
                <a:gridCol w="4980756">
                  <a:extLst>
                    <a:ext uri="{9D8B030D-6E8A-4147-A177-3AD203B41FA5}">
                      <a16:colId xmlns:a16="http://schemas.microsoft.com/office/drawing/2014/main" val="3210187183"/>
                    </a:ext>
                  </a:extLst>
                </a:gridCol>
                <a:gridCol w="4980756">
                  <a:extLst>
                    <a:ext uri="{9D8B030D-6E8A-4147-A177-3AD203B41FA5}">
                      <a16:colId xmlns:a16="http://schemas.microsoft.com/office/drawing/2014/main" val="1381428020"/>
                    </a:ext>
                  </a:extLst>
                </a:gridCol>
              </a:tblGrid>
              <a:tr h="377323">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府</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市</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552306">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府民文化部、福祉部、都市整備部</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rPr>
                        <a:t>北区役所、大正区役所、東淀川区役所</a:t>
                      </a:r>
                    </a:p>
                    <a:p>
                      <a:pPr algn="ctr"/>
                      <a:r>
                        <a:rPr kumimoji="1" lang="ja-JP" altLang="en-US" sz="1400" dirty="0" smtClean="0">
                          <a:solidFill>
                            <a:schemeClr val="tx1"/>
                          </a:solidFill>
                          <a:latin typeface="Meiryo UI" panose="020B0604030504040204" pitchFamily="50" charset="-128"/>
                          <a:ea typeface="Meiryo UI" panose="020B0604030504040204" pitchFamily="50" charset="-128"/>
                        </a:rPr>
                        <a:t>都市交通局、計画調整局、福祉局、建設局</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bl>
          </a:graphicData>
        </a:graphic>
      </p:graphicFrame>
      <p:sp>
        <p:nvSpPr>
          <p:cNvPr id="14" name="テキスト ボックス 13"/>
          <p:cNvSpPr txBox="1"/>
          <p:nvPr/>
        </p:nvSpPr>
        <p:spPr>
          <a:xfrm>
            <a:off x="1562111" y="626748"/>
            <a:ext cx="10133567"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部会長：大阪府福祉部長　　副部会長：大阪市福祉局長</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875241" y="2518321"/>
            <a:ext cx="10173759" cy="1892826"/>
          </a:xfrm>
          <a:prstGeom prst="rect">
            <a:avLst/>
          </a:prstGeom>
          <a:noFill/>
        </p:spPr>
        <p:txBody>
          <a:bodyPr wrap="square" rtlCol="0">
            <a:spAutoFit/>
          </a:bodyPr>
          <a:lstStyle/>
          <a:p>
            <a:pPr marL="285750" indent="-285750" defTabSz="457200" hangingPunct="1">
              <a:lnSpc>
                <a:spcPct val="150000"/>
              </a:lnSpc>
              <a:buFont typeface="Wingdings" panose="05000000000000000000" pitchFamily="2" charset="2"/>
              <a:buChar char="u"/>
            </a:pPr>
            <a:r>
              <a:rPr kumimoji="1" lang="ja-JP" altLang="en-US" kern="1200" dirty="0">
                <a:solidFill>
                  <a:prstClr val="black"/>
                </a:solidFill>
                <a:latin typeface="Meiryo UI" panose="020B0604030504040204" pitchFamily="50" charset="-128"/>
                <a:ea typeface="Meiryo UI" panose="020B0604030504040204" pitchFamily="50" charset="-128"/>
                <a:cs typeface="+mn-cs"/>
              </a:rPr>
              <a:t>万博会場外におけるユニバーサルデザインの推進</a:t>
            </a:r>
            <a:endParaRPr kumimoji="1" lang="en-US" altLang="ja-JP"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u"/>
            </a:pPr>
            <a:r>
              <a:rPr kumimoji="1" lang="ja-JP" altLang="en-US" kern="1200" dirty="0" smtClean="0">
                <a:solidFill>
                  <a:prstClr val="black"/>
                </a:solidFill>
                <a:latin typeface="Meiryo UI" panose="020B0604030504040204" pitchFamily="50" charset="-128"/>
                <a:ea typeface="Meiryo UI" panose="020B0604030504040204" pitchFamily="50" charset="-128"/>
                <a:cs typeface="+mn-cs"/>
              </a:rPr>
              <a:t>府・市の各部局において、</a:t>
            </a:r>
            <a:endParaRPr kumimoji="1" lang="en-US" altLang="ja-JP"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kern="1200" dirty="0" smtClean="0">
                <a:solidFill>
                  <a:prstClr val="black"/>
                </a:solidFill>
                <a:latin typeface="Meiryo UI" panose="020B0604030504040204" pitchFamily="50" charset="-128"/>
                <a:ea typeface="Meiryo UI" panose="020B0604030504040204" pitchFamily="50" charset="-128"/>
                <a:cs typeface="+mn-cs"/>
              </a:rPr>
              <a:t>   （１）誰もが快適に利用できる宿泊施設や観光・集客施設、飲食店の拡大</a:t>
            </a:r>
            <a:endParaRPr kumimoji="1" lang="en-US" altLang="ja-JP"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en-US" altLang="ja-JP" kern="1200" dirty="0">
                <a:solidFill>
                  <a:prstClr val="black"/>
                </a:solidFill>
                <a:latin typeface="Meiryo UI" panose="020B0604030504040204" pitchFamily="50" charset="-128"/>
                <a:ea typeface="Meiryo UI" panose="020B0604030504040204" pitchFamily="50" charset="-128"/>
                <a:cs typeface="+mn-cs"/>
              </a:rPr>
              <a:t> </a:t>
            </a:r>
            <a:r>
              <a:rPr kumimoji="1" lang="en-US" altLang="ja-JP"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kern="1200" dirty="0" smtClean="0">
                <a:solidFill>
                  <a:prstClr val="black"/>
                </a:solidFill>
                <a:latin typeface="Meiryo UI" panose="020B0604030504040204" pitchFamily="50" charset="-128"/>
                <a:ea typeface="Meiryo UI" panose="020B0604030504040204" pitchFamily="50" charset="-128"/>
                <a:cs typeface="+mn-cs"/>
              </a:rPr>
              <a:t>（２）情報アクセシビリティの確保をはじめとした事業者や府民理解の促進</a:t>
            </a:r>
            <a:endParaRPr kumimoji="1" lang="en-US" altLang="ja-JP"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en-US" altLang="ja-JP"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kern="1200" dirty="0" smtClean="0">
                <a:solidFill>
                  <a:prstClr val="black"/>
                </a:solidFill>
                <a:latin typeface="Meiryo UI" panose="020B0604030504040204" pitchFamily="50" charset="-128"/>
                <a:ea typeface="Meiryo UI" panose="020B0604030504040204" pitchFamily="50" charset="-128"/>
                <a:cs typeface="+mn-cs"/>
              </a:rPr>
              <a:t>（３）誰もが円滑に移動できるよう交通機関や道路等における環境整備の推進</a:t>
            </a:r>
            <a:endParaRPr kumimoji="1" lang="en-US" altLang="ja-JP"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kern="1200" dirty="0" smtClean="0">
                <a:solidFill>
                  <a:prstClr val="black"/>
                </a:solidFill>
                <a:latin typeface="Meiryo UI" panose="020B0604030504040204" pitchFamily="50" charset="-128"/>
                <a:ea typeface="Meiryo UI" panose="020B0604030504040204" pitchFamily="50" charset="-128"/>
                <a:cs typeface="+mn-cs"/>
              </a:rPr>
              <a:t>　をめざして取組みを推進</a:t>
            </a:r>
            <a:endParaRPr kumimoji="1" lang="en-US" altLang="ja-JP" kern="1200" dirty="0">
              <a:solidFill>
                <a:prstClr val="black"/>
              </a:solidFill>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955455" y="4799217"/>
            <a:ext cx="10114059" cy="1646605"/>
          </a:xfrm>
          <a:prstGeom prst="rect">
            <a:avLst/>
          </a:prstGeom>
          <a:noFill/>
        </p:spPr>
        <p:txBody>
          <a:bodyPr wrap="square" rtlCol="0">
            <a:spAutoFit/>
          </a:bodyPr>
          <a:lstStyle/>
          <a:p>
            <a:pPr marL="285750" indent="-285750" defTabSz="457200" hangingPunct="1">
              <a:buFont typeface="Wingdings" panose="05000000000000000000" pitchFamily="2" charset="2"/>
              <a:buChar char="Ø"/>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令和４年７月</a:t>
            </a:r>
            <a:r>
              <a:rPr kumimoji="1" lang="en-US" altLang="ja-JP" sz="1600" kern="1200" dirty="0">
                <a:solidFill>
                  <a:prstClr val="black"/>
                </a:solidFill>
                <a:latin typeface="Meiryo UI" panose="020B0604030504040204" pitchFamily="50" charset="-128"/>
                <a:ea typeface="Meiryo UI" panose="020B0604030504040204" pitchFamily="50" charset="-128"/>
                <a:cs typeface="+mn-cs"/>
              </a:rPr>
              <a:t>27</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日　第１回ユニバーサルデザイン部会を開催</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spcAft>
                <a:spcPts val="300"/>
              </a:spcAft>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部</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会長・副部会長を決定し</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、めざすべき姿と今後の進め方を検討</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令和４年</a:t>
            </a:r>
            <a:r>
              <a:rPr kumimoji="1" lang="en-US" altLang="ja-JP" sz="1600" kern="1200" dirty="0" smtClean="0">
                <a:solidFill>
                  <a:prstClr val="black"/>
                </a:solidFill>
                <a:latin typeface="Meiryo UI" panose="020B0604030504040204" pitchFamily="50" charset="-128"/>
                <a:ea typeface="Meiryo UI" panose="020B0604030504040204" pitchFamily="50" charset="-128"/>
                <a:cs typeface="+mn-cs"/>
              </a:rPr>
              <a:t>10</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月　　　　めざすべき姿・今後の進め方を決定</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spcAft>
                <a:spcPts val="300"/>
              </a:spcAft>
            </a:pP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　　　　　　　　　　　　　　　ユニバーサルデザインに関する府民意識調査を実施</a:t>
            </a:r>
            <a:r>
              <a:rPr kumimoji="1" lang="ja-JP" altLang="en-US" sz="1600" kern="1200" dirty="0">
                <a:solidFill>
                  <a:prstClr val="black"/>
                </a:solidFill>
                <a:latin typeface="Meiryo UI" panose="020B0604030504040204" pitchFamily="50" charset="-128"/>
                <a:ea typeface="Meiryo UI" panose="020B0604030504040204" pitchFamily="50" charset="-128"/>
                <a:cs typeface="+mn-cs"/>
              </a:rPr>
              <a:t>　</a:t>
            </a:r>
            <a:endParaRPr kumimoji="1" lang="en-US" altLang="ja-JP" sz="16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buFont typeface="Wingdings" panose="05000000000000000000" pitchFamily="2" charset="2"/>
              <a:buChar char="Ø"/>
            </a:pP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令和５年３月３日　 第２回ユニバーサルデザイン部会を開催</a:t>
            </a:r>
            <a:endParaRPr kumimoji="1" lang="en-US" altLang="ja-JP" sz="16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6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600"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・中間とりまとめ（各部局の現在の取組み及び今後の方向性</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）を決定</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332198836"/>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5726" y="6646763"/>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44</a:t>
            </a:fld>
            <a:endParaRPr lang="ja-JP" altLang="en-US" b="1" dirty="0">
              <a:solidFill>
                <a:schemeClr val="tx1"/>
              </a:solidFill>
            </a:endParaRPr>
          </a:p>
        </p:txBody>
      </p:sp>
      <p:sp>
        <p:nvSpPr>
          <p:cNvPr id="4" name="正方形/長方形 3"/>
          <p:cNvSpPr/>
          <p:nvPr/>
        </p:nvSpPr>
        <p:spPr>
          <a:xfrm>
            <a:off x="381029" y="374808"/>
            <a:ext cx="10353869" cy="2650848"/>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628106" y="357650"/>
            <a:ext cx="10489340"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970114" y="4053393"/>
            <a:ext cx="10473567"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p:cNvSpPr txBox="1"/>
          <p:nvPr/>
        </p:nvSpPr>
        <p:spPr>
          <a:xfrm>
            <a:off x="410404" y="3115153"/>
            <a:ext cx="10397296" cy="400110"/>
          </a:xfrm>
          <a:prstGeom prst="rect">
            <a:avLst/>
          </a:prstGeom>
          <a:noFill/>
        </p:spPr>
        <p:txBody>
          <a:bodyPr wrap="square" rtlCol="0">
            <a:spAutoFit/>
          </a:bodyPr>
          <a:lstStyle/>
          <a:p>
            <a:pPr defTabSz="457200" hangingPunct="1">
              <a:lnSpc>
                <a:spcPts val="2400"/>
              </a:lnSpc>
            </a:pPr>
            <a:r>
              <a:rPr kumimoji="1" lang="en-US" altLang="ja-JP" sz="20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2000" b="1" kern="1200" dirty="0" smtClean="0">
                <a:solidFill>
                  <a:prstClr val="black"/>
                </a:solidFill>
                <a:latin typeface="Meiryo UI" panose="020B0604030504040204" pitchFamily="50" charset="-128"/>
                <a:ea typeface="Meiryo UI" panose="020B0604030504040204" pitchFamily="50" charset="-128"/>
                <a:cs typeface="+mn-cs"/>
              </a:rPr>
              <a:t>万博に向けた取組みイメージ</a:t>
            </a:r>
            <a:r>
              <a:rPr kumimoji="1" lang="ja-JP" altLang="en-US" sz="2000" b="1" kern="1200" dirty="0">
                <a:solidFill>
                  <a:prstClr val="black"/>
                </a:solidFill>
                <a:latin typeface="Meiryo UI" panose="020B0604030504040204" pitchFamily="50" charset="-128"/>
                <a:ea typeface="Meiryo UI" panose="020B0604030504040204" pitchFamily="50" charset="-128"/>
              </a:rPr>
              <a:t>（予定） </a:t>
            </a:r>
            <a:r>
              <a:rPr kumimoji="1" lang="en-US" altLang="ja-JP" sz="20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2000" b="1" kern="1200" dirty="0">
              <a:solidFill>
                <a:prstClr val="black"/>
              </a:solidFill>
              <a:latin typeface="Meiryo UI" panose="020B0604030504040204" pitchFamily="50" charset="-128"/>
              <a:ea typeface="Meiryo UI" panose="020B0604030504040204" pitchFamily="50" charset="-128"/>
              <a:cs typeface="+mn-cs"/>
            </a:endParaRPr>
          </a:p>
        </p:txBody>
      </p:sp>
      <p:graphicFrame>
        <p:nvGraphicFramePr>
          <p:cNvPr id="10" name="表 9">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3721519046"/>
              </p:ext>
            </p:extLst>
          </p:nvPr>
        </p:nvGraphicFramePr>
        <p:xfrm>
          <a:off x="1026638" y="3982537"/>
          <a:ext cx="10274539" cy="2374123"/>
        </p:xfrm>
        <a:graphic>
          <a:graphicData uri="http://schemas.openxmlformats.org/drawingml/2006/table">
            <a:tbl>
              <a:tblPr/>
              <a:tblGrid>
                <a:gridCol w="2633457">
                  <a:extLst>
                    <a:ext uri="{9D8B030D-6E8A-4147-A177-3AD203B41FA5}">
                      <a16:colId xmlns:a16="http://schemas.microsoft.com/office/drawing/2014/main" val="1888653662"/>
                    </a:ext>
                  </a:extLst>
                </a:gridCol>
                <a:gridCol w="3113070">
                  <a:extLst>
                    <a:ext uri="{9D8B030D-6E8A-4147-A177-3AD203B41FA5}">
                      <a16:colId xmlns:a16="http://schemas.microsoft.com/office/drawing/2014/main" val="901775203"/>
                    </a:ext>
                  </a:extLst>
                </a:gridCol>
                <a:gridCol w="3025224">
                  <a:extLst>
                    <a:ext uri="{9D8B030D-6E8A-4147-A177-3AD203B41FA5}">
                      <a16:colId xmlns:a16="http://schemas.microsoft.com/office/drawing/2014/main" val="925580270"/>
                    </a:ext>
                  </a:extLst>
                </a:gridCol>
                <a:gridCol w="1502788">
                  <a:extLst>
                    <a:ext uri="{9D8B030D-6E8A-4147-A177-3AD203B41FA5}">
                      <a16:colId xmlns:a16="http://schemas.microsoft.com/office/drawing/2014/main" val="399518671"/>
                    </a:ext>
                  </a:extLst>
                </a:gridCol>
              </a:tblGrid>
              <a:tr h="109654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gn="l">
                        <a:lnSpc>
                          <a:spcPct val="100000"/>
                        </a:lnSpc>
                        <a:spcBef>
                          <a:spcPts val="0"/>
                        </a:spcBef>
                        <a:spcAft>
                          <a:spcPts val="300"/>
                        </a:spcAft>
                      </a:pPr>
                      <a:r>
                        <a:rPr kumimoji="1" lang="ja-JP" altLang="en-US" sz="1200" b="1" dirty="0" smtClean="0">
                          <a:solidFill>
                            <a:schemeClr val="tx1"/>
                          </a:solidFill>
                          <a:latin typeface="Meiryo UI" panose="020B0604030504040204" pitchFamily="50" charset="-128"/>
                          <a:ea typeface="Meiryo UI" panose="020B0604030504040204" pitchFamily="50" charset="-128"/>
                        </a:rPr>
                        <a:t>（１）宿泊施設等におけるＵ</a:t>
                      </a:r>
                      <a:r>
                        <a:rPr kumimoji="1" lang="en-US" altLang="ja-JP" sz="1200" b="1" dirty="0" smtClean="0">
                          <a:solidFill>
                            <a:schemeClr val="tx1"/>
                          </a:solidFill>
                          <a:latin typeface="Meiryo UI" panose="020B0604030504040204" pitchFamily="50" charset="-128"/>
                          <a:ea typeface="Meiryo UI" panose="020B0604030504040204" pitchFamily="50" charset="-128"/>
                        </a:rPr>
                        <a:t>D</a:t>
                      </a:r>
                      <a:r>
                        <a:rPr kumimoji="1" lang="ja-JP" altLang="en-US" sz="1200" b="1" dirty="0" err="1" smtClean="0">
                          <a:solidFill>
                            <a:schemeClr val="tx1"/>
                          </a:solidFill>
                          <a:latin typeface="Meiryo UI" panose="020B0604030504040204" pitchFamily="50" charset="-128"/>
                          <a:ea typeface="Meiryo UI" panose="020B0604030504040204" pitchFamily="50" charset="-128"/>
                        </a:rPr>
                        <a:t>の拡</a:t>
                      </a:r>
                      <a:r>
                        <a:rPr kumimoji="1" lang="ja-JP" altLang="en-US" sz="1200" b="1" dirty="0" smtClean="0">
                          <a:solidFill>
                            <a:schemeClr val="tx1"/>
                          </a:solidFill>
                          <a:latin typeface="Meiryo UI" panose="020B0604030504040204" pitchFamily="50" charset="-128"/>
                          <a:ea typeface="Meiryo UI" panose="020B0604030504040204" pitchFamily="50" charset="-128"/>
                        </a:rPr>
                        <a:t>大</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marL="0" indent="0" algn="l">
                        <a:lnSpc>
                          <a:spcPct val="100000"/>
                        </a:lnSpc>
                        <a:spcBef>
                          <a:spcPts val="0"/>
                        </a:spcBef>
                        <a:spcAft>
                          <a:spcPts val="300"/>
                        </a:spcAft>
                      </a:pPr>
                      <a:r>
                        <a:rPr kumimoji="1" lang="ja-JP" altLang="en-US" sz="1200" dirty="0" smtClean="0">
                          <a:solidFill>
                            <a:schemeClr val="tx1"/>
                          </a:solidFill>
                          <a:latin typeface="Meiryo UI" panose="020B0604030504040204" pitchFamily="50" charset="-128"/>
                          <a:ea typeface="Meiryo UI" panose="020B0604030504040204" pitchFamily="50" charset="-128"/>
                        </a:rPr>
                        <a:t>　・「心のバリアフリー認定」取得施設の</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0" indent="0" algn="l">
                        <a:lnSpc>
                          <a:spcPct val="100000"/>
                        </a:lnSpc>
                        <a:spcBef>
                          <a:spcPts val="0"/>
                        </a:spcBef>
                        <a:spcAft>
                          <a:spcPts val="300"/>
                        </a:spcAft>
                      </a:pPr>
                      <a:r>
                        <a:rPr kumimoji="1" lang="ja-JP" altLang="en-US" sz="1200" dirty="0" smtClean="0">
                          <a:solidFill>
                            <a:schemeClr val="tx1"/>
                          </a:solidFill>
                          <a:latin typeface="Meiryo UI" panose="020B0604030504040204" pitchFamily="50" charset="-128"/>
                          <a:ea typeface="Meiryo UI" panose="020B0604030504040204" pitchFamily="50" charset="-128"/>
                        </a:rPr>
                        <a:t>　　拡大</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0" indent="0" algn="l">
                        <a:lnSpc>
                          <a:spcPct val="100000"/>
                        </a:lnSpc>
                        <a:spcBef>
                          <a:spcPts val="0"/>
                        </a:spcBef>
                        <a:spcAft>
                          <a:spcPts val="0"/>
                        </a:spcAft>
                      </a:pPr>
                      <a:r>
                        <a:rPr kumimoji="1" lang="ja-JP" altLang="en-US" sz="1200" dirty="0" smtClean="0">
                          <a:solidFill>
                            <a:schemeClr val="tx1"/>
                          </a:solidFill>
                          <a:latin typeface="Meiryo UI" panose="020B0604030504040204" pitchFamily="50" charset="-128"/>
                          <a:ea typeface="Meiryo UI" panose="020B0604030504040204" pitchFamily="50" charset="-128"/>
                        </a:rPr>
                        <a:t>　・観光案内表示板機能強化　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marL="72000" marR="72000" marT="7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100" b="1" dirty="0">
                        <a:solidFill>
                          <a:schemeClr val="tx1"/>
                        </a:solidFill>
                        <a:latin typeface="Meiryo UI" panose="020B0604030504040204" pitchFamily="50" charset="-128"/>
                        <a:ea typeface="Meiryo UI" panose="020B0604030504040204" pitchFamily="50" charset="-128"/>
                      </a:endParaRPr>
                    </a:p>
                  </a:txBody>
                  <a:tcPr marL="72000" marR="72000" marT="7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38179187"/>
                  </a:ext>
                </a:extLst>
              </a:tr>
              <a:tr h="1277582">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1" dirty="0" smtClean="0">
                          <a:solidFill>
                            <a:schemeClr val="tx1"/>
                          </a:solidFill>
                          <a:latin typeface="Meiryo UI" panose="020B0604030504040204" pitchFamily="50" charset="-128"/>
                          <a:ea typeface="Meiryo UI" panose="020B0604030504040204" pitchFamily="50" charset="-128"/>
                        </a:rPr>
                        <a:t>（２）情報アクセシビリティの確保・府民理解の促進</a:t>
                      </a:r>
                      <a:endParaRPr kumimoji="1" lang="en-US" altLang="ja-JP" sz="11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smtClean="0">
                          <a:solidFill>
                            <a:schemeClr val="tx1"/>
                          </a:solidFill>
                          <a:latin typeface="Meiryo UI" panose="020B0604030504040204" pitchFamily="50" charset="-128"/>
                          <a:ea typeface="Meiryo UI" panose="020B0604030504040204" pitchFamily="50" charset="-128"/>
                        </a:rPr>
                        <a:t>・来阪外国人向けヘルプマーク啓発物</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　　作成</a:t>
                      </a:r>
                      <a:endParaRPr kumimoji="1" lang="en-US" altLang="ja-JP" sz="1200" b="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Meiryo UI" panose="020B0604030504040204" pitchFamily="50" charset="-128"/>
                          <a:ea typeface="Meiryo UI" panose="020B0604030504040204" pitchFamily="50" charset="-128"/>
                        </a:rPr>
                        <a:t>　・</a:t>
                      </a:r>
                      <a:r>
                        <a:rPr kumimoji="1" lang="ja-JP" altLang="en-US" sz="1200" b="0" dirty="0" err="1" smtClean="0">
                          <a:solidFill>
                            <a:schemeClr val="tx1"/>
                          </a:solidFill>
                          <a:latin typeface="Meiryo UI" panose="020B0604030504040204" pitchFamily="50" charset="-128"/>
                          <a:ea typeface="Meiryo UI" panose="020B0604030504040204" pitchFamily="50" charset="-128"/>
                        </a:rPr>
                        <a:t>障がい</a:t>
                      </a:r>
                      <a:r>
                        <a:rPr kumimoji="1" lang="ja-JP" altLang="en-US" sz="1200" b="0" dirty="0" smtClean="0">
                          <a:solidFill>
                            <a:schemeClr val="tx1"/>
                          </a:solidFill>
                          <a:latin typeface="Meiryo UI" panose="020B0604030504040204" pitchFamily="50" charset="-128"/>
                          <a:ea typeface="Meiryo UI" panose="020B0604030504040204" pitchFamily="50" charset="-128"/>
                        </a:rPr>
                        <a:t>理解の促進　等</a:t>
                      </a:r>
                    </a:p>
                  </a:txBody>
                  <a:tcPr marL="72000" marR="72000" marT="7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100" b="1"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ysDot"/>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52462970"/>
                  </a:ext>
                </a:extLst>
              </a:tr>
            </a:tbl>
          </a:graphicData>
        </a:graphic>
      </p:graphicFrame>
      <p:sp>
        <p:nvSpPr>
          <p:cNvPr id="11" name="ホームベース 4">
            <a:extLst>
              <a:ext uri="{FF2B5EF4-FFF2-40B4-BE49-F238E27FC236}">
                <a16:creationId xmlns:a16="http://schemas.microsoft.com/office/drawing/2014/main" id="{51F0FD7C-A3F3-4D3F-9E7A-E2D8BBD297CC}"/>
              </a:ext>
            </a:extLst>
          </p:cNvPr>
          <p:cNvSpPr/>
          <p:nvPr/>
        </p:nvSpPr>
        <p:spPr bwMode="gray">
          <a:xfrm>
            <a:off x="3199800" y="3574753"/>
            <a:ext cx="3853745" cy="44039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ホームベース 4">
            <a:extLst>
              <a:ext uri="{FF2B5EF4-FFF2-40B4-BE49-F238E27FC236}">
                <a16:creationId xmlns:a16="http://schemas.microsoft.com/office/drawing/2014/main" id="{51F0FD7C-A3F3-4D3F-9E7A-E2D8BBD297CC}"/>
              </a:ext>
            </a:extLst>
          </p:cNvPr>
          <p:cNvSpPr/>
          <p:nvPr/>
        </p:nvSpPr>
        <p:spPr bwMode="gray">
          <a:xfrm>
            <a:off x="994357" y="3574753"/>
            <a:ext cx="2655588" cy="440399"/>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ホームベース 5">
            <a:extLst>
              <a:ext uri="{FF2B5EF4-FFF2-40B4-BE49-F238E27FC236}">
                <a16:creationId xmlns:a16="http://schemas.microsoft.com/office/drawing/2014/main" id="{AD85B09B-C151-4246-83FE-8C65C4C68421}"/>
              </a:ext>
            </a:extLst>
          </p:cNvPr>
          <p:cNvSpPr/>
          <p:nvPr/>
        </p:nvSpPr>
        <p:spPr bwMode="gray">
          <a:xfrm>
            <a:off x="9828909" y="3568996"/>
            <a:ext cx="1614772" cy="440396"/>
          </a:xfrm>
          <a:prstGeom prst="homePlate">
            <a:avLst>
              <a:gd name="adj" fmla="val 35581"/>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4" name="ホームベース 5">
            <a:extLst>
              <a:ext uri="{FF2B5EF4-FFF2-40B4-BE49-F238E27FC236}">
                <a16:creationId xmlns:a16="http://schemas.microsoft.com/office/drawing/2014/main" id="{AD85B09B-C151-4246-83FE-8C65C4C68421}"/>
              </a:ext>
            </a:extLst>
          </p:cNvPr>
          <p:cNvSpPr/>
          <p:nvPr/>
        </p:nvSpPr>
        <p:spPr bwMode="gray">
          <a:xfrm>
            <a:off x="6818078" y="3575495"/>
            <a:ext cx="3175000" cy="440397"/>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p:cNvSpPr txBox="1"/>
          <p:nvPr/>
        </p:nvSpPr>
        <p:spPr>
          <a:xfrm>
            <a:off x="7550556" y="3321662"/>
            <a:ext cx="4564607" cy="246221"/>
          </a:xfrm>
          <a:prstGeom prst="rect">
            <a:avLst/>
          </a:prstGeom>
          <a:noFill/>
        </p:spPr>
        <p:txBody>
          <a:bodyPr wrap="square" rtlCol="0">
            <a:spAutoFit/>
          </a:bodyPr>
          <a:lstStyle/>
          <a:p>
            <a:pPr defTabSz="457200" hangingPunct="1"/>
            <a:r>
              <a:rPr kumimoji="1" lang="en-US" altLang="ja-JP" sz="1000"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000" kern="1200" dirty="0" smtClean="0">
                <a:solidFill>
                  <a:prstClr val="black"/>
                </a:solidFill>
                <a:latin typeface="Meiryo UI" panose="020B0604030504040204" pitchFamily="50" charset="-128"/>
                <a:ea typeface="Meiryo UI" panose="020B0604030504040204" pitchFamily="50" charset="-128"/>
                <a:cs typeface="+mn-cs"/>
              </a:rPr>
              <a:t>（３）交通</a:t>
            </a:r>
            <a:r>
              <a:rPr kumimoji="1" lang="ja-JP" altLang="en-US" sz="1000" kern="1200" dirty="0">
                <a:solidFill>
                  <a:prstClr val="black"/>
                </a:solidFill>
                <a:latin typeface="Meiryo UI" panose="020B0604030504040204" pitchFamily="50" charset="-128"/>
                <a:ea typeface="Meiryo UI" panose="020B0604030504040204" pitchFamily="50" charset="-128"/>
                <a:cs typeface="+mn-cs"/>
              </a:rPr>
              <a:t>対策面は交通対策部会との役割分担</a:t>
            </a:r>
            <a:r>
              <a:rPr kumimoji="1" lang="ja-JP" altLang="en-US" sz="1000" kern="1200" dirty="0" smtClean="0">
                <a:solidFill>
                  <a:prstClr val="black"/>
                </a:solidFill>
                <a:latin typeface="Meiryo UI" panose="020B0604030504040204" pitchFamily="50" charset="-128"/>
                <a:ea typeface="Meiryo UI" panose="020B0604030504040204" pitchFamily="50" charset="-128"/>
                <a:cs typeface="+mn-cs"/>
              </a:rPr>
              <a:t>を今後整理予定</a:t>
            </a:r>
            <a:endParaRPr kumimoji="1" lang="ja-JP" altLang="en-US" sz="1000" kern="1200" dirty="0">
              <a:solidFill>
                <a:prstClr val="black"/>
              </a:solidFill>
              <a:latin typeface="Meiryo UI" panose="020B0604030504040204" pitchFamily="50" charset="-128"/>
              <a:ea typeface="Meiryo UI" panose="020B0604030504040204" pitchFamily="50" charset="-128"/>
              <a:cs typeface="+mn-cs"/>
            </a:endParaRPr>
          </a:p>
        </p:txBody>
      </p:sp>
      <p:sp>
        <p:nvSpPr>
          <p:cNvPr id="16" name="ホームベース 15"/>
          <p:cNvSpPr/>
          <p:nvPr/>
        </p:nvSpPr>
        <p:spPr>
          <a:xfrm>
            <a:off x="3756133" y="4265662"/>
            <a:ext cx="6072776" cy="300478"/>
          </a:xfrm>
          <a:prstGeom prst="homePlate">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事業者向けセミナーの開催・心のバリアフリー認定取得施設の拡大</a:t>
            </a:r>
          </a:p>
        </p:txBody>
      </p:sp>
      <p:sp>
        <p:nvSpPr>
          <p:cNvPr id="17" name="ホームベース 16"/>
          <p:cNvSpPr/>
          <p:nvPr/>
        </p:nvSpPr>
        <p:spPr>
          <a:xfrm>
            <a:off x="3756134" y="4723585"/>
            <a:ext cx="6020266" cy="279085"/>
          </a:xfrm>
          <a:prstGeom prst="homePlate">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観光案内表示板整備</a:t>
            </a:r>
          </a:p>
        </p:txBody>
      </p:sp>
      <p:sp>
        <p:nvSpPr>
          <p:cNvPr id="18" name="ホームベース 17"/>
          <p:cNvSpPr/>
          <p:nvPr/>
        </p:nvSpPr>
        <p:spPr>
          <a:xfrm>
            <a:off x="3756133" y="5967960"/>
            <a:ext cx="7472243" cy="335591"/>
          </a:xfrm>
          <a:prstGeom prst="homePlate">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srgbClr val="FF0000"/>
                </a:solidFill>
                <a:effectLst/>
                <a:uLnTx/>
                <a:uFillTx/>
                <a:latin typeface="Meiryo UI" panose="020B0604030504040204" pitchFamily="50" charset="-128"/>
                <a:ea typeface="游ゴシック" panose="020B0400000000000000" pitchFamily="50" charset="-128"/>
                <a:cs typeface="+mn-cs"/>
              </a:rPr>
              <a:t>　</a:t>
            </a:r>
            <a:r>
              <a:rPr kumimoji="1" lang="ja-JP" altLang="en-US" sz="900" b="0" i="0" u="none" strike="noStrike" kern="1200" cap="none" spc="0" normalizeH="0" baseline="0" noProof="0" dirty="0" err="1" smtClean="0">
                <a:ln>
                  <a:noFill/>
                </a:ln>
                <a:solidFill>
                  <a:schemeClr val="tx1"/>
                </a:solidFill>
                <a:effectLst/>
                <a:uLnTx/>
                <a:uFillTx/>
                <a:latin typeface="Meiryo UI" panose="020B0604030504040204" pitchFamily="50" charset="-128"/>
                <a:ea typeface="游ゴシック" panose="020B0400000000000000" pitchFamily="50" charset="-128"/>
                <a:cs typeface="+mn-cs"/>
              </a:rPr>
              <a:t>障がい</a:t>
            </a:r>
            <a:r>
              <a:rPr kumimoji="1" lang="ja-JP" altLang="en-US" sz="900" b="0" i="0" u="none" strike="noStrike" kern="1200" cap="none" spc="0" normalizeH="0" baseline="0" noProof="0" dirty="0" smtClean="0">
                <a:ln>
                  <a:noFill/>
                </a:ln>
                <a:solidFill>
                  <a:schemeClr val="tx1"/>
                </a:solidFill>
                <a:effectLst/>
                <a:uLnTx/>
                <a:uFillTx/>
                <a:latin typeface="Meiryo UI" panose="020B0604030504040204" pitchFamily="50" charset="-128"/>
                <a:ea typeface="游ゴシック" panose="020B0400000000000000" pitchFamily="50" charset="-128"/>
                <a:cs typeface="+mn-cs"/>
              </a:rPr>
              <a:t>理解及び障がい</a:t>
            </a: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者差別解消に向けた周知・啓発の実施／「あいサポート企業・団体」の認定　等</a:t>
            </a:r>
          </a:p>
        </p:txBody>
      </p:sp>
      <p:sp>
        <p:nvSpPr>
          <p:cNvPr id="19" name="ホームベース 18"/>
          <p:cNvSpPr/>
          <p:nvPr/>
        </p:nvSpPr>
        <p:spPr>
          <a:xfrm>
            <a:off x="6842324" y="5582696"/>
            <a:ext cx="2921375" cy="303234"/>
          </a:xfrm>
          <a:prstGeom prst="homePlate">
            <a:avLst/>
          </a:prstGeom>
          <a:solidFill>
            <a:srgbClr val="E7E6E6">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来阪外国人向けヘルプマーク啓発物の作成</a:t>
            </a:r>
          </a:p>
        </p:txBody>
      </p:sp>
      <p:sp>
        <p:nvSpPr>
          <p:cNvPr id="20" name="テキスト ボックス 19"/>
          <p:cNvSpPr txBox="1"/>
          <p:nvPr/>
        </p:nvSpPr>
        <p:spPr>
          <a:xfrm>
            <a:off x="410404" y="374808"/>
            <a:ext cx="10397296" cy="400110"/>
          </a:xfrm>
          <a:prstGeom prst="rect">
            <a:avLst/>
          </a:prstGeom>
          <a:noFill/>
        </p:spPr>
        <p:txBody>
          <a:bodyPr wrap="square" rtlCol="0">
            <a:spAutoFit/>
          </a:bodyPr>
          <a:lstStyle/>
          <a:p>
            <a:pPr defTabSz="457200" hangingPunct="1">
              <a:lnSpc>
                <a:spcPts val="2400"/>
              </a:lnSpc>
            </a:pPr>
            <a:r>
              <a:rPr kumimoji="1" lang="en-US" altLang="ja-JP" sz="2000" b="1" kern="1200" dirty="0">
                <a:solidFill>
                  <a:schemeClr val="tx1"/>
                </a:solidFill>
                <a:latin typeface="Meiryo UI" panose="020B0604030504040204" pitchFamily="50" charset="-128"/>
                <a:ea typeface="Meiryo UI" panose="020B0604030504040204" pitchFamily="50" charset="-128"/>
                <a:cs typeface="+mn-cs"/>
              </a:rPr>
              <a:t>〈</a:t>
            </a:r>
            <a:r>
              <a:rPr kumimoji="1" lang="en-US" altLang="ja-JP" sz="2000" b="1" kern="1200" dirty="0" smtClean="0">
                <a:solidFill>
                  <a:schemeClr val="tx1"/>
                </a:solidFill>
                <a:latin typeface="Meiryo UI" panose="020B0604030504040204" pitchFamily="50" charset="-128"/>
                <a:ea typeface="Meiryo UI" panose="020B0604030504040204" pitchFamily="50" charset="-128"/>
                <a:cs typeface="+mn-cs"/>
              </a:rPr>
              <a:t>2023</a:t>
            </a:r>
            <a:r>
              <a:rPr kumimoji="1" lang="ja-JP" altLang="en-US" sz="2000" b="1" kern="1200" dirty="0" smtClean="0">
                <a:solidFill>
                  <a:schemeClr val="tx1"/>
                </a:solidFill>
                <a:latin typeface="Meiryo UI" panose="020B0604030504040204" pitchFamily="50" charset="-128"/>
                <a:ea typeface="Meiryo UI" panose="020B0604030504040204" pitchFamily="50" charset="-128"/>
                <a:cs typeface="+mn-cs"/>
              </a:rPr>
              <a:t>年度の取組み</a:t>
            </a:r>
            <a:r>
              <a:rPr kumimoji="1" lang="en-US" altLang="ja-JP" sz="2000" b="1" kern="1200" dirty="0" smtClean="0">
                <a:solidFill>
                  <a:schemeClr val="tx1"/>
                </a:solidFill>
                <a:latin typeface="Meiryo UI" panose="020B0604030504040204" pitchFamily="50" charset="-128"/>
                <a:ea typeface="Meiryo UI" panose="020B0604030504040204" pitchFamily="50" charset="-128"/>
                <a:cs typeface="+mn-cs"/>
              </a:rPr>
              <a:t>〉</a:t>
            </a:r>
            <a:endParaRPr kumimoji="1" lang="en-US" altLang="ja-JP" sz="2000" b="1" kern="1200" dirty="0">
              <a:solidFill>
                <a:schemeClr val="tx1"/>
              </a:solidFill>
              <a:latin typeface="Meiryo UI" panose="020B0604030504040204" pitchFamily="50" charset="-128"/>
              <a:ea typeface="Meiryo UI" panose="020B0604030504040204" pitchFamily="50" charset="-128"/>
              <a:cs typeface="+mn-cs"/>
            </a:endParaRPr>
          </a:p>
        </p:txBody>
      </p:sp>
      <p:sp>
        <p:nvSpPr>
          <p:cNvPr id="21" name="正方形/長方形 20"/>
          <p:cNvSpPr/>
          <p:nvPr/>
        </p:nvSpPr>
        <p:spPr>
          <a:xfrm>
            <a:off x="476636" y="711456"/>
            <a:ext cx="10279976" cy="234936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200"/>
              </a:lnSpc>
            </a:pPr>
            <a:r>
              <a:rPr kumimoji="1" lang="en-US" altLang="ja-JP" b="1" dirty="0" smtClean="0">
                <a:latin typeface="Meiryo UI" panose="020B0604030504040204" pitchFamily="50" charset="-128"/>
              </a:rPr>
              <a:t>(1)</a:t>
            </a:r>
            <a:r>
              <a:rPr kumimoji="1" lang="ja-JP" altLang="en-US" b="1" dirty="0" smtClean="0">
                <a:latin typeface="Meiryo UI" panose="020B0604030504040204" pitchFamily="50" charset="-128"/>
              </a:rPr>
              <a:t>　宿泊</a:t>
            </a:r>
            <a:r>
              <a:rPr kumimoji="1" lang="ja-JP" altLang="en-US" b="1" dirty="0">
                <a:latin typeface="Meiryo UI" panose="020B0604030504040204" pitchFamily="50" charset="-128"/>
              </a:rPr>
              <a:t>施設等におけるＵ</a:t>
            </a:r>
            <a:r>
              <a:rPr kumimoji="1" lang="en-US" altLang="ja-JP" b="1" dirty="0">
                <a:latin typeface="Meiryo UI" panose="020B0604030504040204" pitchFamily="50" charset="-128"/>
              </a:rPr>
              <a:t>D</a:t>
            </a:r>
            <a:r>
              <a:rPr kumimoji="1" lang="ja-JP" altLang="en-US" b="1" dirty="0" err="1">
                <a:latin typeface="Meiryo UI" panose="020B0604030504040204" pitchFamily="50" charset="-128"/>
              </a:rPr>
              <a:t>の拡</a:t>
            </a:r>
            <a:r>
              <a:rPr kumimoji="1" lang="ja-JP" altLang="en-US" b="1" dirty="0" smtClean="0">
                <a:latin typeface="Meiryo UI" panose="020B0604030504040204" pitchFamily="50" charset="-128"/>
              </a:rPr>
              <a:t>大</a:t>
            </a:r>
            <a:endParaRPr kumimoji="1" lang="en-US" altLang="ja-JP" b="1" dirty="0" smtClean="0">
              <a:latin typeface="Meiryo UI" panose="020B0604030504040204" pitchFamily="50" charset="-128"/>
            </a:endParaRPr>
          </a:p>
          <a:p>
            <a:pPr>
              <a:lnSpc>
                <a:spcPts val="2200"/>
              </a:lnSpc>
            </a:pPr>
            <a:r>
              <a:rPr kumimoji="1" lang="ja-JP" altLang="en-US" dirty="0">
                <a:latin typeface="Meiryo UI" panose="020B0604030504040204" pitchFamily="50" charset="-128"/>
              </a:rPr>
              <a:t>　</a:t>
            </a:r>
            <a:r>
              <a:rPr kumimoji="1" lang="ja-JP" altLang="en-US" sz="1600" dirty="0" smtClean="0">
                <a:latin typeface="Meiryo UI" panose="020B0604030504040204" pitchFamily="50" charset="-128"/>
              </a:rPr>
              <a:t>宿泊施設、観光・集客施設、飲食店向けに「心のバリアフリー認定制度」について周知するセミナーを複数回開催し、各施設における認定取得を促進する。</a:t>
            </a:r>
            <a:r>
              <a:rPr kumimoji="1" lang="ja-JP" altLang="en-US" sz="1600" dirty="0">
                <a:latin typeface="Meiryo UI" panose="020B0604030504040204" pitchFamily="50" charset="-128"/>
              </a:rPr>
              <a:t>　</a:t>
            </a:r>
            <a:endParaRPr kumimoji="1" lang="en-US" altLang="ja-JP" sz="1600" dirty="0" smtClean="0">
              <a:latin typeface="Meiryo UI" panose="020B0604030504040204" pitchFamily="50" charset="-128"/>
            </a:endParaRPr>
          </a:p>
          <a:p>
            <a:pPr>
              <a:lnSpc>
                <a:spcPts val="2200"/>
              </a:lnSpc>
            </a:pPr>
            <a:r>
              <a:rPr kumimoji="1" lang="ja-JP" altLang="en-US" sz="1600" dirty="0" smtClean="0">
                <a:latin typeface="Meiryo UI" panose="020B0604030504040204" pitchFamily="50" charset="-128"/>
              </a:rPr>
              <a:t>　観光</a:t>
            </a:r>
            <a:r>
              <a:rPr kumimoji="1" lang="ja-JP" altLang="en-US" sz="1600" dirty="0">
                <a:latin typeface="Meiryo UI" panose="020B0604030504040204" pitchFamily="50" charset="-128"/>
              </a:rPr>
              <a:t>情報や災害時の情報発信等、多言語に対応した多機能型を含む観光案内</a:t>
            </a:r>
            <a:r>
              <a:rPr kumimoji="1" lang="ja-JP" altLang="en-US" sz="1600" dirty="0" smtClean="0">
                <a:latin typeface="Meiryo UI" panose="020B0604030504040204" pitchFamily="50" charset="-128"/>
              </a:rPr>
              <a:t>表示板の整備を進める。</a:t>
            </a:r>
            <a:endParaRPr kumimoji="1" lang="en-US" altLang="ja-JP" sz="1600" dirty="0" smtClean="0">
              <a:latin typeface="Meiryo UI" panose="020B0604030504040204" pitchFamily="50" charset="-128"/>
            </a:endParaRPr>
          </a:p>
          <a:p>
            <a:pPr>
              <a:lnSpc>
                <a:spcPts val="2200"/>
              </a:lnSpc>
            </a:pPr>
            <a:endParaRPr kumimoji="1" lang="ja-JP" altLang="en-US" dirty="0">
              <a:latin typeface="Meiryo UI" panose="020B0604030504040204" pitchFamily="50" charset="-128"/>
            </a:endParaRPr>
          </a:p>
          <a:p>
            <a:pPr>
              <a:lnSpc>
                <a:spcPts val="2200"/>
              </a:lnSpc>
            </a:pPr>
            <a:r>
              <a:rPr kumimoji="1" lang="en-US" altLang="ja-JP" b="1" dirty="0">
                <a:latin typeface="Meiryo UI" panose="020B0604030504040204" pitchFamily="50" charset="-128"/>
              </a:rPr>
              <a:t>(2)</a:t>
            </a:r>
            <a:r>
              <a:rPr kumimoji="1" lang="ja-JP" altLang="en-US" b="1" dirty="0">
                <a:latin typeface="Meiryo UI" panose="020B0604030504040204" pitchFamily="50" charset="-128"/>
              </a:rPr>
              <a:t>　情報アクセシビリティの確保・府民理解</a:t>
            </a:r>
            <a:r>
              <a:rPr kumimoji="1" lang="ja-JP" altLang="en-US" b="1" dirty="0" smtClean="0">
                <a:latin typeface="Meiryo UI" panose="020B0604030504040204" pitchFamily="50" charset="-128"/>
              </a:rPr>
              <a:t>の</a:t>
            </a:r>
            <a:r>
              <a:rPr kumimoji="1" lang="ja-JP" altLang="en-US" b="1" dirty="0">
                <a:latin typeface="Meiryo UI" panose="020B0604030504040204" pitchFamily="50" charset="-128"/>
              </a:rPr>
              <a:t>促進</a:t>
            </a:r>
            <a:endParaRPr kumimoji="1" lang="en-US" altLang="ja-JP" b="1" dirty="0">
              <a:latin typeface="Meiryo UI" panose="020B0604030504040204" pitchFamily="50" charset="-128"/>
            </a:endParaRPr>
          </a:p>
          <a:p>
            <a:pPr>
              <a:lnSpc>
                <a:spcPts val="2200"/>
              </a:lnSpc>
            </a:pPr>
            <a:r>
              <a:rPr kumimoji="1" lang="ja-JP" altLang="en-US" dirty="0">
                <a:latin typeface="Meiryo UI" panose="020B0604030504040204" pitchFamily="50" charset="-128"/>
              </a:rPr>
              <a:t>　</a:t>
            </a:r>
            <a:r>
              <a:rPr kumimoji="1" lang="ja-JP" altLang="en-US" sz="1600" dirty="0">
                <a:latin typeface="Meiryo UI" panose="020B0604030504040204" pitchFamily="50" charset="-128"/>
              </a:rPr>
              <a:t>多様な障がいの特性や障がいのある方への必要な配慮などを理解して、誰もが住みやすい地域社会（共生社会）をめざす「あいサポート運動」に</a:t>
            </a:r>
            <a:r>
              <a:rPr kumimoji="1" lang="ja-JP" altLang="en-US" sz="1600" dirty="0" smtClean="0">
                <a:latin typeface="Meiryo UI" panose="020B0604030504040204" pitchFamily="50" charset="-128"/>
              </a:rPr>
              <a:t>取り組むなど、</a:t>
            </a:r>
            <a:r>
              <a:rPr kumimoji="1" lang="ja-JP" altLang="en-US" sz="1600" dirty="0" err="1" smtClean="0">
                <a:latin typeface="Meiryo UI" panose="020B0604030504040204" pitchFamily="50" charset="-128"/>
              </a:rPr>
              <a:t>障がい</a:t>
            </a:r>
            <a:r>
              <a:rPr kumimoji="1" lang="ja-JP" altLang="en-US" sz="1600" dirty="0" smtClean="0">
                <a:latin typeface="Meiryo UI" panose="020B0604030504040204" pitchFamily="50" charset="-128"/>
              </a:rPr>
              <a:t>理解の促進及び障</a:t>
            </a:r>
            <a:r>
              <a:rPr kumimoji="1" lang="ja-JP" altLang="en-US" sz="1600" dirty="0">
                <a:latin typeface="Meiryo UI" panose="020B0604030504040204" pitchFamily="50" charset="-128"/>
              </a:rPr>
              <a:t>がい者</a:t>
            </a:r>
            <a:r>
              <a:rPr kumimoji="1" lang="ja-JP" altLang="en-US" sz="1600" dirty="0" smtClean="0">
                <a:latin typeface="Meiryo UI" panose="020B0604030504040204" pitchFamily="50" charset="-128"/>
              </a:rPr>
              <a:t>差別の解消に向けた周知</a:t>
            </a:r>
            <a:r>
              <a:rPr kumimoji="1" lang="ja-JP" altLang="en-US" sz="1600" dirty="0">
                <a:latin typeface="Meiryo UI" panose="020B0604030504040204" pitchFamily="50" charset="-128"/>
              </a:rPr>
              <a:t>・啓発を継続的に実施する</a:t>
            </a:r>
            <a:r>
              <a:rPr kumimoji="1" lang="ja-JP" altLang="en-US" sz="1600" dirty="0" smtClean="0">
                <a:latin typeface="Meiryo UI" panose="020B0604030504040204" pitchFamily="50" charset="-128"/>
              </a:rPr>
              <a:t>。</a:t>
            </a:r>
            <a:endParaRPr kumimoji="1" lang="en-US" altLang="ja-JP" dirty="0">
              <a:latin typeface="Meiryo UI" panose="020B0604030504040204" pitchFamily="50" charset="-128"/>
            </a:endParaRPr>
          </a:p>
        </p:txBody>
      </p:sp>
    </p:spTree>
    <p:extLst>
      <p:ext uri="{BB962C8B-B14F-4D97-AF65-F5344CB8AC3E}">
        <p14:creationId xmlns:p14="http://schemas.microsoft.com/office/powerpoint/2010/main" val="2951877580"/>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483325" y="809581"/>
            <a:ext cx="10935881"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0" name="テキスト ボックス 59"/>
          <p:cNvSpPr txBox="1"/>
          <p:nvPr/>
        </p:nvSpPr>
        <p:spPr>
          <a:xfrm>
            <a:off x="691692" y="88549"/>
            <a:ext cx="9468308" cy="461665"/>
          </a:xfrm>
          <a:prstGeom prst="rect">
            <a:avLst/>
          </a:prstGeom>
          <a:solidFill>
            <a:schemeClr val="tx2">
              <a:lumMod val="50000"/>
            </a:scheme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参加促進部会</a:t>
            </a:r>
          </a:p>
        </p:txBody>
      </p:sp>
      <p:sp>
        <p:nvSpPr>
          <p:cNvPr id="61" name="テキスト ボックス 60"/>
          <p:cNvSpPr txBox="1"/>
          <p:nvPr/>
        </p:nvSpPr>
        <p:spPr>
          <a:xfrm>
            <a:off x="541031" y="638499"/>
            <a:ext cx="1200479" cy="307777"/>
          </a:xfrm>
          <a:prstGeom prst="rect">
            <a:avLst/>
          </a:prstGeom>
          <a:noFill/>
        </p:spPr>
        <p:txBody>
          <a:bodyPr wrap="square" rtlCol="0">
            <a:spAutoFit/>
          </a:bodyPr>
          <a:lstStyle/>
          <a:p>
            <a:pPr defTabSz="457200" hangingPunct="1"/>
            <a:r>
              <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400" b="1" kern="1200" dirty="0" smtClean="0">
                <a:solidFill>
                  <a:prstClr val="black"/>
                </a:solidFill>
                <a:latin typeface="Meiryo UI" panose="020B0604030504040204" pitchFamily="50" charset="-128"/>
                <a:ea typeface="Meiryo UI" panose="020B0604030504040204" pitchFamily="50" charset="-128"/>
                <a:cs typeface="+mn-cs"/>
              </a:rPr>
              <a:t>構成</a:t>
            </a:r>
            <a:r>
              <a:rPr kumimoji="1" lang="en-US" altLang="ja-JP" sz="14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62" name="正方形/長方形 61"/>
          <p:cNvSpPr/>
          <p:nvPr/>
        </p:nvSpPr>
        <p:spPr>
          <a:xfrm>
            <a:off x="541030" y="2187234"/>
            <a:ext cx="10746767" cy="1230968"/>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3" name="テキスト ボックス 62"/>
          <p:cNvSpPr txBox="1"/>
          <p:nvPr/>
        </p:nvSpPr>
        <p:spPr>
          <a:xfrm>
            <a:off x="537544" y="2088988"/>
            <a:ext cx="3451843" cy="461665"/>
          </a:xfrm>
          <a:prstGeom prst="rect">
            <a:avLst/>
          </a:prstGeom>
          <a:noFill/>
        </p:spPr>
        <p:txBody>
          <a:bodyPr wrap="square" rtlCol="0">
            <a:spAutoFit/>
          </a:bodyPr>
          <a:lstStyle/>
          <a:p>
            <a:pPr defTabSz="457200" hangingPunct="1">
              <a:lnSpc>
                <a:spcPct val="1500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な課題と検討内容</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64" name="正方形/長方形 63"/>
          <p:cNvSpPr/>
          <p:nvPr/>
        </p:nvSpPr>
        <p:spPr>
          <a:xfrm>
            <a:off x="499770" y="3480912"/>
            <a:ext cx="10919436"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Calibri" panose="020F0502020204030204"/>
              <a:ea typeface="游ゴシック" panose="020B0400000000000000" pitchFamily="50" charset="-128"/>
              <a:cs typeface="+mn-cs"/>
            </a:endParaRPr>
          </a:p>
        </p:txBody>
      </p:sp>
      <p:graphicFrame>
        <p:nvGraphicFramePr>
          <p:cNvPr id="66" name="表 65"/>
          <p:cNvGraphicFramePr>
            <a:graphicFrameLocks noGrp="1"/>
          </p:cNvGraphicFramePr>
          <p:nvPr>
            <p:extLst>
              <p:ext uri="{D42A27DB-BD31-4B8C-83A1-F6EECF244321}">
                <p14:modId xmlns:p14="http://schemas.microsoft.com/office/powerpoint/2010/main" val="2937710720"/>
              </p:ext>
            </p:extLst>
          </p:nvPr>
        </p:nvGraphicFramePr>
        <p:xfrm>
          <a:off x="548637" y="936762"/>
          <a:ext cx="10737188" cy="1190367"/>
        </p:xfrm>
        <a:graphic>
          <a:graphicData uri="http://schemas.openxmlformats.org/drawingml/2006/table">
            <a:tbl>
              <a:tblPr firstRow="1" bandRow="1"/>
              <a:tblGrid>
                <a:gridCol w="5368594">
                  <a:extLst>
                    <a:ext uri="{9D8B030D-6E8A-4147-A177-3AD203B41FA5}">
                      <a16:colId xmlns:a16="http://schemas.microsoft.com/office/drawing/2014/main" val="3210187183"/>
                    </a:ext>
                  </a:extLst>
                </a:gridCol>
                <a:gridCol w="5368594">
                  <a:extLst>
                    <a:ext uri="{9D8B030D-6E8A-4147-A177-3AD203B41FA5}">
                      <a16:colId xmlns:a16="http://schemas.microsoft.com/office/drawing/2014/main" val="1381428020"/>
                    </a:ext>
                  </a:extLst>
                </a:gridCol>
              </a:tblGrid>
              <a:tr h="268583">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smtClean="0">
                          <a:latin typeface="Meiryo UI" panose="020B0604030504040204" pitchFamily="50" charset="-128"/>
                          <a:ea typeface="Meiryo UI" panose="020B0604030504040204" pitchFamily="50" charset="-128"/>
                        </a:rPr>
                        <a:t>大　　阪　　府</a:t>
                      </a:r>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smtClean="0">
                          <a:latin typeface="Meiryo UI" panose="020B0604030504040204" pitchFamily="50" charset="-128"/>
                          <a:ea typeface="Meiryo UI" panose="020B0604030504040204" pitchFamily="50" charset="-128"/>
                        </a:rPr>
                        <a:t>大　　阪　　市</a:t>
                      </a:r>
                      <a:endParaRPr kumimoji="1" lang="ja-JP" altLang="en-US" sz="1400" dirty="0">
                        <a:latin typeface="Meiryo UI" panose="020B0604030504040204" pitchFamily="50" charset="-128"/>
                        <a:ea typeface="Meiryo UI" panose="020B0604030504040204"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40057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政策企画部、総務部、府民文化部、福祉部、教育庁</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zh-CN" altLang="en-US" sz="1400" dirty="0" smtClean="0">
                          <a:latin typeface="Meiryo UI" panose="020B0604030504040204" pitchFamily="50" charset="-128"/>
                          <a:ea typeface="Meiryo UI" panose="020B0604030504040204" pitchFamily="50" charset="-128"/>
                        </a:rPr>
                        <a:t>区役所</a:t>
                      </a:r>
                      <a:r>
                        <a:rPr kumimoji="1" lang="ja-JP" altLang="en-US" sz="1400" dirty="0" err="1" smtClean="0">
                          <a:latin typeface="Meiryo UI" panose="020B0604030504040204" pitchFamily="50" charset="-128"/>
                          <a:ea typeface="Meiryo UI" panose="020B0604030504040204" pitchFamily="50" charset="-128"/>
                        </a:rPr>
                        <a:t>、</a:t>
                      </a:r>
                      <a:r>
                        <a:rPr kumimoji="1" lang="zh-CN" altLang="en-US" sz="1400" dirty="0" smtClean="0">
                          <a:latin typeface="Meiryo UI" panose="020B0604030504040204" pitchFamily="50" charset="-128"/>
                          <a:ea typeface="Meiryo UI" panose="020B0604030504040204" pitchFamily="50" charset="-128"/>
                        </a:rPr>
                        <a:t>経済戦略局、福祉局</a:t>
                      </a:r>
                      <a:r>
                        <a:rPr kumimoji="1" lang="ja-JP" altLang="en-US" sz="1400" dirty="0" err="1"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こども青少年局、教育委員会事務局</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r h="36740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latin typeface="Meiryo UI" panose="020B0604030504040204" pitchFamily="50" charset="-128"/>
                          <a:ea typeface="Meiryo UI" panose="020B0604030504040204" pitchFamily="50" charset="-128"/>
                        </a:rPr>
                        <a:t>万博推進局</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hMerge="1">
                  <a:txBody>
                    <a:bodyPr/>
                    <a:lstStyle/>
                    <a:p>
                      <a:pPr algn="l"/>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4010934718"/>
                  </a:ext>
                </a:extLst>
              </a:tr>
            </a:tbl>
          </a:graphicData>
        </a:graphic>
      </p:graphicFrame>
      <p:sp>
        <p:nvSpPr>
          <p:cNvPr id="67" name="テキスト ボックス 66"/>
          <p:cNvSpPr txBox="1"/>
          <p:nvPr/>
        </p:nvSpPr>
        <p:spPr>
          <a:xfrm>
            <a:off x="1017826" y="576182"/>
            <a:ext cx="10705652"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部会長：大阪府市万博推進局長</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p:txBody>
      </p:sp>
      <p:sp>
        <p:nvSpPr>
          <p:cNvPr id="68" name="テキスト ボックス 67"/>
          <p:cNvSpPr txBox="1"/>
          <p:nvPr/>
        </p:nvSpPr>
        <p:spPr>
          <a:xfrm>
            <a:off x="652841" y="2419561"/>
            <a:ext cx="5412044" cy="1054135"/>
          </a:xfrm>
          <a:prstGeom prst="rect">
            <a:avLst/>
          </a:prstGeom>
          <a:noFill/>
        </p:spPr>
        <p:txBody>
          <a:bodyPr wrap="square" rtlCol="0">
            <a:spAutoFit/>
          </a:bodyPr>
          <a:lstStyle/>
          <a:p>
            <a:pPr defTabSz="457200" hangingPunct="1">
              <a:lnSpc>
                <a:spcPts val="2500"/>
              </a:lnSpc>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(1)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ボランティア</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活動を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通じた万博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への</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参加</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500"/>
              </a:lnSpc>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大阪</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の子どもたち</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の万博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会場への無料</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招待</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500"/>
              </a:lnSpc>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(3)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大阪</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の魅力発信に</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向けたオール</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大阪による催事</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参加　</a:t>
            </a:r>
            <a:endParaRPr kumimoji="1" lang="ja-JP" altLang="en-US"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69" name="テキスト ボックス 68"/>
          <p:cNvSpPr txBox="1"/>
          <p:nvPr/>
        </p:nvSpPr>
        <p:spPr>
          <a:xfrm>
            <a:off x="4951839" y="2403389"/>
            <a:ext cx="5502489" cy="1054135"/>
          </a:xfrm>
          <a:prstGeom prst="rect">
            <a:avLst/>
          </a:prstGeom>
          <a:noFill/>
        </p:spPr>
        <p:txBody>
          <a:bodyPr wrap="square" rtlCol="0">
            <a:spAutoFit/>
          </a:bodyPr>
          <a:lstStyle/>
          <a:p>
            <a:pPr defTabSz="457200" hangingPunct="1">
              <a:lnSpc>
                <a:spcPts val="2500"/>
              </a:lnSpc>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(4)</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err="1" smtClean="0">
                <a:solidFill>
                  <a:prstClr val="black"/>
                </a:solidFill>
                <a:latin typeface="Meiryo UI" panose="020B0604030504040204" pitchFamily="50" charset="-128"/>
                <a:ea typeface="Meiryo UI" panose="020B0604030504040204" pitchFamily="50" charset="-128"/>
                <a:cs typeface="+mn-cs"/>
              </a:rPr>
              <a:t>障</a:t>
            </a:r>
            <a:r>
              <a:rPr kumimoji="1" lang="ja-JP" altLang="en-US" sz="1400" kern="1200" dirty="0" err="1">
                <a:solidFill>
                  <a:prstClr val="black"/>
                </a:solidFill>
                <a:latin typeface="Meiryo UI" panose="020B0604030504040204" pitchFamily="50" charset="-128"/>
                <a:ea typeface="Meiryo UI" panose="020B0604030504040204" pitchFamily="50" charset="-128"/>
                <a:cs typeface="+mn-cs"/>
              </a:rPr>
              <a:t>がい</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者や高齢者などの催事参加</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500"/>
              </a:lnSpc>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(5)</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を契機とした国際交流</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500"/>
              </a:lnSpc>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(6) </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修学</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旅行など全国からの誘客</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促進</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70" name="テキスト ボックス 69"/>
          <p:cNvSpPr txBox="1"/>
          <p:nvPr/>
        </p:nvSpPr>
        <p:spPr>
          <a:xfrm>
            <a:off x="499770" y="3385597"/>
            <a:ext cx="3451843" cy="461665"/>
          </a:xfrm>
          <a:prstGeom prst="rect">
            <a:avLst/>
          </a:prstGeom>
          <a:noFill/>
        </p:spPr>
        <p:txBody>
          <a:bodyPr wrap="square" rtlCol="0">
            <a:spAutoFit/>
          </a:bodyPr>
          <a:lstStyle/>
          <a:p>
            <a:pPr defTabSz="457200" hangingPunct="1">
              <a:lnSpc>
                <a:spcPct val="1500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71" name="テキスト ボックス 70"/>
          <p:cNvSpPr txBox="1"/>
          <p:nvPr/>
        </p:nvSpPr>
        <p:spPr>
          <a:xfrm>
            <a:off x="1056140" y="5450277"/>
            <a:ext cx="5129212" cy="1015663"/>
          </a:xfrm>
          <a:prstGeom prst="rect">
            <a:avLst/>
          </a:prstGeom>
          <a:noFill/>
        </p:spPr>
        <p:txBody>
          <a:bodyPr wrap="square" rtlCol="0">
            <a:spAutoFit/>
          </a:bodyPr>
          <a:lstStyle/>
          <a:p>
            <a:pPr marL="285750" indent="-285750" defTabSz="457200" hangingPunct="1">
              <a:lnSpc>
                <a:spcPts val="2400"/>
              </a:lnSpc>
              <a:buFont typeface="Wingdings" panose="05000000000000000000" pitchFamily="2" charset="2"/>
              <a:buChar char="Ø"/>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2022</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年  </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8</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月 </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5</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日　第</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1</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回参加促進部会</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400"/>
              </a:lnSpc>
              <a:buFont typeface="Wingdings" panose="05000000000000000000" pitchFamily="2" charset="2"/>
              <a:buChar char="Ø"/>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2022</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年</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12</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月 </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1</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日　第</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回参加促進部会</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400"/>
              </a:lnSpc>
              <a:buFont typeface="Wingdings" panose="05000000000000000000" pitchFamily="2" charset="2"/>
              <a:buChar char="Ø"/>
            </a:pP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年 </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3</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月</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27</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日　第</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3</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回参加促進部会</a:t>
            </a:r>
            <a:endParaRPr kumimoji="1" lang="ja-JP" altLang="en-US"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72" name="テキスト ボックス 71"/>
          <p:cNvSpPr txBox="1"/>
          <p:nvPr/>
        </p:nvSpPr>
        <p:spPr>
          <a:xfrm>
            <a:off x="691692" y="3674539"/>
            <a:ext cx="11181806" cy="1938992"/>
          </a:xfrm>
          <a:prstGeom prst="rect">
            <a:avLst/>
          </a:prstGeom>
          <a:noFill/>
        </p:spPr>
        <p:txBody>
          <a:bodyPr wrap="square" rtlCol="0">
            <a:spAutoFit/>
          </a:bodyPr>
          <a:lstStyle/>
          <a:p>
            <a:pPr defTabSz="457200" hangingPunct="1">
              <a:lnSpc>
                <a:spcPts val="2400"/>
              </a:lnSpc>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⑴ </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年</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3</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月から、ボランティア</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運営事</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業者の公募手続きを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開始</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⑵ 入場券の前売販売開始までに無料</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招待の対象範囲や実施手法などの事業</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スキームを公表できるよう、骨子</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案を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作成中</a:t>
            </a:r>
            <a:endParaRPr kumimoji="1" lang="ja-JP" altLang="en-US"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⑶ 府</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及び府内市町村が連携した、オール大阪による催事参加に向けた協議を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実施中</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⑷ </a:t>
            </a:r>
            <a:r>
              <a:rPr kumimoji="1" lang="ja-JP" altLang="en-US" sz="1400" kern="1200" dirty="0" err="1" smtClean="0">
                <a:solidFill>
                  <a:prstClr val="black"/>
                </a:solidFill>
                <a:latin typeface="Meiryo UI" panose="020B0604030504040204" pitchFamily="50" charset="-128"/>
                <a:ea typeface="Meiryo UI" panose="020B0604030504040204" pitchFamily="50" charset="-128"/>
                <a:cs typeface="+mn-cs"/>
              </a:rPr>
              <a:t>障</a:t>
            </a:r>
            <a:r>
              <a:rPr kumimoji="1" lang="ja-JP" altLang="en-US" sz="1400" kern="1200" dirty="0" err="1">
                <a:solidFill>
                  <a:prstClr val="black"/>
                </a:solidFill>
                <a:latin typeface="Meiryo UI" panose="020B0604030504040204" pitchFamily="50" charset="-128"/>
                <a:ea typeface="Meiryo UI" panose="020B0604030504040204" pitchFamily="50" charset="-128"/>
                <a:cs typeface="+mn-cs"/>
              </a:rPr>
              <a:t>がい</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者・</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高齢者などの催事参加に向け</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調整中</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（障がい者</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等が参画</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する舞台芸術への出展準備など）</a:t>
            </a:r>
          </a:p>
          <a:p>
            <a:pPr defTabSz="457200" hangingPunct="1">
              <a:lnSpc>
                <a:spcPts val="2400"/>
              </a:lnSpc>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⑸ 国の検討状況を引き続き注視しながら、府内市町村等の幅広い参加に向けた検討を継続</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lnSpc>
                <a:spcPts val="2400"/>
              </a:lnSpc>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⑹ 国や博覧会協会における全国</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の学校や旅行会社等への働きかけの状況を踏まえ、観光素材集の作成</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などを実施</a:t>
            </a:r>
            <a:endParaRPr kumimoji="1" lang="ja-JP" altLang="en-US"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73" name="正方形/長方形 72"/>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45</a:t>
            </a:fld>
            <a:endParaRPr lang="ja-JP" altLang="en-US" b="1" dirty="0">
              <a:solidFill>
                <a:schemeClr val="tx1"/>
              </a:solidFill>
            </a:endParaRPr>
          </a:p>
        </p:txBody>
      </p:sp>
    </p:spTree>
    <p:extLst>
      <p:ext uri="{BB962C8B-B14F-4D97-AF65-F5344CB8AC3E}">
        <p14:creationId xmlns:p14="http://schemas.microsoft.com/office/powerpoint/2010/main" val="825853035"/>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正方形/長方形 16"/>
          <p:cNvSpPr/>
          <p:nvPr/>
        </p:nvSpPr>
        <p:spPr>
          <a:xfrm>
            <a:off x="661772" y="3540312"/>
            <a:ext cx="10956129" cy="2173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661772" y="244915"/>
            <a:ext cx="5052456" cy="400110"/>
          </a:xfrm>
          <a:prstGeom prst="rect">
            <a:avLst/>
          </a:prstGeom>
          <a:noFill/>
        </p:spPr>
        <p:txBody>
          <a:bodyPr wrap="square" rtlCol="0">
            <a:spAutoFit/>
          </a:bodyPr>
          <a:lstStyle/>
          <a:p>
            <a:pPr>
              <a:lnSpc>
                <a:spcPts val="2400"/>
              </a:lnSpc>
            </a:pPr>
            <a:r>
              <a:rPr kumimoji="1" lang="en-US" altLang="ja-JP" sz="2000" b="1" dirty="0" smtClean="0">
                <a:latin typeface="Meiryo UI" panose="020B0604030504040204" pitchFamily="50" charset="-128"/>
                <a:ea typeface="Meiryo UI" panose="020B0604030504040204" pitchFamily="50" charset="-128"/>
              </a:rPr>
              <a:t>〈2023</a:t>
            </a:r>
            <a:r>
              <a:rPr kumimoji="1" lang="ja-JP" altLang="en-US" sz="2000" b="1" dirty="0" smtClean="0">
                <a:latin typeface="Meiryo UI" panose="020B0604030504040204" pitchFamily="50" charset="-128"/>
                <a:ea typeface="Meiryo UI" panose="020B0604030504040204" pitchFamily="50" charset="-128"/>
              </a:rPr>
              <a:t>年度の取組み</a:t>
            </a:r>
            <a:r>
              <a:rPr kumimoji="1" lang="en-US" altLang="ja-JP" sz="2000" b="1" dirty="0" smtClean="0">
                <a:latin typeface="Meiryo UI" panose="020B0604030504040204" pitchFamily="50" charset="-128"/>
                <a:ea typeface="Meiryo UI" panose="020B0604030504040204" pitchFamily="50" charset="-128"/>
              </a:rPr>
              <a:t>〉</a:t>
            </a:r>
          </a:p>
        </p:txBody>
      </p:sp>
      <p:sp>
        <p:nvSpPr>
          <p:cNvPr id="19" name="テキスト ボックス 18"/>
          <p:cNvSpPr txBox="1"/>
          <p:nvPr/>
        </p:nvSpPr>
        <p:spPr>
          <a:xfrm>
            <a:off x="872326" y="645025"/>
            <a:ext cx="11022129" cy="6017032"/>
          </a:xfrm>
          <a:prstGeom prst="rect">
            <a:avLst/>
          </a:prstGeom>
          <a:noFill/>
        </p:spPr>
        <p:txBody>
          <a:bodyPr wrap="square" rtlCol="0">
            <a:spAutoFit/>
          </a:bodyPr>
          <a:lstStyle/>
          <a:p>
            <a:pPr>
              <a:lnSpc>
                <a:spcPts val="2200"/>
              </a:lnSpc>
            </a:pPr>
            <a:r>
              <a:rPr kumimoji="1" lang="en-US" altLang="ja-JP" sz="1600" b="1" dirty="0" smtClean="0">
                <a:latin typeface="Meiryo UI" panose="020B0604030504040204" pitchFamily="50" charset="-128"/>
                <a:ea typeface="Meiryo UI" panose="020B0604030504040204" pitchFamily="50" charset="-128"/>
              </a:rPr>
              <a:t>(1)</a:t>
            </a:r>
            <a:r>
              <a:rPr kumimoji="1" lang="ja-JP" altLang="en-US" sz="1600" b="1" dirty="0" smtClean="0">
                <a:latin typeface="Meiryo UI" panose="020B0604030504040204" pitchFamily="50" charset="-128"/>
                <a:ea typeface="Meiryo UI" panose="020B0604030504040204" pitchFamily="50" charset="-128"/>
              </a:rPr>
              <a:t>　ボランティア</a:t>
            </a:r>
            <a:r>
              <a:rPr kumimoji="1" lang="ja-JP" altLang="en-US" sz="1600" b="1" dirty="0">
                <a:latin typeface="Meiryo UI" panose="020B0604030504040204" pitchFamily="50" charset="-128"/>
                <a:ea typeface="Meiryo UI" panose="020B0604030504040204" pitchFamily="50" charset="-128"/>
              </a:rPr>
              <a:t>活動を通じた万博への参加</a:t>
            </a:r>
            <a:endParaRPr kumimoji="1" lang="en-US" altLang="ja-JP"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ボランティア運営事業者を決定し、夏頃にボランティアセンター</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仮称</a:t>
            </a:r>
            <a:r>
              <a:rPr kumimoji="1" lang="en-US" altLang="ja-JP" sz="1400" dirty="0" smtClean="0">
                <a:latin typeface="Meiryo UI" panose="020B0604030504040204" pitchFamily="50" charset="-128"/>
                <a:ea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rPr>
              <a:t>を設置。博覧会協会や交通事業者等と調整を行い、活動内容等を整理したうえで、今年度後半にはボランティアの募集を開始。　</a:t>
            </a:r>
            <a:endParaRPr kumimoji="1" lang="en-US" altLang="ja-JP" sz="1400" dirty="0" smtClean="0">
              <a:latin typeface="Meiryo UI" panose="020B0604030504040204" pitchFamily="50" charset="-128"/>
              <a:ea typeface="Meiryo UI" panose="020B0604030504040204" pitchFamily="50" charset="-128"/>
            </a:endParaRPr>
          </a:p>
          <a:p>
            <a:pPr>
              <a:lnSpc>
                <a:spcPts val="2200"/>
              </a:lnSpc>
            </a:pPr>
            <a:endParaRPr kumimoji="1" lang="ja-JP" altLang="en-US" sz="1600" dirty="0" smtClean="0">
              <a:latin typeface="Meiryo UI" panose="020B0604030504040204" pitchFamily="50" charset="-128"/>
              <a:ea typeface="Meiryo UI" panose="020B0604030504040204" pitchFamily="50" charset="-128"/>
            </a:endParaRPr>
          </a:p>
          <a:p>
            <a:pPr>
              <a:lnSpc>
                <a:spcPts val="2200"/>
              </a:lnSpc>
            </a:pPr>
            <a:r>
              <a:rPr kumimoji="1" lang="en-US" altLang="ja-JP" sz="1600" b="1" dirty="0" smtClean="0">
                <a:latin typeface="Meiryo UI" panose="020B0604030504040204" pitchFamily="50" charset="-128"/>
                <a:ea typeface="Meiryo UI" panose="020B0604030504040204" pitchFamily="50" charset="-128"/>
              </a:rPr>
              <a:t>(2)</a:t>
            </a:r>
            <a:r>
              <a:rPr kumimoji="1" lang="ja-JP" altLang="en-US" sz="1600" b="1" dirty="0">
                <a:latin typeface="Meiryo UI" panose="020B0604030504040204" pitchFamily="50" charset="-128"/>
                <a:ea typeface="Meiryo UI" panose="020B0604030504040204" pitchFamily="50" charset="-128"/>
              </a:rPr>
              <a:t>　大阪の子どもたちの万博会場への無料招待</a:t>
            </a:r>
            <a:endParaRPr kumimoji="1" lang="en-US" altLang="ja-JP" sz="1600" b="1" dirty="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夏頃までに無料招待の対象範囲及び実施手法などの事業スキームを決定し、入場券前売り販売までに公表。併せて、具体的</a:t>
            </a:r>
            <a:r>
              <a:rPr kumimoji="1" lang="ja-JP" altLang="en-US" sz="1400" dirty="0">
                <a:latin typeface="Meiryo UI" panose="020B0604030504040204" pitchFamily="50" charset="-128"/>
                <a:ea typeface="Meiryo UI" panose="020B0604030504040204" pitchFamily="50" charset="-128"/>
              </a:rPr>
              <a:t>な</a:t>
            </a:r>
            <a:r>
              <a:rPr kumimoji="1" lang="ja-JP" altLang="en-US" sz="1400" dirty="0" smtClean="0">
                <a:latin typeface="Meiryo UI" panose="020B0604030504040204" pitchFamily="50" charset="-128"/>
                <a:ea typeface="Meiryo UI" panose="020B0604030504040204" pitchFamily="50" charset="-128"/>
              </a:rPr>
              <a:t>予約方法や交通手段等について調整を進める。また教育プログラムを活用した事前学習を推進。</a:t>
            </a:r>
            <a:endParaRPr kumimoji="1" lang="en-US" altLang="ja-JP" sz="1600" dirty="0" smtClean="0">
              <a:latin typeface="Meiryo UI" panose="020B0604030504040204" pitchFamily="50" charset="-128"/>
              <a:ea typeface="Meiryo UI" panose="020B0604030504040204" pitchFamily="50" charset="-128"/>
            </a:endParaRPr>
          </a:p>
          <a:p>
            <a:pPr>
              <a:lnSpc>
                <a:spcPts val="2200"/>
              </a:lnSpc>
            </a:pPr>
            <a:endParaRPr kumimoji="1" lang="en-US" altLang="ja-JP" sz="1600" dirty="0" smtClean="0">
              <a:latin typeface="Meiryo UI" panose="020B0604030504040204" pitchFamily="50" charset="-128"/>
              <a:ea typeface="Meiryo UI" panose="020B0604030504040204" pitchFamily="50" charset="-128"/>
            </a:endParaRPr>
          </a:p>
          <a:p>
            <a:pPr>
              <a:lnSpc>
                <a:spcPts val="2200"/>
              </a:lnSpc>
            </a:pPr>
            <a:r>
              <a:rPr kumimoji="1" lang="en-US" altLang="ja-JP" sz="1600" b="1" dirty="0" smtClean="0">
                <a:latin typeface="Meiryo UI" panose="020B0604030504040204" pitchFamily="50" charset="-128"/>
                <a:ea typeface="Meiryo UI" panose="020B0604030504040204" pitchFamily="50" charset="-128"/>
              </a:rPr>
              <a:t>(3) </a:t>
            </a:r>
            <a:r>
              <a:rPr kumimoji="1" lang="ja-JP" altLang="en-US" sz="1600" b="1" dirty="0" smtClean="0">
                <a:latin typeface="Meiryo UI" panose="020B0604030504040204" pitchFamily="50" charset="-128"/>
                <a:ea typeface="Meiryo UI" panose="020B0604030504040204" pitchFamily="50" charset="-128"/>
              </a:rPr>
              <a:t>大阪</a:t>
            </a:r>
            <a:r>
              <a:rPr kumimoji="1" lang="ja-JP" altLang="en-US" sz="1600" b="1" dirty="0">
                <a:latin typeface="Meiryo UI" panose="020B0604030504040204" pitchFamily="50" charset="-128"/>
                <a:ea typeface="Meiryo UI" panose="020B0604030504040204" pitchFamily="50" charset="-128"/>
              </a:rPr>
              <a:t>の魅力発信に向けたオール大阪による催事参加</a:t>
            </a:r>
            <a:endParaRPr kumimoji="1" lang="en-US" altLang="ja-JP" sz="1600" b="1" dirty="0" smtClean="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オール大阪による催事参加に向けた企画概要案を</a:t>
            </a:r>
            <a:r>
              <a:rPr kumimoji="1" lang="en-US" altLang="ja-JP" sz="1400" dirty="0" smtClean="0">
                <a:latin typeface="Meiryo UI" panose="020B0604030504040204" pitchFamily="50" charset="-128"/>
                <a:ea typeface="Meiryo UI" panose="020B0604030504040204" pitchFamily="50" charset="-128"/>
              </a:rPr>
              <a:t>6</a:t>
            </a:r>
            <a:r>
              <a:rPr kumimoji="1" lang="ja-JP" altLang="en-US" sz="1400" dirty="0" smtClean="0">
                <a:latin typeface="Meiryo UI" panose="020B0604030504040204" pitchFamily="50" charset="-128"/>
                <a:ea typeface="Meiryo UI" panose="020B0604030504040204" pitchFamily="50" charset="-128"/>
              </a:rPr>
              <a:t>月末までに作成し、秋頃には、催事企画書として取りまとめ、博覧会協会に提出。</a:t>
            </a:r>
            <a:endParaRPr kumimoji="1" lang="en-US" altLang="ja-JP" sz="1400" dirty="0" smtClean="0">
              <a:latin typeface="Meiryo UI" panose="020B0604030504040204" pitchFamily="50" charset="-128"/>
              <a:ea typeface="Meiryo UI" panose="020B0604030504040204" pitchFamily="50" charset="-128"/>
            </a:endParaRPr>
          </a:p>
          <a:p>
            <a:pPr>
              <a:lnSpc>
                <a:spcPts val="2200"/>
              </a:lnSpc>
            </a:pPr>
            <a:endParaRPr kumimoji="1" lang="en-US" altLang="ja-JP" sz="1600" dirty="0" smtClean="0">
              <a:latin typeface="Meiryo UI" panose="020B0604030504040204" pitchFamily="50" charset="-128"/>
              <a:ea typeface="Meiryo UI" panose="020B0604030504040204" pitchFamily="50" charset="-128"/>
            </a:endParaRPr>
          </a:p>
          <a:p>
            <a:pPr>
              <a:lnSpc>
                <a:spcPts val="2200"/>
              </a:lnSpc>
            </a:pPr>
            <a:r>
              <a:rPr kumimoji="1" lang="en-US" altLang="ja-JP" sz="1600" b="1" dirty="0" smtClean="0">
                <a:latin typeface="Meiryo UI" panose="020B0604030504040204" pitchFamily="50" charset="-128"/>
                <a:ea typeface="Meiryo UI" panose="020B0604030504040204" pitchFamily="50" charset="-128"/>
              </a:rPr>
              <a:t>(</a:t>
            </a:r>
            <a:r>
              <a:rPr kumimoji="1" lang="en-US" altLang="ja-JP" sz="1600" b="1" dirty="0">
                <a:latin typeface="Meiryo UI" panose="020B0604030504040204" pitchFamily="50" charset="-128"/>
                <a:ea typeface="Meiryo UI" panose="020B0604030504040204" pitchFamily="50" charset="-128"/>
              </a:rPr>
              <a:t>4</a:t>
            </a:r>
            <a:r>
              <a:rPr kumimoji="1" lang="en-US" altLang="ja-JP" sz="1600" b="1" dirty="0" smtClean="0">
                <a:latin typeface="Meiryo UI" panose="020B0604030504040204" pitchFamily="50" charset="-128"/>
                <a:ea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rPr>
              <a:t>　</a:t>
            </a:r>
            <a:r>
              <a:rPr kumimoji="1" lang="ja-JP" altLang="en-US" sz="1600" b="1" dirty="0" err="1" smtClean="0">
                <a:latin typeface="Meiryo UI" panose="020B0604030504040204" pitchFamily="50" charset="-128"/>
                <a:ea typeface="Meiryo UI" panose="020B0604030504040204" pitchFamily="50" charset="-128"/>
              </a:rPr>
              <a:t>障</a:t>
            </a:r>
            <a:r>
              <a:rPr kumimoji="1" lang="ja-JP" altLang="en-US" sz="1600" b="1" dirty="0" err="1">
                <a:latin typeface="Meiryo UI" panose="020B0604030504040204" pitchFamily="50" charset="-128"/>
                <a:ea typeface="Meiryo UI" panose="020B0604030504040204" pitchFamily="50" charset="-128"/>
              </a:rPr>
              <a:t>がい</a:t>
            </a:r>
            <a:r>
              <a:rPr kumimoji="1" lang="ja-JP" altLang="en-US" sz="1600" b="1" dirty="0">
                <a:latin typeface="Meiryo UI" panose="020B0604030504040204" pitchFamily="50" charset="-128"/>
                <a:ea typeface="Meiryo UI" panose="020B0604030504040204" pitchFamily="50" charset="-128"/>
              </a:rPr>
              <a:t>者や高齢者などの催事</a:t>
            </a:r>
            <a:r>
              <a:rPr kumimoji="1" lang="ja-JP" altLang="en-US" sz="1600" b="1" dirty="0" smtClean="0">
                <a:latin typeface="Meiryo UI" panose="020B0604030504040204" pitchFamily="50" charset="-128"/>
                <a:ea typeface="Meiryo UI" panose="020B0604030504040204" pitchFamily="50" charset="-128"/>
              </a:rPr>
              <a:t>参加</a:t>
            </a:r>
            <a:endParaRPr kumimoji="1" lang="en-US" altLang="ja-JP" sz="1600" b="1" dirty="0" smtClean="0">
              <a:latin typeface="Meiryo UI" panose="020B0604030504040204" pitchFamily="50" charset="-128"/>
              <a:ea typeface="Meiryo UI" panose="020B0604030504040204" pitchFamily="50" charset="-128"/>
            </a:endParaRPr>
          </a:p>
          <a:p>
            <a:pPr>
              <a:lnSpc>
                <a:spcPts val="2200"/>
              </a:lnSpc>
            </a:pPr>
            <a:r>
              <a:rPr kumimoji="1" lang="en-US" altLang="ja-JP" sz="1400" dirty="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博覧会</a:t>
            </a:r>
            <a:r>
              <a:rPr kumimoji="1" lang="ja-JP" altLang="en-US" sz="1400" dirty="0">
                <a:latin typeface="Meiryo UI" panose="020B0604030504040204" pitchFamily="50" charset="-128"/>
                <a:ea typeface="Meiryo UI" panose="020B0604030504040204" pitchFamily="50" charset="-128"/>
              </a:rPr>
              <a:t>協会の一般参加催事の募集開始（夏頃）にあわせ、</a:t>
            </a:r>
            <a:r>
              <a:rPr kumimoji="1" lang="ja-JP" altLang="en-US" sz="1400" dirty="0" err="1">
                <a:latin typeface="Meiryo UI" panose="020B0604030504040204" pitchFamily="50" charset="-128"/>
                <a:ea typeface="Meiryo UI" panose="020B0604030504040204" pitchFamily="50" charset="-128"/>
              </a:rPr>
              <a:t>障がい</a:t>
            </a:r>
            <a:r>
              <a:rPr kumimoji="1" lang="ja-JP" altLang="en-US" sz="1400" dirty="0">
                <a:latin typeface="Meiryo UI" panose="020B0604030504040204" pitchFamily="50" charset="-128"/>
                <a:ea typeface="Meiryo UI" panose="020B0604030504040204" pitchFamily="50" charset="-128"/>
              </a:rPr>
              <a:t>者・高齢者関連団体等への周知・</a:t>
            </a:r>
            <a:r>
              <a:rPr kumimoji="1" lang="ja-JP" altLang="en-US" sz="1400" dirty="0" smtClean="0">
                <a:latin typeface="Meiryo UI" panose="020B0604030504040204" pitchFamily="50" charset="-128"/>
                <a:ea typeface="Meiryo UI" panose="020B0604030504040204" pitchFamily="50" charset="-128"/>
              </a:rPr>
              <a:t>呼びかけを行</a:t>
            </a:r>
            <a:r>
              <a:rPr kumimoji="1" lang="ja-JP" altLang="en-US" sz="1400" dirty="0">
                <a:latin typeface="Meiryo UI" panose="020B0604030504040204" pitchFamily="50" charset="-128"/>
                <a:ea typeface="Meiryo UI" panose="020B0604030504040204" pitchFamily="50" charset="-128"/>
              </a:rPr>
              <a:t>うとともに</a:t>
            </a:r>
            <a:r>
              <a:rPr kumimoji="1" lang="ja-JP" altLang="en-US" sz="1400" dirty="0" smtClean="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障がい</a:t>
            </a:r>
            <a:r>
              <a:rPr kumimoji="1" lang="ja-JP" altLang="en-US" sz="1400" dirty="0" smtClean="0">
                <a:latin typeface="Meiryo UI" panose="020B0604030504040204" pitchFamily="50" charset="-128"/>
                <a:ea typeface="Meiryo UI" panose="020B0604030504040204" pitchFamily="50" charset="-128"/>
              </a:rPr>
              <a:t>者等が</a:t>
            </a:r>
            <a:r>
              <a:rPr kumimoji="1" lang="ja-JP" altLang="en-US" sz="1400" dirty="0">
                <a:latin typeface="Meiryo UI" panose="020B0604030504040204" pitchFamily="50" charset="-128"/>
                <a:ea typeface="Meiryo UI" panose="020B0604030504040204" pitchFamily="50" charset="-128"/>
              </a:rPr>
              <a:t>参画する舞台</a:t>
            </a:r>
            <a:r>
              <a:rPr kumimoji="1" lang="ja-JP" altLang="en-US" sz="1400" dirty="0" smtClean="0">
                <a:latin typeface="Meiryo UI" panose="020B0604030504040204" pitchFamily="50" charset="-128"/>
                <a:ea typeface="Meiryo UI" panose="020B0604030504040204" pitchFamily="50" charset="-128"/>
              </a:rPr>
              <a:t>芸術等への</a:t>
            </a:r>
            <a:r>
              <a:rPr kumimoji="1" lang="ja-JP" altLang="en-US" sz="1400" dirty="0">
                <a:latin typeface="Meiryo UI" panose="020B0604030504040204" pitchFamily="50" charset="-128"/>
                <a:ea typeface="Meiryo UI" panose="020B0604030504040204" pitchFamily="50" charset="-128"/>
              </a:rPr>
              <a:t>出展準備や出展作品の作成を</a:t>
            </a:r>
            <a:r>
              <a:rPr kumimoji="1" lang="ja-JP" altLang="en-US" sz="1400" dirty="0" smtClean="0">
                <a:latin typeface="Meiryo UI" panose="020B0604030504040204" pitchFamily="50" charset="-128"/>
                <a:ea typeface="Meiryo UI" panose="020B0604030504040204" pitchFamily="50" charset="-128"/>
              </a:rPr>
              <a:t>進める</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en-US" altLang="ja-JP" sz="1600" b="1" dirty="0">
                <a:latin typeface="Meiryo UI" panose="020B0604030504040204" pitchFamily="50" charset="-128"/>
                <a:ea typeface="Meiryo UI" panose="020B0604030504040204" pitchFamily="50" charset="-128"/>
              </a:rPr>
              <a:t>(5</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万博</a:t>
            </a:r>
            <a:r>
              <a:rPr kumimoji="1" lang="ja-JP" altLang="en-US" sz="1600" b="1" dirty="0">
                <a:latin typeface="Meiryo UI" panose="020B0604030504040204" pitchFamily="50" charset="-128"/>
                <a:ea typeface="Meiryo UI" panose="020B0604030504040204" pitchFamily="50" charset="-128"/>
              </a:rPr>
              <a:t>を契機とした国際</a:t>
            </a:r>
            <a:r>
              <a:rPr kumimoji="1" lang="ja-JP" altLang="en-US" sz="1600" b="1" dirty="0" smtClean="0">
                <a:latin typeface="Meiryo UI" panose="020B0604030504040204" pitchFamily="50" charset="-128"/>
                <a:ea typeface="Meiryo UI" panose="020B0604030504040204" pitchFamily="50" charset="-128"/>
              </a:rPr>
              <a:t>交流</a:t>
            </a:r>
            <a:endParaRPr kumimoji="1" lang="en-US" altLang="ja-JP" sz="1600" dirty="0" smtClean="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国</a:t>
            </a:r>
            <a:r>
              <a:rPr kumimoji="1" lang="ja-JP" altLang="en-US" sz="1400" dirty="0">
                <a:latin typeface="Meiryo UI" panose="020B0604030504040204" pitchFamily="50" charset="-128"/>
                <a:ea typeface="Meiryo UI" panose="020B0604030504040204" pitchFamily="50" charset="-128"/>
              </a:rPr>
              <a:t>の国際交流モデル事業の実施動向等について情報収集を行い、府内市町村における交流促進に</a:t>
            </a:r>
            <a:r>
              <a:rPr kumimoji="1" lang="ja-JP" altLang="en-US" sz="1400" dirty="0" smtClean="0">
                <a:latin typeface="Meiryo UI" panose="020B0604030504040204" pitchFamily="50" charset="-128"/>
                <a:ea typeface="Meiryo UI" panose="020B0604030504040204" pitchFamily="50" charset="-128"/>
              </a:rPr>
              <a:t>つなげる。</a:t>
            </a:r>
            <a:endParaRPr kumimoji="1" lang="en-US" altLang="ja-JP" sz="1600" dirty="0" smtClean="0">
              <a:latin typeface="Meiryo UI" panose="020B0604030504040204" pitchFamily="50" charset="-128"/>
              <a:ea typeface="Meiryo UI" panose="020B0604030504040204" pitchFamily="50" charset="-128"/>
            </a:endParaRPr>
          </a:p>
          <a:p>
            <a:pPr>
              <a:lnSpc>
                <a:spcPts val="2200"/>
              </a:lnSpc>
            </a:pPr>
            <a:endParaRPr kumimoji="1" lang="en-US" altLang="ja-JP" sz="1600" dirty="0">
              <a:latin typeface="Meiryo UI" panose="020B0604030504040204" pitchFamily="50" charset="-128"/>
              <a:ea typeface="Meiryo UI" panose="020B0604030504040204" pitchFamily="50" charset="-128"/>
            </a:endParaRPr>
          </a:p>
          <a:p>
            <a:pPr>
              <a:lnSpc>
                <a:spcPts val="2200"/>
              </a:lnSpc>
            </a:pPr>
            <a:r>
              <a:rPr kumimoji="1" lang="en-US" altLang="ja-JP" sz="1600" b="1" dirty="0">
                <a:latin typeface="Meiryo UI" panose="020B0604030504040204" pitchFamily="50" charset="-128"/>
                <a:ea typeface="Meiryo UI" panose="020B0604030504040204" pitchFamily="50" charset="-128"/>
              </a:rPr>
              <a:t>(6</a:t>
            </a:r>
            <a:r>
              <a:rPr kumimoji="1" lang="en-US" altLang="ja-JP" sz="1600" b="1" dirty="0" smtClean="0">
                <a:latin typeface="Meiryo UI" panose="020B0604030504040204" pitchFamily="50" charset="-128"/>
                <a:ea typeface="Meiryo UI" panose="020B0604030504040204" pitchFamily="50" charset="-128"/>
              </a:rPr>
              <a:t>)  </a:t>
            </a:r>
            <a:r>
              <a:rPr kumimoji="1" lang="ja-JP" altLang="en-US" sz="1600" b="1" dirty="0" smtClean="0">
                <a:latin typeface="Meiryo UI" panose="020B0604030504040204" pitchFamily="50" charset="-128"/>
                <a:ea typeface="Meiryo UI" panose="020B0604030504040204" pitchFamily="50" charset="-128"/>
              </a:rPr>
              <a:t>修学</a:t>
            </a:r>
            <a:r>
              <a:rPr kumimoji="1" lang="ja-JP" altLang="en-US" sz="1600" b="1" dirty="0">
                <a:latin typeface="Meiryo UI" panose="020B0604030504040204" pitchFamily="50" charset="-128"/>
                <a:ea typeface="Meiryo UI" panose="020B0604030504040204" pitchFamily="50" charset="-128"/>
              </a:rPr>
              <a:t>旅行など全国からの誘客</a:t>
            </a:r>
            <a:r>
              <a:rPr kumimoji="1" lang="ja-JP" altLang="en-US" sz="1600" b="1" dirty="0" smtClean="0">
                <a:latin typeface="Meiryo UI" panose="020B0604030504040204" pitchFamily="50" charset="-128"/>
                <a:ea typeface="Meiryo UI" panose="020B0604030504040204" pitchFamily="50" charset="-128"/>
              </a:rPr>
              <a:t>促進</a:t>
            </a:r>
            <a:endParaRPr kumimoji="1" lang="en-US" altLang="ja-JP" sz="1600" b="1" dirty="0" smtClean="0">
              <a:latin typeface="Meiryo UI" panose="020B0604030504040204" pitchFamily="50" charset="-128"/>
              <a:ea typeface="Meiryo UI" panose="020B0604030504040204" pitchFamily="50" charset="-128"/>
            </a:endParaRPr>
          </a:p>
          <a:p>
            <a:pPr>
              <a:lnSpc>
                <a:spcPts val="2200"/>
              </a:lnSpc>
            </a:pPr>
            <a:r>
              <a:rPr kumimoji="1" lang="ja-JP" altLang="en-US" sz="1600" dirty="0">
                <a:latin typeface="Meiryo UI" panose="020B0604030504040204" pitchFamily="50" charset="-128"/>
                <a:ea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rPr>
              <a:t>博覧会</a:t>
            </a:r>
            <a:r>
              <a:rPr kumimoji="1" lang="ja-JP" altLang="en-US" sz="1400" dirty="0">
                <a:latin typeface="Meiryo UI" panose="020B0604030504040204" pitchFamily="50" charset="-128"/>
                <a:ea typeface="Meiryo UI" panose="020B0604030504040204" pitchFamily="50" charset="-128"/>
              </a:rPr>
              <a:t>協会や大阪観光局等と連携し、修学旅行等における府内周遊コンテンツを旅行会社等へ</a:t>
            </a:r>
            <a:r>
              <a:rPr kumimoji="1" lang="en-US" altLang="ja-JP" sz="1400" dirty="0" smtClean="0">
                <a:latin typeface="Meiryo UI" panose="020B0604030504040204" pitchFamily="50" charset="-128"/>
                <a:ea typeface="Meiryo UI" panose="020B0604030504040204" pitchFamily="50" charset="-128"/>
              </a:rPr>
              <a:t>PR</a:t>
            </a:r>
            <a:r>
              <a:rPr kumimoji="1" lang="ja-JP" altLang="en-US" sz="1400" dirty="0" err="1" smtClean="0">
                <a:latin typeface="Meiryo UI" panose="020B0604030504040204" pitchFamily="50" charset="-128"/>
                <a:ea typeface="Meiryo UI" panose="020B0604030504040204" pitchFamily="50" charset="-128"/>
              </a:rPr>
              <a:t>。</a:t>
            </a:r>
            <a:endParaRPr kumimoji="1" lang="ja-JP" altLang="en-US" sz="1400" dirty="0" smtClean="0">
              <a:latin typeface="Meiryo UI" panose="020B0604030504040204" pitchFamily="50" charset="-128"/>
              <a:ea typeface="Meiryo UI" panose="020B0604030504040204" pitchFamily="50" charset="-128"/>
            </a:endParaRPr>
          </a:p>
          <a:p>
            <a:pPr>
              <a:lnSpc>
                <a:spcPts val="2200"/>
              </a:lnSpc>
            </a:pPr>
            <a:endParaRPr kumimoji="1" lang="en-US" altLang="ja-JP" sz="1600" dirty="0" smtClean="0">
              <a:latin typeface="Meiryo UI" panose="020B0604030504040204" pitchFamily="50" charset="-128"/>
              <a:ea typeface="Meiryo UI" panose="020B0604030504040204" pitchFamily="50" charset="-128"/>
            </a:endParaRPr>
          </a:p>
        </p:txBody>
      </p:sp>
      <p:sp>
        <p:nvSpPr>
          <p:cNvPr id="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46</a:t>
            </a:fld>
            <a:endParaRPr lang="ja-JP" altLang="en-US" b="1" dirty="0">
              <a:solidFill>
                <a:schemeClr val="tx1"/>
              </a:solidFill>
            </a:endParaRPr>
          </a:p>
        </p:txBody>
      </p:sp>
    </p:spTree>
    <p:extLst>
      <p:ext uri="{BB962C8B-B14F-4D97-AF65-F5344CB8AC3E}">
        <p14:creationId xmlns:p14="http://schemas.microsoft.com/office/powerpoint/2010/main" val="101146462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graphicFrame>
        <p:nvGraphicFramePr>
          <p:cNvPr id="90" name="表 89"/>
          <p:cNvGraphicFramePr>
            <a:graphicFrameLocks noGrp="1"/>
          </p:cNvGraphicFramePr>
          <p:nvPr>
            <p:extLst>
              <p:ext uri="{D42A27DB-BD31-4B8C-83A1-F6EECF244321}">
                <p14:modId xmlns:p14="http://schemas.microsoft.com/office/powerpoint/2010/main" val="2327505111"/>
              </p:ext>
            </p:extLst>
          </p:nvPr>
        </p:nvGraphicFramePr>
        <p:xfrm>
          <a:off x="1280160" y="550431"/>
          <a:ext cx="9562011" cy="6098560"/>
        </p:xfrm>
        <a:graphic>
          <a:graphicData uri="http://schemas.openxmlformats.org/drawingml/2006/table">
            <a:tbl>
              <a:tblPr firstRow="1" bandRow="1"/>
              <a:tblGrid>
                <a:gridCol w="1318544">
                  <a:extLst>
                    <a:ext uri="{9D8B030D-6E8A-4147-A177-3AD203B41FA5}">
                      <a16:colId xmlns:a16="http://schemas.microsoft.com/office/drawing/2014/main" val="2614453765"/>
                    </a:ext>
                  </a:extLst>
                </a:gridCol>
                <a:gridCol w="3516171">
                  <a:extLst>
                    <a:ext uri="{9D8B030D-6E8A-4147-A177-3AD203B41FA5}">
                      <a16:colId xmlns:a16="http://schemas.microsoft.com/office/drawing/2014/main" val="3769974870"/>
                    </a:ext>
                  </a:extLst>
                </a:gridCol>
                <a:gridCol w="3438034">
                  <a:extLst>
                    <a:ext uri="{9D8B030D-6E8A-4147-A177-3AD203B41FA5}">
                      <a16:colId xmlns:a16="http://schemas.microsoft.com/office/drawing/2014/main" val="3237007313"/>
                    </a:ext>
                  </a:extLst>
                </a:gridCol>
                <a:gridCol w="1289262">
                  <a:extLst>
                    <a:ext uri="{9D8B030D-6E8A-4147-A177-3AD203B41FA5}">
                      <a16:colId xmlns:a16="http://schemas.microsoft.com/office/drawing/2014/main" val="3265248454"/>
                    </a:ext>
                  </a:extLst>
                </a:gridCol>
              </a:tblGrid>
              <a:tr h="321723">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ctr"/>
                      <a:r>
                        <a:rPr kumimoji="1" lang="en-US" altLang="ja-JP" sz="1000" b="1" dirty="0">
                          <a:latin typeface="Meiryo UI"/>
                          <a:ea typeface="Meiryo UI"/>
                        </a:rPr>
                        <a:t>2023</a:t>
                      </a:r>
                      <a:r>
                        <a:rPr kumimoji="1" lang="ja-JP" altLang="en-US" sz="1000" b="1" dirty="0">
                          <a:latin typeface="Meiryo UI"/>
                          <a:ea typeface="Meiryo UI"/>
                        </a:rPr>
                        <a:t>年度</a:t>
                      </a:r>
                    </a:p>
                  </a:txBody>
                  <a:tcPr marL="51435" marR="51435" marT="25718" marB="2571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ctr"/>
                      <a:r>
                        <a:rPr kumimoji="1" lang="en-US" altLang="ja-JP" sz="1000" b="1" dirty="0">
                          <a:latin typeface="Meiryo UI"/>
                          <a:ea typeface="Meiryo UI"/>
                        </a:rPr>
                        <a:t>2024</a:t>
                      </a:r>
                      <a:r>
                        <a:rPr kumimoji="1" lang="ja-JP" altLang="en-US" sz="1000" b="1" dirty="0">
                          <a:latin typeface="Meiryo UI"/>
                          <a:ea typeface="Meiryo UI"/>
                        </a:rPr>
                        <a:t>年度</a:t>
                      </a:r>
                    </a:p>
                  </a:txBody>
                  <a:tcPr marL="51435" marR="51435" marT="25718" marB="2571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ctr"/>
                      <a:r>
                        <a:rPr kumimoji="1" lang="en-US" altLang="ja-JP" sz="1000" b="1" dirty="0">
                          <a:latin typeface="Meiryo UI"/>
                          <a:ea typeface="Meiryo UI"/>
                        </a:rPr>
                        <a:t>2025</a:t>
                      </a:r>
                      <a:r>
                        <a:rPr kumimoji="1" lang="ja-JP" altLang="en-US" sz="1000" b="1" dirty="0">
                          <a:latin typeface="Meiryo UI"/>
                          <a:ea typeface="Meiryo UI"/>
                        </a:rPr>
                        <a:t>年度</a:t>
                      </a:r>
                      <a:endParaRPr kumimoji="1" lang="en-US" altLang="ja-JP" sz="1000" b="1" dirty="0">
                        <a:latin typeface="Meiryo UI"/>
                        <a:ea typeface="Meiryo UI"/>
                      </a:endParaRPr>
                    </a:p>
                  </a:txBody>
                  <a:tcPr marL="51435" marR="51435" marT="25718" marB="25718"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02455767"/>
                  </a:ext>
                </a:extLst>
              </a:tr>
              <a:tr h="955871">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⑴</a:t>
                      </a:r>
                      <a:r>
                        <a:rPr lang="ja-JP" altLang="en-US" sz="1000" b="1" i="0" u="none" strike="noStrike" baseline="0"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ボランティア活動を</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  通じた万博への参加</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5359" marR="5359" marT="535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61300820"/>
                  </a:ext>
                </a:extLst>
              </a:tr>
              <a:tr h="1116030">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⑵ 大阪の子どもたちの</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万博会場への無料</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招待</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txBody>
                  <a:tcPr marL="5359" marR="5359" marT="535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1432743"/>
                  </a:ext>
                </a:extLst>
              </a:tr>
              <a:tr h="1568898">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l" fontAlgn="ct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⑶</a:t>
                      </a:r>
                      <a:r>
                        <a:rPr lang="en-US" altLang="ja-JP" sz="1000" b="1" i="0" u="none" strike="noStrike" baseline="0"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大阪の魅力発信に</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向けたオール大阪に</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  よる催事参加</a:t>
                      </a:r>
                    </a:p>
                  </a:txBody>
                  <a:tcPr marL="5359" marR="5359" marT="535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4732014"/>
                  </a:ext>
                </a:extLst>
              </a:tr>
              <a:tr h="885544">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l" fontAlgn="ct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⑷</a:t>
                      </a:r>
                      <a:r>
                        <a:rPr lang="en-US" altLang="ja-JP" sz="1000" b="1" i="0" u="none" strike="noStrike" baseline="0"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err="1" smtClean="0">
                          <a:solidFill>
                            <a:srgbClr val="000000"/>
                          </a:solidFill>
                          <a:effectLst/>
                          <a:latin typeface="Meiryo UI" panose="020B0604030504040204" pitchFamily="50" charset="-128"/>
                          <a:ea typeface="Meiryo UI" panose="020B0604030504040204" pitchFamily="50" charset="-128"/>
                        </a:rPr>
                        <a:t>障がい</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者や高齢者</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rPr>
                        <a:t>  </a:t>
                      </a: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などの催事参加</a:t>
                      </a:r>
                    </a:p>
                  </a:txBody>
                  <a:tcPr marL="5359" marR="5359" marT="535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22992373"/>
                  </a:ext>
                </a:extLst>
              </a:tr>
              <a:tr h="618669">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l" fontAlgn="ct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⑸ 万博を契機とした</a:t>
                      </a:r>
                      <a:endParaRPr lang="en-US" altLang="ja-JP" sz="1000" b="1" i="0" u="none" strike="noStrike" dirty="0" smtClean="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1" i="0" u="none" strike="noStrike" dirty="0" smtClean="0">
                          <a:solidFill>
                            <a:srgbClr val="000000"/>
                          </a:solidFill>
                          <a:effectLst/>
                          <a:latin typeface="Meiryo UI" panose="020B0604030504040204" pitchFamily="50" charset="-128"/>
                          <a:ea typeface="Meiryo UI" panose="020B0604030504040204" pitchFamily="50" charset="-128"/>
                        </a:rPr>
                        <a:t>  国際交流</a:t>
                      </a:r>
                      <a:endParaRPr lang="ja-JP" altLang="en-US" sz="1000" b="1" i="0" u="none" strike="noStrike" dirty="0">
                        <a:solidFill>
                          <a:srgbClr val="000000"/>
                        </a:solidFill>
                        <a:effectLst/>
                        <a:latin typeface="Meiryo UI" panose="020B0604030504040204" pitchFamily="50" charset="-128"/>
                        <a:ea typeface="Meiryo UI" panose="020B0604030504040204" pitchFamily="50" charset="-128"/>
                      </a:endParaRPr>
                    </a:p>
                  </a:txBody>
                  <a:tcPr marL="5359" marR="5359" marT="535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31585910"/>
                  </a:ext>
                </a:extLst>
              </a:tr>
              <a:tr h="631825">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algn="l" fontAlgn="ctr"/>
                      <a:r>
                        <a:rPr lang="ja-JP" altLang="en-US" sz="1000" b="1" i="0" u="none" strike="noStrike" dirty="0" smtClean="0">
                          <a:solidFill>
                            <a:srgbClr val="000000"/>
                          </a:solidFill>
                          <a:effectLst/>
                          <a:latin typeface="Meiryo UI"/>
                          <a:ea typeface="Meiryo UI"/>
                        </a:rPr>
                        <a:t>⑹</a:t>
                      </a:r>
                      <a:r>
                        <a:rPr lang="en-US" altLang="ja-JP" sz="1000" b="1" i="0" u="none" strike="noStrike" baseline="0" dirty="0" smtClean="0">
                          <a:solidFill>
                            <a:srgbClr val="000000"/>
                          </a:solidFill>
                          <a:effectLst/>
                          <a:latin typeface="Meiryo UI"/>
                          <a:ea typeface="Meiryo UI"/>
                        </a:rPr>
                        <a:t> </a:t>
                      </a:r>
                      <a:r>
                        <a:rPr lang="ja-JP" altLang="en-US" sz="1000" b="1" i="0" u="none" strike="noStrike" dirty="0" smtClean="0">
                          <a:solidFill>
                            <a:srgbClr val="000000"/>
                          </a:solidFill>
                          <a:effectLst/>
                          <a:latin typeface="Meiryo UI"/>
                          <a:ea typeface="Meiryo UI"/>
                        </a:rPr>
                        <a:t>修学旅行など全国</a:t>
                      </a:r>
                      <a:endParaRPr lang="en-US" altLang="ja-JP" sz="1000" b="1" i="0" u="none" strike="noStrike" dirty="0" smtClean="0">
                        <a:solidFill>
                          <a:srgbClr val="000000"/>
                        </a:solidFill>
                        <a:effectLst/>
                        <a:latin typeface="Meiryo UI"/>
                        <a:ea typeface="Meiryo UI"/>
                      </a:endParaRPr>
                    </a:p>
                    <a:p>
                      <a:pPr algn="l" fontAlgn="ctr"/>
                      <a:r>
                        <a:rPr lang="en-US" altLang="ja-JP" sz="1000" b="1" i="0" u="none" strike="noStrike" dirty="0" smtClean="0">
                          <a:solidFill>
                            <a:srgbClr val="000000"/>
                          </a:solidFill>
                          <a:effectLst/>
                          <a:latin typeface="Meiryo UI"/>
                          <a:ea typeface="Meiryo UI"/>
                        </a:rPr>
                        <a:t>  </a:t>
                      </a:r>
                      <a:r>
                        <a:rPr lang="ja-JP" altLang="en-US" sz="1000" b="1" i="0" u="none" strike="noStrike" dirty="0" smtClean="0">
                          <a:solidFill>
                            <a:srgbClr val="000000"/>
                          </a:solidFill>
                          <a:effectLst/>
                          <a:latin typeface="Meiryo UI"/>
                          <a:ea typeface="Meiryo UI"/>
                        </a:rPr>
                        <a:t>からの誘客促進</a:t>
                      </a:r>
                      <a:endParaRPr lang="ja-JP" dirty="0"/>
                    </a:p>
                  </a:txBody>
                  <a:tcPr marL="5359" marR="5359" marT="5359"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endParaRPr kumimoji="1" lang="ja-JP" altLang="en-US" sz="800" dirty="0">
                        <a:latin typeface="Meiryo UI" panose="020B0604030504040204" pitchFamily="50" charset="-128"/>
                        <a:ea typeface="Meiryo UI" panose="020B0604030504040204" pitchFamily="50" charset="-128"/>
                      </a:endParaRPr>
                    </a:p>
                  </a:txBody>
                  <a:tcPr marL="51435" marR="51435" marT="25718" marB="25718">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61373239"/>
                  </a:ext>
                </a:extLst>
              </a:tr>
            </a:tbl>
          </a:graphicData>
        </a:graphic>
      </p:graphicFrame>
      <p:sp>
        <p:nvSpPr>
          <p:cNvPr id="91" name="角丸四角形 90"/>
          <p:cNvSpPr/>
          <p:nvPr/>
        </p:nvSpPr>
        <p:spPr>
          <a:xfrm>
            <a:off x="9819325" y="1163917"/>
            <a:ext cx="772293" cy="5293450"/>
          </a:xfrm>
          <a:prstGeom prst="roundRect">
            <a:avLst/>
          </a:prstGeom>
          <a:solidFill>
            <a:srgbClr val="5B9BD5">
              <a:lumMod val="50000"/>
            </a:srgbClr>
          </a:solidFill>
          <a:ln w="12700" cap="flat" cmpd="sng" algn="ctr">
            <a:solidFill>
              <a:srgbClr val="5B9BD5">
                <a:shade val="50000"/>
              </a:srgbClr>
            </a:solidFill>
            <a:prstDash val="solid"/>
            <a:miter lim="800000"/>
          </a:ln>
          <a:effectLst/>
        </p:spPr>
        <p:txBody>
          <a:bodyPr vert="eaVert"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游ゴシック" panose="020B0400000000000000" pitchFamily="50" charset="-128"/>
                <a:cs typeface="+mn-cs"/>
              </a:rPr>
              <a:t>　　大阪・関西万博開催</a:t>
            </a:r>
          </a:p>
        </p:txBody>
      </p:sp>
      <p:sp>
        <p:nvSpPr>
          <p:cNvPr id="92" name="テキスト ボックス 91"/>
          <p:cNvSpPr txBox="1"/>
          <p:nvPr/>
        </p:nvSpPr>
        <p:spPr>
          <a:xfrm>
            <a:off x="9728955" y="1234266"/>
            <a:ext cx="890254" cy="738664"/>
          </a:xfrm>
          <a:prstGeom prst="rect">
            <a:avLst/>
          </a:prstGeom>
          <a:noFill/>
        </p:spPr>
        <p:txBody>
          <a:bodyPr wrap="square" rtlCol="0">
            <a:spAutoFit/>
          </a:bodyPr>
          <a:lstStyle/>
          <a:p>
            <a:pPr algn="ctr" defTabSz="457200" hangingPunct="1"/>
            <a:r>
              <a:rPr lang="en-US" altLang="ja-JP" sz="1400" b="1" kern="1200" dirty="0">
                <a:solidFill>
                  <a:prstClr val="white"/>
                </a:solidFill>
                <a:latin typeface="Meiryo UI" panose="020B0604030504040204" pitchFamily="50" charset="-128"/>
                <a:ea typeface="Meiryo UI" panose="020B0604030504040204" pitchFamily="50" charset="-128"/>
                <a:cs typeface="+mn-cs"/>
              </a:rPr>
              <a:t>4/13</a:t>
            </a:r>
          </a:p>
          <a:p>
            <a:pPr algn="ctr" defTabSz="457200" hangingPunct="1"/>
            <a:r>
              <a:rPr lang="en-US" altLang="ja-JP" sz="1400" b="1" kern="1200" dirty="0">
                <a:solidFill>
                  <a:prstClr val="white"/>
                </a:solidFill>
                <a:latin typeface="Meiryo UI" panose="020B0604030504040204" pitchFamily="50" charset="-128"/>
                <a:ea typeface="Meiryo UI" panose="020B0604030504040204" pitchFamily="50" charset="-128"/>
                <a:cs typeface="+mn-cs"/>
              </a:rPr>
              <a:t>~</a:t>
            </a:r>
          </a:p>
          <a:p>
            <a:pPr algn="ctr" defTabSz="457200" hangingPunct="1"/>
            <a:r>
              <a:rPr lang="en-US" altLang="ja-JP" sz="1400" b="1" kern="1200" dirty="0">
                <a:solidFill>
                  <a:prstClr val="white"/>
                </a:solidFill>
                <a:latin typeface="Meiryo UI" panose="020B0604030504040204" pitchFamily="50" charset="-128"/>
                <a:ea typeface="Meiryo UI" panose="020B0604030504040204" pitchFamily="50" charset="-128"/>
                <a:cs typeface="+mn-cs"/>
              </a:rPr>
              <a:t>10/13</a:t>
            </a:r>
            <a:endParaRPr lang="ja-JP" altLang="en-US" sz="1400" b="1" kern="1200" dirty="0">
              <a:solidFill>
                <a:prstClr val="white"/>
              </a:solidFill>
              <a:latin typeface="Meiryo UI" panose="020B0604030504040204" pitchFamily="50" charset="-128"/>
              <a:ea typeface="Meiryo UI" panose="020B0604030504040204" pitchFamily="50" charset="-128"/>
              <a:cs typeface="+mn-cs"/>
            </a:endParaRPr>
          </a:p>
        </p:txBody>
      </p:sp>
      <p:grpSp>
        <p:nvGrpSpPr>
          <p:cNvPr id="94" name="グループ化 93"/>
          <p:cNvGrpSpPr/>
          <p:nvPr/>
        </p:nvGrpSpPr>
        <p:grpSpPr>
          <a:xfrm>
            <a:off x="2578106" y="919520"/>
            <a:ext cx="7135498" cy="972414"/>
            <a:chOff x="1276063" y="1203650"/>
            <a:chExt cx="6575054" cy="795030"/>
          </a:xfrm>
        </p:grpSpPr>
        <p:sp>
          <p:nvSpPr>
            <p:cNvPr id="95" name="楕円 94"/>
            <p:cNvSpPr/>
            <p:nvPr/>
          </p:nvSpPr>
          <p:spPr>
            <a:xfrm>
              <a:off x="1866526" y="1242011"/>
              <a:ext cx="144000" cy="144000"/>
            </a:xfrm>
            <a:prstGeom prst="ellipse">
              <a:avLst/>
            </a:prstGeom>
            <a:solidFill>
              <a:srgbClr val="70AD47"/>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6" name="テキスト ボックス 95"/>
            <p:cNvSpPr txBox="1"/>
            <p:nvPr/>
          </p:nvSpPr>
          <p:spPr>
            <a:xfrm>
              <a:off x="1730812" y="1383418"/>
              <a:ext cx="1795437"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ボランティアセンター</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仮称</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設置</a:t>
              </a:r>
            </a:p>
          </p:txBody>
        </p:sp>
        <p:sp>
          <p:nvSpPr>
            <p:cNvPr id="97" name="右矢印 96"/>
            <p:cNvSpPr/>
            <p:nvPr/>
          </p:nvSpPr>
          <p:spPr>
            <a:xfrm>
              <a:off x="2970189" y="1601691"/>
              <a:ext cx="1548000" cy="216000"/>
            </a:xfrm>
            <a:prstGeom prst="rightArrow">
              <a:avLst/>
            </a:prstGeom>
            <a:solidFill>
              <a:srgbClr val="70AD47"/>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8" name="テキスト ボックス 97"/>
            <p:cNvSpPr txBox="1"/>
            <p:nvPr/>
          </p:nvSpPr>
          <p:spPr>
            <a:xfrm>
              <a:off x="3295332" y="1767848"/>
              <a:ext cx="1247809"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募集・面談</a:t>
              </a:r>
            </a:p>
          </p:txBody>
        </p:sp>
        <p:sp>
          <p:nvSpPr>
            <p:cNvPr id="99" name="右矢印 98"/>
            <p:cNvSpPr/>
            <p:nvPr/>
          </p:nvSpPr>
          <p:spPr>
            <a:xfrm>
              <a:off x="4575117" y="1596183"/>
              <a:ext cx="3276000" cy="216000"/>
            </a:xfrm>
            <a:prstGeom prst="rightArrow">
              <a:avLst/>
            </a:prstGeom>
            <a:solidFill>
              <a:srgbClr val="70AD47"/>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0" name="テキスト ボックス 99"/>
            <p:cNvSpPr txBox="1"/>
            <p:nvPr/>
          </p:nvSpPr>
          <p:spPr>
            <a:xfrm>
              <a:off x="5624009" y="1743840"/>
              <a:ext cx="80858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研修実施</a:t>
              </a:r>
            </a:p>
          </p:txBody>
        </p:sp>
        <p:sp>
          <p:nvSpPr>
            <p:cNvPr id="101" name="右矢印 100"/>
            <p:cNvSpPr/>
            <p:nvPr/>
          </p:nvSpPr>
          <p:spPr>
            <a:xfrm>
              <a:off x="2052698" y="1209577"/>
              <a:ext cx="5796000" cy="216000"/>
            </a:xfrm>
            <a:prstGeom prst="rightArrow">
              <a:avLst/>
            </a:prstGeom>
            <a:solidFill>
              <a:srgbClr val="70AD47"/>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 name="テキスト ボックス 101"/>
            <p:cNvSpPr txBox="1"/>
            <p:nvPr/>
          </p:nvSpPr>
          <p:spPr>
            <a:xfrm>
              <a:off x="3615301" y="1370144"/>
              <a:ext cx="2015115"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ボランティアセンター</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仮称</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運営</a:t>
              </a:r>
            </a:p>
          </p:txBody>
        </p:sp>
        <p:sp>
          <p:nvSpPr>
            <p:cNvPr id="103" name="右矢印 102"/>
            <p:cNvSpPr/>
            <p:nvPr/>
          </p:nvSpPr>
          <p:spPr>
            <a:xfrm>
              <a:off x="1310134" y="1203650"/>
              <a:ext cx="540000" cy="216000"/>
            </a:xfrm>
            <a:prstGeom prst="rightArrow">
              <a:avLst/>
            </a:prstGeom>
            <a:solidFill>
              <a:srgbClr val="70AD47"/>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テキスト ボックス 103"/>
            <p:cNvSpPr txBox="1"/>
            <p:nvPr/>
          </p:nvSpPr>
          <p:spPr>
            <a:xfrm>
              <a:off x="1276063" y="1342604"/>
              <a:ext cx="627193"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事業者</a:t>
              </a:r>
              <a:endPar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公募</a:t>
              </a:r>
            </a:p>
          </p:txBody>
        </p:sp>
      </p:grpSp>
      <p:grpSp>
        <p:nvGrpSpPr>
          <p:cNvPr id="105" name="グループ化 104"/>
          <p:cNvGrpSpPr/>
          <p:nvPr/>
        </p:nvGrpSpPr>
        <p:grpSpPr>
          <a:xfrm>
            <a:off x="2556781" y="1831312"/>
            <a:ext cx="7183844" cy="1186933"/>
            <a:chOff x="1232198" y="1999006"/>
            <a:chExt cx="6619603" cy="970417"/>
          </a:xfrm>
        </p:grpSpPr>
        <p:sp>
          <p:nvSpPr>
            <p:cNvPr id="106" name="右矢印 105"/>
            <p:cNvSpPr/>
            <p:nvPr/>
          </p:nvSpPr>
          <p:spPr>
            <a:xfrm>
              <a:off x="1330662" y="2587606"/>
              <a:ext cx="6516000" cy="216000"/>
            </a:xfrm>
            <a:prstGeom prst="rightArrow">
              <a:avLst/>
            </a:prstGeom>
            <a:solidFill>
              <a:srgbClr val="5B9BD5"/>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7" name="右矢印 106"/>
            <p:cNvSpPr/>
            <p:nvPr/>
          </p:nvSpPr>
          <p:spPr>
            <a:xfrm>
              <a:off x="1304965" y="2004288"/>
              <a:ext cx="684000" cy="216000"/>
            </a:xfrm>
            <a:prstGeom prst="rightArrow">
              <a:avLst/>
            </a:prstGeom>
            <a:solidFill>
              <a:srgbClr val="5B9BD5"/>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8" name="テキスト ボックス 107"/>
            <p:cNvSpPr txBox="1"/>
            <p:nvPr/>
          </p:nvSpPr>
          <p:spPr>
            <a:xfrm>
              <a:off x="1232198" y="2138243"/>
              <a:ext cx="1786743" cy="50783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対象範囲及び</a:t>
              </a:r>
              <a:endPar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実施手法案の検討や</a:t>
              </a:r>
              <a:endPar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博覧会協会との協議</a:t>
              </a:r>
            </a:p>
          </p:txBody>
        </p:sp>
        <p:sp>
          <p:nvSpPr>
            <p:cNvPr id="109" name="テキスト ボックス 108"/>
            <p:cNvSpPr txBox="1"/>
            <p:nvPr/>
          </p:nvSpPr>
          <p:spPr>
            <a:xfrm>
              <a:off x="3304691" y="2738591"/>
              <a:ext cx="3617468"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教育プログラムを活用した各学校での事前学習の実施</a:t>
              </a:r>
            </a:p>
          </p:txBody>
        </p:sp>
        <p:sp>
          <p:nvSpPr>
            <p:cNvPr id="110" name="右矢印 109"/>
            <p:cNvSpPr/>
            <p:nvPr/>
          </p:nvSpPr>
          <p:spPr>
            <a:xfrm>
              <a:off x="2041844" y="1999006"/>
              <a:ext cx="2484000" cy="216000"/>
            </a:xfrm>
            <a:prstGeom prst="rightArrow">
              <a:avLst/>
            </a:prstGeom>
            <a:solidFill>
              <a:srgbClr val="5B9BD5"/>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1" name="テキスト ボックス 110"/>
            <p:cNvSpPr txBox="1"/>
            <p:nvPr/>
          </p:nvSpPr>
          <p:spPr>
            <a:xfrm>
              <a:off x="2483391" y="2158464"/>
              <a:ext cx="234993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来場に向けた詳細な手法等について、</a:t>
              </a:r>
              <a:endPar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博覧会協会・学校等との調整</a:t>
              </a:r>
            </a:p>
          </p:txBody>
        </p:sp>
        <p:sp>
          <p:nvSpPr>
            <p:cNvPr id="112" name="右矢印 111"/>
            <p:cNvSpPr/>
            <p:nvPr/>
          </p:nvSpPr>
          <p:spPr>
            <a:xfrm>
              <a:off x="4575801" y="2009202"/>
              <a:ext cx="3276000" cy="216000"/>
            </a:xfrm>
            <a:prstGeom prst="rightArrow">
              <a:avLst/>
            </a:prstGeom>
            <a:solidFill>
              <a:srgbClr val="5B9BD5"/>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3" name="テキスト ボックス 112"/>
            <p:cNvSpPr txBox="1"/>
            <p:nvPr/>
          </p:nvSpPr>
          <p:spPr>
            <a:xfrm>
              <a:off x="5346678" y="2163756"/>
              <a:ext cx="1679509"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来場に向けた手続き等</a:t>
              </a:r>
            </a:p>
          </p:txBody>
        </p:sp>
      </p:grpSp>
      <p:grpSp>
        <p:nvGrpSpPr>
          <p:cNvPr id="114" name="グループ化 113"/>
          <p:cNvGrpSpPr/>
          <p:nvPr/>
        </p:nvGrpSpPr>
        <p:grpSpPr>
          <a:xfrm>
            <a:off x="2617386" y="5501837"/>
            <a:ext cx="7086556" cy="698803"/>
            <a:chOff x="1324691" y="4569680"/>
            <a:chExt cx="6529956" cy="571330"/>
          </a:xfrm>
        </p:grpSpPr>
        <p:sp>
          <p:nvSpPr>
            <p:cNvPr id="115" name="右矢印 114"/>
            <p:cNvSpPr/>
            <p:nvPr/>
          </p:nvSpPr>
          <p:spPr>
            <a:xfrm>
              <a:off x="1324691" y="4577920"/>
              <a:ext cx="3204000" cy="214147"/>
            </a:xfrm>
            <a:prstGeom prst="rightArrow">
              <a:avLst/>
            </a:prstGeom>
            <a:solidFill>
              <a:srgbClr val="FFC000"/>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6" name="テキスト ボックス 115"/>
            <p:cNvSpPr txBox="1"/>
            <p:nvPr/>
          </p:nvSpPr>
          <p:spPr>
            <a:xfrm>
              <a:off x="1763276" y="4787619"/>
              <a:ext cx="291757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国によるモデル事業実施動向等を情報収集</a:t>
              </a:r>
            </a:p>
          </p:txBody>
        </p:sp>
        <p:sp>
          <p:nvSpPr>
            <p:cNvPr id="117" name="右矢印 116"/>
            <p:cNvSpPr/>
            <p:nvPr/>
          </p:nvSpPr>
          <p:spPr>
            <a:xfrm>
              <a:off x="4578647" y="4569680"/>
              <a:ext cx="3276000" cy="214147"/>
            </a:xfrm>
            <a:prstGeom prst="rightArrow">
              <a:avLst/>
            </a:prstGeom>
            <a:solidFill>
              <a:srgbClr val="FFC000"/>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8" name="テキスト ボックス 117"/>
            <p:cNvSpPr txBox="1"/>
            <p:nvPr/>
          </p:nvSpPr>
          <p:spPr>
            <a:xfrm>
              <a:off x="4573055" y="4771678"/>
              <a:ext cx="3096628"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国による本格実施を踏まえ、府内市町村等の国際交流の実施</a:t>
              </a:r>
            </a:p>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119" name="グループ化 118"/>
          <p:cNvGrpSpPr/>
          <p:nvPr/>
        </p:nvGrpSpPr>
        <p:grpSpPr>
          <a:xfrm>
            <a:off x="2629766" y="4524914"/>
            <a:ext cx="7071410" cy="942109"/>
            <a:chOff x="1330662" y="3750927"/>
            <a:chExt cx="6516000" cy="770252"/>
          </a:xfrm>
        </p:grpSpPr>
        <p:sp>
          <p:nvSpPr>
            <p:cNvPr id="120" name="右矢印 119"/>
            <p:cNvSpPr/>
            <p:nvPr/>
          </p:nvSpPr>
          <p:spPr>
            <a:xfrm>
              <a:off x="2805700" y="3750927"/>
              <a:ext cx="5040000" cy="215912"/>
            </a:xfrm>
            <a:prstGeom prst="rightArrow">
              <a:avLst/>
            </a:prstGeom>
            <a:solidFill>
              <a:srgbClr val="ED7D31"/>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1" name="テキスト ボックス 120"/>
            <p:cNvSpPr txBox="1"/>
            <p:nvPr/>
          </p:nvSpPr>
          <p:spPr>
            <a:xfrm>
              <a:off x="3492936" y="3912950"/>
              <a:ext cx="2610962"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関係団体等を通じた一般参加催事の周知・呼びかけ</a:t>
              </a:r>
            </a:p>
          </p:txBody>
        </p:sp>
        <p:sp>
          <p:nvSpPr>
            <p:cNvPr id="122" name="右矢印 121"/>
            <p:cNvSpPr/>
            <p:nvPr/>
          </p:nvSpPr>
          <p:spPr>
            <a:xfrm>
              <a:off x="1330662" y="4147900"/>
              <a:ext cx="6516000" cy="215912"/>
            </a:xfrm>
            <a:prstGeom prst="rightArrow">
              <a:avLst/>
            </a:prstGeom>
            <a:solidFill>
              <a:srgbClr val="ED7D31"/>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619"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3" name="テキスト ボックス 122"/>
            <p:cNvSpPr txBox="1"/>
            <p:nvPr/>
          </p:nvSpPr>
          <p:spPr>
            <a:xfrm>
              <a:off x="3466950" y="4290347"/>
              <a:ext cx="2610962"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n-cs"/>
                </a:rPr>
                <a:t>障がい</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者舞台芸術等にかかる出展準備・作品作成</a:t>
              </a:r>
            </a:p>
          </p:txBody>
        </p:sp>
        <p:sp>
          <p:nvSpPr>
            <p:cNvPr id="124" name="楕円 123"/>
            <p:cNvSpPr/>
            <p:nvPr/>
          </p:nvSpPr>
          <p:spPr>
            <a:xfrm>
              <a:off x="2608361" y="3783039"/>
              <a:ext cx="144000" cy="144000"/>
            </a:xfrm>
            <a:prstGeom prst="ellipse">
              <a:avLst/>
            </a:prstGeom>
            <a:solidFill>
              <a:srgbClr val="ED7D31"/>
            </a:solidFill>
            <a:ln>
              <a:noFill/>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5" name="テキスト ボックス 124"/>
            <p:cNvSpPr txBox="1"/>
            <p:nvPr/>
          </p:nvSpPr>
          <p:spPr>
            <a:xfrm>
              <a:off x="1821256" y="3910321"/>
              <a:ext cx="1366911"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一般参加催事募集開始</a:t>
              </a:r>
            </a:p>
          </p:txBody>
        </p:sp>
        <p:sp>
          <p:nvSpPr>
            <p:cNvPr id="126" name="テキスト ボックス 125"/>
            <p:cNvSpPr txBox="1"/>
            <p:nvPr/>
          </p:nvSpPr>
          <p:spPr>
            <a:xfrm>
              <a:off x="2926691" y="3908306"/>
              <a:ext cx="64800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（夏頃）</a:t>
              </a:r>
            </a:p>
          </p:txBody>
        </p:sp>
      </p:grpSp>
      <p:grpSp>
        <p:nvGrpSpPr>
          <p:cNvPr id="127" name="グループ化 126"/>
          <p:cNvGrpSpPr/>
          <p:nvPr/>
        </p:nvGrpSpPr>
        <p:grpSpPr>
          <a:xfrm>
            <a:off x="2581689" y="3370578"/>
            <a:ext cx="7140279" cy="923203"/>
            <a:chOff x="1265735" y="2960728"/>
            <a:chExt cx="6579459" cy="754795"/>
          </a:xfrm>
        </p:grpSpPr>
        <p:sp>
          <p:nvSpPr>
            <p:cNvPr id="128" name="テキスト ボックス 127"/>
            <p:cNvSpPr txBox="1"/>
            <p:nvPr/>
          </p:nvSpPr>
          <p:spPr>
            <a:xfrm>
              <a:off x="1265735" y="2961589"/>
              <a:ext cx="1168798"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企画案</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概要</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作成</a:t>
              </a:r>
            </a:p>
          </p:txBody>
        </p:sp>
        <p:grpSp>
          <p:nvGrpSpPr>
            <p:cNvPr id="129" name="グループ化 128"/>
            <p:cNvGrpSpPr/>
            <p:nvPr/>
          </p:nvGrpSpPr>
          <p:grpSpPr>
            <a:xfrm>
              <a:off x="1330533" y="3142222"/>
              <a:ext cx="6514661" cy="573301"/>
              <a:chOff x="1330533" y="3195387"/>
              <a:chExt cx="6514661" cy="573301"/>
            </a:xfrm>
          </p:grpSpPr>
          <p:sp>
            <p:nvSpPr>
              <p:cNvPr id="132" name="右矢印 131"/>
              <p:cNvSpPr/>
              <p:nvPr/>
            </p:nvSpPr>
            <p:spPr>
              <a:xfrm>
                <a:off x="4209194" y="3195387"/>
                <a:ext cx="3636000" cy="215912"/>
              </a:xfrm>
              <a:prstGeom prst="rightArrow">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3" name="テキスト ボックス 132"/>
              <p:cNvSpPr txBox="1"/>
              <p:nvPr/>
            </p:nvSpPr>
            <p:spPr>
              <a:xfrm>
                <a:off x="5531341" y="3367204"/>
                <a:ext cx="993916"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催事実施準備</a:t>
                </a:r>
              </a:p>
            </p:txBody>
          </p:sp>
          <p:sp>
            <p:nvSpPr>
              <p:cNvPr id="134" name="楕円 133"/>
              <p:cNvSpPr/>
              <p:nvPr/>
            </p:nvSpPr>
            <p:spPr>
              <a:xfrm>
                <a:off x="2168850" y="3242312"/>
                <a:ext cx="144000" cy="144000"/>
              </a:xfrm>
              <a:prstGeom prst="ellipse">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5" name="楕円 134"/>
              <p:cNvSpPr/>
              <p:nvPr/>
            </p:nvSpPr>
            <p:spPr>
              <a:xfrm>
                <a:off x="3222850" y="3246586"/>
                <a:ext cx="144000" cy="144000"/>
              </a:xfrm>
              <a:prstGeom prst="ellipse">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6" name="テキスト ボックス 135"/>
              <p:cNvSpPr txBox="1"/>
              <p:nvPr/>
            </p:nvSpPr>
            <p:spPr>
              <a:xfrm>
                <a:off x="2920157" y="3394810"/>
                <a:ext cx="938791"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企画書提出</a:t>
                </a:r>
              </a:p>
            </p:txBody>
          </p:sp>
          <p:sp>
            <p:nvSpPr>
              <p:cNvPr id="137" name="右矢印 136"/>
              <p:cNvSpPr/>
              <p:nvPr/>
            </p:nvSpPr>
            <p:spPr>
              <a:xfrm>
                <a:off x="1330533" y="3215703"/>
                <a:ext cx="828000" cy="217195"/>
              </a:xfrm>
              <a:prstGeom prst="rightArrow">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8" name="テキスト ボックス 137"/>
              <p:cNvSpPr txBox="1"/>
              <p:nvPr/>
            </p:nvSpPr>
            <p:spPr>
              <a:xfrm>
                <a:off x="1730813" y="3377012"/>
                <a:ext cx="1193362"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企画案</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概要</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提出</a:t>
                </a:r>
              </a:p>
            </p:txBody>
          </p:sp>
          <p:sp>
            <p:nvSpPr>
              <p:cNvPr id="139" name="楕円 138"/>
              <p:cNvSpPr/>
              <p:nvPr/>
            </p:nvSpPr>
            <p:spPr>
              <a:xfrm>
                <a:off x="4035297" y="3238840"/>
                <a:ext cx="144000" cy="144000"/>
              </a:xfrm>
              <a:prstGeom prst="ellipse">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0" name="テキスト ボックス 139"/>
              <p:cNvSpPr txBox="1"/>
              <p:nvPr/>
            </p:nvSpPr>
            <p:spPr>
              <a:xfrm>
                <a:off x="3793658" y="3374780"/>
                <a:ext cx="674586"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実施決定</a:t>
                </a:r>
              </a:p>
            </p:txBody>
          </p:sp>
          <p:sp>
            <p:nvSpPr>
              <p:cNvPr id="141" name="テキスト ボックス 140"/>
              <p:cNvSpPr txBox="1"/>
              <p:nvPr/>
            </p:nvSpPr>
            <p:spPr>
              <a:xfrm>
                <a:off x="1952681" y="3526598"/>
                <a:ext cx="64800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（６月）</a:t>
                </a:r>
              </a:p>
            </p:txBody>
          </p:sp>
          <p:sp>
            <p:nvSpPr>
              <p:cNvPr id="142" name="テキスト ボックス 141"/>
              <p:cNvSpPr txBox="1"/>
              <p:nvPr/>
            </p:nvSpPr>
            <p:spPr>
              <a:xfrm>
                <a:off x="2971066" y="3537856"/>
                <a:ext cx="64800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（秋頃）</a:t>
                </a:r>
              </a:p>
            </p:txBody>
          </p:sp>
          <p:sp>
            <p:nvSpPr>
              <p:cNvPr id="143" name="テキスト ボックス 142"/>
              <p:cNvSpPr txBox="1"/>
              <p:nvPr/>
            </p:nvSpPr>
            <p:spPr>
              <a:xfrm>
                <a:off x="3790025" y="3531330"/>
                <a:ext cx="648000"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144" name="右矢印 143"/>
              <p:cNvSpPr/>
              <p:nvPr/>
            </p:nvSpPr>
            <p:spPr>
              <a:xfrm>
                <a:off x="2360043" y="3206941"/>
                <a:ext cx="828000" cy="217195"/>
              </a:xfrm>
              <a:prstGeom prst="rightArrow">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5" name="右矢印 144"/>
              <p:cNvSpPr/>
              <p:nvPr/>
            </p:nvSpPr>
            <p:spPr>
              <a:xfrm>
                <a:off x="3401657" y="3198748"/>
                <a:ext cx="612000" cy="217195"/>
              </a:xfrm>
              <a:prstGeom prst="rightArrow">
                <a:avLst/>
              </a:prstGeom>
              <a:solidFill>
                <a:srgbClr val="CC66FF"/>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30" name="テキスト ボックス 129"/>
            <p:cNvSpPr txBox="1"/>
            <p:nvPr/>
          </p:nvSpPr>
          <p:spPr>
            <a:xfrm>
              <a:off x="2395092" y="2960728"/>
              <a:ext cx="897367"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企画書作成</a:t>
              </a:r>
            </a:p>
          </p:txBody>
        </p:sp>
        <p:sp>
          <p:nvSpPr>
            <p:cNvPr id="131" name="テキスト ボックス 130"/>
            <p:cNvSpPr txBox="1"/>
            <p:nvPr/>
          </p:nvSpPr>
          <p:spPr>
            <a:xfrm>
              <a:off x="3146373" y="2970311"/>
              <a:ext cx="1454145" cy="2308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博覧会協会による審査</a:t>
              </a:r>
            </a:p>
          </p:txBody>
        </p:sp>
      </p:grpSp>
      <p:grpSp>
        <p:nvGrpSpPr>
          <p:cNvPr id="146" name="グループ化 145"/>
          <p:cNvGrpSpPr/>
          <p:nvPr/>
        </p:nvGrpSpPr>
        <p:grpSpPr>
          <a:xfrm>
            <a:off x="2622660" y="6081396"/>
            <a:ext cx="7071410" cy="491363"/>
            <a:chOff x="1342518" y="5148914"/>
            <a:chExt cx="6516000" cy="401730"/>
          </a:xfrm>
        </p:grpSpPr>
        <p:sp>
          <p:nvSpPr>
            <p:cNvPr id="147" name="テキスト ボックス 106"/>
            <p:cNvSpPr txBox="1"/>
            <p:nvPr/>
          </p:nvSpPr>
          <p:spPr>
            <a:xfrm>
              <a:off x="1383399" y="5319812"/>
              <a:ext cx="5651589"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游ゴシック" panose="020B0400000000000000" pitchFamily="50" charset="-128"/>
                  <a:cs typeface="+mn-cs"/>
                </a:rPr>
                <a:t>博覧会</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協会</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游ゴシック" panose="020B0400000000000000" pitchFamily="50" charset="-128"/>
                  <a:cs typeface="+mn-cs"/>
                </a:rPr>
                <a:t>や</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大阪観光局、旅行会社、関西観光本部等と</a:t>
              </a:r>
              <a:r>
                <a:rPr kumimoji="0"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游ゴシック" panose="020B0400000000000000" pitchFamily="50" charset="-128"/>
                  <a:cs typeface="+mn-cs"/>
                </a:rPr>
                <a:t>連携した誘致施策・</a:t>
              </a:r>
              <a:r>
                <a:rPr kumimoji="0"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PR</a:t>
              </a:r>
              <a:r>
                <a:rPr kumimoji="0" lang="ja-JP" altLang="en-US" sz="900" b="0" i="0" u="none" strike="noStrike" kern="1200" cap="none" spc="0" normalizeH="0" baseline="0" noProof="0" dirty="0" smtClean="0">
                  <a:ln>
                    <a:noFill/>
                  </a:ln>
                  <a:solidFill>
                    <a:prstClr val="black"/>
                  </a:solidFill>
                  <a:effectLst/>
                  <a:uLnTx/>
                  <a:uFillTx/>
                  <a:latin typeface="Meiryo UI" panose="020B0604030504040204" pitchFamily="50" charset="-128"/>
                  <a:ea typeface="游ゴシック" panose="020B0400000000000000" pitchFamily="50" charset="-128"/>
                  <a:cs typeface="+mn-cs"/>
                </a:rPr>
                <a:t>等（府内周遊コンテンツなど）</a:t>
              </a:r>
              <a:endParaRPr kumimoji="0"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游ゴシック" panose="020B0400000000000000" pitchFamily="50" charset="-128"/>
                <a:cs typeface="+mn-cs"/>
              </a:endParaRPr>
            </a:p>
          </p:txBody>
        </p:sp>
        <p:sp>
          <p:nvSpPr>
            <p:cNvPr id="148" name="右矢印 147"/>
            <p:cNvSpPr/>
            <p:nvPr/>
          </p:nvSpPr>
          <p:spPr>
            <a:xfrm>
              <a:off x="1342518" y="5148914"/>
              <a:ext cx="6516000" cy="216000"/>
            </a:xfrm>
            <a:prstGeom prst="rightArrow">
              <a:avLst/>
            </a:prstGeom>
            <a:solidFill>
              <a:srgbClr val="FF66CC"/>
            </a:solidFill>
            <a:ln w="12700" cap="flat" cmpd="sng" algn="ctr">
              <a:noFill/>
              <a:prstDash val="solid"/>
              <a:miter lim="800000"/>
            </a:ln>
            <a:effectLst/>
          </p:spPr>
          <p:txBody>
            <a:bodyPr rot="0" spcFirstLastPara="0" vert="horz" wrap="square" lIns="51435" tIns="25718" rIns="51435" bIns="25718"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49" name="テキスト ボックス 148"/>
          <p:cNvSpPr txBox="1"/>
          <p:nvPr/>
        </p:nvSpPr>
        <p:spPr>
          <a:xfrm>
            <a:off x="216747" y="198687"/>
            <a:ext cx="9344521"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万博に向け</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た</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取組みイメージ</a:t>
            </a:r>
            <a:r>
              <a:rPr kumimoji="1" lang="ja-JP" altLang="en-US" sz="1600" b="1" kern="1200" dirty="0" smtClean="0">
                <a:solidFill>
                  <a:prstClr val="black"/>
                </a:solidFill>
                <a:latin typeface="Meiryo UI" panose="020B0604030504040204" pitchFamily="50" charset="-128"/>
                <a:ea typeface="Meiryo UI" panose="020B0604030504040204" pitchFamily="50" charset="-128"/>
              </a:rPr>
              <a:t> </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63"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47</a:t>
            </a:fld>
            <a:endParaRPr lang="ja-JP" altLang="en-US" b="1" dirty="0">
              <a:solidFill>
                <a:schemeClr val="tx1"/>
              </a:solidFill>
            </a:endParaRPr>
          </a:p>
        </p:txBody>
      </p:sp>
    </p:spTree>
    <p:extLst>
      <p:ext uri="{BB962C8B-B14F-4D97-AF65-F5344CB8AC3E}">
        <p14:creationId xmlns:p14="http://schemas.microsoft.com/office/powerpoint/2010/main" val="328089946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699538" y="1052637"/>
            <a:ext cx="10871249" cy="170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3"/>
          </a:p>
        </p:txBody>
      </p:sp>
      <p:sp>
        <p:nvSpPr>
          <p:cNvPr id="27" name="正方形/長方形 26"/>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2" name="正方形/長方形 41"/>
          <p:cNvSpPr/>
          <p:nvPr/>
        </p:nvSpPr>
        <p:spPr>
          <a:xfrm>
            <a:off x="953434" y="4589604"/>
            <a:ext cx="10645603" cy="2036436"/>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正方形/長方形 42"/>
          <p:cNvSpPr/>
          <p:nvPr/>
        </p:nvSpPr>
        <p:spPr>
          <a:xfrm>
            <a:off x="828301" y="896519"/>
            <a:ext cx="11116491" cy="1710528"/>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テキスト ボックス 43"/>
          <p:cNvSpPr txBox="1"/>
          <p:nvPr/>
        </p:nvSpPr>
        <p:spPr>
          <a:xfrm>
            <a:off x="763610" y="119304"/>
            <a:ext cx="9338333" cy="461665"/>
          </a:xfrm>
          <a:prstGeom prst="rect">
            <a:avLst/>
          </a:prstGeom>
          <a:solidFill>
            <a:schemeClr val="tx2">
              <a:lumMod val="50000"/>
            </a:schemeClr>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環境部会</a:t>
            </a:r>
          </a:p>
        </p:txBody>
      </p:sp>
      <p:sp>
        <p:nvSpPr>
          <p:cNvPr id="45" name="テキスト ボックス 44"/>
          <p:cNvSpPr txBox="1"/>
          <p:nvPr/>
        </p:nvSpPr>
        <p:spPr>
          <a:xfrm>
            <a:off x="886008" y="725437"/>
            <a:ext cx="1220306" cy="307777"/>
          </a:xfrm>
          <a:prstGeom prst="rect">
            <a:avLst/>
          </a:prstGeom>
          <a:noFill/>
        </p:spPr>
        <p:txBody>
          <a:bodyPr wrap="square" rtlCol="0">
            <a:spAutoFit/>
          </a:bodyPr>
          <a:lstStyle/>
          <a:p>
            <a:pPr defTabSz="457200" hangingPunct="1"/>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400" b="1" kern="1200" dirty="0">
                <a:solidFill>
                  <a:prstClr val="black"/>
                </a:solidFill>
                <a:latin typeface="Meiryo UI" panose="020B0604030504040204" pitchFamily="50" charset="-128"/>
                <a:ea typeface="Meiryo UI" panose="020B0604030504040204" pitchFamily="50" charset="-128"/>
                <a:cs typeface="+mn-cs"/>
              </a:rPr>
              <a:t>構成</a:t>
            </a:r>
            <a:r>
              <a:rPr kumimoji="1" lang="en-US" altLang="ja-JP" sz="1400" b="1" kern="1200" dirty="0">
                <a:solidFill>
                  <a:prstClr val="black"/>
                </a:solidFill>
                <a:latin typeface="Meiryo UI" panose="020B0604030504040204" pitchFamily="50" charset="-128"/>
                <a:ea typeface="Meiryo UI" panose="020B0604030504040204" pitchFamily="50" charset="-128"/>
                <a:cs typeface="+mn-cs"/>
              </a:rPr>
              <a:t>〉</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46" name="正方形/長方形 45"/>
          <p:cNvSpPr/>
          <p:nvPr/>
        </p:nvSpPr>
        <p:spPr>
          <a:xfrm>
            <a:off x="940437" y="1860714"/>
            <a:ext cx="10645603" cy="1205353"/>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7" name="テキスト ボックス 46"/>
          <p:cNvSpPr txBox="1"/>
          <p:nvPr/>
        </p:nvSpPr>
        <p:spPr>
          <a:xfrm>
            <a:off x="893670" y="1809578"/>
            <a:ext cx="3396207" cy="461665"/>
          </a:xfrm>
          <a:prstGeom prst="rect">
            <a:avLst/>
          </a:prstGeom>
          <a:noFill/>
        </p:spPr>
        <p:txBody>
          <a:bodyPr wrap="square" rtlCol="0">
            <a:spAutoFit/>
          </a:bodyPr>
          <a:lstStyle/>
          <a:p>
            <a:pPr defTabSz="457200" hangingPunct="1">
              <a:lnSpc>
                <a:spcPct val="150000"/>
              </a:lnSpc>
            </a:pP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a:solidFill>
                  <a:prstClr val="black"/>
                </a:solidFill>
                <a:latin typeface="Meiryo UI" panose="020B0604030504040204" pitchFamily="50" charset="-128"/>
                <a:ea typeface="Meiryo UI" panose="020B0604030504040204" pitchFamily="50" charset="-128"/>
                <a:cs typeface="+mn-cs"/>
              </a:rPr>
              <a:t>主な課題と検討内容</a:t>
            </a:r>
            <a:r>
              <a:rPr kumimoji="1" lang="en-US" altLang="ja-JP" sz="1600" b="1" kern="1200" dirty="0">
                <a:solidFill>
                  <a:prstClr val="black"/>
                </a:solidFill>
                <a:latin typeface="Meiryo UI" panose="020B0604030504040204" pitchFamily="50" charset="-128"/>
                <a:ea typeface="Meiryo UI" panose="020B0604030504040204" pitchFamily="50" charset="-128"/>
                <a:cs typeface="+mn-cs"/>
              </a:rPr>
              <a:t>〉</a:t>
            </a:r>
          </a:p>
        </p:txBody>
      </p:sp>
      <p:sp>
        <p:nvSpPr>
          <p:cNvPr id="48" name="正方形/長方形 47"/>
          <p:cNvSpPr/>
          <p:nvPr/>
        </p:nvSpPr>
        <p:spPr>
          <a:xfrm>
            <a:off x="828302" y="4282346"/>
            <a:ext cx="11099774"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0" name="テキスト ボックス 49"/>
          <p:cNvSpPr txBox="1"/>
          <p:nvPr/>
        </p:nvSpPr>
        <p:spPr>
          <a:xfrm>
            <a:off x="893671" y="3032451"/>
            <a:ext cx="5099917"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現在の検討状況</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b="1" kern="1200" dirty="0">
              <a:solidFill>
                <a:prstClr val="black"/>
              </a:solidFill>
              <a:latin typeface="Meiryo UI" panose="020B0604030504040204" pitchFamily="50" charset="-128"/>
              <a:ea typeface="Meiryo UI" panose="020B0604030504040204" pitchFamily="50" charset="-128"/>
              <a:cs typeface="+mn-cs"/>
            </a:endParaRPr>
          </a:p>
        </p:txBody>
      </p:sp>
      <p:graphicFrame>
        <p:nvGraphicFramePr>
          <p:cNvPr id="51" name="表 50"/>
          <p:cNvGraphicFramePr>
            <a:graphicFrameLocks noGrp="1"/>
          </p:cNvGraphicFramePr>
          <p:nvPr>
            <p:extLst>
              <p:ext uri="{D42A27DB-BD31-4B8C-83A1-F6EECF244321}">
                <p14:modId xmlns:p14="http://schemas.microsoft.com/office/powerpoint/2010/main" val="3413807897"/>
              </p:ext>
            </p:extLst>
          </p:nvPr>
        </p:nvGraphicFramePr>
        <p:xfrm>
          <a:off x="950217" y="1041604"/>
          <a:ext cx="10620570" cy="833888"/>
        </p:xfrm>
        <a:graphic>
          <a:graphicData uri="http://schemas.openxmlformats.org/drawingml/2006/table">
            <a:tbl>
              <a:tblPr firstRow="1" bandRow="1"/>
              <a:tblGrid>
                <a:gridCol w="5310285">
                  <a:extLst>
                    <a:ext uri="{9D8B030D-6E8A-4147-A177-3AD203B41FA5}">
                      <a16:colId xmlns:a16="http://schemas.microsoft.com/office/drawing/2014/main" val="3210187183"/>
                    </a:ext>
                  </a:extLst>
                </a:gridCol>
                <a:gridCol w="5310285">
                  <a:extLst>
                    <a:ext uri="{9D8B030D-6E8A-4147-A177-3AD203B41FA5}">
                      <a16:colId xmlns:a16="http://schemas.microsoft.com/office/drawing/2014/main" val="1381428020"/>
                    </a:ext>
                  </a:extLst>
                </a:gridCol>
              </a:tblGrid>
              <a:tr h="253561">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府</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marR="0" indent="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1" i="0" u="none" strike="noStrike" cap="none" spc="0" baseline="0">
                          <a:solidFill>
                            <a:schemeClr val="lt1"/>
                          </a:solidFill>
                          <a:uFillTx/>
                          <a:latin typeface="Calibri" panose="020F0502020204030204"/>
                          <a:sym typeface="游ゴシック"/>
                        </a:defRPr>
                      </a:lvl9pPr>
                    </a:lstStyle>
                    <a:p>
                      <a:pPr algn="ctr"/>
                      <a:r>
                        <a:rPr kumimoji="1" lang="ja-JP" altLang="en-US" sz="1400" dirty="0">
                          <a:latin typeface="Meiryo UI" panose="020B0604030504040204" pitchFamily="50" charset="-128"/>
                          <a:ea typeface="Meiryo UI" panose="020B0604030504040204" pitchFamily="50" charset="-128"/>
                        </a:rPr>
                        <a:t>大　　阪　　市</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769783393"/>
                  </a:ext>
                </a:extLst>
              </a:tr>
              <a:tr h="422408">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ja-JP" altLang="en-US" sz="1400" dirty="0">
                          <a:latin typeface="Meiryo UI" panose="020B0604030504040204" pitchFamily="50" charset="-128"/>
                          <a:ea typeface="Meiryo UI" panose="020B0604030504040204" pitchFamily="50" charset="-128"/>
                        </a:rPr>
                        <a:t>環境農林水産部、商工労働部、政策企画部</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dk1"/>
                          </a:solidFill>
                          <a:uFillTx/>
                          <a:latin typeface="Calibri" panose="020F0502020204030204"/>
                          <a:sym typeface="游ゴシック"/>
                        </a:defRPr>
                      </a:lvl9pPr>
                    </a:lstStyle>
                    <a:p>
                      <a:pPr algn="l"/>
                      <a:r>
                        <a:rPr kumimoji="1" lang="ja-JP" altLang="en-US" sz="1400" dirty="0">
                          <a:latin typeface="Meiryo UI" panose="020B0604030504040204" pitchFamily="50" charset="-128"/>
                          <a:ea typeface="Meiryo UI" panose="020B0604030504040204" pitchFamily="50" charset="-128"/>
                        </a:rPr>
                        <a:t>環境局、経済戦略局、政策企画室</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21864346"/>
                  </a:ext>
                </a:extLst>
              </a:tr>
            </a:tbl>
          </a:graphicData>
        </a:graphic>
      </p:graphicFrame>
      <p:sp>
        <p:nvSpPr>
          <p:cNvPr id="52" name="テキスト ボックス 51"/>
          <p:cNvSpPr txBox="1"/>
          <p:nvPr/>
        </p:nvSpPr>
        <p:spPr>
          <a:xfrm>
            <a:off x="1362802" y="663120"/>
            <a:ext cx="10882460" cy="369332"/>
          </a:xfrm>
          <a:prstGeom prst="rect">
            <a:avLst/>
          </a:prstGeom>
          <a:noFill/>
        </p:spPr>
        <p:txBody>
          <a:bodyPr wrap="square" rtlCol="0">
            <a:spAutoFit/>
          </a:bodyPr>
          <a:lstStyle/>
          <a:p>
            <a:pPr defTabSz="457200" hangingPunct="1"/>
            <a:r>
              <a:rPr kumimoji="1" lang="ja-JP" altLang="en-US"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部会長：大阪府環境農林水産部長　　副部会長：大阪市環境局長</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53" name="テキスト ボックス 52"/>
          <p:cNvSpPr txBox="1"/>
          <p:nvPr/>
        </p:nvSpPr>
        <p:spPr>
          <a:xfrm>
            <a:off x="1237257" y="2115316"/>
            <a:ext cx="10237848" cy="938719"/>
          </a:xfrm>
          <a:prstGeom prst="rect">
            <a:avLst/>
          </a:prstGeom>
          <a:noFill/>
        </p:spPr>
        <p:txBody>
          <a:bodyPr wrap="square" rtlCol="0">
            <a:spAutoFit/>
          </a:bodyPr>
          <a:lstStyle/>
          <a:p>
            <a:pPr marL="285750" indent="-285750" defTabSz="457200" hangingPunct="1">
              <a:lnSpc>
                <a:spcPts val="2000"/>
              </a:lnSpc>
              <a:spcAft>
                <a:spcPts val="600"/>
              </a:spcAft>
              <a:buFont typeface="Wingdings" panose="05000000000000000000" pitchFamily="2" charset="2"/>
              <a:buChar char="u"/>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カーボンニュートラル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蓄電池・水素技術の</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実用化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最先端技術の開発・</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活用</a:t>
            </a:r>
            <a: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t/>
            </a:r>
            <a:br>
              <a:rPr kumimoji="1" lang="en-US" altLang="ja-JP" sz="1400" kern="1200" dirty="0" smtClean="0">
                <a:solidFill>
                  <a:prstClr val="black"/>
                </a:solidFill>
                <a:latin typeface="Meiryo UI" panose="020B0604030504040204" pitchFamily="50" charset="-128"/>
                <a:ea typeface="Meiryo UI" panose="020B0604030504040204" pitchFamily="50" charset="-128"/>
                <a:cs typeface="+mn-cs"/>
              </a:rPr>
            </a:b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ゼロエミッションモビリティの</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普及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事業者や府民の行動変容</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000"/>
              </a:lnSpc>
              <a:spcAft>
                <a:spcPts val="600"/>
              </a:spcAft>
              <a:buFont typeface="Wingdings" panose="05000000000000000000" pitchFamily="2" charset="2"/>
              <a:buChar char="u"/>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大阪ブルー・オーシャン・</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ビジョン　　○「</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大阪ブルー・オーシャン・ビジョン</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」の実現</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p:txBody>
      </p:sp>
      <p:sp>
        <p:nvSpPr>
          <p:cNvPr id="54" name="テキスト ボックス 53"/>
          <p:cNvSpPr txBox="1"/>
          <p:nvPr/>
        </p:nvSpPr>
        <p:spPr>
          <a:xfrm>
            <a:off x="893671" y="3284758"/>
            <a:ext cx="11117368" cy="1323439"/>
          </a:xfrm>
          <a:prstGeom prst="rect">
            <a:avLst/>
          </a:prstGeom>
          <a:noFill/>
        </p:spPr>
        <p:txBody>
          <a:bodyPr wrap="square" rtlCol="0">
            <a:spAutoFit/>
          </a:bodyPr>
          <a:lstStyle/>
          <a:p>
            <a:pPr marL="285750" indent="-285750" defTabSz="457200" hangingPunct="1">
              <a:lnSpc>
                <a:spcPts val="24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令和４年９月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20</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第１回環境部会を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（部</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会長・副部会長を</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決定、</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今後の取組みの方向性</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を確認）</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　　　　</a:t>
            </a:r>
            <a:endParaRPr kumimoji="1" lang="en-US" altLang="ja-JP" sz="1400" kern="1200" dirty="0" smtClean="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400"/>
              </a:lnSpc>
              <a:buFont typeface="Wingdings" panose="05000000000000000000" pitchFamily="2" charset="2"/>
              <a:buChar char="Ø"/>
            </a:pP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令和</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４年</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10</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月～　　 博覧会協会</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のワーキングや、</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RITE</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のコンソーシアムに</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参加</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計</a:t>
            </a:r>
            <a:r>
              <a:rPr kumimoji="1" lang="en-US" altLang="ja-JP" sz="1200" kern="1200" dirty="0" smtClean="0">
                <a:solidFill>
                  <a:prstClr val="black"/>
                </a:solidFill>
                <a:latin typeface="Meiryo UI" panose="020B0604030504040204" pitchFamily="50" charset="-128"/>
                <a:ea typeface="Meiryo UI" panose="020B0604030504040204" pitchFamily="50" charset="-128"/>
                <a:cs typeface="+mn-cs"/>
              </a:rPr>
              <a:t>10</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回</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a:t>
            </a:r>
            <a:r>
              <a:rPr kumimoji="1" lang="en-US" altLang="ja-JP" sz="1200" kern="1200" dirty="0">
                <a:solidFill>
                  <a:prstClr val="black"/>
                </a:solidFill>
                <a:latin typeface="Meiryo UI" panose="020B0604030504040204" pitchFamily="50" charset="-128"/>
                <a:ea typeface="Meiryo UI" panose="020B0604030504040204" pitchFamily="50" charset="-128"/>
                <a:cs typeface="+mn-cs"/>
              </a:rPr>
              <a:t/>
            </a:r>
            <a:br>
              <a:rPr kumimoji="1" lang="en-US" altLang="ja-JP" sz="1200" kern="1200" dirty="0">
                <a:solidFill>
                  <a:prstClr val="black"/>
                </a:solidFill>
                <a:latin typeface="Meiryo UI" panose="020B0604030504040204" pitchFamily="50" charset="-128"/>
                <a:ea typeface="Meiryo UI" panose="020B0604030504040204" pitchFamily="50" charset="-128"/>
                <a:cs typeface="+mn-cs"/>
              </a:rPr>
            </a:br>
            <a:r>
              <a:rPr kumimoji="1" lang="ja-JP" altLang="en-US" sz="1400" kern="1200" dirty="0">
                <a:solidFill>
                  <a:prstClr val="black"/>
                </a:solidFill>
                <a:latin typeface="Meiryo UI" panose="020B0604030504040204" pitchFamily="50" charset="-128"/>
                <a:ea typeface="Meiryo UI" panose="020B0604030504040204" pitchFamily="50" charset="-128"/>
                <a:cs typeface="+mn-cs"/>
              </a:rPr>
              <a:t>　　　　　　　　　　　　　 万博におけるカーボンニュートラルの実現等に向けた取組みについて情報収集・意見交換</a:t>
            </a:r>
            <a:endParaRPr kumimoji="1" lang="en-US" altLang="ja-JP" sz="1400" kern="1200" dirty="0">
              <a:solidFill>
                <a:prstClr val="black"/>
              </a:solidFill>
              <a:latin typeface="Meiryo UI" panose="020B0604030504040204" pitchFamily="50" charset="-128"/>
              <a:ea typeface="Meiryo UI" panose="020B0604030504040204" pitchFamily="50" charset="-128"/>
              <a:cs typeface="+mn-cs"/>
            </a:endParaRPr>
          </a:p>
          <a:p>
            <a:pPr marL="285750" indent="-285750" defTabSz="457200" hangingPunct="1">
              <a:lnSpc>
                <a:spcPts val="2400"/>
              </a:lnSpc>
              <a:buFont typeface="Wingdings" panose="05000000000000000000" pitchFamily="2" charset="2"/>
              <a:buChar char="Ø"/>
            </a:pPr>
            <a:r>
              <a:rPr kumimoji="1" lang="ja-JP" altLang="en-US" sz="1400" kern="1200" dirty="0">
                <a:solidFill>
                  <a:prstClr val="black"/>
                </a:solidFill>
                <a:latin typeface="Meiryo UI" panose="020B0604030504040204" pitchFamily="50" charset="-128"/>
                <a:ea typeface="Meiryo UI" panose="020B0604030504040204" pitchFamily="50" charset="-128"/>
                <a:cs typeface="+mn-cs"/>
              </a:rPr>
              <a:t>令和５年３月</a:t>
            </a:r>
            <a:r>
              <a:rPr kumimoji="1" lang="en-US" altLang="ja-JP" sz="1400" kern="1200" dirty="0">
                <a:solidFill>
                  <a:prstClr val="black"/>
                </a:solidFill>
                <a:latin typeface="Meiryo UI" panose="020B0604030504040204" pitchFamily="50" charset="-128"/>
                <a:ea typeface="Meiryo UI" panose="020B0604030504040204" pitchFamily="50" charset="-128"/>
                <a:cs typeface="+mn-cs"/>
              </a:rPr>
              <a:t>16</a:t>
            </a:r>
            <a:r>
              <a:rPr kumimoji="1" lang="ja-JP" altLang="en-US" sz="1400" kern="1200" dirty="0">
                <a:solidFill>
                  <a:prstClr val="black"/>
                </a:solidFill>
                <a:latin typeface="Meiryo UI" panose="020B0604030504040204" pitchFamily="50" charset="-128"/>
                <a:ea typeface="Meiryo UI" panose="020B0604030504040204" pitchFamily="50" charset="-128"/>
                <a:cs typeface="+mn-cs"/>
              </a:rPr>
              <a:t>日　第２回環境部会を</a:t>
            </a:r>
            <a:r>
              <a:rPr kumimoji="1" lang="ja-JP" altLang="en-US" sz="1400" kern="1200" dirty="0" smtClean="0">
                <a:solidFill>
                  <a:prstClr val="black"/>
                </a:solidFill>
                <a:latin typeface="Meiryo UI" panose="020B0604030504040204" pitchFamily="50" charset="-128"/>
                <a:ea typeface="Meiryo UI" panose="020B0604030504040204" pitchFamily="50" charset="-128"/>
                <a:cs typeface="+mn-cs"/>
              </a:rPr>
              <a:t>開催　</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（万博</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に向けた府市の具体的</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取組・要望について</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情報共有・意見交換）　</a:t>
            </a:r>
            <a:r>
              <a:rPr kumimoji="1" lang="ja-JP" altLang="en-US" sz="1200" kern="1200" dirty="0" smtClean="0">
                <a:solidFill>
                  <a:prstClr val="black"/>
                </a:solidFill>
                <a:latin typeface="Meiryo UI" panose="020B0604030504040204" pitchFamily="50" charset="-128"/>
                <a:ea typeface="Meiryo UI" panose="020B0604030504040204" pitchFamily="50" charset="-128"/>
                <a:cs typeface="+mn-cs"/>
              </a:rPr>
              <a:t>　　　　　　　　　　　　　　　　</a:t>
            </a:r>
            <a:r>
              <a:rPr kumimoji="1" lang="ja-JP" altLang="en-US" sz="1200" kern="1200" dirty="0">
                <a:solidFill>
                  <a:prstClr val="black"/>
                </a:solidFill>
                <a:latin typeface="Meiryo UI" panose="020B0604030504040204" pitchFamily="50" charset="-128"/>
                <a:ea typeface="Meiryo UI" panose="020B0604030504040204" pitchFamily="50" charset="-128"/>
                <a:cs typeface="+mn-cs"/>
              </a:rPr>
              <a:t>　　</a:t>
            </a:r>
            <a:endParaRPr kumimoji="1" lang="en-US" altLang="ja-JP" sz="1200" kern="1200" dirty="0">
              <a:solidFill>
                <a:prstClr val="black"/>
              </a:solidFill>
              <a:latin typeface="Meiryo UI" panose="020B0604030504040204" pitchFamily="50" charset="-128"/>
              <a:ea typeface="Meiryo UI" panose="020B0604030504040204" pitchFamily="50" charset="-128"/>
              <a:cs typeface="+mn-cs"/>
            </a:endParaRPr>
          </a:p>
        </p:txBody>
      </p:sp>
      <p:sp>
        <p:nvSpPr>
          <p:cNvPr id="55" name="テキスト ボックス 54"/>
          <p:cNvSpPr txBox="1"/>
          <p:nvPr/>
        </p:nvSpPr>
        <p:spPr>
          <a:xfrm>
            <a:off x="902325" y="4572917"/>
            <a:ext cx="4403355" cy="461665"/>
          </a:xfrm>
          <a:prstGeom prst="rect">
            <a:avLst/>
          </a:prstGeom>
          <a:noFill/>
        </p:spPr>
        <p:txBody>
          <a:bodyPr wrap="square" rtlCol="0">
            <a:spAutoFit/>
          </a:bodyPr>
          <a:lstStyle/>
          <a:p>
            <a:pPr defTabSz="457200" hangingPunct="1">
              <a:lnSpc>
                <a:spcPct val="1500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〈2023</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年度の取組み</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p>
        </p:txBody>
      </p:sp>
      <p:sp>
        <p:nvSpPr>
          <p:cNvPr id="56" name="正方形/長方形 55"/>
          <p:cNvSpPr/>
          <p:nvPr/>
        </p:nvSpPr>
        <p:spPr>
          <a:xfrm>
            <a:off x="893671" y="4890618"/>
            <a:ext cx="10631343" cy="166199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600" b="1" dirty="0" smtClean="0">
                <a:solidFill>
                  <a:prstClr val="black"/>
                </a:solidFill>
                <a:latin typeface="Meiryo UI" panose="020B0604030504040204" pitchFamily="50" charset="-128"/>
              </a:rPr>
              <a:t>（</a:t>
            </a:r>
            <a:r>
              <a:rPr kumimoji="1" lang="en-US" altLang="ja-JP" sz="1600" b="1" dirty="0" smtClean="0">
                <a:solidFill>
                  <a:prstClr val="black"/>
                </a:solidFill>
                <a:latin typeface="Meiryo UI" panose="020B0604030504040204" pitchFamily="50" charset="-128"/>
              </a:rPr>
              <a:t>1</a:t>
            </a:r>
            <a:r>
              <a:rPr kumimoji="1" lang="ja-JP" altLang="en-US" sz="1600" b="1" dirty="0" smtClean="0">
                <a:solidFill>
                  <a:prstClr val="black"/>
                </a:solidFill>
                <a:latin typeface="Meiryo UI" panose="020B0604030504040204" pitchFamily="50" charset="-128"/>
              </a:rPr>
              <a:t>）カーボンニュートラル</a:t>
            </a:r>
            <a:endParaRPr kumimoji="1" lang="en-US" altLang="ja-JP" sz="1600" b="1" dirty="0" smtClean="0">
              <a:solidFill>
                <a:prstClr val="black"/>
              </a:solidFill>
              <a:latin typeface="Meiryo UI" panose="020B0604030504040204" pitchFamily="50" charset="-128"/>
            </a:endParaRPr>
          </a:p>
          <a:p>
            <a:pPr marL="265113" indent="-87313"/>
            <a:r>
              <a:rPr lang="ja-JP" altLang="en-US" sz="1400" dirty="0" smtClean="0">
                <a:solidFill>
                  <a:prstClr val="black"/>
                </a:solidFill>
                <a:latin typeface="Meiryo UI" panose="020B0604030504040204" pitchFamily="50" charset="-128"/>
              </a:rPr>
              <a:t>　　</a:t>
            </a:r>
            <a:r>
              <a:rPr lang="ja-JP" altLang="en-US" sz="1400" dirty="0">
                <a:solidFill>
                  <a:prstClr val="black"/>
                </a:solidFill>
                <a:latin typeface="Meiryo UI" panose="020B0604030504040204" pitchFamily="50" charset="-128"/>
              </a:rPr>
              <a:t>カーボンニュートラルに資する技術の試作開発や実証等の取組みに対する補助</a:t>
            </a:r>
            <a:r>
              <a:rPr kumimoji="1" lang="ja-JP" altLang="en-US" sz="1400" dirty="0" smtClean="0">
                <a:solidFill>
                  <a:prstClr val="black"/>
                </a:solidFill>
                <a:latin typeface="Meiryo UI" panose="020B0604030504040204" pitchFamily="50" charset="-128"/>
              </a:rPr>
              <a:t>や、</a:t>
            </a:r>
            <a:r>
              <a:rPr kumimoji="1" lang="ja-JP" altLang="en-US" sz="1400" dirty="0">
                <a:solidFill>
                  <a:prstClr val="black"/>
                </a:solidFill>
                <a:latin typeface="Meiryo UI" panose="020B0604030504040204" pitchFamily="50" charset="-128"/>
              </a:rPr>
              <a:t>大阪広域環境施設組合</a:t>
            </a:r>
            <a:r>
              <a:rPr kumimoji="1" lang="ja-JP" altLang="en-US" sz="1400" dirty="0" smtClean="0">
                <a:solidFill>
                  <a:prstClr val="black"/>
                </a:solidFill>
                <a:latin typeface="Meiryo UI" panose="020B0604030504040204" pitchFamily="50" charset="-128"/>
              </a:rPr>
              <a:t>舞洲工場で</a:t>
            </a:r>
            <a:r>
              <a:rPr kumimoji="1" lang="ja-JP" altLang="en-US" sz="1400" dirty="0">
                <a:solidFill>
                  <a:prstClr val="black"/>
                </a:solidFill>
                <a:latin typeface="Meiryo UI" panose="020B0604030504040204" pitchFamily="50" charset="-128"/>
              </a:rPr>
              <a:t>のメタネーション</a:t>
            </a:r>
            <a:r>
              <a:rPr kumimoji="1" lang="ja-JP" altLang="en-US" sz="1400" dirty="0" smtClean="0">
                <a:solidFill>
                  <a:prstClr val="black"/>
                </a:solidFill>
                <a:latin typeface="Meiryo UI" panose="020B0604030504040204" pitchFamily="50" charset="-128"/>
              </a:rPr>
              <a:t>実証等、</a:t>
            </a:r>
            <a:r>
              <a:rPr lang="ja-JP" altLang="ja-JP" sz="1400" dirty="0" smtClean="0">
                <a:solidFill>
                  <a:prstClr val="black"/>
                </a:solidFill>
                <a:latin typeface="Meiryo UI" panose="020B0604030504040204" pitchFamily="50" charset="-128"/>
              </a:rPr>
              <a:t>先進</a:t>
            </a:r>
            <a:r>
              <a:rPr lang="ja-JP" altLang="ja-JP" sz="1400" dirty="0">
                <a:solidFill>
                  <a:prstClr val="black"/>
                </a:solidFill>
                <a:latin typeface="Meiryo UI" panose="020B0604030504040204" pitchFamily="50" charset="-128"/>
              </a:rPr>
              <a:t>技術</a:t>
            </a:r>
            <a:r>
              <a:rPr lang="ja-JP" altLang="ja-JP" sz="1400" dirty="0" smtClean="0">
                <a:solidFill>
                  <a:prstClr val="black"/>
                </a:solidFill>
                <a:latin typeface="Meiryo UI" panose="020B0604030504040204" pitchFamily="50" charset="-128"/>
              </a:rPr>
              <a:t>の万博</a:t>
            </a:r>
            <a:r>
              <a:rPr lang="ja-JP" altLang="ja-JP" sz="1400" dirty="0">
                <a:solidFill>
                  <a:prstClr val="black"/>
                </a:solidFill>
                <a:latin typeface="Meiryo UI" panose="020B0604030504040204" pitchFamily="50" charset="-128"/>
              </a:rPr>
              <a:t>会場内外での披露に</a:t>
            </a:r>
            <a:r>
              <a:rPr lang="ja-JP" altLang="ja-JP" sz="1400" dirty="0" smtClean="0">
                <a:solidFill>
                  <a:prstClr val="black"/>
                </a:solidFill>
                <a:latin typeface="Meiryo UI" panose="020B0604030504040204" pitchFamily="50" charset="-128"/>
              </a:rPr>
              <a:t>向け</a:t>
            </a:r>
            <a:r>
              <a:rPr lang="ja-JP" altLang="en-US" sz="1400" dirty="0" smtClean="0">
                <a:solidFill>
                  <a:prstClr val="black"/>
                </a:solidFill>
                <a:latin typeface="Meiryo UI" panose="020B0604030504040204" pitchFamily="50" charset="-128"/>
              </a:rPr>
              <a:t>た事業を実施していくとともに、</a:t>
            </a:r>
            <a:r>
              <a:rPr kumimoji="1" lang="ja-JP" altLang="en-US" sz="1400" dirty="0" smtClean="0">
                <a:solidFill>
                  <a:prstClr val="black"/>
                </a:solidFill>
                <a:latin typeface="Meiryo UI" panose="020B0604030504040204" pitchFamily="50" charset="-128"/>
              </a:rPr>
              <a:t>バス事業者</a:t>
            </a:r>
            <a:r>
              <a:rPr kumimoji="1" lang="ja-JP" altLang="en-US" sz="1400" dirty="0">
                <a:solidFill>
                  <a:prstClr val="black"/>
                </a:solidFill>
                <a:latin typeface="Meiryo UI" panose="020B0604030504040204" pitchFamily="50" charset="-128"/>
              </a:rPr>
              <a:t>の脱炭素化促進</a:t>
            </a:r>
            <a:r>
              <a:rPr kumimoji="1" lang="ja-JP" altLang="en-US" sz="1400" dirty="0" smtClean="0">
                <a:solidFill>
                  <a:prstClr val="black"/>
                </a:solidFill>
                <a:latin typeface="Meiryo UI" panose="020B0604030504040204" pitchFamily="50" charset="-128"/>
              </a:rPr>
              <a:t>事業のほか、</a:t>
            </a:r>
            <a:r>
              <a:rPr lang="en-US" altLang="ja-JP" sz="1400" dirty="0" smtClean="0">
                <a:solidFill>
                  <a:prstClr val="black"/>
                </a:solidFill>
                <a:latin typeface="Meiryo UI" panose="020B0604030504040204" pitchFamily="50" charset="-128"/>
              </a:rPr>
              <a:t>CO</a:t>
            </a:r>
            <a:r>
              <a:rPr lang="en-US" altLang="ja-JP" sz="1400" baseline="-25000" dirty="0" smtClean="0">
                <a:solidFill>
                  <a:prstClr val="black"/>
                </a:solidFill>
                <a:latin typeface="Meiryo UI" panose="020B0604030504040204" pitchFamily="50" charset="-128"/>
              </a:rPr>
              <a:t>2</a:t>
            </a:r>
            <a:r>
              <a:rPr lang="ja-JP" altLang="ja-JP" sz="1400" dirty="0">
                <a:solidFill>
                  <a:prstClr val="black"/>
                </a:solidFill>
                <a:latin typeface="Meiryo UI" panose="020B0604030504040204" pitchFamily="50" charset="-128"/>
              </a:rPr>
              <a:t>削減分をクレジット認証するスキームの</a:t>
            </a:r>
            <a:r>
              <a:rPr lang="ja-JP" altLang="ja-JP" sz="1400" dirty="0" smtClean="0">
                <a:solidFill>
                  <a:prstClr val="black"/>
                </a:solidFill>
                <a:latin typeface="Meiryo UI" panose="020B0604030504040204" pitchFamily="50" charset="-128"/>
              </a:rPr>
              <a:t>構築</a:t>
            </a:r>
            <a:r>
              <a:rPr lang="ja-JP" altLang="en-US" sz="1400" dirty="0" smtClean="0">
                <a:solidFill>
                  <a:prstClr val="black"/>
                </a:solidFill>
                <a:latin typeface="Meiryo UI" panose="020B0604030504040204" pitchFamily="50" charset="-128"/>
              </a:rPr>
              <a:t>や</a:t>
            </a:r>
            <a:r>
              <a:rPr lang="en-US" altLang="ja-JP" sz="1400" dirty="0" smtClean="0">
                <a:solidFill>
                  <a:prstClr val="black"/>
                </a:solidFill>
                <a:latin typeface="Meiryo UI" panose="020B0604030504040204" pitchFamily="50" charset="-128"/>
              </a:rPr>
              <a:t>CO</a:t>
            </a:r>
            <a:r>
              <a:rPr lang="en-US" altLang="ja-JP" sz="1400" baseline="-25000" dirty="0" smtClean="0">
                <a:solidFill>
                  <a:prstClr val="black"/>
                </a:solidFill>
                <a:latin typeface="Meiryo UI" panose="020B0604030504040204" pitchFamily="50" charset="-128"/>
              </a:rPr>
              <a:t>2</a:t>
            </a:r>
            <a:r>
              <a:rPr lang="ja-JP" altLang="ja-JP" sz="1400" dirty="0">
                <a:solidFill>
                  <a:prstClr val="black"/>
                </a:solidFill>
                <a:latin typeface="Meiryo UI" panose="020B0604030504040204" pitchFamily="50" charset="-128"/>
              </a:rPr>
              <a:t>排出量の見える化</a:t>
            </a:r>
            <a:r>
              <a:rPr kumimoji="1" lang="ja-JP" altLang="en-US" sz="1400" dirty="0" smtClean="0">
                <a:solidFill>
                  <a:prstClr val="black"/>
                </a:solidFill>
                <a:latin typeface="Meiryo UI" panose="020B0604030504040204" pitchFamily="50" charset="-128"/>
              </a:rPr>
              <a:t>等の事業を実施し、事業者・</a:t>
            </a:r>
            <a:r>
              <a:rPr lang="ja-JP" altLang="ja-JP" sz="1400" dirty="0" smtClean="0">
                <a:solidFill>
                  <a:prstClr val="black"/>
                </a:solidFill>
                <a:latin typeface="Meiryo UI" panose="020B0604030504040204" pitchFamily="50" charset="-128"/>
              </a:rPr>
              <a:t>府民</a:t>
            </a:r>
            <a:r>
              <a:rPr lang="ja-JP" altLang="ja-JP" sz="1400" dirty="0">
                <a:solidFill>
                  <a:prstClr val="black"/>
                </a:solidFill>
                <a:latin typeface="Meiryo UI" panose="020B0604030504040204" pitchFamily="50" charset="-128"/>
              </a:rPr>
              <a:t>の行動変容を促進</a:t>
            </a:r>
            <a:r>
              <a:rPr lang="ja-JP" altLang="ja-JP" sz="1400" dirty="0" smtClean="0">
                <a:solidFill>
                  <a:prstClr val="black"/>
                </a:solidFill>
                <a:latin typeface="Meiryo UI" panose="020B0604030504040204" pitchFamily="50" charset="-128"/>
              </a:rPr>
              <a:t>していく</a:t>
            </a:r>
            <a:r>
              <a:rPr lang="ja-JP" altLang="en-US" sz="1400" dirty="0" smtClean="0">
                <a:solidFill>
                  <a:prstClr val="black"/>
                </a:solidFill>
                <a:latin typeface="Meiryo UI" panose="020B0604030504040204" pitchFamily="50" charset="-128"/>
              </a:rPr>
              <a:t>。</a:t>
            </a:r>
            <a:endParaRPr lang="en-US" altLang="ja-JP" sz="1400" dirty="0" smtClean="0">
              <a:solidFill>
                <a:prstClr val="black"/>
              </a:solidFill>
              <a:latin typeface="Meiryo UI" panose="020B0604030504040204" pitchFamily="50" charset="-128"/>
            </a:endParaRPr>
          </a:p>
          <a:p>
            <a:r>
              <a:rPr kumimoji="1" lang="ja-JP" altLang="en-US" sz="1600" b="1" dirty="0">
                <a:solidFill>
                  <a:prstClr val="black"/>
                </a:solidFill>
                <a:latin typeface="Meiryo UI" panose="020B0604030504040204" pitchFamily="50" charset="-128"/>
              </a:rPr>
              <a:t>（</a:t>
            </a:r>
            <a:r>
              <a:rPr kumimoji="1" lang="en-US" altLang="ja-JP" sz="1600" b="1" dirty="0">
                <a:solidFill>
                  <a:prstClr val="black"/>
                </a:solidFill>
                <a:latin typeface="Meiryo UI" panose="020B0604030504040204" pitchFamily="50" charset="-128"/>
              </a:rPr>
              <a:t>2</a:t>
            </a:r>
            <a:r>
              <a:rPr kumimoji="1" lang="ja-JP" altLang="en-US" sz="1600" b="1" dirty="0">
                <a:solidFill>
                  <a:prstClr val="black"/>
                </a:solidFill>
                <a:latin typeface="Meiryo UI" panose="020B0604030504040204" pitchFamily="50" charset="-128"/>
              </a:rPr>
              <a:t>）大阪ブルー･オーシャン･ビジョン</a:t>
            </a:r>
            <a:endParaRPr kumimoji="1" lang="en-US" altLang="ja-JP" sz="1600" b="1" dirty="0">
              <a:solidFill>
                <a:prstClr val="black"/>
              </a:solidFill>
              <a:latin typeface="Meiryo UI" panose="020B0604030504040204" pitchFamily="50" charset="-128"/>
            </a:endParaRPr>
          </a:p>
          <a:p>
            <a:pPr marL="265113" indent="-87313"/>
            <a:r>
              <a:rPr kumimoji="1" lang="ja-JP" altLang="en-US" sz="1400" dirty="0" smtClean="0">
                <a:solidFill>
                  <a:prstClr val="black"/>
                </a:solidFill>
                <a:latin typeface="Meiryo UI" panose="020B0604030504040204" pitchFamily="50" charset="-128"/>
              </a:rPr>
              <a:t>　　</a:t>
            </a:r>
            <a:r>
              <a:rPr kumimoji="1" lang="en-US" altLang="ja-JP" sz="1400" dirty="0" smtClean="0">
                <a:solidFill>
                  <a:prstClr val="black"/>
                </a:solidFill>
                <a:latin typeface="Meiryo UI" panose="020B0604030504040204" pitchFamily="50" charset="-128"/>
              </a:rPr>
              <a:t>2022</a:t>
            </a:r>
            <a:r>
              <a:rPr kumimoji="1" lang="ja-JP" altLang="en-US" sz="1400" dirty="0" smtClean="0">
                <a:solidFill>
                  <a:prstClr val="black"/>
                </a:solidFill>
                <a:latin typeface="Meiryo UI" panose="020B0604030504040204" pitchFamily="50" charset="-128"/>
              </a:rPr>
              <a:t>年度の</a:t>
            </a:r>
            <a:r>
              <a:rPr lang="ja-JP" altLang="ja-JP" sz="1400" dirty="0" smtClean="0">
                <a:solidFill>
                  <a:prstClr val="black"/>
                </a:solidFill>
                <a:latin typeface="Meiryo UI" panose="020B0604030504040204" pitchFamily="50" charset="-128"/>
              </a:rPr>
              <a:t>モデル</a:t>
            </a:r>
            <a:r>
              <a:rPr lang="ja-JP" altLang="ja-JP" sz="1400" dirty="0">
                <a:solidFill>
                  <a:prstClr val="black"/>
                </a:solidFill>
                <a:latin typeface="Meiryo UI" panose="020B0604030504040204" pitchFamily="50" charset="-128"/>
              </a:rPr>
              <a:t>事業の成果等を情報発信して府域への展開を</a:t>
            </a:r>
            <a:r>
              <a:rPr lang="ja-JP" altLang="ja-JP" sz="1400" dirty="0" smtClean="0">
                <a:solidFill>
                  <a:prstClr val="black"/>
                </a:solidFill>
                <a:latin typeface="Meiryo UI" panose="020B0604030504040204" pitchFamily="50" charset="-128"/>
              </a:rPr>
              <a:t>図る</a:t>
            </a:r>
            <a:r>
              <a:rPr lang="ja-JP" altLang="en-US" sz="1400" dirty="0" smtClean="0">
                <a:solidFill>
                  <a:prstClr val="black"/>
                </a:solidFill>
                <a:latin typeface="Meiryo UI" panose="020B0604030504040204" pitchFamily="50" charset="-128"/>
              </a:rPr>
              <a:t>とともに</a:t>
            </a:r>
            <a:r>
              <a:rPr kumimoji="1" lang="ja-JP" altLang="en-US" sz="1400" dirty="0" smtClean="0">
                <a:solidFill>
                  <a:prstClr val="black"/>
                </a:solidFill>
                <a:latin typeface="Meiryo UI" panose="020B0604030504040204" pitchFamily="50" charset="-128"/>
              </a:rPr>
              <a:t>、</a:t>
            </a:r>
            <a:r>
              <a:rPr kumimoji="1" lang="ja-JP" altLang="en-US" sz="1400" dirty="0">
                <a:solidFill>
                  <a:prstClr val="black"/>
                </a:solidFill>
                <a:latin typeface="Meiryo UI" panose="020B0604030504040204" pitchFamily="50" charset="-128"/>
              </a:rPr>
              <a:t>バイオプラスチック製品のビジネス化プロジェクトの組成・開発の支援、</a:t>
            </a:r>
            <a:r>
              <a:rPr kumimoji="1" lang="ja-JP" altLang="en-US" sz="1400" dirty="0" smtClean="0">
                <a:solidFill>
                  <a:prstClr val="black"/>
                </a:solidFill>
                <a:latin typeface="Meiryo UI" panose="020B0604030504040204" pitchFamily="50" charset="-128"/>
              </a:rPr>
              <a:t>新た</a:t>
            </a:r>
            <a:r>
              <a:rPr kumimoji="1" lang="ja-JP" altLang="en-US" sz="1400" dirty="0">
                <a:solidFill>
                  <a:prstClr val="black"/>
                </a:solidFill>
                <a:latin typeface="Meiryo UI" panose="020B0604030504040204" pitchFamily="50" charset="-128"/>
              </a:rPr>
              <a:t>なペットボトル回収・</a:t>
            </a:r>
            <a:r>
              <a:rPr kumimoji="1" lang="ja-JP" altLang="en-US" sz="1400" dirty="0" smtClean="0">
                <a:solidFill>
                  <a:prstClr val="black"/>
                </a:solidFill>
                <a:latin typeface="Meiryo UI" panose="020B0604030504040204" pitchFamily="50" charset="-128"/>
              </a:rPr>
              <a:t>リサイクルシステムを</a:t>
            </a:r>
            <a:r>
              <a:rPr kumimoji="1" lang="ja-JP" altLang="en-US" sz="1400" dirty="0">
                <a:solidFill>
                  <a:prstClr val="black"/>
                </a:solidFill>
                <a:latin typeface="Meiryo UI" panose="020B0604030504040204" pitchFamily="50" charset="-128"/>
              </a:rPr>
              <a:t>推進することなどにより</a:t>
            </a:r>
            <a:r>
              <a:rPr lang="ja-JP" altLang="ja-JP" sz="1400" dirty="0" smtClean="0">
                <a:solidFill>
                  <a:prstClr val="black"/>
                </a:solidFill>
                <a:latin typeface="Meiryo UI" panose="020B0604030504040204" pitchFamily="50" charset="-128"/>
              </a:rPr>
              <a:t>プラスチックごみ</a:t>
            </a:r>
            <a:r>
              <a:rPr lang="ja-JP" altLang="ja-JP" sz="1400" dirty="0">
                <a:solidFill>
                  <a:prstClr val="black"/>
                </a:solidFill>
                <a:latin typeface="Meiryo UI" panose="020B0604030504040204" pitchFamily="50" charset="-128"/>
              </a:rPr>
              <a:t>削減対策を促進して</a:t>
            </a:r>
            <a:r>
              <a:rPr lang="ja-JP" altLang="ja-JP" sz="1400" dirty="0" smtClean="0">
                <a:solidFill>
                  <a:prstClr val="black"/>
                </a:solidFill>
                <a:latin typeface="Meiryo UI" panose="020B0604030504040204" pitchFamily="50" charset="-128"/>
              </a:rPr>
              <a:t>いく</a:t>
            </a:r>
            <a:r>
              <a:rPr lang="ja-JP" altLang="en-US" sz="1400" dirty="0" smtClean="0">
                <a:solidFill>
                  <a:prstClr val="black"/>
                </a:solidFill>
                <a:latin typeface="Meiryo UI" panose="020B0604030504040204" pitchFamily="50" charset="-128"/>
              </a:rPr>
              <a:t>。</a:t>
            </a:r>
            <a:endParaRPr kumimoji="1" lang="en-US" altLang="ja-JP" sz="1400" dirty="0" smtClean="0">
              <a:solidFill>
                <a:prstClr val="black"/>
              </a:solidFill>
              <a:latin typeface="Meiryo UI" panose="020B0604030504040204" pitchFamily="50" charset="-128"/>
            </a:endParaRPr>
          </a:p>
        </p:txBody>
      </p:sp>
      <p:sp>
        <p:nvSpPr>
          <p:cNvPr id="18"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48</a:t>
            </a:fld>
            <a:endParaRPr lang="ja-JP" altLang="en-US" b="1" dirty="0">
              <a:solidFill>
                <a:schemeClr val="tx1"/>
              </a:solidFill>
            </a:endParaRPr>
          </a:p>
        </p:txBody>
      </p:sp>
    </p:spTree>
    <p:extLst>
      <p:ext uri="{BB962C8B-B14F-4D97-AF65-F5344CB8AC3E}">
        <p14:creationId xmlns:p14="http://schemas.microsoft.com/office/powerpoint/2010/main" val="341968084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5420" y="679519"/>
            <a:ext cx="6541951" cy="5917621"/>
          </a:xfrm>
          <a:prstGeom prst="rect">
            <a:avLst/>
          </a:prstGeom>
        </p:spPr>
      </p:pic>
      <p:sp>
        <p:nvSpPr>
          <p:cNvPr id="5" name="正方形/長方形 4"/>
          <p:cNvSpPr/>
          <p:nvPr/>
        </p:nvSpPr>
        <p:spPr>
          <a:xfrm>
            <a:off x="4960242" y="6635794"/>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テキスト ボックス 8">
            <a:extLst>
              <a:ext uri="{FF2B5EF4-FFF2-40B4-BE49-F238E27FC236}">
                <a16:creationId xmlns:a16="http://schemas.microsoft.com/office/drawing/2014/main" id="{0CCCAD0C-3B79-4820-874F-A517D45DA79D}"/>
              </a:ext>
            </a:extLst>
          </p:cNvPr>
          <p:cNvSpPr txBox="1"/>
          <p:nvPr/>
        </p:nvSpPr>
        <p:spPr>
          <a:xfrm>
            <a:off x="7166265" y="1027685"/>
            <a:ext cx="2656175" cy="251287"/>
          </a:xfrm>
          <a:prstGeom prst="rect">
            <a:avLst/>
          </a:prstGeom>
          <a:noFill/>
        </p:spPr>
        <p:txBody>
          <a:bodyPr wrap="none" lIns="0" tIns="0" rIns="0" bIns="0" rtlCol="0" anchor="ctr" anchorCtr="0">
            <a:spAutoFit/>
          </a:bodyPr>
          <a:lstStyle>
            <a:defPPr>
              <a:defRPr lang="en-US"/>
            </a:defPPr>
            <a:lvl1pPr algn="ctr">
              <a:defRPr kumimoji="1" b="1">
                <a:solidFill>
                  <a:srgbClr val="E60012"/>
                </a:solidFill>
                <a:latin typeface="Meiryo" panose="020B0604030504040204" pitchFamily="34" charset="-128"/>
                <a:ea typeface="Meiryo" panose="020B0604030504040204" pitchFamily="34" charset="-128"/>
              </a:defRPr>
            </a:lvl1pPr>
          </a:lstStyle>
          <a:p>
            <a:r>
              <a:rPr lang="ja-JP" altLang="en-US" sz="1633" dirty="0"/>
              <a:t>グリーンワールド　約</a:t>
            </a:r>
            <a:r>
              <a:rPr lang="en-US" altLang="ja-JP" sz="1633" dirty="0"/>
              <a:t>43ha</a:t>
            </a:r>
            <a:endParaRPr lang="ja-JP" altLang="en-US" sz="1633" dirty="0"/>
          </a:p>
        </p:txBody>
      </p:sp>
      <p:sp>
        <p:nvSpPr>
          <p:cNvPr id="10" name="テキスト ボックス 9">
            <a:extLst>
              <a:ext uri="{FF2B5EF4-FFF2-40B4-BE49-F238E27FC236}">
                <a16:creationId xmlns:a16="http://schemas.microsoft.com/office/drawing/2014/main" id="{440E4116-7896-445D-A943-AB65041A4504}"/>
              </a:ext>
            </a:extLst>
          </p:cNvPr>
          <p:cNvSpPr txBox="1"/>
          <p:nvPr/>
        </p:nvSpPr>
        <p:spPr>
          <a:xfrm>
            <a:off x="7167871" y="2545166"/>
            <a:ext cx="2866169" cy="251287"/>
          </a:xfrm>
          <a:prstGeom prst="rect">
            <a:avLst/>
          </a:prstGeom>
          <a:noFill/>
        </p:spPr>
        <p:txBody>
          <a:bodyPr wrap="none" lIns="0" tIns="0" rIns="0" bIns="0" rtlCol="0" anchor="ctr" anchorCtr="0">
            <a:spAutoFit/>
          </a:bodyPr>
          <a:lstStyle>
            <a:defPPr>
              <a:defRPr lang="en-US"/>
            </a:defPPr>
            <a:lvl1pPr algn="ctr">
              <a:defRPr kumimoji="1" b="1">
                <a:solidFill>
                  <a:srgbClr val="E60012"/>
                </a:solidFill>
                <a:latin typeface="Meiryo" panose="020B0604030504040204" pitchFamily="34" charset="-128"/>
                <a:ea typeface="Meiryo" panose="020B0604030504040204" pitchFamily="34" charset="-128"/>
              </a:defRPr>
            </a:lvl1pPr>
          </a:lstStyle>
          <a:p>
            <a:r>
              <a:rPr lang="ja-JP" altLang="en-US" sz="1633" dirty="0"/>
              <a:t>パビリオンワールド　約</a:t>
            </a:r>
            <a:r>
              <a:rPr lang="en-US" altLang="ja-JP" sz="1633" dirty="0"/>
              <a:t>65ha</a:t>
            </a:r>
            <a:endParaRPr lang="ja-JP" altLang="en-US" sz="1633" dirty="0"/>
          </a:p>
        </p:txBody>
      </p:sp>
      <p:sp>
        <p:nvSpPr>
          <p:cNvPr id="11" name="テキスト ボックス 10">
            <a:extLst>
              <a:ext uri="{FF2B5EF4-FFF2-40B4-BE49-F238E27FC236}">
                <a16:creationId xmlns:a16="http://schemas.microsoft.com/office/drawing/2014/main" id="{EFEA3FD2-E0F4-4B63-ABA3-5632118B1C27}"/>
              </a:ext>
            </a:extLst>
          </p:cNvPr>
          <p:cNvSpPr txBox="1"/>
          <p:nvPr/>
        </p:nvSpPr>
        <p:spPr>
          <a:xfrm>
            <a:off x="6670906" y="5083621"/>
            <a:ext cx="4126130" cy="251287"/>
          </a:xfrm>
          <a:prstGeom prst="rect">
            <a:avLst/>
          </a:prstGeom>
          <a:noFill/>
        </p:spPr>
        <p:txBody>
          <a:bodyPr wrap="none" lIns="0" tIns="0" rIns="0" bIns="0" rtlCol="0" anchor="ctr" anchorCtr="0">
            <a:spAutoFit/>
          </a:bodyPr>
          <a:lstStyle>
            <a:defPPr>
              <a:defRPr lang="en-US"/>
            </a:defPPr>
            <a:lvl1pPr algn="ctr">
              <a:defRPr kumimoji="1" b="1">
                <a:solidFill>
                  <a:srgbClr val="E60012"/>
                </a:solidFill>
                <a:latin typeface="Meiryo" panose="020B0604030504040204" pitchFamily="34" charset="-128"/>
                <a:ea typeface="Meiryo" panose="020B0604030504040204" pitchFamily="34" charset="-128"/>
              </a:defRPr>
            </a:lvl1pPr>
          </a:lstStyle>
          <a:p>
            <a:r>
              <a:rPr lang="ja-JP" altLang="en-US" sz="1633" dirty="0"/>
              <a:t>ウォータープラザ＆つながりの海　約</a:t>
            </a:r>
            <a:r>
              <a:rPr lang="en-US" altLang="ja-JP" sz="1633" dirty="0"/>
              <a:t>47ha</a:t>
            </a:r>
            <a:endParaRPr lang="ja-JP" altLang="en-US" sz="1633" dirty="0"/>
          </a:p>
        </p:txBody>
      </p:sp>
      <p:sp>
        <p:nvSpPr>
          <p:cNvPr id="12" name="正方形/長方形 11">
            <a:extLst>
              <a:ext uri="{FF2B5EF4-FFF2-40B4-BE49-F238E27FC236}">
                <a16:creationId xmlns:a16="http://schemas.microsoft.com/office/drawing/2014/main" id="{9514DED2-8A59-48B7-B0F7-B081C88C048D}"/>
              </a:ext>
            </a:extLst>
          </p:cNvPr>
          <p:cNvSpPr/>
          <p:nvPr/>
        </p:nvSpPr>
        <p:spPr>
          <a:xfrm>
            <a:off x="8202805" y="2867366"/>
            <a:ext cx="3580679" cy="2059401"/>
          </a:xfrm>
          <a:prstGeom prst="rect">
            <a:avLst/>
          </a:prstGeom>
          <a:solidFill>
            <a:srgbClr val="EFEFEF"/>
          </a:solidFill>
          <a:ln>
            <a:noFill/>
            <a:prstDash val="sysDot"/>
          </a:ln>
        </p:spPr>
        <p:txBody>
          <a:bodyPr wrap="square" lIns="97976" tIns="97976" rIns="130634" bIns="97976">
            <a:spAutoFit/>
          </a:bodyPr>
          <a:lstStyle/>
          <a:p>
            <a:pPr marL="96493" indent="-96493" algn="just">
              <a:spcBef>
                <a:spcPts val="363"/>
              </a:spcBef>
              <a:buClr>
                <a:srgbClr val="E60012"/>
              </a:buClr>
              <a:buFont typeface="Arial" panose="020B0604020202020204" pitchFamily="34" charset="0"/>
              <a:buChar char="•"/>
            </a:pPr>
            <a:r>
              <a:rPr lang="ja-JP" altLang="en-US" sz="1270" dirty="0">
                <a:latin typeface="Meiryo" panose="020B0604030504040204" pitchFamily="34" charset="-128"/>
                <a:ea typeface="Meiryo" panose="020B0604030504040204" pitchFamily="34" charset="-128"/>
              </a:rPr>
              <a:t>パビリオン等の施設が集まるにぎわいのエリア。主動線としてリング状のメインストリートと離散的に大小の広場を設け、ここからすべてのパビリオンにアクセスできる。</a:t>
            </a:r>
            <a:endParaRPr lang="en-US" altLang="ja-JP" sz="1270" dirty="0">
              <a:latin typeface="Meiryo" panose="020B0604030504040204" pitchFamily="34" charset="-128"/>
              <a:ea typeface="Meiryo" panose="020B0604030504040204" pitchFamily="34" charset="-128"/>
            </a:endParaRPr>
          </a:p>
          <a:p>
            <a:pPr marL="96493" indent="-96493" algn="just">
              <a:spcBef>
                <a:spcPts val="363"/>
              </a:spcBef>
              <a:buClr>
                <a:srgbClr val="E60012"/>
              </a:buClr>
              <a:buFont typeface="Arial" panose="020B0604020202020204" pitchFamily="34" charset="0"/>
              <a:buChar char="•"/>
            </a:pPr>
            <a:r>
              <a:rPr lang="ja-JP" altLang="en-US" sz="1270" dirty="0">
                <a:latin typeface="Meiryo" panose="020B0604030504040204" pitchFamily="34" charset="-128"/>
                <a:ea typeface="Meiryo" panose="020B0604030504040204" pitchFamily="34" charset="-128"/>
              </a:rPr>
              <a:t>メインストリートの上部には大屋根（リング）を設置。</a:t>
            </a:r>
            <a:endParaRPr lang="en-US" altLang="ja-JP" sz="1270" dirty="0">
              <a:latin typeface="Meiryo" panose="020B0604030504040204" pitchFamily="34" charset="-128"/>
              <a:ea typeface="Meiryo" panose="020B0604030504040204" pitchFamily="34" charset="-128"/>
            </a:endParaRPr>
          </a:p>
          <a:p>
            <a:pPr marL="96493" indent="-96493" algn="just">
              <a:spcBef>
                <a:spcPts val="363"/>
              </a:spcBef>
              <a:buClr>
                <a:srgbClr val="E60012"/>
              </a:buClr>
              <a:buFont typeface="Arial" panose="020B0604020202020204" pitchFamily="34" charset="0"/>
              <a:buChar char="•"/>
            </a:pPr>
            <a:r>
              <a:rPr lang="ja-JP" altLang="en-US" sz="1270" dirty="0">
                <a:latin typeface="Meiryo" panose="020B0604030504040204" pitchFamily="34" charset="-128"/>
                <a:ea typeface="Meiryo" panose="020B0604030504040204" pitchFamily="34" charset="-128"/>
              </a:rPr>
              <a:t>メインストリートから離れた位置に樹木を配した広場（静けさの森）を作り、これにつながるようテーマ館が配置される。</a:t>
            </a:r>
          </a:p>
        </p:txBody>
      </p:sp>
      <p:sp>
        <p:nvSpPr>
          <p:cNvPr id="13" name="正方形/長方形 12">
            <a:extLst>
              <a:ext uri="{FF2B5EF4-FFF2-40B4-BE49-F238E27FC236}">
                <a16:creationId xmlns:a16="http://schemas.microsoft.com/office/drawing/2014/main" id="{72FAC63F-E507-4AD0-8097-CB0B4326489A}"/>
              </a:ext>
            </a:extLst>
          </p:cNvPr>
          <p:cNvSpPr/>
          <p:nvPr/>
        </p:nvSpPr>
        <p:spPr>
          <a:xfrm>
            <a:off x="7216357" y="1297395"/>
            <a:ext cx="3580679" cy="1030914"/>
          </a:xfrm>
          <a:prstGeom prst="rect">
            <a:avLst/>
          </a:prstGeom>
          <a:solidFill>
            <a:srgbClr val="EFEFEF"/>
          </a:solidFill>
          <a:ln>
            <a:noFill/>
            <a:prstDash val="sysDot"/>
          </a:ln>
        </p:spPr>
        <p:txBody>
          <a:bodyPr wrap="square" lIns="97976" tIns="97976" rIns="130634" bIns="97976">
            <a:spAutoFit/>
          </a:bodyPr>
          <a:lstStyle/>
          <a:p>
            <a:pPr marL="96493" indent="-96493" algn="just">
              <a:spcBef>
                <a:spcPts val="363"/>
              </a:spcBef>
              <a:buClr>
                <a:srgbClr val="E60012"/>
              </a:buClr>
              <a:buFont typeface="Arial" panose="020B0604020202020204" pitchFamily="34" charset="0"/>
              <a:buChar char="•"/>
            </a:pPr>
            <a:r>
              <a:rPr lang="ja-JP" altLang="en-US" sz="1270" dirty="0">
                <a:latin typeface="Meiryo" panose="020B0604030504040204" pitchFamily="34" charset="-128"/>
                <a:ea typeface="Meiryo" panose="020B0604030504040204" pitchFamily="34" charset="-128"/>
              </a:rPr>
              <a:t>会場の西側の海に面した緑地エリア。</a:t>
            </a:r>
            <a:endParaRPr lang="en-US" altLang="ja-JP" sz="1270" dirty="0">
              <a:latin typeface="Meiryo" panose="020B0604030504040204" pitchFamily="34" charset="-128"/>
              <a:ea typeface="Meiryo" panose="020B0604030504040204" pitchFamily="34" charset="-128"/>
            </a:endParaRPr>
          </a:p>
          <a:p>
            <a:pPr marL="96493" indent="-96493" algn="just">
              <a:spcBef>
                <a:spcPts val="363"/>
              </a:spcBef>
              <a:buClr>
                <a:srgbClr val="E60012"/>
              </a:buClr>
              <a:buFont typeface="Arial" panose="020B0604020202020204" pitchFamily="34" charset="0"/>
              <a:buChar char="•"/>
            </a:pPr>
            <a:r>
              <a:rPr lang="ja-JP" altLang="en-US" sz="1270" dirty="0">
                <a:latin typeface="Meiryo" panose="020B0604030504040204" pitchFamily="34" charset="-128"/>
                <a:ea typeface="Meiryo" panose="020B0604030504040204" pitchFamily="34" charset="-128"/>
              </a:rPr>
              <a:t>屋外イベント広場や交通ターミナル、エントランス広場等、大人数が滞留することのできる開けた空間とする。</a:t>
            </a:r>
          </a:p>
        </p:txBody>
      </p:sp>
      <p:grpSp>
        <p:nvGrpSpPr>
          <p:cNvPr id="14" name="グループ化 13">
            <a:extLst>
              <a:ext uri="{FF2B5EF4-FFF2-40B4-BE49-F238E27FC236}">
                <a16:creationId xmlns:a16="http://schemas.microsoft.com/office/drawing/2014/main" id="{1924D03A-66B1-413B-9F89-5CCD8659A822}"/>
              </a:ext>
            </a:extLst>
          </p:cNvPr>
          <p:cNvGrpSpPr>
            <a:grpSpLocks noChangeAspect="1"/>
          </p:cNvGrpSpPr>
          <p:nvPr/>
        </p:nvGrpSpPr>
        <p:grpSpPr>
          <a:xfrm>
            <a:off x="1800878" y="784642"/>
            <a:ext cx="5737004" cy="5773846"/>
            <a:chOff x="826729" y="1604187"/>
            <a:chExt cx="4780837" cy="4811539"/>
          </a:xfrm>
        </p:grpSpPr>
        <p:sp>
          <p:nvSpPr>
            <p:cNvPr id="15" name="フリーフォーム: 図形 90">
              <a:extLst>
                <a:ext uri="{FF2B5EF4-FFF2-40B4-BE49-F238E27FC236}">
                  <a16:creationId xmlns:a16="http://schemas.microsoft.com/office/drawing/2014/main" id="{80758F40-A0E1-4FCD-9254-75EE4261252D}"/>
                </a:ext>
              </a:extLst>
            </p:cNvPr>
            <p:cNvSpPr/>
            <p:nvPr/>
          </p:nvSpPr>
          <p:spPr>
            <a:xfrm>
              <a:off x="856629" y="1604187"/>
              <a:ext cx="2751180" cy="2466366"/>
            </a:xfrm>
            <a:custGeom>
              <a:avLst/>
              <a:gdLst>
                <a:gd name="connsiteX0" fmla="*/ 1065475 w 3609893"/>
                <a:gd name="connsiteY0" fmla="*/ 866693 h 3236181"/>
                <a:gd name="connsiteX1" fmla="*/ 1486894 w 3609893"/>
                <a:gd name="connsiteY1" fmla="*/ 1121134 h 3236181"/>
                <a:gd name="connsiteX2" fmla="*/ 2258171 w 3609893"/>
                <a:gd name="connsiteY2" fmla="*/ 0 h 3236181"/>
                <a:gd name="connsiteX3" fmla="*/ 3609893 w 3609893"/>
                <a:gd name="connsiteY3" fmla="*/ 127221 h 3236181"/>
                <a:gd name="connsiteX4" fmla="*/ 3323646 w 3609893"/>
                <a:gd name="connsiteY4" fmla="*/ 580446 h 3236181"/>
                <a:gd name="connsiteX5" fmla="*/ 3411110 w 3609893"/>
                <a:gd name="connsiteY5" fmla="*/ 636105 h 3236181"/>
                <a:gd name="connsiteX6" fmla="*/ 2456953 w 3609893"/>
                <a:gd name="connsiteY6" fmla="*/ 2083242 h 3236181"/>
                <a:gd name="connsiteX7" fmla="*/ 2552369 w 3609893"/>
                <a:gd name="connsiteY7" fmla="*/ 2107096 h 3236181"/>
                <a:gd name="connsiteX8" fmla="*/ 1685677 w 3609893"/>
                <a:gd name="connsiteY8" fmla="*/ 3236181 h 3236181"/>
                <a:gd name="connsiteX9" fmla="*/ 1073427 w 3609893"/>
                <a:gd name="connsiteY9" fmla="*/ 3148717 h 3236181"/>
                <a:gd name="connsiteX10" fmla="*/ 0 w 3609893"/>
                <a:gd name="connsiteY10" fmla="*/ 2401294 h 3236181"/>
                <a:gd name="connsiteX11" fmla="*/ 1065475 w 3609893"/>
                <a:gd name="connsiteY11" fmla="*/ 866693 h 3236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09893" h="3236181">
                  <a:moveTo>
                    <a:pt x="1065475" y="866693"/>
                  </a:moveTo>
                  <a:lnTo>
                    <a:pt x="1486894" y="1121134"/>
                  </a:lnTo>
                  <a:lnTo>
                    <a:pt x="2258171" y="0"/>
                  </a:lnTo>
                  <a:lnTo>
                    <a:pt x="3609893" y="127221"/>
                  </a:lnTo>
                  <a:lnTo>
                    <a:pt x="3323646" y="580446"/>
                  </a:lnTo>
                  <a:lnTo>
                    <a:pt x="3411110" y="636105"/>
                  </a:lnTo>
                  <a:lnTo>
                    <a:pt x="2456953" y="2083242"/>
                  </a:lnTo>
                  <a:lnTo>
                    <a:pt x="2552369" y="2107096"/>
                  </a:lnTo>
                  <a:lnTo>
                    <a:pt x="1685677" y="3236181"/>
                  </a:lnTo>
                  <a:lnTo>
                    <a:pt x="1073427" y="3148717"/>
                  </a:lnTo>
                  <a:lnTo>
                    <a:pt x="0" y="2401294"/>
                  </a:lnTo>
                  <a:lnTo>
                    <a:pt x="1065475" y="866693"/>
                  </a:lnTo>
                  <a:close/>
                </a:path>
              </a:pathLst>
            </a:custGeom>
            <a:noFill/>
            <a:ln w="3810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16" name="フリーフォーム: 図形 91">
              <a:extLst>
                <a:ext uri="{FF2B5EF4-FFF2-40B4-BE49-F238E27FC236}">
                  <a16:creationId xmlns:a16="http://schemas.microsoft.com/office/drawing/2014/main" id="{2C1A8DC8-886A-4724-98E8-7A7DBE0A295A}"/>
                </a:ext>
              </a:extLst>
            </p:cNvPr>
            <p:cNvSpPr/>
            <p:nvPr/>
          </p:nvSpPr>
          <p:spPr>
            <a:xfrm>
              <a:off x="1862568" y="3222175"/>
              <a:ext cx="3744998" cy="3029933"/>
            </a:xfrm>
            <a:custGeom>
              <a:avLst/>
              <a:gdLst>
                <a:gd name="connsiteX0" fmla="*/ 1240403 w 4913906"/>
                <a:gd name="connsiteY0" fmla="*/ 0 h 3975652"/>
                <a:gd name="connsiteX1" fmla="*/ 3697356 w 4913906"/>
                <a:gd name="connsiteY1" fmla="*/ 763325 h 3975652"/>
                <a:gd name="connsiteX2" fmla="*/ 3999506 w 4913906"/>
                <a:gd name="connsiteY2" fmla="*/ 397565 h 3975652"/>
                <a:gd name="connsiteX3" fmla="*/ 4094922 w 4913906"/>
                <a:gd name="connsiteY3" fmla="*/ 397565 h 3975652"/>
                <a:gd name="connsiteX4" fmla="*/ 4707172 w 4913906"/>
                <a:gd name="connsiteY4" fmla="*/ 882595 h 3975652"/>
                <a:gd name="connsiteX5" fmla="*/ 4699221 w 4913906"/>
                <a:gd name="connsiteY5" fmla="*/ 962108 h 3975652"/>
                <a:gd name="connsiteX6" fmla="*/ 3943847 w 4913906"/>
                <a:gd name="connsiteY6" fmla="*/ 1852654 h 3975652"/>
                <a:gd name="connsiteX7" fmla="*/ 3999506 w 4913906"/>
                <a:gd name="connsiteY7" fmla="*/ 1876508 h 3975652"/>
                <a:gd name="connsiteX8" fmla="*/ 3816626 w 4913906"/>
                <a:gd name="connsiteY8" fmla="*/ 2091193 h 3975652"/>
                <a:gd name="connsiteX9" fmla="*/ 3705308 w 4913906"/>
                <a:gd name="connsiteY9" fmla="*/ 2297927 h 3975652"/>
                <a:gd name="connsiteX10" fmla="*/ 3745064 w 4913906"/>
                <a:gd name="connsiteY10" fmla="*/ 2496709 h 3975652"/>
                <a:gd name="connsiteX11" fmla="*/ 3856383 w 4913906"/>
                <a:gd name="connsiteY11" fmla="*/ 2631881 h 3975652"/>
                <a:gd name="connsiteX12" fmla="*/ 4198289 w 4913906"/>
                <a:gd name="connsiteY12" fmla="*/ 2989690 h 3975652"/>
                <a:gd name="connsiteX13" fmla="*/ 4564049 w 4913906"/>
                <a:gd name="connsiteY13" fmla="*/ 3260035 h 3975652"/>
                <a:gd name="connsiteX14" fmla="*/ 4913906 w 4913906"/>
                <a:gd name="connsiteY14" fmla="*/ 3546281 h 3975652"/>
                <a:gd name="connsiteX15" fmla="*/ 4564049 w 4913906"/>
                <a:gd name="connsiteY15" fmla="*/ 3975652 h 3975652"/>
                <a:gd name="connsiteX16" fmla="*/ 3164619 w 4913906"/>
                <a:gd name="connsiteY16" fmla="*/ 2767054 h 3975652"/>
                <a:gd name="connsiteX17" fmla="*/ 0 w 4913906"/>
                <a:gd name="connsiteY17" fmla="*/ 1828800 h 3975652"/>
                <a:gd name="connsiteX18" fmla="*/ 397565 w 4913906"/>
                <a:gd name="connsiteY18" fmla="*/ 1176793 h 3975652"/>
                <a:gd name="connsiteX19" fmla="*/ 381663 w 4913906"/>
                <a:gd name="connsiteY19" fmla="*/ 1144988 h 397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3906" h="3975652">
                  <a:moveTo>
                    <a:pt x="1240403" y="0"/>
                  </a:moveTo>
                  <a:lnTo>
                    <a:pt x="3697356" y="763325"/>
                  </a:lnTo>
                  <a:lnTo>
                    <a:pt x="3999506" y="397565"/>
                  </a:lnTo>
                  <a:lnTo>
                    <a:pt x="4094922" y="397565"/>
                  </a:lnTo>
                  <a:lnTo>
                    <a:pt x="4707172" y="882595"/>
                  </a:lnTo>
                  <a:lnTo>
                    <a:pt x="4699221" y="962108"/>
                  </a:lnTo>
                  <a:lnTo>
                    <a:pt x="3943847" y="1852654"/>
                  </a:lnTo>
                  <a:lnTo>
                    <a:pt x="3999506" y="1876508"/>
                  </a:lnTo>
                  <a:lnTo>
                    <a:pt x="3816626" y="2091193"/>
                  </a:lnTo>
                  <a:lnTo>
                    <a:pt x="3705308" y="2297927"/>
                  </a:lnTo>
                  <a:lnTo>
                    <a:pt x="3745064" y="2496709"/>
                  </a:lnTo>
                  <a:lnTo>
                    <a:pt x="3856383" y="2631881"/>
                  </a:lnTo>
                  <a:lnTo>
                    <a:pt x="4198289" y="2989690"/>
                  </a:lnTo>
                  <a:lnTo>
                    <a:pt x="4564049" y="3260035"/>
                  </a:lnTo>
                  <a:lnTo>
                    <a:pt x="4913906" y="3546281"/>
                  </a:lnTo>
                  <a:lnTo>
                    <a:pt x="4564049" y="3975652"/>
                  </a:lnTo>
                  <a:lnTo>
                    <a:pt x="3164619" y="2767054"/>
                  </a:lnTo>
                  <a:lnTo>
                    <a:pt x="0" y="1828800"/>
                  </a:lnTo>
                  <a:lnTo>
                    <a:pt x="397565" y="1176793"/>
                  </a:lnTo>
                  <a:lnTo>
                    <a:pt x="381663" y="1144988"/>
                  </a:lnTo>
                </a:path>
              </a:pathLst>
            </a:custGeom>
            <a:noFill/>
            <a:ln w="28575">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17" name="フリーフォーム: 図形 92">
              <a:extLst>
                <a:ext uri="{FF2B5EF4-FFF2-40B4-BE49-F238E27FC236}">
                  <a16:creationId xmlns:a16="http://schemas.microsoft.com/office/drawing/2014/main" id="{5F0D1FF4-888B-4F8B-811A-322C6DEACFFA}"/>
                </a:ext>
              </a:extLst>
            </p:cNvPr>
            <p:cNvSpPr/>
            <p:nvPr/>
          </p:nvSpPr>
          <p:spPr>
            <a:xfrm>
              <a:off x="1638353" y="4622005"/>
              <a:ext cx="3714697" cy="1793721"/>
            </a:xfrm>
            <a:custGeom>
              <a:avLst/>
              <a:gdLst>
                <a:gd name="connsiteX0" fmla="*/ 278295 w 4874149"/>
                <a:gd name="connsiteY0" fmla="*/ 0 h 2353586"/>
                <a:gd name="connsiteX1" fmla="*/ 0 w 4874149"/>
                <a:gd name="connsiteY1" fmla="*/ 453224 h 2353586"/>
                <a:gd name="connsiteX2" fmla="*/ 787179 w 4874149"/>
                <a:gd name="connsiteY2" fmla="*/ 1900362 h 2353586"/>
                <a:gd name="connsiteX3" fmla="*/ 866692 w 4874149"/>
                <a:gd name="connsiteY3" fmla="*/ 1852654 h 2353586"/>
                <a:gd name="connsiteX4" fmla="*/ 946205 w 4874149"/>
                <a:gd name="connsiteY4" fmla="*/ 1987826 h 2353586"/>
                <a:gd name="connsiteX5" fmla="*/ 4715123 w 4874149"/>
                <a:gd name="connsiteY5" fmla="*/ 2353586 h 2353586"/>
                <a:gd name="connsiteX6" fmla="*/ 4874149 w 4874149"/>
                <a:gd name="connsiteY6" fmla="*/ 2115047 h 235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4149" h="2353586">
                  <a:moveTo>
                    <a:pt x="278295" y="0"/>
                  </a:moveTo>
                  <a:lnTo>
                    <a:pt x="0" y="453224"/>
                  </a:lnTo>
                  <a:lnTo>
                    <a:pt x="787179" y="1900362"/>
                  </a:lnTo>
                  <a:lnTo>
                    <a:pt x="866692" y="1852654"/>
                  </a:lnTo>
                  <a:lnTo>
                    <a:pt x="946205" y="1987826"/>
                  </a:lnTo>
                  <a:lnTo>
                    <a:pt x="4715123" y="2353586"/>
                  </a:lnTo>
                  <a:lnTo>
                    <a:pt x="4874149" y="2115047"/>
                  </a:lnTo>
                </a:path>
              </a:pathLst>
            </a:cu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p>
          </p:txBody>
        </p:sp>
        <p:sp>
          <p:nvSpPr>
            <p:cNvPr id="18" name="正方形/長方形 17">
              <a:extLst>
                <a:ext uri="{FF2B5EF4-FFF2-40B4-BE49-F238E27FC236}">
                  <a16:creationId xmlns:a16="http://schemas.microsoft.com/office/drawing/2014/main" id="{2BCBCA30-4A33-4087-AB7C-CDDA84DF74D2}"/>
                </a:ext>
              </a:extLst>
            </p:cNvPr>
            <p:cNvSpPr/>
            <p:nvPr/>
          </p:nvSpPr>
          <p:spPr>
            <a:xfrm>
              <a:off x="4654527" y="4000174"/>
              <a:ext cx="884501" cy="146643"/>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53" b="1" u="sng" kern="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東エントランス</a:t>
              </a:r>
            </a:p>
          </p:txBody>
        </p:sp>
        <p:sp>
          <p:nvSpPr>
            <p:cNvPr id="19" name="正方形/長方形 18">
              <a:extLst>
                <a:ext uri="{FF2B5EF4-FFF2-40B4-BE49-F238E27FC236}">
                  <a16:creationId xmlns:a16="http://schemas.microsoft.com/office/drawing/2014/main" id="{C672FE10-6DB3-4336-B714-31B35501496F}"/>
                </a:ext>
              </a:extLst>
            </p:cNvPr>
            <p:cNvSpPr/>
            <p:nvPr/>
          </p:nvSpPr>
          <p:spPr>
            <a:xfrm>
              <a:off x="1436169" y="3596494"/>
              <a:ext cx="852798" cy="146643"/>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53" b="1" u="sng" kern="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西エントランス</a:t>
              </a:r>
            </a:p>
          </p:txBody>
        </p:sp>
        <p:sp>
          <p:nvSpPr>
            <p:cNvPr id="20" name="正方形/長方形 19">
              <a:extLst>
                <a:ext uri="{FF2B5EF4-FFF2-40B4-BE49-F238E27FC236}">
                  <a16:creationId xmlns:a16="http://schemas.microsoft.com/office/drawing/2014/main" id="{BECCCF99-F05B-4068-B16B-BB0F553F83EA}"/>
                </a:ext>
              </a:extLst>
            </p:cNvPr>
            <p:cNvSpPr/>
            <p:nvPr/>
          </p:nvSpPr>
          <p:spPr>
            <a:xfrm>
              <a:off x="1918805" y="4340949"/>
              <a:ext cx="580688" cy="180371"/>
            </a:xfrm>
            <a:prstGeom prst="rect">
              <a:avLst/>
            </a:prstGeom>
            <a:noFill/>
            <a:ln w="12700" cap="flat" cmpd="sng" algn="ctr">
              <a:noFill/>
              <a:prstDash val="solid"/>
              <a:miter lim="800000"/>
            </a:ln>
            <a:effectLst/>
          </p:spPr>
          <p:txBody>
            <a:bodyPr rtlCol="0" anchor="ctr"/>
            <a:lstStyle/>
            <a:p>
              <a:pPr algn="ctr" defTabSz="406120">
                <a:defRPr/>
              </a:pPr>
              <a:r>
                <a:rPr lang="ja-JP" altLang="en-US" sz="907" b="1" kern="0" dirty="0">
                  <a:latin typeface="メイリオ" panose="020B0604030504040204" pitchFamily="50" charset="-128"/>
                  <a:ea typeface="メイリオ" panose="020B0604030504040204" pitchFamily="50" charset="-128"/>
                </a:rPr>
                <a:t>メッセ</a:t>
              </a:r>
            </a:p>
          </p:txBody>
        </p:sp>
        <p:sp>
          <p:nvSpPr>
            <p:cNvPr id="21" name="正方形/長方形 20">
              <a:extLst>
                <a:ext uri="{FF2B5EF4-FFF2-40B4-BE49-F238E27FC236}">
                  <a16:creationId xmlns:a16="http://schemas.microsoft.com/office/drawing/2014/main" id="{AE338828-E3A8-4DCA-A174-1135C955B513}"/>
                </a:ext>
              </a:extLst>
            </p:cNvPr>
            <p:cNvSpPr/>
            <p:nvPr/>
          </p:nvSpPr>
          <p:spPr>
            <a:xfrm>
              <a:off x="3043039" y="4629823"/>
              <a:ext cx="468077"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latin typeface="メイリオ" panose="020B0604030504040204" pitchFamily="50" charset="-128"/>
                  <a:ea typeface="メイリオ" panose="020B0604030504040204" pitchFamily="50" charset="-128"/>
                </a:rPr>
                <a:t>テーマ館</a:t>
              </a:r>
            </a:p>
          </p:txBody>
        </p:sp>
        <p:sp>
          <p:nvSpPr>
            <p:cNvPr id="22" name="正方形/長方形 21">
              <a:extLst>
                <a:ext uri="{FF2B5EF4-FFF2-40B4-BE49-F238E27FC236}">
                  <a16:creationId xmlns:a16="http://schemas.microsoft.com/office/drawing/2014/main" id="{D500F1C1-637D-4AD0-9911-FC43DB1F8564}"/>
                </a:ext>
              </a:extLst>
            </p:cNvPr>
            <p:cNvSpPr/>
            <p:nvPr/>
          </p:nvSpPr>
          <p:spPr>
            <a:xfrm>
              <a:off x="3149971" y="4170305"/>
              <a:ext cx="585096"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latin typeface="メイリオ" panose="020B0604030504040204" pitchFamily="50" charset="-128"/>
                  <a:ea typeface="メイリオ" panose="020B0604030504040204" pitchFamily="50" charset="-128"/>
                </a:rPr>
                <a:t>静けさの森</a:t>
              </a:r>
            </a:p>
          </p:txBody>
        </p:sp>
        <p:sp>
          <p:nvSpPr>
            <p:cNvPr id="23" name="正方形/長方形 22">
              <a:extLst>
                <a:ext uri="{FF2B5EF4-FFF2-40B4-BE49-F238E27FC236}">
                  <a16:creationId xmlns:a16="http://schemas.microsoft.com/office/drawing/2014/main" id="{D123C3A0-49D7-43F5-A02E-592066A7E597}"/>
                </a:ext>
              </a:extLst>
            </p:cNvPr>
            <p:cNvSpPr/>
            <p:nvPr/>
          </p:nvSpPr>
          <p:spPr>
            <a:xfrm>
              <a:off x="4349458" y="5132570"/>
              <a:ext cx="351058"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latin typeface="メイリオ" panose="020B0604030504040204" pitchFamily="50" charset="-128"/>
                  <a:ea typeface="メイリオ" panose="020B0604030504040204" pitchFamily="50" charset="-128"/>
                </a:rPr>
                <a:t>迎賓館</a:t>
              </a:r>
            </a:p>
          </p:txBody>
        </p:sp>
        <p:sp>
          <p:nvSpPr>
            <p:cNvPr id="24" name="正方形/長方形 23">
              <a:extLst>
                <a:ext uri="{FF2B5EF4-FFF2-40B4-BE49-F238E27FC236}">
                  <a16:creationId xmlns:a16="http://schemas.microsoft.com/office/drawing/2014/main" id="{8BCCCFB6-2BCB-4D52-BF03-8702FEF13073}"/>
                </a:ext>
              </a:extLst>
            </p:cNvPr>
            <p:cNvSpPr/>
            <p:nvPr/>
          </p:nvSpPr>
          <p:spPr>
            <a:xfrm>
              <a:off x="826729" y="3261507"/>
              <a:ext cx="884501" cy="180371"/>
            </a:xfrm>
            <a:prstGeom prst="rect">
              <a:avLst/>
            </a:prstGeom>
            <a:noFill/>
            <a:ln w="12700" cap="flat" cmpd="sng" algn="ctr">
              <a:noFill/>
              <a:prstDash val="solid"/>
              <a:miter lim="800000"/>
            </a:ln>
            <a:effectLst/>
          </p:spPr>
          <p:txBody>
            <a:bodyPr rtlCol="0" anchor="ctr"/>
            <a:lstStyle/>
            <a:p>
              <a:pPr algn="ctr" defTabSz="406120">
                <a:defRPr/>
              </a:pPr>
              <a:r>
                <a:rPr lang="ja-JP" altLang="en-US" sz="907" b="1" kern="0" dirty="0">
                  <a:latin typeface="メイリオ" panose="020B0604030504040204" pitchFamily="50" charset="-128"/>
                  <a:ea typeface="メイリオ" panose="020B0604030504040204" pitchFamily="50" charset="-128"/>
                </a:rPr>
                <a:t>イベント広場</a:t>
              </a:r>
            </a:p>
          </p:txBody>
        </p:sp>
        <p:sp>
          <p:nvSpPr>
            <p:cNvPr id="25" name="正方形/長方形 24">
              <a:extLst>
                <a:ext uri="{FF2B5EF4-FFF2-40B4-BE49-F238E27FC236}">
                  <a16:creationId xmlns:a16="http://schemas.microsoft.com/office/drawing/2014/main" id="{061F3A74-5789-4D89-B6F1-E350D9BABA97}"/>
                </a:ext>
              </a:extLst>
            </p:cNvPr>
            <p:cNvSpPr/>
            <p:nvPr/>
          </p:nvSpPr>
          <p:spPr>
            <a:xfrm>
              <a:off x="4263420" y="4552210"/>
              <a:ext cx="351057"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latin typeface="メイリオ" panose="020B0604030504040204" pitchFamily="50" charset="-128"/>
                  <a:ea typeface="メイリオ" panose="020B0604030504040204" pitchFamily="50" charset="-128"/>
                </a:rPr>
                <a:t>日本館</a:t>
              </a:r>
            </a:p>
          </p:txBody>
        </p:sp>
        <p:sp>
          <p:nvSpPr>
            <p:cNvPr id="26" name="正方形/長方形 25">
              <a:extLst>
                <a:ext uri="{FF2B5EF4-FFF2-40B4-BE49-F238E27FC236}">
                  <a16:creationId xmlns:a16="http://schemas.microsoft.com/office/drawing/2014/main" id="{D25C1693-248D-428E-B5E4-5B6DE3A8FACF}"/>
                </a:ext>
              </a:extLst>
            </p:cNvPr>
            <p:cNvSpPr/>
            <p:nvPr/>
          </p:nvSpPr>
          <p:spPr>
            <a:xfrm>
              <a:off x="4462023" y="4230938"/>
              <a:ext cx="351058"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latin typeface="メイリオ" panose="020B0604030504040204" pitchFamily="50" charset="-128"/>
                  <a:ea typeface="メイリオ" panose="020B0604030504040204" pitchFamily="50" charset="-128"/>
                </a:rPr>
                <a:t>企業館</a:t>
              </a:r>
            </a:p>
          </p:txBody>
        </p:sp>
        <p:sp>
          <p:nvSpPr>
            <p:cNvPr id="27" name="正方形/長方形 26">
              <a:extLst>
                <a:ext uri="{FF2B5EF4-FFF2-40B4-BE49-F238E27FC236}">
                  <a16:creationId xmlns:a16="http://schemas.microsoft.com/office/drawing/2014/main" id="{C71E379A-D0EC-450A-8902-8F1025D48A38}"/>
                </a:ext>
              </a:extLst>
            </p:cNvPr>
            <p:cNvSpPr/>
            <p:nvPr/>
          </p:nvSpPr>
          <p:spPr>
            <a:xfrm>
              <a:off x="2259496" y="3976697"/>
              <a:ext cx="351058"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solidFill>
                    <a:prstClr val="black"/>
                  </a:solidFill>
                  <a:latin typeface="メイリオ" panose="020B0604030504040204" pitchFamily="50" charset="-128"/>
                  <a:ea typeface="メイリオ" panose="020B0604030504040204" pitchFamily="50" charset="-128"/>
                </a:rPr>
                <a:t>企業館</a:t>
              </a:r>
            </a:p>
          </p:txBody>
        </p:sp>
        <p:sp>
          <p:nvSpPr>
            <p:cNvPr id="28" name="正方形/長方形 27">
              <a:extLst>
                <a:ext uri="{FF2B5EF4-FFF2-40B4-BE49-F238E27FC236}">
                  <a16:creationId xmlns:a16="http://schemas.microsoft.com/office/drawing/2014/main" id="{ED0B9C54-2F57-4BEA-84A7-9F5F7C8AEF06}"/>
                </a:ext>
              </a:extLst>
            </p:cNvPr>
            <p:cNvSpPr/>
            <p:nvPr/>
          </p:nvSpPr>
          <p:spPr>
            <a:xfrm>
              <a:off x="2927990" y="3760171"/>
              <a:ext cx="966842" cy="180371"/>
            </a:xfrm>
            <a:prstGeom prst="rect">
              <a:avLst/>
            </a:prstGeom>
            <a:noFill/>
            <a:ln w="12700" cap="flat" cmpd="sng" algn="ctr">
              <a:noFill/>
              <a:prstDash val="solid"/>
              <a:miter lim="800000"/>
            </a:ln>
            <a:effectLst/>
          </p:spPr>
          <p:txBody>
            <a:bodyPr rtlCol="0" anchor="ctr"/>
            <a:lstStyle/>
            <a:p>
              <a:pPr algn="ctr" defTabSz="406120">
                <a:defRPr/>
              </a:pPr>
              <a:r>
                <a:rPr lang="ja-JP" altLang="en-US" sz="907" b="1" kern="0" dirty="0">
                  <a:latin typeface="メイリオ" panose="020B0604030504040204" pitchFamily="50" charset="-128"/>
                  <a:ea typeface="メイリオ" panose="020B0604030504040204" pitchFamily="50" charset="-128"/>
                </a:rPr>
                <a:t>公式参加</a:t>
              </a:r>
              <a:endParaRPr lang="en-US" altLang="ja-JP" sz="907" b="1" kern="0" dirty="0">
                <a:latin typeface="メイリオ" panose="020B0604030504040204" pitchFamily="50" charset="-128"/>
                <a:ea typeface="メイリオ" panose="020B0604030504040204" pitchFamily="50" charset="-128"/>
              </a:endParaRPr>
            </a:p>
            <a:p>
              <a:pPr algn="ctr" defTabSz="406120">
                <a:defRPr/>
              </a:pPr>
              <a:r>
                <a:rPr lang="ja-JP" altLang="en-US" sz="907" b="1" kern="0" dirty="0">
                  <a:latin typeface="メイリオ" panose="020B0604030504040204" pitchFamily="50" charset="-128"/>
                  <a:ea typeface="メイリオ" panose="020B0604030504040204" pitchFamily="50" charset="-128"/>
                </a:rPr>
                <a:t>パビリオン</a:t>
              </a:r>
            </a:p>
          </p:txBody>
        </p:sp>
        <p:sp>
          <p:nvSpPr>
            <p:cNvPr id="29" name="楕円 28">
              <a:extLst>
                <a:ext uri="{FF2B5EF4-FFF2-40B4-BE49-F238E27FC236}">
                  <a16:creationId xmlns:a16="http://schemas.microsoft.com/office/drawing/2014/main" id="{2B08E0B5-4D59-48E2-A862-D4B4BD21AE20}"/>
                </a:ext>
              </a:extLst>
            </p:cNvPr>
            <p:cNvSpPr/>
            <p:nvPr/>
          </p:nvSpPr>
          <p:spPr>
            <a:xfrm>
              <a:off x="4114574" y="3751956"/>
              <a:ext cx="514836" cy="304508"/>
            </a:xfrm>
            <a:prstGeom prst="ellipse">
              <a:avLst/>
            </a:prstGeom>
            <a:noFill/>
            <a:ln w="25400" cap="flat" cmpd="sng" algn="ctr">
              <a:solidFill>
                <a:srgbClr val="FF0000"/>
              </a:solidFill>
              <a:prstDash val="dash"/>
              <a:miter lim="800000"/>
            </a:ln>
            <a:effectLst/>
          </p:spPr>
          <p:txBody>
            <a:bodyPr rtlCol="0" anchor="ctr"/>
            <a:lstStyle/>
            <a:p>
              <a:pPr algn="ctr" defTabSz="406120">
                <a:defRPr/>
              </a:pPr>
              <a:endParaRPr lang="ja-JP" altLang="en-US" sz="726" kern="0" dirty="0">
                <a:solidFill>
                  <a:prstClr val="white"/>
                </a:solidFill>
                <a:latin typeface="Calibri" panose="020F0502020204030204"/>
                <a:ea typeface="游ゴシック" panose="020B0400000000000000" pitchFamily="50" charset="-128"/>
              </a:endParaRPr>
            </a:p>
          </p:txBody>
        </p:sp>
        <p:sp>
          <p:nvSpPr>
            <p:cNvPr id="30" name="楕円 29">
              <a:extLst>
                <a:ext uri="{FF2B5EF4-FFF2-40B4-BE49-F238E27FC236}">
                  <a16:creationId xmlns:a16="http://schemas.microsoft.com/office/drawing/2014/main" id="{9FDD34C1-BEFD-4EBE-8C3A-412C61F37C00}"/>
                </a:ext>
              </a:extLst>
            </p:cNvPr>
            <p:cNvSpPr/>
            <p:nvPr/>
          </p:nvSpPr>
          <p:spPr>
            <a:xfrm>
              <a:off x="3136418" y="3998499"/>
              <a:ext cx="580688" cy="464643"/>
            </a:xfrm>
            <a:prstGeom prst="ellipse">
              <a:avLst/>
            </a:prstGeom>
            <a:noFill/>
            <a:ln w="25400" cap="flat" cmpd="sng" algn="ctr">
              <a:solidFill>
                <a:srgbClr val="FF0000"/>
              </a:solidFill>
              <a:prstDash val="sysDash"/>
              <a:miter lim="800000"/>
            </a:ln>
            <a:effectLst/>
          </p:spPr>
          <p:txBody>
            <a:bodyPr rtlCol="0" anchor="ctr"/>
            <a:lstStyle/>
            <a:p>
              <a:pPr algn="ctr" defTabSz="406120">
                <a:defRPr/>
              </a:pPr>
              <a:endParaRPr lang="ja-JP" altLang="en-US" sz="726" kern="0" dirty="0">
                <a:solidFill>
                  <a:prstClr val="white"/>
                </a:solidFill>
                <a:latin typeface="Calibri" panose="020F0502020204030204"/>
                <a:ea typeface="游ゴシック" panose="020B0400000000000000" pitchFamily="50" charset="-128"/>
              </a:endParaRPr>
            </a:p>
          </p:txBody>
        </p:sp>
        <p:sp>
          <p:nvSpPr>
            <p:cNvPr id="31" name="楕円 30">
              <a:extLst>
                <a:ext uri="{FF2B5EF4-FFF2-40B4-BE49-F238E27FC236}">
                  <a16:creationId xmlns:a16="http://schemas.microsoft.com/office/drawing/2014/main" id="{0F9B66D3-D750-4E8E-A9EC-8794850E13E2}"/>
                </a:ext>
              </a:extLst>
            </p:cNvPr>
            <p:cNvSpPr/>
            <p:nvPr/>
          </p:nvSpPr>
          <p:spPr>
            <a:xfrm>
              <a:off x="3004770" y="4463141"/>
              <a:ext cx="544617" cy="499047"/>
            </a:xfrm>
            <a:prstGeom prst="ellipse">
              <a:avLst/>
            </a:prstGeom>
            <a:noFill/>
            <a:ln w="25400" cap="flat" cmpd="sng" algn="ctr">
              <a:solidFill>
                <a:srgbClr val="FF0000"/>
              </a:solidFill>
              <a:prstDash val="sysDash"/>
              <a:miter lim="800000"/>
            </a:ln>
            <a:effectLst/>
          </p:spPr>
          <p:txBody>
            <a:bodyPr rtlCol="0" anchor="ctr"/>
            <a:lstStyle/>
            <a:p>
              <a:pPr algn="ctr" defTabSz="406120">
                <a:defRPr/>
              </a:pPr>
              <a:endParaRPr lang="ja-JP" altLang="en-US" sz="726" kern="0" dirty="0">
                <a:solidFill>
                  <a:prstClr val="white"/>
                </a:solidFill>
                <a:latin typeface="Calibri" panose="020F0502020204030204"/>
                <a:ea typeface="游ゴシック" panose="020B0400000000000000" pitchFamily="50" charset="-128"/>
              </a:endParaRPr>
            </a:p>
          </p:txBody>
        </p:sp>
        <p:sp>
          <p:nvSpPr>
            <p:cNvPr id="32" name="楕円 31">
              <a:extLst>
                <a:ext uri="{FF2B5EF4-FFF2-40B4-BE49-F238E27FC236}">
                  <a16:creationId xmlns:a16="http://schemas.microsoft.com/office/drawing/2014/main" id="{6205988D-0F8D-4736-A794-B38421FF469F}"/>
                </a:ext>
              </a:extLst>
            </p:cNvPr>
            <p:cNvSpPr/>
            <p:nvPr/>
          </p:nvSpPr>
          <p:spPr>
            <a:xfrm rot="4088484">
              <a:off x="4349931" y="3862032"/>
              <a:ext cx="566554" cy="701008"/>
            </a:xfrm>
            <a:prstGeom prst="ellipse">
              <a:avLst/>
            </a:prstGeom>
            <a:noFill/>
            <a:ln w="25400" cap="flat" cmpd="sng" algn="ctr">
              <a:solidFill>
                <a:srgbClr val="FF0000"/>
              </a:solidFill>
              <a:prstDash val="dash"/>
              <a:miter lim="800000"/>
            </a:ln>
            <a:effectLst/>
          </p:spPr>
          <p:txBody>
            <a:bodyPr rtlCol="0" anchor="ctr"/>
            <a:lstStyle/>
            <a:p>
              <a:pPr algn="ctr" defTabSz="406120">
                <a:defRPr/>
              </a:pPr>
              <a:endParaRPr lang="ja-JP" altLang="en-US" sz="726" kern="0" dirty="0">
                <a:solidFill>
                  <a:prstClr val="white"/>
                </a:solidFill>
                <a:latin typeface="Calibri" panose="020F0502020204030204"/>
                <a:ea typeface="游ゴシック" panose="020B0400000000000000" pitchFamily="50" charset="-128"/>
              </a:endParaRPr>
            </a:p>
          </p:txBody>
        </p:sp>
        <p:sp>
          <p:nvSpPr>
            <p:cNvPr id="33" name="楕円 32">
              <a:extLst>
                <a:ext uri="{FF2B5EF4-FFF2-40B4-BE49-F238E27FC236}">
                  <a16:creationId xmlns:a16="http://schemas.microsoft.com/office/drawing/2014/main" id="{85E7E44F-CF73-4447-91E8-C4695C4E8022}"/>
                </a:ext>
              </a:extLst>
            </p:cNvPr>
            <p:cNvSpPr/>
            <p:nvPr/>
          </p:nvSpPr>
          <p:spPr>
            <a:xfrm rot="1724682">
              <a:off x="2183479" y="3656696"/>
              <a:ext cx="473200" cy="718795"/>
            </a:xfrm>
            <a:prstGeom prst="ellipse">
              <a:avLst/>
            </a:prstGeom>
            <a:noFill/>
            <a:ln w="25400" cap="flat" cmpd="sng" algn="ctr">
              <a:solidFill>
                <a:srgbClr val="FF0000"/>
              </a:solidFill>
              <a:prstDash val="dash"/>
              <a:miter lim="800000"/>
            </a:ln>
            <a:effectLst/>
          </p:spPr>
          <p:txBody>
            <a:bodyPr rtlCol="0" anchor="ctr"/>
            <a:lstStyle/>
            <a:p>
              <a:pPr algn="ctr" defTabSz="406120">
                <a:defRPr/>
              </a:pPr>
              <a:endParaRPr lang="ja-JP" altLang="en-US" sz="726" kern="0" dirty="0">
                <a:solidFill>
                  <a:prstClr val="white"/>
                </a:solidFill>
                <a:latin typeface="Calibri" panose="020F0502020204030204"/>
                <a:ea typeface="游ゴシック" panose="020B0400000000000000" pitchFamily="50" charset="-128"/>
              </a:endParaRPr>
            </a:p>
          </p:txBody>
        </p:sp>
        <p:sp>
          <p:nvSpPr>
            <p:cNvPr id="34" name="楕円 33">
              <a:extLst>
                <a:ext uri="{FF2B5EF4-FFF2-40B4-BE49-F238E27FC236}">
                  <a16:creationId xmlns:a16="http://schemas.microsoft.com/office/drawing/2014/main" id="{4B8F31CE-E59D-4A29-8F29-83783528DFC9}"/>
                </a:ext>
              </a:extLst>
            </p:cNvPr>
            <p:cNvSpPr/>
            <p:nvPr/>
          </p:nvSpPr>
          <p:spPr>
            <a:xfrm rot="19461323">
              <a:off x="2548644" y="3446724"/>
              <a:ext cx="681799" cy="294239"/>
            </a:xfrm>
            <a:prstGeom prst="ellipse">
              <a:avLst/>
            </a:prstGeom>
            <a:noFill/>
            <a:ln w="25400" cap="flat" cmpd="sng" algn="ctr">
              <a:solidFill>
                <a:srgbClr val="FF0000"/>
              </a:solidFill>
              <a:prstDash val="dash"/>
              <a:miter lim="800000"/>
            </a:ln>
            <a:effectLst/>
          </p:spPr>
          <p:txBody>
            <a:bodyPr rtlCol="0" anchor="ctr"/>
            <a:lstStyle/>
            <a:p>
              <a:pPr algn="ctr" defTabSz="406120">
                <a:defRPr/>
              </a:pPr>
              <a:endParaRPr lang="ja-JP" altLang="en-US" sz="726" kern="0" dirty="0">
                <a:solidFill>
                  <a:prstClr val="white"/>
                </a:solidFill>
                <a:latin typeface="Calibri" panose="020F0502020204030204"/>
                <a:ea typeface="游ゴシック" panose="020B0400000000000000" pitchFamily="50" charset="-128"/>
              </a:endParaRPr>
            </a:p>
          </p:txBody>
        </p:sp>
        <p:sp>
          <p:nvSpPr>
            <p:cNvPr id="35" name="正方形/長方形 34">
              <a:extLst>
                <a:ext uri="{FF2B5EF4-FFF2-40B4-BE49-F238E27FC236}">
                  <a16:creationId xmlns:a16="http://schemas.microsoft.com/office/drawing/2014/main" id="{81F2122F-E0F9-45C1-890D-B4CE7292DAA5}"/>
                </a:ext>
              </a:extLst>
            </p:cNvPr>
            <p:cNvSpPr/>
            <p:nvPr/>
          </p:nvSpPr>
          <p:spPr>
            <a:xfrm>
              <a:off x="2733990" y="3503288"/>
              <a:ext cx="351058"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solidFill>
                    <a:prstClr val="black"/>
                  </a:solidFill>
                  <a:latin typeface="メイリオ" panose="020B0604030504040204" pitchFamily="50" charset="-128"/>
                  <a:ea typeface="メイリオ" panose="020B0604030504040204" pitchFamily="50" charset="-128"/>
                </a:rPr>
                <a:t>企業館</a:t>
              </a:r>
            </a:p>
          </p:txBody>
        </p:sp>
        <p:sp>
          <p:nvSpPr>
            <p:cNvPr id="36" name="正方形/長方形 35">
              <a:extLst>
                <a:ext uri="{FF2B5EF4-FFF2-40B4-BE49-F238E27FC236}">
                  <a16:creationId xmlns:a16="http://schemas.microsoft.com/office/drawing/2014/main" id="{CE44AE0B-9F22-4930-B2D0-4F8134BABD39}"/>
                </a:ext>
              </a:extLst>
            </p:cNvPr>
            <p:cNvSpPr/>
            <p:nvPr/>
          </p:nvSpPr>
          <p:spPr>
            <a:xfrm>
              <a:off x="3935844" y="3819347"/>
              <a:ext cx="919055" cy="162865"/>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635" b="1" kern="0" dirty="0">
                  <a:latin typeface="メイリオ" panose="020B0604030504040204" pitchFamily="50" charset="-128"/>
                  <a:ea typeface="メイリオ" panose="020B0604030504040204" pitchFamily="50" charset="-128"/>
                </a:rPr>
                <a:t>関西パビリオン</a:t>
              </a:r>
              <a:endParaRPr lang="en-US" altLang="ja-JP" sz="635" b="1" kern="0" dirty="0">
                <a:latin typeface="メイリオ" panose="020B0604030504040204" pitchFamily="50" charset="-128"/>
                <a:ea typeface="メイリオ" panose="020B0604030504040204" pitchFamily="50" charset="-128"/>
              </a:endParaRPr>
            </a:p>
            <a:p>
              <a:pPr algn="ctr" defTabSz="406120">
                <a:defRPr/>
              </a:pPr>
              <a:r>
                <a:rPr lang="ja-JP" altLang="en-US" sz="635" b="1" kern="0" dirty="0">
                  <a:latin typeface="メイリオ" panose="020B0604030504040204" pitchFamily="50" charset="-128"/>
                  <a:ea typeface="メイリオ" panose="020B0604030504040204" pitchFamily="50" charset="-128"/>
                </a:rPr>
                <a:t>・</a:t>
              </a:r>
              <a:r>
                <a:rPr lang="ja-JP" altLang="en-US" sz="635" b="1" kern="0" dirty="0" smtClean="0">
                  <a:latin typeface="メイリオ" panose="020B0604030504040204" pitchFamily="50" charset="-128"/>
                  <a:ea typeface="メイリオ" panose="020B0604030504040204" pitchFamily="50" charset="-128"/>
                </a:rPr>
                <a:t>大阪ヘルスケアパビリオン</a:t>
              </a:r>
              <a:endParaRPr lang="ja-JP" altLang="en-US" sz="635" b="1" kern="0"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4476DF25-1AC8-45E3-83BD-152A117525AC}"/>
                </a:ext>
              </a:extLst>
            </p:cNvPr>
            <p:cNvSpPr/>
            <p:nvPr/>
          </p:nvSpPr>
          <p:spPr>
            <a:xfrm>
              <a:off x="4227984" y="4846205"/>
              <a:ext cx="468077" cy="139590"/>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07" b="1" kern="0" dirty="0">
                  <a:latin typeface="メイリオ" panose="020B0604030504040204" pitchFamily="50" charset="-128"/>
                  <a:ea typeface="メイリオ" panose="020B0604030504040204" pitchFamily="50" charset="-128"/>
                </a:rPr>
                <a:t>大催事場</a:t>
              </a:r>
            </a:p>
          </p:txBody>
        </p:sp>
        <p:sp>
          <p:nvSpPr>
            <p:cNvPr id="38" name="正方形/長方形 37">
              <a:extLst>
                <a:ext uri="{FF2B5EF4-FFF2-40B4-BE49-F238E27FC236}">
                  <a16:creationId xmlns:a16="http://schemas.microsoft.com/office/drawing/2014/main" id="{A38D7D49-08E4-49A6-BB1A-EF5F1F606024}"/>
                </a:ext>
              </a:extLst>
            </p:cNvPr>
            <p:cNvSpPr/>
            <p:nvPr/>
          </p:nvSpPr>
          <p:spPr>
            <a:xfrm>
              <a:off x="1870779" y="3193148"/>
              <a:ext cx="609141" cy="293285"/>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53" b="1" kern="0" dirty="0">
                  <a:latin typeface="メイリオ" panose="020B0604030504040204" pitchFamily="50" charset="-128"/>
                  <a:ea typeface="メイリオ" panose="020B0604030504040204" pitchFamily="50" charset="-128"/>
                </a:rPr>
                <a:t>交通</a:t>
              </a:r>
              <a:endParaRPr lang="en-US" altLang="ja-JP" sz="953" b="1" kern="0" dirty="0">
                <a:latin typeface="メイリオ" panose="020B0604030504040204" pitchFamily="50" charset="-128"/>
                <a:ea typeface="メイリオ" panose="020B0604030504040204" pitchFamily="50" charset="-128"/>
              </a:endParaRPr>
            </a:p>
            <a:p>
              <a:pPr algn="ctr" defTabSz="406120">
                <a:defRPr/>
              </a:pPr>
              <a:r>
                <a:rPr lang="ja-JP" altLang="en-US" sz="953" b="1" kern="0" dirty="0">
                  <a:latin typeface="メイリオ" panose="020B0604030504040204" pitchFamily="50" charset="-128"/>
                  <a:ea typeface="メイリオ" panose="020B0604030504040204" pitchFamily="50" charset="-128"/>
                </a:rPr>
                <a:t>ターミナル</a:t>
              </a:r>
            </a:p>
          </p:txBody>
        </p:sp>
        <p:sp>
          <p:nvSpPr>
            <p:cNvPr id="39" name="正方形/長方形 38">
              <a:extLst>
                <a:ext uri="{FF2B5EF4-FFF2-40B4-BE49-F238E27FC236}">
                  <a16:creationId xmlns:a16="http://schemas.microsoft.com/office/drawing/2014/main" id="{C247E39A-CB11-4EE9-A2B1-9524A65206D8}"/>
                </a:ext>
              </a:extLst>
            </p:cNvPr>
            <p:cNvSpPr/>
            <p:nvPr/>
          </p:nvSpPr>
          <p:spPr>
            <a:xfrm>
              <a:off x="2597735" y="2374864"/>
              <a:ext cx="487313" cy="293285"/>
            </a:xfrm>
            <a:prstGeom prst="rect">
              <a:avLst/>
            </a:prstGeom>
            <a:noFill/>
            <a:ln w="12700" cap="flat" cmpd="sng" algn="ctr">
              <a:noFill/>
              <a:prstDash val="solid"/>
              <a:miter lim="800000"/>
            </a:ln>
            <a:effectLst/>
          </p:spPr>
          <p:txBody>
            <a:bodyPr wrap="none" lIns="0" tIns="0" rIns="0" bIns="0" rtlCol="0" anchor="ctr">
              <a:spAutoFit/>
            </a:bodyPr>
            <a:lstStyle/>
            <a:p>
              <a:pPr algn="ctr" defTabSz="406120">
                <a:defRPr/>
              </a:pPr>
              <a:r>
                <a:rPr lang="ja-JP" altLang="en-US" sz="953" b="1" kern="0" dirty="0">
                  <a:latin typeface="メイリオ" panose="020B0604030504040204" pitchFamily="50" charset="-128"/>
                  <a:ea typeface="メイリオ" panose="020B0604030504040204" pitchFamily="50" charset="-128"/>
                </a:rPr>
                <a:t>団体バス</a:t>
              </a:r>
              <a:endParaRPr lang="en-US" altLang="ja-JP" sz="953" b="1" kern="0" dirty="0">
                <a:latin typeface="メイリオ" panose="020B0604030504040204" pitchFamily="50" charset="-128"/>
                <a:ea typeface="メイリオ" panose="020B0604030504040204" pitchFamily="50" charset="-128"/>
              </a:endParaRPr>
            </a:p>
            <a:p>
              <a:pPr algn="ctr" defTabSz="406120">
                <a:defRPr/>
              </a:pPr>
              <a:r>
                <a:rPr lang="ja-JP" altLang="en-US" sz="953" b="1" kern="0" dirty="0">
                  <a:latin typeface="メイリオ" panose="020B0604030504040204" pitchFamily="50" charset="-128"/>
                  <a:ea typeface="メイリオ" panose="020B0604030504040204" pitchFamily="50" charset="-128"/>
                </a:rPr>
                <a:t>駐車場</a:t>
              </a:r>
            </a:p>
          </p:txBody>
        </p:sp>
      </p:grpSp>
      <p:cxnSp>
        <p:nvCxnSpPr>
          <p:cNvPr id="40" name="直線矢印コネクタ 39">
            <a:extLst>
              <a:ext uri="{FF2B5EF4-FFF2-40B4-BE49-F238E27FC236}">
                <a16:creationId xmlns:a16="http://schemas.microsoft.com/office/drawing/2014/main" id="{D06074A5-0418-4B27-A5CC-2C723E4C2F26}"/>
              </a:ext>
            </a:extLst>
          </p:cNvPr>
          <p:cNvCxnSpPr/>
          <p:nvPr/>
        </p:nvCxnSpPr>
        <p:spPr>
          <a:xfrm flipH="1">
            <a:off x="4836368" y="1111973"/>
            <a:ext cx="2232248" cy="43744"/>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3548FF47-2232-42AA-87C6-2C429C9347CC}"/>
              </a:ext>
            </a:extLst>
          </p:cNvPr>
          <p:cNvCxnSpPr>
            <a:cxnSpLocks/>
          </p:cNvCxnSpPr>
          <p:nvPr/>
        </p:nvCxnSpPr>
        <p:spPr>
          <a:xfrm flipH="1">
            <a:off x="5241172" y="2667755"/>
            <a:ext cx="1893172" cy="46288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A8DBE58C-85E6-4A7F-BAE6-9B309B2C6DB3}"/>
              </a:ext>
            </a:extLst>
          </p:cNvPr>
          <p:cNvSpPr/>
          <p:nvPr/>
        </p:nvSpPr>
        <p:spPr>
          <a:xfrm>
            <a:off x="7215995" y="5357093"/>
            <a:ext cx="3580679" cy="784180"/>
          </a:xfrm>
          <a:prstGeom prst="rect">
            <a:avLst/>
          </a:prstGeom>
          <a:solidFill>
            <a:srgbClr val="EFEFEF"/>
          </a:solidFill>
          <a:ln>
            <a:noFill/>
            <a:prstDash val="sysDot"/>
          </a:ln>
        </p:spPr>
        <p:txBody>
          <a:bodyPr wrap="square" lIns="97976" tIns="97976" rIns="130634" bIns="97976">
            <a:spAutoFit/>
          </a:bodyPr>
          <a:lstStyle/>
          <a:p>
            <a:pPr marL="96493" indent="-96493" algn="just">
              <a:spcBef>
                <a:spcPts val="363"/>
              </a:spcBef>
              <a:buClr>
                <a:srgbClr val="E60012"/>
              </a:buClr>
              <a:buFont typeface="Arial" panose="020B0604020202020204" pitchFamily="34" charset="0"/>
              <a:buChar char="•"/>
            </a:pPr>
            <a:r>
              <a:rPr lang="ja-JP" altLang="en-US" sz="1270" dirty="0">
                <a:latin typeface="Meiryo" panose="020B0604030504040204" pitchFamily="34" charset="-128"/>
                <a:ea typeface="Meiryo" panose="020B0604030504040204" pitchFamily="34" charset="-128"/>
              </a:rPr>
              <a:t>水景を活用した憩いのエリア。水辺に面して飲食施設を配置するとともに、水上イベントの舞台としても活用。</a:t>
            </a:r>
          </a:p>
        </p:txBody>
      </p:sp>
      <p:cxnSp>
        <p:nvCxnSpPr>
          <p:cNvPr id="43" name="直線矢印コネクタ 42">
            <a:extLst>
              <a:ext uri="{FF2B5EF4-FFF2-40B4-BE49-F238E27FC236}">
                <a16:creationId xmlns:a16="http://schemas.microsoft.com/office/drawing/2014/main" id="{7F835A33-E2F7-4F32-A26D-2BC5E0EE3589}"/>
              </a:ext>
            </a:extLst>
          </p:cNvPr>
          <p:cNvCxnSpPr>
            <a:cxnSpLocks/>
          </p:cNvCxnSpPr>
          <p:nvPr/>
        </p:nvCxnSpPr>
        <p:spPr>
          <a:xfrm flipH="1">
            <a:off x="4741296" y="5200818"/>
            <a:ext cx="1893172" cy="462880"/>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4" name="テキスト ボックス 29"/>
          <p:cNvSpPr txBox="1"/>
          <p:nvPr/>
        </p:nvSpPr>
        <p:spPr>
          <a:xfrm>
            <a:off x="8649652" y="6174590"/>
            <a:ext cx="3133832" cy="1360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dirty="0">
                <a:effectLst/>
                <a:latin typeface="+mn-ea"/>
                <a:cs typeface="Times New Roman" panose="02020603050405020304" pitchFamily="18" charset="0"/>
              </a:rPr>
              <a:t>提供：２０２５年日本国際博覧会協会</a:t>
            </a:r>
            <a:r>
              <a:rPr lang="ja-JP" sz="900" dirty="0" smtClean="0">
                <a:effectLst/>
                <a:latin typeface="+mn-ea"/>
                <a:cs typeface="Times New Roman" panose="02020603050405020304" pitchFamily="18" charset="0"/>
              </a:rPr>
              <a:t>（</a:t>
            </a:r>
            <a:r>
              <a:rPr lang="ja-JP" altLang="en-US" sz="900" dirty="0" smtClean="0">
                <a:effectLst/>
                <a:latin typeface="+mn-ea"/>
                <a:cs typeface="Times New Roman" panose="02020603050405020304" pitchFamily="18" charset="0"/>
              </a:rPr>
              <a:t>引用して</a:t>
            </a:r>
            <a:r>
              <a:rPr lang="ja-JP" sz="900" dirty="0" smtClean="0">
                <a:effectLst/>
                <a:latin typeface="+mn-ea"/>
                <a:cs typeface="Times New Roman" panose="02020603050405020304" pitchFamily="18" charset="0"/>
              </a:rPr>
              <a:t>加工</a:t>
            </a:r>
            <a:r>
              <a:rPr lang="ja-JP" sz="900" dirty="0">
                <a:effectLst/>
                <a:latin typeface="+mn-ea"/>
                <a:cs typeface="Times New Roman" panose="02020603050405020304" pitchFamily="18" charset="0"/>
              </a:rPr>
              <a:t>）</a:t>
            </a:r>
            <a:endParaRPr lang="ja-JP" sz="1400" dirty="0">
              <a:effectLst/>
              <a:latin typeface="+mn-ea"/>
              <a:cs typeface="ＭＳ Ｐゴシック" panose="020B0600070205080204" pitchFamily="50" charset="-128"/>
            </a:endParaRPr>
          </a:p>
        </p:txBody>
      </p:sp>
      <p:sp>
        <p:nvSpPr>
          <p:cNvPr id="46" name="テキスト ボックス 45"/>
          <p:cNvSpPr txBox="1"/>
          <p:nvPr/>
        </p:nvSpPr>
        <p:spPr>
          <a:xfrm>
            <a:off x="1538978" y="117889"/>
            <a:ext cx="9144000" cy="523220"/>
          </a:xfrm>
          <a:prstGeom prst="rect">
            <a:avLst/>
          </a:prstGeom>
          <a:solidFill>
            <a:schemeClr val="accent1"/>
          </a:solidFill>
        </p:spPr>
        <p:txBody>
          <a:bodyPr wrap="square" rtlCol="0">
            <a:spAutoFit/>
          </a:bodyPr>
          <a:lstStyle/>
          <a:p>
            <a:pPr algn="ctr"/>
            <a:r>
              <a:rPr lang="ja-JP" altLang="en-US" sz="2800" b="1" dirty="0">
                <a:solidFill>
                  <a:prstClr val="black"/>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2800" b="1" dirty="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万博会場（３つのエリア　約</a:t>
            </a:r>
            <a:r>
              <a:rPr lang="en-US" altLang="ja-JP" sz="28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155ha</a:t>
            </a:r>
            <a:r>
              <a:rPr lang="ja-JP" altLang="en-US" sz="2800" b="1" dirty="0" smtClean="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45"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00972" y="6337243"/>
            <a:ext cx="236601" cy="494494"/>
          </a:xfrm>
        </p:spPr>
        <p:txBody>
          <a:bodyPr/>
          <a:lstStyle/>
          <a:p>
            <a:fld id="{86CB4B4D-7CA3-9044-876B-883B54F8677D}" type="slidenum">
              <a:rPr lang="en-US" altLang="ja-JP" b="1" smtClean="0">
                <a:solidFill>
                  <a:schemeClr val="tx1"/>
                </a:solidFill>
              </a:rPr>
              <a:t>4</a:t>
            </a:fld>
            <a:endParaRPr lang="ja-JP" altLang="en-US" b="1" dirty="0">
              <a:solidFill>
                <a:schemeClr val="tx1"/>
              </a:solidFill>
            </a:endParaRPr>
          </a:p>
        </p:txBody>
      </p:sp>
    </p:spTree>
    <p:extLst>
      <p:ext uri="{BB962C8B-B14F-4D97-AF65-F5344CB8AC3E}">
        <p14:creationId xmlns:p14="http://schemas.microsoft.com/office/powerpoint/2010/main" val="20900857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857755" y="6618477"/>
            <a:ext cx="2751612" cy="232660"/>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0" name="正方形/長方形 79"/>
          <p:cNvSpPr/>
          <p:nvPr/>
        </p:nvSpPr>
        <p:spPr>
          <a:xfrm>
            <a:off x="745823" y="3980067"/>
            <a:ext cx="11118146" cy="2254542"/>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1" name="テキスト ボックス 80"/>
          <p:cNvSpPr txBox="1"/>
          <p:nvPr/>
        </p:nvSpPr>
        <p:spPr>
          <a:xfrm>
            <a:off x="344992" y="356507"/>
            <a:ext cx="11037181" cy="400110"/>
          </a:xfrm>
          <a:prstGeom prst="rect">
            <a:avLst/>
          </a:prstGeom>
          <a:noFill/>
        </p:spPr>
        <p:txBody>
          <a:bodyPr wrap="square" rtlCol="0">
            <a:spAutoFit/>
          </a:bodyPr>
          <a:lstStyle/>
          <a:p>
            <a:pPr defTabSz="457200" hangingPunct="1">
              <a:lnSpc>
                <a:spcPts val="2400"/>
              </a:lnSpc>
            </a:pP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600" b="1" kern="1200" dirty="0" smtClean="0">
                <a:solidFill>
                  <a:prstClr val="black"/>
                </a:solidFill>
                <a:latin typeface="Meiryo UI" panose="020B0604030504040204" pitchFamily="50" charset="-128"/>
                <a:ea typeface="Meiryo UI" panose="020B0604030504040204" pitchFamily="50" charset="-128"/>
                <a:cs typeface="+mn-cs"/>
              </a:rPr>
              <a:t>万博に向けた取組みイメージ</a:t>
            </a:r>
            <a:r>
              <a:rPr kumimoji="1" lang="ja-JP" altLang="en-US" sz="1600" b="1" kern="1200" dirty="0">
                <a:solidFill>
                  <a:prstClr val="black"/>
                </a:solidFill>
                <a:latin typeface="Meiryo UI" panose="020B0604030504040204" pitchFamily="50" charset="-128"/>
                <a:ea typeface="Meiryo UI" panose="020B0604030504040204" pitchFamily="50" charset="-128"/>
              </a:rPr>
              <a:t>（予定） </a:t>
            </a:r>
            <a:r>
              <a:rPr kumimoji="1" lang="en-US" altLang="ja-JP" sz="1600"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600" b="1" kern="1200" dirty="0">
              <a:solidFill>
                <a:prstClr val="black"/>
              </a:solidFill>
              <a:latin typeface="Meiryo UI" panose="020B0604030504040204" pitchFamily="50" charset="-128"/>
              <a:ea typeface="Meiryo UI" panose="020B0604030504040204" pitchFamily="50" charset="-128"/>
              <a:cs typeface="+mn-cs"/>
            </a:endParaRPr>
          </a:p>
        </p:txBody>
      </p:sp>
      <p:graphicFrame>
        <p:nvGraphicFramePr>
          <p:cNvPr id="82" name="表 81">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2493069269"/>
              </p:ext>
            </p:extLst>
          </p:nvPr>
        </p:nvGraphicFramePr>
        <p:xfrm>
          <a:off x="650299" y="1078240"/>
          <a:ext cx="10975550" cy="5373596"/>
        </p:xfrm>
        <a:graphic>
          <a:graphicData uri="http://schemas.openxmlformats.org/drawingml/2006/table">
            <a:tbl>
              <a:tblPr/>
              <a:tblGrid>
                <a:gridCol w="1969296">
                  <a:extLst>
                    <a:ext uri="{9D8B030D-6E8A-4147-A177-3AD203B41FA5}">
                      <a16:colId xmlns:a16="http://schemas.microsoft.com/office/drawing/2014/main" val="1888653662"/>
                    </a:ext>
                  </a:extLst>
                </a:gridCol>
                <a:gridCol w="4169305">
                  <a:extLst>
                    <a:ext uri="{9D8B030D-6E8A-4147-A177-3AD203B41FA5}">
                      <a16:colId xmlns:a16="http://schemas.microsoft.com/office/drawing/2014/main" val="901775203"/>
                    </a:ext>
                  </a:extLst>
                </a:gridCol>
                <a:gridCol w="3239227">
                  <a:extLst>
                    <a:ext uri="{9D8B030D-6E8A-4147-A177-3AD203B41FA5}">
                      <a16:colId xmlns:a16="http://schemas.microsoft.com/office/drawing/2014/main" val="925580270"/>
                    </a:ext>
                  </a:extLst>
                </a:gridCol>
                <a:gridCol w="1597722">
                  <a:extLst>
                    <a:ext uri="{9D8B030D-6E8A-4147-A177-3AD203B41FA5}">
                      <a16:colId xmlns:a16="http://schemas.microsoft.com/office/drawing/2014/main" val="399518671"/>
                    </a:ext>
                  </a:extLst>
                </a:gridCol>
              </a:tblGrid>
              <a:tr h="5373596">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ja-JP" altLang="en-US" sz="13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Calibri" panose="020F0502020204030204"/>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2000" marR="72000" marT="252000" marB="48014">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8179187"/>
                  </a:ext>
                </a:extLst>
              </a:tr>
            </a:tbl>
          </a:graphicData>
        </a:graphic>
      </p:graphicFrame>
      <p:sp>
        <p:nvSpPr>
          <p:cNvPr id="83" name="ホームベース 4">
            <a:extLst>
              <a:ext uri="{FF2B5EF4-FFF2-40B4-BE49-F238E27FC236}">
                <a16:creationId xmlns:a16="http://schemas.microsoft.com/office/drawing/2014/main" id="{51F0FD7C-A3F3-4D3F-9E7A-E2D8BBD297CC}"/>
              </a:ext>
            </a:extLst>
          </p:cNvPr>
          <p:cNvSpPr/>
          <p:nvPr/>
        </p:nvSpPr>
        <p:spPr bwMode="gray">
          <a:xfrm>
            <a:off x="2648761" y="748520"/>
            <a:ext cx="4358494" cy="383625"/>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1200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800" b="1" i="0" u="none" strike="noStrike" kern="1200" cap="none" spc="0" normalizeH="0" baseline="-1200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800" b="1" i="0" u="none" strike="noStrike" kern="1200" cap="none" spc="0" normalizeH="0" baseline="-1200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ホームベース 4">
            <a:extLst>
              <a:ext uri="{FF2B5EF4-FFF2-40B4-BE49-F238E27FC236}">
                <a16:creationId xmlns:a16="http://schemas.microsoft.com/office/drawing/2014/main" id="{51F0FD7C-A3F3-4D3F-9E7A-E2D8BBD297CC}"/>
              </a:ext>
            </a:extLst>
          </p:cNvPr>
          <p:cNvSpPr/>
          <p:nvPr/>
        </p:nvSpPr>
        <p:spPr bwMode="gray">
          <a:xfrm>
            <a:off x="628202" y="747805"/>
            <a:ext cx="2020559" cy="364296"/>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1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5" name="ホームベース 5">
            <a:extLst>
              <a:ext uri="{FF2B5EF4-FFF2-40B4-BE49-F238E27FC236}">
                <a16:creationId xmlns:a16="http://schemas.microsoft.com/office/drawing/2014/main" id="{AD85B09B-C151-4246-83FE-8C65C4C68421}"/>
              </a:ext>
            </a:extLst>
          </p:cNvPr>
          <p:cNvSpPr/>
          <p:nvPr/>
        </p:nvSpPr>
        <p:spPr bwMode="gray">
          <a:xfrm>
            <a:off x="9992651" y="742826"/>
            <a:ext cx="1690247" cy="414056"/>
          </a:xfrm>
          <a:prstGeom prst="homePlate">
            <a:avLst>
              <a:gd name="adj" fmla="val 28138"/>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6" name="ホームベース 5">
            <a:extLst>
              <a:ext uri="{FF2B5EF4-FFF2-40B4-BE49-F238E27FC236}">
                <a16:creationId xmlns:a16="http://schemas.microsoft.com/office/drawing/2014/main" id="{AD85B09B-C151-4246-83FE-8C65C4C68421}"/>
              </a:ext>
            </a:extLst>
          </p:cNvPr>
          <p:cNvSpPr/>
          <p:nvPr/>
        </p:nvSpPr>
        <p:spPr bwMode="gray">
          <a:xfrm>
            <a:off x="6803335" y="757449"/>
            <a:ext cx="3375636" cy="391181"/>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3194"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100" b="1" i="0" u="none" strike="noStrike" kern="1200" cap="none" spc="0" normalizeH="0" baseline="0" noProof="0" dirty="0" smtClean="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endParaRPr kumimoji="1" lang="ja-JP" altLang="en-US" sz="110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7" name="テキスト ボックス 86">
            <a:extLst>
              <a:ext uri="{FF2B5EF4-FFF2-40B4-BE49-F238E27FC236}">
                <a16:creationId xmlns:a16="http://schemas.microsoft.com/office/drawing/2014/main" id="{C9B541FB-1D19-4FE0-83A7-7B45DF3D901A}"/>
              </a:ext>
            </a:extLst>
          </p:cNvPr>
          <p:cNvSpPr txBox="1"/>
          <p:nvPr/>
        </p:nvSpPr>
        <p:spPr>
          <a:xfrm>
            <a:off x="672478" y="1207397"/>
            <a:ext cx="2081455" cy="600164"/>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◆カーボンニュートラル</a:t>
            </a:r>
            <a:br>
              <a:rPr kumimoji="1" lang="ja-JP" altLang="en-US" sz="1100" kern="1200" dirty="0">
                <a:solidFill>
                  <a:prstClr val="black"/>
                </a:solidFill>
                <a:latin typeface="Meiryo UI" panose="020B0604030504040204" pitchFamily="50" charset="-128"/>
                <a:ea typeface="Meiryo UI" panose="020B0604030504040204" pitchFamily="50" charset="-128"/>
                <a:cs typeface="+mn-cs"/>
              </a:rPr>
            </a:br>
            <a:r>
              <a:rPr kumimoji="1" lang="ja-JP" altLang="en-US" sz="1100" kern="1200" dirty="0">
                <a:solidFill>
                  <a:prstClr val="black"/>
                </a:solidFill>
                <a:latin typeface="Meiryo UI" panose="020B0604030504040204" pitchFamily="50" charset="-128"/>
                <a:ea typeface="Meiryo UI" panose="020B0604030504040204" pitchFamily="50" charset="-128"/>
                <a:cs typeface="+mn-cs"/>
              </a:rPr>
              <a:t>○蓄電池・水素技術の</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　 実用化</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88" name="テキスト ボックス 87">
            <a:extLst>
              <a:ext uri="{FF2B5EF4-FFF2-40B4-BE49-F238E27FC236}">
                <a16:creationId xmlns:a16="http://schemas.microsoft.com/office/drawing/2014/main" id="{48B04FDF-84D1-4E63-A346-923D21EB6F07}"/>
              </a:ext>
            </a:extLst>
          </p:cNvPr>
          <p:cNvSpPr txBox="1"/>
          <p:nvPr/>
        </p:nvSpPr>
        <p:spPr>
          <a:xfrm>
            <a:off x="2651271" y="1204412"/>
            <a:ext cx="3933390"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lang="ja-JP" altLang="en-US" sz="1100" kern="1200" dirty="0">
                <a:solidFill>
                  <a:prstClr val="black"/>
                </a:solidFill>
                <a:latin typeface="Meiryo UI" panose="020B0604030504040204" pitchFamily="50" charset="-128"/>
                <a:ea typeface="Meiryo UI" panose="020B0604030504040204" pitchFamily="50" charset="-128"/>
                <a:cs typeface="+mn-cs"/>
              </a:rPr>
              <a:t>電池関連の研究開発や実証事業等に対する補助</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全固体</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Li</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イオン電池の要素技術の研究開発</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89" name="テキスト ボックス 88">
            <a:extLst>
              <a:ext uri="{FF2B5EF4-FFF2-40B4-BE49-F238E27FC236}">
                <a16:creationId xmlns:a16="http://schemas.microsoft.com/office/drawing/2014/main" id="{41450D25-F046-4D3B-9776-02755B9F2C05}"/>
              </a:ext>
            </a:extLst>
          </p:cNvPr>
          <p:cNvSpPr txBox="1"/>
          <p:nvPr/>
        </p:nvSpPr>
        <p:spPr>
          <a:xfrm>
            <a:off x="2617571" y="2167982"/>
            <a:ext cx="3153936" cy="430887"/>
          </a:xfrm>
          <a:prstGeom prst="rect">
            <a:avLst/>
          </a:prstGeom>
          <a:noFill/>
        </p:spPr>
        <p:txBody>
          <a:bodyPr wrap="square" rtlCol="0">
            <a:spAutoFit/>
          </a:bodyPr>
          <a:lstStyle/>
          <a:p>
            <a:pPr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大阪広域環境施設組合</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舞</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洲工場で</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の　</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メタネーション実証</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90" name="テキスト ボックス 89">
            <a:extLst>
              <a:ext uri="{FF2B5EF4-FFF2-40B4-BE49-F238E27FC236}">
                <a16:creationId xmlns:a16="http://schemas.microsoft.com/office/drawing/2014/main" id="{A250917C-42E8-48C0-B7AF-6264CF60B54E}"/>
              </a:ext>
            </a:extLst>
          </p:cNvPr>
          <p:cNvSpPr txBox="1"/>
          <p:nvPr/>
        </p:nvSpPr>
        <p:spPr>
          <a:xfrm>
            <a:off x="9182543" y="2181492"/>
            <a:ext cx="2081362" cy="261610"/>
          </a:xfrm>
          <a:prstGeom prst="rect">
            <a:avLst/>
          </a:prstGeom>
          <a:solidFill>
            <a:sysClr val="window" lastClr="FFFFFF"/>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万博会場での実証・披露</a:t>
            </a:r>
          </a:p>
        </p:txBody>
      </p:sp>
      <p:cxnSp>
        <p:nvCxnSpPr>
          <p:cNvPr id="91" name="直線矢印コネクタ 90">
            <a:extLst>
              <a:ext uri="{FF2B5EF4-FFF2-40B4-BE49-F238E27FC236}">
                <a16:creationId xmlns:a16="http://schemas.microsoft.com/office/drawing/2014/main" id="{25BB54D2-BA0B-41CF-8F23-5D1B31FC6ACA}"/>
              </a:ext>
            </a:extLst>
          </p:cNvPr>
          <p:cNvCxnSpPr>
            <a:cxnSpLocks/>
          </p:cNvCxnSpPr>
          <p:nvPr/>
        </p:nvCxnSpPr>
        <p:spPr>
          <a:xfrm>
            <a:off x="5863583" y="2312297"/>
            <a:ext cx="3327873" cy="0"/>
          </a:xfrm>
          <a:prstGeom prst="straightConnector1">
            <a:avLst/>
          </a:prstGeom>
          <a:noFill/>
          <a:ln w="28575" cap="flat" cmpd="sng" algn="ctr">
            <a:solidFill>
              <a:sysClr val="windowText" lastClr="000000"/>
            </a:solidFill>
            <a:prstDash val="solid"/>
            <a:miter lim="800000"/>
            <a:tailEnd type="triangle"/>
          </a:ln>
          <a:effectLst/>
        </p:spPr>
      </p:cxnSp>
      <p:cxnSp>
        <p:nvCxnSpPr>
          <p:cNvPr id="92" name="直線矢印コネクタ 91">
            <a:extLst>
              <a:ext uri="{FF2B5EF4-FFF2-40B4-BE49-F238E27FC236}">
                <a16:creationId xmlns:a16="http://schemas.microsoft.com/office/drawing/2014/main" id="{0ACF8439-D81A-4248-927C-F30F835C955A}"/>
              </a:ext>
            </a:extLst>
          </p:cNvPr>
          <p:cNvCxnSpPr>
            <a:cxnSpLocks/>
          </p:cNvCxnSpPr>
          <p:nvPr/>
        </p:nvCxnSpPr>
        <p:spPr>
          <a:xfrm flipV="1">
            <a:off x="6635203" y="1413054"/>
            <a:ext cx="4955900" cy="383"/>
          </a:xfrm>
          <a:prstGeom prst="straightConnector1">
            <a:avLst/>
          </a:prstGeom>
          <a:noFill/>
          <a:ln w="28575" cap="flat" cmpd="sng" algn="ctr">
            <a:solidFill>
              <a:sysClr val="windowText" lastClr="000000"/>
            </a:solidFill>
            <a:prstDash val="solid"/>
            <a:miter lim="800000"/>
            <a:tailEnd type="triangle"/>
          </a:ln>
          <a:effectLst/>
        </p:spPr>
      </p:cxnSp>
      <p:sp>
        <p:nvSpPr>
          <p:cNvPr id="93" name="テキスト ボックス 92">
            <a:extLst>
              <a:ext uri="{FF2B5EF4-FFF2-40B4-BE49-F238E27FC236}">
                <a16:creationId xmlns:a16="http://schemas.microsoft.com/office/drawing/2014/main" id="{EEAC61CB-8FC9-47A1-A7AF-061CAC1C1090}"/>
              </a:ext>
            </a:extLst>
          </p:cNvPr>
          <p:cNvSpPr txBox="1"/>
          <p:nvPr/>
        </p:nvSpPr>
        <p:spPr>
          <a:xfrm>
            <a:off x="2628996" y="1674110"/>
            <a:ext cx="3945021"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・水素関連技術</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等、</a:t>
            </a:r>
            <a:r>
              <a:rPr lang="ja-JP" altLang="en-US" sz="1100" kern="1200" dirty="0">
                <a:solidFill>
                  <a:prstClr val="black"/>
                </a:solidFill>
                <a:latin typeface="Meiryo UI" panose="020B0604030504040204" pitchFamily="50" charset="-128"/>
                <a:ea typeface="Meiryo UI" panose="020B0604030504040204" pitchFamily="50" charset="-128"/>
                <a:cs typeface="+mn-cs"/>
              </a:rPr>
              <a:t>カーボンニュートラルに資する技術の試作開発や実証等の取組みに対する</a:t>
            </a:r>
            <a:r>
              <a:rPr lang="ja-JP" altLang="en-US" sz="1100" kern="1200" dirty="0" smtClean="0">
                <a:solidFill>
                  <a:prstClr val="black"/>
                </a:solidFill>
                <a:latin typeface="Meiryo UI" panose="020B0604030504040204" pitchFamily="50" charset="-128"/>
                <a:ea typeface="Meiryo UI" panose="020B0604030504040204" pitchFamily="50" charset="-128"/>
                <a:cs typeface="+mn-cs"/>
              </a:rPr>
              <a:t>補助</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94" name="直線矢印コネクタ 93">
            <a:extLst>
              <a:ext uri="{FF2B5EF4-FFF2-40B4-BE49-F238E27FC236}">
                <a16:creationId xmlns:a16="http://schemas.microsoft.com/office/drawing/2014/main" id="{29547D6E-02BC-465B-B427-CD2C168CC7D0}"/>
              </a:ext>
            </a:extLst>
          </p:cNvPr>
          <p:cNvCxnSpPr>
            <a:cxnSpLocks/>
          </p:cNvCxnSpPr>
          <p:nvPr/>
        </p:nvCxnSpPr>
        <p:spPr>
          <a:xfrm>
            <a:off x="6557411" y="1944507"/>
            <a:ext cx="3451021" cy="0"/>
          </a:xfrm>
          <a:prstGeom prst="straightConnector1">
            <a:avLst/>
          </a:prstGeom>
          <a:noFill/>
          <a:ln w="28575" cap="flat" cmpd="sng" algn="ctr">
            <a:solidFill>
              <a:sysClr val="windowText" lastClr="000000"/>
            </a:solidFill>
            <a:prstDash val="solid"/>
            <a:miter lim="800000"/>
            <a:tailEnd type="triangle"/>
          </a:ln>
          <a:effectLst/>
        </p:spPr>
      </p:cxnSp>
      <p:sp>
        <p:nvSpPr>
          <p:cNvPr id="95" name="テキスト ボックス 94">
            <a:extLst>
              <a:ext uri="{FF2B5EF4-FFF2-40B4-BE49-F238E27FC236}">
                <a16:creationId xmlns:a16="http://schemas.microsoft.com/office/drawing/2014/main" id="{79247A9B-55F4-4BC3-9B50-A584B49881E7}"/>
              </a:ext>
            </a:extLst>
          </p:cNvPr>
          <p:cNvSpPr txBox="1"/>
          <p:nvPr/>
        </p:nvSpPr>
        <p:spPr>
          <a:xfrm>
            <a:off x="2648761" y="2584437"/>
            <a:ext cx="3541380"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・環境</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エネルギー先進技術の導入と</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削減効果等を発信するモデル事業への補助</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96" name="直線矢印コネクタ 95">
            <a:extLst>
              <a:ext uri="{FF2B5EF4-FFF2-40B4-BE49-F238E27FC236}">
                <a16:creationId xmlns:a16="http://schemas.microsoft.com/office/drawing/2014/main" id="{834B1087-3011-42E4-BB91-ACAC4874DAC2}"/>
              </a:ext>
            </a:extLst>
          </p:cNvPr>
          <p:cNvCxnSpPr>
            <a:cxnSpLocks/>
          </p:cNvCxnSpPr>
          <p:nvPr/>
        </p:nvCxnSpPr>
        <p:spPr>
          <a:xfrm>
            <a:off x="6233561" y="2743396"/>
            <a:ext cx="578618" cy="0"/>
          </a:xfrm>
          <a:prstGeom prst="straightConnector1">
            <a:avLst/>
          </a:prstGeom>
          <a:noFill/>
          <a:ln w="28575" cap="flat" cmpd="sng" algn="ctr">
            <a:solidFill>
              <a:sysClr val="windowText" lastClr="000000"/>
            </a:solidFill>
            <a:prstDash val="solid"/>
            <a:miter lim="800000"/>
            <a:tailEnd type="triangle"/>
          </a:ln>
          <a:effectLst/>
        </p:spPr>
      </p:cxnSp>
      <p:sp>
        <p:nvSpPr>
          <p:cNvPr id="97" name="テキスト ボックス 96">
            <a:extLst>
              <a:ext uri="{FF2B5EF4-FFF2-40B4-BE49-F238E27FC236}">
                <a16:creationId xmlns:a16="http://schemas.microsoft.com/office/drawing/2014/main" id="{2E0968E9-48C9-4F52-8619-F4DD0E2DFBA4}"/>
              </a:ext>
            </a:extLst>
          </p:cNvPr>
          <p:cNvSpPr txBox="1"/>
          <p:nvPr/>
        </p:nvSpPr>
        <p:spPr>
          <a:xfrm>
            <a:off x="622941" y="2174681"/>
            <a:ext cx="2081455" cy="430887"/>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○最先端技術の開発・</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en-US" altLang="ja-JP" sz="11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活用</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98" name="テキスト ボックス 97">
            <a:extLst>
              <a:ext uri="{FF2B5EF4-FFF2-40B4-BE49-F238E27FC236}">
                <a16:creationId xmlns:a16="http://schemas.microsoft.com/office/drawing/2014/main" id="{44AE3D10-EF91-4B60-80BA-B32E213D37D4}"/>
              </a:ext>
            </a:extLst>
          </p:cNvPr>
          <p:cNvSpPr txBox="1"/>
          <p:nvPr/>
        </p:nvSpPr>
        <p:spPr>
          <a:xfrm>
            <a:off x="621936" y="3069848"/>
            <a:ext cx="2081455" cy="430887"/>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○ゼロエミッションモビリティ</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en-US" altLang="ja-JP" sz="11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の普及</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99" name="テキスト ボックス 98">
            <a:extLst>
              <a:ext uri="{FF2B5EF4-FFF2-40B4-BE49-F238E27FC236}">
                <a16:creationId xmlns:a16="http://schemas.microsoft.com/office/drawing/2014/main" id="{E80F72E7-5697-4C16-AEEB-E85EE65B052B}"/>
              </a:ext>
            </a:extLst>
          </p:cNvPr>
          <p:cNvSpPr txBox="1"/>
          <p:nvPr/>
        </p:nvSpPr>
        <p:spPr>
          <a:xfrm>
            <a:off x="637578" y="3587522"/>
            <a:ext cx="2081455" cy="430887"/>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○事業者や府民の行動</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en-US" altLang="ja-JP" sz="11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変容</a:t>
            </a:r>
          </a:p>
        </p:txBody>
      </p:sp>
      <p:sp>
        <p:nvSpPr>
          <p:cNvPr id="100" name="テキスト ボックス 99">
            <a:extLst>
              <a:ext uri="{FF2B5EF4-FFF2-40B4-BE49-F238E27FC236}">
                <a16:creationId xmlns:a16="http://schemas.microsoft.com/office/drawing/2014/main" id="{23B6EFE2-914D-4735-8DB0-7714D8894A1D}"/>
              </a:ext>
            </a:extLst>
          </p:cNvPr>
          <p:cNvSpPr txBox="1"/>
          <p:nvPr/>
        </p:nvSpPr>
        <p:spPr>
          <a:xfrm>
            <a:off x="672478" y="4952614"/>
            <a:ext cx="2117211" cy="761747"/>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◆大阪ブルー・オーシャン・</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en-US" altLang="ja-JP" sz="110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ビジョン</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050" kern="1200" dirty="0" smtClean="0">
                <a:solidFill>
                  <a:prstClr val="black"/>
                </a:solidFill>
                <a:latin typeface="Meiryo UI" panose="020B0604030504040204" pitchFamily="50" charset="-128"/>
                <a:ea typeface="Meiryo UI" panose="020B0604030504040204" pitchFamily="50" charset="-128"/>
                <a:cs typeface="+mn-cs"/>
              </a:rPr>
              <a:t>「大阪ブルー・オーシャン・</a:t>
            </a:r>
            <a:endParaRPr kumimoji="1" lang="en-US" altLang="ja-JP" sz="105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050"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050" kern="1200" dirty="0" smtClean="0">
                <a:solidFill>
                  <a:prstClr val="black"/>
                </a:solidFill>
                <a:latin typeface="Meiryo UI" panose="020B0604030504040204" pitchFamily="50" charset="-128"/>
                <a:ea typeface="Meiryo UI" panose="020B0604030504040204" pitchFamily="50" charset="-128"/>
                <a:cs typeface="+mn-cs"/>
              </a:rPr>
              <a:t> ビジョン」の実現</a:t>
            </a:r>
            <a:endParaRPr kumimoji="1" lang="en-US" altLang="ja-JP" sz="1050" kern="1200" dirty="0">
              <a:solidFill>
                <a:prstClr val="black"/>
              </a:solidFill>
              <a:latin typeface="Meiryo UI" panose="020B0604030504040204" pitchFamily="50" charset="-128"/>
              <a:ea typeface="Meiryo UI" panose="020B0604030504040204" pitchFamily="50" charset="-128"/>
              <a:cs typeface="+mn-cs"/>
            </a:endParaRPr>
          </a:p>
        </p:txBody>
      </p:sp>
      <p:sp>
        <p:nvSpPr>
          <p:cNvPr id="101" name="テキスト ボックス 100">
            <a:extLst>
              <a:ext uri="{FF2B5EF4-FFF2-40B4-BE49-F238E27FC236}">
                <a16:creationId xmlns:a16="http://schemas.microsoft.com/office/drawing/2014/main" id="{8AAE942F-42A9-44C1-A6D5-4E0BDA4DCDF8}"/>
              </a:ext>
            </a:extLst>
          </p:cNvPr>
          <p:cNvSpPr txBox="1"/>
          <p:nvPr/>
        </p:nvSpPr>
        <p:spPr>
          <a:xfrm>
            <a:off x="2699380" y="3107635"/>
            <a:ext cx="3431494" cy="261610"/>
          </a:xfrm>
          <a:prstGeom prst="rect">
            <a:avLst/>
          </a:prstGeom>
          <a:noFill/>
        </p:spPr>
        <p:txBody>
          <a:bodyPr wrap="square" rtlCol="0">
            <a:spAutoFit/>
          </a:bodyPr>
          <a:lstStyle/>
          <a:p>
            <a:pPr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EV</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FC</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バスを導入するバス事業者</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へ</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の補助</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102" name="直線矢印コネクタ 101">
            <a:extLst>
              <a:ext uri="{FF2B5EF4-FFF2-40B4-BE49-F238E27FC236}">
                <a16:creationId xmlns:a16="http://schemas.microsoft.com/office/drawing/2014/main" id="{F8F0525F-3D10-4E94-AE85-01DD5B5DF079}"/>
              </a:ext>
            </a:extLst>
          </p:cNvPr>
          <p:cNvCxnSpPr>
            <a:cxnSpLocks/>
          </p:cNvCxnSpPr>
          <p:nvPr/>
        </p:nvCxnSpPr>
        <p:spPr>
          <a:xfrm flipV="1">
            <a:off x="5465409" y="3232589"/>
            <a:ext cx="4480853" cy="8885"/>
          </a:xfrm>
          <a:prstGeom prst="straightConnector1">
            <a:avLst/>
          </a:prstGeom>
          <a:noFill/>
          <a:ln w="28575" cap="flat" cmpd="sng" algn="ctr">
            <a:solidFill>
              <a:sysClr val="windowText" lastClr="000000"/>
            </a:solidFill>
            <a:prstDash val="solid"/>
            <a:miter lim="800000"/>
            <a:tailEnd type="triangle"/>
          </a:ln>
          <a:effectLst/>
        </p:spPr>
      </p:cxnSp>
      <p:sp>
        <p:nvSpPr>
          <p:cNvPr id="103" name="テキスト ボックス 102">
            <a:extLst>
              <a:ext uri="{FF2B5EF4-FFF2-40B4-BE49-F238E27FC236}">
                <a16:creationId xmlns:a16="http://schemas.microsoft.com/office/drawing/2014/main" id="{BA8DC6CB-A779-457A-B31C-B1935774CCEF}"/>
              </a:ext>
            </a:extLst>
          </p:cNvPr>
          <p:cNvSpPr txBox="1"/>
          <p:nvPr/>
        </p:nvSpPr>
        <p:spPr>
          <a:xfrm>
            <a:off x="9981162" y="2978913"/>
            <a:ext cx="1609941" cy="430887"/>
          </a:xfrm>
          <a:prstGeom prst="rect">
            <a:avLst/>
          </a:prstGeom>
          <a:noFill/>
        </p:spPr>
        <p:txBody>
          <a:bodyPr wrap="square" rtlCol="0">
            <a:spAutoFit/>
          </a:bodyPr>
          <a:lstStyle/>
          <a:p>
            <a:pPr defTabSz="457200" hangingPunct="1"/>
            <a:r>
              <a:rPr kumimoji="1" lang="en-US" altLang="ja-JP" sz="1100" kern="1200" dirty="0">
                <a:solidFill>
                  <a:prstClr val="black"/>
                </a:solidFill>
                <a:latin typeface="Meiryo UI" panose="020B0604030504040204" pitchFamily="50" charset="-128"/>
                <a:ea typeface="Meiryo UI" panose="020B0604030504040204" pitchFamily="50" charset="-128"/>
                <a:cs typeface="+mn-cs"/>
              </a:rPr>
              <a:t>EV</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a:t>
            </a:r>
            <a:r>
              <a:rPr kumimoji="1" lang="en-US" altLang="ja-JP" sz="1100" kern="1200" dirty="0">
                <a:solidFill>
                  <a:prstClr val="black"/>
                </a:solidFill>
                <a:latin typeface="Meiryo UI" panose="020B0604030504040204" pitchFamily="50" charset="-128"/>
                <a:ea typeface="Meiryo UI" panose="020B0604030504040204" pitchFamily="50" charset="-128"/>
                <a:cs typeface="+mn-cs"/>
              </a:rPr>
              <a:t>FC</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バスを万博で活用</a:t>
            </a:r>
          </a:p>
        </p:txBody>
      </p:sp>
      <p:sp>
        <p:nvSpPr>
          <p:cNvPr id="104" name="テキスト ボックス 103">
            <a:extLst>
              <a:ext uri="{FF2B5EF4-FFF2-40B4-BE49-F238E27FC236}">
                <a16:creationId xmlns:a16="http://schemas.microsoft.com/office/drawing/2014/main" id="{7DB7DB84-1477-4B7C-A438-436C09A40810}"/>
              </a:ext>
            </a:extLst>
          </p:cNvPr>
          <p:cNvSpPr txBox="1"/>
          <p:nvPr/>
        </p:nvSpPr>
        <p:spPr>
          <a:xfrm>
            <a:off x="10072987" y="1813702"/>
            <a:ext cx="1609941" cy="261610"/>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会場内外で披露</a:t>
            </a:r>
          </a:p>
        </p:txBody>
      </p:sp>
      <p:sp>
        <p:nvSpPr>
          <p:cNvPr id="105" name="テキスト ボックス 104">
            <a:extLst>
              <a:ext uri="{FF2B5EF4-FFF2-40B4-BE49-F238E27FC236}">
                <a16:creationId xmlns:a16="http://schemas.microsoft.com/office/drawing/2014/main" id="{DC00D32C-B691-4878-905B-8F1913A12E02}"/>
              </a:ext>
            </a:extLst>
          </p:cNvPr>
          <p:cNvSpPr txBox="1"/>
          <p:nvPr/>
        </p:nvSpPr>
        <p:spPr>
          <a:xfrm>
            <a:off x="2648761" y="3575987"/>
            <a:ext cx="3064870"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事業者</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の</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削減分をクレジッ</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ト</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認証するスキームの構築</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106" name="直線矢印コネクタ 105">
            <a:extLst>
              <a:ext uri="{FF2B5EF4-FFF2-40B4-BE49-F238E27FC236}">
                <a16:creationId xmlns:a16="http://schemas.microsoft.com/office/drawing/2014/main" id="{3B9C336C-BF4A-472A-A2D8-201E231CA921}"/>
              </a:ext>
            </a:extLst>
          </p:cNvPr>
          <p:cNvCxnSpPr>
            <a:cxnSpLocks/>
            <a:stCxn id="105" idx="3"/>
          </p:cNvCxnSpPr>
          <p:nvPr/>
        </p:nvCxnSpPr>
        <p:spPr>
          <a:xfrm>
            <a:off x="5713631" y="3791431"/>
            <a:ext cx="1089704" cy="16073"/>
          </a:xfrm>
          <a:prstGeom prst="straightConnector1">
            <a:avLst/>
          </a:prstGeom>
          <a:noFill/>
          <a:ln w="28575" cap="flat" cmpd="sng" algn="ctr">
            <a:solidFill>
              <a:sysClr val="windowText" lastClr="000000"/>
            </a:solidFill>
            <a:prstDash val="solid"/>
            <a:miter lim="800000"/>
            <a:tailEnd type="triangle"/>
          </a:ln>
          <a:effectLst/>
        </p:spPr>
      </p:cxnSp>
      <p:sp>
        <p:nvSpPr>
          <p:cNvPr id="107" name="テキスト ボックス 106">
            <a:extLst>
              <a:ext uri="{FF2B5EF4-FFF2-40B4-BE49-F238E27FC236}">
                <a16:creationId xmlns:a16="http://schemas.microsoft.com/office/drawing/2014/main" id="{5CCF0116-CCB3-4474-9555-2CB7DCBE4893}"/>
              </a:ext>
            </a:extLst>
          </p:cNvPr>
          <p:cNvSpPr txBox="1"/>
          <p:nvPr/>
        </p:nvSpPr>
        <p:spPr>
          <a:xfrm>
            <a:off x="2627317" y="4090608"/>
            <a:ext cx="3760802"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・物品等のサプライチェーン全体での</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排出量の見える化や削減策の提案をモデル的に実施</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108" name="直線矢印コネクタ 107">
            <a:extLst>
              <a:ext uri="{FF2B5EF4-FFF2-40B4-BE49-F238E27FC236}">
                <a16:creationId xmlns:a16="http://schemas.microsoft.com/office/drawing/2014/main" id="{5236BE40-E589-4B63-98C7-C09FE4956024}"/>
              </a:ext>
            </a:extLst>
          </p:cNvPr>
          <p:cNvCxnSpPr>
            <a:cxnSpLocks/>
          </p:cNvCxnSpPr>
          <p:nvPr/>
        </p:nvCxnSpPr>
        <p:spPr>
          <a:xfrm flipV="1">
            <a:off x="6438592" y="4292274"/>
            <a:ext cx="5152511" cy="694"/>
          </a:xfrm>
          <a:prstGeom prst="straightConnector1">
            <a:avLst/>
          </a:prstGeom>
          <a:noFill/>
          <a:ln w="28575" cap="flat" cmpd="sng" algn="ctr">
            <a:solidFill>
              <a:sysClr val="windowText" lastClr="000000"/>
            </a:solidFill>
            <a:prstDash val="solid"/>
            <a:miter lim="800000"/>
            <a:tailEnd type="triangle"/>
          </a:ln>
          <a:effectLst/>
        </p:spPr>
      </p:cxnSp>
      <p:sp>
        <p:nvSpPr>
          <p:cNvPr id="109" name="テキスト ボックス 108">
            <a:extLst>
              <a:ext uri="{FF2B5EF4-FFF2-40B4-BE49-F238E27FC236}">
                <a16:creationId xmlns:a16="http://schemas.microsoft.com/office/drawing/2014/main" id="{8E8178A4-2A20-4CA9-A19D-40773E82F6E0}"/>
              </a:ext>
            </a:extLst>
          </p:cNvPr>
          <p:cNvSpPr txBox="1"/>
          <p:nvPr/>
        </p:nvSpPr>
        <p:spPr>
          <a:xfrm>
            <a:off x="2687513" y="4638986"/>
            <a:ext cx="3443361" cy="261610"/>
          </a:xfrm>
          <a:prstGeom prst="rect">
            <a:avLst/>
          </a:prstGeom>
          <a:noFill/>
        </p:spPr>
        <p:txBody>
          <a:bodyPr wrap="square" rtlCol="0">
            <a:spAutoFit/>
          </a:bodyPr>
          <a:lstStyle/>
          <a:p>
            <a:pPr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・観光関連事業者の</a:t>
            </a:r>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排出量の見える化</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110" name="直線矢印コネクタ 109">
            <a:extLst>
              <a:ext uri="{FF2B5EF4-FFF2-40B4-BE49-F238E27FC236}">
                <a16:creationId xmlns:a16="http://schemas.microsoft.com/office/drawing/2014/main" id="{5DE92CDE-9D20-4D22-B901-0E3C4675072E}"/>
              </a:ext>
            </a:extLst>
          </p:cNvPr>
          <p:cNvCxnSpPr>
            <a:cxnSpLocks/>
            <a:stCxn id="109" idx="3"/>
          </p:cNvCxnSpPr>
          <p:nvPr/>
        </p:nvCxnSpPr>
        <p:spPr>
          <a:xfrm>
            <a:off x="6130874" y="4769791"/>
            <a:ext cx="672461" cy="7141"/>
          </a:xfrm>
          <a:prstGeom prst="straightConnector1">
            <a:avLst/>
          </a:prstGeom>
          <a:noFill/>
          <a:ln w="28575" cap="flat" cmpd="sng" algn="ctr">
            <a:solidFill>
              <a:sysClr val="windowText" lastClr="000000"/>
            </a:solidFill>
            <a:prstDash val="solid"/>
            <a:miter lim="800000"/>
            <a:tailEnd type="triangle"/>
          </a:ln>
          <a:effectLst/>
        </p:spPr>
      </p:cxnSp>
      <p:sp>
        <p:nvSpPr>
          <p:cNvPr id="111" name="テキスト ボックス 110">
            <a:extLst>
              <a:ext uri="{FF2B5EF4-FFF2-40B4-BE49-F238E27FC236}">
                <a16:creationId xmlns:a16="http://schemas.microsoft.com/office/drawing/2014/main" id="{31B14387-06FE-4D0E-BE51-DD33E3564AFC}"/>
              </a:ext>
            </a:extLst>
          </p:cNvPr>
          <p:cNvSpPr txBox="1"/>
          <p:nvPr/>
        </p:nvSpPr>
        <p:spPr>
          <a:xfrm>
            <a:off x="2633622" y="5002430"/>
            <a:ext cx="3654515"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・「おおさかプラスチック対策推進プラットフォーム」モデル事業の発信・府域展開</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p:txBody>
      </p:sp>
      <p:cxnSp>
        <p:nvCxnSpPr>
          <p:cNvPr id="112" name="直線矢印コネクタ 111">
            <a:extLst>
              <a:ext uri="{FF2B5EF4-FFF2-40B4-BE49-F238E27FC236}">
                <a16:creationId xmlns:a16="http://schemas.microsoft.com/office/drawing/2014/main" id="{F6BE68AE-9EB1-4FC2-B5AE-80BF97F1350E}"/>
              </a:ext>
            </a:extLst>
          </p:cNvPr>
          <p:cNvCxnSpPr>
            <a:cxnSpLocks/>
          </p:cNvCxnSpPr>
          <p:nvPr/>
        </p:nvCxnSpPr>
        <p:spPr>
          <a:xfrm>
            <a:off x="6307565" y="5281527"/>
            <a:ext cx="5291462" cy="3318"/>
          </a:xfrm>
          <a:prstGeom prst="straightConnector1">
            <a:avLst/>
          </a:prstGeom>
          <a:noFill/>
          <a:ln w="28575" cap="flat" cmpd="sng" algn="ctr">
            <a:solidFill>
              <a:sysClr val="windowText" lastClr="000000"/>
            </a:solidFill>
            <a:prstDash val="solid"/>
            <a:miter lim="800000"/>
            <a:tailEnd type="triangle"/>
          </a:ln>
          <a:effectLst/>
        </p:spPr>
      </p:cxnSp>
      <p:sp>
        <p:nvSpPr>
          <p:cNvPr id="113" name="テキスト ボックス 112">
            <a:extLst>
              <a:ext uri="{FF2B5EF4-FFF2-40B4-BE49-F238E27FC236}">
                <a16:creationId xmlns:a16="http://schemas.microsoft.com/office/drawing/2014/main" id="{0C70E6D9-6115-4014-84E8-0314BCA3C880}"/>
              </a:ext>
            </a:extLst>
          </p:cNvPr>
          <p:cNvSpPr txBox="1"/>
          <p:nvPr/>
        </p:nvSpPr>
        <p:spPr>
          <a:xfrm>
            <a:off x="2627803" y="5515743"/>
            <a:ext cx="2842044"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バイオプラスチック製品のビジネス化プロジェクトの組成・開発の支援</a:t>
            </a:r>
          </a:p>
        </p:txBody>
      </p:sp>
      <p:cxnSp>
        <p:nvCxnSpPr>
          <p:cNvPr id="114" name="直線矢印コネクタ 113">
            <a:extLst>
              <a:ext uri="{FF2B5EF4-FFF2-40B4-BE49-F238E27FC236}">
                <a16:creationId xmlns:a16="http://schemas.microsoft.com/office/drawing/2014/main" id="{26A2B249-868C-4EBB-8B8A-9F10A3C338B1}"/>
              </a:ext>
            </a:extLst>
          </p:cNvPr>
          <p:cNvCxnSpPr>
            <a:cxnSpLocks/>
          </p:cNvCxnSpPr>
          <p:nvPr/>
        </p:nvCxnSpPr>
        <p:spPr>
          <a:xfrm>
            <a:off x="5465409" y="5755848"/>
            <a:ext cx="6125694" cy="15058"/>
          </a:xfrm>
          <a:prstGeom prst="straightConnector1">
            <a:avLst/>
          </a:prstGeom>
          <a:noFill/>
          <a:ln w="28575" cap="flat" cmpd="sng" algn="ctr">
            <a:solidFill>
              <a:sysClr val="windowText" lastClr="000000"/>
            </a:solidFill>
            <a:prstDash val="solid"/>
            <a:miter lim="800000"/>
            <a:tailEnd type="triangle"/>
          </a:ln>
          <a:effectLst/>
        </p:spPr>
      </p:cxnSp>
      <p:sp>
        <p:nvSpPr>
          <p:cNvPr id="115" name="テキスト ボックス 114">
            <a:extLst>
              <a:ext uri="{FF2B5EF4-FFF2-40B4-BE49-F238E27FC236}">
                <a16:creationId xmlns:a16="http://schemas.microsoft.com/office/drawing/2014/main" id="{9CD4B29D-78CF-4DC4-B5F6-7E1B1DBCE3A4}"/>
              </a:ext>
            </a:extLst>
          </p:cNvPr>
          <p:cNvSpPr txBox="1"/>
          <p:nvPr/>
        </p:nvSpPr>
        <p:spPr>
          <a:xfrm>
            <a:off x="6861954" y="2527953"/>
            <a:ext cx="1816262" cy="430887"/>
          </a:xfrm>
          <a:prstGeom prst="rect">
            <a:avLst/>
          </a:prstGeom>
          <a:noFill/>
        </p:spPr>
        <p:txBody>
          <a:bodyPr wrap="square" rtlCol="0">
            <a:spAutoFit/>
          </a:bodyPr>
          <a:lstStyle/>
          <a:p>
            <a:pPr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会場外で披露・</a:t>
            </a:r>
            <a:r>
              <a:rPr kumimoji="1" lang="en-US" altLang="ja-JP" sz="1100" kern="1200" dirty="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削減効果等</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の発信</a:t>
            </a:r>
            <a:endParaRPr kumimoji="1" lang="en-US" altLang="ja-JP" sz="1100" kern="1200" dirty="0">
              <a:solidFill>
                <a:prstClr val="black"/>
              </a:solidFill>
              <a:latin typeface="Meiryo UI" panose="020B0604030504040204" pitchFamily="50" charset="-128"/>
              <a:ea typeface="Meiryo UI" panose="020B0604030504040204" pitchFamily="50" charset="-128"/>
              <a:cs typeface="+mn-cs"/>
            </a:endParaRPr>
          </a:p>
        </p:txBody>
      </p:sp>
      <p:cxnSp>
        <p:nvCxnSpPr>
          <p:cNvPr id="116" name="直線矢印コネクタ 115">
            <a:extLst>
              <a:ext uri="{FF2B5EF4-FFF2-40B4-BE49-F238E27FC236}">
                <a16:creationId xmlns:a16="http://schemas.microsoft.com/office/drawing/2014/main" id="{B836ADED-04FD-4188-8A78-032C7762D0D7}"/>
              </a:ext>
            </a:extLst>
          </p:cNvPr>
          <p:cNvCxnSpPr>
            <a:cxnSpLocks/>
          </p:cNvCxnSpPr>
          <p:nvPr/>
        </p:nvCxnSpPr>
        <p:spPr>
          <a:xfrm flipV="1">
            <a:off x="8713116" y="2718704"/>
            <a:ext cx="2877987" cy="24692"/>
          </a:xfrm>
          <a:prstGeom prst="straightConnector1">
            <a:avLst/>
          </a:prstGeom>
          <a:noFill/>
          <a:ln w="28575" cap="flat" cmpd="sng" algn="ctr">
            <a:solidFill>
              <a:sysClr val="windowText" lastClr="000000"/>
            </a:solidFill>
            <a:prstDash val="solid"/>
            <a:miter lim="800000"/>
            <a:tailEnd type="triangle"/>
          </a:ln>
          <a:effectLst/>
        </p:spPr>
      </p:cxnSp>
      <p:sp>
        <p:nvSpPr>
          <p:cNvPr id="117" name="テキスト ボックス 116">
            <a:extLst>
              <a:ext uri="{FF2B5EF4-FFF2-40B4-BE49-F238E27FC236}">
                <a16:creationId xmlns:a16="http://schemas.microsoft.com/office/drawing/2014/main" id="{D3D2C980-2447-4C05-84AA-9AC1CB15BC60}"/>
              </a:ext>
            </a:extLst>
          </p:cNvPr>
          <p:cNvSpPr txBox="1"/>
          <p:nvPr/>
        </p:nvSpPr>
        <p:spPr>
          <a:xfrm>
            <a:off x="10613368" y="3557881"/>
            <a:ext cx="1301074" cy="430887"/>
          </a:xfrm>
          <a:prstGeom prst="rect">
            <a:avLst/>
          </a:prstGeom>
          <a:noFill/>
        </p:spPr>
        <p:txBody>
          <a:bodyPr wrap="square" rtlCol="0">
            <a:spAutoFit/>
          </a:bodyPr>
          <a:lstStyle/>
          <a:p>
            <a:pPr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万博への</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クレジット寄付</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118" name="テキスト ボックス 117">
            <a:extLst>
              <a:ext uri="{FF2B5EF4-FFF2-40B4-BE49-F238E27FC236}">
                <a16:creationId xmlns:a16="http://schemas.microsoft.com/office/drawing/2014/main" id="{DC00D32C-B691-4878-905B-8F1913A12E02}"/>
              </a:ext>
            </a:extLst>
          </p:cNvPr>
          <p:cNvSpPr txBox="1"/>
          <p:nvPr/>
        </p:nvSpPr>
        <p:spPr>
          <a:xfrm>
            <a:off x="6964559" y="3597271"/>
            <a:ext cx="2226897" cy="430887"/>
          </a:xfrm>
          <a:prstGeom prst="rect">
            <a:avLst/>
          </a:prstGeom>
          <a:noFill/>
        </p:spPr>
        <p:txBody>
          <a:bodyPr wrap="square" rtlCol="0">
            <a:spAutoFit/>
          </a:bodyPr>
          <a:lstStyle/>
          <a:p>
            <a:pPr marL="72000" indent="-72000" defTabSz="457200" hangingPunct="1"/>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削減効果のモニタリング、</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集約・クレジット化</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p:txBody>
      </p:sp>
      <p:cxnSp>
        <p:nvCxnSpPr>
          <p:cNvPr id="119" name="直線矢印コネクタ 118">
            <a:extLst>
              <a:ext uri="{FF2B5EF4-FFF2-40B4-BE49-F238E27FC236}">
                <a16:creationId xmlns:a16="http://schemas.microsoft.com/office/drawing/2014/main" id="{3B9C336C-BF4A-472A-A2D8-201E231CA921}"/>
              </a:ext>
            </a:extLst>
          </p:cNvPr>
          <p:cNvCxnSpPr>
            <a:cxnSpLocks/>
            <a:endCxn id="117" idx="1"/>
          </p:cNvCxnSpPr>
          <p:nvPr/>
        </p:nvCxnSpPr>
        <p:spPr>
          <a:xfrm flipV="1">
            <a:off x="8824216" y="3773325"/>
            <a:ext cx="1789152" cy="10157"/>
          </a:xfrm>
          <a:prstGeom prst="straightConnector1">
            <a:avLst/>
          </a:prstGeom>
          <a:noFill/>
          <a:ln w="28575" cap="flat" cmpd="sng" algn="ctr">
            <a:solidFill>
              <a:sysClr val="windowText" lastClr="000000"/>
            </a:solidFill>
            <a:prstDash val="solid"/>
            <a:miter lim="800000"/>
            <a:tailEnd type="triangle"/>
          </a:ln>
          <a:effectLst/>
        </p:spPr>
      </p:cxnSp>
      <p:sp>
        <p:nvSpPr>
          <p:cNvPr id="120" name="テキスト ボックス 119">
            <a:extLst>
              <a:ext uri="{FF2B5EF4-FFF2-40B4-BE49-F238E27FC236}">
                <a16:creationId xmlns:a16="http://schemas.microsoft.com/office/drawing/2014/main" id="{DC00D32C-B691-4878-905B-8F1913A12E02}"/>
              </a:ext>
            </a:extLst>
          </p:cNvPr>
          <p:cNvSpPr txBox="1"/>
          <p:nvPr/>
        </p:nvSpPr>
        <p:spPr>
          <a:xfrm>
            <a:off x="6929350" y="4551174"/>
            <a:ext cx="1969537" cy="430887"/>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脱炭素化ツアーの開発、</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ＰＲの実施</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p:txBody>
      </p:sp>
      <p:cxnSp>
        <p:nvCxnSpPr>
          <p:cNvPr id="121" name="直線矢印コネクタ 120">
            <a:extLst>
              <a:ext uri="{FF2B5EF4-FFF2-40B4-BE49-F238E27FC236}">
                <a16:creationId xmlns:a16="http://schemas.microsoft.com/office/drawing/2014/main" id="{5DE92CDE-9D20-4D22-B901-0E3C4675072E}"/>
              </a:ext>
            </a:extLst>
          </p:cNvPr>
          <p:cNvCxnSpPr>
            <a:cxnSpLocks/>
          </p:cNvCxnSpPr>
          <p:nvPr/>
        </p:nvCxnSpPr>
        <p:spPr>
          <a:xfrm flipV="1">
            <a:off x="8640313" y="4776932"/>
            <a:ext cx="1387679" cy="5958"/>
          </a:xfrm>
          <a:prstGeom prst="straightConnector1">
            <a:avLst/>
          </a:prstGeom>
          <a:noFill/>
          <a:ln w="28575" cap="flat" cmpd="sng" algn="ctr">
            <a:solidFill>
              <a:sysClr val="windowText" lastClr="000000"/>
            </a:solidFill>
            <a:prstDash val="solid"/>
            <a:miter lim="800000"/>
            <a:tailEnd type="triangle"/>
          </a:ln>
          <a:effectLst/>
        </p:spPr>
      </p:cxnSp>
      <p:sp>
        <p:nvSpPr>
          <p:cNvPr id="122" name="テキスト ボックス 121">
            <a:extLst>
              <a:ext uri="{FF2B5EF4-FFF2-40B4-BE49-F238E27FC236}">
                <a16:creationId xmlns:a16="http://schemas.microsoft.com/office/drawing/2014/main" id="{DC00D32C-B691-4878-905B-8F1913A12E02}"/>
              </a:ext>
            </a:extLst>
          </p:cNvPr>
          <p:cNvSpPr txBox="1"/>
          <p:nvPr/>
        </p:nvSpPr>
        <p:spPr>
          <a:xfrm>
            <a:off x="10045442" y="4566802"/>
            <a:ext cx="1763163" cy="430887"/>
          </a:xfrm>
          <a:prstGeom prst="rect">
            <a:avLst/>
          </a:prstGeom>
          <a:noFill/>
        </p:spPr>
        <p:txBody>
          <a:bodyPr wrap="square" rtlCol="0">
            <a:spAutoFit/>
          </a:bodyPr>
          <a:lstStyle/>
          <a:p>
            <a:pPr marL="72000" indent="-72000" defTabSz="457200" hangingPunct="1"/>
            <a:r>
              <a:rPr kumimoji="1" lang="en-US" altLang="ja-JP" sz="1100" kern="1200" dirty="0" smtClean="0">
                <a:solidFill>
                  <a:prstClr val="black"/>
                </a:solidFill>
                <a:latin typeface="Meiryo UI" panose="020B0604030504040204" pitchFamily="50" charset="-128"/>
                <a:ea typeface="Meiryo UI" panose="020B0604030504040204" pitchFamily="50" charset="-128"/>
                <a:cs typeface="+mn-cs"/>
              </a:rPr>
              <a:t>CO</a:t>
            </a:r>
            <a:r>
              <a:rPr kumimoji="1" lang="en-US" altLang="ja-JP" sz="1100" kern="1200" baseline="-12000" dirty="0" smtClean="0">
                <a:solidFill>
                  <a:prstClr val="black"/>
                </a:solidFill>
                <a:latin typeface="Meiryo UI" panose="020B0604030504040204" pitchFamily="50" charset="-128"/>
                <a:ea typeface="Meiryo UI" panose="020B0604030504040204" pitchFamily="50" charset="-128"/>
                <a:cs typeface="+mn-cs"/>
              </a:rPr>
              <a:t>2</a:t>
            </a:r>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排出量の少ない</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旅行先として選択</a:t>
            </a:r>
            <a:endParaRPr kumimoji="1" lang="en-US" altLang="ja-JP" sz="1100" kern="1200" dirty="0" smtClean="0">
              <a:solidFill>
                <a:prstClr val="black"/>
              </a:solidFill>
              <a:latin typeface="Meiryo UI" panose="020B0604030504040204" pitchFamily="50" charset="-128"/>
              <a:ea typeface="Meiryo UI" panose="020B0604030504040204" pitchFamily="50" charset="-128"/>
              <a:cs typeface="+mn-cs"/>
            </a:endParaRPr>
          </a:p>
        </p:txBody>
      </p:sp>
      <p:cxnSp>
        <p:nvCxnSpPr>
          <p:cNvPr id="123" name="直線矢印コネクタ 122">
            <a:extLst>
              <a:ext uri="{FF2B5EF4-FFF2-40B4-BE49-F238E27FC236}">
                <a16:creationId xmlns:a16="http://schemas.microsoft.com/office/drawing/2014/main" id="{26A2B249-868C-4EBB-8B8A-9F10A3C338B1}"/>
              </a:ext>
            </a:extLst>
          </p:cNvPr>
          <p:cNvCxnSpPr>
            <a:cxnSpLocks/>
          </p:cNvCxnSpPr>
          <p:nvPr/>
        </p:nvCxnSpPr>
        <p:spPr>
          <a:xfrm flipV="1">
            <a:off x="5508254" y="6117454"/>
            <a:ext cx="4501788" cy="5241"/>
          </a:xfrm>
          <a:prstGeom prst="straightConnector1">
            <a:avLst/>
          </a:prstGeom>
          <a:noFill/>
          <a:ln w="28575" cap="flat" cmpd="sng" algn="ctr">
            <a:solidFill>
              <a:sysClr val="windowText" lastClr="000000"/>
            </a:solidFill>
            <a:prstDash val="solid"/>
            <a:miter lim="800000"/>
            <a:tailEnd type="triangle"/>
          </a:ln>
          <a:effectLst/>
        </p:spPr>
      </p:cxnSp>
      <p:sp>
        <p:nvSpPr>
          <p:cNvPr id="124" name="テキスト ボックス 123">
            <a:extLst>
              <a:ext uri="{FF2B5EF4-FFF2-40B4-BE49-F238E27FC236}">
                <a16:creationId xmlns:a16="http://schemas.microsoft.com/office/drawing/2014/main" id="{0C70E6D9-6115-4014-84E8-0314BCA3C880}"/>
              </a:ext>
            </a:extLst>
          </p:cNvPr>
          <p:cNvSpPr txBox="1"/>
          <p:nvPr/>
        </p:nvSpPr>
        <p:spPr>
          <a:xfrm>
            <a:off x="2648761" y="5915044"/>
            <a:ext cx="3147279" cy="600164"/>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100" kern="1200" dirty="0">
                <a:solidFill>
                  <a:prstClr val="black"/>
                </a:solidFill>
                <a:latin typeface="Meiryo UI" panose="020B0604030504040204" pitchFamily="50" charset="-128"/>
                <a:ea typeface="Meiryo UI" panose="020B0604030504040204" pitchFamily="50" charset="-128"/>
                <a:cs typeface="+mn-cs"/>
              </a:rPr>
              <a:t>「新たなペットボトル回収・リサイクルシ</a:t>
            </a:r>
          </a:p>
          <a:p>
            <a:pPr marL="72000" indent="-72000" defTabSz="457200" hangingPunct="1"/>
            <a:r>
              <a:rPr kumimoji="1" lang="ja-JP" altLang="en-US" sz="1100" kern="1200" dirty="0">
                <a:solidFill>
                  <a:prstClr val="black"/>
                </a:solidFill>
                <a:latin typeface="Meiryo UI" panose="020B0604030504040204" pitchFamily="50" charset="-128"/>
                <a:ea typeface="Meiryo UI" panose="020B0604030504040204" pitchFamily="50" charset="-128"/>
                <a:cs typeface="+mn-cs"/>
              </a:rPr>
              <a:t>ステム」の推進</a:t>
            </a:r>
          </a:p>
          <a:p>
            <a:pPr marL="72000" indent="-72000" defTabSz="457200" hangingPunct="1"/>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125" name="テキスト ボックス 124">
            <a:extLst>
              <a:ext uri="{FF2B5EF4-FFF2-40B4-BE49-F238E27FC236}">
                <a16:creationId xmlns:a16="http://schemas.microsoft.com/office/drawing/2014/main" id="{7DB7DB84-1477-4B7C-A438-436C09A40810}"/>
              </a:ext>
            </a:extLst>
          </p:cNvPr>
          <p:cNvSpPr txBox="1"/>
          <p:nvPr/>
        </p:nvSpPr>
        <p:spPr>
          <a:xfrm>
            <a:off x="10073803" y="5980901"/>
            <a:ext cx="1647570" cy="261610"/>
          </a:xfrm>
          <a:prstGeom prst="rect">
            <a:avLst/>
          </a:prstGeom>
          <a:noFill/>
        </p:spPr>
        <p:txBody>
          <a:bodyPr wrap="square" rtlCol="0">
            <a:spAutoFit/>
          </a:bodyPr>
          <a:lstStyle/>
          <a:p>
            <a:pPr marL="72000" indent="-72000" defTabSz="457200" hangingPunct="1"/>
            <a:r>
              <a:rPr kumimoji="1" lang="ja-JP" altLang="en-US" sz="1100" kern="1200" dirty="0" smtClean="0">
                <a:solidFill>
                  <a:prstClr val="black"/>
                </a:solidFill>
                <a:latin typeface="Meiryo UI" panose="020B0604030504040204" pitchFamily="50" charset="-128"/>
                <a:ea typeface="Meiryo UI" panose="020B0604030504040204" pitchFamily="50" charset="-128"/>
                <a:cs typeface="+mn-cs"/>
              </a:rPr>
              <a:t>システムの定着</a:t>
            </a:r>
            <a:endParaRPr kumimoji="1" lang="ja-JP" altLang="en-US" sz="1100" kern="1200" dirty="0">
              <a:solidFill>
                <a:prstClr val="black"/>
              </a:solidFill>
              <a:latin typeface="Meiryo UI" panose="020B0604030504040204" pitchFamily="50" charset="-128"/>
              <a:ea typeface="Meiryo UI" panose="020B0604030504040204" pitchFamily="50" charset="-128"/>
              <a:cs typeface="+mn-cs"/>
            </a:endParaRPr>
          </a:p>
        </p:txBody>
      </p:sp>
      <p:sp>
        <p:nvSpPr>
          <p:cNvPr id="49"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49</a:t>
            </a:fld>
            <a:endParaRPr lang="ja-JP" altLang="en-US" b="1" dirty="0">
              <a:solidFill>
                <a:schemeClr val="tx1"/>
              </a:solidFill>
            </a:endParaRPr>
          </a:p>
        </p:txBody>
      </p:sp>
    </p:spTree>
    <p:extLst>
      <p:ext uri="{BB962C8B-B14F-4D97-AF65-F5344CB8AC3E}">
        <p14:creationId xmlns:p14="http://schemas.microsoft.com/office/powerpoint/2010/main" val="3851788896"/>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3"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50</a:t>
            </a:fld>
            <a:endParaRPr lang="ja-JP" altLang="en-US" b="1" dirty="0">
              <a:solidFill>
                <a:schemeClr val="tx1"/>
              </a:solidFill>
            </a:endParaRPr>
          </a:p>
        </p:txBody>
      </p:sp>
      <p:sp>
        <p:nvSpPr>
          <p:cNvPr id="64" name="テキスト ボックス 63"/>
          <p:cNvSpPr txBox="1"/>
          <p:nvPr/>
        </p:nvSpPr>
        <p:spPr>
          <a:xfrm>
            <a:off x="785828" y="116640"/>
            <a:ext cx="9359658" cy="460489"/>
          </a:xfrm>
          <a:prstGeom prst="rect">
            <a:avLst/>
          </a:prstGeom>
          <a:solidFill>
            <a:schemeClr val="tx2">
              <a:lumMod val="50000"/>
            </a:schemeClr>
          </a:solidFill>
        </p:spPr>
        <p:txBody>
          <a:bodyPr wrap="square" rtlCol="0">
            <a:spAutoFit/>
          </a:bodyPr>
          <a:lstStyle/>
          <a:p>
            <a:r>
              <a:rPr kumimoji="1" lang="ja-JP" altLang="en-US" sz="2394" b="1" dirty="0">
                <a:solidFill>
                  <a:schemeClr val="bg1"/>
                </a:solidFill>
                <a:latin typeface="Meiryo UI" panose="020B0604030504040204" pitchFamily="50" charset="-128"/>
                <a:ea typeface="Meiryo UI" panose="020B0604030504040204" pitchFamily="50" charset="-128"/>
              </a:rPr>
              <a:t>スーパーシティの推進に関する取組（スーパーシティ部会）</a:t>
            </a:r>
          </a:p>
        </p:txBody>
      </p:sp>
      <p:sp>
        <p:nvSpPr>
          <p:cNvPr id="65" name="正方形/長方形 64"/>
          <p:cNvSpPr/>
          <p:nvPr/>
        </p:nvSpPr>
        <p:spPr>
          <a:xfrm>
            <a:off x="597940" y="704301"/>
            <a:ext cx="10871249" cy="1706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93"/>
          </a:p>
        </p:txBody>
      </p:sp>
      <p:sp>
        <p:nvSpPr>
          <p:cNvPr id="69" name="テキスト ボックス 68"/>
          <p:cNvSpPr txBox="1"/>
          <p:nvPr/>
        </p:nvSpPr>
        <p:spPr>
          <a:xfrm>
            <a:off x="693336" y="3552997"/>
            <a:ext cx="10775853" cy="399091"/>
          </a:xfrm>
          <a:prstGeom prst="rect">
            <a:avLst/>
          </a:prstGeom>
          <a:noFill/>
        </p:spPr>
        <p:txBody>
          <a:bodyPr wrap="square" rtlCol="0">
            <a:spAutoFit/>
          </a:bodyPr>
          <a:lstStyle/>
          <a:p>
            <a:pPr>
              <a:lnSpc>
                <a:spcPts val="2394"/>
              </a:lnSpc>
            </a:pPr>
            <a:r>
              <a:rPr kumimoji="1" lang="en-US" altLang="ja-JP" sz="1596" b="1" dirty="0">
                <a:latin typeface="Meiryo UI" panose="020B0604030504040204" pitchFamily="50" charset="-128"/>
                <a:ea typeface="Meiryo UI" panose="020B0604030504040204" pitchFamily="50" charset="-128"/>
              </a:rPr>
              <a:t>〈</a:t>
            </a:r>
            <a:r>
              <a:rPr kumimoji="1" lang="ja-JP" altLang="en-US" sz="1596" b="1" dirty="0">
                <a:latin typeface="Meiryo UI" panose="020B0604030504040204" pitchFamily="50" charset="-128"/>
                <a:ea typeface="Meiryo UI" panose="020B0604030504040204" pitchFamily="50" charset="-128"/>
              </a:rPr>
              <a:t>現在の検討状況</a:t>
            </a:r>
            <a:r>
              <a:rPr kumimoji="1" lang="en-US" altLang="ja-JP" sz="1596" b="1" dirty="0">
                <a:latin typeface="Meiryo UI" panose="020B0604030504040204" pitchFamily="50" charset="-128"/>
                <a:ea typeface="Meiryo UI" panose="020B0604030504040204" pitchFamily="50" charset="-128"/>
              </a:rPr>
              <a:t>〉</a:t>
            </a:r>
          </a:p>
        </p:txBody>
      </p:sp>
      <p:sp>
        <p:nvSpPr>
          <p:cNvPr id="72" name="テキスト ボックス 71"/>
          <p:cNvSpPr txBox="1"/>
          <p:nvPr/>
        </p:nvSpPr>
        <p:spPr>
          <a:xfrm>
            <a:off x="592907" y="3907557"/>
            <a:ext cx="10944791" cy="1936299"/>
          </a:xfrm>
          <a:prstGeom prst="rect">
            <a:avLst/>
          </a:prstGeom>
          <a:noFill/>
        </p:spPr>
        <p:txBody>
          <a:bodyPr wrap="square" rtlCol="0">
            <a:spAutoFit/>
          </a:bodyPr>
          <a:lstStyle/>
          <a:p>
            <a:pPr marL="285036" indent="-285036">
              <a:lnSpc>
                <a:spcPts val="2394"/>
              </a:lnSpc>
              <a:buFont typeface="Wingdings" panose="05000000000000000000" pitchFamily="2" charset="2"/>
              <a:buChar char="Ø"/>
            </a:pPr>
            <a:r>
              <a:rPr kumimoji="1" lang="ja-JP" altLang="en-US" sz="1596" dirty="0">
                <a:latin typeface="Meiryo UI" panose="020B0604030504040204" pitchFamily="50" charset="-128"/>
                <a:ea typeface="Meiryo UI" panose="020B0604030504040204" pitchFamily="50" charset="-128"/>
              </a:rPr>
              <a:t>令和４年９月以降　規制改革が必要な事項について、国家戦略特区</a:t>
            </a:r>
            <a:r>
              <a:rPr kumimoji="1" lang="en-US" altLang="ja-JP" sz="1596" dirty="0">
                <a:latin typeface="Meiryo UI" panose="020B0604030504040204" pitchFamily="50" charset="-128"/>
                <a:ea typeface="Meiryo UI" panose="020B0604030504040204" pitchFamily="50" charset="-128"/>
              </a:rPr>
              <a:t>WG</a:t>
            </a:r>
            <a:r>
              <a:rPr kumimoji="1" lang="ja-JP" altLang="en-US" sz="1596" dirty="0">
                <a:latin typeface="Meiryo UI" panose="020B0604030504040204" pitchFamily="50" charset="-128"/>
                <a:ea typeface="Meiryo UI" panose="020B0604030504040204" pitchFamily="50" charset="-128"/>
              </a:rPr>
              <a:t>等により国との協議を実施</a:t>
            </a:r>
            <a:endParaRPr kumimoji="1" lang="en-US" altLang="ja-JP" sz="1596" dirty="0">
              <a:latin typeface="Meiryo UI" panose="020B0604030504040204" pitchFamily="50" charset="-128"/>
              <a:ea typeface="Meiryo UI" panose="020B0604030504040204" pitchFamily="50" charset="-128"/>
            </a:endParaRPr>
          </a:p>
          <a:p>
            <a:pPr>
              <a:lnSpc>
                <a:spcPct val="150000"/>
              </a:lnSpc>
            </a:pPr>
            <a:r>
              <a:rPr kumimoji="1" lang="ja-JP" altLang="en-US" sz="1397" dirty="0">
                <a:solidFill>
                  <a:prstClr val="black"/>
                </a:solidFill>
                <a:latin typeface="Meiryo UI" panose="020B0604030504040204" pitchFamily="50" charset="-128"/>
                <a:ea typeface="Meiryo UI" panose="020B0604030504040204" pitchFamily="50" charset="-128"/>
              </a:rPr>
              <a:t>　　・夢洲コンストラクションにおけるソフトウェアを活用した気象予報に係る気象予報士の設置基準の緩和、シャトルバス等</a:t>
            </a:r>
            <a:endParaRPr kumimoji="1" lang="en-US" altLang="ja-JP" sz="1397" dirty="0">
              <a:solidFill>
                <a:prstClr val="black"/>
              </a:solidFill>
              <a:latin typeface="Meiryo UI" panose="020B0604030504040204" pitchFamily="50" charset="-128"/>
              <a:ea typeface="Meiryo UI" panose="020B0604030504040204" pitchFamily="50" charset="-128"/>
            </a:endParaRPr>
          </a:p>
          <a:p>
            <a:pPr>
              <a:lnSpc>
                <a:spcPct val="150000"/>
              </a:lnSpc>
            </a:pPr>
            <a:r>
              <a:rPr kumimoji="1" lang="ja-JP" altLang="en-US" sz="1397" dirty="0">
                <a:solidFill>
                  <a:prstClr val="black"/>
                </a:solidFill>
                <a:latin typeface="Meiryo UI" panose="020B0604030504040204" pitchFamily="50" charset="-128"/>
                <a:ea typeface="Meiryo UI" panose="020B0604030504040204" pitchFamily="50" charset="-128"/>
              </a:rPr>
              <a:t>　　　による貨客混載輸送は全国制度化や所管省庁の通知により実現することとなった</a:t>
            </a:r>
            <a:endParaRPr kumimoji="1" lang="en-US" altLang="ja-JP" sz="1397" dirty="0">
              <a:solidFill>
                <a:prstClr val="black"/>
              </a:solidFill>
              <a:latin typeface="Meiryo UI" panose="020B0604030504040204" pitchFamily="50" charset="-128"/>
              <a:ea typeface="Meiryo UI" panose="020B0604030504040204" pitchFamily="50" charset="-128"/>
            </a:endParaRPr>
          </a:p>
          <a:p>
            <a:pPr>
              <a:lnSpc>
                <a:spcPct val="150000"/>
              </a:lnSpc>
            </a:pPr>
            <a:endParaRPr kumimoji="1" lang="en-US" altLang="ja-JP" sz="1596" dirty="0">
              <a:latin typeface="Meiryo UI" panose="020B0604030504040204" pitchFamily="50" charset="-128"/>
              <a:ea typeface="Meiryo UI" panose="020B0604030504040204" pitchFamily="50" charset="-128"/>
            </a:endParaRPr>
          </a:p>
          <a:p>
            <a:pPr marL="285036" indent="-285036">
              <a:lnSpc>
                <a:spcPts val="2394"/>
              </a:lnSpc>
              <a:buFont typeface="Wingdings" panose="05000000000000000000" pitchFamily="2" charset="2"/>
              <a:buChar char="Ø"/>
            </a:pPr>
            <a:r>
              <a:rPr kumimoji="1" lang="ja-JP" altLang="en-US" sz="1596" dirty="0">
                <a:latin typeface="Meiryo UI" panose="020B0604030504040204" pitchFamily="50" charset="-128"/>
                <a:ea typeface="Meiryo UI" panose="020B0604030504040204" pitchFamily="50" charset="-128"/>
              </a:rPr>
              <a:t>令和４年</a:t>
            </a:r>
            <a:r>
              <a:rPr kumimoji="1" lang="en-US" altLang="ja-JP" sz="1596" dirty="0">
                <a:latin typeface="Meiryo UI" panose="020B0604030504040204" pitchFamily="50" charset="-128"/>
                <a:ea typeface="Meiryo UI" panose="020B0604030504040204" pitchFamily="50" charset="-128"/>
              </a:rPr>
              <a:t>12</a:t>
            </a:r>
            <a:r>
              <a:rPr kumimoji="1" lang="ja-JP" altLang="en-US" sz="1596" dirty="0">
                <a:latin typeface="Meiryo UI" panose="020B0604030504040204" pitchFamily="50" charset="-128"/>
                <a:ea typeface="Meiryo UI" panose="020B0604030504040204" pitchFamily="50" charset="-128"/>
              </a:rPr>
              <a:t>月</a:t>
            </a:r>
            <a:r>
              <a:rPr kumimoji="1" lang="en-US" altLang="ja-JP" sz="1596" dirty="0">
                <a:latin typeface="Meiryo UI" panose="020B0604030504040204" pitchFamily="50" charset="-128"/>
                <a:ea typeface="Meiryo UI" panose="020B0604030504040204" pitchFamily="50" charset="-128"/>
              </a:rPr>
              <a:t>27</a:t>
            </a:r>
            <a:r>
              <a:rPr kumimoji="1" lang="ja-JP" altLang="en-US" sz="1596" dirty="0">
                <a:latin typeface="Meiryo UI" panose="020B0604030504040204" pitchFamily="50" charset="-128"/>
                <a:ea typeface="Meiryo UI" panose="020B0604030504040204" pitchFamily="50" charset="-128"/>
              </a:rPr>
              <a:t>日　先端的サービス及び規制改革の内容などを</a:t>
            </a:r>
            <a:r>
              <a:rPr kumimoji="1" lang="ja-JP" altLang="en-US" sz="1596" dirty="0" smtClean="0">
                <a:latin typeface="Meiryo UI" panose="020B0604030504040204" pitchFamily="50" charset="-128"/>
                <a:ea typeface="Meiryo UI" panose="020B0604030504040204" pitchFamily="50" charset="-128"/>
              </a:rPr>
              <a:t>取りまとめた</a:t>
            </a:r>
            <a:r>
              <a:rPr kumimoji="1" lang="ja-JP" altLang="en-US" sz="1596" dirty="0">
                <a:latin typeface="Meiryo UI" panose="020B0604030504040204" pitchFamily="50" charset="-128"/>
                <a:ea typeface="Meiryo UI" panose="020B0604030504040204" pitchFamily="50" charset="-128"/>
              </a:rPr>
              <a:t>大阪</a:t>
            </a:r>
            <a:r>
              <a:rPr kumimoji="1" lang="ja-JP" altLang="en-US" sz="1596" dirty="0" smtClean="0">
                <a:latin typeface="Meiryo UI" panose="020B0604030504040204" pitchFamily="50" charset="-128"/>
                <a:ea typeface="Meiryo UI" panose="020B0604030504040204" pitchFamily="50" charset="-128"/>
              </a:rPr>
              <a:t>スーパーシティ</a:t>
            </a:r>
            <a:r>
              <a:rPr kumimoji="1" lang="ja-JP" altLang="en-US" sz="1596" dirty="0">
                <a:latin typeface="Meiryo UI" panose="020B0604030504040204" pitchFamily="50" charset="-128"/>
                <a:ea typeface="Meiryo UI" panose="020B0604030504040204" pitchFamily="50" charset="-128"/>
              </a:rPr>
              <a:t>全体</a:t>
            </a:r>
            <a:r>
              <a:rPr kumimoji="1" lang="ja-JP" altLang="en-US" sz="1596" dirty="0" smtClean="0">
                <a:latin typeface="Meiryo UI" panose="020B0604030504040204" pitchFamily="50" charset="-128"/>
                <a:ea typeface="Meiryo UI" panose="020B0604030504040204" pitchFamily="50" charset="-128"/>
              </a:rPr>
              <a:t>計画を</a:t>
            </a:r>
            <a:r>
              <a:rPr kumimoji="1" lang="ja-JP" altLang="en-US" sz="1596" dirty="0">
                <a:latin typeface="Meiryo UI" panose="020B0604030504040204" pitchFamily="50" charset="-128"/>
                <a:ea typeface="Meiryo UI" panose="020B0604030504040204" pitchFamily="50" charset="-128"/>
              </a:rPr>
              <a:t>策定　</a:t>
            </a:r>
            <a:endParaRPr kumimoji="1" lang="en-US" altLang="ja-JP" sz="1596" dirty="0">
              <a:latin typeface="Meiryo UI" panose="020B0604030504040204" pitchFamily="50" charset="-128"/>
              <a:ea typeface="Meiryo UI" panose="020B0604030504040204" pitchFamily="50" charset="-128"/>
            </a:endParaRPr>
          </a:p>
          <a:p>
            <a:r>
              <a:rPr kumimoji="1" lang="ja-JP" altLang="en-US" sz="1397" dirty="0">
                <a:latin typeface="Meiryo UI" panose="020B0604030504040204" pitchFamily="50" charset="-128"/>
                <a:ea typeface="Meiryo UI" panose="020B0604030504040204" pitchFamily="50" charset="-128"/>
              </a:rPr>
              <a:t>　</a:t>
            </a:r>
            <a:r>
              <a:rPr kumimoji="1" lang="en-US" altLang="ja-JP" sz="1197" dirty="0">
                <a:latin typeface="Meiryo UI" panose="020B0604030504040204" pitchFamily="50" charset="-128"/>
                <a:ea typeface="Meiryo UI" panose="020B0604030504040204" pitchFamily="50" charset="-128"/>
              </a:rPr>
              <a:t>※</a:t>
            </a:r>
            <a:r>
              <a:rPr kumimoji="1" lang="ja-JP" altLang="en-US" sz="1197" dirty="0">
                <a:latin typeface="Meiryo UI" panose="020B0604030504040204" pitchFamily="50" charset="-128"/>
                <a:ea typeface="Meiryo UI" panose="020B0604030504040204" pitchFamily="50" charset="-128"/>
              </a:rPr>
              <a:t>全体計画の策定にあたり、府市、経済界及び博覧会協会等で構成される大阪スーパーシティ協議会で意見交換を実施（令和４年６月</a:t>
            </a:r>
            <a:r>
              <a:rPr kumimoji="1" lang="ja-JP" altLang="en-US" sz="1197" dirty="0" smtClean="0">
                <a:latin typeface="Meiryo UI" panose="020B0604030504040204" pitchFamily="50" charset="-128"/>
                <a:ea typeface="Meiryo UI" panose="020B0604030504040204" pitchFamily="50" charset="-128"/>
              </a:rPr>
              <a:t>、９月</a:t>
            </a:r>
            <a:r>
              <a:rPr kumimoji="1" lang="ja-JP" altLang="en-US" sz="1197" dirty="0">
                <a:latin typeface="Meiryo UI" panose="020B0604030504040204" pitchFamily="50" charset="-128"/>
                <a:ea typeface="Meiryo UI" panose="020B0604030504040204" pitchFamily="50" charset="-128"/>
              </a:rPr>
              <a:t>、</a:t>
            </a:r>
            <a:r>
              <a:rPr kumimoji="1" lang="en-US" altLang="ja-JP" sz="1197" dirty="0">
                <a:latin typeface="Meiryo UI" panose="020B0604030504040204" pitchFamily="50" charset="-128"/>
                <a:ea typeface="Meiryo UI" panose="020B0604030504040204" pitchFamily="50" charset="-128"/>
              </a:rPr>
              <a:t>12</a:t>
            </a:r>
            <a:r>
              <a:rPr kumimoji="1" lang="ja-JP" altLang="en-US" sz="1197" dirty="0">
                <a:latin typeface="Meiryo UI" panose="020B0604030504040204" pitchFamily="50" charset="-128"/>
                <a:ea typeface="Meiryo UI" panose="020B0604030504040204" pitchFamily="50" charset="-128"/>
              </a:rPr>
              <a:t>月）</a:t>
            </a:r>
            <a:endParaRPr kumimoji="1" lang="en-US" altLang="ja-JP" sz="1197" dirty="0">
              <a:latin typeface="Meiryo UI" panose="020B0604030504040204" pitchFamily="50" charset="-128"/>
              <a:ea typeface="Meiryo UI" panose="020B0604030504040204" pitchFamily="50" charset="-128"/>
            </a:endParaRPr>
          </a:p>
        </p:txBody>
      </p:sp>
      <p:graphicFrame>
        <p:nvGraphicFramePr>
          <p:cNvPr id="73" name="表 72"/>
          <p:cNvGraphicFramePr>
            <a:graphicFrameLocks noGrp="1"/>
          </p:cNvGraphicFramePr>
          <p:nvPr>
            <p:extLst/>
          </p:nvPr>
        </p:nvGraphicFramePr>
        <p:xfrm>
          <a:off x="714388" y="1018317"/>
          <a:ext cx="10780610" cy="900805"/>
        </p:xfrm>
        <a:graphic>
          <a:graphicData uri="http://schemas.openxmlformats.org/drawingml/2006/table">
            <a:tbl>
              <a:tblPr firstRow="1" bandRow="1">
                <a:tableStyleId>{5C22544A-7EE6-4342-B048-85BDC9FD1C3A}</a:tableStyleId>
              </a:tblPr>
              <a:tblGrid>
                <a:gridCol w="5390305">
                  <a:extLst>
                    <a:ext uri="{9D8B030D-6E8A-4147-A177-3AD203B41FA5}">
                      <a16:colId xmlns:a16="http://schemas.microsoft.com/office/drawing/2014/main" val="3210187183"/>
                    </a:ext>
                  </a:extLst>
                </a:gridCol>
                <a:gridCol w="5390305">
                  <a:extLst>
                    <a:ext uri="{9D8B030D-6E8A-4147-A177-3AD203B41FA5}">
                      <a16:colId xmlns:a16="http://schemas.microsoft.com/office/drawing/2014/main" val="1381428020"/>
                    </a:ext>
                  </a:extLst>
                </a:gridCol>
              </a:tblGrid>
              <a:tr h="349671">
                <a:tc>
                  <a:txBody>
                    <a:bodyPr/>
                    <a:lstStyle/>
                    <a:p>
                      <a:pPr algn="ctr"/>
                      <a:r>
                        <a:rPr kumimoji="1" lang="ja-JP" altLang="en-US" sz="1400" dirty="0" smtClean="0">
                          <a:latin typeface="Meiryo UI" panose="020B0604030504040204" pitchFamily="50" charset="-128"/>
                          <a:ea typeface="Meiryo UI" panose="020B0604030504040204" pitchFamily="50" charset="-128"/>
                        </a:rPr>
                        <a:t>大　　阪　　府</a:t>
                      </a:r>
                      <a:endParaRPr kumimoji="1" lang="ja-JP" altLang="en-US" sz="1400" dirty="0">
                        <a:latin typeface="Meiryo UI" panose="020B0604030504040204" pitchFamily="50" charset="-128"/>
                        <a:ea typeface="Meiryo UI" panose="020B0604030504040204" pitchFamily="50" charset="-128"/>
                      </a:endParaRPr>
                    </a:p>
                  </a:txBody>
                  <a:tcPr marL="91207" marR="91207" marT="45604" marB="45604"/>
                </a:tc>
                <a:tc>
                  <a:txBody>
                    <a:bodyPr/>
                    <a:lstStyle/>
                    <a:p>
                      <a:pPr algn="ctr"/>
                      <a:r>
                        <a:rPr kumimoji="1" lang="ja-JP" altLang="en-US" sz="1400" dirty="0" smtClean="0">
                          <a:latin typeface="Meiryo UI" panose="020B0604030504040204" pitchFamily="50" charset="-128"/>
                          <a:ea typeface="Meiryo UI" panose="020B0604030504040204" pitchFamily="50" charset="-128"/>
                        </a:rPr>
                        <a:t>大　　阪　　市</a:t>
                      </a:r>
                      <a:endParaRPr kumimoji="1" lang="ja-JP" altLang="en-US" sz="1400" dirty="0">
                        <a:latin typeface="Meiryo UI" panose="020B0604030504040204" pitchFamily="50" charset="-128"/>
                        <a:ea typeface="Meiryo UI" panose="020B0604030504040204" pitchFamily="50" charset="-128"/>
                      </a:endParaRPr>
                    </a:p>
                  </a:txBody>
                  <a:tcPr marL="91207" marR="91207" marT="45604" marB="45604"/>
                </a:tc>
                <a:extLst>
                  <a:ext uri="{0D108BD9-81ED-4DB2-BD59-A6C34878D82A}">
                    <a16:rowId xmlns:a16="http://schemas.microsoft.com/office/drawing/2014/main" val="3769783393"/>
                  </a:ext>
                </a:extLst>
              </a:tr>
              <a:tr h="489557">
                <a:tc>
                  <a:txBody>
                    <a:bodyPr/>
                    <a:lstStyle/>
                    <a:p>
                      <a:pPr algn="l"/>
                      <a:r>
                        <a:rPr kumimoji="1" lang="ja-JP" altLang="en-US" sz="1400" dirty="0" smtClean="0">
                          <a:latin typeface="Meiryo UI" panose="020B0604030504040204" pitchFamily="50" charset="-128"/>
                          <a:ea typeface="Meiryo UI" panose="020B0604030504040204" pitchFamily="50" charset="-128"/>
                        </a:rPr>
                        <a:t>スマートシティ戦略部</a:t>
                      </a:r>
                      <a:endParaRPr kumimoji="1" lang="ja-JP" altLang="en-US" sz="1400" dirty="0">
                        <a:latin typeface="Meiryo UI" panose="020B0604030504040204" pitchFamily="50" charset="-128"/>
                        <a:ea typeface="Meiryo UI" panose="020B0604030504040204" pitchFamily="50" charset="-128"/>
                      </a:endParaRPr>
                    </a:p>
                  </a:txBody>
                  <a:tcPr marL="91207" marR="91207" marT="45604" marB="45604" anchor="ctr"/>
                </a:tc>
                <a:tc>
                  <a:txBody>
                    <a:bodyPr/>
                    <a:lstStyle/>
                    <a:p>
                      <a:pPr algn="l"/>
                      <a:r>
                        <a:rPr kumimoji="1" lang="ja-JP" altLang="en-US" sz="1400" dirty="0" smtClean="0">
                          <a:latin typeface="Meiryo UI" panose="020B0604030504040204" pitchFamily="50" charset="-128"/>
                          <a:ea typeface="Meiryo UI" panose="020B0604030504040204" pitchFamily="50" charset="-128"/>
                        </a:rPr>
                        <a:t>デジタル統括室、経済戦略局</a:t>
                      </a:r>
                      <a:endParaRPr kumimoji="1" lang="ja-JP" altLang="en-US" sz="1400" dirty="0">
                        <a:latin typeface="Meiryo UI" panose="020B0604030504040204" pitchFamily="50" charset="-128"/>
                        <a:ea typeface="Meiryo UI" panose="020B0604030504040204" pitchFamily="50" charset="-128"/>
                      </a:endParaRPr>
                    </a:p>
                  </a:txBody>
                  <a:tcPr marL="91207" marR="91207" marT="45604" marB="45604" anchor="ctr"/>
                </a:tc>
                <a:extLst>
                  <a:ext uri="{0D108BD9-81ED-4DB2-BD59-A6C34878D82A}">
                    <a16:rowId xmlns:a16="http://schemas.microsoft.com/office/drawing/2014/main" val="121864346"/>
                  </a:ext>
                </a:extLst>
              </a:tr>
            </a:tbl>
          </a:graphicData>
        </a:graphic>
      </p:graphicFrame>
      <p:sp>
        <p:nvSpPr>
          <p:cNvPr id="74" name="テキスト ボックス 73">
            <a:extLst>
              <a:ext uri="{FF2B5EF4-FFF2-40B4-BE49-F238E27FC236}">
                <a16:creationId xmlns:a16="http://schemas.microsoft.com/office/drawing/2014/main" id="{DA9370E7-E706-69E5-714A-F62844AA103B}"/>
              </a:ext>
            </a:extLst>
          </p:cNvPr>
          <p:cNvSpPr txBox="1"/>
          <p:nvPr/>
        </p:nvSpPr>
        <p:spPr>
          <a:xfrm>
            <a:off x="716856" y="696127"/>
            <a:ext cx="10621892" cy="400110"/>
          </a:xfrm>
          <a:prstGeom prst="rect">
            <a:avLst/>
          </a:prstGeom>
          <a:noFill/>
        </p:spPr>
        <p:txBody>
          <a:bodyPr wrap="square" rtlCol="0">
            <a:spAutoFit/>
          </a:bodyPr>
          <a:lstStyle/>
          <a:p>
            <a:pPr>
              <a:lnSpc>
                <a:spcPts val="2394"/>
              </a:lnSpc>
            </a:pPr>
            <a:r>
              <a:rPr kumimoji="1" lang="ja-JP" altLang="en-US" sz="1397" dirty="0">
                <a:latin typeface="Meiryo UI" panose="020B0604030504040204" pitchFamily="50" charset="-128"/>
                <a:ea typeface="Meiryo UI" panose="020B0604030504040204" pitchFamily="50" charset="-128"/>
              </a:rPr>
              <a:t>専門部会で議論すべき内容については、スーパーシティの推進に関する取組の中で、以下の通り検討を進めている。</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533" y="2126409"/>
            <a:ext cx="10933944" cy="1426588"/>
          </a:xfrm>
          <a:prstGeom prst="rect">
            <a:avLst/>
          </a:prstGeom>
        </p:spPr>
      </p:pic>
      <p:sp>
        <p:nvSpPr>
          <p:cNvPr id="77" name="テキスト ボックス 76"/>
          <p:cNvSpPr txBox="1"/>
          <p:nvPr/>
        </p:nvSpPr>
        <p:spPr>
          <a:xfrm>
            <a:off x="720202" y="2089774"/>
            <a:ext cx="2320564" cy="460489"/>
          </a:xfrm>
          <a:prstGeom prst="rect">
            <a:avLst/>
          </a:prstGeom>
          <a:noFill/>
        </p:spPr>
        <p:txBody>
          <a:bodyPr wrap="square" rtlCol="0">
            <a:spAutoFit/>
          </a:bodyPr>
          <a:lstStyle/>
          <a:p>
            <a:pPr>
              <a:lnSpc>
                <a:spcPct val="150000"/>
              </a:lnSpc>
            </a:pPr>
            <a:r>
              <a:rPr kumimoji="1" lang="en-US" altLang="ja-JP" sz="1596" b="1" dirty="0">
                <a:latin typeface="Meiryo UI" panose="020B0604030504040204" pitchFamily="50" charset="-128"/>
                <a:ea typeface="Meiryo UI" panose="020B0604030504040204" pitchFamily="50" charset="-128"/>
              </a:rPr>
              <a:t>〈</a:t>
            </a:r>
            <a:r>
              <a:rPr kumimoji="1" lang="ja-JP" altLang="en-US" sz="1596" b="1" dirty="0">
                <a:latin typeface="Meiryo UI" panose="020B0604030504040204" pitchFamily="50" charset="-128"/>
                <a:ea typeface="Meiryo UI" panose="020B0604030504040204" pitchFamily="50" charset="-128"/>
              </a:rPr>
              <a:t>主な課題と検討内容</a:t>
            </a:r>
            <a:r>
              <a:rPr kumimoji="1" lang="en-US" altLang="ja-JP" sz="1596"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577599168"/>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表 77">
            <a:extLst>
              <a:ext uri="{FF2B5EF4-FFF2-40B4-BE49-F238E27FC236}">
                <a16:creationId xmlns:a16="http://schemas.microsoft.com/office/drawing/2014/main" id="{731D8736-1F24-4DDD-BAE5-3D26FC93D64E}"/>
              </a:ext>
            </a:extLst>
          </p:cNvPr>
          <p:cNvGraphicFramePr>
            <a:graphicFrameLocks noGrp="1"/>
          </p:cNvGraphicFramePr>
          <p:nvPr>
            <p:extLst>
              <p:ext uri="{D42A27DB-BD31-4B8C-83A1-F6EECF244321}">
                <p14:modId xmlns:p14="http://schemas.microsoft.com/office/powerpoint/2010/main" val="1062154335"/>
              </p:ext>
            </p:extLst>
          </p:nvPr>
        </p:nvGraphicFramePr>
        <p:xfrm>
          <a:off x="650041" y="4777151"/>
          <a:ext cx="10947448" cy="1841397"/>
        </p:xfrm>
        <a:graphic>
          <a:graphicData uri="http://schemas.openxmlformats.org/drawingml/2006/table">
            <a:tbl>
              <a:tblPr/>
              <a:tblGrid>
                <a:gridCol w="2124320">
                  <a:extLst>
                    <a:ext uri="{9D8B030D-6E8A-4147-A177-3AD203B41FA5}">
                      <a16:colId xmlns:a16="http://schemas.microsoft.com/office/drawing/2014/main" val="1888653662"/>
                    </a:ext>
                  </a:extLst>
                </a:gridCol>
                <a:gridCol w="2845054">
                  <a:extLst>
                    <a:ext uri="{9D8B030D-6E8A-4147-A177-3AD203B41FA5}">
                      <a16:colId xmlns:a16="http://schemas.microsoft.com/office/drawing/2014/main" val="901775203"/>
                    </a:ext>
                  </a:extLst>
                </a:gridCol>
                <a:gridCol w="2820837">
                  <a:extLst>
                    <a:ext uri="{9D8B030D-6E8A-4147-A177-3AD203B41FA5}">
                      <a16:colId xmlns:a16="http://schemas.microsoft.com/office/drawing/2014/main" val="1028787270"/>
                    </a:ext>
                  </a:extLst>
                </a:gridCol>
                <a:gridCol w="1598118">
                  <a:extLst>
                    <a:ext uri="{9D8B030D-6E8A-4147-A177-3AD203B41FA5}">
                      <a16:colId xmlns:a16="http://schemas.microsoft.com/office/drawing/2014/main" val="925580270"/>
                    </a:ext>
                  </a:extLst>
                </a:gridCol>
                <a:gridCol w="1559119">
                  <a:extLst>
                    <a:ext uri="{9D8B030D-6E8A-4147-A177-3AD203B41FA5}">
                      <a16:colId xmlns:a16="http://schemas.microsoft.com/office/drawing/2014/main" val="399518671"/>
                    </a:ext>
                  </a:extLst>
                </a:gridCol>
              </a:tblGrid>
              <a:tr h="1841397">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9pPr>
                    </a:lstStyle>
                    <a:p>
                      <a:pPr marL="0" indent="0" algn="l">
                        <a:lnSpc>
                          <a:spcPct val="14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先端的サービス（夢コン）</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indent="0" algn="l">
                        <a:lnSpc>
                          <a:spcPct val="140000"/>
                        </a:lnSpc>
                        <a:spcBef>
                          <a:spcPts val="0"/>
                        </a:spcBef>
                        <a:spcAft>
                          <a:spcPts val="0"/>
                        </a:spcAft>
                      </a:pPr>
                      <a:r>
                        <a:rPr kumimoji="1" lang="ja-JP" altLang="en-US" sz="1100" dirty="0" smtClean="0">
                          <a:solidFill>
                            <a:schemeClr val="tx1"/>
                          </a:solidFill>
                          <a:latin typeface="BIZ UDPゴシック" panose="020B0400000000000000" pitchFamily="50" charset="-128"/>
                          <a:ea typeface="BIZ UDPゴシック" panose="020B0400000000000000" pitchFamily="50" charset="-128"/>
                        </a:rPr>
                        <a:t>先端的サービス（万博）</a:t>
                      </a:r>
                      <a:endParaRPr kumimoji="1" lang="en-US" altLang="ja-JP" sz="1100" dirty="0" smtClean="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40000"/>
                        </a:lnSpc>
                        <a:spcBef>
                          <a:spcPts val="0"/>
                        </a:spcBef>
                        <a:spcAft>
                          <a:spcPts val="0"/>
                        </a:spcAft>
                        <a:buClrTx/>
                        <a:buSzTx/>
                        <a:buFontTx/>
                        <a:buNone/>
                        <a:tabLst/>
                        <a:defRPr/>
                      </a:pPr>
                      <a:r>
                        <a:rPr kumimoji="1" lang="ja-JP" altLang="en-US" sz="1200" dirty="0" smtClean="0">
                          <a:solidFill>
                            <a:schemeClr val="tx1"/>
                          </a:solidFill>
                          <a:latin typeface="BIZ UDPゴシック" panose="020B0400000000000000" pitchFamily="50" charset="-128"/>
                          <a:ea typeface="BIZ UDPゴシック" panose="020B0400000000000000" pitchFamily="50" charset="-128"/>
                        </a:rPr>
                        <a:t>規制改革</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indent="0" algn="l">
                        <a:lnSpc>
                          <a:spcPct val="140000"/>
                        </a:lnSpc>
                        <a:spcBef>
                          <a:spcPts val="0"/>
                        </a:spcBef>
                        <a:spcAft>
                          <a:spcPts val="0"/>
                        </a:spcAft>
                      </a:pPr>
                      <a:r>
                        <a:rPr kumimoji="1" lang="ja-JP" altLang="en-US" sz="1200" dirty="0">
                          <a:solidFill>
                            <a:schemeClr val="tx1"/>
                          </a:solidFill>
                          <a:latin typeface="BIZ UDPゴシック" panose="020B0400000000000000" pitchFamily="50" charset="-128"/>
                          <a:ea typeface="BIZ UDPゴシック" panose="020B0400000000000000" pitchFamily="50" charset="-128"/>
                        </a:rPr>
                        <a:t>全体計画</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txBody>
                  <a:tcPr marL="71817" marR="71817" marT="71817" marB="47892" anchor="ctr">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1817" marR="71817" marT="251358" marB="47892">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9pPr>
                    </a:lstStyle>
                    <a:p>
                      <a:pPr marL="0" indent="0" defTabSz="443194">
                        <a:lnSpc>
                          <a:spcPct val="100000"/>
                        </a:lnSpc>
                        <a:spcBef>
                          <a:spcPts val="0"/>
                        </a:spcBef>
                        <a:spcAft>
                          <a:spcPts val="0"/>
                        </a:spcAft>
                        <a:defRPr/>
                      </a:pPr>
                      <a:endParaRPr lang="en-US" altLang="ja-JP" sz="1300" b="1" dirty="0">
                        <a:solidFill>
                          <a:schemeClr val="tx1"/>
                        </a:solidFill>
                        <a:latin typeface="BIZ UDPゴシック" panose="020B0400000000000000" pitchFamily="50" charset="-128"/>
                        <a:ea typeface="BIZ UDPゴシック" panose="020B0400000000000000" pitchFamily="50" charset="-128"/>
                      </a:endParaRPr>
                    </a:p>
                  </a:txBody>
                  <a:tcPr marL="71817" marR="71817" marT="251358" marB="47892">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1817" marR="71817" marT="251358" marB="47892">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marR="0" indent="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1pPr>
                      <a:lvl2pPr marL="0" marR="0" indent="457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2pPr>
                      <a:lvl3pPr marL="0" marR="0" indent="914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3pPr>
                      <a:lvl4pPr marL="0" marR="0" indent="1371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4pPr>
                      <a:lvl5pPr marL="0" marR="0" indent="18288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5pPr>
                      <a:lvl6pPr marL="0" marR="0" indent="22860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6pPr>
                      <a:lvl7pPr marL="0" marR="0" indent="27432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7pPr>
                      <a:lvl8pPr marL="0" marR="0" indent="32004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8pPr>
                      <a:lvl9pPr marL="0" marR="0" indent="3657600" algn="r" defTabSz="914400" rtl="0" latinLnBrk="0">
                        <a:lnSpc>
                          <a:spcPct val="150000"/>
                        </a:lnSpc>
                        <a:spcBef>
                          <a:spcPts val="0"/>
                        </a:spcBef>
                        <a:spcAft>
                          <a:spcPts val="0"/>
                        </a:spcAft>
                        <a:buClrTx/>
                        <a:buSzTx/>
                        <a:buFontTx/>
                        <a:buNone/>
                        <a:tabLst/>
                        <a:defRPr sz="1200" b="0" i="0" u="none" strike="noStrike" cap="none" spc="0" baseline="0">
                          <a:solidFill>
                            <a:schemeClr val="tx1"/>
                          </a:solidFill>
                          <a:uFillTx/>
                          <a:latin typeface="Meiryo UI"/>
                          <a:ea typeface="Meiryo UI"/>
                          <a:sym typeface="游ゴシック"/>
                        </a:defRPr>
                      </a:lvl9pPr>
                    </a:lstStyle>
                    <a:p>
                      <a:pPr marL="0" indent="0">
                        <a:lnSpc>
                          <a:spcPct val="100000"/>
                        </a:lnSpc>
                        <a:spcBef>
                          <a:spcPts val="0"/>
                        </a:spcBef>
                        <a:spcAft>
                          <a:spcPts val="0"/>
                        </a:spcAft>
                      </a:pP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txBody>
                  <a:tcPr marL="71817" marR="71817" marT="251358" marB="47892">
                    <a:lnL w="19050" cap="flat" cmpd="sng" algn="ctr">
                      <a:solidFill>
                        <a:sysClr val="windowText" lastClr="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8179187"/>
                  </a:ext>
                </a:extLst>
              </a:tr>
            </a:tbl>
          </a:graphicData>
        </a:graphic>
      </p:graphicFrame>
      <p:sp>
        <p:nvSpPr>
          <p:cNvPr id="49" name="正方形/長方形 4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3"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51</a:t>
            </a:fld>
            <a:endParaRPr lang="ja-JP" altLang="en-US" b="1" dirty="0">
              <a:solidFill>
                <a:schemeClr val="tx1"/>
              </a:solidFill>
            </a:endParaRPr>
          </a:p>
        </p:txBody>
      </p:sp>
      <p:sp>
        <p:nvSpPr>
          <p:cNvPr id="77" name="正方形/長方形 76"/>
          <p:cNvSpPr/>
          <p:nvPr/>
        </p:nvSpPr>
        <p:spPr>
          <a:xfrm>
            <a:off x="708343" y="508983"/>
            <a:ext cx="9997758" cy="3536251"/>
          </a:xfrm>
          <a:prstGeom prst="rect">
            <a:avLst/>
          </a:prstGeom>
          <a:solidFill>
            <a:srgbClr val="E7E6E6">
              <a:lumMod val="90000"/>
            </a:srgbClr>
          </a:solidFill>
          <a:ln w="12700" cap="flat" cmpd="sng" algn="ctr">
            <a:noFill/>
            <a:prstDash val="solid"/>
            <a:miter lim="800000"/>
          </a:ln>
          <a:effectLst/>
        </p:spPr>
        <p:txBody>
          <a:bodyPr rtlCol="0" anchor="ctr"/>
          <a:lstStyle/>
          <a:p>
            <a:pPr marL="0" marR="0" lvl="0" indent="0" algn="ctr" defTabSz="456514" eaLnBrk="1" fontAlgn="auto" latinLnBrk="0" hangingPunct="1">
              <a:lnSpc>
                <a:spcPct val="100000"/>
              </a:lnSpc>
              <a:spcBef>
                <a:spcPts val="0"/>
              </a:spcBef>
              <a:spcAft>
                <a:spcPts val="0"/>
              </a:spcAft>
              <a:buClrTx/>
              <a:buSzTx/>
              <a:buFontTx/>
              <a:buNone/>
              <a:tabLst/>
              <a:defRPr/>
            </a:pPr>
            <a:endParaRPr kumimoji="1" lang="ja-JP" altLang="en-US" sz="1793"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79" name="正方形/長方形 78"/>
          <p:cNvSpPr/>
          <p:nvPr/>
        </p:nvSpPr>
        <p:spPr>
          <a:xfrm>
            <a:off x="597940" y="787498"/>
            <a:ext cx="11106380" cy="1706172"/>
          </a:xfrm>
          <a:prstGeom prst="rect">
            <a:avLst/>
          </a:prstGeom>
          <a:noFill/>
          <a:ln w="12700" cap="flat" cmpd="sng" algn="ctr">
            <a:noFill/>
            <a:prstDash val="solid"/>
            <a:miter lim="800000"/>
          </a:ln>
          <a:effectLst/>
        </p:spPr>
        <p:txBody>
          <a:bodyPr rtlCol="0" anchor="ctr"/>
          <a:lstStyle/>
          <a:p>
            <a:pPr marL="0" marR="0" lvl="0" indent="0" algn="ctr" defTabSz="456514" eaLnBrk="1" fontAlgn="auto" latinLnBrk="0" hangingPunct="1">
              <a:lnSpc>
                <a:spcPct val="100000"/>
              </a:lnSpc>
              <a:spcBef>
                <a:spcPts val="0"/>
              </a:spcBef>
              <a:spcAft>
                <a:spcPts val="0"/>
              </a:spcAft>
              <a:buClrTx/>
              <a:buSzTx/>
              <a:buFontTx/>
              <a:buNone/>
              <a:tabLst/>
              <a:defRPr/>
            </a:pPr>
            <a:endParaRPr kumimoji="1" lang="ja-JP" altLang="en-US" sz="1793" b="0" i="0" u="none" strike="noStrike" kern="1200" cap="none" spc="0" normalizeH="0" baseline="0" noProof="0" smtClean="0">
              <a:ln>
                <a:noFill/>
              </a:ln>
              <a:solidFill>
                <a:prstClr val="white"/>
              </a:solidFill>
              <a:effectLst/>
              <a:uLnTx/>
              <a:uFillTx/>
              <a:latin typeface="Meiryo UI"/>
              <a:ea typeface="Meiryo UI"/>
              <a:cs typeface="+mn-cs"/>
            </a:endParaRPr>
          </a:p>
        </p:txBody>
      </p:sp>
      <p:sp>
        <p:nvSpPr>
          <p:cNvPr id="80" name="ホームベース 5">
            <a:extLst>
              <a:ext uri="{FF2B5EF4-FFF2-40B4-BE49-F238E27FC236}">
                <a16:creationId xmlns:a16="http://schemas.microsoft.com/office/drawing/2014/main" id="{F6136CC5-C1B0-A79A-0280-A74CB2EA9322}"/>
              </a:ext>
            </a:extLst>
          </p:cNvPr>
          <p:cNvSpPr/>
          <p:nvPr/>
        </p:nvSpPr>
        <p:spPr bwMode="gray">
          <a:xfrm>
            <a:off x="10032336" y="4392688"/>
            <a:ext cx="1671984" cy="450728"/>
          </a:xfrm>
          <a:prstGeom prst="homePlate">
            <a:avLst>
              <a:gd name="adj" fmla="val 33094"/>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2086" eaLnBrk="1" fontAlgn="auto" latinLnBrk="0" hangingPunct="1">
              <a:lnSpc>
                <a:spcPct val="100000"/>
              </a:lnSpc>
              <a:spcBef>
                <a:spcPts val="0"/>
              </a:spcBef>
              <a:spcAft>
                <a:spcPts val="0"/>
              </a:spcAft>
              <a:buClrTx/>
              <a:buSzTx/>
              <a:buFontTx/>
              <a:buNone/>
              <a:tabLst/>
              <a:defRPr/>
            </a:pPr>
            <a:r>
              <a:rPr kumimoji="1" lang="en-US" altLang="ja-JP"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2026</a:t>
            </a:r>
            <a:r>
              <a:rPr kumimoji="1" lang="ja-JP" altLang="en-US"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81" name="テキスト ボックス 80"/>
          <p:cNvSpPr txBox="1"/>
          <p:nvPr/>
        </p:nvSpPr>
        <p:spPr>
          <a:xfrm>
            <a:off x="544095" y="4041226"/>
            <a:ext cx="7532296" cy="399091"/>
          </a:xfrm>
          <a:prstGeom prst="rect">
            <a:avLst/>
          </a:prstGeom>
          <a:noFill/>
        </p:spPr>
        <p:txBody>
          <a:bodyPr wrap="square" rtlCol="0">
            <a:spAutoFit/>
          </a:bodyPr>
          <a:lstStyle/>
          <a:p>
            <a:pPr defTabSz="456514" hangingPunct="1">
              <a:lnSpc>
                <a:spcPts val="2394"/>
              </a:lnSpc>
            </a:pPr>
            <a:r>
              <a:rPr kumimoji="1" lang="en-US" altLang="ja-JP" sz="1596" b="1" kern="1200" dirty="0">
                <a:solidFill>
                  <a:prstClr val="black"/>
                </a:solidFill>
                <a:latin typeface="Meiryo UI" panose="020B0604030504040204" pitchFamily="50" charset="-128"/>
                <a:ea typeface="Meiryo UI" panose="020B0604030504040204" pitchFamily="50" charset="-128"/>
                <a:cs typeface="+mn-cs"/>
              </a:rPr>
              <a:t>〈</a:t>
            </a:r>
            <a:r>
              <a:rPr kumimoji="1" lang="ja-JP" altLang="en-US" sz="1596" b="1" kern="1200" dirty="0">
                <a:solidFill>
                  <a:prstClr val="black"/>
                </a:solidFill>
                <a:latin typeface="Meiryo UI" panose="020B0604030504040204" pitchFamily="50" charset="-128"/>
                <a:ea typeface="Meiryo UI" panose="020B0604030504040204" pitchFamily="50" charset="-128"/>
                <a:cs typeface="+mn-cs"/>
              </a:rPr>
              <a:t>万博に向けた取組み</a:t>
            </a:r>
            <a:r>
              <a:rPr kumimoji="1" lang="ja-JP" altLang="en-US" sz="1596" b="1" kern="1200" dirty="0" smtClean="0">
                <a:solidFill>
                  <a:prstClr val="black"/>
                </a:solidFill>
                <a:latin typeface="Meiryo UI" panose="020B0604030504040204" pitchFamily="50" charset="-128"/>
                <a:ea typeface="Meiryo UI" panose="020B0604030504040204" pitchFamily="50" charset="-128"/>
                <a:cs typeface="+mn-cs"/>
              </a:rPr>
              <a:t>イメージ</a:t>
            </a:r>
            <a:r>
              <a:rPr kumimoji="1" lang="ja-JP" altLang="en-US" sz="1400" b="1" kern="1200" dirty="0">
                <a:solidFill>
                  <a:prstClr val="black"/>
                </a:solidFill>
                <a:latin typeface="Meiryo UI" panose="020B0604030504040204" pitchFamily="50" charset="-128"/>
                <a:ea typeface="Meiryo UI" panose="020B0604030504040204" pitchFamily="50" charset="-128"/>
              </a:rPr>
              <a:t>（予定） </a:t>
            </a:r>
            <a:r>
              <a:rPr kumimoji="1" lang="en-US" altLang="ja-JP" sz="1596" b="1" kern="1200" dirty="0" smtClean="0">
                <a:solidFill>
                  <a:prstClr val="black"/>
                </a:solidFill>
                <a:latin typeface="Meiryo UI" panose="020B0604030504040204" pitchFamily="50" charset="-128"/>
                <a:ea typeface="Meiryo UI" panose="020B0604030504040204" pitchFamily="50" charset="-128"/>
                <a:cs typeface="+mn-cs"/>
              </a:rPr>
              <a:t>〉</a:t>
            </a:r>
            <a:endParaRPr kumimoji="1" lang="en-US" altLang="ja-JP" sz="1596" b="1" kern="1200" dirty="0">
              <a:solidFill>
                <a:prstClr val="black"/>
              </a:solidFill>
              <a:latin typeface="Meiryo UI" panose="020B0604030504040204" pitchFamily="50" charset="-128"/>
              <a:ea typeface="Meiryo UI" panose="020B0604030504040204" pitchFamily="50" charset="-128"/>
              <a:cs typeface="+mn-cs"/>
            </a:endParaRPr>
          </a:p>
        </p:txBody>
      </p:sp>
      <p:sp>
        <p:nvSpPr>
          <p:cNvPr id="82" name="ホームベース 4">
            <a:extLst>
              <a:ext uri="{FF2B5EF4-FFF2-40B4-BE49-F238E27FC236}">
                <a16:creationId xmlns:a16="http://schemas.microsoft.com/office/drawing/2014/main" id="{51F0FD7C-A3F3-4D3F-9E7A-E2D8BBD297CC}"/>
              </a:ext>
            </a:extLst>
          </p:cNvPr>
          <p:cNvSpPr/>
          <p:nvPr/>
        </p:nvSpPr>
        <p:spPr bwMode="gray">
          <a:xfrm>
            <a:off x="2759900" y="4370408"/>
            <a:ext cx="3037800" cy="450729"/>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2086" eaLnBrk="1" fontAlgn="auto" latinLnBrk="0" hangingPunct="1">
              <a:lnSpc>
                <a:spcPct val="100000"/>
              </a:lnSpc>
              <a:spcBef>
                <a:spcPts val="0"/>
              </a:spcBef>
              <a:spcAft>
                <a:spcPts val="0"/>
              </a:spcAft>
              <a:buClrTx/>
              <a:buSzTx/>
              <a:buFontTx/>
              <a:buNone/>
              <a:tabLst/>
              <a:defRPr/>
            </a:pPr>
            <a:r>
              <a:rPr kumimoji="1" lang="en-US" altLang="ja-JP"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83" name="ホームベース 4">
            <a:extLst>
              <a:ext uri="{FF2B5EF4-FFF2-40B4-BE49-F238E27FC236}">
                <a16:creationId xmlns:a16="http://schemas.microsoft.com/office/drawing/2014/main" id="{51F0FD7C-A3F3-4D3F-9E7A-E2D8BBD297CC}"/>
              </a:ext>
            </a:extLst>
          </p:cNvPr>
          <p:cNvSpPr/>
          <p:nvPr/>
        </p:nvSpPr>
        <p:spPr bwMode="gray">
          <a:xfrm>
            <a:off x="623330" y="4380583"/>
            <a:ext cx="2136570" cy="450731"/>
          </a:xfrm>
          <a:prstGeom prst="homePlate">
            <a:avLst>
              <a:gd name="adj" fmla="val 0"/>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2086" eaLnBrk="1" fontAlgn="auto" latinLnBrk="0" hangingPunct="1">
              <a:lnSpc>
                <a:spcPct val="100000"/>
              </a:lnSpc>
              <a:spcBef>
                <a:spcPts val="0"/>
              </a:spcBef>
              <a:spcAft>
                <a:spcPts val="0"/>
              </a:spcAft>
              <a:buClrTx/>
              <a:buSzTx/>
              <a:buFontTx/>
              <a:buNone/>
              <a:tabLst/>
              <a:defRPr/>
            </a:pPr>
            <a:r>
              <a:rPr kumimoji="0" lang="ja-JP" altLang="en-US" sz="109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項目</a:t>
            </a:r>
            <a:endParaRPr kumimoji="1" lang="ja-JP" altLang="en-US" sz="1097"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ホームベース 5">
            <a:extLst>
              <a:ext uri="{FF2B5EF4-FFF2-40B4-BE49-F238E27FC236}">
                <a16:creationId xmlns:a16="http://schemas.microsoft.com/office/drawing/2014/main" id="{AD85B09B-C151-4246-83FE-8C65C4C68421}"/>
              </a:ext>
            </a:extLst>
          </p:cNvPr>
          <p:cNvSpPr/>
          <p:nvPr/>
        </p:nvSpPr>
        <p:spPr bwMode="gray">
          <a:xfrm>
            <a:off x="8438606" y="4391131"/>
            <a:ext cx="1862862" cy="450728"/>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2086" eaLnBrk="1" fontAlgn="auto" latinLnBrk="0" hangingPunct="1">
              <a:lnSpc>
                <a:spcPct val="100000"/>
              </a:lnSpc>
              <a:spcBef>
                <a:spcPts val="0"/>
              </a:spcBef>
              <a:spcAft>
                <a:spcPts val="0"/>
              </a:spcAft>
              <a:buClrTx/>
              <a:buSzTx/>
              <a:buFontTx/>
              <a:buNone/>
              <a:tabLst/>
              <a:defRPr/>
            </a:pPr>
            <a:r>
              <a:rPr kumimoji="1" lang="en-US" altLang="ja-JP"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85" name="ホームベース 5">
            <a:extLst>
              <a:ext uri="{FF2B5EF4-FFF2-40B4-BE49-F238E27FC236}">
                <a16:creationId xmlns:a16="http://schemas.microsoft.com/office/drawing/2014/main" id="{AD85B09B-C151-4246-83FE-8C65C4C68421}"/>
              </a:ext>
            </a:extLst>
          </p:cNvPr>
          <p:cNvSpPr/>
          <p:nvPr/>
        </p:nvSpPr>
        <p:spPr bwMode="gray">
          <a:xfrm>
            <a:off x="5606323" y="4380585"/>
            <a:ext cx="3129992" cy="450729"/>
          </a:xfrm>
          <a:prstGeom prst="homePlate">
            <a:avLst/>
          </a:prstGeom>
          <a:solidFill>
            <a:srgbClr val="002060"/>
          </a:solidFill>
          <a:ln w="28575" cap="flat" cmpd="sng" algn="ctr">
            <a:solidFill>
              <a:sysClr val="window" lastClr="FFFFFF"/>
            </a:solidFill>
            <a:prstDash val="solid"/>
            <a:miter lim="800000"/>
          </a:ln>
          <a:effectLst/>
        </p:spPr>
        <p:txBody>
          <a:bodyPr rtlCol="0" anchor="ctr"/>
          <a:lstStyle/>
          <a:p>
            <a:pPr marL="0" marR="0" lvl="0" indent="0" algn="ctr" defTabSz="442086" eaLnBrk="1" fontAlgn="auto" latinLnBrk="0" hangingPunct="1">
              <a:lnSpc>
                <a:spcPct val="100000"/>
              </a:lnSpc>
              <a:spcBef>
                <a:spcPts val="0"/>
              </a:spcBef>
              <a:spcAft>
                <a:spcPts val="0"/>
              </a:spcAft>
              <a:buClrTx/>
              <a:buSzTx/>
              <a:buFontTx/>
              <a:buNone/>
              <a:tabLst/>
              <a:defRPr/>
            </a:pPr>
            <a:r>
              <a:rPr kumimoji="1" lang="en-US" altLang="ja-JP"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2024</a:t>
            </a:r>
            <a:r>
              <a:rPr kumimoji="1" lang="ja-JP" altLang="en-US" sz="1097"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年度</a:t>
            </a:r>
          </a:p>
        </p:txBody>
      </p:sp>
      <p:sp>
        <p:nvSpPr>
          <p:cNvPr id="86" name="ホームベース 18">
            <a:extLst>
              <a:ext uri="{FF2B5EF4-FFF2-40B4-BE49-F238E27FC236}">
                <a16:creationId xmlns:a16="http://schemas.microsoft.com/office/drawing/2014/main" id="{2B1282C8-93AA-78D4-C75B-593A24EF4AB1}"/>
              </a:ext>
            </a:extLst>
          </p:cNvPr>
          <p:cNvSpPr/>
          <p:nvPr/>
        </p:nvSpPr>
        <p:spPr>
          <a:xfrm>
            <a:off x="2823279" y="4854372"/>
            <a:ext cx="5615327" cy="357552"/>
          </a:xfrm>
          <a:prstGeom prst="homePlate">
            <a:avLst/>
          </a:prstGeom>
          <a:solidFill>
            <a:sysClr val="window" lastClr="FFFFFF"/>
          </a:solidFill>
          <a:ln w="6350" cap="flat" cmpd="sng" algn="ctr">
            <a:solidFill>
              <a:srgbClr val="595959"/>
            </a:solidFill>
            <a:prstDash val="solid"/>
            <a:miter lim="800000"/>
          </a:ln>
          <a:effectLst/>
        </p:spPr>
        <p:txBody>
          <a:bodyPr vert="horz" lIns="107725" tIns="0" rIns="0" bIns="0" rtlCol="0" anchor="ctr" anchorCtr="0"/>
          <a:lstStyle/>
          <a:p>
            <a:pPr marL="0" marR="0" lvl="0" indent="0" algn="ctr" defTabSz="420986" eaLnBrk="1" fontAlgn="ctr" latinLnBrk="0" hangingPunct="1">
              <a:lnSpc>
                <a:spcPct val="100000"/>
              </a:lnSpc>
              <a:spcBef>
                <a:spcPts val="0"/>
              </a:spcBef>
              <a:spcAft>
                <a:spcPts val="0"/>
              </a:spcAft>
              <a:buClrTx/>
              <a:buSzTx/>
              <a:buFontTx/>
              <a:buNone/>
              <a:tabLst/>
              <a:defRPr/>
            </a:pPr>
            <a:r>
              <a:rPr kumimoji="1" lang="ja-JP" altLang="en-US" sz="998" b="0" i="0" u="none" strike="noStrike" kern="1200" cap="none" spc="0" normalizeH="0" baseline="0" noProof="0" dirty="0">
                <a:ln>
                  <a:noFill/>
                </a:ln>
                <a:solidFill>
                  <a:prstClr val="black"/>
                </a:solidFill>
                <a:effectLst/>
                <a:uLnTx/>
                <a:uFillTx/>
                <a:latin typeface="Meiryo UI"/>
                <a:ea typeface="Meiryo UI"/>
                <a:cs typeface="+mn-cs"/>
              </a:rPr>
              <a:t>サービスの内容検討・実証・実装</a:t>
            </a:r>
            <a:endParaRPr kumimoji="1" lang="en-US" altLang="ja-JP" sz="99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7" name="ホームベース 18">
            <a:extLst>
              <a:ext uri="{FF2B5EF4-FFF2-40B4-BE49-F238E27FC236}">
                <a16:creationId xmlns:a16="http://schemas.microsoft.com/office/drawing/2014/main" id="{F691D636-6779-0D75-E9B8-3B62A5768FDF}"/>
              </a:ext>
            </a:extLst>
          </p:cNvPr>
          <p:cNvSpPr/>
          <p:nvPr/>
        </p:nvSpPr>
        <p:spPr>
          <a:xfrm>
            <a:off x="2759900" y="5745322"/>
            <a:ext cx="5615327" cy="357552"/>
          </a:xfrm>
          <a:prstGeom prst="homePlate">
            <a:avLst/>
          </a:prstGeom>
          <a:solidFill>
            <a:sysClr val="window" lastClr="FFFFFF"/>
          </a:solidFill>
          <a:ln w="6350" cap="flat" cmpd="sng" algn="ctr">
            <a:solidFill>
              <a:srgbClr val="595959"/>
            </a:solidFill>
            <a:prstDash val="solid"/>
            <a:miter lim="800000"/>
          </a:ln>
          <a:effectLst/>
        </p:spPr>
        <p:txBody>
          <a:bodyPr vert="horz" lIns="107725" tIns="0" rIns="0" bIns="0" rtlCol="0" anchor="ctr" anchorCtr="0"/>
          <a:lstStyle/>
          <a:p>
            <a:pPr marL="0" marR="0" lvl="0" indent="0" algn="ctr" defTabSz="420986" eaLnBrk="1" fontAlgn="ctr" latinLnBrk="0" hangingPunct="1">
              <a:lnSpc>
                <a:spcPct val="100000"/>
              </a:lnSpc>
              <a:spcBef>
                <a:spcPts val="0"/>
              </a:spcBef>
              <a:spcAft>
                <a:spcPts val="0"/>
              </a:spcAft>
              <a:buClrTx/>
              <a:buSzTx/>
              <a:buFontTx/>
              <a:buNone/>
              <a:tabLst/>
              <a:defRPr/>
            </a:pPr>
            <a:r>
              <a:rPr kumimoji="1" lang="ja-JP" altLang="en-US" sz="998" b="0" i="0" u="none" strike="noStrike" kern="1200" cap="none" spc="0" normalizeH="0" baseline="0" noProof="0" dirty="0">
                <a:ln>
                  <a:noFill/>
                </a:ln>
                <a:solidFill>
                  <a:prstClr val="black"/>
                </a:solidFill>
                <a:effectLst/>
                <a:uLnTx/>
                <a:uFillTx/>
                <a:latin typeface="Meiryo UI"/>
                <a:ea typeface="Meiryo UI"/>
                <a:cs typeface="+mn-cs"/>
              </a:rPr>
              <a:t>規制改革について国との協議・区域計画作成などを通じた規制改革の実現</a:t>
            </a:r>
            <a:endParaRPr kumimoji="1" lang="en-US" altLang="ja-JP" sz="99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8" name="ホームベース 18">
            <a:extLst>
              <a:ext uri="{FF2B5EF4-FFF2-40B4-BE49-F238E27FC236}">
                <a16:creationId xmlns:a16="http://schemas.microsoft.com/office/drawing/2014/main" id="{A3883C51-0375-D8D1-CC30-27B558E6C48B}"/>
              </a:ext>
            </a:extLst>
          </p:cNvPr>
          <p:cNvSpPr/>
          <p:nvPr/>
        </p:nvSpPr>
        <p:spPr>
          <a:xfrm>
            <a:off x="8505919" y="5340770"/>
            <a:ext cx="1518900" cy="357552"/>
          </a:xfrm>
          <a:prstGeom prst="homePlate">
            <a:avLst/>
          </a:prstGeom>
          <a:solidFill>
            <a:sysClr val="window" lastClr="FFFFFF"/>
          </a:solidFill>
          <a:ln w="6350" cap="flat" cmpd="sng" algn="ctr">
            <a:solidFill>
              <a:srgbClr val="595959"/>
            </a:solidFill>
            <a:prstDash val="solid"/>
            <a:miter lim="800000"/>
          </a:ln>
          <a:effectLst/>
        </p:spPr>
        <p:txBody>
          <a:bodyPr vert="horz" lIns="107725" tIns="0" rIns="0" bIns="0" rtlCol="0" anchor="ctr" anchorCtr="0"/>
          <a:lstStyle/>
          <a:p>
            <a:pPr marL="0" marR="0" lvl="0" indent="0" algn="ctr" defTabSz="420986" eaLnBrk="1" fontAlgn="ctr" latinLnBrk="0" hangingPunct="1">
              <a:lnSpc>
                <a:spcPct val="100000"/>
              </a:lnSpc>
              <a:spcBef>
                <a:spcPts val="0"/>
              </a:spcBef>
              <a:spcAft>
                <a:spcPts val="0"/>
              </a:spcAft>
              <a:buClrTx/>
              <a:buSzTx/>
              <a:buFontTx/>
              <a:buNone/>
              <a:tabLst/>
              <a:defRPr/>
            </a:pPr>
            <a:r>
              <a:rPr kumimoji="1" lang="ja-JP" altLang="en-US" sz="998" b="0" i="0" u="none" strike="noStrike" kern="1200" cap="none" spc="0" normalizeH="0" baseline="0" noProof="0" dirty="0">
                <a:ln>
                  <a:noFill/>
                </a:ln>
                <a:solidFill>
                  <a:prstClr val="black"/>
                </a:solidFill>
                <a:effectLst/>
                <a:uLnTx/>
                <a:uFillTx/>
                <a:latin typeface="Meiryo UI"/>
                <a:ea typeface="Meiryo UI"/>
                <a:cs typeface="+mn-cs"/>
              </a:rPr>
              <a:t>サービスの実装</a:t>
            </a:r>
            <a:endParaRPr kumimoji="1" lang="en-US" altLang="ja-JP" sz="99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89" name="ホームベース 18">
            <a:extLst>
              <a:ext uri="{FF2B5EF4-FFF2-40B4-BE49-F238E27FC236}">
                <a16:creationId xmlns:a16="http://schemas.microsoft.com/office/drawing/2014/main" id="{B6CCDB15-197E-B34F-0F50-19646D251787}"/>
              </a:ext>
            </a:extLst>
          </p:cNvPr>
          <p:cNvSpPr/>
          <p:nvPr/>
        </p:nvSpPr>
        <p:spPr>
          <a:xfrm>
            <a:off x="2798659" y="6168871"/>
            <a:ext cx="8791209" cy="357552"/>
          </a:xfrm>
          <a:prstGeom prst="homePlate">
            <a:avLst/>
          </a:prstGeom>
          <a:solidFill>
            <a:sysClr val="window" lastClr="FFFFFF"/>
          </a:solidFill>
          <a:ln w="6350" cap="flat" cmpd="sng" algn="ctr">
            <a:solidFill>
              <a:srgbClr val="595959"/>
            </a:solidFill>
            <a:prstDash val="solid"/>
            <a:miter lim="800000"/>
          </a:ln>
          <a:effectLst/>
        </p:spPr>
        <p:txBody>
          <a:bodyPr vert="horz" lIns="107725" tIns="0" rIns="0" bIns="0" rtlCol="0" anchor="ctr" anchorCtr="0"/>
          <a:lstStyle/>
          <a:p>
            <a:pPr marL="0" marR="0" lvl="0" indent="0" algn="ctr" defTabSz="420986" eaLnBrk="1" fontAlgn="ctr" latinLnBrk="0" hangingPunct="1">
              <a:lnSpc>
                <a:spcPct val="100000"/>
              </a:lnSpc>
              <a:spcBef>
                <a:spcPts val="0"/>
              </a:spcBef>
              <a:spcAft>
                <a:spcPts val="0"/>
              </a:spcAft>
              <a:buClrTx/>
              <a:buSzTx/>
              <a:buFontTx/>
              <a:buNone/>
              <a:tabLst/>
              <a:defRPr/>
            </a:pPr>
            <a:r>
              <a:rPr kumimoji="1" lang="ja-JP" altLang="en-US" sz="998" b="0" i="0" u="none" strike="noStrike" kern="1200" cap="none" spc="0" normalizeH="0" baseline="0" noProof="0" dirty="0">
                <a:ln>
                  <a:noFill/>
                </a:ln>
                <a:solidFill>
                  <a:prstClr val="black"/>
                </a:solidFill>
                <a:effectLst/>
                <a:uLnTx/>
                <a:uFillTx/>
                <a:latin typeface="Meiryo UI"/>
                <a:ea typeface="Meiryo UI"/>
                <a:cs typeface="+mn-cs"/>
              </a:rPr>
              <a:t>スーパーシティ全体計画の推進</a:t>
            </a:r>
            <a:endParaRPr kumimoji="1" lang="en-US" altLang="ja-JP" sz="99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0" name="ホームベース 18">
            <a:extLst>
              <a:ext uri="{FF2B5EF4-FFF2-40B4-BE49-F238E27FC236}">
                <a16:creationId xmlns:a16="http://schemas.microsoft.com/office/drawing/2014/main" id="{A3883C51-0375-D8D1-CC30-27B558E6C48B}"/>
              </a:ext>
            </a:extLst>
          </p:cNvPr>
          <p:cNvSpPr/>
          <p:nvPr/>
        </p:nvSpPr>
        <p:spPr>
          <a:xfrm>
            <a:off x="10032336" y="4854709"/>
            <a:ext cx="1518900" cy="357552"/>
          </a:xfrm>
          <a:prstGeom prst="homePlate">
            <a:avLst/>
          </a:prstGeom>
          <a:solidFill>
            <a:sysClr val="window" lastClr="FFFFFF"/>
          </a:solidFill>
          <a:ln w="6350" cap="flat" cmpd="sng" algn="ctr">
            <a:solidFill>
              <a:srgbClr val="595959"/>
            </a:solidFill>
            <a:prstDash val="solid"/>
            <a:miter lim="800000"/>
          </a:ln>
          <a:effectLst/>
        </p:spPr>
        <p:txBody>
          <a:bodyPr vert="horz" lIns="107725" tIns="0" rIns="0" bIns="0" rtlCol="0" anchor="ctr" anchorCtr="0"/>
          <a:lstStyle/>
          <a:p>
            <a:pPr marL="0" marR="0" lvl="0" indent="0" algn="ctr" defTabSz="420986" eaLnBrk="1" fontAlgn="ctr" latinLnBrk="0" hangingPunct="1">
              <a:lnSpc>
                <a:spcPct val="100000"/>
              </a:lnSpc>
              <a:spcBef>
                <a:spcPts val="0"/>
              </a:spcBef>
              <a:spcAft>
                <a:spcPts val="0"/>
              </a:spcAft>
              <a:buClrTx/>
              <a:buSzTx/>
              <a:buFontTx/>
              <a:buNone/>
              <a:tabLst/>
              <a:defRPr/>
            </a:pPr>
            <a:r>
              <a:rPr kumimoji="1" lang="ja-JP" altLang="en-US" sz="998" b="0" i="0" u="none" strike="noStrike" kern="1200" cap="none" spc="0" normalizeH="0" baseline="0" noProof="0" dirty="0">
                <a:ln>
                  <a:noFill/>
                </a:ln>
                <a:solidFill>
                  <a:prstClr val="black"/>
                </a:solidFill>
                <a:effectLst/>
                <a:uLnTx/>
                <a:uFillTx/>
                <a:latin typeface="Meiryo UI"/>
                <a:ea typeface="Meiryo UI"/>
                <a:cs typeface="+mn-cs"/>
              </a:rPr>
              <a:t>サービスの実装</a:t>
            </a:r>
            <a:endParaRPr kumimoji="1" lang="en-US" altLang="ja-JP" sz="99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1" name="ホームベース 18">
            <a:extLst>
              <a:ext uri="{FF2B5EF4-FFF2-40B4-BE49-F238E27FC236}">
                <a16:creationId xmlns:a16="http://schemas.microsoft.com/office/drawing/2014/main" id="{2B1282C8-93AA-78D4-C75B-593A24EF4AB1}"/>
              </a:ext>
            </a:extLst>
          </p:cNvPr>
          <p:cNvSpPr/>
          <p:nvPr/>
        </p:nvSpPr>
        <p:spPr>
          <a:xfrm>
            <a:off x="2798659" y="5321773"/>
            <a:ext cx="5615327" cy="357552"/>
          </a:xfrm>
          <a:prstGeom prst="homePlate">
            <a:avLst/>
          </a:prstGeom>
          <a:solidFill>
            <a:sysClr val="window" lastClr="FFFFFF"/>
          </a:solidFill>
          <a:ln w="6350" cap="flat" cmpd="sng" algn="ctr">
            <a:solidFill>
              <a:srgbClr val="595959"/>
            </a:solidFill>
            <a:prstDash val="solid"/>
            <a:miter lim="800000"/>
          </a:ln>
          <a:effectLst/>
        </p:spPr>
        <p:txBody>
          <a:bodyPr vert="horz" lIns="107725" tIns="0" rIns="0" bIns="0" rtlCol="0" anchor="ctr" anchorCtr="0"/>
          <a:lstStyle/>
          <a:p>
            <a:pPr marL="0" marR="0" lvl="0" indent="0" algn="ctr" defTabSz="420986" eaLnBrk="1" fontAlgn="ctr" latinLnBrk="0" hangingPunct="1">
              <a:lnSpc>
                <a:spcPct val="100000"/>
              </a:lnSpc>
              <a:spcBef>
                <a:spcPts val="0"/>
              </a:spcBef>
              <a:spcAft>
                <a:spcPts val="0"/>
              </a:spcAft>
              <a:buClrTx/>
              <a:buSzTx/>
              <a:buFontTx/>
              <a:buNone/>
              <a:tabLst/>
              <a:defRPr/>
            </a:pPr>
            <a:r>
              <a:rPr kumimoji="1" lang="ja-JP" altLang="en-US" sz="998" b="0" i="0" u="none" strike="noStrike" kern="1200" cap="none" spc="0" normalizeH="0" baseline="0" noProof="0" dirty="0">
                <a:ln>
                  <a:noFill/>
                </a:ln>
                <a:solidFill>
                  <a:prstClr val="black"/>
                </a:solidFill>
                <a:effectLst/>
                <a:uLnTx/>
                <a:uFillTx/>
                <a:latin typeface="Meiryo UI"/>
                <a:ea typeface="Meiryo UI"/>
                <a:cs typeface="+mn-cs"/>
              </a:rPr>
              <a:t>サービスの内容検討・実証</a:t>
            </a:r>
            <a:endParaRPr kumimoji="1" lang="en-US" altLang="ja-JP" sz="998"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2" name="テキスト ボックス 91"/>
          <p:cNvSpPr txBox="1"/>
          <p:nvPr/>
        </p:nvSpPr>
        <p:spPr>
          <a:xfrm>
            <a:off x="635250" y="508983"/>
            <a:ext cx="4399350" cy="460489"/>
          </a:xfrm>
          <a:prstGeom prst="rect">
            <a:avLst/>
          </a:prstGeom>
          <a:noFill/>
        </p:spPr>
        <p:txBody>
          <a:bodyPr wrap="square" rtlCol="0">
            <a:spAutoFit/>
          </a:bodyPr>
          <a:lstStyle/>
          <a:p>
            <a:pPr defTabSz="456514" hangingPunct="1">
              <a:lnSpc>
                <a:spcPct val="150000"/>
              </a:lnSpc>
            </a:pPr>
            <a:r>
              <a:rPr kumimoji="1" lang="en-US" altLang="ja-JP" sz="1596" b="1" kern="1200" dirty="0">
                <a:solidFill>
                  <a:prstClr val="black"/>
                </a:solidFill>
                <a:latin typeface="Meiryo UI" panose="020B0604030504040204" pitchFamily="50" charset="-128"/>
                <a:ea typeface="Meiryo UI" panose="020B0604030504040204" pitchFamily="50" charset="-128"/>
                <a:cs typeface="+mn-cs"/>
              </a:rPr>
              <a:t>〈2023</a:t>
            </a:r>
            <a:r>
              <a:rPr kumimoji="1" lang="ja-JP" altLang="en-US" sz="1596" b="1" kern="1200" dirty="0">
                <a:solidFill>
                  <a:prstClr val="black"/>
                </a:solidFill>
                <a:latin typeface="Meiryo UI" panose="020B0604030504040204" pitchFamily="50" charset="-128"/>
                <a:ea typeface="Meiryo UI" panose="020B0604030504040204" pitchFamily="50" charset="-128"/>
                <a:cs typeface="+mn-cs"/>
              </a:rPr>
              <a:t>年度の主な取組み内容</a:t>
            </a:r>
            <a:r>
              <a:rPr kumimoji="1" lang="en-US" altLang="ja-JP" sz="1596" b="1" kern="1200" dirty="0">
                <a:solidFill>
                  <a:prstClr val="black"/>
                </a:solidFill>
                <a:latin typeface="Meiryo UI" panose="020B0604030504040204" pitchFamily="50" charset="-128"/>
                <a:ea typeface="Meiryo UI" panose="020B0604030504040204" pitchFamily="50" charset="-128"/>
                <a:cs typeface="+mn-cs"/>
              </a:rPr>
              <a:t>〉</a:t>
            </a:r>
          </a:p>
        </p:txBody>
      </p:sp>
      <p:sp>
        <p:nvSpPr>
          <p:cNvPr id="93" name="正方形/長方形 92"/>
          <p:cNvSpPr/>
          <p:nvPr/>
        </p:nvSpPr>
        <p:spPr>
          <a:xfrm>
            <a:off x="795207" y="927028"/>
            <a:ext cx="10233672" cy="33769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596" dirty="0">
                <a:solidFill>
                  <a:prstClr val="black"/>
                </a:solidFill>
                <a:latin typeface="Meiryo UI" panose="020B0604030504040204" pitchFamily="50" charset="-128"/>
              </a:rPr>
              <a:t>（</a:t>
            </a:r>
            <a:r>
              <a:rPr kumimoji="1" lang="en-US" altLang="ja-JP" sz="1596" dirty="0">
                <a:solidFill>
                  <a:prstClr val="black"/>
                </a:solidFill>
                <a:latin typeface="Meiryo UI" panose="020B0604030504040204" pitchFamily="50" charset="-128"/>
              </a:rPr>
              <a:t>1</a:t>
            </a:r>
            <a:r>
              <a:rPr kumimoji="1" lang="ja-JP" altLang="en-US" sz="1596" dirty="0">
                <a:solidFill>
                  <a:prstClr val="black"/>
                </a:solidFill>
                <a:latin typeface="Meiryo UI" panose="020B0604030504040204" pitchFamily="50" charset="-128"/>
              </a:rPr>
              <a:t>）先端的サービスの内容検討・実証</a:t>
            </a:r>
            <a:endParaRPr kumimoji="1" lang="en-US" altLang="ja-JP" sz="1596" dirty="0">
              <a:solidFill>
                <a:prstClr val="black"/>
              </a:solidFill>
              <a:latin typeface="Meiryo UI" panose="020B0604030504040204" pitchFamily="50" charset="-128"/>
            </a:endParaRPr>
          </a:p>
        </p:txBody>
      </p:sp>
      <p:sp>
        <p:nvSpPr>
          <p:cNvPr id="94" name="正方形/長方形 93"/>
          <p:cNvSpPr/>
          <p:nvPr/>
        </p:nvSpPr>
        <p:spPr>
          <a:xfrm>
            <a:off x="795207" y="3027889"/>
            <a:ext cx="10233672" cy="33769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596" dirty="0">
                <a:solidFill>
                  <a:prstClr val="black"/>
                </a:solidFill>
                <a:latin typeface="Meiryo UI" panose="020B0604030504040204" pitchFamily="50" charset="-128"/>
              </a:rPr>
              <a:t>（</a:t>
            </a:r>
            <a:r>
              <a:rPr kumimoji="1" lang="en-US" altLang="ja-JP" sz="1596" dirty="0">
                <a:solidFill>
                  <a:prstClr val="black"/>
                </a:solidFill>
                <a:latin typeface="Meiryo UI" panose="020B0604030504040204" pitchFamily="50" charset="-128"/>
              </a:rPr>
              <a:t>3</a:t>
            </a:r>
            <a:r>
              <a:rPr kumimoji="1" lang="ja-JP" altLang="en-US" sz="1596" dirty="0" smtClean="0">
                <a:solidFill>
                  <a:prstClr val="black"/>
                </a:solidFill>
                <a:latin typeface="Meiryo UI" panose="020B0604030504040204" pitchFamily="50" charset="-128"/>
              </a:rPr>
              <a:t>）大阪スーパーシティ全体計画の推進</a:t>
            </a:r>
            <a:endParaRPr kumimoji="1" lang="en-US" altLang="ja-JP" sz="1596" dirty="0">
              <a:solidFill>
                <a:prstClr val="black"/>
              </a:solidFill>
              <a:latin typeface="Meiryo UI" panose="020B0604030504040204" pitchFamily="50" charset="-128"/>
            </a:endParaRPr>
          </a:p>
        </p:txBody>
      </p:sp>
      <p:sp>
        <p:nvSpPr>
          <p:cNvPr id="95" name="正方形/長方形 94"/>
          <p:cNvSpPr/>
          <p:nvPr/>
        </p:nvSpPr>
        <p:spPr>
          <a:xfrm>
            <a:off x="1240795" y="1236645"/>
            <a:ext cx="10052731" cy="737381"/>
          </a:xfrm>
          <a:prstGeom prst="rect">
            <a:avLst/>
          </a:prstGeom>
        </p:spPr>
        <p:txBody>
          <a:bodyPr wrap="square">
            <a:spAutoFit/>
          </a:bodyPr>
          <a:lstStyle/>
          <a:p>
            <a:pPr defTabSz="456514" hangingPunct="1">
              <a:lnSpc>
                <a:spcPct val="150000"/>
              </a:lnSpc>
            </a:pP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・スーパーシティ</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で実装をめざす先端的サービスの内容検討や実証を</a:t>
            </a: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実施（国と連携）</a:t>
            </a:r>
            <a:endParaRPr kumimoji="1" lang="en-US" altLang="ja-JP" sz="1397" kern="1200" dirty="0">
              <a:solidFill>
                <a:prstClr val="black"/>
              </a:solidFill>
              <a:latin typeface="Meiryo UI" panose="020B0604030504040204" pitchFamily="50" charset="-128"/>
              <a:ea typeface="Meiryo UI" panose="020B0604030504040204" pitchFamily="50" charset="-128"/>
              <a:cs typeface="+mn-cs"/>
            </a:endParaRPr>
          </a:p>
          <a:p>
            <a:pPr defTabSz="456514" hangingPunct="1">
              <a:lnSpc>
                <a:spcPct val="150000"/>
              </a:lnSpc>
            </a:pPr>
            <a:r>
              <a:rPr kumimoji="1" lang="ja-JP" altLang="en-US" sz="1397" kern="1200" dirty="0">
                <a:solidFill>
                  <a:prstClr val="black"/>
                </a:solidFill>
                <a:latin typeface="Meiryo UI" panose="020B0604030504040204" pitchFamily="50" charset="-128"/>
                <a:ea typeface="Meiryo UI" panose="020B0604030504040204" pitchFamily="50" charset="-128"/>
                <a:cs typeface="+mn-cs"/>
              </a:rPr>
              <a:t>　</a:t>
            </a: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夢</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洲コンストラクションにおけるデータなどの活用による交通量予測に基づくピークシフト誘導</a:t>
            </a: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など</a:t>
            </a:r>
            <a:endParaRPr kumimoji="1" lang="en-US" altLang="ja-JP" sz="1397" kern="1200" dirty="0">
              <a:solidFill>
                <a:prstClr val="black"/>
              </a:solidFill>
              <a:latin typeface="Meiryo UI" panose="020B0604030504040204" pitchFamily="50" charset="-128"/>
              <a:ea typeface="Meiryo UI" panose="020B0604030504040204" pitchFamily="50" charset="-128"/>
              <a:cs typeface="+mn-cs"/>
            </a:endParaRPr>
          </a:p>
        </p:txBody>
      </p:sp>
      <p:sp>
        <p:nvSpPr>
          <p:cNvPr id="96" name="正方形/長方形 95"/>
          <p:cNvSpPr/>
          <p:nvPr/>
        </p:nvSpPr>
        <p:spPr>
          <a:xfrm>
            <a:off x="1245265" y="3325764"/>
            <a:ext cx="10047000" cy="736783"/>
          </a:xfrm>
          <a:prstGeom prst="rect">
            <a:avLst/>
          </a:prstGeom>
        </p:spPr>
        <p:txBody>
          <a:bodyPr wrap="square">
            <a:spAutoFit/>
          </a:bodyPr>
          <a:lstStyle/>
          <a:p>
            <a:pPr defTabSz="456514" hangingPunct="1">
              <a:lnSpc>
                <a:spcPct val="150000"/>
              </a:lnSpc>
            </a:pPr>
            <a:r>
              <a:rPr kumimoji="1" lang="ja-JP" altLang="en-US" sz="1397" kern="1200" dirty="0">
                <a:solidFill>
                  <a:prstClr val="black"/>
                </a:solidFill>
                <a:latin typeface="Meiryo UI" panose="020B0604030504040204" pitchFamily="50" charset="-128"/>
                <a:ea typeface="Meiryo UI" panose="020B0604030504040204" pitchFamily="50" charset="-128"/>
                <a:cs typeface="+mn-cs"/>
              </a:rPr>
              <a:t>・全体計画記載の各プロジェクトの進捗状況を確認</a:t>
            </a:r>
            <a:endParaRPr kumimoji="1" lang="en-US" altLang="ja-JP" sz="1397" kern="1200" dirty="0">
              <a:solidFill>
                <a:prstClr val="black"/>
              </a:solidFill>
              <a:latin typeface="Meiryo UI" panose="020B0604030504040204" pitchFamily="50" charset="-128"/>
              <a:ea typeface="Meiryo UI" panose="020B0604030504040204" pitchFamily="50" charset="-128"/>
              <a:cs typeface="+mn-cs"/>
            </a:endParaRPr>
          </a:p>
          <a:p>
            <a:pPr defTabSz="456514" hangingPunct="1">
              <a:lnSpc>
                <a:spcPct val="150000"/>
              </a:lnSpc>
            </a:pP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大阪スーパーシティ協議会を開催</a:t>
            </a: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し</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、全体計画の推進に関することなど</a:t>
            </a: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について、</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意見交換</a:t>
            </a:r>
            <a:endParaRPr kumimoji="1" lang="en-US" altLang="ja-JP" sz="1397" kern="1200" dirty="0">
              <a:solidFill>
                <a:prstClr val="black"/>
              </a:solidFill>
              <a:latin typeface="Meiryo UI" panose="020B0604030504040204" pitchFamily="50" charset="-128"/>
              <a:ea typeface="Meiryo UI" panose="020B0604030504040204" pitchFamily="50" charset="-128"/>
              <a:cs typeface="+mn-cs"/>
            </a:endParaRPr>
          </a:p>
        </p:txBody>
      </p:sp>
      <p:sp>
        <p:nvSpPr>
          <p:cNvPr id="97" name="正方形/長方形 96"/>
          <p:cNvSpPr/>
          <p:nvPr/>
        </p:nvSpPr>
        <p:spPr>
          <a:xfrm>
            <a:off x="795207" y="1943659"/>
            <a:ext cx="10233672" cy="33791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596" dirty="0">
                <a:solidFill>
                  <a:prstClr val="black"/>
                </a:solidFill>
                <a:latin typeface="Meiryo UI" panose="020B0604030504040204" pitchFamily="50" charset="-128"/>
              </a:rPr>
              <a:t>（</a:t>
            </a:r>
            <a:r>
              <a:rPr kumimoji="1" lang="en-US" altLang="ja-JP" sz="1596" dirty="0">
                <a:solidFill>
                  <a:prstClr val="black"/>
                </a:solidFill>
                <a:latin typeface="Meiryo UI" panose="020B0604030504040204" pitchFamily="50" charset="-128"/>
              </a:rPr>
              <a:t>2</a:t>
            </a:r>
            <a:r>
              <a:rPr kumimoji="1" lang="ja-JP" altLang="en-US" sz="1596" dirty="0" smtClean="0">
                <a:solidFill>
                  <a:prstClr val="black"/>
                </a:solidFill>
                <a:latin typeface="Meiryo UI" panose="020B0604030504040204" pitchFamily="50" charset="-128"/>
              </a:rPr>
              <a:t>）規制</a:t>
            </a:r>
            <a:r>
              <a:rPr kumimoji="1" lang="ja-JP" altLang="en-US" sz="1596" dirty="0">
                <a:solidFill>
                  <a:prstClr val="black"/>
                </a:solidFill>
                <a:latin typeface="Meiryo UI" panose="020B0604030504040204" pitchFamily="50" charset="-128"/>
              </a:rPr>
              <a:t>改革項目の国との協議、区域会議に</a:t>
            </a:r>
            <a:r>
              <a:rPr kumimoji="1" lang="ja-JP" altLang="en-US" sz="1596" dirty="0" smtClean="0">
                <a:solidFill>
                  <a:prstClr val="black"/>
                </a:solidFill>
                <a:latin typeface="Meiryo UI" panose="020B0604030504040204" pitchFamily="50" charset="-128"/>
              </a:rPr>
              <a:t>お</a:t>
            </a:r>
            <a:r>
              <a:rPr kumimoji="1" lang="ja-JP" altLang="en-US" sz="1596" dirty="0">
                <a:solidFill>
                  <a:prstClr val="black"/>
                </a:solidFill>
                <a:latin typeface="Meiryo UI" panose="020B0604030504040204" pitchFamily="50" charset="-128"/>
              </a:rPr>
              <a:t>ける</a:t>
            </a:r>
            <a:r>
              <a:rPr kumimoji="1" lang="ja-JP" altLang="en-US" sz="1596" dirty="0" smtClean="0">
                <a:solidFill>
                  <a:prstClr val="black"/>
                </a:solidFill>
                <a:latin typeface="Meiryo UI" panose="020B0604030504040204" pitchFamily="50" charset="-128"/>
              </a:rPr>
              <a:t>区域計画の作成</a:t>
            </a:r>
            <a:endParaRPr kumimoji="1" lang="en-US" altLang="ja-JP" sz="1596" dirty="0">
              <a:solidFill>
                <a:prstClr val="black"/>
              </a:solidFill>
              <a:latin typeface="Meiryo UI" panose="020B0604030504040204" pitchFamily="50" charset="-128"/>
            </a:endParaRPr>
          </a:p>
        </p:txBody>
      </p:sp>
      <p:sp>
        <p:nvSpPr>
          <p:cNvPr id="98" name="正方形/長方形 97"/>
          <p:cNvSpPr/>
          <p:nvPr/>
        </p:nvSpPr>
        <p:spPr>
          <a:xfrm>
            <a:off x="1245265" y="2244245"/>
            <a:ext cx="10047000" cy="737381"/>
          </a:xfrm>
          <a:prstGeom prst="rect">
            <a:avLst/>
          </a:prstGeom>
        </p:spPr>
        <p:txBody>
          <a:bodyPr wrap="square">
            <a:spAutoFit/>
          </a:bodyPr>
          <a:lstStyle/>
          <a:p>
            <a:pPr defTabSz="456514" hangingPunct="1">
              <a:lnSpc>
                <a:spcPct val="150000"/>
              </a:lnSpc>
            </a:pP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・規制</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改革</a:t>
            </a:r>
            <a:r>
              <a:rPr kumimoji="1" lang="ja-JP" altLang="en-US" sz="1397" kern="1200" dirty="0" smtClean="0">
                <a:solidFill>
                  <a:prstClr val="black"/>
                </a:solidFill>
                <a:latin typeface="Meiryo UI" panose="020B0604030504040204" pitchFamily="50" charset="-128"/>
                <a:ea typeface="Meiryo UI" panose="020B0604030504040204" pitchFamily="50" charset="-128"/>
                <a:cs typeface="+mn-cs"/>
              </a:rPr>
              <a:t>が必要</a:t>
            </a:r>
            <a:r>
              <a:rPr kumimoji="1" lang="ja-JP" altLang="en-US" sz="1397" kern="1200" dirty="0">
                <a:solidFill>
                  <a:prstClr val="black"/>
                </a:solidFill>
                <a:latin typeface="Meiryo UI" panose="020B0604030504040204" pitchFamily="50" charset="-128"/>
                <a:ea typeface="Meiryo UI" panose="020B0604030504040204" pitchFamily="50" charset="-128"/>
                <a:cs typeface="+mn-cs"/>
              </a:rPr>
              <a:t>となる項目について、規制所管省庁と協議</a:t>
            </a:r>
            <a:endParaRPr kumimoji="1" lang="en-US" altLang="ja-JP" sz="1397" kern="1200" dirty="0">
              <a:solidFill>
                <a:prstClr val="black"/>
              </a:solidFill>
              <a:latin typeface="Meiryo UI"/>
              <a:ea typeface="Meiryo UI"/>
              <a:cs typeface="+mn-cs"/>
            </a:endParaRPr>
          </a:p>
          <a:p>
            <a:pPr defTabSz="456514" hangingPunct="1">
              <a:lnSpc>
                <a:spcPct val="150000"/>
              </a:lnSpc>
            </a:pPr>
            <a:r>
              <a:rPr kumimoji="1" lang="ja-JP" altLang="en-US" sz="1397" kern="1200" dirty="0">
                <a:solidFill>
                  <a:prstClr val="black"/>
                </a:solidFill>
                <a:latin typeface="Meiryo UI" panose="020B0604030504040204" pitchFamily="50" charset="-128"/>
                <a:ea typeface="Meiryo UI" panose="020B0604030504040204" pitchFamily="50" charset="-128"/>
                <a:cs typeface="+mn-cs"/>
              </a:rPr>
              <a:t>・規制所管省庁との協議が整ったものから、国が開催する区域会議において区域計画を作成</a:t>
            </a:r>
            <a:endParaRPr kumimoji="1" lang="en-US" altLang="ja-JP" sz="1397" kern="1200" dirty="0">
              <a:solidFill>
                <a:srgbClr val="FF0000"/>
              </a:solidFill>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586004049"/>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6" name="正方形/長方形 13"/>
          <p:cNvSpPr/>
          <p:nvPr/>
        </p:nvSpPr>
        <p:spPr>
          <a:xfrm>
            <a:off x="2013659" y="2395719"/>
            <a:ext cx="8229601" cy="1037867"/>
          </a:xfrm>
          <a:prstGeom prst="rect">
            <a:avLst/>
          </a:prstGeom>
          <a:solidFill>
            <a:schemeClr val="bg1"/>
          </a:solidFill>
          <a:ln cap="flat">
            <a:noFill/>
            <a:prstDash val="solid"/>
          </a:ln>
        </p:spPr>
        <p:txBody>
          <a:bodyPr vert="horz" wrap="square" lIns="82951" tIns="41475" rIns="82951" bIns="41475" anchor="t" anchorCtr="0" compatLnSpc="1">
            <a:spAutoFit/>
          </a:bodyPr>
          <a:lstStyle/>
          <a:p>
            <a:pPr algn="ctr" defTabSz="329918">
              <a:defRPr sz="1800" b="0" i="0" u="none" strike="noStrike" kern="0" cap="none" spc="0" baseline="0">
                <a:solidFill>
                  <a:srgbClr val="000000"/>
                </a:solidFill>
                <a:uFillTx/>
              </a:defRPr>
            </a:pPr>
            <a:r>
              <a:rPr lang="ja-JP" altLang="en-US" sz="3200" b="1" dirty="0" smtClean="0">
                <a:latin typeface="Meiryo UI" pitchFamily="50"/>
                <a:ea typeface="Meiryo UI" pitchFamily="50"/>
                <a:cs typeface="Times New Roman" pitchFamily="18"/>
              </a:rPr>
              <a:t>２．</a:t>
            </a:r>
            <a:r>
              <a:rPr lang="en-US" altLang="ja-JP" sz="3200" b="1" dirty="0">
                <a:latin typeface="Meiryo UI" pitchFamily="50"/>
                <a:ea typeface="Meiryo UI" pitchFamily="50"/>
                <a:cs typeface="Times New Roman" pitchFamily="18"/>
              </a:rPr>
              <a:t>2025</a:t>
            </a:r>
            <a:r>
              <a:rPr lang="ja-JP" altLang="en-US" sz="3200" b="1" dirty="0">
                <a:latin typeface="Meiryo UI" pitchFamily="50"/>
                <a:ea typeface="Meiryo UI" pitchFamily="50"/>
                <a:cs typeface="Times New Roman" pitchFamily="18"/>
              </a:rPr>
              <a:t>年大阪・関西万博推進</a:t>
            </a:r>
            <a:r>
              <a:rPr lang="ja-JP" altLang="en-US" sz="3200" b="1" dirty="0" smtClean="0">
                <a:latin typeface="Meiryo UI" pitchFamily="50"/>
                <a:ea typeface="Meiryo UI" pitchFamily="50"/>
                <a:cs typeface="Times New Roman" pitchFamily="18"/>
              </a:rPr>
              <a:t>本部</a:t>
            </a:r>
            <a:endParaRPr lang="en-US" altLang="ja-JP" sz="3200" b="1" dirty="0" smtClean="0">
              <a:latin typeface="Meiryo UI" pitchFamily="50"/>
              <a:ea typeface="Meiryo UI" pitchFamily="50"/>
              <a:cs typeface="Times New Roman" pitchFamily="18"/>
            </a:endParaRPr>
          </a:p>
          <a:p>
            <a:pPr algn="ctr" defTabSz="329918">
              <a:defRPr sz="1800" b="0" i="0" u="none" strike="noStrike" kern="0" cap="none" spc="0" baseline="0">
                <a:solidFill>
                  <a:srgbClr val="000000"/>
                </a:solidFill>
                <a:uFillTx/>
              </a:defRPr>
            </a:pPr>
            <a:r>
              <a:rPr lang="ja-JP" altLang="en-US" sz="3000" b="1" dirty="0" smtClean="0">
                <a:latin typeface="Meiryo UI" pitchFamily="50"/>
                <a:ea typeface="Meiryo UI" pitchFamily="50"/>
                <a:cs typeface="Times New Roman" pitchFamily="18"/>
              </a:rPr>
              <a:t>　</a:t>
            </a:r>
            <a:r>
              <a:rPr lang="ja-JP" altLang="en-US" sz="3000" b="1" dirty="0">
                <a:latin typeface="Meiryo UI" pitchFamily="50"/>
                <a:ea typeface="Meiryo UI" pitchFamily="50"/>
                <a:cs typeface="Times New Roman" pitchFamily="18"/>
              </a:rPr>
              <a:t>（２）専門部会の追加に</a:t>
            </a:r>
            <a:r>
              <a:rPr lang="ja-JP" altLang="en-US" sz="3000" b="1" dirty="0" smtClean="0">
                <a:latin typeface="Meiryo UI" pitchFamily="50"/>
                <a:ea typeface="Meiryo UI" pitchFamily="50"/>
                <a:cs typeface="Times New Roman" pitchFamily="18"/>
              </a:rPr>
              <a:t>ついて</a:t>
            </a:r>
            <a:endParaRPr lang="ja-JP" altLang="en-US" sz="3000" b="1" dirty="0">
              <a:latin typeface="Meiryo UI" pitchFamily="50"/>
              <a:ea typeface="Meiryo UI" pitchFamily="50"/>
              <a:cs typeface="Times New Roman" pitchFamily="18"/>
            </a:endParaRPr>
          </a:p>
        </p:txBody>
      </p:sp>
      <p:sp>
        <p:nvSpPr>
          <p:cNvPr id="7"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52</a:t>
            </a:fld>
            <a:endParaRPr lang="ja-JP" altLang="en-US" b="1" dirty="0">
              <a:solidFill>
                <a:schemeClr val="tx1"/>
              </a:solidFill>
            </a:endParaRPr>
          </a:p>
        </p:txBody>
      </p:sp>
    </p:spTree>
    <p:extLst>
      <p:ext uri="{BB962C8B-B14F-4D97-AF65-F5344CB8AC3E}">
        <p14:creationId xmlns:p14="http://schemas.microsoft.com/office/powerpoint/2010/main" val="192196943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46697" y="2721063"/>
            <a:ext cx="8299498" cy="100553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100"/>
              </a:spcBef>
              <a:spcAft>
                <a:spcPts val="100"/>
              </a:spcAft>
            </a:pPr>
            <a:r>
              <a:rPr lang="ja-JP" altLang="en-US" sz="1600" dirty="0">
                <a:solidFill>
                  <a:schemeClr val="tx1"/>
                </a:solidFill>
                <a:latin typeface="Meiryo UI"/>
                <a:ea typeface="Meiryo UI"/>
              </a:rPr>
              <a:t>➤万博開幕前及び会期中に来訪される国内外の賓客に対する全庁的な接遇体制を整備するため、</a:t>
            </a:r>
          </a:p>
          <a:p>
            <a:pPr>
              <a:spcBef>
                <a:spcPts val="100"/>
              </a:spcBef>
              <a:spcAft>
                <a:spcPts val="100"/>
              </a:spcAft>
            </a:pPr>
            <a:r>
              <a:rPr lang="ja-JP" altLang="en-US" sz="1600" dirty="0">
                <a:solidFill>
                  <a:schemeClr val="tx1"/>
                </a:solidFill>
                <a:latin typeface="Meiryo UI"/>
                <a:ea typeface="Meiryo UI"/>
              </a:rPr>
              <a:t>　 </a:t>
            </a:r>
            <a:r>
              <a:rPr lang="ja-JP" altLang="en-US" sz="1600" b="1" u="sng" dirty="0">
                <a:solidFill>
                  <a:schemeClr val="tx1"/>
                </a:solidFill>
                <a:latin typeface="Meiryo UI"/>
                <a:ea typeface="Meiryo UI"/>
              </a:rPr>
              <a:t>新たに「賓客歓迎部会」を設置</a:t>
            </a:r>
            <a:r>
              <a:rPr lang="ja-JP" altLang="en-US" sz="1600" dirty="0">
                <a:solidFill>
                  <a:schemeClr val="tx1"/>
                </a:solidFill>
                <a:latin typeface="Meiryo UI"/>
                <a:ea typeface="Meiryo UI"/>
              </a:rPr>
              <a:t>し、推進体制をより強化していく</a:t>
            </a:r>
            <a:endParaRPr lang="ja-JP" altLang="en-US" dirty="0">
              <a:solidFill>
                <a:schemeClr val="tx1"/>
              </a:solidFill>
              <a:ea typeface="ＭＳ Ｐゴシック"/>
              <a:cs typeface="Calibri"/>
            </a:endParaRPr>
          </a:p>
        </p:txBody>
      </p:sp>
      <p:sp>
        <p:nvSpPr>
          <p:cNvPr id="20" name="テキスト ボックス 19"/>
          <p:cNvSpPr txBox="1"/>
          <p:nvPr/>
        </p:nvSpPr>
        <p:spPr>
          <a:xfrm>
            <a:off x="1435546" y="61880"/>
            <a:ext cx="9144000" cy="523220"/>
          </a:xfrm>
          <a:prstGeom prst="rect">
            <a:avLst/>
          </a:prstGeom>
          <a:solidFill>
            <a:schemeClr val="tx2">
              <a:lumMod val="50000"/>
            </a:schemeClr>
          </a:solidFill>
        </p:spPr>
        <p:txBody>
          <a:bodyPr wrap="square" rtlCol="0">
            <a:spAutoFit/>
          </a:bodyPr>
          <a:lstStyle/>
          <a:p>
            <a:pPr algn="ctr"/>
            <a:r>
              <a:rPr lang="ja-JP" altLang="en-US" sz="2800" b="1" dirty="0">
                <a:solidFill>
                  <a:schemeClr val="bg1"/>
                </a:solidFill>
                <a:latin typeface="HG丸ｺﾞｼｯｸM-PRO" panose="020F0600000000000000" pitchFamily="50" charset="-128"/>
                <a:ea typeface="HG丸ｺﾞｼｯｸM-PRO" panose="020F0600000000000000" pitchFamily="50" charset="-128"/>
              </a:rPr>
              <a:t>推進体制の強化について</a:t>
            </a:r>
          </a:p>
        </p:txBody>
      </p:sp>
      <p:sp>
        <p:nvSpPr>
          <p:cNvPr id="2" name="下矢印 1"/>
          <p:cNvSpPr/>
          <p:nvPr/>
        </p:nvSpPr>
        <p:spPr>
          <a:xfrm>
            <a:off x="4582838" y="2392829"/>
            <a:ext cx="2376264" cy="299865"/>
          </a:xfrm>
          <a:prstGeom prst="down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029796" y="646688"/>
            <a:ext cx="7787149" cy="17358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65100" indent="-165100"/>
            <a:endParaRPr lang="ja-JP" altLang="en-US" sz="1600" dirty="0">
              <a:solidFill>
                <a:schemeClr val="tx1"/>
              </a:solidFill>
              <a:latin typeface="Meiryo UI"/>
              <a:ea typeface="Meiryo UI"/>
            </a:endParaRPr>
          </a:p>
          <a:p>
            <a:pPr marL="165100" indent="-165100"/>
            <a:r>
              <a:rPr lang="ja-JP" altLang="en-US" sz="1600" dirty="0">
                <a:solidFill>
                  <a:schemeClr val="tx1"/>
                </a:solidFill>
                <a:latin typeface="Meiryo UI"/>
                <a:ea typeface="Meiryo UI"/>
              </a:rPr>
              <a:t>○　</a:t>
            </a:r>
            <a:r>
              <a:rPr lang="ja-JP" altLang="en-US" sz="1600" dirty="0" smtClean="0">
                <a:solidFill>
                  <a:schemeClr val="tx1"/>
                </a:solidFill>
                <a:latin typeface="Meiryo UI"/>
                <a:ea typeface="Meiryo UI"/>
              </a:rPr>
              <a:t>過去の万博においても、博覧会</a:t>
            </a:r>
            <a:r>
              <a:rPr lang="ja-JP" altLang="en-US" sz="1600" dirty="0">
                <a:solidFill>
                  <a:schemeClr val="tx1"/>
                </a:solidFill>
                <a:latin typeface="Meiryo UI"/>
                <a:ea typeface="Meiryo UI"/>
              </a:rPr>
              <a:t>協会の名誉総裁</a:t>
            </a:r>
            <a:r>
              <a:rPr lang="ja-JP" altLang="en-US" sz="1600" dirty="0" smtClean="0">
                <a:solidFill>
                  <a:schemeClr val="tx1"/>
                </a:solidFill>
                <a:latin typeface="Meiryo UI"/>
                <a:ea typeface="Meiryo UI"/>
              </a:rPr>
              <a:t>に皇太子殿下が御就任されている</a:t>
            </a:r>
            <a:endParaRPr lang="en-US" altLang="ja-JP" sz="1600" dirty="0" smtClean="0">
              <a:solidFill>
                <a:schemeClr val="tx1"/>
              </a:solidFill>
              <a:latin typeface="Meiryo UI"/>
              <a:ea typeface="Meiryo UI"/>
            </a:endParaRPr>
          </a:p>
          <a:p>
            <a:pPr marL="165100" indent="-165100"/>
            <a:r>
              <a:rPr lang="ja-JP" altLang="en-US" sz="1600" dirty="0">
                <a:solidFill>
                  <a:schemeClr val="tx1"/>
                </a:solidFill>
                <a:latin typeface="Meiryo UI"/>
                <a:ea typeface="Meiryo UI"/>
              </a:rPr>
              <a:t>　</a:t>
            </a:r>
            <a:r>
              <a:rPr lang="ja-JP" altLang="en-US" sz="1600" dirty="0" smtClean="0">
                <a:solidFill>
                  <a:schemeClr val="tx1"/>
                </a:solidFill>
                <a:latin typeface="Meiryo UI"/>
                <a:ea typeface="Meiryo UI"/>
              </a:rPr>
              <a:t>　ことから、今後</a:t>
            </a:r>
            <a:r>
              <a:rPr lang="ja-JP" altLang="en-US" sz="1600" dirty="0">
                <a:solidFill>
                  <a:schemeClr val="tx1"/>
                </a:solidFill>
                <a:latin typeface="Meiryo UI"/>
                <a:ea typeface="Meiryo UI"/>
              </a:rPr>
              <a:t>、会場のご視察などの皇室行事が想定される。</a:t>
            </a:r>
            <a:endParaRPr lang="en-US" altLang="ja-JP" sz="1600" dirty="0">
              <a:solidFill>
                <a:schemeClr val="tx1"/>
              </a:solidFill>
              <a:latin typeface="Meiryo UI"/>
              <a:ea typeface="Meiryo UI"/>
            </a:endParaRPr>
          </a:p>
          <a:p>
            <a:pPr marL="165100" indent="-165100"/>
            <a:endParaRPr lang="ja-JP" altLang="en-US" sz="1600" dirty="0">
              <a:solidFill>
                <a:schemeClr val="tx1"/>
              </a:solidFill>
              <a:latin typeface="Meiryo UI"/>
              <a:ea typeface="Meiryo UI"/>
            </a:endParaRPr>
          </a:p>
          <a:p>
            <a:pPr marL="165100" indent="-165100"/>
            <a:r>
              <a:rPr lang="ja-JP" altLang="en-US" sz="1600" dirty="0">
                <a:solidFill>
                  <a:schemeClr val="tx1"/>
                </a:solidFill>
                <a:latin typeface="Meiryo UI"/>
                <a:ea typeface="Meiryo UI"/>
              </a:rPr>
              <a:t>○　また、各国のパビリオン建設が進む中で、</a:t>
            </a:r>
            <a:r>
              <a:rPr lang="ja-JP" altLang="en-US" sz="1600" b="1" u="sng" dirty="0">
                <a:solidFill>
                  <a:schemeClr val="tx1"/>
                </a:solidFill>
                <a:latin typeface="Meiryo UI"/>
                <a:ea typeface="Meiryo UI"/>
              </a:rPr>
              <a:t>国内外からの賓客の増加</a:t>
            </a:r>
            <a:r>
              <a:rPr lang="ja-JP" altLang="en-US" sz="1600" u="sng" dirty="0">
                <a:solidFill>
                  <a:schemeClr val="tx1"/>
                </a:solidFill>
                <a:latin typeface="Meiryo UI"/>
                <a:ea typeface="Meiryo UI"/>
              </a:rPr>
              <a:t>が見込まれる</a:t>
            </a:r>
            <a:r>
              <a:rPr lang="ja-JP" altLang="en-US" sz="1600" dirty="0">
                <a:solidFill>
                  <a:schemeClr val="tx1"/>
                </a:solidFill>
                <a:latin typeface="Meiryo UI"/>
                <a:ea typeface="Meiryo UI"/>
              </a:rPr>
              <a:t>。</a:t>
            </a:r>
            <a:endParaRPr lang="en-US" altLang="ja-JP" sz="1600" dirty="0">
              <a:solidFill>
                <a:schemeClr val="tx1"/>
              </a:solidFill>
              <a:latin typeface="Meiryo UI"/>
              <a:ea typeface="Meiryo UI"/>
            </a:endParaRPr>
          </a:p>
        </p:txBody>
      </p:sp>
      <p:graphicFrame>
        <p:nvGraphicFramePr>
          <p:cNvPr id="5" name="表 4"/>
          <p:cNvGraphicFramePr>
            <a:graphicFrameLocks noGrp="1"/>
          </p:cNvGraphicFramePr>
          <p:nvPr>
            <p:extLst/>
          </p:nvPr>
        </p:nvGraphicFramePr>
        <p:xfrm>
          <a:off x="2603889" y="4091086"/>
          <a:ext cx="6649079" cy="2468880"/>
        </p:xfrm>
        <a:graphic>
          <a:graphicData uri="http://schemas.openxmlformats.org/drawingml/2006/table">
            <a:tbl>
              <a:tblPr firstRow="1" bandRow="1">
                <a:tableStyleId>{93296810-A885-4BE3-A3E7-6D5BEEA58F35}</a:tableStyleId>
              </a:tblPr>
              <a:tblGrid>
                <a:gridCol w="3056446">
                  <a:extLst>
                    <a:ext uri="{9D8B030D-6E8A-4147-A177-3AD203B41FA5}">
                      <a16:colId xmlns:a16="http://schemas.microsoft.com/office/drawing/2014/main" val="989982702"/>
                    </a:ext>
                  </a:extLst>
                </a:gridCol>
                <a:gridCol w="1576161">
                  <a:extLst>
                    <a:ext uri="{9D8B030D-6E8A-4147-A177-3AD203B41FA5}">
                      <a16:colId xmlns:a16="http://schemas.microsoft.com/office/drawing/2014/main" val="3881422216"/>
                    </a:ext>
                  </a:extLst>
                </a:gridCol>
                <a:gridCol w="2016472">
                  <a:extLst>
                    <a:ext uri="{9D8B030D-6E8A-4147-A177-3AD203B41FA5}">
                      <a16:colId xmlns:a16="http://schemas.microsoft.com/office/drawing/2014/main" val="3163831189"/>
                    </a:ext>
                  </a:extLst>
                </a:gridCol>
              </a:tblGrid>
              <a:tr h="334849">
                <a:tc>
                  <a:txBody>
                    <a:bodyPr/>
                    <a:lstStyle/>
                    <a:p>
                      <a:pPr algn="ctr"/>
                      <a:r>
                        <a:rPr kumimoji="1" lang="ja-JP" altLang="en-US" sz="1400" b="1" dirty="0"/>
                        <a:t>区分</a:t>
                      </a:r>
                      <a:endParaRPr kumimoji="1" lang="ja-JP" altLang="en-US" sz="1400" b="1" dirty="0">
                        <a:latin typeface="Meiryo UI"/>
                        <a:ea typeface="Meiryo UI"/>
                      </a:endParaRPr>
                    </a:p>
                  </a:txBody>
                  <a:tcPr/>
                </a:tc>
                <a:tc>
                  <a:txBody>
                    <a:bodyPr/>
                    <a:lstStyle/>
                    <a:p>
                      <a:pPr algn="ctr"/>
                      <a:r>
                        <a:rPr kumimoji="1" lang="ja-JP" altLang="en-US" sz="1400" b="1"/>
                        <a:t>件数</a:t>
                      </a:r>
                      <a:endParaRPr kumimoji="1" lang="ja-JP" altLang="en-US" sz="1400" b="1">
                        <a:latin typeface="Meiryo UI"/>
                        <a:ea typeface="Meiryo UI"/>
                      </a:endParaRPr>
                    </a:p>
                  </a:txBody>
                  <a:tcPr/>
                </a:tc>
                <a:tc>
                  <a:txBody>
                    <a:bodyPr/>
                    <a:lstStyle/>
                    <a:p>
                      <a:pPr algn="ctr"/>
                      <a:r>
                        <a:rPr kumimoji="1" lang="ja-JP" altLang="en-US" sz="1400" b="1"/>
                        <a:t>人数</a:t>
                      </a:r>
                      <a:endParaRPr kumimoji="1" lang="ja-JP" altLang="en-US" sz="1400" b="1">
                        <a:latin typeface="Meiryo UI"/>
                        <a:ea typeface="Meiryo UI"/>
                      </a:endParaRPr>
                    </a:p>
                  </a:txBody>
                  <a:tcPr/>
                </a:tc>
                <a:extLst>
                  <a:ext uri="{0D108BD9-81ED-4DB2-BD59-A6C34878D82A}">
                    <a16:rowId xmlns:a16="http://schemas.microsoft.com/office/drawing/2014/main" val="3432478717"/>
                  </a:ext>
                </a:extLst>
              </a:tr>
              <a:tr h="334849">
                <a:tc>
                  <a:txBody>
                    <a:bodyPr/>
                    <a:lstStyle/>
                    <a:p>
                      <a:r>
                        <a:rPr kumimoji="1" lang="ja-JP" altLang="en-US" sz="1400" b="1" dirty="0"/>
                        <a:t>皇室</a:t>
                      </a:r>
                      <a:endParaRPr kumimoji="1" lang="ja-JP" altLang="en-US" sz="1400" b="1" dirty="0">
                        <a:latin typeface="Meiryo UI"/>
                        <a:ea typeface="Meiryo UI"/>
                      </a:endParaRPr>
                    </a:p>
                  </a:txBody>
                  <a:tcPr/>
                </a:tc>
                <a:tc>
                  <a:txBody>
                    <a:bodyPr/>
                    <a:lstStyle/>
                    <a:p>
                      <a:pPr algn="r"/>
                      <a:r>
                        <a:rPr kumimoji="1" lang="ja-JP" altLang="en-US" sz="1400" b="1"/>
                        <a:t>２２</a:t>
                      </a:r>
                      <a:endParaRPr kumimoji="1" lang="ja-JP" altLang="en-US" sz="1400" b="1">
                        <a:latin typeface="Meiryo UI"/>
                        <a:ea typeface="Meiryo UI"/>
                      </a:endParaRPr>
                    </a:p>
                  </a:txBody>
                  <a:tcPr/>
                </a:tc>
                <a:tc>
                  <a:txBody>
                    <a:bodyPr/>
                    <a:lstStyle/>
                    <a:p>
                      <a:pPr algn="r"/>
                      <a:r>
                        <a:rPr kumimoji="1" lang="ja-JP" altLang="en-US" sz="1400" b="1"/>
                        <a:t>３６</a:t>
                      </a:r>
                      <a:endParaRPr kumimoji="1" lang="ja-JP" altLang="en-US" sz="1400" b="1">
                        <a:latin typeface="Meiryo UI"/>
                        <a:ea typeface="Meiryo UI"/>
                      </a:endParaRPr>
                    </a:p>
                  </a:txBody>
                  <a:tcPr/>
                </a:tc>
                <a:extLst>
                  <a:ext uri="{0D108BD9-81ED-4DB2-BD59-A6C34878D82A}">
                    <a16:rowId xmlns:a16="http://schemas.microsoft.com/office/drawing/2014/main" val="697256642"/>
                  </a:ext>
                </a:extLst>
              </a:tr>
              <a:tr h="334849">
                <a:tc>
                  <a:txBody>
                    <a:bodyPr/>
                    <a:lstStyle/>
                    <a:p>
                      <a:r>
                        <a:rPr kumimoji="1" lang="ja-JP" altLang="en-US" sz="1400" b="1"/>
                        <a:t>知事・議長等</a:t>
                      </a:r>
                      <a:endParaRPr kumimoji="1" lang="ja-JP" altLang="en-US" sz="1400" b="1">
                        <a:latin typeface="Meiryo UI"/>
                        <a:ea typeface="Meiryo UI"/>
                      </a:endParaRPr>
                    </a:p>
                  </a:txBody>
                  <a:tcPr/>
                </a:tc>
                <a:tc>
                  <a:txBody>
                    <a:bodyPr/>
                    <a:lstStyle/>
                    <a:p>
                      <a:pPr algn="r"/>
                      <a:r>
                        <a:rPr kumimoji="1" lang="ja-JP" altLang="en-US" sz="1400" b="1"/>
                        <a:t>６２</a:t>
                      </a:r>
                      <a:endParaRPr kumimoji="1" lang="ja-JP" altLang="en-US" sz="1400" b="1">
                        <a:latin typeface="Meiryo UI"/>
                        <a:ea typeface="Meiryo UI"/>
                      </a:endParaRPr>
                    </a:p>
                  </a:txBody>
                  <a:tcPr/>
                </a:tc>
                <a:tc>
                  <a:txBody>
                    <a:bodyPr/>
                    <a:lstStyle/>
                    <a:p>
                      <a:pPr algn="r"/>
                      <a:r>
                        <a:rPr kumimoji="1" lang="ja-JP" altLang="en-US" sz="1400" b="1"/>
                        <a:t>２６７</a:t>
                      </a:r>
                      <a:endParaRPr kumimoji="1" lang="ja-JP" altLang="en-US" sz="1400" b="1">
                        <a:latin typeface="Meiryo UI"/>
                        <a:ea typeface="Meiryo UI"/>
                      </a:endParaRPr>
                    </a:p>
                  </a:txBody>
                  <a:tcPr/>
                </a:tc>
                <a:extLst>
                  <a:ext uri="{0D108BD9-81ED-4DB2-BD59-A6C34878D82A}">
                    <a16:rowId xmlns:a16="http://schemas.microsoft.com/office/drawing/2014/main" val="2552756443"/>
                  </a:ext>
                </a:extLst>
              </a:tr>
              <a:tr h="334849">
                <a:tc>
                  <a:txBody>
                    <a:bodyPr/>
                    <a:lstStyle/>
                    <a:p>
                      <a:r>
                        <a:rPr kumimoji="1" lang="ja-JP" altLang="en-US" sz="1400" b="1"/>
                        <a:t>都道府県議会・部局長等</a:t>
                      </a:r>
                      <a:endParaRPr kumimoji="1" lang="ja-JP" altLang="en-US" sz="1400" b="1">
                        <a:latin typeface="Meiryo UI"/>
                        <a:ea typeface="Meiryo UI"/>
                      </a:endParaRPr>
                    </a:p>
                  </a:txBody>
                  <a:tcPr/>
                </a:tc>
                <a:tc>
                  <a:txBody>
                    <a:bodyPr/>
                    <a:lstStyle/>
                    <a:p>
                      <a:pPr algn="r"/>
                      <a:r>
                        <a:rPr kumimoji="1" lang="ja-JP" altLang="en-US" sz="1400" b="1" dirty="0"/>
                        <a:t>４０</a:t>
                      </a:r>
                      <a:endParaRPr kumimoji="1" lang="ja-JP" altLang="en-US" sz="1400" b="1" dirty="0">
                        <a:latin typeface="Meiryo UI"/>
                        <a:ea typeface="Meiryo UI"/>
                      </a:endParaRPr>
                    </a:p>
                  </a:txBody>
                  <a:tcPr/>
                </a:tc>
                <a:tc>
                  <a:txBody>
                    <a:bodyPr/>
                    <a:lstStyle/>
                    <a:p>
                      <a:pPr algn="r"/>
                      <a:r>
                        <a:rPr kumimoji="1" lang="ja-JP" altLang="en-US" sz="1400" b="1"/>
                        <a:t>５９９</a:t>
                      </a:r>
                      <a:endParaRPr kumimoji="1" lang="ja-JP" altLang="en-US" sz="1400" b="1">
                        <a:latin typeface="Meiryo UI"/>
                        <a:ea typeface="Meiryo UI"/>
                      </a:endParaRPr>
                    </a:p>
                  </a:txBody>
                  <a:tcPr/>
                </a:tc>
                <a:extLst>
                  <a:ext uri="{0D108BD9-81ED-4DB2-BD59-A6C34878D82A}">
                    <a16:rowId xmlns:a16="http://schemas.microsoft.com/office/drawing/2014/main" val="3566123172"/>
                  </a:ext>
                </a:extLst>
              </a:tr>
              <a:tr h="334849">
                <a:tc>
                  <a:txBody>
                    <a:bodyPr/>
                    <a:lstStyle/>
                    <a:p>
                      <a:r>
                        <a:rPr kumimoji="1" lang="ja-JP" altLang="en-US" sz="1400" b="1"/>
                        <a:t>その他要人</a:t>
                      </a:r>
                      <a:endParaRPr kumimoji="1" lang="ja-JP" altLang="en-US" sz="1400" b="1">
                        <a:latin typeface="Meiryo UI"/>
                        <a:ea typeface="Meiryo UI"/>
                      </a:endParaRPr>
                    </a:p>
                  </a:txBody>
                  <a:tcPr/>
                </a:tc>
                <a:tc>
                  <a:txBody>
                    <a:bodyPr/>
                    <a:lstStyle/>
                    <a:p>
                      <a:pPr algn="r"/>
                      <a:r>
                        <a:rPr kumimoji="1" lang="ja-JP" altLang="en-US" sz="1400" b="1"/>
                        <a:t>９４</a:t>
                      </a:r>
                      <a:endParaRPr kumimoji="1" lang="ja-JP" altLang="en-US" sz="1400" b="1">
                        <a:latin typeface="Meiryo UI"/>
                        <a:ea typeface="Meiryo UI"/>
                      </a:endParaRPr>
                    </a:p>
                  </a:txBody>
                  <a:tcPr/>
                </a:tc>
                <a:tc>
                  <a:txBody>
                    <a:bodyPr/>
                    <a:lstStyle/>
                    <a:p>
                      <a:pPr algn="r"/>
                      <a:r>
                        <a:rPr kumimoji="1" lang="ja-JP" altLang="en-US" sz="1400" b="1"/>
                        <a:t>８０８</a:t>
                      </a:r>
                      <a:endParaRPr kumimoji="1" lang="ja-JP" altLang="en-US" sz="1400" b="1">
                        <a:latin typeface="Meiryo UI"/>
                        <a:ea typeface="Meiryo UI"/>
                      </a:endParaRPr>
                    </a:p>
                  </a:txBody>
                  <a:tcPr/>
                </a:tc>
                <a:extLst>
                  <a:ext uri="{0D108BD9-81ED-4DB2-BD59-A6C34878D82A}">
                    <a16:rowId xmlns:a16="http://schemas.microsoft.com/office/drawing/2014/main" val="3995388846"/>
                  </a:ext>
                </a:extLst>
              </a:tr>
              <a:tr h="334849">
                <a:tc>
                  <a:txBody>
                    <a:bodyPr/>
                    <a:lstStyle/>
                    <a:p>
                      <a:r>
                        <a:rPr kumimoji="1" lang="ja-JP" altLang="en-US" sz="1400" b="1"/>
                        <a:t>合計</a:t>
                      </a:r>
                      <a:endParaRPr kumimoji="1" lang="ja-JP" altLang="en-US" sz="1400" b="1">
                        <a:latin typeface="Meiryo UI"/>
                        <a:ea typeface="Meiryo UI"/>
                      </a:endParaRPr>
                    </a:p>
                  </a:txBody>
                  <a:tcPr/>
                </a:tc>
                <a:tc>
                  <a:txBody>
                    <a:bodyPr/>
                    <a:lstStyle/>
                    <a:p>
                      <a:pPr algn="r"/>
                      <a:r>
                        <a:rPr kumimoji="1" lang="ja-JP" altLang="en-US" sz="1400" b="1" dirty="0"/>
                        <a:t>２１８</a:t>
                      </a:r>
                      <a:endParaRPr kumimoji="1" lang="ja-JP" altLang="en-US" sz="1400" b="1" dirty="0">
                        <a:latin typeface="Meiryo UI"/>
                        <a:ea typeface="Meiryo UI"/>
                      </a:endParaRPr>
                    </a:p>
                  </a:txBody>
                  <a:tcPr/>
                </a:tc>
                <a:tc>
                  <a:txBody>
                    <a:bodyPr/>
                    <a:lstStyle/>
                    <a:p>
                      <a:pPr algn="r"/>
                      <a:r>
                        <a:rPr kumimoji="1" lang="ja-JP" altLang="en-US" sz="1400" b="1" dirty="0"/>
                        <a:t>１，７１０</a:t>
                      </a:r>
                      <a:endParaRPr kumimoji="1" lang="ja-JP" altLang="en-US" sz="1400" b="1" dirty="0">
                        <a:latin typeface="Meiryo UI"/>
                        <a:ea typeface="Meiryo UI"/>
                      </a:endParaRPr>
                    </a:p>
                  </a:txBody>
                  <a:tcPr/>
                </a:tc>
                <a:extLst>
                  <a:ext uri="{0D108BD9-81ED-4DB2-BD59-A6C34878D82A}">
                    <a16:rowId xmlns:a16="http://schemas.microsoft.com/office/drawing/2014/main" val="2616147956"/>
                  </a:ext>
                </a:extLst>
              </a:tr>
            </a:tbl>
          </a:graphicData>
        </a:graphic>
      </p:graphicFrame>
      <p:sp>
        <p:nvSpPr>
          <p:cNvPr id="7" name="正方形/長方形 6">
            <a:extLst>
              <a:ext uri="{FF2B5EF4-FFF2-40B4-BE49-F238E27FC236}">
                <a16:creationId xmlns:a16="http://schemas.microsoft.com/office/drawing/2014/main" id="{C4EFB2CD-81E0-6A01-AC3D-F2CCBAEB7215}"/>
              </a:ext>
            </a:extLst>
          </p:cNvPr>
          <p:cNvSpPr/>
          <p:nvPr/>
        </p:nvSpPr>
        <p:spPr>
          <a:xfrm>
            <a:off x="2593771" y="3754963"/>
            <a:ext cx="6659197" cy="36323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marL="165100" indent="-165100"/>
            <a:r>
              <a:rPr lang="en-US" altLang="ja-JP" sz="1600" dirty="0">
                <a:solidFill>
                  <a:schemeClr val="tx1"/>
                </a:solidFill>
                <a:latin typeface="Meiryo UI"/>
                <a:ea typeface="Meiryo UI"/>
              </a:rPr>
              <a:t>【</a:t>
            </a:r>
            <a:r>
              <a:rPr lang="ja-JP" altLang="en-US" sz="1600" dirty="0">
                <a:solidFill>
                  <a:schemeClr val="tx1"/>
                </a:solidFill>
                <a:latin typeface="Meiryo UI"/>
                <a:ea typeface="Meiryo UI"/>
              </a:rPr>
              <a:t>参考</a:t>
            </a:r>
            <a:r>
              <a:rPr lang="en-US" altLang="ja-JP" sz="1600" dirty="0">
                <a:solidFill>
                  <a:schemeClr val="tx1"/>
                </a:solidFill>
                <a:latin typeface="Meiryo UI"/>
                <a:ea typeface="Meiryo UI"/>
              </a:rPr>
              <a:t>】</a:t>
            </a:r>
            <a:r>
              <a:rPr lang="ja-JP" altLang="en-US" sz="1600" dirty="0">
                <a:solidFill>
                  <a:schemeClr val="tx1"/>
                </a:solidFill>
                <a:latin typeface="Meiryo UI"/>
                <a:ea typeface="Meiryo UI"/>
              </a:rPr>
              <a:t>愛知博開催期間中の接遇実績</a:t>
            </a:r>
            <a:r>
              <a:rPr lang="ja-JP" altLang="en-US" sz="1200" dirty="0">
                <a:solidFill>
                  <a:schemeClr val="tx1"/>
                </a:solidFill>
                <a:latin typeface="Meiryo UI"/>
                <a:ea typeface="Meiryo UI"/>
              </a:rPr>
              <a:t>（</a:t>
            </a:r>
            <a:r>
              <a:rPr lang="en-US" altLang="ja-JP" sz="1200" dirty="0">
                <a:solidFill>
                  <a:schemeClr val="tx1"/>
                </a:solidFill>
                <a:latin typeface="Meiryo UI"/>
                <a:ea typeface="Meiryo UI"/>
              </a:rPr>
              <a:t>2005</a:t>
            </a:r>
            <a:r>
              <a:rPr lang="ja-JP" altLang="en-US" sz="1200" dirty="0">
                <a:solidFill>
                  <a:schemeClr val="tx1"/>
                </a:solidFill>
                <a:latin typeface="Meiryo UI"/>
                <a:ea typeface="Meiryo UI"/>
              </a:rPr>
              <a:t>年</a:t>
            </a:r>
            <a:r>
              <a:rPr lang="en-US" altLang="ja-JP" sz="1200" dirty="0">
                <a:solidFill>
                  <a:schemeClr val="tx1"/>
                </a:solidFill>
                <a:latin typeface="Meiryo UI"/>
                <a:ea typeface="Meiryo UI"/>
              </a:rPr>
              <a:t>3</a:t>
            </a:r>
            <a:r>
              <a:rPr lang="ja-JP" altLang="en-US" sz="1200" dirty="0">
                <a:solidFill>
                  <a:schemeClr val="tx1"/>
                </a:solidFill>
                <a:latin typeface="Meiryo UI"/>
                <a:ea typeface="Meiryo UI"/>
              </a:rPr>
              <a:t>月</a:t>
            </a:r>
            <a:r>
              <a:rPr lang="en-US" altLang="ja-JP" sz="1200" dirty="0">
                <a:solidFill>
                  <a:schemeClr val="tx1"/>
                </a:solidFill>
                <a:latin typeface="Meiryo UI"/>
                <a:ea typeface="Meiryo UI"/>
              </a:rPr>
              <a:t>25</a:t>
            </a:r>
            <a:r>
              <a:rPr lang="ja-JP" altLang="en-US" sz="1200" dirty="0">
                <a:solidFill>
                  <a:schemeClr val="tx1"/>
                </a:solidFill>
                <a:latin typeface="Meiryo UI"/>
                <a:ea typeface="Meiryo UI"/>
              </a:rPr>
              <a:t>日～</a:t>
            </a:r>
            <a:r>
              <a:rPr lang="en-US" altLang="ja-JP" sz="1200" dirty="0">
                <a:solidFill>
                  <a:schemeClr val="tx1"/>
                </a:solidFill>
                <a:latin typeface="Meiryo UI"/>
                <a:ea typeface="Meiryo UI"/>
              </a:rPr>
              <a:t>9</a:t>
            </a:r>
            <a:r>
              <a:rPr lang="ja-JP" altLang="en-US" sz="1200" dirty="0">
                <a:solidFill>
                  <a:schemeClr val="tx1"/>
                </a:solidFill>
                <a:latin typeface="Meiryo UI"/>
                <a:ea typeface="Meiryo UI"/>
              </a:rPr>
              <a:t>月</a:t>
            </a:r>
            <a:r>
              <a:rPr lang="en-US" altLang="ja-JP" sz="1200" dirty="0">
                <a:solidFill>
                  <a:schemeClr val="tx1"/>
                </a:solidFill>
                <a:latin typeface="Meiryo UI"/>
                <a:ea typeface="Meiryo UI"/>
              </a:rPr>
              <a:t>25</a:t>
            </a:r>
            <a:r>
              <a:rPr lang="ja-JP" altLang="en-US" sz="1200" dirty="0">
                <a:solidFill>
                  <a:schemeClr val="tx1"/>
                </a:solidFill>
                <a:latin typeface="Meiryo UI"/>
                <a:ea typeface="Meiryo UI"/>
              </a:rPr>
              <a:t>日）</a:t>
            </a:r>
            <a:endParaRPr lang="en-US" altLang="ja-JP" sz="1200" dirty="0">
              <a:solidFill>
                <a:schemeClr val="tx1"/>
              </a:solidFill>
              <a:latin typeface="Meiryo UI"/>
              <a:ea typeface="Meiryo UI"/>
            </a:endParaRPr>
          </a:p>
        </p:txBody>
      </p:sp>
      <p:sp>
        <p:nvSpPr>
          <p:cNvPr id="9" name="正方形/長方形 8"/>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6559" y="6345679"/>
            <a:ext cx="236601" cy="494494"/>
          </a:xfrm>
        </p:spPr>
        <p:txBody>
          <a:bodyPr/>
          <a:lstStyle/>
          <a:p>
            <a:fld id="{86CB4B4D-7CA3-9044-876B-883B54F8677D}" type="slidenum">
              <a:rPr lang="en-US" altLang="ja-JP" b="1" smtClean="0">
                <a:solidFill>
                  <a:schemeClr val="tx1"/>
                </a:solidFill>
              </a:rPr>
              <a:t>53</a:t>
            </a:fld>
            <a:endParaRPr lang="ja-JP" altLang="en-US" b="1" dirty="0">
              <a:solidFill>
                <a:schemeClr val="tx1"/>
              </a:solidFill>
            </a:endParaRPr>
          </a:p>
        </p:txBody>
      </p:sp>
    </p:spTree>
    <p:extLst>
      <p:ext uri="{BB962C8B-B14F-4D97-AF65-F5344CB8AC3E}">
        <p14:creationId xmlns:p14="http://schemas.microsoft.com/office/powerpoint/2010/main" val="12835081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1316779" y="673568"/>
            <a:ext cx="9575074" cy="900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a:latin typeface="BIZ UDPゴシック" panose="020B0400000000000000" pitchFamily="50" charset="-128"/>
                <a:ea typeface="BIZ UDPゴシック" panose="020B0400000000000000" pitchFamily="50" charset="-128"/>
              </a:rPr>
              <a:t>▶会場内の基盤整備については</a:t>
            </a:r>
            <a:r>
              <a:rPr lang="ja-JP" altLang="en-US" sz="1600" dirty="0" smtClean="0">
                <a:latin typeface="BIZ UDPゴシック" panose="020B0400000000000000" pitchFamily="50" charset="-128"/>
                <a:ea typeface="BIZ UDPゴシック" panose="020B0400000000000000" pitchFamily="50" charset="-128"/>
              </a:rPr>
              <a:t>、本年</a:t>
            </a:r>
            <a:r>
              <a:rPr lang="en-US" altLang="ja-JP" sz="1600" dirty="0">
                <a:latin typeface="BIZ UDPゴシック" panose="020B0400000000000000" pitchFamily="50" charset="-128"/>
                <a:ea typeface="BIZ UDPゴシック" panose="020B0400000000000000" pitchFamily="50" charset="-128"/>
              </a:rPr>
              <a:t>4</a:t>
            </a:r>
            <a:r>
              <a:rPr lang="ja-JP" altLang="en-US" sz="1600" dirty="0">
                <a:latin typeface="BIZ UDPゴシック" panose="020B0400000000000000" pitchFamily="50" charset="-128"/>
                <a:ea typeface="BIZ UDPゴシック" panose="020B0400000000000000" pitchFamily="50" charset="-128"/>
              </a:rPr>
              <a:t>月以降のパビリオン建設に向けて、土地造成は概ね完了。あわせて、下水道や雨水排水管等の整備も着実に</a:t>
            </a:r>
            <a:r>
              <a:rPr lang="ja-JP" altLang="en-US" sz="1600" dirty="0" smtClean="0">
                <a:latin typeface="BIZ UDPゴシック" panose="020B0400000000000000" pitchFamily="50" charset="-128"/>
                <a:ea typeface="BIZ UDPゴシック" panose="020B0400000000000000" pitchFamily="50" charset="-128"/>
              </a:rPr>
              <a:t>進捗</a:t>
            </a:r>
            <a:endParaRPr lang="en-US" altLang="ja-JP" sz="1600" dirty="0">
              <a:latin typeface="BIZ UDPゴシック" panose="020B0400000000000000" pitchFamily="50" charset="-128"/>
              <a:ea typeface="BIZ UDPゴシック" panose="020B0400000000000000" pitchFamily="50" charset="-128"/>
            </a:endParaRPr>
          </a:p>
        </p:txBody>
      </p:sp>
      <p:sp>
        <p:nvSpPr>
          <p:cNvPr id="3" name="正方形/長方形 2"/>
          <p:cNvSpPr/>
          <p:nvPr/>
        </p:nvSpPr>
        <p:spPr>
          <a:xfrm>
            <a:off x="1522548" y="4549"/>
            <a:ext cx="9175716" cy="548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BIZ UDPゴシック" panose="020B0400000000000000" pitchFamily="50" charset="-128"/>
                <a:ea typeface="BIZ UDPゴシック" panose="020B0400000000000000" pitchFamily="50" charset="-128"/>
              </a:rPr>
              <a:t>会場整備①　会場基盤</a:t>
            </a:r>
            <a:r>
              <a:rPr lang="zh-TW" altLang="en-US" sz="2800" b="1" dirty="0" smtClean="0">
                <a:latin typeface="BIZ UDPゴシック" panose="020B0400000000000000" pitchFamily="50" charset="-128"/>
                <a:ea typeface="BIZ UDPゴシック" panose="020B0400000000000000" pitchFamily="50" charset="-128"/>
              </a:rPr>
              <a:t>工事</a:t>
            </a:r>
            <a:r>
              <a:rPr lang="ja-JP" altLang="en-US" sz="2800" b="1" dirty="0">
                <a:latin typeface="BIZ UDPゴシック" panose="020B0400000000000000" pitchFamily="50" charset="-128"/>
                <a:ea typeface="BIZ UDPゴシック" panose="020B0400000000000000" pitchFamily="50" charset="-128"/>
              </a:rPr>
              <a:t>（</a:t>
            </a:r>
            <a:r>
              <a:rPr lang="zh-TW" altLang="en-US" sz="2800" b="1" dirty="0" smtClean="0">
                <a:latin typeface="BIZ UDPゴシック" panose="020B0400000000000000" pitchFamily="50" charset="-128"/>
                <a:ea typeface="BIZ UDPゴシック" panose="020B0400000000000000" pitchFamily="50" charset="-128"/>
              </a:rPr>
              <a:t>土木工事</a:t>
            </a:r>
            <a:r>
              <a:rPr lang="ja-JP" altLang="en-US" sz="2800" b="1" dirty="0">
                <a:latin typeface="BIZ UDPゴシック" panose="020B0400000000000000" pitchFamily="50" charset="-128"/>
                <a:ea typeface="BIZ UDPゴシック" panose="020B0400000000000000" pitchFamily="50" charset="-128"/>
              </a:rPr>
              <a:t>）</a:t>
            </a:r>
            <a:r>
              <a:rPr lang="zh-TW" altLang="en-US" sz="2800" b="1" dirty="0">
                <a:latin typeface="HG丸ｺﾞｼｯｸM-PRO" panose="020F0600000000000000" pitchFamily="50" charset="-128"/>
                <a:ea typeface="HG丸ｺﾞｼｯｸM-PRO" panose="020F0600000000000000" pitchFamily="50" charset="-128"/>
              </a:rPr>
              <a:t>　</a:t>
            </a:r>
          </a:p>
        </p:txBody>
      </p:sp>
      <p:pic>
        <p:nvPicPr>
          <p:cNvPr id="6" name="図 5"/>
          <p:cNvPicPr/>
          <p:nvPr/>
        </p:nvPicPr>
        <p:blipFill rotWithShape="1">
          <a:blip r:embed="rId3" cstate="email">
            <a:extLst>
              <a:ext uri="{28A0092B-C50C-407E-A947-70E740481C1C}">
                <a14:useLocalDpi xmlns:a14="http://schemas.microsoft.com/office/drawing/2010/main"/>
              </a:ext>
            </a:extLst>
          </a:blip>
          <a:srcRect/>
          <a:stretch/>
        </p:blipFill>
        <p:spPr bwMode="auto">
          <a:xfrm>
            <a:off x="914400" y="1699175"/>
            <a:ext cx="10278904" cy="3879317"/>
          </a:xfrm>
          <a:prstGeom prst="rect">
            <a:avLst/>
          </a:prstGeom>
          <a:ln>
            <a:noFill/>
          </a:ln>
          <a:extLst>
            <a:ext uri="{53640926-AAD7-44D8-BBD7-CCE9431645EC}">
              <a14:shadowObscured xmlns:a14="http://schemas.microsoft.com/office/drawing/2010/main"/>
            </a:ext>
          </a:extLst>
        </p:spPr>
      </p:pic>
      <p:sp>
        <p:nvSpPr>
          <p:cNvPr id="8" name="正方形/長方形 1"/>
          <p:cNvSpPr/>
          <p:nvPr/>
        </p:nvSpPr>
        <p:spPr>
          <a:xfrm>
            <a:off x="9482586" y="6462347"/>
            <a:ext cx="2405230" cy="245343"/>
          </a:xfrm>
          <a:prstGeom prst="rect">
            <a:avLst/>
          </a:prstGeom>
          <a:noFill/>
          <a:ln cap="flat">
            <a:noFill/>
            <a:prstDash val="solid"/>
          </a:ln>
        </p:spPr>
        <p:txBody>
          <a:bodyPr vert="horz" wrap="square" lIns="82951" tIns="41475" rIns="82951" bIns="41475" anchor="t" anchorCtr="0" compatLnSpc="1">
            <a:spAutoFit/>
          </a:bodyPr>
          <a:lstStyle/>
          <a:p>
            <a:pPr algn="r" defTabSz="414772">
              <a:defRPr sz="1800" b="0" i="0" u="none" strike="noStrike" kern="0" cap="none" spc="0" baseline="0">
                <a:solidFill>
                  <a:srgbClr val="000000"/>
                </a:solidFill>
                <a:uFillTx/>
              </a:defRPr>
            </a:pPr>
            <a:r>
              <a:rPr lang="zh-CN" altLang="en-US" sz="1050" dirty="0">
                <a:latin typeface="BIZ UDPゴシック" panose="020B0400000000000000" pitchFamily="50" charset="-128"/>
                <a:ea typeface="BIZ UDPゴシック" panose="020B0400000000000000" pitchFamily="50" charset="-128"/>
                <a:cs typeface="Times New Roman" pitchFamily="18"/>
              </a:rPr>
              <a:t>提供：２０２５年日本国際博覧会協会</a:t>
            </a:r>
            <a:endParaRPr lang="en-US" sz="1050" dirty="0">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7042236" y="5685937"/>
            <a:ext cx="3924300" cy="668965"/>
          </a:xfrm>
          <a:prstGeom prst="rect">
            <a:avLst/>
          </a:prstGeom>
          <a:noFill/>
          <a:ln>
            <a:noFill/>
          </a:ln>
        </p:spPr>
        <p:txBody>
          <a:bodyPr wrap="square" rtlCol="0" anchor="ctr" anchorCtr="0">
            <a:noAutofit/>
          </a:bodyPr>
          <a:lstStyle/>
          <a:p>
            <a:r>
              <a:rPr lang="ja-JP" altLang="en-US" sz="1400" dirty="0" smtClean="0">
                <a:latin typeface="Meiryo UI" panose="020B0604030504040204" pitchFamily="50" charset="-128"/>
                <a:ea typeface="Meiryo UI" panose="020B0604030504040204" pitchFamily="50" charset="-128"/>
              </a:rPr>
              <a:t>その３～６：</a:t>
            </a:r>
            <a:endParaRPr lang="en-US" altLang="zh-TW" sz="1400" dirty="0" smtClean="0">
              <a:latin typeface="Meiryo UI" panose="020B0604030504040204" pitchFamily="50" charset="-128"/>
              <a:ea typeface="Meiryo UI" panose="020B0604030504040204" pitchFamily="50" charset="-128"/>
            </a:endParaRPr>
          </a:p>
          <a:p>
            <a:r>
              <a:rPr lang="zh-TW" altLang="en-US" sz="1400" dirty="0" smtClean="0">
                <a:latin typeface="Meiryo UI" panose="020B0604030504040204" pitchFamily="50" charset="-128"/>
                <a:ea typeface="Meiryo UI" panose="020B0604030504040204" pitchFamily="50" charset="-128"/>
              </a:rPr>
              <a:t>雨</a:t>
            </a:r>
            <a:r>
              <a:rPr lang="zh-TW" altLang="en-US" sz="1400" dirty="0">
                <a:latin typeface="Meiryo UI" panose="020B0604030504040204" pitchFamily="50" charset="-128"/>
                <a:ea typeface="Meiryo UI" panose="020B0604030504040204" pitchFamily="50" charset="-128"/>
              </a:rPr>
              <a:t>水管、汚水管、給水管、熱供給管、電気管路、</a:t>
            </a:r>
            <a:endParaRPr lang="en-US" altLang="zh-TW" sz="1400" dirty="0">
              <a:latin typeface="Meiryo UI" panose="020B0604030504040204" pitchFamily="50" charset="-128"/>
              <a:ea typeface="Meiryo UI" panose="020B0604030504040204" pitchFamily="50" charset="-128"/>
            </a:endParaRPr>
          </a:p>
          <a:p>
            <a:r>
              <a:rPr lang="zh-TW" altLang="en-US" sz="1400" dirty="0">
                <a:latin typeface="Meiryo UI" panose="020B0604030504040204" pitchFamily="50" charset="-128"/>
                <a:ea typeface="Meiryo UI" panose="020B0604030504040204" pitchFamily="50" charset="-128"/>
              </a:rPr>
              <a:t>通信管路、受水槽</a:t>
            </a:r>
            <a:r>
              <a:rPr lang="ja-JP" altLang="en-US" sz="1400" dirty="0" smtClean="0">
                <a:latin typeface="Meiryo UI" panose="020B0604030504040204" pitchFamily="50" charset="-128"/>
                <a:ea typeface="Meiryo UI" panose="020B0604030504040204" pitchFamily="50" charset="-128"/>
              </a:rPr>
              <a:t>など</a:t>
            </a:r>
            <a:endParaRPr kumimoji="1" lang="ja-JP" altLang="en-US" sz="140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1800890" y="5685937"/>
            <a:ext cx="3924300" cy="668965"/>
          </a:xfrm>
          <a:prstGeom prst="rect">
            <a:avLst/>
          </a:prstGeom>
          <a:noFill/>
          <a:ln>
            <a:noFill/>
          </a:ln>
        </p:spPr>
        <p:txBody>
          <a:bodyPr wrap="square" rtlCol="0" anchor="ctr" anchorCtr="0">
            <a:noAutofit/>
          </a:bodyPr>
          <a:lstStyle/>
          <a:p>
            <a:r>
              <a:rPr lang="ja-JP" altLang="en-US" sz="1400" dirty="0">
                <a:latin typeface="Meiryo UI" panose="020B0604030504040204" pitchFamily="50" charset="-128"/>
                <a:ea typeface="Meiryo UI" panose="020B0604030504040204" pitchFamily="50" charset="-128"/>
              </a:rPr>
              <a:t>その１：</a:t>
            </a:r>
            <a:r>
              <a:rPr lang="zh-TW" altLang="en-US" sz="1400" dirty="0">
                <a:latin typeface="Meiryo UI" panose="020B0604030504040204" pitchFamily="50" charset="-128"/>
                <a:ea typeface="Meiryo UI" panose="020B0604030504040204" pitchFamily="50" charset="-128"/>
              </a:rPr>
              <a:t>園路基盤整備</a:t>
            </a:r>
            <a:endParaRPr lang="en-US" altLang="zh-TW"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その２：ウォーターワールド表面固化</a:t>
            </a:r>
            <a:endParaRPr kumimoji="1" lang="ja-JP" altLang="en-US" sz="1400" dirty="0">
              <a:latin typeface="Meiryo UI" panose="020B0604030504040204" pitchFamily="50" charset="-128"/>
              <a:ea typeface="Meiryo UI" panose="020B0604030504040204" pitchFamily="50" charset="-128"/>
            </a:endParaRPr>
          </a:p>
        </p:txBody>
      </p:sp>
      <p:sp>
        <p:nvSpPr>
          <p:cNvPr id="13" name="正方形/長方形 12"/>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4"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27100" y="6317793"/>
            <a:ext cx="236601" cy="494494"/>
          </a:xfrm>
        </p:spPr>
        <p:txBody>
          <a:bodyPr/>
          <a:lstStyle/>
          <a:p>
            <a:fld id="{86CB4B4D-7CA3-9044-876B-883B54F8677D}" type="slidenum">
              <a:rPr lang="en-US" altLang="ja-JP" b="1" smtClean="0">
                <a:solidFill>
                  <a:schemeClr val="tx1"/>
                </a:solidFill>
              </a:rPr>
              <a:t>5</a:t>
            </a:fld>
            <a:endParaRPr lang="ja-JP" altLang="en-US" b="1" dirty="0">
              <a:solidFill>
                <a:schemeClr val="tx1"/>
              </a:solidFill>
            </a:endParaRPr>
          </a:p>
        </p:txBody>
      </p:sp>
    </p:spTree>
    <p:extLst>
      <p:ext uri="{BB962C8B-B14F-4D97-AF65-F5344CB8AC3E}">
        <p14:creationId xmlns:p14="http://schemas.microsoft.com/office/powerpoint/2010/main" val="61742268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1509485" y="-3297"/>
            <a:ext cx="9175716" cy="5248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latin typeface="BIZ UDPゴシック" panose="020B0400000000000000" pitchFamily="50" charset="-128"/>
                <a:ea typeface="BIZ UDPゴシック" panose="020B0400000000000000" pitchFamily="50" charset="-128"/>
              </a:rPr>
              <a:t>会場整備②　施設整備</a:t>
            </a:r>
            <a:r>
              <a:rPr lang="ja-JP" altLang="en-US" sz="2800" b="1" dirty="0" smtClean="0">
                <a:latin typeface="BIZ UDPゴシック" panose="020B0400000000000000" pitchFamily="50" charset="-128"/>
                <a:ea typeface="BIZ UDPゴシック" panose="020B0400000000000000" pitchFamily="50" charset="-128"/>
              </a:rPr>
              <a:t>工事</a:t>
            </a:r>
            <a:r>
              <a:rPr lang="ja-JP" altLang="en-US" sz="2800" b="1" dirty="0">
                <a:latin typeface="BIZ UDPゴシック" panose="020B0400000000000000" pitchFamily="50" charset="-128"/>
                <a:ea typeface="BIZ UDPゴシック" panose="020B0400000000000000" pitchFamily="50" charset="-128"/>
              </a:rPr>
              <a:t>（</a:t>
            </a:r>
            <a:r>
              <a:rPr lang="ja-JP" altLang="en-US" sz="2800" b="1" dirty="0" smtClean="0">
                <a:latin typeface="BIZ UDPゴシック" panose="020B0400000000000000" pitchFamily="50" charset="-128"/>
                <a:ea typeface="BIZ UDPゴシック" panose="020B0400000000000000" pitchFamily="50" charset="-128"/>
              </a:rPr>
              <a:t>建築工事</a:t>
            </a:r>
            <a:r>
              <a:rPr lang="ja-JP" altLang="en-US" sz="2800" b="1" dirty="0">
                <a:latin typeface="BIZ UDPゴシック" panose="020B0400000000000000" pitchFamily="50" charset="-128"/>
                <a:ea typeface="BIZ UDPゴシック" panose="020B0400000000000000" pitchFamily="50" charset="-128"/>
              </a:rPr>
              <a:t>）</a:t>
            </a:r>
            <a:endParaRPr lang="en-US" altLang="ja-JP" sz="2800" b="1" dirty="0">
              <a:latin typeface="BIZ UDPゴシック" panose="020B0400000000000000" pitchFamily="50" charset="-128"/>
              <a:ea typeface="BIZ UDPゴシック" panose="020B0400000000000000" pitchFamily="50" charset="-128"/>
            </a:endParaRPr>
          </a:p>
        </p:txBody>
      </p:sp>
      <p:sp>
        <p:nvSpPr>
          <p:cNvPr id="213" name="テキスト ボックス 212"/>
          <p:cNvSpPr txBox="1"/>
          <p:nvPr/>
        </p:nvSpPr>
        <p:spPr>
          <a:xfrm>
            <a:off x="4633673" y="1531465"/>
            <a:ext cx="3144470" cy="276999"/>
          </a:xfrm>
          <a:prstGeom prst="rect">
            <a:avLst/>
          </a:prstGeom>
          <a:noFill/>
        </p:spPr>
        <p:txBody>
          <a:bodyPr wrap="square" rtlCol="0">
            <a:spAutoFit/>
          </a:bodyPr>
          <a:lstStyle/>
          <a:p>
            <a:pPr algn="ctr"/>
            <a:endParaRPr kumimoji="1" lang="en-US" altLang="ja-JP" sz="1200" dirty="0" smtClean="0"/>
          </a:p>
        </p:txBody>
      </p:sp>
      <p:sp>
        <p:nvSpPr>
          <p:cNvPr id="77" name="正方形/長方形 76"/>
          <p:cNvSpPr/>
          <p:nvPr/>
        </p:nvSpPr>
        <p:spPr>
          <a:xfrm>
            <a:off x="4848850" y="6619853"/>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7" name="テキスト ボックス 29"/>
          <p:cNvSpPr txBox="1"/>
          <p:nvPr/>
        </p:nvSpPr>
        <p:spPr>
          <a:xfrm>
            <a:off x="9346328" y="6447990"/>
            <a:ext cx="3133832" cy="13604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900" dirty="0">
                <a:effectLst/>
                <a:latin typeface="+mn-ea"/>
                <a:cs typeface="Times New Roman" panose="02020603050405020304" pitchFamily="18" charset="0"/>
              </a:rPr>
              <a:t>提供：２０２５年日本国際博覧会協会（一部加工）</a:t>
            </a:r>
            <a:endParaRPr lang="ja-JP" sz="1400" dirty="0">
              <a:effectLst/>
              <a:latin typeface="+mn-ea"/>
              <a:cs typeface="ＭＳ Ｐゴシック" panose="020B0600070205080204" pitchFamily="50" charset="-128"/>
            </a:endParaRPr>
          </a:p>
        </p:txBody>
      </p:sp>
      <p:sp>
        <p:nvSpPr>
          <p:cNvPr id="139" name="テキスト ボックス 138"/>
          <p:cNvSpPr txBox="1"/>
          <p:nvPr/>
        </p:nvSpPr>
        <p:spPr>
          <a:xfrm>
            <a:off x="14799247" y="1257368"/>
            <a:ext cx="3144471" cy="276999"/>
          </a:xfrm>
          <a:prstGeom prst="rect">
            <a:avLst/>
          </a:prstGeom>
          <a:noFill/>
        </p:spPr>
        <p:txBody>
          <a:bodyPr wrap="square" rtlCol="0">
            <a:spAutoFit/>
          </a:bodyPr>
          <a:lstStyle/>
          <a:p>
            <a:pPr algn="ctr"/>
            <a:endParaRPr kumimoji="1" lang="en-US" altLang="ja-JP" sz="1200" dirty="0" smtClean="0"/>
          </a:p>
        </p:txBody>
      </p:sp>
      <p:sp>
        <p:nvSpPr>
          <p:cNvPr id="148" name="テキスト ボックス 147"/>
          <p:cNvSpPr txBox="1"/>
          <p:nvPr/>
        </p:nvSpPr>
        <p:spPr>
          <a:xfrm>
            <a:off x="945774" y="6486943"/>
            <a:ext cx="4052888" cy="138499"/>
          </a:xfrm>
          <a:prstGeom prst="rect">
            <a:avLst/>
          </a:prstGeom>
          <a:solidFill>
            <a:schemeClr val="bg1"/>
          </a:solidFill>
          <a:ln>
            <a:noFill/>
          </a:ln>
        </p:spPr>
        <p:txBody>
          <a:bodyPr wrap="square" lIns="0" tIns="0" rIns="0" bIns="0" rtlCol="0">
            <a:spAutoFit/>
          </a:bodyPr>
          <a:lstStyle/>
          <a:p>
            <a:r>
              <a:rPr lang="en-US" altLang="ja-JP" sz="900" dirty="0" smtClean="0"/>
              <a:t>※</a:t>
            </a:r>
            <a:r>
              <a:rPr lang="ja-JP" altLang="en-US" sz="900" dirty="0" smtClean="0"/>
              <a:t>今後の調整状況などにより、現在の配置計画については、変更が生じうる</a:t>
            </a:r>
            <a:endParaRPr kumimoji="1" lang="en-US" altLang="ja-JP" sz="900" dirty="0" smtClean="0"/>
          </a:p>
        </p:txBody>
      </p:sp>
      <p:sp>
        <p:nvSpPr>
          <p:cNvPr id="378" name="正方形/長方形 377"/>
          <p:cNvSpPr/>
          <p:nvPr/>
        </p:nvSpPr>
        <p:spPr>
          <a:xfrm>
            <a:off x="1507690" y="6102789"/>
            <a:ext cx="513016" cy="186195"/>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attFill prst="ltUpDiag">
                <a:fgClr>
                  <a:schemeClr val="bg1">
                    <a:lumMod val="95000"/>
                  </a:schemeClr>
                </a:fgClr>
                <a:bgClr>
                  <a:schemeClr val="bg1">
                    <a:lumMod val="85000"/>
                  </a:schemeClr>
                </a:bgClr>
              </a:pattFill>
            </a:endParaRPr>
          </a:p>
        </p:txBody>
      </p:sp>
      <p:sp>
        <p:nvSpPr>
          <p:cNvPr id="379" name="テキスト ボックス 378"/>
          <p:cNvSpPr txBox="1"/>
          <p:nvPr/>
        </p:nvSpPr>
        <p:spPr>
          <a:xfrm>
            <a:off x="1416811" y="5903992"/>
            <a:ext cx="694774" cy="169277"/>
          </a:xfrm>
          <a:prstGeom prst="rect">
            <a:avLst/>
          </a:prstGeom>
          <a:solidFill>
            <a:schemeClr val="bg1"/>
          </a:solidFill>
          <a:ln>
            <a:noFill/>
          </a:ln>
        </p:spPr>
        <p:txBody>
          <a:bodyPr wrap="square" lIns="0" tIns="0" rIns="0" bIns="0" rtlCol="0">
            <a:spAutoFit/>
          </a:bodyPr>
          <a:lstStyle/>
          <a:p>
            <a:pPr algn="ctr"/>
            <a:r>
              <a:rPr lang="ja-JP" altLang="en-US" sz="1100" dirty="0"/>
              <a:t>契約</a:t>
            </a:r>
            <a:r>
              <a:rPr kumimoji="1" lang="ja-JP" altLang="en-US" sz="1100" dirty="0" smtClean="0"/>
              <a:t>済</a:t>
            </a:r>
            <a:endParaRPr kumimoji="1" lang="en-US" altLang="ja-JP" sz="1050" dirty="0" smtClean="0"/>
          </a:p>
        </p:txBody>
      </p:sp>
      <p:sp>
        <p:nvSpPr>
          <p:cNvPr id="22" name="楕円 21"/>
          <p:cNvSpPr/>
          <p:nvPr/>
        </p:nvSpPr>
        <p:spPr>
          <a:xfrm>
            <a:off x="2221415" y="6482827"/>
            <a:ext cx="56891" cy="56891"/>
          </a:xfrm>
          <a:prstGeom prst="ellipse">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83" name="楕円 382"/>
          <p:cNvSpPr/>
          <p:nvPr/>
        </p:nvSpPr>
        <p:spPr>
          <a:xfrm>
            <a:off x="2380958" y="6485091"/>
            <a:ext cx="56891" cy="56891"/>
          </a:xfrm>
          <a:prstGeom prst="ellipse">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9" name="正方形/長方形 28"/>
          <p:cNvSpPr/>
          <p:nvPr/>
        </p:nvSpPr>
        <p:spPr>
          <a:xfrm>
            <a:off x="6882366" y="4973881"/>
            <a:ext cx="2361884" cy="345081"/>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377" name="直線コネクタ 376"/>
          <p:cNvCxnSpPr/>
          <p:nvPr/>
        </p:nvCxnSpPr>
        <p:spPr>
          <a:xfrm>
            <a:off x="4250931" y="4255325"/>
            <a:ext cx="5217515" cy="10893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6" name="正方形/長方形 385"/>
          <p:cNvSpPr/>
          <p:nvPr/>
        </p:nvSpPr>
        <p:spPr>
          <a:xfrm>
            <a:off x="8105730" y="2424454"/>
            <a:ext cx="1963024" cy="317450"/>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1" name="正方形/長方形 30"/>
          <p:cNvSpPr/>
          <p:nvPr/>
        </p:nvSpPr>
        <p:spPr>
          <a:xfrm>
            <a:off x="16086895" y="8077563"/>
            <a:ext cx="941203" cy="1587513"/>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69" name="図 6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9761" y="1678314"/>
            <a:ext cx="8252331" cy="4738529"/>
          </a:xfrm>
          <a:prstGeom prst="rect">
            <a:avLst/>
          </a:prstGeom>
        </p:spPr>
      </p:pic>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6596" y="2058000"/>
            <a:ext cx="2444390" cy="3324370"/>
          </a:xfrm>
          <a:prstGeom prst="rect">
            <a:avLst/>
          </a:prstGeom>
        </p:spPr>
      </p:pic>
      <p:sp>
        <p:nvSpPr>
          <p:cNvPr id="19" name="正方形/長方形 18"/>
          <p:cNvSpPr/>
          <p:nvPr/>
        </p:nvSpPr>
        <p:spPr>
          <a:xfrm>
            <a:off x="9800114" y="3889477"/>
            <a:ext cx="705215" cy="119229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図 7"/>
          <p:cNvPicPr>
            <a:picLocks noChangeAspect="1"/>
          </p:cNvPicPr>
          <p:nvPr/>
        </p:nvPicPr>
        <p:blipFill>
          <a:blip r:embed="rId5"/>
          <a:stretch>
            <a:fillRect/>
          </a:stretch>
        </p:blipFill>
        <p:spPr>
          <a:xfrm>
            <a:off x="8003431" y="2054729"/>
            <a:ext cx="2529942" cy="3399277"/>
          </a:xfrm>
          <a:prstGeom prst="rect">
            <a:avLst/>
          </a:prstGeom>
        </p:spPr>
      </p:pic>
      <p:sp>
        <p:nvSpPr>
          <p:cNvPr id="70" name="正方形/長方形 69"/>
          <p:cNvSpPr/>
          <p:nvPr/>
        </p:nvSpPr>
        <p:spPr>
          <a:xfrm>
            <a:off x="8062816" y="4844711"/>
            <a:ext cx="1115167" cy="47448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5" name="正方形/長方形 94"/>
          <p:cNvSpPr/>
          <p:nvPr/>
        </p:nvSpPr>
        <p:spPr>
          <a:xfrm>
            <a:off x="8060967" y="4796108"/>
            <a:ext cx="1049177" cy="465841"/>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428" name="直線コネクタ 427"/>
          <p:cNvCxnSpPr>
            <a:endCxn id="376" idx="1"/>
          </p:cNvCxnSpPr>
          <p:nvPr/>
        </p:nvCxnSpPr>
        <p:spPr>
          <a:xfrm>
            <a:off x="4523257" y="4200186"/>
            <a:ext cx="3585233" cy="945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6" name="テキスト ボックス 20"/>
          <p:cNvSpPr txBox="1"/>
          <p:nvPr/>
        </p:nvSpPr>
        <p:spPr>
          <a:xfrm>
            <a:off x="8108490" y="4931736"/>
            <a:ext cx="1209711" cy="427203"/>
          </a:xfrm>
          <a:prstGeom prst="rect">
            <a:avLst/>
          </a:prstGeom>
          <a:solidFill>
            <a:schemeClr val="bg1"/>
          </a:solidFill>
          <a:ln w="25400">
            <a:solidFill>
              <a:schemeClr val="tx1">
                <a:lumMod val="65000"/>
                <a:lumOff val="35000"/>
              </a:schemeClr>
            </a:solidFill>
          </a:ln>
        </p:spPr>
        <p:txBody>
          <a:bodyPr rot="0" spcFirstLastPara="0" vert="horz" wrap="square" numCol="1" spcCol="0" rtlCol="0" fromWordArt="0" anchor="ctr" anchorCtr="0" forceAA="0" compatLnSpc="1">
            <a:prstTxWarp prst="textNoShape">
              <a:avLst/>
            </a:prstTxWarp>
            <a:noAutofit/>
          </a:bodyPr>
          <a:lstStyle/>
          <a:p>
            <a:pPr algn="ctr">
              <a:spcAft>
                <a:spcPts val="0"/>
              </a:spcAft>
            </a:pPr>
            <a:r>
              <a:rPr lang="ja-JP" altLang="en-US" sz="1400" b="1" kern="100" dirty="0" smtClean="0">
                <a:latin typeface="游明朝" panose="02020400000000000000" pitchFamily="18" charset="-128"/>
                <a:ea typeface="ＭＳ ゴシック" panose="020B0609070205080204" pitchFamily="49" charset="-128"/>
                <a:cs typeface="Times New Roman" panose="02020603050405020304" pitchFamily="18" charset="0"/>
              </a:rPr>
              <a:t>⑧テーマ館</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3" name="角丸四角形 72"/>
          <p:cNvSpPr/>
          <p:nvPr/>
        </p:nvSpPr>
        <p:spPr>
          <a:xfrm>
            <a:off x="1331497" y="601975"/>
            <a:ext cx="9575074" cy="1044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nSpc>
                <a:spcPts val="2300"/>
              </a:lnSpc>
            </a:pPr>
            <a:r>
              <a:rPr lang="ja-JP" altLang="en-US" sz="1600" dirty="0" smtClean="0">
                <a:latin typeface="BIZ UDPゴシック" panose="020B0400000000000000" pitchFamily="50" charset="-128"/>
                <a:ea typeface="BIZ UDPゴシック" panose="020B0400000000000000" pitchFamily="50" charset="-128"/>
              </a:rPr>
              <a:t>▶⑦</a:t>
            </a:r>
            <a:r>
              <a:rPr lang="ja-JP" altLang="en-US" sz="1600" dirty="0">
                <a:latin typeface="BIZ UDPゴシック" panose="020B0400000000000000" pitchFamily="50" charset="-128"/>
                <a:ea typeface="BIZ UDPゴシック" panose="020B0400000000000000" pitchFamily="50" charset="-128"/>
              </a:rPr>
              <a:t>大催事場は</a:t>
            </a:r>
            <a:r>
              <a:rPr lang="en-US" altLang="ja-JP" sz="1600" dirty="0">
                <a:latin typeface="BIZ UDPゴシック" panose="020B0400000000000000" pitchFamily="50" charset="-128"/>
                <a:ea typeface="BIZ UDPゴシック" panose="020B0400000000000000" pitchFamily="50" charset="-128"/>
              </a:rPr>
              <a:t>2023</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月に</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回目の</a:t>
            </a:r>
            <a:r>
              <a:rPr lang="ja-JP" altLang="en-US" sz="1600" dirty="0" smtClean="0">
                <a:latin typeface="BIZ UDPゴシック" panose="020B0400000000000000" pitchFamily="50" charset="-128"/>
                <a:ea typeface="BIZ UDPゴシック" panose="020B0400000000000000" pitchFamily="50" charset="-128"/>
              </a:rPr>
              <a:t>公告済み</a:t>
            </a:r>
            <a:endParaRPr lang="ja-JP" altLang="en-US" sz="1600" dirty="0">
              <a:latin typeface="BIZ UDPゴシック" panose="020B0400000000000000" pitchFamily="50" charset="-128"/>
              <a:ea typeface="BIZ UDPゴシック" panose="020B0400000000000000" pitchFamily="50" charset="-128"/>
            </a:endParaRPr>
          </a:p>
          <a:p>
            <a:pPr>
              <a:lnSpc>
                <a:spcPts val="2300"/>
              </a:lnSpc>
            </a:pPr>
            <a:r>
              <a:rPr lang="ja-JP" altLang="en-US" sz="1600" dirty="0" smtClean="0">
                <a:latin typeface="BIZ UDPゴシック" panose="020B0400000000000000" pitchFamily="50" charset="-128"/>
                <a:ea typeface="BIZ UDPゴシック" panose="020B0400000000000000" pitchFamily="50" charset="-128"/>
              </a:rPr>
              <a:t>▶⑧</a:t>
            </a:r>
            <a:r>
              <a:rPr lang="ja-JP" altLang="en-US" sz="1600" dirty="0">
                <a:latin typeface="BIZ UDPゴシック" panose="020B0400000000000000" pitchFamily="50" charset="-128"/>
                <a:ea typeface="BIZ UDPゴシック" panose="020B0400000000000000" pitchFamily="50" charset="-128"/>
              </a:rPr>
              <a:t>テーマ館のうち、</a:t>
            </a:r>
            <a:r>
              <a:rPr lang="en-US" altLang="ja-JP" sz="1600" dirty="0">
                <a:latin typeface="BIZ UDPゴシック" panose="020B0400000000000000" pitchFamily="50" charset="-128"/>
                <a:ea typeface="BIZ UDPゴシック" panose="020B0400000000000000" pitchFamily="50" charset="-128"/>
              </a:rPr>
              <a:t>3</a:t>
            </a:r>
            <a:r>
              <a:rPr lang="ja-JP" altLang="en-US" sz="1600" dirty="0">
                <a:latin typeface="BIZ UDPゴシック" panose="020B0400000000000000" pitchFamily="50" charset="-128"/>
                <a:ea typeface="BIZ UDPゴシック" panose="020B0400000000000000" pitchFamily="50" charset="-128"/>
              </a:rPr>
              <a:t>件（河瀬館・小山館・宮田館）は公告中。１件（落合館）は再公告に向け検討中。</a:t>
            </a:r>
          </a:p>
          <a:p>
            <a:pPr>
              <a:lnSpc>
                <a:spcPts val="2300"/>
              </a:lnSpc>
            </a:pPr>
            <a:r>
              <a:rPr lang="ja-JP" altLang="en-US" sz="1600" dirty="0">
                <a:latin typeface="BIZ UDPゴシック" panose="020B0400000000000000" pitchFamily="50" charset="-128"/>
                <a:ea typeface="BIZ UDPゴシック" panose="020B0400000000000000" pitchFamily="50" charset="-128"/>
              </a:rPr>
              <a:t>  残りの２件（石黒館・中島館）については現物協賛</a:t>
            </a:r>
            <a:r>
              <a:rPr lang="ja-JP" altLang="en-US" sz="1600" dirty="0" smtClean="0">
                <a:latin typeface="BIZ UDPゴシック" panose="020B0400000000000000" pitchFamily="50" charset="-128"/>
                <a:ea typeface="BIZ UDPゴシック" panose="020B0400000000000000" pitchFamily="50" charset="-128"/>
              </a:rPr>
              <a:t>予定</a:t>
            </a:r>
            <a:endParaRPr lang="ja-JP" altLang="en-US" sz="1600" dirty="0">
              <a:latin typeface="BIZ UDPゴシック" panose="020B0400000000000000" pitchFamily="50" charset="-128"/>
              <a:ea typeface="BIZ UDPゴシック" panose="020B0400000000000000" pitchFamily="50" charset="-128"/>
            </a:endParaRPr>
          </a:p>
        </p:txBody>
      </p:sp>
      <p:sp>
        <p:nvSpPr>
          <p:cNvPr id="96"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71987" y="6325720"/>
            <a:ext cx="236601" cy="494494"/>
          </a:xfrm>
        </p:spPr>
        <p:txBody>
          <a:bodyPr/>
          <a:lstStyle/>
          <a:p>
            <a:fld id="{86CB4B4D-7CA3-9044-876B-883B54F8677D}" type="slidenum">
              <a:rPr lang="en-US" altLang="ja-JP" b="1" smtClean="0">
                <a:solidFill>
                  <a:schemeClr val="tx1"/>
                </a:solidFill>
              </a:rPr>
              <a:t>6</a:t>
            </a:fld>
            <a:endParaRPr lang="ja-JP" altLang="en-US" b="1" dirty="0">
              <a:solidFill>
                <a:schemeClr val="tx1"/>
              </a:solidFill>
            </a:endParaRPr>
          </a:p>
        </p:txBody>
      </p:sp>
    </p:spTree>
    <p:extLst>
      <p:ext uri="{BB962C8B-B14F-4D97-AF65-F5344CB8AC3E}">
        <p14:creationId xmlns:p14="http://schemas.microsoft.com/office/powerpoint/2010/main" val="288273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200217" y="686468"/>
            <a:ext cx="9792000" cy="828000"/>
          </a:xfrm>
          <a:prstGeom prst="roundRect">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r>
              <a:rPr lang="ja-JP" altLang="en-US" sz="1600" dirty="0" smtClean="0">
                <a:latin typeface="BIZ UDPゴシック" panose="020B0400000000000000" pitchFamily="50" charset="-128"/>
                <a:ea typeface="BIZ UDPゴシック" panose="020B0400000000000000" pitchFamily="50" charset="-128"/>
              </a:rPr>
              <a:t>▶パビリオン</a:t>
            </a:r>
            <a:r>
              <a:rPr lang="ja-JP" altLang="en-US" sz="1600" dirty="0">
                <a:latin typeface="BIZ UDPゴシック" panose="020B0400000000000000" pitchFamily="50" charset="-128"/>
                <a:ea typeface="BIZ UDPゴシック" panose="020B0400000000000000" pitchFamily="50" charset="-128"/>
              </a:rPr>
              <a:t>展示は、「①公式参加者パビリオン」、「②テーマ事業パビリオン」、「③日本政府館」</a:t>
            </a:r>
            <a:r>
              <a:rPr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smtClean="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④自治体館」、「⑤企業パビリオン」の５種類があり、今後、約９０のパビリオンが順次建築</a:t>
            </a:r>
            <a:r>
              <a:rPr kumimoji="1" lang="ja-JP" altLang="en-US" sz="1600" dirty="0" smtClean="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2" name="テキスト ボックス 1"/>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パビリオン展示</a:t>
            </a:r>
          </a:p>
        </p:txBody>
      </p:sp>
      <p:sp>
        <p:nvSpPr>
          <p:cNvPr id="6" name="テキスト ボックス 5"/>
          <p:cNvSpPr txBox="1"/>
          <p:nvPr/>
        </p:nvSpPr>
        <p:spPr>
          <a:xfrm>
            <a:off x="862149" y="1674105"/>
            <a:ext cx="6224864" cy="4462760"/>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rPr>
              <a:t>①　公式参加パビリオン</a:t>
            </a:r>
            <a:endParaRPr lang="en-US" altLang="ja-JP" b="1"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万博に参加する各国政府・国際機関が企画する</a:t>
            </a:r>
            <a:r>
              <a:rPr kumimoji="1" lang="ja-JP" altLang="en-US" sz="1600" dirty="0" smtClean="0">
                <a:latin typeface="BIZ UDPゴシック" panose="020B0400000000000000" pitchFamily="50" charset="-128"/>
                <a:ea typeface="BIZ UDPゴシック" panose="020B0400000000000000" pitchFamily="50" charset="-128"/>
              </a:rPr>
              <a:t>パビリオン</a:t>
            </a:r>
            <a:endParaRPr kumimoji="1" lang="en-US" altLang="ja-JP" sz="1600"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②　テーマ事業パビリオン</a:t>
            </a:r>
            <a:endParaRPr kumimoji="1" lang="en-US" altLang="ja-JP"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８人のテーマプロデューサーが企画するパビリオン</a:t>
            </a:r>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b="1" dirty="0">
                <a:latin typeface="BIZ UDPゴシック" panose="020B0400000000000000" pitchFamily="50" charset="-128"/>
                <a:ea typeface="BIZ UDPゴシック" panose="020B0400000000000000" pitchFamily="50" charset="-128"/>
              </a:rPr>
              <a:t>③　日本政府館</a:t>
            </a:r>
            <a:endParaRPr kumimoji="1" lang="en-US" altLang="ja-JP"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日本政府（経産省）が企画するパビリオン</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「いのちと、いのちの、あいだに」のテーマの下、企画</a:t>
            </a:r>
            <a:r>
              <a:rPr lang="ja-JP" altLang="en-US" sz="1600" dirty="0" smtClean="0">
                <a:latin typeface="BIZ UDPゴシック" panose="020B0400000000000000" pitchFamily="50" charset="-128"/>
                <a:ea typeface="BIZ UDPゴシック" panose="020B0400000000000000" pitchFamily="50" charset="-128"/>
              </a:rPr>
              <a:t>を検討中</a:t>
            </a:r>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④　自治体館</a:t>
            </a:r>
            <a:endParaRPr lang="en-US" altLang="ja-JP" b="1"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自治体等が企画するパビリオン</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大阪府・市が連携し、「大阪ヘルスケアパビリオン」</a:t>
            </a:r>
            <a:r>
              <a:rPr lang="ja-JP" altLang="en-US" sz="1600" dirty="0" smtClean="0">
                <a:latin typeface="BIZ UDPゴシック" panose="020B0400000000000000" pitchFamily="50" charset="-128"/>
                <a:ea typeface="BIZ UDPゴシック" panose="020B0400000000000000" pitchFamily="50" charset="-128"/>
              </a:rPr>
              <a:t>を出展</a:t>
            </a: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endParaRPr kumimoji="1" lang="en-US" altLang="ja-JP" sz="1600"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⑤　企業パビリオン</a:t>
            </a:r>
            <a:endParaRPr lang="en-US" altLang="ja-JP" b="1"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民間企業等が自由に企画するパビリオン</a:t>
            </a:r>
            <a:endParaRPr kumimoji="1"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　万博の「華」となるパビリオン</a:t>
            </a:r>
            <a:endParaRPr kumimoji="1" lang="ja-JP" altLang="en-US" sz="1600"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21958" y="2521073"/>
            <a:ext cx="5073801" cy="3343074"/>
          </a:xfrm>
          <a:prstGeom prst="rect">
            <a:avLst/>
          </a:prstGeom>
        </p:spPr>
      </p:pic>
      <p:sp>
        <p:nvSpPr>
          <p:cNvPr id="9" name="正方形/長方形 8"/>
          <p:cNvSpPr/>
          <p:nvPr/>
        </p:nvSpPr>
        <p:spPr>
          <a:xfrm>
            <a:off x="6721958" y="2058406"/>
            <a:ext cx="4162926" cy="348813"/>
          </a:xfrm>
          <a:prstGeom prst="rect">
            <a:avLst/>
          </a:prstGeom>
        </p:spPr>
        <p:txBody>
          <a:bodyPr wrap="square">
            <a:spAutoFit/>
          </a:bodyPr>
          <a:lstStyle/>
          <a:p>
            <a:pPr>
              <a:lnSpc>
                <a:spcPts val="2000"/>
              </a:lnSpc>
            </a:pPr>
            <a:r>
              <a:rPr lang="ja-JP" altLang="en-US" b="1" dirty="0">
                <a:latin typeface="Meiryo UI" panose="020B0604030504040204" pitchFamily="50" charset="-128"/>
                <a:ea typeface="Meiryo UI" panose="020B0604030504040204" pitchFamily="50" charset="-128"/>
              </a:rPr>
              <a:t>≪各パビリオンの配置案≫</a:t>
            </a:r>
          </a:p>
        </p:txBody>
      </p:sp>
      <p:sp>
        <p:nvSpPr>
          <p:cNvPr id="10" name="正方形/長方形 9"/>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1"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00262" y="6360829"/>
            <a:ext cx="236601" cy="494494"/>
          </a:xfrm>
        </p:spPr>
        <p:txBody>
          <a:bodyPr/>
          <a:lstStyle/>
          <a:p>
            <a:fld id="{86CB4B4D-7CA3-9044-876B-883B54F8677D}" type="slidenum">
              <a:rPr lang="en-US" altLang="ja-JP" b="1" smtClean="0">
                <a:solidFill>
                  <a:schemeClr val="tx1"/>
                </a:solidFill>
              </a:rPr>
              <a:t>7</a:t>
            </a:fld>
            <a:endParaRPr lang="ja-JP" altLang="en-US" b="1" dirty="0">
              <a:solidFill>
                <a:schemeClr val="tx1"/>
              </a:solidFill>
            </a:endParaRPr>
          </a:p>
        </p:txBody>
      </p:sp>
    </p:spTree>
    <p:extLst>
      <p:ext uri="{BB962C8B-B14F-4D97-AF65-F5344CB8AC3E}">
        <p14:creationId xmlns:p14="http://schemas.microsoft.com/office/powerpoint/2010/main" val="360457467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959426" y="609939"/>
            <a:ext cx="8280000" cy="756000"/>
          </a:xfrm>
          <a:prstGeom prst="roundRect">
            <a:avLst>
              <a:gd name="adj" fmla="val 23249"/>
            </a:avLst>
          </a:prstGeom>
          <a:solidFill>
            <a:schemeClr val="accent1">
              <a:lumMod val="20000"/>
              <a:lumOff val="80000"/>
            </a:schemeClr>
          </a:solidFill>
          <a:ln w="12700" cap="flat">
            <a:solidFill>
              <a:schemeClr val="accent1">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nSpc>
                <a:spcPts val="2300"/>
              </a:lnSpc>
            </a:pPr>
            <a:r>
              <a:rPr lang="ja-JP" altLang="en-US" sz="1600" dirty="0" smtClean="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目標</a:t>
            </a:r>
            <a:r>
              <a:rPr lang="en-US" altLang="ja-JP" sz="1600" dirty="0">
                <a:latin typeface="BIZ UDPゴシック" panose="020B0400000000000000" pitchFamily="50" charset="-128"/>
                <a:ea typeface="BIZ UDPゴシック" panose="020B0400000000000000" pitchFamily="50" charset="-128"/>
              </a:rPr>
              <a:t>150</a:t>
            </a:r>
            <a:r>
              <a:rPr lang="ja-JP" altLang="en-US" sz="1600" dirty="0">
                <a:latin typeface="BIZ UDPゴシック" panose="020B0400000000000000" pitchFamily="50" charset="-128"/>
                <a:ea typeface="BIZ UDPゴシック" panose="020B0400000000000000" pitchFamily="50" charset="-128"/>
              </a:rPr>
              <a:t>か</a:t>
            </a:r>
            <a:r>
              <a:rPr lang="ja-JP" altLang="en-US" sz="1600" dirty="0" smtClean="0">
                <a:latin typeface="BIZ UDPゴシック" panose="020B0400000000000000" pitchFamily="50" charset="-128"/>
                <a:ea typeface="BIZ UDPゴシック" panose="020B0400000000000000" pitchFamily="50" charset="-128"/>
              </a:rPr>
              <a:t>国、</a:t>
            </a:r>
            <a:r>
              <a:rPr lang="en-US" altLang="ja-JP" sz="1600" dirty="0" smtClean="0">
                <a:latin typeface="BIZ UDPゴシック" panose="020B0400000000000000" pitchFamily="50" charset="-128"/>
                <a:ea typeface="BIZ UDPゴシック" panose="020B0400000000000000" pitchFamily="50" charset="-128"/>
              </a:rPr>
              <a:t>25</a:t>
            </a:r>
            <a:r>
              <a:rPr lang="ja-JP" altLang="en-US" sz="1600" dirty="0">
                <a:latin typeface="BIZ UDPゴシック" panose="020B0400000000000000" pitchFamily="50" charset="-128"/>
                <a:ea typeface="BIZ UDPゴシック" panose="020B0400000000000000" pitchFamily="50" charset="-128"/>
              </a:rPr>
              <a:t>国際</a:t>
            </a:r>
            <a:r>
              <a:rPr lang="ja-JP" altLang="en-US" sz="1600" dirty="0" smtClean="0">
                <a:latin typeface="BIZ UDPゴシック" panose="020B0400000000000000" pitchFamily="50" charset="-128"/>
                <a:ea typeface="BIZ UDPゴシック" panose="020B0400000000000000" pitchFamily="50" charset="-128"/>
              </a:rPr>
              <a:t>機関に対して、現在</a:t>
            </a:r>
            <a:r>
              <a:rPr lang="ja-JP" altLang="en-US" sz="1600" dirty="0">
                <a:latin typeface="BIZ UDPゴシック" panose="020B0400000000000000" pitchFamily="50" charset="-128"/>
                <a:ea typeface="BIZ UDPゴシック" panose="020B0400000000000000" pitchFamily="50" charset="-128"/>
              </a:rPr>
              <a:t>、</a:t>
            </a:r>
            <a:r>
              <a:rPr lang="en-US" altLang="ja-JP" sz="1600" dirty="0">
                <a:latin typeface="BIZ UDPゴシック" panose="020B0400000000000000" pitchFamily="50" charset="-128"/>
                <a:ea typeface="BIZ UDPゴシック" panose="020B0400000000000000" pitchFamily="50" charset="-128"/>
              </a:rPr>
              <a:t>153</a:t>
            </a:r>
            <a:r>
              <a:rPr lang="ja-JP" altLang="en-US" sz="1600" dirty="0">
                <a:latin typeface="BIZ UDPゴシック" panose="020B0400000000000000" pitchFamily="50" charset="-128"/>
                <a:ea typeface="BIZ UDPゴシック" panose="020B0400000000000000" pitchFamily="50" charset="-128"/>
              </a:rPr>
              <a:t>の国・地域、８国際機関が参加</a:t>
            </a:r>
            <a:r>
              <a:rPr lang="ja-JP" altLang="en-US" sz="1600" dirty="0" smtClean="0">
                <a:latin typeface="BIZ UDPゴシック" panose="020B0400000000000000" pitchFamily="50" charset="-128"/>
                <a:ea typeface="BIZ UDPゴシック" panose="020B0400000000000000" pitchFamily="50" charset="-128"/>
              </a:rPr>
              <a:t>表明</a:t>
            </a:r>
            <a:endParaRPr lang="en-US" altLang="ja-JP" sz="1600" dirty="0">
              <a:latin typeface="BIZ UDPゴシック" panose="020B0400000000000000" pitchFamily="50" charset="-128"/>
              <a:ea typeface="BIZ UDPゴシック" panose="020B0400000000000000" pitchFamily="50" charset="-128"/>
            </a:endParaRPr>
          </a:p>
          <a:p>
            <a:pPr>
              <a:lnSpc>
                <a:spcPts val="2300"/>
              </a:lnSpc>
            </a:pPr>
            <a:r>
              <a:rPr lang="ja-JP" altLang="en-US" sz="1600" dirty="0">
                <a:latin typeface="BIZ UDPゴシック" panose="020B0400000000000000" pitchFamily="50" charset="-128"/>
                <a:ea typeface="BIZ UDPゴシック" panose="020B0400000000000000" pitchFamily="50" charset="-128"/>
              </a:rPr>
              <a:t>　</a:t>
            </a:r>
            <a:r>
              <a:rPr lang="ja-JP" altLang="en-US" sz="1400" dirty="0" smtClean="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 1970</a:t>
            </a:r>
            <a:r>
              <a:rPr lang="ja-JP" altLang="en-US" sz="1400" dirty="0">
                <a:latin typeface="BIZ UDPゴシック" panose="020B0400000000000000" pitchFamily="50" charset="-128"/>
                <a:ea typeface="BIZ UDPゴシック" panose="020B0400000000000000" pitchFamily="50" charset="-128"/>
              </a:rPr>
              <a:t>年大阪万博は</a:t>
            </a:r>
            <a:r>
              <a:rPr lang="ja-JP" altLang="en-US" sz="1400" dirty="0" smtClean="0">
                <a:latin typeface="BIZ UDPゴシック" panose="020B0400000000000000" pitchFamily="50" charset="-128"/>
                <a:ea typeface="BIZ UDPゴシック" panose="020B0400000000000000" pitchFamily="50" charset="-128"/>
              </a:rPr>
              <a:t>７６か国、４</a:t>
            </a:r>
            <a:r>
              <a:rPr lang="ja-JP" altLang="en-US" sz="1400" dirty="0">
                <a:latin typeface="BIZ UDPゴシック" panose="020B0400000000000000" pitchFamily="50" charset="-128"/>
                <a:ea typeface="BIZ UDPゴシック" panose="020B0400000000000000" pitchFamily="50" charset="-128"/>
              </a:rPr>
              <a:t>国際</a:t>
            </a:r>
            <a:r>
              <a:rPr lang="ja-JP" altLang="en-US" sz="1400" dirty="0" smtClean="0">
                <a:latin typeface="BIZ UDPゴシック" panose="020B0400000000000000" pitchFamily="50" charset="-128"/>
                <a:ea typeface="BIZ UDPゴシック" panose="020B0400000000000000" pitchFamily="50" charset="-128"/>
              </a:rPr>
              <a:t>機関。</a:t>
            </a:r>
            <a:r>
              <a:rPr lang="en-US" altLang="ja-JP" sz="1400" dirty="0" smtClean="0">
                <a:latin typeface="BIZ UDPゴシック" panose="020B0400000000000000" pitchFamily="50" charset="-128"/>
                <a:ea typeface="BIZ UDPゴシック" panose="020B0400000000000000" pitchFamily="50" charset="-128"/>
              </a:rPr>
              <a:t>2005</a:t>
            </a:r>
            <a:r>
              <a:rPr lang="ja-JP" altLang="en-US" sz="1400" dirty="0" smtClean="0">
                <a:latin typeface="BIZ UDPゴシック" panose="020B0400000000000000" pitchFamily="50" charset="-128"/>
                <a:ea typeface="BIZ UDPゴシック" panose="020B0400000000000000" pitchFamily="50" charset="-128"/>
              </a:rPr>
              <a:t>年愛知</a:t>
            </a:r>
            <a:r>
              <a:rPr lang="ja-JP" altLang="en-US" sz="1400" dirty="0">
                <a:latin typeface="BIZ UDPゴシック" panose="020B0400000000000000" pitchFamily="50" charset="-128"/>
                <a:ea typeface="BIZ UDPゴシック" panose="020B0400000000000000" pitchFamily="50" charset="-128"/>
              </a:rPr>
              <a:t>博は</a:t>
            </a:r>
            <a:r>
              <a:rPr lang="en-US" altLang="ja-JP" sz="1400" dirty="0">
                <a:latin typeface="BIZ UDPゴシック" panose="020B0400000000000000" pitchFamily="50" charset="-128"/>
                <a:ea typeface="BIZ UDPゴシック" panose="020B0400000000000000" pitchFamily="50" charset="-128"/>
              </a:rPr>
              <a:t>121</a:t>
            </a:r>
            <a:r>
              <a:rPr lang="ja-JP" altLang="en-US" sz="1400" dirty="0">
                <a:latin typeface="BIZ UDPゴシック" panose="020B0400000000000000" pitchFamily="50" charset="-128"/>
                <a:ea typeface="BIZ UDPゴシック" panose="020B0400000000000000" pitchFamily="50" charset="-128"/>
              </a:rPr>
              <a:t>か国、４国際</a:t>
            </a:r>
            <a:r>
              <a:rPr lang="ja-JP" altLang="en-US" sz="1400" dirty="0" smtClean="0">
                <a:latin typeface="BIZ UDPゴシック" panose="020B0400000000000000" pitchFamily="50" charset="-128"/>
                <a:ea typeface="BIZ UDPゴシック" panose="020B0400000000000000" pitchFamily="50" charset="-128"/>
              </a:rPr>
              <a:t>機関）</a:t>
            </a:r>
            <a:endParaRPr lang="en-US" altLang="ja-JP" sz="1400" dirty="0">
              <a:latin typeface="BIZ UDPゴシック" panose="020B0400000000000000" pitchFamily="50" charset="-128"/>
              <a:ea typeface="BIZ UDPゴシック" panose="020B0400000000000000" pitchFamily="50" charset="-128"/>
            </a:endParaRPr>
          </a:p>
        </p:txBody>
      </p:sp>
      <p:sp>
        <p:nvSpPr>
          <p:cNvPr id="85" name="テキスト ボックス 84"/>
          <p:cNvSpPr txBox="1"/>
          <p:nvPr/>
        </p:nvSpPr>
        <p:spPr>
          <a:xfrm>
            <a:off x="1524000" y="0"/>
            <a:ext cx="9144000" cy="523220"/>
          </a:xfrm>
          <a:prstGeom prst="rect">
            <a:avLst/>
          </a:prstGeom>
          <a:solidFill>
            <a:schemeClr val="accent1"/>
          </a:solidFill>
        </p:spPr>
        <p:txBody>
          <a:bodyPr wrap="square" rtlCol="0">
            <a:spAutoFit/>
          </a:bodyPr>
          <a:lstStyle/>
          <a:p>
            <a:pPr algn="ctr"/>
            <a:r>
              <a:rPr lang="ja-JP" altLang="en-US" sz="2800" b="1" dirty="0">
                <a:solidFill>
                  <a:schemeClr val="bg1"/>
                </a:solidFill>
                <a:latin typeface="BIZ UDPゴシック" panose="020B0400000000000000" pitchFamily="50" charset="-128"/>
                <a:ea typeface="BIZ UDPゴシック" panose="020B0400000000000000" pitchFamily="50" charset="-128"/>
              </a:rPr>
              <a:t>万博へ</a:t>
            </a:r>
            <a:r>
              <a:rPr lang="ja-JP" altLang="en-US" sz="2800" b="1" dirty="0" smtClean="0">
                <a:solidFill>
                  <a:schemeClr val="bg1"/>
                </a:solidFill>
                <a:latin typeface="BIZ UDPゴシック" panose="020B0400000000000000" pitchFamily="50" charset="-128"/>
                <a:ea typeface="BIZ UDPゴシック" panose="020B0400000000000000" pitchFamily="50" charset="-128"/>
              </a:rPr>
              <a:t>の参加招請活動の状況</a:t>
            </a:r>
            <a:endParaRPr lang="ja-JP" altLang="en-US" b="1" i="1" dirty="0">
              <a:solidFill>
                <a:schemeClr val="bg1"/>
              </a:solidFill>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a:off x="192505" y="1409750"/>
            <a:ext cx="11827042" cy="523220"/>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■アジア（</a:t>
            </a:r>
            <a:r>
              <a:rPr lang="en-US" altLang="ja-JP" sz="1400" b="1" u="sng" dirty="0">
                <a:latin typeface="Meiryo UI" panose="020B0604030504040204" pitchFamily="50" charset="-128"/>
                <a:ea typeface="Meiryo UI" panose="020B0604030504040204" pitchFamily="50" charset="-128"/>
              </a:rPr>
              <a:t>19</a:t>
            </a:r>
            <a:r>
              <a:rPr lang="ja-JP" altLang="en-US" sz="1400" b="1" u="sng" dirty="0">
                <a:latin typeface="Meiryo UI" panose="020B0604030504040204" pitchFamily="50" charset="-128"/>
                <a:ea typeface="Meiryo UI" panose="020B0604030504040204" pitchFamily="50" charset="-128"/>
              </a:rPr>
              <a:t>か国）：</a:t>
            </a:r>
            <a:endParaRPr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インド、インドネシア、カンボジア、シンガポール、スリランカ、タイ、韓国、中国、ネパール、ベトナム、パキスタン、バングラデシュ、東ティモール、ブータン</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ブルネイ</a:t>
            </a:r>
            <a:r>
              <a:rPr lang="ja-JP" altLang="en-US" sz="1200" dirty="0">
                <a:latin typeface="Meiryo UI" panose="020B0604030504040204" pitchFamily="50" charset="-128"/>
                <a:ea typeface="Meiryo UI" panose="020B0604030504040204" pitchFamily="50" charset="-128"/>
              </a:rPr>
              <a:t>、フィリピン、マレーシア、モンゴル、ラオス</a:t>
            </a:r>
            <a:endParaRPr kumimoji="1" lang="ja-JP" altLang="en-US" sz="1200" dirty="0">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184783" y="2021104"/>
            <a:ext cx="11827042" cy="707886"/>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■米州（</a:t>
            </a:r>
            <a:r>
              <a:rPr lang="en-US" altLang="ja-JP" sz="1400" b="1" u="sng" dirty="0">
                <a:latin typeface="Meiryo UI" panose="020B0604030504040204" pitchFamily="50" charset="-128"/>
                <a:ea typeface="Meiryo UI" panose="020B0604030504040204" pitchFamily="50" charset="-128"/>
              </a:rPr>
              <a:t>24</a:t>
            </a:r>
            <a:r>
              <a:rPr lang="ja-JP" altLang="en-US" sz="1400" b="1" u="sng" dirty="0">
                <a:latin typeface="Meiryo UI" panose="020B0604030504040204" pitchFamily="50" charset="-128"/>
                <a:ea typeface="Meiryo UI" panose="020B0604030504040204" pitchFamily="50" charset="-128"/>
              </a:rPr>
              <a:t>か国）：</a:t>
            </a:r>
            <a:endParaRPr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米国、アルゼンチン、アンティグア・バーブーダ、ウルグアイ、エルサルバドル、ガイアナ、カナダ、キューバ、グアテマラ、スリナム</a:t>
            </a:r>
            <a:r>
              <a:rPr lang="ja-JP" altLang="en-US" sz="1200" dirty="0" smtClean="0">
                <a:latin typeface="Meiryo UI" panose="020B0604030504040204" pitchFamily="50" charset="-128"/>
                <a:ea typeface="Meiryo UI" panose="020B0604030504040204" pitchFamily="50" charset="-128"/>
              </a:rPr>
              <a:t>、セントビンセント</a:t>
            </a:r>
            <a:r>
              <a:rPr lang="ja-JP" altLang="en-US" sz="1200" dirty="0">
                <a:latin typeface="Meiryo UI" panose="020B0604030504040204" pitchFamily="50" charset="-128"/>
                <a:ea typeface="Meiryo UI" panose="020B0604030504040204" pitchFamily="50" charset="-128"/>
              </a:rPr>
              <a:t>及びグレナディーン諸島、セントクリストファー・ネービス</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セントルシア</a:t>
            </a:r>
            <a:r>
              <a:rPr lang="ja-JP" altLang="en-US" sz="1200" dirty="0">
                <a:latin typeface="Meiryo UI" panose="020B0604030504040204" pitchFamily="50" charset="-128"/>
                <a:ea typeface="Meiryo UI" panose="020B0604030504040204" pitchFamily="50" charset="-128"/>
              </a:rPr>
              <a:t>、ドミニカ共和国、トリニダード・トバゴ、ハイチ、パナマ、パラグアイ</a:t>
            </a:r>
            <a:r>
              <a:rPr lang="ja-JP" altLang="en-US" sz="1200" dirty="0" smtClean="0">
                <a:latin typeface="Meiryo UI" panose="020B0604030504040204" pitchFamily="50" charset="-128"/>
                <a:ea typeface="Meiryo UI" panose="020B0604030504040204" pitchFamily="50" charset="-128"/>
              </a:rPr>
              <a:t>、ブラジル</a:t>
            </a:r>
            <a:r>
              <a:rPr lang="ja-JP" altLang="en-US" sz="1200" dirty="0">
                <a:latin typeface="Meiryo UI" panose="020B0604030504040204" pitchFamily="50" charset="-128"/>
                <a:ea typeface="Meiryo UI" panose="020B0604030504040204" pitchFamily="50" charset="-128"/>
              </a:rPr>
              <a:t>、ボリビア、ホンジュラス、ベリーズ、ペルー、メキシコ</a:t>
            </a:r>
            <a:endParaRPr kumimoji="1" lang="en-US" altLang="ja-JP" sz="1200" dirty="0">
              <a:latin typeface="Meiryo UI" panose="020B0604030504040204" pitchFamily="50" charset="-128"/>
              <a:ea typeface="Meiryo UI" panose="020B0604030504040204" pitchFamily="50" charset="-128"/>
            </a:endParaRPr>
          </a:p>
        </p:txBody>
      </p:sp>
      <p:sp>
        <p:nvSpPr>
          <p:cNvPr id="136" name="テキスト ボックス 135"/>
          <p:cNvSpPr txBox="1"/>
          <p:nvPr/>
        </p:nvSpPr>
        <p:spPr>
          <a:xfrm>
            <a:off x="177060" y="2829432"/>
            <a:ext cx="11827042" cy="892552"/>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■欧州（</a:t>
            </a:r>
            <a:r>
              <a:rPr lang="en-US" altLang="ja-JP" sz="1400" b="1" u="sng" dirty="0">
                <a:latin typeface="Meiryo UI" panose="020B0604030504040204" pitchFamily="50" charset="-128"/>
                <a:ea typeface="Meiryo UI" panose="020B0604030504040204" pitchFamily="50" charset="-128"/>
              </a:rPr>
              <a:t>39</a:t>
            </a:r>
            <a:r>
              <a:rPr lang="ja-JP" altLang="en-US" sz="1400" b="1" u="sng" dirty="0">
                <a:latin typeface="Meiryo UI" panose="020B0604030504040204" pitchFamily="50" charset="-128"/>
                <a:ea typeface="Meiryo UI" panose="020B0604030504040204" pitchFamily="50" charset="-128"/>
              </a:rPr>
              <a:t>か国）：</a:t>
            </a:r>
            <a:endParaRPr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アイルランド、アゼルバイジャン、アルメニア、イタリア、ウズベキスタン、英国、エストニア、オーストリア、オランダ、カザフスタン、北マケドニア、ギリシャ</a:t>
            </a:r>
            <a:r>
              <a:rPr lang="ja-JP" altLang="en-US" sz="1200" dirty="0" smtClean="0">
                <a:latin typeface="Meiryo UI" panose="020B0604030504040204" pitchFamily="50" charset="-128"/>
                <a:ea typeface="Meiryo UI" panose="020B0604030504040204" pitchFamily="50" charset="-128"/>
              </a:rPr>
              <a:t>、キルギス</a:t>
            </a:r>
            <a:r>
              <a:rPr lang="ja-JP" altLang="en-US" sz="1200" dirty="0">
                <a:latin typeface="Meiryo UI" panose="020B0604030504040204" pitchFamily="50" charset="-128"/>
                <a:ea typeface="Meiryo UI" panose="020B0604030504040204" pitchFamily="50" charset="-128"/>
              </a:rPr>
              <a:t>、コソボ、スイス、スペイン、スロバキア</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スロベニア</a:t>
            </a:r>
            <a:r>
              <a:rPr lang="ja-JP" altLang="en-US" sz="1200" dirty="0">
                <a:latin typeface="Meiryo UI" panose="020B0604030504040204" pitchFamily="50" charset="-128"/>
                <a:ea typeface="Meiryo UI" panose="020B0604030504040204" pitchFamily="50" charset="-128"/>
              </a:rPr>
              <a:t>、セルビア、タジキスタン、チェコ、ドイツ、トルクメニスタン、バチカン、ハンガリー、フランス</a:t>
            </a:r>
            <a:r>
              <a:rPr lang="ja-JP" altLang="en-US" sz="1200" dirty="0" smtClean="0">
                <a:latin typeface="Meiryo UI" panose="020B0604030504040204" pitchFamily="50" charset="-128"/>
                <a:ea typeface="Meiryo UI" panose="020B0604030504040204" pitchFamily="50" charset="-128"/>
              </a:rPr>
              <a:t>、ブルガリア</a:t>
            </a:r>
            <a:r>
              <a:rPr lang="ja-JP" altLang="en-US" sz="1200" dirty="0">
                <a:latin typeface="Meiryo UI" panose="020B0604030504040204" pitchFamily="50" charset="-128"/>
                <a:ea typeface="Meiryo UI" panose="020B0604030504040204" pitchFamily="50" charset="-128"/>
              </a:rPr>
              <a:t>、ベルギー、ポーランド、ポルトガル、マルタ、モナコ、モルドバ、モンテネグロ、ラトビア</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リトアニア</a:t>
            </a:r>
            <a:r>
              <a:rPr lang="ja-JP" altLang="en-US" sz="1200" dirty="0">
                <a:latin typeface="Meiryo UI" panose="020B0604030504040204" pitchFamily="50" charset="-128"/>
                <a:ea typeface="Meiryo UI" panose="020B0604030504040204" pitchFamily="50" charset="-128"/>
              </a:rPr>
              <a:t>、ルーマニア、ルクセンブルグ、ロシア</a:t>
            </a:r>
            <a:endParaRPr lang="en-US" altLang="ja-JP" sz="1200" dirty="0">
              <a:latin typeface="Meiryo UI" panose="020B0604030504040204" pitchFamily="50" charset="-128"/>
              <a:ea typeface="Meiryo UI" panose="020B0604030504040204" pitchFamily="50" charset="-128"/>
            </a:endParaRPr>
          </a:p>
        </p:txBody>
      </p:sp>
      <p:sp>
        <p:nvSpPr>
          <p:cNvPr id="137" name="テキスト ボックス 136"/>
          <p:cNvSpPr txBox="1"/>
          <p:nvPr/>
        </p:nvSpPr>
        <p:spPr>
          <a:xfrm>
            <a:off x="192505" y="3757436"/>
            <a:ext cx="11827042" cy="492443"/>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■中東（</a:t>
            </a:r>
            <a:r>
              <a:rPr lang="en-US" altLang="ja-JP" sz="1400" b="1" u="sng" dirty="0">
                <a:latin typeface="Meiryo UI" panose="020B0604030504040204" pitchFamily="50" charset="-128"/>
                <a:ea typeface="Meiryo UI" panose="020B0604030504040204" pitchFamily="50" charset="-128"/>
              </a:rPr>
              <a:t>12</a:t>
            </a:r>
            <a:r>
              <a:rPr lang="ja-JP" altLang="en-US" sz="1400" b="1" u="sng" dirty="0">
                <a:latin typeface="Meiryo UI" panose="020B0604030504040204" pitchFamily="50" charset="-128"/>
                <a:ea typeface="Meiryo UI" panose="020B0604030504040204" pitchFamily="50" charset="-128"/>
              </a:rPr>
              <a:t>か国及び１地域）：</a:t>
            </a:r>
            <a:endParaRPr lang="en-US" altLang="ja-JP" sz="14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アフガニスタン、アラブ首長国連邦、イエメン、イスラエル、イラン、オマーン、カタール、クウェート、サウジアラビア、トルコ、バーレーン、ヨルダン、パレスチナ</a:t>
            </a:r>
            <a:endParaRPr lang="en-US" altLang="ja-JP" sz="1200"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192505" y="4280954"/>
            <a:ext cx="11827042" cy="861774"/>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■アフリカ（</a:t>
            </a:r>
            <a:r>
              <a:rPr lang="en-US" altLang="ja-JP" sz="1400" b="1" u="sng" dirty="0">
                <a:latin typeface="Meiryo UI" panose="020B0604030504040204" pitchFamily="50" charset="-128"/>
                <a:ea typeface="Meiryo UI" panose="020B0604030504040204" pitchFamily="50" charset="-128"/>
              </a:rPr>
              <a:t>45</a:t>
            </a:r>
            <a:r>
              <a:rPr lang="ja-JP" altLang="en-US" sz="1400" b="1" u="sng" dirty="0">
                <a:latin typeface="Meiryo UI" panose="020B0604030504040204" pitchFamily="50" charset="-128"/>
                <a:ea typeface="Meiryo UI" panose="020B0604030504040204" pitchFamily="50" charset="-128"/>
              </a:rPr>
              <a:t>か国）：</a:t>
            </a:r>
            <a:endParaRPr lang="en-US" altLang="ja-JP" sz="14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アルジェリア、アンゴラ、ウガンダ、エジプト、エスワティニ、エチオピア、ガーナ、ガボン、ガンビア、ギニア、ギニアビサウ、ケニア、コートジボワール、コモロ</a:t>
            </a:r>
            <a:r>
              <a:rPr kumimoji="1" lang="ja-JP" altLang="en-US"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コンゴ</a:t>
            </a:r>
            <a:r>
              <a:rPr lang="ja-JP" altLang="en-US" sz="1200" dirty="0">
                <a:latin typeface="Meiryo UI" panose="020B0604030504040204" pitchFamily="50" charset="-128"/>
                <a:ea typeface="Meiryo UI" panose="020B0604030504040204" pitchFamily="50" charset="-128"/>
              </a:rPr>
              <a:t>民主共和国、サントメ・プリンシペ、ザンビア</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ジブチ</a:t>
            </a:r>
            <a:r>
              <a:rPr lang="ja-JP" altLang="en-US" sz="1200" dirty="0">
                <a:latin typeface="Meiryo UI" panose="020B0604030504040204" pitchFamily="50" charset="-128"/>
                <a:ea typeface="Meiryo UI" panose="020B0604030504040204" pitchFamily="50" charset="-128"/>
              </a:rPr>
              <a:t>、ジンバブエ、スーダン、赤道ギニア、セネガル、セーシェル、ソマリア、タンザニア、中央アフリカ</a:t>
            </a:r>
            <a:r>
              <a:rPr lang="ja-JP" altLang="en-US" sz="1200" dirty="0" smtClean="0">
                <a:latin typeface="Meiryo UI" panose="020B0604030504040204" pitchFamily="50" charset="-128"/>
                <a:ea typeface="Meiryo UI" panose="020B0604030504040204" pitchFamily="50" charset="-128"/>
              </a:rPr>
              <a:t>、チュニジア</a:t>
            </a:r>
            <a:r>
              <a:rPr lang="ja-JP" altLang="en-US" sz="1200" dirty="0">
                <a:latin typeface="Meiryo UI" panose="020B0604030504040204" pitchFamily="50" charset="-128"/>
                <a:ea typeface="Meiryo UI" panose="020B0604030504040204" pitchFamily="50" charset="-128"/>
              </a:rPr>
              <a:t>、トーゴ、ナイジェリア、ニジェール、ブルキナファソ、ブルンジ、ベナン、ボツワナ、マラウイ</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マダガスカル</a:t>
            </a:r>
            <a:r>
              <a:rPr lang="ja-JP" altLang="en-US" sz="1200" dirty="0">
                <a:latin typeface="Meiryo UI" panose="020B0604030504040204" pitchFamily="50" charset="-128"/>
                <a:ea typeface="Meiryo UI" panose="020B0604030504040204" pitchFamily="50" charset="-128"/>
              </a:rPr>
              <a:t>、マリ、南アフリカ、南スーダン、</a:t>
            </a:r>
            <a:r>
              <a:rPr lang="ja-JP" altLang="en-US" sz="1200" dirty="0" smtClean="0">
                <a:latin typeface="Meiryo UI" panose="020B0604030504040204" pitchFamily="50" charset="-128"/>
                <a:ea typeface="Meiryo UI" panose="020B0604030504040204" pitchFamily="50" charset="-128"/>
              </a:rPr>
              <a:t>モーリシャス、モーリタニア</a:t>
            </a:r>
            <a:r>
              <a:rPr lang="ja-JP" altLang="en-US" sz="1200" dirty="0">
                <a:latin typeface="Meiryo UI" panose="020B0604030504040204" pitchFamily="50" charset="-128"/>
                <a:ea typeface="Meiryo UI" panose="020B0604030504040204" pitchFamily="50" charset="-128"/>
              </a:rPr>
              <a:t>、モザンビーク、リベリア、ルワンダ、レソト</a:t>
            </a:r>
            <a:endParaRPr lang="en-US" altLang="ja-JP" sz="1200" dirty="0">
              <a:latin typeface="Meiryo UI" panose="020B0604030504040204" pitchFamily="50" charset="-128"/>
              <a:ea typeface="Meiryo UI" panose="020B0604030504040204" pitchFamily="50" charset="-128"/>
            </a:endParaRPr>
          </a:p>
        </p:txBody>
      </p:sp>
      <p:sp>
        <p:nvSpPr>
          <p:cNvPr id="145" name="テキスト ボックス 144"/>
          <p:cNvSpPr txBox="1"/>
          <p:nvPr/>
        </p:nvSpPr>
        <p:spPr>
          <a:xfrm>
            <a:off x="192505" y="5219106"/>
            <a:ext cx="11827042" cy="492443"/>
          </a:xfrm>
          <a:prstGeom prst="rect">
            <a:avLst/>
          </a:prstGeom>
          <a:no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■大洋州（</a:t>
            </a:r>
            <a:r>
              <a:rPr lang="en-US" altLang="ja-JP" sz="1400" b="1" u="sng" dirty="0">
                <a:latin typeface="Meiryo UI" panose="020B0604030504040204" pitchFamily="50" charset="-128"/>
                <a:ea typeface="Meiryo UI" panose="020B0604030504040204" pitchFamily="50" charset="-128"/>
              </a:rPr>
              <a:t>13</a:t>
            </a:r>
            <a:r>
              <a:rPr lang="ja-JP" altLang="en-US" sz="1400" b="1" u="sng" dirty="0">
                <a:latin typeface="Meiryo UI" panose="020B0604030504040204" pitchFamily="50" charset="-128"/>
                <a:ea typeface="Meiryo UI" panose="020B0604030504040204" pitchFamily="50" charset="-128"/>
              </a:rPr>
              <a:t>か国）：</a:t>
            </a:r>
            <a:endParaRPr lang="en-US" altLang="ja-JP" sz="14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オーストラリア、サモア、ソロモン諸島、ツバル、トンガ、ナウル、ニウエ、バヌアツ、パプアニューギニア、パラオ、フィジー、マーシャル、ミクロネシア連邦</a:t>
            </a:r>
            <a:endParaRPr lang="en-US" altLang="ja-JP" sz="1200" dirty="0">
              <a:latin typeface="Meiryo UI" panose="020B0604030504040204" pitchFamily="50" charset="-128"/>
              <a:ea typeface="Meiryo UI" panose="020B0604030504040204" pitchFamily="50" charset="-128"/>
            </a:endParaRPr>
          </a:p>
        </p:txBody>
      </p:sp>
      <p:sp>
        <p:nvSpPr>
          <p:cNvPr id="146" name="テキスト ボックス 145"/>
          <p:cNvSpPr txBox="1"/>
          <p:nvPr/>
        </p:nvSpPr>
        <p:spPr>
          <a:xfrm>
            <a:off x="192504" y="5754656"/>
            <a:ext cx="11694695" cy="677108"/>
          </a:xfrm>
          <a:prstGeom prst="rect">
            <a:avLst/>
          </a:prstGeom>
          <a:solidFill>
            <a:schemeClr val="bg1"/>
          </a:solidFill>
        </p:spPr>
        <p:txBody>
          <a:bodyPr wrap="square" rtlCol="0">
            <a:spAutoFit/>
          </a:bodyPr>
          <a:lstStyle/>
          <a:p>
            <a:r>
              <a:rPr lang="ja-JP" altLang="en-US" sz="1400" b="1" u="sng" dirty="0">
                <a:latin typeface="Meiryo UI" panose="020B0604030504040204" pitchFamily="50" charset="-128"/>
                <a:ea typeface="Meiryo UI" panose="020B0604030504040204" pitchFamily="50" charset="-128"/>
              </a:rPr>
              <a:t>■国際機関（８機関）：</a:t>
            </a:r>
            <a:endParaRPr lang="en-US" altLang="ja-JP" sz="1400" b="1" u="sng"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アフリカ連合委員会（</a:t>
            </a:r>
            <a:r>
              <a:rPr kumimoji="1" lang="en-US" altLang="ja-JP" sz="1200" dirty="0">
                <a:latin typeface="Meiryo UI" panose="020B0604030504040204" pitchFamily="50" charset="-128"/>
                <a:ea typeface="Meiryo UI" panose="020B0604030504040204" pitchFamily="50" charset="-128"/>
              </a:rPr>
              <a:t>AUC</a:t>
            </a:r>
            <a:r>
              <a:rPr kumimoji="1" lang="ja-JP" altLang="en-US" sz="1200" dirty="0">
                <a:latin typeface="Meiryo UI" panose="020B0604030504040204" pitchFamily="50" charset="-128"/>
                <a:ea typeface="Meiryo UI" panose="020B0604030504040204" pitchFamily="50" charset="-128"/>
              </a:rPr>
              <a:t>）、イーター国際核融合エネルギー機構（</a:t>
            </a:r>
            <a:r>
              <a:rPr kumimoji="1" lang="en-US" altLang="ja-JP" sz="1200" dirty="0">
                <a:latin typeface="Meiryo UI" panose="020B0604030504040204" pitchFamily="50" charset="-128"/>
                <a:ea typeface="Meiryo UI" panose="020B0604030504040204" pitchFamily="50" charset="-128"/>
              </a:rPr>
              <a:t>ITER</a:t>
            </a:r>
            <a:r>
              <a:rPr kumimoji="1" lang="ja-JP" altLang="en-US" sz="1200" dirty="0">
                <a:latin typeface="Meiryo UI" panose="020B0604030504040204" pitchFamily="50" charset="-128"/>
                <a:ea typeface="Meiryo UI" panose="020B0604030504040204" pitchFamily="50" charset="-128"/>
              </a:rPr>
              <a:t>）、欧州連合（</a:t>
            </a:r>
            <a:r>
              <a:rPr kumimoji="1" lang="en-US" altLang="ja-JP" sz="1200" dirty="0">
                <a:latin typeface="Meiryo UI" panose="020B0604030504040204" pitchFamily="50" charset="-128"/>
                <a:ea typeface="Meiryo UI" panose="020B0604030504040204" pitchFamily="50" charset="-128"/>
              </a:rPr>
              <a:t>EU</a:t>
            </a:r>
            <a:r>
              <a:rPr kumimoji="1" lang="ja-JP" altLang="en-US" sz="1200" dirty="0">
                <a:latin typeface="Meiryo UI" panose="020B0604030504040204" pitchFamily="50" charset="-128"/>
                <a:ea typeface="Meiryo UI" panose="020B0604030504040204" pitchFamily="50" charset="-128"/>
              </a:rPr>
              <a:t>）、国際赤十字・赤新月運動</a:t>
            </a:r>
            <a:r>
              <a:rPr kumimoji="1" lang="ja-JP" altLang="en-US" sz="1200" dirty="0" smtClean="0">
                <a:latin typeface="Meiryo UI" panose="020B0604030504040204" pitchFamily="50" charset="-128"/>
                <a:ea typeface="Meiryo UI" panose="020B0604030504040204" pitchFamily="50" charset="-128"/>
              </a:rPr>
              <a:t>、国際</a:t>
            </a:r>
            <a:r>
              <a:rPr kumimoji="1" lang="ja-JP" altLang="en-US" sz="1200" dirty="0">
                <a:latin typeface="Meiryo UI" panose="020B0604030504040204" pitchFamily="50" charset="-128"/>
                <a:ea typeface="Meiryo UI" panose="020B0604030504040204" pitchFamily="50" charset="-128"/>
              </a:rPr>
              <a:t>連合（</a:t>
            </a:r>
            <a:r>
              <a:rPr kumimoji="1" lang="en-US" altLang="ja-JP" sz="1200" dirty="0">
                <a:latin typeface="Meiryo UI" panose="020B0604030504040204" pitchFamily="50" charset="-128"/>
                <a:ea typeface="Meiryo UI" panose="020B0604030504040204" pitchFamily="50" charset="-128"/>
              </a:rPr>
              <a:t>UN</a:t>
            </a:r>
            <a:r>
              <a:rPr kumimoji="1" lang="ja-JP" altLang="en-US" sz="1200" dirty="0">
                <a:latin typeface="Meiryo UI" panose="020B0604030504040204" pitchFamily="50" charset="-128"/>
                <a:ea typeface="Meiryo UI" panose="020B0604030504040204" pitchFamily="50" charset="-128"/>
              </a:rPr>
              <a:t>）、太平洋諸島フォーラム（</a:t>
            </a:r>
            <a:r>
              <a:rPr kumimoji="1" lang="en-US" altLang="ja-JP" sz="1200" dirty="0">
                <a:latin typeface="Meiryo UI" panose="020B0604030504040204" pitchFamily="50" charset="-128"/>
                <a:ea typeface="Meiryo UI" panose="020B0604030504040204" pitchFamily="50" charset="-128"/>
              </a:rPr>
              <a:t>PIF</a:t>
            </a:r>
            <a:r>
              <a:rPr kumimoji="1" lang="ja-JP" altLang="en-US" sz="1200" dirty="0">
                <a:latin typeface="Meiryo UI" panose="020B0604030504040204" pitchFamily="50" charset="-128"/>
                <a:ea typeface="Meiryo UI" panose="020B0604030504040204" pitchFamily="50" charset="-128"/>
              </a:rPr>
              <a:t>）事務局、太陽に関する国際的な同盟（</a:t>
            </a:r>
            <a:r>
              <a:rPr kumimoji="1" lang="en-US" altLang="ja-JP" sz="1200" dirty="0">
                <a:latin typeface="Meiryo UI" panose="020B0604030504040204" pitchFamily="50" charset="-128"/>
                <a:ea typeface="Meiryo UI" panose="020B0604030504040204" pitchFamily="50" charset="-128"/>
              </a:rPr>
              <a:t>ISA</a:t>
            </a:r>
            <a:r>
              <a:rPr kumimoji="1" lang="ja-JP" altLang="en-US" sz="1200" dirty="0">
                <a:latin typeface="Meiryo UI" panose="020B0604030504040204" pitchFamily="50" charset="-128"/>
                <a:ea typeface="Meiryo UI" panose="020B0604030504040204" pitchFamily="50" charset="-128"/>
              </a:rPr>
              <a:t>）、東南アジア諸国連合（</a:t>
            </a:r>
            <a:r>
              <a:rPr kumimoji="1" lang="en-US" altLang="ja-JP" sz="1200" dirty="0">
                <a:latin typeface="Meiryo UI" panose="020B0604030504040204" pitchFamily="50" charset="-128"/>
                <a:ea typeface="Meiryo UI" panose="020B0604030504040204" pitchFamily="50" charset="-128"/>
              </a:rPr>
              <a:t>ASEAN</a:t>
            </a:r>
            <a:r>
              <a:rPr kumimoji="1" lang="ja-JP" altLang="en-US" sz="1200" dirty="0">
                <a:latin typeface="Meiryo UI" panose="020B0604030504040204" pitchFamily="50" charset="-128"/>
                <a:ea typeface="Meiryo UI" panose="020B0604030504040204" pitchFamily="50" charset="-128"/>
              </a:rPr>
              <a:t>）事務局</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4992934" y="6662057"/>
            <a:ext cx="2287143" cy="195943"/>
          </a:xfrm>
          <a:prstGeom prst="rect">
            <a:avLst/>
          </a:prstGeom>
          <a:solidFill>
            <a:srgbClr val="E6001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ja-JP" alt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スライド番号プレースホルダー 3">
            <a:extLst>
              <a:ext uri="{FF2B5EF4-FFF2-40B4-BE49-F238E27FC236}">
                <a16:creationId xmlns:a16="http://schemas.microsoft.com/office/drawing/2014/main" id="{B798FC63-C380-4D78-B770-0A502590229B}"/>
              </a:ext>
            </a:extLst>
          </p:cNvPr>
          <p:cNvSpPr>
            <a:spLocks noGrp="1"/>
          </p:cNvSpPr>
          <p:nvPr>
            <p:ph type="sldNum" sz="quarter" idx="2"/>
          </p:nvPr>
        </p:nvSpPr>
        <p:spPr>
          <a:xfrm>
            <a:off x="11901246" y="6363506"/>
            <a:ext cx="236601" cy="494494"/>
          </a:xfrm>
        </p:spPr>
        <p:txBody>
          <a:bodyPr/>
          <a:lstStyle/>
          <a:p>
            <a:fld id="{86CB4B4D-7CA3-9044-876B-883B54F8677D}" type="slidenum">
              <a:rPr lang="en-US" altLang="ja-JP" b="1" smtClean="0">
                <a:solidFill>
                  <a:schemeClr val="tx1"/>
                </a:solidFill>
              </a:rPr>
              <a:t>8</a:t>
            </a:fld>
            <a:endParaRPr lang="ja-JP" altLang="en-US" b="1" dirty="0">
              <a:solidFill>
                <a:schemeClr val="tx1"/>
              </a:solidFill>
            </a:endParaRPr>
          </a:p>
        </p:txBody>
      </p:sp>
    </p:spTree>
    <p:extLst>
      <p:ext uri="{BB962C8B-B14F-4D97-AF65-F5344CB8AC3E}">
        <p14:creationId xmlns:p14="http://schemas.microsoft.com/office/powerpoint/2010/main" val="132696642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ユーザー定義 2">
      <a:majorFont>
        <a:latin typeface="Century Gothic"/>
        <a:ea typeface="Meiryo UI"/>
        <a:cs typeface=""/>
      </a:majorFont>
      <a:minorFont>
        <a:latin typeface="Century"/>
        <a:ea typeface="Meiryo UI"/>
        <a:cs typeface=""/>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algn="l">
          <a:defRPr kumimoji="0" sz="1800" b="0" i="0" u="none" strike="noStrike" cap="none" spc="0" normalizeH="0" baseline="0" dirty="0" smtClean="0">
            <a:ln>
              <a:noFill/>
            </a:ln>
            <a:solidFill>
              <a:srgbClr val="000000"/>
            </a:solidFill>
            <a:effectLst/>
            <a:uFillTx/>
            <a:latin typeface="+mn-ea"/>
            <a:ea typeface="+mn-ea"/>
            <a:cs typeface="Calibri"/>
            <a:sym typeface="Calibri"/>
          </a:defRPr>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デザインの設定">
  <a:themeElements>
    <a:clrScheme name="デザインの設定">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デザインの設定">
      <a:majorFont>
        <a:latin typeface="游ゴシック"/>
        <a:ea typeface="游ゴシック"/>
        <a:cs typeface="游ゴシック"/>
      </a:majorFont>
      <a:minorFont>
        <a:latin typeface="Helvetica"/>
        <a:ea typeface="Helvetica"/>
        <a:cs typeface="Helvetica"/>
      </a:minorFont>
    </a:fontScheme>
    <a:fmtScheme name="デザインの設定">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4689597D7CB34E469343EF970DA047E5" ma:contentTypeVersion="4" ma:contentTypeDescription="新しいドキュメントを作成します。" ma:contentTypeScope="" ma:versionID="fbac9f2c96a413ecc5f3249f852621cf">
  <xsd:schema xmlns:xsd="http://www.w3.org/2001/XMLSchema" xmlns:xs="http://www.w3.org/2001/XMLSchema" xmlns:p="http://schemas.microsoft.com/office/2006/metadata/properties" xmlns:ns2="4e253e65-ddd3-40f9-8e96-b479945cde68" xmlns:ns3="211663b1-0665-46a1-a7be-bef1e3fe17e3" targetNamespace="http://schemas.microsoft.com/office/2006/metadata/properties" ma:root="true" ma:fieldsID="3633567f435ade1fc48b1cf576be8402" ns2:_="" ns3:_="">
    <xsd:import namespace="4e253e65-ddd3-40f9-8e96-b479945cde68"/>
    <xsd:import namespace="211663b1-0665-46a1-a7be-bef1e3fe17e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53e65-ddd3-40f9-8e96-b479945cd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11663b1-0665-46a1-a7be-bef1e3fe17e3"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11663b1-0665-46a1-a7be-bef1e3fe17e3">
      <UserInfo>
        <DisplayName/>
        <AccountId xsi:nil="true"/>
        <AccountType/>
      </UserInfo>
    </SharedWithUsers>
  </documentManagement>
</p:properties>
</file>

<file path=customXml/itemProps1.xml><?xml version="1.0" encoding="utf-8"?>
<ds:datastoreItem xmlns:ds="http://schemas.openxmlformats.org/officeDocument/2006/customXml" ds:itemID="{0C2A37DF-65D7-445B-9DF0-53112E11A5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253e65-ddd3-40f9-8e96-b479945cde68"/>
    <ds:schemaRef ds:uri="211663b1-0665-46a1-a7be-bef1e3fe1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C5AA77-8700-4E02-9F22-8120944C7A08}">
  <ds:schemaRefs>
    <ds:schemaRef ds:uri="http://schemas.microsoft.com/sharepoint/v3/contenttype/forms"/>
  </ds:schemaRefs>
</ds:datastoreItem>
</file>

<file path=customXml/itemProps3.xml><?xml version="1.0" encoding="utf-8"?>
<ds:datastoreItem xmlns:ds="http://schemas.openxmlformats.org/officeDocument/2006/customXml" ds:itemID="{7381BA34-4453-49BB-B28E-DC77FF1A822F}">
  <ds:schemaRefs>
    <ds:schemaRef ds:uri="http://purl.org/dc/terms/"/>
    <ds:schemaRef ds:uri="http://schemas.openxmlformats.org/package/2006/metadata/core-properties"/>
    <ds:schemaRef ds:uri="http://purl.org/dc/dcmitype/"/>
    <ds:schemaRef ds:uri="http://schemas.microsoft.com/office/infopath/2007/PartnerControls"/>
    <ds:schemaRef ds:uri="4e253e65-ddd3-40f9-8e96-b479945cde68"/>
    <ds:schemaRef ds:uri="http://purl.org/dc/elements/1.1/"/>
    <ds:schemaRef ds:uri="http://schemas.microsoft.com/office/2006/metadata/properties"/>
    <ds:schemaRef ds:uri="http://schemas.microsoft.com/office/2006/documentManagement/types"/>
    <ds:schemaRef ds:uri="211663b1-0665-46a1-a7be-bef1e3fe17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12545</Words>
  <Application>Microsoft Office PowerPoint</Application>
  <PresentationFormat>ワイド画面</PresentationFormat>
  <Paragraphs>1434</Paragraphs>
  <Slides>54</Slides>
  <Notes>4</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54</vt:i4>
      </vt:variant>
    </vt:vector>
  </HeadingPairs>
  <TitlesOfParts>
    <vt:vector size="73" baseType="lpstr">
      <vt:lpstr>BIZ UDPゴシック</vt:lpstr>
      <vt:lpstr>BIZ UDゴシック</vt:lpstr>
      <vt:lpstr>HG丸ｺﾞｼｯｸM-PRO</vt:lpstr>
      <vt:lpstr>Meiryo UI</vt:lpstr>
      <vt:lpstr>Meいiryo UI</vt:lpstr>
      <vt:lpstr>ＭＳ Ｐゴシック</vt:lpstr>
      <vt:lpstr>ＭＳ ゴシック</vt:lpstr>
      <vt:lpstr>メイリオ</vt:lpstr>
      <vt:lpstr>メイリオ</vt:lpstr>
      <vt:lpstr>游ゴシック</vt:lpstr>
      <vt:lpstr>游明朝</vt:lpstr>
      <vt:lpstr>Arial</vt:lpstr>
      <vt:lpstr>Calibri</vt:lpstr>
      <vt:lpstr>Century</vt:lpstr>
      <vt:lpstr>Century Gothic</vt:lpstr>
      <vt:lpstr>Helvetica</vt:lpstr>
      <vt:lpstr>Times New Roman</vt:lpstr>
      <vt:lpstr>Wingdings</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1047</cp:revision>
  <dcterms:modified xsi:type="dcterms:W3CDTF">2023-04-12T09:31:50Z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0x0101004689597D7CB34E469343EF970DA047E5</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