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4"/>
  </p:notesMasterIdLst>
  <p:sldIdLst>
    <p:sldId id="259" r:id="rId6"/>
    <p:sldId id="260" r:id="rId7"/>
    <p:sldId id="256" r:id="rId8"/>
    <p:sldId id="257" r:id="rId9"/>
    <p:sldId id="288" r:id="rId10"/>
    <p:sldId id="289" r:id="rId11"/>
    <p:sldId id="301" r:id="rId12"/>
    <p:sldId id="283" r:id="rId13"/>
    <p:sldId id="278" r:id="rId14"/>
    <p:sldId id="299" r:id="rId15"/>
    <p:sldId id="300" r:id="rId16"/>
    <p:sldId id="271" r:id="rId17"/>
    <p:sldId id="285" r:id="rId18"/>
    <p:sldId id="292" r:id="rId19"/>
    <p:sldId id="287" r:id="rId20"/>
    <p:sldId id="293" r:id="rId21"/>
    <p:sldId id="279" r:id="rId22"/>
    <p:sldId id="290" r:id="rId2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E9EDF4"/>
    <a:srgbClr val="D0D8E8"/>
    <a:srgbClr val="FFD653"/>
    <a:srgbClr val="FFE389"/>
    <a:srgbClr val="FA14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8" autoAdjust="0"/>
    <p:restoredTop sz="94434" autoAdjust="0"/>
  </p:normalViewPr>
  <p:slideViewPr>
    <p:cSldViewPr>
      <p:cViewPr varScale="1">
        <p:scale>
          <a:sx n="74" d="100"/>
          <a:sy n="74" d="100"/>
        </p:scale>
        <p:origin x="121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18621" cy="493237"/>
          </a:xfrm>
          <a:prstGeom prst="rect">
            <a:avLst/>
          </a:prstGeom>
        </p:spPr>
        <p:txBody>
          <a:bodyPr vert="horz" lIns="90606" tIns="45301" rIns="90606"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6" y="0"/>
            <a:ext cx="2918621" cy="493237"/>
          </a:xfrm>
          <a:prstGeom prst="rect">
            <a:avLst/>
          </a:prstGeom>
        </p:spPr>
        <p:txBody>
          <a:bodyPr vert="horz" lIns="90606" tIns="45301" rIns="90606" bIns="45301" rtlCol="0"/>
          <a:lstStyle>
            <a:lvl1pPr algn="r">
              <a:defRPr sz="1200"/>
            </a:lvl1pPr>
          </a:lstStyle>
          <a:p>
            <a:fld id="{4D0BD4C8-09F5-4A2B-8D21-9F8905AB6028}" type="datetimeFigureOut">
              <a:rPr kumimoji="1" lang="ja-JP" altLang="en-US" smtClean="0"/>
              <a:t>2022/4/12</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06" tIns="45301" rIns="90606" bIns="45301" rtlCol="0" anchor="ctr"/>
          <a:lstStyle/>
          <a:p>
            <a:endParaRPr lang="ja-JP" altLang="en-US"/>
          </a:p>
        </p:txBody>
      </p:sp>
      <p:sp>
        <p:nvSpPr>
          <p:cNvPr id="5" name="ノート プレースホルダー 4"/>
          <p:cNvSpPr>
            <a:spLocks noGrp="1"/>
          </p:cNvSpPr>
          <p:nvPr>
            <p:ph type="body" sz="quarter" idx="3"/>
          </p:nvPr>
        </p:nvSpPr>
        <p:spPr>
          <a:xfrm>
            <a:off x="673892" y="4686539"/>
            <a:ext cx="5387982" cy="4439132"/>
          </a:xfrm>
          <a:prstGeom prst="rect">
            <a:avLst/>
          </a:prstGeom>
        </p:spPr>
        <p:txBody>
          <a:bodyPr vert="horz" lIns="90606" tIns="45301" rIns="90606"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6"/>
            <a:ext cx="2918621" cy="493236"/>
          </a:xfrm>
          <a:prstGeom prst="rect">
            <a:avLst/>
          </a:prstGeom>
        </p:spPr>
        <p:txBody>
          <a:bodyPr vert="horz" lIns="90606" tIns="45301" rIns="90606"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6" y="9371506"/>
            <a:ext cx="2918621" cy="493236"/>
          </a:xfrm>
          <a:prstGeom prst="rect">
            <a:avLst/>
          </a:prstGeom>
        </p:spPr>
        <p:txBody>
          <a:bodyPr vert="horz" lIns="90606" tIns="45301" rIns="90606" bIns="45301" rtlCol="0" anchor="b"/>
          <a:lstStyle>
            <a:lvl1pPr algn="r">
              <a:defRPr sz="1200"/>
            </a:lvl1pPr>
          </a:lstStyle>
          <a:p>
            <a:fld id="{3107ECAC-E44C-418D-9F82-FAAAEDFCAC6A}" type="slidenum">
              <a:rPr kumimoji="1" lang="ja-JP" altLang="en-US" smtClean="0"/>
              <a:t>‹#›</a:t>
            </a:fld>
            <a:endParaRPr kumimoji="1" lang="ja-JP" altLang="en-US"/>
          </a:p>
        </p:txBody>
      </p:sp>
    </p:spTree>
    <p:extLst>
      <p:ext uri="{BB962C8B-B14F-4D97-AF65-F5344CB8AC3E}">
        <p14:creationId xmlns:p14="http://schemas.microsoft.com/office/powerpoint/2010/main" val="1121621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34181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9160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258464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8"/>
            <a:ext cx="7772400" cy="1470024"/>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3953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99636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4"/>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2239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0195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3"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32785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471428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40220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9"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19" y="1435108"/>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29602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0757625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4"/>
            <a:ext cx="5486400" cy="56673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344071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36077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10679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0126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2022/4/12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5529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44FA44-46C5-45CF-A1F6-DDB28EDDD0CC}" type="datetimeFigureOut">
              <a:rPr kumimoji="1" lang="ja-JP" altLang="en-US" smtClean="0"/>
              <a:t>2022/4/12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4870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244FA44-46C5-45CF-A1F6-DDB28EDDD0CC}" type="datetimeFigureOut">
              <a:rPr kumimoji="1" lang="ja-JP" altLang="en-US" smtClean="0"/>
              <a:t>2022/4/12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58548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44FA44-46C5-45CF-A1F6-DDB28EDDD0CC}" type="datetimeFigureOut">
              <a:rPr kumimoji="1" lang="ja-JP" altLang="en-US" smtClean="0"/>
              <a:t>2022/4/12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66202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12"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2022/4/12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74468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2022/4/12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428397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4FA44-46C5-45CF-A1F6-DDB28EDDD0CC}" type="datetimeFigureOut">
              <a:rPr kumimoji="1" lang="ja-JP" altLang="en-US" smtClean="0"/>
              <a:t>2022/4/12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304559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9"/>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62C2C-3CD8-458F-87A9-37791F451018}" type="datetimeFigureOut">
              <a:rPr lang="ja-JP" altLang="en-US" smtClean="0">
                <a:solidFill>
                  <a:prstClr val="black">
                    <a:tint val="75000"/>
                  </a:prstClr>
                </a:solidFill>
              </a:rPr>
              <a:pPr/>
              <a:t>2022/4/12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9"/>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3799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57981" y="2564904"/>
            <a:ext cx="8878515" cy="523220"/>
          </a:xfrm>
          <a:prstGeom prst="rect">
            <a:avLst/>
          </a:prstGeom>
          <a:noFill/>
        </p:spPr>
        <p:txBody>
          <a:bodyPr wrap="square" rtlCol="0">
            <a:spAutoFit/>
          </a:bodyPr>
          <a:lstStyle/>
          <a:p>
            <a:pPr algn="ctr"/>
            <a:r>
              <a:rPr lang="en-US" altLang="ja-JP" sz="2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2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年大阪・関西</a:t>
            </a:r>
            <a:r>
              <a:rPr lang="ja-JP" altLang="en-US" sz="2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万博の推進体制について</a:t>
            </a:r>
            <a:endParaRPr lang="en-US" altLang="ja-JP" sz="2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タイトル 1"/>
          <p:cNvSpPr txBox="1">
            <a:spLocks/>
          </p:cNvSpPr>
          <p:nvPr/>
        </p:nvSpPr>
        <p:spPr bwMode="auto">
          <a:xfrm>
            <a:off x="467544" y="5445224"/>
            <a:ext cx="8229600"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240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大阪府・大阪市　万博推進局</a:t>
            </a:r>
            <a:endParaRPr lang="en-US" altLang="ja-JP" sz="240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5" name="テキスト ボックス 4"/>
          <p:cNvSpPr txBox="1"/>
          <p:nvPr/>
        </p:nvSpPr>
        <p:spPr>
          <a:xfrm>
            <a:off x="3637652" y="5490321"/>
            <a:ext cx="2646878" cy="338554"/>
          </a:xfrm>
          <a:prstGeom prst="rect">
            <a:avLst/>
          </a:prstGeom>
          <a:noFill/>
        </p:spPr>
        <p:txBody>
          <a:bodyPr wrap="none" rtlCol="0">
            <a:spAutoFit/>
          </a:bodyPr>
          <a:lstStyle/>
          <a:p>
            <a:r>
              <a:rPr lang="ja-JP" altLang="en-US" sz="1600" dirty="0" smtClean="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令和４年４月１３日（水）</a:t>
            </a:r>
            <a:endParaRPr lang="ja-JP" altLang="en-US" sz="160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4" name="角丸四角形 3"/>
          <p:cNvSpPr/>
          <p:nvPr/>
        </p:nvSpPr>
        <p:spPr>
          <a:xfrm>
            <a:off x="6948264" y="219700"/>
            <a:ext cx="1872208" cy="576064"/>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資料２</a:t>
            </a:r>
            <a:endParaRPr kumimoji="1" lang="ja-JP" altLang="en-US" dirty="0"/>
          </a:p>
        </p:txBody>
      </p:sp>
    </p:spTree>
    <p:extLst>
      <p:ext uri="{BB962C8B-B14F-4D97-AF65-F5344CB8AC3E}">
        <p14:creationId xmlns:p14="http://schemas.microsoft.com/office/powerpoint/2010/main" val="3504050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287" y="0"/>
            <a:ext cx="9144000" cy="461665"/>
          </a:xfrm>
          <a:prstGeom prst="rect">
            <a:avLst/>
          </a:prstGeom>
          <a:solidFill>
            <a:schemeClr val="tx2"/>
          </a:solidFill>
        </p:spPr>
        <p:txBody>
          <a:bodyPr wrap="square" rtlCol="0">
            <a:spAutoFit/>
          </a:bodyP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専門部会の設置に</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ついて</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460544720"/>
              </p:ext>
            </p:extLst>
          </p:nvPr>
        </p:nvGraphicFramePr>
        <p:xfrm>
          <a:off x="124920" y="620689"/>
          <a:ext cx="8886562" cy="5474874"/>
        </p:xfrm>
        <a:graphic>
          <a:graphicData uri="http://schemas.openxmlformats.org/drawingml/2006/table">
            <a:tbl>
              <a:tblPr firstRow="1" bandRow="1">
                <a:tableStyleId>{5C22544A-7EE6-4342-B048-85BDC9FD1C3A}</a:tableStyleId>
              </a:tblPr>
              <a:tblGrid>
                <a:gridCol w="1926800">
                  <a:extLst>
                    <a:ext uri="{9D8B030D-6E8A-4147-A177-3AD203B41FA5}">
                      <a16:colId xmlns:a16="http://schemas.microsoft.com/office/drawing/2014/main" val="2184995939"/>
                    </a:ext>
                  </a:extLst>
                </a:gridCol>
                <a:gridCol w="4968552">
                  <a:extLst>
                    <a:ext uri="{9D8B030D-6E8A-4147-A177-3AD203B41FA5}">
                      <a16:colId xmlns:a16="http://schemas.microsoft.com/office/drawing/2014/main" val="905896435"/>
                    </a:ext>
                  </a:extLst>
                </a:gridCol>
                <a:gridCol w="1991210">
                  <a:extLst>
                    <a:ext uri="{9D8B030D-6E8A-4147-A177-3AD203B41FA5}">
                      <a16:colId xmlns:a16="http://schemas.microsoft.com/office/drawing/2014/main" val="3655606857"/>
                    </a:ext>
                  </a:extLst>
                </a:gridCol>
              </a:tblGrid>
              <a:tr h="427535">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専門部会</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主な課題と検討内容（イメージ）</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（例）関係部局</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i="1"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solidFill>
                  </a:tcPr>
                </a:tc>
                <a:extLst>
                  <a:ext uri="{0D108BD9-81ED-4DB2-BD59-A6C34878D82A}">
                    <a16:rowId xmlns:a16="http://schemas.microsoft.com/office/drawing/2014/main" val="617028530"/>
                  </a:ext>
                </a:extLst>
              </a:tr>
              <a:tr h="1660696">
                <a:tc>
                  <a:txBody>
                    <a:bodyPr/>
                    <a:lstStyle/>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産業振興部会</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solidFill>
                      <a:schemeClr val="accent6">
                        <a:lumMod val="40000"/>
                        <a:lumOff val="60000"/>
                      </a:schemeClr>
                    </a:solidFill>
                  </a:tcPr>
                </a:tc>
                <a:tc>
                  <a:txBody>
                    <a:bodyPr/>
                    <a:lstStyle/>
                    <a:p>
                      <a:pPr>
                        <a:lnSpc>
                          <a:spcPts val="1400"/>
                        </a:lnSpc>
                      </a:pPr>
                      <a:endParaRPr kumimoji="1" lang="en-US" altLang="ja-JP" sz="1200" dirty="0" smtClean="0">
                        <a:solidFill>
                          <a:schemeClr val="tx1"/>
                        </a:solidFill>
                        <a:latin typeface="+mn-ea"/>
                        <a:ea typeface="+mn-ea"/>
                      </a:endParaRPr>
                    </a:p>
                    <a:p>
                      <a:pPr>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○万博開催に伴う地元中小企業等の参入促進</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nSpc>
                          <a:spcPts val="1400"/>
                        </a:lnSpc>
                      </a:pP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⇒協会が策定・公表する調達コード等を考慮し、</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・農産物や物品、運営サービス等のサプライヤーリストの作成や協会等への提供</a:t>
                      </a:r>
                      <a:b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・中小企業の受注機会の増加につながる支援策</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r">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などを検討</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lumMod val="40000"/>
                        <a:lumOff val="60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府</a:t>
                      </a:r>
                      <a:r>
                        <a:rPr kumimoji="1" lang="ja-JP" altLang="en-US" sz="1200" u="none" dirty="0">
                          <a:solidFill>
                            <a:schemeClr val="tx1"/>
                          </a:solidFill>
                          <a:latin typeface="Meiryo UI" panose="020B0604030504040204" pitchFamily="50" charset="-128"/>
                          <a:ea typeface="Meiryo UI" panose="020B0604030504040204" pitchFamily="50" charset="-128"/>
                        </a:rPr>
                        <a:t>）商工労働部</a:t>
                      </a:r>
                      <a:r>
                        <a:rPr kumimoji="1" lang="ja-JP" altLang="en-US" sz="1200" u="none" dirty="0" smtClean="0">
                          <a:solidFill>
                            <a:schemeClr val="tx1"/>
                          </a:solidFill>
                          <a:latin typeface="Meiryo UI" panose="020B0604030504040204" pitchFamily="50" charset="-128"/>
                          <a:ea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　　　環境</a:t>
                      </a:r>
                      <a:r>
                        <a:rPr kumimoji="1" lang="ja-JP" altLang="en-US" sz="1200" u="none" dirty="0">
                          <a:solidFill>
                            <a:schemeClr val="tx1"/>
                          </a:solidFill>
                          <a:latin typeface="Meiryo UI" panose="020B0604030504040204" pitchFamily="50" charset="-128"/>
                          <a:ea typeface="Meiryo UI" panose="020B0604030504040204" pitchFamily="50" charset="-128"/>
                        </a:rPr>
                        <a:t>農林水産部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市）経済戦略局</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　　　　　　　　　　　　　　　　　　　       </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　　　　　　　　　　　　　　　　　</a:t>
                      </a:r>
                      <a:endParaRPr kumimoji="1" lang="ja-JP" altLang="en-US" sz="1200" i="0" u="non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chemeClr val="accent6">
                        <a:lumMod val="40000"/>
                        <a:lumOff val="60000"/>
                      </a:schemeClr>
                    </a:solidFill>
                  </a:tcPr>
                </a:tc>
                <a:extLst>
                  <a:ext uri="{0D108BD9-81ED-4DB2-BD59-A6C34878D82A}">
                    <a16:rowId xmlns:a16="http://schemas.microsoft.com/office/drawing/2014/main" val="3739163022"/>
                  </a:ext>
                </a:extLst>
              </a:tr>
              <a:tr h="1660696">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地域連携イベント部会　</a:t>
                      </a:r>
                    </a:p>
                  </a:txBody>
                  <a:tcPr marL="68580" marR="68580" marT="34290" marB="34290" anchor="ctr">
                    <a:solidFill>
                      <a:schemeClr val="accent6">
                        <a:lumMod val="60000"/>
                        <a:lumOff val="40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dirty="0" smtClean="0">
                        <a:solidFill>
                          <a:schemeClr val="tx1"/>
                        </a:solidFill>
                        <a:latin typeface="+mn-ea"/>
                        <a:ea typeface="+mn-ea"/>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〇会場外における催事や市町村行事等との連携</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⇒万博前や会期中に各自治体等が実施するイベントについて</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・万博会場（協会）との連携</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・万博関連イベントとしての位置づけ</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・シンボリックな場所（鶴見・御堂筋・うめきた・大阪城周辺等）での事業実施　</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r"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などを検討</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68580" marR="68580" marT="34290" marB="34290">
                    <a:solidFill>
                      <a:schemeClr val="accent6">
                        <a:lumMod val="60000"/>
                        <a:lumOff val="40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府</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）府民文化部、総務部</a:t>
                      </a:r>
                      <a:endParaRPr kumimoji="1" lang="en-US" altLang="ja-JP" sz="1200" i="1" u="none"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市</a:t>
                      </a: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）経済戦略局、市民局、</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　　　建設局、区役所</a:t>
                      </a:r>
                      <a:endParaRPr kumimoji="1" lang="en-US" altLang="ja-JP" sz="1200" i="1" u="none"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府・市</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）大阪都市計画局</a:t>
                      </a:r>
                      <a:endParaRPr kumimoji="1" lang="ja-JP" altLang="en-US" sz="1200" i="0" u="non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chemeClr val="accent6">
                        <a:lumMod val="60000"/>
                        <a:lumOff val="40000"/>
                      </a:schemeClr>
                    </a:solidFill>
                  </a:tcPr>
                </a:tc>
                <a:extLst>
                  <a:ext uri="{0D108BD9-81ED-4DB2-BD59-A6C34878D82A}">
                    <a16:rowId xmlns:a16="http://schemas.microsoft.com/office/drawing/2014/main" val="2884070581"/>
                  </a:ext>
                </a:extLst>
              </a:tr>
              <a:tr h="1440160">
                <a:tc>
                  <a:txBody>
                    <a:bodyPr/>
                    <a:lstStyle/>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交通対策部会</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solidFill>
                      <a:schemeClr val="accent6">
                        <a:lumMod val="40000"/>
                        <a:lumOff val="60000"/>
                      </a:schemeClr>
                    </a:solidFill>
                  </a:tcPr>
                </a:tc>
                <a:tc>
                  <a:txBody>
                    <a:bodyPr/>
                    <a:lstStyle/>
                    <a:p>
                      <a:pPr>
                        <a:lnSpc>
                          <a:spcPts val="1400"/>
                        </a:lnSpc>
                      </a:pPr>
                      <a:endParaRPr kumimoji="1" lang="en-US" altLang="ja-JP" sz="1200" dirty="0" smtClean="0">
                        <a:solidFill>
                          <a:schemeClr val="tx1"/>
                        </a:solidFill>
                        <a:latin typeface="+mn-ea"/>
                        <a:ea typeface="+mn-ea"/>
                      </a:endParaRPr>
                    </a:p>
                    <a:p>
                      <a:pPr>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○万博会場への安全・円滑な来場の実現</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nSpc>
                          <a:spcPts val="1400"/>
                        </a:lnSpc>
                      </a:pP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⇒協会が設置している「来場者輸送対策協議会」と連携し、</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・府内外からの来場者に対するアクセス</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・万博開催期間中のＴＤＭ（交通需要マネジメント）の導入</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r">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などを検討</a:t>
                      </a:r>
                      <a:b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b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lumMod val="40000"/>
                        <a:lumOff val="60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府）都市整備部　　</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市</a:t>
                      </a:r>
                      <a:r>
                        <a:rPr kumimoji="1" lang="ja-JP" altLang="en-US" sz="1200" u="none" dirty="0" smtClean="0">
                          <a:solidFill>
                            <a:schemeClr val="tx1"/>
                          </a:solidFill>
                          <a:latin typeface="Meiryo UI" panose="020B0604030504040204" pitchFamily="50" charset="-128"/>
                          <a:ea typeface="Meiryo UI" panose="020B0604030504040204" pitchFamily="50" charset="-128"/>
                        </a:rPr>
                        <a:t>）都市交通局、</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　　　計画調整局、建設局</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府・市）大阪都市計画局</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　　　　　万博推進局</a:t>
                      </a:r>
                      <a:endParaRPr kumimoji="1" lang="ja-JP" altLang="en-US" sz="1200" i="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　　　　　　　　　　　　　　　　　　　       </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　　　　　　　　　　　　　　　　　</a:t>
                      </a:r>
                      <a:endParaRPr kumimoji="1" lang="ja-JP" altLang="en-US" sz="1200" i="0" u="non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chemeClr val="accent6">
                        <a:lumMod val="40000"/>
                        <a:lumOff val="60000"/>
                      </a:schemeClr>
                    </a:solidFill>
                  </a:tcPr>
                </a:tc>
                <a:extLst>
                  <a:ext uri="{0D108BD9-81ED-4DB2-BD59-A6C34878D82A}">
                    <a16:rowId xmlns:a16="http://schemas.microsoft.com/office/drawing/2014/main" val="1319741450"/>
                  </a:ext>
                </a:extLst>
              </a:tr>
              <a:tr h="234967">
                <a:tc>
                  <a:txBody>
                    <a:bodyPr/>
                    <a:lstStyle/>
                    <a:p>
                      <a:pPr>
                        <a:lnSpc>
                          <a:spcPts val="0"/>
                        </a:lnSpc>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extLst>
                  <a:ext uri="{0D108BD9-81ED-4DB2-BD59-A6C34878D82A}">
                    <a16:rowId xmlns:a16="http://schemas.microsoft.com/office/drawing/2014/main" val="1559019282"/>
                  </a:ext>
                </a:extLst>
              </a:tr>
            </a:tbl>
          </a:graphicData>
        </a:graphic>
      </p:graphicFrame>
      <p:sp>
        <p:nvSpPr>
          <p:cNvPr id="5" name="テキスト ボックス 4"/>
          <p:cNvSpPr txBox="1"/>
          <p:nvPr/>
        </p:nvSpPr>
        <p:spPr>
          <a:xfrm>
            <a:off x="8435418" y="6395895"/>
            <a:ext cx="576064" cy="307777"/>
          </a:xfrm>
          <a:prstGeom prst="rect">
            <a:avLst/>
          </a:prstGeom>
          <a:noFill/>
        </p:spPr>
        <p:txBody>
          <a:bodyPr wrap="square" rtlCol="0">
            <a:spAutoFit/>
          </a:bodyPr>
          <a:lstStyle/>
          <a:p>
            <a:pPr algn="r"/>
            <a:r>
              <a:rPr lang="ja-JP" altLang="en-US" sz="1400" dirty="0" smtClean="0">
                <a:solidFill>
                  <a:prstClr val="black"/>
                </a:solidFill>
              </a:rPr>
              <a:t>８</a:t>
            </a:r>
            <a:endParaRPr lang="ja-JP" altLang="en-US" sz="1400" dirty="0">
              <a:solidFill>
                <a:prstClr val="black"/>
              </a:solidFill>
            </a:endParaRPr>
          </a:p>
        </p:txBody>
      </p:sp>
      <p:sp>
        <p:nvSpPr>
          <p:cNvPr id="6" name="タイトル 3">
            <a:extLst>
              <a:ext uri="{FF2B5EF4-FFF2-40B4-BE49-F238E27FC236}">
                <a16:creationId xmlns:a16="http://schemas.microsoft.com/office/drawing/2014/main" id="{9A1BFCC1-484B-45D8-9DBE-825F8708C821}"/>
              </a:ext>
            </a:extLst>
          </p:cNvPr>
          <p:cNvSpPr txBox="1">
            <a:spLocks/>
          </p:cNvSpPr>
          <p:nvPr/>
        </p:nvSpPr>
        <p:spPr>
          <a:xfrm>
            <a:off x="6084168" y="5848742"/>
            <a:ext cx="3287354" cy="316562"/>
          </a:xfrm>
          <a:prstGeom prst="rect">
            <a:avLst/>
          </a:prstGeom>
          <a:ln w="28575">
            <a:noFill/>
          </a:ln>
        </p:spPr>
        <p:txBody>
          <a:bodyPr vert="horz" wrap="square" lIns="65310" tIns="65310" rIns="65310" bIns="65310" rtlCol="0" anchor="t" anchorCtr="0">
            <a:spAutoFit/>
          </a:bodyPr>
          <a:lstStyle>
            <a:lvl1pPr algn="ctr" defTabSz="914368" rtl="0" eaLnBrk="1" latinLnBrk="0" hangingPunct="1">
              <a:spcBef>
                <a:spcPct val="0"/>
              </a:spcBef>
              <a:buNone/>
              <a:defRPr kumimoji="1" sz="6000" kern="1200">
                <a:solidFill>
                  <a:schemeClr val="tx1"/>
                </a:solidFill>
                <a:latin typeface="+mj-lt"/>
                <a:ea typeface="+mj-ea"/>
                <a:cs typeface="+mj-cs"/>
              </a:defRPr>
            </a:lvl1pPr>
          </a:lstStyle>
          <a:p>
            <a:pPr marL="165607" indent="-165607" algn="l">
              <a:spcBef>
                <a:spcPts val="0"/>
              </a:spcBef>
            </a:pP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必要に応じて府・市の各部局・区役所が参画</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15289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287" y="0"/>
            <a:ext cx="9144000" cy="461665"/>
          </a:xfrm>
          <a:prstGeom prst="rect">
            <a:avLst/>
          </a:prstGeom>
          <a:solidFill>
            <a:schemeClr val="tx2"/>
          </a:solidFill>
        </p:spPr>
        <p:txBody>
          <a:bodyPr wrap="square" rtlCol="0">
            <a:spAutoFit/>
          </a:bodyP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専門部会の設置に</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ついて</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591986987"/>
              </p:ext>
            </p:extLst>
          </p:nvPr>
        </p:nvGraphicFramePr>
        <p:xfrm>
          <a:off x="124920" y="548681"/>
          <a:ext cx="8886562" cy="6019355"/>
        </p:xfrm>
        <a:graphic>
          <a:graphicData uri="http://schemas.openxmlformats.org/drawingml/2006/table">
            <a:tbl>
              <a:tblPr firstRow="1" bandRow="1">
                <a:tableStyleId>{5C22544A-7EE6-4342-B048-85BDC9FD1C3A}</a:tableStyleId>
              </a:tblPr>
              <a:tblGrid>
                <a:gridCol w="1926800">
                  <a:extLst>
                    <a:ext uri="{9D8B030D-6E8A-4147-A177-3AD203B41FA5}">
                      <a16:colId xmlns:a16="http://schemas.microsoft.com/office/drawing/2014/main" val="2184995939"/>
                    </a:ext>
                  </a:extLst>
                </a:gridCol>
                <a:gridCol w="4968552">
                  <a:extLst>
                    <a:ext uri="{9D8B030D-6E8A-4147-A177-3AD203B41FA5}">
                      <a16:colId xmlns:a16="http://schemas.microsoft.com/office/drawing/2014/main" val="905896435"/>
                    </a:ext>
                  </a:extLst>
                </a:gridCol>
                <a:gridCol w="1991210">
                  <a:extLst>
                    <a:ext uri="{9D8B030D-6E8A-4147-A177-3AD203B41FA5}">
                      <a16:colId xmlns:a16="http://schemas.microsoft.com/office/drawing/2014/main" val="3655606857"/>
                    </a:ext>
                  </a:extLst>
                </a:gridCol>
              </a:tblGrid>
              <a:tr h="388309">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専門部会</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主な課題と検討内容（イメージ）</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（例）関係部局</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i="1"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solidFill>
                  </a:tcPr>
                </a:tc>
                <a:extLst>
                  <a:ext uri="{0D108BD9-81ED-4DB2-BD59-A6C34878D82A}">
                    <a16:rowId xmlns:a16="http://schemas.microsoft.com/office/drawing/2014/main" val="617028530"/>
                  </a:ext>
                </a:extLst>
              </a:tr>
              <a:tr h="1267874">
                <a:tc>
                  <a:txBody>
                    <a:bodyPr/>
                    <a:lstStyle/>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ユニバーサルデザイン部会</a:t>
                      </a:r>
                      <a:r>
                        <a:rPr kumimoji="1" lang="ja-JP" altLang="en-US" sz="1200" dirty="0">
                          <a:solidFill>
                            <a:schemeClr val="tx1"/>
                          </a:solidFill>
                          <a:latin typeface="Meiryo UI" panose="020B0604030504040204" pitchFamily="50" charset="-128"/>
                          <a:ea typeface="Meiryo UI" panose="020B0604030504040204" pitchFamily="50" charset="-128"/>
                        </a:rPr>
                        <a:t>　</a:t>
                      </a:r>
                    </a:p>
                  </a:txBody>
                  <a:tcPr marL="68580" marR="68580" marT="34290" marB="34290" anchor="ctr">
                    <a:solidFill>
                      <a:schemeClr val="accent6">
                        <a:lumMod val="60000"/>
                        <a:lumOff val="40000"/>
                      </a:schemeClr>
                    </a:solidFill>
                  </a:tcPr>
                </a:tc>
                <a:tc>
                  <a:txBody>
                    <a:bodyPr/>
                    <a:lstStyle/>
                    <a:p>
                      <a:pPr>
                        <a:lnSpc>
                          <a:spcPts val="1400"/>
                        </a:lnSpc>
                      </a:pPr>
                      <a:endParaRPr kumimoji="1" lang="en-US" altLang="ja-JP" sz="1200" dirty="0" smtClean="0">
                        <a:solidFill>
                          <a:schemeClr val="tx1"/>
                        </a:solidFill>
                        <a:latin typeface="+mn-ea"/>
                        <a:ea typeface="+mn-ea"/>
                      </a:endParaRPr>
                    </a:p>
                    <a:p>
                      <a:pPr>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万博会場外におけるユニバーサルデザインの導入</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⇒協会が設置している「ユニバーサルデザイン検討会」と連携し、</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　・ユニバーサルデザインの導入</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などを検討</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lumMod val="60000"/>
                        <a:lumOff val="40000"/>
                      </a:schemeClr>
                    </a:solidFill>
                  </a:tcPr>
                </a:tc>
                <a:tc>
                  <a:txBody>
                    <a:bodyPr/>
                    <a:lstStyle/>
                    <a:p>
                      <a:pPr>
                        <a:lnSpc>
                          <a:spcPts val="1400"/>
                        </a:lnSpc>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府）福祉部、都市整備部</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　　　府民文化部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a:solidFill>
                            <a:schemeClr val="tx1"/>
                          </a:solidFill>
                          <a:latin typeface="Meiryo UI" panose="020B0604030504040204" pitchFamily="50" charset="-128"/>
                          <a:ea typeface="Meiryo UI" panose="020B0604030504040204" pitchFamily="50" charset="-128"/>
                        </a:rPr>
                        <a:t>市</a:t>
                      </a:r>
                      <a:r>
                        <a:rPr kumimoji="1" lang="ja-JP" altLang="en-US" sz="1200" u="none" dirty="0" smtClean="0">
                          <a:solidFill>
                            <a:schemeClr val="tx1"/>
                          </a:solidFill>
                          <a:latin typeface="Meiryo UI" panose="020B0604030504040204" pitchFamily="50" charset="-128"/>
                          <a:ea typeface="Meiryo UI" panose="020B0604030504040204" pitchFamily="50" charset="-128"/>
                        </a:rPr>
                        <a:t>）経済戦略局、福祉局、</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　　　計画調整局、建設局、</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　　　区役所</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a:solidFill>
                            <a:schemeClr val="tx1"/>
                          </a:solidFill>
                          <a:latin typeface="Meiryo UI" panose="020B0604030504040204" pitchFamily="50" charset="-128"/>
                          <a:ea typeface="Meiryo UI" panose="020B0604030504040204" pitchFamily="50" charset="-128"/>
                        </a:rPr>
                        <a:t>　　　　　　　　　　                 　</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lumMod val="60000"/>
                        <a:lumOff val="40000"/>
                      </a:schemeClr>
                    </a:solidFill>
                  </a:tcPr>
                </a:tc>
                <a:extLst>
                  <a:ext uri="{0D108BD9-81ED-4DB2-BD59-A6C34878D82A}">
                    <a16:rowId xmlns:a16="http://schemas.microsoft.com/office/drawing/2014/main" val="2329988929"/>
                  </a:ext>
                </a:extLst>
              </a:tr>
              <a:tr h="1442782">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参加促進部会</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solidFill>
                      <a:schemeClr val="accent6">
                        <a:lumMod val="40000"/>
                        <a:lumOff val="60000"/>
                      </a:schemeClr>
                    </a:solidFill>
                  </a:tcPr>
                </a:tc>
                <a:tc>
                  <a:txBody>
                    <a:bodyPr/>
                    <a:lstStyle/>
                    <a:p>
                      <a:pPr algn="l" rtl="0" fontAlgn="t"/>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○万博への参加促進や学校教育との連携</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⇒協会がとりまとめる催事基本計画や「ジュニア</a:t>
                      </a: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EXPO2025</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」等と連携し、</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・子ども、高齢者、</a:t>
                      </a:r>
                      <a:r>
                        <a:rPr lang="ja-JP" altLang="en-US" sz="1200" b="0" i="0" u="none" strike="noStrike" dirty="0" err="1" smtClean="0">
                          <a:solidFill>
                            <a:schemeClr val="tx1"/>
                          </a:solidFill>
                          <a:effectLst/>
                          <a:latin typeface="Meiryo UI" panose="020B0604030504040204" pitchFamily="50" charset="-128"/>
                          <a:ea typeface="Meiryo UI" panose="020B0604030504040204" pitchFamily="50" charset="-128"/>
                        </a:rPr>
                        <a:t>障がい</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者等に対する参加支援</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・修学旅行など学校行事を対象としたプログラム</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r"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などを検討</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68580" marR="68580" marT="34290" marB="34290">
                    <a:solidFill>
                      <a:schemeClr val="accent6">
                        <a:lumMod val="40000"/>
                        <a:lumOff val="60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府）福祉部、教育庁</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　　　府民文化部</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市）経済戦略局、福祉局、</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　　　こども青少年局、</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　　　教育委員会、区役所</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府・市）万博推進局</a:t>
                      </a:r>
                      <a:endParaRPr kumimoji="1" lang="en-US" altLang="ja-JP" sz="1200" i="1" u="non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chemeClr val="accent6">
                        <a:lumMod val="40000"/>
                        <a:lumOff val="60000"/>
                      </a:schemeClr>
                    </a:solidFill>
                  </a:tcPr>
                </a:tc>
                <a:extLst>
                  <a:ext uri="{0D108BD9-81ED-4DB2-BD59-A6C34878D82A}">
                    <a16:rowId xmlns:a16="http://schemas.microsoft.com/office/drawing/2014/main" val="1789241673"/>
                  </a:ext>
                </a:extLst>
              </a:tr>
              <a:tr h="1638413">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環境部会</a:t>
                      </a:r>
                      <a:r>
                        <a:rPr kumimoji="1" lang="ja-JP" altLang="en-US" sz="1200" dirty="0">
                          <a:solidFill>
                            <a:schemeClr val="tx1"/>
                          </a:solidFill>
                          <a:latin typeface="Meiryo UI" panose="020B0604030504040204" pitchFamily="50" charset="-128"/>
                          <a:ea typeface="Meiryo UI" panose="020B0604030504040204" pitchFamily="50" charset="-128"/>
                        </a:rPr>
                        <a:t>　</a:t>
                      </a:r>
                    </a:p>
                  </a:txBody>
                  <a:tcPr marL="68580" marR="68580" marT="34290" marB="34290" anchor="ctr">
                    <a:solidFill>
                      <a:schemeClr val="accent6">
                        <a:lumMod val="60000"/>
                        <a:lumOff val="40000"/>
                      </a:schemeClr>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○万博を通じたゼロカーボンや環境エネルギーの取り組みとの連携</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⇒協会が設置している「環境エネルギー検討委員会」等と連携し、</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・万博会場で発信する未来社会における環境エネルギーの姿の府域への展開</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EV</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a:t>
                      </a: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FCV</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バスの導入などゼロカーボンの取組促進</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EXPO2025</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グリーンビジョンとの連携　</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r"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などを検討</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68580" marR="68580" marT="34290" marB="34290">
                    <a:solidFill>
                      <a:schemeClr val="accent6">
                        <a:lumMod val="60000"/>
                        <a:lumOff val="40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府）環境農林水産部、</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　　　商工労働部、</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　　　政策企画部</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市）環境局、</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　　　経済戦略局、</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　　　政策企画室</a:t>
                      </a:r>
                      <a:endParaRPr kumimoji="1" lang="en-US" altLang="ja-JP" sz="1200" i="1" u="non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chemeClr val="accent6">
                        <a:lumMod val="60000"/>
                        <a:lumOff val="40000"/>
                      </a:schemeClr>
                    </a:solidFill>
                  </a:tcPr>
                </a:tc>
                <a:extLst>
                  <a:ext uri="{0D108BD9-81ED-4DB2-BD59-A6C34878D82A}">
                    <a16:rowId xmlns:a16="http://schemas.microsoft.com/office/drawing/2014/main" val="2884070581"/>
                  </a:ext>
                </a:extLst>
              </a:tr>
              <a:tr h="1023261">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スーパーシティ部会</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solidFill>
                      <a:schemeClr val="accent6">
                        <a:lumMod val="40000"/>
                        <a:lumOff val="60000"/>
                      </a:schemeClr>
                    </a:solidFill>
                  </a:tcPr>
                </a:tc>
                <a:tc>
                  <a:txBody>
                    <a:bodyPr/>
                    <a:lstStyle/>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○スーパーシティの構想の実現</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⇒スーパーシティ型国家戦略特別区域の指定を踏まえ、</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　・万博レガシーの継承も含めた先端サービスの実現</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r"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などを検討</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68580" marR="68580" marT="34290" marB="34290">
                    <a:solidFill>
                      <a:schemeClr val="accent6">
                        <a:lumMod val="40000"/>
                        <a:lumOff val="60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府）スマートシティ戦略部</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市）デジタル統括室</a:t>
                      </a:r>
                      <a:endParaRPr kumimoji="1" lang="en-US" altLang="ja-JP" sz="1200" i="1" u="non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chemeClr val="accent6">
                        <a:lumMod val="40000"/>
                        <a:lumOff val="60000"/>
                      </a:schemeClr>
                    </a:solidFill>
                  </a:tcPr>
                </a:tc>
                <a:extLst>
                  <a:ext uri="{0D108BD9-81ED-4DB2-BD59-A6C34878D82A}">
                    <a16:rowId xmlns:a16="http://schemas.microsoft.com/office/drawing/2014/main" val="766873926"/>
                  </a:ext>
                </a:extLst>
              </a:tr>
              <a:tr h="213410">
                <a:tc>
                  <a:txBody>
                    <a:bodyPr/>
                    <a:lstStyle/>
                    <a:p>
                      <a:pPr>
                        <a:lnSpc>
                          <a:spcPts val="0"/>
                        </a:lnSpc>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extLst>
                  <a:ext uri="{0D108BD9-81ED-4DB2-BD59-A6C34878D82A}">
                    <a16:rowId xmlns:a16="http://schemas.microsoft.com/office/drawing/2014/main" val="1559019282"/>
                  </a:ext>
                </a:extLst>
              </a:tr>
            </a:tbl>
          </a:graphicData>
        </a:graphic>
      </p:graphicFrame>
      <p:sp>
        <p:nvSpPr>
          <p:cNvPr id="4" name="テキスト ボックス 3"/>
          <p:cNvSpPr txBox="1"/>
          <p:nvPr/>
        </p:nvSpPr>
        <p:spPr>
          <a:xfrm>
            <a:off x="8435418" y="6395895"/>
            <a:ext cx="576064" cy="307777"/>
          </a:xfrm>
          <a:prstGeom prst="rect">
            <a:avLst/>
          </a:prstGeom>
          <a:noFill/>
        </p:spPr>
        <p:txBody>
          <a:bodyPr wrap="square" rtlCol="0">
            <a:spAutoFit/>
          </a:bodyPr>
          <a:lstStyle/>
          <a:p>
            <a:pPr algn="r"/>
            <a:r>
              <a:rPr lang="ja-JP" altLang="en-US" sz="1400" dirty="0" smtClean="0">
                <a:solidFill>
                  <a:prstClr val="black"/>
                </a:solidFill>
              </a:rPr>
              <a:t>９</a:t>
            </a:r>
            <a:endParaRPr lang="ja-JP" altLang="en-US" sz="1400" dirty="0">
              <a:solidFill>
                <a:prstClr val="black"/>
              </a:solidFill>
            </a:endParaRPr>
          </a:p>
        </p:txBody>
      </p:sp>
      <p:sp>
        <p:nvSpPr>
          <p:cNvPr id="5" name="タイトル 3">
            <a:extLst>
              <a:ext uri="{FF2B5EF4-FFF2-40B4-BE49-F238E27FC236}">
                <a16:creationId xmlns:a16="http://schemas.microsoft.com/office/drawing/2014/main" id="{9A1BFCC1-484B-45D8-9DBE-825F8708C821}"/>
              </a:ext>
            </a:extLst>
          </p:cNvPr>
          <p:cNvSpPr txBox="1">
            <a:spLocks/>
          </p:cNvSpPr>
          <p:nvPr/>
        </p:nvSpPr>
        <p:spPr>
          <a:xfrm>
            <a:off x="6084168" y="6568822"/>
            <a:ext cx="3287354" cy="316562"/>
          </a:xfrm>
          <a:prstGeom prst="rect">
            <a:avLst/>
          </a:prstGeom>
          <a:ln w="28575">
            <a:noFill/>
          </a:ln>
        </p:spPr>
        <p:txBody>
          <a:bodyPr vert="horz" wrap="square" lIns="65310" tIns="65310" rIns="65310" bIns="65310" rtlCol="0" anchor="t" anchorCtr="0">
            <a:spAutoFit/>
          </a:bodyPr>
          <a:lstStyle>
            <a:lvl1pPr algn="ctr" defTabSz="914368" rtl="0" eaLnBrk="1" latinLnBrk="0" hangingPunct="1">
              <a:spcBef>
                <a:spcPct val="0"/>
              </a:spcBef>
              <a:buNone/>
              <a:defRPr kumimoji="1" sz="6000" kern="1200">
                <a:solidFill>
                  <a:schemeClr val="tx1"/>
                </a:solidFill>
                <a:latin typeface="+mj-lt"/>
                <a:ea typeface="+mj-ea"/>
                <a:cs typeface="+mj-cs"/>
              </a:defRPr>
            </a:lvl1pPr>
          </a:lstStyle>
          <a:p>
            <a:pPr marL="165607" indent="-165607" algn="l">
              <a:spcBef>
                <a:spcPts val="0"/>
              </a:spcBef>
            </a:pP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必要に応じて府・市の各部局・区役所が参画</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08390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4645" y="6089892"/>
            <a:ext cx="7541745" cy="485536"/>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6682824"/>
              </p:ext>
            </p:extLst>
          </p:nvPr>
        </p:nvGraphicFramePr>
        <p:xfrm>
          <a:off x="78851" y="576807"/>
          <a:ext cx="8932630" cy="5132860"/>
        </p:xfrm>
        <a:graphic>
          <a:graphicData uri="http://schemas.openxmlformats.org/drawingml/2006/table">
            <a:tbl>
              <a:tblPr firstRow="1" bandRow="1">
                <a:tableStyleId>{6E25E649-3F16-4E02-A733-19D2CDBF48F0}</a:tableStyleId>
              </a:tblPr>
              <a:tblGrid>
                <a:gridCol w="760968">
                  <a:extLst>
                    <a:ext uri="{9D8B030D-6E8A-4147-A177-3AD203B41FA5}">
                      <a16:colId xmlns:a16="http://schemas.microsoft.com/office/drawing/2014/main" val="748174135"/>
                    </a:ext>
                  </a:extLst>
                </a:gridCol>
                <a:gridCol w="3804189">
                  <a:extLst>
                    <a:ext uri="{9D8B030D-6E8A-4147-A177-3AD203B41FA5}">
                      <a16:colId xmlns:a16="http://schemas.microsoft.com/office/drawing/2014/main" val="2877176791"/>
                    </a:ext>
                  </a:extLst>
                </a:gridCol>
                <a:gridCol w="2376264">
                  <a:extLst>
                    <a:ext uri="{9D8B030D-6E8A-4147-A177-3AD203B41FA5}">
                      <a16:colId xmlns:a16="http://schemas.microsoft.com/office/drawing/2014/main" val="148524275"/>
                    </a:ext>
                  </a:extLst>
                </a:gridCol>
                <a:gridCol w="1991209">
                  <a:extLst>
                    <a:ext uri="{9D8B030D-6E8A-4147-A177-3AD203B41FA5}">
                      <a16:colId xmlns:a16="http://schemas.microsoft.com/office/drawing/2014/main" val="2654204782"/>
                    </a:ext>
                  </a:extLst>
                </a:gridCol>
              </a:tblGrid>
              <a:tr h="297818">
                <a:tc>
                  <a:txBody>
                    <a:bodyPr/>
                    <a:lstStyle/>
                    <a:p>
                      <a:pPr algn="ctr"/>
                      <a:r>
                        <a:rPr kumimoji="1" lang="ja-JP" altLang="en-US" sz="1400" dirty="0">
                          <a:effectLst/>
                          <a:latin typeface="Meiryo UI" panose="020B0604030504040204" pitchFamily="50" charset="-128"/>
                          <a:ea typeface="Meiryo UI" panose="020B0604030504040204" pitchFamily="50" charset="-128"/>
                        </a:rPr>
                        <a:t>年度</a:t>
                      </a:r>
                    </a:p>
                  </a:txBody>
                  <a:tcPr marL="90402" marR="90402" marT="45201" marB="4520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1400" dirty="0">
                          <a:effectLst/>
                          <a:latin typeface="Meiryo UI" panose="020B0604030504040204" pitchFamily="50" charset="-128"/>
                          <a:ea typeface="Meiryo UI" panose="020B0604030504040204" pitchFamily="50" charset="-128"/>
                        </a:rPr>
                        <a:t>令和４（</a:t>
                      </a:r>
                      <a:r>
                        <a:rPr kumimoji="1" lang="en-US" altLang="ja-JP" sz="1400" dirty="0">
                          <a:effectLst/>
                          <a:latin typeface="Meiryo UI" panose="020B0604030504040204" pitchFamily="50" charset="-128"/>
                          <a:ea typeface="Meiryo UI" panose="020B0604030504040204" pitchFamily="50" charset="-128"/>
                        </a:rPr>
                        <a:t>2022</a:t>
                      </a:r>
                      <a:r>
                        <a:rPr kumimoji="1" lang="ja-JP" altLang="en-US" sz="1400" dirty="0">
                          <a:effectLst/>
                          <a:latin typeface="Meiryo UI" panose="020B0604030504040204" pitchFamily="50" charset="-128"/>
                          <a:ea typeface="Meiryo UI" panose="020B0604030504040204" pitchFamily="50" charset="-128"/>
                        </a:rPr>
                        <a:t>）年度</a:t>
                      </a:r>
                    </a:p>
                  </a:txBody>
                  <a:tcPr marL="90402" marR="90402" marT="45201" marB="4520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1400" dirty="0">
                          <a:effectLst/>
                          <a:latin typeface="Meiryo UI" panose="020B0604030504040204" pitchFamily="50" charset="-128"/>
                          <a:ea typeface="Meiryo UI" panose="020B0604030504040204" pitchFamily="50" charset="-128"/>
                        </a:rPr>
                        <a:t>令和５（</a:t>
                      </a:r>
                      <a:r>
                        <a:rPr kumimoji="1" lang="en-US" altLang="ja-JP" sz="1400" dirty="0">
                          <a:effectLst/>
                          <a:latin typeface="Meiryo UI" panose="020B0604030504040204" pitchFamily="50" charset="-128"/>
                          <a:ea typeface="Meiryo UI" panose="020B0604030504040204" pitchFamily="50" charset="-128"/>
                        </a:rPr>
                        <a:t>2023</a:t>
                      </a:r>
                      <a:r>
                        <a:rPr kumimoji="1" lang="ja-JP" altLang="en-US" sz="1400" dirty="0">
                          <a:effectLst/>
                          <a:latin typeface="Meiryo UI" panose="020B0604030504040204" pitchFamily="50" charset="-128"/>
                          <a:ea typeface="Meiryo UI" panose="020B0604030504040204" pitchFamily="50" charset="-128"/>
                        </a:rPr>
                        <a:t>）年度</a:t>
                      </a:r>
                    </a:p>
                  </a:txBody>
                  <a:tcPr marL="90402" marR="90402" marT="45201" marB="4520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1400" dirty="0">
                          <a:effectLst/>
                          <a:latin typeface="Meiryo UI" panose="020B0604030504040204" pitchFamily="50" charset="-128"/>
                          <a:ea typeface="Meiryo UI" panose="020B0604030504040204" pitchFamily="50" charset="-128"/>
                        </a:rPr>
                        <a:t>令和６（</a:t>
                      </a:r>
                      <a:r>
                        <a:rPr kumimoji="1" lang="en-US" altLang="ja-JP" sz="1400" dirty="0">
                          <a:effectLst/>
                          <a:latin typeface="Meiryo UI" panose="020B0604030504040204" pitchFamily="50" charset="-128"/>
                          <a:ea typeface="Meiryo UI" panose="020B0604030504040204" pitchFamily="50" charset="-128"/>
                        </a:rPr>
                        <a:t>2024</a:t>
                      </a:r>
                      <a:r>
                        <a:rPr kumimoji="1" lang="ja-JP" altLang="en-US" sz="1400" dirty="0">
                          <a:effectLst/>
                          <a:latin typeface="Meiryo UI" panose="020B0604030504040204" pitchFamily="50" charset="-128"/>
                          <a:ea typeface="Meiryo UI" panose="020B0604030504040204" pitchFamily="50" charset="-128"/>
                        </a:rPr>
                        <a:t>）年度</a:t>
                      </a:r>
                    </a:p>
                  </a:txBody>
                  <a:tcPr marL="90402" marR="90402" marT="45201" marB="4520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694159532"/>
                  </a:ext>
                </a:extLst>
              </a:tr>
              <a:tr h="4829098">
                <a:tc>
                  <a:txBody>
                    <a:bodyPr/>
                    <a:lstStyle/>
                    <a:p>
                      <a:endParaRPr kumimoji="1" lang="ja-JP" altLang="en-US" sz="1800" dirty="0">
                        <a:latin typeface="Meiryo UI" panose="020B0604030504040204" pitchFamily="50" charset="-128"/>
                        <a:ea typeface="Meiryo UI" panose="020B0604030504040204" pitchFamily="50" charset="-128"/>
                      </a:endParaRPr>
                    </a:p>
                  </a:txBody>
                  <a:tcPr marL="90402" marR="90402" marT="45201" marB="45201">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latin typeface="Meiryo UI" panose="020B0604030504040204" pitchFamily="50" charset="-128"/>
                        <a:ea typeface="Meiryo UI" panose="020B0604030504040204" pitchFamily="50" charset="-128"/>
                      </a:endParaRPr>
                    </a:p>
                  </a:txBody>
                  <a:tcPr marL="90402" marR="90402" marT="45201" marB="45201">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latin typeface="Meiryo UI" panose="020B0604030504040204" pitchFamily="50" charset="-128"/>
                        <a:ea typeface="Meiryo UI" panose="020B0604030504040204" pitchFamily="50" charset="-128"/>
                      </a:endParaRPr>
                    </a:p>
                  </a:txBody>
                  <a:tcPr marL="90402" marR="90402" marT="45201" marB="45201">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latin typeface="Meiryo UI" panose="020B0604030504040204" pitchFamily="50" charset="-128"/>
                        <a:ea typeface="Meiryo UI" panose="020B0604030504040204" pitchFamily="50" charset="-128"/>
                      </a:endParaRPr>
                    </a:p>
                  </a:txBody>
                  <a:tcPr marL="90402" marR="90402" marT="45201" marB="45201">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4547745"/>
                  </a:ext>
                </a:extLst>
              </a:tr>
            </a:tbl>
          </a:graphicData>
        </a:graphic>
      </p:graphicFrame>
      <p:sp>
        <p:nvSpPr>
          <p:cNvPr id="30" name="テキスト ボックス 29"/>
          <p:cNvSpPr txBox="1"/>
          <p:nvPr/>
        </p:nvSpPr>
        <p:spPr>
          <a:xfrm rot="16200000">
            <a:off x="5393789" y="3976693"/>
            <a:ext cx="553998" cy="4782432"/>
          </a:xfrm>
          <a:prstGeom prst="rect">
            <a:avLst/>
          </a:prstGeom>
          <a:noFill/>
        </p:spPr>
        <p:txBody>
          <a:bodyPr vert="eaVert" wrap="square" rtlCol="0">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大阪・関西万博　開催</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1184886" y="6089892"/>
            <a:ext cx="3099577" cy="523220"/>
          </a:xfrm>
          <a:prstGeom prst="rect">
            <a:avLst/>
          </a:prstGeom>
          <a:noFill/>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rPr>
              <a:t>令和７（</a:t>
            </a:r>
            <a:r>
              <a:rPr lang="en-US" altLang="ja-JP" sz="1400" b="1" dirty="0" smtClean="0">
                <a:latin typeface="Meiryo UI" panose="020B0604030504040204" pitchFamily="50" charset="-128"/>
                <a:ea typeface="Meiryo UI" panose="020B0604030504040204" pitchFamily="50" charset="-128"/>
              </a:rPr>
              <a:t>2025</a:t>
            </a:r>
            <a:r>
              <a:rPr lang="ja-JP" altLang="en-US" sz="1400" b="1" dirty="0" smtClean="0">
                <a:latin typeface="Meiryo UI" panose="020B0604030504040204" pitchFamily="50" charset="-128"/>
                <a:ea typeface="Meiryo UI" panose="020B0604030504040204" pitchFamily="50" charset="-128"/>
              </a:rPr>
              <a:t>）年　</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rPr>
              <a:t>4/13</a:t>
            </a:r>
            <a:r>
              <a:rPr lang="ja-JP" altLang="en-US"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10/13</a:t>
            </a:r>
            <a:endParaRPr lang="ja-JP" altLang="en-US" sz="1400" b="1" dirty="0">
              <a:latin typeface="Meiryo UI" panose="020B0604030504040204" pitchFamily="50" charset="-128"/>
              <a:ea typeface="Meiryo UI" panose="020B0604030504040204" pitchFamily="50" charset="-128"/>
            </a:endParaRPr>
          </a:p>
        </p:txBody>
      </p:sp>
      <p:sp>
        <p:nvSpPr>
          <p:cNvPr id="85" name="テキスト ボックス 84"/>
          <p:cNvSpPr txBox="1"/>
          <p:nvPr/>
        </p:nvSpPr>
        <p:spPr>
          <a:xfrm>
            <a:off x="0" y="0"/>
            <a:ext cx="9144000" cy="461665"/>
          </a:xfrm>
          <a:prstGeom prst="rect">
            <a:avLst/>
          </a:prstGeom>
          <a:solidFill>
            <a:schemeClr val="tx2"/>
          </a:solidFill>
        </p:spPr>
        <p:txBody>
          <a:bodyPr wrap="square" rtlCol="0">
            <a:spAutoFit/>
          </a:bodyP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参考）開催</a:t>
            </a:r>
            <a:r>
              <a:rPr lang="ja-JP" altLang="en-US" sz="2400" b="1" dirty="0">
                <a:solidFill>
                  <a:schemeClr val="bg1"/>
                </a:solidFill>
                <a:latin typeface="HG丸ｺﾞｼｯｸM-PRO" panose="020F0600000000000000" pitchFamily="50" charset="-128"/>
                <a:ea typeface="HG丸ｺﾞｼｯｸM-PRO" panose="020F0600000000000000" pitchFamily="50" charset="-128"/>
              </a:rPr>
              <a:t>に向けた協会の動き</a:t>
            </a:r>
            <a:r>
              <a:rPr lang="ja-JP" altLang="en-US" sz="2400" b="1">
                <a:solidFill>
                  <a:schemeClr val="bg1"/>
                </a:solidFill>
                <a:latin typeface="HG丸ｺﾞｼｯｸM-PRO" panose="020F0600000000000000" pitchFamily="50" charset="-128"/>
                <a:ea typeface="HG丸ｺﾞｼｯｸM-PRO" panose="020F0600000000000000" pitchFamily="50" charset="-128"/>
              </a:rPr>
              <a:t>に</a:t>
            </a:r>
            <a:r>
              <a:rPr lang="ja-JP" altLang="en-US" sz="2400" b="1" smtClean="0">
                <a:solidFill>
                  <a:schemeClr val="bg1"/>
                </a:solidFill>
                <a:latin typeface="HG丸ｺﾞｼｯｸM-PRO" panose="020F0600000000000000" pitchFamily="50" charset="-128"/>
                <a:ea typeface="HG丸ｺﾞｼｯｸM-PRO" panose="020F0600000000000000" pitchFamily="50" charset="-128"/>
              </a:rPr>
              <a:t>ついて</a:t>
            </a:r>
            <a:endParaRPr lang="ja-JP" altLang="en-US" sz="1600" b="1" i="1" dirty="0">
              <a:solidFill>
                <a:schemeClr val="bg1"/>
              </a:solidFill>
              <a:latin typeface="HG丸ｺﾞｼｯｸM-PRO" panose="020F0600000000000000" pitchFamily="50" charset="-128"/>
              <a:ea typeface="HG丸ｺﾞｼｯｸM-PRO" panose="020F0600000000000000" pitchFamily="50" charset="-128"/>
            </a:endParaRPr>
          </a:p>
        </p:txBody>
      </p:sp>
      <p:sp>
        <p:nvSpPr>
          <p:cNvPr id="86" name="テキスト ボックス 85"/>
          <p:cNvSpPr txBox="1"/>
          <p:nvPr/>
        </p:nvSpPr>
        <p:spPr>
          <a:xfrm>
            <a:off x="8435418" y="6395895"/>
            <a:ext cx="576064" cy="307777"/>
          </a:xfrm>
          <a:prstGeom prst="rect">
            <a:avLst/>
          </a:prstGeom>
          <a:noFill/>
        </p:spPr>
        <p:txBody>
          <a:bodyPr wrap="square" rtlCol="0">
            <a:spAutoFit/>
          </a:bodyPr>
          <a:lstStyle/>
          <a:p>
            <a:pPr algn="r"/>
            <a:r>
              <a:rPr lang="ja-JP" altLang="en-US" sz="1400" dirty="0" smtClean="0">
                <a:solidFill>
                  <a:prstClr val="black"/>
                </a:solidFill>
              </a:rPr>
              <a:t>１０</a:t>
            </a:r>
            <a:endParaRPr lang="ja-JP" altLang="en-US" sz="1400" dirty="0">
              <a:solidFill>
                <a:prstClr val="black"/>
              </a:solidFill>
            </a:endParaRPr>
          </a:p>
        </p:txBody>
      </p:sp>
      <p:sp>
        <p:nvSpPr>
          <p:cNvPr id="18" name="ホームベース 17"/>
          <p:cNvSpPr/>
          <p:nvPr/>
        </p:nvSpPr>
        <p:spPr>
          <a:xfrm>
            <a:off x="851876" y="4162186"/>
            <a:ext cx="3760191" cy="284513"/>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smtClean="0"/>
              <a:t>催事基本計画</a:t>
            </a:r>
            <a:endParaRPr lang="en-US" altLang="ja-JP" sz="1200" dirty="0"/>
          </a:p>
        </p:txBody>
      </p:sp>
      <p:sp>
        <p:nvSpPr>
          <p:cNvPr id="19" name="ホームベース 18"/>
          <p:cNvSpPr/>
          <p:nvPr/>
        </p:nvSpPr>
        <p:spPr>
          <a:xfrm>
            <a:off x="842657" y="1822246"/>
            <a:ext cx="3784037" cy="375594"/>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防災基本計画</a:t>
            </a:r>
            <a:endParaRPr lang="en-US" altLang="ja-JP" sz="1200" dirty="0"/>
          </a:p>
        </p:txBody>
      </p:sp>
      <p:sp>
        <p:nvSpPr>
          <p:cNvPr id="20" name="ホームベース 19"/>
          <p:cNvSpPr/>
          <p:nvPr/>
        </p:nvSpPr>
        <p:spPr>
          <a:xfrm>
            <a:off x="850406" y="2492909"/>
            <a:ext cx="3776446" cy="26056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医療救護基本計画</a:t>
            </a:r>
            <a:endParaRPr lang="en-US" altLang="ja-JP" sz="1200" dirty="0"/>
          </a:p>
        </p:txBody>
      </p:sp>
      <p:sp>
        <p:nvSpPr>
          <p:cNvPr id="21" name="ホームベース 20"/>
          <p:cNvSpPr/>
          <p:nvPr/>
        </p:nvSpPr>
        <p:spPr>
          <a:xfrm>
            <a:off x="844579" y="2841776"/>
            <a:ext cx="3767488" cy="24070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環境衛生対策基本計画</a:t>
            </a:r>
            <a:endParaRPr lang="en-US" altLang="ja-JP" sz="1200" dirty="0"/>
          </a:p>
        </p:txBody>
      </p:sp>
      <p:sp>
        <p:nvSpPr>
          <p:cNvPr id="22" name="ホームベース 21"/>
          <p:cNvSpPr/>
          <p:nvPr/>
        </p:nvSpPr>
        <p:spPr>
          <a:xfrm>
            <a:off x="4644008" y="1059777"/>
            <a:ext cx="2358839" cy="422394"/>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建築物などの設計に合わせ</a:t>
            </a:r>
            <a:endParaRPr lang="en-US" altLang="ja-JP" sz="1200" dirty="0"/>
          </a:p>
          <a:p>
            <a:pPr algn="ctr"/>
            <a:r>
              <a:rPr lang="ja-JP" altLang="en-US" sz="1200" dirty="0"/>
              <a:t>詳細を検討</a:t>
            </a:r>
            <a:endParaRPr lang="en-US" altLang="ja-JP" sz="1200" dirty="0"/>
          </a:p>
        </p:txBody>
      </p:sp>
      <p:sp>
        <p:nvSpPr>
          <p:cNvPr id="23" name="ホームベース 22"/>
          <p:cNvSpPr/>
          <p:nvPr/>
        </p:nvSpPr>
        <p:spPr>
          <a:xfrm>
            <a:off x="7020002" y="980210"/>
            <a:ext cx="1991480" cy="270561"/>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警備実施計画</a:t>
            </a:r>
            <a:endParaRPr lang="en-US" altLang="ja-JP" sz="1200" dirty="0"/>
          </a:p>
        </p:txBody>
      </p:sp>
      <p:sp>
        <p:nvSpPr>
          <p:cNvPr id="24" name="ホームベース 23"/>
          <p:cNvSpPr/>
          <p:nvPr/>
        </p:nvSpPr>
        <p:spPr>
          <a:xfrm>
            <a:off x="4644006" y="2072021"/>
            <a:ext cx="4367475" cy="263778"/>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総合消防計画</a:t>
            </a:r>
            <a:endParaRPr lang="en-US" altLang="ja-JP" sz="1200" dirty="0"/>
          </a:p>
        </p:txBody>
      </p:sp>
      <p:sp>
        <p:nvSpPr>
          <p:cNvPr id="26" name="ホームベース 25"/>
          <p:cNvSpPr/>
          <p:nvPr/>
        </p:nvSpPr>
        <p:spPr>
          <a:xfrm>
            <a:off x="4658482" y="2478181"/>
            <a:ext cx="4352995" cy="298536"/>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医療救護実施計画</a:t>
            </a:r>
            <a:endParaRPr lang="en-US" altLang="ja-JP" sz="1200" dirty="0"/>
          </a:p>
        </p:txBody>
      </p:sp>
      <p:sp>
        <p:nvSpPr>
          <p:cNvPr id="28" name="ホームベース 27"/>
          <p:cNvSpPr/>
          <p:nvPr/>
        </p:nvSpPr>
        <p:spPr>
          <a:xfrm>
            <a:off x="4662152" y="2825824"/>
            <a:ext cx="4349328" cy="252227"/>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環境衛生対策実施計画</a:t>
            </a:r>
            <a:endParaRPr lang="en-US" altLang="ja-JP" sz="1200" dirty="0"/>
          </a:p>
        </p:txBody>
      </p:sp>
      <p:sp>
        <p:nvSpPr>
          <p:cNvPr id="33" name="ホームベース 32"/>
          <p:cNvSpPr/>
          <p:nvPr/>
        </p:nvSpPr>
        <p:spPr>
          <a:xfrm>
            <a:off x="4643849" y="1711194"/>
            <a:ext cx="4382259" cy="309789"/>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防災実施計画</a:t>
            </a:r>
            <a:endParaRPr lang="en-US" altLang="ja-JP" sz="1200" dirty="0"/>
          </a:p>
        </p:txBody>
      </p:sp>
      <p:sp>
        <p:nvSpPr>
          <p:cNvPr id="34" name="ホームベース 33"/>
          <p:cNvSpPr/>
          <p:nvPr/>
        </p:nvSpPr>
        <p:spPr>
          <a:xfrm>
            <a:off x="7020003" y="1315293"/>
            <a:ext cx="2008632" cy="243714"/>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要人警護計画</a:t>
            </a:r>
            <a:endParaRPr lang="en-US" altLang="ja-JP" sz="1200" dirty="0"/>
          </a:p>
        </p:txBody>
      </p:sp>
      <p:sp>
        <p:nvSpPr>
          <p:cNvPr id="4" name="角丸四角形 3"/>
          <p:cNvSpPr/>
          <p:nvPr/>
        </p:nvSpPr>
        <p:spPr>
          <a:xfrm>
            <a:off x="123746" y="1089766"/>
            <a:ext cx="694234" cy="40383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警備</a:t>
            </a:r>
          </a:p>
        </p:txBody>
      </p:sp>
      <p:sp>
        <p:nvSpPr>
          <p:cNvPr id="35" name="角丸四角形 34"/>
          <p:cNvSpPr/>
          <p:nvPr/>
        </p:nvSpPr>
        <p:spPr>
          <a:xfrm>
            <a:off x="110407" y="1745588"/>
            <a:ext cx="694234" cy="51788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防災</a:t>
            </a:r>
            <a:endParaRPr kumimoji="1" lang="ja-JP" altLang="en-US" sz="1200" dirty="0">
              <a:latin typeface="Meiryo UI" panose="020B0604030504040204" pitchFamily="50" charset="-128"/>
              <a:ea typeface="Meiryo UI" panose="020B0604030504040204" pitchFamily="50" charset="-128"/>
            </a:endParaRPr>
          </a:p>
        </p:txBody>
      </p:sp>
      <p:sp>
        <p:nvSpPr>
          <p:cNvPr id="38" name="角丸四角形 37"/>
          <p:cNvSpPr/>
          <p:nvPr/>
        </p:nvSpPr>
        <p:spPr>
          <a:xfrm>
            <a:off x="93442" y="2437537"/>
            <a:ext cx="694234" cy="65052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医療</a:t>
            </a:r>
            <a:endParaRPr kumimoji="1"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衛生</a:t>
            </a:r>
            <a:endParaRPr kumimoji="1" lang="ja-JP" altLang="en-US" sz="1200" dirty="0">
              <a:latin typeface="Meiryo UI" panose="020B0604030504040204" pitchFamily="50" charset="-128"/>
              <a:ea typeface="Meiryo UI" panose="020B0604030504040204" pitchFamily="50" charset="-128"/>
            </a:endParaRPr>
          </a:p>
        </p:txBody>
      </p:sp>
      <p:sp>
        <p:nvSpPr>
          <p:cNvPr id="40" name="角丸四角形 39"/>
          <p:cNvSpPr/>
          <p:nvPr/>
        </p:nvSpPr>
        <p:spPr>
          <a:xfrm>
            <a:off x="109111" y="4095963"/>
            <a:ext cx="700961" cy="44232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latin typeface="Meiryo UI" panose="020B0604030504040204" pitchFamily="50" charset="-128"/>
                <a:ea typeface="Meiryo UI" panose="020B0604030504040204" pitchFamily="50" charset="-128"/>
              </a:rPr>
              <a:t>催事・</a:t>
            </a:r>
            <a:endParaRPr lang="en-US" altLang="ja-JP" sz="1100" dirty="0">
              <a:latin typeface="Meiryo UI" panose="020B0604030504040204" pitchFamily="50" charset="-128"/>
              <a:ea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rPr>
              <a:t>イベント</a:t>
            </a:r>
            <a:endParaRPr kumimoji="1" lang="en-US" altLang="ja-JP" sz="1100" dirty="0">
              <a:latin typeface="Meiryo UI" panose="020B0604030504040204" pitchFamily="50" charset="-128"/>
              <a:ea typeface="Meiryo UI" panose="020B0604030504040204" pitchFamily="50" charset="-128"/>
            </a:endParaRPr>
          </a:p>
        </p:txBody>
      </p:sp>
      <p:sp>
        <p:nvSpPr>
          <p:cNvPr id="41" name="ホームベース 40"/>
          <p:cNvSpPr/>
          <p:nvPr/>
        </p:nvSpPr>
        <p:spPr>
          <a:xfrm>
            <a:off x="862874" y="1089766"/>
            <a:ext cx="3775357" cy="375594"/>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警備基本計画</a:t>
            </a:r>
            <a:endParaRPr lang="en-US" altLang="ja-JP" sz="1200" dirty="0"/>
          </a:p>
        </p:txBody>
      </p:sp>
      <p:sp>
        <p:nvSpPr>
          <p:cNvPr id="42" name="ホームベース 41"/>
          <p:cNvSpPr/>
          <p:nvPr/>
        </p:nvSpPr>
        <p:spPr>
          <a:xfrm>
            <a:off x="4650618" y="4148846"/>
            <a:ext cx="4360860" cy="303851"/>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催事運営体制整備等</a:t>
            </a:r>
            <a:endParaRPr lang="en-US" altLang="ja-JP" sz="1200" dirty="0"/>
          </a:p>
        </p:txBody>
      </p:sp>
      <p:sp>
        <p:nvSpPr>
          <p:cNvPr id="43" name="角丸四角形 42"/>
          <p:cNvSpPr/>
          <p:nvPr/>
        </p:nvSpPr>
        <p:spPr>
          <a:xfrm>
            <a:off x="109111" y="3192463"/>
            <a:ext cx="698282" cy="82973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調達・運営</a:t>
            </a:r>
            <a:endParaRPr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など</a:t>
            </a:r>
            <a:endParaRPr kumimoji="1" lang="ja-JP" altLang="en-US" sz="1200" dirty="0">
              <a:latin typeface="Meiryo UI" panose="020B0604030504040204" pitchFamily="50" charset="-128"/>
              <a:ea typeface="Meiryo UI" panose="020B0604030504040204" pitchFamily="50" charset="-128"/>
            </a:endParaRPr>
          </a:p>
        </p:txBody>
      </p:sp>
      <p:sp>
        <p:nvSpPr>
          <p:cNvPr id="46" name="ホームベース 45"/>
          <p:cNvSpPr/>
          <p:nvPr/>
        </p:nvSpPr>
        <p:spPr>
          <a:xfrm>
            <a:off x="851875" y="3247785"/>
            <a:ext cx="1749747" cy="54752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ライセンス・</a:t>
            </a:r>
            <a:endParaRPr lang="en-US" altLang="ja-JP" sz="1200" dirty="0"/>
          </a:p>
          <a:p>
            <a:pPr algn="ctr"/>
            <a:r>
              <a:rPr lang="ja-JP" altLang="en-US" sz="1200" dirty="0"/>
              <a:t>調達コードなど検討・公表</a:t>
            </a:r>
          </a:p>
        </p:txBody>
      </p:sp>
      <p:sp>
        <p:nvSpPr>
          <p:cNvPr id="49" name="ホームベース 48"/>
          <p:cNvSpPr/>
          <p:nvPr/>
        </p:nvSpPr>
        <p:spPr>
          <a:xfrm>
            <a:off x="4638228" y="3796072"/>
            <a:ext cx="4373249" cy="303907"/>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入場券前売り販売開始</a:t>
            </a:r>
          </a:p>
        </p:txBody>
      </p:sp>
      <p:sp>
        <p:nvSpPr>
          <p:cNvPr id="52" name="角丸四角形 51"/>
          <p:cNvSpPr/>
          <p:nvPr/>
        </p:nvSpPr>
        <p:spPr>
          <a:xfrm>
            <a:off x="109111" y="4616200"/>
            <a:ext cx="695530" cy="45269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ＵＤ</a:t>
            </a:r>
            <a:endParaRPr kumimoji="1" lang="en-US" altLang="ja-JP" sz="1200" dirty="0">
              <a:latin typeface="Meiryo UI" panose="020B0604030504040204" pitchFamily="50" charset="-128"/>
              <a:ea typeface="Meiryo UI" panose="020B0604030504040204" pitchFamily="50" charset="-128"/>
            </a:endParaRPr>
          </a:p>
        </p:txBody>
      </p:sp>
      <p:sp>
        <p:nvSpPr>
          <p:cNvPr id="56" name="ホームベース 55"/>
          <p:cNvSpPr/>
          <p:nvPr/>
        </p:nvSpPr>
        <p:spPr>
          <a:xfrm>
            <a:off x="881585" y="4616200"/>
            <a:ext cx="3731639" cy="461983"/>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展示、催事・演出、飲食</a:t>
            </a:r>
            <a:r>
              <a:rPr lang="ja-JP" altLang="en-US" sz="1200" dirty="0" smtClean="0"/>
              <a:t>施設について</a:t>
            </a:r>
            <a:endParaRPr lang="en-US" altLang="ja-JP" sz="1200" dirty="0" smtClean="0"/>
          </a:p>
          <a:p>
            <a:pPr algn="ctr"/>
            <a:r>
              <a:rPr lang="ja-JP" altLang="en-US" sz="1200" dirty="0" smtClean="0"/>
              <a:t>個別ガイドラインを作成し、出展者等に周知</a:t>
            </a:r>
            <a:endParaRPr lang="ja-JP" altLang="en-US" sz="1200" dirty="0"/>
          </a:p>
        </p:txBody>
      </p:sp>
      <p:sp>
        <p:nvSpPr>
          <p:cNvPr id="62" name="ホームベース 61"/>
          <p:cNvSpPr/>
          <p:nvPr/>
        </p:nvSpPr>
        <p:spPr>
          <a:xfrm>
            <a:off x="834645" y="3838762"/>
            <a:ext cx="2845029" cy="25250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入場券制度の検討・公表</a:t>
            </a:r>
          </a:p>
        </p:txBody>
      </p:sp>
      <p:sp>
        <p:nvSpPr>
          <p:cNvPr id="36" name="ホームベース 35"/>
          <p:cNvSpPr/>
          <p:nvPr/>
        </p:nvSpPr>
        <p:spPr>
          <a:xfrm>
            <a:off x="2627784" y="3237602"/>
            <a:ext cx="1984283" cy="557709"/>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調達コードの個別基準追加について検討・公表</a:t>
            </a:r>
          </a:p>
        </p:txBody>
      </p:sp>
      <p:sp>
        <p:nvSpPr>
          <p:cNvPr id="37" name="二等辺三角形 36"/>
          <p:cNvSpPr/>
          <p:nvPr/>
        </p:nvSpPr>
        <p:spPr>
          <a:xfrm rot="10800000">
            <a:off x="3132155" y="5817124"/>
            <a:ext cx="3036926" cy="180087"/>
          </a:xfrm>
          <a:prstGeom prst="triangle">
            <a:avLst>
              <a:gd name="adj" fmla="val 49582"/>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802" dirty="0"/>
          </a:p>
        </p:txBody>
      </p:sp>
      <p:sp>
        <p:nvSpPr>
          <p:cNvPr id="39" name="角丸四角形 38"/>
          <p:cNvSpPr/>
          <p:nvPr/>
        </p:nvSpPr>
        <p:spPr>
          <a:xfrm>
            <a:off x="110407" y="5110659"/>
            <a:ext cx="694234" cy="57977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latin typeface="Meiryo UI" panose="020B0604030504040204" pitchFamily="50" charset="-128"/>
                <a:ea typeface="Meiryo UI" panose="020B0604030504040204" pitchFamily="50" charset="-128"/>
              </a:rPr>
              <a:t>広報・</a:t>
            </a:r>
            <a:endParaRPr lang="en-US" altLang="ja-JP" sz="1100" dirty="0" smtClean="0">
              <a:latin typeface="Meiryo UI" panose="020B0604030504040204" pitchFamily="50" charset="-128"/>
              <a:ea typeface="Meiryo UI" panose="020B0604030504040204" pitchFamily="50" charset="-128"/>
            </a:endParaRPr>
          </a:p>
          <a:p>
            <a:pPr algn="ctr"/>
            <a:r>
              <a:rPr lang="ja-JP" altLang="en-US" sz="1100" dirty="0" smtClean="0">
                <a:latin typeface="Meiryo UI" panose="020B0604030504040204" pitchFamily="50" charset="-128"/>
                <a:ea typeface="Meiryo UI" panose="020B0604030504040204" pitchFamily="50" charset="-128"/>
              </a:rPr>
              <a:t>プロモーション</a:t>
            </a:r>
            <a:endParaRPr kumimoji="1" lang="en-US" altLang="ja-JP" sz="1100" dirty="0">
              <a:latin typeface="Meiryo UI" panose="020B0604030504040204" pitchFamily="50" charset="-128"/>
              <a:ea typeface="Meiryo UI" panose="020B0604030504040204" pitchFamily="50" charset="-128"/>
            </a:endParaRPr>
          </a:p>
        </p:txBody>
      </p:sp>
      <p:sp>
        <p:nvSpPr>
          <p:cNvPr id="44" name="ホームベース 43"/>
          <p:cNvSpPr/>
          <p:nvPr/>
        </p:nvSpPr>
        <p:spPr>
          <a:xfrm>
            <a:off x="868855" y="5180491"/>
            <a:ext cx="1758929" cy="461983"/>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広報・プロモーション</a:t>
            </a:r>
            <a:endParaRPr lang="en-US" altLang="ja-JP" sz="1200" dirty="0" smtClean="0"/>
          </a:p>
          <a:p>
            <a:pPr algn="ctr"/>
            <a:r>
              <a:rPr lang="ja-JP" altLang="en-US" sz="1200" dirty="0" smtClean="0"/>
              <a:t>マスタープラン策定</a:t>
            </a:r>
            <a:endParaRPr lang="ja-JP" altLang="en-US" sz="1200" dirty="0"/>
          </a:p>
        </p:txBody>
      </p:sp>
      <p:sp>
        <p:nvSpPr>
          <p:cNvPr id="45" name="ホームベース 44"/>
          <p:cNvSpPr/>
          <p:nvPr/>
        </p:nvSpPr>
        <p:spPr>
          <a:xfrm>
            <a:off x="2627784" y="5177103"/>
            <a:ext cx="6383693" cy="463058"/>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各種ツールを活用した機運醸成等</a:t>
            </a:r>
            <a:endParaRPr lang="en-US" altLang="ja-JP" sz="1200" dirty="0"/>
          </a:p>
        </p:txBody>
      </p:sp>
    </p:spTree>
    <p:extLst>
      <p:ext uri="{BB962C8B-B14F-4D97-AF65-F5344CB8AC3E}">
        <p14:creationId xmlns:p14="http://schemas.microsoft.com/office/powerpoint/2010/main" val="2588477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287" y="0"/>
            <a:ext cx="9144000" cy="461665"/>
          </a:xfrm>
          <a:prstGeom prst="rect">
            <a:avLst/>
          </a:prstGeom>
          <a:solidFill>
            <a:schemeClr val="tx2"/>
          </a:solidFill>
        </p:spPr>
        <p:txBody>
          <a:bodyPr wrap="square" rtlCol="0">
            <a:spAutoFit/>
          </a:bodyP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（参考）直近の府議会での主な</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やりとり</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828986824"/>
              </p:ext>
            </p:extLst>
          </p:nvPr>
        </p:nvGraphicFramePr>
        <p:xfrm>
          <a:off x="124432" y="743352"/>
          <a:ext cx="8886561" cy="5456763"/>
        </p:xfrm>
        <a:graphic>
          <a:graphicData uri="http://schemas.openxmlformats.org/drawingml/2006/table">
            <a:tbl>
              <a:tblPr firstRow="1" bandRow="1">
                <a:tableStyleId>{5C22544A-7EE6-4342-B048-85BDC9FD1C3A}</a:tableStyleId>
              </a:tblPr>
              <a:tblGrid>
                <a:gridCol w="1062703">
                  <a:extLst>
                    <a:ext uri="{9D8B030D-6E8A-4147-A177-3AD203B41FA5}">
                      <a16:colId xmlns:a16="http://schemas.microsoft.com/office/drawing/2014/main" val="2184995939"/>
                    </a:ext>
                  </a:extLst>
                </a:gridCol>
                <a:gridCol w="3024336">
                  <a:extLst>
                    <a:ext uri="{9D8B030D-6E8A-4147-A177-3AD203B41FA5}">
                      <a16:colId xmlns:a16="http://schemas.microsoft.com/office/drawing/2014/main" val="905896435"/>
                    </a:ext>
                  </a:extLst>
                </a:gridCol>
                <a:gridCol w="4799522">
                  <a:extLst>
                    <a:ext uri="{9D8B030D-6E8A-4147-A177-3AD203B41FA5}">
                      <a16:colId xmlns:a16="http://schemas.microsoft.com/office/drawing/2014/main" val="3655606857"/>
                    </a:ext>
                  </a:extLst>
                </a:gridCol>
              </a:tblGrid>
              <a:tr h="41176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会派・議員</a:t>
                      </a:r>
                    </a:p>
                  </a:txBody>
                  <a:tcPr marL="68580" marR="68580" marT="34290" marB="34290">
                    <a:solidFill>
                      <a:srgbClr val="4F81BD"/>
                    </a:solidFill>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質問</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4F81BD"/>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答弁</a:t>
                      </a:r>
                      <a:endParaRPr kumimoji="1" lang="ja-JP" altLang="en-US" sz="1200" i="1"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4F81BD"/>
                    </a:solidFill>
                  </a:tcPr>
                </a:tc>
                <a:extLst>
                  <a:ext uri="{0D108BD9-81ED-4DB2-BD59-A6C34878D82A}">
                    <a16:rowId xmlns:a16="http://schemas.microsoft.com/office/drawing/2014/main" val="617028530"/>
                  </a:ext>
                </a:extLst>
              </a:tr>
              <a:tr h="1836280">
                <a:tc>
                  <a:txBody>
                    <a:bodyP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月</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維新代表</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（前田洋</a:t>
                      </a:r>
                      <a:r>
                        <a:rPr kumimoji="1" lang="en-US" altLang="ja-JP" sz="1200" dirty="0">
                          <a:solidFill>
                            <a:schemeClr val="tx1"/>
                          </a:solidFill>
                          <a:latin typeface="Meiryo UI" panose="020B0604030504040204" pitchFamily="50" charset="-128"/>
                          <a:ea typeface="Meiryo UI" panose="020B0604030504040204" pitchFamily="50" charset="-128"/>
                        </a:rPr>
                        <a:t>G</a:t>
                      </a:r>
                      <a:r>
                        <a:rPr kumimoji="1" lang="ja-JP" altLang="en-US" sz="1200" dirty="0">
                          <a:solidFill>
                            <a:schemeClr val="tx1"/>
                          </a:solidFill>
                          <a:latin typeface="Meiryo UI" panose="020B0604030504040204" pitchFamily="50" charset="-128"/>
                          <a:ea typeface="Meiryo UI" panose="020B0604030504040204" pitchFamily="50" charset="-128"/>
                        </a:rPr>
                        <a:t>）　</a:t>
                      </a:r>
                    </a:p>
                  </a:txBody>
                  <a:tcPr marL="68580" marR="68580" marT="34290" marB="34290" anchor="ctr">
                    <a:solidFill>
                      <a:srgbClr val="D0D8E8"/>
                    </a:solidFill>
                  </a:tcPr>
                </a:tc>
                <a:tc>
                  <a:txBody>
                    <a:bodyPr/>
                    <a:lstStyle/>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「いのち輝く未来社会のデザイン」をテーマに掲げるこの万博においても、障がいのある方が万博会場内で行われる催事に、積極的に参加できるような取組みをしていくべき。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全国の子どもたちに校外学習や修学旅行で万博に来てもらうための取組みの検討状況は。</a:t>
                      </a:r>
                    </a:p>
                  </a:txBody>
                  <a:tcPr marL="68580" marR="68580" marT="34290" marB="34290">
                    <a:solidFill>
                      <a:srgbClr val="D0D8E8"/>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来年度、博覧会協会の催事企画プロデューサーのもと、まとめられる</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基本計画に基づき、会場内の催事内容が順次具体化されていく</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ことになることから、</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障がいのある方が催事に参加できるよう、関係部局と連携し、府としての取組みについて検討していく</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none"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現在、</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博覧会協会において、校外学習や修学旅行向けの学びのプログラムを検討</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するなど、入場券の前売販売に向け、</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全国の小中高等学校等への働きかけの方策も検討</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している。こうした動きと歩調をあわせつつ、</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今後、関係部局と連携し、府としての取組みについて検討していく</a:t>
                      </a:r>
                      <a:r>
                        <a:rPr kumimoji="1" lang="ja-JP" altLang="en-US" sz="1200" i="0" u="sng" kern="120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200" i="0" u="sng"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sng"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ja-JP" altLang="en-US" sz="1200" i="0" u="sng"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rgbClr val="D0D8E8"/>
                    </a:solidFill>
                  </a:tcPr>
                </a:tc>
                <a:extLst>
                  <a:ext uri="{0D108BD9-81ED-4DB2-BD59-A6C34878D82A}">
                    <a16:rowId xmlns:a16="http://schemas.microsoft.com/office/drawing/2014/main" val="2884070581"/>
                  </a:ext>
                </a:extLst>
              </a:tr>
              <a:tr h="864096">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月</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維新・一般</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（中川誠</a:t>
                      </a:r>
                      <a:r>
                        <a:rPr kumimoji="1" lang="en-US" altLang="ja-JP" sz="1200" dirty="0">
                          <a:solidFill>
                            <a:schemeClr val="tx1"/>
                          </a:solidFill>
                          <a:latin typeface="Meiryo UI" panose="020B0604030504040204" pitchFamily="50" charset="-128"/>
                          <a:ea typeface="Meiryo UI" panose="020B0604030504040204" pitchFamily="50" charset="-128"/>
                        </a:rPr>
                        <a:t>G</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marL="68580" marR="68580" marT="34290" marB="34290" anchor="ctr">
                    <a:solidFill>
                      <a:srgbClr val="E9EDF4"/>
                    </a:solidFill>
                  </a:tcPr>
                </a:tc>
                <a:tc>
                  <a:txBody>
                    <a:bodyPr/>
                    <a:lstStyle/>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昨今の自然災害は想定を上回ることも多く、十分な検討を進めていただきたいと思うが、万博開催時における防災対策は如何。</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E9EDF4"/>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博覧会協会において</a:t>
                      </a:r>
                      <a:r>
                        <a:rPr kumimoji="1" lang="ja-JP" altLang="en-US" sz="1200" u="sng" dirty="0">
                          <a:solidFill>
                            <a:schemeClr val="tx1"/>
                          </a:solidFill>
                          <a:latin typeface="Meiryo UI" panose="020B0604030504040204" pitchFamily="50" charset="-128"/>
                          <a:ea typeface="Meiryo UI" panose="020B0604030504040204" pitchFamily="50" charset="-128"/>
                        </a:rPr>
                        <a:t>、昨年</a:t>
                      </a:r>
                      <a:r>
                        <a:rPr kumimoji="1" lang="en-US" altLang="ja-JP" sz="1200" u="sng" dirty="0">
                          <a:solidFill>
                            <a:schemeClr val="tx1"/>
                          </a:solidFill>
                          <a:latin typeface="Meiryo UI" panose="020B0604030504040204" pitchFamily="50" charset="-128"/>
                          <a:ea typeface="Meiryo UI" panose="020B0604030504040204" pitchFamily="50" charset="-128"/>
                        </a:rPr>
                        <a:t>9</a:t>
                      </a:r>
                      <a:r>
                        <a:rPr kumimoji="1" lang="ja-JP" altLang="en-US" sz="1200" u="sng" dirty="0">
                          <a:solidFill>
                            <a:schemeClr val="tx1"/>
                          </a:solidFill>
                          <a:latin typeface="Meiryo UI" panose="020B0604030504040204" pitchFamily="50" charset="-128"/>
                          <a:ea typeface="Meiryo UI" panose="020B0604030504040204" pitchFamily="50" charset="-128"/>
                        </a:rPr>
                        <a:t>月「安全対策協議会」を立ち上げ、防災計画の策定に向け、鋭意検討が進められている</a:t>
                      </a:r>
                      <a:r>
                        <a:rPr kumimoji="1" lang="ja-JP" altLang="en-US" sz="1200" u="none" dirty="0">
                          <a:solidFill>
                            <a:schemeClr val="tx1"/>
                          </a:solidFill>
                          <a:latin typeface="Meiryo UI" panose="020B0604030504040204" pitchFamily="50" charset="-128"/>
                          <a:ea typeface="Meiryo UI" panose="020B0604030504040204" pitchFamily="50" charset="-128"/>
                        </a:rPr>
                        <a:t>。関係機関と連携しながら、引き続き積極的に関わっていく</a:t>
                      </a:r>
                      <a:r>
                        <a:rPr kumimoji="1" lang="ja-JP" altLang="en-US" sz="1200" u="none" dirty="0" smtClean="0">
                          <a:solidFill>
                            <a:schemeClr val="tx1"/>
                          </a:solidFill>
                          <a:latin typeface="Meiryo UI" panose="020B0604030504040204" pitchFamily="50" charset="-128"/>
                          <a:ea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ja-JP" altLang="en-US" sz="1200" i="1" u="non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rgbClr val="E9EDF4"/>
                    </a:solidFill>
                  </a:tcPr>
                </a:tc>
                <a:extLst>
                  <a:ext uri="{0D108BD9-81ED-4DB2-BD59-A6C34878D82A}">
                    <a16:rowId xmlns:a16="http://schemas.microsoft.com/office/drawing/2014/main" val="1903665467"/>
                  </a:ext>
                </a:extLst>
              </a:tr>
              <a:tr h="1080120">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月</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維新・一般</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（松浪武</a:t>
                      </a:r>
                      <a:r>
                        <a:rPr kumimoji="1" lang="en-US" altLang="ja-JP" sz="1200" dirty="0">
                          <a:solidFill>
                            <a:schemeClr val="tx1"/>
                          </a:solidFill>
                          <a:latin typeface="Meiryo UI" panose="020B0604030504040204" pitchFamily="50" charset="-128"/>
                          <a:ea typeface="Meiryo UI" panose="020B0604030504040204" pitchFamily="50" charset="-128"/>
                        </a:rPr>
                        <a:t>G</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marL="68580" marR="68580" marT="34290" marB="34290" anchor="ctr">
                    <a:solidFill>
                      <a:srgbClr val="D0D8E8"/>
                    </a:solidFill>
                  </a:tcPr>
                </a:tc>
                <a:tc>
                  <a:txBody>
                    <a:bodyPr/>
                    <a:lstStyle/>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万博と連携したイベント等の取組みを進めながら、各地を盛り上げていただきたいと考えているが、府内各地域との連携についての検討状況は。</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D0D8E8"/>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現在、博覧会協会では、催事基本計画の策定が進められているが、自治体と連携したイベント等についても検討されている。本府としては、</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府内市町村の意向にできるだけ沿うよう、引き続き博覧会協会へ働きかけるとともに、さらに市町村のニーズ把握を進めるなど、万博と地域のイベント等の連携に取り組んでいく</a:t>
                      </a:r>
                      <a:r>
                        <a:rPr kumimoji="1" lang="ja-JP" altLang="en-US" sz="1200" i="1" u="sng" kern="120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200" i="1" u="sng"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sng"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ja-JP" altLang="en-US" sz="1200" i="1" u="sng"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rgbClr val="D0D8E8"/>
                    </a:solidFill>
                  </a:tcPr>
                </a:tc>
                <a:extLst>
                  <a:ext uri="{0D108BD9-81ED-4DB2-BD59-A6C34878D82A}">
                    <a16:rowId xmlns:a16="http://schemas.microsoft.com/office/drawing/2014/main" val="401767170"/>
                  </a:ext>
                </a:extLst>
              </a:tr>
              <a:tr h="216455">
                <a:tc>
                  <a:txBody>
                    <a:bodyPr/>
                    <a:lstStyle/>
                    <a:p>
                      <a:pPr>
                        <a:lnSpc>
                          <a:spcPts val="0"/>
                        </a:lnSpc>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extLst>
                  <a:ext uri="{0D108BD9-81ED-4DB2-BD59-A6C34878D82A}">
                    <a16:rowId xmlns:a16="http://schemas.microsoft.com/office/drawing/2014/main" val="1559019282"/>
                  </a:ext>
                </a:extLst>
              </a:tr>
            </a:tbl>
          </a:graphicData>
        </a:graphic>
      </p:graphicFrame>
      <p:sp>
        <p:nvSpPr>
          <p:cNvPr id="4" name="テキスト ボックス 3"/>
          <p:cNvSpPr txBox="1"/>
          <p:nvPr/>
        </p:nvSpPr>
        <p:spPr>
          <a:xfrm>
            <a:off x="8435418" y="6481803"/>
            <a:ext cx="576064" cy="307777"/>
          </a:xfrm>
          <a:prstGeom prst="rect">
            <a:avLst/>
          </a:prstGeom>
          <a:noFill/>
        </p:spPr>
        <p:txBody>
          <a:bodyPr wrap="square" rtlCol="0">
            <a:spAutoFit/>
          </a:bodyPr>
          <a:lstStyle/>
          <a:p>
            <a:pPr algn="r"/>
            <a:r>
              <a:rPr lang="ja-JP" altLang="en-US" sz="1400" dirty="0" smtClean="0">
                <a:solidFill>
                  <a:prstClr val="black"/>
                </a:solidFill>
              </a:rPr>
              <a:t>１１</a:t>
            </a:r>
            <a:endParaRPr lang="ja-JP" altLang="en-US" sz="1400" dirty="0">
              <a:solidFill>
                <a:prstClr val="black"/>
              </a:solidFill>
            </a:endParaRPr>
          </a:p>
        </p:txBody>
      </p:sp>
    </p:spTree>
    <p:extLst>
      <p:ext uri="{BB962C8B-B14F-4D97-AF65-F5344CB8AC3E}">
        <p14:creationId xmlns:p14="http://schemas.microsoft.com/office/powerpoint/2010/main" val="3634789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287" y="0"/>
            <a:ext cx="9144000" cy="461665"/>
          </a:xfrm>
          <a:prstGeom prst="rect">
            <a:avLst/>
          </a:prstGeom>
          <a:solidFill>
            <a:schemeClr val="tx2"/>
          </a:solidFill>
        </p:spPr>
        <p:txBody>
          <a:bodyPr wrap="square" rtlCol="0">
            <a:spAutoFit/>
          </a:bodyP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（参考）直近の府議会での主な</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やりとり</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878685982"/>
              </p:ext>
            </p:extLst>
          </p:nvPr>
        </p:nvGraphicFramePr>
        <p:xfrm>
          <a:off x="118687" y="649589"/>
          <a:ext cx="8886561" cy="5832643"/>
        </p:xfrm>
        <a:graphic>
          <a:graphicData uri="http://schemas.openxmlformats.org/drawingml/2006/table">
            <a:tbl>
              <a:tblPr firstRow="1" bandRow="1">
                <a:tableStyleId>{5C22544A-7EE6-4342-B048-85BDC9FD1C3A}</a:tableStyleId>
              </a:tblPr>
              <a:tblGrid>
                <a:gridCol w="990695">
                  <a:extLst>
                    <a:ext uri="{9D8B030D-6E8A-4147-A177-3AD203B41FA5}">
                      <a16:colId xmlns:a16="http://schemas.microsoft.com/office/drawing/2014/main" val="2184995939"/>
                    </a:ext>
                  </a:extLst>
                </a:gridCol>
                <a:gridCol w="3096344">
                  <a:extLst>
                    <a:ext uri="{9D8B030D-6E8A-4147-A177-3AD203B41FA5}">
                      <a16:colId xmlns:a16="http://schemas.microsoft.com/office/drawing/2014/main" val="905896435"/>
                    </a:ext>
                  </a:extLst>
                </a:gridCol>
                <a:gridCol w="4799522">
                  <a:extLst>
                    <a:ext uri="{9D8B030D-6E8A-4147-A177-3AD203B41FA5}">
                      <a16:colId xmlns:a16="http://schemas.microsoft.com/office/drawing/2014/main" val="3655606857"/>
                    </a:ext>
                  </a:extLst>
                </a:gridCol>
              </a:tblGrid>
              <a:tr h="43204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会派・議員</a:t>
                      </a:r>
                    </a:p>
                  </a:txBody>
                  <a:tcPr marL="68580" marR="68580" marT="34290" marB="34290">
                    <a:solidFill>
                      <a:srgbClr val="4F81BD"/>
                    </a:solidFill>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質問</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4F81BD"/>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答弁</a:t>
                      </a:r>
                      <a:endParaRPr kumimoji="1" lang="ja-JP" altLang="en-US" sz="1200" i="1"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4F81BD"/>
                    </a:solidFill>
                  </a:tcPr>
                </a:tc>
                <a:extLst>
                  <a:ext uri="{0D108BD9-81ED-4DB2-BD59-A6C34878D82A}">
                    <a16:rowId xmlns:a16="http://schemas.microsoft.com/office/drawing/2014/main" val="617028530"/>
                  </a:ext>
                </a:extLst>
              </a:tr>
              <a:tr h="1105599">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月</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総務委員会</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自民・徳永</a:t>
                      </a:r>
                      <a:r>
                        <a:rPr kumimoji="1" lang="en-US" altLang="ja-JP" sz="1200" dirty="0">
                          <a:solidFill>
                            <a:schemeClr val="tx1"/>
                          </a:solidFill>
                          <a:latin typeface="Meiryo UI" panose="020B0604030504040204" pitchFamily="50" charset="-128"/>
                          <a:ea typeface="Meiryo UI" panose="020B0604030504040204" pitchFamily="50" charset="-128"/>
                        </a:rPr>
                        <a:t>G</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solidFill>
                      <a:srgbClr val="D0D8E8"/>
                    </a:solidFill>
                  </a:tcPr>
                </a:tc>
                <a:tc>
                  <a:txBody>
                    <a:bodyPr/>
                    <a:lstStyle/>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資材・物品・サービス等を提供できる府内企業を取りまとめて必要とする企業へ提供する仕組みを早急に構築すべき。</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D0D8E8"/>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現在、</a:t>
                      </a:r>
                      <a:r>
                        <a:rPr kumimoji="1" lang="ja-JP" altLang="en-US" sz="1200" u="sng" dirty="0">
                          <a:solidFill>
                            <a:schemeClr val="tx1"/>
                          </a:solidFill>
                          <a:latin typeface="Meiryo UI" panose="020B0604030504040204" pitchFamily="50" charset="-128"/>
                          <a:ea typeface="Meiryo UI" panose="020B0604030504040204" pitchFamily="50" charset="-128"/>
                        </a:rPr>
                        <a:t>博覧会協会に設置された「持続可能性有識者委員会」において検討が進められている</a:t>
                      </a:r>
                      <a:r>
                        <a:rPr kumimoji="1" lang="ja-JP" altLang="en-US" sz="1200" u="none" dirty="0">
                          <a:solidFill>
                            <a:schemeClr val="tx1"/>
                          </a:solidFill>
                          <a:latin typeface="Meiryo UI" panose="020B0604030504040204" pitchFamily="50" charset="-128"/>
                          <a:ea typeface="Meiryo UI" panose="020B0604030504040204" pitchFamily="50" charset="-128"/>
                        </a:rPr>
                        <a:t>ところであり、</a:t>
                      </a:r>
                      <a:r>
                        <a:rPr kumimoji="1" lang="ja-JP" altLang="en-US" sz="1200" u="sng" dirty="0">
                          <a:solidFill>
                            <a:schemeClr val="tx1"/>
                          </a:solidFill>
                          <a:latin typeface="Meiryo UI" panose="020B0604030504040204" pitchFamily="50" charset="-128"/>
                          <a:ea typeface="Meiryo UI" panose="020B0604030504040204" pitchFamily="50" charset="-128"/>
                        </a:rPr>
                        <a:t>初案の公表は６月頃</a:t>
                      </a:r>
                      <a:r>
                        <a:rPr kumimoji="1" lang="ja-JP" altLang="en-US" sz="1200" u="none" dirty="0">
                          <a:solidFill>
                            <a:schemeClr val="tx1"/>
                          </a:solidFill>
                          <a:latin typeface="Meiryo UI" panose="020B0604030504040204" pitchFamily="50" charset="-128"/>
                          <a:ea typeface="Meiryo UI" panose="020B0604030504040204" pitchFamily="50" charset="-128"/>
                        </a:rPr>
                        <a:t>になると聞いている。</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現在、</a:t>
                      </a:r>
                      <a:r>
                        <a:rPr kumimoji="1" lang="ja-JP" altLang="en-US" sz="1200" u="sng" dirty="0">
                          <a:solidFill>
                            <a:schemeClr val="tx1"/>
                          </a:solidFill>
                          <a:latin typeface="Meiryo UI" panose="020B0604030504040204" pitchFamily="50" charset="-128"/>
                          <a:ea typeface="Meiryo UI" panose="020B0604030504040204" pitchFamily="50" charset="-128"/>
                        </a:rPr>
                        <a:t>庁内関係部局や商工会議所等の関係団体と検討しているところ</a:t>
                      </a:r>
                      <a:r>
                        <a:rPr kumimoji="1" lang="ja-JP" altLang="en-US" sz="1200" u="none" dirty="0">
                          <a:solidFill>
                            <a:schemeClr val="tx1"/>
                          </a:solidFill>
                          <a:latin typeface="Meiryo UI" panose="020B0604030504040204" pitchFamily="50" charset="-128"/>
                          <a:ea typeface="Meiryo UI" panose="020B0604030504040204" pitchFamily="50" charset="-128"/>
                        </a:rPr>
                        <a:t>であり、</a:t>
                      </a:r>
                      <a:r>
                        <a:rPr kumimoji="1" lang="ja-JP" altLang="en-US" sz="1200" u="sng" dirty="0">
                          <a:solidFill>
                            <a:schemeClr val="tx1"/>
                          </a:solidFill>
                          <a:latin typeface="Meiryo UI" panose="020B0604030504040204" pitchFamily="50" charset="-128"/>
                          <a:ea typeface="Meiryo UI" panose="020B0604030504040204" pitchFamily="50" charset="-128"/>
                        </a:rPr>
                        <a:t>初案の内容も見極めながら、１社でも多くの中小企業の調達に繋がる仕組みづくりを進めてまいる</a:t>
                      </a:r>
                      <a:r>
                        <a:rPr kumimoji="1" lang="ja-JP" altLang="en-US" sz="1200" u="none" dirty="0">
                          <a:solidFill>
                            <a:schemeClr val="tx1"/>
                          </a:solidFill>
                          <a:latin typeface="Meiryo UI" panose="020B0604030504040204" pitchFamily="50" charset="-128"/>
                          <a:ea typeface="Meiryo UI" panose="020B0604030504040204" pitchFamily="50" charset="-128"/>
                        </a:rPr>
                        <a:t>。</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　　</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　　　　　　　　　　</a:t>
                      </a:r>
                    </a:p>
                  </a:txBody>
                  <a:tcPr marL="68580" marR="68580" marT="34290" marB="34290">
                    <a:solidFill>
                      <a:srgbClr val="D0D8E8"/>
                    </a:solidFill>
                  </a:tcPr>
                </a:tc>
                <a:extLst>
                  <a:ext uri="{0D108BD9-81ED-4DB2-BD59-A6C34878D82A}">
                    <a16:rowId xmlns:a16="http://schemas.microsoft.com/office/drawing/2014/main" val="909811843"/>
                  </a:ext>
                </a:extLst>
              </a:tr>
              <a:tr h="1872208">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月</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総務委員会</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公明・肥後</a:t>
                      </a:r>
                      <a:r>
                        <a:rPr kumimoji="1" lang="en-US" altLang="ja-JP" sz="1200" dirty="0">
                          <a:solidFill>
                            <a:schemeClr val="tx1"/>
                          </a:solidFill>
                          <a:latin typeface="Meiryo UI" panose="020B0604030504040204" pitchFamily="50" charset="-128"/>
                          <a:ea typeface="Meiryo UI" panose="020B0604030504040204" pitchFamily="50" charset="-128"/>
                        </a:rPr>
                        <a:t>G</a:t>
                      </a: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　</a:t>
                      </a:r>
                    </a:p>
                  </a:txBody>
                  <a:tcPr marL="68580" marR="68580" marT="34290" marB="34290" anchor="ctr">
                    <a:solidFill>
                      <a:srgbClr val="E9EDF4"/>
                    </a:solidFill>
                  </a:tcPr>
                </a:tc>
                <a:tc>
                  <a:txBody>
                    <a:bodyPr/>
                    <a:lstStyle/>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ユニバーサルガイドラインの改定について、その後の検討の進捗状況</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万博は、約半年間の長期にわたって開催されるため、防災対策に加え、警備対策も万全にしておく必要がある。万博における警備について、今後の検討の進め方は</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E9EDF4"/>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sng"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sng"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博覧会協会では、</a:t>
                      </a:r>
                      <a:r>
                        <a:rPr kumimoji="1" lang="ja-JP" altLang="en-US" sz="1200" i="1" u="none" kern="1200" dirty="0" err="1">
                          <a:solidFill>
                            <a:schemeClr val="tx1"/>
                          </a:solidFill>
                          <a:latin typeface="Meiryo UI" panose="020B0604030504040204" pitchFamily="50" charset="-128"/>
                          <a:ea typeface="Meiryo UI" panose="020B0604030504040204" pitchFamily="50" charset="-128"/>
                          <a:cs typeface="+mn-cs"/>
                        </a:rPr>
                        <a:t>障がい</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当事者、有識者等が参画した</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ユニバーサルデザイン検討会を３回、加えて、４つの分科会をそれぞれ開催した</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ところ。障がい当事者からのご意見を参考にしながら、ガイドラインの改定作業を進めていると聞いており、</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今年度末には改定が行われる見込み</a:t>
                      </a: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none"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安全対策協議会に警備分科会を立ち上げ、</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警察、消防などの関係行政機関と連携し、現在設計中である会場施設の配置等も踏まえつつ、</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来場者の安全性を最優先に</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、今後、</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警備計画などが策定されていく。</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府としては、安全対策協議会でしっかりと協会に求めていく。</a:t>
                      </a:r>
                    </a:p>
                  </a:txBody>
                  <a:tcPr marL="68580" marR="68580" marT="34290" marB="34290">
                    <a:solidFill>
                      <a:srgbClr val="E9EDF4"/>
                    </a:solidFill>
                  </a:tcPr>
                </a:tc>
                <a:extLst>
                  <a:ext uri="{0D108BD9-81ED-4DB2-BD59-A6C34878D82A}">
                    <a16:rowId xmlns:a16="http://schemas.microsoft.com/office/drawing/2014/main" val="1391476081"/>
                  </a:ext>
                </a:extLst>
              </a:tr>
              <a:tr h="936104">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月</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総務委員会</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維新・森</a:t>
                      </a:r>
                      <a:r>
                        <a:rPr kumimoji="1" lang="en-US" altLang="ja-JP" sz="1200" dirty="0">
                          <a:solidFill>
                            <a:schemeClr val="tx1"/>
                          </a:solidFill>
                          <a:latin typeface="Meiryo UI" panose="020B0604030504040204" pitchFamily="50" charset="-128"/>
                          <a:ea typeface="Meiryo UI" panose="020B0604030504040204" pitchFamily="50" charset="-128"/>
                        </a:rPr>
                        <a:t>G</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solidFill>
                      <a:srgbClr val="D0D8E8"/>
                    </a:solidFill>
                  </a:tcPr>
                </a:tc>
                <a:tc>
                  <a:txBody>
                    <a:bodyPr/>
                    <a:lstStyle/>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国産木材の利用などの持続可能な資源の使用、リユース、リサイクルの徹底など、持続可能な施設や運営を目指すべき。</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D0D8E8"/>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sng"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sng"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博覧会協会において</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昨年</a:t>
                      </a:r>
                      <a:r>
                        <a:rPr kumimoji="1" lang="en-US" altLang="ja-JP" sz="1200" i="0" u="none" kern="1200" dirty="0">
                          <a:solidFill>
                            <a:schemeClr val="tx1"/>
                          </a:solidFill>
                          <a:latin typeface="Meiryo UI" panose="020B0604030504040204" pitchFamily="50" charset="-128"/>
                          <a:ea typeface="Meiryo UI" panose="020B0604030504040204" pitchFamily="50" charset="-128"/>
                          <a:cs typeface="+mn-cs"/>
                        </a:rPr>
                        <a:t>12</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月に</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「持続可能性有識者委員会」を立ち上げ、</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「持続可能性方針」策定や調達コードの検討が進められている</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ところ。今後、</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木材を活用した会場内施設の整備をはじめ、持続可能な万博の運営が世界にアピールできるよう、府としても、協会に働きかけていく</a:t>
                      </a:r>
                      <a:r>
                        <a:rPr kumimoji="1" lang="ja-JP" altLang="en-US" sz="1200" i="1" u="sng" kern="120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200" i="1" u="sng"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sng"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ja-JP" altLang="en-US" sz="1200" i="1" u="sng"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rgbClr val="D0D8E8"/>
                    </a:solidFill>
                  </a:tcPr>
                </a:tc>
                <a:extLst>
                  <a:ext uri="{0D108BD9-81ED-4DB2-BD59-A6C34878D82A}">
                    <a16:rowId xmlns:a16="http://schemas.microsoft.com/office/drawing/2014/main" val="1220654225"/>
                  </a:ext>
                </a:extLst>
              </a:tr>
              <a:tr h="216455">
                <a:tc>
                  <a:txBody>
                    <a:bodyPr/>
                    <a:lstStyle/>
                    <a:p>
                      <a:pPr>
                        <a:lnSpc>
                          <a:spcPts val="0"/>
                        </a:lnSpc>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extLst>
                  <a:ext uri="{0D108BD9-81ED-4DB2-BD59-A6C34878D82A}">
                    <a16:rowId xmlns:a16="http://schemas.microsoft.com/office/drawing/2014/main" val="1559019282"/>
                  </a:ext>
                </a:extLst>
              </a:tr>
            </a:tbl>
          </a:graphicData>
        </a:graphic>
      </p:graphicFrame>
      <p:sp>
        <p:nvSpPr>
          <p:cNvPr id="4" name="テキスト ボックス 3"/>
          <p:cNvSpPr txBox="1"/>
          <p:nvPr/>
        </p:nvSpPr>
        <p:spPr>
          <a:xfrm>
            <a:off x="8435418" y="6481803"/>
            <a:ext cx="576064" cy="307777"/>
          </a:xfrm>
          <a:prstGeom prst="rect">
            <a:avLst/>
          </a:prstGeom>
          <a:noFill/>
        </p:spPr>
        <p:txBody>
          <a:bodyPr wrap="square" rtlCol="0">
            <a:spAutoFit/>
          </a:bodyPr>
          <a:lstStyle/>
          <a:p>
            <a:pPr algn="r"/>
            <a:r>
              <a:rPr lang="ja-JP" altLang="en-US" sz="1400" dirty="0" smtClean="0">
                <a:solidFill>
                  <a:prstClr val="black"/>
                </a:solidFill>
              </a:rPr>
              <a:t>１２</a:t>
            </a:r>
            <a:endParaRPr lang="ja-JP" altLang="en-US" sz="1400" dirty="0">
              <a:solidFill>
                <a:prstClr val="black"/>
              </a:solidFill>
            </a:endParaRPr>
          </a:p>
        </p:txBody>
      </p:sp>
    </p:spTree>
    <p:extLst>
      <p:ext uri="{BB962C8B-B14F-4D97-AF65-F5344CB8AC3E}">
        <p14:creationId xmlns:p14="http://schemas.microsoft.com/office/powerpoint/2010/main" val="1131369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287" y="0"/>
            <a:ext cx="9144000" cy="461665"/>
          </a:xfrm>
          <a:prstGeom prst="rect">
            <a:avLst/>
          </a:prstGeom>
          <a:solidFill>
            <a:schemeClr val="tx2"/>
          </a:solidFill>
        </p:spPr>
        <p:txBody>
          <a:bodyPr wrap="square" rtlCol="0">
            <a:spAutoFit/>
          </a:bodyP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（参考）直近の市会での主な</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やりとり</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628913726"/>
              </p:ext>
            </p:extLst>
          </p:nvPr>
        </p:nvGraphicFramePr>
        <p:xfrm>
          <a:off x="124432" y="620688"/>
          <a:ext cx="8886561" cy="6198752"/>
        </p:xfrm>
        <a:graphic>
          <a:graphicData uri="http://schemas.openxmlformats.org/drawingml/2006/table">
            <a:tbl>
              <a:tblPr firstRow="1" bandRow="1">
                <a:tableStyleId>{5C22544A-7EE6-4342-B048-85BDC9FD1C3A}</a:tableStyleId>
              </a:tblPr>
              <a:tblGrid>
                <a:gridCol w="1210291">
                  <a:extLst>
                    <a:ext uri="{9D8B030D-6E8A-4147-A177-3AD203B41FA5}">
                      <a16:colId xmlns:a16="http://schemas.microsoft.com/office/drawing/2014/main" val="2184995939"/>
                    </a:ext>
                  </a:extLst>
                </a:gridCol>
                <a:gridCol w="3237277">
                  <a:extLst>
                    <a:ext uri="{9D8B030D-6E8A-4147-A177-3AD203B41FA5}">
                      <a16:colId xmlns:a16="http://schemas.microsoft.com/office/drawing/2014/main" val="905896435"/>
                    </a:ext>
                  </a:extLst>
                </a:gridCol>
                <a:gridCol w="4438993">
                  <a:extLst>
                    <a:ext uri="{9D8B030D-6E8A-4147-A177-3AD203B41FA5}">
                      <a16:colId xmlns:a16="http://schemas.microsoft.com/office/drawing/2014/main" val="3655606857"/>
                    </a:ext>
                  </a:extLst>
                </a:gridCol>
              </a:tblGrid>
              <a:tr h="44514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会派・議員</a:t>
                      </a:r>
                    </a:p>
                  </a:txBody>
                  <a:tcPr marL="68580" marR="68580" marT="34290" marB="34290">
                    <a:solidFill>
                      <a:srgbClr val="4F81BD"/>
                    </a:solidFill>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質問</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4F81BD"/>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答弁</a:t>
                      </a:r>
                      <a:endParaRPr kumimoji="1" lang="ja-JP" altLang="en-US" sz="1200" i="1"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4F81BD"/>
                    </a:solidFill>
                  </a:tcPr>
                </a:tc>
                <a:extLst>
                  <a:ext uri="{0D108BD9-81ED-4DB2-BD59-A6C34878D82A}">
                    <a16:rowId xmlns:a16="http://schemas.microsoft.com/office/drawing/2014/main" val="617028530"/>
                  </a:ext>
                </a:extLst>
              </a:tr>
              <a:tr h="1404724">
                <a:tc>
                  <a:txBody>
                    <a:bodyPr/>
                    <a:lstStyle/>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維新代表</a:t>
                      </a: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（宮脇</a:t>
                      </a:r>
                      <a:r>
                        <a:rPr kumimoji="1" lang="ja-JP" altLang="en-US" sz="1200" dirty="0">
                          <a:solidFill>
                            <a:schemeClr val="tx1"/>
                          </a:solidFill>
                          <a:latin typeface="Meiryo UI" panose="020B0604030504040204" pitchFamily="50" charset="-128"/>
                          <a:ea typeface="Meiryo UI" panose="020B0604030504040204" pitchFamily="50" charset="-128"/>
                        </a:rPr>
                        <a:t>Ｇ）</a:t>
                      </a: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solidFill>
                      <a:srgbClr val="D0D8E8"/>
                    </a:solidFill>
                  </a:tcPr>
                </a:tc>
                <a:tc>
                  <a:txBody>
                    <a:bodyPr/>
                    <a:lstStyle/>
                    <a:p>
                      <a:pPr>
                        <a:lnSpc>
                          <a:spcPts val="1400"/>
                        </a:lnSpc>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万博の会期中に、多くの市民や団体・中小企業が催事に参加して、会場を大阪一色としていくような、</a:t>
                      </a:r>
                      <a:r>
                        <a:rPr kumimoji="1" lang="ja-JP" altLang="en-US" sz="1200" u="sng" dirty="0">
                          <a:solidFill>
                            <a:schemeClr val="tx1"/>
                          </a:solidFill>
                          <a:latin typeface="Meiryo UI" panose="020B0604030504040204" pitchFamily="50" charset="-128"/>
                          <a:ea typeface="Meiryo UI" panose="020B0604030504040204" pitchFamily="50" charset="-128"/>
                        </a:rPr>
                        <a:t>「大阪デー」のような特別な機会を作るべき</a:t>
                      </a:r>
                      <a:r>
                        <a:rPr kumimoji="1" lang="ja-JP" altLang="en-US" sz="1200" u="sng" dirty="0" smtClean="0">
                          <a:solidFill>
                            <a:schemeClr val="tx1"/>
                          </a:solidFill>
                          <a:latin typeface="Meiryo UI" panose="020B0604030504040204" pitchFamily="50" charset="-128"/>
                          <a:ea typeface="Meiryo UI" panose="020B0604030504040204" pitchFamily="50" charset="-128"/>
                        </a:rPr>
                        <a:t>。</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u="sng"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自分たちも主役となって会場を盛り上げていくことになれば</a:t>
                      </a:r>
                      <a:r>
                        <a:rPr kumimoji="1" lang="ja-JP" altLang="en-US" sz="1200" u="none" dirty="0">
                          <a:solidFill>
                            <a:schemeClr val="tx1"/>
                          </a:solidFill>
                          <a:latin typeface="Meiryo UI" panose="020B0604030504040204" pitchFamily="50" charset="-128"/>
                          <a:ea typeface="Meiryo UI" panose="020B0604030504040204" pitchFamily="50" charset="-128"/>
                        </a:rPr>
                        <a:t>、準備段階の会期前から会期中を通じて、</a:t>
                      </a:r>
                      <a:r>
                        <a:rPr kumimoji="1" lang="ja-JP" altLang="en-US" sz="1200" u="sng" dirty="0">
                          <a:solidFill>
                            <a:schemeClr val="tx1"/>
                          </a:solidFill>
                          <a:latin typeface="Meiryo UI" panose="020B0604030504040204" pitchFamily="50" charset="-128"/>
                          <a:ea typeface="Meiryo UI" panose="020B0604030504040204" pitchFamily="50" charset="-128"/>
                        </a:rPr>
                        <a:t>地元の機運も高まってい</a:t>
                      </a:r>
                      <a:r>
                        <a:rPr kumimoji="1" lang="ja-JP" altLang="en-US" sz="1200" u="none" dirty="0">
                          <a:solidFill>
                            <a:schemeClr val="tx1"/>
                          </a:solidFill>
                          <a:latin typeface="Meiryo UI" panose="020B0604030504040204" pitchFamily="50" charset="-128"/>
                          <a:ea typeface="Meiryo UI" panose="020B0604030504040204" pitchFamily="50" charset="-128"/>
                        </a:rPr>
                        <a:t>く</a:t>
                      </a:r>
                      <a:r>
                        <a:rPr kumimoji="1" lang="ja-JP" altLang="en-US" sz="1200" u="none" dirty="0" smtClean="0">
                          <a:solidFill>
                            <a:schemeClr val="tx1"/>
                          </a:solidFill>
                          <a:latin typeface="Meiryo UI" panose="020B0604030504040204" pitchFamily="50" charset="-128"/>
                          <a:ea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D0D8E8"/>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会場に賑わいをもたらす催事に</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府民・市民や地元企業などが参加することで、大阪全体が活気づき、さらなる機運の盛り上がりにもつながっていくと考える。</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non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rgbClr val="D0D8E8"/>
                    </a:solidFill>
                  </a:tcPr>
                </a:tc>
                <a:extLst>
                  <a:ext uri="{0D108BD9-81ED-4DB2-BD59-A6C34878D82A}">
                    <a16:rowId xmlns:a16="http://schemas.microsoft.com/office/drawing/2014/main" val="2884070581"/>
                  </a:ext>
                </a:extLst>
              </a:tr>
              <a:tr h="1381252">
                <a:tc>
                  <a:txBody>
                    <a:bodyPr/>
                    <a:lstStyle/>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公明代表</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（佐々木Ｇ</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marL="68580" marR="68580" marT="34290" marB="34290" anchor="ctr">
                    <a:solidFill>
                      <a:srgbClr val="E9EDF4"/>
                    </a:solidFill>
                  </a:tcPr>
                </a:tc>
                <a:tc>
                  <a:txBody>
                    <a:bodyPr/>
                    <a:lstStyle/>
                    <a:p>
                      <a:pPr>
                        <a:lnSpc>
                          <a:spcPts val="1400"/>
                        </a:lnSpc>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a:t>
                      </a:r>
                      <a:r>
                        <a:rPr kumimoji="1" lang="ja-JP" altLang="en-US" sz="1200" u="sng" dirty="0" smtClean="0">
                          <a:solidFill>
                            <a:schemeClr val="tx1"/>
                          </a:solidFill>
                          <a:latin typeface="Meiryo UI" panose="020B0604030504040204" pitchFamily="50" charset="-128"/>
                          <a:ea typeface="Meiryo UI" panose="020B0604030504040204" pitchFamily="50" charset="-128"/>
                        </a:rPr>
                        <a:t>あらゆる</a:t>
                      </a:r>
                      <a:r>
                        <a:rPr kumimoji="1" lang="ja-JP" altLang="en-US" sz="1200" u="sng" dirty="0">
                          <a:solidFill>
                            <a:schemeClr val="tx1"/>
                          </a:solidFill>
                          <a:latin typeface="Meiryo UI" panose="020B0604030504040204" pitchFamily="50" charset="-128"/>
                          <a:ea typeface="Meiryo UI" panose="020B0604030504040204" pitchFamily="50" charset="-128"/>
                        </a:rPr>
                        <a:t>層に、</a:t>
                      </a:r>
                      <a:r>
                        <a:rPr kumimoji="1" lang="ja-JP" altLang="en-US" sz="1200" u="none" dirty="0">
                          <a:solidFill>
                            <a:schemeClr val="tx1"/>
                          </a:solidFill>
                          <a:latin typeface="Meiryo UI" panose="020B0604030504040204" pitchFamily="50" charset="-128"/>
                          <a:ea typeface="Meiryo UI" panose="020B0604030504040204" pitchFamily="50" charset="-128"/>
                        </a:rPr>
                        <a:t>「万博というのはこんなすごいイベントだ」と</a:t>
                      </a:r>
                      <a:r>
                        <a:rPr kumimoji="1" lang="ja-JP" altLang="en-US" sz="1200" u="sng" dirty="0">
                          <a:solidFill>
                            <a:schemeClr val="tx1"/>
                          </a:solidFill>
                          <a:latin typeface="Meiryo UI" panose="020B0604030504040204" pitchFamily="50" charset="-128"/>
                          <a:ea typeface="Meiryo UI" panose="020B0604030504040204" pitchFamily="50" charset="-128"/>
                        </a:rPr>
                        <a:t>いう具体的なイメージを伝えられるような取り組みを行っては</a:t>
                      </a:r>
                      <a:r>
                        <a:rPr kumimoji="1" lang="ja-JP" altLang="en-US" sz="1200" u="sng" dirty="0" smtClean="0">
                          <a:solidFill>
                            <a:schemeClr val="tx1"/>
                          </a:solidFill>
                          <a:latin typeface="Meiryo UI" panose="020B0604030504040204" pitchFamily="50" charset="-128"/>
                          <a:ea typeface="Meiryo UI" panose="020B0604030504040204" pitchFamily="50" charset="-128"/>
                        </a:rPr>
                        <a:t>どうか。</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u="sng"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sng" dirty="0">
                          <a:solidFill>
                            <a:schemeClr val="tx1"/>
                          </a:solidFill>
                          <a:latin typeface="Meiryo UI" panose="020B0604030504040204" pitchFamily="50" charset="-128"/>
                          <a:ea typeface="Meiryo UI" panose="020B0604030504040204" pitchFamily="50" charset="-128"/>
                        </a:rPr>
                        <a:t>・目に見える広報を行うことも、</a:t>
                      </a:r>
                      <a:r>
                        <a:rPr kumimoji="1" lang="ja-JP" altLang="en-US" sz="1200" u="none" dirty="0">
                          <a:solidFill>
                            <a:schemeClr val="tx1"/>
                          </a:solidFill>
                          <a:latin typeface="Meiryo UI" panose="020B0604030504040204" pitchFamily="50" charset="-128"/>
                          <a:ea typeface="Meiryo UI" panose="020B0604030504040204" pitchFamily="50" charset="-128"/>
                        </a:rPr>
                        <a:t>開催に向けたムードを高めるうえで</a:t>
                      </a:r>
                      <a:r>
                        <a:rPr kumimoji="1" lang="ja-JP" altLang="en-US" sz="1200" u="sng" dirty="0">
                          <a:solidFill>
                            <a:schemeClr val="tx1"/>
                          </a:solidFill>
                          <a:latin typeface="Meiryo UI" panose="020B0604030504040204" pitchFamily="50" charset="-128"/>
                          <a:ea typeface="Meiryo UI" panose="020B0604030504040204" pitchFamily="50" charset="-128"/>
                        </a:rPr>
                        <a:t>効果的</a:t>
                      </a:r>
                      <a:r>
                        <a:rPr kumimoji="1" lang="ja-JP" altLang="en-US" sz="1200" u="none" dirty="0">
                          <a:solidFill>
                            <a:schemeClr val="tx1"/>
                          </a:solidFill>
                          <a:latin typeface="Meiryo UI" panose="020B0604030504040204" pitchFamily="50" charset="-128"/>
                          <a:ea typeface="Meiryo UI" panose="020B0604030504040204" pitchFamily="50" charset="-128"/>
                        </a:rPr>
                        <a:t>なのではないかと考える</a:t>
                      </a:r>
                      <a:r>
                        <a:rPr kumimoji="1" lang="ja-JP" altLang="en-US" sz="1200" u="none" dirty="0" smtClean="0">
                          <a:solidFill>
                            <a:schemeClr val="tx1"/>
                          </a:solidFill>
                          <a:latin typeface="Meiryo UI" panose="020B0604030504040204" pitchFamily="50" charset="-128"/>
                          <a:ea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E9EDF4"/>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sng"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0" u="sng"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身近な区役所等におけるＰＲも強化することで、</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万博への興味や関心をさらに高めていきたい</a:t>
                      </a:r>
                      <a:r>
                        <a:rPr kumimoji="1" lang="ja-JP" altLang="en-US" sz="1200" i="0" u="none" kern="120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200" i="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sng"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万博に向けて機運を一層盛り上げていくために、</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公共交通機関への車両装飾など訴求力のある取り組みも進めていく。</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sng"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rgbClr val="E9EDF4"/>
                    </a:solidFill>
                  </a:tcPr>
                </a:tc>
                <a:extLst>
                  <a:ext uri="{0D108BD9-81ED-4DB2-BD59-A6C34878D82A}">
                    <a16:rowId xmlns:a16="http://schemas.microsoft.com/office/drawing/2014/main" val="3677253149"/>
                  </a:ext>
                </a:extLst>
              </a:tr>
              <a:tr h="2084296">
                <a:tc>
                  <a:txBody>
                    <a:bodyP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万博特別委員会</a:t>
                      </a: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公明</a:t>
                      </a:r>
                      <a:r>
                        <a:rPr kumimoji="1" lang="ja-JP" altLang="en-US" sz="1200" dirty="0">
                          <a:solidFill>
                            <a:schemeClr val="tx1"/>
                          </a:solidFill>
                          <a:latin typeface="Meiryo UI" panose="020B0604030504040204" pitchFamily="50" charset="-128"/>
                          <a:ea typeface="Meiryo UI" panose="020B0604030504040204" pitchFamily="50" charset="-128"/>
                        </a:rPr>
                        <a:t>・中田</a:t>
                      </a:r>
                      <a:r>
                        <a:rPr kumimoji="1" lang="ja-JP" altLang="en-US" sz="1200" dirty="0" smtClean="0">
                          <a:solidFill>
                            <a:schemeClr val="tx1"/>
                          </a:solidFill>
                          <a:latin typeface="Meiryo UI" panose="020B0604030504040204" pitchFamily="50" charset="-128"/>
                          <a:ea typeface="Meiryo UI" panose="020B0604030504040204" pitchFamily="50" charset="-128"/>
                        </a:rPr>
                        <a:t>Ｇ</a:t>
                      </a:r>
                      <a:r>
                        <a:rPr kumimoji="1" lang="ja-JP" altLang="en-US" sz="1200" dirty="0">
                          <a:solidFill>
                            <a:schemeClr val="tx1"/>
                          </a:solidFill>
                          <a:latin typeface="Meiryo UI" panose="020B0604030504040204" pitchFamily="50" charset="-128"/>
                          <a:ea typeface="Meiryo UI" panose="020B0604030504040204" pitchFamily="50" charset="-128"/>
                        </a:rPr>
                        <a:t>　</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solidFill>
                      <a:srgbClr val="D0D8E8"/>
                    </a:solidFill>
                  </a:tcPr>
                </a:tc>
                <a:tc>
                  <a:txBody>
                    <a:bodyPr/>
                    <a:lstStyle/>
                    <a:p>
                      <a:pPr>
                        <a:lnSpc>
                          <a:spcPts val="1400"/>
                        </a:lnSpc>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自分も万博に参加したいと思わせていくような取組が必要であり、</a:t>
                      </a:r>
                      <a:r>
                        <a:rPr kumimoji="1" lang="ja-JP" altLang="en-US" sz="1200" u="sng" dirty="0">
                          <a:solidFill>
                            <a:schemeClr val="tx1"/>
                          </a:solidFill>
                          <a:latin typeface="Meiryo UI" panose="020B0604030504040204" pitchFamily="50" charset="-128"/>
                          <a:ea typeface="Meiryo UI" panose="020B0604030504040204" pitchFamily="50" charset="-128"/>
                        </a:rPr>
                        <a:t>特にボランティアはその代表例と思うが、この間の検討状況について</a:t>
                      </a:r>
                      <a:r>
                        <a:rPr kumimoji="1" lang="ja-JP" altLang="en-US" sz="1200" u="none" dirty="0">
                          <a:solidFill>
                            <a:schemeClr val="tx1"/>
                          </a:solidFill>
                          <a:latin typeface="Meiryo UI" panose="020B0604030504040204" pitchFamily="50" charset="-128"/>
                          <a:ea typeface="Meiryo UI" panose="020B0604030504040204" pitchFamily="50" charset="-128"/>
                        </a:rPr>
                        <a:t>うかがう</a:t>
                      </a:r>
                      <a:r>
                        <a:rPr kumimoji="1" lang="ja-JP" altLang="en-US" sz="1200" u="none" dirty="0" smtClean="0">
                          <a:solidFill>
                            <a:schemeClr val="tx1"/>
                          </a:solidFill>
                          <a:latin typeface="Meiryo UI" panose="020B0604030504040204" pitchFamily="50" charset="-128"/>
                          <a:ea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a:solidFill>
                            <a:schemeClr val="tx1"/>
                          </a:solidFill>
                          <a:latin typeface="Meiryo UI" panose="020B0604030504040204" pitchFamily="50" charset="-128"/>
                          <a:ea typeface="Meiryo UI" panose="020B0604030504040204" pitchFamily="50" charset="-128"/>
                        </a:rPr>
                        <a:t>・私の周囲も含めて大阪でもまだまだ盛り上がりが足りないのが現状であり</a:t>
                      </a:r>
                      <a:r>
                        <a:rPr kumimoji="1" lang="ja-JP" altLang="en-US" sz="1200" u="sng" dirty="0">
                          <a:solidFill>
                            <a:schemeClr val="tx1"/>
                          </a:solidFill>
                          <a:latin typeface="Meiryo UI" panose="020B0604030504040204" pitchFamily="50" charset="-128"/>
                          <a:ea typeface="Meiryo UI" panose="020B0604030504040204" pitchFamily="50" charset="-128"/>
                        </a:rPr>
                        <a:t>、まずは市内のムードをより高めていくことが重要</a:t>
                      </a:r>
                      <a:r>
                        <a:rPr kumimoji="1" lang="ja-JP" altLang="en-US" sz="1200" u="none" dirty="0" smtClean="0">
                          <a:solidFill>
                            <a:schemeClr val="tx1"/>
                          </a:solidFill>
                          <a:latin typeface="Meiryo UI" panose="020B0604030504040204" pitchFamily="50" charset="-128"/>
                          <a:ea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a:solidFill>
                            <a:schemeClr val="tx1"/>
                          </a:solidFill>
                          <a:latin typeface="Meiryo UI" panose="020B0604030504040204" pitchFamily="50" charset="-128"/>
                          <a:ea typeface="Meiryo UI" panose="020B0604030504040204" pitchFamily="50" charset="-128"/>
                        </a:rPr>
                        <a:t>・取り組みを効果的なものにするにも、</a:t>
                      </a:r>
                      <a:r>
                        <a:rPr kumimoji="1" lang="ja-JP" altLang="en-US" sz="1200" u="none" dirty="0" err="1">
                          <a:solidFill>
                            <a:schemeClr val="tx1"/>
                          </a:solidFill>
                          <a:latin typeface="Meiryo UI" panose="020B0604030504040204" pitchFamily="50" charset="-128"/>
                          <a:ea typeface="Meiryo UI" panose="020B0604030504040204" pitchFamily="50" charset="-128"/>
                        </a:rPr>
                        <a:t>節目節目</a:t>
                      </a:r>
                      <a:r>
                        <a:rPr kumimoji="1" lang="ja-JP" altLang="en-US" sz="1200" u="none" dirty="0">
                          <a:solidFill>
                            <a:schemeClr val="tx1"/>
                          </a:solidFill>
                          <a:latin typeface="Meiryo UI" panose="020B0604030504040204" pitchFamily="50" charset="-128"/>
                          <a:ea typeface="Meiryo UI" panose="020B0604030504040204" pitchFamily="50" charset="-128"/>
                        </a:rPr>
                        <a:t>でイベントを打つなど、</a:t>
                      </a:r>
                      <a:r>
                        <a:rPr kumimoji="1" lang="ja-JP" altLang="en-US" sz="1200" u="sng" dirty="0">
                          <a:solidFill>
                            <a:schemeClr val="tx1"/>
                          </a:solidFill>
                          <a:latin typeface="Meiryo UI" panose="020B0604030504040204" pitchFamily="50" charset="-128"/>
                          <a:ea typeface="Meiryo UI" panose="020B0604030504040204" pitchFamily="50" charset="-128"/>
                        </a:rPr>
                        <a:t>機会をうまく使って機運醸成の取り組みを進めていってほしい</a:t>
                      </a:r>
                      <a:r>
                        <a:rPr kumimoji="1" lang="ja-JP" altLang="en-US" sz="1200" u="none" dirty="0">
                          <a:solidFill>
                            <a:schemeClr val="tx1"/>
                          </a:solidFill>
                          <a:latin typeface="Meiryo UI" panose="020B0604030504040204" pitchFamily="50" charset="-128"/>
                          <a:ea typeface="Meiryo UI" panose="020B0604030504040204" pitchFamily="50" charset="-128"/>
                        </a:rPr>
                        <a:t>と思う</a:t>
                      </a:r>
                      <a:r>
                        <a:rPr kumimoji="1" lang="ja-JP" altLang="en-US" sz="1200" u="none" dirty="0" smtClean="0">
                          <a:solidFill>
                            <a:schemeClr val="tx1"/>
                          </a:solidFill>
                          <a:latin typeface="Meiryo UI" panose="020B0604030504040204" pitchFamily="50" charset="-128"/>
                          <a:ea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D0D8E8"/>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ボランティアについては、博覧会協会</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において、愛・地球博や東京オリンピック・パラリンピックの例を参考にしながら検討が進められており、その</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状況もふまえて、本市としての対応を検討していく。</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ja-JP" altLang="en-US" sz="1200" i="0" u="none"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・博覧会協会をはじめとする関係機関と連携しながら、</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効果的に機運醸成の取り組みを進められるよう検討を深めてまいりたい。</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sng"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rgbClr val="D0D8E8"/>
                    </a:solidFill>
                  </a:tcPr>
                </a:tc>
                <a:extLst>
                  <a:ext uri="{0D108BD9-81ED-4DB2-BD59-A6C34878D82A}">
                    <a16:rowId xmlns:a16="http://schemas.microsoft.com/office/drawing/2014/main" val="2715893574"/>
                  </a:ext>
                </a:extLst>
              </a:tr>
              <a:tr h="213864">
                <a:tc>
                  <a:txBody>
                    <a:bodyPr/>
                    <a:lstStyle/>
                    <a:p>
                      <a:pPr>
                        <a:lnSpc>
                          <a:spcPts val="0"/>
                        </a:lnSpc>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extLst>
                  <a:ext uri="{0D108BD9-81ED-4DB2-BD59-A6C34878D82A}">
                    <a16:rowId xmlns:a16="http://schemas.microsoft.com/office/drawing/2014/main" val="1559019282"/>
                  </a:ext>
                </a:extLst>
              </a:tr>
            </a:tbl>
          </a:graphicData>
        </a:graphic>
      </p:graphicFrame>
      <p:sp>
        <p:nvSpPr>
          <p:cNvPr id="10" name="テキスト ボックス 9"/>
          <p:cNvSpPr txBox="1"/>
          <p:nvPr/>
        </p:nvSpPr>
        <p:spPr>
          <a:xfrm>
            <a:off x="8435418" y="6496121"/>
            <a:ext cx="576064" cy="307777"/>
          </a:xfrm>
          <a:prstGeom prst="rect">
            <a:avLst/>
          </a:prstGeom>
          <a:noFill/>
        </p:spPr>
        <p:txBody>
          <a:bodyPr wrap="square" rtlCol="0">
            <a:spAutoFit/>
          </a:bodyPr>
          <a:lstStyle/>
          <a:p>
            <a:pPr algn="r"/>
            <a:r>
              <a:rPr lang="ja-JP" altLang="en-US" sz="1400" dirty="0" smtClean="0">
                <a:solidFill>
                  <a:prstClr val="black"/>
                </a:solidFill>
              </a:rPr>
              <a:t>１３</a:t>
            </a:r>
            <a:endParaRPr lang="ja-JP" altLang="en-US" sz="1400" dirty="0">
              <a:solidFill>
                <a:prstClr val="black"/>
              </a:solidFill>
            </a:endParaRPr>
          </a:p>
        </p:txBody>
      </p:sp>
    </p:spTree>
    <p:extLst>
      <p:ext uri="{BB962C8B-B14F-4D97-AF65-F5344CB8AC3E}">
        <p14:creationId xmlns:p14="http://schemas.microsoft.com/office/powerpoint/2010/main" val="3993836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0"/>
            <a:ext cx="9144000" cy="461665"/>
          </a:xfrm>
          <a:prstGeom prst="rect">
            <a:avLst/>
          </a:prstGeom>
          <a:solidFill>
            <a:schemeClr val="tx2"/>
          </a:solidFill>
        </p:spPr>
        <p:txBody>
          <a:bodyPr wrap="square" rtlCol="0">
            <a:spAutoFit/>
          </a:bodyP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（参考）直近の市会での主な</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やりとり</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8454790" y="6465816"/>
            <a:ext cx="576064" cy="307777"/>
          </a:xfrm>
          <a:prstGeom prst="rect">
            <a:avLst/>
          </a:prstGeom>
          <a:noFill/>
        </p:spPr>
        <p:txBody>
          <a:bodyPr wrap="square" rtlCol="0">
            <a:spAutoFit/>
          </a:bodyPr>
          <a:lstStyle/>
          <a:p>
            <a:pPr algn="r"/>
            <a:r>
              <a:rPr lang="ja-JP" altLang="en-US" sz="1400" dirty="0" smtClean="0">
                <a:solidFill>
                  <a:prstClr val="black"/>
                </a:solidFill>
              </a:rPr>
              <a:t>１４</a:t>
            </a:r>
            <a:endParaRPr lang="ja-JP" altLang="en-US" sz="1400" dirty="0">
              <a:solidFill>
                <a:prstClr val="black"/>
              </a:solidFill>
            </a:endParaRPr>
          </a:p>
        </p:txBody>
      </p:sp>
      <p:graphicFrame>
        <p:nvGraphicFramePr>
          <p:cNvPr id="7" name="表 6"/>
          <p:cNvGraphicFramePr>
            <a:graphicFrameLocks noGrp="1"/>
          </p:cNvGraphicFramePr>
          <p:nvPr>
            <p:extLst>
              <p:ext uri="{D42A27DB-BD31-4B8C-83A1-F6EECF244321}">
                <p14:modId xmlns:p14="http://schemas.microsoft.com/office/powerpoint/2010/main" val="2422963703"/>
              </p:ext>
            </p:extLst>
          </p:nvPr>
        </p:nvGraphicFramePr>
        <p:xfrm>
          <a:off x="124432" y="836712"/>
          <a:ext cx="8886561" cy="5050272"/>
        </p:xfrm>
        <a:graphic>
          <a:graphicData uri="http://schemas.openxmlformats.org/drawingml/2006/table">
            <a:tbl>
              <a:tblPr firstRow="1" bandRow="1">
                <a:tableStyleId>{5C22544A-7EE6-4342-B048-85BDC9FD1C3A}</a:tableStyleId>
              </a:tblPr>
              <a:tblGrid>
                <a:gridCol w="1206719">
                  <a:extLst>
                    <a:ext uri="{9D8B030D-6E8A-4147-A177-3AD203B41FA5}">
                      <a16:colId xmlns:a16="http://schemas.microsoft.com/office/drawing/2014/main" val="2184995939"/>
                    </a:ext>
                  </a:extLst>
                </a:gridCol>
                <a:gridCol w="3168352">
                  <a:extLst>
                    <a:ext uri="{9D8B030D-6E8A-4147-A177-3AD203B41FA5}">
                      <a16:colId xmlns:a16="http://schemas.microsoft.com/office/drawing/2014/main" val="905896435"/>
                    </a:ext>
                  </a:extLst>
                </a:gridCol>
                <a:gridCol w="4511490">
                  <a:extLst>
                    <a:ext uri="{9D8B030D-6E8A-4147-A177-3AD203B41FA5}">
                      <a16:colId xmlns:a16="http://schemas.microsoft.com/office/drawing/2014/main" val="3655606857"/>
                    </a:ext>
                  </a:extLst>
                </a:gridCol>
              </a:tblGrid>
              <a:tr h="43204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会派・議員</a:t>
                      </a:r>
                    </a:p>
                  </a:txBody>
                  <a:tcPr marL="68580" marR="68580" marT="34290" marB="34290">
                    <a:solidFill>
                      <a:srgbClr val="4F81BD"/>
                    </a:solidFill>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質問</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4F81BD"/>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答弁</a:t>
                      </a:r>
                      <a:endParaRPr kumimoji="1" lang="ja-JP" altLang="en-US" sz="1200" i="1"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4F81BD"/>
                    </a:solidFill>
                  </a:tcPr>
                </a:tc>
                <a:extLst>
                  <a:ext uri="{0D108BD9-81ED-4DB2-BD59-A6C34878D82A}">
                    <a16:rowId xmlns:a16="http://schemas.microsoft.com/office/drawing/2014/main" val="617028530"/>
                  </a:ext>
                </a:extLst>
              </a:tr>
              <a:tr h="2674983">
                <a:tc>
                  <a:txBody>
                    <a:bodyP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万博特別委員会</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自民</a:t>
                      </a:r>
                      <a:r>
                        <a:rPr kumimoji="1" lang="ja-JP" altLang="en-US" sz="1200" dirty="0">
                          <a:solidFill>
                            <a:schemeClr val="tx1"/>
                          </a:solidFill>
                          <a:latin typeface="Meiryo UI" panose="020B0604030504040204" pitchFamily="50" charset="-128"/>
                          <a:ea typeface="Meiryo UI" panose="020B0604030504040204" pitchFamily="50" charset="-128"/>
                        </a:rPr>
                        <a:t>・多賀谷</a:t>
                      </a:r>
                      <a:r>
                        <a:rPr kumimoji="1" lang="ja-JP" altLang="en-US" sz="1200" dirty="0" smtClean="0">
                          <a:solidFill>
                            <a:schemeClr val="tx1"/>
                          </a:solidFill>
                          <a:latin typeface="Meiryo UI" panose="020B0604030504040204" pitchFamily="50" charset="-128"/>
                          <a:ea typeface="Meiryo UI" panose="020B0604030504040204" pitchFamily="50" charset="-128"/>
                        </a:rPr>
                        <a:t>Ｇ</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solidFill>
                      <a:srgbClr val="D0D8E8"/>
                    </a:solidFill>
                  </a:tcPr>
                </a:tc>
                <a:tc>
                  <a:txBody>
                    <a:bodyPr/>
                    <a:lstStyle/>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市民が万博を機に </a:t>
                      </a:r>
                      <a:r>
                        <a:rPr kumimoji="1" lang="en-US" altLang="ja-JP" sz="1200" dirty="0">
                          <a:solidFill>
                            <a:schemeClr val="tx1"/>
                          </a:solidFill>
                          <a:latin typeface="Meiryo UI" panose="020B0604030504040204" pitchFamily="50" charset="-128"/>
                          <a:ea typeface="Meiryo UI" panose="020B0604030504040204" pitchFamily="50" charset="-128"/>
                        </a:rPr>
                        <a:t>SDGs</a:t>
                      </a:r>
                      <a:r>
                        <a:rPr kumimoji="1" lang="ja-JP" altLang="en-US" sz="1200" dirty="0">
                          <a:solidFill>
                            <a:schemeClr val="tx1"/>
                          </a:solidFill>
                          <a:latin typeface="Meiryo UI" panose="020B0604030504040204" pitchFamily="50" charset="-128"/>
                          <a:ea typeface="Meiryo UI" panose="020B0604030504040204" pitchFamily="50" charset="-128"/>
                        </a:rPr>
                        <a:t>の前進に対して貢献する活動をする、そうした</a:t>
                      </a:r>
                      <a:r>
                        <a:rPr kumimoji="1" lang="ja-JP" altLang="en-US" sz="1200" u="sng" dirty="0">
                          <a:solidFill>
                            <a:schemeClr val="tx1"/>
                          </a:solidFill>
                          <a:latin typeface="Meiryo UI" panose="020B0604030504040204" pitchFamily="50" charset="-128"/>
                          <a:ea typeface="Meiryo UI" panose="020B0604030504040204" pitchFamily="50" charset="-128"/>
                        </a:rPr>
                        <a:t>市民運動的なムーブメントが万博後も大阪の地に根付いていくようなことが本当のレガシーになるのではないかと思う</a:t>
                      </a:r>
                      <a:r>
                        <a:rPr kumimoji="1" lang="ja-JP" altLang="en-US" sz="1200" u="sng" dirty="0" smtClean="0">
                          <a:solidFill>
                            <a:schemeClr val="tx1"/>
                          </a:solidFill>
                          <a:latin typeface="Meiryo UI" panose="020B0604030504040204" pitchFamily="50" charset="-128"/>
                          <a:ea typeface="Meiryo UI" panose="020B0604030504040204" pitchFamily="50" charset="-128"/>
                        </a:rPr>
                        <a:t>。</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u="sng"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市民によるさまざまな活動についての情報を大阪市が発信し</a:t>
                      </a:r>
                      <a:r>
                        <a:rPr kumimoji="1" lang="ja-JP" altLang="en-US" sz="1200" dirty="0">
                          <a:solidFill>
                            <a:schemeClr val="tx1"/>
                          </a:solidFill>
                          <a:latin typeface="Meiryo UI" panose="020B0604030504040204" pitchFamily="50" charset="-128"/>
                          <a:ea typeface="Meiryo UI" panose="020B0604030504040204" pitchFamily="50" charset="-128"/>
                        </a:rPr>
                        <a:t>、さらに多くの市民に</a:t>
                      </a:r>
                      <a:r>
                        <a:rPr kumimoji="1" lang="ja-JP" altLang="en-US" sz="1200" u="sng" dirty="0">
                          <a:solidFill>
                            <a:schemeClr val="tx1"/>
                          </a:solidFill>
                          <a:latin typeface="Meiryo UI" panose="020B0604030504040204" pitchFamily="50" charset="-128"/>
                          <a:ea typeface="Meiryo UI" panose="020B0604030504040204" pitchFamily="50" charset="-128"/>
                        </a:rPr>
                        <a:t>「自分たちも参加してみたい」と思わせるようなきっかけを与えたり、</a:t>
                      </a:r>
                      <a:r>
                        <a:rPr kumimoji="1" lang="ja-JP" altLang="en-US" sz="1200" dirty="0">
                          <a:solidFill>
                            <a:schemeClr val="tx1"/>
                          </a:solidFill>
                          <a:latin typeface="Meiryo UI" panose="020B0604030504040204" pitchFamily="50" charset="-128"/>
                          <a:ea typeface="Meiryo UI" panose="020B0604030504040204" pitchFamily="50" charset="-128"/>
                        </a:rPr>
                        <a:t>学校教育の中でも、</a:t>
                      </a:r>
                      <a:r>
                        <a:rPr kumimoji="1" lang="ja-JP" altLang="en-US" sz="1200" u="sng" dirty="0">
                          <a:solidFill>
                            <a:schemeClr val="tx1"/>
                          </a:solidFill>
                          <a:latin typeface="Meiryo UI" panose="020B0604030504040204" pitchFamily="50" charset="-128"/>
                          <a:ea typeface="Meiryo UI" panose="020B0604030504040204" pitchFamily="50" charset="-128"/>
                        </a:rPr>
                        <a:t>授業で</a:t>
                      </a:r>
                      <a:r>
                        <a:rPr kumimoji="1" lang="en-US" altLang="ja-JP" sz="1200" u="sng" dirty="0">
                          <a:solidFill>
                            <a:schemeClr val="tx1"/>
                          </a:solidFill>
                          <a:latin typeface="Meiryo UI" panose="020B0604030504040204" pitchFamily="50" charset="-128"/>
                          <a:ea typeface="Meiryo UI" panose="020B0604030504040204" pitchFamily="50" charset="-128"/>
                        </a:rPr>
                        <a:t>SDG</a:t>
                      </a:r>
                      <a:r>
                        <a:rPr kumimoji="1" lang="ja-JP" altLang="en-US" sz="1200" u="sng" dirty="0" err="1">
                          <a:solidFill>
                            <a:schemeClr val="tx1"/>
                          </a:solidFill>
                          <a:latin typeface="Meiryo UI" panose="020B0604030504040204" pitchFamily="50" charset="-128"/>
                          <a:ea typeface="Meiryo UI" panose="020B0604030504040204" pitchFamily="50" charset="-128"/>
                        </a:rPr>
                        <a:t>ｓ</a:t>
                      </a:r>
                      <a:r>
                        <a:rPr kumimoji="1" lang="ja-JP" altLang="en-US" sz="1200" u="sng" dirty="0">
                          <a:solidFill>
                            <a:schemeClr val="tx1"/>
                          </a:solidFill>
                          <a:latin typeface="Meiryo UI" panose="020B0604030504040204" pitchFamily="50" charset="-128"/>
                          <a:ea typeface="Meiryo UI" panose="020B0604030504040204" pitchFamily="50" charset="-128"/>
                        </a:rPr>
                        <a:t>について子どもたち自身が考え活動するなど</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機運醸成の取り組みとともに、市民の主体的な活動が進んでいくように大阪府市が積極的に関わっていくべき</a:t>
                      </a:r>
                      <a:r>
                        <a:rPr kumimoji="1" lang="ja-JP" altLang="en-US" sz="1200" dirty="0">
                          <a:solidFill>
                            <a:schemeClr val="tx1"/>
                          </a:solidFill>
                          <a:latin typeface="Meiryo UI" panose="020B0604030504040204" pitchFamily="50" charset="-128"/>
                          <a:ea typeface="Meiryo UI" panose="020B0604030504040204" pitchFamily="50" charset="-128"/>
                        </a:rPr>
                        <a:t>ではないか</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D0D8E8"/>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大阪の地で市民の皆さんによる</a:t>
                      </a:r>
                      <a:r>
                        <a:rPr kumimoji="1" lang="en-US" altLang="ja-JP" sz="1200" i="0" u="none" kern="1200" dirty="0">
                          <a:solidFill>
                            <a:schemeClr val="tx1"/>
                          </a:solidFill>
                          <a:latin typeface="Meiryo UI" panose="020B0604030504040204" pitchFamily="50" charset="-128"/>
                          <a:ea typeface="Meiryo UI" panose="020B0604030504040204" pitchFamily="50" charset="-128"/>
                          <a:cs typeface="+mn-cs"/>
                        </a:rPr>
                        <a:t>SDG</a:t>
                      </a:r>
                      <a:r>
                        <a:rPr kumimoji="1" lang="ja-JP" altLang="en-US" sz="1200" i="0" u="none" kern="1200" dirty="0" err="1">
                          <a:solidFill>
                            <a:schemeClr val="tx1"/>
                          </a:solidFill>
                          <a:latin typeface="Meiryo UI" panose="020B0604030504040204" pitchFamily="50" charset="-128"/>
                          <a:ea typeface="Meiryo UI" panose="020B0604030504040204" pitchFamily="50" charset="-128"/>
                          <a:cs typeface="+mn-cs"/>
                        </a:rPr>
                        <a:t>ｓ</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の活動の輪が質・量ともに充実するよう、</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200" i="0" u="sng" kern="1200" dirty="0">
                          <a:solidFill>
                            <a:schemeClr val="tx1"/>
                          </a:solidFill>
                          <a:latin typeface="Meiryo UI" panose="020B0604030504040204" pitchFamily="50" charset="-128"/>
                          <a:ea typeface="Meiryo UI" panose="020B0604030504040204" pitchFamily="50" charset="-128"/>
                          <a:cs typeface="+mn-cs"/>
                        </a:rPr>
                        <a:t>TEAM</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200" i="0" u="sng" kern="1200" dirty="0">
                          <a:solidFill>
                            <a:schemeClr val="tx1"/>
                          </a:solidFill>
                          <a:latin typeface="Meiryo UI" panose="020B0604030504040204" pitchFamily="50" charset="-128"/>
                          <a:ea typeface="Meiryo UI" panose="020B0604030504040204" pitchFamily="50" charset="-128"/>
                          <a:cs typeface="+mn-cs"/>
                        </a:rPr>
                        <a:t>EXPO 2025</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」プログラムを通じた皆さんの主体的な活動の推進をめざし、</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万博推進局としても</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機運醸成等の機会をとらえてプログラムの</a:t>
                      </a:r>
                      <a:r>
                        <a:rPr kumimoji="1" lang="en-US" altLang="ja-JP" sz="1200" i="0" u="sng" kern="1200" dirty="0">
                          <a:solidFill>
                            <a:schemeClr val="tx1"/>
                          </a:solidFill>
                          <a:latin typeface="Meiryo UI" panose="020B0604030504040204" pitchFamily="50" charset="-128"/>
                          <a:ea typeface="Meiryo UI" panose="020B0604030504040204" pitchFamily="50" charset="-128"/>
                          <a:cs typeface="+mn-cs"/>
                        </a:rPr>
                        <a:t>PR</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を行うとともに、各所属と連携して情報発信の強化を行うなど、市民の皆さんのプログラムへの参加促進に向けた取組みを進めてまいりたい</a:t>
                      </a:r>
                      <a:r>
                        <a:rPr kumimoji="1" lang="ja-JP" altLang="en-US" sz="1200" i="0" u="sng" kern="120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200" i="0" u="sng"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sng"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子どもたちの教育の面では、教育プログラム「ジュニア</a:t>
                      </a:r>
                      <a:r>
                        <a:rPr kumimoji="1" lang="en-US" altLang="ja-JP" sz="1200" i="0" u="none" kern="1200" dirty="0">
                          <a:solidFill>
                            <a:schemeClr val="tx1"/>
                          </a:solidFill>
                          <a:latin typeface="Meiryo UI" panose="020B0604030504040204" pitchFamily="50" charset="-128"/>
                          <a:ea typeface="Meiryo UI" panose="020B0604030504040204" pitchFamily="50" charset="-128"/>
                          <a:cs typeface="+mn-cs"/>
                        </a:rPr>
                        <a:t>EXPO 2025</a:t>
                      </a:r>
                      <a:r>
                        <a:rPr kumimoji="1" lang="ja-JP" altLang="en-US" sz="1200" i="0" u="none" kern="1200" dirty="0">
                          <a:solidFill>
                            <a:schemeClr val="tx1"/>
                          </a:solidFill>
                          <a:latin typeface="Meiryo UI" panose="020B0604030504040204" pitchFamily="50" charset="-128"/>
                          <a:ea typeface="Meiryo UI" panose="020B0604030504040204" pitchFamily="50" charset="-128"/>
                          <a:cs typeface="+mn-cs"/>
                        </a:rPr>
                        <a:t>」の取組みを、博覧会協会と連携して実施しているところである。その取組みを通じて、</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未来の大阪を担う子どもたちに向けた</a:t>
                      </a:r>
                      <a:r>
                        <a:rPr kumimoji="1" lang="en-US" altLang="ja-JP" sz="1200" i="0" u="sng" kern="1200" dirty="0">
                          <a:solidFill>
                            <a:schemeClr val="tx1"/>
                          </a:solidFill>
                          <a:latin typeface="Meiryo UI" panose="020B0604030504040204" pitchFamily="50" charset="-128"/>
                          <a:ea typeface="Meiryo UI" panose="020B0604030504040204" pitchFamily="50" charset="-128"/>
                          <a:cs typeface="+mn-cs"/>
                        </a:rPr>
                        <a:t>SDG</a:t>
                      </a:r>
                      <a:r>
                        <a:rPr kumimoji="1" lang="ja-JP" altLang="en-US" sz="1200" i="0" u="sng" kern="1200" dirty="0" err="1">
                          <a:solidFill>
                            <a:schemeClr val="tx1"/>
                          </a:solidFill>
                          <a:latin typeface="Meiryo UI" panose="020B0604030504040204" pitchFamily="50" charset="-128"/>
                          <a:ea typeface="Meiryo UI" panose="020B0604030504040204" pitchFamily="50" charset="-128"/>
                          <a:cs typeface="+mn-cs"/>
                        </a:rPr>
                        <a:t>ｓ</a:t>
                      </a:r>
                      <a:r>
                        <a:rPr kumimoji="1" lang="ja-JP" altLang="en-US" sz="1200" i="0" u="sng" kern="1200" dirty="0">
                          <a:solidFill>
                            <a:schemeClr val="tx1"/>
                          </a:solidFill>
                          <a:latin typeface="Meiryo UI" panose="020B0604030504040204" pitchFamily="50" charset="-128"/>
                          <a:ea typeface="Meiryo UI" panose="020B0604030504040204" pitchFamily="50" charset="-128"/>
                          <a:cs typeface="+mn-cs"/>
                        </a:rPr>
                        <a:t>の啓発も、教育委員会事務局と連携して、より一層進めてまいりたい。</a:t>
                      </a:r>
                    </a:p>
                  </a:txBody>
                  <a:tcPr marL="68580" marR="68580" marT="34290" marB="34290">
                    <a:solidFill>
                      <a:srgbClr val="D0D8E8"/>
                    </a:solidFill>
                  </a:tcPr>
                </a:tc>
                <a:extLst>
                  <a:ext uri="{0D108BD9-81ED-4DB2-BD59-A6C34878D82A}">
                    <a16:rowId xmlns:a16="http://schemas.microsoft.com/office/drawing/2014/main" val="1903665467"/>
                  </a:ext>
                </a:extLst>
              </a:tr>
              <a:tr h="745965">
                <a:tc>
                  <a:txBody>
                    <a:bodyPr/>
                    <a:lstStyle/>
                    <a:p>
                      <a:pPr>
                        <a:lnSpc>
                          <a:spcPts val="1400"/>
                        </a:lnSpc>
                      </a:pPr>
                      <a:r>
                        <a:rPr kumimoji="1" lang="en-US" altLang="ja-JP" sz="1200" dirty="0" smtClean="0">
                          <a:solidFill>
                            <a:schemeClr val="tx1"/>
                          </a:solidFill>
                          <a:latin typeface="Meiryo UI" panose="020B0604030504040204" pitchFamily="50" charset="-128"/>
                          <a:ea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rPr>
                        <a:t>月公明代表</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（佐々木</a:t>
                      </a:r>
                      <a:r>
                        <a:rPr kumimoji="1" lang="ja-JP" altLang="en-US" sz="1200" dirty="0">
                          <a:solidFill>
                            <a:schemeClr val="tx1"/>
                          </a:solidFill>
                          <a:latin typeface="Meiryo UI" panose="020B0604030504040204" pitchFamily="50" charset="-128"/>
                          <a:ea typeface="Meiryo UI" panose="020B0604030504040204" pitchFamily="50" charset="-128"/>
                        </a:rPr>
                        <a:t>Ｇ）</a:t>
                      </a:r>
                    </a:p>
                  </a:txBody>
                  <a:tcPr marL="68580" marR="68580" marT="34290" marB="34290" anchor="ctr">
                    <a:solidFill>
                      <a:srgbClr val="E9EDF4"/>
                    </a:solidFill>
                  </a:tcPr>
                </a:tc>
                <a:tc>
                  <a:txBody>
                    <a:bodyPr/>
                    <a:lstStyle/>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こどもたちの無料招待の実現</a:t>
                      </a:r>
                      <a:r>
                        <a:rPr kumimoji="1" lang="ja-JP" altLang="en-US" sz="1200" dirty="0">
                          <a:solidFill>
                            <a:schemeClr val="tx1"/>
                          </a:solidFill>
                          <a:latin typeface="Meiryo UI" panose="020B0604030504040204" pitchFamily="50" charset="-128"/>
                          <a:ea typeface="Meiryo UI" panose="020B0604030504040204" pitchFamily="50" charset="-128"/>
                        </a:rPr>
                        <a:t>や、</a:t>
                      </a:r>
                      <a:r>
                        <a:rPr kumimoji="1" lang="ja-JP" altLang="en-US" sz="1200" u="sng" dirty="0">
                          <a:solidFill>
                            <a:schemeClr val="tx1"/>
                          </a:solidFill>
                          <a:latin typeface="Meiryo UI" panose="020B0604030504040204" pitchFamily="50" charset="-128"/>
                          <a:ea typeface="Meiryo UI" panose="020B0604030504040204" pitchFamily="50" charset="-128"/>
                        </a:rPr>
                        <a:t>小中学校で進められている万博やＳＤＧｓへの理解促進の取組みをさらに広めていくことが必要</a:t>
                      </a:r>
                      <a:r>
                        <a:rPr kumimoji="1" lang="ja-JP" altLang="en-US" sz="1200" u="sng" dirty="0" smtClean="0">
                          <a:solidFill>
                            <a:schemeClr val="tx1"/>
                          </a:solidFill>
                          <a:latin typeface="Meiryo UI" panose="020B0604030504040204" pitchFamily="50" charset="-128"/>
                          <a:ea typeface="Meiryo UI" panose="020B0604030504040204" pitchFamily="50" charset="-128"/>
                        </a:rPr>
                        <a:t>。</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rgbClr val="E9EDF4"/>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i="1"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万博への無料招待の実現に向けて引き続き取り組む</a:t>
                      </a: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とともに、</a:t>
                      </a:r>
                      <a:r>
                        <a:rPr kumimoji="1" lang="ja-JP" altLang="en-US" sz="1200" i="1" u="sng" kern="1200" dirty="0">
                          <a:solidFill>
                            <a:schemeClr val="tx1"/>
                          </a:solidFill>
                          <a:latin typeface="Meiryo UI" panose="020B0604030504040204" pitchFamily="50" charset="-128"/>
                          <a:ea typeface="Meiryo UI" panose="020B0604030504040204" pitchFamily="50" charset="-128"/>
                          <a:cs typeface="+mn-cs"/>
                        </a:rPr>
                        <a:t>万博やＳＤＧｓを学べるよう教育プログラム「ジュニアＥＸＰＯ」等の取り組みを広め、興味を持ってもらうことに繋げていく。</a:t>
                      </a:r>
                    </a:p>
                  </a:txBody>
                  <a:tcPr marL="68580" marR="68580" marT="34290" marB="34290">
                    <a:solidFill>
                      <a:srgbClr val="E9EDF4"/>
                    </a:solidFill>
                  </a:tcPr>
                </a:tc>
                <a:extLst>
                  <a:ext uri="{0D108BD9-81ED-4DB2-BD59-A6C34878D82A}">
                    <a16:rowId xmlns:a16="http://schemas.microsoft.com/office/drawing/2014/main" val="1469654301"/>
                  </a:ext>
                </a:extLst>
              </a:tr>
              <a:tr h="213864">
                <a:tc>
                  <a:txBody>
                    <a:bodyPr/>
                    <a:lstStyle/>
                    <a:p>
                      <a:pPr>
                        <a:lnSpc>
                          <a:spcPts val="0"/>
                        </a:lnSpc>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extLst>
                  <a:ext uri="{0D108BD9-81ED-4DB2-BD59-A6C34878D82A}">
                    <a16:rowId xmlns:a16="http://schemas.microsoft.com/office/drawing/2014/main" val="1559019282"/>
                  </a:ext>
                </a:extLst>
              </a:tr>
            </a:tbl>
          </a:graphicData>
        </a:graphic>
      </p:graphicFrame>
    </p:spTree>
    <p:extLst>
      <p:ext uri="{BB962C8B-B14F-4D97-AF65-F5344CB8AC3E}">
        <p14:creationId xmlns:p14="http://schemas.microsoft.com/office/powerpoint/2010/main" val="3342035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27378"/>
            <a:ext cx="9144000" cy="461665"/>
          </a:xfrm>
          <a:prstGeom prst="rect">
            <a:avLst/>
          </a:prstGeom>
          <a:solidFill>
            <a:schemeClr val="tx2"/>
          </a:solidFill>
        </p:spPr>
        <p:txBody>
          <a:bodyPr wrap="square" rtlCol="0">
            <a:spAutoFit/>
          </a:bodyP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（参考）過去</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事例</a:t>
            </a:r>
            <a:endParaRPr lang="ja-JP" altLang="en-US" sz="12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8430859" y="6433552"/>
            <a:ext cx="576064" cy="307777"/>
          </a:xfrm>
          <a:prstGeom prst="rect">
            <a:avLst/>
          </a:prstGeom>
          <a:noFill/>
        </p:spPr>
        <p:txBody>
          <a:bodyPr wrap="square" rtlCol="0">
            <a:spAutoFit/>
          </a:bodyPr>
          <a:lstStyle/>
          <a:p>
            <a:pPr algn="r"/>
            <a:r>
              <a:rPr lang="ja-JP" altLang="en-US" sz="1400" dirty="0" smtClean="0">
                <a:solidFill>
                  <a:prstClr val="black"/>
                </a:solidFill>
              </a:rPr>
              <a:t>１５</a:t>
            </a:r>
            <a:endParaRPr lang="ja-JP" altLang="en-US" sz="1400" dirty="0">
              <a:solidFill>
                <a:prstClr val="black"/>
              </a:solidFill>
            </a:endParaRPr>
          </a:p>
        </p:txBody>
      </p:sp>
      <p:sp>
        <p:nvSpPr>
          <p:cNvPr id="9" name="テキスト ボックス 8"/>
          <p:cNvSpPr txBox="1"/>
          <p:nvPr/>
        </p:nvSpPr>
        <p:spPr>
          <a:xfrm>
            <a:off x="97346" y="501531"/>
            <a:ext cx="5410758"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■愛知万博</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（開催期間：平成</a:t>
            </a:r>
            <a:r>
              <a:rPr lang="en-US" altLang="zh-TW" sz="1200" dirty="0">
                <a:latin typeface="Meiryo UI" panose="020B0604030504040204" pitchFamily="50" charset="-128"/>
                <a:ea typeface="Meiryo UI" panose="020B0604030504040204" pitchFamily="50" charset="-128"/>
                <a:cs typeface="Meiryo UI" panose="020B0604030504040204" pitchFamily="50" charset="-128"/>
              </a:rPr>
              <a:t>17</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zh-TW" sz="1200" dirty="0">
                <a:latin typeface="Meiryo UI" panose="020B0604030504040204" pitchFamily="50" charset="-128"/>
                <a:ea typeface="Meiryo UI" panose="020B0604030504040204" pitchFamily="50" charset="-128"/>
                <a:cs typeface="Meiryo UI" panose="020B0604030504040204" pitchFamily="50" charset="-128"/>
              </a:rPr>
              <a:t>3</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zh-TW" sz="1200" dirty="0">
                <a:latin typeface="Meiryo UI" panose="020B0604030504040204" pitchFamily="50" charset="-128"/>
                <a:ea typeface="Meiryo UI" panose="020B0604030504040204" pitchFamily="50" charset="-128"/>
                <a:cs typeface="Meiryo UI" panose="020B0604030504040204" pitchFamily="50" charset="-128"/>
              </a:rPr>
              <a:t>25</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日～</a:t>
            </a:r>
            <a:r>
              <a:rPr lang="en-US" altLang="zh-TW" sz="1200" dirty="0">
                <a:latin typeface="Meiryo UI" panose="020B0604030504040204" pitchFamily="50" charset="-128"/>
                <a:ea typeface="Meiryo UI" panose="020B0604030504040204" pitchFamily="50" charset="-128"/>
                <a:cs typeface="Meiryo UI" panose="020B0604030504040204" pitchFamily="50" charset="-128"/>
              </a:rPr>
              <a:t>9</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zh-TW" sz="1200" dirty="0">
                <a:latin typeface="Meiryo UI" panose="020B0604030504040204" pitchFamily="50" charset="-128"/>
                <a:ea typeface="Meiryo UI" panose="020B0604030504040204" pitchFamily="50" charset="-128"/>
                <a:cs typeface="Meiryo UI" panose="020B0604030504040204" pitchFamily="50" charset="-128"/>
              </a:rPr>
              <a:t>25</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日）</a:t>
            </a:r>
          </a:p>
        </p:txBody>
      </p:sp>
      <p:sp>
        <p:nvSpPr>
          <p:cNvPr id="11" name="正方形/長方形 10"/>
          <p:cNvSpPr/>
          <p:nvPr/>
        </p:nvSpPr>
        <p:spPr>
          <a:xfrm>
            <a:off x="1013011" y="2315720"/>
            <a:ext cx="1182648" cy="512084"/>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総合</a:t>
            </a:r>
            <a:r>
              <a:rPr kumimoji="1" lang="ja-JP" altLang="en-US" sz="1200" dirty="0">
                <a:solidFill>
                  <a:schemeClr val="tx1"/>
                </a:solidFill>
                <a:latin typeface="Meiryo UI" panose="020B0604030504040204" pitchFamily="50" charset="-128"/>
                <a:ea typeface="Meiryo UI" panose="020B0604030504040204" pitchFamily="50" charset="-128"/>
              </a:rPr>
              <a:t>部会</a:t>
            </a:r>
          </a:p>
        </p:txBody>
      </p:sp>
      <p:sp>
        <p:nvSpPr>
          <p:cNvPr id="15" name="正方形/長方形 14"/>
          <p:cNvSpPr/>
          <p:nvPr/>
        </p:nvSpPr>
        <p:spPr>
          <a:xfrm>
            <a:off x="2340469" y="2315719"/>
            <a:ext cx="1182648" cy="512085"/>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賓客歓迎部会</a:t>
            </a:r>
          </a:p>
        </p:txBody>
      </p:sp>
      <p:sp>
        <p:nvSpPr>
          <p:cNvPr id="16" name="正方形/長方形 15"/>
          <p:cNvSpPr/>
          <p:nvPr/>
        </p:nvSpPr>
        <p:spPr>
          <a:xfrm>
            <a:off x="3651617" y="2312066"/>
            <a:ext cx="1182648" cy="501548"/>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消防防災部会</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4968642" y="2311778"/>
            <a:ext cx="1182648" cy="501548"/>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環境部会</a:t>
            </a:r>
          </a:p>
        </p:txBody>
      </p:sp>
      <p:sp>
        <p:nvSpPr>
          <p:cNvPr id="18" name="正方形/長方形 17"/>
          <p:cNvSpPr/>
          <p:nvPr/>
        </p:nvSpPr>
        <p:spPr>
          <a:xfrm>
            <a:off x="6296127" y="2312334"/>
            <a:ext cx="1182648" cy="499670"/>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医療衛生部会</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7623612" y="2309374"/>
            <a:ext cx="1182648" cy="501548"/>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産業労働部会</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1013011" y="2964574"/>
            <a:ext cx="1182648" cy="492911"/>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農林水産部会</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2334592" y="2968121"/>
            <a:ext cx="1182648" cy="486361"/>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建設部会</a:t>
            </a:r>
          </a:p>
        </p:txBody>
      </p:sp>
      <p:sp>
        <p:nvSpPr>
          <p:cNvPr id="22" name="正方形/長方形 21"/>
          <p:cNvSpPr/>
          <p:nvPr/>
        </p:nvSpPr>
        <p:spPr>
          <a:xfrm>
            <a:off x="3651617" y="2960001"/>
            <a:ext cx="1182648" cy="494481"/>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教育部会</a:t>
            </a:r>
          </a:p>
        </p:txBody>
      </p:sp>
      <p:sp>
        <p:nvSpPr>
          <p:cNvPr id="23" name="正方形/長方形 22"/>
          <p:cNvSpPr/>
          <p:nvPr/>
        </p:nvSpPr>
        <p:spPr>
          <a:xfrm>
            <a:off x="4968642" y="2968121"/>
            <a:ext cx="1182648" cy="486361"/>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参加出展・交流部会</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6296127" y="2968121"/>
            <a:ext cx="1182648" cy="494480"/>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警察部会</a:t>
            </a:r>
          </a:p>
        </p:txBody>
      </p:sp>
      <p:sp>
        <p:nvSpPr>
          <p:cNvPr id="25" name="テキスト ボックス 24"/>
          <p:cNvSpPr txBox="1"/>
          <p:nvPr/>
        </p:nvSpPr>
        <p:spPr>
          <a:xfrm>
            <a:off x="149208" y="4099780"/>
            <a:ext cx="5410758"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b="1" u="sng" dirty="0">
                <a:latin typeface="Meiryo UI" panose="020B0604030504040204" pitchFamily="50" charset="-128"/>
                <a:ea typeface="Meiryo UI" panose="020B0604030504040204" pitchFamily="50" charset="-128"/>
                <a:cs typeface="Meiryo UI" panose="020B0604030504040204" pitchFamily="50" charset="-128"/>
              </a:rPr>
              <a:t>G20</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大阪サミット</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（開催期間：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令和元</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26</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日）</a:t>
            </a:r>
          </a:p>
        </p:txBody>
      </p:sp>
      <p:sp>
        <p:nvSpPr>
          <p:cNvPr id="26" name="正方形/長方形 25"/>
          <p:cNvSpPr/>
          <p:nvPr/>
        </p:nvSpPr>
        <p:spPr>
          <a:xfrm>
            <a:off x="1285409" y="4527762"/>
            <a:ext cx="6665159" cy="752152"/>
          </a:xfrm>
          <a:prstGeom prst="rect">
            <a:avLst/>
          </a:prstGeom>
          <a:solidFill>
            <a:schemeClr val="accent1">
              <a:lumMod val="20000"/>
              <a:lumOff val="8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solidFill>
                  <a:schemeClr val="tx1"/>
                </a:solidFill>
                <a:latin typeface="Meiryo UI" panose="020B0604030504040204" pitchFamily="50" charset="-128"/>
                <a:ea typeface="Meiryo UI" panose="020B0604030504040204" pitchFamily="50" charset="-128"/>
              </a:rPr>
              <a:t>G20</a:t>
            </a:r>
            <a:r>
              <a:rPr lang="ja-JP" altLang="en-US" b="1" dirty="0">
                <a:solidFill>
                  <a:schemeClr val="tx1"/>
                </a:solidFill>
                <a:latin typeface="Meiryo UI" panose="020B0604030504040204" pitchFamily="50" charset="-128"/>
                <a:ea typeface="Meiryo UI" panose="020B0604030504040204" pitchFamily="50" charset="-128"/>
              </a:rPr>
              <a:t>大阪サミット推進本部　</a:t>
            </a:r>
            <a:r>
              <a:rPr lang="ja-JP" altLang="en-US" b="1" dirty="0" smtClean="0">
                <a:solidFill>
                  <a:schemeClr val="tx1"/>
                </a:solidFill>
                <a:latin typeface="Meiryo UI" panose="020B0604030504040204" pitchFamily="50" charset="-128"/>
                <a:ea typeface="Meiryo UI" panose="020B0604030504040204" pitchFamily="50" charset="-128"/>
              </a:rPr>
              <a:t>設置</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endParaRPr lang="en-US" altLang="ja-JP" sz="1200" dirty="0">
              <a:solidFill>
                <a:schemeClr val="tx1"/>
              </a:solidFill>
              <a:latin typeface="Meiryo UI" panose="020B0604030504040204" pitchFamily="50" charset="-128"/>
              <a:ea typeface="Meiryo UI" panose="020B0604030504040204" pitchFamily="50" charset="-128"/>
            </a:endParaRPr>
          </a:p>
          <a:p>
            <a:pPr algn="ctr"/>
            <a:endParaRPr lang="en-US" altLang="ja-JP" b="1" dirty="0">
              <a:solidFill>
                <a:schemeClr val="tx1"/>
              </a:solidFill>
              <a:latin typeface="Meiryo UI" panose="020B0604030504040204" pitchFamily="50" charset="-128"/>
              <a:ea typeface="Meiryo UI" panose="020B0604030504040204" pitchFamily="50" charset="-128"/>
            </a:endParaRPr>
          </a:p>
        </p:txBody>
      </p:sp>
      <p:cxnSp>
        <p:nvCxnSpPr>
          <p:cNvPr id="27" name="直線コネクタ 26"/>
          <p:cNvCxnSpPr/>
          <p:nvPr/>
        </p:nvCxnSpPr>
        <p:spPr>
          <a:xfrm>
            <a:off x="1920649" y="5274296"/>
            <a:ext cx="1" cy="3843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1335043" y="5667056"/>
            <a:ext cx="1171212" cy="818681"/>
          </a:xfrm>
          <a:prstGeom prst="rect">
            <a:avLst/>
          </a:prstGeom>
          <a:solidFill>
            <a:schemeClr val="accent1">
              <a:lumMod val="20000"/>
              <a:lumOff val="8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rPr>
              <a:t>府</a:t>
            </a:r>
            <a:endParaRPr lang="en-US" altLang="ja-JP" sz="1600" b="1" dirty="0">
              <a:solidFill>
                <a:schemeClr val="tx1"/>
              </a:solidFill>
              <a:latin typeface="Meiryo UI" panose="020B0604030504040204" pitchFamily="50" charset="-128"/>
              <a:ea typeface="Meiryo UI" panose="020B0604030504040204" pitchFamily="50" charset="-128"/>
            </a:endParaRPr>
          </a:p>
          <a:p>
            <a:pPr algn="ctr"/>
            <a:r>
              <a:rPr lang="ja-JP" altLang="en-US" sz="1600" b="1" dirty="0">
                <a:solidFill>
                  <a:schemeClr val="tx1"/>
                </a:solidFill>
                <a:latin typeface="Meiryo UI" panose="020B0604030504040204" pitchFamily="50" charset="-128"/>
                <a:ea typeface="Meiryo UI" panose="020B0604030504040204" pitchFamily="50" charset="-128"/>
              </a:rPr>
              <a:t>各部局</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6223804" y="5682290"/>
            <a:ext cx="1171212" cy="788212"/>
          </a:xfrm>
          <a:prstGeom prst="rect">
            <a:avLst/>
          </a:prstGeom>
          <a:solidFill>
            <a:schemeClr val="accent1">
              <a:lumMod val="20000"/>
              <a:lumOff val="8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rPr>
              <a:t>市</a:t>
            </a:r>
            <a:endParaRPr lang="en-US" altLang="ja-JP" sz="1600" b="1" dirty="0">
              <a:solidFill>
                <a:schemeClr val="tx1"/>
              </a:solidFill>
              <a:latin typeface="Meiryo UI" panose="020B0604030504040204" pitchFamily="50" charset="-128"/>
              <a:ea typeface="Meiryo UI" panose="020B0604030504040204" pitchFamily="50" charset="-128"/>
            </a:endParaRPr>
          </a:p>
          <a:p>
            <a:pPr algn="ctr"/>
            <a:r>
              <a:rPr lang="ja-JP" altLang="en-US" sz="1600" b="1" dirty="0">
                <a:solidFill>
                  <a:schemeClr val="tx1"/>
                </a:solidFill>
                <a:latin typeface="Meiryo UI" panose="020B0604030504040204" pitchFamily="50" charset="-128"/>
                <a:ea typeface="Meiryo UI" panose="020B0604030504040204" pitchFamily="50" charset="-128"/>
              </a:rPr>
              <a:t>各部局・</a:t>
            </a:r>
            <a:endParaRPr lang="en-US" altLang="ja-JP" sz="1600" b="1" dirty="0">
              <a:solidFill>
                <a:schemeClr val="tx1"/>
              </a:solidFill>
              <a:latin typeface="Meiryo UI" panose="020B0604030504040204" pitchFamily="50" charset="-128"/>
              <a:ea typeface="Meiryo UI" panose="020B0604030504040204" pitchFamily="50" charset="-128"/>
            </a:endParaRPr>
          </a:p>
          <a:p>
            <a:pPr algn="ctr"/>
            <a:r>
              <a:rPr lang="ja-JP" altLang="en-US" sz="1600" b="1" dirty="0">
                <a:solidFill>
                  <a:schemeClr val="tx1"/>
                </a:solidFill>
                <a:latin typeface="Meiryo UI" panose="020B0604030504040204" pitchFamily="50" charset="-128"/>
                <a:ea typeface="Meiryo UI" panose="020B0604030504040204" pitchFamily="50" charset="-128"/>
              </a:rPr>
              <a:t>区役所</a:t>
            </a:r>
            <a:endParaRPr lang="en-US" altLang="ja-JP" sz="1600" dirty="0">
              <a:solidFill>
                <a:schemeClr val="tx1"/>
              </a:solidFill>
              <a:latin typeface="Meiryo UI" panose="020B0604030504040204" pitchFamily="50" charset="-128"/>
              <a:ea typeface="Meiryo UI" panose="020B0604030504040204" pitchFamily="50" charset="-128"/>
            </a:endParaRPr>
          </a:p>
        </p:txBody>
      </p:sp>
      <p:cxnSp>
        <p:nvCxnSpPr>
          <p:cNvPr id="30" name="直線コネクタ 29"/>
          <p:cNvCxnSpPr>
            <a:endCxn id="29" idx="0"/>
          </p:cNvCxnSpPr>
          <p:nvPr/>
        </p:nvCxnSpPr>
        <p:spPr>
          <a:xfrm>
            <a:off x="6809410" y="5292140"/>
            <a:ext cx="0" cy="39015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H="1">
            <a:off x="3401513" y="5292140"/>
            <a:ext cx="0" cy="50566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2596734" y="5815524"/>
            <a:ext cx="1712467" cy="666037"/>
          </a:xfrm>
          <a:prstGeom prst="rect">
            <a:avLst/>
          </a:prstGeom>
          <a:solidFill>
            <a:schemeClr val="accent1">
              <a:lumMod val="20000"/>
              <a:lumOff val="8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防災・危機管理</a:t>
            </a:r>
            <a:r>
              <a:rPr lang="en-US" altLang="ja-JP" sz="1400" dirty="0">
                <a:solidFill>
                  <a:schemeClr val="tx1"/>
                </a:solidFill>
                <a:latin typeface="Meiryo UI" panose="020B0604030504040204" pitchFamily="50" charset="-128"/>
                <a:ea typeface="Meiryo UI" panose="020B0604030504040204" pitchFamily="50" charset="-128"/>
              </a:rPr>
              <a:t>PT</a:t>
            </a:r>
          </a:p>
          <a:p>
            <a:pPr algn="ct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4420858" y="5814188"/>
            <a:ext cx="1712467" cy="666037"/>
          </a:xfrm>
          <a:prstGeom prst="rect">
            <a:avLst/>
          </a:prstGeom>
          <a:solidFill>
            <a:schemeClr val="accent1">
              <a:lumMod val="20000"/>
              <a:lumOff val="8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保健</a:t>
            </a:r>
            <a:r>
              <a:rPr lang="ja-JP" altLang="en-US" sz="1400" dirty="0" smtClean="0">
                <a:solidFill>
                  <a:schemeClr val="tx1"/>
                </a:solidFill>
                <a:latin typeface="Meiryo UI" panose="020B0604030504040204" pitchFamily="50" charset="-128"/>
                <a:ea typeface="Meiryo UI" panose="020B0604030504040204" pitchFamily="50" charset="-128"/>
              </a:rPr>
              <a:t>医療</a:t>
            </a:r>
            <a:r>
              <a:rPr lang="ja-JP" altLang="en-US" sz="1400" dirty="0">
                <a:solidFill>
                  <a:schemeClr val="tx1"/>
                </a:solidFill>
                <a:latin typeface="Meiryo UI" panose="020B0604030504040204" pitchFamily="50" charset="-128"/>
                <a:ea typeface="Meiryo UI" panose="020B0604030504040204" pitchFamily="50" charset="-128"/>
              </a:rPr>
              <a:t>対策</a:t>
            </a:r>
            <a:r>
              <a:rPr lang="en-US" altLang="ja-JP" sz="1400" dirty="0">
                <a:solidFill>
                  <a:schemeClr val="tx1"/>
                </a:solidFill>
                <a:latin typeface="Meiryo UI" panose="020B0604030504040204" pitchFamily="50" charset="-128"/>
                <a:ea typeface="Meiryo UI" panose="020B0604030504040204" pitchFamily="50" charset="-128"/>
              </a:rPr>
              <a:t>PT</a:t>
            </a:r>
          </a:p>
          <a:p>
            <a:pPr algn="ct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2578171" y="6134593"/>
            <a:ext cx="1778453"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zh-TW" sz="1200" dirty="0">
                <a:latin typeface="Meiryo UI" panose="020B0604030504040204" pitchFamily="50" charset="-128"/>
                <a:ea typeface="Meiryo UI" panose="020B0604030504040204" pitchFamily="50" charset="-128"/>
                <a:cs typeface="Meiryo UI" panose="020B0604030504040204" pitchFamily="50" charset="-128"/>
              </a:rPr>
              <a:t>16</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設置</a:t>
            </a:r>
            <a:endParaRPr lang="zh-TW"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4401093" y="6163776"/>
            <a:ext cx="1778453"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zh-TW" sz="1200" dirty="0">
                <a:latin typeface="Meiryo UI" panose="020B0604030504040204" pitchFamily="50" charset="-128"/>
                <a:ea typeface="Meiryo UI" panose="020B0604030504040204" pitchFamily="50" charset="-128"/>
                <a:cs typeface="Meiryo UI" panose="020B0604030504040204" pitchFamily="50" charset="-128"/>
              </a:rPr>
              <a:t>16</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設置</a:t>
            </a:r>
            <a:endParaRPr lang="zh-TW"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4" name="直線コネクタ 43"/>
          <p:cNvCxnSpPr/>
          <p:nvPr/>
        </p:nvCxnSpPr>
        <p:spPr>
          <a:xfrm flipH="1">
            <a:off x="5264412" y="5292140"/>
            <a:ext cx="0" cy="50566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1604335" y="884617"/>
            <a:ext cx="6048598" cy="569799"/>
          </a:xfrm>
          <a:prstGeom prst="rect">
            <a:avLst/>
          </a:prstGeom>
          <a:solidFill>
            <a:schemeClr val="accent3">
              <a:lumMod val="20000"/>
              <a:lumOff val="80000"/>
            </a:schemeClr>
          </a:solidFill>
          <a:ln w="63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solidFill>
                  <a:schemeClr val="tx1"/>
                </a:solidFill>
                <a:latin typeface="Meiryo UI" panose="020B0604030504040204" pitchFamily="50" charset="-128"/>
                <a:ea typeface="Meiryo UI" panose="020B0604030504040204" pitchFamily="50" charset="-128"/>
              </a:rPr>
              <a:t>愛知県国際博覧会推進</a:t>
            </a:r>
            <a:r>
              <a:rPr lang="zh-TW" altLang="en-US" b="1" dirty="0" smtClean="0">
                <a:solidFill>
                  <a:schemeClr val="tx1"/>
                </a:solidFill>
                <a:latin typeface="Meiryo UI" panose="020B0604030504040204" pitchFamily="50" charset="-128"/>
                <a:ea typeface="Meiryo UI" panose="020B0604030504040204" pitchFamily="50" charset="-128"/>
              </a:rPr>
              <a:t>本部</a:t>
            </a:r>
            <a:endParaRPr lang="zh-TW" altLang="en-US" b="1"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（本部長：知事　副本部長：副知事、出納長）</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1603822" y="945856"/>
            <a:ext cx="541075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15</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日</a:t>
            </a:r>
            <a:endParaRPr lang="zh-TW"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1" name="直線コネクタ 40"/>
          <p:cNvCxnSpPr/>
          <p:nvPr/>
        </p:nvCxnSpPr>
        <p:spPr>
          <a:xfrm>
            <a:off x="4401093" y="1454416"/>
            <a:ext cx="1513" cy="30496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850432" y="1887710"/>
            <a:ext cx="8042047" cy="1883473"/>
          </a:xfrm>
          <a:prstGeom prst="rect">
            <a:avLst/>
          </a:prstGeom>
          <a:noFill/>
          <a:ln w="38100">
            <a:solidFill>
              <a:schemeClr val="accent3">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3375532" y="1744472"/>
            <a:ext cx="2132572" cy="430887"/>
          </a:xfrm>
          <a:prstGeom prst="rect">
            <a:avLst/>
          </a:prstGeom>
          <a:solidFill>
            <a:schemeClr val="bg1"/>
          </a:solidFill>
          <a:ln>
            <a:solidFill>
              <a:schemeClr val="accent3">
                <a:lumMod val="75000"/>
              </a:schemeClr>
            </a:solidFill>
          </a:ln>
        </p:spPr>
        <p:txBody>
          <a:bodyPr wrap="square" rtlCol="0">
            <a:spAutoFit/>
          </a:bodyPr>
          <a:lstStyle/>
          <a:p>
            <a:endParaRPr kumimoji="1" lang="en-US" altLang="ja-JP" sz="1100" dirty="0" smtClean="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p:txBody>
      </p:sp>
      <p:sp>
        <p:nvSpPr>
          <p:cNvPr id="12" name="正方形/長方形 11"/>
          <p:cNvSpPr/>
          <p:nvPr/>
        </p:nvSpPr>
        <p:spPr>
          <a:xfrm>
            <a:off x="3887820" y="1785955"/>
            <a:ext cx="1107996" cy="369332"/>
          </a:xfrm>
          <a:prstGeom prst="rect">
            <a:avLst/>
          </a:prstGeom>
        </p:spPr>
        <p:txBody>
          <a:bodyPr wrap="none">
            <a:spAutoFit/>
          </a:bodyPr>
          <a:lstStyle/>
          <a:p>
            <a:pPr algn="ctr"/>
            <a:r>
              <a:rPr lang="ja-JP" altLang="en-US" dirty="0">
                <a:latin typeface="Meiryo UI" panose="020B0604030504040204" pitchFamily="50" charset="-128"/>
                <a:ea typeface="Meiryo UI" panose="020B0604030504040204" pitchFamily="50" charset="-128"/>
              </a:rPr>
              <a:t>専門部会</a:t>
            </a:r>
          </a:p>
        </p:txBody>
      </p:sp>
      <p:sp>
        <p:nvSpPr>
          <p:cNvPr id="43" name="テキスト ボックス 42"/>
          <p:cNvSpPr txBox="1"/>
          <p:nvPr/>
        </p:nvSpPr>
        <p:spPr>
          <a:xfrm>
            <a:off x="-44060" y="4785579"/>
            <a:ext cx="8235016" cy="461665"/>
          </a:xfrm>
          <a:prstGeom prst="rect">
            <a:avLst/>
          </a:prstGeom>
          <a:noFill/>
        </p:spPr>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（本部長：知事　副本部長：市長　</a:t>
            </a:r>
            <a:endParaRPr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　　　　　　　　　　　　　　　本部員：副知事、副市長、大阪府政策企画部長、</a:t>
            </a:r>
            <a:r>
              <a:rPr lang="ja-JP" altLang="en-US" sz="1200" dirty="0" smtClean="0">
                <a:latin typeface="Meiryo UI" panose="020B0604030504040204" pitchFamily="50" charset="-128"/>
                <a:ea typeface="Meiryo UI" panose="020B0604030504040204" pitchFamily="50" charset="-128"/>
              </a:rPr>
              <a:t>大阪市経済</a:t>
            </a:r>
            <a:r>
              <a:rPr lang="ja-JP" altLang="en-US" sz="1200" dirty="0">
                <a:latin typeface="Meiryo UI" panose="020B0604030504040204" pitchFamily="50" charset="-128"/>
                <a:ea typeface="Meiryo UI" panose="020B0604030504040204" pitchFamily="50" charset="-128"/>
              </a:rPr>
              <a:t>戦略局長、大阪市住之江区長）</a:t>
            </a:r>
            <a:endParaRPr lang="en-US" altLang="ja-JP" sz="12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013011" y="3492608"/>
            <a:ext cx="5410758" cy="276999"/>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　　推進本部設置時は</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部会で構成</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584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（参考）</a:t>
            </a:r>
            <a:r>
              <a:rPr lang="en-US" altLang="ja-JP" sz="2400" b="1" dirty="0" smtClean="0">
                <a:solidFill>
                  <a:schemeClr val="bg1"/>
                </a:solidFill>
                <a:latin typeface="HG丸ｺﾞｼｯｸM-PRO" panose="020F0600000000000000" pitchFamily="50" charset="-128"/>
                <a:ea typeface="HG丸ｺﾞｼｯｸM-PRO" panose="020F0600000000000000" pitchFamily="50" charset="-128"/>
              </a:rPr>
              <a:t>2025</a:t>
            </a:r>
            <a:r>
              <a:rPr lang="ja-JP" altLang="en-US" sz="2400" b="1" dirty="0">
                <a:solidFill>
                  <a:schemeClr val="bg1"/>
                </a:solidFill>
                <a:latin typeface="HG丸ｺﾞｼｯｸM-PRO" panose="020F0600000000000000" pitchFamily="50" charset="-128"/>
                <a:ea typeface="HG丸ｺﾞｼｯｸM-PRO" panose="020F0600000000000000" pitchFamily="50" charset="-128"/>
              </a:rPr>
              <a:t>年大阪・関西万博推進</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本部設置要綱（案）</a:t>
            </a:r>
            <a:r>
              <a:rPr lang="ja-JP" altLang="en-US" b="1" dirty="0" smtClean="0">
                <a:solidFill>
                  <a:schemeClr val="bg1"/>
                </a:solidFill>
                <a:latin typeface="HG丸ｺﾞｼｯｸM-PRO" panose="020F0600000000000000" pitchFamily="50" charset="-128"/>
                <a:ea typeface="HG丸ｺﾞｼｯｸM-PRO" panose="020F0600000000000000" pitchFamily="50" charset="-128"/>
              </a:rPr>
              <a:t>（抜粋）</a:t>
            </a:r>
            <a:endParaRPr lang="ja-JP" altLang="en-US"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96" name="テキスト ボックス 95"/>
          <p:cNvSpPr txBox="1"/>
          <p:nvPr/>
        </p:nvSpPr>
        <p:spPr>
          <a:xfrm>
            <a:off x="8533111" y="6411222"/>
            <a:ext cx="491051" cy="307777"/>
          </a:xfrm>
          <a:prstGeom prst="rect">
            <a:avLst/>
          </a:prstGeom>
          <a:noFill/>
        </p:spPr>
        <p:txBody>
          <a:bodyPr wrap="square" rtlCol="0">
            <a:spAutoFit/>
          </a:bodyPr>
          <a:lstStyle/>
          <a:p>
            <a:pPr algn="r"/>
            <a:r>
              <a:rPr lang="ja-JP" altLang="en-US" sz="1400" dirty="0" smtClean="0">
                <a:solidFill>
                  <a:prstClr val="black"/>
                </a:solidFill>
              </a:rPr>
              <a:t>１６</a:t>
            </a:r>
            <a:endParaRPr lang="ja-JP" altLang="en-US" sz="1400" dirty="0">
              <a:solidFill>
                <a:prstClr val="black"/>
              </a:solidFill>
            </a:endParaRPr>
          </a:p>
        </p:txBody>
      </p:sp>
      <p:sp>
        <p:nvSpPr>
          <p:cNvPr id="7" name="テキスト ボックス 6"/>
          <p:cNvSpPr txBox="1"/>
          <p:nvPr/>
        </p:nvSpPr>
        <p:spPr>
          <a:xfrm>
            <a:off x="223726" y="548680"/>
            <a:ext cx="8668754" cy="5970865"/>
          </a:xfrm>
          <a:prstGeom prst="rect">
            <a:avLst/>
          </a:prstGeom>
          <a:noFill/>
          <a:ln w="12700">
            <a:noFill/>
          </a:ln>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（目的）</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大阪・関西万博の成功のため、開催主体である国の要請のもと、博覧会協会と連携しながら、知事・市長の指揮・</a:t>
            </a:r>
            <a:r>
              <a:rPr lang="ja-JP" altLang="en-US" sz="1400" dirty="0" smtClean="0">
                <a:latin typeface="Meiryo UI" panose="020B0604030504040204" pitchFamily="50" charset="-128"/>
                <a:ea typeface="Meiryo UI" panose="020B0604030504040204" pitchFamily="50" charset="-128"/>
              </a:rPr>
              <a:t>命</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令</a:t>
            </a:r>
            <a:r>
              <a:rPr lang="ja-JP" altLang="en-US" sz="1400" dirty="0">
                <a:latin typeface="Meiryo UI" panose="020B0604030504040204" pitchFamily="50" charset="-128"/>
                <a:ea typeface="Meiryo UI" panose="020B0604030504040204" pitchFamily="50" charset="-128"/>
              </a:rPr>
              <a:t>により、</a:t>
            </a:r>
            <a:r>
              <a:rPr lang="ja-JP" altLang="en-US" sz="1400" b="1" u="sng" dirty="0">
                <a:latin typeface="Meiryo UI" panose="020B0604030504040204" pitchFamily="50" charset="-128"/>
                <a:ea typeface="Meiryo UI" panose="020B0604030504040204" pitchFamily="50" charset="-128"/>
              </a:rPr>
              <a:t>府市の各部局や区役所が主体的に自らが有する機能をフルに発揮し、迅速・的確に取組みを進め、</a:t>
            </a:r>
            <a:r>
              <a:rPr lang="ja-JP" altLang="en-US" sz="1400" b="1" u="sng" dirty="0" smtClean="0">
                <a:latin typeface="Meiryo UI" panose="020B0604030504040204" pitchFamily="50" charset="-128"/>
                <a:ea typeface="Meiryo UI" panose="020B0604030504040204" pitchFamily="50" charset="-128"/>
              </a:rPr>
              <a:t>万博</a:t>
            </a:r>
            <a:endParaRPr lang="en-US" altLang="ja-JP" sz="1400" b="1" u="sng"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a:t>
            </a:r>
            <a:r>
              <a:rPr lang="ja-JP" altLang="en-US" sz="1400" b="1" u="sng" dirty="0" smtClean="0">
                <a:latin typeface="Meiryo UI" panose="020B0604030504040204" pitchFamily="50" charset="-128"/>
                <a:ea typeface="Meiryo UI" panose="020B0604030504040204" pitchFamily="50" charset="-128"/>
              </a:rPr>
              <a:t>の</a:t>
            </a:r>
            <a:r>
              <a:rPr lang="ja-JP" altLang="en-US" sz="1400" b="1" u="sng" dirty="0">
                <a:latin typeface="Meiryo UI" panose="020B0604030504040204" pitchFamily="50" charset="-128"/>
                <a:ea typeface="Meiryo UI" panose="020B0604030504040204" pitchFamily="50" charset="-128"/>
              </a:rPr>
              <a:t>円滑な開催を支援することを目的</a:t>
            </a:r>
            <a:r>
              <a:rPr lang="ja-JP" altLang="en-US" sz="1400" dirty="0">
                <a:latin typeface="Meiryo UI" panose="020B0604030504040204" pitchFamily="50" charset="-128"/>
                <a:ea typeface="Meiryo UI" panose="020B0604030504040204" pitchFamily="50" charset="-128"/>
              </a:rPr>
              <a:t>として、推進本部を設置することとする</a:t>
            </a:r>
            <a:r>
              <a:rPr lang="ja-JP" altLang="en-US" sz="1400"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（組織）</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本部は、</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知事を本部長、市長を本部長代行、副知事、副市長を副本部長</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とし、</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府・市の部局長・区長を本部員</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として組織する。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所掌</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事務）</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本部は、上記に掲げる目的を達成するため、次の事項をおこなう。</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年日本国際博覧会の推進に関すること。</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（２）その他、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目的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を達成するために必要なこと。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（会議）</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本部長は、会議を招集し、これを主宰する。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２　本部長</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代行</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は本部長に事故</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があるときは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職務を代理する。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３　副本部長は、本部長、本部長代行を補佐する。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４　本部長は、本部の目的を達成するため必要があると認めるときは、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専門家</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、学識経験を有する者等に対し、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会議への出席を求めることができる。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（幹事会）</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本部に、幹事会を置き、必要に応じて開催する。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２</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幹事会は各部局総務課長を幹事として組織し、上記に掲げる所掌事務に関する連絡調整を行うものとする。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専門部会）</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府</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・市の関係部局が</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一体的かつ</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主体的に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進めるための</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専門</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部会</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を必要に応じ設置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２　専門</a:t>
            </a:r>
            <a:r>
              <a:rPr lang="ja-JP" altLang="en-US" sz="1400" dirty="0" smtClean="0">
                <a:latin typeface="Meiryo UI" panose="020B0604030504040204" pitchFamily="50" charset="-128"/>
                <a:ea typeface="Meiryo UI" panose="020B0604030504040204" pitchFamily="50" charset="-128"/>
              </a:rPr>
              <a:t>部会</a:t>
            </a:r>
            <a:r>
              <a:rPr lang="ja-JP" altLang="en-US" sz="1400" dirty="0">
                <a:latin typeface="Meiryo UI" panose="020B0604030504040204" pitchFamily="50" charset="-128"/>
                <a:ea typeface="Meiryo UI" panose="020B0604030504040204" pitchFamily="50" charset="-128"/>
              </a:rPr>
              <a:t>での検討・協議等のとりまとめ、進捗管理を行う</a:t>
            </a:r>
            <a:r>
              <a:rPr lang="ja-JP" altLang="en-US" sz="1400" dirty="0" smtClean="0">
                <a:latin typeface="Meiryo UI" panose="020B0604030504040204" pitchFamily="50" charset="-128"/>
                <a:ea typeface="Meiryo UI" panose="020B0604030504040204" pitchFamily="50" charset="-128"/>
              </a:rPr>
              <a:t>ため、</a:t>
            </a:r>
            <a:r>
              <a:rPr lang="ja-JP" altLang="en-US" sz="1400" b="1" u="sng" dirty="0">
                <a:latin typeface="Meiryo UI" panose="020B0604030504040204" pitchFamily="50" charset="-128"/>
                <a:ea typeface="Meiryo UI" panose="020B0604030504040204" pitchFamily="50" charset="-128"/>
              </a:rPr>
              <a:t>部会長（副部会長）を</a:t>
            </a:r>
            <a:r>
              <a:rPr lang="ja-JP" altLang="en-US" sz="1400" b="1" u="sng" dirty="0" smtClean="0">
                <a:latin typeface="Meiryo UI" panose="020B0604030504040204" pitchFamily="50" charset="-128"/>
                <a:ea typeface="Meiryo UI" panose="020B0604030504040204" pitchFamily="50" charset="-128"/>
              </a:rPr>
              <a:t>置く</a:t>
            </a:r>
            <a:r>
              <a:rPr lang="ja-JP" altLang="en-US" sz="1400" dirty="0" smtClean="0">
                <a:latin typeface="Meiryo UI" panose="020B0604030504040204" pitchFamily="50" charset="-128"/>
                <a:ea typeface="Meiryo UI" panose="020B0604030504040204" pitchFamily="50" charset="-128"/>
              </a:rPr>
              <a:t>こととする。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３　専門部会の中に、必要に応じ</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WG</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（リーダーを置く）を設置する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ことができる。</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事務局</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本部の事務局は、大阪府・大阪市万博推進局に置く。</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7913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29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651228"/>
            <a:ext cx="5184576" cy="646331"/>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ja-JP" altLang="ja-JP" b="1" dirty="0">
                <a:latin typeface="Meiryo UI" panose="020B0604030504040204" pitchFamily="50" charset="-128"/>
                <a:ea typeface="Meiryo UI" panose="020B0604030504040204" pitchFamily="50" charset="-128"/>
                <a:cs typeface="Meiryo UI" panose="020B0604030504040204" pitchFamily="50" charset="-128"/>
              </a:rPr>
              <a:t>経</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緯</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（主な動きと推進体制）</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誘致</a:t>
            </a:r>
            <a:r>
              <a:rPr lang="ja-JP" altLang="en-US" b="1" dirty="0">
                <a:latin typeface="Meiryo UI" panose="020B0604030504040204" pitchFamily="50" charset="-128"/>
                <a:ea typeface="Meiryo UI" panose="020B0604030504040204" pitchFamily="50" charset="-128"/>
                <a:cs typeface="Meiryo UI" panose="020B0604030504040204" pitchFamily="50" charset="-128"/>
              </a:rPr>
              <a:t>～開催</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決定</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lang="en-US" altLang="ja-JP" sz="2400" b="1" dirty="0">
                <a:solidFill>
                  <a:schemeClr val="bg1"/>
                </a:solidFill>
                <a:latin typeface="HG丸ｺﾞｼｯｸM-PRO" panose="020F0600000000000000" pitchFamily="50" charset="-128"/>
                <a:ea typeface="HG丸ｺﾞｼｯｸM-PRO" panose="020F0600000000000000" pitchFamily="50" charset="-128"/>
              </a:rPr>
              <a:t>2025</a:t>
            </a:r>
            <a:r>
              <a:rPr lang="ja-JP" altLang="en-US" sz="2400" b="1" dirty="0">
                <a:solidFill>
                  <a:schemeClr val="bg1"/>
                </a:solidFill>
                <a:latin typeface="HG丸ｺﾞｼｯｸM-PRO" panose="020F0600000000000000" pitchFamily="50" charset="-128"/>
                <a:ea typeface="HG丸ｺﾞｼｯｸM-PRO" panose="020F0600000000000000" pitchFamily="50" charset="-128"/>
              </a:rPr>
              <a:t>年大阪・関西</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万博の開催</a:t>
            </a:r>
            <a:r>
              <a:rPr lang="ja-JP" altLang="en-US" sz="2400" b="1" dirty="0">
                <a:solidFill>
                  <a:schemeClr val="bg1"/>
                </a:solidFill>
                <a:latin typeface="HG丸ｺﾞｼｯｸM-PRO" panose="020F0600000000000000" pitchFamily="50" charset="-128"/>
                <a:ea typeface="HG丸ｺﾞｼｯｸM-PRO" panose="020F0600000000000000" pitchFamily="50" charset="-128"/>
              </a:rPr>
              <a:t>に</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向けて</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938371419"/>
              </p:ext>
            </p:extLst>
          </p:nvPr>
        </p:nvGraphicFramePr>
        <p:xfrm>
          <a:off x="56961" y="1445464"/>
          <a:ext cx="8748972" cy="5137472"/>
        </p:xfrm>
        <a:graphic>
          <a:graphicData uri="http://schemas.openxmlformats.org/drawingml/2006/table">
            <a:tbl>
              <a:tblPr firstRow="1" bandRow="1">
                <a:tableStyleId>{5C22544A-7EE6-4342-B048-85BDC9FD1C3A}</a:tableStyleId>
              </a:tblPr>
              <a:tblGrid>
                <a:gridCol w="2137995">
                  <a:extLst>
                    <a:ext uri="{9D8B030D-6E8A-4147-A177-3AD203B41FA5}">
                      <a16:colId xmlns:a16="http://schemas.microsoft.com/office/drawing/2014/main" val="20000"/>
                    </a:ext>
                  </a:extLst>
                </a:gridCol>
                <a:gridCol w="6610977">
                  <a:extLst>
                    <a:ext uri="{9D8B030D-6E8A-4147-A177-3AD203B41FA5}">
                      <a16:colId xmlns:a16="http://schemas.microsoft.com/office/drawing/2014/main" val="20001"/>
                    </a:ext>
                  </a:extLst>
                </a:gridCol>
              </a:tblGrid>
              <a:tr h="687392">
                <a:tc>
                  <a:txBody>
                    <a:bodyPr/>
                    <a:lstStyle/>
                    <a:p>
                      <a:pPr algn="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ap="flat" cmpd="sng" algn="ctr">
                      <a:noFill/>
                      <a:prstDash val="solid"/>
                      <a:round/>
                      <a:headEnd type="none" w="med" len="med"/>
                      <a:tailEnd type="none" w="med" len="med"/>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日本万国博覧会誘致委員会　設立</a:t>
                      </a:r>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4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（会長：経団連名誉会長　会長代行：知事　副会長：市長）</a:t>
                      </a:r>
                      <a:endParaRPr kumimoji="1" lang="en-US" altLang="ja-JP" sz="14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ap="flat" cmpd="sng" algn="ctr">
                      <a:noFill/>
                      <a:prstDash val="solid"/>
                      <a:round/>
                      <a:headEnd type="none" w="med" len="med"/>
                      <a:tailEnd type="none" w="med" len="med"/>
                    </a:lnT>
                    <a:lnB w="12700" cmpd="sng">
                      <a:noFill/>
                    </a:lnB>
                    <a:noFill/>
                  </a:tcPr>
                </a:tc>
                <a:extLst>
                  <a:ext uri="{0D108BD9-81ED-4DB2-BD59-A6C34878D82A}">
                    <a16:rowId xmlns:a16="http://schemas.microsoft.com/office/drawing/2014/main" val="10001"/>
                  </a:ext>
                </a:extLst>
              </a:tr>
              <a:tr h="4177036">
                <a:tc>
                  <a:txBody>
                    <a:bodyPr/>
                    <a:lstStyle/>
                    <a:p>
                      <a:pPr algn="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a:t>
                      </a:r>
                      <a:r>
                        <a:rPr kumimoji="1" lang="ja-JP"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kumimoji="1" lang="ja-JP"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r>
                        <a:rPr kumimoji="1" lang="ja-JP"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国が</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（博覧会国際事務局）に立候補申請</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大阪府万博誘致推進本部　</a:t>
                      </a: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endPar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本部長：知事　副本部長：副知事）</a:t>
                      </a:r>
                      <a:endParaRPr kumimoji="1" lang="en-US" altLang="ja-JP" sz="14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大阪市万博連絡調整会議</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endPar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議長：市長　副議長：副市長）</a:t>
                      </a:r>
                      <a:endParaRPr kumimoji="1" lang="en-US" altLang="ja-JP" sz="14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国が</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にビッド・ドシエ（立候補申請文書）を提出</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0" u="none"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600" b="0" u="none"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総会において、開催国が日本に決定</a:t>
                      </a:r>
                      <a:endParaRPr kumimoji="1" lang="en-US" altLang="ja-JP" sz="1600" b="0" u="none"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大阪市万博推進連絡会議　</a:t>
                      </a:r>
                      <a:r>
                        <a:rPr kumimoji="1" lang="ja-JP" altLang="en-US" sz="16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endParaRPr kumimoji="1" lang="en-US" altLang="ja-JP" sz="16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議長：市長　副議長：副市長）</a:t>
                      </a:r>
                      <a:endParaRPr kumimoji="1" lang="en-US" altLang="ja-JP" sz="14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大阪府万博推進本部　</a:t>
                      </a:r>
                      <a:r>
                        <a:rPr kumimoji="1" lang="ja-JP" altLang="en-US" sz="16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endParaRPr kumimoji="1" lang="en-US" altLang="ja-JP" sz="16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本部長：知事　副本部長：副知事）</a:t>
                      </a:r>
                      <a:endParaRPr kumimoji="1" lang="en-US" altLang="ja-JP" sz="14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1"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extLst>
                  <a:ext uri="{0D108BD9-81ED-4DB2-BD59-A6C34878D82A}">
                    <a16:rowId xmlns:a16="http://schemas.microsoft.com/office/drawing/2014/main" val="10003"/>
                  </a:ext>
                </a:extLst>
              </a:tr>
            </a:tbl>
          </a:graphicData>
        </a:graphic>
      </p:graphicFrame>
      <p:sp>
        <p:nvSpPr>
          <p:cNvPr id="10" name="テキスト ボックス 9"/>
          <p:cNvSpPr txBox="1"/>
          <p:nvPr/>
        </p:nvSpPr>
        <p:spPr>
          <a:xfrm>
            <a:off x="8517901" y="6404393"/>
            <a:ext cx="576064" cy="307777"/>
          </a:xfrm>
          <a:prstGeom prst="rect">
            <a:avLst/>
          </a:prstGeom>
          <a:noFill/>
        </p:spPr>
        <p:txBody>
          <a:bodyPr wrap="square" rtlCol="0">
            <a:spAutoFit/>
          </a:bodyPr>
          <a:lstStyle/>
          <a:p>
            <a:pPr algn="r"/>
            <a:r>
              <a:rPr lang="ja-JP" altLang="en-US" sz="1400" dirty="0">
                <a:solidFill>
                  <a:prstClr val="black"/>
                </a:solidFill>
              </a:rPr>
              <a:t>１</a:t>
            </a:r>
          </a:p>
        </p:txBody>
      </p:sp>
      <p:sp>
        <p:nvSpPr>
          <p:cNvPr id="7" name="正方形/長方形 6"/>
          <p:cNvSpPr/>
          <p:nvPr/>
        </p:nvSpPr>
        <p:spPr>
          <a:xfrm>
            <a:off x="246477" y="1358962"/>
            <a:ext cx="8829678" cy="531039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51" dirty="0"/>
          </a:p>
        </p:txBody>
      </p:sp>
      <p:cxnSp>
        <p:nvCxnSpPr>
          <p:cNvPr id="8" name="直線コネクタ 7"/>
          <p:cNvCxnSpPr/>
          <p:nvPr/>
        </p:nvCxnSpPr>
        <p:spPr>
          <a:xfrm>
            <a:off x="2195736" y="1358962"/>
            <a:ext cx="0" cy="531039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2804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lang="en-US" altLang="ja-JP" sz="2400" b="1" dirty="0" smtClean="0">
                <a:solidFill>
                  <a:schemeClr val="bg1"/>
                </a:solidFill>
                <a:latin typeface="HG丸ｺﾞｼｯｸM-PRO" panose="020F0600000000000000" pitchFamily="50" charset="-128"/>
                <a:ea typeface="HG丸ｺﾞｼｯｸM-PRO" panose="020F0600000000000000" pitchFamily="50" charset="-128"/>
              </a:rPr>
              <a:t>2025</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年大阪</a:t>
            </a:r>
            <a:r>
              <a:rPr lang="ja-JP" altLang="en-US" sz="2400" b="1" dirty="0">
                <a:solidFill>
                  <a:schemeClr val="bg1"/>
                </a:solidFill>
                <a:latin typeface="HG丸ｺﾞｼｯｸM-PRO" panose="020F0600000000000000" pitchFamily="50" charset="-128"/>
                <a:ea typeface="HG丸ｺﾞｼｯｸM-PRO" panose="020F0600000000000000" pitchFamily="50" charset="-128"/>
              </a:rPr>
              <a:t>・関西</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万博の開催</a:t>
            </a:r>
            <a:r>
              <a:rPr lang="ja-JP" altLang="en-US" sz="2400" b="1" dirty="0">
                <a:solidFill>
                  <a:schemeClr val="bg1"/>
                </a:solidFill>
                <a:latin typeface="HG丸ｺﾞｼｯｸM-PRO" panose="020F0600000000000000" pitchFamily="50" charset="-128"/>
                <a:ea typeface="HG丸ｺﾞｼｯｸM-PRO" panose="020F0600000000000000" pitchFamily="50" charset="-128"/>
              </a:rPr>
              <a:t>に</a:t>
            </a: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向けて</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728897538"/>
              </p:ext>
            </p:extLst>
          </p:nvPr>
        </p:nvGraphicFramePr>
        <p:xfrm>
          <a:off x="145462" y="1315057"/>
          <a:ext cx="8964491" cy="5436147"/>
        </p:xfrm>
        <a:graphic>
          <a:graphicData uri="http://schemas.openxmlformats.org/drawingml/2006/table">
            <a:tbl>
              <a:tblPr firstRow="1" bandRow="1">
                <a:tableStyleId>{5C22544A-7EE6-4342-B048-85BDC9FD1C3A}</a:tableStyleId>
              </a:tblPr>
              <a:tblGrid>
                <a:gridCol w="2088135">
                  <a:extLst>
                    <a:ext uri="{9D8B030D-6E8A-4147-A177-3AD203B41FA5}">
                      <a16:colId xmlns:a16="http://schemas.microsoft.com/office/drawing/2014/main" val="20000"/>
                    </a:ext>
                  </a:extLst>
                </a:gridCol>
                <a:gridCol w="6876356">
                  <a:extLst>
                    <a:ext uri="{9D8B030D-6E8A-4147-A177-3AD203B41FA5}">
                      <a16:colId xmlns:a16="http://schemas.microsoft.com/office/drawing/2014/main" val="20001"/>
                    </a:ext>
                  </a:extLst>
                </a:gridCol>
              </a:tblGrid>
              <a:tr h="2185951">
                <a:tc>
                  <a:txBody>
                    <a:bodyPr/>
                    <a:lstStyle/>
                    <a:p>
                      <a:pPr algn="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年５月</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一般社団法人</a:t>
                      </a:r>
                      <a:r>
                        <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年日本国際博覧会協会を</a:t>
                      </a: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　</a:t>
                      </a: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月公益</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社団</a:t>
                      </a: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法人化</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平成三十七年に開催される国際博覧会の準備及び運営のために必要な特別措置に関する法律」の制定</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u="none"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国が</a:t>
                      </a:r>
                      <a:r>
                        <a:rPr kumimoji="1" lang="ja-JP" altLang="en-US" sz="1600" b="1" u="none"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国際博覧会推進本部を発足</a:t>
                      </a:r>
                      <a:endParaRPr kumimoji="1" lang="en-US" altLang="ja-JP" sz="1600" b="1" u="none"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u="none"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0" u="none"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600" b="0" u="none"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総会において、</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登録申請書承認　　→　正式な参加招請が開始</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extLst>
                  <a:ext uri="{0D108BD9-81ED-4DB2-BD59-A6C34878D82A}">
                    <a16:rowId xmlns:a16="http://schemas.microsoft.com/office/drawing/2014/main" val="10000"/>
                  </a:ext>
                </a:extLst>
              </a:tr>
              <a:tr h="3250196">
                <a:tc>
                  <a:txBody>
                    <a:bodyPr/>
                    <a:lstStyle/>
                    <a:p>
                      <a:pPr algn="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r>
                        <a:rPr kumimoji="1" lang="ja-JP"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年８月</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国が基本方針　閣議決定</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博覧会協会が基本計画書　公表</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国が「</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年に開催される日本国際博覧会</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大阪・関西万博</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に関連するインフラ整備計画」を策定</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b="1"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国が「</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年大阪・関西万博アクションプラン</a:t>
                      </a:r>
                      <a:r>
                        <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Ver.1</a:t>
                      </a: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万博関連ソフト事業・規制改革に関する各省庁の取組みをとりまとめ</a:t>
                      </a: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kern="12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大阪府・大阪市万博推進局　設置</a:t>
                      </a:r>
                      <a:endPar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extLst>
                  <a:ext uri="{0D108BD9-81ED-4DB2-BD59-A6C34878D82A}">
                    <a16:rowId xmlns:a16="http://schemas.microsoft.com/office/drawing/2014/main" val="10001"/>
                  </a:ext>
                </a:extLst>
              </a:tr>
            </a:tbl>
          </a:graphicData>
        </a:graphic>
      </p:graphicFrame>
      <p:sp>
        <p:nvSpPr>
          <p:cNvPr id="22" name="テキスト ボックス 21"/>
          <p:cNvSpPr txBox="1"/>
          <p:nvPr/>
        </p:nvSpPr>
        <p:spPr>
          <a:xfrm>
            <a:off x="0" y="620688"/>
            <a:ext cx="5184576" cy="646331"/>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ja-JP" altLang="ja-JP" b="1" dirty="0">
                <a:latin typeface="Meiryo UI" panose="020B0604030504040204" pitchFamily="50" charset="-128"/>
                <a:ea typeface="Meiryo UI" panose="020B0604030504040204" pitchFamily="50" charset="-128"/>
                <a:cs typeface="Meiryo UI" panose="020B0604030504040204" pitchFamily="50" charset="-128"/>
              </a:rPr>
              <a:t>経</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緯</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b="1" dirty="0">
                <a:latin typeface="Meiryo UI" panose="020B0604030504040204" pitchFamily="50" charset="-128"/>
                <a:ea typeface="Meiryo UI" panose="020B0604030504040204" pitchFamily="50" charset="-128"/>
                <a:cs typeface="Meiryo UI" panose="020B0604030504040204" pitchFamily="50" charset="-128"/>
              </a:rPr>
              <a:t>決定後～</a:t>
            </a:r>
            <a:r>
              <a:rPr lang="en-US" altLang="ja-JP" b="1" dirty="0">
                <a:latin typeface="Meiryo UI" panose="020B0604030504040204" pitchFamily="50" charset="-128"/>
                <a:ea typeface="Meiryo UI" panose="020B0604030504040204" pitchFamily="50" charset="-128"/>
                <a:cs typeface="Meiryo UI" panose="020B0604030504040204" pitchFamily="50" charset="-128"/>
              </a:rPr>
              <a:t>R3</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年度</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8500311" y="6412761"/>
            <a:ext cx="576064" cy="307777"/>
          </a:xfrm>
          <a:prstGeom prst="rect">
            <a:avLst/>
          </a:prstGeom>
          <a:noFill/>
        </p:spPr>
        <p:txBody>
          <a:bodyPr wrap="square" rtlCol="0">
            <a:spAutoFit/>
          </a:bodyPr>
          <a:lstStyle/>
          <a:p>
            <a:pPr algn="r"/>
            <a:r>
              <a:rPr lang="ja-JP" altLang="en-US" sz="1400" dirty="0">
                <a:solidFill>
                  <a:prstClr val="black"/>
                </a:solidFill>
              </a:rPr>
              <a:t>２</a:t>
            </a:r>
          </a:p>
        </p:txBody>
      </p:sp>
      <p:sp>
        <p:nvSpPr>
          <p:cNvPr id="7" name="正方形/長方形 6"/>
          <p:cNvSpPr/>
          <p:nvPr/>
        </p:nvSpPr>
        <p:spPr>
          <a:xfrm>
            <a:off x="201214" y="1243455"/>
            <a:ext cx="8814601" cy="542590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51" dirty="0"/>
          </a:p>
        </p:txBody>
      </p:sp>
      <p:cxnSp>
        <p:nvCxnSpPr>
          <p:cNvPr id="3" name="直線コネクタ 2"/>
          <p:cNvCxnSpPr/>
          <p:nvPr/>
        </p:nvCxnSpPr>
        <p:spPr>
          <a:xfrm>
            <a:off x="2195736" y="1267019"/>
            <a:ext cx="0" cy="540234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0874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01214" y="1243455"/>
            <a:ext cx="8814601" cy="452789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51" dirty="0"/>
          </a:p>
        </p:txBody>
      </p:sp>
      <p:sp>
        <p:nvSpPr>
          <p:cNvPr id="7" name="タイトル 3">
            <a:extLst>
              <a:ext uri="{FF2B5EF4-FFF2-40B4-BE49-F238E27FC236}">
                <a16:creationId xmlns:a16="http://schemas.microsoft.com/office/drawing/2014/main" id="{9A1BFCC1-484B-45D8-9DBE-825F8708C821}"/>
              </a:ext>
            </a:extLst>
          </p:cNvPr>
          <p:cNvSpPr txBox="1">
            <a:spLocks/>
          </p:cNvSpPr>
          <p:nvPr/>
        </p:nvSpPr>
        <p:spPr>
          <a:xfrm>
            <a:off x="267475" y="1817895"/>
            <a:ext cx="8748340" cy="3953455"/>
          </a:xfrm>
          <a:prstGeom prst="rect">
            <a:avLst/>
          </a:prstGeom>
          <a:ln w="28575">
            <a:noFill/>
          </a:ln>
        </p:spPr>
        <p:txBody>
          <a:bodyPr vert="horz" wrap="square" lIns="65310" tIns="65310" rIns="65310" bIns="65310" rtlCol="0" anchor="t" anchorCtr="0">
            <a:spAutoFit/>
          </a:bodyPr>
          <a:lstStyle>
            <a:lvl1pPr algn="ctr" defTabSz="914368" rtl="0" eaLnBrk="1" latinLnBrk="0" hangingPunct="1">
              <a:spcBef>
                <a:spcPct val="0"/>
              </a:spcBef>
              <a:buNone/>
              <a:defRPr kumimoji="1" sz="6000" kern="1200">
                <a:solidFill>
                  <a:schemeClr val="tx1"/>
                </a:solidFill>
                <a:latin typeface="+mj-lt"/>
                <a:ea typeface="+mj-ea"/>
                <a:cs typeface="+mj-cs"/>
              </a:defRPr>
            </a:lvl1pPr>
          </a:lstStyle>
          <a:p>
            <a:pPr marL="165607" indent="-165607" algn="l">
              <a:lnSpc>
                <a:spcPts val="1814"/>
              </a:lnSpc>
              <a:spcBef>
                <a:spcPts val="0"/>
              </a:spcBef>
            </a:pPr>
            <a:r>
              <a:rPr lang="ja-JP" altLang="en-US" sz="1600" dirty="0">
                <a:latin typeface="Meiryo UI" panose="020B0604030504040204" pitchFamily="50" charset="-128"/>
                <a:ea typeface="Meiryo UI" panose="020B0604030504040204" pitchFamily="50" charset="-128"/>
              </a:rPr>
              <a:t>○大阪・関西万博は、</a:t>
            </a:r>
            <a:endParaRPr lang="en-US" altLang="ja-JP" sz="1600" dirty="0">
              <a:latin typeface="Meiryo UI" panose="020B0604030504040204" pitchFamily="50" charset="-128"/>
              <a:ea typeface="Meiryo UI" panose="020B0604030504040204" pitchFamily="50" charset="-128"/>
            </a:endParaRPr>
          </a:p>
          <a:p>
            <a:pPr marL="165607" indent="-165607" algn="l">
              <a:lnSpc>
                <a:spcPts val="1814"/>
              </a:lnSpc>
              <a:spcBef>
                <a:spcPts val="0"/>
              </a:spcBef>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➤「いのちを守り・育む」という人類</a:t>
            </a:r>
            <a:r>
              <a:rPr lang="ja-JP" altLang="en-US" sz="1600" dirty="0">
                <a:latin typeface="Meiryo UI" panose="020B0604030504040204" pitchFamily="50" charset="-128"/>
                <a:ea typeface="Meiryo UI" panose="020B0604030504040204" pitchFamily="50" charset="-128"/>
              </a:rPr>
              <a:t>共通の</a:t>
            </a:r>
            <a:r>
              <a:rPr lang="ja-JP" altLang="en-US" sz="1600" b="1" u="sng" dirty="0">
                <a:latin typeface="Meiryo UI" panose="020B0604030504040204" pitchFamily="50" charset="-128"/>
                <a:ea typeface="Meiryo UI" panose="020B0604030504040204" pitchFamily="50" charset="-128"/>
              </a:rPr>
              <a:t>課題解決に向け、世界の英知を集め、新たなアイデアを創造・発信</a:t>
            </a:r>
            <a:r>
              <a:rPr lang="ja-JP" altLang="en-US" sz="1600" dirty="0">
                <a:latin typeface="Meiryo UI" panose="020B0604030504040204" pitchFamily="50" charset="-128"/>
                <a:ea typeface="Meiryo UI" panose="020B0604030504040204" pitchFamily="50" charset="-128"/>
              </a:rPr>
              <a:t>する場</a:t>
            </a:r>
            <a:endParaRPr lang="en-US" altLang="ja-JP" sz="1600" dirty="0">
              <a:latin typeface="Meiryo UI" panose="020B0604030504040204" pitchFamily="50" charset="-128"/>
              <a:ea typeface="Meiryo UI" panose="020B0604030504040204" pitchFamily="50" charset="-128"/>
            </a:endParaRPr>
          </a:p>
          <a:p>
            <a:pPr marL="165607" indent="-165607" algn="l">
              <a:lnSpc>
                <a:spcPts val="1814"/>
              </a:lnSpc>
              <a:spcBef>
                <a:spcPts val="0"/>
              </a:spcBef>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ポストコロナにおける</a:t>
            </a:r>
            <a:r>
              <a:rPr lang="ja-JP" altLang="en-US" sz="1600" b="1" u="sng" dirty="0" smtClean="0">
                <a:latin typeface="Meiryo UI" panose="020B0604030504040204" pitchFamily="50" charset="-128"/>
                <a:ea typeface="Meiryo UI" panose="020B0604030504040204" pitchFamily="50" charset="-128"/>
              </a:rPr>
              <a:t>わが国</a:t>
            </a:r>
            <a:r>
              <a:rPr lang="ja-JP" altLang="en-US" sz="1600" b="1" u="sng" dirty="0">
                <a:latin typeface="Meiryo UI" panose="020B0604030504040204" pitchFamily="50" charset="-128"/>
                <a:ea typeface="Meiryo UI" panose="020B0604030504040204" pitchFamily="50" charset="-128"/>
              </a:rPr>
              <a:t>の成長をけん引し、持続的な発展へと導く</a:t>
            </a:r>
            <a:r>
              <a:rPr lang="ja-JP" altLang="en-US" sz="1600" dirty="0">
                <a:latin typeface="Meiryo UI" panose="020B0604030504040204" pitchFamily="50" charset="-128"/>
                <a:ea typeface="Meiryo UI" panose="020B0604030504040204" pitchFamily="50" charset="-128"/>
              </a:rPr>
              <a:t>一大国家</a:t>
            </a:r>
            <a:r>
              <a:rPr lang="ja-JP" altLang="en-US" sz="1600" dirty="0" smtClean="0">
                <a:latin typeface="Meiryo UI" panose="020B0604030504040204" pitchFamily="50" charset="-128"/>
                <a:ea typeface="Meiryo UI" panose="020B0604030504040204" pitchFamily="50" charset="-128"/>
              </a:rPr>
              <a:t>プロジェクト</a:t>
            </a:r>
            <a:endParaRPr lang="en-US" altLang="ja-JP" sz="1600" dirty="0" smtClean="0">
              <a:latin typeface="Meiryo UI" panose="020B0604030504040204" pitchFamily="50" charset="-128"/>
              <a:ea typeface="Meiryo UI" panose="020B0604030504040204" pitchFamily="50" charset="-128"/>
            </a:endParaRPr>
          </a:p>
          <a:p>
            <a:pPr marL="165607" indent="-165607" algn="l">
              <a:lnSpc>
                <a:spcPts val="1814"/>
              </a:lnSpc>
              <a:spcBef>
                <a:spcPts val="0"/>
              </a:spcBef>
            </a:pPr>
            <a:endParaRPr lang="en-US" altLang="ja-JP" sz="1600" u="sng" dirty="0">
              <a:latin typeface="Meiryo UI" panose="020B0604030504040204" pitchFamily="50" charset="-128"/>
              <a:ea typeface="Meiryo UI" panose="020B0604030504040204" pitchFamily="50" charset="-128"/>
            </a:endParaRPr>
          </a:p>
          <a:p>
            <a:pPr marL="165607" indent="-165607" algn="l">
              <a:lnSpc>
                <a:spcPts val="1814"/>
              </a:lnSpc>
              <a:spcBef>
                <a:spcPts val="544"/>
              </a:spcBef>
            </a:pPr>
            <a:r>
              <a:rPr lang="ja-JP" altLang="en-US" sz="1600" dirty="0">
                <a:latin typeface="Meiryo UI" panose="020B0604030504040204" pitchFamily="50" charset="-128"/>
                <a:ea typeface="Meiryo UI" panose="020B0604030504040204" pitchFamily="50" charset="-128"/>
              </a:rPr>
              <a:t>○開催地・大阪としては、</a:t>
            </a:r>
            <a:endParaRPr lang="en-US" altLang="ja-JP" sz="1600" dirty="0">
              <a:latin typeface="Meiryo UI" panose="020B0604030504040204" pitchFamily="50" charset="-128"/>
              <a:ea typeface="Meiryo UI" panose="020B0604030504040204" pitchFamily="50" charset="-128"/>
            </a:endParaRPr>
          </a:p>
          <a:p>
            <a:pPr marL="277580" indent="-277580" algn="l">
              <a:lnSpc>
                <a:spcPts val="1814"/>
              </a:lnSpc>
              <a:spcBef>
                <a:spcPts val="0"/>
              </a:spcBef>
            </a:pPr>
            <a:r>
              <a:rPr lang="ja-JP" altLang="en-US" sz="1600" dirty="0">
                <a:latin typeface="Meiryo UI" panose="020B0604030504040204" pitchFamily="50" charset="-128"/>
                <a:ea typeface="Meiryo UI" panose="020B0604030504040204" pitchFamily="50" charset="-128"/>
              </a:rPr>
              <a:t>　➤万博の成功はもとより、</a:t>
            </a:r>
            <a:endParaRPr lang="en-US" altLang="ja-JP" sz="1600" u="sng" dirty="0">
              <a:latin typeface="Meiryo UI" panose="020B0604030504040204" pitchFamily="50" charset="-128"/>
              <a:ea typeface="Meiryo UI" panose="020B0604030504040204" pitchFamily="50" charset="-128"/>
            </a:endParaRPr>
          </a:p>
          <a:p>
            <a:pPr marL="277580" indent="-277580" algn="l">
              <a:lnSpc>
                <a:spcPts val="1814"/>
              </a:lnSpc>
              <a:spcBef>
                <a:spcPts val="0"/>
              </a:spcBef>
            </a:pPr>
            <a:r>
              <a:rPr lang="ja-JP" altLang="en-US" sz="1600" dirty="0">
                <a:latin typeface="Meiryo UI" panose="020B0604030504040204" pitchFamily="50" charset="-128"/>
                <a:ea typeface="Meiryo UI" panose="020B0604030504040204" pitchFamily="50" charset="-128"/>
              </a:rPr>
              <a:t>　➤万博を一過性のイベントに終わらせることなく、</a:t>
            </a:r>
            <a:r>
              <a:rPr lang="ja-JP" altLang="en-US" sz="1600" b="1" u="sng" dirty="0">
                <a:latin typeface="Meiryo UI" panose="020B0604030504040204" pitchFamily="50" charset="-128"/>
                <a:ea typeface="Meiryo UI" panose="020B0604030504040204" pitchFamily="50" charset="-128"/>
              </a:rPr>
              <a:t>万博のインパクトやレガシーを最大限活かし、万博後における大阪の成長・発展の起爆剤としなければ</a:t>
            </a:r>
            <a:r>
              <a:rPr lang="ja-JP" altLang="en-US" sz="1600" b="1" u="sng" dirty="0" smtClean="0">
                <a:latin typeface="Meiryo UI" panose="020B0604030504040204" pitchFamily="50" charset="-128"/>
                <a:ea typeface="Meiryo UI" panose="020B0604030504040204" pitchFamily="50" charset="-128"/>
              </a:rPr>
              <a:t>ならない</a:t>
            </a:r>
            <a:endParaRPr lang="en-US" altLang="ja-JP" sz="1600" b="1" u="sng" dirty="0" smtClean="0">
              <a:latin typeface="Meiryo UI" panose="020B0604030504040204" pitchFamily="50" charset="-128"/>
              <a:ea typeface="Meiryo UI" panose="020B0604030504040204" pitchFamily="50" charset="-128"/>
            </a:endParaRPr>
          </a:p>
          <a:p>
            <a:pPr marL="277580" indent="-277580" algn="l">
              <a:lnSpc>
                <a:spcPts val="1814"/>
              </a:lnSpc>
              <a:spcBef>
                <a:spcPts val="0"/>
              </a:spcBef>
            </a:pPr>
            <a:endParaRPr lang="en-US" altLang="ja-JP" sz="1600" dirty="0">
              <a:latin typeface="Meiryo UI" panose="020B0604030504040204" pitchFamily="50" charset="-128"/>
              <a:ea typeface="Meiryo UI" panose="020B0604030504040204" pitchFamily="50" charset="-128"/>
            </a:endParaRPr>
          </a:p>
          <a:p>
            <a:pPr marL="277580" indent="-277580" algn="l">
              <a:lnSpc>
                <a:spcPts val="1814"/>
              </a:lnSpc>
              <a:spcBef>
                <a:spcPts val="544"/>
              </a:spcBef>
            </a:pPr>
            <a:r>
              <a:rPr lang="ja-JP" altLang="en-US" sz="1600" dirty="0">
                <a:latin typeface="Meiryo UI" panose="020B0604030504040204" pitchFamily="50" charset="-128"/>
                <a:ea typeface="Meiryo UI" panose="020B0604030504040204" pitchFamily="50" charset="-128"/>
              </a:rPr>
              <a:t>○そのためには、インフラ整備のみならず、</a:t>
            </a:r>
            <a:endParaRPr lang="en-US" altLang="ja-JP" sz="1600" dirty="0">
              <a:latin typeface="Meiryo UI" panose="020B0604030504040204" pitchFamily="50" charset="-128"/>
              <a:ea typeface="Meiryo UI" panose="020B0604030504040204" pitchFamily="50" charset="-128"/>
            </a:endParaRPr>
          </a:p>
          <a:p>
            <a:pPr marL="277580" indent="-277580" algn="l">
              <a:lnSpc>
                <a:spcPts val="1814"/>
              </a:lnSpc>
              <a:spcBef>
                <a:spcPts val="0"/>
              </a:spcBef>
            </a:pPr>
            <a:r>
              <a:rPr lang="ja-JP" altLang="en-US" sz="1600" dirty="0">
                <a:latin typeface="Meiryo UI" panose="020B0604030504040204" pitchFamily="50" charset="-128"/>
                <a:ea typeface="Meiryo UI" panose="020B0604030504040204" pitchFamily="50" charset="-128"/>
              </a:rPr>
              <a:t>　➤</a:t>
            </a:r>
            <a:r>
              <a:rPr lang="ja-JP" altLang="en-US" sz="1600" b="1" u="sng" dirty="0">
                <a:latin typeface="Meiryo UI" panose="020B0604030504040204" pitchFamily="50" charset="-128"/>
                <a:ea typeface="Meiryo UI" panose="020B0604030504040204" pitchFamily="50" charset="-128"/>
              </a:rPr>
              <a:t>「いのち輝く未来社会のデザイン」の具体化や「未来社会の実験場」の体現</a:t>
            </a:r>
            <a:r>
              <a:rPr lang="ja-JP" altLang="en-US" sz="1600" dirty="0">
                <a:latin typeface="Meiryo UI" panose="020B0604030504040204" pitchFamily="50" charset="-128"/>
                <a:ea typeface="Meiryo UI" panose="020B0604030504040204" pitchFamily="50" charset="-128"/>
              </a:rPr>
              <a:t>などを、</a:t>
            </a:r>
            <a:r>
              <a:rPr lang="ja-JP" altLang="en-US" sz="1600" b="1" u="sng" dirty="0">
                <a:latin typeface="Meiryo UI" panose="020B0604030504040204" pitchFamily="50" charset="-128"/>
                <a:ea typeface="Meiryo UI" panose="020B0604030504040204" pitchFamily="50" charset="-128"/>
              </a:rPr>
              <a:t>大阪府全域で強力に推進</a:t>
            </a:r>
            <a:r>
              <a:rPr lang="ja-JP" altLang="en-US" sz="1600" dirty="0">
                <a:latin typeface="Meiryo UI" panose="020B0604030504040204" pitchFamily="50" charset="-128"/>
                <a:ea typeface="Meiryo UI" panose="020B0604030504040204" pitchFamily="50" charset="-128"/>
              </a:rPr>
              <a:t>していくことが必要</a:t>
            </a:r>
            <a:endParaRPr lang="en-US" altLang="ja-JP" sz="1600" dirty="0">
              <a:latin typeface="Meiryo UI" panose="020B0604030504040204" pitchFamily="50" charset="-128"/>
              <a:ea typeface="Meiryo UI" panose="020B0604030504040204" pitchFamily="50" charset="-128"/>
            </a:endParaRPr>
          </a:p>
          <a:p>
            <a:pPr marL="277580" indent="-277580" algn="l">
              <a:lnSpc>
                <a:spcPts val="1814"/>
              </a:lnSpc>
              <a:spcBef>
                <a:spcPts val="0"/>
              </a:spcBef>
            </a:pPr>
            <a:r>
              <a:rPr lang="ja-JP" altLang="en-US" sz="1600" dirty="0">
                <a:latin typeface="Meiryo UI" panose="020B0604030504040204" pitchFamily="50" charset="-128"/>
                <a:ea typeface="Meiryo UI" panose="020B0604030504040204" pitchFamily="50" charset="-128"/>
              </a:rPr>
              <a:t>　➤大阪の強みを活かし、府・市、国、民間企業等が連携し、</a:t>
            </a:r>
            <a:r>
              <a:rPr lang="ja-JP" altLang="en-US" sz="1600" b="1" u="sng" dirty="0">
                <a:latin typeface="Meiryo UI" panose="020B0604030504040204" pitchFamily="50" charset="-128"/>
                <a:ea typeface="Meiryo UI" panose="020B0604030504040204" pitchFamily="50" charset="-128"/>
              </a:rPr>
              <a:t>新たな技術やサービスなどのイノベーションを生み出していく</a:t>
            </a:r>
            <a:r>
              <a:rPr lang="ja-JP" altLang="en-US" sz="1600" dirty="0">
                <a:latin typeface="Meiryo UI" panose="020B0604030504040204" pitchFamily="50" charset="-128"/>
                <a:ea typeface="Meiryo UI" panose="020B0604030504040204" pitchFamily="50" charset="-128"/>
              </a:rPr>
              <a:t>ことが必要。そのために、</a:t>
            </a:r>
            <a:r>
              <a:rPr lang="ja-JP" altLang="en-US" sz="1600" b="1" u="sng" dirty="0">
                <a:latin typeface="Meiryo UI" panose="020B0604030504040204" pitchFamily="50" charset="-128"/>
                <a:ea typeface="Meiryo UI" panose="020B0604030504040204" pitchFamily="50" charset="-128"/>
              </a:rPr>
              <a:t>内外から投資や人材を呼び込む仕掛けづくりや、大胆な規制改革が不可欠</a:t>
            </a:r>
            <a:endParaRPr lang="en-US" altLang="ja-JP" sz="1600" b="1" u="sng" dirty="0">
              <a:latin typeface="Meiryo UI" panose="020B0604030504040204" pitchFamily="50" charset="-128"/>
              <a:ea typeface="Meiryo UI" panose="020B0604030504040204" pitchFamily="50" charset="-128"/>
            </a:endParaRPr>
          </a:p>
        </p:txBody>
      </p:sp>
      <p:sp>
        <p:nvSpPr>
          <p:cNvPr id="8" name="タイトル 3">
            <a:extLst>
              <a:ext uri="{FF2B5EF4-FFF2-40B4-BE49-F238E27FC236}">
                <a16:creationId xmlns:a16="http://schemas.microsoft.com/office/drawing/2014/main" id="{9A1BFCC1-484B-45D8-9DBE-825F8708C821}"/>
              </a:ext>
            </a:extLst>
          </p:cNvPr>
          <p:cNvSpPr txBox="1">
            <a:spLocks/>
          </p:cNvSpPr>
          <p:nvPr/>
        </p:nvSpPr>
        <p:spPr>
          <a:xfrm>
            <a:off x="178251" y="1409690"/>
            <a:ext cx="8860526" cy="388376"/>
          </a:xfrm>
          <a:prstGeom prst="rect">
            <a:avLst/>
          </a:prstGeom>
          <a:ln w="28575">
            <a:noFill/>
          </a:ln>
        </p:spPr>
        <p:txBody>
          <a:bodyPr vert="horz" wrap="square" lIns="65310" tIns="65310" rIns="65310" bIns="65310" rtlCol="0" anchor="t" anchorCtr="0">
            <a:spAutoFit/>
          </a:bodyPr>
          <a:lstStyle>
            <a:lvl1pPr algn="ctr" defTabSz="914368" rtl="0" eaLnBrk="1" latinLnBrk="0" hangingPunct="1">
              <a:spcBef>
                <a:spcPct val="0"/>
              </a:spcBef>
              <a:buNone/>
              <a:defRPr kumimoji="1" sz="6000" kern="1200">
                <a:solidFill>
                  <a:schemeClr val="tx1"/>
                </a:solidFill>
                <a:latin typeface="+mj-lt"/>
                <a:ea typeface="+mj-ea"/>
                <a:cs typeface="+mj-cs"/>
              </a:defRPr>
            </a:lvl1pPr>
          </a:lstStyle>
          <a:p>
            <a:pPr marL="165607" indent="-165607" algn="l">
              <a:lnSpc>
                <a:spcPts val="1996"/>
              </a:lnSpc>
              <a:spcBef>
                <a:spcPts val="0"/>
              </a:spcBef>
            </a:pPr>
            <a:r>
              <a:rPr lang="ja-JP" altLang="en-US" sz="1800" b="1" u="sng" dirty="0">
                <a:latin typeface="Meiryo UI" panose="020B0604030504040204" pitchFamily="50" charset="-128"/>
                <a:ea typeface="Meiryo UI" panose="020B0604030504040204" pitchFamily="50" charset="-128"/>
              </a:rPr>
              <a:t>＜大阪・関西万博を成長・発展の起爆剤へ＞</a:t>
            </a:r>
            <a:endParaRPr lang="en-US" altLang="ja-JP" sz="1800" b="1" u="sng"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46" y="-14320"/>
            <a:ext cx="9144000" cy="461665"/>
          </a:xfrm>
          <a:prstGeom prst="rect">
            <a:avLst/>
          </a:prstGeom>
          <a:solidFill>
            <a:schemeClr val="tx2"/>
          </a:solidFill>
        </p:spPr>
        <p:txBody>
          <a:bodyPr wrap="square" rtlCol="0">
            <a:spAutoFit/>
          </a:bodyPr>
          <a:lstStyle/>
          <a:p>
            <a:pPr algn="ctr"/>
            <a:r>
              <a:rPr lang="en-US" altLang="ja-JP" sz="2400" b="1" dirty="0" smtClean="0">
                <a:solidFill>
                  <a:schemeClr val="bg1"/>
                </a:solidFill>
                <a:latin typeface="HG丸ｺﾞｼｯｸM-PRO" panose="020F0600000000000000" pitchFamily="50" charset="-128"/>
                <a:ea typeface="HG丸ｺﾞｼｯｸM-PRO" panose="020F0600000000000000" pitchFamily="50" charset="-128"/>
              </a:rPr>
              <a:t>2025</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年大阪・関西万博の開催に向けて</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8502824" y="6545980"/>
            <a:ext cx="576064" cy="307777"/>
          </a:xfrm>
          <a:prstGeom prst="rect">
            <a:avLst/>
          </a:prstGeom>
          <a:noFill/>
        </p:spPr>
        <p:txBody>
          <a:bodyPr wrap="square" rtlCol="0">
            <a:spAutoFit/>
          </a:bodyPr>
          <a:lstStyle/>
          <a:p>
            <a:pPr algn="r"/>
            <a:r>
              <a:rPr lang="ja-JP" altLang="en-US" sz="1400" dirty="0">
                <a:solidFill>
                  <a:prstClr val="black"/>
                </a:solidFill>
              </a:rPr>
              <a:t>３</a:t>
            </a:r>
          </a:p>
        </p:txBody>
      </p:sp>
      <p:sp>
        <p:nvSpPr>
          <p:cNvPr id="18" name="テキスト ボックス 17"/>
          <p:cNvSpPr txBox="1"/>
          <p:nvPr/>
        </p:nvSpPr>
        <p:spPr>
          <a:xfrm>
            <a:off x="201214" y="679543"/>
            <a:ext cx="9287177" cy="369332"/>
          </a:xfrm>
          <a:prstGeom prst="rect">
            <a:avLst/>
          </a:prstGeom>
          <a:noFill/>
          <a:ln w="12700">
            <a:noFill/>
          </a:ln>
        </p:spPr>
        <p:txBody>
          <a:bodyPr wrap="square" rtlCol="0">
            <a:spAutoFit/>
          </a:bodyPr>
          <a:lstStyle/>
          <a:p>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■大阪・関西万博の開催意義</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右矢印 8"/>
          <p:cNvSpPr/>
          <p:nvPr/>
        </p:nvSpPr>
        <p:spPr>
          <a:xfrm>
            <a:off x="623170" y="5937585"/>
            <a:ext cx="432048" cy="710787"/>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802" dirty="0"/>
          </a:p>
        </p:txBody>
      </p:sp>
      <p:sp>
        <p:nvSpPr>
          <p:cNvPr id="10" name="タイトル 3">
            <a:extLst>
              <a:ext uri="{FF2B5EF4-FFF2-40B4-BE49-F238E27FC236}">
                <a16:creationId xmlns:a16="http://schemas.microsoft.com/office/drawing/2014/main" id="{9A1BFCC1-484B-45D8-9DBE-825F8708C821}"/>
              </a:ext>
            </a:extLst>
          </p:cNvPr>
          <p:cNvSpPr txBox="1">
            <a:spLocks/>
          </p:cNvSpPr>
          <p:nvPr/>
        </p:nvSpPr>
        <p:spPr>
          <a:xfrm>
            <a:off x="1072635" y="5970549"/>
            <a:ext cx="8860526" cy="644857"/>
          </a:xfrm>
          <a:prstGeom prst="rect">
            <a:avLst/>
          </a:prstGeom>
          <a:ln w="28575">
            <a:noFill/>
          </a:ln>
        </p:spPr>
        <p:txBody>
          <a:bodyPr vert="horz" wrap="square" lIns="65310" tIns="65310" rIns="65310" bIns="65310" rtlCol="0" anchor="t" anchorCtr="0">
            <a:spAutoFit/>
          </a:bodyPr>
          <a:lstStyle>
            <a:lvl1pPr algn="ctr" defTabSz="914368" rtl="0" eaLnBrk="1" latinLnBrk="0" hangingPunct="1">
              <a:spcBef>
                <a:spcPct val="0"/>
              </a:spcBef>
              <a:buNone/>
              <a:defRPr kumimoji="1" sz="6000" kern="1200">
                <a:solidFill>
                  <a:schemeClr val="tx1"/>
                </a:solidFill>
                <a:latin typeface="+mj-lt"/>
                <a:ea typeface="+mj-ea"/>
                <a:cs typeface="+mj-cs"/>
              </a:defRPr>
            </a:lvl1pPr>
          </a:lstStyle>
          <a:p>
            <a:pPr marL="165607" indent="-165607" algn="l">
              <a:lnSpc>
                <a:spcPts val="1996"/>
              </a:lnSpc>
              <a:spcBef>
                <a:spcPts val="0"/>
              </a:spcBef>
            </a:pPr>
            <a:r>
              <a:rPr lang="ja-JP" altLang="en-US" sz="1600" b="1" u="sng" dirty="0" smtClean="0">
                <a:latin typeface="Meiryo UI" panose="020B0604030504040204" pitchFamily="50" charset="-128"/>
                <a:ea typeface="Meiryo UI" panose="020B0604030504040204" pitchFamily="50" charset="-128"/>
              </a:rPr>
              <a:t>開催意義を踏まえ、現状</a:t>
            </a:r>
            <a:r>
              <a:rPr lang="ja-JP" altLang="en-US" sz="1600" b="1" u="sng" dirty="0">
                <a:latin typeface="Meiryo UI" panose="020B0604030504040204" pitchFamily="50" charset="-128"/>
                <a:ea typeface="Meiryo UI" panose="020B0604030504040204" pitchFamily="50" charset="-128"/>
              </a:rPr>
              <a:t>は</a:t>
            </a:r>
            <a:r>
              <a:rPr lang="ja-JP" altLang="en-US" sz="1600" b="1" u="sng" dirty="0" smtClean="0">
                <a:latin typeface="Meiryo UI" panose="020B0604030504040204" pitchFamily="50" charset="-128"/>
                <a:ea typeface="Meiryo UI" panose="020B0604030504040204" pitchFamily="50" charset="-128"/>
              </a:rPr>
              <a:t>万博推進局が調整役となって、府市関係部局と連携しながら、</a:t>
            </a:r>
            <a:endParaRPr lang="en-US" altLang="ja-JP" sz="1600" b="1" u="sng" dirty="0" smtClean="0">
              <a:latin typeface="Meiryo UI" panose="020B0604030504040204" pitchFamily="50" charset="-128"/>
              <a:ea typeface="Meiryo UI" panose="020B0604030504040204" pitchFamily="50" charset="-128"/>
            </a:endParaRPr>
          </a:p>
          <a:p>
            <a:pPr marL="165607" indent="-165607" algn="l">
              <a:lnSpc>
                <a:spcPts val="1996"/>
              </a:lnSpc>
              <a:spcBef>
                <a:spcPts val="0"/>
              </a:spcBef>
            </a:pPr>
            <a:r>
              <a:rPr lang="ja-JP" altLang="en-US" sz="1600" b="1" u="sng" dirty="0" smtClean="0">
                <a:latin typeface="Meiryo UI" panose="020B0604030504040204" pitchFamily="50" charset="-128"/>
                <a:ea typeface="Meiryo UI" panose="020B0604030504040204" pitchFamily="50" charset="-128"/>
              </a:rPr>
              <a:t>様々な取組みを推進。</a:t>
            </a:r>
            <a:endParaRPr lang="en-US" altLang="ja-JP" sz="16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83577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28610" y="5301208"/>
            <a:ext cx="8618730" cy="114385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3">
            <a:extLst>
              <a:ext uri="{FF2B5EF4-FFF2-40B4-BE49-F238E27FC236}">
                <a16:creationId xmlns:a16="http://schemas.microsoft.com/office/drawing/2014/main" id="{9A1BFCC1-484B-45D8-9DBE-825F8708C821}"/>
              </a:ext>
            </a:extLst>
          </p:cNvPr>
          <p:cNvSpPr txBox="1">
            <a:spLocks/>
          </p:cNvSpPr>
          <p:nvPr/>
        </p:nvSpPr>
        <p:spPr>
          <a:xfrm>
            <a:off x="165144" y="1355621"/>
            <a:ext cx="8814601" cy="2334239"/>
          </a:xfrm>
          <a:prstGeom prst="rect">
            <a:avLst/>
          </a:prstGeom>
        </p:spPr>
        <p:txBody>
          <a:bodyPr vert="horz" lIns="65310" tIns="65310" rIns="65310" bIns="65310" rtlCol="0" anchor="t" anchorCtr="0">
            <a:noAutofit/>
          </a:bodyPr>
          <a:lstStyle>
            <a:lvl1pPr algn="ctr" defTabSz="914368" rtl="0" eaLnBrk="1" latinLnBrk="0" hangingPunct="1">
              <a:spcBef>
                <a:spcPct val="0"/>
              </a:spcBef>
              <a:buNone/>
              <a:defRPr kumimoji="1" sz="6000" kern="1200">
                <a:solidFill>
                  <a:schemeClr val="tx1"/>
                </a:solidFill>
                <a:latin typeface="+mj-lt"/>
                <a:ea typeface="+mj-ea"/>
                <a:cs typeface="+mj-cs"/>
              </a:defRPr>
            </a:lvl1pPr>
          </a:lstStyle>
          <a:p>
            <a:pPr marL="165607" indent="-165607" algn="l">
              <a:lnSpc>
                <a:spcPts val="1814"/>
              </a:lnSpc>
              <a:spcBef>
                <a:spcPts val="0"/>
              </a:spcBef>
            </a:pPr>
            <a:r>
              <a:rPr lang="ja-JP" altLang="en-US" sz="1600" dirty="0" smtClean="0">
                <a:latin typeface="Meiryo UI" panose="020B0604030504040204" pitchFamily="50" charset="-128"/>
                <a:ea typeface="Meiryo UI" panose="020B0604030504040204" pitchFamily="50" charset="-128"/>
              </a:rPr>
              <a:t>○ドバイ博が閉幕し、バトンは大阪・関西万博へ。</a:t>
            </a:r>
            <a:r>
              <a:rPr lang="ja-JP" altLang="en-US" sz="1600" b="1" u="sng" dirty="0" smtClean="0">
                <a:latin typeface="Meiryo UI" panose="020B0604030504040204" pitchFamily="50" charset="-128"/>
                <a:ea typeface="Meiryo UI" panose="020B0604030504040204" pitchFamily="50" charset="-128"/>
              </a:rPr>
              <a:t>開催まであと３年</a:t>
            </a:r>
            <a:r>
              <a:rPr lang="ja-JP" altLang="en-US" sz="1600" dirty="0" smtClean="0">
                <a:latin typeface="Meiryo UI" panose="020B0604030504040204" pitchFamily="50" charset="-128"/>
                <a:ea typeface="Meiryo UI" panose="020B0604030504040204" pitchFamily="50" charset="-128"/>
              </a:rPr>
              <a:t>となった今、万博の成功に向け、会場</a:t>
            </a:r>
            <a:r>
              <a:rPr lang="ja-JP" altLang="en-US" sz="1600" dirty="0">
                <a:latin typeface="Meiryo UI" panose="020B0604030504040204" pitchFamily="50" charset="-128"/>
                <a:ea typeface="Meiryo UI" panose="020B0604030504040204" pitchFamily="50" charset="-128"/>
              </a:rPr>
              <a:t>周辺のインフラ</a:t>
            </a:r>
            <a:r>
              <a:rPr lang="ja-JP" altLang="en-US" sz="1600" dirty="0" smtClean="0">
                <a:latin typeface="Meiryo UI" panose="020B0604030504040204" pitchFamily="50" charset="-128"/>
                <a:ea typeface="Meiryo UI" panose="020B0604030504040204" pitchFamily="50" charset="-128"/>
              </a:rPr>
              <a:t>整備や交通</a:t>
            </a:r>
            <a:r>
              <a:rPr lang="ja-JP" altLang="en-US" sz="1600" dirty="0">
                <a:latin typeface="Meiryo UI" panose="020B0604030504040204" pitchFamily="50" charset="-128"/>
                <a:ea typeface="Meiryo UI" panose="020B0604030504040204" pitchFamily="50" charset="-128"/>
              </a:rPr>
              <a:t>アクセスの向上、機運醸成、大阪パビリオンの出展準備など、府市一体による</a:t>
            </a:r>
            <a:r>
              <a:rPr lang="ja-JP" altLang="en-US" sz="1600" dirty="0" smtClean="0">
                <a:latin typeface="Meiryo UI" panose="020B0604030504040204" pitchFamily="50" charset="-128"/>
                <a:ea typeface="Meiryo UI" panose="020B0604030504040204" pitchFamily="50" charset="-128"/>
              </a:rPr>
              <a:t>取組みを加速する必要。</a:t>
            </a:r>
            <a:endParaRPr lang="en-US" altLang="ja-JP" sz="1600" dirty="0" smtClean="0">
              <a:latin typeface="Meiryo UI" panose="020B0604030504040204" pitchFamily="50" charset="-128"/>
              <a:ea typeface="Meiryo UI" panose="020B0604030504040204" pitchFamily="50" charset="-128"/>
            </a:endParaRPr>
          </a:p>
          <a:p>
            <a:pPr marL="165607" indent="-165607" algn="l">
              <a:lnSpc>
                <a:spcPts val="1814"/>
              </a:lnSpc>
              <a:spcBef>
                <a:spcPts val="0"/>
              </a:spcBef>
            </a:pPr>
            <a:endParaRPr lang="en-US" altLang="ja-JP" sz="1600" dirty="0">
              <a:latin typeface="Meiryo UI" panose="020B0604030504040204" pitchFamily="50" charset="-128"/>
              <a:ea typeface="Meiryo UI" panose="020B0604030504040204" pitchFamily="50" charset="-128"/>
            </a:endParaRPr>
          </a:p>
          <a:p>
            <a:pPr marL="165607" indent="-165607" algn="l">
              <a:lnSpc>
                <a:spcPts val="1814"/>
              </a:lnSpc>
              <a:spcBef>
                <a:spcPts val="0"/>
              </a:spcBef>
            </a:pPr>
            <a:r>
              <a:rPr lang="ja-JP" altLang="en-US" sz="1600" dirty="0" smtClean="0">
                <a:latin typeface="Meiryo UI" panose="020B0604030504040204" pitchFamily="50" charset="-128"/>
                <a:ea typeface="Meiryo UI" panose="020B0604030504040204" pitchFamily="50" charset="-128"/>
              </a:rPr>
              <a:t>○一方、</a:t>
            </a:r>
            <a:r>
              <a:rPr lang="ja-JP" altLang="en-US" sz="1600" b="1" u="sng" dirty="0">
                <a:latin typeface="Meiryo UI" panose="020B0604030504040204" pitchFamily="50" charset="-128"/>
                <a:ea typeface="Meiryo UI" panose="020B0604030504040204" pitchFamily="50" charset="-128"/>
              </a:rPr>
              <a:t>博覧会協会では</a:t>
            </a:r>
            <a:r>
              <a:rPr lang="ja-JP" altLang="en-US" sz="1600" b="1" u="sng"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警備</a:t>
            </a:r>
            <a:r>
              <a:rPr lang="ja-JP" altLang="en-US" sz="1600" dirty="0">
                <a:latin typeface="Meiryo UI" panose="020B0604030504040204" pitchFamily="50" charset="-128"/>
                <a:ea typeface="Meiryo UI" panose="020B0604030504040204" pitchFamily="50" charset="-128"/>
              </a:rPr>
              <a:t>基本</a:t>
            </a:r>
            <a:r>
              <a:rPr lang="ja-JP" altLang="en-US" sz="1600" dirty="0" smtClean="0">
                <a:latin typeface="Meiryo UI" panose="020B0604030504040204" pitchFamily="50" charset="-128"/>
                <a:ea typeface="Meiryo UI" panose="020B0604030504040204" pitchFamily="50" charset="-128"/>
              </a:rPr>
              <a:t>計画、防災</a:t>
            </a:r>
            <a:r>
              <a:rPr lang="ja-JP" altLang="en-US" sz="1600" dirty="0">
                <a:latin typeface="Meiryo UI" panose="020B0604030504040204" pitchFamily="50" charset="-128"/>
                <a:ea typeface="Meiryo UI" panose="020B0604030504040204" pitchFamily="50" charset="-128"/>
              </a:rPr>
              <a:t>基本計画</a:t>
            </a:r>
            <a:r>
              <a:rPr lang="ja-JP" altLang="en-US" sz="1600" dirty="0" smtClean="0">
                <a:latin typeface="Meiryo UI" panose="020B0604030504040204" pitchFamily="50" charset="-128"/>
                <a:ea typeface="Meiryo UI" panose="020B0604030504040204" pitchFamily="50" charset="-128"/>
              </a:rPr>
              <a:t>、ユニバーサルデザインガイドライン改定、鉄道・バスなどの輸送計画、</a:t>
            </a:r>
            <a:r>
              <a:rPr lang="ja-JP" altLang="en-US" sz="1600" dirty="0">
                <a:latin typeface="Meiryo UI" panose="020B0604030504040204" pitchFamily="50" charset="-128"/>
                <a:ea typeface="Meiryo UI" panose="020B0604030504040204" pitchFamily="50" charset="-128"/>
              </a:rPr>
              <a:t>催事</a:t>
            </a:r>
            <a:r>
              <a:rPr lang="ja-JP" altLang="en-US" sz="1600" dirty="0" smtClean="0">
                <a:latin typeface="Meiryo UI" panose="020B0604030504040204" pitchFamily="50" charset="-128"/>
                <a:ea typeface="Meiryo UI" panose="020B0604030504040204" pitchFamily="50" charset="-128"/>
              </a:rPr>
              <a:t>計画のほか、持続</a:t>
            </a:r>
            <a:r>
              <a:rPr lang="ja-JP" altLang="en-US" sz="1600" dirty="0">
                <a:latin typeface="Meiryo UI" panose="020B0604030504040204" pitchFamily="50" charset="-128"/>
                <a:ea typeface="Meiryo UI" panose="020B0604030504040204" pitchFamily="50" charset="-128"/>
              </a:rPr>
              <a:t>可能性に配慮した調達</a:t>
            </a:r>
            <a:r>
              <a:rPr lang="ja-JP" altLang="en-US" sz="1600" dirty="0" smtClean="0">
                <a:latin typeface="Meiryo UI" panose="020B0604030504040204" pitchFamily="50" charset="-128"/>
                <a:ea typeface="Meiryo UI" panose="020B0604030504040204" pitchFamily="50" charset="-128"/>
              </a:rPr>
              <a:t>コードが</a:t>
            </a:r>
            <a:r>
              <a:rPr lang="ja-JP" altLang="en-US" sz="1600" dirty="0">
                <a:latin typeface="Meiryo UI" panose="020B0604030504040204" pitchFamily="50" charset="-128"/>
                <a:ea typeface="Meiryo UI" panose="020B0604030504040204" pitchFamily="50" charset="-128"/>
              </a:rPr>
              <a:t>策定・公表される</a:t>
            </a:r>
            <a:r>
              <a:rPr lang="ja-JP" altLang="en-US" sz="1600" dirty="0" smtClean="0">
                <a:latin typeface="Meiryo UI" panose="020B0604030504040204" pitchFamily="50" charset="-128"/>
                <a:ea typeface="Meiryo UI" panose="020B0604030504040204" pitchFamily="50" charset="-128"/>
              </a:rPr>
              <a:t>など</a:t>
            </a:r>
            <a:r>
              <a:rPr lang="ja-JP" altLang="en-US" sz="1600" b="1" dirty="0" smtClean="0">
                <a:latin typeface="Meiryo UI" panose="020B0604030504040204" pitchFamily="50" charset="-128"/>
                <a:ea typeface="Meiryo UI" panose="020B0604030504040204" pitchFamily="50" charset="-128"/>
              </a:rPr>
              <a:t>次々と</a:t>
            </a:r>
            <a:r>
              <a:rPr lang="ja-JP" altLang="en-US" sz="1600" b="1" u="sng" dirty="0" smtClean="0">
                <a:latin typeface="Meiryo UI" panose="020B0604030504040204" pitchFamily="50" charset="-128"/>
                <a:ea typeface="Meiryo UI" panose="020B0604030504040204" pitchFamily="50" charset="-128"/>
              </a:rPr>
              <a:t>動きが具体化</a:t>
            </a:r>
            <a:r>
              <a:rPr lang="ja-JP" altLang="en-US" sz="1600" dirty="0" smtClean="0">
                <a:latin typeface="Meiryo UI" panose="020B0604030504040204" pitchFamily="50" charset="-128"/>
                <a:ea typeface="Meiryo UI" panose="020B0604030504040204" pitchFamily="50" charset="-128"/>
              </a:rPr>
              <a:t>。（資料</a:t>
            </a:r>
            <a:r>
              <a:rPr lang="en-US" altLang="ja-JP" sz="1600" dirty="0" smtClean="0">
                <a:latin typeface="Meiryo UI" panose="020B0604030504040204" pitchFamily="50" charset="-128"/>
                <a:ea typeface="Meiryo UI" panose="020B0604030504040204" pitchFamily="50" charset="-128"/>
              </a:rPr>
              <a:t>P.10</a:t>
            </a:r>
            <a:r>
              <a:rPr lang="ja-JP" altLang="en-US" sz="1600" dirty="0" smtClean="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pPr marL="165607" indent="-165607" algn="l">
              <a:lnSpc>
                <a:spcPts val="1814"/>
              </a:lnSpc>
              <a:spcBef>
                <a:spcPts val="0"/>
              </a:spcBef>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endParaRPr lang="en-US" altLang="ja-JP" sz="1600" b="1" u="sng" dirty="0">
              <a:latin typeface="Meiryo UI" panose="020B0604030504040204" pitchFamily="50" charset="-128"/>
              <a:ea typeface="Meiryo UI" panose="020B0604030504040204" pitchFamily="50" charset="-128"/>
            </a:endParaRPr>
          </a:p>
          <a:p>
            <a:pPr marL="165607" indent="-165607" algn="l">
              <a:lnSpc>
                <a:spcPts val="1814"/>
              </a:lnSpc>
              <a:spcBef>
                <a:spcPts val="0"/>
              </a:spcBef>
            </a:pPr>
            <a:r>
              <a:rPr lang="ja-JP" altLang="en-US" sz="1600" b="1"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さらに、</a:t>
            </a:r>
            <a:r>
              <a:rPr lang="ja-JP" altLang="en-US" sz="1600" b="1" u="sng" dirty="0" smtClean="0">
                <a:latin typeface="Meiryo UI" panose="020B0604030504040204" pitchFamily="50" charset="-128"/>
                <a:ea typeface="Meiryo UI" panose="020B0604030504040204" pitchFamily="50" charset="-128"/>
              </a:rPr>
              <a:t>府議会・市会</a:t>
            </a:r>
            <a:r>
              <a:rPr lang="ja-JP" altLang="en-US" sz="1600" dirty="0">
                <a:latin typeface="Meiryo UI" panose="020B0604030504040204" pitchFamily="50" charset="-128"/>
                <a:ea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rPr>
              <a:t>おいては、</a:t>
            </a:r>
            <a:r>
              <a:rPr lang="ja-JP" altLang="en-US" sz="1600" b="1" u="sng" dirty="0" smtClean="0">
                <a:latin typeface="Meiryo UI" panose="020B0604030504040204" pitchFamily="50" charset="-128"/>
                <a:ea typeface="Meiryo UI" panose="020B0604030504040204" pitchFamily="50" charset="-128"/>
              </a:rPr>
              <a:t>バリアフリー対策</a:t>
            </a:r>
            <a:r>
              <a:rPr lang="ja-JP" altLang="en-US" sz="1600" b="1" u="sng" dirty="0">
                <a:latin typeface="Meiryo UI" panose="020B0604030504040204" pitchFamily="50" charset="-128"/>
                <a:ea typeface="Meiryo UI" panose="020B0604030504040204" pitchFamily="50" charset="-128"/>
              </a:rPr>
              <a:t>、中小企業支援、木材利用、ボランティア活動、</a:t>
            </a:r>
            <a:r>
              <a:rPr lang="ja-JP" altLang="en-US" sz="1600" b="1" u="sng" dirty="0" err="1">
                <a:latin typeface="Meiryo UI" panose="020B0604030504040204" pitchFamily="50" charset="-128"/>
                <a:ea typeface="Meiryo UI" panose="020B0604030504040204" pitchFamily="50" charset="-128"/>
              </a:rPr>
              <a:t>障がい</a:t>
            </a:r>
            <a:r>
              <a:rPr lang="ja-JP" altLang="en-US" sz="1600" b="1" u="sng" dirty="0">
                <a:latin typeface="Meiryo UI" panose="020B0604030504040204" pitchFamily="50" charset="-128"/>
                <a:ea typeface="Meiryo UI" panose="020B0604030504040204" pitchFamily="50" charset="-128"/>
              </a:rPr>
              <a:t>者や子どもの</a:t>
            </a:r>
            <a:r>
              <a:rPr lang="ja-JP" altLang="en-US" sz="1600" b="1" u="sng" dirty="0" smtClean="0">
                <a:latin typeface="Meiryo UI" panose="020B0604030504040204" pitchFamily="50" charset="-128"/>
                <a:ea typeface="Meiryo UI" panose="020B0604030504040204" pitchFamily="50" charset="-128"/>
              </a:rPr>
              <a:t>参加支援</a:t>
            </a:r>
            <a:r>
              <a:rPr lang="ja-JP" altLang="en-US" sz="1600" dirty="0" smtClean="0">
                <a:latin typeface="Meiryo UI" panose="020B0604030504040204" pitchFamily="50" charset="-128"/>
                <a:ea typeface="Meiryo UI" panose="020B0604030504040204" pitchFamily="50" charset="-128"/>
              </a:rPr>
              <a:t>などについて、より</a:t>
            </a:r>
            <a:r>
              <a:rPr lang="ja-JP" altLang="en-US" sz="1600" b="1" u="sng" dirty="0">
                <a:latin typeface="Meiryo UI" panose="020B0604030504040204" pitchFamily="50" charset="-128"/>
                <a:ea typeface="Meiryo UI" panose="020B0604030504040204" pitchFamily="50" charset="-128"/>
              </a:rPr>
              <a:t>具体的な</a:t>
            </a:r>
            <a:r>
              <a:rPr lang="ja-JP" altLang="en-US" sz="1600" b="1" u="sng" dirty="0" smtClean="0">
                <a:latin typeface="Meiryo UI" panose="020B0604030504040204" pitchFamily="50" charset="-128"/>
                <a:ea typeface="Meiryo UI" panose="020B0604030504040204" pitchFamily="50" charset="-128"/>
              </a:rPr>
              <a:t>取組みの検討が必要</a:t>
            </a:r>
            <a:r>
              <a:rPr lang="ja-JP" altLang="en-US" sz="1600" dirty="0" smtClean="0">
                <a:latin typeface="Meiryo UI" panose="020B0604030504040204" pitchFamily="50" charset="-128"/>
                <a:ea typeface="Meiryo UI" panose="020B0604030504040204" pitchFamily="50" charset="-128"/>
              </a:rPr>
              <a:t>との議論。（資料</a:t>
            </a:r>
            <a:r>
              <a:rPr lang="en-US" altLang="ja-JP" sz="1600" dirty="0" smtClean="0">
                <a:latin typeface="Meiryo UI" panose="020B0604030504040204" pitchFamily="50" charset="-128"/>
                <a:ea typeface="Meiryo UI" panose="020B0604030504040204" pitchFamily="50" charset="-128"/>
              </a:rPr>
              <a:t>P.11</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14</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165607" indent="-165607" algn="l">
              <a:lnSpc>
                <a:spcPts val="1814"/>
              </a:lnSpc>
              <a:spcBef>
                <a:spcPts val="0"/>
              </a:spcBef>
            </a:pPr>
            <a:endParaRPr lang="en-US" altLang="ja-JP" sz="1600" dirty="0">
              <a:latin typeface="Meiryo UI" panose="020B0604030504040204" pitchFamily="50" charset="-128"/>
              <a:ea typeface="Meiryo UI" panose="020B0604030504040204" pitchFamily="50" charset="-128"/>
            </a:endParaRPr>
          </a:p>
          <a:p>
            <a:pPr marL="165607" indent="-165607" algn="l">
              <a:lnSpc>
                <a:spcPts val="1814"/>
              </a:lnSpc>
              <a:spcBef>
                <a:spcPts val="0"/>
              </a:spcBef>
            </a:pPr>
            <a:endParaRPr lang="en-US" altLang="ja-JP" sz="1400" b="1" u="sng" dirty="0">
              <a:latin typeface="Meiryo UI" panose="020B0604030504040204" pitchFamily="50" charset="-128"/>
              <a:ea typeface="Meiryo UI" panose="020B0604030504040204" pitchFamily="50" charset="-128"/>
            </a:endParaRPr>
          </a:p>
        </p:txBody>
      </p:sp>
      <p:sp>
        <p:nvSpPr>
          <p:cNvPr id="11" name="正方形/長方形 10"/>
          <p:cNvSpPr/>
          <p:nvPr/>
        </p:nvSpPr>
        <p:spPr>
          <a:xfrm>
            <a:off x="165144" y="1014771"/>
            <a:ext cx="8814601" cy="358401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51" dirty="0"/>
          </a:p>
        </p:txBody>
      </p:sp>
      <p:sp>
        <p:nvSpPr>
          <p:cNvPr id="20" name="テキスト ボックス 19"/>
          <p:cNvSpPr txBox="1"/>
          <p:nvPr/>
        </p:nvSpPr>
        <p:spPr>
          <a:xfrm>
            <a:off x="446" y="-14320"/>
            <a:ext cx="9144000" cy="461665"/>
          </a:xfrm>
          <a:prstGeom prst="rect">
            <a:avLst/>
          </a:prstGeom>
          <a:solidFill>
            <a:schemeClr val="tx2"/>
          </a:solidFill>
        </p:spPr>
        <p:txBody>
          <a:bodyPr wrap="square" rtlCol="0">
            <a:spAutoFit/>
          </a:bodyPr>
          <a:lstStyle/>
          <a:p>
            <a:pPr algn="ctr"/>
            <a:r>
              <a:rPr lang="en-US" altLang="ja-JP" sz="2400" b="1" dirty="0">
                <a:solidFill>
                  <a:schemeClr val="bg1"/>
                </a:solidFill>
                <a:latin typeface="HG丸ｺﾞｼｯｸM-PRO" panose="020F0600000000000000" pitchFamily="50" charset="-128"/>
                <a:ea typeface="HG丸ｺﾞｼｯｸM-PRO" panose="020F0600000000000000" pitchFamily="50" charset="-128"/>
              </a:rPr>
              <a:t>2025</a:t>
            </a:r>
            <a:r>
              <a:rPr lang="ja-JP" altLang="en-US" sz="2400" b="1" dirty="0">
                <a:solidFill>
                  <a:schemeClr val="bg1"/>
                </a:solidFill>
                <a:latin typeface="HG丸ｺﾞｼｯｸM-PRO" panose="020F0600000000000000" pitchFamily="50" charset="-128"/>
                <a:ea typeface="HG丸ｺﾞｼｯｸM-PRO" panose="020F0600000000000000" pitchFamily="50" charset="-128"/>
              </a:rPr>
              <a:t>年大阪・関西</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万博の推進体制について</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8502824" y="6545980"/>
            <a:ext cx="576064" cy="307777"/>
          </a:xfrm>
          <a:prstGeom prst="rect">
            <a:avLst/>
          </a:prstGeom>
          <a:noFill/>
        </p:spPr>
        <p:txBody>
          <a:bodyPr wrap="square" rtlCol="0">
            <a:spAutoFit/>
          </a:bodyPr>
          <a:lstStyle/>
          <a:p>
            <a:pPr algn="r"/>
            <a:r>
              <a:rPr lang="ja-JP" altLang="en-US" sz="1400" dirty="0">
                <a:solidFill>
                  <a:prstClr val="black"/>
                </a:solidFill>
              </a:rPr>
              <a:t>４</a:t>
            </a:r>
          </a:p>
        </p:txBody>
      </p:sp>
      <p:sp>
        <p:nvSpPr>
          <p:cNvPr id="2" name="下矢印 1"/>
          <p:cNvSpPr/>
          <p:nvPr/>
        </p:nvSpPr>
        <p:spPr>
          <a:xfrm>
            <a:off x="3347864" y="4699702"/>
            <a:ext cx="2376264" cy="414975"/>
          </a:xfrm>
          <a:prstGeom prst="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65144" y="548680"/>
            <a:ext cx="9287177" cy="369332"/>
          </a:xfrm>
          <a:prstGeom prst="rect">
            <a:avLst/>
          </a:prstGeom>
          <a:noFill/>
          <a:ln w="12700">
            <a:noFill/>
          </a:ln>
        </p:spPr>
        <p:txBody>
          <a:bodyPr wrap="square" rtlCol="0">
            <a:spAutoFit/>
          </a:bodyPr>
          <a:lstStyle/>
          <a:p>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■推進体制の必要性</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3">
            <a:extLst>
              <a:ext uri="{FF2B5EF4-FFF2-40B4-BE49-F238E27FC236}">
                <a16:creationId xmlns:a16="http://schemas.microsoft.com/office/drawing/2014/main" id="{9A1BFCC1-484B-45D8-9DBE-825F8708C821}"/>
              </a:ext>
            </a:extLst>
          </p:cNvPr>
          <p:cNvSpPr txBox="1">
            <a:spLocks/>
          </p:cNvSpPr>
          <p:nvPr/>
        </p:nvSpPr>
        <p:spPr>
          <a:xfrm>
            <a:off x="292077" y="5492139"/>
            <a:ext cx="8687668" cy="775310"/>
          </a:xfrm>
          <a:prstGeom prst="rect">
            <a:avLst/>
          </a:prstGeom>
        </p:spPr>
        <p:txBody>
          <a:bodyPr vert="horz" lIns="65310" tIns="65310" rIns="65310" bIns="65310" rtlCol="0" anchor="t" anchorCtr="0">
            <a:noAutofit/>
          </a:bodyPr>
          <a:lstStyle>
            <a:lvl1pPr algn="ctr" defTabSz="914368" rtl="0" eaLnBrk="1" latinLnBrk="0" hangingPunct="1">
              <a:spcBef>
                <a:spcPct val="0"/>
              </a:spcBef>
              <a:buNone/>
              <a:defRPr kumimoji="1" sz="6000" kern="1200">
                <a:solidFill>
                  <a:schemeClr val="tx1"/>
                </a:solidFill>
                <a:latin typeface="+mj-lt"/>
                <a:ea typeface="+mj-ea"/>
                <a:cs typeface="+mj-cs"/>
              </a:defRPr>
            </a:lvl1pPr>
          </a:lstStyle>
          <a:p>
            <a:pPr algn="l">
              <a:lnSpc>
                <a:spcPts val="2358"/>
              </a:lnSpc>
            </a:pPr>
            <a:r>
              <a:rPr lang="ja-JP" altLang="en-US" sz="1600" dirty="0" smtClean="0">
                <a:latin typeface="Meiryo UI" panose="020B0604030504040204" pitchFamily="50" charset="-128"/>
                <a:ea typeface="Meiryo UI" panose="020B0604030504040204" pitchFamily="50" charset="-128"/>
              </a:rPr>
              <a:t>➤知事</a:t>
            </a:r>
            <a:r>
              <a:rPr lang="ja-JP" altLang="en-US" sz="1600" dirty="0">
                <a:latin typeface="Meiryo UI" panose="020B0604030504040204" pitchFamily="50" charset="-128"/>
                <a:ea typeface="Meiryo UI" panose="020B0604030504040204" pitchFamily="50" charset="-128"/>
              </a:rPr>
              <a:t>・市長のもと</a:t>
            </a:r>
            <a:r>
              <a:rPr lang="ja-JP" altLang="en-US" sz="1600" dirty="0" smtClean="0">
                <a:latin typeface="Meiryo UI" panose="020B0604030504040204" pitchFamily="50" charset="-128"/>
                <a:ea typeface="Meiryo UI" panose="020B0604030504040204" pitchFamily="50" charset="-128"/>
              </a:rPr>
              <a:t>、万博の成功に向けて、これらにかかる</a:t>
            </a:r>
            <a:r>
              <a:rPr lang="ja-JP" altLang="en-US" sz="1600" b="1" u="sng" dirty="0" smtClean="0">
                <a:latin typeface="Meiryo UI" panose="020B0604030504040204" pitchFamily="50" charset="-128"/>
                <a:ea typeface="Meiryo UI" panose="020B0604030504040204" pitchFamily="50" charset="-128"/>
              </a:rPr>
              <a:t>施策を、府市の各部局や区役所などが主体的</a:t>
            </a:r>
            <a:endParaRPr lang="en-US" altLang="ja-JP" sz="1600" b="1" u="sng" dirty="0" smtClean="0">
              <a:latin typeface="Meiryo UI" panose="020B0604030504040204" pitchFamily="50" charset="-128"/>
              <a:ea typeface="Meiryo UI" panose="020B0604030504040204" pitchFamily="50" charset="-128"/>
            </a:endParaRPr>
          </a:p>
          <a:p>
            <a:pPr algn="l">
              <a:lnSpc>
                <a:spcPts val="2358"/>
              </a:lnSpc>
            </a:pPr>
            <a:r>
              <a:rPr lang="ja-JP" altLang="en-US" sz="1600" b="1" dirty="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に取組みを推進する全庁体制</a:t>
            </a:r>
            <a:r>
              <a:rPr lang="ja-JP" altLang="en-US" sz="1600" b="1" u="sng" dirty="0">
                <a:latin typeface="Meiryo UI" panose="020B0604030504040204" pitchFamily="50" charset="-128"/>
                <a:ea typeface="Meiryo UI" panose="020B0604030504040204" pitchFamily="50" charset="-128"/>
              </a:rPr>
              <a:t>を</a:t>
            </a:r>
            <a:r>
              <a:rPr lang="ja-JP" altLang="en-US" sz="1600" b="1" u="sng" dirty="0" smtClean="0">
                <a:latin typeface="Meiryo UI" panose="020B0604030504040204" pitchFamily="50" charset="-128"/>
                <a:ea typeface="Meiryo UI" panose="020B0604030504040204" pitchFamily="50" charset="-128"/>
              </a:rPr>
              <a:t>構築。</a:t>
            </a:r>
            <a:r>
              <a:rPr lang="ja-JP" altLang="en-US" sz="1600" u="sng" dirty="0" smtClean="0">
                <a:latin typeface="Meiryo UI" panose="020B0604030504040204" pitchFamily="50" charset="-128"/>
                <a:ea typeface="Meiryo UI" panose="020B0604030504040204" pitchFamily="50" charset="-128"/>
              </a:rPr>
              <a:t>今後、必要な</a:t>
            </a:r>
            <a:r>
              <a:rPr lang="ja-JP" altLang="en-US" sz="1600" b="1" u="sng" dirty="0" smtClean="0">
                <a:latin typeface="Meiryo UI" panose="020B0604030504040204" pitchFamily="50" charset="-128"/>
                <a:ea typeface="Meiryo UI" panose="020B0604030504040204" pitchFamily="50" charset="-128"/>
              </a:rPr>
              <a:t>予算</a:t>
            </a:r>
            <a:r>
              <a:rPr lang="ja-JP" altLang="en-US" sz="1600" b="1" u="sng" dirty="0">
                <a:latin typeface="Meiryo UI" panose="020B0604030504040204" pitchFamily="50" charset="-128"/>
                <a:ea typeface="Meiryo UI" panose="020B0604030504040204" pitchFamily="50" charset="-128"/>
              </a:rPr>
              <a:t>や</a:t>
            </a:r>
            <a:r>
              <a:rPr lang="ja-JP" altLang="en-US" sz="1600" b="1" u="sng" dirty="0" smtClean="0">
                <a:latin typeface="Meiryo UI" panose="020B0604030504040204" pitchFamily="50" charset="-128"/>
                <a:ea typeface="Meiryo UI" panose="020B0604030504040204" pitchFamily="50" charset="-128"/>
              </a:rPr>
              <a:t>人員な</a:t>
            </a:r>
            <a:r>
              <a:rPr lang="ja-JP" altLang="en-US" sz="1600" b="1" u="sng" dirty="0">
                <a:latin typeface="Meiryo UI" panose="020B0604030504040204" pitchFamily="50" charset="-128"/>
                <a:ea typeface="Meiryo UI" panose="020B0604030504040204" pitchFamily="50" charset="-128"/>
              </a:rPr>
              <a:t>ど</a:t>
            </a:r>
            <a:r>
              <a:rPr lang="ja-JP" altLang="en-US" sz="1600" b="1" u="sng" dirty="0" smtClean="0">
                <a:latin typeface="Meiryo UI" panose="020B0604030504040204" pitchFamily="50" charset="-128"/>
                <a:ea typeface="Meiryo UI" panose="020B0604030504040204" pitchFamily="50" charset="-128"/>
              </a:rPr>
              <a:t>を確保していく</a:t>
            </a:r>
            <a:r>
              <a:rPr lang="ja-JP" altLang="en-US" sz="1600" b="1" u="sng" dirty="0">
                <a:latin typeface="Meiryo UI" panose="020B0604030504040204" pitchFamily="50" charset="-128"/>
                <a:ea typeface="Meiryo UI" panose="020B0604030504040204" pitchFamily="50" charset="-128"/>
              </a:rPr>
              <a:t>必要</a:t>
            </a:r>
            <a:r>
              <a:rPr lang="ja-JP" altLang="en-US" sz="1600" b="1" u="sng" dirty="0" smtClean="0">
                <a:latin typeface="Meiryo UI" panose="020B0604030504040204" pitchFamily="50" charset="-128"/>
                <a:ea typeface="Meiryo UI" panose="020B0604030504040204" pitchFamily="50" charset="-128"/>
              </a:rPr>
              <a:t>。</a:t>
            </a:r>
            <a:endParaRPr lang="en-US" altLang="ja-JP" sz="1600" b="1" u="sng" dirty="0">
              <a:latin typeface="Meiryo UI" panose="020B0604030504040204" pitchFamily="50" charset="-128"/>
              <a:ea typeface="Meiryo UI" panose="020B0604030504040204" pitchFamily="50" charset="-128"/>
            </a:endParaRPr>
          </a:p>
        </p:txBody>
      </p:sp>
      <p:sp>
        <p:nvSpPr>
          <p:cNvPr id="12" name="右矢印 11"/>
          <p:cNvSpPr/>
          <p:nvPr/>
        </p:nvSpPr>
        <p:spPr>
          <a:xfrm>
            <a:off x="1475656" y="3933056"/>
            <a:ext cx="432048" cy="609009"/>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802" dirty="0"/>
          </a:p>
        </p:txBody>
      </p:sp>
      <p:sp>
        <p:nvSpPr>
          <p:cNvPr id="13" name="タイトル 3">
            <a:extLst>
              <a:ext uri="{FF2B5EF4-FFF2-40B4-BE49-F238E27FC236}">
                <a16:creationId xmlns:a16="http://schemas.microsoft.com/office/drawing/2014/main" id="{9A1BFCC1-484B-45D8-9DBE-825F8708C821}"/>
              </a:ext>
            </a:extLst>
          </p:cNvPr>
          <p:cNvSpPr txBox="1">
            <a:spLocks/>
          </p:cNvSpPr>
          <p:nvPr/>
        </p:nvSpPr>
        <p:spPr>
          <a:xfrm>
            <a:off x="1907704" y="4057667"/>
            <a:ext cx="7416824" cy="388376"/>
          </a:xfrm>
          <a:prstGeom prst="rect">
            <a:avLst/>
          </a:prstGeom>
          <a:ln w="28575">
            <a:noFill/>
          </a:ln>
        </p:spPr>
        <p:txBody>
          <a:bodyPr vert="horz" wrap="square" lIns="65310" tIns="65310" rIns="65310" bIns="65310" rtlCol="0" anchor="t" anchorCtr="0">
            <a:spAutoFit/>
          </a:bodyPr>
          <a:lstStyle>
            <a:lvl1pPr algn="ctr" defTabSz="914368" rtl="0" eaLnBrk="1" latinLnBrk="0" hangingPunct="1">
              <a:spcBef>
                <a:spcPct val="0"/>
              </a:spcBef>
              <a:buNone/>
              <a:defRPr kumimoji="1" sz="6000" kern="1200">
                <a:solidFill>
                  <a:schemeClr val="tx1"/>
                </a:solidFill>
                <a:latin typeface="+mj-lt"/>
                <a:ea typeface="+mj-ea"/>
                <a:cs typeface="+mj-cs"/>
              </a:defRPr>
            </a:lvl1pPr>
          </a:lstStyle>
          <a:p>
            <a:pPr marL="165607" indent="-165607" algn="l">
              <a:lnSpc>
                <a:spcPts val="1996"/>
              </a:lnSpc>
              <a:spcBef>
                <a:spcPts val="0"/>
              </a:spcBef>
            </a:pPr>
            <a:r>
              <a:rPr lang="ja-JP" altLang="en-US" sz="1600" b="1" u="sng" dirty="0" smtClean="0">
                <a:latin typeface="Meiryo UI" panose="020B0604030504040204" pitchFamily="50" charset="-128"/>
                <a:ea typeface="Meiryo UI" panose="020B0604030504040204" pitchFamily="50" charset="-128"/>
              </a:rPr>
              <a:t>万博</a:t>
            </a:r>
            <a:r>
              <a:rPr lang="ja-JP" altLang="en-US" sz="1600" b="1" u="sng" dirty="0">
                <a:latin typeface="Meiryo UI" panose="020B0604030504040204" pitchFamily="50" charset="-128"/>
                <a:ea typeface="Meiryo UI" panose="020B0604030504040204" pitchFamily="50" charset="-128"/>
              </a:rPr>
              <a:t>本体の</a:t>
            </a:r>
            <a:r>
              <a:rPr lang="ja-JP" altLang="en-US" sz="1600" b="1" u="sng" dirty="0" smtClean="0">
                <a:latin typeface="Meiryo UI" panose="020B0604030504040204" pitchFamily="50" charset="-128"/>
                <a:ea typeface="Meiryo UI" panose="020B0604030504040204" pitchFamily="50" charset="-128"/>
              </a:rPr>
              <a:t>取組みに加え、府市の関係</a:t>
            </a:r>
            <a:r>
              <a:rPr lang="ja-JP" altLang="en-US" sz="1600" b="1" u="sng" dirty="0">
                <a:latin typeface="Meiryo UI" panose="020B0604030504040204" pitchFamily="50" charset="-128"/>
                <a:ea typeface="Meiryo UI" panose="020B0604030504040204" pitchFamily="50" charset="-128"/>
              </a:rPr>
              <a:t>部局の主体的な検討</a:t>
            </a:r>
            <a:r>
              <a:rPr lang="ja-JP" altLang="en-US" sz="1600" b="1" u="sng" dirty="0" smtClean="0">
                <a:latin typeface="Meiryo UI" panose="020B0604030504040204" pitchFamily="50" charset="-128"/>
                <a:ea typeface="Meiryo UI" panose="020B0604030504040204" pitchFamily="50" charset="-128"/>
              </a:rPr>
              <a:t>が求められる局面に。</a:t>
            </a:r>
            <a:endParaRPr lang="en-US" altLang="ja-JP" sz="16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3420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lang="en-US" altLang="ja-JP" sz="2400" b="1" dirty="0">
                <a:solidFill>
                  <a:schemeClr val="bg1"/>
                </a:solidFill>
                <a:latin typeface="HG丸ｺﾞｼｯｸM-PRO" panose="020F0600000000000000" pitchFamily="50" charset="-128"/>
                <a:ea typeface="HG丸ｺﾞｼｯｸM-PRO" panose="020F0600000000000000" pitchFamily="50" charset="-128"/>
              </a:rPr>
              <a:t>2025</a:t>
            </a:r>
            <a:r>
              <a:rPr lang="ja-JP" altLang="en-US" sz="2400" b="1" dirty="0">
                <a:solidFill>
                  <a:schemeClr val="bg1"/>
                </a:solidFill>
                <a:latin typeface="HG丸ｺﾞｼｯｸM-PRO" panose="020F0600000000000000" pitchFamily="50" charset="-128"/>
                <a:ea typeface="HG丸ｺﾞｼｯｸM-PRO" panose="020F0600000000000000" pitchFamily="50" charset="-128"/>
              </a:rPr>
              <a:t>年大阪・関西</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万博推進本部の設置について</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95" name="テキスト ボックス 94"/>
          <p:cNvSpPr txBox="1"/>
          <p:nvPr/>
        </p:nvSpPr>
        <p:spPr>
          <a:xfrm>
            <a:off x="50467" y="1525816"/>
            <a:ext cx="3312368"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■本部体制</a:t>
            </a:r>
            <a:endParaRPr lang="en-US" altLang="ja-JP"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95"/>
          <p:cNvSpPr txBox="1"/>
          <p:nvPr/>
        </p:nvSpPr>
        <p:spPr>
          <a:xfrm>
            <a:off x="8502824" y="6545980"/>
            <a:ext cx="576064" cy="307777"/>
          </a:xfrm>
          <a:prstGeom prst="rect">
            <a:avLst/>
          </a:prstGeom>
          <a:noFill/>
        </p:spPr>
        <p:txBody>
          <a:bodyPr wrap="square" rtlCol="0">
            <a:spAutoFit/>
          </a:bodyPr>
          <a:lstStyle/>
          <a:p>
            <a:pPr algn="r"/>
            <a:r>
              <a:rPr lang="ja-JP" altLang="en-US" sz="1400" dirty="0">
                <a:solidFill>
                  <a:prstClr val="black"/>
                </a:solidFill>
              </a:rPr>
              <a:t>５</a:t>
            </a:r>
          </a:p>
        </p:txBody>
      </p:sp>
      <p:sp>
        <p:nvSpPr>
          <p:cNvPr id="21" name="正方形/長方形 20"/>
          <p:cNvSpPr/>
          <p:nvPr/>
        </p:nvSpPr>
        <p:spPr>
          <a:xfrm>
            <a:off x="412143" y="1865064"/>
            <a:ext cx="8683602" cy="1936427"/>
          </a:xfrm>
          <a:prstGeom prst="rect">
            <a:avLst/>
          </a:prstGeom>
          <a:solidFill>
            <a:schemeClr val="accent6">
              <a:lumMod val="40000"/>
              <a:lumOff val="6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schemeClr val="tx1"/>
              </a:solidFill>
              <a:latin typeface="Meiryo UI" panose="020B0604030504040204" pitchFamily="50" charset="-128"/>
              <a:ea typeface="Meiryo UI" panose="020B0604030504040204" pitchFamily="50" charset="-128"/>
            </a:endParaRPr>
          </a:p>
          <a:p>
            <a:pPr algn="ctr"/>
            <a:r>
              <a:rPr lang="en-US" altLang="ja-JP" b="1" dirty="0" smtClean="0">
                <a:solidFill>
                  <a:schemeClr val="tx1"/>
                </a:solidFill>
                <a:latin typeface="Meiryo UI" panose="020B0604030504040204" pitchFamily="50" charset="-128"/>
                <a:ea typeface="Meiryo UI" panose="020B0604030504040204" pitchFamily="50" charset="-128"/>
              </a:rPr>
              <a:t>2025</a:t>
            </a:r>
            <a:r>
              <a:rPr lang="ja-JP" altLang="en-US" b="1" dirty="0" smtClean="0">
                <a:solidFill>
                  <a:schemeClr val="tx1"/>
                </a:solidFill>
                <a:latin typeface="Meiryo UI" panose="020B0604030504040204" pitchFamily="50" charset="-128"/>
                <a:ea typeface="Meiryo UI" panose="020B0604030504040204" pitchFamily="50" charset="-128"/>
              </a:rPr>
              <a:t>年大阪・関西万博</a:t>
            </a:r>
            <a:r>
              <a:rPr lang="ja-JP" altLang="en-US" b="1" dirty="0">
                <a:solidFill>
                  <a:schemeClr val="tx1"/>
                </a:solidFill>
                <a:latin typeface="Meiryo UI" panose="020B0604030504040204" pitchFamily="50" charset="-128"/>
                <a:ea typeface="Meiryo UI" panose="020B0604030504040204" pitchFamily="50" charset="-128"/>
              </a:rPr>
              <a:t>推進</a:t>
            </a:r>
            <a:r>
              <a:rPr lang="ja-JP" altLang="en-US" b="1" dirty="0" smtClean="0">
                <a:solidFill>
                  <a:schemeClr val="tx1"/>
                </a:solidFill>
                <a:latin typeface="Meiryo UI" panose="020B0604030504040204" pitchFamily="50" charset="-128"/>
                <a:ea typeface="Meiryo UI" panose="020B0604030504040204" pitchFamily="50" charset="-128"/>
              </a:rPr>
              <a:t>本部</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endParaRPr lang="en-US" altLang="ja-JP" b="1" dirty="0" smtClean="0">
              <a:solidFill>
                <a:schemeClr val="tx1"/>
              </a:solidFill>
              <a:latin typeface="Meiryo UI" panose="020B0604030504040204" pitchFamily="50" charset="-128"/>
              <a:ea typeface="Meiryo UI" panose="020B0604030504040204" pitchFamily="50" charset="-128"/>
            </a:endParaRPr>
          </a:p>
          <a:p>
            <a:pPr algn="ctr"/>
            <a:endParaRPr lang="en-US" altLang="ja-JP" b="1" dirty="0" smtClean="0">
              <a:solidFill>
                <a:schemeClr val="tx1"/>
              </a:solidFill>
              <a:latin typeface="Meiryo UI" panose="020B0604030504040204" pitchFamily="50" charset="-128"/>
              <a:ea typeface="Meiryo UI" panose="020B0604030504040204" pitchFamily="50" charset="-128"/>
            </a:endParaRPr>
          </a:p>
          <a:p>
            <a:pPr algn="ctr"/>
            <a:endParaRPr lang="en-US" altLang="ja-JP" b="1" dirty="0">
              <a:solidFill>
                <a:schemeClr val="tx1"/>
              </a:solidFill>
              <a:latin typeface="Meiryo UI" panose="020B0604030504040204" pitchFamily="50" charset="-128"/>
              <a:ea typeface="Meiryo UI" panose="020B0604030504040204" pitchFamily="50" charset="-128"/>
            </a:endParaRPr>
          </a:p>
          <a:p>
            <a:pPr algn="ctr"/>
            <a:endParaRPr lang="en-US" altLang="ja-JP" b="1" dirty="0">
              <a:solidFill>
                <a:schemeClr val="tx1"/>
              </a:solidFill>
              <a:latin typeface="Meiryo UI" panose="020B0604030504040204" pitchFamily="50" charset="-128"/>
              <a:ea typeface="Meiryo UI" panose="020B0604030504040204" pitchFamily="50" charset="-128"/>
            </a:endParaRPr>
          </a:p>
          <a:p>
            <a:pPr algn="ctr"/>
            <a:endParaRPr lang="en-US" altLang="ja-JP" b="1" dirty="0">
              <a:solidFill>
                <a:schemeClr val="tx1"/>
              </a:solidFill>
              <a:latin typeface="Meiryo UI" panose="020B0604030504040204" pitchFamily="50" charset="-128"/>
              <a:ea typeface="Meiryo UI" panose="020B0604030504040204" pitchFamily="50" charset="-128"/>
            </a:endParaRPr>
          </a:p>
          <a:p>
            <a:pPr algn="ctr"/>
            <a:endParaRPr lang="en-US" altLang="ja-JP" b="1" dirty="0">
              <a:solidFill>
                <a:schemeClr val="tx1"/>
              </a:solidFill>
              <a:latin typeface="Meiryo UI" panose="020B0604030504040204" pitchFamily="50" charset="-128"/>
              <a:ea typeface="Meiryo UI" panose="020B0604030504040204" pitchFamily="50" charset="-128"/>
            </a:endParaRPr>
          </a:p>
          <a:p>
            <a:pPr algn="ctr"/>
            <a:endParaRPr lang="ja-JP" altLang="en-US" b="1" dirty="0">
              <a:solidFill>
                <a:schemeClr val="tx1"/>
              </a:solidFill>
              <a:latin typeface="Meiryo UI" panose="020B0604030504040204" pitchFamily="50" charset="-128"/>
              <a:ea typeface="Meiryo UI" panose="020B0604030504040204" pitchFamily="50" charset="-128"/>
            </a:endParaRPr>
          </a:p>
        </p:txBody>
      </p:sp>
      <p:cxnSp>
        <p:nvCxnSpPr>
          <p:cNvPr id="40" name="直線コネクタ 39"/>
          <p:cNvCxnSpPr/>
          <p:nvPr/>
        </p:nvCxnSpPr>
        <p:spPr>
          <a:xfrm>
            <a:off x="1849606" y="4438500"/>
            <a:ext cx="5256329"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47315" y="4053385"/>
            <a:ext cx="1171212" cy="1692324"/>
          </a:xfrm>
          <a:prstGeom prst="rect">
            <a:avLst/>
          </a:prstGeom>
          <a:solidFill>
            <a:schemeClr val="accent1">
              <a:lumMod val="20000"/>
              <a:lumOff val="8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eiryo UI" panose="020B0604030504040204" pitchFamily="50" charset="-128"/>
                <a:ea typeface="Meiryo UI" panose="020B0604030504040204" pitchFamily="50" charset="-128"/>
              </a:rPr>
              <a:t>府</a:t>
            </a:r>
            <a:endParaRPr lang="en-US" altLang="ja-JP" b="1" dirty="0">
              <a:solidFill>
                <a:schemeClr val="tx1"/>
              </a:solidFill>
              <a:latin typeface="Meiryo UI" panose="020B0604030504040204" pitchFamily="50" charset="-128"/>
              <a:ea typeface="Meiryo UI" panose="020B0604030504040204" pitchFamily="50" charset="-128"/>
            </a:endParaRPr>
          </a:p>
          <a:p>
            <a:pPr algn="ctr"/>
            <a:r>
              <a:rPr lang="ja-JP" altLang="en-US" b="1" dirty="0">
                <a:solidFill>
                  <a:schemeClr val="tx1"/>
                </a:solidFill>
                <a:latin typeface="Meiryo UI" panose="020B0604030504040204" pitchFamily="50" charset="-128"/>
                <a:ea typeface="Meiryo UI" panose="020B0604030504040204" pitchFamily="50" charset="-128"/>
              </a:rPr>
              <a:t>各部局</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7466662" y="4058310"/>
            <a:ext cx="1168975" cy="1687398"/>
          </a:xfrm>
          <a:prstGeom prst="rect">
            <a:avLst/>
          </a:prstGeom>
          <a:solidFill>
            <a:schemeClr val="accent1">
              <a:lumMod val="20000"/>
              <a:lumOff val="8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eiryo UI" panose="020B0604030504040204" pitchFamily="50" charset="-128"/>
                <a:ea typeface="Meiryo UI" panose="020B0604030504040204" pitchFamily="50" charset="-128"/>
              </a:rPr>
              <a:t>市</a:t>
            </a:r>
            <a:endParaRPr lang="en-US" altLang="ja-JP" b="1" dirty="0">
              <a:solidFill>
                <a:schemeClr val="tx1"/>
              </a:solidFill>
              <a:latin typeface="Meiryo UI" panose="020B0604030504040204" pitchFamily="50" charset="-128"/>
              <a:ea typeface="Meiryo UI" panose="020B0604030504040204" pitchFamily="50" charset="-128"/>
            </a:endParaRPr>
          </a:p>
          <a:p>
            <a:pPr algn="ctr"/>
            <a:r>
              <a:rPr lang="ja-JP" altLang="en-US" b="1" dirty="0">
                <a:solidFill>
                  <a:schemeClr val="tx1"/>
                </a:solidFill>
                <a:latin typeface="Meiryo UI" panose="020B0604030504040204" pitchFamily="50" charset="-128"/>
                <a:ea typeface="Meiryo UI" panose="020B0604030504040204" pitchFamily="50" charset="-128"/>
              </a:rPr>
              <a:t>各部局</a:t>
            </a:r>
            <a:endParaRPr lang="en-US" altLang="ja-JP" b="1" dirty="0">
              <a:solidFill>
                <a:schemeClr val="tx1"/>
              </a:solidFill>
              <a:latin typeface="Meiryo UI" panose="020B0604030504040204" pitchFamily="50" charset="-128"/>
              <a:ea typeface="Meiryo UI" panose="020B0604030504040204" pitchFamily="50" charset="-128"/>
            </a:endParaRPr>
          </a:p>
          <a:p>
            <a:pPr algn="ctr"/>
            <a:r>
              <a:rPr lang="ja-JP" altLang="en-US" b="1" dirty="0">
                <a:solidFill>
                  <a:schemeClr val="tx1"/>
                </a:solidFill>
                <a:latin typeface="Meiryo UI" panose="020B0604030504040204" pitchFamily="50" charset="-128"/>
                <a:ea typeface="Meiryo UI" panose="020B0604030504040204" pitchFamily="50" charset="-128"/>
              </a:rPr>
              <a:t>区役所</a:t>
            </a:r>
            <a:endParaRPr lang="en-US" altLang="ja-JP" b="1" dirty="0">
              <a:solidFill>
                <a:schemeClr val="tx1"/>
              </a:solidFill>
              <a:latin typeface="Meiryo UI" panose="020B0604030504040204" pitchFamily="50" charset="-128"/>
              <a:ea typeface="Meiryo UI" panose="020B0604030504040204" pitchFamily="50" charset="-128"/>
            </a:endParaRPr>
          </a:p>
        </p:txBody>
      </p:sp>
      <p:cxnSp>
        <p:nvCxnSpPr>
          <p:cNvPr id="53" name="直線コネクタ 52"/>
          <p:cNvCxnSpPr/>
          <p:nvPr/>
        </p:nvCxnSpPr>
        <p:spPr>
          <a:xfrm flipH="1">
            <a:off x="1872314" y="4437112"/>
            <a:ext cx="0" cy="33189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1675805" y="4769003"/>
            <a:ext cx="393018" cy="10132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a:latin typeface="Meiryo UI" panose="020B0604030504040204" pitchFamily="50" charset="-128"/>
                <a:ea typeface="Meiryo UI" panose="020B0604030504040204" pitchFamily="50" charset="-128"/>
              </a:rPr>
              <a:t>財政総務</a:t>
            </a:r>
            <a:r>
              <a:rPr kumimoji="1" lang="ja-JP" altLang="en-US" sz="1100" dirty="0" smtClean="0">
                <a:latin typeface="Meiryo UI" panose="020B0604030504040204" pitchFamily="50" charset="-128"/>
                <a:ea typeface="Meiryo UI" panose="020B0604030504040204" pitchFamily="50" charset="-128"/>
              </a:rPr>
              <a:t>部会</a:t>
            </a:r>
            <a:endParaRPr kumimoji="1" lang="ja-JP" altLang="en-US" sz="1100" dirty="0">
              <a:latin typeface="Meiryo UI" panose="020B0604030504040204" pitchFamily="50" charset="-128"/>
              <a:ea typeface="Meiryo UI" panose="020B0604030504040204" pitchFamily="50" charset="-128"/>
            </a:endParaRPr>
          </a:p>
        </p:txBody>
      </p:sp>
      <p:sp>
        <p:nvSpPr>
          <p:cNvPr id="79" name="正方形/長方形 78"/>
          <p:cNvSpPr/>
          <p:nvPr/>
        </p:nvSpPr>
        <p:spPr>
          <a:xfrm>
            <a:off x="2287017" y="4777640"/>
            <a:ext cx="347001" cy="1017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a:latin typeface="Meiryo UI" panose="020B0604030504040204" pitchFamily="50" charset="-128"/>
                <a:ea typeface="Meiryo UI" panose="020B0604030504040204" pitchFamily="50" charset="-128"/>
              </a:rPr>
              <a:t>危機管理</a:t>
            </a:r>
            <a:r>
              <a:rPr kumimoji="1" lang="ja-JP" altLang="en-US" sz="1100" dirty="0" smtClean="0">
                <a:latin typeface="Meiryo UI" panose="020B0604030504040204" pitchFamily="50" charset="-128"/>
                <a:ea typeface="Meiryo UI" panose="020B0604030504040204" pitchFamily="50" charset="-128"/>
              </a:rPr>
              <a:t>部会</a:t>
            </a:r>
            <a:endParaRPr kumimoji="1" lang="ja-JP" altLang="en-US" sz="1100" dirty="0">
              <a:latin typeface="Meiryo UI" panose="020B0604030504040204" pitchFamily="50" charset="-128"/>
              <a:ea typeface="Meiryo UI" panose="020B0604030504040204" pitchFamily="50" charset="-128"/>
            </a:endParaRPr>
          </a:p>
        </p:txBody>
      </p:sp>
      <p:sp>
        <p:nvSpPr>
          <p:cNvPr id="81" name="正方形/長方形 80"/>
          <p:cNvSpPr/>
          <p:nvPr/>
        </p:nvSpPr>
        <p:spPr>
          <a:xfrm>
            <a:off x="2873135" y="4757438"/>
            <a:ext cx="310376" cy="10312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lIns="36000" rIns="36000" rtlCol="0" anchor="ctr"/>
          <a:lstStyle/>
          <a:p>
            <a:pPr algn="ctr"/>
            <a:r>
              <a:rPr kumimoji="1" lang="ja-JP" altLang="en-US" sz="1100" dirty="0" smtClean="0">
                <a:latin typeface="Meiryo UI" panose="020B0604030504040204" pitchFamily="50" charset="-128"/>
                <a:ea typeface="Meiryo UI" panose="020B0604030504040204" pitchFamily="50" charset="-128"/>
              </a:rPr>
              <a:t>医療衛生部会</a:t>
            </a:r>
            <a:endParaRPr kumimoji="1" lang="ja-JP" altLang="en-US" sz="1100" dirty="0">
              <a:latin typeface="Meiryo UI" panose="020B0604030504040204" pitchFamily="50" charset="-128"/>
              <a:ea typeface="Meiryo UI" panose="020B0604030504040204" pitchFamily="50" charset="-128"/>
            </a:endParaRPr>
          </a:p>
        </p:txBody>
      </p:sp>
      <p:sp>
        <p:nvSpPr>
          <p:cNvPr id="94" name="タイトル 3">
            <a:extLst>
              <a:ext uri="{FF2B5EF4-FFF2-40B4-BE49-F238E27FC236}">
                <a16:creationId xmlns:a16="http://schemas.microsoft.com/office/drawing/2014/main" id="{9A1BFCC1-484B-45D8-9DBE-825F8708C821}"/>
              </a:ext>
            </a:extLst>
          </p:cNvPr>
          <p:cNvSpPr txBox="1">
            <a:spLocks/>
          </p:cNvSpPr>
          <p:nvPr/>
        </p:nvSpPr>
        <p:spPr>
          <a:xfrm>
            <a:off x="635358" y="2164773"/>
            <a:ext cx="8617162" cy="738773"/>
          </a:xfrm>
          <a:prstGeom prst="rect">
            <a:avLst/>
          </a:prstGeom>
        </p:spPr>
        <p:txBody>
          <a:bodyPr vert="horz" lIns="65310" tIns="65310" rIns="65310" bIns="65310" rtlCol="0" anchor="t" anchorCtr="0">
            <a:noAutofit/>
          </a:bodyPr>
          <a:lstStyle>
            <a:lvl1pPr algn="ctr" defTabSz="914368" rtl="0" eaLnBrk="1" latinLnBrk="0" hangingPunct="1">
              <a:spcBef>
                <a:spcPct val="0"/>
              </a:spcBef>
              <a:buNone/>
              <a:defRPr kumimoji="1" sz="6000" kern="1200">
                <a:solidFill>
                  <a:schemeClr val="tx1"/>
                </a:solidFill>
                <a:latin typeface="+mj-lt"/>
                <a:ea typeface="+mj-ea"/>
                <a:cs typeface="+mj-cs"/>
              </a:defRPr>
            </a:lvl1pPr>
          </a:lstStyle>
          <a:p>
            <a:pPr marL="165607" indent="-165607" algn="l">
              <a:lnSpc>
                <a:spcPts val="1814"/>
              </a:lnSpc>
              <a:spcBef>
                <a:spcPts val="0"/>
              </a:spcBef>
            </a:pPr>
            <a:r>
              <a:rPr lang="ja-JP" altLang="en-US" sz="1400" dirty="0">
                <a:latin typeface="Meiryo UI" panose="020B0604030504040204" pitchFamily="50" charset="-128"/>
                <a:ea typeface="Meiryo UI" panose="020B0604030504040204" pitchFamily="50" charset="-128"/>
              </a:rPr>
              <a:t>・本部長　</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知事　　　　　</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本部長代行：市長　　　　</a:t>
            </a:r>
            <a:endParaRPr lang="en-US" altLang="ja-JP" sz="1400" dirty="0" smtClean="0">
              <a:latin typeface="Meiryo UI" panose="020B0604030504040204" pitchFamily="50" charset="-128"/>
              <a:ea typeface="Meiryo UI" panose="020B0604030504040204" pitchFamily="50" charset="-128"/>
            </a:endParaRPr>
          </a:p>
          <a:p>
            <a:pPr marL="165607" indent="-165607" algn="l">
              <a:lnSpc>
                <a:spcPts val="1814"/>
              </a:lnSpc>
              <a:spcBef>
                <a:spcPts val="0"/>
              </a:spcBef>
            </a:pP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副本</a:t>
            </a:r>
            <a:r>
              <a:rPr lang="ja-JP" altLang="en-US" sz="1400" dirty="0" smtClean="0">
                <a:latin typeface="Meiryo UI" panose="020B0604030504040204" pitchFamily="50" charset="-128"/>
                <a:ea typeface="Meiryo UI" panose="020B0604030504040204" pitchFamily="50" charset="-128"/>
              </a:rPr>
              <a:t>部長</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：副知事、副市長　　　　　   ・</a:t>
            </a:r>
            <a:r>
              <a:rPr lang="ja-JP" altLang="en-US" sz="1400" dirty="0">
                <a:latin typeface="Meiryo UI" panose="020B0604030504040204" pitchFamily="50" charset="-128"/>
                <a:ea typeface="Meiryo UI" panose="020B0604030504040204" pitchFamily="50" charset="-128"/>
              </a:rPr>
              <a:t>本部員　</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府・市　部局長・</a:t>
            </a:r>
            <a:r>
              <a:rPr lang="ja-JP" altLang="en-US" sz="1400" dirty="0" smtClean="0">
                <a:latin typeface="Meiryo UI" panose="020B0604030504040204" pitchFamily="50" charset="-128"/>
                <a:ea typeface="Meiryo UI" panose="020B0604030504040204" pitchFamily="50" charset="-128"/>
              </a:rPr>
              <a:t>区長</a:t>
            </a:r>
            <a:r>
              <a:rPr lang="en-US" altLang="ja-JP" sz="1400" baseline="3000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marL="165607" indent="-165607" algn="l">
              <a:lnSpc>
                <a:spcPts val="1814"/>
              </a:lnSpc>
              <a:spcBef>
                <a:spcPts val="0"/>
              </a:spcBef>
            </a:pP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事務局　</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大阪府・大阪市万博推進局　　　　　　　　　</a:t>
            </a:r>
            <a:endParaRPr lang="en-US" altLang="ja-JP" sz="1400" dirty="0">
              <a:latin typeface="Meiryo UI" panose="020B0604030504040204" pitchFamily="50" charset="-128"/>
              <a:ea typeface="Meiryo UI" panose="020B0604030504040204" pitchFamily="50" charset="-128"/>
            </a:endParaRPr>
          </a:p>
          <a:p>
            <a:pPr marL="165607" indent="-165607" algn="l">
              <a:lnSpc>
                <a:spcPts val="1814"/>
              </a:lnSpc>
              <a:spcBef>
                <a:spcPts val="0"/>
              </a:spcBef>
            </a:pPr>
            <a:r>
              <a:rPr lang="ja-JP" altLang="en-US" sz="1400" dirty="0" smtClean="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cxnSp>
        <p:nvCxnSpPr>
          <p:cNvPr id="104" name="直線コネクタ 103"/>
          <p:cNvCxnSpPr/>
          <p:nvPr/>
        </p:nvCxnSpPr>
        <p:spPr>
          <a:xfrm>
            <a:off x="4427984" y="4242399"/>
            <a:ext cx="0" cy="19471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2" name="テキスト ボックス 121"/>
          <p:cNvSpPr txBox="1"/>
          <p:nvPr/>
        </p:nvSpPr>
        <p:spPr>
          <a:xfrm>
            <a:off x="3493977" y="3934622"/>
            <a:ext cx="1839500" cy="307777"/>
          </a:xfrm>
          <a:prstGeom prst="rect">
            <a:avLst/>
          </a:prstGeom>
          <a:solidFill>
            <a:schemeClr val="bg1"/>
          </a:solidFill>
          <a:ln>
            <a:solidFill>
              <a:schemeClr val="tx2"/>
            </a:solidFill>
          </a:ln>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rPr>
              <a:t>専門</a:t>
            </a:r>
            <a:r>
              <a:rPr kumimoji="1" lang="ja-JP" altLang="en-US" sz="1400" dirty="0" smtClean="0">
                <a:latin typeface="Meiryo UI" panose="020B0604030504040204" pitchFamily="50" charset="-128"/>
                <a:ea typeface="Meiryo UI" panose="020B0604030504040204" pitchFamily="50" charset="-128"/>
              </a:rPr>
              <a:t>部会（想定）</a:t>
            </a:r>
            <a:endParaRPr kumimoji="1" lang="ja-JP" altLang="en-US" sz="1400" dirty="0">
              <a:latin typeface="Meiryo UI" panose="020B0604030504040204" pitchFamily="50" charset="-128"/>
              <a:ea typeface="Meiryo UI" panose="020B0604030504040204" pitchFamily="50" charset="-128"/>
            </a:endParaRPr>
          </a:p>
        </p:txBody>
      </p:sp>
      <p:cxnSp>
        <p:nvCxnSpPr>
          <p:cNvPr id="134" name="直線コネクタ 133"/>
          <p:cNvCxnSpPr/>
          <p:nvPr/>
        </p:nvCxnSpPr>
        <p:spPr>
          <a:xfrm>
            <a:off x="2452006" y="4450956"/>
            <a:ext cx="0" cy="3217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a:off x="7092280" y="4437112"/>
            <a:ext cx="0" cy="33674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8" name="正方形/長方形 67"/>
          <p:cNvSpPr/>
          <p:nvPr/>
        </p:nvSpPr>
        <p:spPr>
          <a:xfrm>
            <a:off x="687416" y="2970812"/>
            <a:ext cx="8133056" cy="523520"/>
          </a:xfrm>
          <a:prstGeom prst="rect">
            <a:avLst/>
          </a:prstGeom>
          <a:solidFill>
            <a:schemeClr val="accent1">
              <a:lumMod val="20000"/>
              <a:lumOff val="8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endParaRPr lang="en-US" altLang="ja-JP" b="1" dirty="0">
              <a:solidFill>
                <a:schemeClr val="tx1"/>
              </a:solidFill>
              <a:latin typeface="Meiryo UI" panose="020B0604030504040204" pitchFamily="50" charset="-128"/>
              <a:ea typeface="Meiryo UI" panose="020B0604030504040204" pitchFamily="50" charset="-128"/>
            </a:endParaRPr>
          </a:p>
          <a:p>
            <a:pPr algn="ctr"/>
            <a:r>
              <a:rPr lang="ja-JP" altLang="en-US" b="1" dirty="0">
                <a:solidFill>
                  <a:schemeClr val="tx1"/>
                </a:solidFill>
                <a:latin typeface="Meiryo UI" panose="020B0604030504040204" pitchFamily="50" charset="-128"/>
                <a:ea typeface="Meiryo UI" panose="020B0604030504040204" pitchFamily="50" charset="-128"/>
              </a:rPr>
              <a:t>推進本部</a:t>
            </a:r>
            <a:r>
              <a:rPr lang="ja-JP" altLang="en-US" b="1" dirty="0" smtClean="0">
                <a:solidFill>
                  <a:schemeClr val="tx1"/>
                </a:solidFill>
                <a:latin typeface="Meiryo UI" panose="020B0604030504040204" pitchFamily="50" charset="-128"/>
                <a:ea typeface="Meiryo UI" panose="020B0604030504040204" pitchFamily="50" charset="-128"/>
              </a:rPr>
              <a:t>会議</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endParaRPr lang="en-US" altLang="ja-JP" b="1" dirty="0">
              <a:solidFill>
                <a:schemeClr val="tx1"/>
              </a:solidFill>
              <a:latin typeface="Meiryo UI" panose="020B0604030504040204" pitchFamily="50" charset="-128"/>
              <a:ea typeface="Meiryo UI" panose="020B0604030504040204" pitchFamily="50" charset="-128"/>
            </a:endParaRPr>
          </a:p>
          <a:p>
            <a:pPr algn="ctr"/>
            <a:endParaRPr lang="ja-JP" altLang="en-US" b="1" dirty="0">
              <a:solidFill>
                <a:schemeClr val="tx1"/>
              </a:solidFill>
              <a:latin typeface="Meiryo UI" panose="020B0604030504040204" pitchFamily="50" charset="-128"/>
              <a:ea typeface="Meiryo UI" panose="020B0604030504040204" pitchFamily="50" charset="-128"/>
            </a:endParaRPr>
          </a:p>
        </p:txBody>
      </p:sp>
      <p:cxnSp>
        <p:nvCxnSpPr>
          <p:cNvPr id="35" name="直線コネクタ 34"/>
          <p:cNvCxnSpPr>
            <a:endCxn id="44" idx="0"/>
          </p:cNvCxnSpPr>
          <p:nvPr/>
        </p:nvCxnSpPr>
        <p:spPr>
          <a:xfrm>
            <a:off x="932921" y="3801491"/>
            <a:ext cx="0" cy="25189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直線コネクタ 35"/>
          <p:cNvCxnSpPr>
            <a:endCxn id="122" idx="0"/>
          </p:cNvCxnSpPr>
          <p:nvPr/>
        </p:nvCxnSpPr>
        <p:spPr>
          <a:xfrm flipH="1">
            <a:off x="4413727" y="3805284"/>
            <a:ext cx="0" cy="1293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8051149" y="3810701"/>
            <a:ext cx="1189" cy="23834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48985" y="454591"/>
            <a:ext cx="3312368" cy="338554"/>
          </a:xfrm>
          <a:prstGeom prst="rect">
            <a:avLst/>
          </a:prstGeom>
          <a:noFill/>
        </p:spPr>
        <p:txBody>
          <a:bodyPr wrap="square" rtlCol="0">
            <a:spAutoFit/>
          </a:bodyPr>
          <a:lstStyle/>
          <a:p>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■設置目的</a:t>
            </a:r>
            <a:endParaRPr lang="en-US" altLang="ja-JP"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117538" y="762367"/>
            <a:ext cx="9006342" cy="738664"/>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rPr>
              <a:t>大阪・関西万博の成功のため、開催主体である国の要請の</a:t>
            </a:r>
            <a:r>
              <a:rPr lang="ja-JP" altLang="en-US" sz="1400" dirty="0">
                <a:latin typeface="Meiryo UI" panose="020B0604030504040204" pitchFamily="50" charset="-128"/>
                <a:ea typeface="Meiryo UI" panose="020B0604030504040204" pitchFamily="50" charset="-128"/>
              </a:rPr>
              <a:t>もと</a:t>
            </a:r>
            <a:r>
              <a:rPr lang="ja-JP" altLang="en-US" sz="1400" dirty="0" smtClean="0">
                <a:latin typeface="Meiryo UI" panose="020B0604030504040204" pitchFamily="50" charset="-128"/>
                <a:ea typeface="Meiryo UI" panose="020B0604030504040204" pitchFamily="50" charset="-128"/>
              </a:rPr>
              <a:t>、博覧会協会と連携しながら、知事・市長の指揮・命令により、</a:t>
            </a:r>
            <a:r>
              <a:rPr lang="ja-JP" altLang="en-US" sz="1400" b="1" u="sng" dirty="0" smtClean="0">
                <a:latin typeface="Meiryo UI" panose="020B0604030504040204" pitchFamily="50" charset="-128"/>
                <a:ea typeface="Meiryo UI" panose="020B0604030504040204" pitchFamily="50" charset="-128"/>
              </a:rPr>
              <a:t>府市の各部局や区役所が主体的に自らが有する機能をフルに発揮し、迅速・的確に取組みを進め、万博の円滑な開催を支援することを目的</a:t>
            </a:r>
            <a:r>
              <a:rPr lang="ja-JP" altLang="en-US" sz="1400" dirty="0" smtClean="0">
                <a:latin typeface="Meiryo UI" panose="020B0604030504040204" pitchFamily="50" charset="-128"/>
                <a:ea typeface="Meiryo UI" panose="020B0604030504040204" pitchFamily="50" charset="-128"/>
              </a:rPr>
              <a:t>として、推進本部を設置することとする。</a:t>
            </a:r>
            <a:endParaRPr lang="en-US" altLang="ja-JP" sz="1400" dirty="0">
              <a:latin typeface="Meiryo UI" panose="020B0604030504040204" pitchFamily="50" charset="-128"/>
              <a:ea typeface="Meiryo UI" panose="020B0604030504040204" pitchFamily="50" charset="-128"/>
            </a:endParaRPr>
          </a:p>
        </p:txBody>
      </p:sp>
      <p:sp>
        <p:nvSpPr>
          <p:cNvPr id="46" name="正方形/長方形 45"/>
          <p:cNvSpPr/>
          <p:nvPr/>
        </p:nvSpPr>
        <p:spPr>
          <a:xfrm>
            <a:off x="1397274" y="5861780"/>
            <a:ext cx="7586687" cy="892552"/>
          </a:xfrm>
          <a:prstGeom prst="rect">
            <a:avLst/>
          </a:prstGeom>
        </p:spPr>
        <p:txBody>
          <a:bodyPr wrap="square">
            <a:spAutoFit/>
          </a:bodyPr>
          <a:lstStyle/>
          <a:p>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府市一体での対応が想定される項目については、専門部会を設置して検討・とりまとめ。</a:t>
            </a:r>
            <a:endParaRPr lang="en-US" altLang="ja-JP" sz="1300" dirty="0" smtClean="0">
              <a:latin typeface="Meiryo UI" panose="020B0604030504040204" pitchFamily="50" charset="-128"/>
              <a:ea typeface="Meiryo UI" panose="020B0604030504040204" pitchFamily="50" charset="-128"/>
            </a:endParaRPr>
          </a:p>
          <a:p>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副本部長はそれぞれの職務分担（事務分担）に応じて、専門部会の進捗管理を行う。</a:t>
            </a:r>
            <a:endParaRPr lang="en-US" altLang="ja-JP" sz="1300" dirty="0" smtClean="0">
              <a:latin typeface="Meiryo UI" panose="020B0604030504040204" pitchFamily="50" charset="-128"/>
              <a:ea typeface="Meiryo UI" panose="020B0604030504040204" pitchFamily="50" charset="-128"/>
            </a:endParaRPr>
          </a:p>
          <a:p>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専門部会は現時点の想定であり、今後も必要</a:t>
            </a:r>
            <a:r>
              <a:rPr lang="ja-JP" altLang="en-US" sz="1300" dirty="0">
                <a:latin typeface="Meiryo UI" panose="020B0604030504040204" pitchFamily="50" charset="-128"/>
                <a:ea typeface="Meiryo UI" panose="020B0604030504040204" pitchFamily="50" charset="-128"/>
              </a:rPr>
              <a:t>に</a:t>
            </a:r>
            <a:r>
              <a:rPr lang="ja-JP" altLang="en-US" sz="1300" dirty="0" smtClean="0">
                <a:latin typeface="Meiryo UI" panose="020B0604030504040204" pitchFamily="50" charset="-128"/>
                <a:ea typeface="Meiryo UI" panose="020B0604030504040204" pitchFamily="50" charset="-128"/>
              </a:rPr>
              <a:t>応じて、統合や追加設置などを行う。</a:t>
            </a:r>
            <a:endParaRPr lang="en-US" altLang="ja-JP" sz="1300" dirty="0">
              <a:latin typeface="Meiryo UI" panose="020B0604030504040204" pitchFamily="50" charset="-128"/>
              <a:ea typeface="Meiryo UI" panose="020B0604030504040204" pitchFamily="50" charset="-128"/>
            </a:endParaRPr>
          </a:p>
          <a:p>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なお、既存の大阪府万博推進本部、大阪市万博連絡調整会議は廃止する。</a:t>
            </a:r>
            <a:endParaRPr lang="en-US" altLang="ja-JP" sz="1300"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3195911" y="3226687"/>
            <a:ext cx="2906554" cy="276999"/>
          </a:xfrm>
          <a:prstGeom prst="rect">
            <a:avLst/>
          </a:prstGeom>
          <a:noFill/>
          <a:ln>
            <a:noFill/>
          </a:ln>
        </p:spPr>
        <p:txBody>
          <a:bodyPr wrap="square" rtlCol="0">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必要に応じて関係部局長・区長が出席</a:t>
            </a:r>
            <a:endParaRPr lang="en-US" altLang="ja-JP" sz="12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572000" y="3512896"/>
            <a:ext cx="4834827" cy="292388"/>
          </a:xfrm>
          <a:prstGeom prst="rect">
            <a:avLst/>
          </a:prstGeom>
          <a:noFill/>
          <a:ln>
            <a:noFill/>
          </a:ln>
        </p:spPr>
        <p:txBody>
          <a:bodyPr wrap="square" rtlCol="0">
            <a:spAutoFit/>
          </a:bodyPr>
          <a:lstStyle/>
          <a:p>
            <a:r>
              <a:rPr lang="ja-JP" altLang="en-US" sz="1300" dirty="0">
                <a:latin typeface="Meiryo UI" panose="020B0604030504040204" pitchFamily="50" charset="-128"/>
                <a:ea typeface="Meiryo UI" panose="020B0604030504040204" pitchFamily="50" charset="-128"/>
              </a:rPr>
              <a:t>・幹事会：各部局　総務課長</a:t>
            </a:r>
            <a:r>
              <a:rPr lang="ja-JP" altLang="en-US" sz="1300" dirty="0" smtClean="0">
                <a:latin typeface="Meiryo UI" panose="020B0604030504040204" pitchFamily="50" charset="-128"/>
                <a:ea typeface="Meiryo UI" panose="020B0604030504040204" pitchFamily="50" charset="-128"/>
              </a:rPr>
              <a:t>（所掌事務に</a:t>
            </a:r>
            <a:r>
              <a:rPr lang="ja-JP" altLang="en-US" sz="1300" dirty="0">
                <a:latin typeface="Meiryo UI" panose="020B0604030504040204" pitchFamily="50" charset="-128"/>
                <a:ea typeface="Meiryo UI" panose="020B0604030504040204" pitchFamily="50" charset="-128"/>
              </a:rPr>
              <a:t>関する連絡調整）</a:t>
            </a:r>
          </a:p>
        </p:txBody>
      </p:sp>
      <p:sp>
        <p:nvSpPr>
          <p:cNvPr id="39" name="正方形/長方形 38"/>
          <p:cNvSpPr/>
          <p:nvPr/>
        </p:nvSpPr>
        <p:spPr>
          <a:xfrm>
            <a:off x="3455701" y="4777640"/>
            <a:ext cx="321033" cy="10312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latin typeface="Meiryo UI" panose="020B0604030504040204" pitchFamily="50" charset="-128"/>
                <a:ea typeface="Meiryo UI" panose="020B0604030504040204" pitchFamily="50" charset="-128"/>
              </a:rPr>
              <a:t>産業振興</a:t>
            </a:r>
            <a:r>
              <a:rPr kumimoji="1" lang="ja-JP" altLang="en-US" sz="1100" dirty="0" smtClean="0">
                <a:latin typeface="Meiryo UI" panose="020B0604030504040204" pitchFamily="50" charset="-128"/>
                <a:ea typeface="Meiryo UI" panose="020B0604030504040204" pitchFamily="50" charset="-128"/>
              </a:rPr>
              <a:t>部会</a:t>
            </a:r>
            <a:endParaRPr kumimoji="1" lang="ja-JP" altLang="en-US" sz="1100" dirty="0">
              <a:latin typeface="Meiryo UI" panose="020B0604030504040204" pitchFamily="50" charset="-128"/>
              <a:ea typeface="Meiryo UI" panose="020B0604030504040204" pitchFamily="50" charset="-128"/>
            </a:endParaRPr>
          </a:p>
        </p:txBody>
      </p:sp>
      <p:sp>
        <p:nvSpPr>
          <p:cNvPr id="42" name="正方形/長方形 41"/>
          <p:cNvSpPr/>
          <p:nvPr/>
        </p:nvSpPr>
        <p:spPr>
          <a:xfrm>
            <a:off x="4031789" y="4777640"/>
            <a:ext cx="331112" cy="1017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a:latin typeface="Meiryo UI" panose="020B0604030504040204" pitchFamily="50" charset="-128"/>
                <a:ea typeface="Meiryo UI" panose="020B0604030504040204" pitchFamily="50" charset="-128"/>
              </a:rPr>
              <a:t>地域</a:t>
            </a:r>
            <a:r>
              <a:rPr lang="ja-JP" altLang="en-US" sz="1100" dirty="0" smtClean="0">
                <a:latin typeface="Meiryo UI" panose="020B0604030504040204" pitchFamily="50" charset="-128"/>
                <a:ea typeface="Meiryo UI" panose="020B0604030504040204" pitchFamily="50" charset="-128"/>
              </a:rPr>
              <a:t>連携</a:t>
            </a:r>
            <a:endParaRPr lang="en-US" altLang="ja-JP" sz="1100" dirty="0" smtClean="0">
              <a:latin typeface="Meiryo UI" panose="020B0604030504040204" pitchFamily="50" charset="-128"/>
              <a:ea typeface="Meiryo UI" panose="020B0604030504040204" pitchFamily="50" charset="-128"/>
            </a:endParaRPr>
          </a:p>
          <a:p>
            <a:pPr algn="ctr"/>
            <a:r>
              <a:rPr lang="ja-JP" altLang="en-US" sz="1100" dirty="0" smtClean="0">
                <a:latin typeface="Meiryo UI" panose="020B0604030504040204" pitchFamily="50" charset="-128"/>
                <a:ea typeface="Meiryo UI" panose="020B0604030504040204" pitchFamily="50" charset="-128"/>
              </a:rPr>
              <a:t>イベント</a:t>
            </a:r>
            <a:r>
              <a:rPr kumimoji="1" lang="ja-JP" altLang="en-US" sz="1100" dirty="0" smtClean="0">
                <a:latin typeface="Meiryo UI" panose="020B0604030504040204" pitchFamily="50" charset="-128"/>
                <a:ea typeface="Meiryo UI" panose="020B0604030504040204" pitchFamily="50" charset="-128"/>
              </a:rPr>
              <a:t>部会</a:t>
            </a:r>
            <a:endParaRPr kumimoji="1" lang="ja-JP" altLang="en-US" sz="1100" dirty="0">
              <a:latin typeface="Meiryo UI" panose="020B0604030504040204" pitchFamily="50" charset="-128"/>
              <a:ea typeface="Meiryo UI" panose="020B0604030504040204" pitchFamily="50" charset="-128"/>
            </a:endParaRPr>
          </a:p>
        </p:txBody>
      </p:sp>
      <p:sp>
        <p:nvSpPr>
          <p:cNvPr id="43" name="正方形/長方形 42"/>
          <p:cNvSpPr/>
          <p:nvPr/>
        </p:nvSpPr>
        <p:spPr>
          <a:xfrm>
            <a:off x="4626814" y="4772735"/>
            <a:ext cx="330787" cy="10275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a:latin typeface="Meiryo UI" panose="020B0604030504040204" pitchFamily="50" charset="-128"/>
                <a:ea typeface="Meiryo UI" panose="020B0604030504040204" pitchFamily="50" charset="-128"/>
              </a:rPr>
              <a:t>交通対策</a:t>
            </a:r>
            <a:r>
              <a:rPr kumimoji="1" lang="ja-JP" altLang="en-US" sz="1100" dirty="0" smtClean="0">
                <a:latin typeface="Meiryo UI" panose="020B0604030504040204" pitchFamily="50" charset="-128"/>
                <a:ea typeface="Meiryo UI" panose="020B0604030504040204" pitchFamily="50" charset="-128"/>
              </a:rPr>
              <a:t>部会</a:t>
            </a:r>
            <a:endParaRPr kumimoji="1" lang="ja-JP" altLang="en-US" sz="1100" dirty="0">
              <a:latin typeface="Meiryo UI" panose="020B0604030504040204" pitchFamily="50" charset="-128"/>
              <a:ea typeface="Meiryo UI" panose="020B0604030504040204" pitchFamily="50" charset="-128"/>
            </a:endParaRPr>
          </a:p>
        </p:txBody>
      </p:sp>
      <p:sp>
        <p:nvSpPr>
          <p:cNvPr id="50" name="正方形/長方形 49"/>
          <p:cNvSpPr/>
          <p:nvPr/>
        </p:nvSpPr>
        <p:spPr>
          <a:xfrm>
            <a:off x="5190618" y="4770919"/>
            <a:ext cx="345159" cy="1017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latin typeface="Meiryo UI" panose="020B0604030504040204" pitchFamily="50" charset="-128"/>
                <a:ea typeface="Meiryo UI" panose="020B0604030504040204" pitchFamily="50" charset="-128"/>
              </a:rPr>
              <a:t>ユニバ</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サルデザイン</a:t>
            </a:r>
            <a:r>
              <a:rPr kumimoji="1" lang="ja-JP" altLang="en-US" sz="1100" dirty="0" smtClean="0">
                <a:latin typeface="Meiryo UI" panose="020B0604030504040204" pitchFamily="50" charset="-128"/>
                <a:ea typeface="Meiryo UI" panose="020B0604030504040204" pitchFamily="50" charset="-128"/>
              </a:rPr>
              <a:t>部会</a:t>
            </a:r>
            <a:endParaRPr kumimoji="1" lang="ja-JP" altLang="en-US" sz="1100" dirty="0">
              <a:latin typeface="Meiryo UI" panose="020B0604030504040204" pitchFamily="50" charset="-128"/>
              <a:ea typeface="Meiryo UI" panose="020B0604030504040204" pitchFamily="50" charset="-128"/>
            </a:endParaRPr>
          </a:p>
        </p:txBody>
      </p:sp>
      <p:sp>
        <p:nvSpPr>
          <p:cNvPr id="51" name="正方形/長方形 50"/>
          <p:cNvSpPr/>
          <p:nvPr/>
        </p:nvSpPr>
        <p:spPr>
          <a:xfrm>
            <a:off x="5774894" y="4770970"/>
            <a:ext cx="312292" cy="1004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latin typeface="Meiryo UI" panose="020B0604030504040204" pitchFamily="50" charset="-128"/>
                <a:ea typeface="Meiryo UI" panose="020B0604030504040204" pitchFamily="50" charset="-128"/>
              </a:rPr>
              <a:t>参加促進部会</a:t>
            </a:r>
            <a:endParaRPr kumimoji="1" lang="ja-JP" altLang="en-US" sz="1100" dirty="0">
              <a:latin typeface="Meiryo UI" panose="020B0604030504040204" pitchFamily="50" charset="-128"/>
              <a:ea typeface="Meiryo UI" panose="020B0604030504040204" pitchFamily="50" charset="-128"/>
            </a:endParaRPr>
          </a:p>
        </p:txBody>
      </p:sp>
      <p:sp>
        <p:nvSpPr>
          <p:cNvPr id="52" name="正方形/長方形 51"/>
          <p:cNvSpPr/>
          <p:nvPr/>
        </p:nvSpPr>
        <p:spPr>
          <a:xfrm>
            <a:off x="6914904" y="4770919"/>
            <a:ext cx="322608" cy="1004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latin typeface="Meiryo UI" panose="020B0604030504040204" pitchFamily="50" charset="-128"/>
                <a:ea typeface="Meiryo UI" panose="020B0604030504040204" pitchFamily="50" charset="-128"/>
              </a:rPr>
              <a:t>ス</a:t>
            </a:r>
            <a:r>
              <a:rPr lang="en-US" altLang="ja-JP" sz="1100" dirty="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パ</a:t>
            </a:r>
            <a:r>
              <a:rPr lang="en-US" altLang="ja-JP" sz="1100" dirty="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シティ部会</a:t>
            </a:r>
            <a:endParaRPr kumimoji="1" lang="ja-JP" altLang="en-US" sz="1100" dirty="0">
              <a:latin typeface="Meiryo UI" panose="020B0604030504040204" pitchFamily="50" charset="-128"/>
              <a:ea typeface="Meiryo UI" panose="020B0604030504040204" pitchFamily="50" charset="-128"/>
            </a:endParaRPr>
          </a:p>
        </p:txBody>
      </p:sp>
      <p:sp>
        <p:nvSpPr>
          <p:cNvPr id="54" name="正方形/長方形 53"/>
          <p:cNvSpPr/>
          <p:nvPr/>
        </p:nvSpPr>
        <p:spPr>
          <a:xfrm>
            <a:off x="6325304" y="4757438"/>
            <a:ext cx="351482" cy="1004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a:latin typeface="Meiryo UI" panose="020B0604030504040204" pitchFamily="50" charset="-128"/>
                <a:ea typeface="Meiryo UI" panose="020B0604030504040204" pitchFamily="50" charset="-128"/>
              </a:rPr>
              <a:t>環境</a:t>
            </a:r>
            <a:r>
              <a:rPr kumimoji="1" lang="ja-JP" altLang="en-US" sz="1100" dirty="0" smtClean="0">
                <a:latin typeface="Meiryo UI" panose="020B0604030504040204" pitchFamily="50" charset="-128"/>
                <a:ea typeface="Meiryo UI" panose="020B0604030504040204" pitchFamily="50" charset="-128"/>
              </a:rPr>
              <a:t>部会</a:t>
            </a:r>
            <a:endParaRPr kumimoji="1" lang="ja-JP" altLang="en-US" sz="1100" dirty="0">
              <a:latin typeface="Meiryo UI" panose="020B0604030504040204" pitchFamily="50" charset="-128"/>
              <a:ea typeface="Meiryo UI" panose="020B0604030504040204" pitchFamily="50" charset="-128"/>
            </a:endParaRPr>
          </a:p>
        </p:txBody>
      </p:sp>
      <p:cxnSp>
        <p:nvCxnSpPr>
          <p:cNvPr id="55" name="直線コネクタ 54"/>
          <p:cNvCxnSpPr/>
          <p:nvPr/>
        </p:nvCxnSpPr>
        <p:spPr>
          <a:xfrm>
            <a:off x="3028323" y="4455861"/>
            <a:ext cx="0" cy="3217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616217" y="4440919"/>
            <a:ext cx="0" cy="3217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4202591" y="4437112"/>
            <a:ext cx="0" cy="3217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4792207" y="4455861"/>
            <a:ext cx="0" cy="3217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5363197" y="4444595"/>
            <a:ext cx="0" cy="3217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5931040" y="4444596"/>
            <a:ext cx="0" cy="3217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80017" y="4455861"/>
            <a:ext cx="0" cy="3217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5931040" y="2623678"/>
            <a:ext cx="3312653" cy="400110"/>
          </a:xfrm>
          <a:prstGeom prst="rect">
            <a:avLst/>
          </a:prstGeom>
          <a:noFill/>
          <a:ln>
            <a:noFill/>
          </a:ln>
        </p:spPr>
        <p:txBody>
          <a:bodyPr wrap="square" rtlCol="0">
            <a:spAutoFit/>
          </a:bodyPr>
          <a:lstStyle/>
          <a:p>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区長会議会長、同副会長</a:t>
            </a: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名、</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まちづくり・にぎわい部会長）</a:t>
            </a:r>
            <a:endParaRPr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0586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正方形/長方形 48"/>
          <p:cNvSpPr/>
          <p:nvPr/>
        </p:nvSpPr>
        <p:spPr>
          <a:xfrm>
            <a:off x="2912441" y="3835021"/>
            <a:ext cx="4478285" cy="2350772"/>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lang="en-US" altLang="ja-JP" sz="2400" b="1" dirty="0">
                <a:solidFill>
                  <a:schemeClr val="bg1"/>
                </a:solidFill>
                <a:latin typeface="HG丸ｺﾞｼｯｸM-PRO" panose="020F0600000000000000" pitchFamily="50" charset="-128"/>
                <a:ea typeface="HG丸ｺﾞｼｯｸM-PRO" panose="020F0600000000000000" pitchFamily="50" charset="-128"/>
              </a:rPr>
              <a:t>2025</a:t>
            </a:r>
            <a:r>
              <a:rPr lang="ja-JP" altLang="en-US" sz="2400" b="1" dirty="0">
                <a:solidFill>
                  <a:schemeClr val="bg1"/>
                </a:solidFill>
                <a:latin typeface="HG丸ｺﾞｼｯｸM-PRO" panose="020F0600000000000000" pitchFamily="50" charset="-128"/>
                <a:ea typeface="HG丸ｺﾞｼｯｸM-PRO" panose="020F0600000000000000" pitchFamily="50" charset="-128"/>
              </a:rPr>
              <a:t>年大阪・関西万博推進本部の設置について</a:t>
            </a:r>
          </a:p>
        </p:txBody>
      </p:sp>
      <p:sp>
        <p:nvSpPr>
          <p:cNvPr id="95" name="テキスト ボックス 94"/>
          <p:cNvSpPr txBox="1"/>
          <p:nvPr/>
        </p:nvSpPr>
        <p:spPr>
          <a:xfrm>
            <a:off x="84272" y="572381"/>
            <a:ext cx="3312368" cy="338554"/>
          </a:xfrm>
          <a:prstGeom prst="rect">
            <a:avLst/>
          </a:prstGeom>
          <a:noFill/>
        </p:spPr>
        <p:txBody>
          <a:bodyPr wrap="square" rtlCol="0">
            <a:spAutoFit/>
          </a:bodyPr>
          <a:lstStyle/>
          <a:p>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■オールジャパン体制</a:t>
            </a:r>
            <a:endParaRPr lang="en-US" altLang="ja-JP"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95"/>
          <p:cNvSpPr txBox="1"/>
          <p:nvPr/>
        </p:nvSpPr>
        <p:spPr>
          <a:xfrm>
            <a:off x="8502824" y="6545980"/>
            <a:ext cx="576064" cy="307777"/>
          </a:xfrm>
          <a:prstGeom prst="rect">
            <a:avLst/>
          </a:prstGeom>
          <a:noFill/>
        </p:spPr>
        <p:txBody>
          <a:bodyPr wrap="square" rtlCol="0">
            <a:spAutoFit/>
          </a:bodyPr>
          <a:lstStyle/>
          <a:p>
            <a:pPr algn="r"/>
            <a:r>
              <a:rPr lang="ja-JP" altLang="en-US" sz="1400" dirty="0">
                <a:solidFill>
                  <a:prstClr val="black"/>
                </a:solidFill>
              </a:rPr>
              <a:t>６</a:t>
            </a:r>
          </a:p>
        </p:txBody>
      </p:sp>
      <p:sp>
        <p:nvSpPr>
          <p:cNvPr id="3" name="角丸四角形 2"/>
          <p:cNvSpPr/>
          <p:nvPr/>
        </p:nvSpPr>
        <p:spPr>
          <a:xfrm>
            <a:off x="388382" y="1564832"/>
            <a:ext cx="504056" cy="4401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国</a:t>
            </a:r>
          </a:p>
        </p:txBody>
      </p:sp>
      <p:grpSp>
        <p:nvGrpSpPr>
          <p:cNvPr id="8" name="グループ化 7"/>
          <p:cNvGrpSpPr/>
          <p:nvPr/>
        </p:nvGrpSpPr>
        <p:grpSpPr>
          <a:xfrm>
            <a:off x="1305879" y="1218008"/>
            <a:ext cx="7344816" cy="830350"/>
            <a:chOff x="1230767" y="998569"/>
            <a:chExt cx="7344816" cy="879925"/>
          </a:xfrm>
        </p:grpSpPr>
        <p:sp>
          <p:nvSpPr>
            <p:cNvPr id="4" name="正方形/長方形 3"/>
            <p:cNvSpPr/>
            <p:nvPr/>
          </p:nvSpPr>
          <p:spPr>
            <a:xfrm>
              <a:off x="1230767" y="998569"/>
              <a:ext cx="7344816" cy="879925"/>
            </a:xfrm>
            <a:prstGeom prst="rect">
              <a:avLst/>
            </a:prstGeom>
            <a:solidFill>
              <a:schemeClr val="accent2">
                <a:lumMod val="40000"/>
                <a:lumOff val="60000"/>
              </a:schemeClr>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eiryo UI" panose="020B0604030504040204" pitchFamily="50" charset="-128"/>
                  <a:ea typeface="Meiryo UI" panose="020B0604030504040204" pitchFamily="50" charset="-128"/>
                </a:rPr>
                <a:t>　　　</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経済産業省　　　　　　　　　　　　　　　　　　　　　　　　関係省庁</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（関係省府庁連絡会議）</a:t>
              </a:r>
            </a:p>
            <a:p>
              <a:endParaRPr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529849" y="1148309"/>
              <a:ext cx="2448272" cy="612529"/>
            </a:xfrm>
            <a:prstGeom prst="rect">
              <a:avLst/>
            </a:prstGeom>
            <a:solidFill>
              <a:schemeClr val="bg1"/>
            </a:solid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国際博覧会推進本部</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（事務局：内閣官房）</a:t>
              </a:r>
            </a:p>
          </p:txBody>
        </p:sp>
      </p:grpSp>
      <p:sp>
        <p:nvSpPr>
          <p:cNvPr id="13" name="二等辺三角形 12"/>
          <p:cNvSpPr/>
          <p:nvPr/>
        </p:nvSpPr>
        <p:spPr>
          <a:xfrm rot="10800000">
            <a:off x="3284848" y="2113371"/>
            <a:ext cx="3036926" cy="408787"/>
          </a:xfrm>
          <a:prstGeom prst="triangle">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802" dirty="0"/>
          </a:p>
        </p:txBody>
      </p:sp>
      <p:sp>
        <p:nvSpPr>
          <p:cNvPr id="16" name="テキスト ボックス 15"/>
          <p:cNvSpPr txBox="1"/>
          <p:nvPr/>
        </p:nvSpPr>
        <p:spPr>
          <a:xfrm>
            <a:off x="116673" y="2248369"/>
            <a:ext cx="3312368" cy="338554"/>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実施主体</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7" name="角丸四角形 16"/>
          <p:cNvSpPr/>
          <p:nvPr/>
        </p:nvSpPr>
        <p:spPr>
          <a:xfrm>
            <a:off x="292905" y="2601305"/>
            <a:ext cx="660662" cy="1429457"/>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博覧会協会</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18" name="角丸四角形 17"/>
          <p:cNvSpPr/>
          <p:nvPr/>
        </p:nvSpPr>
        <p:spPr>
          <a:xfrm>
            <a:off x="396122" y="4336041"/>
            <a:ext cx="502976" cy="220993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地元自治体等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1366840" y="4717646"/>
            <a:ext cx="1467369" cy="1800851"/>
          </a:xfrm>
          <a:prstGeom prst="rect">
            <a:avLst/>
          </a:prstGeom>
          <a:solidFill>
            <a:schemeClr val="accent1">
              <a:lumMod val="20000"/>
              <a:lumOff val="8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eiryo UI" panose="020B0604030504040204" pitchFamily="50" charset="-128"/>
                <a:ea typeface="Meiryo UI" panose="020B0604030504040204" pitchFamily="50" charset="-128"/>
              </a:rPr>
              <a:t>経済界</a:t>
            </a:r>
            <a:endParaRPr lang="en-US" altLang="ja-JP" sz="1200" b="1" dirty="0">
              <a:solidFill>
                <a:schemeClr val="tx1"/>
              </a:solidFill>
              <a:latin typeface="Meiryo UI" panose="020B0604030504040204" pitchFamily="50" charset="-128"/>
              <a:ea typeface="Meiryo UI" panose="020B0604030504040204" pitchFamily="50" charset="-128"/>
            </a:endParaRPr>
          </a:p>
          <a:p>
            <a:pPr algn="ctr"/>
            <a:endParaRPr lang="en-US" altLang="ja-JP" sz="1200" b="1" dirty="0">
              <a:solidFill>
                <a:schemeClr val="tx1"/>
              </a:solidFill>
              <a:latin typeface="Meiryo UI" panose="020B0604030504040204" pitchFamily="50" charset="-128"/>
              <a:ea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rPr>
              <a:t>関西経済連合会</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rPr>
              <a:t>大阪商工会議所</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rPr>
              <a:t>関西経済同友会</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84272" y="1198982"/>
            <a:ext cx="1221607" cy="338554"/>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開催主体</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7" name="正方形/長方形 6">
            <a:extLst>
              <a:ext uri="{FF2B5EF4-FFF2-40B4-BE49-F238E27FC236}">
                <a16:creationId xmlns:a16="http://schemas.microsoft.com/office/drawing/2014/main" id="{ADC8C41C-D24F-4290-ADED-9616D876E80C}"/>
              </a:ext>
            </a:extLst>
          </p:cNvPr>
          <p:cNvSpPr/>
          <p:nvPr/>
        </p:nvSpPr>
        <p:spPr>
          <a:xfrm>
            <a:off x="2339752" y="2060848"/>
            <a:ext cx="155734" cy="57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1825865" y="2203996"/>
            <a:ext cx="1150241" cy="246221"/>
          </a:xfrm>
          <a:prstGeom prst="rect">
            <a:avLst/>
          </a:prstGeom>
          <a:solidFill>
            <a:schemeClr val="bg1"/>
          </a:solidFill>
          <a:ln>
            <a:solidFill>
              <a:schemeClr val="tx2"/>
            </a:solidFill>
          </a:ln>
        </p:spPr>
        <p:txBody>
          <a:bodyPr wrap="square" rtlCol="0">
            <a:spAutoFit/>
          </a:bodyPr>
          <a:lstStyle/>
          <a:p>
            <a:r>
              <a:rPr lang="ja-JP" altLang="en-US" sz="1000" dirty="0"/>
              <a:t>指導・監督・支援</a:t>
            </a:r>
            <a:endParaRPr kumimoji="1" lang="ja-JP" altLang="en-US" sz="1000" dirty="0"/>
          </a:p>
        </p:txBody>
      </p:sp>
      <p:sp>
        <p:nvSpPr>
          <p:cNvPr id="20" name="正方形/長方形 19"/>
          <p:cNvSpPr/>
          <p:nvPr/>
        </p:nvSpPr>
        <p:spPr>
          <a:xfrm>
            <a:off x="1619672" y="2612717"/>
            <a:ext cx="6883152" cy="716171"/>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eiryo UI" panose="020B0604030504040204" pitchFamily="50" charset="-128"/>
                <a:ea typeface="Meiryo UI" panose="020B0604030504040204" pitchFamily="50" charset="-128"/>
              </a:rPr>
              <a:t>公益社団法人</a:t>
            </a:r>
            <a:r>
              <a:rPr lang="en-US" altLang="ja-JP" b="1" dirty="0">
                <a:solidFill>
                  <a:schemeClr val="tx1"/>
                </a:solidFill>
                <a:latin typeface="Meiryo UI" panose="020B0604030504040204" pitchFamily="50" charset="-128"/>
                <a:ea typeface="Meiryo UI" panose="020B0604030504040204" pitchFamily="50" charset="-128"/>
              </a:rPr>
              <a:t>2025</a:t>
            </a:r>
            <a:r>
              <a:rPr lang="ja-JP" altLang="en-US" b="1" dirty="0">
                <a:solidFill>
                  <a:schemeClr val="tx1"/>
                </a:solidFill>
                <a:latin typeface="Meiryo UI" panose="020B0604030504040204" pitchFamily="50" charset="-128"/>
                <a:ea typeface="Meiryo UI" panose="020B0604030504040204" pitchFamily="50" charset="-128"/>
              </a:rPr>
              <a:t>年</a:t>
            </a:r>
            <a:r>
              <a:rPr lang="ja-JP" altLang="en-US" b="1" dirty="0" smtClean="0">
                <a:solidFill>
                  <a:schemeClr val="tx1"/>
                </a:solidFill>
                <a:latin typeface="Meiryo UI" panose="020B0604030504040204" pitchFamily="50" charset="-128"/>
                <a:ea typeface="Meiryo UI" panose="020B0604030504040204" pitchFamily="50" charset="-128"/>
              </a:rPr>
              <a:t>日本国際博覧会</a:t>
            </a:r>
            <a:r>
              <a:rPr lang="ja-JP" altLang="en-US" b="1" dirty="0">
                <a:solidFill>
                  <a:schemeClr val="tx1"/>
                </a:solidFill>
                <a:latin typeface="Meiryo UI" panose="020B0604030504040204" pitchFamily="50" charset="-128"/>
                <a:ea typeface="Meiryo UI" panose="020B0604030504040204" pitchFamily="50" charset="-128"/>
              </a:rPr>
              <a:t>協会</a:t>
            </a:r>
            <a:endParaRPr lang="en-US" altLang="ja-JP" b="1"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会長：経団連会長</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副会長：知事・市長、関経連</a:t>
            </a:r>
            <a:r>
              <a:rPr lang="ja-JP" altLang="en-US" sz="1200" dirty="0" smtClean="0">
                <a:solidFill>
                  <a:schemeClr val="tx1"/>
                </a:solidFill>
                <a:latin typeface="Meiryo UI" panose="020B0604030504040204" pitchFamily="50" charset="-128"/>
                <a:ea typeface="Meiryo UI" panose="020B0604030504040204" pitchFamily="50" charset="-128"/>
              </a:rPr>
              <a:t>会長、広域連合長など</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7499802" y="5885320"/>
            <a:ext cx="1575959" cy="530905"/>
          </a:xfrm>
          <a:prstGeom prst="rect">
            <a:avLst/>
          </a:prstGeom>
          <a:solidFill>
            <a:schemeClr val="accent1">
              <a:lumMod val="20000"/>
              <a:lumOff val="8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eiryo UI" panose="020B0604030504040204" pitchFamily="50" charset="-128"/>
                <a:ea typeface="Meiryo UI" panose="020B0604030504040204" pitchFamily="50" charset="-128"/>
              </a:rPr>
              <a:t>関西広域連合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4555234" y="2164240"/>
            <a:ext cx="573542" cy="276999"/>
          </a:xfrm>
          <a:prstGeom prst="rect">
            <a:avLst/>
          </a:prstGeom>
          <a:noFill/>
          <a:ln>
            <a:noFill/>
          </a:ln>
        </p:spPr>
        <p:txBody>
          <a:bodyPr wrap="square" rtlCol="0">
            <a:spAutoFit/>
          </a:bodyPr>
          <a:lstStyle/>
          <a:p>
            <a:pPr algn="ctr"/>
            <a:r>
              <a:rPr lang="ja-JP" altLang="en-US" sz="1200" dirty="0" smtClean="0"/>
              <a:t>要請</a:t>
            </a:r>
            <a:endParaRPr kumimoji="1" lang="ja-JP" altLang="en-US" sz="1200" dirty="0"/>
          </a:p>
        </p:txBody>
      </p:sp>
      <p:sp>
        <p:nvSpPr>
          <p:cNvPr id="34" name="上下矢印 33"/>
          <p:cNvSpPr/>
          <p:nvPr/>
        </p:nvSpPr>
        <p:spPr>
          <a:xfrm>
            <a:off x="1686319" y="3436555"/>
            <a:ext cx="1069659" cy="1221816"/>
          </a:xfrm>
          <a:prstGeom prst="upDownArrow">
            <a:avLst>
              <a:gd name="adj1" fmla="val 36407"/>
              <a:gd name="adj2" fmla="val 189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協力・連携</a:t>
            </a:r>
            <a:endParaRPr kumimoji="1" lang="ja-JP" altLang="en-US" sz="1200" dirty="0"/>
          </a:p>
        </p:txBody>
      </p:sp>
      <p:sp>
        <p:nvSpPr>
          <p:cNvPr id="37" name="上下矢印 36"/>
          <p:cNvSpPr/>
          <p:nvPr/>
        </p:nvSpPr>
        <p:spPr>
          <a:xfrm rot="5400000">
            <a:off x="4930209" y="4379598"/>
            <a:ext cx="545246" cy="4157637"/>
          </a:xfrm>
          <a:prstGeom prst="upDownArrow">
            <a:avLst>
              <a:gd name="adj1" fmla="val 56316"/>
              <a:gd name="adj2" fmla="val 37549"/>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200" dirty="0" smtClean="0"/>
              <a:t>連携・協力</a:t>
            </a:r>
            <a:endParaRPr kumimoji="1" lang="ja-JP" altLang="en-US" sz="1200" dirty="0"/>
          </a:p>
        </p:txBody>
      </p:sp>
      <p:sp>
        <p:nvSpPr>
          <p:cNvPr id="47" name="上下矢印 46"/>
          <p:cNvSpPr/>
          <p:nvPr/>
        </p:nvSpPr>
        <p:spPr>
          <a:xfrm>
            <a:off x="4405341" y="3349461"/>
            <a:ext cx="1446869" cy="440563"/>
          </a:xfrm>
          <a:prstGeom prst="upDownArrow">
            <a:avLst>
              <a:gd name="adj1" fmla="val 48702"/>
              <a:gd name="adj2" fmla="val 270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協力・連携</a:t>
            </a:r>
            <a:endParaRPr kumimoji="1" lang="ja-JP" altLang="en-US" sz="1200" dirty="0"/>
          </a:p>
        </p:txBody>
      </p:sp>
      <p:sp>
        <p:nvSpPr>
          <p:cNvPr id="48" name="上下矢印 47"/>
          <p:cNvSpPr/>
          <p:nvPr/>
        </p:nvSpPr>
        <p:spPr>
          <a:xfrm>
            <a:off x="7649688" y="3401851"/>
            <a:ext cx="1019645" cy="2449510"/>
          </a:xfrm>
          <a:prstGeom prst="upDownArrow">
            <a:avLst>
              <a:gd name="adj1" fmla="val 36407"/>
              <a:gd name="adj2" fmla="val 189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協力・連携</a:t>
            </a:r>
            <a:endParaRPr kumimoji="1" lang="ja-JP" altLang="en-US" sz="1200" dirty="0"/>
          </a:p>
        </p:txBody>
      </p:sp>
      <p:pic>
        <p:nvPicPr>
          <p:cNvPr id="9" name="図 8"/>
          <p:cNvPicPr>
            <a:picLocks noChangeAspect="1"/>
          </p:cNvPicPr>
          <p:nvPr/>
        </p:nvPicPr>
        <p:blipFill>
          <a:blip r:embed="rId2"/>
          <a:stretch>
            <a:fillRect/>
          </a:stretch>
        </p:blipFill>
        <p:spPr>
          <a:xfrm>
            <a:off x="2924806" y="3891596"/>
            <a:ext cx="4574996" cy="2249200"/>
          </a:xfrm>
          <a:prstGeom prst="rect">
            <a:avLst/>
          </a:prstGeom>
        </p:spPr>
      </p:pic>
    </p:spTree>
    <p:extLst>
      <p:ext uri="{BB962C8B-B14F-4D97-AF65-F5344CB8AC3E}">
        <p14:creationId xmlns:p14="http://schemas.microsoft.com/office/powerpoint/2010/main" val="296857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287" y="0"/>
            <a:ext cx="9144000" cy="461665"/>
          </a:xfrm>
          <a:prstGeom prst="rect">
            <a:avLst/>
          </a:prstGeom>
          <a:solidFill>
            <a:schemeClr val="tx2"/>
          </a:solidFill>
        </p:spPr>
        <p:txBody>
          <a:bodyPr wrap="square" rtlCol="0">
            <a:spAutoFit/>
          </a:bodyP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専門部会の設置に</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ついて</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026637346"/>
              </p:ext>
            </p:extLst>
          </p:nvPr>
        </p:nvGraphicFramePr>
        <p:xfrm>
          <a:off x="124920" y="599829"/>
          <a:ext cx="8886562" cy="5395481"/>
        </p:xfrm>
        <a:graphic>
          <a:graphicData uri="http://schemas.openxmlformats.org/drawingml/2006/table">
            <a:tbl>
              <a:tblPr firstRow="1" bandRow="1">
                <a:tableStyleId>{5C22544A-7EE6-4342-B048-85BDC9FD1C3A}</a:tableStyleId>
              </a:tblPr>
              <a:tblGrid>
                <a:gridCol w="1926800">
                  <a:extLst>
                    <a:ext uri="{9D8B030D-6E8A-4147-A177-3AD203B41FA5}">
                      <a16:colId xmlns:a16="http://schemas.microsoft.com/office/drawing/2014/main" val="2184995939"/>
                    </a:ext>
                  </a:extLst>
                </a:gridCol>
                <a:gridCol w="4968552">
                  <a:extLst>
                    <a:ext uri="{9D8B030D-6E8A-4147-A177-3AD203B41FA5}">
                      <a16:colId xmlns:a16="http://schemas.microsoft.com/office/drawing/2014/main" val="905896435"/>
                    </a:ext>
                  </a:extLst>
                </a:gridCol>
                <a:gridCol w="1991210">
                  <a:extLst>
                    <a:ext uri="{9D8B030D-6E8A-4147-A177-3AD203B41FA5}">
                      <a16:colId xmlns:a16="http://schemas.microsoft.com/office/drawing/2014/main" val="3655606857"/>
                    </a:ext>
                  </a:extLst>
                </a:gridCol>
              </a:tblGrid>
              <a:tr h="434901">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専門部会</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主な課題と検討内容（イメージ）</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（例）関係部局</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i="1"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solidFill>
                  </a:tcPr>
                </a:tc>
                <a:extLst>
                  <a:ext uri="{0D108BD9-81ED-4DB2-BD59-A6C34878D82A}">
                    <a16:rowId xmlns:a16="http://schemas.microsoft.com/office/drawing/2014/main" val="617028530"/>
                  </a:ext>
                </a:extLst>
              </a:tr>
              <a:tr h="1170134">
                <a:tc>
                  <a:txBody>
                    <a:bodyPr/>
                    <a:lstStyle/>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財政総務部会</a:t>
                      </a:r>
                      <a:r>
                        <a:rPr kumimoji="1" lang="ja-JP" altLang="en-US" sz="1200" dirty="0">
                          <a:solidFill>
                            <a:schemeClr val="tx1"/>
                          </a:solidFill>
                          <a:latin typeface="Meiryo UI" panose="020B0604030504040204" pitchFamily="50" charset="-128"/>
                          <a:ea typeface="Meiryo UI" panose="020B0604030504040204" pitchFamily="50" charset="-128"/>
                        </a:rPr>
                        <a:t>　</a:t>
                      </a:r>
                    </a:p>
                  </a:txBody>
                  <a:tcPr marL="68580" marR="68580" marT="34290" marB="34290" anchor="ctr">
                    <a:solidFill>
                      <a:schemeClr val="accent6">
                        <a:lumMod val="60000"/>
                        <a:lumOff val="40000"/>
                      </a:schemeClr>
                    </a:solidFill>
                  </a:tcPr>
                </a:tc>
                <a:tc>
                  <a:txBody>
                    <a:bodyPr/>
                    <a:lstStyle/>
                    <a:p>
                      <a:pPr>
                        <a:lnSpc>
                          <a:spcPts val="1400"/>
                        </a:lnSpc>
                      </a:pPr>
                      <a:endParaRPr kumimoji="1" lang="en-US" altLang="ja-JP" sz="1200" dirty="0" smtClean="0">
                        <a:solidFill>
                          <a:schemeClr val="tx1"/>
                        </a:solidFill>
                        <a:latin typeface="+mn-ea"/>
                        <a:ea typeface="+mn-ea"/>
                      </a:endParaRPr>
                    </a:p>
                    <a:p>
                      <a:pPr algn="l">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万博開催に向けた施策面・財政面・人事面での連携・とりまとめ</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⇒万博推進に必要な予算・人員の確保</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大阪版万博アクションプランの策定・推進</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などを検討</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chemeClr val="accent6">
                        <a:lumMod val="60000"/>
                        <a:lumOff val="40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府）政策企画部、財務部、</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　　　総務部　　</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市）政策企画室、財政局、</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　　　総務局</a:t>
                      </a:r>
                      <a:r>
                        <a:rPr kumimoji="1" lang="ja-JP" altLang="en-US" sz="1200" u="none" dirty="0">
                          <a:solidFill>
                            <a:schemeClr val="tx1"/>
                          </a:solidFill>
                          <a:latin typeface="Meiryo UI" panose="020B0604030504040204" pitchFamily="50" charset="-128"/>
                          <a:ea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n-cs"/>
                        </a:rPr>
                        <a:t>府・市）万博推進局</a:t>
                      </a:r>
                      <a:r>
                        <a:rPr kumimoji="1" lang="ja-JP" altLang="en-US" sz="1200" u="none" dirty="0">
                          <a:solidFill>
                            <a:schemeClr val="tx1"/>
                          </a:solidFill>
                          <a:latin typeface="Meiryo UI" panose="020B0604030504040204" pitchFamily="50" charset="-128"/>
                          <a:ea typeface="Meiryo UI" panose="020B0604030504040204" pitchFamily="50" charset="-128"/>
                        </a:rPr>
                        <a:t>　</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　　　　　　　　　　　　　　　</a:t>
                      </a:r>
                      <a:endParaRPr kumimoji="1" lang="ja-JP" altLang="en-US" sz="1200" i="0" u="non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chemeClr val="accent6">
                        <a:lumMod val="60000"/>
                        <a:lumOff val="40000"/>
                      </a:schemeClr>
                    </a:solidFill>
                  </a:tcPr>
                </a:tc>
                <a:extLst>
                  <a:ext uri="{0D108BD9-81ED-4DB2-BD59-A6C34878D82A}">
                    <a16:rowId xmlns:a16="http://schemas.microsoft.com/office/drawing/2014/main" val="2884070581"/>
                  </a:ext>
                </a:extLst>
              </a:tr>
              <a:tr h="1739605">
                <a:tc>
                  <a:txBody>
                    <a:bodyP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危機管理部会　</a:t>
                      </a:r>
                    </a:p>
                  </a:txBody>
                  <a:tcPr marL="68580" marR="68580" marT="34290" marB="34290" anchor="ctr">
                    <a:solidFill>
                      <a:schemeClr val="accent6">
                        <a:lumMod val="40000"/>
                        <a:lumOff val="60000"/>
                      </a:schemeClr>
                    </a:solidFill>
                  </a:tcPr>
                </a:tc>
                <a:tc>
                  <a:txBody>
                    <a:bodyPr/>
                    <a:lstStyle/>
                    <a:p>
                      <a:pPr>
                        <a:lnSpc>
                          <a:spcPts val="1400"/>
                        </a:lnSpc>
                      </a:pPr>
                      <a:endParaRPr kumimoji="1" lang="en-US" altLang="ja-JP" sz="1200" dirty="0" smtClean="0">
                        <a:solidFill>
                          <a:schemeClr val="tx1"/>
                        </a:solidFill>
                        <a:latin typeface="+mn-ea"/>
                        <a:ea typeface="+mn-ea"/>
                      </a:endParaRPr>
                    </a:p>
                    <a:p>
                      <a:pPr>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会場周辺等における危機管理・安全対策の実施</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⇒協会が設置している「安全対策協議会」や周辺市町村等と連携し、</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　・警備体制や消防防災・救急体制</a:t>
                      </a:r>
                      <a:br>
                        <a:rPr kumimoji="1" lang="ja-JP" altLang="en-US" sz="1200" dirty="0" smtClean="0">
                          <a:solidFill>
                            <a:schemeClr val="tx1"/>
                          </a:solidFill>
                          <a:latin typeface="Meiryo UI" panose="020B0604030504040204" pitchFamily="50" charset="-128"/>
                          <a:ea typeface="Meiryo UI" panose="020B0604030504040204" pitchFamily="50" charset="-128"/>
                        </a:rPr>
                      </a:br>
                      <a:r>
                        <a:rPr kumimoji="1" lang="ja-JP" altLang="en-US" sz="1200" dirty="0" smtClean="0">
                          <a:solidFill>
                            <a:schemeClr val="tx1"/>
                          </a:solidFill>
                          <a:latin typeface="Meiryo UI" panose="020B0604030504040204" pitchFamily="50" charset="-128"/>
                          <a:ea typeface="Meiryo UI" panose="020B0604030504040204" pitchFamily="50" charset="-128"/>
                        </a:rPr>
                        <a:t>　・災害時における周辺滞在客の避難に向けた対策構築</a:t>
                      </a:r>
                      <a:endParaRPr kumimoji="1" lang="en-US" altLang="ja-JP" sz="1200" dirty="0" smtClean="0">
                        <a:solidFill>
                          <a:schemeClr val="tx1"/>
                        </a:solidFill>
                        <a:latin typeface="+mn-ea"/>
                        <a:ea typeface="+mn-ea"/>
                      </a:endParaRPr>
                    </a:p>
                    <a:p>
                      <a:pPr algn="r">
                        <a:lnSpc>
                          <a:spcPts val="140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n-cs"/>
                        </a:rPr>
                        <a:t>などを検討</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chemeClr val="accent6">
                        <a:lumMod val="40000"/>
                        <a:lumOff val="60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府</a:t>
                      </a:r>
                      <a:r>
                        <a:rPr kumimoji="1" lang="ja-JP" altLang="en-US" sz="1200" u="none" dirty="0">
                          <a:solidFill>
                            <a:schemeClr val="tx1"/>
                          </a:solidFill>
                          <a:latin typeface="Meiryo UI" panose="020B0604030504040204" pitchFamily="50" charset="-128"/>
                          <a:ea typeface="Meiryo UI" panose="020B0604030504040204" pitchFamily="50" charset="-128"/>
                        </a:rPr>
                        <a:t>）危機管理室、府警</a:t>
                      </a:r>
                      <a:r>
                        <a:rPr kumimoji="1" lang="ja-JP" altLang="en-US" sz="1200" u="none" dirty="0" smtClean="0">
                          <a:solidFill>
                            <a:schemeClr val="tx1"/>
                          </a:solidFill>
                          <a:latin typeface="Meiryo UI" panose="020B0604030504040204" pitchFamily="50" charset="-128"/>
                          <a:ea typeface="Meiryo UI" panose="020B0604030504040204" pitchFamily="50" charset="-128"/>
                        </a:rPr>
                        <a:t>本部、</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　　　都市整備部</a:t>
                      </a:r>
                      <a:endParaRPr kumimoji="1" lang="ja-JP" altLang="en-US" sz="12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a:solidFill>
                            <a:schemeClr val="tx1"/>
                          </a:solidFill>
                          <a:latin typeface="Meiryo UI" panose="020B0604030504040204" pitchFamily="50" charset="-128"/>
                          <a:ea typeface="Meiryo UI" panose="020B0604030504040204" pitchFamily="50" charset="-128"/>
                        </a:rPr>
                        <a:t>市）危機管理室、</a:t>
                      </a:r>
                      <a:r>
                        <a:rPr kumimoji="1" lang="ja-JP" altLang="en-US" sz="1200" u="none" dirty="0" smtClean="0">
                          <a:solidFill>
                            <a:schemeClr val="tx1"/>
                          </a:solidFill>
                          <a:latin typeface="Meiryo UI" panose="020B0604030504040204" pitchFamily="50" charset="-128"/>
                          <a:ea typeface="Meiryo UI" panose="020B0604030504040204" pitchFamily="50" charset="-128"/>
                        </a:rPr>
                        <a:t>消防局、</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　　　建設局、区役所</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a:solidFill>
                            <a:schemeClr val="tx1"/>
                          </a:solidFill>
                          <a:latin typeface="Meiryo UI" panose="020B0604030504040204" pitchFamily="50" charset="-128"/>
                          <a:ea typeface="Meiryo UI" panose="020B0604030504040204" pitchFamily="50" charset="-128"/>
                        </a:rPr>
                        <a:t>府・市</a:t>
                      </a:r>
                      <a:r>
                        <a:rPr kumimoji="1" lang="ja-JP" altLang="en-US" sz="1200" u="none" dirty="0" smtClean="0">
                          <a:solidFill>
                            <a:schemeClr val="tx1"/>
                          </a:solidFill>
                          <a:latin typeface="Meiryo UI" panose="020B0604030504040204" pitchFamily="50" charset="-128"/>
                          <a:ea typeface="Meiryo UI" panose="020B0604030504040204" pitchFamily="50" charset="-128"/>
                        </a:rPr>
                        <a:t>）大阪都市計画局、　　</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　　　　　 大阪</a:t>
                      </a:r>
                      <a:r>
                        <a:rPr kumimoji="1" lang="ja-JP" altLang="en-US" sz="1200" u="none" dirty="0">
                          <a:solidFill>
                            <a:schemeClr val="tx1"/>
                          </a:solidFill>
                          <a:latin typeface="Meiryo UI" panose="020B0604030504040204" pitchFamily="50" charset="-128"/>
                          <a:ea typeface="Meiryo UI" panose="020B0604030504040204" pitchFamily="50" charset="-128"/>
                        </a:rPr>
                        <a:t>港湾局　　                 　　</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　　　　　　　　　　　　　　　　　　</a:t>
                      </a:r>
                      <a:endParaRPr kumimoji="1" lang="ja-JP" altLang="en-US" sz="1200" i="0" u="non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chemeClr val="accent6">
                        <a:lumMod val="40000"/>
                        <a:lumOff val="60000"/>
                      </a:schemeClr>
                    </a:solidFill>
                  </a:tcPr>
                </a:tc>
                <a:extLst>
                  <a:ext uri="{0D108BD9-81ED-4DB2-BD59-A6C34878D82A}">
                    <a16:rowId xmlns:a16="http://schemas.microsoft.com/office/drawing/2014/main" val="1903665467"/>
                  </a:ext>
                </a:extLst>
              </a:tr>
              <a:tr h="1500826">
                <a:tc>
                  <a:txBody>
                    <a:bodyP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医療衛生部会　</a:t>
                      </a:r>
                    </a:p>
                  </a:txBody>
                  <a:tcPr marL="68580" marR="68580" marT="34290" marB="34290" anchor="ctr">
                    <a:solidFill>
                      <a:schemeClr val="accent6">
                        <a:lumMod val="60000"/>
                        <a:lumOff val="40000"/>
                      </a:schemeClr>
                    </a:solidFill>
                  </a:tcPr>
                </a:tc>
                <a:tc>
                  <a:txBody>
                    <a:bodyPr/>
                    <a:lstStyle/>
                    <a:p>
                      <a:pPr>
                        <a:lnSpc>
                          <a:spcPts val="1400"/>
                        </a:lnSpc>
                      </a:pPr>
                      <a:endParaRPr kumimoji="1" lang="en-US" altLang="ja-JP" sz="1200" dirty="0" smtClean="0">
                        <a:solidFill>
                          <a:schemeClr val="tx1"/>
                        </a:solidFill>
                        <a:latin typeface="+mn-ea"/>
                        <a:ea typeface="+mn-ea"/>
                      </a:endParaRPr>
                    </a:p>
                    <a:p>
                      <a:pPr>
                        <a:lnSpc>
                          <a:spcPts val="1400"/>
                        </a:lnSpc>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会場内外における保健医療衛生対策の実施</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⇒協会が設置している「保健医療衛生対策協議会」と連携し、</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　・協会が構築する医療救護体制の整備に向けての連携・応援</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　・食品衛生、環境衛生の監視体制の整備</a:t>
                      </a:r>
                      <a:br>
                        <a:rPr kumimoji="1" lang="ja-JP" altLang="en-US" sz="1200" dirty="0" smtClean="0">
                          <a:solidFill>
                            <a:schemeClr val="tx1"/>
                          </a:solidFill>
                          <a:latin typeface="Meiryo UI" panose="020B0604030504040204" pitchFamily="50" charset="-128"/>
                          <a:ea typeface="Meiryo UI" panose="020B0604030504040204" pitchFamily="50" charset="-128"/>
                        </a:rPr>
                      </a:br>
                      <a:r>
                        <a:rPr kumimoji="1" lang="ja-JP" altLang="en-US" sz="1200" dirty="0" smtClean="0">
                          <a:solidFill>
                            <a:schemeClr val="tx1"/>
                          </a:solidFill>
                          <a:latin typeface="Meiryo UI" panose="020B0604030504040204" pitchFamily="50" charset="-128"/>
                          <a:ea typeface="Meiryo UI" panose="020B0604030504040204" pitchFamily="50" charset="-128"/>
                        </a:rPr>
                        <a:t>　・医療関係団体や関係者等との連携・連絡調整</a:t>
                      </a:r>
                      <a:br>
                        <a:rPr kumimoji="1" lang="ja-JP" altLang="en-US" sz="1200" dirty="0" smtClean="0">
                          <a:solidFill>
                            <a:schemeClr val="tx1"/>
                          </a:solidFill>
                          <a:latin typeface="Meiryo UI" panose="020B0604030504040204" pitchFamily="50" charset="-128"/>
                          <a:ea typeface="Meiryo UI" panose="020B0604030504040204" pitchFamily="50" charset="-128"/>
                        </a:rPr>
                      </a:br>
                      <a:r>
                        <a:rPr kumimoji="1" lang="ja-JP" altLang="en-US" sz="1200" dirty="0" smtClean="0">
                          <a:solidFill>
                            <a:schemeClr val="tx1"/>
                          </a:solidFill>
                          <a:latin typeface="Meiryo UI" panose="020B0604030504040204" pitchFamily="50" charset="-128"/>
                          <a:ea typeface="Meiryo UI" panose="020B0604030504040204" pitchFamily="50" charset="-128"/>
                        </a:rPr>
                        <a:t>　・感染症対策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rPr>
                        <a:t>などを検討</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accent6">
                        <a:lumMod val="60000"/>
                        <a:lumOff val="40000"/>
                      </a:schemeClr>
                    </a:solidFill>
                  </a:tcPr>
                </a:tc>
                <a:tc>
                  <a:txBody>
                    <a:bodyPr/>
                    <a:lstStyle/>
                    <a:p>
                      <a:pPr>
                        <a:lnSpc>
                          <a:spcPts val="1400"/>
                        </a:lnSpc>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府</a:t>
                      </a:r>
                      <a:r>
                        <a:rPr kumimoji="1" lang="ja-JP" altLang="en-US" sz="1200" u="none" dirty="0">
                          <a:solidFill>
                            <a:schemeClr val="tx1"/>
                          </a:solidFill>
                          <a:latin typeface="Meiryo UI" panose="020B0604030504040204" pitchFamily="50" charset="-128"/>
                          <a:ea typeface="Meiryo UI" panose="020B0604030504040204" pitchFamily="50" charset="-128"/>
                        </a:rPr>
                        <a:t>）健康医療部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a:solidFill>
                            <a:schemeClr val="tx1"/>
                          </a:solidFill>
                          <a:latin typeface="Meiryo UI" panose="020B0604030504040204" pitchFamily="50" charset="-128"/>
                          <a:ea typeface="Meiryo UI" panose="020B0604030504040204" pitchFamily="50" charset="-128"/>
                        </a:rPr>
                        <a:t>市）</a:t>
                      </a:r>
                      <a:r>
                        <a:rPr kumimoji="1" lang="ja-JP" altLang="en-US" sz="1200" u="none" dirty="0" smtClean="0">
                          <a:solidFill>
                            <a:schemeClr val="tx1"/>
                          </a:solidFill>
                          <a:latin typeface="Meiryo UI" panose="020B0604030504040204" pitchFamily="50" charset="-128"/>
                          <a:ea typeface="Meiryo UI" panose="020B0604030504040204" pitchFamily="50" charset="-128"/>
                        </a:rPr>
                        <a:t>健康局、消防局</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　　　区役所</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rPr>
                        <a:t>府・市</a:t>
                      </a:r>
                      <a:r>
                        <a:rPr kumimoji="1" lang="ja-JP" altLang="en-US" sz="1200" u="none" dirty="0">
                          <a:solidFill>
                            <a:schemeClr val="tx1"/>
                          </a:solidFill>
                          <a:latin typeface="Meiryo UI" panose="020B0604030504040204" pitchFamily="50" charset="-128"/>
                          <a:ea typeface="Meiryo UI" panose="020B0604030504040204" pitchFamily="50" charset="-128"/>
                        </a:rPr>
                        <a:t>）保健所　　　　　　　　　　                 　</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　　　　　　　　　　　　　　　　　　</a:t>
                      </a:r>
                      <a:endParaRPr kumimoji="1" lang="en-US" altLang="ja-JP" sz="1200" i="1" u="none" kern="1200" dirty="0">
                        <a:solidFill>
                          <a:schemeClr val="tx1"/>
                        </a:solidFill>
                        <a:latin typeface="Meiryo UI" panose="020B0604030504040204" pitchFamily="50" charset="-128"/>
                        <a:ea typeface="Meiryo UI" panose="020B0604030504040204" pitchFamily="50" charset="-128"/>
                        <a:cs typeface="+mn-cs"/>
                      </a:endParaRPr>
                    </a:p>
                    <a:p>
                      <a:pPr>
                        <a:lnSpc>
                          <a:spcPts val="1400"/>
                        </a:lnSpc>
                      </a:pPr>
                      <a:r>
                        <a:rPr kumimoji="1" lang="ja-JP" altLang="en-US" sz="1200" i="1" u="none" kern="1200" dirty="0">
                          <a:solidFill>
                            <a:schemeClr val="tx1"/>
                          </a:solidFill>
                          <a:latin typeface="Meiryo UI" panose="020B0604030504040204" pitchFamily="50" charset="-128"/>
                          <a:ea typeface="Meiryo UI" panose="020B0604030504040204" pitchFamily="50" charset="-128"/>
                          <a:cs typeface="+mn-cs"/>
                        </a:rPr>
                        <a:t>　　　　　　　　　　　　　　　　　　</a:t>
                      </a:r>
                      <a:endParaRPr kumimoji="1" lang="ja-JP" altLang="en-US" sz="1200" i="0" u="non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solidFill>
                      <a:schemeClr val="accent6">
                        <a:lumMod val="60000"/>
                        <a:lumOff val="40000"/>
                      </a:schemeClr>
                    </a:solidFill>
                  </a:tcPr>
                </a:tc>
                <a:extLst>
                  <a:ext uri="{0D108BD9-81ED-4DB2-BD59-A6C34878D82A}">
                    <a16:rowId xmlns:a16="http://schemas.microsoft.com/office/drawing/2014/main" val="1100563487"/>
                  </a:ext>
                </a:extLst>
              </a:tr>
              <a:tr h="239015">
                <a:tc>
                  <a:txBody>
                    <a:bodyPr/>
                    <a:lstStyle/>
                    <a:p>
                      <a:pPr>
                        <a:lnSpc>
                          <a:spcPts val="0"/>
                        </a:lnSpc>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tc>
                  <a:txBody>
                    <a:bodyPr/>
                    <a:lstStyle/>
                    <a:p>
                      <a:pPr>
                        <a:lnSpc>
                          <a:spcPts val="0"/>
                        </a:lnSpc>
                      </a:pP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68580" marR="68580" marT="34290" marB="34290">
                    <a:solidFill>
                      <a:schemeClr val="bg1"/>
                    </a:solidFill>
                  </a:tcPr>
                </a:tc>
                <a:extLst>
                  <a:ext uri="{0D108BD9-81ED-4DB2-BD59-A6C34878D82A}">
                    <a16:rowId xmlns:a16="http://schemas.microsoft.com/office/drawing/2014/main" val="1559019282"/>
                  </a:ext>
                </a:extLst>
              </a:tr>
            </a:tbl>
          </a:graphicData>
        </a:graphic>
      </p:graphicFrame>
      <p:sp>
        <p:nvSpPr>
          <p:cNvPr id="4" name="テキスト ボックス 3"/>
          <p:cNvSpPr txBox="1"/>
          <p:nvPr/>
        </p:nvSpPr>
        <p:spPr>
          <a:xfrm>
            <a:off x="8435418" y="6395895"/>
            <a:ext cx="576064" cy="307777"/>
          </a:xfrm>
          <a:prstGeom prst="rect">
            <a:avLst/>
          </a:prstGeom>
          <a:noFill/>
        </p:spPr>
        <p:txBody>
          <a:bodyPr wrap="square" rtlCol="0">
            <a:spAutoFit/>
          </a:bodyPr>
          <a:lstStyle/>
          <a:p>
            <a:pPr algn="r"/>
            <a:r>
              <a:rPr lang="ja-JP" altLang="en-US" sz="1400" dirty="0">
                <a:solidFill>
                  <a:prstClr val="black"/>
                </a:solidFill>
              </a:rPr>
              <a:t>７</a:t>
            </a:r>
          </a:p>
        </p:txBody>
      </p:sp>
      <p:sp>
        <p:nvSpPr>
          <p:cNvPr id="5" name="タイトル 3">
            <a:extLst>
              <a:ext uri="{FF2B5EF4-FFF2-40B4-BE49-F238E27FC236}">
                <a16:creationId xmlns:a16="http://schemas.microsoft.com/office/drawing/2014/main" id="{9A1BFCC1-484B-45D8-9DBE-825F8708C821}"/>
              </a:ext>
            </a:extLst>
          </p:cNvPr>
          <p:cNvSpPr txBox="1">
            <a:spLocks/>
          </p:cNvSpPr>
          <p:nvPr/>
        </p:nvSpPr>
        <p:spPr>
          <a:xfrm>
            <a:off x="6084168" y="5805264"/>
            <a:ext cx="3287354" cy="316562"/>
          </a:xfrm>
          <a:prstGeom prst="rect">
            <a:avLst/>
          </a:prstGeom>
          <a:ln w="28575">
            <a:noFill/>
          </a:ln>
        </p:spPr>
        <p:txBody>
          <a:bodyPr vert="horz" wrap="square" lIns="65310" tIns="65310" rIns="65310" bIns="65310" rtlCol="0" anchor="t" anchorCtr="0">
            <a:spAutoFit/>
          </a:bodyPr>
          <a:lstStyle>
            <a:lvl1pPr algn="ctr" defTabSz="914368" rtl="0" eaLnBrk="1" latinLnBrk="0" hangingPunct="1">
              <a:spcBef>
                <a:spcPct val="0"/>
              </a:spcBef>
              <a:buNone/>
              <a:defRPr kumimoji="1" sz="6000" kern="1200">
                <a:solidFill>
                  <a:schemeClr val="tx1"/>
                </a:solidFill>
                <a:latin typeface="+mj-lt"/>
                <a:ea typeface="+mj-ea"/>
                <a:cs typeface="+mj-cs"/>
              </a:defRPr>
            </a:lvl1pPr>
          </a:lstStyle>
          <a:p>
            <a:pPr marL="165607" indent="-165607" algn="l">
              <a:spcBef>
                <a:spcPts val="0"/>
              </a:spcBef>
            </a:pP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必要に応じて府・市の各部局・区役所が参画</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879840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5ED054CE59F66C4D874848499267F6E0" ma:contentTypeVersion="0" ma:contentTypeDescription="新しいドキュメントを作成します。" ma:contentTypeScope="" ma:versionID="9912d974b6f6b0a35dbbfc029026f700">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69AABF-691B-4947-9C9D-FA64D80E28DB}">
  <ds:schemaRefs>
    <ds:schemaRef ds:uri="http://purl.org/dc/dcmitype/"/>
    <ds:schemaRef ds:uri="http://schemas.microsoft.com/office/2006/documentManagement/types"/>
    <ds:schemaRef ds:uri="http://purl.org/dc/elements/1.1/"/>
    <ds:schemaRef ds:uri="http://purl.org/dc/term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FC7109F0-6B59-4A08-8DDA-6C5E3A45A2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0C420BC-5993-4218-8859-64CF8E4004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5336</Words>
  <PresentationFormat>画面に合わせる (4:3)</PresentationFormat>
  <Paragraphs>589</Paragraphs>
  <Slides>18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18</vt:i4>
      </vt:variant>
    </vt:vector>
  </HeadingPairs>
  <TitlesOfParts>
    <vt:vector size="26" baseType="lpstr">
      <vt:lpstr>BIZ UDゴシック</vt:lpstr>
      <vt:lpstr>HG丸ｺﾞｼｯｸM-PRO</vt:lpstr>
      <vt:lpstr>Meiryo UI</vt:lpstr>
      <vt:lpstr>ＭＳ Ｐゴシック</vt:lpstr>
      <vt:lpstr>Arial</vt:lpstr>
      <vt:lpstr>Calibri</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2022-04-12T06:47:39Z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0x0101005ED054CE59F66C4D874848499267F6E0</vt:lpwstr>
  </property>
</Properties>
</file>