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theme/themeOverride3.xml" ContentType="application/vnd.openxmlformats-officedocument.themeOverride+xml"/>
  <Override PartName="/ppt/charts/chart16.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17.xml" ContentType="application/vnd.openxmlformats-officedocument.drawingml.chart+xml"/>
  <Override PartName="/ppt/theme/themeOverride5.xml" ContentType="application/vnd.openxmlformats-officedocument.themeOverride+xml"/>
  <Override PartName="/ppt/drawings/drawing4.xml" ContentType="application/vnd.openxmlformats-officedocument.drawingml.chartshapes+xml"/>
  <Override PartName="/ppt/charts/chart18.xml" ContentType="application/vnd.openxmlformats-officedocument.drawingml.chart+xml"/>
  <Override PartName="/ppt/theme/themeOverride6.xml" ContentType="application/vnd.openxmlformats-officedocument.themeOverride+xml"/>
  <Override PartName="/ppt/charts/chart19.xml" ContentType="application/vnd.openxmlformats-officedocument.drawingml.chart+xml"/>
  <Override PartName="/ppt/drawings/drawing5.xml" ContentType="application/vnd.openxmlformats-officedocument.drawingml.chartshapes+xml"/>
  <Override PartName="/ppt/charts/chart20.xml" ContentType="application/vnd.openxmlformats-officedocument.drawingml.chart+xml"/>
  <Override PartName="/ppt/charts/chart21.xml" ContentType="application/vnd.openxmlformats-officedocument.drawingml.chart+xml"/>
  <Override PartName="/ppt/charts/style5.xml" ContentType="application/vnd.ms-office.chartstyle+xml"/>
  <Override PartName="/ppt/charts/colors5.xml" ContentType="application/vnd.ms-office.chartcolorstyle+xml"/>
  <Override PartName="/ppt/charts/chart22.xml" ContentType="application/vnd.openxmlformats-officedocument.drawingml.chart+xml"/>
  <Override PartName="/ppt/charts/style6.xml" ContentType="application/vnd.ms-office.chartstyle+xml"/>
  <Override PartName="/ppt/charts/colors6.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7.xml" ContentType="application/vnd.ms-office.chartstyle+xml"/>
  <Override PartName="/ppt/charts/colors7.xml" ContentType="application/vnd.ms-office.chartcolorstyle+xml"/>
  <Override PartName="/ppt/charts/chart25.xml" ContentType="application/vnd.openxmlformats-officedocument.drawingml.chart+xml"/>
  <Override PartName="/ppt/charts/style8.xml" ContentType="application/vnd.ms-office.chartstyle+xml"/>
  <Override PartName="/ppt/charts/colors8.xml" ContentType="application/vnd.ms-office.chartcolorstyle+xml"/>
  <Override PartName="/ppt/charts/chart26.xml" ContentType="application/vnd.openxmlformats-officedocument.drawingml.chart+xml"/>
  <Override PartName="/ppt/charts/style9.xml" ContentType="application/vnd.ms-office.chartstyle+xml"/>
  <Override PartName="/ppt/charts/colors9.xml" ContentType="application/vnd.ms-office.chartcolorstyle+xml"/>
  <Override PartName="/ppt/charts/chart2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0.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3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2.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8.xml" ContentType="application/vnd.openxmlformats-officedocument.themeOverride+xml"/>
  <Override PartName="/ppt/charts/chart33.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drawings/drawing6.xml" ContentType="application/vnd.openxmlformats-officedocument.drawingml.chartshapes+xml"/>
  <Override PartName="/ppt/charts/chart41.xml" ContentType="application/vnd.openxmlformats-officedocument.drawingml.chart+xml"/>
  <Override PartName="/ppt/charts/chart4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46.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9.xml" ContentType="application/vnd.openxmlformats-officedocument.themeOverride+xml"/>
  <Override PartName="/ppt/charts/chart7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0.xml" ContentType="application/vnd.openxmlformats-officedocument.themeOverride+xml"/>
  <Override PartName="/ppt/charts/chart7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1.xml" ContentType="application/vnd.openxmlformats-officedocument.themeOverride+xml"/>
  <Override PartName="/ppt/charts/chart7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2.xml" ContentType="application/vnd.openxmlformats-officedocument.themeOverride+xml"/>
  <Override PartName="/ppt/charts/chart7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3.xml" ContentType="application/vnd.openxmlformats-officedocument.themeOverride+xml"/>
  <Override PartName="/ppt/charts/chart7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4.xml" ContentType="application/vnd.openxmlformats-officedocument.themeOverride+xml"/>
  <Override PartName="/ppt/charts/chart7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5.xml" ContentType="application/vnd.openxmlformats-officedocument.themeOverride+xml"/>
  <Override PartName="/ppt/charts/chart7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6.xml" ContentType="application/vnd.openxmlformats-officedocument.themeOverride+xml"/>
  <Override PartName="/ppt/charts/chart8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7.xml" ContentType="application/vnd.openxmlformats-officedocument.themeOverride+xml"/>
  <Override PartName="/ppt/drawings/drawing7.xml" ContentType="application/vnd.openxmlformats-officedocument.drawingml.chartshapes+xml"/>
  <Override PartName="/ppt/charts/chart81.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8.xml" ContentType="application/vnd.openxmlformats-officedocument.drawingml.chartshapes+xml"/>
  <Override PartName="/ppt/charts/chart82.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8.xml" ContentType="application/vnd.openxmlformats-officedocument.themeOverride+xml"/>
  <Override PartName="/ppt/charts/chart83.xml" ContentType="application/vnd.openxmlformats-officedocument.drawingml.chart+xml"/>
  <Override PartName="/ppt/theme/themeOverride19.xml" ContentType="application/vnd.openxmlformats-officedocument.themeOverride+xml"/>
  <Override PartName="/ppt/charts/chart84.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0.xml" ContentType="application/vnd.openxmlformats-officedocument.themeOverride+xml"/>
  <Override PartName="/ppt/charts/chart85.xml" ContentType="application/vnd.openxmlformats-officedocument.drawingml.chart+xml"/>
  <Override PartName="/ppt/charts/style33.xml" ContentType="application/vnd.ms-office.chartstyle+xml"/>
  <Override PartName="/ppt/charts/colors3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Lst>
  <p:notesMasterIdLst>
    <p:notesMasterId r:id="rId226"/>
  </p:notesMasterIdLst>
  <p:handoutMasterIdLst>
    <p:handoutMasterId r:id="rId227"/>
  </p:handoutMasterIdLst>
  <p:sldIdLst>
    <p:sldId id="591" r:id="rId3"/>
    <p:sldId id="474" r:id="rId4"/>
    <p:sldId id="295" r:id="rId5"/>
    <p:sldId id="648" r:id="rId6"/>
    <p:sldId id="256" r:id="rId7"/>
    <p:sldId id="308" r:id="rId8"/>
    <p:sldId id="309" r:id="rId9"/>
    <p:sldId id="651" r:id="rId10"/>
    <p:sldId id="624" r:id="rId11"/>
    <p:sldId id="324" r:id="rId12"/>
    <p:sldId id="660" r:id="rId13"/>
    <p:sldId id="334" r:id="rId14"/>
    <p:sldId id="280" r:id="rId15"/>
    <p:sldId id="402" r:id="rId16"/>
    <p:sldId id="335" r:id="rId17"/>
    <p:sldId id="336" r:id="rId18"/>
    <p:sldId id="362" r:id="rId19"/>
    <p:sldId id="364" r:id="rId20"/>
    <p:sldId id="363" r:id="rId21"/>
    <p:sldId id="305" r:id="rId22"/>
    <p:sldId id="653" r:id="rId23"/>
    <p:sldId id="338" r:id="rId24"/>
    <p:sldId id="345" r:id="rId25"/>
    <p:sldId id="306" r:id="rId26"/>
    <p:sldId id="311" r:id="rId27"/>
    <p:sldId id="339" r:id="rId28"/>
    <p:sldId id="396" r:id="rId29"/>
    <p:sldId id="340" r:id="rId30"/>
    <p:sldId id="341" r:id="rId31"/>
    <p:sldId id="342" r:id="rId32"/>
    <p:sldId id="421" r:id="rId33"/>
    <p:sldId id="422" r:id="rId34"/>
    <p:sldId id="405" r:id="rId35"/>
    <p:sldId id="406" r:id="rId36"/>
    <p:sldId id="407" r:id="rId37"/>
    <p:sldId id="408" r:id="rId38"/>
    <p:sldId id="409" r:id="rId39"/>
    <p:sldId id="410" r:id="rId40"/>
    <p:sldId id="411" r:id="rId41"/>
    <p:sldId id="412" r:id="rId42"/>
    <p:sldId id="414" r:id="rId43"/>
    <p:sldId id="415" r:id="rId44"/>
    <p:sldId id="404" r:id="rId45"/>
    <p:sldId id="403" r:id="rId46"/>
    <p:sldId id="419" r:id="rId47"/>
    <p:sldId id="693" r:id="rId48"/>
    <p:sldId id="618" r:id="rId49"/>
    <p:sldId id="619" r:id="rId50"/>
    <p:sldId id="620" r:id="rId51"/>
    <p:sldId id="621" r:id="rId52"/>
    <p:sldId id="622" r:id="rId53"/>
    <p:sldId id="460" r:id="rId54"/>
    <p:sldId id="417" r:id="rId55"/>
    <p:sldId id="329" r:id="rId56"/>
    <p:sldId id="348" r:id="rId57"/>
    <p:sldId id="349" r:id="rId58"/>
    <p:sldId id="352" r:id="rId59"/>
    <p:sldId id="351" r:id="rId60"/>
    <p:sldId id="350" r:id="rId61"/>
    <p:sldId id="669" r:id="rId62"/>
    <p:sldId id="481" r:id="rId63"/>
    <p:sldId id="427" r:id="rId64"/>
    <p:sldId id="428" r:id="rId65"/>
    <p:sldId id="429" r:id="rId66"/>
    <p:sldId id="592" r:id="rId67"/>
    <p:sldId id="431" r:id="rId68"/>
    <p:sldId id="430" r:id="rId69"/>
    <p:sldId id="434" r:id="rId70"/>
    <p:sldId id="347" r:id="rId71"/>
    <p:sldId id="307" r:id="rId72"/>
    <p:sldId id="376" r:id="rId73"/>
    <p:sldId id="377" r:id="rId74"/>
    <p:sldId id="332" r:id="rId75"/>
    <p:sldId id="353" r:id="rId76"/>
    <p:sldId id="354" r:id="rId77"/>
    <p:sldId id="355" r:id="rId78"/>
    <p:sldId id="356" r:id="rId79"/>
    <p:sldId id="425" r:id="rId80"/>
    <p:sldId id="361" r:id="rId81"/>
    <p:sldId id="670" r:id="rId82"/>
    <p:sldId id="357" r:id="rId83"/>
    <p:sldId id="695" r:id="rId84"/>
    <p:sldId id="696" r:id="rId85"/>
    <p:sldId id="697" r:id="rId86"/>
    <p:sldId id="698" r:id="rId87"/>
    <p:sldId id="699" r:id="rId88"/>
    <p:sldId id="600" r:id="rId89"/>
    <p:sldId id="623" r:id="rId90"/>
    <p:sldId id="597" r:id="rId91"/>
    <p:sldId id="435" r:id="rId92"/>
    <p:sldId id="489" r:id="rId93"/>
    <p:sldId id="490" r:id="rId94"/>
    <p:sldId id="594" r:id="rId95"/>
    <p:sldId id="595" r:id="rId96"/>
    <p:sldId id="585" r:id="rId97"/>
    <p:sldId id="436" r:id="rId98"/>
    <p:sldId id="442" r:id="rId99"/>
    <p:sldId id="492" r:id="rId100"/>
    <p:sldId id="440" r:id="rId101"/>
    <p:sldId id="667" r:id="rId102"/>
    <p:sldId id="668" r:id="rId103"/>
    <p:sldId id="666" r:id="rId104"/>
    <p:sldId id="483" r:id="rId105"/>
    <p:sldId id="484" r:id="rId106"/>
    <p:sldId id="589" r:id="rId107"/>
    <p:sldId id="588" r:id="rId108"/>
    <p:sldId id="437" r:id="rId109"/>
    <p:sldId id="439" r:id="rId110"/>
    <p:sldId id="433" r:id="rId111"/>
    <p:sldId id="432" r:id="rId112"/>
    <p:sldId id="499" r:id="rId113"/>
    <p:sldId id="617" r:id="rId114"/>
    <p:sldId id="582" r:id="rId115"/>
    <p:sldId id="583" r:id="rId116"/>
    <p:sldId id="584" r:id="rId117"/>
    <p:sldId id="654" r:id="rId118"/>
    <p:sldId id="629" r:id="rId119"/>
    <p:sldId id="630" r:id="rId120"/>
    <p:sldId id="631" r:id="rId121"/>
    <p:sldId id="632" r:id="rId122"/>
    <p:sldId id="633" r:id="rId123"/>
    <p:sldId id="634" r:id="rId124"/>
    <p:sldId id="635" r:id="rId125"/>
    <p:sldId id="636" r:id="rId126"/>
    <p:sldId id="637" r:id="rId127"/>
    <p:sldId id="638" r:id="rId128"/>
    <p:sldId id="639" r:id="rId129"/>
    <p:sldId id="640" r:id="rId130"/>
    <p:sldId id="641" r:id="rId131"/>
    <p:sldId id="642" r:id="rId132"/>
    <p:sldId id="343" r:id="rId133"/>
    <p:sldId id="491" r:id="rId134"/>
    <p:sldId id="690" r:id="rId135"/>
    <p:sldId id="675" r:id="rId136"/>
    <p:sldId id="691" r:id="rId137"/>
    <p:sldId id="677" r:id="rId138"/>
    <p:sldId id="692" r:id="rId139"/>
    <p:sldId id="679" r:id="rId140"/>
    <p:sldId id="680" r:id="rId141"/>
    <p:sldId id="681" r:id="rId142"/>
    <p:sldId id="682" r:id="rId143"/>
    <p:sldId id="683" r:id="rId144"/>
    <p:sldId id="684" r:id="rId145"/>
    <p:sldId id="685" r:id="rId146"/>
    <p:sldId id="686" r:id="rId147"/>
    <p:sldId id="687" r:id="rId148"/>
    <p:sldId id="688" r:id="rId149"/>
    <p:sldId id="689" r:id="rId150"/>
    <p:sldId id="555" r:id="rId151"/>
    <p:sldId id="556" r:id="rId152"/>
    <p:sldId id="661" r:id="rId153"/>
    <p:sldId id="557" r:id="rId154"/>
    <p:sldId id="559" r:id="rId155"/>
    <p:sldId id="561" r:id="rId156"/>
    <p:sldId id="562" r:id="rId157"/>
    <p:sldId id="563" r:id="rId158"/>
    <p:sldId id="565" r:id="rId159"/>
    <p:sldId id="566" r:id="rId160"/>
    <p:sldId id="567" r:id="rId161"/>
    <p:sldId id="568" r:id="rId162"/>
    <p:sldId id="569" r:id="rId163"/>
    <p:sldId id="570" r:id="rId164"/>
    <p:sldId id="571" r:id="rId165"/>
    <p:sldId id="577" r:id="rId166"/>
    <p:sldId id="572" r:id="rId167"/>
    <p:sldId id="573" r:id="rId168"/>
    <p:sldId id="399" r:id="rId169"/>
    <p:sldId id="400" r:id="rId170"/>
    <p:sldId id="650" r:id="rId171"/>
    <p:sldId id="278" r:id="rId172"/>
    <p:sldId id="330" r:id="rId173"/>
    <p:sldId id="337" r:id="rId174"/>
    <p:sldId id="378" r:id="rId175"/>
    <p:sldId id="649" r:id="rId176"/>
    <p:sldId id="645" r:id="rId177"/>
    <p:sldId id="398" r:id="rId178"/>
    <p:sldId id="284" r:id="rId179"/>
    <p:sldId id="365" r:id="rId180"/>
    <p:sldId id="578" r:id="rId181"/>
    <p:sldId id="579" r:id="rId182"/>
    <p:sldId id="586" r:id="rId183"/>
    <p:sldId id="655" r:id="rId184"/>
    <p:sldId id="504" r:id="rId185"/>
    <p:sldId id="532" r:id="rId186"/>
    <p:sldId id="531" r:id="rId187"/>
    <p:sldId id="534" r:id="rId188"/>
    <p:sldId id="535" r:id="rId189"/>
    <p:sldId id="508" r:id="rId190"/>
    <p:sldId id="536" r:id="rId191"/>
    <p:sldId id="538" r:id="rId192"/>
    <p:sldId id="537" r:id="rId193"/>
    <p:sldId id="510" r:id="rId194"/>
    <p:sldId id="511" r:id="rId195"/>
    <p:sldId id="505" r:id="rId196"/>
    <p:sldId id="507" r:id="rId197"/>
    <p:sldId id="506" r:id="rId198"/>
    <p:sldId id="625" r:id="rId199"/>
    <p:sldId id="626" r:id="rId200"/>
    <p:sldId id="627" r:id="rId201"/>
    <p:sldId id="628" r:id="rId202"/>
    <p:sldId id="512" r:id="rId203"/>
    <p:sldId id="514" r:id="rId204"/>
    <p:sldId id="516" r:id="rId205"/>
    <p:sldId id="517" r:id="rId206"/>
    <p:sldId id="518" r:id="rId207"/>
    <p:sldId id="519" r:id="rId208"/>
    <p:sldId id="520" r:id="rId209"/>
    <p:sldId id="522" r:id="rId210"/>
    <p:sldId id="542" r:id="rId211"/>
    <p:sldId id="656" r:id="rId212"/>
    <p:sldId id="523" r:id="rId213"/>
    <p:sldId id="543" r:id="rId214"/>
    <p:sldId id="657" r:id="rId215"/>
    <p:sldId id="544" r:id="rId216"/>
    <p:sldId id="658" r:id="rId217"/>
    <p:sldId id="644" r:id="rId218"/>
    <p:sldId id="659" r:id="rId219"/>
    <p:sldId id="662" r:id="rId220"/>
    <p:sldId id="663" r:id="rId221"/>
    <p:sldId id="664" r:id="rId222"/>
    <p:sldId id="665" r:id="rId223"/>
    <p:sldId id="530" r:id="rId224"/>
    <p:sldId id="548" r:id="rId225"/>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8CD"/>
    <a:srgbClr val="FFF2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434" autoAdjust="0"/>
  </p:normalViewPr>
  <p:slideViewPr>
    <p:cSldViewPr snapToGrid="0">
      <p:cViewPr varScale="1">
        <p:scale>
          <a:sx n="67" d="100"/>
          <a:sy n="67" d="100"/>
        </p:scale>
        <p:origin x="12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handoutMaster" Target="handoutMasters/handout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presProps" Target="presProp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viewProps" Target="viewProp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theme" Target="theme/them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yusaiT\AppData\Local\Microsoft\Windows\INetCache\Content.Outlook\BJENSN1T\&#26085;&#26412;&#12398;&#20154;&#21475;&#22793;&#21205;&#38306;&#20418;&#35576;&#25351;&#2716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9.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______10.xlsx"/><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______11.xlsx"/><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______12.xlsx"/><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______13.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14.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_____15.xlsx"/></Relationships>
</file>

<file path=ppt/charts/_rels/chart21.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0&#65294;&#12487;&#12540;&#12479;&#12391;&#35211;&#12427;&#22823;&#38442;&#12398;&#25104;&#38263;&#25126;&#30053;2018&#29256;&#12398;&#20316;&#25104;\&#9632;&#9632;&#12487;&#12540;&#12479;&#12398;&#28145;&#22528;\07_&#36035;&#37329;&#12539;&#21487;&#20966;&#20998;&#25152;&#24471;\&#21487;&#20966;&#20998;&#25152;&#24471;\&#12487;&#12540;&#12479;\&#23601;&#26989;&#29575;.xlsx" TargetMode="External"/><Relationship Id="rId2" Type="http://schemas.microsoft.com/office/2011/relationships/chartColorStyle" Target="colors5.xml"/><Relationship Id="rId1" Type="http://schemas.microsoft.com/office/2011/relationships/chartStyle" Target="style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6.xml"/><Relationship Id="rId1" Type="http://schemas.microsoft.com/office/2011/relationships/chartStyle" Target="style6.xml"/></Relationships>
</file>

<file path=ppt/charts/_rels/chart2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0%20&#12499;&#12472;&#12519;&#12531;&#12496;&#12483;&#12463;&#12487;&#12540;&#12479;\&#9733;&#36861;&#21152;&#12487;&#12540;&#12479;&#26356;&#26032;&#20316;&#26989;\03%20&#36861;&#21152;&#12487;&#12540;&#12479;\&#38556;&#12364;&#12356;&#32773;&#38599;&#29992;\&#65308;&#65360;49-50&#65310;&#38556;&#12364;&#12356;&#32773;&#38599;&#29992;.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7.xml"/><Relationship Id="rId1" Type="http://schemas.microsoft.com/office/2011/relationships/chartStyle" Target="style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8.xml"/><Relationship Id="rId1" Type="http://schemas.microsoft.com/office/2011/relationships/chartStyle" Target="style8.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______18.xlsx"/><Relationship Id="rId2" Type="http://schemas.microsoft.com/office/2011/relationships/chartColorStyle" Target="colors9.xml"/><Relationship Id="rId1" Type="http://schemas.microsoft.com/office/2011/relationships/chartStyle" Target="style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_____19.xlsx"/><Relationship Id="rId2" Type="http://schemas.microsoft.com/office/2011/relationships/chartColorStyle" Target="colors10.xml"/><Relationship Id="rId1" Type="http://schemas.microsoft.com/office/2011/relationships/chartStyle" Target="style10.xml"/></Relationships>
</file>

<file path=ppt/charts/_rels/chart28.xml.rels><?xml version="1.0" encoding="UTF-8" standalone="yes"?>
<Relationships xmlns="http://schemas.openxmlformats.org/package/2006/relationships"><Relationship Id="rId3" Type="http://schemas.openxmlformats.org/officeDocument/2006/relationships/oleObject" Target="file:///G:\2019&#22823;&#38442;&#24220;&#27665;&#32076;&#28168;\&#12414;&#12392;&#12417;&#25968;&#34920;1.xlsx" TargetMode="External"/><Relationship Id="rId2" Type="http://schemas.microsoft.com/office/2011/relationships/chartColorStyle" Target="colors11.xml"/><Relationship Id="rId1" Type="http://schemas.microsoft.com/office/2011/relationships/chartStyle" Target="style11.xml"/></Relationships>
</file>

<file path=ppt/charts/_rels/chart29.xml.rels><?xml version="1.0" encoding="UTF-8" standalone="yes"?>
<Relationships xmlns="http://schemas.openxmlformats.org/package/2006/relationships"><Relationship Id="rId3" Type="http://schemas.openxmlformats.org/officeDocument/2006/relationships/oleObject" Target="file:///G:\2019&#22823;&#38442;&#24220;&#27665;&#32076;&#28168;\&#12414;&#12392;&#12417;&#25968;&#34920;1.xlsx" TargetMode="External"/><Relationship Id="rId2" Type="http://schemas.microsoft.com/office/2011/relationships/chartColorStyle" Target="colors12.xml"/><Relationship Id="rId1" Type="http://schemas.microsoft.com/office/2011/relationships/chartStyle" Target="style12.xm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F:\2019&#22823;&#38442;&#24220;&#27665;&#32076;&#28168;\&#12414;&#12392;&#12417;&#25968;&#34920;.xlsx" TargetMode="Externa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______20.xlsx"/><Relationship Id="rId2" Type="http://schemas.microsoft.com/office/2011/relationships/chartColorStyle" Target="colors14.xml"/><Relationship Id="rId1" Type="http://schemas.microsoft.com/office/2011/relationships/chartStyle" Target="style14.xm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______2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______22.xlsx"/><Relationship Id="rId2" Type="http://schemas.microsoft.com/office/2011/relationships/chartColorStyle" Target="colors16.xml"/><Relationship Id="rId1" Type="http://schemas.microsoft.com/office/2011/relationships/chartStyle" Target="style16.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______23.xlsx"/><Relationship Id="rId2" Type="http://schemas.microsoft.com/office/2011/relationships/chartColorStyle" Target="colors17.xml"/><Relationship Id="rId1" Type="http://schemas.microsoft.com/office/2011/relationships/chartStyle" Target="style17.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______24.xlsx"/></Relationships>
</file>

<file path=ppt/charts/_rels/chart36.xml.rels><?xml version="1.0" encoding="UTF-8" standalone="yes"?>
<Relationships xmlns="http://schemas.openxmlformats.org/package/2006/relationships"><Relationship Id="rId1" Type="http://schemas.openxmlformats.org/officeDocument/2006/relationships/oleObject" Target="file:///Z:\10&#35336;&#30011;&#12464;&#12523;&#12540;&#12503;&#65288;23.7.12&#65374;&#65289;\18.SDGs\2019&#24180;&#24230;\04&#8215;&#26377;&#35672;&#32773;WG&#38306;&#36899;\190624_&#31532;&#65299;&#22238;&#12527;&#12540;&#12463;&#12471;&#12519;&#12483;&#12503;\01&#8215;&#24403;&#26085;&#36039;&#26009;\&#12487;&#12540;&#12479;&#35519;&#12409;\&#23376;&#12393;&#12418;&#12398;&#36007;&#22256;&#21106;&#21512;.xlsx" TargetMode="Externa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______25.xlsx"/></Relationships>
</file>

<file path=ppt/charts/_rels/chart3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0%20&#12499;&#12472;&#12519;&#12531;&#12496;&#12483;&#12463;&#12487;&#12540;&#12479;\&#9733;&#36861;&#21152;&#12487;&#12540;&#12479;&#26356;&#26032;&#20316;&#26989;\03%20&#36861;&#21152;&#12487;&#12540;&#12479;\&#65308;&#65360;115&#65310;&#31354;&#28207;&#21029;&#12398;&#36664;&#20986;&#20837;&#36031;&#26131;&#38989;&#25512;&#31227;.xlsx" TargetMode="Externa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______26.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27.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______28.xlsx"/></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______29.xlsx"/><Relationship Id="rId2" Type="http://schemas.microsoft.com/office/2011/relationships/chartColorStyle" Target="colors18.xml"/><Relationship Id="rId1" Type="http://schemas.microsoft.com/office/2011/relationships/chartStyle" Target="style18.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______30.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______31.xlsx"/></Relationships>
</file>

<file path=ppt/charts/_rels/chart45.xml.rels><?xml version="1.0" encoding="UTF-8" standalone="yes"?>
<Relationships xmlns="http://schemas.openxmlformats.org/package/2006/relationships"><Relationship Id="rId3" Type="http://schemas.openxmlformats.org/officeDocument/2006/relationships/oleObject" Target="file:///\\10.19.135.21\seisaku\_11&#20027;&#35201;&#20491;&#21029;&#35506;&#38988;(&#19968;&#33324;)\&#9675;&#22806;&#22269;&#20154;&#26448;\&#22522;&#30990;&#12487;&#12540;&#12479;\&#9632;&#12487;&#12540;&#12479;&#38598;P10&#12539;11&#12539;14_&#21172;&#20685;&#21147;&#12539;&#23601;&#26989;&#32773;&#25968;&#25512;&#31227;&#12289;200131&#22806;&#22269;&#20154;&#21172;&#20685;&#32773;&#25968;&#12398;&#21106;&#21512;.xlsx" TargetMode="External"/><Relationship Id="rId2" Type="http://schemas.microsoft.com/office/2011/relationships/chartColorStyle" Target="colors19.xml"/><Relationship Id="rId1" Type="http://schemas.microsoft.com/office/2011/relationships/chartStyle" Target="style19.xml"/></Relationships>
</file>

<file path=ppt/charts/_rels/chart46.xml.rels><?xml version="1.0" encoding="UTF-8" standalone="yes"?>
<Relationships xmlns="http://schemas.openxmlformats.org/package/2006/relationships"><Relationship Id="rId3" Type="http://schemas.openxmlformats.org/officeDocument/2006/relationships/oleObject" Target="file:///\\10.19.135.21\seisaku\_11&#20027;&#35201;&#20491;&#21029;&#35506;&#38988;(&#19968;&#33324;)\&#9675;&#22806;&#22269;&#20154;&#26448;\&#22522;&#30990;&#12487;&#12540;&#12479;\&#9632;200130&#22806;&#22269;&#20154;&#21172;&#20685;&#32773;&#20154;&#21475;&#65288;&#22269;&#31821;&#12539;&#20107;&#26989;&#25152;&#12539;&#29987;&#26989;&#20998;&#37326;&#65289;.xlsx" TargetMode="External"/><Relationship Id="rId2" Type="http://schemas.microsoft.com/office/2011/relationships/chartColorStyle" Target="colors20.xml"/><Relationship Id="rId1" Type="http://schemas.microsoft.com/office/2011/relationships/chartStyle" Target="style20.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______32.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______33.xlsx"/></Relationships>
</file>

<file path=ppt/charts/_rels/chart4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38306;&#35199;\&#12304;191108-1&#12305;&#12304;&#24180;&#38291;18&#12305;&#12304;&#38306;&#35199;&#22287;&#12395;&#20303;&#12435;&#12391;&#12356;&#12427;&#26041;&#21521;&#12369;&#12305;&#37117;&#24066;&#29983;&#27963;&#12395;&#38306;&#12377;&#12427;&#12450;&#12531;&#12465;&#12540;&#12488;_&#21336;&#32020;&#38598;&#35336;&#34920;.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___1.xlsx"/></Relationships>
</file>

<file path=ppt/charts/_rels/chart5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4220;&#27665;\&#12304;191111-1&#12305;&#12304;&#24180;&#38291;16&#12305;&#12304;&#22823;&#38442;&#24220;&#27665;&#21521;&#12369;&#12305;&#37117;&#24066;&#29983;&#27963;&#12395;&#38306;&#12377;&#12427;&#12450;&#12531;&#12465;&#12540;&#12488;_&#21336;&#32020;&#38598;&#35336;&#34920;.xlsx" TargetMode="External"/></Relationships>
</file>

<file path=ppt/charts/_rels/chart5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38306;&#35199;\&#12304;191108-1&#12305;&#12304;&#24180;&#38291;18&#12305;&#12304;&#38306;&#35199;&#22287;&#12395;&#20303;&#12435;&#12391;&#12356;&#12427;&#26041;&#21521;&#12369;&#12305;&#37117;&#24066;&#29983;&#27963;&#12395;&#38306;&#12377;&#12427;&#12450;&#12531;&#12465;&#12540;&#12488;_&#21336;&#32020;&#38598;&#35336;&#34920;.xlsx"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6481;&#20140;\&#12304;191111-1&#12305;&#12304;&#24180;&#38291;17&#12305;&#12304;&#26481;&#20140;&#37117;&#27665;&#21521;&#12369;&#12305;&#37117;&#24066;&#29983;&#27963;&#12395;&#38306;&#12377;&#12427;&#12450;&#12531;&#12465;&#12540;&#12488;_&#21336;&#32020;&#38598;&#35336;&#34920;.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4220;&#27665;\&#12304;191111-1&#12305;&#12304;&#24180;&#38291;16&#12305;&#12304;&#22823;&#38442;&#24220;&#27665;&#21521;&#12369;&#12305;&#37117;&#24066;&#29983;&#27963;&#12395;&#38306;&#12377;&#12427;&#12450;&#12531;&#12465;&#12540;&#12488;_&#21336;&#32020;&#38598;&#35336;&#34920;.xlsx" TargetMode="External"/></Relationships>
</file>

<file path=ppt/charts/_rels/chart5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38306;&#35199;\&#12304;191108-1&#12305;&#12304;&#24180;&#38291;18&#12305;&#12304;&#38306;&#35199;&#22287;&#12395;&#20303;&#12435;&#12391;&#12356;&#12427;&#26041;&#21521;&#12369;&#12305;&#37117;&#24066;&#29983;&#27963;&#12395;&#38306;&#12377;&#12427;&#12450;&#12531;&#12465;&#12540;&#12488;_&#21336;&#32020;&#38598;&#35336;&#34920;.xlsx" TargetMode="External"/></Relationships>
</file>

<file path=ppt/charts/_rels/chart5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6481;&#20140;\&#12304;191111-1&#12305;&#12304;&#24180;&#38291;17&#12305;&#12304;&#26481;&#20140;&#37117;&#27665;&#21521;&#12369;&#12305;&#37117;&#24066;&#29983;&#27963;&#12395;&#38306;&#12377;&#12427;&#12450;&#12531;&#12465;&#12540;&#12488;_&#21336;&#32020;&#38598;&#35336;&#34920;.xlsx" TargetMode="External"/></Relationships>
</file>

<file path=ppt/charts/_rels/chart5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4220;&#27665;\&#12304;191111-1&#12305;&#12304;&#24180;&#38291;16&#12305;&#12304;&#22823;&#38442;&#24220;&#27665;&#21521;&#12369;&#12305;&#37117;&#24066;&#29983;&#27963;&#12395;&#38306;&#12377;&#12427;&#12450;&#12531;&#12465;&#12540;&#12488;_&#21336;&#32020;&#38598;&#35336;&#34920;.xlsx" TargetMode="External"/></Relationships>
</file>

<file path=ppt/charts/_rels/chart5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38306;&#35199;\&#12304;191108-1&#12305;&#12304;&#24180;&#38291;18&#12305;&#12304;&#38306;&#35199;&#22287;&#12395;&#20303;&#12435;&#12391;&#12356;&#12427;&#26041;&#21521;&#12369;&#12305;&#37117;&#24066;&#29983;&#27963;&#12395;&#38306;&#12377;&#12427;&#12450;&#12531;&#12465;&#12540;&#12488;_&#21336;&#32020;&#38598;&#35336;&#34920;.xlsx" TargetMode="External"/></Relationships>
</file>

<file path=ppt/charts/_rels/chart5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6481;&#20140;\&#12304;191111-1&#12305;&#12304;&#24180;&#38291;17&#12305;&#12304;&#26481;&#20140;&#37117;&#27665;&#21521;&#12369;&#12305;&#37117;&#24066;&#29983;&#27963;&#12395;&#38306;&#12377;&#12427;&#12450;&#12531;&#12465;&#12540;&#12488;_&#21336;&#32020;&#38598;&#35336;&#34920;.xlsx" TargetMode="External"/></Relationships>
</file>

<file path=ppt/charts/_rels/chart5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4220;&#27665;\&#12304;191111-1&#12305;&#12304;&#24180;&#38291;16&#12305;&#12304;&#22823;&#38442;&#24220;&#27665;&#21521;&#12369;&#12305;&#37117;&#24066;&#29983;&#27963;&#12395;&#38306;&#12377;&#12427;&#12450;&#12531;&#12465;&#12540;&#12488;_&#21336;&#32020;&#38598;&#35336;&#3492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30\00&#65294;&#12487;&#12540;&#12479;&#12391;&#35211;&#12427;&#22823;&#38442;&#12398;&#25104;&#38263;&#25126;&#30053;2018&#29256;&#12398;&#20316;&#25104;\&#9632;&#9632;&#12487;&#12540;&#12479;&#12398;&#28145;&#22528;\01_&#38283;&#26989;\01_&#21402;&#29983;&#21172;&#20685;&#30465;&#12487;&#12540;&#12479;\&#12304;&#26647;&#12305;&#21152;&#24037;\&#12304;&#26647;&#21152;&#24037;&#12305;27&#22823;&#38442;.xlsx" TargetMode="External"/></Relationships>
</file>

<file path=ppt/charts/_rels/chart6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38306;&#35199;\&#12304;191108-1&#12305;&#12304;&#24180;&#38291;18&#12305;&#12304;&#38306;&#35199;&#22287;&#12395;&#20303;&#12435;&#12391;&#12356;&#12427;&#26041;&#21521;&#12369;&#12305;&#37117;&#24066;&#29983;&#27963;&#12395;&#38306;&#12377;&#12427;&#12450;&#12531;&#12465;&#12540;&#12488;_&#21336;&#32020;&#38598;&#35336;&#34920;.xlsx" TargetMode="External"/></Relationships>
</file>

<file path=ppt/charts/_rels/chart6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6481;&#20140;\&#12304;191111-1&#12305;&#12304;&#24180;&#38291;17&#12305;&#12304;&#26481;&#20140;&#37117;&#27665;&#21521;&#12369;&#12305;&#37117;&#24066;&#29983;&#27963;&#12395;&#38306;&#12377;&#12427;&#12450;&#12531;&#12465;&#12540;&#12488;_&#21336;&#32020;&#38598;&#35336;&#34920;.xlsx" TargetMode="External"/></Relationships>
</file>

<file path=ppt/charts/_rels/chart6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4220;&#27665;\&#12304;191111-1&#12305;&#12304;&#24180;&#38291;16&#12305;&#12304;&#22823;&#38442;&#24220;&#27665;&#21521;&#12369;&#12305;&#37117;&#24066;&#29983;&#27963;&#12395;&#38306;&#12377;&#12427;&#12450;&#12531;&#12465;&#12540;&#12488;_&#21336;&#32020;&#38598;&#35336;&#34920;.xlsx" TargetMode="External"/></Relationships>
</file>

<file path=ppt/charts/_rels/chart6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38306;&#35199;\&#12304;191108-1&#12305;&#12304;&#24180;&#38291;18&#12305;&#12304;&#38306;&#35199;&#22287;&#12395;&#20303;&#12435;&#12391;&#12356;&#12427;&#26041;&#21521;&#12369;&#12305;&#37117;&#24066;&#29983;&#27963;&#12395;&#38306;&#12377;&#12427;&#12450;&#12531;&#12465;&#12540;&#12488;_&#21336;&#32020;&#38598;&#35336;&#34920;.xlsx" TargetMode="External"/></Relationships>
</file>

<file path=ppt/charts/_rels/chart6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200_&#19975;&#21338;&#35336;&#30011;T\12%20&#12450;&#12531;&#12465;&#12540;&#12488;&#38306;&#20418;\01%20MRT\02%20&#32080;&#26524;\&#26481;&#20140;\&#12304;191111-1&#12305;&#12304;&#24180;&#38291;17&#12305;&#12304;&#26481;&#20140;&#37117;&#27665;&#21521;&#12369;&#12305;&#37117;&#24066;&#29983;&#27963;&#12395;&#38306;&#12377;&#12427;&#12450;&#12531;&#12465;&#12540;&#12488;_&#21336;&#32020;&#38598;&#35336;&#34920;.xlsx" TargetMode="External"/></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______3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______3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______3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______3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______3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2.xml"/></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______3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______40.xlsx"/></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______41.xlsx"/></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______42.xlsx"/></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______43.xlsx"/></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______44.xlsx"/></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______45.xlsx"/></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______46.xlsx"/></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______47.xlsx"/></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______48.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3.xlsx"/></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7.xml"/><Relationship Id="rId4" Type="http://schemas.openxmlformats.org/officeDocument/2006/relationships/package" Target="../embeddings/Microsoft_Excel_______49.xlsx"/></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______50.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8.xml"/></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______51.xlsx"/></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______52.xlsx"/><Relationship Id="rId1" Type="http://schemas.openxmlformats.org/officeDocument/2006/relationships/themeOverride" Target="../theme/themeOverride19.xml"/></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______53.xlsx"/></Relationships>
</file>

<file path=ppt/charts/_rels/chart85.xml.rels><?xml version="1.0" encoding="UTF-8" standalone="yes"?>
<Relationships xmlns="http://schemas.openxmlformats.org/package/2006/relationships"><Relationship Id="rId3" Type="http://schemas.openxmlformats.org/officeDocument/2006/relationships/oleObject" Target="file:///\\10.19.135.21\kikaku\10&#35336;&#30011;&#12464;&#12523;&#12540;&#12503;&#65288;23.7.12&#65374;&#65289;\04&#25104;&#38263;&#25126;&#30053;\H30\00&#65294;&#12487;&#12540;&#12479;&#12391;&#35211;&#12427;&#22823;&#38442;&#12398;&#25104;&#38263;&#25126;&#30053;2018&#29256;&#12398;&#20316;&#25104;\&#9632;&#9632;&#12487;&#12540;&#12479;&#12398;&#28145;&#22528;\07_&#36035;&#37329;&#12539;&#21487;&#20966;&#20998;&#25152;&#24471;\&#21487;&#20966;&#20998;&#25152;&#24471;\&#12487;&#12540;&#12479;\&#23601;&#26989;&#29575;.xlsx" TargetMode="External"/><Relationship Id="rId2" Type="http://schemas.microsoft.com/office/2011/relationships/chartColorStyle" Target="colors33.xml"/><Relationship Id="rId1" Type="http://schemas.microsoft.com/office/2011/relationships/chartStyle" Target="style3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dirty="0" smtClean="0">
                <a:latin typeface="Meiryo UI" panose="020B0604030504040204" pitchFamily="50" charset="-128"/>
                <a:ea typeface="Meiryo UI" panose="020B0604030504040204" pitchFamily="50" charset="-128"/>
              </a:rPr>
              <a:t>古代からの日本</a:t>
            </a:r>
            <a:r>
              <a:rPr lang="ja-JP" altLang="en-US" sz="1600" dirty="0">
                <a:latin typeface="Meiryo UI" panose="020B0604030504040204" pitchFamily="50" charset="-128"/>
                <a:ea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rPr>
              <a:t>人口推移</a:t>
            </a:r>
            <a:endParaRPr lang="ja-JP" altLang="en-US" sz="1600"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グラフ!$B$3:$B$17</c:f>
              <c:strCache>
                <c:ptCount val="15"/>
                <c:pt idx="0">
                  <c:v>6100B.C.</c:v>
                </c:pt>
                <c:pt idx="1">
                  <c:v>2300B.C.</c:v>
                </c:pt>
                <c:pt idx="2">
                  <c:v>900B.C.</c:v>
                </c:pt>
                <c:pt idx="3">
                  <c:v>200</c:v>
                </c:pt>
                <c:pt idx="4">
                  <c:v>725</c:v>
                </c:pt>
                <c:pt idx="5">
                  <c:v>1150</c:v>
                </c:pt>
                <c:pt idx="6">
                  <c:v>1600</c:v>
                </c:pt>
                <c:pt idx="7">
                  <c:v>1721</c:v>
                </c:pt>
                <c:pt idx="8">
                  <c:v>1792</c:v>
                </c:pt>
                <c:pt idx="9">
                  <c:v>1873</c:v>
                </c:pt>
                <c:pt idx="10">
                  <c:v>1900</c:v>
                </c:pt>
                <c:pt idx="11">
                  <c:v>1920</c:v>
                </c:pt>
                <c:pt idx="12">
                  <c:v>1950</c:v>
                </c:pt>
                <c:pt idx="13">
                  <c:v>1975</c:v>
                </c:pt>
                <c:pt idx="14">
                  <c:v>2000</c:v>
                </c:pt>
              </c:strCache>
            </c:strRef>
          </c:cat>
          <c:val>
            <c:numRef>
              <c:f>グラフ!$C$3:$C$17</c:f>
              <c:numCache>
                <c:formatCode>#,##0_ </c:formatCode>
                <c:ptCount val="15"/>
                <c:pt idx="0">
                  <c:v>20</c:v>
                </c:pt>
                <c:pt idx="1">
                  <c:v>261</c:v>
                </c:pt>
                <c:pt idx="2">
                  <c:v>76</c:v>
                </c:pt>
                <c:pt idx="3">
                  <c:v>595</c:v>
                </c:pt>
                <c:pt idx="4">
                  <c:v>4512</c:v>
                </c:pt>
                <c:pt idx="5">
                  <c:v>6837</c:v>
                </c:pt>
                <c:pt idx="6">
                  <c:v>12273</c:v>
                </c:pt>
                <c:pt idx="7">
                  <c:v>31279</c:v>
                </c:pt>
                <c:pt idx="8">
                  <c:v>29870</c:v>
                </c:pt>
                <c:pt idx="9">
                  <c:v>33301</c:v>
                </c:pt>
                <c:pt idx="10">
                  <c:v>46541</c:v>
                </c:pt>
                <c:pt idx="11">
                  <c:v>55963</c:v>
                </c:pt>
                <c:pt idx="12">
                  <c:v>83898</c:v>
                </c:pt>
                <c:pt idx="13">
                  <c:v>111940</c:v>
                </c:pt>
                <c:pt idx="14">
                  <c:v>126926</c:v>
                </c:pt>
              </c:numCache>
            </c:numRef>
          </c:val>
          <c:extLst>
            <c:ext xmlns:c16="http://schemas.microsoft.com/office/drawing/2014/chart" uri="{C3380CC4-5D6E-409C-BE32-E72D297353CC}">
              <c16:uniqueId val="{00000000-6204-4212-94AA-C7E98E8CA21F}"/>
            </c:ext>
          </c:extLst>
        </c:ser>
        <c:dLbls>
          <c:dLblPos val="outEnd"/>
          <c:showLegendKey val="0"/>
          <c:showVal val="1"/>
          <c:showCatName val="0"/>
          <c:showSerName val="0"/>
          <c:showPercent val="0"/>
          <c:showBubbleSize val="0"/>
        </c:dLbls>
        <c:gapWidth val="219"/>
        <c:overlap val="-27"/>
        <c:axId val="1198341872"/>
        <c:axId val="1198347280"/>
      </c:barChart>
      <c:catAx>
        <c:axId val="119834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98347280"/>
        <c:crosses val="autoZero"/>
        <c:auto val="1"/>
        <c:lblAlgn val="ctr"/>
        <c:lblOffset val="100"/>
        <c:noMultiLvlLbl val="0"/>
      </c:catAx>
      <c:valAx>
        <c:axId val="1198347280"/>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983418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81639083185823E-2"/>
          <c:y val="0.12445224622473078"/>
          <c:w val="0.93279758938136237"/>
          <c:h val="0.6924278681589956"/>
        </c:manualLayout>
      </c:layout>
      <c:lineChart>
        <c:grouping val="standard"/>
        <c:varyColors val="0"/>
        <c:ser>
          <c:idx val="0"/>
          <c:order val="0"/>
          <c:tx>
            <c:strRef>
              <c:f>計算シート!$A$39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21-4B12-B06F-8061B1257956}"/>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21-4B12-B06F-8061B1257956}"/>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21-4B12-B06F-8061B1257956}"/>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21-4B12-B06F-8061B1257956}"/>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21-4B12-B06F-8061B1257956}"/>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21-4B12-B06F-8061B1257956}"/>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21-4B12-B06F-8061B1257956}"/>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21-4B12-B06F-8061B12579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計算シート!$B$38:$S$38</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計算シート!$B$39:$S$39</c:f>
              <c:numCache>
                <c:formatCode>#,##0.0;"▲ "#,##0.0</c:formatCode>
                <c:ptCount val="18"/>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pt idx="16">
                  <c:v>63</c:v>
                </c:pt>
                <c:pt idx="17" formatCode="General">
                  <c:v>61.9</c:v>
                </c:pt>
              </c:numCache>
            </c:numRef>
          </c:val>
          <c:smooth val="0"/>
          <c:extLst>
            <c:ext xmlns:c16="http://schemas.microsoft.com/office/drawing/2014/chart" uri="{C3380CC4-5D6E-409C-BE32-E72D297353CC}">
              <c16:uniqueId val="{00000008-B721-4B12-B06F-8061B1257956}"/>
            </c:ext>
          </c:extLst>
        </c:ser>
        <c:ser>
          <c:idx val="1"/>
          <c:order val="1"/>
          <c:tx>
            <c:strRef>
              <c:f>計算シート!$A$40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21-4B12-B06F-8061B1257956}"/>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721-4B12-B06F-8061B1257956}"/>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721-4B12-B06F-8061B1257956}"/>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721-4B12-B06F-8061B1257956}"/>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721-4B12-B06F-8061B1257956}"/>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721-4B12-B06F-8061B1257956}"/>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721-4B12-B06F-8061B1257956}"/>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721-4B12-B06F-8061B125795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計算シート!$B$38:$S$38</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計算シート!$B$40:$S$40</c:f>
              <c:numCache>
                <c:formatCode>#,##0.0;"▲ "#,##0.0</c:formatCode>
                <c:ptCount val="18"/>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pt idx="16">
                  <c:v>52</c:v>
                </c:pt>
                <c:pt idx="17" formatCode="General">
                  <c:v>51.1</c:v>
                </c:pt>
              </c:numCache>
            </c:numRef>
          </c:val>
          <c:smooth val="0"/>
          <c:extLst>
            <c:ext xmlns:c16="http://schemas.microsoft.com/office/drawing/2014/chart" uri="{C3380CC4-5D6E-409C-BE32-E72D297353CC}">
              <c16:uniqueId val="{00000011-B721-4B12-B06F-8061B1257956}"/>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t"/>
      <c:layout>
        <c:manualLayout>
          <c:xMode val="edge"/>
          <c:yMode val="edge"/>
          <c:x val="0.37806440155590315"/>
          <c:y val="1.0878904091752848E-2"/>
          <c:w val="0.25696690555164092"/>
          <c:h val="9.8361140211941617E-2"/>
        </c:manualLayout>
      </c:layout>
      <c:overlay val="0"/>
    </c:legend>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'計算表H22～H29の推移'!$C$3</c:f>
              <c:strCache>
                <c:ptCount val="1"/>
                <c:pt idx="0">
                  <c:v>大阪府の医薬品生産額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'計算表H22～H29の推移'!$B$4:$B$11</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'計算表H22～H29の推移'!$C$4:$C$11</c:f>
              <c:numCache>
                <c:formatCode>#,##0_);[Red]\(#,##0\)</c:formatCode>
                <c:ptCount val="8"/>
                <c:pt idx="0">
                  <c:v>4759.9046600000001</c:v>
                </c:pt>
                <c:pt idx="1">
                  <c:v>4781.7443800000001</c:v>
                </c:pt>
                <c:pt idx="2">
                  <c:v>5091.1658500000003</c:v>
                </c:pt>
                <c:pt idx="3">
                  <c:v>5316.9347299999999</c:v>
                </c:pt>
                <c:pt idx="4">
                  <c:v>5102.3394200000002</c:v>
                </c:pt>
                <c:pt idx="5">
                  <c:v>4953.7485699999997</c:v>
                </c:pt>
                <c:pt idx="6">
                  <c:v>5624.8405199999997</c:v>
                </c:pt>
                <c:pt idx="7">
                  <c:v>5302.0831399999997</c:v>
                </c:pt>
              </c:numCache>
            </c:numRef>
          </c:val>
          <c:extLst>
            <c:ext xmlns:c16="http://schemas.microsoft.com/office/drawing/2014/chart" uri="{C3380CC4-5D6E-409C-BE32-E72D297353CC}">
              <c16:uniqueId val="{00000000-78BC-462D-9FA9-6431BFEA90A7}"/>
            </c:ext>
          </c:extLst>
        </c:ser>
        <c:dLbls>
          <c:showLegendKey val="0"/>
          <c:showVal val="0"/>
          <c:showCatName val="0"/>
          <c:showSerName val="0"/>
          <c:showPercent val="0"/>
          <c:showBubbleSize val="0"/>
        </c:dLbls>
        <c:gapWidth val="219"/>
        <c:overlap val="-27"/>
        <c:axId val="1538083503"/>
        <c:axId val="1"/>
      </c:barChart>
      <c:lineChart>
        <c:grouping val="standard"/>
        <c:varyColors val="0"/>
        <c:ser>
          <c:idx val="1"/>
          <c:order val="1"/>
          <c:tx>
            <c:strRef>
              <c:f>'計算表H22～H29の推移'!$D$3</c:f>
              <c:strCache>
                <c:ptCount val="1"/>
                <c:pt idx="0">
                  <c:v>大阪府の医薬品生産額全国シェア</c:v>
                </c:pt>
              </c:strCache>
            </c:strRef>
          </c:tx>
          <c:spPr>
            <a:ln w="28575" cap="rnd">
              <a:solidFill>
                <a:schemeClr val="accent2"/>
              </a:solidFill>
              <a:round/>
            </a:ln>
            <a:effectLst/>
          </c:spPr>
          <c:marker>
            <c:symbol val="none"/>
          </c:marker>
          <c:dLbls>
            <c:dLbl>
              <c:idx val="0"/>
              <c:layout>
                <c:manualLayout>
                  <c:x val="-4.7222222222222249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BC-462D-9FA9-6431BFEA90A7}"/>
                </c:ext>
              </c:extLst>
            </c:dLbl>
            <c:dLbl>
              <c:idx val="1"/>
              <c:layout>
                <c:manualLayout>
                  <c:x val="-4.1666666666666664E-2"/>
                  <c:y val="2.614379084967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BC-462D-9FA9-6431BFEA90A7}"/>
                </c:ext>
              </c:extLst>
            </c:dLbl>
            <c:dLbl>
              <c:idx val="2"/>
              <c:layout>
                <c:manualLayout>
                  <c:x val="-5.0000000000000051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BC-462D-9FA9-6431BFEA90A7}"/>
                </c:ext>
              </c:extLst>
            </c:dLbl>
            <c:dLbl>
              <c:idx val="3"/>
              <c:layout>
                <c:manualLayout>
                  <c:x val="-5.0000000000000051E-2"/>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8BC-462D-9FA9-6431BFEA90A7}"/>
                </c:ext>
              </c:extLst>
            </c:dLbl>
            <c:dLbl>
              <c:idx val="4"/>
              <c:layout>
                <c:manualLayout>
                  <c:x val="-5.2777777777777778E-2"/>
                  <c:y val="5.228758169934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8BC-462D-9FA9-6431BFEA90A7}"/>
                </c:ext>
              </c:extLst>
            </c:dLbl>
            <c:dLbl>
              <c:idx val="5"/>
              <c:layout>
                <c:manualLayout>
                  <c:x val="-3.888888888888889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8BC-462D-9FA9-6431BFEA90A7}"/>
                </c:ext>
              </c:extLst>
            </c:dLbl>
            <c:dLbl>
              <c:idx val="6"/>
              <c:layout>
                <c:manualLayout>
                  <c:x val="-4.1666666666666768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BC-462D-9FA9-6431BFEA90A7}"/>
                </c:ext>
              </c:extLst>
            </c:dLbl>
            <c:dLbl>
              <c:idx val="7"/>
              <c:layout>
                <c:manualLayout>
                  <c:x val="-5.00000000000001E-2"/>
                  <c:y val="4.7930283224400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8BC-462D-9FA9-6431BFEA90A7}"/>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'計算表H22～H29の推移'!$B$4:$B$11</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'計算表H22～H29の推移'!$D$4:$D$11</c:f>
              <c:numCache>
                <c:formatCode>0.0%</c:formatCode>
                <c:ptCount val="8"/>
                <c:pt idx="0">
                  <c:v>7.0214410087843807E-2</c:v>
                </c:pt>
                <c:pt idx="1">
                  <c:v>6.8434134393856746E-2</c:v>
                </c:pt>
                <c:pt idx="2">
                  <c:v>7.2973714776765092E-2</c:v>
                </c:pt>
                <c:pt idx="3">
                  <c:v>7.7123933236568104E-2</c:v>
                </c:pt>
                <c:pt idx="4">
                  <c:v>7.7428279037658129E-2</c:v>
                </c:pt>
                <c:pt idx="5">
                  <c:v>7.2631209016702267E-2</c:v>
                </c:pt>
                <c:pt idx="6">
                  <c:v>8.4917867670141686E-2</c:v>
                </c:pt>
                <c:pt idx="7">
                  <c:v>7.8884591227437906E-2</c:v>
                </c:pt>
              </c:numCache>
            </c:numRef>
          </c:val>
          <c:smooth val="0"/>
          <c:extLst>
            <c:ext xmlns:c16="http://schemas.microsoft.com/office/drawing/2014/chart" uri="{C3380CC4-5D6E-409C-BE32-E72D297353CC}">
              <c16:uniqueId val="{00000009-78BC-462D-9FA9-6431BFEA90A7}"/>
            </c:ext>
          </c:extLst>
        </c:ser>
        <c:dLbls>
          <c:showLegendKey val="0"/>
          <c:showVal val="0"/>
          <c:showCatName val="0"/>
          <c:showSerName val="0"/>
          <c:showPercent val="0"/>
          <c:showBubbleSize val="0"/>
        </c:dLbls>
        <c:marker val="1"/>
        <c:smooth val="0"/>
        <c:axId val="3"/>
        <c:axId val="4"/>
      </c:lineChart>
      <c:catAx>
        <c:axId val="1538083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in val="35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38083503"/>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min val="0"/>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'計算表H22～H29の推移'!$C$14</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'計算表H22～H29の推移'!$B$15:$B$22</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'計算表H22～H29の推移'!$C$15:$C$22</c:f>
              <c:numCache>
                <c:formatCode>#,##0_);[Red]\(#,##0\)</c:formatCode>
                <c:ptCount val="8"/>
                <c:pt idx="0">
                  <c:v>203.49906999999999</c:v>
                </c:pt>
                <c:pt idx="1">
                  <c:v>213.26994999999999</c:v>
                </c:pt>
                <c:pt idx="2">
                  <c:v>221.71596</c:v>
                </c:pt>
                <c:pt idx="3">
                  <c:v>281.34505999999999</c:v>
                </c:pt>
                <c:pt idx="4">
                  <c:v>424.50265999999999</c:v>
                </c:pt>
                <c:pt idx="5">
                  <c:v>594.79024000000004</c:v>
                </c:pt>
                <c:pt idx="6">
                  <c:v>517.02666999999997</c:v>
                </c:pt>
                <c:pt idx="7">
                  <c:v>540.46660999999995</c:v>
                </c:pt>
              </c:numCache>
            </c:numRef>
          </c:val>
          <c:extLst>
            <c:ext xmlns:c16="http://schemas.microsoft.com/office/drawing/2014/chart" uri="{C3380CC4-5D6E-409C-BE32-E72D297353CC}">
              <c16:uniqueId val="{00000000-86A6-441C-9EB9-88501862274B}"/>
            </c:ext>
          </c:extLst>
        </c:ser>
        <c:dLbls>
          <c:showLegendKey val="0"/>
          <c:showVal val="0"/>
          <c:showCatName val="0"/>
          <c:showSerName val="0"/>
          <c:showPercent val="0"/>
          <c:showBubbleSize val="0"/>
        </c:dLbls>
        <c:gapWidth val="219"/>
        <c:overlap val="-27"/>
        <c:axId val="1791132095"/>
        <c:axId val="1"/>
      </c:barChart>
      <c:lineChart>
        <c:grouping val="standard"/>
        <c:varyColors val="0"/>
        <c:ser>
          <c:idx val="1"/>
          <c:order val="1"/>
          <c:tx>
            <c:strRef>
              <c:f>'計算表H22～H29の推移'!$D$14</c:f>
              <c:strCache>
                <c:ptCount val="1"/>
                <c:pt idx="0">
                  <c:v>大阪府の医療機器生産額全国シェア</c:v>
                </c:pt>
              </c:strCache>
            </c:strRef>
          </c:tx>
          <c:spPr>
            <a:ln w="28575" cap="rnd">
              <a:solidFill>
                <a:schemeClr val="accent2"/>
              </a:solidFill>
              <a:round/>
            </a:ln>
            <a:effectLst/>
          </c:spPr>
          <c:marker>
            <c:symbol val="none"/>
          </c:marker>
          <c:dLbls>
            <c:dLbl>
              <c:idx val="0"/>
              <c:layout>
                <c:manualLayout>
                  <c:x val="-4.7222222222222221E-2"/>
                  <c:y val="-3.4858387799564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A6-441C-9EB9-88501862274B}"/>
                </c:ext>
              </c:extLst>
            </c:dLbl>
            <c:dLbl>
              <c:idx val="1"/>
              <c:layout>
                <c:manualLayout>
                  <c:x val="-0.05"/>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A6-441C-9EB9-88501862274B}"/>
                </c:ext>
              </c:extLst>
            </c:dLbl>
            <c:dLbl>
              <c:idx val="2"/>
              <c:layout>
                <c:manualLayout>
                  <c:x val="-5.2777777777777778E-2"/>
                  <c:y val="-4.35729847494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A6-441C-9EB9-88501862274B}"/>
                </c:ext>
              </c:extLst>
            </c:dLbl>
            <c:dLbl>
              <c:idx val="3"/>
              <c:layout>
                <c:manualLayout>
                  <c:x val="-4.4444444444444446E-2"/>
                  <c:y val="-5.664488017429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A6-441C-9EB9-88501862274B}"/>
                </c:ext>
              </c:extLst>
            </c:dLbl>
            <c:dLbl>
              <c:idx val="4"/>
              <c:layout>
                <c:manualLayout>
                  <c:x val="-5.5555555555555552E-2"/>
                  <c:y val="-5.228758169934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A6-441C-9EB9-88501862274B}"/>
                </c:ext>
              </c:extLst>
            </c:dLbl>
            <c:dLbl>
              <c:idx val="5"/>
              <c:layout>
                <c:manualLayout>
                  <c:x val="-0.05"/>
                  <c:y val="-4.357298474945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6A6-441C-9EB9-88501862274B}"/>
                </c:ext>
              </c:extLst>
            </c:dLbl>
            <c:dLbl>
              <c:idx val="6"/>
              <c:layout>
                <c:manualLayout>
                  <c:x val="-5.2777777777777882E-2"/>
                  <c:y val="-4.7930283224400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6A6-441C-9EB9-88501862274B}"/>
                </c:ext>
              </c:extLst>
            </c:dLbl>
            <c:dLbl>
              <c:idx val="7"/>
              <c:layout>
                <c:manualLayout>
                  <c:x val="-5.00000000000001E-2"/>
                  <c:y val="-5.228758169934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6A6-441C-9EB9-88501862274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'計算表H22～H29の推移'!$B$15:$B$22</c:f>
              <c:strCache>
                <c:ptCount val="8"/>
                <c:pt idx="0">
                  <c:v>2010年</c:v>
                </c:pt>
                <c:pt idx="1">
                  <c:v>2011年</c:v>
                </c:pt>
                <c:pt idx="2">
                  <c:v>2012年</c:v>
                </c:pt>
                <c:pt idx="3">
                  <c:v>2013年</c:v>
                </c:pt>
                <c:pt idx="4">
                  <c:v>2014年</c:v>
                </c:pt>
                <c:pt idx="5">
                  <c:v>2015年</c:v>
                </c:pt>
                <c:pt idx="6">
                  <c:v>2016年</c:v>
                </c:pt>
                <c:pt idx="7">
                  <c:v>2017年</c:v>
                </c:pt>
              </c:strCache>
            </c:strRef>
          </c:cat>
          <c:val>
            <c:numRef>
              <c:f>'計算表H22～H29の推移'!$D$15:$D$22</c:f>
              <c:numCache>
                <c:formatCode>0.0%</c:formatCode>
                <c:ptCount val="8"/>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numCache>
            </c:numRef>
          </c:val>
          <c:smooth val="0"/>
          <c:extLst>
            <c:ext xmlns:c16="http://schemas.microsoft.com/office/drawing/2014/chart" uri="{C3380CC4-5D6E-409C-BE32-E72D297353CC}">
              <c16:uniqueId val="{00000009-86A6-441C-9EB9-88501862274B}"/>
            </c:ext>
          </c:extLst>
        </c:ser>
        <c:dLbls>
          <c:showLegendKey val="0"/>
          <c:showVal val="0"/>
          <c:showCatName val="0"/>
          <c:showSerName val="0"/>
          <c:showPercent val="0"/>
          <c:showBubbleSize val="0"/>
        </c:dLbls>
        <c:marker val="1"/>
        <c:smooth val="0"/>
        <c:axId val="3"/>
        <c:axId val="4"/>
      </c:lineChart>
      <c:catAx>
        <c:axId val="1791132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1132095"/>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'3-1_3'!$B$61:$J$61</c:f>
              <c:numCache>
                <c:formatCode>#,##0</c:formatCode>
                <c:ptCount val="9"/>
                <c:pt idx="0">
                  <c:v>6767</c:v>
                </c:pt>
                <c:pt idx="1">
                  <c:v>7761</c:v>
                </c:pt>
                <c:pt idx="2">
                  <c:v>8748</c:v>
                </c:pt>
                <c:pt idx="3">
                  <c:v>6933</c:v>
                </c:pt>
                <c:pt idx="4">
                  <c:v>6151</c:v>
                </c:pt>
                <c:pt idx="5">
                  <c:v>6187</c:v>
                </c:pt>
                <c:pt idx="6">
                  <c:v>6192</c:v>
                </c:pt>
                <c:pt idx="7">
                  <c:v>6504</c:v>
                </c:pt>
                <c:pt idx="8">
                  <c:v>6778</c:v>
                </c:pt>
              </c:numCache>
            </c:numRef>
          </c:val>
          <c:smooth val="0"/>
          <c:extLst>
            <c:ext xmlns:c16="http://schemas.microsoft.com/office/drawing/2014/chart" uri="{C3380CC4-5D6E-409C-BE32-E72D297353CC}">
              <c16:uniqueId val="{00000000-92BD-4732-B3C4-40076D54AF49}"/>
            </c:ext>
          </c:extLst>
        </c:ser>
        <c:ser>
          <c:idx val="1"/>
          <c:order val="1"/>
          <c:tx>
            <c:strRef>
              <c:f>'3-1_3'!$A$62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'3-1_3'!$B$62:$J$62</c:f>
              <c:numCache>
                <c:formatCode>#,##0</c:formatCode>
                <c:ptCount val="9"/>
                <c:pt idx="0">
                  <c:v>15365</c:v>
                </c:pt>
                <c:pt idx="1">
                  <c:v>18394</c:v>
                </c:pt>
                <c:pt idx="2">
                  <c:v>21412</c:v>
                </c:pt>
                <c:pt idx="3">
                  <c:v>22861</c:v>
                </c:pt>
                <c:pt idx="4">
                  <c:v>22117</c:v>
                </c:pt>
                <c:pt idx="5">
                  <c:v>23822</c:v>
                </c:pt>
                <c:pt idx="6">
                  <c:v>24269</c:v>
                </c:pt>
                <c:pt idx="7">
                  <c:v>25124</c:v>
                </c:pt>
                <c:pt idx="8">
                  <c:v>25331</c:v>
                </c:pt>
              </c:numCache>
            </c:numRef>
          </c:val>
          <c:smooth val="0"/>
          <c:extLst>
            <c:ext xmlns:c16="http://schemas.microsoft.com/office/drawing/2014/chart" uri="{C3380CC4-5D6E-409C-BE32-E72D297353CC}">
              <c16:uniqueId val="{00000001-92BD-4732-B3C4-40076D54AF49}"/>
            </c:ext>
          </c:extLst>
        </c:ser>
        <c:ser>
          <c:idx val="2"/>
          <c:order val="2"/>
          <c:tx>
            <c:strRef>
              <c:f>'3-1_3'!$A$63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'3-1_3'!$B$60:$J$60</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'3-1_3'!$B$63:$J$63</c:f>
              <c:numCache>
                <c:formatCode>#,##0</c:formatCode>
                <c:ptCount val="9"/>
                <c:pt idx="0">
                  <c:v>2286</c:v>
                </c:pt>
                <c:pt idx="1">
                  <c:v>2922</c:v>
                </c:pt>
                <c:pt idx="2">
                  <c:v>2782</c:v>
                </c:pt>
                <c:pt idx="3">
                  <c:v>2750</c:v>
                </c:pt>
                <c:pt idx="4">
                  <c:v>2772</c:v>
                </c:pt>
                <c:pt idx="5">
                  <c:v>2845</c:v>
                </c:pt>
                <c:pt idx="6">
                  <c:v>2890</c:v>
                </c:pt>
                <c:pt idx="7">
                  <c:v>3094</c:v>
                </c:pt>
                <c:pt idx="8">
                  <c:v>2952</c:v>
                </c:pt>
              </c:numCache>
            </c:numRef>
          </c:val>
          <c:smooth val="0"/>
          <c:extLst>
            <c:ext xmlns:c16="http://schemas.microsoft.com/office/drawing/2014/chart" uri="{C3380CC4-5D6E-409C-BE32-E72D297353CC}">
              <c16:uniqueId val="{00000002-92BD-4732-B3C4-40076D54AF49}"/>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layout>
        <c:manualLayout>
          <c:xMode val="edge"/>
          <c:yMode val="edge"/>
          <c:x val="0.19416662419802622"/>
          <c:y val="0.92477521041858446"/>
          <c:w val="0.67833318496649497"/>
          <c:h val="5.54937991089981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2641082325277162"/>
        </c:manualLayout>
      </c:layout>
      <c:lineChart>
        <c:grouping val="standard"/>
        <c:varyColors val="0"/>
        <c:ser>
          <c:idx val="0"/>
          <c:order val="0"/>
          <c:tx>
            <c:strRef>
              <c:f>Sheet1!$J$4</c:f>
              <c:strCache>
                <c:ptCount val="1"/>
                <c:pt idx="0">
                  <c:v>大阪</c:v>
                </c:pt>
              </c:strCache>
            </c:strRef>
          </c:tx>
          <c:dLbls>
            <c:dLbl>
              <c:idx val="0"/>
              <c:layout>
                <c:manualLayout>
                  <c:x val="-5.3605004855237962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D18-44E7-AC70-AAE7B0152C29}"/>
                </c:ext>
              </c:extLst>
            </c:dLbl>
            <c:dLbl>
              <c:idx val="1"/>
              <c:layout>
                <c:manualLayout>
                  <c:x val="-5.0451769275518053E-2"/>
                  <c:y val="5.5651604104398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18-44E7-AC70-AAE7B0152C29}"/>
                </c:ext>
              </c:extLst>
            </c:dLbl>
            <c:dLbl>
              <c:idx val="2"/>
              <c:layout>
                <c:manualLayout>
                  <c:x val="-5.675824043495787E-2"/>
                  <c:y val="5.1370711480983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D18-44E7-AC70-AAE7B0152C29}"/>
                </c:ext>
              </c:extLst>
            </c:dLbl>
            <c:dLbl>
              <c:idx val="3"/>
              <c:layout>
                <c:manualLayout>
                  <c:x val="-5.6758240434957814E-2"/>
                  <c:y val="3.8528033610737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18-44E7-AC70-AAE7B0152C29}"/>
                </c:ext>
              </c:extLst>
            </c:dLbl>
            <c:dLbl>
              <c:idx val="4"/>
              <c:layout>
                <c:manualLayout>
                  <c:x val="-5.9911476014677688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D18-44E7-AC70-AAE7B0152C29}"/>
                </c:ext>
              </c:extLst>
            </c:dLbl>
            <c:dLbl>
              <c:idx val="5"/>
              <c:layout>
                <c:manualLayout>
                  <c:x val="-7.2524418333557314E-2"/>
                  <c:y val="3.4247140987322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D18-44E7-AC70-AAE7B0152C29}"/>
                </c:ext>
              </c:extLst>
            </c:dLbl>
            <c:dLbl>
              <c:idx val="6"/>
              <c:layout>
                <c:manualLayout>
                  <c:x val="-7.2524418333557203E-2"/>
                  <c:y val="3.4247140987322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D18-44E7-AC70-AAE7B0152C29}"/>
                </c:ext>
              </c:extLst>
            </c:dLbl>
            <c:spPr>
              <a:noFill/>
              <a:ln>
                <a:noFill/>
              </a:ln>
              <a:effectLst/>
            </c:spPr>
            <c:txPr>
              <a:bodyPr wrap="square" lIns="38100" tIns="19050" rIns="38100" bIns="19050" anchor="ctr">
                <a:spAutoFit/>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Sheet1!$K$4:$Q$4</c:f>
              <c:numCache>
                <c:formatCode>#,##0_);[Red]\(#,##0\)</c:formatCode>
                <c:ptCount val="7"/>
                <c:pt idx="0">
                  <c:v>1471.5419999999999</c:v>
                </c:pt>
                <c:pt idx="1">
                  <c:v>1428.4749999999999</c:v>
                </c:pt>
                <c:pt idx="2">
                  <c:v>1394.771</c:v>
                </c:pt>
                <c:pt idx="3">
                  <c:v>1399.117</c:v>
                </c:pt>
                <c:pt idx="4">
                  <c:v>1569.268</c:v>
                </c:pt>
                <c:pt idx="5">
                  <c:v>1456.0640000000001</c:v>
                </c:pt>
                <c:pt idx="6">
                  <c:v>1508.021</c:v>
                </c:pt>
              </c:numCache>
            </c:numRef>
          </c:val>
          <c:smooth val="0"/>
          <c:extLst>
            <c:ext xmlns:c16="http://schemas.microsoft.com/office/drawing/2014/chart" uri="{C3380CC4-5D6E-409C-BE32-E72D297353CC}">
              <c16:uniqueId val="{00000007-9D18-44E7-AC70-AAE7B0152C29}"/>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18-44E7-AC70-AAE7B0152C29}"/>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18-44E7-AC70-AAE7B0152C29}"/>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18-44E7-AC70-AAE7B0152C29}"/>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18-44E7-AC70-AAE7B0152C29}"/>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D18-44E7-AC70-AAE7B0152C29}"/>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D18-44E7-AC70-AAE7B0152C29}"/>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D18-44E7-AC70-AAE7B0152C2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Sheet1!$K$5:$Q$5</c:f>
              <c:numCache>
                <c:formatCode>#,##0_);[Red]\(#,##0\)</c:formatCode>
                <c:ptCount val="7"/>
                <c:pt idx="0">
                  <c:v>5845.1130000000003</c:v>
                </c:pt>
                <c:pt idx="1">
                  <c:v>6232.4549999999999</c:v>
                </c:pt>
                <c:pt idx="2">
                  <c:v>6272.5969999999998</c:v>
                </c:pt>
                <c:pt idx="3">
                  <c:v>6479.6639999999998</c:v>
                </c:pt>
                <c:pt idx="4">
                  <c:v>6905.6760000000004</c:v>
                </c:pt>
                <c:pt idx="5">
                  <c:v>7206.1719999999996</c:v>
                </c:pt>
                <c:pt idx="6">
                  <c:v>6682.3559999999998</c:v>
                </c:pt>
              </c:numCache>
            </c:numRef>
          </c:val>
          <c:smooth val="0"/>
          <c:extLst>
            <c:ext xmlns:c16="http://schemas.microsoft.com/office/drawing/2014/chart" uri="{C3380CC4-5D6E-409C-BE32-E72D297353CC}">
              <c16:uniqueId val="{0000000F-9D18-44E7-AC70-AAE7B0152C29}"/>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D18-44E7-AC70-AAE7B0152C29}"/>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D18-44E7-AC70-AAE7B0152C29}"/>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D18-44E7-AC70-AAE7B0152C29}"/>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D18-44E7-AC70-AAE7B0152C29}"/>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D18-44E7-AC70-AAE7B0152C29}"/>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D18-44E7-AC70-AAE7B0152C29}"/>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D18-44E7-AC70-AAE7B0152C2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Sheet1!$K$3:$Q$3</c:f>
              <c:strCache>
                <c:ptCount val="7"/>
                <c:pt idx="0">
                  <c:v>2010年</c:v>
                </c:pt>
                <c:pt idx="1">
                  <c:v>2011年</c:v>
                </c:pt>
                <c:pt idx="2">
                  <c:v>2012年</c:v>
                </c:pt>
                <c:pt idx="3">
                  <c:v>2013年</c:v>
                </c:pt>
                <c:pt idx="4">
                  <c:v>2014年</c:v>
                </c:pt>
                <c:pt idx="5">
                  <c:v>2015年</c:v>
                </c:pt>
                <c:pt idx="6">
                  <c:v>2016年</c:v>
                </c:pt>
              </c:strCache>
            </c:strRef>
          </c:cat>
          <c:val>
            <c:numRef>
              <c:f>Sheet1!$K$6:$Q$6</c:f>
              <c:numCache>
                <c:formatCode>#,##0_);[Red]\(#,##0\)</c:formatCode>
                <c:ptCount val="7"/>
                <c:pt idx="0">
                  <c:v>1434.3679999999999</c:v>
                </c:pt>
                <c:pt idx="1">
                  <c:v>1499.5540000000001</c:v>
                </c:pt>
                <c:pt idx="2">
                  <c:v>1678.819</c:v>
                </c:pt>
                <c:pt idx="3">
                  <c:v>1765.5609999999999</c:v>
                </c:pt>
                <c:pt idx="4">
                  <c:v>1948.6410000000001</c:v>
                </c:pt>
                <c:pt idx="5">
                  <c:v>2037.2739999999999</c:v>
                </c:pt>
                <c:pt idx="6">
                  <c:v>2026.0250000000001</c:v>
                </c:pt>
              </c:numCache>
            </c:numRef>
          </c:val>
          <c:smooth val="0"/>
          <c:extLst>
            <c:ext xmlns:c16="http://schemas.microsoft.com/office/drawing/2014/chart" uri="{C3380CC4-5D6E-409C-BE32-E72D297353CC}">
              <c16:uniqueId val="{00000017-9D18-44E7-AC70-AAE7B0152C29}"/>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441412362446963"/>
          <c:y val="0.82281134535577938"/>
          <c:w val="0.56644235385066166"/>
          <c:h val="0.12496849565728577"/>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a:latin typeface="Meiryo UI" panose="020B0604030504040204" pitchFamily="50" charset="-128"/>
                <a:ea typeface="Meiryo UI" panose="020B0604030504040204" pitchFamily="50" charset="-128"/>
              </a:rPr>
              <a:t>４都市の人口推移</a:t>
            </a:r>
            <a:r>
              <a:rPr lang="en-US" altLang="ja-JP" sz="1400" b="1">
                <a:latin typeface="Meiryo UI" panose="020B0604030504040204" pitchFamily="50" charset="-128"/>
                <a:ea typeface="Meiryo UI" panose="020B0604030504040204" pitchFamily="50" charset="-128"/>
              </a:rPr>
              <a:t>(1920</a:t>
            </a:r>
            <a:r>
              <a:rPr lang="ja-JP" altLang="en-US" sz="1400" b="1">
                <a:latin typeface="Meiryo UI" panose="020B0604030504040204" pitchFamily="50" charset="-128"/>
                <a:ea typeface="Meiryo UI" panose="020B0604030504040204" pitchFamily="50" charset="-128"/>
              </a:rPr>
              <a:t>年～</a:t>
            </a:r>
            <a:r>
              <a:rPr lang="en-US" altLang="ja-JP" sz="1400" b="1">
                <a:latin typeface="Meiryo UI" panose="020B0604030504040204" pitchFamily="50" charset="-128"/>
                <a:ea typeface="Meiryo UI" panose="020B0604030504040204" pitchFamily="50" charset="-128"/>
              </a:rPr>
              <a:t>)</a:t>
            </a:r>
            <a:endParaRPr lang="ja-JP" altLang="en-US" sz="1400" b="1">
              <a:latin typeface="Meiryo UI" panose="020B0604030504040204" pitchFamily="50" charset="-128"/>
              <a:ea typeface="Meiryo UI" panose="020B0604030504040204" pitchFamily="50" charset="-128"/>
            </a:endParaRPr>
          </a:p>
        </c:rich>
      </c:tx>
      <c:overlay val="0"/>
      <c:spPr>
        <a:noFill/>
        <a:ln w="25400">
          <a:noFill/>
        </a:ln>
      </c:spPr>
    </c:title>
    <c:autoTitleDeleted val="0"/>
    <c:plotArea>
      <c:layout>
        <c:manualLayout>
          <c:layoutTarget val="inner"/>
          <c:xMode val="edge"/>
          <c:yMode val="edge"/>
          <c:x val="9.6889677685920841E-2"/>
          <c:y val="0.12726913940826012"/>
          <c:w val="0.87533319627034933"/>
          <c:h val="0.70851532190029987"/>
        </c:manualLayout>
      </c:layout>
      <c:lineChart>
        <c:grouping val="standard"/>
        <c:varyColors val="0"/>
        <c:ser>
          <c:idx val="0"/>
          <c:order val="0"/>
          <c:tx>
            <c:strRef>
              <c:f>'その1　人口 (2)'!$A$5</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(2)'!$B$5:$U$5</c:f>
            </c:numRef>
          </c:val>
          <c:smooth val="0"/>
          <c:extLst>
            <c:ext xmlns:c16="http://schemas.microsoft.com/office/drawing/2014/chart" uri="{C3380CC4-5D6E-409C-BE32-E72D297353CC}">
              <c16:uniqueId val="{00000000-20F4-415C-8178-4732EC496AAB}"/>
            </c:ext>
          </c:extLst>
        </c:ser>
        <c:ser>
          <c:idx val="1"/>
          <c:order val="1"/>
          <c:tx>
            <c:strRef>
              <c:f>'その1　人口 (2)'!$A$6</c:f>
              <c:strCache>
                <c:ptCount val="1"/>
                <c:pt idx="0">
                  <c:v>全　　　　　　　　国</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(2)'!$B$6:$U$6</c:f>
            </c:numRef>
          </c:val>
          <c:smooth val="0"/>
          <c:extLst>
            <c:ext xmlns:c16="http://schemas.microsoft.com/office/drawing/2014/chart" uri="{C3380CC4-5D6E-409C-BE32-E72D297353CC}">
              <c16:uniqueId val="{00000001-20F4-415C-8178-4732EC496AAB}"/>
            </c:ext>
          </c:extLst>
        </c:ser>
        <c:ser>
          <c:idx val="2"/>
          <c:order val="2"/>
          <c:tx>
            <c:strRef>
              <c:f>'その1　人口 (2)'!$A$7</c:f>
              <c:strCache>
                <c:ptCount val="1"/>
                <c:pt idx="0">
                  <c:v>  人 口 集 中 地 区</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(2)'!$B$7:$U$7</c:f>
            </c:numRef>
          </c:val>
          <c:smooth val="0"/>
          <c:extLst>
            <c:ext xmlns:c16="http://schemas.microsoft.com/office/drawing/2014/chart" uri="{C3380CC4-5D6E-409C-BE32-E72D297353CC}">
              <c16:uniqueId val="{00000002-20F4-415C-8178-4732EC496AAB}"/>
            </c:ext>
          </c:extLst>
        </c:ser>
        <c:ser>
          <c:idx val="3"/>
          <c:order val="3"/>
          <c:tx>
            <c:strRef>
              <c:f>'その1　人口 (2)'!$A$8</c:f>
              <c:strCache>
                <c:ptCount val="1"/>
                <c:pt idx="0">
                  <c:v>  人口集中地区以外の地区</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(2)'!$B$8:$U$8</c:f>
            </c:numRef>
          </c:val>
          <c:smooth val="0"/>
          <c:extLst>
            <c:ext xmlns:c16="http://schemas.microsoft.com/office/drawing/2014/chart" uri="{C3380CC4-5D6E-409C-BE32-E72D297353CC}">
              <c16:uniqueId val="{00000003-20F4-415C-8178-4732EC496AAB}"/>
            </c:ext>
          </c:extLst>
        </c:ser>
        <c:ser>
          <c:idx val="4"/>
          <c:order val="4"/>
          <c:tx>
            <c:strRef>
              <c:f>'その1　人口 (2)'!$A$9</c:f>
              <c:strCache>
                <c:ptCount val="1"/>
                <c:pt idx="0">
                  <c:v>東京都</c:v>
                </c:pt>
              </c:strCache>
            </c:strRef>
          </c:tx>
          <c:spPr>
            <a:ln w="28575" cap="rnd">
              <a:solidFill>
                <a:schemeClr val="accent5"/>
              </a:solidFill>
              <a:round/>
            </a:ln>
            <a:effectLst/>
          </c:spPr>
          <c:marker>
            <c:symbol val="none"/>
          </c:marker>
          <c:dLbls>
            <c:dLbl>
              <c:idx val="19"/>
              <c:layout>
                <c:manualLayout>
                  <c:x val="-1.7874875868917721E-2"/>
                  <c:y val="-3.20256204963971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F4-415C-8178-4732EC496AAB}"/>
                </c:ext>
              </c:extLst>
            </c:dLbl>
            <c:spPr>
              <a:noFill/>
              <a:ln>
                <a:noFill/>
              </a:ln>
              <a:effectLst/>
            </c:spPr>
            <c:txPr>
              <a:bodyPr wrap="square" lIns="38100" tIns="19050" rIns="38100" bIns="19050" anchor="ctr">
                <a:spAutoFit/>
              </a:bodyPr>
              <a:lstStyle/>
              <a:p>
                <a:pPr>
                  <a:defRPr sz="8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(2)'!$B$9:$U$9</c:f>
              <c:numCache>
                <c:formatCode>#,##0_);[Red]\(#,##0\)</c:formatCode>
                <c:ptCount val="20"/>
                <c:pt idx="0">
                  <c:v>3699428</c:v>
                </c:pt>
                <c:pt idx="1">
                  <c:v>4485144</c:v>
                </c:pt>
                <c:pt idx="2">
                  <c:v>5408678</c:v>
                </c:pt>
                <c:pt idx="3">
                  <c:v>6369919</c:v>
                </c:pt>
                <c:pt idx="4">
                  <c:v>7354971</c:v>
                </c:pt>
                <c:pt idx="5">
                  <c:v>3488284</c:v>
                </c:pt>
                <c:pt idx="6">
                  <c:v>6277500</c:v>
                </c:pt>
                <c:pt idx="7">
                  <c:v>8037084</c:v>
                </c:pt>
                <c:pt idx="8">
                  <c:v>9683802</c:v>
                </c:pt>
                <c:pt idx="9">
                  <c:v>10869244</c:v>
                </c:pt>
                <c:pt idx="10">
                  <c:v>11408071</c:v>
                </c:pt>
                <c:pt idx="11">
                  <c:v>11673554</c:v>
                </c:pt>
                <c:pt idx="12">
                  <c:v>11618281</c:v>
                </c:pt>
                <c:pt idx="13">
                  <c:v>11829363</c:v>
                </c:pt>
                <c:pt idx="14">
                  <c:v>11855563</c:v>
                </c:pt>
                <c:pt idx="15">
                  <c:v>11773605</c:v>
                </c:pt>
                <c:pt idx="16">
                  <c:v>12064101</c:v>
                </c:pt>
                <c:pt idx="17">
                  <c:v>12576601</c:v>
                </c:pt>
                <c:pt idx="18">
                  <c:v>13159388</c:v>
                </c:pt>
                <c:pt idx="19">
                  <c:v>13515271</c:v>
                </c:pt>
              </c:numCache>
            </c:numRef>
          </c:val>
          <c:smooth val="0"/>
          <c:extLst>
            <c:ext xmlns:c16="http://schemas.microsoft.com/office/drawing/2014/chart" uri="{C3380CC4-5D6E-409C-BE32-E72D297353CC}">
              <c16:uniqueId val="{00000005-20F4-415C-8178-4732EC496AAB}"/>
            </c:ext>
          </c:extLst>
        </c:ser>
        <c:ser>
          <c:idx val="5"/>
          <c:order val="5"/>
          <c:tx>
            <c:strRef>
              <c:f>'その1　人口 (2)'!$A$10</c:f>
              <c:strCache>
                <c:ptCount val="1"/>
                <c:pt idx="0">
                  <c:v>神奈川県</c:v>
                </c:pt>
              </c:strCache>
            </c:strRef>
          </c:tx>
          <c:spPr>
            <a:ln w="28575" cap="rnd">
              <a:solidFill>
                <a:schemeClr val="accent6"/>
              </a:solidFill>
              <a:round/>
            </a:ln>
            <a:effectLst/>
          </c:spPr>
          <c:marker>
            <c:symbol val="none"/>
          </c:marker>
          <c:dLbls>
            <c:dLbl>
              <c:idx val="19"/>
              <c:layout>
                <c:manualLayout>
                  <c:x val="-1.9860973187686343E-2"/>
                  <c:y val="-3.84307445956765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F4-415C-8178-4732EC496AAB}"/>
                </c:ext>
              </c:extLst>
            </c:dLbl>
            <c:spPr>
              <a:noFill/>
              <a:ln>
                <a:noFill/>
              </a:ln>
              <a:effectLst/>
            </c:spPr>
            <c:txPr>
              <a:bodyPr wrap="square" lIns="38100" tIns="19050" rIns="38100" bIns="19050" anchor="ctr">
                <a:spAutoFit/>
              </a:bodyPr>
              <a:lstStyle/>
              <a:p>
                <a:pPr>
                  <a:defRPr sz="8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(2)'!$B$10:$U$10</c:f>
              <c:numCache>
                <c:formatCode>#,##0_);[Red]\(#,##0\)</c:formatCode>
                <c:ptCount val="20"/>
                <c:pt idx="0">
                  <c:v>1323390</c:v>
                </c:pt>
                <c:pt idx="1">
                  <c:v>1416792</c:v>
                </c:pt>
                <c:pt idx="2">
                  <c:v>1619606</c:v>
                </c:pt>
                <c:pt idx="3">
                  <c:v>1840005</c:v>
                </c:pt>
                <c:pt idx="4">
                  <c:v>2188974</c:v>
                </c:pt>
                <c:pt idx="5">
                  <c:v>1865667</c:v>
                </c:pt>
                <c:pt idx="6">
                  <c:v>2487665</c:v>
                </c:pt>
                <c:pt idx="7">
                  <c:v>2919497</c:v>
                </c:pt>
                <c:pt idx="8">
                  <c:v>3443176</c:v>
                </c:pt>
                <c:pt idx="9">
                  <c:v>4430743</c:v>
                </c:pt>
                <c:pt idx="10">
                  <c:v>5472247</c:v>
                </c:pt>
                <c:pt idx="11">
                  <c:v>6397748</c:v>
                </c:pt>
                <c:pt idx="12">
                  <c:v>6924348</c:v>
                </c:pt>
                <c:pt idx="13">
                  <c:v>7431974</c:v>
                </c:pt>
                <c:pt idx="14">
                  <c:v>7980391</c:v>
                </c:pt>
                <c:pt idx="15">
                  <c:v>8245900</c:v>
                </c:pt>
                <c:pt idx="16">
                  <c:v>8489974</c:v>
                </c:pt>
                <c:pt idx="17">
                  <c:v>8791597</c:v>
                </c:pt>
                <c:pt idx="18">
                  <c:v>9048331</c:v>
                </c:pt>
                <c:pt idx="19">
                  <c:v>9126214</c:v>
                </c:pt>
              </c:numCache>
            </c:numRef>
          </c:val>
          <c:smooth val="0"/>
          <c:extLst>
            <c:ext xmlns:c16="http://schemas.microsoft.com/office/drawing/2014/chart" uri="{C3380CC4-5D6E-409C-BE32-E72D297353CC}">
              <c16:uniqueId val="{00000007-20F4-415C-8178-4732EC496AAB}"/>
            </c:ext>
          </c:extLst>
        </c:ser>
        <c:ser>
          <c:idx val="6"/>
          <c:order val="6"/>
          <c:tx>
            <c:strRef>
              <c:f>'その1　人口 (2)'!$A$11</c:f>
              <c:strCache>
                <c:ptCount val="1"/>
                <c:pt idx="0">
                  <c:v>愛知県</c:v>
                </c:pt>
              </c:strCache>
            </c:strRef>
          </c:tx>
          <c:spPr>
            <a:ln w="28575" cap="rnd">
              <a:solidFill>
                <a:schemeClr val="accent1">
                  <a:lumMod val="60000"/>
                </a:schemeClr>
              </a:solidFill>
              <a:round/>
            </a:ln>
            <a:effectLst/>
          </c:spPr>
          <c:marker>
            <c:symbol val="none"/>
          </c:marker>
          <c:dLbls>
            <c:dLbl>
              <c:idx val="19"/>
              <c:layout>
                <c:manualLayout>
                  <c:x val="-1.9860973187686343E-2"/>
                  <c:y val="3.5228182546036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0F4-415C-8178-4732EC496AAB}"/>
                </c:ext>
              </c:extLst>
            </c:dLbl>
            <c:spPr>
              <a:noFill/>
              <a:ln>
                <a:noFill/>
              </a:ln>
              <a:effectLst/>
            </c:spPr>
            <c:txPr>
              <a:bodyPr wrap="square" lIns="38100" tIns="19050" rIns="38100" bIns="19050" anchor="ctr">
                <a:spAutoFit/>
              </a:bodyPr>
              <a:lstStyle/>
              <a:p>
                <a:pPr>
                  <a:defRPr sz="8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(2)'!$B$11:$U$11</c:f>
              <c:numCache>
                <c:formatCode>#,##0_);[Red]\(#,##0\)</c:formatCode>
                <c:ptCount val="20"/>
                <c:pt idx="0">
                  <c:v>2089762</c:v>
                </c:pt>
                <c:pt idx="1">
                  <c:v>2319494</c:v>
                </c:pt>
                <c:pt idx="2">
                  <c:v>2567413</c:v>
                </c:pt>
                <c:pt idx="3">
                  <c:v>2862701</c:v>
                </c:pt>
                <c:pt idx="4">
                  <c:v>3166592</c:v>
                </c:pt>
                <c:pt idx="5">
                  <c:v>2857851</c:v>
                </c:pt>
                <c:pt idx="6">
                  <c:v>3390585</c:v>
                </c:pt>
                <c:pt idx="7">
                  <c:v>3769209</c:v>
                </c:pt>
                <c:pt idx="8">
                  <c:v>4206313</c:v>
                </c:pt>
                <c:pt idx="9">
                  <c:v>4798653</c:v>
                </c:pt>
                <c:pt idx="10">
                  <c:v>5386163</c:v>
                </c:pt>
                <c:pt idx="11">
                  <c:v>5923569</c:v>
                </c:pt>
                <c:pt idx="12">
                  <c:v>6221638</c:v>
                </c:pt>
                <c:pt idx="13">
                  <c:v>6455172</c:v>
                </c:pt>
                <c:pt idx="14">
                  <c:v>6690603</c:v>
                </c:pt>
                <c:pt idx="15">
                  <c:v>6868336</c:v>
                </c:pt>
                <c:pt idx="16">
                  <c:v>7043300</c:v>
                </c:pt>
                <c:pt idx="17">
                  <c:v>7254704</c:v>
                </c:pt>
                <c:pt idx="18">
                  <c:v>7410719</c:v>
                </c:pt>
                <c:pt idx="19">
                  <c:v>7483128</c:v>
                </c:pt>
              </c:numCache>
            </c:numRef>
          </c:val>
          <c:smooth val="0"/>
          <c:extLst>
            <c:ext xmlns:c16="http://schemas.microsoft.com/office/drawing/2014/chart" uri="{C3380CC4-5D6E-409C-BE32-E72D297353CC}">
              <c16:uniqueId val="{00000009-20F4-415C-8178-4732EC496AAB}"/>
            </c:ext>
          </c:extLst>
        </c:ser>
        <c:ser>
          <c:idx val="7"/>
          <c:order val="7"/>
          <c:tx>
            <c:strRef>
              <c:f>'その1　人口 (2)'!$A$12</c:f>
              <c:strCache>
                <c:ptCount val="1"/>
                <c:pt idx="0">
                  <c:v>26　京　　都　　府</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(2)'!$B$12:$U$12</c:f>
            </c:numRef>
          </c:val>
          <c:smooth val="0"/>
          <c:extLst>
            <c:ext xmlns:c16="http://schemas.microsoft.com/office/drawing/2014/chart" uri="{C3380CC4-5D6E-409C-BE32-E72D297353CC}">
              <c16:uniqueId val="{0000000A-20F4-415C-8178-4732EC496AAB}"/>
            </c:ext>
          </c:extLst>
        </c:ser>
        <c:ser>
          <c:idx val="8"/>
          <c:order val="8"/>
          <c:tx>
            <c:strRef>
              <c:f>'その1　人口 (2)'!$A$13</c:f>
              <c:strCache>
                <c:ptCount val="1"/>
                <c:pt idx="0">
                  <c:v>大阪府</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dLbls>
            <c:dLbl>
              <c:idx val="18"/>
              <c:layout>
                <c:manualLayout>
                  <c:x val="-3.1986175511576447E-2"/>
                  <c:y val="2.52921707444695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0F4-415C-8178-4732EC496AAB}"/>
                </c:ext>
              </c:extLst>
            </c:dLbl>
            <c:dLbl>
              <c:idx val="19"/>
              <c:layout>
                <c:manualLayout>
                  <c:x val="-1.3505998201631423E-2"/>
                  <c:y val="3.77095230476712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0F4-415C-8178-4732EC496AAB}"/>
                </c:ext>
              </c:extLst>
            </c:dLbl>
            <c:spPr>
              <a:noFill/>
              <a:ln w="25400">
                <a:noFill/>
              </a:ln>
            </c:spPr>
            <c:txPr>
              <a:bodyPr wrap="square" lIns="38100" tIns="19050" rIns="38100" bIns="19050" anchor="ctr">
                <a:spAutoFit/>
              </a:bodyPr>
              <a:lstStyle/>
              <a:p>
                <a:pPr>
                  <a:defRPr sz="900"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'その1　人口 (2)'!$B$3:$U$4</c:f>
              <c:numCache>
                <c:formatCode>General</c:formatCode>
                <c:ptCount val="20"/>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numCache>
            </c:numRef>
          </c:cat>
          <c:val>
            <c:numRef>
              <c:f>'その1　人口 (2)'!$B$13:$U$13</c:f>
              <c:numCache>
                <c:formatCode>#,##0_);[Red]\(#,##0\)</c:formatCode>
                <c:ptCount val="20"/>
                <c:pt idx="0">
                  <c:v>2587847</c:v>
                </c:pt>
                <c:pt idx="1">
                  <c:v>3059502</c:v>
                </c:pt>
                <c:pt idx="2">
                  <c:v>3540017</c:v>
                </c:pt>
                <c:pt idx="3">
                  <c:v>4297174</c:v>
                </c:pt>
                <c:pt idx="4">
                  <c:v>4792966</c:v>
                </c:pt>
                <c:pt idx="5">
                  <c:v>2800958</c:v>
                </c:pt>
                <c:pt idx="6">
                  <c:v>3857047</c:v>
                </c:pt>
                <c:pt idx="7">
                  <c:v>4618308</c:v>
                </c:pt>
                <c:pt idx="8">
                  <c:v>5504746</c:v>
                </c:pt>
                <c:pt idx="9">
                  <c:v>6657189</c:v>
                </c:pt>
                <c:pt idx="10">
                  <c:v>7620480</c:v>
                </c:pt>
                <c:pt idx="11">
                  <c:v>8278925</c:v>
                </c:pt>
                <c:pt idx="12">
                  <c:v>8473446</c:v>
                </c:pt>
                <c:pt idx="13">
                  <c:v>8668095</c:v>
                </c:pt>
                <c:pt idx="14">
                  <c:v>8734516</c:v>
                </c:pt>
                <c:pt idx="15">
                  <c:v>8797268</c:v>
                </c:pt>
                <c:pt idx="16">
                  <c:v>8805081</c:v>
                </c:pt>
                <c:pt idx="17">
                  <c:v>8817166</c:v>
                </c:pt>
                <c:pt idx="18">
                  <c:v>8865245</c:v>
                </c:pt>
                <c:pt idx="19">
                  <c:v>8839469</c:v>
                </c:pt>
              </c:numCache>
            </c:numRef>
          </c:val>
          <c:smooth val="0"/>
          <c:extLst>
            <c:ext xmlns:c16="http://schemas.microsoft.com/office/drawing/2014/chart" uri="{C3380CC4-5D6E-409C-BE32-E72D297353CC}">
              <c16:uniqueId val="{0000000D-20F4-415C-8178-4732EC496AAB}"/>
            </c:ext>
          </c:extLst>
        </c:ser>
        <c:dLbls>
          <c:showLegendKey val="0"/>
          <c:showVal val="0"/>
          <c:showCatName val="0"/>
          <c:showSerName val="0"/>
          <c:showPercent val="0"/>
          <c:showBubbleSize val="0"/>
        </c:dLbls>
        <c:smooth val="0"/>
        <c:axId val="2055349392"/>
        <c:axId val="1"/>
      </c:lineChart>
      <c:catAx>
        <c:axId val="205534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ax val="140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5349392"/>
        <c:crosses val="autoZero"/>
        <c:crossBetween val="between"/>
        <c:dispUnits>
          <c:builtInUnit val="tenThousands"/>
          <c:dispUnitsLbl>
            <c:layout>
              <c:manualLayout>
                <c:xMode val="edge"/>
                <c:yMode val="edge"/>
                <c:x val="5.0503865534054521E-3"/>
                <c:y val="4.7541664132047107E-2"/>
              </c:manualLayout>
            </c:layout>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dirty="0" smtClean="0"/>
                    <a:t>万人</a:t>
                  </a:r>
                  <a:endParaRPr lang="ja-JP" altLang="en-US" dirty="0"/>
                </a:p>
              </c:rich>
            </c:tx>
            <c:spPr>
              <a:noFill/>
              <a:ln w="25400">
                <a:noFill/>
              </a:ln>
            </c:spPr>
          </c:dispUnitsLbl>
        </c:dispUnits>
      </c:valAx>
      <c:spPr>
        <a:noFill/>
        <a:ln w="25400">
          <a:noFill/>
        </a:ln>
      </c:spPr>
    </c:plotArea>
    <c:legend>
      <c:legendPos val="b"/>
      <c:overlay val="0"/>
      <c:spPr>
        <a:noFill/>
        <a:ln w="25400">
          <a:noFill/>
        </a:ln>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b="0">
                <a:latin typeface="Meiryo UI" panose="020B0604030504040204" pitchFamily="50" charset="-128"/>
                <a:ea typeface="Meiryo UI" panose="020B0604030504040204" pitchFamily="50" charset="-128"/>
              </a:defRPr>
            </a:pPr>
            <a:r>
              <a:rPr lang="ja-JP" altLang="en-US" sz="800" b="0" dirty="0">
                <a:latin typeface="Meiryo UI" panose="020B0604030504040204" pitchFamily="50" charset="-128"/>
                <a:ea typeface="Meiryo UI" panose="020B0604030504040204" pitchFamily="50" charset="-128"/>
              </a:rPr>
              <a:t>出典：</a:t>
            </a:r>
            <a:r>
              <a:rPr lang="ja-JP" altLang="en-US" sz="800" b="0" dirty="0" smtClean="0">
                <a:latin typeface="Meiryo UI" panose="020B0604030504040204" pitchFamily="50" charset="-128"/>
                <a:ea typeface="Meiryo UI" panose="020B0604030504040204" pitchFamily="50" charset="-128"/>
              </a:rPr>
              <a:t>総務省「</a:t>
            </a:r>
            <a:r>
              <a:rPr lang="ja-JP" altLang="en-US" sz="800" b="0" dirty="0">
                <a:latin typeface="Meiryo UI" panose="020B0604030504040204" pitchFamily="50" charset="-128"/>
                <a:ea typeface="Meiryo UI" panose="020B0604030504040204" pitchFamily="50" charset="-128"/>
              </a:rPr>
              <a:t>住民基本台帳人口移動報告</a:t>
            </a:r>
            <a:r>
              <a:rPr lang="ja-JP" altLang="en-US" sz="800" b="0" dirty="0" smtClean="0">
                <a:latin typeface="Meiryo UI" panose="020B0604030504040204" pitchFamily="50" charset="-128"/>
                <a:ea typeface="Meiryo UI" panose="020B0604030504040204" pitchFamily="50" charset="-128"/>
              </a:rPr>
              <a:t>」（日本人のみ）</a:t>
            </a:r>
            <a:endParaRPr lang="ja-JP" altLang="en-US" sz="800" b="0" dirty="0">
              <a:latin typeface="Meiryo UI" panose="020B0604030504040204" pitchFamily="50" charset="-128"/>
              <a:ea typeface="Meiryo UI" panose="020B0604030504040204" pitchFamily="50" charset="-128"/>
            </a:endParaRPr>
          </a:p>
        </c:rich>
      </c:tx>
      <c:layout>
        <c:manualLayout>
          <c:xMode val="edge"/>
          <c:yMode val="edge"/>
          <c:x val="3.8670155730865005E-2"/>
          <c:y val="0.95414921965017829"/>
        </c:manualLayout>
      </c:layout>
      <c:overlay val="1"/>
    </c:title>
    <c:autoTitleDeleted val="0"/>
    <c:plotArea>
      <c:layout>
        <c:manualLayout>
          <c:layoutTarget val="inner"/>
          <c:xMode val="edge"/>
          <c:yMode val="edge"/>
          <c:x val="7.2871168007656403E-2"/>
          <c:y val="7.6564471068244239E-2"/>
          <c:w val="0.87155257838734779"/>
          <c:h val="0.78356185955928015"/>
        </c:manualLayout>
      </c:layout>
      <c:barChart>
        <c:barDir val="col"/>
        <c:grouping val="stacked"/>
        <c:varyColors val="0"/>
        <c:ser>
          <c:idx val="0"/>
          <c:order val="0"/>
          <c:tx>
            <c:strRef>
              <c:f>人口_対全国!$C$3</c:f>
              <c:strCache>
                <c:ptCount val="1"/>
                <c:pt idx="0">
                  <c:v>転入者</c:v>
                </c:pt>
              </c:strCache>
            </c:strRef>
          </c:tx>
          <c:spPr>
            <a:solidFill>
              <a:srgbClr val="FF66FF"/>
            </a:solidFill>
            <a:ln>
              <a:solidFill>
                <a:schemeClr val="tx1">
                  <a:lumMod val="50000"/>
                  <a:lumOff val="50000"/>
                </a:schemeClr>
              </a:solidFill>
            </a:ln>
          </c:spPr>
          <c:invertIfNegative val="0"/>
          <c:dLbls>
            <c:dLbl>
              <c:idx val="0"/>
              <c:layout>
                <c:manualLayout>
                  <c:x val="-5.6893320097050276E-3"/>
                  <c:y val="-0.17090036003935774"/>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E2-45BA-970A-EE1159E7C157}"/>
                </c:ext>
              </c:extLst>
            </c:dLbl>
            <c:dLbl>
              <c:idx val="1"/>
              <c:layout>
                <c:manualLayout>
                  <c:x val="-2.8446660048525073E-3"/>
                  <c:y val="-0.196769120500201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E2-45BA-970A-EE1159E7C157}"/>
                </c:ext>
              </c:extLst>
            </c:dLbl>
            <c:dLbl>
              <c:idx val="2"/>
              <c:layout>
                <c:manualLayout>
                  <c:x val="8.5339980145575228E-3"/>
                  <c:y val="-0.18209975651159047"/>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E2-45BA-970A-EE1159E7C157}"/>
                </c:ext>
              </c:extLst>
            </c:dLbl>
            <c:dLbl>
              <c:idx val="3"/>
              <c:layout>
                <c:manualLayout>
                  <c:x val="3.6658806672133738E-3"/>
                  <c:y val="-0.166197801566012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E2-45BA-970A-EE1159E7C157}"/>
                </c:ext>
              </c:extLst>
            </c:dLbl>
            <c:dLbl>
              <c:idx val="4"/>
              <c:layout>
                <c:manualLayout>
                  <c:x val="8.5339980145575228E-3"/>
                  <c:y val="-0.1437866055210263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E2-45BA-970A-EE1159E7C157}"/>
                </c:ext>
              </c:extLst>
            </c:dLbl>
            <c:dLbl>
              <c:idx val="5"/>
              <c:layout>
                <c:manualLayout>
                  <c:x val="-5.6893320097051196E-3"/>
                  <c:y val="-0.206660292043375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E2-45BA-970A-EE1159E7C157}"/>
                </c:ext>
              </c:extLst>
            </c:dLbl>
            <c:dLbl>
              <c:idx val="6"/>
              <c:layout>
                <c:manualLayout>
                  <c:x val="0"/>
                  <c:y val="-0.16473326879423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E2-45BA-970A-EE1159E7C157}"/>
                </c:ext>
              </c:extLst>
            </c:dLbl>
            <c:dLbl>
              <c:idx val="7"/>
              <c:layout>
                <c:manualLayout>
                  <c:x val="7.3317613344267476E-3"/>
                  <c:y val="-0.168465435250892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E2-45BA-970A-EE1159E7C157}"/>
                </c:ext>
              </c:extLst>
            </c:dLbl>
            <c:dLbl>
              <c:idx val="8"/>
              <c:layout>
                <c:manualLayout>
                  <c:x val="-2.8446660048525073E-3"/>
                  <c:y val="-0.198455541363297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7E2-45BA-970A-EE1159E7C157}"/>
                </c:ext>
              </c:extLst>
            </c:dLbl>
            <c:dLbl>
              <c:idx val="23"/>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9-B7E2-45BA-970A-EE1159E7C157}"/>
                </c:ext>
              </c:extLst>
            </c:dLbl>
            <c:dLbl>
              <c:idx val="28"/>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A-B7E2-45BA-970A-EE1159E7C157}"/>
                </c:ext>
              </c:extLst>
            </c:dLbl>
            <c:dLbl>
              <c:idx val="44"/>
              <c:spPr/>
              <c:txPr>
                <a:bodyPr/>
                <a:lstStyle/>
                <a:p>
                  <a:pPr algn="ctr" rtl="0">
                    <a:defRPr lang="en-US"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B-B7E2-45BA-970A-EE1159E7C157}"/>
                </c:ext>
              </c:extLst>
            </c:dLbl>
            <c:dLbl>
              <c:idx val="51"/>
              <c:spPr>
                <a:solidFill>
                  <a:schemeClr val="bg1"/>
                </a:solidFill>
                <a:ln w="28575">
                  <a:solidFill>
                    <a:srgbClr val="FF3399"/>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C-B7E2-45BA-970A-EE1159E7C157}"/>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人口_対全国!$B$4:$B$12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人口_対全国!$C$4:$C$12</c:f>
              <c:numCache>
                <c:formatCode>#,##0_ </c:formatCode>
                <c:ptCount val="9"/>
                <c:pt idx="0">
                  <c:v>151123</c:v>
                </c:pt>
                <c:pt idx="1">
                  <c:v>156059</c:v>
                </c:pt>
                <c:pt idx="2">
                  <c:v>154847</c:v>
                </c:pt>
                <c:pt idx="3">
                  <c:v>153281</c:v>
                </c:pt>
                <c:pt idx="4">
                  <c:v>149142</c:v>
                </c:pt>
                <c:pt idx="5">
                  <c:v>156413</c:v>
                </c:pt>
                <c:pt idx="6">
                  <c:v>152537</c:v>
                </c:pt>
                <c:pt idx="7">
                  <c:v>152881</c:v>
                </c:pt>
                <c:pt idx="8">
                  <c:v>156125</c:v>
                </c:pt>
              </c:numCache>
            </c:numRef>
          </c:val>
          <c:extLst>
            <c:ext xmlns:c16="http://schemas.microsoft.com/office/drawing/2014/chart" uri="{C3380CC4-5D6E-409C-BE32-E72D297353CC}">
              <c16:uniqueId val="{0000000D-B7E2-45BA-970A-EE1159E7C157}"/>
            </c:ext>
          </c:extLst>
        </c:ser>
        <c:ser>
          <c:idx val="1"/>
          <c:order val="1"/>
          <c:tx>
            <c:strRef>
              <c:f>人口_対全国!$D$3</c:f>
              <c:strCache>
                <c:ptCount val="1"/>
                <c:pt idx="0">
                  <c:v>転出者</c:v>
                </c:pt>
              </c:strCache>
            </c:strRef>
          </c:tx>
          <c:spPr>
            <a:solidFill>
              <a:srgbClr val="99CCFF"/>
            </a:solidFill>
            <a:ln>
              <a:solidFill>
                <a:srgbClr val="333333"/>
              </a:solidFill>
            </a:ln>
          </c:spPr>
          <c:invertIfNegative val="0"/>
          <c:dLbls>
            <c:dLbl>
              <c:idx val="0"/>
              <c:layout>
                <c:manualLayout>
                  <c:x val="0"/>
                  <c:y val="-0.1015131560417996"/>
                </c:manualLayout>
              </c:layout>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7E2-45BA-970A-EE1159E7C157}"/>
                </c:ext>
              </c:extLst>
            </c:dLbl>
            <c:dLbl>
              <c:idx val="1"/>
              <c:layout>
                <c:manualLayout>
                  <c:x val="-3.2039903096710016E-17"/>
                  <c:y val="-0.1592088509287396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7E2-45BA-970A-EE1159E7C157}"/>
                </c:ext>
              </c:extLst>
            </c:dLbl>
            <c:dLbl>
              <c:idx val="2"/>
              <c:layout>
                <c:manualLayout>
                  <c:x val="0"/>
                  <c:y val="-0.104464558578046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7E2-45BA-970A-EE1159E7C157}"/>
                </c:ext>
              </c:extLst>
            </c:dLbl>
            <c:dLbl>
              <c:idx val="3"/>
              <c:layout>
                <c:manualLayout>
                  <c:x val="0"/>
                  <c:y val="-0.160063698661091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7E2-45BA-970A-EE1159E7C157}"/>
                </c:ext>
              </c:extLst>
            </c:dLbl>
            <c:dLbl>
              <c:idx val="4"/>
              <c:layout>
                <c:manualLayout>
                  <c:x val="-6.4079806193420032E-17"/>
                  <c:y val="-0.104527613752585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7E2-45BA-970A-EE1159E7C157}"/>
                </c:ext>
              </c:extLst>
            </c:dLbl>
            <c:dLbl>
              <c:idx val="5"/>
              <c:layout>
                <c:manualLayout>
                  <c:x val="-3.4953025335714176E-3"/>
                  <c:y val="-0.162029729253691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7E2-45BA-970A-EE1159E7C157}"/>
                </c:ext>
              </c:extLst>
            </c:dLbl>
            <c:dLbl>
              <c:idx val="6"/>
              <c:layout>
                <c:manualLayout>
                  <c:x val="-3.6659393501709669E-3"/>
                  <c:y val="-0.10302521912724062"/>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7E2-45BA-970A-EE1159E7C157}"/>
                </c:ext>
              </c:extLst>
            </c:dLbl>
            <c:dLbl>
              <c:idx val="7"/>
              <c:layout>
                <c:manualLayout>
                  <c:x val="0"/>
                  <c:y val="-0.160663113437519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7E2-45BA-970A-EE1159E7C157}"/>
                </c:ext>
              </c:extLst>
            </c:dLbl>
            <c:dLbl>
              <c:idx val="8"/>
              <c:layout>
                <c:manualLayout>
                  <c:x val="-1.2815961238684006E-16"/>
                  <c:y val="-0.1031763413622186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7E2-45BA-970A-EE1159E7C157}"/>
                </c:ext>
              </c:extLst>
            </c:dLbl>
            <c:dLbl>
              <c:idx val="23"/>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7-B7E2-45BA-970A-EE1159E7C157}"/>
                </c:ext>
              </c:extLst>
            </c:dLbl>
            <c:dLbl>
              <c:idx val="28"/>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8-B7E2-45BA-970A-EE1159E7C157}"/>
                </c:ext>
              </c:extLst>
            </c:dLbl>
            <c:dLbl>
              <c:idx val="44"/>
              <c:spPr>
                <a:ln>
                  <a:noFill/>
                </a:ln>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9-B7E2-45BA-970A-EE1159E7C157}"/>
                </c:ext>
              </c:extLst>
            </c:dLbl>
            <c:dLbl>
              <c:idx val="51"/>
              <c:spPr>
                <a:solidFill>
                  <a:schemeClr val="bg1"/>
                </a:solidFill>
                <a:ln w="28575">
                  <a:solidFill>
                    <a:schemeClr val="accent5">
                      <a:lumMod val="60000"/>
                      <a:lumOff val="40000"/>
                    </a:schemeClr>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A-B7E2-45BA-970A-EE1159E7C157}"/>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人口_対全国!$B$4:$B$12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人口_対全国!$D$4:$D$12</c:f>
              <c:numCache>
                <c:formatCode>#,##0_ </c:formatCode>
                <c:ptCount val="9"/>
                <c:pt idx="0">
                  <c:v>-154693</c:v>
                </c:pt>
                <c:pt idx="1">
                  <c:v>-151156</c:v>
                </c:pt>
                <c:pt idx="2">
                  <c:v>-149466</c:v>
                </c:pt>
                <c:pt idx="3">
                  <c:v>-149904</c:v>
                </c:pt>
                <c:pt idx="4">
                  <c:v>-149533</c:v>
                </c:pt>
                <c:pt idx="5">
                  <c:v>-154117</c:v>
                </c:pt>
                <c:pt idx="6">
                  <c:v>-150743</c:v>
                </c:pt>
                <c:pt idx="7">
                  <c:v>-149920</c:v>
                </c:pt>
                <c:pt idx="8">
                  <c:v>-150928</c:v>
                </c:pt>
              </c:numCache>
            </c:numRef>
          </c:val>
          <c:extLst>
            <c:ext xmlns:c16="http://schemas.microsoft.com/office/drawing/2014/chart" uri="{C3380CC4-5D6E-409C-BE32-E72D297353CC}">
              <c16:uniqueId val="{0000001B-B7E2-45BA-970A-EE1159E7C157}"/>
            </c:ext>
          </c:extLst>
        </c:ser>
        <c:dLbls>
          <c:showLegendKey val="0"/>
          <c:showVal val="0"/>
          <c:showCatName val="0"/>
          <c:showSerName val="0"/>
          <c:showPercent val="0"/>
          <c:showBubbleSize val="0"/>
        </c:dLbls>
        <c:gapWidth val="80"/>
        <c:overlap val="100"/>
        <c:axId val="476822543"/>
        <c:axId val="1"/>
      </c:barChart>
      <c:lineChart>
        <c:grouping val="standard"/>
        <c:varyColors val="0"/>
        <c:ser>
          <c:idx val="2"/>
          <c:order val="2"/>
          <c:tx>
            <c:strRef>
              <c:f>人口_対全国!$E$3</c:f>
              <c:strCache>
                <c:ptCount val="1"/>
                <c:pt idx="0">
                  <c:v>転入超過</c:v>
                </c:pt>
              </c:strCache>
            </c:strRef>
          </c:tx>
          <c:spPr>
            <a:ln w="50800">
              <a:solidFill>
                <a:srgbClr val="003300"/>
              </a:solidFill>
            </a:ln>
          </c:spPr>
          <c:marker>
            <c:symbol val="circle"/>
            <c:size val="5"/>
            <c:spPr>
              <a:solidFill>
                <a:srgbClr val="003300"/>
              </a:solidFill>
              <a:ln>
                <a:solidFill>
                  <a:srgbClr val="003300"/>
                </a:solidFill>
              </a:ln>
            </c:spPr>
          </c:marker>
          <c:dLbls>
            <c:dLbl>
              <c:idx val="0"/>
              <c:layout>
                <c:manualLayout>
                  <c:x val="-7.703937913708514E-2"/>
                  <c:y val="3.8303041979748681E-2"/>
                </c:manualLayout>
              </c:layout>
              <c:numFmt formatCode="#,##0;&quot;▲ &quot;#,##0" sourceLinked="0"/>
              <c:spPr>
                <a:noFill/>
                <a:ln w="1270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7E2-45BA-970A-EE1159E7C157}"/>
                </c:ext>
              </c:extLst>
            </c:dLbl>
            <c:dLbl>
              <c:idx val="1"/>
              <c:layout>
                <c:manualLayout>
                  <c:x val="-7.5123131735875315E-2"/>
                  <c:y val="-3.81217010627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7E2-45BA-970A-EE1159E7C157}"/>
                </c:ext>
              </c:extLst>
            </c:dLbl>
            <c:dLbl>
              <c:idx val="2"/>
              <c:layout>
                <c:manualLayout>
                  <c:x val="-7.5123131735875315E-2"/>
                  <c:y val="-8.4418007002876147E-2"/>
                </c:manualLayout>
              </c:layout>
              <c:numFmt formatCode="#,##0;&quot;▲ &quot;#,##0" sourceLinked="0"/>
              <c:spPr>
                <a:noFill/>
                <a:ln w="12700">
                  <a:solidFill>
                    <a:srgbClr val="FF0000"/>
                  </a:solidFill>
                </a:ln>
                <a:effectLst/>
              </c:spPr>
              <c:txPr>
                <a:bodyPr wrap="square" lIns="38100" tIns="19050" rIns="38100" bIns="19050" anchor="ctr">
                  <a:no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10992128748038249"/>
                      <c:h val="4.4497363766479975E-2"/>
                    </c:manualLayout>
                  </c15:layout>
                </c:ext>
                <c:ext xmlns:c16="http://schemas.microsoft.com/office/drawing/2014/chart" uri="{C3380CC4-5D6E-409C-BE32-E72D297353CC}">
                  <c16:uniqueId val="{0000001E-B7E2-45BA-970A-EE1159E7C157}"/>
                </c:ext>
              </c:extLst>
            </c:dLbl>
            <c:dLbl>
              <c:idx val="4"/>
              <c:layout>
                <c:manualLayout>
                  <c:x val="-7.3519958411016814E-2"/>
                  <c:y val="4.4110953653908609E-2"/>
                </c:manualLayout>
              </c:layout>
              <c:numFmt formatCode="#,##0;&quot;▲ &quot;#,##0" sourceLinked="0"/>
              <c:spPr>
                <a:noFill/>
                <a:ln w="1270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7E2-45BA-970A-EE1159E7C157}"/>
                </c:ext>
              </c:extLst>
            </c:dLbl>
            <c:dLbl>
              <c:idx val="6"/>
              <c:layout>
                <c:manualLayout>
                  <c:x val="-6.3744485379760671E-2"/>
                  <c:y val="-3.56503186122350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7E2-45BA-970A-EE1159E7C157}"/>
                </c:ext>
              </c:extLst>
            </c:dLbl>
            <c:dLbl>
              <c:idx val="8"/>
              <c:layout>
                <c:manualLayout>
                  <c:x val="-2.6455393845128527E-2"/>
                  <c:y val="-3.05016606527963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7E2-45BA-970A-EE1159E7C157}"/>
                </c:ext>
              </c:extLst>
            </c:dLbl>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人口_対全国!$B$4:$B$12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人口_対全国!$E$4:$E$12</c:f>
              <c:numCache>
                <c:formatCode>#,##0</c:formatCode>
                <c:ptCount val="9"/>
                <c:pt idx="0">
                  <c:v>-3570</c:v>
                </c:pt>
                <c:pt idx="1">
                  <c:v>4903</c:v>
                </c:pt>
                <c:pt idx="2">
                  <c:v>5381</c:v>
                </c:pt>
                <c:pt idx="3">
                  <c:v>3377</c:v>
                </c:pt>
                <c:pt idx="4">
                  <c:v>-391</c:v>
                </c:pt>
                <c:pt idx="5">
                  <c:v>2296</c:v>
                </c:pt>
                <c:pt idx="6">
                  <c:v>1794</c:v>
                </c:pt>
                <c:pt idx="7">
                  <c:v>2961</c:v>
                </c:pt>
                <c:pt idx="8">
                  <c:v>5197</c:v>
                </c:pt>
              </c:numCache>
            </c:numRef>
          </c:val>
          <c:smooth val="0"/>
          <c:extLst>
            <c:ext xmlns:c16="http://schemas.microsoft.com/office/drawing/2014/chart" uri="{C3380CC4-5D6E-409C-BE32-E72D297353CC}">
              <c16:uniqueId val="{00000022-B7E2-45BA-970A-EE1159E7C157}"/>
            </c:ext>
          </c:extLst>
        </c:ser>
        <c:dLbls>
          <c:showLegendKey val="0"/>
          <c:showVal val="0"/>
          <c:showCatName val="0"/>
          <c:showSerName val="0"/>
          <c:showPercent val="0"/>
          <c:showBubbleSize val="0"/>
        </c:dLbls>
        <c:marker val="1"/>
        <c:smooth val="0"/>
        <c:axId val="476822543"/>
        <c:axId val="1"/>
      </c:lineChart>
      <c:catAx>
        <c:axId val="476822543"/>
        <c:scaling>
          <c:orientation val="minMax"/>
        </c:scaling>
        <c:delete val="0"/>
        <c:axPos val="b"/>
        <c:title>
          <c:tx>
            <c:rich>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r>
                  <a:rPr lang="ja-JP" altLang="en-US" sz="800">
                    <a:latin typeface="Meiryo UI" panose="020B0604030504040204" pitchFamily="50" charset="-128"/>
                    <a:ea typeface="Meiryo UI" panose="020B0604030504040204" pitchFamily="50" charset="-128"/>
                    <a:cs typeface="Meiryo UI" panose="020B0604030504040204" pitchFamily="50" charset="-128"/>
                  </a:rPr>
                  <a:t>（年）</a:t>
                </a:r>
              </a:p>
            </c:rich>
          </c:tx>
          <c:layout>
            <c:manualLayout>
              <c:xMode val="edge"/>
              <c:yMode val="edge"/>
              <c:x val="0.90083023929240835"/>
              <c:y val="0.89997312192418477"/>
            </c:manualLayout>
          </c:layout>
          <c:overlay val="0"/>
        </c:title>
        <c:numFmt formatCode="General" sourceLinked="1"/>
        <c:majorTickMark val="cross"/>
        <c:minorTickMark val="none"/>
        <c:tickLblPos val="low"/>
        <c:txPr>
          <a:bodyPr rot="0" vert="horz" anchor="ctr" anchorCtr="1"/>
          <a:lstStyle/>
          <a:p>
            <a:pPr>
              <a:defRPr sz="1050"/>
            </a:pPr>
            <a:endParaRPr lang="ja-JP"/>
          </a:p>
        </c:txPr>
        <c:crossAx val="1"/>
        <c:crosses val="autoZero"/>
        <c:auto val="1"/>
        <c:lblAlgn val="ctr"/>
        <c:lblOffset val="5"/>
        <c:noMultiLvlLbl val="0"/>
      </c:catAx>
      <c:valAx>
        <c:axId val="1"/>
        <c:scaling>
          <c:orientation val="minMax"/>
        </c:scaling>
        <c:delete val="0"/>
        <c:axPos val="l"/>
        <c:numFmt formatCode="#,##0_ " sourceLinked="1"/>
        <c:majorTickMark val="out"/>
        <c:minorTickMark val="none"/>
        <c:tickLblPos val="nextTo"/>
        <c:txPr>
          <a:bodyPr/>
          <a:lstStyle/>
          <a:p>
            <a:pPr>
              <a:defRPr sz="800"/>
            </a:pPr>
            <a:endParaRPr lang="ja-JP"/>
          </a:p>
        </c:txPr>
        <c:crossAx val="476822543"/>
        <c:crosses val="autoZero"/>
        <c:crossBetween val="between"/>
      </c:valAx>
      <c:spPr>
        <a:ln>
          <a:solidFill>
            <a:schemeClr val="tx1"/>
          </a:solidFill>
        </a:ln>
      </c:spPr>
    </c:plotArea>
    <c:legend>
      <c:legendPos val="b"/>
      <c:layout>
        <c:manualLayout>
          <c:xMode val="edge"/>
          <c:yMode val="edge"/>
          <c:x val="0.22285911343715392"/>
          <c:y val="0.90460655883110841"/>
          <c:w val="0.6350367555050993"/>
          <c:h val="4.8482805033986165E-2"/>
        </c:manualLayout>
      </c:layout>
      <c:overlay val="0"/>
      <c:spPr>
        <a:ln>
          <a:solidFill>
            <a:schemeClr val="bg1">
              <a:lumMod val="75000"/>
            </a:schemeClr>
          </a:solidFill>
        </a:ln>
      </c:spPr>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txPr>
    <a:bodyPr/>
    <a:lstStyle/>
    <a:p>
      <a:pPr>
        <a:defRPr sz="1100"/>
      </a:pPr>
      <a:endParaRPr lang="ja-JP"/>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b="0">
                <a:latin typeface="Meiryo UI" panose="020B0604030504040204" pitchFamily="50" charset="-128"/>
                <a:ea typeface="Meiryo UI" panose="020B0604030504040204" pitchFamily="50" charset="-128"/>
              </a:defRPr>
            </a:pPr>
            <a:r>
              <a:rPr lang="ja-JP" altLang="en-US" sz="800" b="0" dirty="0">
                <a:latin typeface="Meiryo UI" panose="020B0604030504040204" pitchFamily="50" charset="-128"/>
                <a:ea typeface="Meiryo UI" panose="020B0604030504040204" pitchFamily="50" charset="-128"/>
              </a:rPr>
              <a:t>出典：</a:t>
            </a:r>
            <a:r>
              <a:rPr lang="ja-JP" altLang="en-US" sz="800" b="0" dirty="0" smtClean="0">
                <a:latin typeface="Meiryo UI" panose="020B0604030504040204" pitchFamily="50" charset="-128"/>
                <a:ea typeface="Meiryo UI" panose="020B0604030504040204" pitchFamily="50" charset="-128"/>
              </a:rPr>
              <a:t>総務省「</a:t>
            </a:r>
            <a:r>
              <a:rPr lang="ja-JP" altLang="en-US" sz="800" b="0" dirty="0">
                <a:latin typeface="Meiryo UI" panose="020B0604030504040204" pitchFamily="50" charset="-128"/>
                <a:ea typeface="Meiryo UI" panose="020B0604030504040204" pitchFamily="50" charset="-128"/>
              </a:rPr>
              <a:t>住民基本台帳人口移動報告</a:t>
            </a:r>
            <a:r>
              <a:rPr lang="ja-JP" altLang="en-US" sz="800" b="0" dirty="0" smtClean="0">
                <a:latin typeface="Meiryo UI" panose="020B0604030504040204" pitchFamily="50" charset="-128"/>
                <a:ea typeface="Meiryo UI" panose="020B0604030504040204" pitchFamily="50" charset="-128"/>
              </a:rPr>
              <a:t>」（日本人のみ）</a:t>
            </a:r>
            <a:endParaRPr lang="ja-JP" altLang="en-US" sz="800" b="0" dirty="0">
              <a:latin typeface="Meiryo UI" panose="020B0604030504040204" pitchFamily="50" charset="-128"/>
              <a:ea typeface="Meiryo UI" panose="020B0604030504040204" pitchFamily="50" charset="-128"/>
            </a:endParaRPr>
          </a:p>
        </c:rich>
      </c:tx>
      <c:layout>
        <c:manualLayout>
          <c:xMode val="edge"/>
          <c:yMode val="edge"/>
          <c:x val="3.8670109167825199E-2"/>
          <c:y val="0.95392381914586977"/>
        </c:manualLayout>
      </c:layout>
      <c:overlay val="1"/>
    </c:title>
    <c:autoTitleDeleted val="0"/>
    <c:plotArea>
      <c:layout>
        <c:manualLayout>
          <c:layoutTarget val="inner"/>
          <c:xMode val="edge"/>
          <c:yMode val="edge"/>
          <c:x val="7.2871168007656403E-2"/>
          <c:y val="7.6564471068244239E-2"/>
          <c:w val="0.87932614766941608"/>
          <c:h val="0.77851445049461598"/>
        </c:manualLayout>
      </c:layout>
      <c:barChart>
        <c:barDir val="col"/>
        <c:grouping val="stacked"/>
        <c:varyColors val="0"/>
        <c:ser>
          <c:idx val="0"/>
          <c:order val="0"/>
          <c:tx>
            <c:strRef>
              <c:f>人口_対東京圏!$C$3</c:f>
              <c:strCache>
                <c:ptCount val="1"/>
                <c:pt idx="0">
                  <c:v>転入者</c:v>
                </c:pt>
              </c:strCache>
            </c:strRef>
          </c:tx>
          <c:spPr>
            <a:solidFill>
              <a:srgbClr val="FF66FF"/>
            </a:solidFill>
            <a:ln>
              <a:solidFill>
                <a:schemeClr val="tx1">
                  <a:lumMod val="50000"/>
                  <a:lumOff val="50000"/>
                </a:schemeClr>
              </a:solidFill>
            </a:ln>
          </c:spPr>
          <c:invertIfNegative val="0"/>
          <c:dLbls>
            <c:dLbl>
              <c:idx val="0"/>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0-60EF-487A-811F-B98C54601FEC}"/>
                </c:ext>
              </c:extLst>
            </c:dLbl>
            <c:dLbl>
              <c:idx val="1"/>
              <c:layout>
                <c:manualLayout>
                  <c:x val="-3.4598263070109853E-3"/>
                  <c:y val="-0.178647520608695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EF-487A-811F-B98C54601FEC}"/>
                </c:ext>
              </c:extLst>
            </c:dLbl>
            <c:dLbl>
              <c:idx val="2"/>
              <c:layout>
                <c:manualLayout>
                  <c:x val="-5.305343072410422E-3"/>
                  <c:y val="-0.16653690857898382"/>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0.10315131995168805"/>
                      <c:h val="3.7219642441157982E-2"/>
                    </c:manualLayout>
                  </c15:layout>
                </c:ext>
                <c:ext xmlns:c16="http://schemas.microsoft.com/office/drawing/2014/chart" uri="{C3380CC4-5D6E-409C-BE32-E72D297353CC}">
                  <c16:uniqueId val="{00000002-60EF-487A-811F-B98C54601FEC}"/>
                </c:ext>
              </c:extLst>
            </c:dLbl>
            <c:dLbl>
              <c:idx val="3"/>
              <c:layout>
                <c:manualLayout>
                  <c:x val="0"/>
                  <c:y val="-0.148817464482802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EF-487A-811F-B98C54601FEC}"/>
                </c:ext>
              </c:extLst>
            </c:dLbl>
            <c:dLbl>
              <c:idx val="4"/>
              <c:layout>
                <c:manualLayout>
                  <c:x val="0"/>
                  <c:y val="-0.140582094056255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EF-487A-811F-B98C54601FEC}"/>
                </c:ext>
              </c:extLst>
            </c:dLbl>
            <c:dLbl>
              <c:idx val="5"/>
              <c:layout>
                <c:manualLayout>
                  <c:x val="-1.0072352907344567E-2"/>
                  <c:y val="-0.1561360579301802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EF-487A-811F-B98C54601FEC}"/>
                </c:ext>
              </c:extLst>
            </c:dLbl>
            <c:dLbl>
              <c:idx val="6"/>
              <c:layout>
                <c:manualLayout>
                  <c:x val="2.921723126473695E-3"/>
                  <c:y val="-0.151417899615689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0EF-487A-811F-B98C54601FEC}"/>
                </c:ext>
              </c:extLst>
            </c:dLbl>
            <c:dLbl>
              <c:idx val="7"/>
              <c:layout>
                <c:manualLayout>
                  <c:x val="5.3810318053718292E-4"/>
                  <c:y val="-0.164232211145049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EF-487A-811F-B98C54601FEC}"/>
                </c:ext>
              </c:extLst>
            </c:dLbl>
            <c:dLbl>
              <c:idx val="8"/>
              <c:layout>
                <c:manualLayout>
                  <c:x val="-2.9217231264740164E-3"/>
                  <c:y val="-0.165303036714980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0EF-487A-811F-B98C54601FEC}"/>
                </c:ext>
              </c:extLst>
            </c:dLbl>
            <c:dLbl>
              <c:idx val="23"/>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9-60EF-487A-811F-B98C54601FEC}"/>
                </c:ext>
              </c:extLst>
            </c:dLbl>
            <c:dLbl>
              <c:idx val="28"/>
              <c:spPr/>
              <c:txPr>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A-60EF-487A-811F-B98C54601FEC}"/>
                </c:ext>
              </c:extLst>
            </c:dLbl>
            <c:dLbl>
              <c:idx val="44"/>
              <c:spPr/>
              <c:txPr>
                <a:bodyPr/>
                <a:lstStyle/>
                <a:p>
                  <a:pPr algn="ctr" rtl="0">
                    <a:defRPr lang="en-US"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B-60EF-487A-811F-B98C54601FEC}"/>
                </c:ext>
              </c:extLst>
            </c:dLbl>
            <c:dLbl>
              <c:idx val="51"/>
              <c:spPr>
                <a:solidFill>
                  <a:schemeClr val="bg1"/>
                </a:solidFill>
                <a:ln w="28575">
                  <a:solidFill>
                    <a:srgbClr val="FF3399"/>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0C-60EF-487A-811F-B98C54601FEC}"/>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人口_対東京圏!$B$4:$B$12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人口_対東京圏!$C$4:$C$12</c:f>
              <c:numCache>
                <c:formatCode>#,##0_ </c:formatCode>
                <c:ptCount val="9"/>
                <c:pt idx="0">
                  <c:v>30428</c:v>
                </c:pt>
                <c:pt idx="1">
                  <c:v>34468</c:v>
                </c:pt>
                <c:pt idx="2">
                  <c:v>33308</c:v>
                </c:pt>
                <c:pt idx="3">
                  <c:v>31312</c:v>
                </c:pt>
                <c:pt idx="4">
                  <c:v>30129</c:v>
                </c:pt>
                <c:pt idx="5">
                  <c:v>31597</c:v>
                </c:pt>
                <c:pt idx="6">
                  <c:v>31473</c:v>
                </c:pt>
                <c:pt idx="7">
                  <c:v>31829</c:v>
                </c:pt>
                <c:pt idx="8">
                  <c:v>32075</c:v>
                </c:pt>
              </c:numCache>
            </c:numRef>
          </c:val>
          <c:extLst>
            <c:ext xmlns:c16="http://schemas.microsoft.com/office/drawing/2014/chart" uri="{C3380CC4-5D6E-409C-BE32-E72D297353CC}">
              <c16:uniqueId val="{0000000D-60EF-487A-811F-B98C54601FEC}"/>
            </c:ext>
          </c:extLst>
        </c:ser>
        <c:ser>
          <c:idx val="1"/>
          <c:order val="1"/>
          <c:tx>
            <c:strRef>
              <c:f>人口_対東京圏!$D$3</c:f>
              <c:strCache>
                <c:ptCount val="1"/>
                <c:pt idx="0">
                  <c:v>転出者</c:v>
                </c:pt>
              </c:strCache>
            </c:strRef>
          </c:tx>
          <c:spPr>
            <a:solidFill>
              <a:srgbClr val="99CCFF"/>
            </a:solidFill>
            <a:ln>
              <a:solidFill>
                <a:srgbClr val="333333"/>
              </a:solidFill>
            </a:ln>
          </c:spPr>
          <c:invertIfNegative val="0"/>
          <c:dLbls>
            <c:dLbl>
              <c:idx val="0"/>
              <c:layout>
                <c:manualLayout>
                  <c:x val="-1.339107630148212E-17"/>
                  <c:y val="-0.18201661668162328"/>
                </c:manualLayout>
              </c:layout>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0EF-487A-811F-B98C54601FEC}"/>
                </c:ext>
              </c:extLst>
            </c:dLbl>
            <c:dLbl>
              <c:idx val="1"/>
              <c:layout>
                <c:manualLayout>
                  <c:x val="0"/>
                  <c:y val="-0.129328241358348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0EF-487A-811F-B98C54601FEC}"/>
                </c:ext>
              </c:extLst>
            </c:dLbl>
            <c:dLbl>
              <c:idx val="2"/>
              <c:layout>
                <c:manualLayout>
                  <c:x val="2.3836199459366194E-3"/>
                  <c:y val="-0.1750253023327188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0EF-487A-811F-B98C54601FEC}"/>
                </c:ext>
              </c:extLst>
            </c:dLbl>
            <c:dLbl>
              <c:idx val="3"/>
              <c:layout>
                <c:manualLayout>
                  <c:x val="5.3810318053712936E-4"/>
                  <c:y val="-0.137588528501757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0EF-487A-811F-B98C54601FEC}"/>
                </c:ext>
              </c:extLst>
            </c:dLbl>
            <c:dLbl>
              <c:idx val="4"/>
              <c:layout>
                <c:manualLayout>
                  <c:x val="5.8434462529476042E-3"/>
                  <c:y val="-0.190258710666688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0EF-487A-811F-B98C54601FEC}"/>
                </c:ext>
              </c:extLst>
            </c:dLbl>
            <c:dLbl>
              <c:idx val="5"/>
              <c:layout>
                <c:manualLayout>
                  <c:x val="-1.268628934030822E-16"/>
                  <c:y val="-0.1645436953466631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0EF-487A-811F-B98C54601FEC}"/>
                </c:ext>
              </c:extLst>
            </c:dLbl>
            <c:dLbl>
              <c:idx val="6"/>
              <c:layout>
                <c:manualLayout>
                  <c:x val="-5.8434462529476042E-3"/>
                  <c:y val="-0.19717428610639903"/>
                </c:manualLayout>
              </c:layout>
              <c:spPr/>
              <c:txPr>
                <a:bodyPr/>
                <a:lstStyle/>
                <a:p>
                  <a:pPr>
                    <a:defRPr sz="1050" b="1"/>
                  </a:pPr>
                  <a:endParaRPr lang="ja-JP"/>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0EF-487A-811F-B98C54601FEC}"/>
                </c:ext>
              </c:extLst>
            </c:dLbl>
            <c:dLbl>
              <c:idx val="7"/>
              <c:layout>
                <c:manualLayout>
                  <c:x val="-2.9217231264738021E-3"/>
                  <c:y val="-0.1580582046595842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0EF-487A-811F-B98C54601FEC}"/>
                </c:ext>
              </c:extLst>
            </c:dLbl>
            <c:dLbl>
              <c:idx val="8"/>
              <c:layout>
                <c:manualLayout>
                  <c:x val="-5.8434462529478185E-3"/>
                  <c:y val="-0.201031037923638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0EF-487A-811F-B98C54601FEC}"/>
                </c:ext>
              </c:extLst>
            </c:dLbl>
            <c:dLbl>
              <c:idx val="23"/>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7-60EF-487A-811F-B98C54601FEC}"/>
                </c:ext>
              </c:extLst>
            </c:dLbl>
            <c:dLbl>
              <c:idx val="28"/>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8-60EF-487A-811F-B98C54601FEC}"/>
                </c:ext>
              </c:extLst>
            </c:dLbl>
            <c:dLbl>
              <c:idx val="44"/>
              <c:spPr>
                <a:ln>
                  <a:noFill/>
                </a:ln>
              </c:spPr>
              <c:txPr>
                <a:bodyPr/>
                <a:lstStyle/>
                <a:p>
                  <a:pPr algn="ctr" rtl="0">
                    <a:defRPr lang="ja-JP" altLang="en-US" sz="1050" b="1" i="0" u="none" strike="noStrike" kern="1200" baseline="0">
                      <a:solidFill>
                        <a:sysClr val="windowText" lastClr="000000"/>
                      </a:solidFill>
                      <a:latin typeface="+mn-lt"/>
                      <a:ea typeface="+mn-ea"/>
                      <a:cs typeface="+mn-cs"/>
                    </a:defRPr>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9-60EF-487A-811F-B98C54601FEC}"/>
                </c:ext>
              </c:extLst>
            </c:dLbl>
            <c:dLbl>
              <c:idx val="51"/>
              <c:spPr>
                <a:solidFill>
                  <a:schemeClr val="bg1"/>
                </a:solidFill>
                <a:ln w="28575">
                  <a:solidFill>
                    <a:schemeClr val="accent5">
                      <a:lumMod val="60000"/>
                      <a:lumOff val="40000"/>
                    </a:schemeClr>
                  </a:solidFill>
                </a:ln>
                <a:effectLst/>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extLst>
                <c:ext xmlns:c16="http://schemas.microsoft.com/office/drawing/2014/chart" uri="{C3380CC4-5D6E-409C-BE32-E72D297353CC}">
                  <c16:uniqueId val="{0000001A-60EF-487A-811F-B98C54601FEC}"/>
                </c:ext>
              </c:extLst>
            </c:dLbl>
            <c:spPr>
              <a:noFill/>
              <a:ln w="25400">
                <a:noFill/>
              </a:ln>
            </c:spPr>
            <c:txPr>
              <a:bodyPr wrap="square" lIns="38100" tIns="19050" rIns="38100" bIns="19050" anchor="ctr">
                <a:spAutoFit/>
              </a:bodyPr>
              <a:lstStyle/>
              <a:p>
                <a:pPr>
                  <a:defRPr sz="1050" b="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人口_対東京圏!$B$4:$B$12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人口_対東京圏!$D$4:$D$12</c:f>
              <c:numCache>
                <c:formatCode>#,##0_ </c:formatCode>
                <c:ptCount val="9"/>
                <c:pt idx="0">
                  <c:v>-39709</c:v>
                </c:pt>
                <c:pt idx="1">
                  <c:v>-38592</c:v>
                </c:pt>
                <c:pt idx="2">
                  <c:v>-38218</c:v>
                </c:pt>
                <c:pt idx="3">
                  <c:v>-39994</c:v>
                </c:pt>
                <c:pt idx="4">
                  <c:v>-41034</c:v>
                </c:pt>
                <c:pt idx="5">
                  <c:v>-42867</c:v>
                </c:pt>
                <c:pt idx="6">
                  <c:v>-42559</c:v>
                </c:pt>
                <c:pt idx="7">
                  <c:v>-42486</c:v>
                </c:pt>
                <c:pt idx="8">
                  <c:v>-43674</c:v>
                </c:pt>
              </c:numCache>
            </c:numRef>
          </c:val>
          <c:extLst>
            <c:ext xmlns:c16="http://schemas.microsoft.com/office/drawing/2014/chart" uri="{C3380CC4-5D6E-409C-BE32-E72D297353CC}">
              <c16:uniqueId val="{0000001B-60EF-487A-811F-B98C54601FEC}"/>
            </c:ext>
          </c:extLst>
        </c:ser>
        <c:dLbls>
          <c:showLegendKey val="0"/>
          <c:showVal val="0"/>
          <c:showCatName val="0"/>
          <c:showSerName val="0"/>
          <c:showPercent val="0"/>
          <c:showBubbleSize val="0"/>
        </c:dLbls>
        <c:gapWidth val="80"/>
        <c:overlap val="100"/>
        <c:axId val="476825327"/>
        <c:axId val="1"/>
      </c:barChart>
      <c:lineChart>
        <c:grouping val="standard"/>
        <c:varyColors val="0"/>
        <c:ser>
          <c:idx val="2"/>
          <c:order val="2"/>
          <c:tx>
            <c:strRef>
              <c:f>人口_対東京圏!$E$3</c:f>
              <c:strCache>
                <c:ptCount val="1"/>
                <c:pt idx="0">
                  <c:v>転出超過</c:v>
                </c:pt>
              </c:strCache>
            </c:strRef>
          </c:tx>
          <c:spPr>
            <a:ln w="50800">
              <a:solidFill>
                <a:srgbClr val="003300"/>
              </a:solidFill>
            </a:ln>
          </c:spPr>
          <c:marker>
            <c:symbol val="circle"/>
            <c:size val="5"/>
            <c:spPr>
              <a:solidFill>
                <a:srgbClr val="003300"/>
              </a:solidFill>
              <a:ln>
                <a:solidFill>
                  <a:srgbClr val="003300"/>
                </a:solidFill>
              </a:ln>
            </c:spPr>
          </c:marker>
          <c:dLbls>
            <c:dLbl>
              <c:idx val="0"/>
              <c:layout>
                <c:manualLayout>
                  <c:x val="-0.10290906999482372"/>
                  <c:y val="-3.6034714128134415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0EF-487A-811F-B98C54601FEC}"/>
                </c:ext>
              </c:extLst>
            </c:dLbl>
            <c:dLbl>
              <c:idx val="1"/>
              <c:layout>
                <c:manualLayout>
                  <c:x val="-8.3533444527520567E-2"/>
                  <c:y val="-2.2065137043920262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0EF-487A-811F-B98C54601FEC}"/>
                </c:ext>
              </c:extLst>
            </c:dLbl>
            <c:dLbl>
              <c:idx val="2"/>
              <c:layout>
                <c:manualLayout>
                  <c:x val="-7.1538965894058781E-2"/>
                  <c:y val="-2.5187043465432803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0EF-487A-811F-B98C54601FEC}"/>
                </c:ext>
              </c:extLst>
            </c:dLbl>
            <c:dLbl>
              <c:idx val="3"/>
              <c:layout>
                <c:manualLayout>
                  <c:x val="-7.3691838730085696E-2"/>
                  <c:y val="-2.8599447165288405E-2"/>
                </c:manualLayout>
              </c:layout>
              <c:numFmt formatCode="#,##0;&quot;▲ &quot;#,##0" sourceLinked="0"/>
              <c:spPr>
                <a:noFill/>
                <a:ln w="19050">
                  <a:no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0EF-487A-811F-B98C54601FEC}"/>
                </c:ext>
              </c:extLst>
            </c:dLbl>
            <c:dLbl>
              <c:idx val="4"/>
              <c:layout>
                <c:manualLayout>
                  <c:x val="-8.4210041985391379E-2"/>
                  <c:y val="3.734699454956706E-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0EF-487A-811F-B98C54601FEC}"/>
                </c:ext>
              </c:extLst>
            </c:dLbl>
            <c:dLbl>
              <c:idx val="5"/>
              <c:layout>
                <c:manualLayout>
                  <c:x val="-8.0980732731351007E-2"/>
                  <c:y val="0.1034306759588881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0EF-487A-811F-B98C54601FEC}"/>
                </c:ext>
              </c:extLst>
            </c:dLbl>
            <c:dLbl>
              <c:idx val="6"/>
              <c:layout>
                <c:manualLayout>
                  <c:x val="-7.8597112785414494E-2"/>
                  <c:y val="5.9812677704640313E-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0.14088548915856675"/>
                      <c:h val="4.181559019198923E-2"/>
                    </c:manualLayout>
                  </c15:layout>
                </c:ext>
                <c:ext xmlns:c16="http://schemas.microsoft.com/office/drawing/2014/chart" uri="{C3380CC4-5D6E-409C-BE32-E72D297353CC}">
                  <c16:uniqueId val="{00000022-60EF-487A-811F-B98C54601FEC}"/>
                </c:ext>
              </c:extLst>
            </c:dLbl>
            <c:dLbl>
              <c:idx val="7"/>
              <c:layout>
                <c:manualLayout>
                  <c:x val="-7.4995571403922476E-2"/>
                  <c:y val="1.9652170542666225E-2"/>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0EF-487A-811F-B98C54601FEC}"/>
                </c:ext>
              </c:extLst>
            </c:dLbl>
            <c:dLbl>
              <c:idx val="8"/>
              <c:layout>
                <c:manualLayout>
                  <c:x val="-8.7651693794214072E-3"/>
                  <c:y val="0.11474504068346159"/>
                </c:manualLayout>
              </c:layout>
              <c:numFmt formatCode="#,##0;&quot;▲ &quot;#,##0" sourceLinked="0"/>
              <c:spPr>
                <a:noFill/>
                <a:ln w="12700">
                  <a:solidFill>
                    <a:srgbClr val="FF0000"/>
                  </a:solidFill>
                </a:ln>
                <a:effectLst/>
              </c:spPr>
              <c:txPr>
                <a:bodyPr wrap="square" lIns="38100" tIns="19050" rIns="38100" bIns="19050" anchor="ctr">
                  <a:spAutoFit/>
                </a:bodyPr>
                <a:lstStyle/>
                <a:p>
                  <a:pPr>
                    <a:defRPr sz="1050" b="1"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0EF-487A-811F-B98C54601FEC}"/>
                </c:ext>
              </c:extLst>
            </c:dLbl>
            <c:numFmt formatCode="#,##0;&quot;▲ &quot;#,##0" sourceLinked="0"/>
            <c:spPr>
              <a:noFill/>
              <a:ln w="19050">
                <a:solidFill>
                  <a:srgbClr val="FF0000"/>
                </a:solidFill>
              </a:ln>
              <a:effectLst/>
            </c:spPr>
            <c:txPr>
              <a:bodyPr wrap="square" lIns="38100" tIns="19050" rIns="38100" bIns="19050" anchor="ctr">
                <a:spAutoFit/>
              </a:bodyPr>
              <a:lstStyle/>
              <a:p>
                <a:pPr>
                  <a:defRPr sz="1050" b="1" baseline="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人口_対東京圏!$B$4:$B$12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人口_対東京圏!$E$4:$E$12</c:f>
              <c:numCache>
                <c:formatCode>#,##0</c:formatCode>
                <c:ptCount val="9"/>
                <c:pt idx="0">
                  <c:v>-9281</c:v>
                </c:pt>
                <c:pt idx="1">
                  <c:v>-4124</c:v>
                </c:pt>
                <c:pt idx="2">
                  <c:v>-4910</c:v>
                </c:pt>
                <c:pt idx="3">
                  <c:v>-8682</c:v>
                </c:pt>
                <c:pt idx="4">
                  <c:v>-10905</c:v>
                </c:pt>
                <c:pt idx="5">
                  <c:v>-11270</c:v>
                </c:pt>
                <c:pt idx="6">
                  <c:v>-11086</c:v>
                </c:pt>
                <c:pt idx="7">
                  <c:v>-10657</c:v>
                </c:pt>
                <c:pt idx="8">
                  <c:v>-11599</c:v>
                </c:pt>
              </c:numCache>
            </c:numRef>
          </c:val>
          <c:smooth val="0"/>
          <c:extLst>
            <c:ext xmlns:c16="http://schemas.microsoft.com/office/drawing/2014/chart" uri="{C3380CC4-5D6E-409C-BE32-E72D297353CC}">
              <c16:uniqueId val="{00000025-60EF-487A-811F-B98C54601FEC}"/>
            </c:ext>
          </c:extLst>
        </c:ser>
        <c:dLbls>
          <c:showLegendKey val="0"/>
          <c:showVal val="0"/>
          <c:showCatName val="0"/>
          <c:showSerName val="0"/>
          <c:showPercent val="0"/>
          <c:showBubbleSize val="0"/>
        </c:dLbls>
        <c:marker val="1"/>
        <c:smooth val="0"/>
        <c:axId val="476825327"/>
        <c:axId val="1"/>
      </c:lineChart>
      <c:catAx>
        <c:axId val="476825327"/>
        <c:scaling>
          <c:orientation val="minMax"/>
        </c:scaling>
        <c:delete val="0"/>
        <c:axPos val="b"/>
        <c:title>
          <c:tx>
            <c:rich>
              <a:bodyPr/>
              <a:lstStyle/>
              <a:p>
                <a:pPr>
                  <a:defRPr sz="1000">
                    <a:latin typeface="Meiryo UI" panose="020B0604030504040204" pitchFamily="50" charset="-128"/>
                    <a:ea typeface="Meiryo UI" panose="020B0604030504040204" pitchFamily="50" charset="-128"/>
                    <a:cs typeface="Meiryo UI" panose="020B0604030504040204" pitchFamily="50" charset="-128"/>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p>
            </c:rich>
          </c:tx>
          <c:layout>
            <c:manualLayout>
              <c:xMode val="edge"/>
              <c:yMode val="edge"/>
              <c:x val="0.8929726807384829"/>
              <c:y val="0.88460831118843641"/>
            </c:manualLayout>
          </c:layout>
          <c:overlay val="0"/>
        </c:title>
        <c:numFmt formatCode="General" sourceLinked="1"/>
        <c:majorTickMark val="cross"/>
        <c:minorTickMark val="none"/>
        <c:tickLblPos val="low"/>
        <c:txPr>
          <a:bodyPr rot="0" vert="horz" anchor="ctr" anchorCtr="1"/>
          <a:lstStyle/>
          <a:p>
            <a:pPr>
              <a:defRPr sz="1050"/>
            </a:pPr>
            <a:endParaRPr lang="ja-JP"/>
          </a:p>
        </c:txPr>
        <c:crossAx val="1"/>
        <c:crosses val="autoZero"/>
        <c:auto val="1"/>
        <c:lblAlgn val="ctr"/>
        <c:lblOffset val="5"/>
        <c:noMultiLvlLbl val="0"/>
      </c:catAx>
      <c:valAx>
        <c:axId val="1"/>
        <c:scaling>
          <c:orientation val="minMax"/>
        </c:scaling>
        <c:delete val="0"/>
        <c:axPos val="l"/>
        <c:numFmt formatCode="#,##0_ " sourceLinked="1"/>
        <c:majorTickMark val="out"/>
        <c:minorTickMark val="none"/>
        <c:tickLblPos val="nextTo"/>
        <c:txPr>
          <a:bodyPr/>
          <a:lstStyle/>
          <a:p>
            <a:pPr>
              <a:defRPr sz="900"/>
            </a:pPr>
            <a:endParaRPr lang="ja-JP"/>
          </a:p>
        </c:txPr>
        <c:crossAx val="476825327"/>
        <c:crosses val="autoZero"/>
        <c:crossBetween val="between"/>
      </c:valAx>
      <c:spPr>
        <a:ln>
          <a:solidFill>
            <a:schemeClr val="tx1"/>
          </a:solidFill>
        </a:ln>
      </c:spPr>
    </c:plotArea>
    <c:legend>
      <c:legendPos val="b"/>
      <c:layout>
        <c:manualLayout>
          <c:xMode val="edge"/>
          <c:yMode val="edge"/>
          <c:x val="0.21360372692241331"/>
          <c:y val="0.89430882411685075"/>
          <c:w val="0.65884475698301115"/>
          <c:h val="4.8482805033986165E-2"/>
        </c:manualLayout>
      </c:layout>
      <c:overlay val="0"/>
      <c:spPr>
        <a:ln>
          <a:solidFill>
            <a:schemeClr val="bg1">
              <a:lumMod val="75000"/>
            </a:schemeClr>
          </a:solidFill>
        </a:ln>
      </c:spPr>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txPr>
    <a:bodyPr/>
    <a:lstStyle/>
    <a:p>
      <a:pPr>
        <a:defRPr sz="1100"/>
      </a:pPr>
      <a:endParaRPr lang="ja-JP"/>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ja-JP" sz="1200" b="1" i="0" baseline="0">
                <a:effectLst/>
                <a:latin typeface="Meiryo UI" panose="020B0604030504040204" pitchFamily="50" charset="-128"/>
                <a:ea typeface="Meiryo UI" panose="020B0604030504040204" pitchFamily="50" charset="-128"/>
              </a:rPr>
              <a:t>大阪府</a:t>
            </a:r>
            <a:r>
              <a:rPr lang="ja-JP" altLang="en-US" sz="1200" b="1" i="0" baseline="0">
                <a:effectLst/>
                <a:latin typeface="Meiryo UI" panose="020B0604030504040204" pitchFamily="50" charset="-128"/>
                <a:ea typeface="Meiryo UI" panose="020B0604030504040204" pitchFamily="50" charset="-128"/>
              </a:rPr>
              <a:t>へ</a:t>
            </a:r>
            <a:r>
              <a:rPr lang="ja-JP" altLang="ja-JP" sz="1200" b="1" i="0" baseline="0">
                <a:effectLst/>
                <a:latin typeface="Meiryo UI" panose="020B0604030504040204" pitchFamily="50" charset="-128"/>
                <a:ea typeface="Meiryo UI" panose="020B0604030504040204" pitchFamily="50" charset="-128"/>
              </a:rPr>
              <a:t>の転入超過数</a:t>
            </a:r>
            <a:r>
              <a:rPr lang="en-US" altLang="ja-JP" sz="1200" b="1" i="0" baseline="0">
                <a:effectLst/>
                <a:latin typeface="Meiryo UI" panose="020B0604030504040204" pitchFamily="50" charset="-128"/>
                <a:ea typeface="Meiryo UI" panose="020B0604030504040204" pitchFamily="50" charset="-128"/>
              </a:rPr>
              <a:t>(</a:t>
            </a:r>
            <a:r>
              <a:rPr lang="ja-JP" altLang="en-US" sz="1200" b="1" i="0" baseline="0">
                <a:effectLst/>
                <a:latin typeface="Meiryo UI" panose="020B0604030504040204" pitchFamily="50" charset="-128"/>
                <a:ea typeface="Meiryo UI" panose="020B0604030504040204" pitchFamily="50" charset="-128"/>
              </a:rPr>
              <a:t>平成</a:t>
            </a:r>
            <a:r>
              <a:rPr lang="en-US" altLang="ja-JP" sz="1200" b="1" i="0" baseline="0">
                <a:effectLst/>
                <a:latin typeface="Meiryo UI" panose="020B0604030504040204" pitchFamily="50" charset="-128"/>
                <a:ea typeface="Meiryo UI" panose="020B0604030504040204" pitchFamily="50" charset="-128"/>
              </a:rPr>
              <a:t>31</a:t>
            </a:r>
            <a:r>
              <a:rPr lang="ja-JP" altLang="en-US" sz="1200" b="1" i="0" baseline="0">
                <a:effectLst/>
                <a:latin typeface="Meiryo UI" panose="020B0604030504040204" pitchFamily="50" charset="-128"/>
                <a:ea typeface="Meiryo UI" panose="020B0604030504040204" pitchFamily="50" charset="-128"/>
              </a:rPr>
              <a:t>年</a:t>
            </a:r>
            <a:r>
              <a:rPr lang="en-US" altLang="ja-JP" sz="1200" b="1" i="0" baseline="0">
                <a:effectLst/>
                <a:latin typeface="Meiryo UI" panose="020B0604030504040204" pitchFamily="50" charset="-128"/>
                <a:ea typeface="Meiryo UI" panose="020B0604030504040204" pitchFamily="50" charset="-128"/>
              </a:rPr>
              <a:t>1</a:t>
            </a:r>
            <a:r>
              <a:rPr lang="ja-JP" altLang="en-US" sz="1200" b="1" i="0" baseline="0">
                <a:effectLst/>
                <a:latin typeface="Meiryo UI" panose="020B0604030504040204" pitchFamily="50" charset="-128"/>
                <a:ea typeface="Meiryo UI" panose="020B0604030504040204" pitchFamily="50" charset="-128"/>
              </a:rPr>
              <a:t>～</a:t>
            </a:r>
            <a:r>
              <a:rPr lang="en-US" altLang="ja-JP" sz="1200" b="1" i="0" baseline="0">
                <a:effectLst/>
                <a:latin typeface="Meiryo UI" panose="020B0604030504040204" pitchFamily="50" charset="-128"/>
                <a:ea typeface="Meiryo UI" panose="020B0604030504040204" pitchFamily="50" charset="-128"/>
              </a:rPr>
              <a:t>6</a:t>
            </a:r>
            <a:r>
              <a:rPr lang="ja-JP" altLang="en-US" sz="1200" b="1" i="0" baseline="0">
                <a:effectLst/>
                <a:latin typeface="Meiryo UI" panose="020B0604030504040204" pitchFamily="50" charset="-128"/>
                <a:ea typeface="Meiryo UI" panose="020B0604030504040204" pitchFamily="50" charset="-128"/>
              </a:rPr>
              <a:t>月</a:t>
            </a:r>
            <a:r>
              <a:rPr lang="en-US" altLang="ja-JP" sz="1200" b="1" i="0" baseline="0">
                <a:effectLst/>
                <a:latin typeface="Meiryo UI" panose="020B0604030504040204" pitchFamily="50" charset="-128"/>
                <a:ea typeface="Meiryo UI" panose="020B0604030504040204" pitchFamily="50" charset="-128"/>
              </a:rPr>
              <a:t>)</a:t>
            </a:r>
            <a:endParaRPr lang="ja-JP" altLang="ja-JP" sz="1200" b="1">
              <a:effectLst/>
              <a:latin typeface="Meiryo UI" panose="020B0604030504040204" pitchFamily="50" charset="-128"/>
              <a:ea typeface="Meiryo UI" panose="020B0604030504040204" pitchFamily="50" charset="-128"/>
            </a:endParaRPr>
          </a:p>
        </c:rich>
      </c:tx>
      <c:overlay val="0"/>
      <c:spPr>
        <a:noFill/>
        <a:ln w="25400">
          <a:noFill/>
        </a:ln>
      </c:spPr>
    </c:title>
    <c:autoTitleDeleted val="0"/>
    <c:plotArea>
      <c:layout/>
      <c:lineChart>
        <c:grouping val="standard"/>
        <c:varyColors val="0"/>
        <c:ser>
          <c:idx val="0"/>
          <c:order val="0"/>
          <c:tx>
            <c:strRef>
              <c:f>'グラフ (10歳毎) (折れ線)'!$B$6</c:f>
              <c:strCache>
                <c:ptCount val="1"/>
                <c:pt idx="0">
                  <c:v>男</c:v>
                </c:pt>
              </c:strCache>
            </c:strRef>
          </c:tx>
          <c:spPr>
            <a:ln w="28575" cap="rnd">
              <a:solidFill>
                <a:srgbClr val="00B0F0"/>
              </a:solidFill>
              <a:round/>
            </a:ln>
            <a:effectLst/>
          </c:spPr>
          <c:marker>
            <c:symbol val="square"/>
            <c:size val="5"/>
            <c:spPr>
              <a:solidFill>
                <a:srgbClr val="00B0F0"/>
              </a:solidFill>
              <a:ln w="6350">
                <a:noFill/>
              </a:ln>
            </c:spPr>
          </c:marker>
          <c:cat>
            <c:strRef>
              <c:f>'グラフ (10歳毎) (折れ線)'!$A$7:$A$29</c:f>
              <c:strCache>
                <c:ptCount val="7"/>
                <c:pt idx="0">
                  <c:v>20歳未満</c:v>
                </c:pt>
                <c:pt idx="1">
                  <c:v>20歳代</c:v>
                </c:pt>
                <c:pt idx="2">
                  <c:v>30歳代</c:v>
                </c:pt>
                <c:pt idx="3">
                  <c:v>40歳代</c:v>
                </c:pt>
                <c:pt idx="4">
                  <c:v>50歳代</c:v>
                </c:pt>
                <c:pt idx="5">
                  <c:v>60歳代</c:v>
                </c:pt>
                <c:pt idx="6">
                  <c:v>70歳以上</c:v>
                </c:pt>
              </c:strCache>
            </c:strRef>
          </c:cat>
          <c:val>
            <c:numRef>
              <c:f>'グラフ (10歳毎) (折れ線)'!$B$7:$B$29</c:f>
              <c:numCache>
                <c:formatCode>#,##0_ ;[Red]\-#,##0\ </c:formatCode>
                <c:ptCount val="7"/>
                <c:pt idx="0">
                  <c:v>225</c:v>
                </c:pt>
                <c:pt idx="1">
                  <c:v>855</c:v>
                </c:pt>
                <c:pt idx="2">
                  <c:v>-389</c:v>
                </c:pt>
                <c:pt idx="3">
                  <c:v>-105</c:v>
                </c:pt>
                <c:pt idx="4">
                  <c:v>195</c:v>
                </c:pt>
                <c:pt idx="5">
                  <c:v>-204</c:v>
                </c:pt>
                <c:pt idx="6">
                  <c:v>-23</c:v>
                </c:pt>
              </c:numCache>
            </c:numRef>
          </c:val>
          <c:smooth val="0"/>
          <c:extLst>
            <c:ext xmlns:c16="http://schemas.microsoft.com/office/drawing/2014/chart" uri="{C3380CC4-5D6E-409C-BE32-E72D297353CC}">
              <c16:uniqueId val="{00000000-A3AF-4DBA-B7FE-14402FB251CD}"/>
            </c:ext>
          </c:extLst>
        </c:ser>
        <c:ser>
          <c:idx val="1"/>
          <c:order val="1"/>
          <c:tx>
            <c:strRef>
              <c:f>'グラフ (10歳毎) (折れ線)'!$C$6</c:f>
              <c:strCache>
                <c:ptCount val="1"/>
                <c:pt idx="0">
                  <c:v>女</c:v>
                </c:pt>
              </c:strCache>
            </c:strRef>
          </c:tx>
          <c:spPr>
            <a:ln w="28575" cap="rnd">
              <a:solidFill>
                <a:srgbClr val="7030A0"/>
              </a:solidFill>
              <a:round/>
            </a:ln>
            <a:effectLst/>
          </c:spPr>
          <c:marker>
            <c:symbol val="circle"/>
            <c:size val="5"/>
            <c:spPr>
              <a:solidFill>
                <a:srgbClr val="7030A0"/>
              </a:solidFill>
              <a:ln w="6350">
                <a:noFill/>
              </a:ln>
            </c:spPr>
          </c:marker>
          <c:cat>
            <c:strRef>
              <c:f>'グラフ (10歳毎) (折れ線)'!$A$7:$A$29</c:f>
              <c:strCache>
                <c:ptCount val="7"/>
                <c:pt idx="0">
                  <c:v>20歳未満</c:v>
                </c:pt>
                <c:pt idx="1">
                  <c:v>20歳代</c:v>
                </c:pt>
                <c:pt idx="2">
                  <c:v>30歳代</c:v>
                </c:pt>
                <c:pt idx="3">
                  <c:v>40歳代</c:v>
                </c:pt>
                <c:pt idx="4">
                  <c:v>50歳代</c:v>
                </c:pt>
                <c:pt idx="5">
                  <c:v>60歳代</c:v>
                </c:pt>
                <c:pt idx="6">
                  <c:v>70歳以上</c:v>
                </c:pt>
              </c:strCache>
            </c:strRef>
          </c:cat>
          <c:val>
            <c:numRef>
              <c:f>'グラフ (10歳毎) (折れ線)'!$C$7:$C$29</c:f>
              <c:numCache>
                <c:formatCode>#,##0_ ;[Red]\-#,##0\ </c:formatCode>
                <c:ptCount val="7"/>
                <c:pt idx="0">
                  <c:v>825</c:v>
                </c:pt>
                <c:pt idx="1">
                  <c:v>5219</c:v>
                </c:pt>
                <c:pt idx="2">
                  <c:v>-448</c:v>
                </c:pt>
                <c:pt idx="3">
                  <c:v>141</c:v>
                </c:pt>
                <c:pt idx="4">
                  <c:v>2</c:v>
                </c:pt>
                <c:pt idx="5">
                  <c:v>-178</c:v>
                </c:pt>
                <c:pt idx="6">
                  <c:v>-112</c:v>
                </c:pt>
              </c:numCache>
            </c:numRef>
          </c:val>
          <c:smooth val="0"/>
          <c:extLst>
            <c:ext xmlns:c16="http://schemas.microsoft.com/office/drawing/2014/chart" uri="{C3380CC4-5D6E-409C-BE32-E72D297353CC}">
              <c16:uniqueId val="{00000001-A3AF-4DBA-B7FE-14402FB251CD}"/>
            </c:ext>
          </c:extLst>
        </c:ser>
        <c:dLbls>
          <c:showLegendKey val="0"/>
          <c:showVal val="0"/>
          <c:showCatName val="0"/>
          <c:showSerName val="0"/>
          <c:showPercent val="0"/>
          <c:showBubbleSize val="0"/>
        </c:dLbls>
        <c:marker val="1"/>
        <c:smooth val="0"/>
        <c:axId val="2057931424"/>
        <c:axId val="1"/>
      </c:lineChart>
      <c:catAx>
        <c:axId val="20579314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 ;[Red]\-#,##0\ " sourceLinked="0"/>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57931424"/>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451399789089586E-2"/>
          <c:y val="0.12315657503714708"/>
          <c:w val="0.9011044444079146"/>
          <c:h val="0.6689420372532372"/>
        </c:manualLayout>
      </c:layout>
      <c:lineChart>
        <c:grouping val="standard"/>
        <c:varyColors val="0"/>
        <c:ser>
          <c:idx val="0"/>
          <c:order val="0"/>
          <c:tx>
            <c:strRef>
              <c:f>NEW求人倍率!$B$4</c:f>
              <c:strCache>
                <c:ptCount val="1"/>
                <c:pt idx="0">
                  <c:v>新規求人倍率（大阪府）</c:v>
                </c:pt>
              </c:strCache>
            </c:strRef>
          </c:tx>
          <c:marker>
            <c:symbol val="none"/>
          </c:marker>
          <c:dLbls>
            <c:dLbl>
              <c:idx val="216"/>
              <c:layout>
                <c:manualLayout>
                  <c:x val="-1.2846484674492269E-2"/>
                  <c:y val="-3.49761237625065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6C-41D7-B57F-89FA521187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NEW求人倍率!$C$3:$HK$3</c:f>
              <c:numCache>
                <c:formatCode>yyyy"年"m"月"</c:formatCode>
                <c:ptCount val="217"/>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numCache>
            </c:numRef>
          </c:cat>
          <c:val>
            <c:numRef>
              <c:f>NEW求人倍率!$C$4:$HK$4</c:f>
              <c:numCache>
                <c:formatCode>General</c:formatCode>
                <c:ptCount val="217"/>
                <c:pt idx="0" formatCode="0.0">
                  <c:v>0.91</c:v>
                </c:pt>
                <c:pt idx="1">
                  <c:v>0.94</c:v>
                </c:pt>
                <c:pt idx="2">
                  <c:v>0.91</c:v>
                </c:pt>
                <c:pt idx="3">
                  <c:v>0.9</c:v>
                </c:pt>
                <c:pt idx="4">
                  <c:v>0.94</c:v>
                </c:pt>
                <c:pt idx="5">
                  <c:v>0.93</c:v>
                </c:pt>
                <c:pt idx="6">
                  <c:v>0.89</c:v>
                </c:pt>
                <c:pt idx="7">
                  <c:v>0.87</c:v>
                </c:pt>
                <c:pt idx="8">
                  <c:v>0.86</c:v>
                </c:pt>
                <c:pt idx="9">
                  <c:v>0.8</c:v>
                </c:pt>
                <c:pt idx="10">
                  <c:v>0.79</c:v>
                </c:pt>
                <c:pt idx="11">
                  <c:v>0.79</c:v>
                </c:pt>
                <c:pt idx="12" formatCode="0.0">
                  <c:v>0.72</c:v>
                </c:pt>
                <c:pt idx="13">
                  <c:v>0.74</c:v>
                </c:pt>
                <c:pt idx="14">
                  <c:v>0.77</c:v>
                </c:pt>
                <c:pt idx="15">
                  <c:v>0.78</c:v>
                </c:pt>
                <c:pt idx="16">
                  <c:v>0.79</c:v>
                </c:pt>
                <c:pt idx="17">
                  <c:v>0.81</c:v>
                </c:pt>
                <c:pt idx="18">
                  <c:v>0.83</c:v>
                </c:pt>
                <c:pt idx="19">
                  <c:v>0.86</c:v>
                </c:pt>
                <c:pt idx="20">
                  <c:v>0.83</c:v>
                </c:pt>
                <c:pt idx="21">
                  <c:v>0.79</c:v>
                </c:pt>
                <c:pt idx="22">
                  <c:v>0.85</c:v>
                </c:pt>
                <c:pt idx="23">
                  <c:v>0.84</c:v>
                </c:pt>
                <c:pt idx="24">
                  <c:v>0.92</c:v>
                </c:pt>
                <c:pt idx="25">
                  <c:v>0.92</c:v>
                </c:pt>
                <c:pt idx="26">
                  <c:v>0.95</c:v>
                </c:pt>
                <c:pt idx="27">
                  <c:v>1</c:v>
                </c:pt>
                <c:pt idx="28">
                  <c:v>0.96</c:v>
                </c:pt>
                <c:pt idx="29">
                  <c:v>0.98</c:v>
                </c:pt>
                <c:pt idx="30">
                  <c:v>1.05</c:v>
                </c:pt>
                <c:pt idx="31">
                  <c:v>1</c:v>
                </c:pt>
                <c:pt idx="32">
                  <c:v>1.0900000000000001</c:v>
                </c:pt>
                <c:pt idx="33">
                  <c:v>1.18</c:v>
                </c:pt>
                <c:pt idx="34">
                  <c:v>1.18</c:v>
                </c:pt>
                <c:pt idx="35">
                  <c:v>1.17</c:v>
                </c:pt>
                <c:pt idx="36">
                  <c:v>1.18</c:v>
                </c:pt>
                <c:pt idx="37">
                  <c:v>1.25</c:v>
                </c:pt>
                <c:pt idx="38">
                  <c:v>1.24</c:v>
                </c:pt>
                <c:pt idx="39">
                  <c:v>1.27</c:v>
                </c:pt>
                <c:pt idx="40">
                  <c:v>1.28</c:v>
                </c:pt>
                <c:pt idx="41">
                  <c:v>1.32</c:v>
                </c:pt>
                <c:pt idx="42">
                  <c:v>1.28</c:v>
                </c:pt>
                <c:pt idx="43">
                  <c:v>1.23</c:v>
                </c:pt>
                <c:pt idx="44">
                  <c:v>1.35</c:v>
                </c:pt>
                <c:pt idx="45">
                  <c:v>1.49</c:v>
                </c:pt>
                <c:pt idx="46">
                  <c:v>1.49</c:v>
                </c:pt>
                <c:pt idx="47">
                  <c:v>1.51</c:v>
                </c:pt>
                <c:pt idx="48">
                  <c:v>1.54</c:v>
                </c:pt>
                <c:pt idx="49">
                  <c:v>1.56</c:v>
                </c:pt>
                <c:pt idx="50">
                  <c:v>1.57</c:v>
                </c:pt>
                <c:pt idx="51">
                  <c:v>1.55</c:v>
                </c:pt>
                <c:pt idx="52">
                  <c:v>1.61</c:v>
                </c:pt>
                <c:pt idx="53">
                  <c:v>1.66</c:v>
                </c:pt>
                <c:pt idx="54">
                  <c:v>1.64</c:v>
                </c:pt>
                <c:pt idx="55">
                  <c:v>1.58</c:v>
                </c:pt>
                <c:pt idx="56">
                  <c:v>1.6</c:v>
                </c:pt>
                <c:pt idx="57">
                  <c:v>1.63</c:v>
                </c:pt>
                <c:pt idx="58">
                  <c:v>1.63</c:v>
                </c:pt>
                <c:pt idx="59">
                  <c:v>1.73</c:v>
                </c:pt>
                <c:pt idx="60">
                  <c:v>1.79</c:v>
                </c:pt>
                <c:pt idx="61">
                  <c:v>1.74</c:v>
                </c:pt>
                <c:pt idx="62">
                  <c:v>1.76</c:v>
                </c:pt>
                <c:pt idx="63">
                  <c:v>1.77</c:v>
                </c:pt>
                <c:pt idx="64">
                  <c:v>1.91</c:v>
                </c:pt>
                <c:pt idx="65">
                  <c:v>1.81</c:v>
                </c:pt>
                <c:pt idx="66">
                  <c:v>1.8</c:v>
                </c:pt>
                <c:pt idx="67">
                  <c:v>1.85</c:v>
                </c:pt>
                <c:pt idx="68">
                  <c:v>1.84</c:v>
                </c:pt>
                <c:pt idx="69">
                  <c:v>1.83</c:v>
                </c:pt>
                <c:pt idx="70">
                  <c:v>1.89</c:v>
                </c:pt>
                <c:pt idx="71">
                  <c:v>1.98</c:v>
                </c:pt>
                <c:pt idx="72">
                  <c:v>1.82</c:v>
                </c:pt>
                <c:pt idx="73">
                  <c:v>1.89</c:v>
                </c:pt>
                <c:pt idx="74">
                  <c:v>1.98</c:v>
                </c:pt>
                <c:pt idx="75">
                  <c:v>1.9</c:v>
                </c:pt>
                <c:pt idx="76">
                  <c:v>1.9</c:v>
                </c:pt>
                <c:pt idx="77">
                  <c:v>1.94</c:v>
                </c:pt>
                <c:pt idx="78">
                  <c:v>1.88</c:v>
                </c:pt>
                <c:pt idx="79">
                  <c:v>1.88</c:v>
                </c:pt>
                <c:pt idx="80">
                  <c:v>1.74</c:v>
                </c:pt>
                <c:pt idx="81">
                  <c:v>1.65</c:v>
                </c:pt>
                <c:pt idx="82">
                  <c:v>1.58</c:v>
                </c:pt>
                <c:pt idx="83">
                  <c:v>1.47</c:v>
                </c:pt>
                <c:pt idx="84">
                  <c:v>1.54</c:v>
                </c:pt>
                <c:pt idx="85">
                  <c:v>1.58</c:v>
                </c:pt>
                <c:pt idx="86">
                  <c:v>1.46</c:v>
                </c:pt>
                <c:pt idx="87">
                  <c:v>1.44</c:v>
                </c:pt>
                <c:pt idx="88">
                  <c:v>1.4</c:v>
                </c:pt>
                <c:pt idx="89">
                  <c:v>1.32</c:v>
                </c:pt>
                <c:pt idx="90">
                  <c:v>1.33</c:v>
                </c:pt>
                <c:pt idx="91">
                  <c:v>1.33</c:v>
                </c:pt>
                <c:pt idx="92">
                  <c:v>1.21</c:v>
                </c:pt>
                <c:pt idx="93">
                  <c:v>1.1499999999999999</c:v>
                </c:pt>
                <c:pt idx="94">
                  <c:v>1.1100000000000001</c:v>
                </c:pt>
                <c:pt idx="95">
                  <c:v>1.08</c:v>
                </c:pt>
                <c:pt idx="96">
                  <c:v>1</c:v>
                </c:pt>
                <c:pt idx="97">
                  <c:v>0.91</c:v>
                </c:pt>
                <c:pt idx="98">
                  <c:v>0.86</c:v>
                </c:pt>
                <c:pt idx="99">
                  <c:v>0.82</c:v>
                </c:pt>
                <c:pt idx="100">
                  <c:v>0.78</c:v>
                </c:pt>
                <c:pt idx="101">
                  <c:v>0.79</c:v>
                </c:pt>
                <c:pt idx="102">
                  <c:v>0.77</c:v>
                </c:pt>
                <c:pt idx="103">
                  <c:v>0.77</c:v>
                </c:pt>
                <c:pt idx="104">
                  <c:v>0.82</c:v>
                </c:pt>
                <c:pt idx="105">
                  <c:v>0.77</c:v>
                </c:pt>
                <c:pt idx="106">
                  <c:v>0.78</c:v>
                </c:pt>
                <c:pt idx="107">
                  <c:v>0.75</c:v>
                </c:pt>
                <c:pt idx="108" formatCode="0.00_);[Red]\(0.00\)">
                  <c:v>0.79</c:v>
                </c:pt>
                <c:pt idx="109" formatCode="0.00_);[Red]\(0.00\)">
                  <c:v>0.8</c:v>
                </c:pt>
                <c:pt idx="110" formatCode="0.00_);[Red]\(0.00\)">
                  <c:v>0.84</c:v>
                </c:pt>
                <c:pt idx="111" formatCode="0.00_);[Red]\(0.00\)">
                  <c:v>0.85</c:v>
                </c:pt>
                <c:pt idx="112" formatCode="0.00_);[Red]\(0.00\)">
                  <c:v>0.83</c:v>
                </c:pt>
                <c:pt idx="113" formatCode="0.00_);[Red]\(0.00\)">
                  <c:v>0.85</c:v>
                </c:pt>
                <c:pt idx="114" formatCode="0.00_);[Red]\(0.00\)">
                  <c:v>0.86</c:v>
                </c:pt>
                <c:pt idx="115" formatCode="0.00_);[Red]\(0.00\)">
                  <c:v>0.89</c:v>
                </c:pt>
                <c:pt idx="116" formatCode="0.00_);[Red]\(0.00\)">
                  <c:v>0.9</c:v>
                </c:pt>
                <c:pt idx="117" formatCode="0.00_);[Red]\(0.00\)">
                  <c:v>0.95</c:v>
                </c:pt>
                <c:pt idx="118" formatCode="0.00_);[Red]\(0.00\)">
                  <c:v>0.95</c:v>
                </c:pt>
                <c:pt idx="119" formatCode="0.00_);[Red]\(0.00\)">
                  <c:v>0.95</c:v>
                </c:pt>
                <c:pt idx="120" formatCode="0.00_);[Red]\(0.00\)">
                  <c:v>0.99</c:v>
                </c:pt>
                <c:pt idx="121" formatCode="0.00_);[Red]\(0.00\)">
                  <c:v>1.03</c:v>
                </c:pt>
                <c:pt idx="122" formatCode="0.00_);[Red]\(0.00\)">
                  <c:v>0.98</c:v>
                </c:pt>
                <c:pt idx="123" formatCode="0.00_);[Red]\(0.00\)">
                  <c:v>1.02</c:v>
                </c:pt>
                <c:pt idx="124" formatCode="0.00_);[Red]\(0.00\)">
                  <c:v>1.03</c:v>
                </c:pt>
                <c:pt idx="125" formatCode="0.00_);[Red]\(0.00\)">
                  <c:v>0.98</c:v>
                </c:pt>
                <c:pt idx="126" formatCode="0.00_);[Red]\(0.00\)">
                  <c:v>1.04</c:v>
                </c:pt>
                <c:pt idx="127" formatCode="0.00_);[Red]\(0.00\)">
                  <c:v>1.05</c:v>
                </c:pt>
                <c:pt idx="128" formatCode="0.00_);[Red]\(0.00\)">
                  <c:v>1.1299999999999999</c:v>
                </c:pt>
                <c:pt idx="129" formatCode="0.00_);[Red]\(0.00\)">
                  <c:v>1.1000000000000001</c:v>
                </c:pt>
                <c:pt idx="130" formatCode="0.00_);[Red]\(0.00\)">
                  <c:v>1.1299999999999999</c:v>
                </c:pt>
                <c:pt idx="131" formatCode="0.00_);[Red]\(0.00\)">
                  <c:v>1.1399999999999999</c:v>
                </c:pt>
                <c:pt idx="132" formatCode="0.00_);[Red]\(0.00\)">
                  <c:v>1.1499999999999999</c:v>
                </c:pt>
                <c:pt idx="133" formatCode="0.00_);[Red]\(0.00\)">
                  <c:v>1.1599999999999999</c:v>
                </c:pt>
                <c:pt idx="134" formatCode="0.00_);[Red]\(0.00\)">
                  <c:v>1.19</c:v>
                </c:pt>
                <c:pt idx="135" formatCode="0.00_);[Red]\(0.00\)">
                  <c:v>1.21</c:v>
                </c:pt>
                <c:pt idx="136" formatCode="0.00_);[Red]\(0.00\)">
                  <c:v>1.3</c:v>
                </c:pt>
                <c:pt idx="137" formatCode="0.00_);[Red]\(0.00\)">
                  <c:v>1.28</c:v>
                </c:pt>
                <c:pt idx="138" formatCode="0.00_);[Red]\(0.00\)">
                  <c:v>1.32</c:v>
                </c:pt>
                <c:pt idx="139" formatCode="0.00_);[Red]\(0.00\)">
                  <c:v>1.34</c:v>
                </c:pt>
                <c:pt idx="140" formatCode="0.00_);[Red]\(0.00\)">
                  <c:v>1.3</c:v>
                </c:pt>
                <c:pt idx="141" formatCode="0.00_);[Red]\(0.00\)">
                  <c:v>1.34</c:v>
                </c:pt>
                <c:pt idx="142" formatCode="0.00_);[Red]\(0.00\)">
                  <c:v>1.37</c:v>
                </c:pt>
                <c:pt idx="143" formatCode="0.00_);[Red]\(0.00\)">
                  <c:v>1.35</c:v>
                </c:pt>
                <c:pt idx="144" formatCode="0.00_);[Red]\(0.00\)">
                  <c:v>1.38</c:v>
                </c:pt>
                <c:pt idx="145" formatCode="0.00_);[Red]\(0.00\)">
                  <c:v>1.48</c:v>
                </c:pt>
                <c:pt idx="146" formatCode="0.00_);[Red]\(0.00\)">
                  <c:v>1.51</c:v>
                </c:pt>
                <c:pt idx="147" formatCode="0.00_);[Red]\(0.00\)">
                  <c:v>1.46</c:v>
                </c:pt>
                <c:pt idx="148" formatCode="0.00_);[Red]\(0.00\)">
                  <c:v>1.51</c:v>
                </c:pt>
                <c:pt idx="149" formatCode="0.00_);[Red]\(0.00\)">
                  <c:v>1.63</c:v>
                </c:pt>
                <c:pt idx="150" formatCode="0.00_);[Red]\(0.00\)">
                  <c:v>1.57</c:v>
                </c:pt>
                <c:pt idx="151" formatCode="0.00_);[Red]\(0.00\)">
                  <c:v>1.56</c:v>
                </c:pt>
                <c:pt idx="152" formatCode="0.00_);[Red]\(0.00\)">
                  <c:v>1.63</c:v>
                </c:pt>
                <c:pt idx="153" formatCode="0.00_);[Red]\(0.00\)">
                  <c:v>1.68</c:v>
                </c:pt>
                <c:pt idx="154" formatCode="0.00_);[Red]\(0.00\)">
                  <c:v>1.68</c:v>
                </c:pt>
                <c:pt idx="155" formatCode="0.00_);[Red]\(0.00\)">
                  <c:v>1.75</c:v>
                </c:pt>
                <c:pt idx="156" formatCode="0.00_);[Red]\(0.00\)">
                  <c:v>1.74</c:v>
                </c:pt>
                <c:pt idx="157" formatCode="0.00_);[Red]\(0.00\)">
                  <c:v>1.78</c:v>
                </c:pt>
                <c:pt idx="158" formatCode="0.00_);[Red]\(0.00\)">
                  <c:v>1.81</c:v>
                </c:pt>
                <c:pt idx="159" formatCode="0.00_);[Red]\(0.00\)">
                  <c:v>1.66</c:v>
                </c:pt>
                <c:pt idx="160" formatCode="0.00_);[Red]\(0.00\)">
                  <c:v>1.72</c:v>
                </c:pt>
                <c:pt idx="161" formatCode="0.00_);[Red]\(0.00\)">
                  <c:v>1.79</c:v>
                </c:pt>
                <c:pt idx="162" formatCode="0.00_);[Red]\(0.00\)">
                  <c:v>1.75</c:v>
                </c:pt>
                <c:pt idx="163" formatCode="0.00_);[Red]\(0.00\)">
                  <c:v>1.75</c:v>
                </c:pt>
                <c:pt idx="164" formatCode="0.00_);[Red]\(0.00\)">
                  <c:v>1.72</c:v>
                </c:pt>
                <c:pt idx="165" formatCode="0.00_);[Red]\(0.00\)">
                  <c:v>1.77</c:v>
                </c:pt>
                <c:pt idx="166" formatCode="0.00_);[Red]\(0.00\)">
                  <c:v>1.75</c:v>
                </c:pt>
                <c:pt idx="167" formatCode="0.00_);[Red]\(0.00\)">
                  <c:v>1.8</c:v>
                </c:pt>
                <c:pt idx="168" formatCode="0.00_);[Red]\(0.00\)">
                  <c:v>1.88</c:v>
                </c:pt>
                <c:pt idx="169" formatCode="0.00_);[Red]\(0.00\)">
                  <c:v>1.77</c:v>
                </c:pt>
                <c:pt idx="170" formatCode="0.00_);[Red]\(0.00\)">
                  <c:v>1.87</c:v>
                </c:pt>
                <c:pt idx="171" formatCode="0.00_);[Red]\(0.00\)">
                  <c:v>1.85</c:v>
                </c:pt>
                <c:pt idx="172" formatCode="0.00_);[Red]\(0.00\)">
                  <c:v>1.86</c:v>
                </c:pt>
                <c:pt idx="173" formatCode="0.00_);[Red]\(0.00\)">
                  <c:v>1.84</c:v>
                </c:pt>
                <c:pt idx="174" formatCode="0.00_);[Red]\(0.00\)">
                  <c:v>1.89</c:v>
                </c:pt>
                <c:pt idx="175" formatCode="0.00_);[Red]\(0.00\)">
                  <c:v>1.88</c:v>
                </c:pt>
                <c:pt idx="176" formatCode="0.00_);[Red]\(0.00\)">
                  <c:v>1.89</c:v>
                </c:pt>
                <c:pt idx="177" formatCode="0.00_);[Red]\(0.00\)">
                  <c:v>1.94</c:v>
                </c:pt>
                <c:pt idx="178" formatCode="0.00_);[Red]\(0.00\)">
                  <c:v>1.99</c:v>
                </c:pt>
                <c:pt idx="179" formatCode="0.00_);[Red]\(0.00\)">
                  <c:v>1.99</c:v>
                </c:pt>
                <c:pt idx="180" formatCode="0.00_);[Red]\(0.00\)">
                  <c:v>2.12</c:v>
                </c:pt>
                <c:pt idx="181" formatCode="0.00_);[Red]\(0.00\)">
                  <c:v>2.1</c:v>
                </c:pt>
                <c:pt idx="182" formatCode="0.00_);[Red]\(0.00\)">
                  <c:v>2.0699999999999998</c:v>
                </c:pt>
                <c:pt idx="183" formatCode="0.00_);[Red]\(0.00\)">
                  <c:v>2.17</c:v>
                </c:pt>
                <c:pt idx="184" formatCode="0.00_);[Red]\(0.00\)">
                  <c:v>2.12</c:v>
                </c:pt>
                <c:pt idx="185" formatCode="0.00_);[Red]\(0.00\)">
                  <c:v>2.16</c:v>
                </c:pt>
                <c:pt idx="186" formatCode="0.00_);[Red]\(0.00\)">
                  <c:v>2.11</c:v>
                </c:pt>
                <c:pt idx="187" formatCode="0.00_);[Red]\(0.00\)">
                  <c:v>2.15</c:v>
                </c:pt>
                <c:pt idx="188" formatCode="0.00_);[Red]\(0.00\)">
                  <c:v>2.25</c:v>
                </c:pt>
                <c:pt idx="189" formatCode="0.00_);[Red]\(0.00\)">
                  <c:v>2.12</c:v>
                </c:pt>
                <c:pt idx="190" formatCode="0.00_);[Red]\(0.00\)">
                  <c:v>2.27</c:v>
                </c:pt>
                <c:pt idx="191" formatCode="0.00_);[Red]\(0.00\)">
                  <c:v>2.3199999999999998</c:v>
                </c:pt>
                <c:pt idx="192" formatCode="0.00_);[Red]\(0.00\)">
                  <c:v>2.2599999999999998</c:v>
                </c:pt>
                <c:pt idx="193" formatCode="0.00_);[Red]\(0.00\)">
                  <c:v>2.33</c:v>
                </c:pt>
                <c:pt idx="194" formatCode="0.00_);[Red]\(0.00\)">
                  <c:v>2.35</c:v>
                </c:pt>
                <c:pt idx="195" formatCode="0.00_);[Red]\(0.00\)">
                  <c:v>2.36</c:v>
                </c:pt>
                <c:pt idx="196" formatCode="0.00_);[Red]\(0.00\)">
                  <c:v>2.57</c:v>
                </c:pt>
                <c:pt idx="197" formatCode="0.00_);[Red]\(0.00\)">
                  <c:v>2.4500000000000002</c:v>
                </c:pt>
                <c:pt idx="198" formatCode="0.00_);[Red]\(0.00\)">
                  <c:v>2.41</c:v>
                </c:pt>
                <c:pt idx="199" formatCode="0.00_);[Red]\(0.00\)">
                  <c:v>2.5099999999999998</c:v>
                </c:pt>
                <c:pt idx="200" formatCode="0.00_);[Red]\(0.00\)">
                  <c:v>2.5</c:v>
                </c:pt>
                <c:pt idx="201" formatCode="0.00_);[Red]\(0.00\)">
                  <c:v>2.68</c:v>
                </c:pt>
                <c:pt idx="202" formatCode="0.00_);[Red]\(0.00\)">
                  <c:v>2.64</c:v>
                </c:pt>
                <c:pt idx="203" formatCode="0.00_);[Red]\(0.00\)">
                  <c:v>2.71</c:v>
                </c:pt>
                <c:pt idx="204" formatCode="0.00_);[Red]\(0.00\)">
                  <c:v>2.71</c:v>
                </c:pt>
                <c:pt idx="205" formatCode="0.00_);[Red]\(0.00\)">
                  <c:v>2.7</c:v>
                </c:pt>
                <c:pt idx="206" formatCode="0.00_);[Red]\(0.00\)">
                  <c:v>2.76</c:v>
                </c:pt>
                <c:pt idx="207" formatCode="0.00_);[Red]\(0.00\)">
                  <c:v>2.73</c:v>
                </c:pt>
                <c:pt idx="208">
                  <c:v>2.76</c:v>
                </c:pt>
                <c:pt idx="209">
                  <c:v>2.84</c:v>
                </c:pt>
                <c:pt idx="210">
                  <c:v>2.87</c:v>
                </c:pt>
                <c:pt idx="211">
                  <c:v>2.85</c:v>
                </c:pt>
                <c:pt idx="212">
                  <c:v>2.91</c:v>
                </c:pt>
                <c:pt idx="213">
                  <c:v>2.89</c:v>
                </c:pt>
                <c:pt idx="214">
                  <c:v>2.82</c:v>
                </c:pt>
                <c:pt idx="215">
                  <c:v>2.77</c:v>
                </c:pt>
                <c:pt idx="216">
                  <c:v>3.01</c:v>
                </c:pt>
              </c:numCache>
            </c:numRef>
          </c:val>
          <c:smooth val="0"/>
          <c:extLst>
            <c:ext xmlns:c16="http://schemas.microsoft.com/office/drawing/2014/chart" uri="{C3380CC4-5D6E-409C-BE32-E72D297353CC}">
              <c16:uniqueId val="{00000001-846C-41D7-B57F-89FA521187F5}"/>
            </c:ext>
          </c:extLst>
        </c:ser>
        <c:ser>
          <c:idx val="1"/>
          <c:order val="1"/>
          <c:tx>
            <c:strRef>
              <c:f>NEW求人倍率!$B$5</c:f>
              <c:strCache>
                <c:ptCount val="1"/>
                <c:pt idx="0">
                  <c:v>新規求人倍率（全国）</c:v>
                </c:pt>
              </c:strCache>
            </c:strRef>
          </c:tx>
          <c:spPr>
            <a:ln cmpd="dbl">
              <a:prstDash val="solid"/>
            </a:ln>
          </c:spPr>
          <c:marker>
            <c:symbol val="none"/>
          </c:marker>
          <c:dLbls>
            <c:dLbl>
              <c:idx val="215"/>
              <c:layout>
                <c:manualLayout>
                  <c:x val="-1.9421723969581386E-2"/>
                  <c:y val="-3.8818589911741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6C-41D7-B57F-89FA521187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NEW求人倍率!$C$3:$HK$3</c:f>
              <c:numCache>
                <c:formatCode>yyyy"年"m"月"</c:formatCode>
                <c:ptCount val="217"/>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numCache>
            </c:numRef>
          </c:cat>
          <c:val>
            <c:numRef>
              <c:f>NEW求人倍率!$C$5:$HK$5</c:f>
              <c:numCache>
                <c:formatCode>General</c:formatCode>
                <c:ptCount val="217"/>
                <c:pt idx="0">
                  <c:v>1.1499999999999999</c:v>
                </c:pt>
                <c:pt idx="1">
                  <c:v>1.1000000000000001</c:v>
                </c:pt>
                <c:pt idx="2">
                  <c:v>1.04</c:v>
                </c:pt>
                <c:pt idx="3">
                  <c:v>1.07</c:v>
                </c:pt>
                <c:pt idx="4">
                  <c:v>1.07</c:v>
                </c:pt>
                <c:pt idx="5">
                  <c:v>1.04</c:v>
                </c:pt>
                <c:pt idx="6">
                  <c:v>1.04</c:v>
                </c:pt>
                <c:pt idx="7">
                  <c:v>0.99</c:v>
                </c:pt>
                <c:pt idx="8">
                  <c:v>0.96</c:v>
                </c:pt>
                <c:pt idx="9">
                  <c:v>0.91</c:v>
                </c:pt>
                <c:pt idx="10">
                  <c:v>0.91</c:v>
                </c:pt>
                <c:pt idx="11">
                  <c:v>0.87</c:v>
                </c:pt>
                <c:pt idx="12">
                  <c:v>0.88</c:v>
                </c:pt>
                <c:pt idx="13">
                  <c:v>0.88</c:v>
                </c:pt>
                <c:pt idx="14">
                  <c:v>0.91</c:v>
                </c:pt>
                <c:pt idx="15">
                  <c:v>0.9</c:v>
                </c:pt>
                <c:pt idx="16">
                  <c:v>0.93</c:v>
                </c:pt>
                <c:pt idx="17">
                  <c:v>0.94</c:v>
                </c:pt>
                <c:pt idx="18">
                  <c:v>0.94</c:v>
                </c:pt>
                <c:pt idx="19">
                  <c:v>0.97</c:v>
                </c:pt>
                <c:pt idx="20">
                  <c:v>0.95</c:v>
                </c:pt>
                <c:pt idx="21">
                  <c:v>0.95</c:v>
                </c:pt>
                <c:pt idx="22">
                  <c:v>0.96</c:v>
                </c:pt>
                <c:pt idx="23">
                  <c:v>1</c:v>
                </c:pt>
                <c:pt idx="24">
                  <c:v>1</c:v>
                </c:pt>
                <c:pt idx="25">
                  <c:v>1</c:v>
                </c:pt>
                <c:pt idx="26">
                  <c:v>1.01</c:v>
                </c:pt>
                <c:pt idx="27">
                  <c:v>1.03</c:v>
                </c:pt>
                <c:pt idx="28">
                  <c:v>1.03</c:v>
                </c:pt>
                <c:pt idx="29">
                  <c:v>1.03</c:v>
                </c:pt>
                <c:pt idx="30">
                  <c:v>1.06</c:v>
                </c:pt>
                <c:pt idx="31">
                  <c:v>1.1000000000000001</c:v>
                </c:pt>
                <c:pt idx="32">
                  <c:v>1.1100000000000001</c:v>
                </c:pt>
                <c:pt idx="33">
                  <c:v>1.1599999999999999</c:v>
                </c:pt>
                <c:pt idx="34">
                  <c:v>1.17</c:v>
                </c:pt>
                <c:pt idx="35">
                  <c:v>1.2</c:v>
                </c:pt>
                <c:pt idx="36">
                  <c:v>1.19</c:v>
                </c:pt>
                <c:pt idx="37">
                  <c:v>1.18</c:v>
                </c:pt>
                <c:pt idx="38">
                  <c:v>1.22</c:v>
                </c:pt>
                <c:pt idx="39">
                  <c:v>1.25</c:v>
                </c:pt>
                <c:pt idx="40">
                  <c:v>1.25</c:v>
                </c:pt>
                <c:pt idx="41">
                  <c:v>1.27</c:v>
                </c:pt>
                <c:pt idx="42">
                  <c:v>1.28</c:v>
                </c:pt>
                <c:pt idx="43">
                  <c:v>1.3</c:v>
                </c:pt>
                <c:pt idx="44">
                  <c:v>1.35</c:v>
                </c:pt>
                <c:pt idx="45">
                  <c:v>1.4</c:v>
                </c:pt>
                <c:pt idx="46">
                  <c:v>1.41</c:v>
                </c:pt>
                <c:pt idx="47">
                  <c:v>1.41</c:v>
                </c:pt>
                <c:pt idx="48">
                  <c:v>1.42</c:v>
                </c:pt>
                <c:pt idx="49">
                  <c:v>1.46</c:v>
                </c:pt>
                <c:pt idx="50">
                  <c:v>1.43</c:v>
                </c:pt>
                <c:pt idx="51">
                  <c:v>1.43</c:v>
                </c:pt>
                <c:pt idx="52">
                  <c:v>1.44</c:v>
                </c:pt>
                <c:pt idx="53">
                  <c:v>1.47</c:v>
                </c:pt>
                <c:pt idx="54">
                  <c:v>1.48</c:v>
                </c:pt>
                <c:pt idx="55">
                  <c:v>1.47</c:v>
                </c:pt>
                <c:pt idx="56">
                  <c:v>1.48</c:v>
                </c:pt>
                <c:pt idx="57">
                  <c:v>1.43</c:v>
                </c:pt>
                <c:pt idx="58">
                  <c:v>1.52</c:v>
                </c:pt>
                <c:pt idx="59">
                  <c:v>1.54</c:v>
                </c:pt>
                <c:pt idx="60">
                  <c:v>1.56</c:v>
                </c:pt>
                <c:pt idx="61">
                  <c:v>1.59</c:v>
                </c:pt>
                <c:pt idx="62">
                  <c:v>1.53</c:v>
                </c:pt>
                <c:pt idx="63">
                  <c:v>1.55</c:v>
                </c:pt>
                <c:pt idx="64">
                  <c:v>1.63</c:v>
                </c:pt>
                <c:pt idx="65">
                  <c:v>1.58</c:v>
                </c:pt>
                <c:pt idx="66">
                  <c:v>1.56</c:v>
                </c:pt>
                <c:pt idx="67">
                  <c:v>1.56</c:v>
                </c:pt>
                <c:pt idx="68">
                  <c:v>1.55</c:v>
                </c:pt>
                <c:pt idx="69">
                  <c:v>1.53</c:v>
                </c:pt>
                <c:pt idx="70">
                  <c:v>1.58</c:v>
                </c:pt>
                <c:pt idx="71">
                  <c:v>1.6</c:v>
                </c:pt>
                <c:pt idx="72">
                  <c:v>1.52</c:v>
                </c:pt>
                <c:pt idx="73">
                  <c:v>1.56</c:v>
                </c:pt>
                <c:pt idx="74">
                  <c:v>1.6</c:v>
                </c:pt>
                <c:pt idx="75">
                  <c:v>1.58</c:v>
                </c:pt>
                <c:pt idx="76">
                  <c:v>1.56</c:v>
                </c:pt>
                <c:pt idx="77">
                  <c:v>1.54</c:v>
                </c:pt>
                <c:pt idx="78">
                  <c:v>1.53</c:v>
                </c:pt>
                <c:pt idx="79">
                  <c:v>1.51</c:v>
                </c:pt>
                <c:pt idx="80">
                  <c:v>1.42</c:v>
                </c:pt>
                <c:pt idx="81">
                  <c:v>1.46</c:v>
                </c:pt>
                <c:pt idx="82">
                  <c:v>1.46</c:v>
                </c:pt>
                <c:pt idx="83">
                  <c:v>1.42</c:v>
                </c:pt>
                <c:pt idx="84">
                  <c:v>1.43</c:v>
                </c:pt>
                <c:pt idx="85">
                  <c:v>1.41</c:v>
                </c:pt>
                <c:pt idx="86">
                  <c:v>1.32</c:v>
                </c:pt>
                <c:pt idx="87">
                  <c:v>1.36</c:v>
                </c:pt>
                <c:pt idx="88">
                  <c:v>1.32</c:v>
                </c:pt>
                <c:pt idx="89">
                  <c:v>1.29</c:v>
                </c:pt>
                <c:pt idx="90">
                  <c:v>1.26</c:v>
                </c:pt>
                <c:pt idx="91">
                  <c:v>1.25</c:v>
                </c:pt>
                <c:pt idx="92">
                  <c:v>1.2</c:v>
                </c:pt>
                <c:pt idx="93">
                  <c:v>1.1299999999999999</c:v>
                </c:pt>
                <c:pt idx="94">
                  <c:v>1.04</c:v>
                </c:pt>
                <c:pt idx="95">
                  <c:v>0.98</c:v>
                </c:pt>
                <c:pt idx="96">
                  <c:v>0.87</c:v>
                </c:pt>
                <c:pt idx="97">
                  <c:v>0.77</c:v>
                </c:pt>
                <c:pt idx="98">
                  <c:v>0.78</c:v>
                </c:pt>
                <c:pt idx="99">
                  <c:v>0.77</c:v>
                </c:pt>
                <c:pt idx="100">
                  <c:v>0.76</c:v>
                </c:pt>
                <c:pt idx="101">
                  <c:v>0.78</c:v>
                </c:pt>
                <c:pt idx="102">
                  <c:v>0.78</c:v>
                </c:pt>
                <c:pt idx="103">
                  <c:v>0.79</c:v>
                </c:pt>
                <c:pt idx="104">
                  <c:v>0.81</c:v>
                </c:pt>
                <c:pt idx="105">
                  <c:v>0.8</c:v>
                </c:pt>
                <c:pt idx="106">
                  <c:v>0.79</c:v>
                </c:pt>
                <c:pt idx="107">
                  <c:v>0.8</c:v>
                </c:pt>
                <c:pt idx="108" formatCode="0.00_);[Red]\(0.00\)">
                  <c:v>0.82</c:v>
                </c:pt>
                <c:pt idx="109" formatCode="0.00_);[Red]\(0.00\)">
                  <c:v>0.82</c:v>
                </c:pt>
                <c:pt idx="110" formatCode="0.00_);[Red]\(0.00\)">
                  <c:v>0.82</c:v>
                </c:pt>
                <c:pt idx="111" formatCode="0.00_);[Red]\(0.00\)">
                  <c:v>0.85</c:v>
                </c:pt>
                <c:pt idx="112" formatCode="0.00_);[Red]\(0.00\)">
                  <c:v>0.86</c:v>
                </c:pt>
                <c:pt idx="113" formatCode="0.00_);[Red]\(0.00\)">
                  <c:v>0.88</c:v>
                </c:pt>
                <c:pt idx="114" formatCode="0.00_);[Red]\(0.00\)">
                  <c:v>0.89</c:v>
                </c:pt>
                <c:pt idx="115" formatCode="0.00_);[Red]\(0.00\)">
                  <c:v>0.91</c:v>
                </c:pt>
                <c:pt idx="116" formatCode="0.00_);[Red]\(0.00\)">
                  <c:v>0.94</c:v>
                </c:pt>
                <c:pt idx="117" formatCode="0.00_);[Red]\(0.00\)">
                  <c:v>0.96</c:v>
                </c:pt>
                <c:pt idx="118" formatCode="0.00_);[Red]\(0.00\)">
                  <c:v>0.96</c:v>
                </c:pt>
                <c:pt idx="119" formatCode="0.00_);[Red]\(0.00\)">
                  <c:v>0.98</c:v>
                </c:pt>
                <c:pt idx="120" formatCode="0.00_);[Red]\(0.00\)">
                  <c:v>1.01</c:v>
                </c:pt>
                <c:pt idx="121" formatCode="0.00_);[Red]\(0.00\)">
                  <c:v>0.99</c:v>
                </c:pt>
                <c:pt idx="122" formatCode="0.00_);[Red]\(0.00\)">
                  <c:v>0.98</c:v>
                </c:pt>
                <c:pt idx="123" formatCode="0.00_);[Red]\(0.00\)">
                  <c:v>0.95</c:v>
                </c:pt>
                <c:pt idx="124" formatCode="0.00_);[Red]\(0.00\)">
                  <c:v>0.98</c:v>
                </c:pt>
                <c:pt idx="125" formatCode="0.00_);[Red]\(0.00\)">
                  <c:v>1</c:v>
                </c:pt>
                <c:pt idx="126" formatCode="0.00_);[Red]\(0.00\)">
                  <c:v>1.07</c:v>
                </c:pt>
                <c:pt idx="127" formatCode="0.00_);[Red]\(0.00\)">
                  <c:v>1.05</c:v>
                </c:pt>
                <c:pt idx="128" formatCode="0.00_);[Red]\(0.00\)">
                  <c:v>1.1399999999999999</c:v>
                </c:pt>
                <c:pt idx="129" formatCode="0.00_);[Red]\(0.00\)">
                  <c:v>1.1499999999999999</c:v>
                </c:pt>
                <c:pt idx="130" formatCode="0.00_);[Red]\(0.00\)">
                  <c:v>1.17</c:v>
                </c:pt>
                <c:pt idx="131" formatCode="0.00_);[Red]\(0.00\)">
                  <c:v>1.19</c:v>
                </c:pt>
                <c:pt idx="132" formatCode="0.00_);[Red]\(0.00\)">
                  <c:v>1.21</c:v>
                </c:pt>
                <c:pt idx="133" formatCode="0.00_);[Red]\(0.00\)">
                  <c:v>1.23</c:v>
                </c:pt>
                <c:pt idx="134" formatCode="0.00_);[Red]\(0.00\)">
                  <c:v>1.23</c:v>
                </c:pt>
                <c:pt idx="135" formatCode="0.00_);[Red]\(0.00\)">
                  <c:v>1.25</c:v>
                </c:pt>
                <c:pt idx="136" formatCode="0.00_);[Red]\(0.00\)">
                  <c:v>1.29</c:v>
                </c:pt>
                <c:pt idx="137" formatCode="0.00_);[Red]\(0.00\)">
                  <c:v>1.29</c:v>
                </c:pt>
                <c:pt idx="138" formatCode="0.00_);[Red]\(0.00\)">
                  <c:v>1.3</c:v>
                </c:pt>
                <c:pt idx="139" formatCode="0.00_);[Red]\(0.00\)">
                  <c:v>1.32</c:v>
                </c:pt>
                <c:pt idx="140" formatCode="0.00_);[Red]\(0.00\)">
                  <c:v>1.27</c:v>
                </c:pt>
                <c:pt idx="141" formatCode="0.00_);[Red]\(0.00\)">
                  <c:v>1.3</c:v>
                </c:pt>
                <c:pt idx="142" formatCode="0.00_);[Red]\(0.00\)">
                  <c:v>1.32</c:v>
                </c:pt>
                <c:pt idx="143" formatCode="0.00_);[Red]\(0.00\)">
                  <c:v>1.32</c:v>
                </c:pt>
                <c:pt idx="144" formatCode="0.00_);[Red]\(0.00\)">
                  <c:v>1.34</c:v>
                </c:pt>
                <c:pt idx="145" formatCode="0.00_);[Red]\(0.00\)">
                  <c:v>1.38</c:v>
                </c:pt>
                <c:pt idx="146" formatCode="0.00_);[Red]\(0.00\)">
                  <c:v>1.38</c:v>
                </c:pt>
                <c:pt idx="147" formatCode="0.00_);[Red]\(0.00\)">
                  <c:v>1.41</c:v>
                </c:pt>
                <c:pt idx="148" formatCode="0.00_);[Red]\(0.00\)">
                  <c:v>1.43</c:v>
                </c:pt>
                <c:pt idx="149" formatCode="0.00_);[Red]\(0.00\)">
                  <c:v>1.47</c:v>
                </c:pt>
                <c:pt idx="150" formatCode="0.00_);[Red]\(0.00\)">
                  <c:v>1.47</c:v>
                </c:pt>
                <c:pt idx="151" formatCode="0.00_);[Red]\(0.00\)">
                  <c:v>1.5</c:v>
                </c:pt>
                <c:pt idx="152" formatCode="0.00_);[Red]\(0.00\)">
                  <c:v>1.5</c:v>
                </c:pt>
                <c:pt idx="153" formatCode="0.00_);[Red]\(0.00\)">
                  <c:v>1.57</c:v>
                </c:pt>
                <c:pt idx="154" formatCode="0.00_);[Red]\(0.00\)">
                  <c:v>1.57</c:v>
                </c:pt>
                <c:pt idx="155" formatCode="0.00_);[Red]\(0.00\)">
                  <c:v>1.59</c:v>
                </c:pt>
                <c:pt idx="156" formatCode="0.00_);[Red]\(0.00\)">
                  <c:v>1.64</c:v>
                </c:pt>
                <c:pt idx="157" formatCode="0.00_);[Red]\(0.00\)">
                  <c:v>1.69</c:v>
                </c:pt>
                <c:pt idx="158" formatCode="0.00_);[Red]\(0.00\)">
                  <c:v>1.63</c:v>
                </c:pt>
                <c:pt idx="159" formatCode="0.00_);[Red]\(0.00\)">
                  <c:v>1.63</c:v>
                </c:pt>
                <c:pt idx="160" formatCode="0.00_);[Red]\(0.00\)">
                  <c:v>1.63</c:v>
                </c:pt>
                <c:pt idx="161" formatCode="0.00_);[Red]\(0.00\)">
                  <c:v>1.65</c:v>
                </c:pt>
                <c:pt idx="162" formatCode="0.00_);[Red]\(0.00\)">
                  <c:v>1.67</c:v>
                </c:pt>
                <c:pt idx="163" formatCode="0.00_);[Red]\(0.00\)">
                  <c:v>1.65</c:v>
                </c:pt>
                <c:pt idx="164" formatCode="0.00_);[Red]\(0.00\)">
                  <c:v>1.66</c:v>
                </c:pt>
                <c:pt idx="165" formatCode="0.00_);[Red]\(0.00\)">
                  <c:v>1.69</c:v>
                </c:pt>
                <c:pt idx="166" formatCode="0.00_);[Red]\(0.00\)">
                  <c:v>1.69</c:v>
                </c:pt>
                <c:pt idx="167" formatCode="0.00_);[Red]\(0.00\)">
                  <c:v>1.75</c:v>
                </c:pt>
                <c:pt idx="168" formatCode="0.00_);[Red]\(0.00\)">
                  <c:v>1.77</c:v>
                </c:pt>
                <c:pt idx="169" formatCode="0.00_);[Red]\(0.00\)">
                  <c:v>1.72</c:v>
                </c:pt>
                <c:pt idx="170" formatCode="0.00_);[Red]\(0.00\)">
                  <c:v>1.74</c:v>
                </c:pt>
                <c:pt idx="171" formatCode="0.00_);[Red]\(0.00\)">
                  <c:v>1.76</c:v>
                </c:pt>
                <c:pt idx="172" formatCode="0.00_);[Red]\(0.00\)">
                  <c:v>1.77</c:v>
                </c:pt>
                <c:pt idx="173" formatCode="0.00_);[Red]\(0.00\)">
                  <c:v>1.79</c:v>
                </c:pt>
                <c:pt idx="174" formatCode="0.00_);[Red]\(0.00\)">
                  <c:v>1.84</c:v>
                </c:pt>
                <c:pt idx="175" formatCode="0.00_);[Red]\(0.00\)">
                  <c:v>1.84</c:v>
                </c:pt>
                <c:pt idx="176" formatCode="0.00_);[Red]\(0.00\)">
                  <c:v>1.87</c:v>
                </c:pt>
                <c:pt idx="177" formatCode="0.00_);[Red]\(0.00\)">
                  <c:v>1.85</c:v>
                </c:pt>
                <c:pt idx="178" formatCode="0.00_);[Red]\(0.00\)">
                  <c:v>1.89</c:v>
                </c:pt>
                <c:pt idx="179" formatCode="0.00_);[Red]\(0.00\)">
                  <c:v>1.89</c:v>
                </c:pt>
                <c:pt idx="180" formatCode="0.00_);[Red]\(0.00\)">
                  <c:v>2.0299999999999998</c:v>
                </c:pt>
                <c:pt idx="181" formatCode="0.00_);[Red]\(0.00\)">
                  <c:v>1.95</c:v>
                </c:pt>
                <c:pt idx="182" formatCode="0.00_);[Red]\(0.00\)">
                  <c:v>1.94</c:v>
                </c:pt>
                <c:pt idx="183" formatCode="0.00_);[Red]\(0.00\)">
                  <c:v>2.0499999999999998</c:v>
                </c:pt>
                <c:pt idx="184" formatCode="0.00_);[Red]\(0.00\)">
                  <c:v>2.04</c:v>
                </c:pt>
                <c:pt idx="185" formatCode="0.00_);[Red]\(0.00\)">
                  <c:v>2.0099999999999998</c:v>
                </c:pt>
                <c:pt idx="186" formatCode="0.00_);[Red]\(0.00\)">
                  <c:v>2.02</c:v>
                </c:pt>
                <c:pt idx="187" formatCode="0.00_);[Red]\(0.00\)">
                  <c:v>2.08</c:v>
                </c:pt>
                <c:pt idx="188" formatCode="0.00_);[Red]\(0.00\)">
                  <c:v>2.09</c:v>
                </c:pt>
                <c:pt idx="189" formatCode="0.00_);[Red]\(0.00\)">
                  <c:v>2.09</c:v>
                </c:pt>
                <c:pt idx="190" formatCode="0.00_);[Red]\(0.00\)">
                  <c:v>2.12</c:v>
                </c:pt>
                <c:pt idx="191" formatCode="0.00_);[Red]\(0.00\)">
                  <c:v>2.15</c:v>
                </c:pt>
                <c:pt idx="192" formatCode="0.00_);[Red]\(0.00\)">
                  <c:v>2.15</c:v>
                </c:pt>
                <c:pt idx="193" formatCode="0.00_);[Red]\(0.00\)">
                  <c:v>2.17</c:v>
                </c:pt>
                <c:pt idx="194" formatCode="0.00_);[Red]\(0.00\)">
                  <c:v>2.14</c:v>
                </c:pt>
                <c:pt idx="195" formatCode="0.00_);[Red]\(0.00\)">
                  <c:v>2.1800000000000002</c:v>
                </c:pt>
                <c:pt idx="196" formatCode="0.00_);[Red]\(0.00\)">
                  <c:v>2.2799999999999998</c:v>
                </c:pt>
                <c:pt idx="197" formatCode="0.00_);[Red]\(0.00\)">
                  <c:v>2.2200000000000002</c:v>
                </c:pt>
                <c:pt idx="198" formatCode="0.00_);[Red]\(0.00\)">
                  <c:v>2.2400000000000002</c:v>
                </c:pt>
                <c:pt idx="199" formatCode="0.00_);[Red]\(0.00\)">
                  <c:v>2.2400000000000002</c:v>
                </c:pt>
                <c:pt idx="200" formatCode="0.00_);[Red]\(0.00\)">
                  <c:v>2.2400000000000002</c:v>
                </c:pt>
                <c:pt idx="201" formatCode="0.00_);[Red]\(0.00\)">
                  <c:v>2.35</c:v>
                </c:pt>
                <c:pt idx="202" formatCode="0.00_);[Red]\(0.00\)">
                  <c:v>2.3199999999999998</c:v>
                </c:pt>
                <c:pt idx="203" formatCode="0.00_);[Red]\(0.00\)">
                  <c:v>2.38</c:v>
                </c:pt>
                <c:pt idx="204" formatCode="0.00_);[Red]\(0.00\)">
                  <c:v>2.37</c:v>
                </c:pt>
                <c:pt idx="205" formatCode="0.00_);[Red]\(0.00\)">
                  <c:v>2.35</c:v>
                </c:pt>
                <c:pt idx="206" formatCode="0.00_);[Red]\(0.00\)">
                  <c:v>2.38</c:v>
                </c:pt>
                <c:pt idx="207" formatCode="0.00_);[Red]\(0.00\)">
                  <c:v>2.37</c:v>
                </c:pt>
                <c:pt idx="208">
                  <c:v>2.38</c:v>
                </c:pt>
                <c:pt idx="209">
                  <c:v>2.42</c:v>
                </c:pt>
                <c:pt idx="210">
                  <c:v>2.41</c:v>
                </c:pt>
                <c:pt idx="211">
                  <c:v>2.39</c:v>
                </c:pt>
                <c:pt idx="212">
                  <c:v>2.44</c:v>
                </c:pt>
                <c:pt idx="213">
                  <c:v>2.4</c:v>
                </c:pt>
                <c:pt idx="214">
                  <c:v>2.4</c:v>
                </c:pt>
                <c:pt idx="215">
                  <c:v>2.4</c:v>
                </c:pt>
                <c:pt idx="216">
                  <c:v>2.48</c:v>
                </c:pt>
              </c:numCache>
            </c:numRef>
          </c:val>
          <c:smooth val="0"/>
          <c:extLst>
            <c:ext xmlns:c16="http://schemas.microsoft.com/office/drawing/2014/chart" uri="{C3380CC4-5D6E-409C-BE32-E72D297353CC}">
              <c16:uniqueId val="{00000003-846C-41D7-B57F-89FA521187F5}"/>
            </c:ext>
          </c:extLst>
        </c:ser>
        <c:ser>
          <c:idx val="2"/>
          <c:order val="2"/>
          <c:tx>
            <c:strRef>
              <c:f>NEW求人倍率!$B$6</c:f>
              <c:strCache>
                <c:ptCount val="1"/>
                <c:pt idx="0">
                  <c:v>有効求人倍率（大阪府）</c:v>
                </c:pt>
              </c:strCache>
            </c:strRef>
          </c:tx>
          <c:marker>
            <c:symbol val="none"/>
          </c:marker>
          <c:dLbls>
            <c:dLbl>
              <c:idx val="215"/>
              <c:layout>
                <c:manualLayout>
                  <c:x val="-1.7019469658154096E-2"/>
                  <c:y val="-3.1133657613271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6C-41D7-B57F-89FA521187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NEW求人倍率!$C$3:$HK$3</c:f>
              <c:numCache>
                <c:formatCode>yyyy"年"m"月"</c:formatCode>
                <c:ptCount val="217"/>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numCache>
            </c:numRef>
          </c:cat>
          <c:val>
            <c:numRef>
              <c:f>NEW求人倍率!$C$6:$HK$6</c:f>
              <c:numCache>
                <c:formatCode>0.00_);[Red]\(0.00\)</c:formatCode>
                <c:ptCount val="217"/>
                <c:pt idx="0">
                  <c:v>0.53</c:v>
                </c:pt>
                <c:pt idx="1">
                  <c:v>0.53</c:v>
                </c:pt>
                <c:pt idx="2">
                  <c:v>0.53</c:v>
                </c:pt>
                <c:pt idx="3">
                  <c:v>0.52</c:v>
                </c:pt>
                <c:pt idx="4">
                  <c:v>0.52</c:v>
                </c:pt>
                <c:pt idx="5">
                  <c:v>0.52</c:v>
                </c:pt>
                <c:pt idx="6">
                  <c:v>0.51</c:v>
                </c:pt>
                <c:pt idx="7">
                  <c:v>0.5</c:v>
                </c:pt>
                <c:pt idx="8">
                  <c:v>0.5</c:v>
                </c:pt>
                <c:pt idx="9">
                  <c:v>0.47</c:v>
                </c:pt>
                <c:pt idx="10">
                  <c:v>0.45</c:v>
                </c:pt>
                <c:pt idx="11">
                  <c:v>0.44</c:v>
                </c:pt>
                <c:pt idx="12" formatCode="General">
                  <c:v>0.43</c:v>
                </c:pt>
                <c:pt idx="13" formatCode="General">
                  <c:v>0.43</c:v>
                </c:pt>
                <c:pt idx="14" formatCode="General">
                  <c:v>0.43</c:v>
                </c:pt>
                <c:pt idx="15" formatCode="General">
                  <c:v>0.44</c:v>
                </c:pt>
                <c:pt idx="16" formatCode="General">
                  <c:v>0.44</c:v>
                </c:pt>
                <c:pt idx="17" formatCode="General">
                  <c:v>0.45</c:v>
                </c:pt>
                <c:pt idx="18" formatCode="General">
                  <c:v>0.46</c:v>
                </c:pt>
                <c:pt idx="19" formatCode="General">
                  <c:v>0.47</c:v>
                </c:pt>
                <c:pt idx="20" formatCode="General">
                  <c:v>0.49</c:v>
                </c:pt>
                <c:pt idx="21" formatCode="General">
                  <c:v>0.47</c:v>
                </c:pt>
                <c:pt idx="22" formatCode="General">
                  <c:v>0.48</c:v>
                </c:pt>
                <c:pt idx="23" formatCode="General">
                  <c:v>0.49</c:v>
                </c:pt>
                <c:pt idx="24" formatCode="General">
                  <c:v>0.51</c:v>
                </c:pt>
                <c:pt idx="25" formatCode="General">
                  <c:v>0.53</c:v>
                </c:pt>
                <c:pt idx="26" formatCode="General">
                  <c:v>0.54</c:v>
                </c:pt>
                <c:pt idx="27" formatCode="General">
                  <c:v>0.56000000000000005</c:v>
                </c:pt>
                <c:pt idx="28" formatCode="General">
                  <c:v>0.56999999999999995</c:v>
                </c:pt>
                <c:pt idx="29" formatCode="General">
                  <c:v>0.57999999999999996</c:v>
                </c:pt>
                <c:pt idx="30" formatCode="General">
                  <c:v>0.6</c:v>
                </c:pt>
                <c:pt idx="31" formatCode="General">
                  <c:v>0.6</c:v>
                </c:pt>
                <c:pt idx="32" formatCode="General">
                  <c:v>0.63</c:v>
                </c:pt>
                <c:pt idx="33" formatCode="General">
                  <c:v>0.68</c:v>
                </c:pt>
                <c:pt idx="34" formatCode="General">
                  <c:v>0.72</c:v>
                </c:pt>
                <c:pt idx="35" formatCode="General">
                  <c:v>0.76</c:v>
                </c:pt>
                <c:pt idx="36" formatCode="General">
                  <c:v>0.76</c:v>
                </c:pt>
                <c:pt idx="37" formatCode="General">
                  <c:v>0.78</c:v>
                </c:pt>
                <c:pt idx="38" formatCode="General">
                  <c:v>0.79</c:v>
                </c:pt>
                <c:pt idx="39" formatCode="General">
                  <c:v>0.8</c:v>
                </c:pt>
                <c:pt idx="40" formatCode="General">
                  <c:v>0.82</c:v>
                </c:pt>
                <c:pt idx="41" formatCode="General">
                  <c:v>0.84</c:v>
                </c:pt>
                <c:pt idx="42" formatCode="General">
                  <c:v>0.85</c:v>
                </c:pt>
                <c:pt idx="43" formatCode="General">
                  <c:v>0.84</c:v>
                </c:pt>
                <c:pt idx="44" formatCode="General">
                  <c:v>0.83</c:v>
                </c:pt>
                <c:pt idx="45" formatCode="General">
                  <c:v>0.88</c:v>
                </c:pt>
                <c:pt idx="46" formatCode="General">
                  <c:v>0.92</c:v>
                </c:pt>
                <c:pt idx="47" formatCode="General">
                  <c:v>0.95</c:v>
                </c:pt>
                <c:pt idx="48" formatCode="General">
                  <c:v>0.95</c:v>
                </c:pt>
                <c:pt idx="49" formatCode="General">
                  <c:v>0.95</c:v>
                </c:pt>
                <c:pt idx="50" formatCode="General">
                  <c:v>0.97</c:v>
                </c:pt>
                <c:pt idx="51" formatCode="General">
                  <c:v>0.99</c:v>
                </c:pt>
                <c:pt idx="52" formatCode="General">
                  <c:v>0.99</c:v>
                </c:pt>
                <c:pt idx="53" formatCode="General">
                  <c:v>1.01</c:v>
                </c:pt>
                <c:pt idx="54" formatCode="General">
                  <c:v>1.02</c:v>
                </c:pt>
                <c:pt idx="55" formatCode="General">
                  <c:v>1.02</c:v>
                </c:pt>
                <c:pt idx="56" formatCode="General">
                  <c:v>1.02</c:v>
                </c:pt>
                <c:pt idx="57" formatCode="General">
                  <c:v>1.04</c:v>
                </c:pt>
                <c:pt idx="58" formatCode="General">
                  <c:v>1.06</c:v>
                </c:pt>
                <c:pt idx="59" formatCode="General">
                  <c:v>1.0900000000000001</c:v>
                </c:pt>
                <c:pt idx="60" formatCode="General">
                  <c:v>1.1200000000000001</c:v>
                </c:pt>
                <c:pt idx="61" formatCode="General">
                  <c:v>1.1399999999999999</c:v>
                </c:pt>
                <c:pt idx="62" formatCode="General">
                  <c:v>1.17</c:v>
                </c:pt>
                <c:pt idx="63" formatCode="General">
                  <c:v>1.2</c:v>
                </c:pt>
                <c:pt idx="64" formatCode="General">
                  <c:v>1.23</c:v>
                </c:pt>
                <c:pt idx="65" formatCode="General">
                  <c:v>1.22</c:v>
                </c:pt>
                <c:pt idx="66" formatCode="General">
                  <c:v>1.23</c:v>
                </c:pt>
                <c:pt idx="67" formatCode="General">
                  <c:v>1.24</c:v>
                </c:pt>
                <c:pt idx="68" formatCode="General">
                  <c:v>1.25</c:v>
                </c:pt>
                <c:pt idx="69" formatCode="General">
                  <c:v>1.27</c:v>
                </c:pt>
                <c:pt idx="70" formatCode="General">
                  <c:v>1.27</c:v>
                </c:pt>
                <c:pt idx="71" formatCode="General">
                  <c:v>1.3</c:v>
                </c:pt>
                <c:pt idx="72" formatCode="General">
                  <c:v>1.28</c:v>
                </c:pt>
                <c:pt idx="73" formatCode="General">
                  <c:v>1.28</c:v>
                </c:pt>
                <c:pt idx="74" formatCode="General">
                  <c:v>1.29</c:v>
                </c:pt>
                <c:pt idx="75" formatCode="General">
                  <c:v>1.3</c:v>
                </c:pt>
                <c:pt idx="76" formatCode="General">
                  <c:v>1.31</c:v>
                </c:pt>
                <c:pt idx="77" formatCode="General">
                  <c:v>1.33</c:v>
                </c:pt>
                <c:pt idx="78" formatCode="General">
                  <c:v>1.31</c:v>
                </c:pt>
                <c:pt idx="79" formatCode="General">
                  <c:v>1.3</c:v>
                </c:pt>
                <c:pt idx="80" formatCode="General">
                  <c:v>1.27</c:v>
                </c:pt>
                <c:pt idx="81" formatCode="General">
                  <c:v>1.21</c:v>
                </c:pt>
                <c:pt idx="82" formatCode="General">
                  <c:v>1.1299999999999999</c:v>
                </c:pt>
                <c:pt idx="83" formatCode="General">
                  <c:v>1.08</c:v>
                </c:pt>
                <c:pt idx="84" formatCode="General">
                  <c:v>1.02</c:v>
                </c:pt>
                <c:pt idx="85" formatCode="General">
                  <c:v>1.04</c:v>
                </c:pt>
                <c:pt idx="86" formatCode="General">
                  <c:v>1.03</c:v>
                </c:pt>
                <c:pt idx="87" formatCode="General">
                  <c:v>1.01</c:v>
                </c:pt>
                <c:pt idx="88" formatCode="General">
                  <c:v>1</c:v>
                </c:pt>
                <c:pt idx="89" formatCode="General">
                  <c:v>0.97</c:v>
                </c:pt>
                <c:pt idx="90" formatCode="General">
                  <c:v>0.95</c:v>
                </c:pt>
                <c:pt idx="91" formatCode="General">
                  <c:v>0.92</c:v>
                </c:pt>
                <c:pt idx="92" formatCode="General">
                  <c:v>0.89</c:v>
                </c:pt>
                <c:pt idx="93" formatCode="General">
                  <c:v>0.85</c:v>
                </c:pt>
                <c:pt idx="94" formatCode="General">
                  <c:v>0.81</c:v>
                </c:pt>
                <c:pt idx="95" formatCode="General">
                  <c:v>0.78</c:v>
                </c:pt>
                <c:pt idx="96" formatCode="General">
                  <c:v>0.72</c:v>
                </c:pt>
                <c:pt idx="97" formatCode="General">
                  <c:v>0.66</c:v>
                </c:pt>
                <c:pt idx="98" formatCode="General">
                  <c:v>0.59</c:v>
                </c:pt>
                <c:pt idx="99" formatCode="General">
                  <c:v>0.54</c:v>
                </c:pt>
                <c:pt idx="100" formatCode="General">
                  <c:v>0.5</c:v>
                </c:pt>
                <c:pt idx="101" formatCode="General">
                  <c:v>0.48</c:v>
                </c:pt>
                <c:pt idx="102" formatCode="General">
                  <c:v>0.46</c:v>
                </c:pt>
                <c:pt idx="103" formatCode="General">
                  <c:v>0.45</c:v>
                </c:pt>
                <c:pt idx="104" formatCode="General">
                  <c:v>0.46</c:v>
                </c:pt>
                <c:pt idx="105" formatCode="General">
                  <c:v>0.45</c:v>
                </c:pt>
                <c:pt idx="106" formatCode="General">
                  <c:v>0.45</c:v>
                </c:pt>
                <c:pt idx="107" formatCode="General">
                  <c:v>0.45</c:v>
                </c:pt>
                <c:pt idx="108">
                  <c:v>0.45</c:v>
                </c:pt>
                <c:pt idx="109">
                  <c:v>0.46</c:v>
                </c:pt>
                <c:pt idx="110">
                  <c:v>0.47</c:v>
                </c:pt>
                <c:pt idx="111">
                  <c:v>0.49</c:v>
                </c:pt>
                <c:pt idx="112">
                  <c:v>0.5</c:v>
                </c:pt>
                <c:pt idx="113">
                  <c:v>0.51</c:v>
                </c:pt>
                <c:pt idx="114">
                  <c:v>0.52</c:v>
                </c:pt>
                <c:pt idx="115">
                  <c:v>0.54</c:v>
                </c:pt>
                <c:pt idx="116">
                  <c:v>0.54</c:v>
                </c:pt>
                <c:pt idx="117">
                  <c:v>0.56000000000000005</c:v>
                </c:pt>
                <c:pt idx="118">
                  <c:v>0.57999999999999996</c:v>
                </c:pt>
                <c:pt idx="119">
                  <c:v>0.59</c:v>
                </c:pt>
                <c:pt idx="120">
                  <c:v>0.6</c:v>
                </c:pt>
                <c:pt idx="121">
                  <c:v>0.63</c:v>
                </c:pt>
                <c:pt idx="122">
                  <c:v>0.63</c:v>
                </c:pt>
                <c:pt idx="123">
                  <c:v>0.64</c:v>
                </c:pt>
                <c:pt idx="124">
                  <c:v>0.63</c:v>
                </c:pt>
                <c:pt idx="125">
                  <c:v>0.64</c:v>
                </c:pt>
                <c:pt idx="126">
                  <c:v>0.64</c:v>
                </c:pt>
                <c:pt idx="127">
                  <c:v>0.65</c:v>
                </c:pt>
                <c:pt idx="128">
                  <c:v>0.67</c:v>
                </c:pt>
                <c:pt idx="129">
                  <c:v>0.69</c:v>
                </c:pt>
                <c:pt idx="130">
                  <c:v>0.7</c:v>
                </c:pt>
                <c:pt idx="131">
                  <c:v>0.7</c:v>
                </c:pt>
                <c:pt idx="132">
                  <c:v>0.71</c:v>
                </c:pt>
                <c:pt idx="133">
                  <c:v>0.71</c:v>
                </c:pt>
                <c:pt idx="134">
                  <c:v>0.72</c:v>
                </c:pt>
                <c:pt idx="135">
                  <c:v>0.74</c:v>
                </c:pt>
                <c:pt idx="136">
                  <c:v>0.75</c:v>
                </c:pt>
                <c:pt idx="137">
                  <c:v>0.77</c:v>
                </c:pt>
                <c:pt idx="138">
                  <c:v>0.79</c:v>
                </c:pt>
                <c:pt idx="139">
                  <c:v>0.8</c:v>
                </c:pt>
                <c:pt idx="140">
                  <c:v>0.81</c:v>
                </c:pt>
                <c:pt idx="141">
                  <c:v>0.82</c:v>
                </c:pt>
                <c:pt idx="142">
                  <c:v>0.82</c:v>
                </c:pt>
                <c:pt idx="143">
                  <c:v>0.83</c:v>
                </c:pt>
                <c:pt idx="144">
                  <c:v>0.85</c:v>
                </c:pt>
                <c:pt idx="145">
                  <c:v>0.88</c:v>
                </c:pt>
                <c:pt idx="146">
                  <c:v>0.91</c:v>
                </c:pt>
                <c:pt idx="147">
                  <c:v>0.92</c:v>
                </c:pt>
                <c:pt idx="148">
                  <c:v>0.93</c:v>
                </c:pt>
                <c:pt idx="149">
                  <c:v>0.94</c:v>
                </c:pt>
                <c:pt idx="150">
                  <c:v>0.96</c:v>
                </c:pt>
                <c:pt idx="151">
                  <c:v>0.97</c:v>
                </c:pt>
                <c:pt idx="152">
                  <c:v>1</c:v>
                </c:pt>
                <c:pt idx="153">
                  <c:v>1.02</c:v>
                </c:pt>
                <c:pt idx="154">
                  <c:v>1.05</c:v>
                </c:pt>
                <c:pt idx="155">
                  <c:v>1.06</c:v>
                </c:pt>
                <c:pt idx="156">
                  <c:v>1.08</c:v>
                </c:pt>
                <c:pt idx="157">
                  <c:v>1.1000000000000001</c:v>
                </c:pt>
                <c:pt idx="158">
                  <c:v>1.1100000000000001</c:v>
                </c:pt>
                <c:pt idx="159">
                  <c:v>1.1000000000000001</c:v>
                </c:pt>
                <c:pt idx="160">
                  <c:v>1.1000000000000001</c:v>
                </c:pt>
                <c:pt idx="161">
                  <c:v>1.1100000000000001</c:v>
                </c:pt>
                <c:pt idx="162">
                  <c:v>1.1200000000000001</c:v>
                </c:pt>
                <c:pt idx="163">
                  <c:v>1.1200000000000001</c:v>
                </c:pt>
                <c:pt idx="164">
                  <c:v>1.1000000000000001</c:v>
                </c:pt>
                <c:pt idx="165">
                  <c:v>1.1100000000000001</c:v>
                </c:pt>
                <c:pt idx="166">
                  <c:v>1.1200000000000001</c:v>
                </c:pt>
                <c:pt idx="167">
                  <c:v>1.1200000000000001</c:v>
                </c:pt>
                <c:pt idx="168">
                  <c:v>1.1499999999999999</c:v>
                </c:pt>
                <c:pt idx="169">
                  <c:v>1.1599999999999999</c:v>
                </c:pt>
                <c:pt idx="170">
                  <c:v>1.1599999999999999</c:v>
                </c:pt>
                <c:pt idx="171">
                  <c:v>1.17</c:v>
                </c:pt>
                <c:pt idx="172">
                  <c:v>1.19</c:v>
                </c:pt>
                <c:pt idx="173">
                  <c:v>1.19</c:v>
                </c:pt>
                <c:pt idx="174">
                  <c:v>1.2</c:v>
                </c:pt>
                <c:pt idx="175">
                  <c:v>1.21</c:v>
                </c:pt>
                <c:pt idx="176">
                  <c:v>1.21</c:v>
                </c:pt>
                <c:pt idx="177">
                  <c:v>1.23</c:v>
                </c:pt>
                <c:pt idx="178">
                  <c:v>1.25</c:v>
                </c:pt>
                <c:pt idx="179">
                  <c:v>1.27</c:v>
                </c:pt>
                <c:pt idx="180">
                  <c:v>1.29</c:v>
                </c:pt>
                <c:pt idx="181">
                  <c:v>1.32</c:v>
                </c:pt>
                <c:pt idx="182">
                  <c:v>1.33</c:v>
                </c:pt>
                <c:pt idx="183">
                  <c:v>1.35</c:v>
                </c:pt>
                <c:pt idx="184">
                  <c:v>1.36</c:v>
                </c:pt>
                <c:pt idx="185">
                  <c:v>1.38</c:v>
                </c:pt>
                <c:pt idx="186">
                  <c:v>1.39</c:v>
                </c:pt>
                <c:pt idx="187">
                  <c:v>1.39</c:v>
                </c:pt>
                <c:pt idx="188">
                  <c:v>1.4</c:v>
                </c:pt>
                <c:pt idx="189">
                  <c:v>1.41</c:v>
                </c:pt>
                <c:pt idx="190">
                  <c:v>1.43</c:v>
                </c:pt>
                <c:pt idx="191">
                  <c:v>1.45</c:v>
                </c:pt>
                <c:pt idx="192">
                  <c:v>1.46</c:v>
                </c:pt>
                <c:pt idx="193">
                  <c:v>1.49</c:v>
                </c:pt>
                <c:pt idx="194">
                  <c:v>1.49</c:v>
                </c:pt>
                <c:pt idx="195">
                  <c:v>1.52</c:v>
                </c:pt>
                <c:pt idx="196">
                  <c:v>1.56</c:v>
                </c:pt>
                <c:pt idx="197">
                  <c:v>1.58</c:v>
                </c:pt>
                <c:pt idx="198">
                  <c:v>1.59</c:v>
                </c:pt>
                <c:pt idx="199">
                  <c:v>1.58</c:v>
                </c:pt>
                <c:pt idx="200">
                  <c:v>1.59</c:v>
                </c:pt>
                <c:pt idx="201">
                  <c:v>1.63</c:v>
                </c:pt>
                <c:pt idx="202">
                  <c:v>1.66</c:v>
                </c:pt>
                <c:pt idx="203">
                  <c:v>1.68</c:v>
                </c:pt>
                <c:pt idx="204">
                  <c:v>1.7</c:v>
                </c:pt>
                <c:pt idx="205">
                  <c:v>1.71</c:v>
                </c:pt>
                <c:pt idx="206">
                  <c:v>1.72</c:v>
                </c:pt>
                <c:pt idx="207">
                  <c:v>1.73</c:v>
                </c:pt>
                <c:pt idx="208" formatCode="General">
                  <c:v>1.75</c:v>
                </c:pt>
                <c:pt idx="209" formatCode="General">
                  <c:v>1.75</c:v>
                </c:pt>
                <c:pt idx="210" formatCode="General">
                  <c:v>1.76</c:v>
                </c:pt>
                <c:pt idx="211" formatCode="General">
                  <c:v>1.79</c:v>
                </c:pt>
                <c:pt idx="212" formatCode="General">
                  <c:v>1.8</c:v>
                </c:pt>
                <c:pt idx="213" formatCode="General">
                  <c:v>1.8</c:v>
                </c:pt>
                <c:pt idx="214" formatCode="General">
                  <c:v>1.78</c:v>
                </c:pt>
                <c:pt idx="215" formatCode="General">
                  <c:v>1.78</c:v>
                </c:pt>
                <c:pt idx="216" formatCode="General">
                  <c:v>1.78</c:v>
                </c:pt>
              </c:numCache>
            </c:numRef>
          </c:val>
          <c:smooth val="0"/>
          <c:extLst>
            <c:ext xmlns:c16="http://schemas.microsoft.com/office/drawing/2014/chart" uri="{C3380CC4-5D6E-409C-BE32-E72D297353CC}">
              <c16:uniqueId val="{00000005-846C-41D7-B57F-89FA521187F5}"/>
            </c:ext>
          </c:extLst>
        </c:ser>
        <c:ser>
          <c:idx val="3"/>
          <c:order val="3"/>
          <c:tx>
            <c:strRef>
              <c:f>NEW求人倍率!$B$7</c:f>
              <c:strCache>
                <c:ptCount val="1"/>
                <c:pt idx="0">
                  <c:v>有効求人倍率（全国）</c:v>
                </c:pt>
              </c:strCache>
            </c:strRef>
          </c:tx>
          <c:spPr>
            <a:ln cmpd="dbl">
              <a:prstDash val="sysDash"/>
            </a:ln>
          </c:spPr>
          <c:marker>
            <c:symbol val="none"/>
          </c:marker>
          <c:dLbls>
            <c:dLbl>
              <c:idx val="215"/>
              <c:layout>
                <c:manualLayout>
                  <c:x val="-1.7019469658154096E-2"/>
                  <c:y val="4.18731992221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6C-41D7-B57F-89FA521187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NEW求人倍率!$C$3:$HK$3</c:f>
              <c:numCache>
                <c:formatCode>yyyy"年"m"月"</c:formatCode>
                <c:ptCount val="217"/>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numCache>
            </c:numRef>
          </c:cat>
          <c:val>
            <c:numRef>
              <c:f>NEW求人倍率!$C$7:$HK$7</c:f>
              <c:numCache>
                <c:formatCode>0.00_);[Red]\(0.00\)</c:formatCode>
                <c:ptCount val="217"/>
                <c:pt idx="0">
                  <c:v>0.65</c:v>
                </c:pt>
                <c:pt idx="1">
                  <c:v>0.64</c:v>
                </c:pt>
                <c:pt idx="2">
                  <c:v>0.63</c:v>
                </c:pt>
                <c:pt idx="3">
                  <c:v>0.62</c:v>
                </c:pt>
                <c:pt idx="4">
                  <c:v>0.61</c:v>
                </c:pt>
                <c:pt idx="5">
                  <c:v>0.61</c:v>
                </c:pt>
                <c:pt idx="6">
                  <c:v>0.6</c:v>
                </c:pt>
                <c:pt idx="7">
                  <c:v>0.57999999999999996</c:v>
                </c:pt>
                <c:pt idx="8">
                  <c:v>0.56999999999999995</c:v>
                </c:pt>
                <c:pt idx="9">
                  <c:v>0.54</c:v>
                </c:pt>
                <c:pt idx="10">
                  <c:v>0.52</c:v>
                </c:pt>
                <c:pt idx="11">
                  <c:v>0.51</c:v>
                </c:pt>
                <c:pt idx="12" formatCode="0.00">
                  <c:v>0.5</c:v>
                </c:pt>
                <c:pt idx="13" formatCode="General">
                  <c:v>0.51</c:v>
                </c:pt>
                <c:pt idx="14" formatCode="General">
                  <c:v>0.52</c:v>
                </c:pt>
                <c:pt idx="15" formatCode="General">
                  <c:v>0.52</c:v>
                </c:pt>
                <c:pt idx="16" formatCode="General">
                  <c:v>0.53</c:v>
                </c:pt>
                <c:pt idx="17" formatCode="General">
                  <c:v>0.53</c:v>
                </c:pt>
                <c:pt idx="18" formatCode="General">
                  <c:v>0.54</c:v>
                </c:pt>
                <c:pt idx="19" formatCode="General">
                  <c:v>0.55000000000000004</c:v>
                </c:pt>
                <c:pt idx="20" formatCode="General">
                  <c:v>0.55000000000000004</c:v>
                </c:pt>
                <c:pt idx="21" formatCode="General">
                  <c:v>0.56000000000000005</c:v>
                </c:pt>
                <c:pt idx="22" formatCode="General">
                  <c:v>0.56000000000000005</c:v>
                </c:pt>
                <c:pt idx="23" formatCode="General">
                  <c:v>0.56999999999999995</c:v>
                </c:pt>
                <c:pt idx="24" formatCode="General">
                  <c:v>0.57999999999999996</c:v>
                </c:pt>
                <c:pt idx="25" formatCode="General">
                  <c:v>0.59</c:v>
                </c:pt>
                <c:pt idx="26" formatCode="General">
                  <c:v>0.6</c:v>
                </c:pt>
                <c:pt idx="27" formatCode="General">
                  <c:v>0.61</c:v>
                </c:pt>
                <c:pt idx="28" formatCode="General">
                  <c:v>0.61</c:v>
                </c:pt>
                <c:pt idx="29" formatCode="General">
                  <c:v>0.62</c:v>
                </c:pt>
                <c:pt idx="30" formatCode="General">
                  <c:v>0.63</c:v>
                </c:pt>
                <c:pt idx="31" formatCode="General">
                  <c:v>0.65</c:v>
                </c:pt>
                <c:pt idx="32" formatCode="General">
                  <c:v>0.67</c:v>
                </c:pt>
                <c:pt idx="33" formatCode="General">
                  <c:v>0.7</c:v>
                </c:pt>
                <c:pt idx="34" formatCode="General">
                  <c:v>0.72</c:v>
                </c:pt>
                <c:pt idx="35" formatCode="General">
                  <c:v>0.75</c:v>
                </c:pt>
                <c:pt idx="36" formatCode="General">
                  <c:v>0.76</c:v>
                </c:pt>
                <c:pt idx="37" formatCode="General">
                  <c:v>0.76</c:v>
                </c:pt>
                <c:pt idx="38" formatCode="General">
                  <c:v>0.77</c:v>
                </c:pt>
                <c:pt idx="39" formatCode="General">
                  <c:v>0.78</c:v>
                </c:pt>
                <c:pt idx="40" formatCode="General">
                  <c:v>0.8</c:v>
                </c:pt>
                <c:pt idx="41" formatCode="General">
                  <c:v>0.82</c:v>
                </c:pt>
                <c:pt idx="42" formatCode="General">
                  <c:v>0.83</c:v>
                </c:pt>
                <c:pt idx="43" formatCode="General">
                  <c:v>0.84</c:v>
                </c:pt>
                <c:pt idx="44" formatCode="General">
                  <c:v>0.86</c:v>
                </c:pt>
                <c:pt idx="45" formatCode="General">
                  <c:v>0.88</c:v>
                </c:pt>
                <c:pt idx="46" formatCode="General">
                  <c:v>0.91</c:v>
                </c:pt>
                <c:pt idx="47" formatCode="General">
                  <c:v>0.92</c:v>
                </c:pt>
                <c:pt idx="48" formatCode="General">
                  <c:v>0.91</c:v>
                </c:pt>
                <c:pt idx="49" formatCode="General">
                  <c:v>0.91</c:v>
                </c:pt>
                <c:pt idx="50" formatCode="General">
                  <c:v>0.93</c:v>
                </c:pt>
                <c:pt idx="51" formatCode="General">
                  <c:v>0.94</c:v>
                </c:pt>
                <c:pt idx="52" formatCode="General">
                  <c:v>0.94</c:v>
                </c:pt>
                <c:pt idx="53" formatCode="General">
                  <c:v>0.95</c:v>
                </c:pt>
                <c:pt idx="54" formatCode="General">
                  <c:v>0.96</c:v>
                </c:pt>
                <c:pt idx="55" formatCode="General">
                  <c:v>0.96</c:v>
                </c:pt>
                <c:pt idx="56" formatCode="General">
                  <c:v>0.96</c:v>
                </c:pt>
                <c:pt idx="57" formatCode="General">
                  <c:v>0.98</c:v>
                </c:pt>
                <c:pt idx="58" formatCode="General">
                  <c:v>0.99</c:v>
                </c:pt>
                <c:pt idx="59" formatCode="General">
                  <c:v>1.01</c:v>
                </c:pt>
                <c:pt idx="60" formatCode="General">
                  <c:v>1.03</c:v>
                </c:pt>
                <c:pt idx="61" formatCode="General">
                  <c:v>1.04</c:v>
                </c:pt>
                <c:pt idx="62" formatCode="General">
                  <c:v>1.05</c:v>
                </c:pt>
                <c:pt idx="63" formatCode="General">
                  <c:v>1.05</c:v>
                </c:pt>
                <c:pt idx="64" formatCode="General">
                  <c:v>1.07</c:v>
                </c:pt>
                <c:pt idx="65" formatCode="General">
                  <c:v>1.07</c:v>
                </c:pt>
                <c:pt idx="66" formatCode="General">
                  <c:v>1.08</c:v>
                </c:pt>
                <c:pt idx="67" formatCode="General">
                  <c:v>1.07</c:v>
                </c:pt>
                <c:pt idx="68" formatCode="General">
                  <c:v>1.07</c:v>
                </c:pt>
                <c:pt idx="69" formatCode="General">
                  <c:v>1.06</c:v>
                </c:pt>
                <c:pt idx="70" formatCode="General">
                  <c:v>1.06</c:v>
                </c:pt>
                <c:pt idx="71" formatCode="General">
                  <c:v>1.06</c:v>
                </c:pt>
                <c:pt idx="72" formatCode="General">
                  <c:v>1.06</c:v>
                </c:pt>
                <c:pt idx="73" formatCode="General">
                  <c:v>1.05</c:v>
                </c:pt>
                <c:pt idx="74" formatCode="General">
                  <c:v>1.05</c:v>
                </c:pt>
                <c:pt idx="75" formatCode="General">
                  <c:v>1.07</c:v>
                </c:pt>
                <c:pt idx="76" formatCode="General">
                  <c:v>1.07</c:v>
                </c:pt>
                <c:pt idx="77" formatCode="General">
                  <c:v>1.07</c:v>
                </c:pt>
                <c:pt idx="78" formatCode="General">
                  <c:v>1.06</c:v>
                </c:pt>
                <c:pt idx="79" formatCode="General">
                  <c:v>1.05</c:v>
                </c:pt>
                <c:pt idx="80" formatCode="General">
                  <c:v>1.03</c:v>
                </c:pt>
                <c:pt idx="81" formatCode="General">
                  <c:v>1.01</c:v>
                </c:pt>
                <c:pt idx="82" formatCode="General">
                  <c:v>0.98</c:v>
                </c:pt>
                <c:pt idx="83" formatCode="General">
                  <c:v>0.98</c:v>
                </c:pt>
                <c:pt idx="84" formatCode="General">
                  <c:v>0.97</c:v>
                </c:pt>
                <c:pt idx="85" formatCode="General">
                  <c:v>0.96</c:v>
                </c:pt>
                <c:pt idx="86" formatCode="General">
                  <c:v>0.96</c:v>
                </c:pt>
                <c:pt idx="87" formatCode="General">
                  <c:v>0.96</c:v>
                </c:pt>
                <c:pt idx="88" formatCode="General">
                  <c:v>0.95</c:v>
                </c:pt>
                <c:pt idx="89" formatCode="General">
                  <c:v>0.92</c:v>
                </c:pt>
                <c:pt idx="90" formatCode="General">
                  <c:v>0.89</c:v>
                </c:pt>
                <c:pt idx="91" formatCode="General">
                  <c:v>0.86</c:v>
                </c:pt>
                <c:pt idx="92" formatCode="General">
                  <c:v>0.83</c:v>
                </c:pt>
                <c:pt idx="93" formatCode="General">
                  <c:v>0.79</c:v>
                </c:pt>
                <c:pt idx="94" formatCode="General">
                  <c:v>0.75</c:v>
                </c:pt>
                <c:pt idx="95" formatCode="General">
                  <c:v>0.71</c:v>
                </c:pt>
                <c:pt idx="96" formatCode="General">
                  <c:v>0.64</c:v>
                </c:pt>
                <c:pt idx="97" formatCode="General">
                  <c:v>0.56999999999999995</c:v>
                </c:pt>
                <c:pt idx="98" formatCode="General">
                  <c:v>0.52</c:v>
                </c:pt>
                <c:pt idx="99" formatCode="General">
                  <c:v>0.49</c:v>
                </c:pt>
                <c:pt idx="100" formatCode="General">
                  <c:v>0.46</c:v>
                </c:pt>
                <c:pt idx="101" formatCode="General">
                  <c:v>0.44</c:v>
                </c:pt>
                <c:pt idx="102" formatCode="General">
                  <c:v>0.43</c:v>
                </c:pt>
                <c:pt idx="103" formatCode="General">
                  <c:v>0.42</c:v>
                </c:pt>
                <c:pt idx="104" formatCode="General">
                  <c:v>0.43</c:v>
                </c:pt>
                <c:pt idx="105" formatCode="General">
                  <c:v>0.44</c:v>
                </c:pt>
                <c:pt idx="106" formatCode="General">
                  <c:v>0.44</c:v>
                </c:pt>
                <c:pt idx="107" formatCode="General">
                  <c:v>0.44</c:v>
                </c:pt>
                <c:pt idx="108">
                  <c:v>0.45</c:v>
                </c:pt>
                <c:pt idx="109">
                  <c:v>0.46</c:v>
                </c:pt>
                <c:pt idx="110">
                  <c:v>0.48</c:v>
                </c:pt>
                <c:pt idx="111">
                  <c:v>0.49</c:v>
                </c:pt>
                <c:pt idx="112">
                  <c:v>0.5</c:v>
                </c:pt>
                <c:pt idx="113">
                  <c:v>0.51</c:v>
                </c:pt>
                <c:pt idx="114">
                  <c:v>0.53</c:v>
                </c:pt>
                <c:pt idx="115">
                  <c:v>0.54</c:v>
                </c:pt>
                <c:pt idx="116">
                  <c:v>0.55000000000000004</c:v>
                </c:pt>
                <c:pt idx="117">
                  <c:v>0.56000000000000005</c:v>
                </c:pt>
                <c:pt idx="118">
                  <c:v>0.57999999999999996</c:v>
                </c:pt>
                <c:pt idx="119">
                  <c:v>0.59</c:v>
                </c:pt>
                <c:pt idx="120">
                  <c:v>0.6</c:v>
                </c:pt>
                <c:pt idx="121">
                  <c:v>0.62</c:v>
                </c:pt>
                <c:pt idx="122">
                  <c:v>0.62</c:v>
                </c:pt>
                <c:pt idx="123">
                  <c:v>0.62</c:v>
                </c:pt>
                <c:pt idx="124">
                  <c:v>0.61</c:v>
                </c:pt>
                <c:pt idx="125">
                  <c:v>0.62</c:v>
                </c:pt>
                <c:pt idx="126">
                  <c:v>0.64</c:v>
                </c:pt>
                <c:pt idx="127">
                  <c:v>0.65</c:v>
                </c:pt>
                <c:pt idx="128">
                  <c:v>0.67</c:v>
                </c:pt>
                <c:pt idx="129">
                  <c:v>0.69</c:v>
                </c:pt>
                <c:pt idx="130">
                  <c:v>0.71</c:v>
                </c:pt>
                <c:pt idx="131">
                  <c:v>0.72</c:v>
                </c:pt>
                <c:pt idx="132">
                  <c:v>0.74</c:v>
                </c:pt>
                <c:pt idx="133">
                  <c:v>0.75</c:v>
                </c:pt>
                <c:pt idx="134">
                  <c:v>0.77</c:v>
                </c:pt>
                <c:pt idx="135">
                  <c:v>0.78</c:v>
                </c:pt>
                <c:pt idx="136">
                  <c:v>0.79</c:v>
                </c:pt>
                <c:pt idx="137">
                  <c:v>0.8</c:v>
                </c:pt>
                <c:pt idx="138">
                  <c:v>0.81</c:v>
                </c:pt>
                <c:pt idx="139">
                  <c:v>0.82</c:v>
                </c:pt>
                <c:pt idx="140">
                  <c:v>0.81</c:v>
                </c:pt>
                <c:pt idx="141">
                  <c:v>0.82</c:v>
                </c:pt>
                <c:pt idx="142">
                  <c:v>0.82</c:v>
                </c:pt>
                <c:pt idx="143">
                  <c:v>0.83</c:v>
                </c:pt>
                <c:pt idx="144">
                  <c:v>0.84</c:v>
                </c:pt>
                <c:pt idx="145">
                  <c:v>0.85</c:v>
                </c:pt>
                <c:pt idx="146">
                  <c:v>0.87</c:v>
                </c:pt>
                <c:pt idx="147">
                  <c:v>0.88</c:v>
                </c:pt>
                <c:pt idx="148">
                  <c:v>0.9</c:v>
                </c:pt>
                <c:pt idx="149">
                  <c:v>0.92</c:v>
                </c:pt>
                <c:pt idx="150">
                  <c:v>0.93</c:v>
                </c:pt>
                <c:pt idx="151">
                  <c:v>0.95</c:v>
                </c:pt>
                <c:pt idx="152">
                  <c:v>0.96</c:v>
                </c:pt>
                <c:pt idx="153">
                  <c:v>0.99</c:v>
                </c:pt>
                <c:pt idx="154">
                  <c:v>1.01</c:v>
                </c:pt>
                <c:pt idx="155">
                  <c:v>1.03</c:v>
                </c:pt>
                <c:pt idx="156">
                  <c:v>1.04</c:v>
                </c:pt>
                <c:pt idx="157">
                  <c:v>1.06</c:v>
                </c:pt>
                <c:pt idx="158">
                  <c:v>1.07</c:v>
                </c:pt>
                <c:pt idx="159">
                  <c:v>1.08</c:v>
                </c:pt>
                <c:pt idx="160">
                  <c:v>1.0900000000000001</c:v>
                </c:pt>
                <c:pt idx="161">
                  <c:v>1.0900000000000001</c:v>
                </c:pt>
                <c:pt idx="162">
                  <c:v>1.1000000000000001</c:v>
                </c:pt>
                <c:pt idx="163">
                  <c:v>1.1000000000000001</c:v>
                </c:pt>
                <c:pt idx="164">
                  <c:v>1.1000000000000001</c:v>
                </c:pt>
                <c:pt idx="165">
                  <c:v>1.1100000000000001</c:v>
                </c:pt>
                <c:pt idx="166">
                  <c:v>1.1200000000000001</c:v>
                </c:pt>
                <c:pt idx="167">
                  <c:v>1.1399999999999999</c:v>
                </c:pt>
                <c:pt idx="168">
                  <c:v>1.1499999999999999</c:v>
                </c:pt>
                <c:pt idx="169">
                  <c:v>1.1599999999999999</c:v>
                </c:pt>
                <c:pt idx="170">
                  <c:v>1.1599999999999999</c:v>
                </c:pt>
                <c:pt idx="171">
                  <c:v>1.1599999999999999</c:v>
                </c:pt>
                <c:pt idx="172">
                  <c:v>1.18</c:v>
                </c:pt>
                <c:pt idx="173">
                  <c:v>1.19</c:v>
                </c:pt>
                <c:pt idx="174">
                  <c:v>1.2</c:v>
                </c:pt>
                <c:pt idx="175">
                  <c:v>1.22</c:v>
                </c:pt>
                <c:pt idx="176">
                  <c:v>1.23</c:v>
                </c:pt>
                <c:pt idx="177">
                  <c:v>1.24</c:v>
                </c:pt>
                <c:pt idx="178">
                  <c:v>1.26</c:v>
                </c:pt>
                <c:pt idx="179">
                  <c:v>1.27</c:v>
                </c:pt>
                <c:pt idx="180">
                  <c:v>1.29</c:v>
                </c:pt>
                <c:pt idx="181">
                  <c:v>1.3</c:v>
                </c:pt>
                <c:pt idx="182">
                  <c:v>1.31</c:v>
                </c:pt>
                <c:pt idx="183">
                  <c:v>1.33</c:v>
                </c:pt>
                <c:pt idx="184">
                  <c:v>1.35</c:v>
                </c:pt>
                <c:pt idx="185">
                  <c:v>1.36</c:v>
                </c:pt>
                <c:pt idx="186">
                  <c:v>1.36</c:v>
                </c:pt>
                <c:pt idx="187">
                  <c:v>1.37</c:v>
                </c:pt>
                <c:pt idx="188">
                  <c:v>1.38</c:v>
                </c:pt>
                <c:pt idx="189">
                  <c:v>1.4</c:v>
                </c:pt>
                <c:pt idx="190">
                  <c:v>1.41</c:v>
                </c:pt>
                <c:pt idx="191">
                  <c:v>1.42</c:v>
                </c:pt>
                <c:pt idx="192">
                  <c:v>1.43</c:v>
                </c:pt>
                <c:pt idx="193">
                  <c:v>1.45</c:v>
                </c:pt>
                <c:pt idx="194">
                  <c:v>1.46</c:v>
                </c:pt>
                <c:pt idx="195">
                  <c:v>1.48</c:v>
                </c:pt>
                <c:pt idx="196">
                  <c:v>1.49</c:v>
                </c:pt>
                <c:pt idx="197">
                  <c:v>1.5</c:v>
                </c:pt>
                <c:pt idx="198">
                  <c:v>1.51</c:v>
                </c:pt>
                <c:pt idx="199">
                  <c:v>1.52</c:v>
                </c:pt>
                <c:pt idx="200">
                  <c:v>1.52</c:v>
                </c:pt>
                <c:pt idx="201">
                  <c:v>1.55</c:v>
                </c:pt>
                <c:pt idx="202">
                  <c:v>1.56</c:v>
                </c:pt>
                <c:pt idx="203">
                  <c:v>1.58</c:v>
                </c:pt>
                <c:pt idx="204">
                  <c:v>1.59</c:v>
                </c:pt>
                <c:pt idx="205">
                  <c:v>1.59</c:v>
                </c:pt>
                <c:pt idx="206">
                  <c:v>1.59</c:v>
                </c:pt>
                <c:pt idx="207">
                  <c:v>1.6</c:v>
                </c:pt>
                <c:pt idx="208" formatCode="General">
                  <c:v>1.61</c:v>
                </c:pt>
                <c:pt idx="209" formatCode="General">
                  <c:v>1.61</c:v>
                </c:pt>
                <c:pt idx="210" formatCode="General">
                  <c:v>1.62</c:v>
                </c:pt>
                <c:pt idx="211" formatCode="General">
                  <c:v>1.63</c:v>
                </c:pt>
                <c:pt idx="212" formatCode="General">
                  <c:v>1.63</c:v>
                </c:pt>
                <c:pt idx="213" formatCode="General">
                  <c:v>1.62</c:v>
                </c:pt>
                <c:pt idx="214" formatCode="General">
                  <c:v>1.63</c:v>
                </c:pt>
                <c:pt idx="215" formatCode="General">
                  <c:v>1.63</c:v>
                </c:pt>
                <c:pt idx="216" formatCode="General">
                  <c:v>1.63</c:v>
                </c:pt>
              </c:numCache>
            </c:numRef>
          </c:val>
          <c:smooth val="0"/>
          <c:extLst>
            <c:ext xmlns:c16="http://schemas.microsoft.com/office/drawing/2014/chart" uri="{C3380CC4-5D6E-409C-BE32-E72D297353CC}">
              <c16:uniqueId val="{00000007-846C-41D7-B57F-89FA521187F5}"/>
            </c:ext>
          </c:extLst>
        </c:ser>
        <c:dLbls>
          <c:showLegendKey val="0"/>
          <c:showVal val="0"/>
          <c:showCatName val="0"/>
          <c:showSerName val="0"/>
          <c:showPercent val="0"/>
          <c:showBubbleSize val="0"/>
        </c:dLbls>
        <c:smooth val="0"/>
        <c:axId val="114500352"/>
        <c:axId val="114501888"/>
      </c:lineChart>
      <c:dateAx>
        <c:axId val="114500352"/>
        <c:scaling>
          <c:orientation val="minMax"/>
          <c:max val="43466"/>
        </c:scaling>
        <c:delete val="0"/>
        <c:axPos val="b"/>
        <c:numFmt formatCode="yyyy&quot;年&quot;m&quot;月&quot;" sourceLinked="1"/>
        <c:majorTickMark val="out"/>
        <c:minorTickMark val="none"/>
        <c:tickLblPos val="nextTo"/>
        <c:crossAx val="114501888"/>
        <c:crosses val="autoZero"/>
        <c:auto val="1"/>
        <c:lblOffset val="100"/>
        <c:baseTimeUnit val="months"/>
        <c:majorUnit val="12"/>
        <c:majorTimeUnit val="months"/>
      </c:dateAx>
      <c:valAx>
        <c:axId val="114501888"/>
        <c:scaling>
          <c:orientation val="minMax"/>
        </c:scaling>
        <c:delete val="0"/>
        <c:axPos val="l"/>
        <c:majorGridlines>
          <c:spPr>
            <a:ln w="3175">
              <a:solidFill>
                <a:schemeClr val="tx1">
                  <a:tint val="75000"/>
                  <a:shade val="95000"/>
                  <a:satMod val="105000"/>
                  <a:alpha val="70000"/>
                </a:schemeClr>
              </a:solidFill>
            </a:ln>
          </c:spPr>
        </c:majorGridlines>
        <c:title>
          <c:tx>
            <c:rich>
              <a:bodyPr rot="0" vert="horz"/>
              <a:lstStyle/>
              <a:p>
                <a:pPr>
                  <a:defRPr/>
                </a:pPr>
                <a:r>
                  <a:rPr lang="ja-JP" altLang="en-US" b="0" dirty="0" smtClean="0"/>
                  <a:t>（倍）</a:t>
                </a:r>
                <a:endParaRPr lang="ja-JP" altLang="en-US" b="0" dirty="0"/>
              </a:p>
            </c:rich>
          </c:tx>
          <c:layout>
            <c:manualLayout>
              <c:xMode val="edge"/>
              <c:yMode val="edge"/>
              <c:x val="1.925950279179612E-2"/>
              <c:y val="3.2193602738272126E-2"/>
            </c:manualLayout>
          </c:layout>
          <c:overlay val="0"/>
        </c:title>
        <c:numFmt formatCode="0.0" sourceLinked="1"/>
        <c:majorTickMark val="out"/>
        <c:minorTickMark val="none"/>
        <c:tickLblPos val="nextTo"/>
        <c:crossAx val="114500352"/>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'3都市'!$A$3</c:f>
              <c:strCache>
                <c:ptCount val="1"/>
                <c:pt idx="0">
                  <c:v>大阪府</c:v>
                </c:pt>
              </c:strCache>
            </c:strRef>
          </c:tx>
          <c:spPr>
            <a:ln w="44450">
              <a:solidFill>
                <a:srgbClr val="002060"/>
              </a:solidFill>
            </a:ln>
          </c:spPr>
          <c:marker>
            <c:symbol val="diamond"/>
            <c:size val="8"/>
            <c:spPr>
              <a:solidFill>
                <a:srgbClr val="002060"/>
              </a:solidFill>
              <a:ln>
                <a:solidFill>
                  <a:srgbClr val="002060"/>
                </a:solidFill>
              </a:ln>
            </c:spPr>
          </c:marker>
          <c:dLbls>
            <c:dLbl>
              <c:idx val="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F25-42B8-B331-85E5BD962AD1}"/>
                </c:ext>
              </c:extLst>
            </c:dLbl>
            <c:dLbl>
              <c:idx val="7"/>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25-42B8-B331-85E5BD962AD1}"/>
                </c:ext>
              </c:extLst>
            </c:dLbl>
            <c:dLbl>
              <c:idx val="8"/>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F25-42B8-B331-85E5BD962AD1}"/>
                </c:ext>
              </c:extLst>
            </c:dLbl>
            <c:dLbl>
              <c:idx val="9"/>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F25-42B8-B331-85E5BD962AD1}"/>
                </c:ext>
              </c:extLst>
            </c:dLbl>
            <c:dLbl>
              <c:idx val="10"/>
              <c:layout>
                <c:manualLayout>
                  <c:x val="-4.1540893015082958E-2"/>
                  <c:y val="4.0320862456821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F25-42B8-B331-85E5BD962AD1}"/>
                </c:ext>
              </c:extLst>
            </c:dLbl>
            <c:dLbl>
              <c:idx val="11"/>
              <c:layout>
                <c:manualLayout>
                  <c:x val="-2.0374802148408869E-2"/>
                  <c:y val="3.7601262804052599E-2"/>
                </c:manualLayout>
              </c:layout>
              <c:tx>
                <c:rich>
                  <a:bodyPr wrap="square" lIns="38100" tIns="19050" rIns="38100" bIns="19050" anchor="ctr">
                    <a:spAutoFit/>
                  </a:bodyPr>
                  <a:lstStyle/>
                  <a:p>
                    <a:pPr>
                      <a:defRPr sz="1000" b="0" u="none">
                        <a:solidFill>
                          <a:schemeClr val="tx1"/>
                        </a:solidFill>
                      </a:defRPr>
                    </a:pPr>
                    <a:fld id="{1F06B556-ECAA-4655-AB96-D9FDD726637A}" type="VALUE">
                      <a:rPr lang="en-US" altLang="ja-JP" b="1" u="sng"/>
                      <a:pPr>
                        <a:defRPr sz="1000" b="0" u="none">
                          <a:solidFill>
                            <a:schemeClr val="tx1"/>
                          </a:solidFill>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3F25-42B8-B331-85E5BD962AD1}"/>
                </c:ext>
              </c:extLst>
            </c:dLbl>
            <c:spPr>
              <a:noFill/>
              <a:ln>
                <a:noFill/>
              </a:ln>
              <a:effectLst/>
            </c:spPr>
            <c:txPr>
              <a:bodyPr wrap="square" lIns="38100" tIns="19050" rIns="38100" bIns="19050" anchor="ctr">
                <a:spAutoFit/>
              </a:bodyPr>
              <a:lstStyle/>
              <a:p>
                <a:pPr>
                  <a:defRPr sz="1100" b="1" u="sng">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'3都市'!$B$2:$M$2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'3都市'!$B$3:$M$3</c:f>
              <c:numCache>
                <c:formatCode>General</c:formatCode>
                <c:ptCount val="12"/>
                <c:pt idx="0">
                  <c:v>39879</c:v>
                </c:pt>
                <c:pt idx="1">
                  <c:v>39929</c:v>
                </c:pt>
                <c:pt idx="2">
                  <c:v>38548</c:v>
                </c:pt>
                <c:pt idx="3">
                  <c:v>36700</c:v>
                </c:pt>
                <c:pt idx="4" formatCode="#,##0_);[Red]\(#,##0\)">
                  <c:v>36991.699000000001</c:v>
                </c:pt>
                <c:pt idx="5" formatCode="#,##0_);[Red]\(#,##0\)">
                  <c:v>37594.385999999999</c:v>
                </c:pt>
                <c:pt idx="6" formatCode="#,##0_);[Red]\(#,##0\)">
                  <c:v>37146.358999999997</c:v>
                </c:pt>
                <c:pt idx="7" formatCode="#,##0_);[Red]\(#,##0\)">
                  <c:v>37337.646000000001</c:v>
                </c:pt>
                <c:pt idx="8" formatCode="#,##0_);[Red]\(#,##0\)">
                  <c:v>38087.447999999997</c:v>
                </c:pt>
                <c:pt idx="9" formatCode="#,##0_);[Red]\(#,##0\)">
                  <c:v>38891.313000000002</c:v>
                </c:pt>
                <c:pt idx="10" formatCode="#,##0_);[Red]\(#,##0\)">
                  <c:v>38803.248</c:v>
                </c:pt>
                <c:pt idx="11" formatCode="#,##0_);[Red]\(#,##0\)">
                  <c:v>40069.966999999997</c:v>
                </c:pt>
              </c:numCache>
            </c:numRef>
          </c:val>
          <c:smooth val="0"/>
          <c:extLst>
            <c:ext xmlns:c16="http://schemas.microsoft.com/office/drawing/2014/chart" uri="{C3380CC4-5D6E-409C-BE32-E72D297353CC}">
              <c16:uniqueId val="{00000006-3F25-42B8-B331-85E5BD962AD1}"/>
            </c:ext>
          </c:extLst>
        </c:ser>
        <c:ser>
          <c:idx val="1"/>
          <c:order val="1"/>
          <c:tx>
            <c:strRef>
              <c:f>'3都市'!$A$4</c:f>
              <c:strCache>
                <c:ptCount val="1"/>
                <c:pt idx="0">
                  <c:v>東京都</c:v>
                </c:pt>
              </c:strCache>
            </c:strRef>
          </c:tx>
          <c:spPr>
            <a:ln w="28575" cmpd="dbl">
              <a:solidFill>
                <a:srgbClr val="00B050"/>
              </a:solidFill>
            </a:ln>
          </c:spPr>
          <c:marker>
            <c:symbol val="circle"/>
            <c:size val="5"/>
            <c:spPr>
              <a:solidFill>
                <a:srgbClr val="00B050"/>
              </a:solidFill>
              <a:ln>
                <a:solidFill>
                  <a:srgbClr val="00B050"/>
                </a:solidFill>
              </a:ln>
            </c:spPr>
          </c:marker>
          <c:dLbls>
            <c:spPr>
              <a:noFill/>
              <a:ln>
                <a:noFill/>
              </a:ln>
              <a:effectLst/>
            </c:spPr>
            <c:txPr>
              <a:bodyPr wrap="square" lIns="38100" tIns="19050" rIns="38100" bIns="19050" anchor="ctr">
                <a:spAutoFit/>
              </a:bodyPr>
              <a:lstStyle/>
              <a:p>
                <a:pPr>
                  <a:defRPr>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'3都市'!$B$2:$M$2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'3都市'!$B$4:$M$4</c:f>
              <c:numCache>
                <c:formatCode>General</c:formatCode>
                <c:ptCount val="12"/>
                <c:pt idx="0">
                  <c:v>104703</c:v>
                </c:pt>
                <c:pt idx="1">
                  <c:v>105431</c:v>
                </c:pt>
                <c:pt idx="2">
                  <c:v>103441</c:v>
                </c:pt>
                <c:pt idx="3">
                  <c:v>97032</c:v>
                </c:pt>
                <c:pt idx="4" formatCode="#,##0_);[Red]\(#,##0\)">
                  <c:v>98117.035000000003</c:v>
                </c:pt>
                <c:pt idx="5" formatCode="#,##0_);[Red]\(#,##0\)">
                  <c:v>100371.848</c:v>
                </c:pt>
                <c:pt idx="6" formatCode="#,##0_);[Red]\(#,##0\)">
                  <c:v>99839.258000000002</c:v>
                </c:pt>
                <c:pt idx="7" formatCode="#,##0_);[Red]\(#,##0\)">
                  <c:v>101298.47</c:v>
                </c:pt>
                <c:pt idx="8" formatCode="#,##0_);[Red]\(#,##0\)">
                  <c:v>101784.57799999999</c:v>
                </c:pt>
                <c:pt idx="9" formatCode="#,##0_);[Red]\(#,##0\)">
                  <c:v>104519.643</c:v>
                </c:pt>
                <c:pt idx="10" formatCode="#,##0_);[Red]\(#,##0\)">
                  <c:v>105158.52899999999</c:v>
                </c:pt>
                <c:pt idx="11" formatCode="#,##0_);[Red]\(#,##0\)">
                  <c:v>106238.22199999999</c:v>
                </c:pt>
              </c:numCache>
            </c:numRef>
          </c:val>
          <c:smooth val="0"/>
          <c:extLst>
            <c:ext xmlns:c16="http://schemas.microsoft.com/office/drawing/2014/chart" uri="{C3380CC4-5D6E-409C-BE32-E72D297353CC}">
              <c16:uniqueId val="{00000007-3F25-42B8-B331-85E5BD962AD1}"/>
            </c:ext>
          </c:extLst>
        </c:ser>
        <c:ser>
          <c:idx val="2"/>
          <c:order val="2"/>
          <c:tx>
            <c:strRef>
              <c:f>'3都市'!$A$5</c:f>
              <c:strCache>
                <c:ptCount val="1"/>
                <c:pt idx="0">
                  <c:v>愛知県</c:v>
                </c:pt>
              </c:strCache>
            </c:strRef>
          </c:tx>
          <c:spPr>
            <a:ln w="28575">
              <a:solidFill>
                <a:srgbClr val="FF0000"/>
              </a:solidFill>
              <a:prstDash val="sysDash"/>
            </a:ln>
          </c:spPr>
          <c:marker>
            <c:symbol val="triangle"/>
            <c:size val="5"/>
            <c:spPr>
              <a:solidFill>
                <a:srgbClr val="FF0000"/>
              </a:solidFill>
              <a:ln>
                <a:solidFill>
                  <a:srgbClr val="FF0000"/>
                </a:solidFill>
              </a:ln>
            </c:spPr>
          </c:marker>
          <c:dLbls>
            <c:dLbl>
              <c:idx val="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F25-42B8-B331-85E5BD962AD1}"/>
                </c:ext>
              </c:extLst>
            </c:dLbl>
            <c:dLbl>
              <c:idx val="7"/>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F25-42B8-B331-85E5BD962AD1}"/>
                </c:ext>
              </c:extLst>
            </c:dLbl>
            <c:dLbl>
              <c:idx val="8"/>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F25-42B8-B331-85E5BD962AD1}"/>
                </c:ext>
              </c:extLst>
            </c:dLbl>
            <c:dLbl>
              <c:idx val="9"/>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F25-42B8-B331-85E5BD962AD1}"/>
                </c:ext>
              </c:extLst>
            </c:dLbl>
            <c:dLbl>
              <c:idx val="10"/>
              <c:layout>
                <c:manualLayout>
                  <c:x val="-3.444752965215072E-2"/>
                  <c:y val="-3.4129134873151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F25-42B8-B331-85E5BD962AD1}"/>
                </c:ext>
              </c:extLst>
            </c:dLbl>
            <c:dLbl>
              <c:idx val="11"/>
              <c:layout>
                <c:manualLayout>
                  <c:x val="-1.9904217124165506E-2"/>
                  <c:y val="-3.0859673797490248E-2"/>
                </c:manualLayout>
              </c:layout>
              <c:tx>
                <c:rich>
                  <a:bodyPr wrap="square" lIns="38100" tIns="19050" rIns="38100" bIns="19050" anchor="ctr">
                    <a:spAutoFit/>
                  </a:bodyPr>
                  <a:lstStyle/>
                  <a:p>
                    <a:pPr>
                      <a:defRPr sz="1050" b="1" u="sng">
                        <a:solidFill>
                          <a:schemeClr val="tx1"/>
                        </a:solidFill>
                      </a:defRPr>
                    </a:pPr>
                    <a:fld id="{DFF2A132-7A8F-456C-AAC8-9D88966142E6}" type="VALUE">
                      <a:rPr lang="en-US" altLang="ja-JP" b="0" u="none" dirty="0"/>
                      <a:pPr>
                        <a:defRPr sz="1050" b="1" u="sng">
                          <a:solidFill>
                            <a:schemeClr val="tx1"/>
                          </a:solidFill>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3F25-42B8-B331-85E5BD962AD1}"/>
                </c:ext>
              </c:extLst>
            </c:dLbl>
            <c:spPr>
              <a:noFill/>
              <a:ln>
                <a:noFill/>
              </a:ln>
              <a:effectLst/>
            </c:spPr>
            <c:txPr>
              <a:bodyPr wrap="square" lIns="38100" tIns="19050" rIns="38100" bIns="19050" anchor="ctr">
                <a:spAutoFit/>
              </a:bodyPr>
              <a:lstStyle/>
              <a:p>
                <a:pPr>
                  <a:defRPr>
                    <a:solidFill>
                      <a:schemeClr val="tx1"/>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'3都市'!$B$2:$M$2</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'3都市'!$B$5:$M$5</c:f>
              <c:numCache>
                <c:formatCode>General</c:formatCode>
                <c:ptCount val="12"/>
                <c:pt idx="0">
                  <c:v>39432</c:v>
                </c:pt>
                <c:pt idx="1">
                  <c:v>40400</c:v>
                </c:pt>
                <c:pt idx="2">
                  <c:v>35968</c:v>
                </c:pt>
                <c:pt idx="3">
                  <c:v>34314</c:v>
                </c:pt>
                <c:pt idx="4" formatCode="#,##0_);[Red]\(#,##0\)">
                  <c:v>33872.322</c:v>
                </c:pt>
                <c:pt idx="5" formatCode="#,##0_);[Red]\(#,##0\)">
                  <c:v>35002.739000000001</c:v>
                </c:pt>
                <c:pt idx="6" formatCode="#,##0_);[Red]\(#,##0\)">
                  <c:v>36652.754000000001</c:v>
                </c:pt>
                <c:pt idx="7" formatCode="#,##0_);[Red]\(#,##0\)">
                  <c:v>37768.904000000002</c:v>
                </c:pt>
                <c:pt idx="8" formatCode="#,##0_);[Red]\(#,##0\)">
                  <c:v>38416.983</c:v>
                </c:pt>
                <c:pt idx="9" formatCode="#,##0_);[Red]\(#,##0\)">
                  <c:v>39515.987000000001</c:v>
                </c:pt>
                <c:pt idx="10" formatCode="#,##0_);[Red]\(#,##0\)">
                  <c:v>39391.224000000002</c:v>
                </c:pt>
                <c:pt idx="11" formatCode="#,##0_);[Red]\(#,##0\)">
                  <c:v>40299.790999999997</c:v>
                </c:pt>
              </c:numCache>
            </c:numRef>
          </c:val>
          <c:smooth val="0"/>
          <c:extLst>
            <c:ext xmlns:c16="http://schemas.microsoft.com/office/drawing/2014/chart" uri="{C3380CC4-5D6E-409C-BE32-E72D297353CC}">
              <c16:uniqueId val="{0000000E-3F25-42B8-B331-85E5BD962AD1}"/>
            </c:ext>
          </c:extLst>
        </c:ser>
        <c:dLbls>
          <c:showLegendKey val="0"/>
          <c:showVal val="0"/>
          <c:showCatName val="0"/>
          <c:showSerName val="0"/>
          <c:showPercent val="0"/>
          <c:showBubbleSize val="0"/>
        </c:dLbls>
        <c:marker val="1"/>
        <c:smooth val="0"/>
        <c:axId val="124665856"/>
        <c:axId val="124667392"/>
      </c:lineChart>
      <c:catAx>
        <c:axId val="124665856"/>
        <c:scaling>
          <c:orientation val="minMax"/>
        </c:scaling>
        <c:delete val="0"/>
        <c:axPos val="b"/>
        <c:numFmt formatCode="General&quot;年度&quot;" sourceLinked="0"/>
        <c:majorTickMark val="out"/>
        <c:minorTickMark val="none"/>
        <c:tickLblPos val="nextTo"/>
        <c:crossAx val="124667392"/>
        <c:crosses val="autoZero"/>
        <c:auto val="1"/>
        <c:lblAlgn val="ctr"/>
        <c:lblOffset val="100"/>
        <c:noMultiLvlLbl val="0"/>
      </c:catAx>
      <c:valAx>
        <c:axId val="124667392"/>
        <c:scaling>
          <c:orientation val="minMax"/>
        </c:scaling>
        <c:delete val="0"/>
        <c:axPos val="l"/>
        <c:majorGridlines>
          <c:spPr>
            <a:ln w="3175">
              <a:solidFill>
                <a:schemeClr val="bg1">
                  <a:lumMod val="75000"/>
                  <a:alpha val="70000"/>
                </a:schemeClr>
              </a:solidFill>
            </a:ln>
          </c:spPr>
        </c:majorGridlines>
        <c:numFmt formatCode="General" sourceLinked="1"/>
        <c:majorTickMark val="out"/>
        <c:minorTickMark val="none"/>
        <c:tickLblPos val="nextTo"/>
        <c:crossAx val="124665856"/>
        <c:crosses val="autoZero"/>
        <c:crossBetween val="between"/>
      </c:valAx>
    </c:plotArea>
    <c:plotVisOnly val="1"/>
    <c:dispBlanksAs val="gap"/>
    <c:showDLblsOverMax val="0"/>
  </c:chart>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794938676727857E-2"/>
          <c:y val="9.1949976841130154E-2"/>
          <c:w val="0.92634635902312712"/>
          <c:h val="0.76229770298320532"/>
        </c:manualLayout>
      </c:layout>
      <c:lineChart>
        <c:grouping val="standard"/>
        <c:varyColors val="0"/>
        <c:ser>
          <c:idx val="0"/>
          <c:order val="0"/>
          <c:tx>
            <c:strRef>
              <c:f>完全失業率グラフ!$B$4</c:f>
              <c:strCache>
                <c:ptCount val="1"/>
                <c:pt idx="0">
                  <c:v>大阪</c:v>
                </c:pt>
              </c:strCache>
            </c:strRef>
          </c:tx>
          <c:spPr>
            <a:ln>
              <a:solidFill>
                <a:srgbClr val="002060"/>
              </a:solidFill>
            </a:ln>
          </c:spPr>
          <c:marker>
            <c:symbol val="none"/>
          </c:marker>
          <c:dLbls>
            <c:dLbl>
              <c:idx val="17"/>
              <c:layout>
                <c:manualLayout>
                  <c:x val="-3.0174829841185271E-2"/>
                  <c:y val="-3.9662395141783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D7-44F0-927B-3ED927978FD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完全失業率グラフ!$A$5:$A$22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完全失業率グラフ!$B$5:$B$22</c:f>
              <c:numCache>
                <c:formatCode>0.0</c:formatCode>
                <c:ptCount val="18"/>
                <c:pt idx="0">
                  <c:v>7.2</c:v>
                </c:pt>
                <c:pt idx="1">
                  <c:v>7.7</c:v>
                </c:pt>
                <c:pt idx="2">
                  <c:v>7.6</c:v>
                </c:pt>
                <c:pt idx="3">
                  <c:v>6.4</c:v>
                </c:pt>
                <c:pt idx="4">
                  <c:v>6</c:v>
                </c:pt>
                <c:pt idx="5">
                  <c:v>5.7</c:v>
                </c:pt>
                <c:pt idx="6">
                  <c:v>5.3</c:v>
                </c:pt>
                <c:pt idx="7">
                  <c:v>5.3</c:v>
                </c:pt>
                <c:pt idx="8">
                  <c:v>6.6</c:v>
                </c:pt>
                <c:pt idx="9">
                  <c:v>6.9</c:v>
                </c:pt>
                <c:pt idx="10">
                  <c:v>5.0999999999999996</c:v>
                </c:pt>
                <c:pt idx="11">
                  <c:v>5.4</c:v>
                </c:pt>
                <c:pt idx="12">
                  <c:v>4.8</c:v>
                </c:pt>
                <c:pt idx="13">
                  <c:v>4.5999999999999996</c:v>
                </c:pt>
                <c:pt idx="14">
                  <c:v>4.2</c:v>
                </c:pt>
                <c:pt idx="15">
                  <c:v>4</c:v>
                </c:pt>
                <c:pt idx="16">
                  <c:v>3.4</c:v>
                </c:pt>
                <c:pt idx="17">
                  <c:v>3.2</c:v>
                </c:pt>
              </c:numCache>
            </c:numRef>
          </c:val>
          <c:smooth val="0"/>
          <c:extLst>
            <c:ext xmlns:c16="http://schemas.microsoft.com/office/drawing/2014/chart" uri="{C3380CC4-5D6E-409C-BE32-E72D297353CC}">
              <c16:uniqueId val="{00000001-A4D7-44F0-927B-3ED927978FD4}"/>
            </c:ext>
          </c:extLst>
        </c:ser>
        <c:ser>
          <c:idx val="1"/>
          <c:order val="1"/>
          <c:tx>
            <c:strRef>
              <c:f>完全失業率グラフ!$C$4</c:f>
              <c:strCache>
                <c:ptCount val="1"/>
                <c:pt idx="0">
                  <c:v>全国</c:v>
                </c:pt>
              </c:strCache>
            </c:strRef>
          </c:tx>
          <c:spPr>
            <a:ln>
              <a:solidFill>
                <a:srgbClr val="FF0000"/>
              </a:solidFill>
              <a:prstDash val="sysDash"/>
            </a:ln>
          </c:spPr>
          <c:marker>
            <c:symbol val="none"/>
          </c:marker>
          <c:dLbls>
            <c:dLbl>
              <c:idx val="17"/>
              <c:layout>
                <c:manualLayout>
                  <c:x val="-3.0174829841185271E-2"/>
                  <c:y val="1.6982485032508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D7-44F0-927B-3ED927978FD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完全失業率グラフ!$A$5:$A$22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完全失業率グラフ!$C$5:$C$22</c:f>
              <c:numCache>
                <c:formatCode>0.0</c:formatCode>
                <c:ptCount val="18"/>
                <c:pt idx="0">
                  <c:v>5</c:v>
                </c:pt>
                <c:pt idx="1">
                  <c:v>5.4</c:v>
                </c:pt>
                <c:pt idx="2">
                  <c:v>5.3</c:v>
                </c:pt>
                <c:pt idx="3">
                  <c:v>4.7</c:v>
                </c:pt>
                <c:pt idx="4">
                  <c:v>4.4000000000000004</c:v>
                </c:pt>
                <c:pt idx="5">
                  <c:v>4.0999999999999996</c:v>
                </c:pt>
                <c:pt idx="6">
                  <c:v>3.9</c:v>
                </c:pt>
                <c:pt idx="7">
                  <c:v>4</c:v>
                </c:pt>
                <c:pt idx="8">
                  <c:v>5.0999999999999996</c:v>
                </c:pt>
                <c:pt idx="9">
                  <c:v>5.0999999999999996</c:v>
                </c:pt>
                <c:pt idx="10">
                  <c:v>4.5999999999999996</c:v>
                </c:pt>
                <c:pt idx="11">
                  <c:v>4.3</c:v>
                </c:pt>
                <c:pt idx="12">
                  <c:v>4</c:v>
                </c:pt>
                <c:pt idx="13">
                  <c:v>3.6</c:v>
                </c:pt>
                <c:pt idx="14">
                  <c:v>3.4</c:v>
                </c:pt>
                <c:pt idx="15">
                  <c:v>3.1</c:v>
                </c:pt>
                <c:pt idx="16">
                  <c:v>2.8</c:v>
                </c:pt>
                <c:pt idx="17" formatCode="General">
                  <c:v>2.4</c:v>
                </c:pt>
              </c:numCache>
            </c:numRef>
          </c:val>
          <c:smooth val="0"/>
          <c:extLst>
            <c:ext xmlns:c16="http://schemas.microsoft.com/office/drawing/2014/chart" uri="{C3380CC4-5D6E-409C-BE32-E72D297353CC}">
              <c16:uniqueId val="{00000003-A4D7-44F0-927B-3ED927978FD4}"/>
            </c:ext>
          </c:extLst>
        </c:ser>
        <c:dLbls>
          <c:showLegendKey val="0"/>
          <c:showVal val="0"/>
          <c:showCatName val="0"/>
          <c:showSerName val="0"/>
          <c:showPercent val="0"/>
          <c:showBubbleSize val="0"/>
        </c:dLbls>
        <c:smooth val="0"/>
        <c:axId val="118868608"/>
        <c:axId val="118870400"/>
      </c:lineChart>
      <c:catAx>
        <c:axId val="118868608"/>
        <c:scaling>
          <c:orientation val="minMax"/>
        </c:scaling>
        <c:delete val="0"/>
        <c:axPos val="b"/>
        <c:numFmt formatCode="General" sourceLinked="1"/>
        <c:majorTickMark val="out"/>
        <c:minorTickMark val="none"/>
        <c:tickLblPos val="nextTo"/>
        <c:crossAx val="118870400"/>
        <c:crosses val="autoZero"/>
        <c:auto val="1"/>
        <c:lblAlgn val="ctr"/>
        <c:lblOffset val="100"/>
        <c:noMultiLvlLbl val="0"/>
      </c:catAx>
      <c:valAx>
        <c:axId val="118870400"/>
        <c:scaling>
          <c:orientation val="minMax"/>
        </c:scaling>
        <c:delete val="0"/>
        <c:axPos val="l"/>
        <c:majorGridlines>
          <c:spPr>
            <a:ln w="3175">
              <a:solidFill>
                <a:schemeClr val="tx1">
                  <a:tint val="75000"/>
                  <a:shade val="95000"/>
                  <a:satMod val="105000"/>
                  <a:alpha val="70000"/>
                </a:schemeClr>
              </a:solidFill>
            </a:ln>
          </c:spPr>
        </c:majorGridlines>
        <c:title>
          <c:tx>
            <c:rich>
              <a:bodyPr rot="0" vert="horz"/>
              <a:lstStyle/>
              <a:p>
                <a:pPr>
                  <a:defRPr sz="1000" b="0"/>
                </a:pPr>
                <a:r>
                  <a:rPr lang="ja-JP" altLang="en-US" sz="1000" b="0" dirty="0" smtClean="0"/>
                  <a:t>（％、年</a:t>
                </a:r>
                <a:r>
                  <a:rPr lang="ja-JP" altLang="en-US" sz="1000" b="0" dirty="0"/>
                  <a:t>平均）</a:t>
                </a:r>
              </a:p>
            </c:rich>
          </c:tx>
          <c:layout>
            <c:manualLayout>
              <c:xMode val="edge"/>
              <c:yMode val="edge"/>
              <c:x val="1.6856917684731402E-3"/>
              <c:y val="8.5838360284550778E-3"/>
            </c:manualLayout>
          </c:layout>
          <c:overlay val="0"/>
        </c:title>
        <c:numFmt formatCode="0.0" sourceLinked="1"/>
        <c:majorTickMark val="out"/>
        <c:minorTickMark val="none"/>
        <c:tickLblPos val="nextTo"/>
        <c:spPr>
          <a:ln w="9525"/>
        </c:spPr>
        <c:crossAx val="118868608"/>
        <c:crosses val="autoZero"/>
        <c:crossBetween val="between"/>
      </c:valAx>
    </c:plotArea>
    <c:legend>
      <c:legendPos val="t"/>
      <c:layout>
        <c:manualLayout>
          <c:xMode val="edge"/>
          <c:yMode val="edge"/>
          <c:x val="0.71503242771063691"/>
          <c:y val="0"/>
          <c:w val="0.27932203389830507"/>
          <c:h val="6.1363457018853033E-2"/>
        </c:manualLayout>
      </c:layout>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女性の就業率!$A$3</c:f>
              <c:strCache>
                <c:ptCount val="1"/>
                <c:pt idx="0">
                  <c:v>大阪府</c:v>
                </c:pt>
              </c:strCache>
            </c:strRef>
          </c:tx>
          <c:spPr>
            <a:ln w="50800" cap="rnd">
              <a:solidFill>
                <a:srgbClr val="002060"/>
              </a:solidFill>
              <a:round/>
            </a:ln>
            <a:effectLst/>
          </c:spPr>
          <c:marker>
            <c:symbol val="diamond"/>
            <c:size val="8"/>
            <c:spPr>
              <a:solidFill>
                <a:srgbClr val="002060"/>
              </a:solidFill>
              <a:ln w="9525">
                <a:solidFill>
                  <a:srgbClr val="002060"/>
                </a:solidFill>
              </a:ln>
              <a:effectLst/>
            </c:spPr>
          </c:marker>
          <c:dLbls>
            <c:dLbl>
              <c:idx val="8"/>
              <c:layout>
                <c:manualLayout>
                  <c:x val="-1.5522222222222222E-2"/>
                  <c:y val="4.9388888888888892E-2"/>
                </c:manualLayout>
              </c:layout>
              <c:tx>
                <c:rich>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fld id="{C3700772-E210-4863-A070-FC999E209DA4}" type="SERIESNAME">
                      <a:rPr lang="ja-JP" altLang="en-US" sz="1200" b="1" u="sng" smtClean="0"/>
                      <a:pPr>
                        <a:defRPr sz="1200" b="1" u="sng"/>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C46-401B-B1DE-923BF78EDEC1}"/>
                </c:ext>
              </c:extLst>
            </c:dLbl>
            <c:dLbl>
              <c:idx val="17"/>
              <c:layout>
                <c:manualLayout>
                  <c:x val="-1.2699999999999999E-2"/>
                  <c:y val="5.174074074074074E-2"/>
                </c:manualLayout>
              </c:layout>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女性の就業率!$E$3:$V$3</c:f>
              <c:numCache>
                <c:formatCode>0.0</c:formatCode>
                <c:ptCount val="18"/>
                <c:pt idx="0">
                  <c:v>42.864502833590933</c:v>
                </c:pt>
                <c:pt idx="1">
                  <c:v>42.824074074074076</c:v>
                </c:pt>
                <c:pt idx="2">
                  <c:v>42.6819923371648</c:v>
                </c:pt>
                <c:pt idx="3">
                  <c:v>42.587875700458483</c:v>
                </c:pt>
                <c:pt idx="4">
                  <c:v>43.067921648435515</c:v>
                </c:pt>
                <c:pt idx="5">
                  <c:v>43.009659379766141</c:v>
                </c:pt>
                <c:pt idx="6">
                  <c:v>43.034134007585337</c:v>
                </c:pt>
                <c:pt idx="7">
                  <c:v>42.330048016173869</c:v>
                </c:pt>
                <c:pt idx="8">
                  <c:v>42.36988377968671</c:v>
                </c:pt>
                <c:pt idx="9">
                  <c:v>42.792224185811662</c:v>
                </c:pt>
                <c:pt idx="10" formatCode="General">
                  <c:v>43.5</c:v>
                </c:pt>
                <c:pt idx="11" formatCode="General">
                  <c:v>43.9</c:v>
                </c:pt>
                <c:pt idx="12" formatCode="General">
                  <c:v>44.6</c:v>
                </c:pt>
                <c:pt idx="13" formatCode="General">
                  <c:v>44.8</c:v>
                </c:pt>
                <c:pt idx="14" formatCode="General">
                  <c:v>45.3</c:v>
                </c:pt>
                <c:pt idx="15" formatCode="General">
                  <c:v>46.8</c:v>
                </c:pt>
                <c:pt idx="16" formatCode="General">
                  <c:v>47.7</c:v>
                </c:pt>
                <c:pt idx="17" formatCode="General">
                  <c:v>48.6</c:v>
                </c:pt>
              </c:numCache>
            </c:numRef>
          </c:val>
          <c:smooth val="0"/>
          <c:extLst>
            <c:ext xmlns:c16="http://schemas.microsoft.com/office/drawing/2014/chart" uri="{C3380CC4-5D6E-409C-BE32-E72D297353CC}">
              <c16:uniqueId val="{00000002-EC46-401B-B1DE-923BF78EDEC1}"/>
            </c:ext>
          </c:extLst>
        </c:ser>
        <c:ser>
          <c:idx val="1"/>
          <c:order val="1"/>
          <c:tx>
            <c:strRef>
              <c:f>女性の就業率!$A$4</c:f>
              <c:strCache>
                <c:ptCount val="1"/>
                <c:pt idx="0">
                  <c:v>東京都</c:v>
                </c:pt>
              </c:strCache>
            </c:strRef>
          </c:tx>
          <c:spPr>
            <a:ln w="28575" cap="rnd" cmpd="dbl">
              <a:solidFill>
                <a:srgbClr val="00B050"/>
              </a:solidFill>
              <a:round/>
            </a:ln>
            <a:effectLst/>
          </c:spPr>
          <c:marker>
            <c:symbol val="circle"/>
            <c:size val="6"/>
            <c:spPr>
              <a:solidFill>
                <a:srgbClr val="00B050"/>
              </a:solidFill>
              <a:ln w="9525">
                <a:solidFill>
                  <a:srgbClr val="00B050"/>
                </a:solidFill>
              </a:ln>
              <a:effectLst/>
            </c:spPr>
          </c:marker>
          <c:dLbls>
            <c:dLbl>
              <c:idx val="14"/>
              <c:layout>
                <c:manualLayout>
                  <c:x val="-7.1966666666666665E-2"/>
                  <c:y val="-4.2333333333333334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B19E5BE0-D3C8-41CA-84F5-DA31E537D169}"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46-401B-B1DE-923BF78EDEC1}"/>
                </c:ext>
              </c:extLst>
            </c:dLbl>
            <c:dLbl>
              <c:idx val="17"/>
              <c:layout>
                <c:manualLayout>
                  <c:x val="-1.2699999999999999E-2"/>
                  <c:y val="-2.8222222222222228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女性の就業率!$E$4:$V$4</c:f>
              <c:numCache>
                <c:formatCode>#,##0.0;[Red]\-#,##0.0</c:formatCode>
                <c:ptCount val="18"/>
                <c:pt idx="0">
                  <c:v>46.324915190350545</c:v>
                </c:pt>
                <c:pt idx="1">
                  <c:v>46.283284023668642</c:v>
                </c:pt>
                <c:pt idx="2">
                  <c:v>46.27084478651274</c:v>
                </c:pt>
                <c:pt idx="3">
                  <c:v>46.58656471873293</c:v>
                </c:pt>
                <c:pt idx="4">
                  <c:v>47.21720274665703</c:v>
                </c:pt>
                <c:pt idx="5">
                  <c:v>48.018648018648022</c:v>
                </c:pt>
                <c:pt idx="6">
                  <c:v>48.2054890921886</c:v>
                </c:pt>
                <c:pt idx="7" formatCode="General">
                  <c:v>48.4</c:v>
                </c:pt>
                <c:pt idx="8" formatCode="General">
                  <c:v>48.3</c:v>
                </c:pt>
                <c:pt idx="9" formatCode="General">
                  <c:v>48.4</c:v>
                </c:pt>
                <c:pt idx="10" formatCode="General">
                  <c:v>49.5</c:v>
                </c:pt>
                <c:pt idx="11" formatCode="General">
                  <c:v>49.3</c:v>
                </c:pt>
                <c:pt idx="12" formatCode="General">
                  <c:v>50.6</c:v>
                </c:pt>
                <c:pt idx="13" formatCode="General">
                  <c:v>51.9</c:v>
                </c:pt>
                <c:pt idx="14" formatCode="General">
                  <c:v>52.2</c:v>
                </c:pt>
                <c:pt idx="15" formatCode="General">
                  <c:v>52.6</c:v>
                </c:pt>
                <c:pt idx="16" formatCode="0.0">
                  <c:v>54</c:v>
                </c:pt>
                <c:pt idx="17" formatCode="General">
                  <c:v>56.1</c:v>
                </c:pt>
              </c:numCache>
            </c:numRef>
          </c:val>
          <c:smooth val="0"/>
          <c:extLst>
            <c:ext xmlns:c16="http://schemas.microsoft.com/office/drawing/2014/chart" uri="{C3380CC4-5D6E-409C-BE32-E72D297353CC}">
              <c16:uniqueId val="{00000005-EC46-401B-B1DE-923BF78EDEC1}"/>
            </c:ext>
          </c:extLst>
        </c:ser>
        <c:ser>
          <c:idx val="2"/>
          <c:order val="2"/>
          <c:tx>
            <c:strRef>
              <c:f>女性の就業率!$A$5</c:f>
              <c:strCache>
                <c:ptCount val="1"/>
                <c:pt idx="0">
                  <c:v>愛知県</c:v>
                </c:pt>
              </c:strCache>
            </c:strRef>
          </c:tx>
          <c:spPr>
            <a:ln w="28575" cap="rnd">
              <a:solidFill>
                <a:srgbClr val="FF0000"/>
              </a:solidFill>
              <a:round/>
            </a:ln>
            <a:effectLst/>
          </c:spPr>
          <c:marker>
            <c:symbol val="triangle"/>
            <c:size val="6"/>
            <c:spPr>
              <a:solidFill>
                <a:srgbClr val="FF0000"/>
              </a:solidFill>
              <a:ln w="9525">
                <a:solidFill>
                  <a:srgbClr val="FF0000"/>
                </a:solidFill>
              </a:ln>
              <a:effectLst/>
            </c:spPr>
          </c:marker>
          <c:dLbls>
            <c:dLbl>
              <c:idx val="1"/>
              <c:layout>
                <c:manualLayout>
                  <c:x val="-3.1044444444444472E-2"/>
                  <c:y val="-9.032277777777778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0EF4C142-AC36-4DD7-AA99-8A3D6CF84C50}"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C46-401B-B1DE-923BF78EDEC1}"/>
                </c:ext>
              </c:extLst>
            </c:dLbl>
            <c:dLbl>
              <c:idx val="1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女性の就業率!$E$5:$V$5</c:f>
              <c:numCache>
                <c:formatCode>#,##0.0;[Red]\-#,##0.0</c:formatCode>
                <c:ptCount val="18"/>
                <c:pt idx="0">
                  <c:v>50.049950049950056</c:v>
                </c:pt>
                <c:pt idx="1">
                  <c:v>48.861010234400794</c:v>
                </c:pt>
                <c:pt idx="2">
                  <c:v>49.228749589760419</c:v>
                </c:pt>
                <c:pt idx="3">
                  <c:v>49.29807378387202</c:v>
                </c:pt>
                <c:pt idx="4">
                  <c:v>49.642857142857146</c:v>
                </c:pt>
                <c:pt idx="5">
                  <c:v>48.789150791088147</c:v>
                </c:pt>
                <c:pt idx="6">
                  <c:v>49.312440038375435</c:v>
                </c:pt>
                <c:pt idx="7">
                  <c:v>49.539243724181759</c:v>
                </c:pt>
                <c:pt idx="8">
                  <c:v>48.861480075901326</c:v>
                </c:pt>
                <c:pt idx="9">
                  <c:v>48.454258675078862</c:v>
                </c:pt>
                <c:pt idx="10">
                  <c:v>48.606326338866268</c:v>
                </c:pt>
                <c:pt idx="11">
                  <c:v>47.891283973758206</c:v>
                </c:pt>
                <c:pt idx="12">
                  <c:v>49.626168224299064</c:v>
                </c:pt>
                <c:pt idx="13">
                  <c:v>50.155279503105589</c:v>
                </c:pt>
                <c:pt idx="14">
                  <c:v>50.20117610646858</c:v>
                </c:pt>
                <c:pt idx="15">
                  <c:v>50.462677359654542</c:v>
                </c:pt>
                <c:pt idx="16">
                  <c:v>50.796568627450981</c:v>
                </c:pt>
                <c:pt idx="17">
                  <c:v>52.8</c:v>
                </c:pt>
              </c:numCache>
            </c:numRef>
          </c:val>
          <c:smooth val="0"/>
          <c:extLst>
            <c:ext xmlns:c16="http://schemas.microsoft.com/office/drawing/2014/chart" uri="{C3380CC4-5D6E-409C-BE32-E72D297353CC}">
              <c16:uniqueId val="{00000008-EC46-401B-B1DE-923BF78EDEC1}"/>
            </c:ext>
          </c:extLst>
        </c:ser>
        <c:ser>
          <c:idx val="3"/>
          <c:order val="3"/>
          <c:tx>
            <c:strRef>
              <c:f>女性の就業率!$A$6</c:f>
              <c:strCache>
                <c:ptCount val="1"/>
                <c:pt idx="0">
                  <c:v>全国平均</c:v>
                </c:pt>
              </c:strCache>
            </c:strRef>
          </c:tx>
          <c:spPr>
            <a:ln w="28575" cap="rnd">
              <a:solidFill>
                <a:srgbClr val="7030A0"/>
              </a:solidFill>
              <a:prstDash val="sysDot"/>
              <a:round/>
            </a:ln>
            <a:effectLst/>
          </c:spPr>
          <c:marker>
            <c:symbol val="square"/>
            <c:size val="6"/>
            <c:spPr>
              <a:solidFill>
                <a:srgbClr val="7030A0"/>
              </a:solidFill>
              <a:ln w="9525">
                <a:solidFill>
                  <a:srgbClr val="7030A0"/>
                </a:solidFill>
              </a:ln>
              <a:effectLst/>
            </c:spPr>
          </c:marker>
          <c:dLbls>
            <c:dLbl>
              <c:idx val="8"/>
              <c:layout>
                <c:manualLayout>
                  <c:x val="-5.3622222222222224E-2"/>
                  <c:y val="5.9748888888888803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32BC87F1-259E-43C5-914A-0A32053145B0}"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C46-401B-B1DE-923BF78EDEC1}"/>
                </c:ext>
              </c:extLst>
            </c:dLbl>
            <c:dLbl>
              <c:idx val="1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女性の就業率!$E$6:$V$6</c:f>
              <c:numCache>
                <c:formatCode>General</c:formatCode>
                <c:ptCount val="18"/>
                <c:pt idx="0">
                  <c:v>46.8</c:v>
                </c:pt>
                <c:pt idx="1">
                  <c:v>46.1</c:v>
                </c:pt>
                <c:pt idx="2">
                  <c:v>45.9</c:v>
                </c:pt>
                <c:pt idx="3">
                  <c:v>46.1</c:v>
                </c:pt>
                <c:pt idx="4">
                  <c:v>46.3</c:v>
                </c:pt>
                <c:pt idx="5">
                  <c:v>46.6</c:v>
                </c:pt>
                <c:pt idx="6">
                  <c:v>46.6</c:v>
                </c:pt>
                <c:pt idx="7">
                  <c:v>46.5</c:v>
                </c:pt>
                <c:pt idx="8">
                  <c:v>46.2</c:v>
                </c:pt>
                <c:pt idx="9">
                  <c:v>46.3</c:v>
                </c:pt>
                <c:pt idx="10">
                  <c:v>46.2</c:v>
                </c:pt>
                <c:pt idx="11">
                  <c:v>46.2</c:v>
                </c:pt>
                <c:pt idx="12">
                  <c:v>47.1</c:v>
                </c:pt>
                <c:pt idx="13">
                  <c:v>47.6</c:v>
                </c:pt>
                <c:pt idx="14">
                  <c:v>48</c:v>
                </c:pt>
                <c:pt idx="15">
                  <c:v>48.9</c:v>
                </c:pt>
                <c:pt idx="16">
                  <c:v>49.8</c:v>
                </c:pt>
                <c:pt idx="17">
                  <c:v>51.3</c:v>
                </c:pt>
              </c:numCache>
            </c:numRef>
          </c:val>
          <c:smooth val="0"/>
          <c:extLst>
            <c:ext xmlns:c16="http://schemas.microsoft.com/office/drawing/2014/chart" uri="{C3380CC4-5D6E-409C-BE32-E72D297353CC}">
              <c16:uniqueId val="{0000000B-EC46-401B-B1DE-923BF78EDEC1}"/>
            </c:ext>
          </c:extLst>
        </c:ser>
        <c:dLbls>
          <c:showLegendKey val="0"/>
          <c:showVal val="0"/>
          <c:showCatName val="0"/>
          <c:showSerName val="0"/>
          <c:showPercent val="0"/>
          <c:showBubbleSize val="0"/>
        </c:dLbls>
        <c:marker val="1"/>
        <c:smooth val="0"/>
        <c:axId val="43867119"/>
        <c:axId val="43872527"/>
      </c:lineChart>
      <c:catAx>
        <c:axId val="4386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872527"/>
        <c:crosses val="autoZero"/>
        <c:auto val="1"/>
        <c:lblAlgn val="ctr"/>
        <c:lblOffset val="100"/>
        <c:noMultiLvlLbl val="0"/>
      </c:catAx>
      <c:valAx>
        <c:axId val="43872527"/>
        <c:scaling>
          <c:orientation val="minMax"/>
          <c:max val="57"/>
          <c:min val="41"/>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867119"/>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26949264072546E-2"/>
          <c:y val="5.5541567942305081E-2"/>
          <c:w val="0.90684204593636619"/>
          <c:h val="0.80586787434754614"/>
        </c:manualLayout>
      </c:layout>
      <c:lineChart>
        <c:grouping val="standard"/>
        <c:varyColors val="0"/>
        <c:ser>
          <c:idx val="0"/>
          <c:order val="0"/>
          <c:tx>
            <c:strRef>
              <c:f>高齢者の就業率!$A$3</c:f>
              <c:strCache>
                <c:ptCount val="1"/>
                <c:pt idx="0">
                  <c:v>大阪府</c:v>
                </c:pt>
              </c:strCache>
            </c:strRef>
          </c:tx>
          <c:spPr>
            <a:ln w="28575" cap="rnd">
              <a:solidFill>
                <a:srgbClr val="002060"/>
              </a:solidFill>
              <a:round/>
            </a:ln>
            <a:effectLst/>
          </c:spPr>
          <c:marker>
            <c:symbol val="diamond"/>
            <c:size val="5"/>
            <c:spPr>
              <a:solidFill>
                <a:srgbClr val="002060"/>
              </a:solidFill>
              <a:ln w="9525">
                <a:solidFill>
                  <a:srgbClr val="002060"/>
                </a:solidFill>
              </a:ln>
              <a:effectLst/>
            </c:spPr>
          </c:marker>
          <c:dLbls>
            <c:dLbl>
              <c:idx val="1"/>
              <c:layout>
                <c:manualLayout>
                  <c:x val="-2.6918437914011821E-2"/>
                  <c:y val="-4.4716520110908521E-2"/>
                </c:manualLayout>
              </c:layout>
              <c:tx>
                <c:rich>
                  <a:bodyPr/>
                  <a:lstStyle/>
                  <a:p>
                    <a:r>
                      <a:rPr lang="ja-JP" altLang="en-US" dirty="0" smtClean="0"/>
                      <a:t>大阪府</a:t>
                    </a:r>
                    <a:endParaRPr lang="ja-JP" alt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69-48C7-B887-C73504AF2A38}"/>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69-48C7-B887-C73504AF2A38}"/>
                </c:ext>
              </c:extLst>
            </c:dLbl>
            <c:dLbl>
              <c:idx val="20"/>
              <c:layout>
                <c:manualLayout>
                  <c:x val="-2.678167038445296E-2"/>
                  <c:y val="-2.0355351062552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69-48C7-B887-C73504AF2A38}"/>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高齢者の就業率!$E$3:$V$3</c:f>
              <c:numCache>
                <c:formatCode>0.0</c:formatCode>
                <c:ptCount val="18"/>
                <c:pt idx="0">
                  <c:v>17.096536477523948</c:v>
                </c:pt>
                <c:pt idx="1">
                  <c:v>17.073170731707318</c:v>
                </c:pt>
                <c:pt idx="2">
                  <c:v>15.683646112600535</c:v>
                </c:pt>
                <c:pt idx="3">
                  <c:v>16.439246263807668</c:v>
                </c:pt>
                <c:pt idx="4">
                  <c:v>17.720726361928616</c:v>
                </c:pt>
                <c:pt idx="5">
                  <c:v>17.625899280575538</c:v>
                </c:pt>
                <c:pt idx="6">
                  <c:v>16.871508379888269</c:v>
                </c:pt>
                <c:pt idx="7">
                  <c:v>15.616585891222401</c:v>
                </c:pt>
                <c:pt idx="8">
                  <c:v>15.896103896103897</c:v>
                </c:pt>
                <c:pt idx="9">
                  <c:v>17.038539553752535</c:v>
                </c:pt>
                <c:pt idx="10" formatCode="General">
                  <c:v>17.600000000000001</c:v>
                </c:pt>
                <c:pt idx="11" formatCode="General">
                  <c:v>17.5</c:v>
                </c:pt>
                <c:pt idx="12" formatCode="General">
                  <c:v>17.8</c:v>
                </c:pt>
                <c:pt idx="13">
                  <c:v>18</c:v>
                </c:pt>
                <c:pt idx="14" formatCode="General">
                  <c:v>18.899999999999999</c:v>
                </c:pt>
                <c:pt idx="15" formatCode="General">
                  <c:v>18.899999999999999</c:v>
                </c:pt>
                <c:pt idx="16" formatCode="General">
                  <c:v>18.3</c:v>
                </c:pt>
                <c:pt idx="17" formatCode="General">
                  <c:v>20.399999999999999</c:v>
                </c:pt>
              </c:numCache>
            </c:numRef>
          </c:val>
          <c:smooth val="0"/>
          <c:extLst>
            <c:ext xmlns:c16="http://schemas.microsoft.com/office/drawing/2014/chart" uri="{C3380CC4-5D6E-409C-BE32-E72D297353CC}">
              <c16:uniqueId val="{00000003-CF69-48C7-B887-C73504AF2A38}"/>
            </c:ext>
          </c:extLst>
        </c:ser>
        <c:ser>
          <c:idx val="1"/>
          <c:order val="1"/>
          <c:tx>
            <c:strRef>
              <c:f>高齢者の就業率!$A$4</c:f>
              <c:strCache>
                <c:ptCount val="1"/>
                <c:pt idx="0">
                  <c:v>東京都</c:v>
                </c:pt>
              </c:strCache>
            </c:strRef>
          </c:tx>
          <c:spPr>
            <a:ln w="28575" cap="rnd" cmpd="dbl">
              <a:solidFill>
                <a:srgbClr val="00B050"/>
              </a:solidFill>
              <a:round/>
            </a:ln>
            <a:effectLst/>
          </c:spPr>
          <c:marker>
            <c:symbol val="circle"/>
            <c:size val="5"/>
            <c:spPr>
              <a:solidFill>
                <a:srgbClr val="00B050"/>
              </a:solidFill>
              <a:ln w="9525">
                <a:solidFill>
                  <a:srgbClr val="00B050"/>
                </a:solidFill>
              </a:ln>
              <a:effectLst/>
            </c:spPr>
          </c:marker>
          <c:dLbls>
            <c:dLbl>
              <c:idx val="1"/>
              <c:layout>
                <c:manualLayout>
                  <c:x val="-1.8417878572744944E-2"/>
                  <c:y val="-5.1150551781542881E-2"/>
                </c:manualLayout>
              </c:layout>
              <c:tx>
                <c:rich>
                  <a:bodyPr/>
                  <a:lstStyle/>
                  <a:p>
                    <a:r>
                      <a:rPr lang="ja-JP" altLang="en-US" dirty="0" smtClean="0"/>
                      <a:t>東京都</a:t>
                    </a:r>
                    <a:endParaRPr lang="ja-JP" alt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69-48C7-B887-C73504AF2A38}"/>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69-48C7-B887-C73504AF2A38}"/>
                </c:ext>
              </c:extLst>
            </c:dLbl>
            <c:dLbl>
              <c:idx val="20"/>
              <c:layout>
                <c:manualLayout>
                  <c:x val="-2.2531390713819412E-2"/>
                  <c:y val="-2.06956285905400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69-48C7-B887-C73504AF2A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高齢者の就業率!$E$4:$V$4</c:f>
              <c:numCache>
                <c:formatCode>#,##0.0;[Red]\-#,##0.0</c:formatCode>
                <c:ptCount val="18"/>
                <c:pt idx="0">
                  <c:v>21.961184882533196</c:v>
                </c:pt>
                <c:pt idx="1">
                  <c:v>22.835026608611514</c:v>
                </c:pt>
                <c:pt idx="2">
                  <c:v>22.72938984629716</c:v>
                </c:pt>
                <c:pt idx="3">
                  <c:v>22.45820153637596</c:v>
                </c:pt>
                <c:pt idx="4">
                  <c:v>22.149410222804718</c:v>
                </c:pt>
                <c:pt idx="5">
                  <c:v>23.725242309313106</c:v>
                </c:pt>
                <c:pt idx="6">
                  <c:v>24.146243471273603</c:v>
                </c:pt>
                <c:pt idx="7" formatCode="General">
                  <c:v>23.4</c:v>
                </c:pt>
                <c:pt idx="8" formatCode="General">
                  <c:v>22.6</c:v>
                </c:pt>
                <c:pt idx="9" formatCode="General">
                  <c:v>23.1</c:v>
                </c:pt>
                <c:pt idx="10" formatCode="0.0">
                  <c:v>24</c:v>
                </c:pt>
                <c:pt idx="11" formatCode="General">
                  <c:v>23.9</c:v>
                </c:pt>
                <c:pt idx="12" formatCode="General">
                  <c:v>24.3</c:v>
                </c:pt>
                <c:pt idx="13" formatCode="General">
                  <c:v>25.4</c:v>
                </c:pt>
                <c:pt idx="14" formatCode="General">
                  <c:v>25</c:v>
                </c:pt>
                <c:pt idx="15" formatCode="General">
                  <c:v>23.5</c:v>
                </c:pt>
                <c:pt idx="16" formatCode="General">
                  <c:v>24.8</c:v>
                </c:pt>
                <c:pt idx="17" formatCode="General">
                  <c:v>26.4</c:v>
                </c:pt>
              </c:numCache>
            </c:numRef>
          </c:val>
          <c:smooth val="0"/>
          <c:extLst>
            <c:ext xmlns:c16="http://schemas.microsoft.com/office/drawing/2014/chart" uri="{C3380CC4-5D6E-409C-BE32-E72D297353CC}">
              <c16:uniqueId val="{00000007-CF69-48C7-B887-C73504AF2A38}"/>
            </c:ext>
          </c:extLst>
        </c:ser>
        <c:ser>
          <c:idx val="2"/>
          <c:order val="2"/>
          <c:tx>
            <c:strRef>
              <c:f>高齢者の就業率!$A$5</c:f>
              <c:strCache>
                <c:ptCount val="1"/>
                <c:pt idx="0">
                  <c:v>愛知県</c:v>
                </c:pt>
              </c:strCache>
            </c:strRef>
          </c:tx>
          <c:spPr>
            <a:ln w="28575" cap="rnd">
              <a:solidFill>
                <a:srgbClr val="FF0000"/>
              </a:solidFill>
              <a:round/>
            </a:ln>
            <a:effectLst/>
          </c:spPr>
          <c:marker>
            <c:symbol val="triangle"/>
            <c:size val="5"/>
            <c:spPr>
              <a:solidFill>
                <a:srgbClr val="FF0000"/>
              </a:solidFill>
              <a:ln w="9525">
                <a:solidFill>
                  <a:srgbClr val="FF0000"/>
                </a:solidFill>
              </a:ln>
              <a:effectLst/>
            </c:spPr>
          </c:marker>
          <c:dLbls>
            <c:dLbl>
              <c:idx val="1"/>
              <c:layout>
                <c:manualLayout>
                  <c:x val="-1.7674135408332525E-2"/>
                  <c:y val="-3.5371131327367751E-2"/>
                </c:manualLayout>
              </c:layout>
              <c:tx>
                <c:rich>
                  <a:bodyPr/>
                  <a:lstStyle/>
                  <a:p>
                    <a:r>
                      <a:rPr lang="ja-JP" altLang="en-US" dirty="0" smtClean="0"/>
                      <a:t>愛知県</a:t>
                    </a:r>
                    <a:endParaRPr lang="ja-JP" alt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F69-48C7-B887-C73504AF2A38}"/>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F69-48C7-B887-C73504AF2A38}"/>
                </c:ext>
              </c:extLst>
            </c:dLbl>
            <c:dLbl>
              <c:idx val="20"/>
              <c:layout>
                <c:manualLayout>
                  <c:x val="-1.5559035603734029E-2"/>
                  <c:y val="2.7539175400315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F69-48C7-B887-C73504AF2A3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高齢者の就業率!$E$5:$V$5</c:f>
              <c:numCache>
                <c:formatCode>#,##0.0;[Red]\-#,##0.0</c:formatCode>
                <c:ptCount val="18"/>
                <c:pt idx="0">
                  <c:v>24.6</c:v>
                </c:pt>
                <c:pt idx="1">
                  <c:v>22.1</c:v>
                </c:pt>
                <c:pt idx="2">
                  <c:v>21.09375</c:v>
                </c:pt>
                <c:pt idx="3">
                  <c:v>21.8</c:v>
                </c:pt>
                <c:pt idx="4">
                  <c:v>22.1</c:v>
                </c:pt>
                <c:pt idx="5">
                  <c:v>20.7</c:v>
                </c:pt>
                <c:pt idx="6">
                  <c:v>22.164948453608247</c:v>
                </c:pt>
                <c:pt idx="7">
                  <c:v>23.9</c:v>
                </c:pt>
                <c:pt idx="8">
                  <c:v>24.060150375939848</c:v>
                </c:pt>
                <c:pt idx="9">
                  <c:v>23.5</c:v>
                </c:pt>
                <c:pt idx="10">
                  <c:v>21.784776902887142</c:v>
                </c:pt>
                <c:pt idx="11">
                  <c:v>21.1</c:v>
                </c:pt>
                <c:pt idx="12">
                  <c:v>23.2</c:v>
                </c:pt>
                <c:pt idx="13">
                  <c:v>23.391666666666662</c:v>
                </c:pt>
                <c:pt idx="14">
                  <c:v>23.5</c:v>
                </c:pt>
                <c:pt idx="15">
                  <c:v>22.7</c:v>
                </c:pt>
                <c:pt idx="16">
                  <c:v>22.7</c:v>
                </c:pt>
                <c:pt idx="17">
                  <c:v>23.6</c:v>
                </c:pt>
              </c:numCache>
            </c:numRef>
          </c:val>
          <c:smooth val="0"/>
          <c:extLst>
            <c:ext xmlns:c16="http://schemas.microsoft.com/office/drawing/2014/chart" uri="{C3380CC4-5D6E-409C-BE32-E72D297353CC}">
              <c16:uniqueId val="{0000000B-CF69-48C7-B887-C73504AF2A38}"/>
            </c:ext>
          </c:extLst>
        </c:ser>
        <c:ser>
          <c:idx val="3"/>
          <c:order val="3"/>
          <c:tx>
            <c:strRef>
              <c:f>高齢者の就業率!$A$6</c:f>
              <c:strCache>
                <c:ptCount val="1"/>
                <c:pt idx="0">
                  <c:v>全国平均</c:v>
                </c:pt>
              </c:strCache>
            </c:strRef>
          </c:tx>
          <c:spPr>
            <a:ln w="28575" cap="rnd">
              <a:solidFill>
                <a:srgbClr val="7030A0"/>
              </a:solidFill>
              <a:prstDash val="sysDot"/>
              <a:round/>
            </a:ln>
            <a:effectLst/>
          </c:spPr>
          <c:marker>
            <c:symbol val="x"/>
            <c:size val="5"/>
            <c:spPr>
              <a:solidFill>
                <a:srgbClr val="7030A0"/>
              </a:solidFill>
              <a:ln w="9525">
                <a:solidFill>
                  <a:srgbClr val="7030A0"/>
                </a:solidFill>
              </a:ln>
              <a:effectLst/>
            </c:spPr>
          </c:marker>
          <c:dLbls>
            <c:dLbl>
              <c:idx val="1"/>
              <c:layout>
                <c:manualLayout>
                  <c:x val="-4.8842852992977789E-2"/>
                  <c:y val="3.969257149669931E-2"/>
                </c:manualLayout>
              </c:layout>
              <c:tx>
                <c:rich>
                  <a:bodyPr/>
                  <a:lstStyle/>
                  <a:p>
                    <a:r>
                      <a:rPr lang="ja-JP" altLang="en-US" dirty="0" smtClean="0"/>
                      <a:t>全国平均</a:t>
                    </a:r>
                    <a:endParaRPr lang="ja-JP" alt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69-48C7-B887-C73504AF2A38}"/>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69-48C7-B887-C73504AF2A38}"/>
                </c:ext>
              </c:extLst>
            </c:dLbl>
            <c:dLbl>
              <c:idx val="20"/>
              <c:layout>
                <c:manualLayout>
                  <c:x val="-1.6864351152974816E-2"/>
                  <c:y val="-2.1819473230122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69-48C7-B887-C73504AF2A3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高齢者の就業率!$E$2:$V$2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高齢者の就業率!$E$6:$V$6</c:f>
              <c:numCache>
                <c:formatCode>General</c:formatCode>
                <c:ptCount val="18"/>
                <c:pt idx="0">
                  <c:v>21.2</c:v>
                </c:pt>
                <c:pt idx="1">
                  <c:v>20.3</c:v>
                </c:pt>
                <c:pt idx="2">
                  <c:v>19.7</c:v>
                </c:pt>
                <c:pt idx="3">
                  <c:v>19.399999999999999</c:v>
                </c:pt>
                <c:pt idx="4">
                  <c:v>19.399999999999999</c:v>
                </c:pt>
                <c:pt idx="5">
                  <c:v>19.399999999999999</c:v>
                </c:pt>
                <c:pt idx="6">
                  <c:v>19.7</c:v>
                </c:pt>
                <c:pt idx="7">
                  <c:v>19.7</c:v>
                </c:pt>
                <c:pt idx="8">
                  <c:v>19.600000000000001</c:v>
                </c:pt>
                <c:pt idx="9">
                  <c:v>19.399999999999999</c:v>
                </c:pt>
                <c:pt idx="10">
                  <c:v>19.2</c:v>
                </c:pt>
                <c:pt idx="11">
                  <c:v>19.5</c:v>
                </c:pt>
                <c:pt idx="12">
                  <c:v>20.100000000000001</c:v>
                </c:pt>
                <c:pt idx="13">
                  <c:v>20.8</c:v>
                </c:pt>
                <c:pt idx="14">
                  <c:v>21.7</c:v>
                </c:pt>
                <c:pt idx="15">
                  <c:v>22.3</c:v>
                </c:pt>
                <c:pt idx="16">
                  <c:v>23</c:v>
                </c:pt>
                <c:pt idx="17">
                  <c:v>24.3</c:v>
                </c:pt>
              </c:numCache>
            </c:numRef>
          </c:val>
          <c:smooth val="0"/>
          <c:extLst>
            <c:ext xmlns:c16="http://schemas.microsoft.com/office/drawing/2014/chart" uri="{C3380CC4-5D6E-409C-BE32-E72D297353CC}">
              <c16:uniqueId val="{0000000F-CF69-48C7-B887-C73504AF2A38}"/>
            </c:ext>
          </c:extLst>
        </c:ser>
        <c:dLbls>
          <c:showLegendKey val="0"/>
          <c:showVal val="0"/>
          <c:showCatName val="0"/>
          <c:showSerName val="0"/>
          <c:showPercent val="0"/>
          <c:showBubbleSize val="0"/>
        </c:dLbls>
        <c:marker val="1"/>
        <c:smooth val="0"/>
        <c:axId val="252495343"/>
        <c:axId val="252499919"/>
      </c:lineChart>
      <c:catAx>
        <c:axId val="25249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2499919"/>
        <c:crosses val="autoZero"/>
        <c:auto val="1"/>
        <c:lblAlgn val="ctr"/>
        <c:lblOffset val="100"/>
        <c:noMultiLvlLbl val="0"/>
      </c:catAx>
      <c:valAx>
        <c:axId val="252499919"/>
        <c:scaling>
          <c:orientation val="minMax"/>
          <c:min val="15"/>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52495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882585317850108E-2"/>
          <c:y val="3.4589221554396823E-2"/>
          <c:w val="0.89823482936429977"/>
          <c:h val="0.90455692966145995"/>
        </c:manualLayout>
      </c:layout>
      <c:lineChart>
        <c:grouping val="standard"/>
        <c:varyColors val="0"/>
        <c:ser>
          <c:idx val="2"/>
          <c:order val="2"/>
          <c:tx>
            <c:strRef>
              <c:f>大阪経年!$B$6</c:f>
              <c:strCache>
                <c:ptCount val="1"/>
                <c:pt idx="0">
                  <c:v>実雇用率（全国）</c:v>
                </c:pt>
              </c:strCache>
            </c:strRef>
          </c:tx>
          <c:spPr>
            <a:ln cmpd="dbl">
              <a:prstDash val="sysDash"/>
            </a:ln>
          </c:spP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DA-444C-997C-674EBF4FB890}"/>
                </c:ext>
              </c:extLst>
            </c:dLbl>
            <c:dLbl>
              <c:idx val="9"/>
              <c:layout>
                <c:manualLayout>
                  <c:x val="-2.1859720467794077E-2"/>
                  <c:y val="-2.9309439896233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DA-444C-997C-674EBF4FB890}"/>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大阪経年!$C$6:$L$6</c:f>
              <c:numCache>
                <c:formatCode>0.00_);[Red]\(0.00\)</c:formatCode>
                <c:ptCount val="10"/>
                <c:pt idx="0">
                  <c:v>1.68</c:v>
                </c:pt>
                <c:pt idx="1">
                  <c:v>1.65</c:v>
                </c:pt>
                <c:pt idx="2">
                  <c:v>1.69</c:v>
                </c:pt>
                <c:pt idx="3">
                  <c:v>1.76</c:v>
                </c:pt>
                <c:pt idx="4">
                  <c:v>1.82</c:v>
                </c:pt>
                <c:pt idx="5">
                  <c:v>1.88</c:v>
                </c:pt>
                <c:pt idx="6">
                  <c:v>1.92</c:v>
                </c:pt>
                <c:pt idx="7">
                  <c:v>1.97</c:v>
                </c:pt>
                <c:pt idx="8">
                  <c:v>2.0499999999999998</c:v>
                </c:pt>
                <c:pt idx="9">
                  <c:v>2.11</c:v>
                </c:pt>
              </c:numCache>
            </c:numRef>
          </c:val>
          <c:smooth val="0"/>
          <c:extLst>
            <c:ext xmlns:c16="http://schemas.microsoft.com/office/drawing/2014/chart" uri="{C3380CC4-5D6E-409C-BE32-E72D297353CC}">
              <c16:uniqueId val="{00000001-EADA-444C-997C-674EBF4FB890}"/>
            </c:ext>
          </c:extLst>
        </c:ser>
        <c:ser>
          <c:idx val="3"/>
          <c:order val="3"/>
          <c:tx>
            <c:strRef>
              <c:f>大阪経年!$B$7</c:f>
              <c:strCache>
                <c:ptCount val="1"/>
                <c:pt idx="0">
                  <c:v>実雇用率（大阪府）</c:v>
                </c:pt>
              </c:strCache>
            </c:strRef>
          </c:tx>
          <c:spPr>
            <a:ln cmpd="dbl"/>
          </c:spP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大阪経年!$C$7:$L$7</c:f>
              <c:numCache>
                <c:formatCode>0.00_);[Red]\(0.00\)</c:formatCode>
                <c:ptCount val="10"/>
                <c:pt idx="0">
                  <c:v>1.67</c:v>
                </c:pt>
                <c:pt idx="1">
                  <c:v>1.63</c:v>
                </c:pt>
                <c:pt idx="2">
                  <c:v>1.69</c:v>
                </c:pt>
                <c:pt idx="3">
                  <c:v>1.76</c:v>
                </c:pt>
                <c:pt idx="4">
                  <c:v>1.81</c:v>
                </c:pt>
                <c:pt idx="5">
                  <c:v>1.84</c:v>
                </c:pt>
                <c:pt idx="6">
                  <c:v>1.88</c:v>
                </c:pt>
                <c:pt idx="7">
                  <c:v>1.92</c:v>
                </c:pt>
                <c:pt idx="8">
                  <c:v>2.0099999999999998</c:v>
                </c:pt>
                <c:pt idx="9">
                  <c:v>2.08</c:v>
                </c:pt>
              </c:numCache>
            </c:numRef>
          </c:val>
          <c:smooth val="0"/>
          <c:extLst>
            <c:ext xmlns:c16="http://schemas.microsoft.com/office/drawing/2014/chart" uri="{C3380CC4-5D6E-409C-BE32-E72D297353CC}">
              <c16:uniqueId val="{00000002-EADA-444C-997C-674EBF4FB890}"/>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c:v>
                </c:pt>
              </c:strCache>
            </c:strRef>
          </c:tx>
          <c:spPr>
            <a:ln>
              <a:prstDash val="sysDash"/>
            </a:ln>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大阪経年!$C$4:$L$4</c:f>
              <c:numCache>
                <c:formatCode>0.0_);[Red]\(0.0\)</c:formatCode>
                <c:ptCount val="10"/>
                <c:pt idx="0">
                  <c:v>47</c:v>
                </c:pt>
                <c:pt idx="1">
                  <c:v>45.3</c:v>
                </c:pt>
                <c:pt idx="2">
                  <c:v>46.8</c:v>
                </c:pt>
                <c:pt idx="3">
                  <c:v>42.7</c:v>
                </c:pt>
                <c:pt idx="4">
                  <c:v>44.7</c:v>
                </c:pt>
                <c:pt idx="5">
                  <c:v>47.2</c:v>
                </c:pt>
                <c:pt idx="6">
                  <c:v>48.8</c:v>
                </c:pt>
                <c:pt idx="7">
                  <c:v>50</c:v>
                </c:pt>
                <c:pt idx="8">
                  <c:v>45.9</c:v>
                </c:pt>
                <c:pt idx="9">
                  <c:v>48</c:v>
                </c:pt>
              </c:numCache>
            </c:numRef>
          </c:val>
          <c:smooth val="0"/>
          <c:extLst>
            <c:ext xmlns:c16="http://schemas.microsoft.com/office/drawing/2014/chart" uri="{C3380CC4-5D6E-409C-BE32-E72D297353CC}">
              <c16:uniqueId val="{00000003-EADA-444C-997C-674EBF4FB890}"/>
            </c:ext>
          </c:extLst>
        </c:ser>
        <c:ser>
          <c:idx val="1"/>
          <c:order val="1"/>
          <c:tx>
            <c:strRef>
              <c:f>大阪経年!$B$5</c:f>
              <c:strCache>
                <c:ptCount val="1"/>
                <c:pt idx="0">
                  <c:v>法定雇用率達成企業の割合（大阪府）</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EADA-444C-997C-674EBF4FB890}"/>
                </c:ext>
              </c:extLst>
            </c:dLbl>
            <c:dLbl>
              <c:idx val="9"/>
              <c:layout>
                <c:manualLayout>
                  <c:x val="-2.0437261612136673E-2"/>
                  <c:y val="2.1389767408988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ADA-444C-997C-674EBF4FB890}"/>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大阪経年!$C$5:$L$5</c:f>
              <c:numCache>
                <c:formatCode>0.0_);[Red]\(0.0\)</c:formatCode>
                <c:ptCount val="10"/>
                <c:pt idx="0">
                  <c:v>44.5</c:v>
                </c:pt>
                <c:pt idx="1">
                  <c:v>43.8</c:v>
                </c:pt>
                <c:pt idx="2">
                  <c:v>44.9</c:v>
                </c:pt>
                <c:pt idx="3">
                  <c:v>40.700000000000003</c:v>
                </c:pt>
                <c:pt idx="4">
                  <c:v>42.6</c:v>
                </c:pt>
                <c:pt idx="5">
                  <c:v>44</c:v>
                </c:pt>
                <c:pt idx="6">
                  <c:v>45.3</c:v>
                </c:pt>
                <c:pt idx="7">
                  <c:v>45.5</c:v>
                </c:pt>
                <c:pt idx="8">
                  <c:v>41</c:v>
                </c:pt>
                <c:pt idx="9">
                  <c:v>43.1</c:v>
                </c:pt>
              </c:numCache>
            </c:numRef>
          </c:val>
          <c:smooth val="0"/>
          <c:extLst>
            <c:ext xmlns:c16="http://schemas.microsoft.com/office/drawing/2014/chart" uri="{C3380CC4-5D6E-409C-BE32-E72D297353CC}">
              <c16:uniqueId val="{00000005-EADA-444C-997C-674EBF4FB890}"/>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2.5"/>
          <c:min val="1.5"/>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94011348600964E-2"/>
          <c:y val="2.5391145415107969E-2"/>
          <c:w val="0.8878799516929663"/>
          <c:h val="0.79192837843093988"/>
        </c:manualLayout>
      </c:layout>
      <c:lineChart>
        <c:grouping val="standard"/>
        <c:varyColors val="0"/>
        <c:ser>
          <c:idx val="0"/>
          <c:order val="0"/>
          <c:tx>
            <c:strRef>
              <c:f>'[Microsoft PowerPoint 内のグラフ]Sheet1'!$B$3</c:f>
              <c:strCache>
                <c:ptCount val="1"/>
                <c:pt idx="0">
                  <c:v>大阪</c:v>
                </c:pt>
              </c:strCache>
            </c:strRef>
          </c:tx>
          <c:spPr>
            <a:ln w="34925" cap="rnd">
              <a:solidFill>
                <a:srgbClr val="002060"/>
              </a:solidFill>
              <a:round/>
            </a:ln>
            <a:effectLst/>
          </c:spPr>
          <c:marker>
            <c:symbol val="diamond"/>
            <c:size val="9"/>
            <c:spPr>
              <a:solidFill>
                <a:srgbClr val="002060"/>
              </a:solidFill>
              <a:ln w="9525">
                <a:solidFill>
                  <a:schemeClr val="accent5">
                    <a:lumMod val="50000"/>
                  </a:schemeClr>
                </a:solidFill>
              </a:ln>
              <a:effectLst/>
            </c:spPr>
          </c:marker>
          <c:dLbls>
            <c:dLbl>
              <c:idx val="2"/>
              <c:layout>
                <c:manualLayout>
                  <c:x val="2.3964817561027588E-2"/>
                  <c:y val="-3.9240861096075962E-2"/>
                </c:manualLayout>
              </c:layout>
              <c:tx>
                <c:rich>
                  <a:bodyPr/>
                  <a:lstStyle/>
                  <a:p>
                    <a:r>
                      <a:rPr lang="ja-JP" altLang="en-US" sz="1100" b="1" dirty="0" smtClean="0"/>
                      <a:t>大阪府</a:t>
                    </a:r>
                    <a:endParaRPr lang="ja-JP" altLang="en-US" sz="1100"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2A-457D-B825-5D268AE3F7E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'[Microsoft PowerPoint 内のグラフ]Sheet1'!$C$2:$T$2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'[Microsoft PowerPoint 内のグラフ]Sheet1'!$C$3:$T$3</c:f>
              <c:numCache>
                <c:formatCode>0.0%</c:formatCode>
                <c:ptCount val="18"/>
                <c:pt idx="0">
                  <c:v>9.9093655589123864E-2</c:v>
                </c:pt>
                <c:pt idx="1">
                  <c:v>0.10384153661464586</c:v>
                </c:pt>
                <c:pt idx="2">
                  <c:v>0.10416666666666667</c:v>
                </c:pt>
                <c:pt idx="3">
                  <c:v>9.148665819567979E-2</c:v>
                </c:pt>
                <c:pt idx="4">
                  <c:v>7.9033311561071198E-2</c:v>
                </c:pt>
                <c:pt idx="5">
                  <c:v>7.6254180602006685E-2</c:v>
                </c:pt>
                <c:pt idx="6">
                  <c:v>7.2727272727272724E-2</c:v>
                </c:pt>
                <c:pt idx="7">
                  <c:v>7.230657989877079E-2</c:v>
                </c:pt>
                <c:pt idx="8">
                  <c:v>9.3819806403574083E-2</c:v>
                </c:pt>
                <c:pt idx="9">
                  <c:v>8.9299461123941493E-2</c:v>
                </c:pt>
                <c:pt idx="10">
                  <c:v>6.8908941755537328E-2</c:v>
                </c:pt>
                <c:pt idx="11">
                  <c:v>7.2534637326813367E-2</c:v>
                </c:pt>
                <c:pt idx="12">
                  <c:v>5.7831325301204821E-2</c:v>
                </c:pt>
                <c:pt idx="13">
                  <c:v>5.9157212317666123E-2</c:v>
                </c:pt>
                <c:pt idx="14">
                  <c:v>5.9950041631973358E-2</c:v>
                </c:pt>
                <c:pt idx="15">
                  <c:v>5.5464926590538338E-2</c:v>
                </c:pt>
                <c:pt idx="16">
                  <c:v>4.3760129659643439E-2</c:v>
                </c:pt>
                <c:pt idx="17">
                  <c:v>4.7393364928909949E-2</c:v>
                </c:pt>
              </c:numCache>
            </c:numRef>
          </c:val>
          <c:smooth val="0"/>
          <c:extLst>
            <c:ext xmlns:c16="http://schemas.microsoft.com/office/drawing/2014/chart" uri="{C3380CC4-5D6E-409C-BE32-E72D297353CC}">
              <c16:uniqueId val="{00000000-F7BD-4E85-8ED3-63160F22E681}"/>
            </c:ext>
          </c:extLst>
        </c:ser>
        <c:ser>
          <c:idx val="1"/>
          <c:order val="1"/>
          <c:tx>
            <c:strRef>
              <c:f>'[Microsoft PowerPoint 内のグラフ]Sheet1'!$B$4</c:f>
              <c:strCache>
                <c:ptCount val="1"/>
                <c:pt idx="0">
                  <c:v>東京</c:v>
                </c:pt>
              </c:strCache>
            </c:strRef>
          </c:tx>
          <c:spPr>
            <a:ln w="28575" cap="rnd" cmpd="dbl">
              <a:solidFill>
                <a:srgbClr val="00B050"/>
              </a:solidFill>
              <a:round/>
            </a:ln>
            <a:effectLst/>
          </c:spPr>
          <c:marker>
            <c:symbol val="circle"/>
            <c:size val="5"/>
            <c:spPr>
              <a:solidFill>
                <a:srgbClr val="00B050"/>
              </a:solidFill>
              <a:ln w="9525">
                <a:solidFill>
                  <a:srgbClr val="00B050"/>
                </a:solidFill>
              </a:ln>
              <a:effectLst/>
            </c:spPr>
          </c:marker>
          <c:dLbls>
            <c:dLbl>
              <c:idx val="2"/>
              <c:layout>
                <c:manualLayout>
                  <c:x val="-7.8942928436326207E-2"/>
                  <c:y val="2.3082859468279973E-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r>
                      <a:rPr lang="ja-JP" altLang="en-US" sz="1000" dirty="0" smtClean="0"/>
                      <a:t>東京都</a:t>
                    </a:r>
                    <a:endParaRPr lang="ja-JP" altLang="en-US" sz="1000" dirty="0"/>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2A-457D-B825-5D268AE3F7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'[Microsoft PowerPoint 内のグラフ]Sheet1'!$C$2:$T$2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'[Microsoft PowerPoint 内のグラフ]Sheet1'!$C$4:$T$4</c:f>
              <c:numCache>
                <c:formatCode>0.0%</c:formatCode>
                <c:ptCount val="18"/>
                <c:pt idx="0">
                  <c:v>6.7458633856597366E-2</c:v>
                </c:pt>
                <c:pt idx="1">
                  <c:v>7.9638398622470949E-2</c:v>
                </c:pt>
                <c:pt idx="2">
                  <c:v>6.5468549422336333E-2</c:v>
                </c:pt>
                <c:pt idx="3">
                  <c:v>6.9727154612386308E-2</c:v>
                </c:pt>
                <c:pt idx="4">
                  <c:v>6.6335740072202165E-2</c:v>
                </c:pt>
                <c:pt idx="5">
                  <c:v>6.1043802423112768E-2</c:v>
                </c:pt>
                <c:pt idx="6">
                  <c:v>5.1347881899871634E-2</c:v>
                </c:pt>
                <c:pt idx="7">
                  <c:v>5.3269813772195758E-2</c:v>
                </c:pt>
                <c:pt idx="8">
                  <c:v>6.4079422382671475E-2</c:v>
                </c:pt>
                <c:pt idx="9">
                  <c:v>7.4557315936626276E-2</c:v>
                </c:pt>
                <c:pt idx="10">
                  <c:v>6.1170212765957445E-2</c:v>
                </c:pt>
                <c:pt idx="11">
                  <c:v>5.3393665158371038E-2</c:v>
                </c:pt>
                <c:pt idx="12">
                  <c:v>5.1223934723481412E-2</c:v>
                </c:pt>
                <c:pt idx="13">
                  <c:v>4.8003589053387169E-2</c:v>
                </c:pt>
                <c:pt idx="14">
                  <c:v>4.555705908885882E-2</c:v>
                </c:pt>
                <c:pt idx="15">
                  <c:v>3.9861351819757362E-2</c:v>
                </c:pt>
                <c:pt idx="16">
                  <c:v>3.3161068044788973E-2</c:v>
                </c:pt>
                <c:pt idx="17">
                  <c:v>3.4195162635529609E-2</c:v>
                </c:pt>
              </c:numCache>
            </c:numRef>
          </c:val>
          <c:smooth val="0"/>
          <c:extLst>
            <c:ext xmlns:c16="http://schemas.microsoft.com/office/drawing/2014/chart" uri="{C3380CC4-5D6E-409C-BE32-E72D297353CC}">
              <c16:uniqueId val="{00000001-F7BD-4E85-8ED3-63160F22E681}"/>
            </c:ext>
          </c:extLst>
        </c:ser>
        <c:ser>
          <c:idx val="2"/>
          <c:order val="2"/>
          <c:tx>
            <c:strRef>
              <c:f>'[Microsoft PowerPoint 内のグラフ]Sheet1'!$B$5</c:f>
              <c:strCache>
                <c:ptCount val="1"/>
                <c:pt idx="0">
                  <c:v>愛知</c:v>
                </c:pt>
              </c:strCache>
            </c:strRef>
          </c:tx>
          <c:spPr>
            <a:ln w="28575" cap="rnd">
              <a:solidFill>
                <a:srgbClr val="FF0000"/>
              </a:solidFill>
              <a:prstDash val="dash"/>
              <a:round/>
            </a:ln>
            <a:effectLst/>
          </c:spPr>
          <c:marker>
            <c:symbol val="triangle"/>
            <c:size val="7"/>
            <c:spPr>
              <a:solidFill>
                <a:srgbClr val="FF0000"/>
              </a:solidFill>
              <a:ln w="9525">
                <a:solidFill>
                  <a:srgbClr val="FF0000"/>
                </a:solidFill>
              </a:ln>
              <a:effectLst/>
            </c:spPr>
          </c:marker>
          <c:dLbls>
            <c:dLbl>
              <c:idx val="5"/>
              <c:layout>
                <c:manualLayout>
                  <c:x val="1.4096951506486818E-3"/>
                  <c:y val="5.0782290830215848E-2"/>
                </c:manualLayout>
              </c:layout>
              <c:tx>
                <c:rich>
                  <a:bodyPr/>
                  <a:lstStyle/>
                  <a:p>
                    <a:r>
                      <a:rPr lang="ja-JP" altLang="en-US" sz="1000" dirty="0" smtClean="0"/>
                      <a:t>愛知県</a:t>
                    </a:r>
                    <a:endParaRPr lang="ja-JP" altLang="en-US" sz="10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2A-457D-B825-5D268AE3F7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'[Microsoft PowerPoint 内のグラフ]Sheet1'!$C$2:$T$2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'[Microsoft PowerPoint 内のグラフ]Sheet1'!$C$5:$T$5</c:f>
              <c:numCache>
                <c:formatCode>0.0%</c:formatCode>
                <c:ptCount val="18"/>
                <c:pt idx="0">
                  <c:v>6.1340941512125532E-2</c:v>
                </c:pt>
                <c:pt idx="1">
                  <c:v>5.9253840526700803E-2</c:v>
                </c:pt>
                <c:pt idx="2">
                  <c:v>5.7268722466960353E-2</c:v>
                </c:pt>
                <c:pt idx="3">
                  <c:v>5.003734129947722E-2</c:v>
                </c:pt>
                <c:pt idx="4">
                  <c:v>4.7511312217194568E-2</c:v>
                </c:pt>
                <c:pt idx="5">
                  <c:v>4.1856925418569252E-2</c:v>
                </c:pt>
                <c:pt idx="6">
                  <c:v>4.3846153846153847E-2</c:v>
                </c:pt>
                <c:pt idx="7">
                  <c:v>4.4776119402985072E-2</c:v>
                </c:pt>
                <c:pt idx="8">
                  <c:v>6.5322580645161291E-2</c:v>
                </c:pt>
                <c:pt idx="9">
                  <c:v>5.8823529411764705E-2</c:v>
                </c:pt>
                <c:pt idx="10">
                  <c:v>5.0043140638481448E-2</c:v>
                </c:pt>
                <c:pt idx="11">
                  <c:v>5.0655021834061134E-2</c:v>
                </c:pt>
                <c:pt idx="12">
                  <c:v>4.2571676802780192E-2</c:v>
                </c:pt>
                <c:pt idx="13">
                  <c:v>3.4031413612565446E-2</c:v>
                </c:pt>
                <c:pt idx="14">
                  <c:v>3.4605146406388641E-2</c:v>
                </c:pt>
                <c:pt idx="15">
                  <c:v>2.9255319148936171E-2</c:v>
                </c:pt>
                <c:pt idx="16">
                  <c:v>3.1858407079646017E-2</c:v>
                </c:pt>
                <c:pt idx="17">
                  <c:v>1.9878997407087293E-2</c:v>
                </c:pt>
              </c:numCache>
            </c:numRef>
          </c:val>
          <c:smooth val="0"/>
          <c:extLst>
            <c:ext xmlns:c16="http://schemas.microsoft.com/office/drawing/2014/chart" uri="{C3380CC4-5D6E-409C-BE32-E72D297353CC}">
              <c16:uniqueId val="{00000002-F7BD-4E85-8ED3-63160F22E681}"/>
            </c:ext>
          </c:extLst>
        </c:ser>
        <c:ser>
          <c:idx val="3"/>
          <c:order val="3"/>
          <c:tx>
            <c:strRef>
              <c:f>'[Microsoft PowerPoint 内のグラフ]Sheet1'!$B$6</c:f>
              <c:strCache>
                <c:ptCount val="1"/>
                <c:pt idx="0">
                  <c:v>全国
</c:v>
                </c:pt>
              </c:strCache>
            </c:strRef>
          </c:tx>
          <c:spPr>
            <a:ln w="28575" cap="rnd">
              <a:solidFill>
                <a:srgbClr val="7030A0"/>
              </a:solidFill>
              <a:prstDash val="sysDot"/>
              <a:round/>
            </a:ln>
            <a:effectLst/>
          </c:spPr>
          <c:marker>
            <c:symbol val="square"/>
            <c:size val="7"/>
            <c:spPr>
              <a:solidFill>
                <a:srgbClr val="7030A0"/>
              </a:solidFill>
              <a:ln w="9525">
                <a:solidFill>
                  <a:srgbClr val="7030A0"/>
                </a:solidFill>
              </a:ln>
              <a:effectLst/>
            </c:spPr>
          </c:marker>
          <c:dLbls>
            <c:dLbl>
              <c:idx val="2"/>
              <c:layout>
                <c:manualLayout>
                  <c:x val="-2.9603598163622343E-2"/>
                  <c:y val="-5.7707148670699968E-2"/>
                </c:manualLayout>
              </c:layout>
              <c:tx>
                <c:rich>
                  <a:bodyPr/>
                  <a:lstStyle/>
                  <a:p>
                    <a:r>
                      <a:rPr lang="ja-JP" altLang="en-US" sz="1000" dirty="0" smtClean="0"/>
                      <a:t>全国</a:t>
                    </a:r>
                    <a:endParaRPr lang="ja-JP" altLang="en-US" sz="10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2A-457D-B825-5D268AE3F7E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'[Microsoft PowerPoint 内のグラフ]Sheet1'!$C$2:$T$2</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'[Microsoft PowerPoint 内のグラフ]Sheet1'!$C$6:$T$6</c:f>
              <c:numCache>
                <c:formatCode>0.0%</c:formatCode>
                <c:ptCount val="18"/>
                <c:pt idx="0">
                  <c:v>7.1616871704745164E-2</c:v>
                </c:pt>
                <c:pt idx="1">
                  <c:v>7.5201432408236346E-2</c:v>
                </c:pt>
                <c:pt idx="2">
                  <c:v>7.4511585642889594E-2</c:v>
                </c:pt>
                <c:pt idx="3">
                  <c:v>6.8360277136258654E-2</c:v>
                </c:pt>
                <c:pt idx="4">
                  <c:v>6.5044454843238189E-2</c:v>
                </c:pt>
                <c:pt idx="5">
                  <c:v>6.0389919163100332E-2</c:v>
                </c:pt>
                <c:pt idx="6">
                  <c:v>5.7465618860510805E-2</c:v>
                </c:pt>
                <c:pt idx="7">
                  <c:v>5.7992939989914269E-2</c:v>
                </c:pt>
                <c:pt idx="8">
                  <c:v>7.2058061171591498E-2</c:v>
                </c:pt>
                <c:pt idx="9">
                  <c:v>7.1009076348104647E-2</c:v>
                </c:pt>
                <c:pt idx="10">
                  <c:v>6.4977973568281944E-2</c:v>
                </c:pt>
                <c:pt idx="11">
                  <c:v>6.2535211267605639E-2</c:v>
                </c:pt>
                <c:pt idx="12">
                  <c:v>5.8053500284575982E-2</c:v>
                </c:pt>
                <c:pt idx="13">
                  <c:v>5.1385681293302538E-2</c:v>
                </c:pt>
                <c:pt idx="14">
                  <c:v>4.9209138840070298E-2</c:v>
                </c:pt>
                <c:pt idx="15">
                  <c:v>4.5375218150087257E-2</c:v>
                </c:pt>
                <c:pt idx="16">
                  <c:v>3.9719626168224297E-2</c:v>
                </c:pt>
                <c:pt idx="17">
                  <c:v>3.4423407917383818E-2</c:v>
                </c:pt>
              </c:numCache>
            </c:numRef>
          </c:val>
          <c:smooth val="0"/>
          <c:extLst>
            <c:ext xmlns:c16="http://schemas.microsoft.com/office/drawing/2014/chart" uri="{C3380CC4-5D6E-409C-BE32-E72D297353CC}">
              <c16:uniqueId val="{00000003-F7BD-4E85-8ED3-63160F22E681}"/>
            </c:ext>
          </c:extLst>
        </c:ser>
        <c:dLbls>
          <c:showLegendKey val="0"/>
          <c:showVal val="0"/>
          <c:showCatName val="0"/>
          <c:showSerName val="0"/>
          <c:showPercent val="0"/>
          <c:showBubbleSize val="0"/>
        </c:dLbls>
        <c:marker val="1"/>
        <c:smooth val="0"/>
        <c:axId val="1079683119"/>
        <c:axId val="1079687279"/>
      </c:lineChart>
      <c:catAx>
        <c:axId val="1079683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79687279"/>
        <c:crosses val="autoZero"/>
        <c:auto val="1"/>
        <c:lblAlgn val="ctr"/>
        <c:lblOffset val="100"/>
        <c:noMultiLvlLbl val="0"/>
      </c:catAx>
      <c:valAx>
        <c:axId val="1079687279"/>
        <c:scaling>
          <c:orientation val="minMax"/>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7968311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5930806965341"/>
          <c:y val="5.4368245008924496E-2"/>
          <c:w val="0.89294069193034664"/>
          <c:h val="0.74210451386523013"/>
        </c:manualLayout>
      </c:layout>
      <c:lineChart>
        <c:grouping val="standard"/>
        <c:varyColors val="0"/>
        <c:ser>
          <c:idx val="0"/>
          <c:order val="0"/>
          <c:tx>
            <c:strRef>
              <c:f>Sheet1!$B$24</c:f>
              <c:strCache>
                <c:ptCount val="1"/>
                <c:pt idx="0">
                  <c:v>大阪府</c:v>
                </c:pt>
              </c:strCache>
            </c:strRef>
          </c:tx>
          <c:spPr>
            <a:ln w="44450" cap="rnd">
              <a:solidFill>
                <a:srgbClr val="002060"/>
              </a:solidFill>
              <a:round/>
            </a:ln>
            <a:effectLst/>
          </c:spPr>
          <c:marker>
            <c:symbol val="diamond"/>
            <c:size val="7"/>
            <c:spPr>
              <a:solidFill>
                <a:srgbClr val="002060"/>
              </a:solidFill>
              <a:ln w="9525">
                <a:solidFill>
                  <a:srgbClr val="002060"/>
                </a:solidFill>
              </a:ln>
              <a:effectLst/>
            </c:spPr>
          </c:marker>
          <c:dLbls>
            <c:dLbl>
              <c:idx val="7"/>
              <c:layout>
                <c:manualLayout>
                  <c:x val="8.6131966062381743E-3"/>
                  <c:y val="6.8553351652157923E-2"/>
                </c:manualLayout>
              </c:layout>
              <c:tx>
                <c:rich>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200" b="1">
                        <a:latin typeface="Meiryo UI" panose="020B0604030504040204" pitchFamily="50" charset="-128"/>
                        <a:ea typeface="Meiryo UI" panose="020B0604030504040204" pitchFamily="50" charset="-128"/>
                      </a:rPr>
                      <a:t>大阪府</a:t>
                    </a:r>
                  </a:p>
                </c:rich>
              </c:tx>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2F-4076-9C31-092B9EA0709D}"/>
                </c:ext>
              </c:extLst>
            </c:dLbl>
            <c:spPr>
              <a:noFill/>
              <a:ln>
                <a:noFill/>
              </a:ln>
              <a:effectLst/>
            </c:spPr>
            <c:txPr>
              <a:bodyPr rot="0" spcFirstLastPara="1" vertOverflow="ellipsis" vert="horz" wrap="square" lIns="38100" tIns="19050" rIns="38100" bIns="19050" anchor="ctr" anchorCtr="1">
                <a:spAutoFit/>
              </a:bodyPr>
              <a:lstStyle/>
              <a:p>
                <a:pPr>
                  <a:defRPr sz="10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Sheet1!$C$23:$M$23</c:f>
              <c:strCache>
                <c:ptCount val="11"/>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strCache>
            </c:strRef>
          </c:cat>
          <c:val>
            <c:numRef>
              <c:f>Sheet1!$C$24:$M$24</c:f>
              <c:numCache>
                <c:formatCode>0.0%</c:formatCode>
                <c:ptCount val="11"/>
                <c:pt idx="0">
                  <c:v>0.40928956697832231</c:v>
                </c:pt>
                <c:pt idx="1">
                  <c:v>0.420237081705789</c:v>
                </c:pt>
                <c:pt idx="2">
                  <c:v>0.4352541239449299</c:v>
                </c:pt>
                <c:pt idx="3">
                  <c:v>0.43884787603032971</c:v>
                </c:pt>
                <c:pt idx="4">
                  <c:v>0.42821219266923816</c:v>
                </c:pt>
                <c:pt idx="5">
                  <c:v>0.4235932482731613</c:v>
                </c:pt>
                <c:pt idx="6">
                  <c:v>0.42245994977851764</c:v>
                </c:pt>
                <c:pt idx="7">
                  <c:v>0.42444459399704881</c:v>
                </c:pt>
                <c:pt idx="8">
                  <c:v>0.42952450454738422</c:v>
                </c:pt>
                <c:pt idx="9">
                  <c:v>0.43625561671181834</c:v>
                </c:pt>
                <c:pt idx="10">
                  <c:v>0.4459987147484204</c:v>
                </c:pt>
              </c:numCache>
            </c:numRef>
          </c:val>
          <c:smooth val="0"/>
          <c:extLst>
            <c:ext xmlns:c16="http://schemas.microsoft.com/office/drawing/2014/chart" uri="{C3380CC4-5D6E-409C-BE32-E72D297353CC}">
              <c16:uniqueId val="{00000001-652F-4076-9C31-092B9EA0709D}"/>
            </c:ext>
          </c:extLst>
        </c:ser>
        <c:ser>
          <c:idx val="1"/>
          <c:order val="1"/>
          <c:tx>
            <c:strRef>
              <c:f>Sheet1!$B$25</c:f>
              <c:strCache>
                <c:ptCount val="1"/>
                <c:pt idx="0">
                  <c:v>東京都</c:v>
                </c:pt>
              </c:strCache>
            </c:strRef>
          </c:tx>
          <c:spPr>
            <a:ln w="28575" cap="rnd" cmpd="dbl">
              <a:solidFill>
                <a:srgbClr val="00B050"/>
              </a:solidFill>
              <a:round/>
            </a:ln>
            <a:effectLst/>
          </c:spPr>
          <c:marker>
            <c:symbol val="circle"/>
            <c:size val="5"/>
            <c:spPr>
              <a:solidFill>
                <a:srgbClr val="00B050"/>
              </a:solidFill>
              <a:ln w="9525">
                <a:solidFill>
                  <a:srgbClr val="00B050"/>
                </a:solidFill>
              </a:ln>
              <a:effectLst/>
            </c:spPr>
          </c:marker>
          <c:dLbls>
            <c:dLbl>
              <c:idx val="6"/>
              <c:layout>
                <c:manualLayout>
                  <c:x val="-3.7898431300738569E-2"/>
                  <c:y val="8.0283556930750219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100">
                        <a:latin typeface="Meiryo UI" panose="020B0604030504040204" pitchFamily="50" charset="-128"/>
                        <a:ea typeface="Meiryo UI" panose="020B0604030504040204" pitchFamily="50" charset="-128"/>
                      </a:rPr>
                      <a:t>東京都</a:t>
                    </a: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2F-4076-9C31-092B9EA070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Sheet1!$C$23:$M$23</c:f>
              <c:strCache>
                <c:ptCount val="11"/>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strCache>
            </c:strRef>
          </c:cat>
          <c:val>
            <c:numRef>
              <c:f>Sheet1!$C$25:$M$25</c:f>
              <c:numCache>
                <c:formatCode>0.0%</c:formatCode>
                <c:ptCount val="11"/>
                <c:pt idx="0">
                  <c:v>0.46552516738873573</c:v>
                </c:pt>
                <c:pt idx="1">
                  <c:v>0.47250455998129237</c:v>
                </c:pt>
                <c:pt idx="2">
                  <c:v>0.48524818644852602</c:v>
                </c:pt>
                <c:pt idx="3">
                  <c:v>0.49479166029074217</c:v>
                </c:pt>
                <c:pt idx="4">
                  <c:v>0.49148829075425793</c:v>
                </c:pt>
                <c:pt idx="5">
                  <c:v>0.48992417924027598</c:v>
                </c:pt>
                <c:pt idx="6">
                  <c:v>0.49090656890165546</c:v>
                </c:pt>
                <c:pt idx="7">
                  <c:v>0.49059554786794013</c:v>
                </c:pt>
                <c:pt idx="8">
                  <c:v>0.49612126642771803</c:v>
                </c:pt>
                <c:pt idx="9">
                  <c:v>0.4943221317542561</c:v>
                </c:pt>
                <c:pt idx="10">
                  <c:v>0.49668156137647662</c:v>
                </c:pt>
              </c:numCache>
            </c:numRef>
          </c:val>
          <c:smooth val="0"/>
          <c:extLst>
            <c:ext xmlns:c16="http://schemas.microsoft.com/office/drawing/2014/chart" uri="{C3380CC4-5D6E-409C-BE32-E72D297353CC}">
              <c16:uniqueId val="{00000003-652F-4076-9C31-092B9EA0709D}"/>
            </c:ext>
          </c:extLst>
        </c:ser>
        <c:ser>
          <c:idx val="2"/>
          <c:order val="2"/>
          <c:tx>
            <c:strRef>
              <c:f>Sheet1!$B$26</c:f>
              <c:strCache>
                <c:ptCount val="1"/>
                <c:pt idx="0">
                  <c:v>愛知県</c:v>
                </c:pt>
              </c:strCache>
            </c:strRef>
          </c:tx>
          <c:spPr>
            <a:ln w="28575" cap="rnd">
              <a:solidFill>
                <a:srgbClr val="FF0000"/>
              </a:solidFill>
              <a:prstDash val="sysDash"/>
              <a:round/>
            </a:ln>
            <a:effectLst/>
          </c:spPr>
          <c:marker>
            <c:symbol val="triangle"/>
            <c:size val="5"/>
            <c:spPr>
              <a:solidFill>
                <a:srgbClr val="FF0000"/>
              </a:solidFill>
              <a:ln w="9525">
                <a:solidFill>
                  <a:srgbClr val="FF0000"/>
                </a:solidFill>
              </a:ln>
              <a:effectLst/>
            </c:spPr>
          </c:marker>
          <c:dLbls>
            <c:dLbl>
              <c:idx val="10"/>
              <c:layout>
                <c:manualLayout>
                  <c:x val="-1.0653401841197596E-2"/>
                  <c:y val="-9.1397875328288136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200">
                        <a:latin typeface="Meiryo UI" panose="020B0604030504040204" pitchFamily="50" charset="-128"/>
                        <a:ea typeface="Meiryo UI" panose="020B0604030504040204" pitchFamily="50" charset="-128"/>
                      </a:rPr>
                      <a:t>愛知県</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2F-4076-9C31-092B9EA070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Sheet1!$C$23:$M$23</c:f>
              <c:strCache>
                <c:ptCount val="11"/>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strCache>
            </c:strRef>
          </c:cat>
          <c:val>
            <c:numRef>
              <c:f>Sheet1!$C$26:$M$26</c:f>
              <c:numCache>
                <c:formatCode>0.0%</c:formatCode>
                <c:ptCount val="11"/>
                <c:pt idx="0">
                  <c:v>0.4838326712002326</c:v>
                </c:pt>
                <c:pt idx="1">
                  <c:v>0.49073542914274859</c:v>
                </c:pt>
                <c:pt idx="2">
                  <c:v>0.49188294784829489</c:v>
                </c:pt>
                <c:pt idx="3">
                  <c:v>0.49716216219864001</c:v>
                </c:pt>
                <c:pt idx="4">
                  <c:v>0.49967621225416858</c:v>
                </c:pt>
                <c:pt idx="5">
                  <c:v>0.49596661060190972</c:v>
                </c:pt>
                <c:pt idx="6">
                  <c:v>0.49282531130169976</c:v>
                </c:pt>
                <c:pt idx="7">
                  <c:v>0.49418931887071638</c:v>
                </c:pt>
                <c:pt idx="8">
                  <c:v>0.4955613283842501</c:v>
                </c:pt>
                <c:pt idx="9">
                  <c:v>0.49543920670607267</c:v>
                </c:pt>
                <c:pt idx="10">
                  <c:v>0.49603333435006847</c:v>
                </c:pt>
              </c:numCache>
            </c:numRef>
          </c:val>
          <c:smooth val="0"/>
          <c:extLst>
            <c:ext xmlns:c16="http://schemas.microsoft.com/office/drawing/2014/chart" uri="{C3380CC4-5D6E-409C-BE32-E72D297353CC}">
              <c16:uniqueId val="{00000005-652F-4076-9C31-092B9EA0709D}"/>
            </c:ext>
          </c:extLst>
        </c:ser>
        <c:ser>
          <c:idx val="3"/>
          <c:order val="3"/>
          <c:tx>
            <c:strRef>
              <c:f>Sheet1!$B$27</c:f>
              <c:strCache>
                <c:ptCount val="1"/>
                <c:pt idx="0">
                  <c:v>全国</c:v>
                </c:pt>
              </c:strCache>
            </c:strRef>
          </c:tx>
          <c:spPr>
            <a:ln w="28575" cap="rnd">
              <a:solidFill>
                <a:srgbClr val="7030A0"/>
              </a:solidFill>
              <a:prstDash val="sysDot"/>
              <a:round/>
            </a:ln>
            <a:effectLst/>
          </c:spPr>
          <c:marker>
            <c:symbol val="square"/>
            <c:size val="5"/>
            <c:spPr>
              <a:solidFill>
                <a:srgbClr val="7030A0"/>
              </a:solidFill>
              <a:ln w="9525">
                <a:solidFill>
                  <a:srgbClr val="7030A0"/>
                </a:solidFill>
              </a:ln>
              <a:effectLst/>
            </c:spPr>
          </c:marker>
          <c:dLbls>
            <c:dLbl>
              <c:idx val="7"/>
              <c:layout>
                <c:manualLayout>
                  <c:x val="2.5839793281653748E-3"/>
                  <c:y val="-6.0733214799762972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ja-JP" altLang="en-US" sz="1200">
                        <a:latin typeface="Meiryo UI" panose="020B0604030504040204" pitchFamily="50" charset="-128"/>
                        <a:ea typeface="Meiryo UI" panose="020B0604030504040204" pitchFamily="50" charset="-128"/>
                      </a:rPr>
                      <a:t>全国</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2F-4076-9C31-092B9EA070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Sheet1!$C$23:$M$23</c:f>
              <c:strCache>
                <c:ptCount val="11"/>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strCache>
            </c:strRef>
          </c:cat>
          <c:val>
            <c:numRef>
              <c:f>Sheet1!$C$27:$M$27</c:f>
              <c:numCache>
                <c:formatCode>0.0%</c:formatCode>
                <c:ptCount val="11"/>
                <c:pt idx="0">
                  <c:v>0.43496923401693499</c:v>
                </c:pt>
                <c:pt idx="1">
                  <c:v>0.4411909429600181</c:v>
                </c:pt>
                <c:pt idx="2">
                  <c:v>0.44241279160550889</c:v>
                </c:pt>
                <c:pt idx="3">
                  <c:v>0.43939796300924766</c:v>
                </c:pt>
                <c:pt idx="4">
                  <c:v>0.44124100986279546</c:v>
                </c:pt>
                <c:pt idx="5">
                  <c:v>0.4417916986091337</c:v>
                </c:pt>
                <c:pt idx="6">
                  <c:v>0.44334720556770357</c:v>
                </c:pt>
                <c:pt idx="7">
                  <c:v>0.44812971886919806</c:v>
                </c:pt>
                <c:pt idx="8">
                  <c:v>0.45218764981884202</c:v>
                </c:pt>
                <c:pt idx="9">
                  <c:v>0.45717770171918642</c:v>
                </c:pt>
                <c:pt idx="10">
                  <c:v>0.46401644962302946</c:v>
                </c:pt>
              </c:numCache>
            </c:numRef>
          </c:val>
          <c:smooth val="0"/>
          <c:extLst>
            <c:ext xmlns:c16="http://schemas.microsoft.com/office/drawing/2014/chart" uri="{C3380CC4-5D6E-409C-BE32-E72D297353CC}">
              <c16:uniqueId val="{00000007-652F-4076-9C31-092B9EA0709D}"/>
            </c:ext>
          </c:extLst>
        </c:ser>
        <c:dLbls>
          <c:showLegendKey val="0"/>
          <c:showVal val="0"/>
          <c:showCatName val="0"/>
          <c:showSerName val="0"/>
          <c:showPercent val="0"/>
          <c:showBubbleSize val="0"/>
        </c:dLbls>
        <c:marker val="1"/>
        <c:smooth val="0"/>
        <c:axId val="484661199"/>
        <c:axId val="484663695"/>
      </c:lineChart>
      <c:catAx>
        <c:axId val="48466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4663695"/>
        <c:crosses val="autoZero"/>
        <c:auto val="1"/>
        <c:lblAlgn val="ctr"/>
        <c:lblOffset val="100"/>
        <c:noMultiLvlLbl val="0"/>
      </c:catAx>
      <c:valAx>
        <c:axId val="484663695"/>
        <c:scaling>
          <c:orientation val="minMax"/>
          <c:min val="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4661199"/>
        <c:crosses val="autoZero"/>
        <c:crossBetween val="between"/>
        <c:minorUnit val="1.0000000000000002E-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726634086065242E-2"/>
          <c:y val="0.20014207383513874"/>
          <c:w val="0.90522623071777331"/>
          <c:h val="0.6545113463388309"/>
        </c:manualLayout>
      </c:layout>
      <c:lineChart>
        <c:grouping val="standard"/>
        <c:varyColors val="0"/>
        <c:ser>
          <c:idx val="0"/>
          <c:order val="0"/>
          <c:tx>
            <c:strRef>
              <c:f>'2'!$N$8</c:f>
              <c:strCache>
                <c:ptCount val="1"/>
                <c:pt idx="0">
                  <c:v>東京</c:v>
                </c:pt>
              </c:strCache>
            </c:strRef>
          </c:tx>
          <c:spPr>
            <a:ln w="25400" cap="rnd">
              <a:solidFill>
                <a:schemeClr val="accent2"/>
              </a:solidFill>
              <a:prstDash val="sysDot"/>
              <a:round/>
            </a:ln>
            <a:effectLst/>
          </c:spPr>
          <c:marker>
            <c:symbol val="star"/>
            <c:size val="5"/>
            <c:spPr>
              <a:noFill/>
              <a:ln w="9525">
                <a:solidFill>
                  <a:schemeClr val="accent2"/>
                </a:solidFill>
              </a:ln>
              <a:effectLst/>
            </c:spPr>
          </c:marker>
          <c:dLbls>
            <c:dLbl>
              <c:idx val="9"/>
              <c:layout>
                <c:manualLayout>
                  <c:x val="-1.7317583148304151E-2"/>
                  <c:y val="2.60367424874404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4E-4D01-95FC-90E72D69B16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'2'!$O$7:$X$7</c:f>
              <c:strCache>
                <c:ptCount val="10"/>
                <c:pt idx="0">
                  <c:v>2006</c:v>
                </c:pt>
                <c:pt idx="1">
                  <c:v>07</c:v>
                </c:pt>
                <c:pt idx="2">
                  <c:v>08</c:v>
                </c:pt>
                <c:pt idx="3">
                  <c:v>09</c:v>
                </c:pt>
                <c:pt idx="4">
                  <c:v>10</c:v>
                </c:pt>
                <c:pt idx="5">
                  <c:v>11</c:v>
                </c:pt>
                <c:pt idx="6">
                  <c:v>12</c:v>
                </c:pt>
                <c:pt idx="7">
                  <c:v>13</c:v>
                </c:pt>
                <c:pt idx="8">
                  <c:v>14</c:v>
                </c:pt>
                <c:pt idx="9">
                  <c:v>2015</c:v>
                </c:pt>
              </c:strCache>
            </c:strRef>
          </c:cat>
          <c:val>
            <c:numRef>
              <c:f>'2'!$O$8:$X$8</c:f>
              <c:numCache>
                <c:formatCode>General</c:formatCode>
                <c:ptCount val="10"/>
                <c:pt idx="0">
                  <c:v>1</c:v>
                </c:pt>
                <c:pt idx="1">
                  <c:v>1</c:v>
                </c:pt>
                <c:pt idx="2">
                  <c:v>1</c:v>
                </c:pt>
                <c:pt idx="3">
                  <c:v>1</c:v>
                </c:pt>
                <c:pt idx="4">
                  <c:v>1</c:v>
                </c:pt>
                <c:pt idx="5">
                  <c:v>1</c:v>
                </c:pt>
                <c:pt idx="6">
                  <c:v>1</c:v>
                </c:pt>
                <c:pt idx="7">
                  <c:v>1</c:v>
                </c:pt>
                <c:pt idx="8">
                  <c:v>1</c:v>
                </c:pt>
                <c:pt idx="9">
                  <c:v>1</c:v>
                </c:pt>
              </c:numCache>
            </c:numRef>
          </c:val>
          <c:smooth val="0"/>
          <c:extLst>
            <c:ext xmlns:c16="http://schemas.microsoft.com/office/drawing/2014/chart" uri="{C3380CC4-5D6E-409C-BE32-E72D297353CC}">
              <c16:uniqueId val="{00000000-5184-43AC-A85A-906B805FB859}"/>
            </c:ext>
          </c:extLst>
        </c:ser>
        <c:ser>
          <c:idx val="1"/>
          <c:order val="1"/>
          <c:tx>
            <c:strRef>
              <c:f>'2'!$N$9</c:f>
              <c:strCache>
                <c:ptCount val="1"/>
                <c:pt idx="0">
                  <c:v>愛知</c:v>
                </c:pt>
              </c:strCache>
            </c:strRef>
          </c:tx>
          <c:spPr>
            <a:ln w="25400" cap="rnd">
              <a:solidFill>
                <a:schemeClr val="accent1"/>
              </a:solidFill>
              <a:prstDash val="sysDot"/>
              <a:round/>
            </a:ln>
            <a:effectLst/>
          </c:spPr>
          <c:marker>
            <c:symbol val="square"/>
            <c:size val="5"/>
            <c:spPr>
              <a:noFill/>
              <a:ln w="9525">
                <a:solidFill>
                  <a:schemeClr val="accent1"/>
                </a:solidFill>
              </a:ln>
              <a:effectLst/>
            </c:spPr>
          </c:marker>
          <c:dLbls>
            <c:dLbl>
              <c:idx val="9"/>
              <c:layout>
                <c:manualLayout>
                  <c:x val="-1.5108019810214167E-2"/>
                  <c:y val="3.257656744670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4E-4D01-95FC-90E72D69B16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'2'!$O$7:$X$7</c:f>
              <c:strCache>
                <c:ptCount val="10"/>
                <c:pt idx="0">
                  <c:v>2006</c:v>
                </c:pt>
                <c:pt idx="1">
                  <c:v>07</c:v>
                </c:pt>
                <c:pt idx="2">
                  <c:v>08</c:v>
                </c:pt>
                <c:pt idx="3">
                  <c:v>09</c:v>
                </c:pt>
                <c:pt idx="4">
                  <c:v>10</c:v>
                </c:pt>
                <c:pt idx="5">
                  <c:v>11</c:v>
                </c:pt>
                <c:pt idx="6">
                  <c:v>12</c:v>
                </c:pt>
                <c:pt idx="7">
                  <c:v>13</c:v>
                </c:pt>
                <c:pt idx="8">
                  <c:v>14</c:v>
                </c:pt>
                <c:pt idx="9">
                  <c:v>2015</c:v>
                </c:pt>
              </c:strCache>
            </c:strRef>
          </c:cat>
          <c:val>
            <c:numRef>
              <c:f>'2'!$O$9:$X$9</c:f>
              <c:numCache>
                <c:formatCode>General</c:formatCode>
                <c:ptCount val="10"/>
                <c:pt idx="0">
                  <c:v>5</c:v>
                </c:pt>
                <c:pt idx="1">
                  <c:v>5</c:v>
                </c:pt>
                <c:pt idx="2">
                  <c:v>9</c:v>
                </c:pt>
                <c:pt idx="3">
                  <c:v>20</c:v>
                </c:pt>
                <c:pt idx="4">
                  <c:v>16</c:v>
                </c:pt>
                <c:pt idx="5">
                  <c:v>13</c:v>
                </c:pt>
                <c:pt idx="6">
                  <c:v>6</c:v>
                </c:pt>
                <c:pt idx="7">
                  <c:v>6</c:v>
                </c:pt>
                <c:pt idx="8">
                  <c:v>8</c:v>
                </c:pt>
                <c:pt idx="9">
                  <c:v>8</c:v>
                </c:pt>
              </c:numCache>
            </c:numRef>
          </c:val>
          <c:smooth val="0"/>
          <c:extLst>
            <c:ext xmlns:c16="http://schemas.microsoft.com/office/drawing/2014/chart" uri="{C3380CC4-5D6E-409C-BE32-E72D297353CC}">
              <c16:uniqueId val="{00000001-5184-43AC-A85A-906B805FB859}"/>
            </c:ext>
          </c:extLst>
        </c:ser>
        <c:ser>
          <c:idx val="2"/>
          <c:order val="2"/>
          <c:tx>
            <c:strRef>
              <c:f>'2'!$N$10</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9"/>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4E-4D01-95FC-90E72D69B16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'2'!$O$7:$X$7</c:f>
              <c:strCache>
                <c:ptCount val="10"/>
                <c:pt idx="0">
                  <c:v>2006</c:v>
                </c:pt>
                <c:pt idx="1">
                  <c:v>07</c:v>
                </c:pt>
                <c:pt idx="2">
                  <c:v>08</c:v>
                </c:pt>
                <c:pt idx="3">
                  <c:v>09</c:v>
                </c:pt>
                <c:pt idx="4">
                  <c:v>10</c:v>
                </c:pt>
                <c:pt idx="5">
                  <c:v>11</c:v>
                </c:pt>
                <c:pt idx="6">
                  <c:v>12</c:v>
                </c:pt>
                <c:pt idx="7">
                  <c:v>13</c:v>
                </c:pt>
                <c:pt idx="8">
                  <c:v>14</c:v>
                </c:pt>
                <c:pt idx="9">
                  <c:v>2015</c:v>
                </c:pt>
              </c:strCache>
            </c:strRef>
          </c:cat>
          <c:val>
            <c:numRef>
              <c:f>'2'!$O$10:$X$10</c:f>
              <c:numCache>
                <c:formatCode>General</c:formatCode>
                <c:ptCount val="10"/>
                <c:pt idx="0">
                  <c:v>9</c:v>
                </c:pt>
                <c:pt idx="1">
                  <c:v>15</c:v>
                </c:pt>
                <c:pt idx="2">
                  <c:v>16</c:v>
                </c:pt>
                <c:pt idx="3">
                  <c:v>14</c:v>
                </c:pt>
                <c:pt idx="4">
                  <c:v>13</c:v>
                </c:pt>
                <c:pt idx="5">
                  <c:v>20</c:v>
                </c:pt>
                <c:pt idx="6">
                  <c:v>20</c:v>
                </c:pt>
                <c:pt idx="7">
                  <c:v>22</c:v>
                </c:pt>
                <c:pt idx="8">
                  <c:v>23</c:v>
                </c:pt>
                <c:pt idx="9">
                  <c:v>27</c:v>
                </c:pt>
              </c:numCache>
            </c:numRef>
          </c:val>
          <c:smooth val="0"/>
          <c:extLst>
            <c:ext xmlns:c16="http://schemas.microsoft.com/office/drawing/2014/chart" uri="{C3380CC4-5D6E-409C-BE32-E72D297353CC}">
              <c16:uniqueId val="{00000002-5184-43AC-A85A-906B805FB859}"/>
            </c:ext>
          </c:extLst>
        </c:ser>
        <c:dLbls>
          <c:showLegendKey val="0"/>
          <c:showVal val="0"/>
          <c:showCatName val="0"/>
          <c:showSerName val="0"/>
          <c:showPercent val="0"/>
          <c:showBubbleSize val="0"/>
        </c:dLbls>
        <c:marker val="1"/>
        <c:smooth val="0"/>
        <c:axId val="437803648"/>
        <c:axId val="437805216"/>
      </c:lineChart>
      <c:catAx>
        <c:axId val="437803648"/>
        <c:scaling>
          <c:orientation val="minMax"/>
        </c:scaling>
        <c:delete val="0"/>
        <c:axPos val="t"/>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a:solidFill>
                      <a:schemeClr val="tx1"/>
                    </a:solidFill>
                    <a:latin typeface="Meiryo UI" panose="020B0604030504040204" pitchFamily="50" charset="-128"/>
                    <a:ea typeface="Meiryo UI" panose="020B0604030504040204" pitchFamily="50" charset="-128"/>
                  </a:rPr>
                  <a:t>ｂ</a:t>
                </a:r>
                <a:r>
                  <a:rPr lang="en-US" altLang="ja-JP" sz="1000">
                    <a:solidFill>
                      <a:schemeClr val="tx1"/>
                    </a:solidFill>
                    <a:latin typeface="Meiryo UI" panose="020B0604030504040204" pitchFamily="50" charset="-128"/>
                    <a:ea typeface="Meiryo UI" panose="020B0604030504040204" pitchFamily="50" charset="-128"/>
                  </a:rPr>
                  <a:t>.</a:t>
                </a:r>
                <a:r>
                  <a:rPr lang="ja-JP" altLang="en-US" sz="1000" baseline="0">
                    <a:solidFill>
                      <a:schemeClr val="tx1"/>
                    </a:solidFill>
                    <a:latin typeface="Meiryo UI" panose="020B0604030504040204" pitchFamily="50" charset="-128"/>
                    <a:ea typeface="Meiryo UI" panose="020B0604030504040204" pitchFamily="50" charset="-128"/>
                  </a:rPr>
                  <a:t> </a:t>
                </a:r>
                <a:r>
                  <a:rPr lang="en-US" altLang="ja-JP" sz="1000" baseline="0">
                    <a:solidFill>
                      <a:schemeClr val="tx1"/>
                    </a:solidFill>
                    <a:latin typeface="Meiryo UI" panose="020B0604030504040204" pitchFamily="50" charset="-128"/>
                    <a:ea typeface="Meiryo UI" panose="020B0604030504040204" pitchFamily="50" charset="-128"/>
                  </a:rPr>
                  <a:t>47</a:t>
                </a:r>
                <a:r>
                  <a:rPr lang="ja-JP" altLang="en-US" sz="1000" baseline="0">
                    <a:solidFill>
                      <a:schemeClr val="tx1"/>
                    </a:solidFill>
                    <a:latin typeface="Meiryo UI" panose="020B0604030504040204" pitchFamily="50" charset="-128"/>
                    <a:ea typeface="Meiryo UI" panose="020B0604030504040204" pitchFamily="50" charset="-128"/>
                  </a:rPr>
                  <a:t>都道府県での順位</a:t>
                </a:r>
                <a:endParaRPr lang="ja-JP" altLang="en-US" sz="1000">
                  <a:solidFill>
                    <a:schemeClr val="tx1"/>
                  </a:solidFill>
                  <a:latin typeface="Meiryo UI" panose="020B0604030504040204" pitchFamily="50" charset="-128"/>
                  <a:ea typeface="Meiryo UI" panose="020B0604030504040204" pitchFamily="50" charset="-128"/>
                </a:endParaRPr>
              </a:p>
            </c:rich>
          </c:tx>
          <c:layout>
            <c:manualLayout>
              <c:xMode val="edge"/>
              <c:yMode val="edge"/>
              <c:x val="2.0243937953422237E-3"/>
              <c:y val="5.393821779617995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high"/>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05216"/>
        <c:crosses val="autoZero"/>
        <c:auto val="1"/>
        <c:lblAlgn val="ctr"/>
        <c:lblOffset val="100"/>
        <c:noMultiLvlLbl val="0"/>
      </c:catAx>
      <c:valAx>
        <c:axId val="437805216"/>
        <c:scaling>
          <c:orientation val="maxMin"/>
          <c:max val="30"/>
          <c:min val="0"/>
        </c:scaling>
        <c:delete val="0"/>
        <c:axPos val="l"/>
        <c:majorGridlines>
          <c:spPr>
            <a:ln w="6350" cap="flat" cmpd="sng" algn="ctr">
              <a:solidFill>
                <a:schemeClr val="accent1"/>
              </a:solidFill>
              <a:prstDash val="dash"/>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a:solidFill>
                      <a:schemeClr val="tx1"/>
                    </a:solidFill>
                    <a:latin typeface="Meiryo UI" panose="020B0604030504040204" pitchFamily="50" charset="-128"/>
                    <a:ea typeface="Meiryo UI" panose="020B0604030504040204" pitchFamily="50" charset="-128"/>
                  </a:rPr>
                  <a:t>（順位）</a:t>
                </a:r>
              </a:p>
            </c:rich>
          </c:tx>
          <c:layout>
            <c:manualLayout>
              <c:xMode val="edge"/>
              <c:yMode val="edge"/>
              <c:x val="0"/>
              <c:y val="0.11438853161266116"/>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03648"/>
        <c:crosses val="autoZero"/>
        <c:crossBetween val="between"/>
        <c:majorUnit val="5"/>
      </c:valAx>
      <c:spPr>
        <a:noFill/>
        <a:ln>
          <a:solidFill>
            <a:schemeClr val="tx2"/>
          </a:solidFill>
        </a:ln>
        <a:effectLst/>
      </c:spPr>
    </c:plotArea>
    <c:legend>
      <c:legendPos val="b"/>
      <c:layout>
        <c:manualLayout>
          <c:xMode val="edge"/>
          <c:yMode val="edge"/>
          <c:x val="0.24790579952205977"/>
          <c:y val="0.93601033822971125"/>
          <c:w val="0.50418840095588047"/>
          <c:h val="6.39896617702887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61523689755128E-2"/>
          <c:y val="0.1975148284097121"/>
          <c:w val="0.89441523187514493"/>
          <c:h val="0.66618767810402979"/>
        </c:manualLayout>
      </c:layout>
      <c:lineChart>
        <c:grouping val="standard"/>
        <c:varyColors val="0"/>
        <c:ser>
          <c:idx val="0"/>
          <c:order val="0"/>
          <c:tx>
            <c:strRef>
              <c:f>'2'!$N$3</c:f>
              <c:strCache>
                <c:ptCount val="1"/>
                <c:pt idx="0">
                  <c:v>東京</c:v>
                </c:pt>
              </c:strCache>
            </c:strRef>
          </c:tx>
          <c:spPr>
            <a:ln w="25400" cap="rnd">
              <a:solidFill>
                <a:schemeClr val="accent2"/>
              </a:solidFill>
              <a:prstDash val="sysDot"/>
              <a:round/>
            </a:ln>
            <a:effectLst/>
          </c:spPr>
          <c:marker>
            <c:symbol val="star"/>
            <c:size val="5"/>
            <c:spPr>
              <a:noFill/>
              <a:ln w="9525">
                <a:solidFill>
                  <a:schemeClr val="accent2"/>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5B-44CE-AD43-A94CD33EBA6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'2'!$O$2:$X$2</c:f>
              <c:strCache>
                <c:ptCount val="10"/>
                <c:pt idx="0">
                  <c:v>2006</c:v>
                </c:pt>
                <c:pt idx="1">
                  <c:v>07</c:v>
                </c:pt>
                <c:pt idx="2">
                  <c:v>08</c:v>
                </c:pt>
                <c:pt idx="3">
                  <c:v>09</c:v>
                </c:pt>
                <c:pt idx="4">
                  <c:v>10</c:v>
                </c:pt>
                <c:pt idx="5">
                  <c:v>11</c:v>
                </c:pt>
                <c:pt idx="6">
                  <c:v>12</c:v>
                </c:pt>
                <c:pt idx="7">
                  <c:v>13</c:v>
                </c:pt>
                <c:pt idx="8">
                  <c:v>14</c:v>
                </c:pt>
                <c:pt idx="9">
                  <c:v>2015</c:v>
                </c:pt>
              </c:strCache>
            </c:strRef>
          </c:cat>
          <c:val>
            <c:numRef>
              <c:f>'2'!$O$3:$X$3</c:f>
              <c:numCache>
                <c:formatCode>#,##0_ </c:formatCode>
                <c:ptCount val="10"/>
                <c:pt idx="0">
                  <c:v>604.8505307138671</c:v>
                </c:pt>
                <c:pt idx="1">
                  <c:v>595.40344216476728</c:v>
                </c:pt>
                <c:pt idx="2">
                  <c:v>565.19825126438934</c:v>
                </c:pt>
                <c:pt idx="3">
                  <c:v>534.87323692368864</c:v>
                </c:pt>
                <c:pt idx="4">
                  <c:v>536.37644850961146</c:v>
                </c:pt>
                <c:pt idx="5">
                  <c:v>542.92806316563895</c:v>
                </c:pt>
                <c:pt idx="6">
                  <c:v>540.48331531587075</c:v>
                </c:pt>
                <c:pt idx="7">
                  <c:v>543.34980733489101</c:v>
                </c:pt>
                <c:pt idx="8">
                  <c:v>546.90508870019983</c:v>
                </c:pt>
                <c:pt idx="9">
                  <c:v>551.24212455673285</c:v>
                </c:pt>
              </c:numCache>
            </c:numRef>
          </c:val>
          <c:smooth val="0"/>
          <c:extLst>
            <c:ext xmlns:c16="http://schemas.microsoft.com/office/drawing/2014/chart" uri="{C3380CC4-5D6E-409C-BE32-E72D297353CC}">
              <c16:uniqueId val="{00000000-C432-4AE9-85F8-0E1D541D7127}"/>
            </c:ext>
          </c:extLst>
        </c:ser>
        <c:ser>
          <c:idx val="1"/>
          <c:order val="1"/>
          <c:tx>
            <c:strRef>
              <c:f>'2'!$N$4</c:f>
              <c:strCache>
                <c:ptCount val="1"/>
                <c:pt idx="0">
                  <c:v>愛知</c:v>
                </c:pt>
              </c:strCache>
            </c:strRef>
          </c:tx>
          <c:spPr>
            <a:ln w="25400" cap="rnd">
              <a:solidFill>
                <a:schemeClr val="accent1"/>
              </a:solidFill>
              <a:prstDash val="sysDot"/>
              <a:round/>
            </a:ln>
            <a:effectLst/>
          </c:spPr>
          <c:marker>
            <c:symbol val="square"/>
            <c:size val="5"/>
            <c:spPr>
              <a:noFill/>
              <a:ln w="9525">
                <a:solidFill>
                  <a:schemeClr val="accent1"/>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5B-44CE-AD43-A94CD33EBA6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'2'!$O$2:$X$2</c:f>
              <c:strCache>
                <c:ptCount val="10"/>
                <c:pt idx="0">
                  <c:v>2006</c:v>
                </c:pt>
                <c:pt idx="1">
                  <c:v>07</c:v>
                </c:pt>
                <c:pt idx="2">
                  <c:v>08</c:v>
                </c:pt>
                <c:pt idx="3">
                  <c:v>09</c:v>
                </c:pt>
                <c:pt idx="4">
                  <c:v>10</c:v>
                </c:pt>
                <c:pt idx="5">
                  <c:v>11</c:v>
                </c:pt>
                <c:pt idx="6">
                  <c:v>12</c:v>
                </c:pt>
                <c:pt idx="7">
                  <c:v>13</c:v>
                </c:pt>
                <c:pt idx="8">
                  <c:v>14</c:v>
                </c:pt>
                <c:pt idx="9">
                  <c:v>2015</c:v>
                </c:pt>
              </c:strCache>
            </c:strRef>
          </c:cat>
          <c:val>
            <c:numRef>
              <c:f>'2'!$O$4:$X$4</c:f>
              <c:numCache>
                <c:formatCode>#,##0_ </c:formatCode>
                <c:ptCount val="10"/>
                <c:pt idx="0">
                  <c:v>383.96965850420668</c:v>
                </c:pt>
                <c:pt idx="1">
                  <c:v>392.15719909560198</c:v>
                </c:pt>
                <c:pt idx="2">
                  <c:v>346.98611838896164</c:v>
                </c:pt>
                <c:pt idx="3">
                  <c:v>325.79957551707713</c:v>
                </c:pt>
                <c:pt idx="4">
                  <c:v>333.14335626543124</c:v>
                </c:pt>
                <c:pt idx="5">
                  <c:v>348.98649140487123</c:v>
                </c:pt>
                <c:pt idx="6">
                  <c:v>367.72483141369736</c:v>
                </c:pt>
                <c:pt idx="7">
                  <c:v>374.8691270969332</c:v>
                </c:pt>
                <c:pt idx="8">
                  <c:v>378.61613159946728</c:v>
                </c:pt>
                <c:pt idx="9">
                  <c:v>386.25846036577218</c:v>
                </c:pt>
              </c:numCache>
            </c:numRef>
          </c:val>
          <c:smooth val="0"/>
          <c:extLst>
            <c:ext xmlns:c16="http://schemas.microsoft.com/office/drawing/2014/chart" uri="{C3380CC4-5D6E-409C-BE32-E72D297353CC}">
              <c16:uniqueId val="{00000001-C432-4AE9-85F8-0E1D541D7127}"/>
            </c:ext>
          </c:extLst>
        </c:ser>
        <c:ser>
          <c:idx val="2"/>
          <c:order val="2"/>
          <c:tx>
            <c:strRef>
              <c:f>'2'!$N$5</c:f>
              <c:strCache>
                <c:ptCount val="1"/>
                <c:pt idx="0">
                  <c:v>大阪</c:v>
                </c:pt>
              </c:strCache>
            </c:strRef>
          </c:tx>
          <c:spPr>
            <a:ln w="22225" cap="rnd">
              <a:solidFill>
                <a:srgbClr val="FF0000"/>
              </a:solidFill>
              <a:round/>
            </a:ln>
            <a:effectLst/>
          </c:spPr>
          <c:marker>
            <c:symbol val="circle"/>
            <c:size val="5"/>
            <c:spPr>
              <a:solidFill>
                <a:srgbClr val="FF0000"/>
              </a:solidFill>
              <a:ln w="9525">
                <a:noFill/>
              </a:ln>
              <a:effectLst/>
            </c:spPr>
          </c:marker>
          <c:dLbls>
            <c:dLbl>
              <c:idx val="9"/>
              <c:layout>
                <c:manualLayout>
                  <c:x val="-1.9624150027483724E-2"/>
                  <c:y val="4.0984442830710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32-4AE9-85F8-0E1D541D7127}"/>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'2'!$O$2:$X$2</c:f>
              <c:strCache>
                <c:ptCount val="10"/>
                <c:pt idx="0">
                  <c:v>2006</c:v>
                </c:pt>
                <c:pt idx="1">
                  <c:v>07</c:v>
                </c:pt>
                <c:pt idx="2">
                  <c:v>08</c:v>
                </c:pt>
                <c:pt idx="3">
                  <c:v>09</c:v>
                </c:pt>
                <c:pt idx="4">
                  <c:v>10</c:v>
                </c:pt>
                <c:pt idx="5">
                  <c:v>11</c:v>
                </c:pt>
                <c:pt idx="6">
                  <c:v>12</c:v>
                </c:pt>
                <c:pt idx="7">
                  <c:v>13</c:v>
                </c:pt>
                <c:pt idx="8">
                  <c:v>14</c:v>
                </c:pt>
                <c:pt idx="9">
                  <c:v>2015</c:v>
                </c:pt>
              </c:strCache>
            </c:strRef>
          </c:cat>
          <c:val>
            <c:numRef>
              <c:f>'2'!$O$5:$X$5</c:f>
              <c:numCache>
                <c:formatCode>#,##0_ </c:formatCode>
                <c:ptCount val="10"/>
                <c:pt idx="0">
                  <c:v>356.48801914381585</c:v>
                </c:pt>
                <c:pt idx="1">
                  <c:v>352.40899564133963</c:v>
                </c:pt>
                <c:pt idx="2">
                  <c:v>335.53427401692863</c:v>
                </c:pt>
                <c:pt idx="3">
                  <c:v>331.59430506196009</c:v>
                </c:pt>
                <c:pt idx="4">
                  <c:v>335.86794273593114</c:v>
                </c:pt>
                <c:pt idx="5">
                  <c:v>341.18004375496633</c:v>
                </c:pt>
                <c:pt idx="6">
                  <c:v>336.92009141438365</c:v>
                </c:pt>
                <c:pt idx="7">
                  <c:v>340.74872482566707</c:v>
                </c:pt>
                <c:pt idx="8">
                  <c:v>342.28060545866992</c:v>
                </c:pt>
                <c:pt idx="9">
                  <c:v>345.95511336710388</c:v>
                </c:pt>
              </c:numCache>
            </c:numRef>
          </c:val>
          <c:smooth val="0"/>
          <c:extLst>
            <c:ext xmlns:c16="http://schemas.microsoft.com/office/drawing/2014/chart" uri="{C3380CC4-5D6E-409C-BE32-E72D297353CC}">
              <c16:uniqueId val="{00000005-C432-4AE9-85F8-0E1D541D7127}"/>
            </c:ext>
          </c:extLst>
        </c:ser>
        <c:ser>
          <c:idx val="3"/>
          <c:order val="3"/>
          <c:tx>
            <c:strRef>
              <c:f>'2'!$N$6</c:f>
              <c:strCache>
                <c:ptCount val="1"/>
                <c:pt idx="0">
                  <c:v>平均</c:v>
                </c:pt>
              </c:strCache>
            </c:strRef>
          </c:tx>
          <c:spPr>
            <a:ln w="25400" cap="rnd">
              <a:solidFill>
                <a:schemeClr val="tx1"/>
              </a:solidFill>
              <a:prstDash val="sysDot"/>
              <a:round/>
            </a:ln>
            <a:effectLst/>
          </c:spPr>
          <c:marker>
            <c:symbol val="circle"/>
            <c:size val="5"/>
            <c:spPr>
              <a:noFill/>
              <a:ln w="9525">
                <a:solidFill>
                  <a:schemeClr val="tx1"/>
                </a:solidFill>
              </a:ln>
              <a:effectLst/>
            </c:spPr>
          </c:marker>
          <c:dLbls>
            <c:dLbl>
              <c:idx val="9"/>
              <c:layout>
                <c:manualLayout>
                  <c:x val="-1.252236899356737E-2"/>
                  <c:y val="-2.8275633346475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5B-44CE-AD43-A94CD33EBA6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'2'!$O$2:$X$2</c:f>
              <c:strCache>
                <c:ptCount val="10"/>
                <c:pt idx="0">
                  <c:v>2006</c:v>
                </c:pt>
                <c:pt idx="1">
                  <c:v>07</c:v>
                </c:pt>
                <c:pt idx="2">
                  <c:v>08</c:v>
                </c:pt>
                <c:pt idx="3">
                  <c:v>09</c:v>
                </c:pt>
                <c:pt idx="4">
                  <c:v>10</c:v>
                </c:pt>
                <c:pt idx="5">
                  <c:v>11</c:v>
                </c:pt>
                <c:pt idx="6">
                  <c:v>12</c:v>
                </c:pt>
                <c:pt idx="7">
                  <c:v>13</c:v>
                </c:pt>
                <c:pt idx="8">
                  <c:v>14</c:v>
                </c:pt>
                <c:pt idx="9">
                  <c:v>2015</c:v>
                </c:pt>
              </c:strCache>
            </c:strRef>
          </c:cat>
          <c:val>
            <c:numRef>
              <c:f>'2'!$O$6:$X$6</c:f>
              <c:numCache>
                <c:formatCode>#,##0_ </c:formatCode>
                <c:ptCount val="10"/>
                <c:pt idx="0">
                  <c:v>340.1496134651772</c:v>
                </c:pt>
                <c:pt idx="1">
                  <c:v>341.98348949084175</c:v>
                </c:pt>
                <c:pt idx="2">
                  <c:v>327.65749203395478</c:v>
                </c:pt>
                <c:pt idx="3">
                  <c:v>322.72379258430965</c:v>
                </c:pt>
                <c:pt idx="4">
                  <c:v>331.83468732651033</c:v>
                </c:pt>
                <c:pt idx="5">
                  <c:v>337.73855787618623</c:v>
                </c:pt>
                <c:pt idx="6">
                  <c:v>334.91951962740336</c:v>
                </c:pt>
                <c:pt idx="7">
                  <c:v>343.0971295199638</c:v>
                </c:pt>
                <c:pt idx="8">
                  <c:v>346.58347242576906</c:v>
                </c:pt>
                <c:pt idx="9">
                  <c:v>357.13817829781351</c:v>
                </c:pt>
              </c:numCache>
            </c:numRef>
          </c:val>
          <c:smooth val="0"/>
          <c:extLst>
            <c:ext xmlns:c16="http://schemas.microsoft.com/office/drawing/2014/chart" uri="{C3380CC4-5D6E-409C-BE32-E72D297353CC}">
              <c16:uniqueId val="{00000006-C432-4AE9-85F8-0E1D541D7127}"/>
            </c:ext>
          </c:extLst>
        </c:ser>
        <c:dLbls>
          <c:showLegendKey val="0"/>
          <c:showVal val="0"/>
          <c:showCatName val="0"/>
          <c:showSerName val="0"/>
          <c:showPercent val="0"/>
          <c:showBubbleSize val="0"/>
        </c:dLbls>
        <c:marker val="1"/>
        <c:smooth val="0"/>
        <c:axId val="437802080"/>
        <c:axId val="437803256"/>
      </c:lineChart>
      <c:catAx>
        <c:axId val="4378020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000" dirty="0">
                    <a:solidFill>
                      <a:schemeClr val="tx1"/>
                    </a:solidFill>
                    <a:latin typeface="Meiryo UI" panose="020B0604030504040204" pitchFamily="50" charset="-128"/>
                    <a:ea typeface="Meiryo UI" panose="020B0604030504040204" pitchFamily="50" charset="-128"/>
                  </a:rPr>
                  <a:t>a.</a:t>
                </a:r>
                <a:r>
                  <a:rPr lang="ja-JP" altLang="en-US" sz="1000" dirty="0">
                    <a:solidFill>
                      <a:schemeClr val="tx1"/>
                    </a:solidFill>
                    <a:latin typeface="Meiryo UI" panose="020B0604030504040204" pitchFamily="50" charset="-128"/>
                    <a:ea typeface="Meiryo UI" panose="020B0604030504040204" pitchFamily="50" charset="-128"/>
                  </a:rPr>
                  <a:t>３都府県と</a:t>
                </a:r>
                <a:r>
                  <a:rPr lang="en-US" altLang="ja-JP" sz="1000" dirty="0">
                    <a:solidFill>
                      <a:schemeClr val="tx1"/>
                    </a:solidFill>
                    <a:latin typeface="Meiryo UI" panose="020B0604030504040204" pitchFamily="50" charset="-128"/>
                    <a:ea typeface="Meiryo UI" panose="020B0604030504040204" pitchFamily="50" charset="-128"/>
                  </a:rPr>
                  <a:t>47</a:t>
                </a:r>
                <a:r>
                  <a:rPr lang="ja-JP" altLang="en-US" sz="1000" dirty="0" smtClean="0">
                    <a:solidFill>
                      <a:schemeClr val="tx1"/>
                    </a:solidFill>
                    <a:latin typeface="Meiryo UI" panose="020B0604030504040204" pitchFamily="50" charset="-128"/>
                    <a:ea typeface="Meiryo UI" panose="020B0604030504040204" pitchFamily="50" charset="-128"/>
                  </a:rPr>
                  <a:t>都道府県平均</a:t>
                </a:r>
                <a:endParaRPr lang="ja-JP" altLang="en-US" sz="1000" dirty="0">
                  <a:solidFill>
                    <a:schemeClr val="tx1"/>
                  </a:solidFill>
                  <a:latin typeface="Meiryo UI" panose="020B0604030504040204" pitchFamily="50" charset="-128"/>
                  <a:ea typeface="Meiryo UI" panose="020B0604030504040204" pitchFamily="50" charset="-128"/>
                </a:endParaRPr>
              </a:p>
            </c:rich>
          </c:tx>
          <c:layout>
            <c:manualLayout>
              <c:xMode val="edge"/>
              <c:yMode val="edge"/>
              <c:x val="3.2025430295762936E-2"/>
              <c:y val="5.519989980120816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03256"/>
        <c:crosses val="autoZero"/>
        <c:auto val="1"/>
        <c:lblAlgn val="ctr"/>
        <c:lblOffset val="100"/>
        <c:noMultiLvlLbl val="0"/>
      </c:catAx>
      <c:valAx>
        <c:axId val="437803256"/>
        <c:scaling>
          <c:orientation val="minMax"/>
          <c:min val="300"/>
        </c:scaling>
        <c:delete val="0"/>
        <c:axPos val="l"/>
        <c:majorGridlines>
          <c:spPr>
            <a:ln w="6350" cap="flat" cmpd="sng" algn="ctr">
              <a:solidFill>
                <a:schemeClr val="accent1"/>
              </a:solidFill>
              <a:prstDash val="dash"/>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dirty="0">
                    <a:solidFill>
                      <a:schemeClr val="tx1"/>
                    </a:solidFill>
                    <a:latin typeface="Meiryo UI" panose="020B0604030504040204" pitchFamily="50" charset="-128"/>
                    <a:ea typeface="Meiryo UI" panose="020B0604030504040204" pitchFamily="50" charset="-128"/>
                  </a:rPr>
                  <a:t>（万円）</a:t>
                </a:r>
              </a:p>
            </c:rich>
          </c:tx>
          <c:layout>
            <c:manualLayout>
              <c:xMode val="edge"/>
              <c:yMode val="edge"/>
              <c:x val="0"/>
              <c:y val="0.11134141132567497"/>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02080"/>
        <c:crosses val="autoZero"/>
        <c:crossBetween val="between"/>
        <c:majorUnit val="50"/>
      </c:valAx>
      <c:spPr>
        <a:noFill/>
        <a:ln>
          <a:solidFill>
            <a:schemeClr val="tx2"/>
          </a:solidFill>
        </a:ln>
        <a:effectLst/>
      </c:spPr>
    </c:plotArea>
    <c:legend>
      <c:legendPos val="b"/>
      <c:layout>
        <c:manualLayout>
          <c:xMode val="edge"/>
          <c:yMode val="edge"/>
          <c:x val="0.1803395985225994"/>
          <c:y val="0.93515018578525988"/>
          <c:w val="0.63418981737731495"/>
          <c:h val="6.484981421474014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賃金俸給!$M$2</c:f>
              <c:strCache>
                <c:ptCount val="1"/>
                <c:pt idx="0">
                  <c:v>東京</c:v>
                </c:pt>
              </c:strCache>
            </c:strRef>
          </c:tx>
          <c:spPr>
            <a:ln w="25400" cap="rnd">
              <a:solidFill>
                <a:srgbClr val="7030A0"/>
              </a:solidFill>
              <a:prstDash val="sysDot"/>
              <a:round/>
            </a:ln>
            <a:effectLst/>
          </c:spPr>
          <c:marker>
            <c:symbol val="star"/>
            <c:size val="5"/>
            <c:spPr>
              <a:noFill/>
              <a:ln w="9525">
                <a:solidFill>
                  <a:srgbClr val="7030A0"/>
                </a:solidFill>
              </a:ln>
              <a:effectLst/>
            </c:spPr>
          </c:marker>
          <c:cat>
            <c:strRef>
              <c:f>賃金俸給!$N$1:$W$1</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賃金俸給!$N$2:$W$2</c:f>
              <c:numCache>
                <c:formatCode>0.0_ </c:formatCode>
                <c:ptCount val="10"/>
                <c:pt idx="0">
                  <c:v>498.59720543272584</c:v>
                </c:pt>
                <c:pt idx="1">
                  <c:v>505.43426266831756</c:v>
                </c:pt>
                <c:pt idx="2">
                  <c:v>506.65918184326159</c:v>
                </c:pt>
                <c:pt idx="3">
                  <c:v>472.20919358252178</c:v>
                </c:pt>
                <c:pt idx="4">
                  <c:v>458.89492434013351</c:v>
                </c:pt>
                <c:pt idx="5">
                  <c:v>457.84390015370667</c:v>
                </c:pt>
                <c:pt idx="6">
                  <c:v>455.61058414214983</c:v>
                </c:pt>
                <c:pt idx="7">
                  <c:v>454.79550472405481</c:v>
                </c:pt>
                <c:pt idx="8">
                  <c:v>452.01718057016552</c:v>
                </c:pt>
                <c:pt idx="9">
                  <c:v>448.73837094591022</c:v>
                </c:pt>
              </c:numCache>
            </c:numRef>
          </c:val>
          <c:smooth val="0"/>
          <c:extLst>
            <c:ext xmlns:c16="http://schemas.microsoft.com/office/drawing/2014/chart" uri="{C3380CC4-5D6E-409C-BE32-E72D297353CC}">
              <c16:uniqueId val="{00000000-72E0-4C3B-962C-45D18BC192D2}"/>
            </c:ext>
          </c:extLst>
        </c:ser>
        <c:ser>
          <c:idx val="1"/>
          <c:order val="1"/>
          <c:tx>
            <c:strRef>
              <c:f>賃金俸給!$M$3</c:f>
              <c:strCache>
                <c:ptCount val="1"/>
                <c:pt idx="0">
                  <c:v>愛知</c:v>
                </c:pt>
              </c:strCache>
            </c:strRef>
          </c:tx>
          <c:spPr>
            <a:ln w="25400" cap="rnd">
              <a:solidFill>
                <a:srgbClr val="0070C0"/>
              </a:solidFill>
              <a:prstDash val="sysDot"/>
              <a:round/>
            </a:ln>
            <a:effectLst/>
          </c:spPr>
          <c:marker>
            <c:symbol val="square"/>
            <c:size val="5"/>
            <c:spPr>
              <a:noFill/>
              <a:ln w="9525">
                <a:solidFill>
                  <a:srgbClr val="0070C0"/>
                </a:solidFill>
              </a:ln>
              <a:effectLst/>
            </c:spPr>
          </c:marker>
          <c:cat>
            <c:strRef>
              <c:f>賃金俸給!$N$1:$W$1</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賃金俸給!$N$3:$W$3</c:f>
              <c:numCache>
                <c:formatCode>0.0_ </c:formatCode>
                <c:ptCount val="10"/>
                <c:pt idx="0">
                  <c:v>426.26141233305395</c:v>
                </c:pt>
                <c:pt idx="1">
                  <c:v>426.4700997529813</c:v>
                </c:pt>
                <c:pt idx="2">
                  <c:v>420.46861004916093</c:v>
                </c:pt>
                <c:pt idx="3">
                  <c:v>393.01690893715448</c:v>
                </c:pt>
                <c:pt idx="4">
                  <c:v>394.56301140977678</c:v>
                </c:pt>
                <c:pt idx="5">
                  <c:v>392.87695929043082</c:v>
                </c:pt>
                <c:pt idx="6">
                  <c:v>394.69167512186124</c:v>
                </c:pt>
                <c:pt idx="7">
                  <c:v>403.1632725404865</c:v>
                </c:pt>
                <c:pt idx="8">
                  <c:v>407.07794393812185</c:v>
                </c:pt>
                <c:pt idx="9">
                  <c:v>410.78910655678857</c:v>
                </c:pt>
              </c:numCache>
            </c:numRef>
          </c:val>
          <c:smooth val="0"/>
          <c:extLst>
            <c:ext xmlns:c16="http://schemas.microsoft.com/office/drawing/2014/chart" uri="{C3380CC4-5D6E-409C-BE32-E72D297353CC}">
              <c16:uniqueId val="{00000001-72E0-4C3B-962C-45D18BC192D2}"/>
            </c:ext>
          </c:extLst>
        </c:ser>
        <c:ser>
          <c:idx val="2"/>
          <c:order val="2"/>
          <c:tx>
            <c:strRef>
              <c:f>賃金俸給!$M$4</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0"/>
              <c:layout>
                <c:manualLayout>
                  <c:x val="-3.6506599269868024E-2"/>
                  <c:y val="-4.1666666666666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E0-4C3B-962C-45D18BC192D2}"/>
                </c:ext>
              </c:extLst>
            </c:dLbl>
            <c:dLbl>
              <c:idx val="1"/>
              <c:layout>
                <c:manualLayout>
                  <c:x val="-5.0547598989048044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E0-4C3B-962C-45D18BC192D2}"/>
                </c:ext>
              </c:extLst>
            </c:dLbl>
            <c:dLbl>
              <c:idx val="2"/>
              <c:layout>
                <c:manualLayout>
                  <c:x val="-6.1780398764392022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E0-4C3B-962C-45D18BC192D2}"/>
                </c:ext>
              </c:extLst>
            </c:dLbl>
            <c:dLbl>
              <c:idx val="3"/>
              <c:layout>
                <c:manualLayout>
                  <c:x val="-2.527379949452406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2E0-4C3B-962C-45D18BC192D2}"/>
                </c:ext>
              </c:extLst>
            </c:dLbl>
            <c:dLbl>
              <c:idx val="4"/>
              <c:layout>
                <c:manualLayout>
                  <c:x val="-2.5273799494524012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E0-4C3B-962C-45D18BC192D2}"/>
                </c:ext>
              </c:extLst>
            </c:dLbl>
            <c:dLbl>
              <c:idx val="5"/>
              <c:layout>
                <c:manualLayout>
                  <c:x val="-2.5273799494524012E-2"/>
                  <c:y val="-4.6296296296296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E0-4C3B-962C-45D18BC192D2}"/>
                </c:ext>
              </c:extLst>
            </c:dLbl>
            <c:dLbl>
              <c:idx val="6"/>
              <c:layout>
                <c:manualLayout>
                  <c:x val="-2.8081999438360115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2E0-4C3B-962C-45D18BC192D2}"/>
                </c:ext>
              </c:extLst>
            </c:dLbl>
            <c:dLbl>
              <c:idx val="7"/>
              <c:layout>
                <c:manualLayout>
                  <c:x val="-1.1232799775344108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E0-4C3B-962C-45D18BC192D2}"/>
                </c:ext>
              </c:extLst>
            </c:dLbl>
            <c:dLbl>
              <c:idx val="8"/>
              <c:layout>
                <c:manualLayout>
                  <c:x val="-1.6849199663016005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2E0-4C3B-962C-45D18BC192D2}"/>
                </c:ext>
              </c:extLst>
            </c:dLbl>
            <c:dLbl>
              <c:idx val="9"/>
              <c:layout>
                <c:manualLayout>
                  <c:x val="-2.8081999438360115E-2"/>
                  <c:y val="4.629629629629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E0-4C3B-962C-45D18BC192D2}"/>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賃金俸給!$N$1:$W$1</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賃金俸給!$N$4:$W$4</c:f>
              <c:numCache>
                <c:formatCode>0.0_ </c:formatCode>
                <c:ptCount val="10"/>
                <c:pt idx="0">
                  <c:v>428.34992213609172</c:v>
                </c:pt>
                <c:pt idx="1">
                  <c:v>423.39866816721604</c:v>
                </c:pt>
                <c:pt idx="2">
                  <c:v>419.71825512790321</c:v>
                </c:pt>
                <c:pt idx="3">
                  <c:v>399.28709611994321</c:v>
                </c:pt>
                <c:pt idx="4">
                  <c:v>398.85602473373928</c:v>
                </c:pt>
                <c:pt idx="5">
                  <c:v>402.04132015412972</c:v>
                </c:pt>
                <c:pt idx="6">
                  <c:v>399.79908536053358</c:v>
                </c:pt>
                <c:pt idx="7">
                  <c:v>393.4356534118611</c:v>
                </c:pt>
                <c:pt idx="8">
                  <c:v>398.79117999618575</c:v>
                </c:pt>
                <c:pt idx="9">
                  <c:v>398.41230712665191</c:v>
                </c:pt>
              </c:numCache>
            </c:numRef>
          </c:val>
          <c:smooth val="0"/>
          <c:extLst>
            <c:ext xmlns:c16="http://schemas.microsoft.com/office/drawing/2014/chart" uri="{C3380CC4-5D6E-409C-BE32-E72D297353CC}">
              <c16:uniqueId val="{0000000C-72E0-4C3B-962C-45D18BC192D2}"/>
            </c:ext>
          </c:extLst>
        </c:ser>
        <c:ser>
          <c:idx val="3"/>
          <c:order val="3"/>
          <c:tx>
            <c:strRef>
              <c:f>賃金俸給!$M$5</c:f>
              <c:strCache>
                <c:ptCount val="1"/>
                <c:pt idx="0">
                  <c:v>平均</c:v>
                </c:pt>
              </c:strCache>
            </c:strRef>
          </c:tx>
          <c:spPr>
            <a:ln w="22225" cap="rnd">
              <a:solidFill>
                <a:schemeClr val="tx1"/>
              </a:solidFill>
              <a:prstDash val="sysDot"/>
              <a:round/>
            </a:ln>
            <a:effectLst/>
          </c:spPr>
          <c:marker>
            <c:symbol val="circle"/>
            <c:size val="5"/>
            <c:spPr>
              <a:solidFill>
                <a:schemeClr val="tx1"/>
              </a:solidFill>
              <a:ln w="9525">
                <a:noFill/>
              </a:ln>
              <a:effectLst/>
            </c:spPr>
          </c:marker>
          <c:cat>
            <c:strRef>
              <c:f>賃金俸給!$N$1:$W$1</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賃金俸給!$N$5:$W$5</c:f>
              <c:numCache>
                <c:formatCode>0.0_ </c:formatCode>
                <c:ptCount val="10"/>
                <c:pt idx="0">
                  <c:v>386.16937853822861</c:v>
                </c:pt>
                <c:pt idx="1">
                  <c:v>384.37012506241717</c:v>
                </c:pt>
                <c:pt idx="2">
                  <c:v>381.79553830000447</c:v>
                </c:pt>
                <c:pt idx="3">
                  <c:v>366.59293123684722</c:v>
                </c:pt>
                <c:pt idx="4">
                  <c:v>365.25797177591386</c:v>
                </c:pt>
                <c:pt idx="5">
                  <c:v>367.20828290179503</c:v>
                </c:pt>
                <c:pt idx="6">
                  <c:v>363.92893072402319</c:v>
                </c:pt>
                <c:pt idx="7">
                  <c:v>365.41088229516475</c:v>
                </c:pt>
                <c:pt idx="8">
                  <c:v>370.67218955715509</c:v>
                </c:pt>
                <c:pt idx="9">
                  <c:v>371.73664249047232</c:v>
                </c:pt>
              </c:numCache>
            </c:numRef>
          </c:val>
          <c:smooth val="0"/>
          <c:extLst>
            <c:ext xmlns:c16="http://schemas.microsoft.com/office/drawing/2014/chart" uri="{C3380CC4-5D6E-409C-BE32-E72D297353CC}">
              <c16:uniqueId val="{0000000D-72E0-4C3B-962C-45D18BC192D2}"/>
            </c:ext>
          </c:extLst>
        </c:ser>
        <c:dLbls>
          <c:showLegendKey val="0"/>
          <c:showVal val="0"/>
          <c:showCatName val="0"/>
          <c:showSerName val="0"/>
          <c:showPercent val="0"/>
          <c:showBubbleSize val="0"/>
        </c:dLbls>
        <c:marker val="1"/>
        <c:smooth val="0"/>
        <c:axId val="362321400"/>
        <c:axId val="362313952"/>
      </c:lineChart>
      <c:catAx>
        <c:axId val="362321400"/>
        <c:scaling>
          <c:orientation val="minMax"/>
        </c:scaling>
        <c:delete val="0"/>
        <c:axPos val="b"/>
        <c:numFmt formatCode="General" sourceLinked="1"/>
        <c:majorTickMark val="in"/>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362313952"/>
        <c:crosses val="autoZero"/>
        <c:auto val="1"/>
        <c:lblAlgn val="ctr"/>
        <c:lblOffset val="100"/>
        <c:noMultiLvlLbl val="0"/>
      </c:catAx>
      <c:valAx>
        <c:axId val="362313952"/>
        <c:scaling>
          <c:orientation val="minMax"/>
          <c:min val="350"/>
        </c:scaling>
        <c:delete val="0"/>
        <c:axPos val="l"/>
        <c:majorGridlines>
          <c:spPr>
            <a:ln w="6350" cap="flat" cmpd="sng" algn="ctr">
              <a:solidFill>
                <a:schemeClr val="accent1"/>
              </a:solidFill>
              <a:prstDash val="dash"/>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362321400"/>
        <c:crosses val="autoZero"/>
        <c:crossBetween val="between"/>
        <c:majorUnit val="50"/>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賃金俸給!$M$36</c:f>
              <c:strCache>
                <c:ptCount val="1"/>
                <c:pt idx="0">
                  <c:v>東京</c:v>
                </c:pt>
              </c:strCache>
            </c:strRef>
          </c:tx>
          <c:spPr>
            <a:ln w="25400" cap="rnd">
              <a:solidFill>
                <a:srgbClr val="7030A0"/>
              </a:solidFill>
              <a:prstDash val="sysDot"/>
              <a:round/>
            </a:ln>
            <a:effectLst/>
          </c:spPr>
          <c:marker>
            <c:symbol val="star"/>
            <c:size val="5"/>
            <c:spPr>
              <a:noFill/>
              <a:ln w="9525">
                <a:solidFill>
                  <a:srgbClr val="7030A0"/>
                </a:solidFill>
              </a:ln>
              <a:effectLst/>
            </c:spPr>
          </c:marker>
          <c:cat>
            <c:strRef>
              <c:f>賃金俸給!$N$35:$W$35</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賃金俸給!$N$36:$W$36</c:f>
              <c:numCache>
                <c:formatCode>0.0_ </c:formatCode>
                <c:ptCount val="10"/>
                <c:pt idx="0">
                  <c:v>231.4535644552966</c:v>
                </c:pt>
                <c:pt idx="1">
                  <c:v>237.42370786508107</c:v>
                </c:pt>
                <c:pt idx="2">
                  <c:v>243.91354554780725</c:v>
                </c:pt>
                <c:pt idx="3">
                  <c:v>231.8794148039359</c:v>
                </c:pt>
                <c:pt idx="4">
                  <c:v>222.76259351878673</c:v>
                </c:pt>
                <c:pt idx="5">
                  <c:v>221.69214024669057</c:v>
                </c:pt>
                <c:pt idx="6">
                  <c:v>221.22166178808641</c:v>
                </c:pt>
                <c:pt idx="7">
                  <c:v>220.63284153306054</c:v>
                </c:pt>
                <c:pt idx="8">
                  <c:v>221.76095549321201</c:v>
                </c:pt>
                <c:pt idx="9">
                  <c:v>219.26949152554914</c:v>
                </c:pt>
              </c:numCache>
            </c:numRef>
          </c:val>
          <c:smooth val="0"/>
          <c:extLst>
            <c:ext xmlns:c16="http://schemas.microsoft.com/office/drawing/2014/chart" uri="{C3380CC4-5D6E-409C-BE32-E72D297353CC}">
              <c16:uniqueId val="{00000000-C1D9-4C75-BE5A-3D5E37809633}"/>
            </c:ext>
          </c:extLst>
        </c:ser>
        <c:ser>
          <c:idx val="1"/>
          <c:order val="1"/>
          <c:tx>
            <c:strRef>
              <c:f>賃金俸給!$M$37</c:f>
              <c:strCache>
                <c:ptCount val="1"/>
                <c:pt idx="0">
                  <c:v>愛知</c:v>
                </c:pt>
              </c:strCache>
            </c:strRef>
          </c:tx>
          <c:spPr>
            <a:ln w="25400" cap="rnd">
              <a:solidFill>
                <a:schemeClr val="accent1"/>
              </a:solidFill>
              <a:prstDash val="sysDot"/>
              <a:round/>
            </a:ln>
            <a:effectLst/>
          </c:spPr>
          <c:marker>
            <c:symbol val="square"/>
            <c:size val="5"/>
            <c:spPr>
              <a:noFill/>
              <a:ln w="9525">
                <a:solidFill>
                  <a:srgbClr val="0070C0"/>
                </a:solidFill>
              </a:ln>
              <a:effectLst/>
            </c:spPr>
          </c:marker>
          <c:cat>
            <c:strRef>
              <c:f>賃金俸給!$N$35:$W$35</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賃金俸給!$N$37:$W$37</c:f>
              <c:numCache>
                <c:formatCode>0.0_ </c:formatCode>
                <c:ptCount val="10"/>
                <c:pt idx="0">
                  <c:v>205.91561998542457</c:v>
                </c:pt>
                <c:pt idx="1">
                  <c:v>209.06943894321253</c:v>
                </c:pt>
                <c:pt idx="2">
                  <c:v>206.71357889901051</c:v>
                </c:pt>
                <c:pt idx="3">
                  <c:v>195.3349245820948</c:v>
                </c:pt>
                <c:pt idx="4">
                  <c:v>197.14933193391897</c:v>
                </c:pt>
                <c:pt idx="5">
                  <c:v>194.99876523039777</c:v>
                </c:pt>
                <c:pt idx="6">
                  <c:v>194.62309508209603</c:v>
                </c:pt>
                <c:pt idx="7">
                  <c:v>199.24374551294821</c:v>
                </c:pt>
                <c:pt idx="8">
                  <c:v>201.70125109527777</c:v>
                </c:pt>
                <c:pt idx="9">
                  <c:v>204.93035800002352</c:v>
                </c:pt>
              </c:numCache>
            </c:numRef>
          </c:val>
          <c:smooth val="0"/>
          <c:extLst>
            <c:ext xmlns:c16="http://schemas.microsoft.com/office/drawing/2014/chart" uri="{C3380CC4-5D6E-409C-BE32-E72D297353CC}">
              <c16:uniqueId val="{00000001-C1D9-4C75-BE5A-3D5E37809633}"/>
            </c:ext>
          </c:extLst>
        </c:ser>
        <c:ser>
          <c:idx val="2"/>
          <c:order val="2"/>
          <c:tx>
            <c:strRef>
              <c:f>賃金俸給!$M$38</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0"/>
              <c:layout>
                <c:manualLayout>
                  <c:x val="-4.493119910137601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D9-4C75-BE5A-3D5E37809633}"/>
                </c:ext>
              </c:extLst>
            </c:dLbl>
            <c:dLbl>
              <c:idx val="1"/>
              <c:layout>
                <c:manualLayout>
                  <c:x val="-3.6506599269868038E-2"/>
                  <c:y val="-5.0925925925926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D9-4C75-BE5A-3D5E37809633}"/>
                </c:ext>
              </c:extLst>
            </c:dLbl>
            <c:dLbl>
              <c:idx val="2"/>
              <c:layout>
                <c:manualLayout>
                  <c:x val="-3.0890199382196011E-2"/>
                  <c:y val="-5.5555555555555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D9-4C75-BE5A-3D5E37809633}"/>
                </c:ext>
              </c:extLst>
            </c:dLbl>
            <c:dLbl>
              <c:idx val="3"/>
              <c:layout>
                <c:manualLayout>
                  <c:x val="-2.527379949452406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D9-4C75-BE5A-3D5E37809633}"/>
                </c:ext>
              </c:extLst>
            </c:dLbl>
            <c:dLbl>
              <c:idx val="4"/>
              <c:layout>
                <c:manualLayout>
                  <c:x val="-2.2465599550688008E-2"/>
                  <c:y val="-5.0925925925926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D9-4C75-BE5A-3D5E37809633}"/>
                </c:ext>
              </c:extLst>
            </c:dLbl>
            <c:dLbl>
              <c:idx val="5"/>
              <c:layout>
                <c:manualLayout>
                  <c:x val="-2.8081999438360011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D9-4C75-BE5A-3D5E37809633}"/>
                </c:ext>
              </c:extLst>
            </c:dLbl>
            <c:dLbl>
              <c:idx val="6"/>
              <c:layout>
                <c:manualLayout>
                  <c:x val="-3.3698399326032011E-2"/>
                  <c:y val="-4.6296296296296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D9-4C75-BE5A-3D5E37809633}"/>
                </c:ext>
              </c:extLst>
            </c:dLbl>
            <c:dLbl>
              <c:idx val="7"/>
              <c:layout>
                <c:manualLayout>
                  <c:x val="-3.6506599269868115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D9-4C75-BE5A-3D5E37809633}"/>
                </c:ext>
              </c:extLst>
            </c:dLbl>
            <c:dLbl>
              <c:idx val="8"/>
              <c:layout>
                <c:manualLayout>
                  <c:x val="-3.9314799213704121E-2"/>
                  <c:y val="-4.6296296296296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D9-4C75-BE5A-3D5E37809633}"/>
                </c:ext>
              </c:extLst>
            </c:dLbl>
            <c:dLbl>
              <c:idx val="9"/>
              <c:layout>
                <c:manualLayout>
                  <c:x val="-4.2122999157540225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1D9-4C75-BE5A-3D5E37809633}"/>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ＭＳ ゴシック" panose="020B0609070205080204" pitchFamily="49" charset="-128"/>
                    <a:ea typeface="ＭＳ ゴシック" panose="020B0609070205080204" pitchFamily="49"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賃金俸給!$N$35:$W$35</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賃金俸給!$N$38:$W$38</c:f>
              <c:numCache>
                <c:formatCode>0.0_ </c:formatCode>
                <c:ptCount val="10"/>
                <c:pt idx="0">
                  <c:v>173.66836143716358</c:v>
                </c:pt>
                <c:pt idx="1">
                  <c:v>176.08965093947373</c:v>
                </c:pt>
                <c:pt idx="2">
                  <c:v>180.69460352785171</c:v>
                </c:pt>
                <c:pt idx="3">
                  <c:v>173.41830333815142</c:v>
                </c:pt>
                <c:pt idx="4">
                  <c:v>169.45918584314364</c:v>
                </c:pt>
                <c:pt idx="5">
                  <c:v>169.21912243887849</c:v>
                </c:pt>
                <c:pt idx="6">
                  <c:v>168.07128064780071</c:v>
                </c:pt>
                <c:pt idx="7">
                  <c:v>166.29508615810852</c:v>
                </c:pt>
                <c:pt idx="8">
                  <c:v>170.6832805834128</c:v>
                </c:pt>
                <c:pt idx="9">
                  <c:v>172.60113701399936</c:v>
                </c:pt>
              </c:numCache>
            </c:numRef>
          </c:val>
          <c:smooth val="0"/>
          <c:extLst>
            <c:ext xmlns:c16="http://schemas.microsoft.com/office/drawing/2014/chart" uri="{C3380CC4-5D6E-409C-BE32-E72D297353CC}">
              <c16:uniqueId val="{0000000C-C1D9-4C75-BE5A-3D5E37809633}"/>
            </c:ext>
          </c:extLst>
        </c:ser>
        <c:ser>
          <c:idx val="3"/>
          <c:order val="3"/>
          <c:tx>
            <c:strRef>
              <c:f>賃金俸給!$M$39</c:f>
              <c:strCache>
                <c:ptCount val="1"/>
                <c:pt idx="0">
                  <c:v>平均</c:v>
                </c:pt>
              </c:strCache>
            </c:strRef>
          </c:tx>
          <c:spPr>
            <a:ln w="25400" cap="rnd">
              <a:solidFill>
                <a:schemeClr val="tx1"/>
              </a:solidFill>
              <a:prstDash val="sysDot"/>
              <a:round/>
            </a:ln>
            <a:effectLst/>
          </c:spPr>
          <c:marker>
            <c:symbol val="circle"/>
            <c:size val="5"/>
            <c:spPr>
              <a:solidFill>
                <a:schemeClr val="tx1"/>
              </a:solidFill>
              <a:ln w="9525">
                <a:noFill/>
              </a:ln>
              <a:effectLst/>
            </c:spPr>
          </c:marker>
          <c:cat>
            <c:strRef>
              <c:f>賃金俸給!$N$35:$W$35</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賃金俸給!$N$39:$W$39</c:f>
              <c:numCache>
                <c:formatCode>0.0_ </c:formatCode>
                <c:ptCount val="10"/>
                <c:pt idx="0">
                  <c:v>161.75600479089294</c:v>
                </c:pt>
                <c:pt idx="1">
                  <c:v>161.80565086810347</c:v>
                </c:pt>
                <c:pt idx="2">
                  <c:v>161.26513979406565</c:v>
                </c:pt>
                <c:pt idx="3">
                  <c:v>154.61720403331793</c:v>
                </c:pt>
                <c:pt idx="4">
                  <c:v>153.91761639913756</c:v>
                </c:pt>
                <c:pt idx="5">
                  <c:v>154.71847868882162</c:v>
                </c:pt>
                <c:pt idx="6">
                  <c:v>154.15127665037417</c:v>
                </c:pt>
                <c:pt idx="7">
                  <c:v>155.5863533829731</c:v>
                </c:pt>
                <c:pt idx="8">
                  <c:v>158.60896200108607</c:v>
                </c:pt>
                <c:pt idx="9">
                  <c:v>160.26984238147358</c:v>
                </c:pt>
              </c:numCache>
            </c:numRef>
          </c:val>
          <c:smooth val="0"/>
          <c:extLst>
            <c:ext xmlns:c16="http://schemas.microsoft.com/office/drawing/2014/chart" uri="{C3380CC4-5D6E-409C-BE32-E72D297353CC}">
              <c16:uniqueId val="{0000000D-C1D9-4C75-BE5A-3D5E37809633}"/>
            </c:ext>
          </c:extLst>
        </c:ser>
        <c:dLbls>
          <c:showLegendKey val="0"/>
          <c:showVal val="0"/>
          <c:showCatName val="0"/>
          <c:showSerName val="0"/>
          <c:showPercent val="0"/>
          <c:showBubbleSize val="0"/>
        </c:dLbls>
        <c:marker val="1"/>
        <c:smooth val="0"/>
        <c:axId val="360301384"/>
        <c:axId val="360301776"/>
      </c:lineChart>
      <c:catAx>
        <c:axId val="360301384"/>
        <c:scaling>
          <c:orientation val="minMax"/>
        </c:scaling>
        <c:delete val="0"/>
        <c:axPos val="b"/>
        <c:numFmt formatCode="General" sourceLinked="1"/>
        <c:majorTickMark val="in"/>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360301776"/>
        <c:crosses val="autoZero"/>
        <c:auto val="1"/>
        <c:lblAlgn val="ctr"/>
        <c:lblOffset val="100"/>
        <c:noMultiLvlLbl val="0"/>
      </c:catAx>
      <c:valAx>
        <c:axId val="360301776"/>
        <c:scaling>
          <c:orientation val="minMax"/>
          <c:min val="150"/>
        </c:scaling>
        <c:delete val="0"/>
        <c:axPos val="l"/>
        <c:majorGridlines>
          <c:spPr>
            <a:ln w="6350" cap="flat" cmpd="sng" algn="ctr">
              <a:solidFill>
                <a:schemeClr val="accent1"/>
              </a:solidFill>
              <a:prstDash val="dash"/>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360301384"/>
        <c:crosses val="autoZero"/>
        <c:crossBetween val="between"/>
        <c:majorUnit val="50"/>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'3都市'!$A$12</c:f>
              <c:strCache>
                <c:ptCount val="1"/>
                <c:pt idx="0">
                  <c:v>大阪府</c:v>
                </c:pt>
              </c:strCache>
            </c:strRef>
          </c:tx>
          <c:spPr>
            <a:ln w="44450">
              <a:solidFill>
                <a:srgbClr val="002060"/>
              </a:solidFill>
            </a:ln>
          </c:spPr>
          <c:marker>
            <c:symbol val="diamond"/>
            <c:size val="8"/>
            <c:spPr>
              <a:solidFill>
                <a:srgbClr val="002060"/>
              </a:solidFill>
              <a:ln>
                <a:solidFill>
                  <a:srgbClr val="002060"/>
                </a:solidFill>
              </a:ln>
            </c:spPr>
          </c:marker>
          <c:dLbls>
            <c:spPr>
              <a:noFill/>
              <a:ln>
                <a:noFill/>
              </a:ln>
              <a:effectLst/>
            </c:spPr>
            <c:txPr>
              <a:bodyPr wrap="square" lIns="38100" tIns="19050" rIns="38100" bIns="19050" anchor="ctr">
                <a:spAutoFit/>
              </a:bodyPr>
              <a:lstStyle/>
              <a:p>
                <a:pPr>
                  <a:defRPr sz="1100" b="1" u="sng">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'3都市'!$B$11:$Q$11</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'3都市'!$B$12:$Q$12</c:f>
              <c:numCache>
                <c:formatCode>General</c:formatCode>
                <c:ptCount val="12"/>
                <c:pt idx="0">
                  <c:v>38434</c:v>
                </c:pt>
                <c:pt idx="1">
                  <c:v>38505</c:v>
                </c:pt>
                <c:pt idx="2">
                  <c:v>37206</c:v>
                </c:pt>
                <c:pt idx="3">
                  <c:v>35959</c:v>
                </c:pt>
                <c:pt idx="4" formatCode="#,##0_);[Red]\(#,##0\)">
                  <c:v>36680</c:v>
                </c:pt>
                <c:pt idx="5" formatCode="#,##0_);[Red]\(#,##0\)">
                  <c:v>37578</c:v>
                </c:pt>
                <c:pt idx="6" formatCode="#,##0_);[Red]\(#,##0\)">
                  <c:v>37328</c:v>
                </c:pt>
                <c:pt idx="7" formatCode="#,##0_);[Red]\(#,##0\)">
                  <c:v>37568</c:v>
                </c:pt>
                <c:pt idx="8" formatCode="#,##0_);[Red]\(#,##0\)">
                  <c:v>37367</c:v>
                </c:pt>
                <c:pt idx="9" formatCode="#,##0_);[Red]\(#,##0\)">
                  <c:v>37904</c:v>
                </c:pt>
                <c:pt idx="10" formatCode="#,##0_);[Red]\(#,##0\)">
                  <c:v>37889</c:v>
                </c:pt>
                <c:pt idx="11" formatCode="#,##0_);[Red]\(#,##0\)">
                  <c:v>38975</c:v>
                </c:pt>
              </c:numCache>
            </c:numRef>
          </c:val>
          <c:smooth val="0"/>
          <c:extLst>
            <c:ext xmlns:c16="http://schemas.microsoft.com/office/drawing/2014/chart" uri="{C3380CC4-5D6E-409C-BE32-E72D297353CC}">
              <c16:uniqueId val="{00000000-6D47-4F05-9505-5CDC180BCD40}"/>
            </c:ext>
          </c:extLst>
        </c:ser>
        <c:ser>
          <c:idx val="1"/>
          <c:order val="1"/>
          <c:tx>
            <c:strRef>
              <c:f>'3都市'!$A$13</c:f>
              <c:strCache>
                <c:ptCount val="1"/>
                <c:pt idx="0">
                  <c:v>東京都</c:v>
                </c:pt>
              </c:strCache>
            </c:strRef>
          </c:tx>
          <c:spPr>
            <a:ln w="28575" cmpd="dbl">
              <a:solidFill>
                <a:srgbClr val="00B050"/>
              </a:solidFill>
            </a:ln>
          </c:spPr>
          <c:marker>
            <c:symbol val="circle"/>
            <c:size val="5"/>
            <c:spPr>
              <a:solidFill>
                <a:srgbClr val="00B050"/>
              </a:solidFill>
              <a:ln>
                <a:solidFill>
                  <a:srgbClr val="00B050"/>
                </a:solidFill>
              </a:ln>
            </c:spPr>
          </c:marker>
          <c:dLbls>
            <c:spPr>
              <a:noFill/>
              <a:ln>
                <a:noFill/>
              </a:ln>
              <a:effectLst/>
            </c:spPr>
            <c:txPr>
              <a:bodyPr wrap="square" lIns="38100" tIns="19050" rIns="38100" bIns="19050" anchor="ctr">
                <a:spAutoFit/>
              </a:bodyPr>
              <a:lstStyle/>
              <a:p>
                <a:pPr>
                  <a:defRPr>
                    <a:solidFill>
                      <a:schemeClr val="tx1"/>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'3都市'!$B$11:$Q$11</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'3都市'!$B$13:$Q$13</c:f>
              <c:numCache>
                <c:formatCode>General</c:formatCode>
                <c:ptCount val="12"/>
                <c:pt idx="0">
                  <c:v>100668</c:v>
                </c:pt>
                <c:pt idx="1">
                  <c:v>101453</c:v>
                </c:pt>
                <c:pt idx="2">
                  <c:v>99772</c:v>
                </c:pt>
                <c:pt idx="3">
                  <c:v>95399</c:v>
                </c:pt>
                <c:pt idx="4" formatCode="#,##0">
                  <c:v>97343</c:v>
                </c:pt>
                <c:pt idx="5" formatCode="#,##0">
                  <c:v>100373</c:v>
                </c:pt>
                <c:pt idx="6" formatCode="#,##0">
                  <c:v>100841</c:v>
                </c:pt>
                <c:pt idx="7" formatCode="#,##0">
                  <c:v>102772</c:v>
                </c:pt>
                <c:pt idx="8" formatCode="#,##0">
                  <c:v>101156</c:v>
                </c:pt>
                <c:pt idx="9" formatCode="#,##0">
                  <c:v>103828</c:v>
                </c:pt>
                <c:pt idx="10" formatCode="#,##0">
                  <c:v>104575</c:v>
                </c:pt>
                <c:pt idx="11" formatCode="#,##0">
                  <c:v>105377</c:v>
                </c:pt>
              </c:numCache>
            </c:numRef>
          </c:val>
          <c:smooth val="0"/>
          <c:extLst>
            <c:ext xmlns:c16="http://schemas.microsoft.com/office/drawing/2014/chart" uri="{C3380CC4-5D6E-409C-BE32-E72D297353CC}">
              <c16:uniqueId val="{00000001-6D47-4F05-9505-5CDC180BCD40}"/>
            </c:ext>
          </c:extLst>
        </c:ser>
        <c:ser>
          <c:idx val="2"/>
          <c:order val="2"/>
          <c:tx>
            <c:strRef>
              <c:f>'3都市'!$A$14</c:f>
              <c:strCache>
                <c:ptCount val="1"/>
                <c:pt idx="0">
                  <c:v>愛知県</c:v>
                </c:pt>
              </c:strCache>
            </c:strRef>
          </c:tx>
          <c:spPr>
            <a:ln w="28575">
              <a:solidFill>
                <a:srgbClr val="FF0000"/>
              </a:solidFill>
              <a:prstDash val="sysDash"/>
            </a:ln>
          </c:spPr>
          <c:marker>
            <c:symbol val="triangle"/>
            <c:size val="5"/>
            <c:spPr>
              <a:solidFill>
                <a:srgbClr val="FF0000"/>
              </a:solidFill>
              <a:ln>
                <a:solidFill>
                  <a:srgbClr val="FF0000"/>
                </a:solidFill>
              </a:ln>
            </c:spPr>
          </c:marker>
          <c:dLbls>
            <c:spPr>
              <a:noFill/>
              <a:ln>
                <a:noFill/>
              </a:ln>
              <a:effectLst/>
            </c:spPr>
            <c:txPr>
              <a:bodyPr wrap="square" lIns="38100" tIns="19050" rIns="38100" bIns="19050" anchor="ctr">
                <a:spAutoFit/>
              </a:bodyPr>
              <a:lstStyle/>
              <a:p>
                <a:pPr>
                  <a:defRPr>
                    <a:solidFill>
                      <a:schemeClr val="tx1"/>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'3都市'!$B$11:$Q$11</c:f>
              <c:strCache>
                <c:ptCount val="12"/>
                <c:pt idx="0">
                  <c:v>2006年度</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strCache>
            </c:strRef>
          </c:cat>
          <c:val>
            <c:numRef>
              <c:f>'3都市'!$B$14:$Q$14</c:f>
              <c:numCache>
                <c:formatCode>General</c:formatCode>
                <c:ptCount val="12"/>
                <c:pt idx="0">
                  <c:v>37313</c:v>
                </c:pt>
                <c:pt idx="1">
                  <c:v>38533</c:v>
                </c:pt>
                <c:pt idx="2">
                  <c:v>34791</c:v>
                </c:pt>
                <c:pt idx="3">
                  <c:v>33143</c:v>
                </c:pt>
                <c:pt idx="4" formatCode="#,##0_);[Red]\(#,##0\)">
                  <c:v>33356</c:v>
                </c:pt>
                <c:pt idx="5" formatCode="#,##0_);[Red]\(#,##0\)">
                  <c:v>34992</c:v>
                </c:pt>
                <c:pt idx="6" formatCode="#,##0_);[Red]\(#,##0\)">
                  <c:v>36473</c:v>
                </c:pt>
                <c:pt idx="7" formatCode="#,##0_);[Red]\(#,##0\)">
                  <c:v>37304</c:v>
                </c:pt>
                <c:pt idx="8" formatCode="#,##0_);[Red]\(#,##0\)">
                  <c:v>37084</c:v>
                </c:pt>
                <c:pt idx="9" formatCode="#,##0_);[Red]\(#,##0\)">
                  <c:v>37441</c:v>
                </c:pt>
                <c:pt idx="10" formatCode="#,##0_);[Red]\(#,##0\)">
                  <c:v>37552</c:v>
                </c:pt>
                <c:pt idx="11" formatCode="#,##0_);[Red]\(#,##0\)">
                  <c:v>38625</c:v>
                </c:pt>
              </c:numCache>
            </c:numRef>
          </c:val>
          <c:smooth val="0"/>
          <c:extLst>
            <c:ext xmlns:c16="http://schemas.microsoft.com/office/drawing/2014/chart" uri="{C3380CC4-5D6E-409C-BE32-E72D297353CC}">
              <c16:uniqueId val="{00000002-6D47-4F05-9505-5CDC180BCD40}"/>
            </c:ext>
          </c:extLst>
        </c:ser>
        <c:dLbls>
          <c:showLegendKey val="0"/>
          <c:showVal val="0"/>
          <c:showCatName val="0"/>
          <c:showSerName val="0"/>
          <c:showPercent val="0"/>
          <c:showBubbleSize val="0"/>
        </c:dLbls>
        <c:marker val="1"/>
        <c:smooth val="0"/>
        <c:axId val="124459648"/>
        <c:axId val="124469632"/>
      </c:lineChart>
      <c:catAx>
        <c:axId val="124459648"/>
        <c:scaling>
          <c:orientation val="minMax"/>
        </c:scaling>
        <c:delete val="0"/>
        <c:axPos val="b"/>
        <c:numFmt formatCode="General" sourceLinked="1"/>
        <c:majorTickMark val="out"/>
        <c:minorTickMark val="none"/>
        <c:tickLblPos val="nextTo"/>
        <c:crossAx val="124469632"/>
        <c:crosses val="autoZero"/>
        <c:auto val="1"/>
        <c:lblAlgn val="ctr"/>
        <c:lblOffset val="100"/>
        <c:noMultiLvlLbl val="0"/>
      </c:catAx>
      <c:valAx>
        <c:axId val="124469632"/>
        <c:scaling>
          <c:orientation val="minMax"/>
        </c:scaling>
        <c:delete val="0"/>
        <c:axPos val="l"/>
        <c:majorGridlines>
          <c:spPr>
            <a:ln w="3175">
              <a:solidFill>
                <a:schemeClr val="bg1">
                  <a:lumMod val="75000"/>
                  <a:alpha val="70000"/>
                </a:schemeClr>
              </a:solidFill>
            </a:ln>
          </c:spPr>
        </c:majorGridlines>
        <c:numFmt formatCode="General" sourceLinked="1"/>
        <c:majorTickMark val="out"/>
        <c:minorTickMark val="none"/>
        <c:tickLblPos val="nextTo"/>
        <c:crossAx val="124459648"/>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賃金俸給!$M$74</c:f>
              <c:strCache>
                <c:ptCount val="1"/>
                <c:pt idx="0">
                  <c:v>東京</c:v>
                </c:pt>
              </c:strCache>
            </c:strRef>
          </c:tx>
          <c:spPr>
            <a:ln w="25400" cap="rnd">
              <a:solidFill>
                <a:srgbClr val="7030A0"/>
              </a:solidFill>
              <a:prstDash val="sysDot"/>
              <a:round/>
            </a:ln>
            <a:effectLst/>
          </c:spPr>
          <c:marker>
            <c:symbol val="star"/>
            <c:size val="5"/>
            <c:spPr>
              <a:noFill/>
              <a:ln w="9525">
                <a:solidFill>
                  <a:srgbClr val="7030A0"/>
                </a:solidFill>
              </a:ln>
              <a:effectLst/>
            </c:spPr>
          </c:marker>
          <c:cat>
            <c:strRef>
              <c:f>賃金俸給!$N$73:$W$73</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賃金俸給!$N$74:$W$74</c:f>
              <c:numCache>
                <c:formatCode>0_ </c:formatCode>
                <c:ptCount val="10"/>
                <c:pt idx="0">
                  <c:v>3</c:v>
                </c:pt>
                <c:pt idx="1">
                  <c:v>2</c:v>
                </c:pt>
                <c:pt idx="2">
                  <c:v>2</c:v>
                </c:pt>
                <c:pt idx="3">
                  <c:v>2</c:v>
                </c:pt>
                <c:pt idx="4">
                  <c:v>2</c:v>
                </c:pt>
                <c:pt idx="5">
                  <c:v>2</c:v>
                </c:pt>
                <c:pt idx="6">
                  <c:v>2</c:v>
                </c:pt>
                <c:pt idx="7">
                  <c:v>2</c:v>
                </c:pt>
                <c:pt idx="8">
                  <c:v>2</c:v>
                </c:pt>
                <c:pt idx="9">
                  <c:v>2</c:v>
                </c:pt>
              </c:numCache>
            </c:numRef>
          </c:val>
          <c:smooth val="0"/>
          <c:extLst>
            <c:ext xmlns:c16="http://schemas.microsoft.com/office/drawing/2014/chart" uri="{C3380CC4-5D6E-409C-BE32-E72D297353CC}">
              <c16:uniqueId val="{00000000-2D1D-4DD8-AD0A-D227F0B322B1}"/>
            </c:ext>
          </c:extLst>
        </c:ser>
        <c:ser>
          <c:idx val="1"/>
          <c:order val="1"/>
          <c:tx>
            <c:strRef>
              <c:f>賃金俸給!$M$75</c:f>
              <c:strCache>
                <c:ptCount val="1"/>
                <c:pt idx="0">
                  <c:v>愛知</c:v>
                </c:pt>
              </c:strCache>
            </c:strRef>
          </c:tx>
          <c:spPr>
            <a:ln w="25400" cap="rnd">
              <a:solidFill>
                <a:srgbClr val="4472C4"/>
              </a:solidFill>
              <a:prstDash val="sysDot"/>
              <a:round/>
            </a:ln>
            <a:effectLst/>
          </c:spPr>
          <c:marker>
            <c:symbol val="square"/>
            <c:size val="5"/>
            <c:spPr>
              <a:noFill/>
              <a:ln w="9525">
                <a:solidFill>
                  <a:srgbClr val="0070C0"/>
                </a:solidFill>
              </a:ln>
              <a:effectLst/>
            </c:spPr>
          </c:marker>
          <c:cat>
            <c:strRef>
              <c:f>賃金俸給!$N$73:$W$73</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賃金俸給!$N$75:$W$75</c:f>
              <c:numCache>
                <c:formatCode>0_ </c:formatCode>
                <c:ptCount val="10"/>
                <c:pt idx="0">
                  <c:v>1</c:v>
                </c:pt>
                <c:pt idx="1">
                  <c:v>1</c:v>
                </c:pt>
                <c:pt idx="2">
                  <c:v>1</c:v>
                </c:pt>
                <c:pt idx="3">
                  <c:v>1</c:v>
                </c:pt>
                <c:pt idx="4">
                  <c:v>1</c:v>
                </c:pt>
                <c:pt idx="5">
                  <c:v>1</c:v>
                </c:pt>
                <c:pt idx="6">
                  <c:v>1</c:v>
                </c:pt>
                <c:pt idx="7">
                  <c:v>1</c:v>
                </c:pt>
                <c:pt idx="8">
                  <c:v>1</c:v>
                </c:pt>
                <c:pt idx="9">
                  <c:v>1</c:v>
                </c:pt>
              </c:numCache>
            </c:numRef>
          </c:val>
          <c:smooth val="0"/>
          <c:extLst>
            <c:ext xmlns:c16="http://schemas.microsoft.com/office/drawing/2014/chart" uri="{C3380CC4-5D6E-409C-BE32-E72D297353CC}">
              <c16:uniqueId val="{00000001-2D1D-4DD8-AD0A-D227F0B322B1}"/>
            </c:ext>
          </c:extLst>
        </c:ser>
        <c:ser>
          <c:idx val="2"/>
          <c:order val="2"/>
          <c:tx>
            <c:strRef>
              <c:f>賃金俸給!$M$76</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9"/>
              <c:layout>
                <c:manualLayout>
                  <c:x val="-4.4931199101376017E-2"/>
                  <c:y val="-6.9444444444444448E-2"/>
                </c:manualLayout>
              </c:layout>
              <c:spPr>
                <a:noFill/>
                <a:ln>
                  <a:noFill/>
                </a:ln>
                <a:effectLst/>
              </c:spPr>
              <c:txPr>
                <a:bodyPr rot="0" spcFirstLastPara="1" vertOverflow="ellipsis" vert="horz" wrap="square" lIns="38100" tIns="19050" rIns="38100" bIns="19050" anchor="ctr" anchorCtr="1">
                  <a:spAutoFit/>
                </a:bodyPr>
                <a:lstStyle/>
                <a:p>
                  <a:pPr>
                    <a:defRPr sz="140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1D-4DD8-AD0A-D227F0B322B1}"/>
                </c:ext>
              </c:extLst>
            </c:dLbl>
            <c:spPr>
              <a:noFill/>
              <a:ln>
                <a:noFill/>
              </a:ln>
              <a:effectLst/>
            </c:spPr>
            <c:txPr>
              <a:bodyPr rot="0" spcFirstLastPara="1" vertOverflow="ellipsis" vert="horz" wrap="square" lIns="38100" tIns="19050" rIns="38100" bIns="19050" anchor="ctr" anchorCtr="1">
                <a:spAutoFit/>
              </a:bodyPr>
              <a:lstStyle/>
              <a:p>
                <a:pPr>
                  <a:defRPr sz="1400" b="0" i="0" u="sng"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賃金俸給!$N$73:$W$73</c:f>
              <c:strCache>
                <c:ptCount val="10"/>
                <c:pt idx="0">
                  <c:v>2006</c:v>
                </c:pt>
                <c:pt idx="1">
                  <c:v>07</c:v>
                </c:pt>
                <c:pt idx="2">
                  <c:v>08</c:v>
                </c:pt>
                <c:pt idx="3">
                  <c:v>09</c:v>
                </c:pt>
                <c:pt idx="4">
                  <c:v>10</c:v>
                </c:pt>
                <c:pt idx="5">
                  <c:v>11</c:v>
                </c:pt>
                <c:pt idx="6">
                  <c:v>12</c:v>
                </c:pt>
                <c:pt idx="7">
                  <c:v>13</c:v>
                </c:pt>
                <c:pt idx="8">
                  <c:v>14</c:v>
                </c:pt>
                <c:pt idx="9">
                  <c:v>2015</c:v>
                </c:pt>
              </c:strCache>
            </c:strRef>
          </c:cat>
          <c:val>
            <c:numRef>
              <c:f>賃金俸給!$N$76:$W$76</c:f>
              <c:numCache>
                <c:formatCode>0_ </c:formatCode>
                <c:ptCount val="10"/>
                <c:pt idx="0">
                  <c:v>29</c:v>
                </c:pt>
                <c:pt idx="1">
                  <c:v>28</c:v>
                </c:pt>
                <c:pt idx="2">
                  <c:v>19</c:v>
                </c:pt>
                <c:pt idx="3">
                  <c:v>17</c:v>
                </c:pt>
                <c:pt idx="4">
                  <c:v>22</c:v>
                </c:pt>
                <c:pt idx="5">
                  <c:v>22</c:v>
                </c:pt>
                <c:pt idx="6">
                  <c:v>26</c:v>
                </c:pt>
                <c:pt idx="7">
                  <c:v>25</c:v>
                </c:pt>
                <c:pt idx="8">
                  <c:v>24</c:v>
                </c:pt>
                <c:pt idx="9">
                  <c:v>23</c:v>
                </c:pt>
              </c:numCache>
            </c:numRef>
          </c:val>
          <c:smooth val="0"/>
          <c:extLst>
            <c:ext xmlns:c16="http://schemas.microsoft.com/office/drawing/2014/chart" uri="{C3380CC4-5D6E-409C-BE32-E72D297353CC}">
              <c16:uniqueId val="{00000002-2D1D-4DD8-AD0A-D227F0B322B1}"/>
            </c:ext>
          </c:extLst>
        </c:ser>
        <c:dLbls>
          <c:showLegendKey val="0"/>
          <c:showVal val="0"/>
          <c:showCatName val="0"/>
          <c:showSerName val="0"/>
          <c:showPercent val="0"/>
          <c:showBubbleSize val="0"/>
        </c:dLbls>
        <c:marker val="1"/>
        <c:smooth val="0"/>
        <c:axId val="492564768"/>
        <c:axId val="492567512"/>
      </c:lineChart>
      <c:catAx>
        <c:axId val="492564768"/>
        <c:scaling>
          <c:orientation val="minMax"/>
        </c:scaling>
        <c:delete val="0"/>
        <c:axPos val="t"/>
        <c:numFmt formatCode="General" sourceLinked="1"/>
        <c:majorTickMark val="in"/>
        <c:minorTickMark val="none"/>
        <c:tickLblPos val="high"/>
        <c:spPr>
          <a:noFill/>
          <a:ln w="9525" cap="flat" cmpd="sng" algn="ctr">
            <a:solidFill>
              <a:schemeClr val="tx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492567512"/>
        <c:crosses val="autoZero"/>
        <c:auto val="1"/>
        <c:lblAlgn val="ctr"/>
        <c:lblOffset val="100"/>
        <c:noMultiLvlLbl val="0"/>
      </c:catAx>
      <c:valAx>
        <c:axId val="492567512"/>
        <c:scaling>
          <c:orientation val="maxMin"/>
          <c:max val="30"/>
          <c:min val="0"/>
        </c:scaling>
        <c:delete val="0"/>
        <c:axPos val="l"/>
        <c:majorGridlines>
          <c:spPr>
            <a:ln w="6350" cap="flat" cmpd="sng" algn="ctr">
              <a:solidFill>
                <a:sysClr val="window" lastClr="FFFFFF">
                  <a:lumMod val="50000"/>
                </a:sysClr>
              </a:solidFill>
              <a:prstDash val="dash"/>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492564768"/>
        <c:crosses val="autoZero"/>
        <c:crossBetween val="between"/>
        <c:majorUnit val="5"/>
      </c:valAx>
      <c:spPr>
        <a:noFill/>
        <a:ln>
          <a:solidFill>
            <a:schemeClr val="tx2"/>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93683101458297E-2"/>
          <c:y val="0.1677968886218727"/>
          <c:w val="0.89360618480946374"/>
          <c:h val="0.6789769951463952"/>
        </c:manualLayout>
      </c:layout>
      <c:lineChart>
        <c:grouping val="standard"/>
        <c:varyColors val="0"/>
        <c:ser>
          <c:idx val="0"/>
          <c:order val="0"/>
          <c:tx>
            <c:strRef>
              <c:f>'9,10,11'!$M$41</c:f>
              <c:strCache>
                <c:ptCount val="1"/>
                <c:pt idx="0">
                  <c:v>東京</c:v>
                </c:pt>
              </c:strCache>
            </c:strRef>
          </c:tx>
          <c:spPr>
            <a:ln w="25400" cap="rnd">
              <a:solidFill>
                <a:schemeClr val="accent2"/>
              </a:solidFill>
              <a:prstDash val="sysDot"/>
              <a:round/>
            </a:ln>
            <a:effectLst/>
          </c:spPr>
          <c:marker>
            <c:symbol val="star"/>
            <c:size val="5"/>
            <c:spPr>
              <a:noFill/>
              <a:ln w="9525">
                <a:solidFill>
                  <a:schemeClr val="accent2"/>
                </a:solidFill>
              </a:ln>
              <a:effectLst/>
            </c:spPr>
          </c:marker>
          <c:dLbls>
            <c:dLbl>
              <c:idx val="9"/>
              <c:layout>
                <c:manualLayout>
                  <c:x val="-7.9949146981627296E-3"/>
                  <c:y val="1.7746335862020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8C-400D-B388-397BD2083F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'9,10,11'!$N$40:$W$40</c:f>
              <c:strCache>
                <c:ptCount val="10"/>
                <c:pt idx="0">
                  <c:v>2006</c:v>
                </c:pt>
                <c:pt idx="1">
                  <c:v>07</c:v>
                </c:pt>
                <c:pt idx="2">
                  <c:v>08</c:v>
                </c:pt>
                <c:pt idx="3">
                  <c:v>09</c:v>
                </c:pt>
                <c:pt idx="4">
                  <c:v>10</c:v>
                </c:pt>
                <c:pt idx="5">
                  <c:v>11</c:v>
                </c:pt>
                <c:pt idx="6">
                  <c:v>12</c:v>
                </c:pt>
                <c:pt idx="7">
                  <c:v>13</c:v>
                </c:pt>
                <c:pt idx="8">
                  <c:v>14</c:v>
                </c:pt>
                <c:pt idx="9">
                  <c:v>2015</c:v>
                </c:pt>
              </c:strCache>
            </c:strRef>
          </c:cat>
          <c:val>
            <c:numRef>
              <c:f>'9,10,11'!$N$41:$W$41</c:f>
              <c:numCache>
                <c:formatCode>0_ </c:formatCode>
                <c:ptCount val="10"/>
                <c:pt idx="0">
                  <c:v>1</c:v>
                </c:pt>
                <c:pt idx="1">
                  <c:v>1</c:v>
                </c:pt>
                <c:pt idx="2">
                  <c:v>1</c:v>
                </c:pt>
                <c:pt idx="3">
                  <c:v>1</c:v>
                </c:pt>
                <c:pt idx="4">
                  <c:v>1</c:v>
                </c:pt>
                <c:pt idx="5">
                  <c:v>1</c:v>
                </c:pt>
                <c:pt idx="6">
                  <c:v>1</c:v>
                </c:pt>
                <c:pt idx="7">
                  <c:v>1</c:v>
                </c:pt>
                <c:pt idx="8">
                  <c:v>1</c:v>
                </c:pt>
                <c:pt idx="9">
                  <c:v>1</c:v>
                </c:pt>
              </c:numCache>
            </c:numRef>
          </c:val>
          <c:smooth val="0"/>
          <c:extLst>
            <c:ext xmlns:c16="http://schemas.microsoft.com/office/drawing/2014/chart" uri="{C3380CC4-5D6E-409C-BE32-E72D297353CC}">
              <c16:uniqueId val="{00000000-330F-4729-9E5C-9523178B8855}"/>
            </c:ext>
          </c:extLst>
        </c:ser>
        <c:ser>
          <c:idx val="1"/>
          <c:order val="1"/>
          <c:tx>
            <c:strRef>
              <c:f>'9,10,11'!$M$42</c:f>
              <c:strCache>
                <c:ptCount val="1"/>
                <c:pt idx="0">
                  <c:v>愛知</c:v>
                </c:pt>
              </c:strCache>
            </c:strRef>
          </c:tx>
          <c:spPr>
            <a:ln w="25400" cap="rnd">
              <a:solidFill>
                <a:schemeClr val="accent1"/>
              </a:solidFill>
              <a:prstDash val="sysDot"/>
              <a:round/>
            </a:ln>
            <a:effectLst/>
          </c:spPr>
          <c:marker>
            <c:symbol val="square"/>
            <c:size val="5"/>
            <c:spPr>
              <a:noFill/>
              <a:ln w="9525">
                <a:solidFill>
                  <a:srgbClr val="0070C0"/>
                </a:solidFill>
              </a:ln>
              <a:effectLst/>
            </c:spPr>
          </c:marker>
          <c:dLbls>
            <c:dLbl>
              <c:idx val="9"/>
              <c:layout>
                <c:manualLayout>
                  <c:x val="-7.9949146981627296E-3"/>
                  <c:y val="4.99309986734737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8C-400D-B388-397BD2083FC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'9,10,11'!$N$40:$W$40</c:f>
              <c:strCache>
                <c:ptCount val="10"/>
                <c:pt idx="0">
                  <c:v>2006</c:v>
                </c:pt>
                <c:pt idx="1">
                  <c:v>07</c:v>
                </c:pt>
                <c:pt idx="2">
                  <c:v>08</c:v>
                </c:pt>
                <c:pt idx="3">
                  <c:v>09</c:v>
                </c:pt>
                <c:pt idx="4">
                  <c:v>10</c:v>
                </c:pt>
                <c:pt idx="5">
                  <c:v>11</c:v>
                </c:pt>
                <c:pt idx="6">
                  <c:v>12</c:v>
                </c:pt>
                <c:pt idx="7">
                  <c:v>13</c:v>
                </c:pt>
                <c:pt idx="8">
                  <c:v>14</c:v>
                </c:pt>
                <c:pt idx="9">
                  <c:v>2015</c:v>
                </c:pt>
              </c:strCache>
            </c:strRef>
          </c:cat>
          <c:val>
            <c:numRef>
              <c:f>'9,10,11'!$N$42:$W$42</c:f>
              <c:numCache>
                <c:formatCode>0_ </c:formatCode>
                <c:ptCount val="10"/>
                <c:pt idx="0">
                  <c:v>2</c:v>
                </c:pt>
                <c:pt idx="1">
                  <c:v>2</c:v>
                </c:pt>
                <c:pt idx="2">
                  <c:v>2</c:v>
                </c:pt>
                <c:pt idx="3">
                  <c:v>3</c:v>
                </c:pt>
                <c:pt idx="4">
                  <c:v>3</c:v>
                </c:pt>
                <c:pt idx="5">
                  <c:v>3</c:v>
                </c:pt>
                <c:pt idx="6">
                  <c:v>3</c:v>
                </c:pt>
                <c:pt idx="7">
                  <c:v>3</c:v>
                </c:pt>
                <c:pt idx="8">
                  <c:v>3</c:v>
                </c:pt>
                <c:pt idx="9">
                  <c:v>3</c:v>
                </c:pt>
              </c:numCache>
            </c:numRef>
          </c:val>
          <c:smooth val="0"/>
          <c:extLst>
            <c:ext xmlns:c16="http://schemas.microsoft.com/office/drawing/2014/chart" uri="{C3380CC4-5D6E-409C-BE32-E72D297353CC}">
              <c16:uniqueId val="{00000001-330F-4729-9E5C-9523178B8855}"/>
            </c:ext>
          </c:extLst>
        </c:ser>
        <c:ser>
          <c:idx val="2"/>
          <c:order val="2"/>
          <c:tx>
            <c:strRef>
              <c:f>'9,10,11'!$M$43</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0"/>
              <c:layout>
                <c:manualLayout>
                  <c:x val="-2.0512820512820513E-2"/>
                  <c:y val="5.281585806535218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AD-43BC-A15A-D395352802E8}"/>
                </c:ext>
              </c:extLst>
            </c:dLbl>
            <c:dLbl>
              <c:idx val="3"/>
              <c:layout>
                <c:manualLayout>
                  <c:x val="-1.282051282051282E-2"/>
                  <c:y val="-4.841453655990635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AD-43BC-A15A-D395352802E8}"/>
                </c:ext>
              </c:extLst>
            </c:dLbl>
            <c:dLbl>
              <c:idx val="9"/>
              <c:layout>
                <c:manualLayout>
                  <c:x val="-3.2041666666666822E-2"/>
                  <c:y val="-5.01990634066016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8C-400D-B388-397BD2083FCD}"/>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'9,10,11'!$N$40:$W$40</c:f>
              <c:strCache>
                <c:ptCount val="10"/>
                <c:pt idx="0">
                  <c:v>2006</c:v>
                </c:pt>
                <c:pt idx="1">
                  <c:v>07</c:v>
                </c:pt>
                <c:pt idx="2">
                  <c:v>08</c:v>
                </c:pt>
                <c:pt idx="3">
                  <c:v>09</c:v>
                </c:pt>
                <c:pt idx="4">
                  <c:v>10</c:v>
                </c:pt>
                <c:pt idx="5">
                  <c:v>11</c:v>
                </c:pt>
                <c:pt idx="6">
                  <c:v>12</c:v>
                </c:pt>
                <c:pt idx="7">
                  <c:v>13</c:v>
                </c:pt>
                <c:pt idx="8">
                  <c:v>14</c:v>
                </c:pt>
                <c:pt idx="9">
                  <c:v>2015</c:v>
                </c:pt>
              </c:strCache>
            </c:strRef>
          </c:cat>
          <c:val>
            <c:numRef>
              <c:f>'9,10,11'!$N$43:$W$43</c:f>
              <c:numCache>
                <c:formatCode>0_ </c:formatCode>
                <c:ptCount val="10"/>
                <c:pt idx="0">
                  <c:v>17</c:v>
                </c:pt>
                <c:pt idx="1">
                  <c:v>17</c:v>
                </c:pt>
                <c:pt idx="2">
                  <c:v>12</c:v>
                </c:pt>
                <c:pt idx="3">
                  <c:v>8</c:v>
                </c:pt>
                <c:pt idx="4">
                  <c:v>11</c:v>
                </c:pt>
                <c:pt idx="5">
                  <c:v>11</c:v>
                </c:pt>
                <c:pt idx="6">
                  <c:v>11</c:v>
                </c:pt>
                <c:pt idx="7">
                  <c:v>15</c:v>
                </c:pt>
                <c:pt idx="8">
                  <c:v>15</c:v>
                </c:pt>
                <c:pt idx="9">
                  <c:v>14</c:v>
                </c:pt>
              </c:numCache>
            </c:numRef>
          </c:val>
          <c:smooth val="0"/>
          <c:extLst>
            <c:ext xmlns:c16="http://schemas.microsoft.com/office/drawing/2014/chart" uri="{C3380CC4-5D6E-409C-BE32-E72D297353CC}">
              <c16:uniqueId val="{00000002-330F-4729-9E5C-9523178B8855}"/>
            </c:ext>
          </c:extLst>
        </c:ser>
        <c:dLbls>
          <c:showLegendKey val="0"/>
          <c:showVal val="0"/>
          <c:showCatName val="0"/>
          <c:showSerName val="0"/>
          <c:showPercent val="0"/>
          <c:showBubbleSize val="0"/>
        </c:dLbls>
        <c:marker val="1"/>
        <c:smooth val="0"/>
        <c:axId val="437811096"/>
        <c:axId val="437808744"/>
      </c:lineChart>
      <c:catAx>
        <c:axId val="437811096"/>
        <c:scaling>
          <c:orientation val="minMax"/>
        </c:scaling>
        <c:delete val="0"/>
        <c:axPos val="t"/>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icrosoft Himalaya" panose="01010100010101010101" pitchFamily="2" charset="0"/>
                  </a:defRPr>
                </a:pPr>
                <a:r>
                  <a:rPr lang="ja-JP" altLang="en-US" sz="1000" dirty="0" smtClean="0">
                    <a:solidFill>
                      <a:schemeClr val="tx1"/>
                    </a:solidFill>
                    <a:latin typeface="Meiryo UI" panose="020B0604030504040204" pitchFamily="50" charset="-128"/>
                    <a:ea typeface="Meiryo UI" panose="020B0604030504040204" pitchFamily="50" charset="-128"/>
                    <a:cs typeface="Microsoft Himalaya" panose="01010100010101010101" pitchFamily="2" charset="0"/>
                  </a:rPr>
                  <a:t>（順位）</a:t>
                </a:r>
                <a:endParaRPr lang="ja-JP" altLang="en-US" sz="1000" dirty="0">
                  <a:solidFill>
                    <a:schemeClr val="tx1"/>
                  </a:solidFill>
                  <a:latin typeface="Meiryo UI" panose="020B0604030504040204" pitchFamily="50" charset="-128"/>
                  <a:ea typeface="Meiryo UI" panose="020B0604030504040204" pitchFamily="50" charset="-128"/>
                  <a:cs typeface="Microsoft Himalaya" panose="01010100010101010101" pitchFamily="2" charset="0"/>
                </a:endParaRPr>
              </a:p>
            </c:rich>
          </c:tx>
          <c:layout>
            <c:manualLayout>
              <c:xMode val="edge"/>
              <c:yMode val="edge"/>
              <c:x val="8.127884184492034E-4"/>
              <c:y val="7.375462731455664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icrosoft Himalaya" panose="01010100010101010101" pitchFamily="2" charset="0"/>
                </a:defRPr>
              </a:pPr>
              <a:endParaRPr lang="ja-JP"/>
            </a:p>
          </c:txPr>
        </c:title>
        <c:numFmt formatCode="General" sourceLinked="1"/>
        <c:majorTickMark val="none"/>
        <c:minorTickMark val="none"/>
        <c:tickLblPos val="high"/>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08744"/>
        <c:crosses val="autoZero"/>
        <c:auto val="1"/>
        <c:lblAlgn val="ctr"/>
        <c:lblOffset val="100"/>
        <c:noMultiLvlLbl val="0"/>
      </c:catAx>
      <c:valAx>
        <c:axId val="437808744"/>
        <c:scaling>
          <c:orientation val="maxMin"/>
          <c:max val="20"/>
        </c:scaling>
        <c:delete val="0"/>
        <c:axPos val="l"/>
        <c:majorGridlines>
          <c:spPr>
            <a:ln w="6350" cap="flat" cmpd="sng" algn="ctr">
              <a:solidFill>
                <a:schemeClr val="accent1"/>
              </a:solidFill>
              <a:prstDash val="dash"/>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11096"/>
        <c:crosses val="autoZero"/>
        <c:crossBetween val="between"/>
        <c:majorUnit val="5"/>
      </c:valAx>
      <c:spPr>
        <a:noFill/>
        <a:ln>
          <a:solidFill>
            <a:schemeClr val="tx2"/>
          </a:solidFill>
        </a:ln>
        <a:effectLst/>
      </c:spPr>
    </c:plotArea>
    <c:legend>
      <c:legendPos val="b"/>
      <c:layout>
        <c:manualLayout>
          <c:xMode val="edge"/>
          <c:yMode val="edge"/>
          <c:x val="0.25717948717948719"/>
          <c:y val="0.9168150235470699"/>
          <c:w val="0.47538461538461541"/>
          <c:h val="6.998101193659185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358039253190515E-2"/>
          <c:y val="0.15198802840550518"/>
          <c:w val="0.89360618480946374"/>
          <c:h val="0.68610717915087105"/>
        </c:manualLayout>
      </c:layout>
      <c:lineChart>
        <c:grouping val="standard"/>
        <c:varyColors val="0"/>
        <c:ser>
          <c:idx val="0"/>
          <c:order val="0"/>
          <c:tx>
            <c:strRef>
              <c:f>'9,10,11'!$M$69</c:f>
              <c:strCache>
                <c:ptCount val="1"/>
                <c:pt idx="0">
                  <c:v>東京</c:v>
                </c:pt>
              </c:strCache>
            </c:strRef>
          </c:tx>
          <c:spPr>
            <a:ln w="25400" cap="rnd">
              <a:solidFill>
                <a:srgbClr val="ED7D31"/>
              </a:solidFill>
              <a:prstDash val="sysDot"/>
              <a:round/>
            </a:ln>
            <a:effectLst/>
          </c:spPr>
          <c:marker>
            <c:symbol val="star"/>
            <c:size val="5"/>
            <c:spPr>
              <a:noFill/>
              <a:ln w="9525">
                <a:solidFill>
                  <a:schemeClr val="accent2"/>
                </a:solidFill>
              </a:ln>
              <a:effectLst/>
            </c:spPr>
          </c:marker>
          <c:dLbls>
            <c:dLbl>
              <c:idx val="9"/>
              <c:layout>
                <c:manualLayout>
                  <c:x val="-4.1129472302804254E-2"/>
                  <c:y val="5.9031965311522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38-471F-9B98-4654179571BA}"/>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'9,10,11'!$N$68:$W$68</c:f>
              <c:strCache>
                <c:ptCount val="10"/>
                <c:pt idx="0">
                  <c:v>2006</c:v>
                </c:pt>
                <c:pt idx="1">
                  <c:v>07</c:v>
                </c:pt>
                <c:pt idx="2">
                  <c:v>08</c:v>
                </c:pt>
                <c:pt idx="3">
                  <c:v>09</c:v>
                </c:pt>
                <c:pt idx="4">
                  <c:v>10</c:v>
                </c:pt>
                <c:pt idx="5">
                  <c:v>11</c:v>
                </c:pt>
                <c:pt idx="6">
                  <c:v>12</c:v>
                </c:pt>
                <c:pt idx="7">
                  <c:v>13</c:v>
                </c:pt>
                <c:pt idx="8">
                  <c:v>14</c:v>
                </c:pt>
                <c:pt idx="9">
                  <c:v>2015</c:v>
                </c:pt>
              </c:strCache>
            </c:strRef>
          </c:cat>
          <c:val>
            <c:numRef>
              <c:f>'9,10,11'!$N$69:$W$69</c:f>
              <c:numCache>
                <c:formatCode>0.000_ </c:formatCode>
                <c:ptCount val="10"/>
                <c:pt idx="0">
                  <c:v>46.420951006819443</c:v>
                </c:pt>
                <c:pt idx="1">
                  <c:v>46.974201276276801</c:v>
                </c:pt>
                <c:pt idx="2">
                  <c:v>48.141542537615258</c:v>
                </c:pt>
                <c:pt idx="3">
                  <c:v>49.105230892420856</c:v>
                </c:pt>
                <c:pt idx="4">
                  <c:v>48.543268121587417</c:v>
                </c:pt>
                <c:pt idx="5">
                  <c:v>48.420900698308841</c:v>
                </c:pt>
                <c:pt idx="6">
                  <c:v>48.554987414222481</c:v>
                </c:pt>
                <c:pt idx="7">
                  <c:v>48.512537885995286</c:v>
                </c:pt>
                <c:pt idx="8">
                  <c:v>49.060293507757194</c:v>
                </c:pt>
                <c:pt idx="9">
                  <c:v>48.863548500063374</c:v>
                </c:pt>
              </c:numCache>
            </c:numRef>
          </c:val>
          <c:smooth val="0"/>
          <c:extLst>
            <c:ext xmlns:c16="http://schemas.microsoft.com/office/drawing/2014/chart" uri="{C3380CC4-5D6E-409C-BE32-E72D297353CC}">
              <c16:uniqueId val="{00000000-75DE-4D4A-BCFD-A8358A4BA72E}"/>
            </c:ext>
          </c:extLst>
        </c:ser>
        <c:ser>
          <c:idx val="1"/>
          <c:order val="1"/>
          <c:tx>
            <c:strRef>
              <c:f>'9,10,11'!$M$70</c:f>
              <c:strCache>
                <c:ptCount val="1"/>
                <c:pt idx="0">
                  <c:v>愛知</c:v>
                </c:pt>
              </c:strCache>
            </c:strRef>
          </c:tx>
          <c:spPr>
            <a:ln w="25400" cap="rnd">
              <a:solidFill>
                <a:srgbClr val="5B9BD5"/>
              </a:solidFill>
              <a:prstDash val="sysDot"/>
              <a:round/>
            </a:ln>
            <a:effectLst/>
          </c:spPr>
          <c:marker>
            <c:symbol val="square"/>
            <c:size val="5"/>
            <c:spPr>
              <a:noFill/>
              <a:ln w="9525">
                <a:solidFill>
                  <a:srgbClr val="0070C0"/>
                </a:solidFill>
              </a:ln>
              <a:effectLst/>
            </c:spPr>
          </c:marker>
          <c:dLbls>
            <c:dLbl>
              <c:idx val="9"/>
              <c:layout>
                <c:manualLayout>
                  <c:x val="-3.2575459317585299E-2"/>
                  <c:y val="3.0423376145786666E-2"/>
                </c:manualLayout>
              </c:layout>
              <c:numFmt formatCode="#,##0.0_);[Red]\(#,##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38-471F-9B98-4654179571B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'9,10,11'!$N$68:$W$68</c:f>
              <c:strCache>
                <c:ptCount val="10"/>
                <c:pt idx="0">
                  <c:v>2006</c:v>
                </c:pt>
                <c:pt idx="1">
                  <c:v>07</c:v>
                </c:pt>
                <c:pt idx="2">
                  <c:v>08</c:v>
                </c:pt>
                <c:pt idx="3">
                  <c:v>09</c:v>
                </c:pt>
                <c:pt idx="4">
                  <c:v>10</c:v>
                </c:pt>
                <c:pt idx="5">
                  <c:v>11</c:v>
                </c:pt>
                <c:pt idx="6">
                  <c:v>12</c:v>
                </c:pt>
                <c:pt idx="7">
                  <c:v>13</c:v>
                </c:pt>
                <c:pt idx="8">
                  <c:v>14</c:v>
                </c:pt>
                <c:pt idx="9">
                  <c:v>2015</c:v>
                </c:pt>
              </c:strCache>
            </c:strRef>
          </c:cat>
          <c:val>
            <c:numRef>
              <c:f>'9,10,11'!$N$70:$W$70</c:f>
              <c:numCache>
                <c:formatCode>0.000_ </c:formatCode>
                <c:ptCount val="10"/>
                <c:pt idx="0">
                  <c:v>48.307356478360987</c:v>
                </c:pt>
                <c:pt idx="1">
                  <c:v>49.023234938231099</c:v>
                </c:pt>
                <c:pt idx="2">
                  <c:v>49.162666120270352</c:v>
                </c:pt>
                <c:pt idx="3">
                  <c:v>49.7014047335378</c:v>
                </c:pt>
                <c:pt idx="4">
                  <c:v>49.966501226129338</c:v>
                </c:pt>
                <c:pt idx="5">
                  <c:v>49.633545724488933</c:v>
                </c:pt>
                <c:pt idx="6">
                  <c:v>49.310159638407896</c:v>
                </c:pt>
                <c:pt idx="7">
                  <c:v>49.420113160962529</c:v>
                </c:pt>
                <c:pt idx="8">
                  <c:v>49.54855798474248</c:v>
                </c:pt>
                <c:pt idx="9">
                  <c:v>49.886999126568462</c:v>
                </c:pt>
              </c:numCache>
            </c:numRef>
          </c:val>
          <c:smooth val="0"/>
          <c:extLst>
            <c:ext xmlns:c16="http://schemas.microsoft.com/office/drawing/2014/chart" uri="{C3380CC4-5D6E-409C-BE32-E72D297353CC}">
              <c16:uniqueId val="{00000001-75DE-4D4A-BCFD-A8358A4BA72E}"/>
            </c:ext>
          </c:extLst>
        </c:ser>
        <c:ser>
          <c:idx val="2"/>
          <c:order val="2"/>
          <c:tx>
            <c:strRef>
              <c:f>'9,10,11'!$M$71</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2038-471F-9B98-4654179571BA}"/>
                </c:ext>
              </c:extLst>
            </c:dLbl>
            <c:dLbl>
              <c:idx val="1"/>
              <c:delete val="1"/>
              <c:extLst>
                <c:ext xmlns:c15="http://schemas.microsoft.com/office/drawing/2012/chart" uri="{CE6537A1-D6FC-4f65-9D91-7224C49458BB}"/>
                <c:ext xmlns:c16="http://schemas.microsoft.com/office/drawing/2014/chart" uri="{C3380CC4-5D6E-409C-BE32-E72D297353CC}">
                  <c16:uniqueId val="{00000002-75DE-4D4A-BCFD-A8358A4BA72E}"/>
                </c:ext>
              </c:extLst>
            </c:dLbl>
            <c:dLbl>
              <c:idx val="2"/>
              <c:delete val="1"/>
              <c:extLst>
                <c:ext xmlns:c15="http://schemas.microsoft.com/office/drawing/2012/chart" uri="{CE6537A1-D6FC-4f65-9D91-7224C49458BB}"/>
                <c:ext xmlns:c16="http://schemas.microsoft.com/office/drawing/2014/chart" uri="{C3380CC4-5D6E-409C-BE32-E72D297353CC}">
                  <c16:uniqueId val="{00000003-75DE-4D4A-BCFD-A8358A4BA72E}"/>
                </c:ext>
              </c:extLst>
            </c:dLbl>
            <c:dLbl>
              <c:idx val="3"/>
              <c:delete val="1"/>
              <c:extLst>
                <c:ext xmlns:c15="http://schemas.microsoft.com/office/drawing/2012/chart" uri="{CE6537A1-D6FC-4f65-9D91-7224C49458BB}"/>
                <c:ext xmlns:c16="http://schemas.microsoft.com/office/drawing/2014/chart" uri="{C3380CC4-5D6E-409C-BE32-E72D297353CC}">
                  <c16:uniqueId val="{00000004-75DE-4D4A-BCFD-A8358A4BA72E}"/>
                </c:ext>
              </c:extLst>
            </c:dLbl>
            <c:dLbl>
              <c:idx val="4"/>
              <c:delete val="1"/>
              <c:extLst>
                <c:ext xmlns:c15="http://schemas.microsoft.com/office/drawing/2012/chart" uri="{CE6537A1-D6FC-4f65-9D91-7224C49458BB}"/>
                <c:ext xmlns:c16="http://schemas.microsoft.com/office/drawing/2014/chart" uri="{C3380CC4-5D6E-409C-BE32-E72D297353CC}">
                  <c16:uniqueId val="{00000005-75DE-4D4A-BCFD-A8358A4BA72E}"/>
                </c:ext>
              </c:extLst>
            </c:dLbl>
            <c:dLbl>
              <c:idx val="5"/>
              <c:delete val="1"/>
              <c:extLst>
                <c:ext xmlns:c15="http://schemas.microsoft.com/office/drawing/2012/chart" uri="{CE6537A1-D6FC-4f65-9D91-7224C49458BB}"/>
                <c:ext xmlns:c16="http://schemas.microsoft.com/office/drawing/2014/chart" uri="{C3380CC4-5D6E-409C-BE32-E72D297353CC}">
                  <c16:uniqueId val="{00000006-75DE-4D4A-BCFD-A8358A4BA72E}"/>
                </c:ext>
              </c:extLst>
            </c:dLbl>
            <c:dLbl>
              <c:idx val="6"/>
              <c:delete val="1"/>
              <c:extLst>
                <c:ext xmlns:c15="http://schemas.microsoft.com/office/drawing/2012/chart" uri="{CE6537A1-D6FC-4f65-9D91-7224C49458BB}"/>
                <c:ext xmlns:c16="http://schemas.microsoft.com/office/drawing/2014/chart" uri="{C3380CC4-5D6E-409C-BE32-E72D297353CC}">
                  <c16:uniqueId val="{00000007-75DE-4D4A-BCFD-A8358A4BA72E}"/>
                </c:ext>
              </c:extLst>
            </c:dLbl>
            <c:dLbl>
              <c:idx val="7"/>
              <c:delete val="1"/>
              <c:extLst>
                <c:ext xmlns:c15="http://schemas.microsoft.com/office/drawing/2012/chart" uri="{CE6537A1-D6FC-4f65-9D91-7224C49458BB}"/>
                <c:ext xmlns:c16="http://schemas.microsoft.com/office/drawing/2014/chart" uri="{C3380CC4-5D6E-409C-BE32-E72D297353CC}">
                  <c16:uniqueId val="{00000008-75DE-4D4A-BCFD-A8358A4BA72E}"/>
                </c:ext>
              </c:extLst>
            </c:dLbl>
            <c:dLbl>
              <c:idx val="8"/>
              <c:delete val="1"/>
              <c:extLst>
                <c:ext xmlns:c15="http://schemas.microsoft.com/office/drawing/2012/chart" uri="{CE6537A1-D6FC-4f65-9D91-7224C49458BB}"/>
                <c:ext xmlns:c16="http://schemas.microsoft.com/office/drawing/2014/chart" uri="{C3380CC4-5D6E-409C-BE32-E72D297353CC}">
                  <c16:uniqueId val="{00000009-75DE-4D4A-BCFD-A8358A4BA72E}"/>
                </c:ext>
              </c:extLst>
            </c:dLbl>
            <c:dLbl>
              <c:idx val="9"/>
              <c:layout>
                <c:manualLayout>
                  <c:x val="-4.2122999157540225E-2"/>
                  <c:y val="-4.6296296296296384E-2"/>
                </c:manualLayout>
              </c:layout>
              <c:numFmt formatCode="#,##0.0_);[Red]\(#,##0.0\)" sourceLinked="0"/>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5DE-4D4A-BCFD-A8358A4BA72E}"/>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'9,10,11'!$N$68:$W$68</c:f>
              <c:strCache>
                <c:ptCount val="10"/>
                <c:pt idx="0">
                  <c:v>2006</c:v>
                </c:pt>
                <c:pt idx="1">
                  <c:v>07</c:v>
                </c:pt>
                <c:pt idx="2">
                  <c:v>08</c:v>
                </c:pt>
                <c:pt idx="3">
                  <c:v>09</c:v>
                </c:pt>
                <c:pt idx="4">
                  <c:v>10</c:v>
                </c:pt>
                <c:pt idx="5">
                  <c:v>11</c:v>
                </c:pt>
                <c:pt idx="6">
                  <c:v>12</c:v>
                </c:pt>
                <c:pt idx="7">
                  <c:v>13</c:v>
                </c:pt>
                <c:pt idx="8">
                  <c:v>14</c:v>
                </c:pt>
                <c:pt idx="9">
                  <c:v>2015</c:v>
                </c:pt>
              </c:strCache>
            </c:strRef>
          </c:cat>
          <c:val>
            <c:numRef>
              <c:f>'9,10,11'!$N$71:$W$71</c:f>
              <c:numCache>
                <c:formatCode>0.000_ </c:formatCode>
                <c:ptCount val="10"/>
                <c:pt idx="0">
                  <c:v>40.543572547209926</c:v>
                </c:pt>
                <c:pt idx="1">
                  <c:v>41.589561842912865</c:v>
                </c:pt>
                <c:pt idx="2">
                  <c:v>43.051404441007122</c:v>
                </c:pt>
                <c:pt idx="3">
                  <c:v>43.431982907370923</c:v>
                </c:pt>
                <c:pt idx="4">
                  <c:v>42.486304665014899</c:v>
                </c:pt>
                <c:pt idx="5">
                  <c:v>42.089982784357922</c:v>
                </c:pt>
                <c:pt idx="6">
                  <c:v>42.038935756002594</c:v>
                </c:pt>
                <c:pt idx="7">
                  <c:v>42.267416467217188</c:v>
                </c:pt>
                <c:pt idx="8">
                  <c:v>42.800164383035082</c:v>
                </c:pt>
                <c:pt idx="9">
                  <c:v>43.322240283890359</c:v>
                </c:pt>
              </c:numCache>
            </c:numRef>
          </c:val>
          <c:smooth val="0"/>
          <c:extLst>
            <c:ext xmlns:c16="http://schemas.microsoft.com/office/drawing/2014/chart" uri="{C3380CC4-5D6E-409C-BE32-E72D297353CC}">
              <c16:uniqueId val="{0000000B-75DE-4D4A-BCFD-A8358A4BA72E}"/>
            </c:ext>
          </c:extLst>
        </c:ser>
        <c:ser>
          <c:idx val="3"/>
          <c:order val="3"/>
          <c:tx>
            <c:strRef>
              <c:f>'9,10,11'!$M$72</c:f>
              <c:strCache>
                <c:ptCount val="1"/>
                <c:pt idx="0">
                  <c:v>平均</c:v>
                </c:pt>
              </c:strCache>
            </c:strRef>
          </c:tx>
          <c:spPr>
            <a:ln w="25400" cap="rnd">
              <a:solidFill>
                <a:sysClr val="windowText" lastClr="000000"/>
              </a:solidFill>
              <a:prstDash val="sysDot"/>
              <a:round/>
            </a:ln>
            <a:effectLst/>
          </c:spPr>
          <c:marker>
            <c:symbol val="circle"/>
            <c:size val="5"/>
            <c:spPr>
              <a:noFill/>
              <a:ln w="9525">
                <a:solidFill>
                  <a:schemeClr val="tx1"/>
                </a:solidFill>
              </a:ln>
              <a:effectLst/>
            </c:spPr>
          </c:marker>
          <c:dLbls>
            <c:dLbl>
              <c:idx val="9"/>
              <c:layout>
                <c:manualLayout>
                  <c:x val="-4.3540371598287053E-2"/>
                  <c:y val="4.11515970829375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38-471F-9B98-4654179571BA}"/>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'9,10,11'!$N$68:$W$68</c:f>
              <c:strCache>
                <c:ptCount val="10"/>
                <c:pt idx="0">
                  <c:v>2006</c:v>
                </c:pt>
                <c:pt idx="1">
                  <c:v>07</c:v>
                </c:pt>
                <c:pt idx="2">
                  <c:v>08</c:v>
                </c:pt>
                <c:pt idx="3">
                  <c:v>09</c:v>
                </c:pt>
                <c:pt idx="4">
                  <c:v>10</c:v>
                </c:pt>
                <c:pt idx="5">
                  <c:v>11</c:v>
                </c:pt>
                <c:pt idx="6">
                  <c:v>12</c:v>
                </c:pt>
                <c:pt idx="7">
                  <c:v>13</c:v>
                </c:pt>
                <c:pt idx="8">
                  <c:v>14</c:v>
                </c:pt>
                <c:pt idx="9">
                  <c:v>2015</c:v>
                </c:pt>
              </c:strCache>
            </c:strRef>
          </c:cat>
          <c:val>
            <c:numRef>
              <c:f>'9,10,11'!$N$72:$W$72</c:f>
              <c:numCache>
                <c:formatCode>0.000_ </c:formatCode>
                <c:ptCount val="10"/>
                <c:pt idx="0">
                  <c:v>41.740882482494605</c:v>
                </c:pt>
                <c:pt idx="1">
                  <c:v>41.954820966270312</c:v>
                </c:pt>
                <c:pt idx="2">
                  <c:v>42.088113317479767</c:v>
                </c:pt>
                <c:pt idx="3">
                  <c:v>42.058327975864536</c:v>
                </c:pt>
                <c:pt idx="4">
                  <c:v>42.015033151132762</c:v>
                </c:pt>
                <c:pt idx="5">
                  <c:v>42.001690571749641</c:v>
                </c:pt>
                <c:pt idx="6">
                  <c:v>42.221035429179487</c:v>
                </c:pt>
                <c:pt idx="7">
                  <c:v>42.438333973233213</c:v>
                </c:pt>
                <c:pt idx="8">
                  <c:v>42.652951917312755</c:v>
                </c:pt>
                <c:pt idx="9">
                  <c:v>42.993202554022247</c:v>
                </c:pt>
              </c:numCache>
            </c:numRef>
          </c:val>
          <c:smooth val="0"/>
          <c:extLst>
            <c:ext xmlns:c16="http://schemas.microsoft.com/office/drawing/2014/chart" uri="{C3380CC4-5D6E-409C-BE32-E72D297353CC}">
              <c16:uniqueId val="{0000000C-75DE-4D4A-BCFD-A8358A4BA72E}"/>
            </c:ext>
          </c:extLst>
        </c:ser>
        <c:dLbls>
          <c:showLegendKey val="0"/>
          <c:showVal val="0"/>
          <c:showCatName val="0"/>
          <c:showSerName val="0"/>
          <c:showPercent val="0"/>
          <c:showBubbleSize val="0"/>
        </c:dLbls>
        <c:marker val="1"/>
        <c:smooth val="0"/>
        <c:axId val="437799728"/>
        <c:axId val="437801688"/>
      </c:lineChart>
      <c:catAx>
        <c:axId val="43779972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801688"/>
        <c:crosses val="autoZero"/>
        <c:auto val="1"/>
        <c:lblAlgn val="ctr"/>
        <c:lblOffset val="100"/>
        <c:noMultiLvlLbl val="0"/>
      </c:catAx>
      <c:valAx>
        <c:axId val="437801688"/>
        <c:scaling>
          <c:orientation val="minMax"/>
          <c:max val="50"/>
          <c:min val="40"/>
        </c:scaling>
        <c:delete val="0"/>
        <c:axPos val="l"/>
        <c:majorGridlines>
          <c:spPr>
            <a:ln w="6350" cap="flat" cmpd="sng" algn="ctr">
              <a:solidFill>
                <a:schemeClr val="accent1"/>
              </a:solidFill>
              <a:prstDash val="dash"/>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a:solidFill>
                      <a:schemeClr val="tx1"/>
                    </a:solidFill>
                    <a:latin typeface="Meiryo UI" panose="020B0604030504040204" pitchFamily="50" charset="-128"/>
                    <a:ea typeface="Meiryo UI" panose="020B0604030504040204" pitchFamily="50" charset="-128"/>
                  </a:rPr>
                  <a:t>（％）</a:t>
                </a:r>
              </a:p>
            </c:rich>
          </c:tx>
          <c:layout>
            <c:manualLayout>
              <c:xMode val="edge"/>
              <c:yMode val="edge"/>
              <c:x val="0"/>
              <c:y val="7.381748114325104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7799728"/>
        <c:crosses val="autoZero"/>
        <c:crossBetween val="between"/>
        <c:majorUnit val="5"/>
      </c:valAx>
      <c:spPr>
        <a:noFill/>
        <a:ln>
          <a:solidFill>
            <a:schemeClr val="tx2"/>
          </a:solidFill>
        </a:ln>
        <a:effectLst/>
      </c:spPr>
    </c:plotArea>
    <c:legend>
      <c:legendPos val="b"/>
      <c:layout>
        <c:manualLayout>
          <c:xMode val="edge"/>
          <c:yMode val="edge"/>
          <c:x val="0.16369770580296897"/>
          <c:y val="0.90064900431364159"/>
          <c:w val="0.66720647773279351"/>
          <c:h val="8.174570966457424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7629046369205E-2"/>
          <c:y val="0.21695402298850577"/>
          <c:w val="0.88172681539807529"/>
          <c:h val="0.60912576301525523"/>
        </c:manualLayout>
      </c:layout>
      <c:lineChart>
        <c:grouping val="standard"/>
        <c:varyColors val="0"/>
        <c:ser>
          <c:idx val="0"/>
          <c:order val="0"/>
          <c:tx>
            <c:strRef>
              <c:f>'17'!$N$4</c:f>
              <c:strCache>
                <c:ptCount val="1"/>
                <c:pt idx="0">
                  <c:v>東京</c:v>
                </c:pt>
              </c:strCache>
            </c:strRef>
          </c:tx>
          <c:spPr>
            <a:ln w="25400" cap="rnd">
              <a:solidFill>
                <a:schemeClr val="accent4"/>
              </a:solidFill>
              <a:prstDash val="sysDot"/>
              <a:round/>
            </a:ln>
            <a:effectLst/>
          </c:spPr>
          <c:marker>
            <c:symbol val="star"/>
            <c:size val="5"/>
            <c:spPr>
              <a:noFill/>
              <a:ln w="9525">
                <a:solidFill>
                  <a:schemeClr val="accent4"/>
                </a:solidFill>
              </a:ln>
              <a:effectLst/>
            </c:spPr>
          </c:marker>
          <c:dLbls>
            <c:dLbl>
              <c:idx val="9"/>
              <c:layout>
                <c:manualLayout>
                  <c:x val="-3.3663084706459102E-2"/>
                  <c:y val="-4.09981992216027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82-4A6D-98EA-832D1CA16EB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'17'!$O$3:$X$3</c:f>
              <c:strCache>
                <c:ptCount val="10"/>
                <c:pt idx="0">
                  <c:v>2006</c:v>
                </c:pt>
                <c:pt idx="1">
                  <c:v>07</c:v>
                </c:pt>
                <c:pt idx="2">
                  <c:v>08</c:v>
                </c:pt>
                <c:pt idx="3">
                  <c:v>09</c:v>
                </c:pt>
                <c:pt idx="4">
                  <c:v>10</c:v>
                </c:pt>
                <c:pt idx="5">
                  <c:v>11</c:v>
                </c:pt>
                <c:pt idx="6">
                  <c:v>12</c:v>
                </c:pt>
                <c:pt idx="7">
                  <c:v>13</c:v>
                </c:pt>
                <c:pt idx="8">
                  <c:v>14</c:v>
                </c:pt>
                <c:pt idx="9">
                  <c:v>2015</c:v>
                </c:pt>
              </c:strCache>
            </c:strRef>
          </c:cat>
          <c:val>
            <c:numRef>
              <c:f>'17'!$O$4:$X$4</c:f>
              <c:numCache>
                <c:formatCode>0_ </c:formatCode>
                <c:ptCount val="10"/>
                <c:pt idx="0">
                  <c:v>832.45021790183728</c:v>
                </c:pt>
                <c:pt idx="1">
                  <c:v>832.51731939842659</c:v>
                </c:pt>
                <c:pt idx="2">
                  <c:v>799.5596480421766</c:v>
                </c:pt>
                <c:pt idx="3">
                  <c:v>750.47468183445392</c:v>
                </c:pt>
                <c:pt idx="4">
                  <c:v>745.47089119949953</c:v>
                </c:pt>
                <c:pt idx="5">
                  <c:v>759.32323179133095</c:v>
                </c:pt>
                <c:pt idx="6">
                  <c:v>757.31555449166001</c:v>
                </c:pt>
                <c:pt idx="7">
                  <c:v>764.2672578730577</c:v>
                </c:pt>
                <c:pt idx="8">
                  <c:v>763.7807884135492</c:v>
                </c:pt>
                <c:pt idx="9">
                  <c:v>772.00939589002689</c:v>
                </c:pt>
              </c:numCache>
            </c:numRef>
          </c:val>
          <c:smooth val="0"/>
          <c:extLst>
            <c:ext xmlns:c16="http://schemas.microsoft.com/office/drawing/2014/chart" uri="{C3380CC4-5D6E-409C-BE32-E72D297353CC}">
              <c16:uniqueId val="{00000000-EB5B-4499-AA40-2C8C5279484B}"/>
            </c:ext>
          </c:extLst>
        </c:ser>
        <c:ser>
          <c:idx val="1"/>
          <c:order val="1"/>
          <c:tx>
            <c:strRef>
              <c:f>'17'!$N$5</c:f>
              <c:strCache>
                <c:ptCount val="1"/>
                <c:pt idx="0">
                  <c:v>愛知</c:v>
                </c:pt>
              </c:strCache>
            </c:strRef>
          </c:tx>
          <c:spPr>
            <a:ln w="25400" cap="rnd">
              <a:solidFill>
                <a:schemeClr val="accent1"/>
              </a:solidFill>
              <a:prstDash val="sysDot"/>
              <a:round/>
            </a:ln>
            <a:effectLst/>
          </c:spPr>
          <c:marker>
            <c:symbol val="square"/>
            <c:size val="5"/>
            <c:spPr>
              <a:noFill/>
              <a:ln w="9525">
                <a:solidFill>
                  <a:schemeClr val="accent1"/>
                </a:solidFill>
              </a:ln>
              <a:effectLst/>
            </c:spPr>
          </c:marker>
          <c:dLbls>
            <c:dLbl>
              <c:idx val="9"/>
              <c:layout>
                <c:manualLayout>
                  <c:x val="-3.3663084706459102E-2"/>
                  <c:y val="-5.2141557502214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82-4A6D-98EA-832D1CA16EB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'17'!$O$3:$X$3</c:f>
              <c:strCache>
                <c:ptCount val="10"/>
                <c:pt idx="0">
                  <c:v>2006</c:v>
                </c:pt>
                <c:pt idx="1">
                  <c:v>07</c:v>
                </c:pt>
                <c:pt idx="2">
                  <c:v>08</c:v>
                </c:pt>
                <c:pt idx="3">
                  <c:v>09</c:v>
                </c:pt>
                <c:pt idx="4">
                  <c:v>10</c:v>
                </c:pt>
                <c:pt idx="5">
                  <c:v>11</c:v>
                </c:pt>
                <c:pt idx="6">
                  <c:v>12</c:v>
                </c:pt>
                <c:pt idx="7">
                  <c:v>13</c:v>
                </c:pt>
                <c:pt idx="8">
                  <c:v>14</c:v>
                </c:pt>
                <c:pt idx="9">
                  <c:v>2015</c:v>
                </c:pt>
              </c:strCache>
            </c:strRef>
          </c:cat>
          <c:val>
            <c:numRef>
              <c:f>'17'!$O$5:$X$5</c:f>
              <c:numCache>
                <c:formatCode>0_ </c:formatCode>
                <c:ptCount val="10"/>
                <c:pt idx="0">
                  <c:v>538.68637883075075</c:v>
                </c:pt>
                <c:pt idx="1">
                  <c:v>547.92257322271848</c:v>
                </c:pt>
                <c:pt idx="2">
                  <c:v>484.85027466010956</c:v>
                </c:pt>
                <c:pt idx="3">
                  <c:v>461.9037370958406</c:v>
                </c:pt>
                <c:pt idx="4">
                  <c:v>456.11891369784763</c:v>
                </c:pt>
                <c:pt idx="5">
                  <c:v>470.41349144854649</c:v>
                </c:pt>
                <c:pt idx="6">
                  <c:v>491.71904942798471</c:v>
                </c:pt>
                <c:pt idx="7">
                  <c:v>507.18921679232648</c:v>
                </c:pt>
                <c:pt idx="8">
                  <c:v>515.58543434630337</c:v>
                </c:pt>
                <c:pt idx="9">
                  <c:v>528.64689739371022</c:v>
                </c:pt>
              </c:numCache>
            </c:numRef>
          </c:val>
          <c:smooth val="0"/>
          <c:extLst>
            <c:ext xmlns:c16="http://schemas.microsoft.com/office/drawing/2014/chart" uri="{C3380CC4-5D6E-409C-BE32-E72D297353CC}">
              <c16:uniqueId val="{00000001-EB5B-4499-AA40-2C8C5279484B}"/>
            </c:ext>
          </c:extLst>
        </c:ser>
        <c:ser>
          <c:idx val="2"/>
          <c:order val="2"/>
          <c:tx>
            <c:strRef>
              <c:f>'17'!$N$6</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9"/>
              <c:layout>
                <c:manualLayout>
                  <c:x val="-3.6328566500520174E-2"/>
                  <c:y val="-3.72837464613987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5B-4499-AA40-2C8C5279484B}"/>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'17'!$O$3:$X$3</c:f>
              <c:strCache>
                <c:ptCount val="10"/>
                <c:pt idx="0">
                  <c:v>2006</c:v>
                </c:pt>
                <c:pt idx="1">
                  <c:v>07</c:v>
                </c:pt>
                <c:pt idx="2">
                  <c:v>08</c:v>
                </c:pt>
                <c:pt idx="3">
                  <c:v>09</c:v>
                </c:pt>
                <c:pt idx="4">
                  <c:v>10</c:v>
                </c:pt>
                <c:pt idx="5">
                  <c:v>11</c:v>
                </c:pt>
                <c:pt idx="6">
                  <c:v>12</c:v>
                </c:pt>
                <c:pt idx="7">
                  <c:v>13</c:v>
                </c:pt>
                <c:pt idx="8">
                  <c:v>14</c:v>
                </c:pt>
                <c:pt idx="9">
                  <c:v>2015</c:v>
                </c:pt>
              </c:strCache>
            </c:strRef>
          </c:cat>
          <c:val>
            <c:numRef>
              <c:f>'17'!$O$6:$X$6</c:f>
              <c:numCache>
                <c:formatCode>0_ </c:formatCode>
                <c:ptCount val="10"/>
                <c:pt idx="0">
                  <c:v>451.78017732450996</c:v>
                </c:pt>
                <c:pt idx="1">
                  <c:v>451.8173944771446</c:v>
                </c:pt>
                <c:pt idx="2">
                  <c:v>435.69948840735526</c:v>
                </c:pt>
                <c:pt idx="3">
                  <c:v>414.38556960730165</c:v>
                </c:pt>
                <c:pt idx="4">
                  <c:v>417.23303755282569</c:v>
                </c:pt>
                <c:pt idx="5">
                  <c:v>424.44117985195612</c:v>
                </c:pt>
                <c:pt idx="6">
                  <c:v>419.53914736337214</c:v>
                </c:pt>
                <c:pt idx="7">
                  <c:v>422.46178993690637</c:v>
                </c:pt>
                <c:pt idx="8">
                  <c:v>431.80096086067073</c:v>
                </c:pt>
                <c:pt idx="9">
                  <c:v>442.4126833862984</c:v>
                </c:pt>
              </c:numCache>
            </c:numRef>
          </c:val>
          <c:smooth val="0"/>
          <c:extLst>
            <c:ext xmlns:c16="http://schemas.microsoft.com/office/drawing/2014/chart" uri="{C3380CC4-5D6E-409C-BE32-E72D297353CC}">
              <c16:uniqueId val="{0000000C-EB5B-4499-AA40-2C8C5279484B}"/>
            </c:ext>
          </c:extLst>
        </c:ser>
        <c:ser>
          <c:idx val="3"/>
          <c:order val="3"/>
          <c:tx>
            <c:strRef>
              <c:f>'17'!$N$7</c:f>
              <c:strCache>
                <c:ptCount val="1"/>
                <c:pt idx="0">
                  <c:v>平均</c:v>
                </c:pt>
              </c:strCache>
            </c:strRef>
          </c:tx>
          <c:spPr>
            <a:ln w="25400" cap="rnd">
              <a:solidFill>
                <a:schemeClr val="tx1"/>
              </a:solidFill>
              <a:prstDash val="sysDot"/>
              <a:round/>
            </a:ln>
            <a:effectLst/>
          </c:spPr>
          <c:marker>
            <c:symbol val="circle"/>
            <c:size val="5"/>
            <c:spPr>
              <a:noFill/>
              <a:ln w="9525">
                <a:solidFill>
                  <a:schemeClr val="tx1"/>
                </a:solidFill>
              </a:ln>
              <a:effectLst/>
            </c:spPr>
          </c:marker>
          <c:dLbls>
            <c:dLbl>
              <c:idx val="9"/>
              <c:layout>
                <c:manualLayout>
                  <c:x val="-2.4478930815136597E-2"/>
                  <c:y val="4.6309866668694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F82-4A6D-98EA-832D1CA16EB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'17'!$O$3:$X$3</c:f>
              <c:strCache>
                <c:ptCount val="10"/>
                <c:pt idx="0">
                  <c:v>2006</c:v>
                </c:pt>
                <c:pt idx="1">
                  <c:v>07</c:v>
                </c:pt>
                <c:pt idx="2">
                  <c:v>08</c:v>
                </c:pt>
                <c:pt idx="3">
                  <c:v>09</c:v>
                </c:pt>
                <c:pt idx="4">
                  <c:v>10</c:v>
                </c:pt>
                <c:pt idx="5">
                  <c:v>11</c:v>
                </c:pt>
                <c:pt idx="6">
                  <c:v>12</c:v>
                </c:pt>
                <c:pt idx="7">
                  <c:v>13</c:v>
                </c:pt>
                <c:pt idx="8">
                  <c:v>14</c:v>
                </c:pt>
                <c:pt idx="9">
                  <c:v>2015</c:v>
                </c:pt>
              </c:strCache>
            </c:strRef>
          </c:cat>
          <c:val>
            <c:numRef>
              <c:f>'17'!$O$7:$X$7</c:f>
              <c:numCache>
                <c:formatCode>0_ </c:formatCode>
                <c:ptCount val="10"/>
                <c:pt idx="0">
                  <c:v>381.7206446435452</c:v>
                </c:pt>
                <c:pt idx="1">
                  <c:v>384.66647139999986</c:v>
                </c:pt>
                <c:pt idx="2">
                  <c:v>366.47480388966244</c:v>
                </c:pt>
                <c:pt idx="3">
                  <c:v>353.45572592952396</c:v>
                </c:pt>
                <c:pt idx="4">
                  <c:v>358.63705390837021</c:v>
                </c:pt>
                <c:pt idx="5">
                  <c:v>360.7962488693131</c:v>
                </c:pt>
                <c:pt idx="6">
                  <c:v>360.1082132770415</c:v>
                </c:pt>
                <c:pt idx="7">
                  <c:v>368.91617906032201</c:v>
                </c:pt>
                <c:pt idx="8">
                  <c:v>374.88101827695994</c:v>
                </c:pt>
                <c:pt idx="9">
                  <c:v>388.33708875433945</c:v>
                </c:pt>
              </c:numCache>
            </c:numRef>
          </c:val>
          <c:smooth val="0"/>
          <c:extLst>
            <c:ext xmlns:c16="http://schemas.microsoft.com/office/drawing/2014/chart" uri="{C3380CC4-5D6E-409C-BE32-E72D297353CC}">
              <c16:uniqueId val="{0000000D-EB5B-4499-AA40-2C8C5279484B}"/>
            </c:ext>
          </c:extLst>
        </c:ser>
        <c:dLbls>
          <c:showLegendKey val="0"/>
          <c:showVal val="0"/>
          <c:showCatName val="0"/>
          <c:showSerName val="0"/>
          <c:showPercent val="0"/>
          <c:showBubbleSize val="0"/>
        </c:dLbls>
        <c:marker val="1"/>
        <c:smooth val="0"/>
        <c:axId val="396225296"/>
        <c:axId val="396225688"/>
      </c:lineChart>
      <c:catAx>
        <c:axId val="3962252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000" dirty="0">
                    <a:solidFill>
                      <a:schemeClr val="tx1"/>
                    </a:solidFill>
                    <a:latin typeface="Meiryo UI" panose="020B0604030504040204" pitchFamily="50" charset="-128"/>
                    <a:ea typeface="Meiryo UI" panose="020B0604030504040204" pitchFamily="50" charset="-128"/>
                  </a:rPr>
                  <a:t>a.3</a:t>
                </a:r>
                <a:r>
                  <a:rPr lang="ja-JP" altLang="en-US" sz="1000" dirty="0">
                    <a:solidFill>
                      <a:schemeClr val="tx1"/>
                    </a:solidFill>
                    <a:latin typeface="Meiryo UI" panose="020B0604030504040204" pitchFamily="50" charset="-128"/>
                    <a:ea typeface="Meiryo UI" panose="020B0604030504040204" pitchFamily="50" charset="-128"/>
                  </a:rPr>
                  <a:t>都府県と</a:t>
                </a:r>
                <a:r>
                  <a:rPr lang="en-US" altLang="ja-JP" sz="1000" dirty="0">
                    <a:solidFill>
                      <a:schemeClr val="tx1"/>
                    </a:solidFill>
                    <a:latin typeface="Meiryo UI" panose="020B0604030504040204" pitchFamily="50" charset="-128"/>
                    <a:ea typeface="Meiryo UI" panose="020B0604030504040204" pitchFamily="50" charset="-128"/>
                  </a:rPr>
                  <a:t>47</a:t>
                </a:r>
                <a:r>
                  <a:rPr lang="ja-JP" altLang="en-US" sz="1000" dirty="0">
                    <a:solidFill>
                      <a:schemeClr val="tx1"/>
                    </a:solidFill>
                    <a:latin typeface="Meiryo UI" panose="020B0604030504040204" pitchFamily="50" charset="-128"/>
                    <a:ea typeface="Meiryo UI" panose="020B0604030504040204" pitchFamily="50" charset="-128"/>
                  </a:rPr>
                  <a:t>都道府県</a:t>
                </a:r>
              </a:p>
            </c:rich>
          </c:tx>
          <c:layout>
            <c:manualLayout>
              <c:xMode val="edge"/>
              <c:yMode val="edge"/>
              <c:x val="1.7211999798482096E-3"/>
              <c:y val="6.27059035277177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6225688"/>
        <c:crosses val="autoZero"/>
        <c:auto val="1"/>
        <c:lblAlgn val="ctr"/>
        <c:lblOffset val="100"/>
        <c:noMultiLvlLbl val="0"/>
      </c:catAx>
      <c:valAx>
        <c:axId val="396225688"/>
        <c:scaling>
          <c:orientation val="minMax"/>
          <c:min val="300"/>
        </c:scaling>
        <c:delete val="0"/>
        <c:axPos val="l"/>
        <c:majorGridlines>
          <c:spPr>
            <a:ln w="9525" cap="flat" cmpd="sng" algn="ctr">
              <a:solidFill>
                <a:schemeClr val="tx1">
                  <a:lumMod val="15000"/>
                  <a:lumOff val="85000"/>
                </a:schemeClr>
              </a:solidFill>
              <a:prstDash val="dash"/>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a:solidFill>
                      <a:schemeClr val="tx1"/>
                    </a:solidFill>
                    <a:latin typeface="Meiryo UI" panose="020B0604030504040204" pitchFamily="50" charset="-128"/>
                    <a:ea typeface="Meiryo UI" panose="020B0604030504040204" pitchFamily="50" charset="-128"/>
                  </a:rPr>
                  <a:t>（万円）</a:t>
                </a:r>
              </a:p>
            </c:rich>
          </c:tx>
          <c:layout>
            <c:manualLayout>
              <c:xMode val="edge"/>
              <c:yMode val="edge"/>
              <c:x val="1.9689089484815531E-2"/>
              <c:y val="0.12046580273578114"/>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 "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6225296"/>
        <c:crosses val="autoZero"/>
        <c:crossBetween val="between"/>
        <c:majorUnit val="200"/>
      </c:valAx>
      <c:spPr>
        <a:noFill/>
        <a:ln>
          <a:solidFill>
            <a:schemeClr val="tx2"/>
          </a:solidFill>
        </a:ln>
        <a:effectLst/>
      </c:spPr>
    </c:plotArea>
    <c:legend>
      <c:legendPos val="b"/>
      <c:layout>
        <c:manualLayout>
          <c:xMode val="edge"/>
          <c:yMode val="edge"/>
          <c:x val="0.18987570099089518"/>
          <c:y val="0.91509107271418288"/>
          <c:w val="0.62024840045163721"/>
          <c:h val="8.490892728581712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17629046369197E-2"/>
          <c:y val="0.14788134005461964"/>
          <c:w val="0.9067268153980752"/>
          <c:h val="0.66554290110054803"/>
        </c:manualLayout>
      </c:layout>
      <c:lineChart>
        <c:grouping val="standard"/>
        <c:varyColors val="0"/>
        <c:ser>
          <c:idx val="0"/>
          <c:order val="0"/>
          <c:tx>
            <c:strRef>
              <c:f>'17'!$N$9</c:f>
              <c:strCache>
                <c:ptCount val="1"/>
                <c:pt idx="0">
                  <c:v>東京</c:v>
                </c:pt>
              </c:strCache>
            </c:strRef>
          </c:tx>
          <c:spPr>
            <a:ln w="25400" cap="rnd">
              <a:solidFill>
                <a:schemeClr val="accent4"/>
              </a:solidFill>
              <a:prstDash val="sysDot"/>
              <a:round/>
            </a:ln>
            <a:effectLst/>
          </c:spPr>
          <c:marker>
            <c:symbol val="star"/>
            <c:size val="5"/>
            <c:spPr>
              <a:noFill/>
              <a:ln w="9525">
                <a:solidFill>
                  <a:schemeClr val="accent4"/>
                </a:solidFill>
              </a:ln>
              <a:effectLst/>
            </c:spPr>
          </c:marker>
          <c:dLbls>
            <c:dLbl>
              <c:idx val="9"/>
              <c:layout>
                <c:manualLayout>
                  <c:x val="-2.7412049239157314E-3"/>
                  <c:y val="1.0075284667055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4-4114-A91D-207462B0431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'17'!$O$8:$X$8</c:f>
              <c:strCache>
                <c:ptCount val="10"/>
                <c:pt idx="0">
                  <c:v>2006</c:v>
                </c:pt>
                <c:pt idx="1">
                  <c:v>07</c:v>
                </c:pt>
                <c:pt idx="2">
                  <c:v>08</c:v>
                </c:pt>
                <c:pt idx="3">
                  <c:v>09</c:v>
                </c:pt>
                <c:pt idx="4">
                  <c:v>10</c:v>
                </c:pt>
                <c:pt idx="5">
                  <c:v>11</c:v>
                </c:pt>
                <c:pt idx="6">
                  <c:v>12</c:v>
                </c:pt>
                <c:pt idx="7">
                  <c:v>13</c:v>
                </c:pt>
                <c:pt idx="8">
                  <c:v>14</c:v>
                </c:pt>
                <c:pt idx="9">
                  <c:v>2015</c:v>
                </c:pt>
              </c:strCache>
            </c:strRef>
          </c:cat>
          <c:val>
            <c:numRef>
              <c:f>'17'!$O$9:$X$9</c:f>
              <c:numCache>
                <c:formatCode>General</c:formatCode>
                <c:ptCount val="10"/>
                <c:pt idx="0">
                  <c:v>1</c:v>
                </c:pt>
                <c:pt idx="1">
                  <c:v>1</c:v>
                </c:pt>
                <c:pt idx="2">
                  <c:v>1</c:v>
                </c:pt>
                <c:pt idx="3">
                  <c:v>1</c:v>
                </c:pt>
                <c:pt idx="4">
                  <c:v>1</c:v>
                </c:pt>
                <c:pt idx="5">
                  <c:v>1</c:v>
                </c:pt>
                <c:pt idx="6">
                  <c:v>1</c:v>
                </c:pt>
                <c:pt idx="7">
                  <c:v>1</c:v>
                </c:pt>
                <c:pt idx="8">
                  <c:v>1</c:v>
                </c:pt>
                <c:pt idx="9">
                  <c:v>1</c:v>
                </c:pt>
              </c:numCache>
            </c:numRef>
          </c:val>
          <c:smooth val="0"/>
          <c:extLst>
            <c:ext xmlns:c16="http://schemas.microsoft.com/office/drawing/2014/chart" uri="{C3380CC4-5D6E-409C-BE32-E72D297353CC}">
              <c16:uniqueId val="{00000000-76CF-498D-8710-2034A950F87E}"/>
            </c:ext>
          </c:extLst>
        </c:ser>
        <c:ser>
          <c:idx val="1"/>
          <c:order val="1"/>
          <c:tx>
            <c:strRef>
              <c:f>'17'!$N$10</c:f>
              <c:strCache>
                <c:ptCount val="1"/>
                <c:pt idx="0">
                  <c:v>愛知</c:v>
                </c:pt>
              </c:strCache>
            </c:strRef>
          </c:tx>
          <c:spPr>
            <a:ln w="25400" cap="rnd">
              <a:solidFill>
                <a:schemeClr val="accent1"/>
              </a:solidFill>
              <a:prstDash val="sysDot"/>
              <a:round/>
            </a:ln>
            <a:effectLst/>
          </c:spPr>
          <c:marker>
            <c:symbol val="square"/>
            <c:size val="5"/>
            <c:spPr>
              <a:noFill/>
              <a:ln w="9525">
                <a:solidFill>
                  <a:schemeClr val="accent1"/>
                </a:solidFill>
              </a:ln>
              <a:effectLst/>
            </c:spPr>
          </c:marker>
          <c:dLbls>
            <c:dLbl>
              <c:idx val="9"/>
              <c:layout>
                <c:manualLayout>
                  <c:x val="-4.450957300597305E-3"/>
                  <c:y val="4.68249135277402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4-4114-A91D-207462B043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'17'!$O$8:$X$8</c:f>
              <c:strCache>
                <c:ptCount val="10"/>
                <c:pt idx="0">
                  <c:v>2006</c:v>
                </c:pt>
                <c:pt idx="1">
                  <c:v>07</c:v>
                </c:pt>
                <c:pt idx="2">
                  <c:v>08</c:v>
                </c:pt>
                <c:pt idx="3">
                  <c:v>09</c:v>
                </c:pt>
                <c:pt idx="4">
                  <c:v>10</c:v>
                </c:pt>
                <c:pt idx="5">
                  <c:v>11</c:v>
                </c:pt>
                <c:pt idx="6">
                  <c:v>12</c:v>
                </c:pt>
                <c:pt idx="7">
                  <c:v>13</c:v>
                </c:pt>
                <c:pt idx="8">
                  <c:v>14</c:v>
                </c:pt>
                <c:pt idx="9">
                  <c:v>2015</c:v>
                </c:pt>
              </c:strCache>
            </c:strRef>
          </c:cat>
          <c:val>
            <c:numRef>
              <c:f>'17'!$O$10:$X$10</c:f>
              <c:numCache>
                <c:formatCode>General</c:formatCode>
                <c:ptCount val="10"/>
                <c:pt idx="0">
                  <c:v>2</c:v>
                </c:pt>
                <c:pt idx="1">
                  <c:v>2</c:v>
                </c:pt>
                <c:pt idx="2">
                  <c:v>2</c:v>
                </c:pt>
                <c:pt idx="3">
                  <c:v>2</c:v>
                </c:pt>
                <c:pt idx="4">
                  <c:v>2</c:v>
                </c:pt>
                <c:pt idx="5">
                  <c:v>2</c:v>
                </c:pt>
                <c:pt idx="6">
                  <c:v>2</c:v>
                </c:pt>
                <c:pt idx="7">
                  <c:v>2</c:v>
                </c:pt>
                <c:pt idx="8">
                  <c:v>2</c:v>
                </c:pt>
                <c:pt idx="9">
                  <c:v>2</c:v>
                </c:pt>
              </c:numCache>
            </c:numRef>
          </c:val>
          <c:smooth val="0"/>
          <c:extLst>
            <c:ext xmlns:c16="http://schemas.microsoft.com/office/drawing/2014/chart" uri="{C3380CC4-5D6E-409C-BE32-E72D297353CC}">
              <c16:uniqueId val="{00000001-76CF-498D-8710-2034A950F87E}"/>
            </c:ext>
          </c:extLst>
        </c:ser>
        <c:ser>
          <c:idx val="2"/>
          <c:order val="2"/>
          <c:tx>
            <c:strRef>
              <c:f>'17'!$N$11</c:f>
              <c:strCache>
                <c:ptCount val="1"/>
                <c:pt idx="0">
                  <c:v>大阪</c:v>
                </c:pt>
              </c:strCache>
            </c:strRef>
          </c:tx>
          <c:spPr>
            <a:ln w="25400" cap="rnd">
              <a:solidFill>
                <a:srgbClr val="FF0000"/>
              </a:solidFill>
              <a:round/>
            </a:ln>
            <a:effectLst/>
          </c:spPr>
          <c:marker>
            <c:symbol val="circle"/>
            <c:size val="5"/>
            <c:spPr>
              <a:solidFill>
                <a:srgbClr val="FF0000"/>
              </a:solidFill>
              <a:ln w="9525">
                <a:noFill/>
              </a:ln>
              <a:effectLst/>
            </c:spPr>
          </c:marker>
          <c:dLbls>
            <c:dLbl>
              <c:idx val="9"/>
              <c:layout>
                <c:manualLayout>
                  <c:x val="-1.9870745124064833E-2"/>
                  <c:y val="-4.91523821588388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24-4114-A91D-207462B04314}"/>
                </c:ext>
              </c:extLst>
            </c:dLbl>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'17'!$O$8:$X$8</c:f>
              <c:strCache>
                <c:ptCount val="10"/>
                <c:pt idx="0">
                  <c:v>2006</c:v>
                </c:pt>
                <c:pt idx="1">
                  <c:v>07</c:v>
                </c:pt>
                <c:pt idx="2">
                  <c:v>08</c:v>
                </c:pt>
                <c:pt idx="3">
                  <c:v>09</c:v>
                </c:pt>
                <c:pt idx="4">
                  <c:v>10</c:v>
                </c:pt>
                <c:pt idx="5">
                  <c:v>11</c:v>
                </c:pt>
                <c:pt idx="6">
                  <c:v>12</c:v>
                </c:pt>
                <c:pt idx="7">
                  <c:v>13</c:v>
                </c:pt>
                <c:pt idx="8">
                  <c:v>14</c:v>
                </c:pt>
                <c:pt idx="9">
                  <c:v>2015</c:v>
                </c:pt>
              </c:strCache>
            </c:strRef>
          </c:cat>
          <c:val>
            <c:numRef>
              <c:f>'17'!$O$11:$X$11</c:f>
              <c:numCache>
                <c:formatCode>General</c:formatCode>
                <c:ptCount val="10"/>
                <c:pt idx="0">
                  <c:v>4</c:v>
                </c:pt>
                <c:pt idx="1">
                  <c:v>4</c:v>
                </c:pt>
                <c:pt idx="2">
                  <c:v>4</c:v>
                </c:pt>
                <c:pt idx="3">
                  <c:v>6</c:v>
                </c:pt>
                <c:pt idx="4">
                  <c:v>6</c:v>
                </c:pt>
                <c:pt idx="5">
                  <c:v>4</c:v>
                </c:pt>
                <c:pt idx="6">
                  <c:v>4</c:v>
                </c:pt>
                <c:pt idx="7">
                  <c:v>6</c:v>
                </c:pt>
                <c:pt idx="8">
                  <c:v>5</c:v>
                </c:pt>
                <c:pt idx="9">
                  <c:v>7</c:v>
                </c:pt>
              </c:numCache>
            </c:numRef>
          </c:val>
          <c:smooth val="0"/>
          <c:extLst>
            <c:ext xmlns:c16="http://schemas.microsoft.com/office/drawing/2014/chart" uri="{C3380CC4-5D6E-409C-BE32-E72D297353CC}">
              <c16:uniqueId val="{00000002-76CF-498D-8710-2034A950F87E}"/>
            </c:ext>
          </c:extLst>
        </c:ser>
        <c:dLbls>
          <c:showLegendKey val="0"/>
          <c:showVal val="0"/>
          <c:showCatName val="0"/>
          <c:showSerName val="0"/>
          <c:showPercent val="0"/>
          <c:showBubbleSize val="0"/>
        </c:dLbls>
        <c:marker val="1"/>
        <c:smooth val="0"/>
        <c:axId val="396230000"/>
        <c:axId val="396229608"/>
      </c:lineChart>
      <c:catAx>
        <c:axId val="396230000"/>
        <c:scaling>
          <c:orientation val="minMax"/>
        </c:scaling>
        <c:delete val="0"/>
        <c:axPos val="t"/>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en-US" altLang="ja-JP" sz="1000">
                    <a:solidFill>
                      <a:schemeClr val="tx1"/>
                    </a:solidFill>
                    <a:latin typeface="Meiryo UI" panose="020B0604030504040204" pitchFamily="50" charset="-128"/>
                    <a:ea typeface="Meiryo UI" panose="020B0604030504040204" pitchFamily="50" charset="-128"/>
                  </a:rPr>
                  <a:t>b.47</a:t>
                </a:r>
                <a:r>
                  <a:rPr lang="ja-JP" altLang="en-US" sz="1000">
                    <a:solidFill>
                      <a:schemeClr val="tx1"/>
                    </a:solidFill>
                    <a:latin typeface="Meiryo UI" panose="020B0604030504040204" pitchFamily="50" charset="-128"/>
                    <a:ea typeface="Meiryo UI" panose="020B0604030504040204" pitchFamily="50" charset="-128"/>
                  </a:rPr>
                  <a:t>都道府県での順位</a:t>
                </a:r>
              </a:p>
            </c:rich>
          </c:tx>
          <c:layout>
            <c:manualLayout>
              <c:xMode val="edge"/>
              <c:yMode val="edge"/>
              <c:x val="2.1897759906119225E-3"/>
              <c:y val="2.9029609330945851E-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in"/>
        <c:minorTickMark val="none"/>
        <c:tickLblPos val="high"/>
        <c:spPr>
          <a:noFill/>
          <a:ln w="9525" cap="flat" cmpd="sng" algn="ctr">
            <a:solidFill>
              <a:schemeClr val="tx2"/>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6229608"/>
        <c:crosses val="autoZero"/>
        <c:auto val="1"/>
        <c:lblAlgn val="ctr"/>
        <c:lblOffset val="100"/>
        <c:noMultiLvlLbl val="0"/>
      </c:catAx>
      <c:valAx>
        <c:axId val="396229608"/>
        <c:scaling>
          <c:orientation val="maxMin"/>
          <c:max val="10"/>
          <c:min val="0"/>
        </c:scaling>
        <c:delete val="0"/>
        <c:axPos val="l"/>
        <c:majorGridlines>
          <c:spPr>
            <a:ln w="9525" cap="flat" cmpd="sng" algn="ctr">
              <a:solidFill>
                <a:srgbClr val="D9D9D9"/>
              </a:solidFill>
              <a:prstDash val="dash"/>
              <a:round/>
            </a:ln>
            <a:effectLst/>
          </c:spPr>
        </c:majorGridlines>
        <c:title>
          <c:tx>
            <c:rich>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sz="1000" dirty="0">
                    <a:solidFill>
                      <a:schemeClr val="tx1"/>
                    </a:solidFill>
                    <a:latin typeface="Meiryo UI" panose="020B0604030504040204" pitchFamily="50" charset="-128"/>
                    <a:ea typeface="Meiryo UI" panose="020B0604030504040204" pitchFamily="50" charset="-128"/>
                  </a:rPr>
                  <a:t>（順位）</a:t>
                </a:r>
              </a:p>
            </c:rich>
          </c:tx>
          <c:layout>
            <c:manualLayout>
              <c:xMode val="edge"/>
              <c:yMode val="edge"/>
              <c:x val="2.4484952452178618E-2"/>
              <c:y val="5.7479101332568283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396230000"/>
        <c:crosses val="autoZero"/>
        <c:crossBetween val="between"/>
        <c:majorUnit val="2"/>
      </c:valAx>
      <c:spPr>
        <a:noFill/>
        <a:ln>
          <a:solidFill>
            <a:schemeClr val="tx2"/>
          </a:solidFill>
        </a:ln>
        <a:effectLst/>
      </c:spPr>
    </c:plotArea>
    <c:legend>
      <c:legendPos val="b"/>
      <c:layout>
        <c:manualLayout>
          <c:xMode val="edge"/>
          <c:yMode val="edge"/>
          <c:x val="0.23138065742391359"/>
          <c:y val="0.9242614485126085"/>
          <c:w val="0.55160039323775811"/>
          <c:h val="5.563631434283409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41275" cap="rnd">
              <a:solidFill>
                <a:schemeClr val="accent1"/>
              </a:solidFill>
              <a:round/>
            </a:ln>
            <a:effectLst/>
          </c:spPr>
          <c:marker>
            <c:symbol val="none"/>
          </c:marker>
          <c:cat>
            <c:strRef>
              <c:f>総括表!$B$25:$D$25</c:f>
              <c:strCache>
                <c:ptCount val="3"/>
                <c:pt idx="0">
                  <c:v>平成20年</c:v>
                </c:pt>
                <c:pt idx="1">
                  <c:v>平成25年</c:v>
                </c:pt>
                <c:pt idx="2">
                  <c:v>平成30年</c:v>
                </c:pt>
              </c:strCache>
            </c:strRef>
          </c:cat>
          <c:val>
            <c:numRef>
              <c:f>総括表!$B$26:$D$26</c:f>
              <c:numCache>
                <c:formatCode>0.0_ </c:formatCode>
                <c:ptCount val="3"/>
                <c:pt idx="0">
                  <c:v>6.8763398550921284</c:v>
                </c:pt>
                <c:pt idx="1">
                  <c:v>7.5649083041417677</c:v>
                </c:pt>
                <c:pt idx="2">
                  <c:v>6.6422528096981948</c:v>
                </c:pt>
              </c:numCache>
            </c:numRef>
          </c:val>
          <c:smooth val="0"/>
          <c:extLst>
            <c:ext xmlns:c16="http://schemas.microsoft.com/office/drawing/2014/chart" uri="{C3380CC4-5D6E-409C-BE32-E72D297353CC}">
              <c16:uniqueId val="{00000000-1305-4A33-80F4-14F84D8E9C54}"/>
            </c:ext>
          </c:extLst>
        </c:ser>
        <c:ser>
          <c:idx val="1"/>
          <c:order val="1"/>
          <c:spPr>
            <a:ln w="44450"/>
          </c:spPr>
          <c:marker>
            <c:symbol val="none"/>
          </c:marker>
          <c:cat>
            <c:strRef>
              <c:f>総括表!$B$25:$D$25</c:f>
              <c:strCache>
                <c:ptCount val="3"/>
                <c:pt idx="0">
                  <c:v>平成20年</c:v>
                </c:pt>
                <c:pt idx="1">
                  <c:v>平成25年</c:v>
                </c:pt>
                <c:pt idx="2">
                  <c:v>平成30年</c:v>
                </c:pt>
              </c:strCache>
            </c:strRef>
          </c:cat>
          <c:val>
            <c:numRef>
              <c:f>総括表!$B$27:$D$27</c:f>
              <c:numCache>
                <c:formatCode>0.0_ </c:formatCode>
                <c:ptCount val="3"/>
                <c:pt idx="0">
                  <c:v>6.1127129329938716</c:v>
                </c:pt>
                <c:pt idx="1">
                  <c:v>6.3222302956135987</c:v>
                </c:pt>
                <c:pt idx="2">
                  <c:v>5.8730571874767605</c:v>
                </c:pt>
              </c:numCache>
            </c:numRef>
          </c:val>
          <c:smooth val="0"/>
          <c:extLst>
            <c:ext xmlns:c16="http://schemas.microsoft.com/office/drawing/2014/chart" uri="{C3380CC4-5D6E-409C-BE32-E72D297353CC}">
              <c16:uniqueId val="{00000001-1305-4A33-80F4-14F84D8E9C54}"/>
            </c:ext>
          </c:extLst>
        </c:ser>
        <c:dLbls>
          <c:showLegendKey val="0"/>
          <c:showVal val="0"/>
          <c:showCatName val="0"/>
          <c:showSerName val="0"/>
          <c:showPercent val="0"/>
          <c:showBubbleSize val="0"/>
        </c:dLbls>
        <c:smooth val="0"/>
        <c:axId val="1186643824"/>
        <c:axId val="1"/>
      </c:lineChart>
      <c:catAx>
        <c:axId val="118664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ln w="9525">
            <a:noFill/>
          </a:ln>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8664382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Pt>
            <c:idx val="12"/>
            <c:invertIfNegative val="0"/>
            <c:bubble3D val="0"/>
            <c:spPr>
              <a:ln w="15875">
                <a:solidFill>
                  <a:srgbClr val="FF0000"/>
                </a:solidFill>
              </a:ln>
            </c:spPr>
            <c:extLst>
              <c:ext xmlns:c16="http://schemas.microsoft.com/office/drawing/2014/chart" uri="{C3380CC4-5D6E-409C-BE32-E72D297353CC}">
                <c16:uniqueId val="{00000001-7DA4-426C-ABF4-03A5D60EC2C7}"/>
              </c:ext>
            </c:extLst>
          </c:dPt>
          <c:dPt>
            <c:idx val="22"/>
            <c:invertIfNegative val="0"/>
            <c:bubble3D val="0"/>
            <c:spPr>
              <a:ln w="15875">
                <a:solidFill>
                  <a:srgbClr val="FF0000"/>
                </a:solidFill>
              </a:ln>
            </c:spPr>
            <c:extLst>
              <c:ext xmlns:c16="http://schemas.microsoft.com/office/drawing/2014/chart" uri="{C3380CC4-5D6E-409C-BE32-E72D297353CC}">
                <c16:uniqueId val="{00000003-7DA4-426C-ABF4-03A5D60EC2C7}"/>
              </c:ext>
            </c:extLst>
          </c:dPt>
          <c:dPt>
            <c:idx val="26"/>
            <c:invertIfNegative val="0"/>
            <c:bubble3D val="0"/>
            <c:spPr>
              <a:solidFill>
                <a:srgbClr val="FF0000"/>
              </a:solidFill>
              <a:ln w="15875">
                <a:solidFill>
                  <a:srgbClr val="FF0000"/>
                </a:solidFill>
              </a:ln>
            </c:spPr>
            <c:extLst>
              <c:ext xmlns:c16="http://schemas.microsoft.com/office/drawing/2014/chart" uri="{C3380CC4-5D6E-409C-BE32-E72D297353CC}">
                <c16:uniqueId val="{00000005-7DA4-426C-ABF4-03A5D60EC2C7}"/>
              </c:ext>
            </c:extLst>
          </c:dPt>
          <c:cat>
            <c:strRef>
              <c:f>正答率!$B$10:$B$56</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正答率!$C$10:$C$56</c:f>
              <c:numCache>
                <c:formatCode>0.0_);[Red]\(0.0\)</c:formatCode>
                <c:ptCount val="47"/>
                <c:pt idx="0">
                  <c:v>23.7</c:v>
                </c:pt>
                <c:pt idx="1">
                  <c:v>16.7</c:v>
                </c:pt>
                <c:pt idx="2">
                  <c:v>13.3</c:v>
                </c:pt>
                <c:pt idx="3">
                  <c:v>14.3</c:v>
                </c:pt>
                <c:pt idx="4">
                  <c:v>12.5</c:v>
                </c:pt>
                <c:pt idx="5">
                  <c:v>8.8000000000000007</c:v>
                </c:pt>
                <c:pt idx="6">
                  <c:v>13.2</c:v>
                </c:pt>
                <c:pt idx="7">
                  <c:v>12.2</c:v>
                </c:pt>
                <c:pt idx="8">
                  <c:v>12.1</c:v>
                </c:pt>
                <c:pt idx="9">
                  <c:v>12.3</c:v>
                </c:pt>
                <c:pt idx="10">
                  <c:v>13.2</c:v>
                </c:pt>
                <c:pt idx="11">
                  <c:v>12.6</c:v>
                </c:pt>
                <c:pt idx="12">
                  <c:v>15.9</c:v>
                </c:pt>
                <c:pt idx="13">
                  <c:v>14.5</c:v>
                </c:pt>
                <c:pt idx="14">
                  <c:v>10.3</c:v>
                </c:pt>
                <c:pt idx="15">
                  <c:v>9.5</c:v>
                </c:pt>
                <c:pt idx="16">
                  <c:v>10.7</c:v>
                </c:pt>
                <c:pt idx="17">
                  <c:v>8.6</c:v>
                </c:pt>
                <c:pt idx="18">
                  <c:v>11.5</c:v>
                </c:pt>
                <c:pt idx="19">
                  <c:v>11.1</c:v>
                </c:pt>
                <c:pt idx="20">
                  <c:v>9.9</c:v>
                </c:pt>
                <c:pt idx="21">
                  <c:v>11</c:v>
                </c:pt>
                <c:pt idx="22">
                  <c:v>12.9</c:v>
                </c:pt>
                <c:pt idx="23">
                  <c:v>11.9</c:v>
                </c:pt>
                <c:pt idx="24">
                  <c:v>11.4</c:v>
                </c:pt>
                <c:pt idx="25">
                  <c:v>17.7</c:v>
                </c:pt>
                <c:pt idx="26">
                  <c:v>20.399999999999999</c:v>
                </c:pt>
                <c:pt idx="27">
                  <c:v>15.7</c:v>
                </c:pt>
                <c:pt idx="28">
                  <c:v>14.2</c:v>
                </c:pt>
                <c:pt idx="29">
                  <c:v>14.3</c:v>
                </c:pt>
                <c:pt idx="30">
                  <c:v>13</c:v>
                </c:pt>
                <c:pt idx="31">
                  <c:v>11.6</c:v>
                </c:pt>
                <c:pt idx="32">
                  <c:v>13.6</c:v>
                </c:pt>
                <c:pt idx="33">
                  <c:v>16</c:v>
                </c:pt>
                <c:pt idx="34">
                  <c:v>16.399999999999999</c:v>
                </c:pt>
                <c:pt idx="35">
                  <c:v>15.1</c:v>
                </c:pt>
                <c:pt idx="36">
                  <c:v>14.3</c:v>
                </c:pt>
                <c:pt idx="37">
                  <c:v>17.5</c:v>
                </c:pt>
                <c:pt idx="38">
                  <c:v>19.5</c:v>
                </c:pt>
                <c:pt idx="39">
                  <c:v>18.5</c:v>
                </c:pt>
                <c:pt idx="40">
                  <c:v>11.8</c:v>
                </c:pt>
                <c:pt idx="41">
                  <c:v>19.3</c:v>
                </c:pt>
                <c:pt idx="42">
                  <c:v>15.3</c:v>
                </c:pt>
                <c:pt idx="43">
                  <c:v>15.9</c:v>
                </c:pt>
                <c:pt idx="44">
                  <c:v>18</c:v>
                </c:pt>
                <c:pt idx="45">
                  <c:v>19.3</c:v>
                </c:pt>
                <c:pt idx="46">
                  <c:v>21.1</c:v>
                </c:pt>
              </c:numCache>
            </c:numRef>
          </c:val>
          <c:extLst>
            <c:ext xmlns:c16="http://schemas.microsoft.com/office/drawing/2014/chart" uri="{C3380CC4-5D6E-409C-BE32-E72D297353CC}">
              <c16:uniqueId val="{00000006-7DA4-426C-ABF4-03A5D60EC2C7}"/>
            </c:ext>
          </c:extLst>
        </c:ser>
        <c:dLbls>
          <c:showLegendKey val="0"/>
          <c:showVal val="0"/>
          <c:showCatName val="0"/>
          <c:showSerName val="0"/>
          <c:showPercent val="0"/>
          <c:showBubbleSize val="0"/>
        </c:dLbls>
        <c:gapWidth val="219"/>
        <c:overlap val="-27"/>
        <c:axId val="167155200"/>
        <c:axId val="167156736"/>
      </c:barChart>
      <c:catAx>
        <c:axId val="16715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7156736"/>
        <c:crosses val="autoZero"/>
        <c:auto val="1"/>
        <c:lblAlgn val="ctr"/>
        <c:lblOffset val="100"/>
        <c:noMultiLvlLbl val="0"/>
      </c:catAx>
      <c:valAx>
        <c:axId val="167156736"/>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71552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322049487403818E-2"/>
          <c:y val="5.8064638072576599E-2"/>
          <c:w val="0.9336959418534222"/>
          <c:h val="0.77419517430102125"/>
        </c:manualLayout>
      </c:layout>
      <c:lineChart>
        <c:grouping val="standard"/>
        <c:varyColors val="0"/>
        <c:ser>
          <c:idx val="0"/>
          <c:order val="0"/>
          <c:tx>
            <c:strRef>
              <c:f>'３  保護率の推移'!$B$4:$C$4</c:f>
              <c:strCache>
                <c:ptCount val="2"/>
                <c:pt idx="0">
                  <c:v>大阪府計</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cat>
            <c:strRef>
              <c:f>'３  保護率の推移'!$D$3:$U$3</c:f>
              <c:strCache>
                <c:ptCount val="18"/>
                <c:pt idx="0">
                  <c:v>S60</c:v>
                </c:pt>
                <c:pt idx="1">
                  <c:v>H2</c:v>
                </c:pt>
                <c:pt idx="2">
                  <c:v>H4</c:v>
                </c:pt>
                <c:pt idx="3">
                  <c:v>H7</c:v>
                </c:pt>
                <c:pt idx="4">
                  <c:v>H12</c:v>
                </c:pt>
                <c:pt idx="5">
                  <c:v>H17</c:v>
                </c:pt>
                <c:pt idx="6">
                  <c:v>H18</c:v>
                </c:pt>
                <c:pt idx="7">
                  <c:v>H19</c:v>
                </c:pt>
                <c:pt idx="8">
                  <c:v>H20</c:v>
                </c:pt>
                <c:pt idx="9">
                  <c:v>H21</c:v>
                </c:pt>
                <c:pt idx="10">
                  <c:v>H22</c:v>
                </c:pt>
                <c:pt idx="11">
                  <c:v>H23</c:v>
                </c:pt>
                <c:pt idx="12">
                  <c:v>H24</c:v>
                </c:pt>
                <c:pt idx="13">
                  <c:v>H25</c:v>
                </c:pt>
                <c:pt idx="14">
                  <c:v>H26</c:v>
                </c:pt>
                <c:pt idx="15">
                  <c:v>H27</c:v>
                </c:pt>
                <c:pt idx="16">
                  <c:v>H28</c:v>
                </c:pt>
                <c:pt idx="17">
                  <c:v>H29</c:v>
                </c:pt>
              </c:strCache>
            </c:strRef>
          </c:cat>
          <c:val>
            <c:numRef>
              <c:f>'３  保護率の推移'!$D$4:$U$4</c:f>
              <c:numCache>
                <c:formatCode>0.0_ </c:formatCode>
                <c:ptCount val="18"/>
                <c:pt idx="0">
                  <c:v>15.8</c:v>
                </c:pt>
                <c:pt idx="1">
                  <c:v>11.8</c:v>
                </c:pt>
                <c:pt idx="2">
                  <c:v>10.9</c:v>
                </c:pt>
                <c:pt idx="3">
                  <c:v>11.4</c:v>
                </c:pt>
                <c:pt idx="4">
                  <c:v>15.606009373610132</c:v>
                </c:pt>
                <c:pt idx="5">
                  <c:v>24.313797988206886</c:v>
                </c:pt>
                <c:pt idx="6">
                  <c:v>25.083309331495254</c:v>
                </c:pt>
                <c:pt idx="7">
                  <c:v>25.647223585876585</c:v>
                </c:pt>
                <c:pt idx="8">
                  <c:v>26.397542070622791</c:v>
                </c:pt>
                <c:pt idx="9">
                  <c:v>29.2</c:v>
                </c:pt>
                <c:pt idx="10">
                  <c:v>32</c:v>
                </c:pt>
                <c:pt idx="11">
                  <c:v>33.498250737018594</c:v>
                </c:pt>
                <c:pt idx="12">
                  <c:v>34.167429736293066</c:v>
                </c:pt>
                <c:pt idx="13">
                  <c:v>34.199257811265561</c:v>
                </c:pt>
                <c:pt idx="14">
                  <c:v>34.069866620447613</c:v>
                </c:pt>
                <c:pt idx="15">
                  <c:v>33.792075066952549</c:v>
                </c:pt>
                <c:pt idx="16">
                  <c:v>33.249406074716227</c:v>
                </c:pt>
                <c:pt idx="17">
                  <c:v>32.76</c:v>
                </c:pt>
              </c:numCache>
            </c:numRef>
          </c:val>
          <c:smooth val="0"/>
          <c:extLst>
            <c:ext xmlns:c16="http://schemas.microsoft.com/office/drawing/2014/chart" uri="{C3380CC4-5D6E-409C-BE32-E72D297353CC}">
              <c16:uniqueId val="{00000000-FAAA-41B2-912A-B92EF6326DDC}"/>
            </c:ext>
          </c:extLst>
        </c:ser>
        <c:ser>
          <c:idx val="1"/>
          <c:order val="1"/>
          <c:tx>
            <c:strRef>
              <c:f>'３  保護率の推移'!$B$5:$C$5</c:f>
              <c:strCache>
                <c:ptCount val="2"/>
                <c:pt idx="0">
                  <c:v>全国</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cat>
            <c:strRef>
              <c:f>'３  保護率の推移'!$D$3:$U$3</c:f>
              <c:strCache>
                <c:ptCount val="18"/>
                <c:pt idx="0">
                  <c:v>S60</c:v>
                </c:pt>
                <c:pt idx="1">
                  <c:v>H2</c:v>
                </c:pt>
                <c:pt idx="2">
                  <c:v>H4</c:v>
                </c:pt>
                <c:pt idx="3">
                  <c:v>H7</c:v>
                </c:pt>
                <c:pt idx="4">
                  <c:v>H12</c:v>
                </c:pt>
                <c:pt idx="5">
                  <c:v>H17</c:v>
                </c:pt>
                <c:pt idx="6">
                  <c:v>H18</c:v>
                </c:pt>
                <c:pt idx="7">
                  <c:v>H19</c:v>
                </c:pt>
                <c:pt idx="8">
                  <c:v>H20</c:v>
                </c:pt>
                <c:pt idx="9">
                  <c:v>H21</c:v>
                </c:pt>
                <c:pt idx="10">
                  <c:v>H22</c:v>
                </c:pt>
                <c:pt idx="11">
                  <c:v>H23</c:v>
                </c:pt>
                <c:pt idx="12">
                  <c:v>H24</c:v>
                </c:pt>
                <c:pt idx="13">
                  <c:v>H25</c:v>
                </c:pt>
                <c:pt idx="14">
                  <c:v>H26</c:v>
                </c:pt>
                <c:pt idx="15">
                  <c:v>H27</c:v>
                </c:pt>
                <c:pt idx="16">
                  <c:v>H28</c:v>
                </c:pt>
                <c:pt idx="17">
                  <c:v>H29</c:v>
                </c:pt>
              </c:strCache>
            </c:strRef>
          </c:cat>
          <c:val>
            <c:numRef>
              <c:f>'３  保護率の推移'!$D$5:$U$5</c:f>
              <c:numCache>
                <c:formatCode>0.0_ </c:formatCode>
                <c:ptCount val="18"/>
                <c:pt idx="0">
                  <c:v>11.8</c:v>
                </c:pt>
                <c:pt idx="1">
                  <c:v>8.1999999999999993</c:v>
                </c:pt>
                <c:pt idx="2">
                  <c:v>7.2</c:v>
                </c:pt>
                <c:pt idx="3">
                  <c:v>7.1</c:v>
                </c:pt>
                <c:pt idx="4">
                  <c:v>8.4</c:v>
                </c:pt>
                <c:pt idx="5">
                  <c:v>11.6</c:v>
                </c:pt>
                <c:pt idx="6">
                  <c:v>11.8</c:v>
                </c:pt>
                <c:pt idx="7">
                  <c:v>12.1</c:v>
                </c:pt>
                <c:pt idx="8">
                  <c:v>12.5</c:v>
                </c:pt>
                <c:pt idx="9">
                  <c:v>13.8</c:v>
                </c:pt>
                <c:pt idx="10">
                  <c:v>15.2</c:v>
                </c:pt>
                <c:pt idx="11">
                  <c:v>16.2</c:v>
                </c:pt>
                <c:pt idx="12">
                  <c:v>16.7</c:v>
                </c:pt>
                <c:pt idx="13">
                  <c:v>17</c:v>
                </c:pt>
                <c:pt idx="14">
                  <c:v>17</c:v>
                </c:pt>
                <c:pt idx="15">
                  <c:v>17</c:v>
                </c:pt>
                <c:pt idx="16">
                  <c:v>16.899999999999999</c:v>
                </c:pt>
                <c:pt idx="17">
                  <c:v>16.8</c:v>
                </c:pt>
              </c:numCache>
            </c:numRef>
          </c:val>
          <c:smooth val="0"/>
          <c:extLst>
            <c:ext xmlns:c16="http://schemas.microsoft.com/office/drawing/2014/chart" uri="{C3380CC4-5D6E-409C-BE32-E72D297353CC}">
              <c16:uniqueId val="{00000001-FAAA-41B2-912A-B92EF6326DDC}"/>
            </c:ext>
          </c:extLst>
        </c:ser>
        <c:dLbls>
          <c:showLegendKey val="0"/>
          <c:showVal val="0"/>
          <c:showCatName val="0"/>
          <c:showSerName val="0"/>
          <c:showPercent val="0"/>
          <c:showBubbleSize val="0"/>
        </c:dLbls>
        <c:marker val="1"/>
        <c:smooth val="0"/>
        <c:axId val="1053106912"/>
        <c:axId val="1"/>
      </c:lineChart>
      <c:catAx>
        <c:axId val="1053106912"/>
        <c:scaling>
          <c:orientation val="minMax"/>
        </c:scaling>
        <c:delete val="0"/>
        <c:axPos val="b"/>
        <c:title>
          <c:tx>
            <c:rich>
              <a:bodyPr/>
              <a:lstStyle/>
              <a:p>
                <a:pPr>
                  <a:defRPr sz="725" b="0" i="0" u="none" strike="noStrike" baseline="0">
                    <a:solidFill>
                      <a:srgbClr val="000000"/>
                    </a:solidFill>
                    <a:latin typeface="ＭＳ 明朝"/>
                    <a:ea typeface="ＭＳ 明朝"/>
                    <a:cs typeface="ＭＳ 明朝"/>
                  </a:defRPr>
                </a:pPr>
                <a:r>
                  <a:rPr lang="ja-JP" altLang="en-US"/>
                  <a:t>年度</a:t>
                </a:r>
              </a:p>
            </c:rich>
          </c:tx>
          <c:layout>
            <c:manualLayout>
              <c:xMode val="edge"/>
              <c:yMode val="edge"/>
              <c:x val="0.96703295421405666"/>
              <c:y val="0.85161479278609487"/>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明朝"/>
                <a:ea typeface="ＭＳ 明朝"/>
                <a:cs typeface="ＭＳ 明朝"/>
              </a:defRPr>
            </a:pPr>
            <a:endParaRPr lang="ja-JP"/>
          </a:p>
        </c:txPr>
        <c:crossAx val="1"/>
        <c:crosses val="autoZero"/>
        <c:auto val="1"/>
        <c:lblAlgn val="ctr"/>
        <c:lblOffset val="100"/>
        <c:tickLblSkip val="1"/>
        <c:tickMarkSkip val="1"/>
        <c:noMultiLvlLbl val="0"/>
      </c:catAx>
      <c:valAx>
        <c:axId val="1"/>
        <c:scaling>
          <c:orientation val="minMax"/>
          <c:max val="40"/>
          <c:min val="0"/>
        </c:scaling>
        <c:delete val="0"/>
        <c:axPos val="l"/>
        <c:majorGridlines>
          <c:spPr>
            <a:ln w="3175">
              <a:solidFill>
                <a:srgbClr val="000000"/>
              </a:solidFill>
              <a:prstDash val="solid"/>
            </a:ln>
          </c:spPr>
        </c:majorGridlines>
        <c:numFmt formatCode="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明朝"/>
                <a:ea typeface="ＭＳ 明朝"/>
                <a:cs typeface="ＭＳ 明朝"/>
              </a:defRPr>
            </a:pPr>
            <a:endParaRPr lang="ja-JP"/>
          </a:p>
        </c:txPr>
        <c:crossAx val="1053106912"/>
        <c:crosses val="autoZero"/>
        <c:crossBetween val="between"/>
        <c:majorUnit val="5"/>
      </c:valAx>
      <c:spPr>
        <a:solidFill>
          <a:srgbClr val="FFFFFF"/>
        </a:solidFill>
        <a:ln w="3175">
          <a:solidFill>
            <a:srgbClr val="000000"/>
          </a:solidFill>
          <a:prstDash val="solid"/>
        </a:ln>
      </c:spPr>
    </c:plotArea>
    <c:legend>
      <c:legendPos val="r"/>
      <c:legendEntry>
        <c:idx val="0"/>
        <c:txPr>
          <a:bodyPr/>
          <a:lstStyle/>
          <a:p>
            <a:pPr>
              <a:defRPr sz="1000" b="0" i="0" u="none" strike="noStrike" baseline="0">
                <a:solidFill>
                  <a:srgbClr val="000000"/>
                </a:solidFill>
                <a:latin typeface="ＭＳ 明朝"/>
                <a:ea typeface="ＭＳ 明朝"/>
                <a:cs typeface="ＭＳ 明朝"/>
              </a:defRPr>
            </a:pPr>
            <a:endParaRPr lang="ja-JP"/>
          </a:p>
        </c:txPr>
      </c:legendEntry>
      <c:legendEntry>
        <c:idx val="1"/>
        <c:txPr>
          <a:bodyPr/>
          <a:lstStyle/>
          <a:p>
            <a:pPr>
              <a:defRPr sz="1000" b="0" i="0" u="none" strike="noStrike" baseline="0">
                <a:solidFill>
                  <a:srgbClr val="000000"/>
                </a:solidFill>
                <a:latin typeface="ＭＳ 明朝"/>
                <a:ea typeface="ＭＳ 明朝"/>
                <a:cs typeface="ＭＳ 明朝"/>
              </a:defRPr>
            </a:pPr>
            <a:endParaRPr lang="ja-JP"/>
          </a:p>
        </c:txPr>
      </c:legendEntry>
      <c:layout>
        <c:manualLayout>
          <c:xMode val="edge"/>
          <c:yMode val="edge"/>
          <c:x val="6.8561096529600463E-2"/>
          <c:y val="9.531614342198641E-2"/>
          <c:w val="0.19878636965251134"/>
          <c:h val="0.13794892591215796"/>
        </c:manualLayout>
      </c:layout>
      <c:overlay val="0"/>
      <c:spPr>
        <a:solidFill>
          <a:srgbClr val="FFFFFF"/>
        </a:solidFill>
        <a:ln w="3175">
          <a:solidFill>
            <a:srgbClr val="000000"/>
          </a:solidFill>
          <a:prstDash val="solid"/>
        </a:ln>
      </c:spPr>
      <c:txPr>
        <a:bodyPr/>
        <a:lstStyle/>
        <a:p>
          <a:pPr>
            <a:defRPr sz="735" b="0" i="0" u="none" strike="noStrike" baseline="0">
              <a:solidFill>
                <a:srgbClr val="000000"/>
              </a:solidFill>
              <a:latin typeface="ＭＳ 明朝"/>
              <a:ea typeface="ＭＳ 明朝"/>
              <a:cs typeface="ＭＳ 明朝"/>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87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06451228501619"/>
          <c:y val="3.3719508691888861E-2"/>
          <c:w val="0.85850511986867417"/>
          <c:h val="0.79748783106657117"/>
        </c:manualLayout>
      </c:layout>
      <c:lineChart>
        <c:grouping val="standard"/>
        <c:varyColors val="0"/>
        <c:ser>
          <c:idx val="0"/>
          <c:order val="0"/>
          <c:tx>
            <c:strRef>
              <c:f>Sheet1!$B$26</c:f>
              <c:strCache>
                <c:ptCount val="1"/>
                <c:pt idx="0">
                  <c:v>関西国際空港</c:v>
                </c:pt>
              </c:strCache>
            </c:strRef>
          </c:tx>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Sheet1!$C$25:$L$25</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Sheet1!$C$26:$L$26</c:f>
              <c:numCache>
                <c:formatCode>#,##0_);[Red]\(#,##0\)</c:formatCode>
                <c:ptCount val="10"/>
                <c:pt idx="0">
                  <c:v>69662</c:v>
                </c:pt>
                <c:pt idx="1">
                  <c:v>70465</c:v>
                </c:pt>
                <c:pt idx="2">
                  <c:v>68515</c:v>
                </c:pt>
                <c:pt idx="3">
                  <c:v>77374</c:v>
                </c:pt>
                <c:pt idx="4">
                  <c:v>84719</c:v>
                </c:pt>
                <c:pt idx="5">
                  <c:v>92125</c:v>
                </c:pt>
                <c:pt idx="6">
                  <c:v>86343.86</c:v>
                </c:pt>
                <c:pt idx="7">
                  <c:v>95846</c:v>
                </c:pt>
                <c:pt idx="8">
                  <c:v>92138</c:v>
                </c:pt>
                <c:pt idx="9">
                  <c:v>91567</c:v>
                </c:pt>
              </c:numCache>
            </c:numRef>
          </c:val>
          <c:smooth val="0"/>
          <c:extLst>
            <c:ext xmlns:c16="http://schemas.microsoft.com/office/drawing/2014/chart" uri="{C3380CC4-5D6E-409C-BE32-E72D297353CC}">
              <c16:uniqueId val="{00000000-4B2E-41B6-9EEA-A9CFD5C7B913}"/>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Sheet1!$C$25:$L$25</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Sheet1!$C$27:$L$27</c:f>
              <c:numCache>
                <c:formatCode>#,##0_);[Red]\(#,##0\)</c:formatCode>
                <c:ptCount val="10"/>
                <c:pt idx="0">
                  <c:v>13662</c:v>
                </c:pt>
                <c:pt idx="1">
                  <c:v>14337</c:v>
                </c:pt>
                <c:pt idx="2">
                  <c:v>14677</c:v>
                </c:pt>
                <c:pt idx="3">
                  <c:v>15922</c:v>
                </c:pt>
                <c:pt idx="4">
                  <c:v>17224</c:v>
                </c:pt>
                <c:pt idx="5">
                  <c:v>21248</c:v>
                </c:pt>
                <c:pt idx="6">
                  <c:v>17598.23</c:v>
                </c:pt>
                <c:pt idx="7">
                  <c:v>18817</c:v>
                </c:pt>
                <c:pt idx="8">
                  <c:v>21739</c:v>
                </c:pt>
                <c:pt idx="9">
                  <c:v>20510</c:v>
                </c:pt>
              </c:numCache>
            </c:numRef>
          </c:val>
          <c:smooth val="0"/>
          <c:extLst>
            <c:ext xmlns:c16="http://schemas.microsoft.com/office/drawing/2014/chart" uri="{C3380CC4-5D6E-409C-BE32-E72D297353CC}">
              <c16:uniqueId val="{00000001-4B2E-41B6-9EEA-A9CFD5C7B913}"/>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Sheet1!$C$25:$L$25</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Sheet1!$C$28:$L$28</c:f>
              <c:numCache>
                <c:formatCode>#,##0_);[Red]\(#,##0\)</c:formatCode>
                <c:ptCount val="10"/>
                <c:pt idx="0">
                  <c:v>195789</c:v>
                </c:pt>
                <c:pt idx="1">
                  <c:v>179019</c:v>
                </c:pt>
                <c:pt idx="2">
                  <c:v>162440</c:v>
                </c:pt>
                <c:pt idx="3">
                  <c:v>173116</c:v>
                </c:pt>
                <c:pt idx="4">
                  <c:v>156378</c:v>
                </c:pt>
                <c:pt idx="5">
                  <c:v>166802</c:v>
                </c:pt>
                <c:pt idx="6">
                  <c:v>156138</c:v>
                </c:pt>
                <c:pt idx="7">
                  <c:v>192286</c:v>
                </c:pt>
                <c:pt idx="8">
                  <c:v>251628</c:v>
                </c:pt>
                <c:pt idx="9">
                  <c:v>234816</c:v>
                </c:pt>
              </c:numCache>
            </c:numRef>
          </c:val>
          <c:smooth val="0"/>
          <c:extLst>
            <c:ext xmlns:c16="http://schemas.microsoft.com/office/drawing/2014/chart" uri="{C3380CC4-5D6E-409C-BE32-E72D297353CC}">
              <c16:uniqueId val="{00000002-4B2E-41B6-9EEA-A9CFD5C7B913}"/>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040000" vert="horz"/>
          <a:lstStyle/>
          <a:p>
            <a:pPr>
              <a:defRPr sz="10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計算表!$H$4</c:f>
              <c:strCache>
                <c:ptCount val="1"/>
                <c:pt idx="0">
                  <c:v>関空</c:v>
                </c:pt>
              </c:strCache>
            </c:strRef>
          </c:tx>
          <c:marker>
            <c:symbol val="square"/>
            <c:size val="7"/>
          </c:marker>
          <c:dLbls>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計算表!$H$5:$H$13</c:f>
              <c:numCache>
                <c:formatCode>#,##0.0;[Red]\-#,##0.0</c:formatCode>
                <c:ptCount val="9"/>
                <c:pt idx="0">
                  <c:v>71.246899999999997</c:v>
                </c:pt>
                <c:pt idx="1">
                  <c:v>67.537800000000004</c:v>
                </c:pt>
                <c:pt idx="2">
                  <c:v>65.900700000000001</c:v>
                </c:pt>
                <c:pt idx="3">
                  <c:v>64.6755</c:v>
                </c:pt>
                <c:pt idx="4">
                  <c:v>71.945099999999996</c:v>
                </c:pt>
                <c:pt idx="5">
                  <c:v>67.7179</c:v>
                </c:pt>
                <c:pt idx="6">
                  <c:v>73.523799999999994</c:v>
                </c:pt>
                <c:pt idx="7">
                  <c:v>83.169399999999996</c:v>
                </c:pt>
                <c:pt idx="8" formatCode="General">
                  <c:v>81.099999999999994</c:v>
                </c:pt>
              </c:numCache>
            </c:numRef>
          </c:val>
          <c:smooth val="0"/>
          <c:extLst>
            <c:ext xmlns:c16="http://schemas.microsoft.com/office/drawing/2014/chart" uri="{C3380CC4-5D6E-409C-BE32-E72D297353CC}">
              <c16:uniqueId val="{00000000-5515-464C-B085-343FED581B9D}"/>
            </c:ext>
          </c:extLst>
        </c:ser>
        <c:ser>
          <c:idx val="1"/>
          <c:order val="1"/>
          <c:tx>
            <c:strRef>
              <c:f>計算表!$I$4</c:f>
              <c:strCache>
                <c:ptCount val="1"/>
                <c:pt idx="0">
                  <c:v>成田</c:v>
                </c:pt>
              </c:strCache>
            </c:strRef>
          </c:tx>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計算表!$I$5:$I$13</c:f>
              <c:numCache>
                <c:formatCode>#,##0.0;[Red]\-#,##0.0</c:formatCode>
                <c:ptCount val="9"/>
                <c:pt idx="0">
                  <c:v>206.8382</c:v>
                </c:pt>
                <c:pt idx="1">
                  <c:v>192.93960000000001</c:v>
                </c:pt>
                <c:pt idx="2">
                  <c:v>192.10810000000001</c:v>
                </c:pt>
                <c:pt idx="3">
                  <c:v>198.56370000000001</c:v>
                </c:pt>
                <c:pt idx="4">
                  <c:v>207.626</c:v>
                </c:pt>
                <c:pt idx="5">
                  <c:v>198.13900000000001</c:v>
                </c:pt>
                <c:pt idx="6">
                  <c:v>214.00749999999999</c:v>
                </c:pt>
                <c:pt idx="7">
                  <c:v>228.2097</c:v>
                </c:pt>
                <c:pt idx="8" formatCode="General">
                  <c:v>212.9</c:v>
                </c:pt>
              </c:numCache>
            </c:numRef>
          </c:val>
          <c:smooth val="0"/>
          <c:extLst>
            <c:ext xmlns:c16="http://schemas.microsoft.com/office/drawing/2014/chart" uri="{C3380CC4-5D6E-409C-BE32-E72D297353CC}">
              <c16:uniqueId val="{00000001-5515-464C-B085-343FED581B9D}"/>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計算表!$J$5:$J$13</c:f>
              <c:numCache>
                <c:formatCode>#,##0.0;[Red]\-#,##0.0</c:formatCode>
                <c:ptCount val="9"/>
                <c:pt idx="0">
                  <c:v>11.571899999999999</c:v>
                </c:pt>
                <c:pt idx="1">
                  <c:v>11.600099999999999</c:v>
                </c:pt>
                <c:pt idx="2">
                  <c:v>10.809200000000001</c:v>
                </c:pt>
                <c:pt idx="3">
                  <c:v>14.692299999999999</c:v>
                </c:pt>
                <c:pt idx="4">
                  <c:v>17.6142</c:v>
                </c:pt>
                <c:pt idx="5">
                  <c:v>16.115200000000002</c:v>
                </c:pt>
                <c:pt idx="6">
                  <c:v>16.561499999999999</c:v>
                </c:pt>
                <c:pt idx="7">
                  <c:v>17.998200000000001</c:v>
                </c:pt>
                <c:pt idx="8" formatCode="General">
                  <c:v>19.5</c:v>
                </c:pt>
              </c:numCache>
            </c:numRef>
          </c:val>
          <c:smooth val="0"/>
          <c:extLst>
            <c:ext xmlns:c16="http://schemas.microsoft.com/office/drawing/2014/chart" uri="{C3380CC4-5D6E-409C-BE32-E72D297353CC}">
              <c16:uniqueId val="{00000002-5515-464C-B085-343FED581B9D}"/>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71282941460069E-2"/>
          <c:y val="2.7361929977746152E-2"/>
          <c:w val="0.92007640234420607"/>
          <c:h val="0.8617454756843127"/>
        </c:manualLayout>
      </c:layout>
      <c:lineChart>
        <c:grouping val="standard"/>
        <c:varyColors val="0"/>
        <c:ser>
          <c:idx val="0"/>
          <c:order val="0"/>
          <c:spPr>
            <a:ln w="50800" cap="rnd">
              <a:solidFill>
                <a:schemeClr val="tx2">
                  <a:lumMod val="50000"/>
                </a:schemeClr>
              </a:solidFill>
              <a:round/>
            </a:ln>
            <a:effectLst/>
          </c:spPr>
          <c:marker>
            <c:symbol val="none"/>
          </c:marker>
          <c:cat>
            <c:numRef>
              <c:f>'H27=100'!$A$123:$A$341</c:f>
              <c:numCache>
                <c:formatCode>yyyy"年"m"月"</c:formatCode>
                <c:ptCount val="219"/>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numCache>
            </c:numRef>
          </c:cat>
          <c:val>
            <c:numRef>
              <c:f>'H27=100'!$B$123:$B$341</c:f>
              <c:numCache>
                <c:formatCode>0.0_ </c:formatCode>
                <c:ptCount val="219"/>
                <c:pt idx="0">
                  <c:v>82.2</c:v>
                </c:pt>
                <c:pt idx="1">
                  <c:v>82.1</c:v>
                </c:pt>
                <c:pt idx="2">
                  <c:v>81.8</c:v>
                </c:pt>
                <c:pt idx="3">
                  <c:v>81.2</c:v>
                </c:pt>
                <c:pt idx="4">
                  <c:v>80.5</c:v>
                </c:pt>
                <c:pt idx="5">
                  <c:v>80</c:v>
                </c:pt>
                <c:pt idx="6">
                  <c:v>79.2</c:v>
                </c:pt>
                <c:pt idx="7">
                  <c:v>78</c:v>
                </c:pt>
                <c:pt idx="8">
                  <c:v>78.2</c:v>
                </c:pt>
                <c:pt idx="9">
                  <c:v>76.7</c:v>
                </c:pt>
                <c:pt idx="10">
                  <c:v>76.599999999999994</c:v>
                </c:pt>
                <c:pt idx="11">
                  <c:v>75.8</c:v>
                </c:pt>
                <c:pt idx="12">
                  <c:v>76.2</c:v>
                </c:pt>
                <c:pt idx="13">
                  <c:v>76</c:v>
                </c:pt>
                <c:pt idx="14">
                  <c:v>75.900000000000006</c:v>
                </c:pt>
                <c:pt idx="15">
                  <c:v>76.400000000000006</c:v>
                </c:pt>
                <c:pt idx="16">
                  <c:v>78.5</c:v>
                </c:pt>
                <c:pt idx="17">
                  <c:v>77.400000000000006</c:v>
                </c:pt>
                <c:pt idx="18">
                  <c:v>77.7</c:v>
                </c:pt>
                <c:pt idx="19">
                  <c:v>79.400000000000006</c:v>
                </c:pt>
                <c:pt idx="20">
                  <c:v>78.900000000000006</c:v>
                </c:pt>
                <c:pt idx="21">
                  <c:v>78.900000000000006</c:v>
                </c:pt>
                <c:pt idx="22">
                  <c:v>79.5</c:v>
                </c:pt>
                <c:pt idx="23">
                  <c:v>79.099999999999994</c:v>
                </c:pt>
                <c:pt idx="24">
                  <c:v>79.900000000000006</c:v>
                </c:pt>
                <c:pt idx="25">
                  <c:v>80.5</c:v>
                </c:pt>
                <c:pt idx="26">
                  <c:v>80.099999999999994</c:v>
                </c:pt>
                <c:pt idx="27">
                  <c:v>80.599999999999994</c:v>
                </c:pt>
                <c:pt idx="28">
                  <c:v>80.599999999999994</c:v>
                </c:pt>
                <c:pt idx="29">
                  <c:v>80.3</c:v>
                </c:pt>
                <c:pt idx="30">
                  <c:v>80.599999999999994</c:v>
                </c:pt>
                <c:pt idx="31">
                  <c:v>79</c:v>
                </c:pt>
                <c:pt idx="32">
                  <c:v>80.900000000000006</c:v>
                </c:pt>
                <c:pt idx="33">
                  <c:v>83.3</c:v>
                </c:pt>
                <c:pt idx="34">
                  <c:v>84.8</c:v>
                </c:pt>
                <c:pt idx="35">
                  <c:v>85.4</c:v>
                </c:pt>
                <c:pt idx="36">
                  <c:v>86.3</c:v>
                </c:pt>
                <c:pt idx="37">
                  <c:v>87.1</c:v>
                </c:pt>
                <c:pt idx="38">
                  <c:v>88</c:v>
                </c:pt>
                <c:pt idx="39">
                  <c:v>87.9</c:v>
                </c:pt>
                <c:pt idx="40">
                  <c:v>88.3</c:v>
                </c:pt>
                <c:pt idx="41">
                  <c:v>89.6</c:v>
                </c:pt>
                <c:pt idx="42">
                  <c:v>89.6</c:v>
                </c:pt>
                <c:pt idx="43">
                  <c:v>89</c:v>
                </c:pt>
                <c:pt idx="44">
                  <c:v>89.6</c:v>
                </c:pt>
                <c:pt idx="45">
                  <c:v>89.6</c:v>
                </c:pt>
                <c:pt idx="46">
                  <c:v>90.6</c:v>
                </c:pt>
                <c:pt idx="47">
                  <c:v>89.6</c:v>
                </c:pt>
                <c:pt idx="48">
                  <c:v>92.4</c:v>
                </c:pt>
                <c:pt idx="49">
                  <c:v>90.9</c:v>
                </c:pt>
                <c:pt idx="50">
                  <c:v>92.3</c:v>
                </c:pt>
                <c:pt idx="51">
                  <c:v>93.2</c:v>
                </c:pt>
                <c:pt idx="52">
                  <c:v>91.8</c:v>
                </c:pt>
                <c:pt idx="53">
                  <c:v>93.2</c:v>
                </c:pt>
                <c:pt idx="54">
                  <c:v>93.4</c:v>
                </c:pt>
                <c:pt idx="55">
                  <c:v>94.1</c:v>
                </c:pt>
                <c:pt idx="56">
                  <c:v>93.9</c:v>
                </c:pt>
                <c:pt idx="57">
                  <c:v>94.9</c:v>
                </c:pt>
                <c:pt idx="58">
                  <c:v>95.6</c:v>
                </c:pt>
                <c:pt idx="59">
                  <c:v>95.3</c:v>
                </c:pt>
                <c:pt idx="60">
                  <c:v>95.8</c:v>
                </c:pt>
                <c:pt idx="61">
                  <c:v>95.2</c:v>
                </c:pt>
                <c:pt idx="62">
                  <c:v>95.6</c:v>
                </c:pt>
                <c:pt idx="63">
                  <c:v>97.6</c:v>
                </c:pt>
                <c:pt idx="64">
                  <c:v>96.8</c:v>
                </c:pt>
                <c:pt idx="65">
                  <c:v>96.9</c:v>
                </c:pt>
                <c:pt idx="66">
                  <c:v>97.4</c:v>
                </c:pt>
                <c:pt idx="67">
                  <c:v>98.8</c:v>
                </c:pt>
                <c:pt idx="68">
                  <c:v>99.3</c:v>
                </c:pt>
                <c:pt idx="69">
                  <c:v>98.9</c:v>
                </c:pt>
                <c:pt idx="70">
                  <c:v>99.5</c:v>
                </c:pt>
                <c:pt idx="71">
                  <c:v>100.8</c:v>
                </c:pt>
                <c:pt idx="72">
                  <c:v>99.8</c:v>
                </c:pt>
                <c:pt idx="73">
                  <c:v>100.6</c:v>
                </c:pt>
                <c:pt idx="74">
                  <c:v>98.3</c:v>
                </c:pt>
                <c:pt idx="75">
                  <c:v>99.2</c:v>
                </c:pt>
                <c:pt idx="76">
                  <c:v>100.2</c:v>
                </c:pt>
                <c:pt idx="77">
                  <c:v>100.2</c:v>
                </c:pt>
                <c:pt idx="78">
                  <c:v>98.8</c:v>
                </c:pt>
                <c:pt idx="79">
                  <c:v>99.1</c:v>
                </c:pt>
                <c:pt idx="80">
                  <c:v>96.6</c:v>
                </c:pt>
                <c:pt idx="81">
                  <c:v>97.5</c:v>
                </c:pt>
                <c:pt idx="82">
                  <c:v>95.4</c:v>
                </c:pt>
                <c:pt idx="83">
                  <c:v>96.6</c:v>
                </c:pt>
                <c:pt idx="84">
                  <c:v>92.1</c:v>
                </c:pt>
                <c:pt idx="85">
                  <c:v>94.6</c:v>
                </c:pt>
                <c:pt idx="86">
                  <c:v>92.6</c:v>
                </c:pt>
                <c:pt idx="87">
                  <c:v>92.8</c:v>
                </c:pt>
                <c:pt idx="88">
                  <c:v>93.1</c:v>
                </c:pt>
                <c:pt idx="89">
                  <c:v>91.5</c:v>
                </c:pt>
                <c:pt idx="90">
                  <c:v>90.7</c:v>
                </c:pt>
                <c:pt idx="91">
                  <c:v>89.5</c:v>
                </c:pt>
                <c:pt idx="92">
                  <c:v>89</c:v>
                </c:pt>
                <c:pt idx="93">
                  <c:v>87</c:v>
                </c:pt>
                <c:pt idx="94">
                  <c:v>82.7</c:v>
                </c:pt>
                <c:pt idx="95">
                  <c:v>78.900000000000006</c:v>
                </c:pt>
                <c:pt idx="96" formatCode="0.0">
                  <c:v>73.099999999999994</c:v>
                </c:pt>
                <c:pt idx="97" formatCode="0.0">
                  <c:v>69.099999999999994</c:v>
                </c:pt>
                <c:pt idx="98" formatCode="0.0">
                  <c:v>67.599999999999994</c:v>
                </c:pt>
                <c:pt idx="99" formatCode="0.0">
                  <c:v>68.5</c:v>
                </c:pt>
                <c:pt idx="100" formatCode="0.0">
                  <c:v>68.3</c:v>
                </c:pt>
                <c:pt idx="101" formatCode="0.0">
                  <c:v>67.599999999999994</c:v>
                </c:pt>
                <c:pt idx="102" formatCode="0.0">
                  <c:v>69.3</c:v>
                </c:pt>
                <c:pt idx="103" formatCode="0.0">
                  <c:v>69.900000000000006</c:v>
                </c:pt>
                <c:pt idx="104" formatCode="0.0">
                  <c:v>72.2</c:v>
                </c:pt>
                <c:pt idx="105" formatCode="0.0">
                  <c:v>72.400000000000006</c:v>
                </c:pt>
                <c:pt idx="106" formatCode="0.0">
                  <c:v>73.599999999999994</c:v>
                </c:pt>
                <c:pt idx="107" formatCode="0.0">
                  <c:v>74.2</c:v>
                </c:pt>
                <c:pt idx="108" formatCode="0.0">
                  <c:v>75.400000000000006</c:v>
                </c:pt>
                <c:pt idx="109" formatCode="0.0">
                  <c:v>76.3</c:v>
                </c:pt>
                <c:pt idx="110" formatCode="0.0">
                  <c:v>76.900000000000006</c:v>
                </c:pt>
                <c:pt idx="111" formatCode="0.0">
                  <c:v>77.3</c:v>
                </c:pt>
                <c:pt idx="112" formatCode="0.0">
                  <c:v>79.099999999999994</c:v>
                </c:pt>
                <c:pt idx="113" formatCode="0.0">
                  <c:v>78.900000000000006</c:v>
                </c:pt>
                <c:pt idx="114" formatCode="0.0">
                  <c:v>80</c:v>
                </c:pt>
                <c:pt idx="115" formatCode="0.0">
                  <c:v>80.8</c:v>
                </c:pt>
                <c:pt idx="116" formatCode="0.0">
                  <c:v>79.900000000000006</c:v>
                </c:pt>
                <c:pt idx="117" formatCode="0.0">
                  <c:v>80.2</c:v>
                </c:pt>
                <c:pt idx="118" formatCode="0.0">
                  <c:v>82</c:v>
                </c:pt>
                <c:pt idx="119" formatCode="0.0">
                  <c:v>81.900000000000006</c:v>
                </c:pt>
                <c:pt idx="120" formatCode="0.0">
                  <c:v>83.7</c:v>
                </c:pt>
                <c:pt idx="121" formatCode="0.0">
                  <c:v>85.4</c:v>
                </c:pt>
                <c:pt idx="122" formatCode="0.0">
                  <c:v>85.9</c:v>
                </c:pt>
                <c:pt idx="123" formatCode="0.0">
                  <c:v>86</c:v>
                </c:pt>
                <c:pt idx="124" formatCode="0.0">
                  <c:v>84.2</c:v>
                </c:pt>
                <c:pt idx="125" formatCode="0.0">
                  <c:v>86.3</c:v>
                </c:pt>
                <c:pt idx="126" formatCode="0.0">
                  <c:v>87.4</c:v>
                </c:pt>
                <c:pt idx="127" formatCode="0.0">
                  <c:v>88.3</c:v>
                </c:pt>
                <c:pt idx="128" formatCode="0.0">
                  <c:v>86.1</c:v>
                </c:pt>
                <c:pt idx="129" formatCode="0.0">
                  <c:v>88.3</c:v>
                </c:pt>
                <c:pt idx="130" formatCode="0.0">
                  <c:v>87.9</c:v>
                </c:pt>
                <c:pt idx="131" formatCode="0.0">
                  <c:v>89</c:v>
                </c:pt>
                <c:pt idx="132" formatCode="0.0">
                  <c:v>87.7</c:v>
                </c:pt>
                <c:pt idx="133" formatCode="0.0">
                  <c:v>87.4</c:v>
                </c:pt>
                <c:pt idx="134" formatCode="0.0">
                  <c:v>88.3</c:v>
                </c:pt>
                <c:pt idx="135" formatCode="0.0">
                  <c:v>88.3</c:v>
                </c:pt>
                <c:pt idx="136" formatCode="0.0">
                  <c:v>88.7</c:v>
                </c:pt>
                <c:pt idx="137" formatCode="0.0">
                  <c:v>88.5</c:v>
                </c:pt>
                <c:pt idx="138" formatCode="0.0">
                  <c:v>87.1</c:v>
                </c:pt>
                <c:pt idx="139" formatCode="0.0">
                  <c:v>87.9</c:v>
                </c:pt>
                <c:pt idx="140" formatCode="0.0">
                  <c:v>89.3</c:v>
                </c:pt>
                <c:pt idx="141" formatCode="0.0">
                  <c:v>90.8</c:v>
                </c:pt>
                <c:pt idx="142" formatCode="0.0">
                  <c:v>90.8</c:v>
                </c:pt>
                <c:pt idx="143" formatCode="0.0">
                  <c:v>90.5</c:v>
                </c:pt>
                <c:pt idx="144" formatCode="0.0">
                  <c:v>90.6</c:v>
                </c:pt>
                <c:pt idx="145" formatCode="0.0">
                  <c:v>92.7</c:v>
                </c:pt>
                <c:pt idx="146" formatCode="0.0">
                  <c:v>93.7</c:v>
                </c:pt>
                <c:pt idx="147" formatCode="0.0">
                  <c:v>95.7</c:v>
                </c:pt>
                <c:pt idx="148" formatCode="0.0">
                  <c:v>96</c:v>
                </c:pt>
                <c:pt idx="149" formatCode="0.0">
                  <c:v>96</c:v>
                </c:pt>
                <c:pt idx="150" formatCode="0.0">
                  <c:v>97.7</c:v>
                </c:pt>
                <c:pt idx="151" formatCode="0.0">
                  <c:v>97.7</c:v>
                </c:pt>
                <c:pt idx="152" formatCode="0.0">
                  <c:v>97.7</c:v>
                </c:pt>
                <c:pt idx="153" formatCode="0.0">
                  <c:v>98.7</c:v>
                </c:pt>
                <c:pt idx="154" formatCode="0.0">
                  <c:v>99.2</c:v>
                </c:pt>
                <c:pt idx="155" formatCode="0.0">
                  <c:v>100.5</c:v>
                </c:pt>
                <c:pt idx="156" formatCode="0.0">
                  <c:v>104.1</c:v>
                </c:pt>
                <c:pt idx="157" formatCode="0.0">
                  <c:v>102.2</c:v>
                </c:pt>
                <c:pt idx="158" formatCode="0.0">
                  <c:v>104.2</c:v>
                </c:pt>
                <c:pt idx="159" formatCode="0.0">
                  <c:v>101.4</c:v>
                </c:pt>
                <c:pt idx="160" formatCode="0.0">
                  <c:v>103.3</c:v>
                </c:pt>
                <c:pt idx="161" formatCode="0.0">
                  <c:v>102.7</c:v>
                </c:pt>
                <c:pt idx="162" formatCode="0.0">
                  <c:v>101.7</c:v>
                </c:pt>
                <c:pt idx="163" formatCode="0.0">
                  <c:v>100.9</c:v>
                </c:pt>
                <c:pt idx="164" formatCode="0.0">
                  <c:v>104.4</c:v>
                </c:pt>
                <c:pt idx="165" formatCode="0.0">
                  <c:v>102.6</c:v>
                </c:pt>
                <c:pt idx="166" formatCode="0.0">
                  <c:v>102.3</c:v>
                </c:pt>
                <c:pt idx="167" formatCode="0.0">
                  <c:v>100.9</c:v>
                </c:pt>
                <c:pt idx="168" formatCode="0.0">
                  <c:v>103.1</c:v>
                </c:pt>
                <c:pt idx="169" formatCode="0.0">
                  <c:v>103.4</c:v>
                </c:pt>
                <c:pt idx="170" formatCode="0.0">
                  <c:v>98.9</c:v>
                </c:pt>
                <c:pt idx="171" formatCode="0.0">
                  <c:v>100</c:v>
                </c:pt>
                <c:pt idx="172" formatCode="0.0">
                  <c:v>99.8</c:v>
                </c:pt>
                <c:pt idx="173" formatCode="0.0">
                  <c:v>99.2</c:v>
                </c:pt>
                <c:pt idx="174" formatCode="0.0">
                  <c:v>100.9</c:v>
                </c:pt>
                <c:pt idx="175" formatCode="0.0">
                  <c:v>99.7</c:v>
                </c:pt>
                <c:pt idx="176" formatCode="0.0">
                  <c:v>99.3</c:v>
                </c:pt>
                <c:pt idx="177" formatCode="0.0">
                  <c:v>100.2</c:v>
                </c:pt>
                <c:pt idx="178" formatCode="0.0">
                  <c:v>98.9</c:v>
                </c:pt>
                <c:pt idx="179" formatCode="0.0">
                  <c:v>96.6</c:v>
                </c:pt>
                <c:pt idx="180" formatCode="0.0">
                  <c:v>98.2</c:v>
                </c:pt>
                <c:pt idx="181" formatCode="0.0">
                  <c:v>99.1</c:v>
                </c:pt>
                <c:pt idx="182" formatCode="0.0">
                  <c:v>98.7</c:v>
                </c:pt>
                <c:pt idx="183" formatCode="0.0">
                  <c:v>100</c:v>
                </c:pt>
                <c:pt idx="184" formatCode="0.0">
                  <c:v>98.1</c:v>
                </c:pt>
                <c:pt idx="185" formatCode="0.0">
                  <c:v>98</c:v>
                </c:pt>
                <c:pt idx="186" formatCode="0.0">
                  <c:v>98.4</c:v>
                </c:pt>
                <c:pt idx="187" formatCode="0.0">
                  <c:v>98.7</c:v>
                </c:pt>
                <c:pt idx="188" formatCode="0.0">
                  <c:v>98.2</c:v>
                </c:pt>
                <c:pt idx="189" formatCode="0.0">
                  <c:v>98.3</c:v>
                </c:pt>
                <c:pt idx="190" formatCode="0.0">
                  <c:v>100.2</c:v>
                </c:pt>
                <c:pt idx="191" formatCode="0.0">
                  <c:v>101.4</c:v>
                </c:pt>
                <c:pt idx="192" formatCode="0.0">
                  <c:v>101</c:v>
                </c:pt>
                <c:pt idx="193" formatCode="0.0">
                  <c:v>101</c:v>
                </c:pt>
                <c:pt idx="194" formatCode="0.0">
                  <c:v>101.9</c:v>
                </c:pt>
                <c:pt idx="195" formatCode="0.0">
                  <c:v>103.4</c:v>
                </c:pt>
                <c:pt idx="196" formatCode="0.0">
                  <c:v>102.8</c:v>
                </c:pt>
                <c:pt idx="197" formatCode="0.0">
                  <c:v>104.7</c:v>
                </c:pt>
                <c:pt idx="198" formatCode="0.0">
                  <c:v>104.2</c:v>
                </c:pt>
                <c:pt idx="199" formatCode="0.0">
                  <c:v>103.7</c:v>
                </c:pt>
                <c:pt idx="200" formatCode="0.0">
                  <c:v>104.4</c:v>
                </c:pt>
                <c:pt idx="201" formatCode="0.0">
                  <c:v>103.8</c:v>
                </c:pt>
                <c:pt idx="202" formatCode="0.0">
                  <c:v>103.6</c:v>
                </c:pt>
                <c:pt idx="203" formatCode="0.0">
                  <c:v>105.6</c:v>
                </c:pt>
                <c:pt idx="204" formatCode="0.0">
                  <c:v>101.8</c:v>
                </c:pt>
                <c:pt idx="205" formatCode="0.0">
                  <c:v>105.5</c:v>
                </c:pt>
                <c:pt idx="206" formatCode="0.0">
                  <c:v>104.3</c:v>
                </c:pt>
                <c:pt idx="207" formatCode="0.0">
                  <c:v>105.1</c:v>
                </c:pt>
                <c:pt idx="208" formatCode="0.0">
                  <c:v>105.6</c:v>
                </c:pt>
                <c:pt idx="209" formatCode="0.0">
                  <c:v>102.9</c:v>
                </c:pt>
                <c:pt idx="210" formatCode="0.0">
                  <c:v>101.7</c:v>
                </c:pt>
                <c:pt idx="211" formatCode="0.0">
                  <c:v>104.6</c:v>
                </c:pt>
                <c:pt idx="212" formatCode="0.0">
                  <c:v>100.5</c:v>
                </c:pt>
                <c:pt idx="213" formatCode="0.0">
                  <c:v>107.9</c:v>
                </c:pt>
                <c:pt idx="214" formatCode="0.0">
                  <c:v>106.6</c:v>
                </c:pt>
                <c:pt idx="215" formatCode="0.0">
                  <c:v>103.2</c:v>
                </c:pt>
                <c:pt idx="216" formatCode="0.0">
                  <c:v>102.1</c:v>
                </c:pt>
                <c:pt idx="217" formatCode="0.0">
                  <c:v>102.5</c:v>
                </c:pt>
                <c:pt idx="218" formatCode="General">
                  <c:v>102.2</c:v>
                </c:pt>
              </c:numCache>
            </c:numRef>
          </c:val>
          <c:smooth val="0"/>
          <c:extLst>
            <c:ext xmlns:c16="http://schemas.microsoft.com/office/drawing/2014/chart" uri="{C3380CC4-5D6E-409C-BE32-E72D297353CC}">
              <c16:uniqueId val="{00000000-0FC2-4049-87C4-9379BA9B393C}"/>
            </c:ext>
          </c:extLst>
        </c:ser>
        <c:ser>
          <c:idx val="1"/>
          <c:order val="1"/>
          <c:spPr>
            <a:ln w="50800" cap="rnd" cmpd="dbl">
              <a:solidFill>
                <a:srgbClr val="FF0000"/>
              </a:solidFill>
              <a:round/>
            </a:ln>
            <a:effectLst/>
          </c:spPr>
          <c:marker>
            <c:symbol val="none"/>
          </c:marker>
          <c:cat>
            <c:numRef>
              <c:f>'H27=100'!$A$123:$A$341</c:f>
              <c:numCache>
                <c:formatCode>yyyy"年"m"月"</c:formatCode>
                <c:ptCount val="219"/>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pt idx="216">
                  <c:v>43466</c:v>
                </c:pt>
                <c:pt idx="217">
                  <c:v>43497</c:v>
                </c:pt>
                <c:pt idx="218">
                  <c:v>43525</c:v>
                </c:pt>
              </c:numCache>
            </c:numRef>
          </c:cat>
          <c:val>
            <c:numRef>
              <c:f>'H27=100'!$C$123:$C$341</c:f>
              <c:numCache>
                <c:formatCode>0.0_ ;[Red]\-0.0\ </c:formatCode>
                <c:ptCount val="219"/>
                <c:pt idx="0">
                  <c:v>94.3</c:v>
                </c:pt>
                <c:pt idx="1">
                  <c:v>93.8</c:v>
                </c:pt>
                <c:pt idx="2">
                  <c:v>92.5</c:v>
                </c:pt>
                <c:pt idx="3">
                  <c:v>91.4</c:v>
                </c:pt>
                <c:pt idx="4">
                  <c:v>90.3</c:v>
                </c:pt>
                <c:pt idx="5">
                  <c:v>89.8</c:v>
                </c:pt>
                <c:pt idx="6">
                  <c:v>88.3</c:v>
                </c:pt>
                <c:pt idx="7">
                  <c:v>86.8</c:v>
                </c:pt>
                <c:pt idx="8">
                  <c:v>85.3</c:v>
                </c:pt>
                <c:pt idx="9">
                  <c:v>84.6</c:v>
                </c:pt>
                <c:pt idx="10">
                  <c:v>83.6</c:v>
                </c:pt>
                <c:pt idx="11">
                  <c:v>83.4</c:v>
                </c:pt>
                <c:pt idx="12">
                  <c:v>83.6</c:v>
                </c:pt>
                <c:pt idx="13">
                  <c:v>84.3</c:v>
                </c:pt>
                <c:pt idx="14">
                  <c:v>85</c:v>
                </c:pt>
                <c:pt idx="15">
                  <c:v>85.8</c:v>
                </c:pt>
                <c:pt idx="16">
                  <c:v>88.4</c:v>
                </c:pt>
                <c:pt idx="17">
                  <c:v>87.4</c:v>
                </c:pt>
                <c:pt idx="18">
                  <c:v>87.7</c:v>
                </c:pt>
                <c:pt idx="19">
                  <c:v>89</c:v>
                </c:pt>
                <c:pt idx="20">
                  <c:v>89.5</c:v>
                </c:pt>
                <c:pt idx="21">
                  <c:v>89.8</c:v>
                </c:pt>
                <c:pt idx="22">
                  <c:v>90.2</c:v>
                </c:pt>
                <c:pt idx="23">
                  <c:v>89.6</c:v>
                </c:pt>
                <c:pt idx="24">
                  <c:v>90.5</c:v>
                </c:pt>
                <c:pt idx="25">
                  <c:v>91.2</c:v>
                </c:pt>
                <c:pt idx="26">
                  <c:v>91.2</c:v>
                </c:pt>
                <c:pt idx="27">
                  <c:v>90.5</c:v>
                </c:pt>
                <c:pt idx="28">
                  <c:v>91.4</c:v>
                </c:pt>
                <c:pt idx="29">
                  <c:v>91.3</c:v>
                </c:pt>
                <c:pt idx="30">
                  <c:v>91.7</c:v>
                </c:pt>
                <c:pt idx="31">
                  <c:v>92.2</c:v>
                </c:pt>
                <c:pt idx="32">
                  <c:v>93.9</c:v>
                </c:pt>
                <c:pt idx="33">
                  <c:v>95.8</c:v>
                </c:pt>
                <c:pt idx="34">
                  <c:v>95.2</c:v>
                </c:pt>
                <c:pt idx="35">
                  <c:v>96.9</c:v>
                </c:pt>
                <c:pt idx="36">
                  <c:v>98.2</c:v>
                </c:pt>
                <c:pt idx="37">
                  <c:v>97.9</c:v>
                </c:pt>
                <c:pt idx="38">
                  <c:v>97.7</c:v>
                </c:pt>
                <c:pt idx="39">
                  <c:v>98.6</c:v>
                </c:pt>
                <c:pt idx="40">
                  <c:v>98.9</c:v>
                </c:pt>
                <c:pt idx="41">
                  <c:v>99.7</c:v>
                </c:pt>
                <c:pt idx="42">
                  <c:v>100.9</c:v>
                </c:pt>
                <c:pt idx="43">
                  <c:v>99.8</c:v>
                </c:pt>
                <c:pt idx="44">
                  <c:v>100</c:v>
                </c:pt>
                <c:pt idx="45">
                  <c:v>99.4</c:v>
                </c:pt>
                <c:pt idx="46">
                  <c:v>100.9</c:v>
                </c:pt>
                <c:pt idx="47">
                  <c:v>99.9</c:v>
                </c:pt>
                <c:pt idx="48">
                  <c:v>100.7</c:v>
                </c:pt>
                <c:pt idx="49">
                  <c:v>100</c:v>
                </c:pt>
                <c:pt idx="50">
                  <c:v>100.4</c:v>
                </c:pt>
                <c:pt idx="51">
                  <c:v>102.1</c:v>
                </c:pt>
                <c:pt idx="52">
                  <c:v>101</c:v>
                </c:pt>
                <c:pt idx="53">
                  <c:v>101.5</c:v>
                </c:pt>
                <c:pt idx="54">
                  <c:v>100.8</c:v>
                </c:pt>
                <c:pt idx="55">
                  <c:v>101.4</c:v>
                </c:pt>
                <c:pt idx="56">
                  <c:v>101.2</c:v>
                </c:pt>
                <c:pt idx="57">
                  <c:v>101.6</c:v>
                </c:pt>
                <c:pt idx="58">
                  <c:v>102.4</c:v>
                </c:pt>
                <c:pt idx="59">
                  <c:v>103.6</c:v>
                </c:pt>
                <c:pt idx="60">
                  <c:v>103.9</c:v>
                </c:pt>
                <c:pt idx="61">
                  <c:v>104</c:v>
                </c:pt>
                <c:pt idx="62">
                  <c:v>104.3</c:v>
                </c:pt>
                <c:pt idx="63">
                  <c:v>105.2</c:v>
                </c:pt>
                <c:pt idx="64">
                  <c:v>105</c:v>
                </c:pt>
                <c:pt idx="65">
                  <c:v>105.4</c:v>
                </c:pt>
                <c:pt idx="66">
                  <c:v>105.6</c:v>
                </c:pt>
                <c:pt idx="67">
                  <c:v>105.9</c:v>
                </c:pt>
                <c:pt idx="68">
                  <c:v>105.4</c:v>
                </c:pt>
                <c:pt idx="69">
                  <c:v>105.8</c:v>
                </c:pt>
                <c:pt idx="70">
                  <c:v>106</c:v>
                </c:pt>
                <c:pt idx="71">
                  <c:v>105.8</c:v>
                </c:pt>
                <c:pt idx="72">
                  <c:v>105.8</c:v>
                </c:pt>
                <c:pt idx="73">
                  <c:v>106.2</c:v>
                </c:pt>
                <c:pt idx="74">
                  <c:v>105.6</c:v>
                </c:pt>
                <c:pt idx="75">
                  <c:v>106.4</c:v>
                </c:pt>
                <c:pt idx="76">
                  <c:v>106.7</c:v>
                </c:pt>
                <c:pt idx="77">
                  <c:v>106.4</c:v>
                </c:pt>
                <c:pt idx="78">
                  <c:v>105.5</c:v>
                </c:pt>
                <c:pt idx="79">
                  <c:v>106.2</c:v>
                </c:pt>
                <c:pt idx="80">
                  <c:v>105</c:v>
                </c:pt>
                <c:pt idx="81">
                  <c:v>105.6</c:v>
                </c:pt>
                <c:pt idx="82">
                  <c:v>104.5</c:v>
                </c:pt>
                <c:pt idx="83">
                  <c:v>104.5</c:v>
                </c:pt>
                <c:pt idx="84">
                  <c:v>104.2</c:v>
                </c:pt>
                <c:pt idx="85">
                  <c:v>104.6</c:v>
                </c:pt>
                <c:pt idx="86">
                  <c:v>103.6</c:v>
                </c:pt>
                <c:pt idx="87">
                  <c:v>102.7</c:v>
                </c:pt>
                <c:pt idx="88">
                  <c:v>102.7</c:v>
                </c:pt>
                <c:pt idx="89">
                  <c:v>100.2</c:v>
                </c:pt>
                <c:pt idx="90">
                  <c:v>99.5</c:v>
                </c:pt>
                <c:pt idx="91">
                  <c:v>96.1</c:v>
                </c:pt>
                <c:pt idx="92">
                  <c:v>95.3</c:v>
                </c:pt>
                <c:pt idx="93">
                  <c:v>92.3</c:v>
                </c:pt>
                <c:pt idx="94">
                  <c:v>86.9</c:v>
                </c:pt>
                <c:pt idx="95">
                  <c:v>81.7</c:v>
                </c:pt>
                <c:pt idx="96">
                  <c:v>75.400000000000006</c:v>
                </c:pt>
                <c:pt idx="97">
                  <c:v>70</c:v>
                </c:pt>
                <c:pt idx="98">
                  <c:v>69.3</c:v>
                </c:pt>
                <c:pt idx="99">
                  <c:v>70.400000000000006</c:v>
                </c:pt>
                <c:pt idx="100">
                  <c:v>72.3</c:v>
                </c:pt>
                <c:pt idx="101">
                  <c:v>73.400000000000006</c:v>
                </c:pt>
                <c:pt idx="102">
                  <c:v>74.099999999999994</c:v>
                </c:pt>
                <c:pt idx="103">
                  <c:v>75.8</c:v>
                </c:pt>
                <c:pt idx="104">
                  <c:v>78</c:v>
                </c:pt>
                <c:pt idx="105">
                  <c:v>80</c:v>
                </c:pt>
                <c:pt idx="106">
                  <c:v>81.599999999999994</c:v>
                </c:pt>
                <c:pt idx="107">
                  <c:v>83.2</c:v>
                </c:pt>
                <c:pt idx="108">
                  <c:v>85.7</c:v>
                </c:pt>
                <c:pt idx="109">
                  <c:v>86.8</c:v>
                </c:pt>
                <c:pt idx="110">
                  <c:v>87.8</c:v>
                </c:pt>
                <c:pt idx="111">
                  <c:v>88.9</c:v>
                </c:pt>
                <c:pt idx="112">
                  <c:v>88.3</c:v>
                </c:pt>
                <c:pt idx="113">
                  <c:v>88.7</c:v>
                </c:pt>
                <c:pt idx="114">
                  <c:v>89.3</c:v>
                </c:pt>
                <c:pt idx="115">
                  <c:v>90</c:v>
                </c:pt>
                <c:pt idx="116">
                  <c:v>90.2</c:v>
                </c:pt>
                <c:pt idx="117">
                  <c:v>89.8</c:v>
                </c:pt>
                <c:pt idx="118">
                  <c:v>91.8</c:v>
                </c:pt>
                <c:pt idx="119">
                  <c:v>91.7</c:v>
                </c:pt>
                <c:pt idx="120">
                  <c:v>91.9</c:v>
                </c:pt>
                <c:pt idx="121">
                  <c:v>93.1</c:v>
                </c:pt>
                <c:pt idx="122">
                  <c:v>86.8</c:v>
                </c:pt>
                <c:pt idx="123">
                  <c:v>85.3</c:v>
                </c:pt>
                <c:pt idx="124">
                  <c:v>87.2</c:v>
                </c:pt>
                <c:pt idx="125">
                  <c:v>89.4</c:v>
                </c:pt>
                <c:pt idx="126">
                  <c:v>90.9</c:v>
                </c:pt>
                <c:pt idx="127">
                  <c:v>91.9</c:v>
                </c:pt>
                <c:pt idx="128">
                  <c:v>92.6</c:v>
                </c:pt>
                <c:pt idx="129">
                  <c:v>94.4</c:v>
                </c:pt>
                <c:pt idx="130">
                  <c:v>92.9</c:v>
                </c:pt>
                <c:pt idx="131">
                  <c:v>95</c:v>
                </c:pt>
                <c:pt idx="132">
                  <c:v>95.3</c:v>
                </c:pt>
                <c:pt idx="133">
                  <c:v>96.1</c:v>
                </c:pt>
                <c:pt idx="134">
                  <c:v>97.2</c:v>
                </c:pt>
                <c:pt idx="135">
                  <c:v>95.9</c:v>
                </c:pt>
                <c:pt idx="136">
                  <c:v>95.3</c:v>
                </c:pt>
                <c:pt idx="137">
                  <c:v>93.5</c:v>
                </c:pt>
                <c:pt idx="138">
                  <c:v>93</c:v>
                </c:pt>
                <c:pt idx="139">
                  <c:v>93.1</c:v>
                </c:pt>
                <c:pt idx="140">
                  <c:v>91.7</c:v>
                </c:pt>
                <c:pt idx="141">
                  <c:v>91.5</c:v>
                </c:pt>
                <c:pt idx="142">
                  <c:v>91.2</c:v>
                </c:pt>
                <c:pt idx="143">
                  <c:v>92.5</c:v>
                </c:pt>
                <c:pt idx="144">
                  <c:v>92.8</c:v>
                </c:pt>
                <c:pt idx="145">
                  <c:v>93.8</c:v>
                </c:pt>
                <c:pt idx="146">
                  <c:v>95.3</c:v>
                </c:pt>
                <c:pt idx="147">
                  <c:v>95.7</c:v>
                </c:pt>
                <c:pt idx="148">
                  <c:v>96.8</c:v>
                </c:pt>
                <c:pt idx="149">
                  <c:v>97</c:v>
                </c:pt>
                <c:pt idx="150">
                  <c:v>98.2</c:v>
                </c:pt>
                <c:pt idx="151">
                  <c:v>99.1</c:v>
                </c:pt>
                <c:pt idx="152">
                  <c:v>100</c:v>
                </c:pt>
                <c:pt idx="153">
                  <c:v>100.7</c:v>
                </c:pt>
                <c:pt idx="154">
                  <c:v>101.8</c:v>
                </c:pt>
                <c:pt idx="155">
                  <c:v>101.7</c:v>
                </c:pt>
                <c:pt idx="156">
                  <c:v>103.8</c:v>
                </c:pt>
                <c:pt idx="157">
                  <c:v>103.2</c:v>
                </c:pt>
                <c:pt idx="158">
                  <c:v>105.6</c:v>
                </c:pt>
                <c:pt idx="159">
                  <c:v>100.8</c:v>
                </c:pt>
                <c:pt idx="160">
                  <c:v>101.1</c:v>
                </c:pt>
                <c:pt idx="161">
                  <c:v>99.8</c:v>
                </c:pt>
                <c:pt idx="162">
                  <c:v>100.1</c:v>
                </c:pt>
                <c:pt idx="163">
                  <c:v>99.4</c:v>
                </c:pt>
                <c:pt idx="164">
                  <c:v>100.7</c:v>
                </c:pt>
                <c:pt idx="165">
                  <c:v>100.3</c:v>
                </c:pt>
                <c:pt idx="166">
                  <c:v>99.9</c:v>
                </c:pt>
                <c:pt idx="167">
                  <c:v>100.3</c:v>
                </c:pt>
                <c:pt idx="168">
                  <c:v>101.5</c:v>
                </c:pt>
                <c:pt idx="169">
                  <c:v>100.3</c:v>
                </c:pt>
                <c:pt idx="170">
                  <c:v>99.4</c:v>
                </c:pt>
                <c:pt idx="171">
                  <c:v>100.2</c:v>
                </c:pt>
                <c:pt idx="172">
                  <c:v>99.8</c:v>
                </c:pt>
                <c:pt idx="173">
                  <c:v>100.6</c:v>
                </c:pt>
                <c:pt idx="174">
                  <c:v>100.3</c:v>
                </c:pt>
                <c:pt idx="175">
                  <c:v>99.5</c:v>
                </c:pt>
                <c:pt idx="176">
                  <c:v>100.2</c:v>
                </c:pt>
                <c:pt idx="177">
                  <c:v>100.3</c:v>
                </c:pt>
                <c:pt idx="178">
                  <c:v>99.4</c:v>
                </c:pt>
                <c:pt idx="179">
                  <c:v>98.5</c:v>
                </c:pt>
                <c:pt idx="180">
                  <c:v>99.1</c:v>
                </c:pt>
                <c:pt idx="181">
                  <c:v>98.7</c:v>
                </c:pt>
                <c:pt idx="182">
                  <c:v>98.4</c:v>
                </c:pt>
                <c:pt idx="183">
                  <c:v>98.6</c:v>
                </c:pt>
                <c:pt idx="184">
                  <c:v>98.1</c:v>
                </c:pt>
                <c:pt idx="185">
                  <c:v>98.4</c:v>
                </c:pt>
                <c:pt idx="186">
                  <c:v>98.9</c:v>
                </c:pt>
                <c:pt idx="187">
                  <c:v>99.1</c:v>
                </c:pt>
                <c:pt idx="188">
                  <c:v>99.3</c:v>
                </c:pt>
                <c:pt idx="189">
                  <c:v>100.1</c:v>
                </c:pt>
                <c:pt idx="190">
                  <c:v>101.4</c:v>
                </c:pt>
                <c:pt idx="191">
                  <c:v>101.2</c:v>
                </c:pt>
                <c:pt idx="192">
                  <c:v>101</c:v>
                </c:pt>
                <c:pt idx="193">
                  <c:v>101.5</c:v>
                </c:pt>
                <c:pt idx="194">
                  <c:v>101.6</c:v>
                </c:pt>
                <c:pt idx="195">
                  <c:v>103</c:v>
                </c:pt>
                <c:pt idx="196">
                  <c:v>102.3</c:v>
                </c:pt>
                <c:pt idx="197">
                  <c:v>102.7</c:v>
                </c:pt>
                <c:pt idx="198">
                  <c:v>102.1</c:v>
                </c:pt>
                <c:pt idx="199">
                  <c:v>103.5</c:v>
                </c:pt>
                <c:pt idx="200">
                  <c:v>102.6</c:v>
                </c:pt>
                <c:pt idx="201">
                  <c:v>102.8</c:v>
                </c:pt>
                <c:pt idx="202">
                  <c:v>104.1</c:v>
                </c:pt>
                <c:pt idx="203">
                  <c:v>105.3</c:v>
                </c:pt>
                <c:pt idx="204">
                  <c:v>102.6</c:v>
                </c:pt>
                <c:pt idx="205">
                  <c:v>103.3</c:v>
                </c:pt>
                <c:pt idx="206">
                  <c:v>103.2</c:v>
                </c:pt>
                <c:pt idx="207">
                  <c:v>104.1</c:v>
                </c:pt>
                <c:pt idx="208">
                  <c:v>103.9</c:v>
                </c:pt>
                <c:pt idx="209">
                  <c:v>103.5</c:v>
                </c:pt>
                <c:pt idx="210">
                  <c:v>102.9</c:v>
                </c:pt>
                <c:pt idx="211">
                  <c:v>102.9</c:v>
                </c:pt>
                <c:pt idx="212">
                  <c:v>101.8</c:v>
                </c:pt>
                <c:pt idx="213">
                  <c:v>103.9</c:v>
                </c:pt>
                <c:pt idx="214">
                  <c:v>102.3</c:v>
                </c:pt>
                <c:pt idx="215">
                  <c:v>101.3</c:v>
                </c:pt>
                <c:pt idx="216">
                  <c:v>100.4</c:v>
                </c:pt>
                <c:pt idx="217">
                  <c:v>101.5</c:v>
                </c:pt>
                <c:pt idx="218">
                  <c:v>101.1</c:v>
                </c:pt>
              </c:numCache>
            </c:numRef>
          </c:val>
          <c:smooth val="0"/>
          <c:extLst>
            <c:ext xmlns:c16="http://schemas.microsoft.com/office/drawing/2014/chart" uri="{C3380CC4-5D6E-409C-BE32-E72D297353CC}">
              <c16:uniqueId val="{00000001-0FC2-4049-87C4-9379BA9B393C}"/>
            </c:ext>
          </c:extLst>
        </c:ser>
        <c:dLbls>
          <c:showLegendKey val="0"/>
          <c:showVal val="0"/>
          <c:showCatName val="0"/>
          <c:showSerName val="0"/>
          <c:showPercent val="0"/>
          <c:showBubbleSize val="0"/>
        </c:dLbls>
        <c:smooth val="0"/>
        <c:axId val="1943374847"/>
        <c:axId val="1943375679"/>
      </c:lineChart>
      <c:dateAx>
        <c:axId val="1943374847"/>
        <c:scaling>
          <c:orientation val="minMax"/>
        </c:scaling>
        <c:delete val="0"/>
        <c:axPos val="b"/>
        <c:numFmt formatCode="yyyy&quot;年&quot;m&quot;月&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375679"/>
        <c:crosses val="autoZero"/>
        <c:auto val="1"/>
        <c:lblOffset val="100"/>
        <c:baseTimeUnit val="months"/>
        <c:majorUnit val="12"/>
        <c:majorTimeUnit val="months"/>
      </c:dateAx>
      <c:valAx>
        <c:axId val="1943375679"/>
        <c:scaling>
          <c:orientation val="minMax"/>
          <c:max val="110"/>
          <c:min val="60"/>
        </c:scaling>
        <c:delete val="0"/>
        <c:axPos val="l"/>
        <c:majorGridlines>
          <c:spPr>
            <a:ln w="317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374847"/>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96393896660363E-2"/>
          <c:y val="3.7571978629574856E-2"/>
          <c:w val="0.90173050722245951"/>
          <c:h val="0.86442544575266389"/>
        </c:manualLayout>
      </c:layout>
      <c:lineChart>
        <c:grouping val="standard"/>
        <c:varyColors val="0"/>
        <c:ser>
          <c:idx val="0"/>
          <c:order val="0"/>
          <c:tx>
            <c:strRef>
              <c:f>外貿定期コンテナ航路!$D$4</c:f>
              <c:strCache>
                <c:ptCount val="1"/>
                <c:pt idx="0">
                  <c:v>東京港</c:v>
                </c:pt>
              </c:strCache>
            </c:strRef>
          </c:tx>
          <c:spPr>
            <a:ln w="19050"/>
          </c:spPr>
          <c:marker>
            <c:symbol val="diamond"/>
            <c:size val="7"/>
          </c:marker>
          <c:dLbls>
            <c:dLbl>
              <c:idx val="19"/>
              <c:layout>
                <c:manualLayout>
                  <c:x val="-1.9367228192138763E-2"/>
                  <c:y val="-4.7724262893534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E3-4E66-84D5-E8F854BA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外貿定期コンテナ航路!$D$5:$D$24</c:f>
              <c:numCache>
                <c:formatCode>General</c:formatCode>
                <c:ptCount val="20"/>
                <c:pt idx="0">
                  <c:v>44</c:v>
                </c:pt>
                <c:pt idx="1">
                  <c:v>55</c:v>
                </c:pt>
                <c:pt idx="2">
                  <c:v>54</c:v>
                </c:pt>
                <c:pt idx="3">
                  <c:v>47</c:v>
                </c:pt>
                <c:pt idx="4">
                  <c:v>50</c:v>
                </c:pt>
                <c:pt idx="5">
                  <c:v>98</c:v>
                </c:pt>
                <c:pt idx="6">
                  <c:v>84</c:v>
                </c:pt>
                <c:pt idx="7">
                  <c:v>83</c:v>
                </c:pt>
                <c:pt idx="8">
                  <c:v>78</c:v>
                </c:pt>
                <c:pt idx="9">
                  <c:v>76</c:v>
                </c:pt>
                <c:pt idx="10">
                  <c:v>74</c:v>
                </c:pt>
                <c:pt idx="11">
                  <c:v>82</c:v>
                </c:pt>
                <c:pt idx="12">
                  <c:v>82</c:v>
                </c:pt>
                <c:pt idx="13">
                  <c:v>81</c:v>
                </c:pt>
                <c:pt idx="14">
                  <c:v>60</c:v>
                </c:pt>
                <c:pt idx="15">
                  <c:v>81</c:v>
                </c:pt>
                <c:pt idx="16">
                  <c:v>79</c:v>
                </c:pt>
                <c:pt idx="17">
                  <c:v>78</c:v>
                </c:pt>
                <c:pt idx="18">
                  <c:v>86</c:v>
                </c:pt>
                <c:pt idx="19">
                  <c:v>83</c:v>
                </c:pt>
              </c:numCache>
            </c:numRef>
          </c:val>
          <c:smooth val="0"/>
          <c:extLst>
            <c:ext xmlns:c16="http://schemas.microsoft.com/office/drawing/2014/chart" uri="{C3380CC4-5D6E-409C-BE32-E72D297353CC}">
              <c16:uniqueId val="{00000001-7DE3-4E66-84D5-E8F854BA88E2}"/>
            </c:ext>
          </c:extLst>
        </c:ser>
        <c:ser>
          <c:idx val="1"/>
          <c:order val="1"/>
          <c:tx>
            <c:strRef>
              <c:f>外貿定期コンテナ航路!$E$4</c:f>
              <c:strCache>
                <c:ptCount val="1"/>
                <c:pt idx="0">
                  <c:v>横浜港</c:v>
                </c:pt>
              </c:strCache>
            </c:strRef>
          </c:tx>
          <c:dLbls>
            <c:dLbl>
              <c:idx val="19"/>
              <c:layout>
                <c:manualLayout>
                  <c:x val="0"/>
                  <c:y val="-3.38409475465313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E3-4E66-84D5-E8F854BA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外貿定期コンテナ航路!$E$5:$E$24</c:f>
              <c:numCache>
                <c:formatCode>General</c:formatCode>
                <c:ptCount val="20"/>
                <c:pt idx="0">
                  <c:v>89</c:v>
                </c:pt>
                <c:pt idx="1">
                  <c:v>92</c:v>
                </c:pt>
                <c:pt idx="2">
                  <c:v>84</c:v>
                </c:pt>
                <c:pt idx="3">
                  <c:v>58</c:v>
                </c:pt>
                <c:pt idx="4">
                  <c:v>63</c:v>
                </c:pt>
                <c:pt idx="5">
                  <c:v>100</c:v>
                </c:pt>
                <c:pt idx="6">
                  <c:v>90</c:v>
                </c:pt>
                <c:pt idx="7">
                  <c:v>79</c:v>
                </c:pt>
                <c:pt idx="8">
                  <c:v>73</c:v>
                </c:pt>
                <c:pt idx="9">
                  <c:v>72</c:v>
                </c:pt>
                <c:pt idx="10">
                  <c:v>71</c:v>
                </c:pt>
                <c:pt idx="11">
                  <c:v>84</c:v>
                </c:pt>
                <c:pt idx="12">
                  <c:v>68</c:v>
                </c:pt>
                <c:pt idx="13">
                  <c:v>72.5</c:v>
                </c:pt>
                <c:pt idx="14">
                  <c:v>57</c:v>
                </c:pt>
                <c:pt idx="15">
                  <c:v>74</c:v>
                </c:pt>
                <c:pt idx="16">
                  <c:v>74.5</c:v>
                </c:pt>
                <c:pt idx="17">
                  <c:v>74.5</c:v>
                </c:pt>
                <c:pt idx="18">
                  <c:v>79.5</c:v>
                </c:pt>
                <c:pt idx="19">
                  <c:v>79.5</c:v>
                </c:pt>
              </c:numCache>
            </c:numRef>
          </c:val>
          <c:smooth val="0"/>
          <c:extLst>
            <c:ext xmlns:c16="http://schemas.microsoft.com/office/drawing/2014/chart" uri="{C3380CC4-5D6E-409C-BE32-E72D297353CC}">
              <c16:uniqueId val="{00000003-7DE3-4E66-84D5-E8F854BA88E2}"/>
            </c:ext>
          </c:extLst>
        </c:ser>
        <c:ser>
          <c:idx val="2"/>
          <c:order val="2"/>
          <c:tx>
            <c:strRef>
              <c:f>外貿定期コンテナ航路!$F$4</c:f>
              <c:strCache>
                <c:ptCount val="1"/>
                <c:pt idx="0">
                  <c:v>名古屋港</c:v>
                </c:pt>
              </c:strCache>
            </c:strRef>
          </c:tx>
          <c:dLbls>
            <c:dLbl>
              <c:idx val="19"/>
              <c:layout>
                <c:manualLayout>
                  <c:x val="0"/>
                  <c:y val="3.384094754653068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E3-4E66-84D5-E8F854BA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外貿定期コンテナ航路!$F$5:$F$24</c:f>
              <c:numCache>
                <c:formatCode>General</c:formatCode>
                <c:ptCount val="20"/>
                <c:pt idx="0">
                  <c:v>71</c:v>
                </c:pt>
                <c:pt idx="1">
                  <c:v>76</c:v>
                </c:pt>
                <c:pt idx="2">
                  <c:v>71</c:v>
                </c:pt>
                <c:pt idx="3">
                  <c:v>53</c:v>
                </c:pt>
                <c:pt idx="4">
                  <c:v>50</c:v>
                </c:pt>
                <c:pt idx="5">
                  <c:v>87</c:v>
                </c:pt>
                <c:pt idx="6">
                  <c:v>82</c:v>
                </c:pt>
                <c:pt idx="7">
                  <c:v>70</c:v>
                </c:pt>
                <c:pt idx="8">
                  <c:v>63</c:v>
                </c:pt>
                <c:pt idx="9">
                  <c:v>63</c:v>
                </c:pt>
                <c:pt idx="10">
                  <c:v>60</c:v>
                </c:pt>
                <c:pt idx="11">
                  <c:v>75</c:v>
                </c:pt>
                <c:pt idx="12">
                  <c:v>76</c:v>
                </c:pt>
                <c:pt idx="13">
                  <c:v>68.5</c:v>
                </c:pt>
                <c:pt idx="14">
                  <c:v>54.4</c:v>
                </c:pt>
                <c:pt idx="15">
                  <c:v>70.5</c:v>
                </c:pt>
                <c:pt idx="16">
                  <c:v>69.5</c:v>
                </c:pt>
                <c:pt idx="17">
                  <c:v>61</c:v>
                </c:pt>
                <c:pt idx="18">
                  <c:v>75</c:v>
                </c:pt>
                <c:pt idx="19">
                  <c:v>75.5</c:v>
                </c:pt>
              </c:numCache>
            </c:numRef>
          </c:val>
          <c:smooth val="0"/>
          <c:extLst>
            <c:ext xmlns:c16="http://schemas.microsoft.com/office/drawing/2014/chart" uri="{C3380CC4-5D6E-409C-BE32-E72D297353CC}">
              <c16:uniqueId val="{00000005-7DE3-4E66-84D5-E8F854BA88E2}"/>
            </c:ext>
          </c:extLst>
        </c:ser>
        <c:ser>
          <c:idx val="3"/>
          <c:order val="3"/>
          <c:tx>
            <c:strRef>
              <c:f>外貿定期コンテナ航路!$G$4</c:f>
              <c:strCache>
                <c:ptCount val="1"/>
                <c:pt idx="0">
                  <c:v>大阪港</c:v>
                </c:pt>
              </c:strCache>
            </c:strRef>
          </c:tx>
          <c:dLbls>
            <c:dLbl>
              <c:idx val="19"/>
              <c:layout>
                <c:manualLayout>
                  <c:x val="-2.7538721357651903E-2"/>
                  <c:y val="6.0913705583756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E3-4E66-84D5-E8F854BA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外貿定期コンテナ航路!$G$5:$G$24</c:f>
              <c:numCache>
                <c:formatCode>General</c:formatCode>
                <c:ptCount val="20"/>
                <c:pt idx="0">
                  <c:v>83</c:v>
                </c:pt>
                <c:pt idx="1">
                  <c:v>92</c:v>
                </c:pt>
                <c:pt idx="2">
                  <c:v>87</c:v>
                </c:pt>
                <c:pt idx="3">
                  <c:v>63</c:v>
                </c:pt>
                <c:pt idx="4">
                  <c:v>74</c:v>
                </c:pt>
                <c:pt idx="5">
                  <c:v>110</c:v>
                </c:pt>
                <c:pt idx="6">
                  <c:v>89</c:v>
                </c:pt>
                <c:pt idx="7">
                  <c:v>74</c:v>
                </c:pt>
                <c:pt idx="8">
                  <c:v>69</c:v>
                </c:pt>
                <c:pt idx="9">
                  <c:v>65</c:v>
                </c:pt>
                <c:pt idx="10">
                  <c:v>65</c:v>
                </c:pt>
                <c:pt idx="11">
                  <c:v>74</c:v>
                </c:pt>
                <c:pt idx="12">
                  <c:v>74</c:v>
                </c:pt>
                <c:pt idx="13">
                  <c:v>70.7</c:v>
                </c:pt>
                <c:pt idx="14">
                  <c:v>62.6</c:v>
                </c:pt>
                <c:pt idx="15">
                  <c:v>65.5</c:v>
                </c:pt>
                <c:pt idx="16">
                  <c:v>67</c:v>
                </c:pt>
                <c:pt idx="17">
                  <c:v>68</c:v>
                </c:pt>
                <c:pt idx="18">
                  <c:v>68.5</c:v>
                </c:pt>
                <c:pt idx="19">
                  <c:v>68</c:v>
                </c:pt>
              </c:numCache>
            </c:numRef>
          </c:val>
          <c:smooth val="0"/>
          <c:extLst>
            <c:ext xmlns:c16="http://schemas.microsoft.com/office/drawing/2014/chart" uri="{C3380CC4-5D6E-409C-BE32-E72D297353CC}">
              <c16:uniqueId val="{00000007-7DE3-4E66-84D5-E8F854BA88E2}"/>
            </c:ext>
          </c:extLst>
        </c:ser>
        <c:ser>
          <c:idx val="4"/>
          <c:order val="4"/>
          <c:tx>
            <c:strRef>
              <c:f>外貿定期コンテナ航路!$H$4</c:f>
              <c:strCache>
                <c:ptCount val="1"/>
                <c:pt idx="0">
                  <c:v>神戸港</c:v>
                </c:pt>
              </c:strCache>
            </c:strRef>
          </c:tx>
          <c:dLbls>
            <c:dLbl>
              <c:idx val="19"/>
              <c:layout>
                <c:manualLayout>
                  <c:x val="6.884680339412765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DE3-4E66-84D5-E8F854BA88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外貿定期コンテナ航路!$H$5:$H$24</c:f>
              <c:numCache>
                <c:formatCode>General</c:formatCode>
                <c:ptCount val="20"/>
                <c:pt idx="0">
                  <c:v>89</c:v>
                </c:pt>
                <c:pt idx="1">
                  <c:v>91</c:v>
                </c:pt>
                <c:pt idx="2">
                  <c:v>81</c:v>
                </c:pt>
                <c:pt idx="3">
                  <c:v>63</c:v>
                </c:pt>
                <c:pt idx="4">
                  <c:v>69</c:v>
                </c:pt>
                <c:pt idx="5">
                  <c:v>87</c:v>
                </c:pt>
                <c:pt idx="6">
                  <c:v>78</c:v>
                </c:pt>
                <c:pt idx="7">
                  <c:v>76</c:v>
                </c:pt>
                <c:pt idx="8">
                  <c:v>68</c:v>
                </c:pt>
                <c:pt idx="9">
                  <c:v>67</c:v>
                </c:pt>
                <c:pt idx="10">
                  <c:v>67</c:v>
                </c:pt>
                <c:pt idx="11">
                  <c:v>69</c:v>
                </c:pt>
                <c:pt idx="12">
                  <c:v>69</c:v>
                </c:pt>
                <c:pt idx="13">
                  <c:v>72</c:v>
                </c:pt>
                <c:pt idx="14">
                  <c:v>62.6</c:v>
                </c:pt>
                <c:pt idx="15">
                  <c:v>69.2</c:v>
                </c:pt>
                <c:pt idx="16">
                  <c:v>67.2</c:v>
                </c:pt>
                <c:pt idx="17">
                  <c:v>71.5</c:v>
                </c:pt>
                <c:pt idx="18">
                  <c:v>76</c:v>
                </c:pt>
                <c:pt idx="19">
                  <c:v>71</c:v>
                </c:pt>
              </c:numCache>
            </c:numRef>
          </c:val>
          <c:smooth val="0"/>
          <c:extLst>
            <c:ext xmlns:c16="http://schemas.microsoft.com/office/drawing/2014/chart" uri="{C3380CC4-5D6E-409C-BE32-E72D297353CC}">
              <c16:uniqueId val="{00000009-7DE3-4E66-84D5-E8F854BA88E2}"/>
            </c:ext>
          </c:extLst>
        </c:ser>
        <c:dLbls>
          <c:showLegendKey val="0"/>
          <c:showVal val="0"/>
          <c:showCatName val="0"/>
          <c:showSerName val="0"/>
          <c:showPercent val="0"/>
          <c:showBubbleSize val="0"/>
        </c:dLbls>
        <c:marker val="1"/>
        <c:smooth val="0"/>
        <c:axId val="115204096"/>
        <c:axId val="115205632"/>
      </c:lineChart>
      <c:catAx>
        <c:axId val="115204096"/>
        <c:scaling>
          <c:orientation val="minMax"/>
        </c:scaling>
        <c:delete val="0"/>
        <c:axPos val="b"/>
        <c:numFmt formatCode="General" sourceLinked="1"/>
        <c:majorTickMark val="out"/>
        <c:minorTickMark val="none"/>
        <c:tickLblPos val="nextTo"/>
        <c:txPr>
          <a:bodyPr rot="0" vert="horz"/>
          <a:lstStyle/>
          <a:p>
            <a:pPr>
              <a:defRPr sz="900"/>
            </a:pPr>
            <a:endParaRPr lang="ja-JP"/>
          </a:p>
        </c:txPr>
        <c:crossAx val="115205632"/>
        <c:crosses val="autoZero"/>
        <c:auto val="1"/>
        <c:lblAlgn val="ctr"/>
        <c:lblOffset val="100"/>
        <c:tickLblSkip val="1"/>
        <c:noMultiLvlLbl val="0"/>
      </c:catAx>
      <c:valAx>
        <c:axId val="115205632"/>
        <c:scaling>
          <c:orientation val="minMax"/>
          <c:max val="110"/>
          <c:min val="40"/>
        </c:scaling>
        <c:delete val="0"/>
        <c:axPos val="l"/>
        <c:majorGridlines/>
        <c:title>
          <c:tx>
            <c:rich>
              <a:bodyPr rot="0" vert="eaVert"/>
              <a:lstStyle/>
              <a:p>
                <a:pPr>
                  <a:defRPr b="0"/>
                </a:pPr>
                <a:r>
                  <a:rPr lang="ja-JP" altLang="en-US" b="0"/>
                  <a:t>週／便</a:t>
                </a:r>
              </a:p>
            </c:rich>
          </c:tx>
          <c:overlay val="0"/>
        </c:title>
        <c:numFmt formatCode="General" sourceLinked="1"/>
        <c:majorTickMark val="out"/>
        <c:minorTickMark val="none"/>
        <c:tickLblPos val="nextTo"/>
        <c:crossAx val="115204096"/>
        <c:crosses val="autoZero"/>
        <c:crossBetween val="between"/>
      </c:valAx>
      <c:spPr>
        <a:noFill/>
        <a:ln>
          <a:noFill/>
        </a:ln>
      </c:spPr>
    </c:plotArea>
    <c:legend>
      <c:legendPos val="t"/>
      <c:layout>
        <c:manualLayout>
          <c:xMode val="edge"/>
          <c:yMode val="edge"/>
          <c:x val="0.36631846641664922"/>
          <c:y val="6.4297800338409469E-2"/>
          <c:w val="0.62624831911316492"/>
          <c:h val="5.3019705024181622E-2"/>
        </c:manualLayout>
      </c:layout>
      <c:overlay val="0"/>
      <c:txPr>
        <a:bodyPr/>
        <a:lstStyle/>
        <a:p>
          <a:pPr>
            <a:defRPr sz="1000"/>
          </a:pPr>
          <a:endParaRPr lang="ja-JP"/>
        </a:p>
      </c:txPr>
    </c:legend>
    <c:plotVisOnly val="1"/>
    <c:dispBlanksAs val="gap"/>
    <c:showDLblsOverMax val="0"/>
  </c:chart>
  <c:spPr>
    <a:ln>
      <a:noFill/>
    </a:ln>
  </c:spPr>
  <c:externalData r:id="rId1">
    <c:autoUpdate val="0"/>
  </c:externalData>
  <c:userShapes r:id="rId2"/>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2.60791439531597E-2"/>
          <c:w val="0.88337270341207352"/>
          <c:h val="0.7594263876709102"/>
        </c:manualLayout>
      </c:layout>
      <c:lineChart>
        <c:grouping val="standard"/>
        <c:varyColors val="0"/>
        <c:ser>
          <c:idx val="0"/>
          <c:order val="0"/>
          <c:tx>
            <c:strRef>
              <c:f>外貿コンテナ個数!$V$3</c:f>
              <c:strCache>
                <c:ptCount val="1"/>
                <c:pt idx="0">
                  <c:v>東京港</c:v>
                </c:pt>
              </c:strCache>
            </c:strRef>
          </c:tx>
          <c:marker>
            <c:symbol val="diamond"/>
            <c:size val="6"/>
          </c:marker>
          <c:dLbls>
            <c:dLbl>
              <c:idx val="0"/>
              <c:layout>
                <c:manualLayout>
                  <c:x val="-5.91980013193538E-2"/>
                  <c:y val="3.9496601386365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B2-4484-8E49-8332843E3B5C}"/>
                </c:ext>
              </c:extLst>
            </c:dLbl>
            <c:dLbl>
              <c:idx val="1"/>
              <c:layout>
                <c:manualLayout>
                  <c:x val="-5.5632938930761995E-2"/>
                  <c:y val="3.189926045569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B2-4484-8E49-8332843E3B5C}"/>
                </c:ext>
              </c:extLst>
            </c:dLbl>
            <c:spPr>
              <a:noFill/>
              <a:ln>
                <a:noFill/>
              </a:ln>
              <a:effectLst/>
            </c:spPr>
            <c:txPr>
              <a:bodyPr/>
              <a:lstStyle/>
              <a:p>
                <a:pPr>
                  <a:defRPr>
                    <a:solidFill>
                      <a:schemeClr val="tx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外貿コンテナ個数!$V$4:$V$12</c:f>
              <c:numCache>
                <c:formatCode>0</c:formatCode>
                <c:ptCount val="9"/>
                <c:pt idx="0">
                  <c:v>381.6216</c:v>
                </c:pt>
                <c:pt idx="1">
                  <c:v>414.3553</c:v>
                </c:pt>
                <c:pt idx="2">
                  <c:v>423.52640000000002</c:v>
                </c:pt>
                <c:pt idx="3">
                  <c:v>435.33940000000001</c:v>
                </c:pt>
                <c:pt idx="4">
                  <c:v>438.98540000000003</c:v>
                </c:pt>
                <c:pt idx="5">
                  <c:v>414.95069999999998</c:v>
                </c:pt>
                <c:pt idx="6">
                  <c:v>425.06470000000002</c:v>
                </c:pt>
                <c:pt idx="7">
                  <c:v>450.01560000000001</c:v>
                </c:pt>
                <c:pt idx="8">
                  <c:v>457.0795</c:v>
                </c:pt>
              </c:numCache>
            </c:numRef>
          </c:val>
          <c:smooth val="0"/>
          <c:extLst>
            <c:ext xmlns:c16="http://schemas.microsoft.com/office/drawing/2014/chart" uri="{C3380CC4-5D6E-409C-BE32-E72D297353CC}">
              <c16:uniqueId val="{00000002-E5B2-4484-8E49-8332843E3B5C}"/>
            </c:ext>
          </c:extLst>
        </c:ser>
        <c:ser>
          <c:idx val="1"/>
          <c:order val="1"/>
          <c:tx>
            <c:strRef>
              <c:f>外貿コンテナ個数!$W$3</c:f>
              <c:strCache>
                <c:ptCount val="1"/>
                <c:pt idx="0">
                  <c:v>横浜港</c:v>
                </c:pt>
              </c:strCache>
            </c:strRef>
          </c:tx>
          <c:marker>
            <c:symbol val="square"/>
            <c:size val="6"/>
          </c:marker>
          <c:dLbls>
            <c:spPr>
              <a:noFill/>
              <a:ln>
                <a:noFill/>
              </a:ln>
              <a:effectLst/>
            </c:spPr>
            <c:txPr>
              <a:bodyPr/>
              <a:lstStyle/>
              <a:p>
                <a:pPr>
                  <a:defRPr>
                    <a:solidFill>
                      <a:schemeClr val="accent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外貿コンテナ個数!$W$4:$W$12</c:f>
              <c:numCache>
                <c:formatCode>0</c:formatCode>
                <c:ptCount val="9"/>
                <c:pt idx="0">
                  <c:v>298.95549999999997</c:v>
                </c:pt>
                <c:pt idx="1">
                  <c:v>280.28739999999999</c:v>
                </c:pt>
                <c:pt idx="2">
                  <c:v>273.1232</c:v>
                </c:pt>
                <c:pt idx="3">
                  <c:v>258.80739999999997</c:v>
                </c:pt>
                <c:pt idx="4">
                  <c:v>261.1771</c:v>
                </c:pt>
                <c:pt idx="5">
                  <c:v>251.3511</c:v>
                </c:pt>
                <c:pt idx="6">
                  <c:v>252.09466499999999</c:v>
                </c:pt>
                <c:pt idx="7">
                  <c:v>262.101</c:v>
                </c:pt>
                <c:pt idx="8">
                  <c:v>272.38819999999998</c:v>
                </c:pt>
              </c:numCache>
            </c:numRef>
          </c:val>
          <c:smooth val="0"/>
          <c:extLst>
            <c:ext xmlns:c16="http://schemas.microsoft.com/office/drawing/2014/chart" uri="{C3380CC4-5D6E-409C-BE32-E72D297353CC}">
              <c16:uniqueId val="{00000003-E5B2-4484-8E49-8332843E3B5C}"/>
            </c:ext>
          </c:extLst>
        </c:ser>
        <c:ser>
          <c:idx val="2"/>
          <c:order val="2"/>
          <c:tx>
            <c:strRef>
              <c:f>外貿コンテナ個数!$X$3</c:f>
              <c:strCache>
                <c:ptCount val="1"/>
                <c:pt idx="0">
                  <c:v>名古屋港</c:v>
                </c:pt>
              </c:strCache>
            </c:strRef>
          </c:tx>
          <c:marker>
            <c:symbol val="triangle"/>
            <c:size val="6"/>
          </c:marker>
          <c:dLbls>
            <c:dLbl>
              <c:idx val="0"/>
              <c:layout>
                <c:manualLayout>
                  <c:x val="-5.888249659833401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B2-4484-8E49-8332843E3B5C}"/>
                </c:ext>
              </c:extLst>
            </c:dLbl>
            <c:dLbl>
              <c:idx val="1"/>
              <c:layout>
                <c:manualLayout>
                  <c:x val="-5.578341783000067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B2-4484-8E49-8332843E3B5C}"/>
                </c:ext>
              </c:extLst>
            </c:dLbl>
            <c:dLbl>
              <c:idx val="2"/>
              <c:layout>
                <c:manualLayout>
                  <c:x val="-4.6486181525000538E-2"/>
                  <c:y val="-2.1152629546670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B2-4484-8E49-8332843E3B5C}"/>
                </c:ext>
              </c:extLst>
            </c:dLbl>
            <c:dLbl>
              <c:idx val="3"/>
              <c:layout>
                <c:manualLayout>
                  <c:x val="-1.2396315073333533E-2"/>
                  <c:y val="1.76271912888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B2-4484-8E49-8332843E3B5C}"/>
                </c:ext>
              </c:extLst>
            </c:dLbl>
            <c:dLbl>
              <c:idx val="4"/>
              <c:layout>
                <c:manualLayout>
                  <c:x val="-2.4792630146666952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B2-4484-8E49-8332843E3B5C}"/>
                </c:ext>
              </c:extLst>
            </c:dLbl>
            <c:dLbl>
              <c:idx val="5"/>
              <c:layout>
                <c:manualLayout>
                  <c:x val="-2.1693551378333585E-2"/>
                  <c:y val="2.4678067804448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B2-4484-8E49-8332843E3B5C}"/>
                </c:ext>
              </c:extLst>
            </c:dLbl>
            <c:dLbl>
              <c:idx val="6"/>
              <c:layout>
                <c:manualLayout>
                  <c:x val="-6.1981575366668517E-3"/>
                  <c:y val="1.4101753031113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5B2-4484-8E49-8332843E3B5C}"/>
                </c:ext>
              </c:extLst>
            </c:dLbl>
            <c:dLbl>
              <c:idx val="7"/>
              <c:layout>
                <c:manualLayout>
                  <c:x val="-6.1981575366668517E-3"/>
                  <c:y val="1.7627191288891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B2-4484-8E49-8332843E3B5C}"/>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外貿コンテナ個数!$X$4:$X$12</c:f>
              <c:numCache>
                <c:formatCode>0</c:formatCode>
                <c:ptCount val="9"/>
                <c:pt idx="0">
                  <c:v>239.46199999999999</c:v>
                </c:pt>
                <c:pt idx="1">
                  <c:v>247.22640000000001</c:v>
                </c:pt>
                <c:pt idx="2">
                  <c:v>249.25020000000001</c:v>
                </c:pt>
                <c:pt idx="3">
                  <c:v>253.0154</c:v>
                </c:pt>
                <c:pt idx="4">
                  <c:v>256.93200000000002</c:v>
                </c:pt>
                <c:pt idx="5">
                  <c:v>246.62720500000003</c:v>
                </c:pt>
                <c:pt idx="6">
                  <c:v>249.12065000000001</c:v>
                </c:pt>
                <c:pt idx="7">
                  <c:v>258.86007500000005</c:v>
                </c:pt>
                <c:pt idx="8">
                  <c:v>269.96260000000001</c:v>
                </c:pt>
              </c:numCache>
            </c:numRef>
          </c:val>
          <c:smooth val="0"/>
          <c:extLst>
            <c:ext xmlns:c16="http://schemas.microsoft.com/office/drawing/2014/chart" uri="{C3380CC4-5D6E-409C-BE32-E72D297353CC}">
              <c16:uniqueId val="{0000000C-E5B2-4484-8E49-8332843E3B5C}"/>
            </c:ext>
          </c:extLst>
        </c:ser>
        <c:ser>
          <c:idx val="3"/>
          <c:order val="3"/>
          <c:tx>
            <c:strRef>
              <c:f>外貿コンテナ個数!$Y$3</c:f>
              <c:strCache>
                <c:ptCount val="1"/>
                <c:pt idx="0">
                  <c:v>大阪港</c:v>
                </c:pt>
              </c:strCache>
            </c:strRef>
          </c:tx>
          <c:marker>
            <c:symbol val="x"/>
            <c:size val="6"/>
          </c:marker>
          <c:dLbls>
            <c:dLbl>
              <c:idx val="0"/>
              <c:layout>
                <c:manualLayout>
                  <c:x val="-5.9297091972577862E-2"/>
                  <c:y val="3.1684876775753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5B2-4484-8E49-8332843E3B5C}"/>
                </c:ext>
              </c:extLst>
            </c:dLbl>
            <c:dLbl>
              <c:idx val="1"/>
              <c:layout>
                <c:manualLayout>
                  <c:x val="-5.9297091972577862E-2"/>
                  <c:y val="-4.0004801099023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5B2-4484-8E49-8332843E3B5C}"/>
                </c:ext>
              </c:extLst>
            </c:dLbl>
            <c:dLbl>
              <c:idx val="2"/>
              <c:layout>
                <c:manualLayout>
                  <c:x val="-5.5726062079121091E-2"/>
                  <c:y val="-2.8685378276690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5B2-4484-8E49-8332843E3B5C}"/>
                </c:ext>
              </c:extLst>
            </c:dLbl>
            <c:dLbl>
              <c:idx val="3"/>
              <c:layout>
                <c:manualLayout>
                  <c:x val="-5.619801112349658E-2"/>
                  <c:y val="-2.9180912999678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5B2-4484-8E49-8332843E3B5C}"/>
                </c:ext>
              </c:extLst>
            </c:dLbl>
            <c:dLbl>
              <c:idx val="4"/>
              <c:layout>
                <c:manualLayout>
                  <c:x val="-5.619801112349658E-2"/>
                  <c:y val="-2.9428804051977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B2-4484-8E49-8332843E3B5C}"/>
                </c:ext>
              </c:extLst>
            </c:dLbl>
            <c:dLbl>
              <c:idx val="5"/>
              <c:layout>
                <c:manualLayout>
                  <c:x val="-5.9297091972577862E-2"/>
                  <c:y val="2.4138594894197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5B2-4484-8E49-8332843E3B5C}"/>
                </c:ext>
              </c:extLst>
            </c:dLbl>
            <c:dLbl>
              <c:idx val="6"/>
              <c:layout>
                <c:manualLayout>
                  <c:x val="-5.9297091972577862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5B2-4484-8E49-8332843E3B5C}"/>
                </c:ext>
              </c:extLst>
            </c:dLbl>
            <c:dLbl>
              <c:idx val="7"/>
              <c:layout>
                <c:manualLayout>
                  <c:x val="-3.4545637059079738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5B2-4484-8E49-8332843E3B5C}"/>
                </c:ext>
              </c:extLst>
            </c:dLbl>
            <c:dLbl>
              <c:idx val="8"/>
              <c:layout>
                <c:manualLayout>
                  <c:x val="-4.6766318723901967E-2"/>
                  <c:y val="4.0181113144638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5B2-4484-8E49-8332843E3B5C}"/>
                </c:ext>
              </c:extLst>
            </c:dLbl>
            <c:spPr>
              <a:noFill/>
              <a:ln>
                <a:noFill/>
              </a:ln>
              <a:effectLst/>
            </c:spPr>
            <c:txPr>
              <a:bodyPr/>
              <a:lstStyle/>
              <a:p>
                <a:pPr>
                  <a:defRPr u="sng">
                    <a:solidFill>
                      <a:schemeClr val="accent4">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外貿コンテナ個数!$Y$4:$Y$12</c:f>
              <c:numCache>
                <c:formatCode>0</c:formatCode>
                <c:ptCount val="9"/>
                <c:pt idx="0">
                  <c:v>198.00290000000001</c:v>
                </c:pt>
                <c:pt idx="1">
                  <c:v>217.3389</c:v>
                </c:pt>
                <c:pt idx="2">
                  <c:v>212.0316</c:v>
                </c:pt>
                <c:pt idx="3">
                  <c:v>219.3939</c:v>
                </c:pt>
                <c:pt idx="4">
                  <c:v>217.37629999999999</c:v>
                </c:pt>
                <c:pt idx="5">
                  <c:v>197.03206</c:v>
                </c:pt>
                <c:pt idx="6">
                  <c:v>195.23715000000001</c:v>
                </c:pt>
                <c:pt idx="7">
                  <c:v>204.86124000000001</c:v>
                </c:pt>
                <c:pt idx="8">
                  <c:v>209.60159999999999</c:v>
                </c:pt>
              </c:numCache>
            </c:numRef>
          </c:val>
          <c:smooth val="0"/>
          <c:extLst>
            <c:ext xmlns:c16="http://schemas.microsoft.com/office/drawing/2014/chart" uri="{C3380CC4-5D6E-409C-BE32-E72D297353CC}">
              <c16:uniqueId val="{00000016-E5B2-4484-8E49-8332843E3B5C}"/>
            </c:ext>
          </c:extLst>
        </c:ser>
        <c:ser>
          <c:idx val="4"/>
          <c:order val="4"/>
          <c:tx>
            <c:strRef>
              <c:f>外貿コンテナ個数!$Z$3</c:f>
              <c:strCache>
                <c:ptCount val="1"/>
                <c:pt idx="0">
                  <c:v>神戸港</c:v>
                </c:pt>
              </c:strCache>
            </c:strRef>
          </c:tx>
          <c:marker>
            <c:symbol val="star"/>
            <c:size val="6"/>
          </c:marker>
          <c:dLbls>
            <c:dLbl>
              <c:idx val="0"/>
              <c:layout>
                <c:manualLayout>
                  <c:x val="-5.9297091972577862E-2"/>
                  <c:y val="-3.1684876775753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5B2-4484-8E49-8332843E3B5C}"/>
                </c:ext>
              </c:extLst>
            </c:dLbl>
            <c:dLbl>
              <c:idx val="1"/>
              <c:layout>
                <c:manualLayout>
                  <c:x val="-5.9297091972577862E-2"/>
                  <c:y val="2.4912237335912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5B2-4484-8E49-8332843E3B5C}"/>
                </c:ext>
              </c:extLst>
            </c:dLbl>
            <c:dLbl>
              <c:idx val="2"/>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5B2-4484-8E49-8332843E3B5C}"/>
                </c:ext>
              </c:extLst>
            </c:dLbl>
            <c:dLbl>
              <c:idx val="3"/>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5B2-4484-8E49-8332843E3B5C}"/>
                </c:ext>
              </c:extLst>
            </c:dLbl>
            <c:dLbl>
              <c:idx val="4"/>
              <c:layout>
                <c:manualLayout>
                  <c:x val="-4.9999853586829901E-2"/>
                  <c:y val="2.5655474741900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5B2-4484-8E49-8332843E3B5C}"/>
                </c:ext>
              </c:extLst>
            </c:dLbl>
            <c:dLbl>
              <c:idx val="5"/>
              <c:layout>
                <c:manualLayout>
                  <c:x val="-5.619801112349658E-2"/>
                  <c:y val="-2.0860878711321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5B2-4484-8E49-8332843E3B5C}"/>
                </c:ext>
              </c:extLst>
            </c:dLbl>
            <c:dLbl>
              <c:idx val="6"/>
              <c:layout>
                <c:manualLayout>
                  <c:x val="-5.3098932355163213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5B2-4484-8E49-8332843E3B5C}"/>
                </c:ext>
              </c:extLst>
            </c:dLbl>
            <c:dLbl>
              <c:idx val="7"/>
              <c:layout>
                <c:manualLayout>
                  <c:x val="-4.6470076076283326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5B2-4484-8E49-8332843E3B5C}"/>
                </c:ext>
              </c:extLst>
            </c:dLbl>
            <c:dLbl>
              <c:idx val="8"/>
              <c:layout>
                <c:manualLayout>
                  <c:x val="-4.6766318723901967E-2"/>
                  <c:y val="-2.960479837130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5B2-4484-8E49-8332843E3B5C}"/>
                </c:ext>
              </c:extLst>
            </c:dLbl>
            <c:spPr>
              <a:ln>
                <a:noFill/>
              </a:ln>
            </c:spPr>
            <c:txPr>
              <a:bodyPr/>
              <a:lstStyle/>
              <a:p>
                <a:pPr>
                  <a:defRPr>
                    <a:solidFill>
                      <a:schemeClr val="accent5">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外貿コンテナ個数!$Z$4:$Z$12</c:f>
              <c:numCache>
                <c:formatCode>0</c:formatCode>
                <c:ptCount val="9"/>
                <c:pt idx="0">
                  <c:v>201.7955</c:v>
                </c:pt>
                <c:pt idx="1">
                  <c:v>209.71430000000001</c:v>
                </c:pt>
                <c:pt idx="2">
                  <c:v>207.0737</c:v>
                </c:pt>
                <c:pt idx="3">
                  <c:v>204.88890000000001</c:v>
                </c:pt>
                <c:pt idx="4">
                  <c:v>205.11160000000001</c:v>
                </c:pt>
                <c:pt idx="5">
                  <c:v>211.50649999999999</c:v>
                </c:pt>
                <c:pt idx="6">
                  <c:v>214.0547</c:v>
                </c:pt>
                <c:pt idx="7">
                  <c:v>221.8861</c:v>
                </c:pt>
                <c:pt idx="8">
                  <c:v>221.95840000000001</c:v>
                </c:pt>
              </c:numCache>
            </c:numRef>
          </c:val>
          <c:smooth val="0"/>
          <c:extLst>
            <c:ext xmlns:c16="http://schemas.microsoft.com/office/drawing/2014/chart" uri="{C3380CC4-5D6E-409C-BE32-E72D297353CC}">
              <c16:uniqueId val="{00000020-E5B2-4484-8E49-8332843E3B5C}"/>
            </c:ext>
          </c:extLst>
        </c:ser>
        <c:ser>
          <c:idx val="5"/>
          <c:order val="5"/>
          <c:tx>
            <c:strRef>
              <c:f>外貿コンテナ個数!$AA$3</c:f>
              <c:strCache>
                <c:ptCount val="1"/>
                <c:pt idx="0">
                  <c:v>阪神港合計</c:v>
                </c:pt>
              </c:strCache>
            </c:strRef>
          </c:tx>
          <c:marker>
            <c:symbol val="circle"/>
            <c:size val="6"/>
          </c:marker>
          <c:dLbls>
            <c:dLbl>
              <c:idx val="0"/>
              <c:layout>
                <c:manualLayout>
                  <c:x val="-6.2763063707945599E-2"/>
                  <c:y val="-4.7093942317039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5B2-4484-8E49-8332843E3B5C}"/>
                </c:ext>
              </c:extLst>
            </c:dLbl>
            <c:dLbl>
              <c:idx val="1"/>
              <c:layout>
                <c:manualLayout>
                  <c:x val="-5.5632938930761995E-2"/>
                  <c:y val="-4.3295271851702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5B2-4484-8E49-8332843E3B5C}"/>
                </c:ext>
              </c:extLst>
            </c:dLbl>
            <c:spPr>
              <a:noFill/>
              <a:ln>
                <a:noFill/>
              </a:ln>
              <a:effectLst/>
            </c:spPr>
            <c:txPr>
              <a:bodyPr/>
              <a:lstStyle/>
              <a:p>
                <a:pPr>
                  <a:defRPr>
                    <a:solidFill>
                      <a:schemeClr val="accent6">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外貿コンテナ個数!$AA$4:$AA$12</c:f>
              <c:numCache>
                <c:formatCode>0</c:formatCode>
                <c:ptCount val="9"/>
                <c:pt idx="0">
                  <c:v>399.79840000000002</c:v>
                </c:pt>
                <c:pt idx="1">
                  <c:v>427.0532</c:v>
                </c:pt>
                <c:pt idx="2">
                  <c:v>419.1053</c:v>
                </c:pt>
                <c:pt idx="3">
                  <c:v>424.28280000000001</c:v>
                </c:pt>
                <c:pt idx="4">
                  <c:v>422.48789999999997</c:v>
                </c:pt>
                <c:pt idx="5">
                  <c:v>408.53855999999996</c:v>
                </c:pt>
                <c:pt idx="6">
                  <c:v>409.29185000000001</c:v>
                </c:pt>
                <c:pt idx="7">
                  <c:v>426.74734000000001</c:v>
                </c:pt>
                <c:pt idx="8">
                  <c:v>431.56</c:v>
                </c:pt>
              </c:numCache>
            </c:numRef>
          </c:val>
          <c:smooth val="0"/>
          <c:extLst>
            <c:ext xmlns:c16="http://schemas.microsoft.com/office/drawing/2014/chart" uri="{C3380CC4-5D6E-409C-BE32-E72D297353CC}">
              <c16:uniqueId val="{00000023-E5B2-4484-8E49-8332843E3B5C}"/>
            </c:ext>
          </c:extLst>
        </c:ser>
        <c:dLbls>
          <c:showLegendKey val="0"/>
          <c:showVal val="0"/>
          <c:showCatName val="0"/>
          <c:showSerName val="0"/>
          <c:showPercent val="0"/>
          <c:showBubbleSize val="0"/>
        </c:dLbls>
        <c:marker val="1"/>
        <c:smooth val="0"/>
        <c:axId val="108046208"/>
        <c:axId val="108047744"/>
      </c:lineChart>
      <c:catAx>
        <c:axId val="108046208"/>
        <c:scaling>
          <c:orientation val="minMax"/>
        </c:scaling>
        <c:delete val="0"/>
        <c:axPos val="b"/>
        <c:numFmt formatCode="General" sourceLinked="0"/>
        <c:majorTickMark val="out"/>
        <c:minorTickMark val="none"/>
        <c:tickLblPos val="nextTo"/>
        <c:crossAx val="108047744"/>
        <c:crosses val="autoZero"/>
        <c:auto val="1"/>
        <c:lblAlgn val="ctr"/>
        <c:lblOffset val="100"/>
        <c:noMultiLvlLbl val="0"/>
      </c:catAx>
      <c:valAx>
        <c:axId val="108047744"/>
        <c:scaling>
          <c:orientation val="minMax"/>
          <c:min val="150"/>
        </c:scaling>
        <c:delete val="0"/>
        <c:axPos val="l"/>
        <c:majorGridlines/>
        <c:numFmt formatCode="0" sourceLinked="1"/>
        <c:majorTickMark val="out"/>
        <c:minorTickMark val="none"/>
        <c:tickLblPos val="nextTo"/>
        <c:crossAx val="108046208"/>
        <c:crosses val="autoZero"/>
        <c:crossBetween val="between"/>
      </c:valAx>
    </c:plotArea>
    <c:legend>
      <c:legendPos val="b"/>
      <c:layout>
        <c:manualLayout>
          <c:xMode val="edge"/>
          <c:yMode val="edge"/>
          <c:x val="7.0038692120433621E-2"/>
          <c:y val="0.87071242737202792"/>
          <c:w val="0.88611111111111107"/>
          <c:h val="9.5497640830250544E-2"/>
        </c:manualLayout>
      </c:layout>
      <c:overlay val="0"/>
      <c:txPr>
        <a:bodyPr/>
        <a:lstStyle/>
        <a:p>
          <a:pPr>
            <a:defRPr>
              <a:latin typeface="+mn-ea"/>
              <a:ea typeface="+mn-ea"/>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'阪神港合計（全国との比較）新'!$C$18:$C$19</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0"/>
              <c:layout>
                <c:manualLayout>
                  <c:x val="-4.8541776027996489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21-484C-947A-90D1A3FF9D41}"/>
                </c:ext>
              </c:extLst>
            </c:dLbl>
            <c:dLbl>
              <c:idx val="1"/>
              <c:layout>
                <c:manualLayout>
                  <c:x val="-4.8541776027996524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21-484C-947A-90D1A3FF9D41}"/>
                </c:ext>
              </c:extLst>
            </c:dLbl>
            <c:dLbl>
              <c:idx val="2"/>
              <c:layout>
                <c:manualLayout>
                  <c:x val="-4.8541776027996503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21-484C-947A-90D1A3FF9D41}"/>
                </c:ext>
              </c:extLst>
            </c:dLbl>
            <c:dLbl>
              <c:idx val="3"/>
              <c:layout>
                <c:manualLayout>
                  <c:x val="-4.8541776027996503E-2"/>
                  <c:y val="2.8599933588281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21-484C-947A-90D1A3FF9D41}"/>
                </c:ext>
              </c:extLst>
            </c:dLbl>
            <c:dLbl>
              <c:idx val="4"/>
              <c:layout>
                <c:manualLayout>
                  <c:x val="-4.85417760279966E-2"/>
                  <c:y val="-6.6638190217679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21-484C-947A-90D1A3FF9D41}"/>
                </c:ext>
              </c:extLst>
            </c:dLbl>
            <c:dLbl>
              <c:idx val="6"/>
              <c:layout>
                <c:manualLayout>
                  <c:x val="-4.8541776027996503E-2"/>
                  <c:y val="-7.4257240122156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21-484C-947A-90D1A3FF9D41}"/>
                </c:ext>
              </c:extLst>
            </c:dLbl>
            <c:dLbl>
              <c:idx val="7"/>
              <c:layout>
                <c:manualLayout>
                  <c:x val="-4.85417760279966E-2"/>
                  <c:y val="-6.28286652654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21-484C-947A-90D1A3FF9D41}"/>
                </c:ext>
              </c:extLst>
            </c:dLbl>
            <c:dLbl>
              <c:idx val="8"/>
              <c:layout>
                <c:manualLayout>
                  <c:x val="-4.298622047244105E-2"/>
                  <c:y val="5.1457083301712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21-484C-947A-90D1A3FF9D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'阪神港合計（全国との比較）新'!$C$20:$C$28</c:f>
              <c:numCache>
                <c:formatCode>#,##0.0;[Red]\-#,##0.0</c:formatCode>
                <c:ptCount val="9"/>
                <c:pt idx="0">
                  <c:v>12.134149315</c:v>
                </c:pt>
                <c:pt idx="1">
                  <c:v>12.848698611</c:v>
                </c:pt>
                <c:pt idx="2">
                  <c:v>13.146248044</c:v>
                </c:pt>
                <c:pt idx="3">
                  <c:v>15.512946842</c:v>
                </c:pt>
                <c:pt idx="4">
                  <c:v>17.141625014999999</c:v>
                </c:pt>
                <c:pt idx="5">
                  <c:v>17.611885441999998</c:v>
                </c:pt>
                <c:pt idx="6">
                  <c:v>16.407729</c:v>
                </c:pt>
                <c:pt idx="7">
                  <c:v>17.563213999999999</c:v>
                </c:pt>
                <c:pt idx="8">
                  <c:v>17.695205000000001</c:v>
                </c:pt>
              </c:numCache>
            </c:numRef>
          </c:val>
          <c:smooth val="0"/>
          <c:extLst>
            <c:ext xmlns:c16="http://schemas.microsoft.com/office/drawing/2014/chart" uri="{C3380CC4-5D6E-409C-BE32-E72D297353CC}">
              <c16:uniqueId val="{00000008-6C21-484C-947A-90D1A3FF9D41}"/>
            </c:ext>
          </c:extLst>
        </c:ser>
        <c:ser>
          <c:idx val="1"/>
          <c:order val="1"/>
          <c:tx>
            <c:strRef>
              <c:f>'阪神港合計（全国との比較）新'!$D$18:$D$19</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4.8541776027996489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21-484C-947A-90D1A3FF9D41}"/>
                </c:ext>
              </c:extLst>
            </c:dLbl>
            <c:dLbl>
              <c:idx val="1"/>
              <c:layout>
                <c:manualLayout>
                  <c:x val="-4.8541776027996524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C21-484C-947A-90D1A3FF9D41}"/>
                </c:ext>
              </c:extLst>
            </c:dLbl>
            <c:dLbl>
              <c:idx val="2"/>
              <c:layout>
                <c:manualLayout>
                  <c:x val="-4.8541776027996503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C21-484C-947A-90D1A3FF9D41}"/>
                </c:ext>
              </c:extLst>
            </c:dLbl>
            <c:dLbl>
              <c:idx val="3"/>
              <c:layout>
                <c:manualLayout>
                  <c:x val="-4.8541776027996503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C21-484C-947A-90D1A3FF9D41}"/>
                </c:ext>
              </c:extLst>
            </c:dLbl>
            <c:dLbl>
              <c:idx val="4"/>
              <c:layout>
                <c:manualLayout>
                  <c:x val="-4.85417760279966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C21-484C-947A-90D1A3FF9D41}"/>
                </c:ext>
              </c:extLst>
            </c:dLbl>
            <c:dLbl>
              <c:idx val="5"/>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C21-484C-947A-90D1A3FF9D41}"/>
                </c:ext>
              </c:extLst>
            </c:dLbl>
            <c:dLbl>
              <c:idx val="6"/>
              <c:layout>
                <c:manualLayout>
                  <c:x val="-4.8541776027996503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C21-484C-947A-90D1A3FF9D41}"/>
                </c:ext>
              </c:extLst>
            </c:dLbl>
            <c:dLbl>
              <c:idx val="7"/>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C21-484C-947A-90D1A3FF9D41}"/>
                </c:ext>
              </c:extLst>
            </c:dLbl>
            <c:dLbl>
              <c:idx val="8"/>
              <c:layout>
                <c:manualLayout>
                  <c:x val="-4.85417760279966E-2"/>
                  <c:y val="-4.37810405042491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C21-484C-947A-90D1A3FF9D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'阪神港合計（全国との比較）新'!$D$20:$D$28</c:f>
              <c:numCache>
                <c:formatCode>#,##0.0;[Red]\-#,##0.0</c:formatCode>
                <c:ptCount val="9"/>
                <c:pt idx="0">
                  <c:v>10.335965971999999</c:v>
                </c:pt>
                <c:pt idx="1">
                  <c:v>10.783920621000002</c:v>
                </c:pt>
                <c:pt idx="2">
                  <c:v>10.444352771</c:v>
                </c:pt>
                <c:pt idx="3">
                  <c:v>10.921656295</c:v>
                </c:pt>
                <c:pt idx="4">
                  <c:v>11.734936657</c:v>
                </c:pt>
                <c:pt idx="5">
                  <c:v>12.153947748</c:v>
                </c:pt>
                <c:pt idx="6">
                  <c:v>10.684555</c:v>
                </c:pt>
                <c:pt idx="7">
                  <c:v>11.310777</c:v>
                </c:pt>
                <c:pt idx="8">
                  <c:v>12.472459000000001</c:v>
                </c:pt>
              </c:numCache>
            </c:numRef>
          </c:val>
          <c:smooth val="0"/>
          <c:extLst>
            <c:ext xmlns:c16="http://schemas.microsoft.com/office/drawing/2014/chart" uri="{C3380CC4-5D6E-409C-BE32-E72D297353CC}">
              <c16:uniqueId val="{00000012-6C21-484C-947A-90D1A3FF9D41}"/>
            </c:ext>
          </c:extLst>
        </c:ser>
        <c:ser>
          <c:idx val="2"/>
          <c:order val="2"/>
          <c:tx>
            <c:strRef>
              <c:f>'阪神港合計（全国との比較）新'!$E$18:$E$19</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2"/>
              <c:layout>
                <c:manualLayout>
                  <c:x val="-4.8541776027996503E-2"/>
                  <c:y val="2.09808836838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C21-484C-947A-90D1A3FF9D41}"/>
                </c:ext>
              </c:extLst>
            </c:dLbl>
            <c:dLbl>
              <c:idx val="3"/>
              <c:layout>
                <c:manualLayout>
                  <c:x val="-4.8541776027996503E-2"/>
                  <c:y val="-5.901914031320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C21-484C-947A-90D1A3FF9D41}"/>
                </c:ext>
              </c:extLst>
            </c:dLbl>
            <c:dLbl>
              <c:idx val="4"/>
              <c:layout>
                <c:manualLayout>
                  <c:x val="-5.1319553805774382E-2"/>
                  <c:y val="-2.85429406952952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C21-484C-947A-90D1A3FF9D41}"/>
                </c:ext>
              </c:extLst>
            </c:dLbl>
            <c:dLbl>
              <c:idx val="5"/>
              <c:layout>
                <c:manualLayout>
                  <c:x val="-5.1319553805774382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C21-484C-947A-90D1A3FF9D41}"/>
                </c:ext>
              </c:extLst>
            </c:dLbl>
            <c:dLbl>
              <c:idx val="6"/>
              <c:layout>
                <c:manualLayout>
                  <c:x val="-4.8541776027996503E-2"/>
                  <c:y val="3.2409458540519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C21-484C-947A-90D1A3FF9D41}"/>
                </c:ext>
              </c:extLst>
            </c:dLbl>
            <c:dLbl>
              <c:idx val="7"/>
              <c:layout>
                <c:manualLayout>
                  <c:x val="-4.5763998250218825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C21-484C-947A-90D1A3FF9D41}"/>
                </c:ext>
              </c:extLst>
            </c:dLbl>
            <c:dLbl>
              <c:idx val="8"/>
              <c:layout>
                <c:manualLayout>
                  <c:x val="-9.6528871391076115E-3"/>
                  <c:y val="5.742783874850788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C21-484C-947A-90D1A3FF9D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'阪神港合計（全国との比較）新'!$E$20:$E$28</c:f>
              <c:numCache>
                <c:formatCode>#,##0.0;[Red]\-#,##0.0</c:formatCode>
                <c:ptCount val="9"/>
                <c:pt idx="0">
                  <c:v>12.710310531999999</c:v>
                </c:pt>
                <c:pt idx="1">
                  <c:v>13.447903579</c:v>
                </c:pt>
                <c:pt idx="2">
                  <c:v>14.315100737</c:v>
                </c:pt>
                <c:pt idx="3">
                  <c:v>16.310327348999998</c:v>
                </c:pt>
                <c:pt idx="4">
                  <c:v>17.091267370000001</c:v>
                </c:pt>
                <c:pt idx="5">
                  <c:v>16.870564212000001</c:v>
                </c:pt>
                <c:pt idx="6">
                  <c:v>15.225889</c:v>
                </c:pt>
                <c:pt idx="7">
                  <c:v>16.607773999999999</c:v>
                </c:pt>
                <c:pt idx="8">
                  <c:v>17.821356999999999</c:v>
                </c:pt>
              </c:numCache>
            </c:numRef>
          </c:val>
          <c:smooth val="0"/>
          <c:extLst>
            <c:ext xmlns:c16="http://schemas.microsoft.com/office/drawing/2014/chart" uri="{C3380CC4-5D6E-409C-BE32-E72D297353CC}">
              <c16:uniqueId val="{0000001A-6C21-484C-947A-90D1A3FF9D41}"/>
            </c:ext>
          </c:extLst>
        </c:ser>
        <c:ser>
          <c:idx val="3"/>
          <c:order val="3"/>
          <c:tx>
            <c:strRef>
              <c:f>'阪神港合計（全国との比較）新'!$F$18:$F$19</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0"/>
              <c:layout>
                <c:manualLayout>
                  <c:x val="-4.2208442694663166E-2"/>
                  <c:y val="2.4790408636042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C21-484C-947A-90D1A3FF9D41}"/>
                </c:ext>
              </c:extLst>
            </c:dLbl>
            <c:dLbl>
              <c:idx val="1"/>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C21-484C-947A-90D1A3FF9D41}"/>
                </c:ext>
              </c:extLst>
            </c:dLbl>
            <c:dLbl>
              <c:idx val="2"/>
              <c:layout>
                <c:manualLayout>
                  <c:x val="-4.2208442694663166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C21-484C-947A-90D1A3FF9D41}"/>
                </c:ext>
              </c:extLst>
            </c:dLbl>
            <c:dLbl>
              <c:idx val="3"/>
              <c:layout>
                <c:manualLayout>
                  <c:x val="-4.2208442694663166E-2"/>
                  <c:y val="3.240945854051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C21-484C-947A-90D1A3FF9D41}"/>
                </c:ext>
              </c:extLst>
            </c:dLbl>
            <c:dLbl>
              <c:idx val="4"/>
              <c:layout>
                <c:manualLayout>
                  <c:x val="-4.220844269466327E-2"/>
                  <c:y val="4.383803339723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C21-484C-947A-90D1A3FF9D41}"/>
                </c:ext>
              </c:extLst>
            </c:dLbl>
            <c:dLbl>
              <c:idx val="5"/>
              <c:layout>
                <c:manualLayout>
                  <c:x val="-4.4986220472440948E-2"/>
                  <c:y val="4.0028508444996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C21-484C-947A-90D1A3FF9D41}"/>
                </c:ext>
              </c:extLst>
            </c:dLbl>
            <c:dLbl>
              <c:idx val="6"/>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C21-484C-947A-90D1A3FF9D41}"/>
                </c:ext>
              </c:extLst>
            </c:dLbl>
            <c:dLbl>
              <c:idx val="7"/>
              <c:layout>
                <c:manualLayout>
                  <c:x val="-4.220844269466327E-2"/>
                  <c:y val="3.6218983492758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6C21-484C-947A-90D1A3FF9D41}"/>
                </c:ext>
              </c:extLst>
            </c:dLbl>
            <c:dLbl>
              <c:idx val="8"/>
              <c:layout>
                <c:manualLayout>
                  <c:x val="-4.4986220472440948E-2"/>
                  <c:y val="4.3838033397235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C21-484C-947A-90D1A3FF9D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'阪神港合計（全国との比較）新'!$F$20:$F$28</c:f>
              <c:numCache>
                <c:formatCode>#,##0.0;[Red]\-#,##0.0</c:formatCode>
                <c:ptCount val="9"/>
                <c:pt idx="0">
                  <c:v>7.0182710000000004</c:v>
                </c:pt>
                <c:pt idx="1">
                  <c:v>7.3289989999999996</c:v>
                </c:pt>
                <c:pt idx="2">
                  <c:v>6.9200390000000001</c:v>
                </c:pt>
                <c:pt idx="3">
                  <c:v>7.8655889999999999</c:v>
                </c:pt>
                <c:pt idx="4">
                  <c:v>8.4101789999999994</c:v>
                </c:pt>
                <c:pt idx="5">
                  <c:v>8.4211510000000001</c:v>
                </c:pt>
                <c:pt idx="6">
                  <c:v>7.4856809999999996</c:v>
                </c:pt>
                <c:pt idx="7">
                  <c:v>8.4295039999999997</c:v>
                </c:pt>
                <c:pt idx="8">
                  <c:v>9.2139930000000003</c:v>
                </c:pt>
              </c:numCache>
            </c:numRef>
          </c:val>
          <c:smooth val="0"/>
          <c:extLst>
            <c:ext xmlns:c16="http://schemas.microsoft.com/office/drawing/2014/chart" uri="{C3380CC4-5D6E-409C-BE32-E72D297353CC}">
              <c16:uniqueId val="{00000024-6C21-484C-947A-90D1A3FF9D41}"/>
            </c:ext>
          </c:extLst>
        </c:ser>
        <c:ser>
          <c:idx val="4"/>
          <c:order val="4"/>
          <c:tx>
            <c:strRef>
              <c:f>'阪神港合計（全国との比較）新'!$G$18:$G$19</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4"/>
              <c:layout>
                <c:manualLayout>
                  <c:x val="-3.9430664916885488E-2"/>
                  <c:y val="-5.9019140313202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C21-484C-947A-90D1A3FF9D41}"/>
                </c:ext>
              </c:extLst>
            </c:dLbl>
            <c:dLbl>
              <c:idx val="8"/>
              <c:layout>
                <c:manualLayout>
                  <c:x val="-4.4986220472440948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C21-484C-947A-90D1A3FF9D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'阪神港合計（全国との比較）新'!$G$20:$G$28</c:f>
              <c:numCache>
                <c:formatCode>#,##0.0;[Red]\-#,##0.0</c:formatCode>
                <c:ptCount val="9"/>
                <c:pt idx="0">
                  <c:v>7.5585173480000005</c:v>
                </c:pt>
                <c:pt idx="1">
                  <c:v>8.0802381660000009</c:v>
                </c:pt>
                <c:pt idx="2">
                  <c:v>7.6334321129999996</c:v>
                </c:pt>
                <c:pt idx="3">
                  <c:v>8.1639844589999999</c:v>
                </c:pt>
                <c:pt idx="4">
                  <c:v>8.6273696400000013</c:v>
                </c:pt>
                <c:pt idx="5">
                  <c:v>8.8170355540000003</c:v>
                </c:pt>
                <c:pt idx="6">
                  <c:v>8.0108709999999999</c:v>
                </c:pt>
                <c:pt idx="7">
                  <c:v>8.8672769999999996</c:v>
                </c:pt>
                <c:pt idx="8">
                  <c:v>9.2583660000000005</c:v>
                </c:pt>
              </c:numCache>
            </c:numRef>
          </c:val>
          <c:smooth val="0"/>
          <c:extLst>
            <c:ext xmlns:c16="http://schemas.microsoft.com/office/drawing/2014/chart" uri="{C3380CC4-5D6E-409C-BE32-E72D297353CC}">
              <c16:uniqueId val="{00000027-6C21-484C-947A-90D1A3FF9D41}"/>
            </c:ext>
          </c:extLst>
        </c:ser>
        <c:ser>
          <c:idx val="5"/>
          <c:order val="5"/>
          <c:tx>
            <c:strRef>
              <c:f>'阪神港合計（全国との比較）新'!$H$18:$H$19</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2"/>
              <c:layout>
                <c:manualLayout>
                  <c:x val="-4.8541776027996503E-2"/>
                  <c:y val="-4.7590565456487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C21-484C-947A-90D1A3FF9D41}"/>
                </c:ext>
              </c:extLst>
            </c:dLbl>
            <c:dLbl>
              <c:idx val="3"/>
              <c:layout>
                <c:manualLayout>
                  <c:x val="-4.8541776027996503E-2"/>
                  <c:y val="-3.997151555201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C21-484C-947A-90D1A3FF9D41}"/>
                </c:ext>
              </c:extLst>
            </c:dLbl>
            <c:dLbl>
              <c:idx val="4"/>
              <c:layout>
                <c:manualLayout>
                  <c:x val="-4.85417760279966E-2"/>
                  <c:y val="3.62189834927584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C21-484C-947A-90D1A3FF9D41}"/>
                </c:ext>
              </c:extLst>
            </c:dLbl>
            <c:dLbl>
              <c:idx val="5"/>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6C21-484C-947A-90D1A3FF9D41}"/>
                </c:ext>
              </c:extLst>
            </c:dLbl>
            <c:dLbl>
              <c:idx val="6"/>
              <c:layout>
                <c:manualLayout>
                  <c:x val="-4.8541776027996503E-2"/>
                  <c:y val="-7.8066765074395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6C21-484C-947A-90D1A3FF9D41}"/>
                </c:ext>
              </c:extLst>
            </c:dLbl>
            <c:dLbl>
              <c:idx val="7"/>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6C21-484C-947A-90D1A3FF9D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'阪神港合計（全国との比較）新'!$H$20:$H$28</c:f>
              <c:numCache>
                <c:formatCode>#,##0.0;[Red]\-#,##0.0</c:formatCode>
                <c:ptCount val="9"/>
                <c:pt idx="0">
                  <c:v>14.576788348000001</c:v>
                </c:pt>
                <c:pt idx="1">
                  <c:v>15.409237166</c:v>
                </c:pt>
                <c:pt idx="2">
                  <c:v>14.553471113000001</c:v>
                </c:pt>
                <c:pt idx="3">
                  <c:v>16.029573458999998</c:v>
                </c:pt>
                <c:pt idx="4">
                  <c:v>17.037548640000001</c:v>
                </c:pt>
                <c:pt idx="5">
                  <c:v>17.238186554000002</c:v>
                </c:pt>
                <c:pt idx="6">
                  <c:v>15.496551999999999</c:v>
                </c:pt>
                <c:pt idx="7">
                  <c:v>17.296780999999999</c:v>
                </c:pt>
                <c:pt idx="8">
                  <c:v>18.472359000000001</c:v>
                </c:pt>
              </c:numCache>
            </c:numRef>
          </c:val>
          <c:smooth val="0"/>
          <c:extLst>
            <c:ext xmlns:c16="http://schemas.microsoft.com/office/drawing/2014/chart" uri="{C3380CC4-5D6E-409C-BE32-E72D297353CC}">
              <c16:uniqueId val="{0000002E-6C21-484C-947A-90D1A3FF9D41}"/>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Red]\-#,##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9.166666666666666E-2"/>
          <c:y val="0.861550886823262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Sheet1!$A$3</c:f>
              <c:strCache>
                <c:ptCount val="1"/>
                <c:pt idx="0">
                  <c:v>東京都</c:v>
                </c:pt>
              </c:strCache>
            </c:strRef>
          </c:tx>
          <c:marker>
            <c:symbol val="triang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0A-42CD-84F0-E5582CE0643E}"/>
                </c:ext>
              </c:extLst>
            </c:dLbl>
            <c:dLbl>
              <c:idx val="1"/>
              <c:layout>
                <c:manualLayout>
                  <c:x val="-4.2951443569553806E-2"/>
                  <c:y val="-3.108778069407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0A-42CD-84F0-E5582CE0643E}"/>
                </c:ext>
              </c:extLst>
            </c:dLbl>
            <c:dLbl>
              <c:idx val="2"/>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0A-42CD-84F0-E5582CE0643E}"/>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Sheet1!$B$3:$D$3</c:f>
              <c:numCache>
                <c:formatCode>General</c:formatCode>
                <c:ptCount val="3"/>
                <c:pt idx="0">
                  <c:v>7.3</c:v>
                </c:pt>
                <c:pt idx="1">
                  <c:v>7.4</c:v>
                </c:pt>
                <c:pt idx="2">
                  <c:v>7.4</c:v>
                </c:pt>
              </c:numCache>
            </c:numRef>
          </c:val>
          <c:smooth val="0"/>
          <c:extLst>
            <c:ext xmlns:c16="http://schemas.microsoft.com/office/drawing/2014/chart" uri="{C3380CC4-5D6E-409C-BE32-E72D297353CC}">
              <c16:uniqueId val="{00000003-5D0A-42CD-84F0-E5582CE0643E}"/>
            </c:ext>
          </c:extLst>
        </c:ser>
        <c:ser>
          <c:idx val="4"/>
          <c:order val="1"/>
          <c:tx>
            <c:strRef>
              <c:f>Sheet1!$A$4</c:f>
              <c:strCache>
                <c:ptCount val="1"/>
                <c:pt idx="0">
                  <c:v>神奈川県</c:v>
                </c:pt>
              </c:strCache>
            </c:strRef>
          </c:tx>
          <c:marker>
            <c:symbol val="x"/>
            <c:size val="5"/>
          </c:marker>
          <c:dLbls>
            <c:dLbl>
              <c:idx val="0"/>
              <c:layout>
                <c:manualLayout>
                  <c:x val="-4.2951443569553806E-2"/>
                  <c:y val="3.8356663750364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0A-42CD-84F0-E5582CE0643E}"/>
                </c:ext>
              </c:extLst>
            </c:dLbl>
            <c:dLbl>
              <c:idx val="1"/>
              <c:layout>
                <c:manualLayout>
                  <c:x val="-4.5729221347331581E-2"/>
                  <c:y val="4.298629337999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0A-42CD-84F0-E5582CE0643E}"/>
                </c:ext>
              </c:extLst>
            </c:dLbl>
            <c:dLbl>
              <c:idx val="2"/>
              <c:layout>
                <c:manualLayout>
                  <c:x val="-4.2951443569553806E-2"/>
                  <c:y val="3.835666375036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0A-42CD-84F0-E5582CE0643E}"/>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Sheet1!$B$4:$D$4</c:f>
              <c:numCache>
                <c:formatCode>0.0</c:formatCode>
                <c:ptCount val="3"/>
                <c:pt idx="0" formatCode="General">
                  <c:v>6.9</c:v>
                </c:pt>
                <c:pt idx="1">
                  <c:v>7</c:v>
                </c:pt>
                <c:pt idx="2" formatCode="General">
                  <c:v>7.1</c:v>
                </c:pt>
              </c:numCache>
            </c:numRef>
          </c:val>
          <c:smooth val="0"/>
          <c:extLst>
            <c:ext xmlns:c16="http://schemas.microsoft.com/office/drawing/2014/chart" uri="{C3380CC4-5D6E-409C-BE32-E72D297353CC}">
              <c16:uniqueId val="{00000007-5D0A-42CD-84F0-E5582CE0643E}"/>
            </c:ext>
          </c:extLst>
        </c:ser>
        <c:ser>
          <c:idx val="0"/>
          <c:order val="2"/>
          <c:tx>
            <c:strRef>
              <c:f>Sheet1!$A$5</c:f>
              <c:strCache>
                <c:ptCount val="1"/>
                <c:pt idx="0">
                  <c:v>大阪府</c:v>
                </c:pt>
              </c:strCache>
            </c:strRef>
          </c:tx>
          <c:marker>
            <c:symbol val="circ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D0A-42CD-84F0-E5582CE0643E}"/>
                </c:ext>
              </c:extLst>
            </c:dLbl>
            <c:dLbl>
              <c:idx val="1"/>
              <c:layout>
                <c:manualLayout>
                  <c:x val="-4.2951443569553806E-2"/>
                  <c:y val="-3.57174103237095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0A-42CD-84F0-E5582CE0643E}"/>
                </c:ext>
              </c:extLst>
            </c:dLbl>
            <c:dLbl>
              <c:idx val="2"/>
              <c:layout>
                <c:manualLayout>
                  <c:x val="-4.5729221347331581E-2"/>
                  <c:y val="-4.4976669582968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D0A-42CD-84F0-E5582CE0643E}"/>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Sheet1!$B$5:$D$5</c:f>
              <c:numCache>
                <c:formatCode>General</c:formatCode>
                <c:ptCount val="3"/>
                <c:pt idx="0">
                  <c:v>5.6</c:v>
                </c:pt>
                <c:pt idx="1">
                  <c:v>5.7</c:v>
                </c:pt>
                <c:pt idx="2">
                  <c:v>5.8</c:v>
                </c:pt>
              </c:numCache>
            </c:numRef>
          </c:val>
          <c:smooth val="0"/>
          <c:extLst>
            <c:ext xmlns:c16="http://schemas.microsoft.com/office/drawing/2014/chart" uri="{C3380CC4-5D6E-409C-BE32-E72D297353CC}">
              <c16:uniqueId val="{0000000B-5D0A-42CD-84F0-E5582CE0643E}"/>
            </c:ext>
          </c:extLst>
        </c:ser>
        <c:ser>
          <c:idx val="1"/>
          <c:order val="3"/>
          <c:tx>
            <c:strRef>
              <c:f>Sheet1!$A$6</c:f>
              <c:strCache>
                <c:ptCount val="1"/>
                <c:pt idx="0">
                  <c:v>兵庫県</c:v>
                </c:pt>
              </c:strCache>
            </c:strRef>
          </c:tx>
          <c:marker>
            <c:symbol val="square"/>
            <c:size val="5"/>
          </c:marker>
          <c:dLbls>
            <c:dLbl>
              <c:idx val="0"/>
              <c:layout>
                <c:manualLayout>
                  <c:x val="-5.0694444444444473E-2"/>
                  <c:y val="4.9606663750364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D0A-42CD-84F0-E5582CE0643E}"/>
                </c:ext>
              </c:extLst>
            </c:dLbl>
            <c:dLbl>
              <c:idx val="1"/>
              <c:layout>
                <c:manualLayout>
                  <c:x val="-5.0694444444444493E-2"/>
                  <c:y val="4.9606663750364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D0A-42CD-84F0-E5582CE0643E}"/>
                </c:ext>
              </c:extLst>
            </c:dLbl>
            <c:dLbl>
              <c:idx val="2"/>
              <c:layout>
                <c:manualLayout>
                  <c:x val="-5.0694444444444445E-2"/>
                  <c:y val="4.9606663750364537E-2"/>
                </c:manualLayout>
              </c:layout>
              <c:tx>
                <c:rich>
                  <a:bodyPr/>
                  <a:lstStyle/>
                  <a:p>
                    <a:r>
                      <a:rPr lang="en-US" altLang="ja-JP" dirty="0" smtClean="0"/>
                      <a:t>11.1</a:t>
                    </a:r>
                    <a:endParaRPr lang="en-US" altLang="ja-JP"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D0A-42CD-84F0-E5582CE0643E}"/>
                </c:ext>
              </c:extLst>
            </c:dLbl>
            <c:spPr>
              <a:noFill/>
              <a:ln>
                <a:noFill/>
              </a:ln>
              <a:effectLst/>
            </c:spPr>
            <c:txPr>
              <a:bodyPr/>
              <a:lstStyle/>
              <a:p>
                <a:pPr>
                  <a:defRPr sz="11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Sheet1!$B$2:$D$2</c:f>
              <c:strCache>
                <c:ptCount val="3"/>
                <c:pt idx="0">
                  <c:v>2015年度</c:v>
                </c:pt>
                <c:pt idx="1">
                  <c:v>2016年度</c:v>
                </c:pt>
                <c:pt idx="2">
                  <c:v>2017年度</c:v>
                </c:pt>
              </c:strCache>
            </c:strRef>
          </c:cat>
          <c:val>
            <c:numRef>
              <c:f>Sheet1!$B$6:$D$6</c:f>
              <c:numCache>
                <c:formatCode>General</c:formatCode>
                <c:ptCount val="3"/>
                <c:pt idx="0">
                  <c:v>10.9</c:v>
                </c:pt>
                <c:pt idx="1">
                  <c:v>11.1</c:v>
                </c:pt>
                <c:pt idx="2">
                  <c:v>11.2</c:v>
                </c:pt>
              </c:numCache>
            </c:numRef>
          </c:val>
          <c:smooth val="0"/>
          <c:extLst>
            <c:ext xmlns:c16="http://schemas.microsoft.com/office/drawing/2014/chart" uri="{C3380CC4-5D6E-409C-BE32-E72D297353CC}">
              <c16:uniqueId val="{0000000F-5D0A-42CD-84F0-E5582CE0643E}"/>
            </c:ext>
          </c:extLst>
        </c:ser>
        <c:ser>
          <c:idx val="2"/>
          <c:order val="4"/>
          <c:tx>
            <c:strRef>
              <c:f>Sheet1!$A$7</c:f>
              <c:strCache>
                <c:ptCount val="1"/>
                <c:pt idx="0">
                  <c:v>福岡県</c:v>
                </c:pt>
              </c:strCache>
            </c:strRef>
          </c:tx>
          <c:marker>
            <c:symbol val="diamond"/>
            <c:size val="7"/>
          </c:marker>
          <c:dLbls>
            <c:dLbl>
              <c:idx val="0"/>
              <c:layout>
                <c:manualLayout>
                  <c:x val="-4.2951443569553834E-2"/>
                  <c:y val="-3.5717410323709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D0A-42CD-84F0-E5582CE0643E}"/>
                </c:ext>
              </c:extLst>
            </c:dLbl>
            <c:dLbl>
              <c:idx val="1"/>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D0A-42CD-84F0-E5582CE0643E}"/>
                </c:ext>
              </c:extLst>
            </c:dLbl>
            <c:dLbl>
              <c:idx val="2"/>
              <c:layout>
                <c:manualLayout>
                  <c:x val="-4.2951443569553806E-2"/>
                  <c:y val="-4.9606299212598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D0A-42CD-84F0-E5582CE0643E}"/>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Sheet1!$B$2:$D$2</c:f>
              <c:strCache>
                <c:ptCount val="3"/>
                <c:pt idx="0">
                  <c:v>2015年度</c:v>
                </c:pt>
                <c:pt idx="1">
                  <c:v>2016年度</c:v>
                </c:pt>
                <c:pt idx="2">
                  <c:v>2017年度</c:v>
                </c:pt>
              </c:strCache>
            </c:strRef>
          </c:cat>
          <c:val>
            <c:numRef>
              <c:f>Sheet1!$B$7:$D$7</c:f>
              <c:numCache>
                <c:formatCode>General</c:formatCode>
                <c:ptCount val="3"/>
                <c:pt idx="0">
                  <c:v>9.1</c:v>
                </c:pt>
                <c:pt idx="1">
                  <c:v>9.1</c:v>
                </c:pt>
                <c:pt idx="2" formatCode="0.0">
                  <c:v>9</c:v>
                </c:pt>
              </c:numCache>
            </c:numRef>
          </c:val>
          <c:smooth val="0"/>
          <c:extLst>
            <c:ext xmlns:c16="http://schemas.microsoft.com/office/drawing/2014/chart" uri="{C3380CC4-5D6E-409C-BE32-E72D297353CC}">
              <c16:uniqueId val="{00000013-5D0A-42CD-84F0-E5582CE0643E}"/>
            </c:ext>
          </c:extLst>
        </c:ser>
        <c:dLbls>
          <c:dLblPos val="t"/>
          <c:showLegendKey val="0"/>
          <c:showVal val="1"/>
          <c:showCatName val="0"/>
          <c:showSerName val="0"/>
          <c:showPercent val="0"/>
          <c:showBubbleSize val="0"/>
        </c:dLbls>
        <c:marker val="1"/>
        <c:smooth val="0"/>
        <c:axId val="129856256"/>
        <c:axId val="129857792"/>
      </c:lineChart>
      <c:catAx>
        <c:axId val="129856256"/>
        <c:scaling>
          <c:orientation val="minMax"/>
        </c:scaling>
        <c:delete val="0"/>
        <c:axPos val="b"/>
        <c:numFmt formatCode="General" sourceLinked="0"/>
        <c:majorTickMark val="out"/>
        <c:minorTickMark val="none"/>
        <c:tickLblPos val="nextTo"/>
        <c:crossAx val="129857792"/>
        <c:crosses val="autoZero"/>
        <c:auto val="1"/>
        <c:lblAlgn val="ctr"/>
        <c:lblOffset val="100"/>
        <c:noMultiLvlLbl val="0"/>
      </c:catAx>
      <c:valAx>
        <c:axId val="129857792"/>
        <c:scaling>
          <c:orientation val="minMax"/>
          <c:min val="4"/>
        </c:scaling>
        <c:delete val="0"/>
        <c:axPos val="l"/>
        <c:majorGridlines/>
        <c:numFmt formatCode="General" sourceLinked="1"/>
        <c:majorTickMark val="out"/>
        <c:minorTickMark val="none"/>
        <c:tickLblPos val="nextTo"/>
        <c:crossAx val="129856256"/>
        <c:crosses val="autoZero"/>
        <c:crossBetween val="between"/>
        <c:majorUnit val="2"/>
      </c:valAx>
    </c:plotArea>
    <c:legend>
      <c:legendPos val="r"/>
      <c:overlay val="0"/>
    </c:legend>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07261592301"/>
          <c:y val="9.5683662890966512E-2"/>
          <c:w val="0.64410870516185481"/>
          <c:h val="0.62657025028523716"/>
        </c:manualLayout>
      </c:layout>
      <c:lineChart>
        <c:grouping val="standard"/>
        <c:varyColors val="0"/>
        <c:ser>
          <c:idx val="0"/>
          <c:order val="0"/>
          <c:tx>
            <c:strRef>
              <c:f>グラフ!$A$27</c:f>
              <c:strCache>
                <c:ptCount val="1"/>
                <c:pt idx="0">
                  <c:v>大阪府</c:v>
                </c:pt>
              </c:strCache>
            </c:strRef>
          </c:tx>
          <c:dLbls>
            <c:spPr>
              <a:noFill/>
              <a:ln>
                <a:noFill/>
              </a:ln>
              <a:effectLst/>
            </c:spPr>
            <c:txPr>
              <a:bodyPr/>
              <a:lstStyle/>
              <a:p>
                <a:pPr>
                  <a:defRPr sz="8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グラフ!$B$27:$J$27</c:f>
              <c:numCache>
                <c:formatCode>#,##0_);[Red]\(#,##0\)</c:formatCode>
                <c:ptCount val="9"/>
                <c:pt idx="0">
                  <c:v>10791</c:v>
                </c:pt>
                <c:pt idx="1">
                  <c:v>10325</c:v>
                </c:pt>
                <c:pt idx="2">
                  <c:v>10521</c:v>
                </c:pt>
                <c:pt idx="3">
                  <c:v>10533</c:v>
                </c:pt>
                <c:pt idx="4">
                  <c:v>10853</c:v>
                </c:pt>
                <c:pt idx="5">
                  <c:v>11916</c:v>
                </c:pt>
                <c:pt idx="6">
                  <c:v>13365</c:v>
                </c:pt>
                <c:pt idx="7">
                  <c:v>15600</c:v>
                </c:pt>
                <c:pt idx="8">
                  <c:v>17376</c:v>
                </c:pt>
              </c:numCache>
            </c:numRef>
          </c:val>
          <c:smooth val="0"/>
          <c:extLst>
            <c:ext xmlns:c16="http://schemas.microsoft.com/office/drawing/2014/chart" uri="{C3380CC4-5D6E-409C-BE32-E72D297353CC}">
              <c16:uniqueId val="{00000000-C69A-41D5-8F59-5223F1CF5347}"/>
            </c:ext>
          </c:extLst>
        </c:ser>
        <c:ser>
          <c:idx val="1"/>
          <c:order val="1"/>
          <c:tx>
            <c:strRef>
              <c:f>グラフ!$A$28</c:f>
              <c:strCache>
                <c:ptCount val="1"/>
                <c:pt idx="0">
                  <c:v>東京都</c:v>
                </c:pt>
              </c:strCache>
            </c:strRef>
          </c:tx>
          <c:dLbls>
            <c:spPr>
              <a:noFill/>
              <a:ln>
                <a:noFill/>
              </a:ln>
              <a:effectLst/>
            </c:spPr>
            <c:txPr>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グラフ!$B$28:$J$28</c:f>
              <c:numCache>
                <c:formatCode>#,##0_);[Red]\(#,##0\)</c:formatCode>
                <c:ptCount val="9"/>
                <c:pt idx="0">
                  <c:v>45617</c:v>
                </c:pt>
                <c:pt idx="1">
                  <c:v>43188</c:v>
                </c:pt>
                <c:pt idx="2">
                  <c:v>43500</c:v>
                </c:pt>
                <c:pt idx="3">
                  <c:v>42791</c:v>
                </c:pt>
                <c:pt idx="4">
                  <c:v>45280</c:v>
                </c:pt>
                <c:pt idx="5">
                  <c:v>50557</c:v>
                </c:pt>
                <c:pt idx="6">
                  <c:v>55441</c:v>
                </c:pt>
                <c:pt idx="7">
                  <c:v>60768</c:v>
                </c:pt>
                <c:pt idx="8">
                  <c:v>67297</c:v>
                </c:pt>
              </c:numCache>
            </c:numRef>
          </c:val>
          <c:smooth val="0"/>
          <c:extLst>
            <c:ext xmlns:c16="http://schemas.microsoft.com/office/drawing/2014/chart" uri="{C3380CC4-5D6E-409C-BE32-E72D297353CC}">
              <c16:uniqueId val="{00000001-C69A-41D5-8F59-5223F1CF5347}"/>
            </c:ext>
          </c:extLst>
        </c:ser>
        <c:ser>
          <c:idx val="2"/>
          <c:order val="2"/>
          <c:tx>
            <c:strRef>
              <c:f>グラフ!$A$29</c:f>
              <c:strCache>
                <c:ptCount val="1"/>
                <c:pt idx="0">
                  <c:v>京都府</c:v>
                </c:pt>
              </c:strCache>
            </c:strRef>
          </c:tx>
          <c:spPr>
            <a:ln cmpd="dbl"/>
          </c:spPr>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グラフ!$B$29:$J$29</c:f>
              <c:numCache>
                <c:formatCode>#,##0_);[Red]\(#,##0\)</c:formatCode>
                <c:ptCount val="9"/>
                <c:pt idx="0">
                  <c:v>5896</c:v>
                </c:pt>
                <c:pt idx="1">
                  <c:v>6246</c:v>
                </c:pt>
                <c:pt idx="2">
                  <c:v>6900</c:v>
                </c:pt>
                <c:pt idx="3">
                  <c:v>7243</c:v>
                </c:pt>
                <c:pt idx="4">
                  <c:v>7470</c:v>
                </c:pt>
                <c:pt idx="5">
                  <c:v>7667</c:v>
                </c:pt>
                <c:pt idx="6">
                  <c:v>8368</c:v>
                </c:pt>
                <c:pt idx="7">
                  <c:v>9031</c:v>
                </c:pt>
                <c:pt idx="8">
                  <c:v>10299</c:v>
                </c:pt>
              </c:numCache>
            </c:numRef>
          </c:val>
          <c:smooth val="0"/>
          <c:extLst>
            <c:ext xmlns:c16="http://schemas.microsoft.com/office/drawing/2014/chart" uri="{C3380CC4-5D6E-409C-BE32-E72D297353CC}">
              <c16:uniqueId val="{00000002-C69A-41D5-8F59-5223F1CF5347}"/>
            </c:ext>
          </c:extLst>
        </c:ser>
        <c:ser>
          <c:idx val="3"/>
          <c:order val="3"/>
          <c:tx>
            <c:strRef>
              <c:f>グラフ!$A$30</c:f>
              <c:strCache>
                <c:ptCount val="1"/>
                <c:pt idx="0">
                  <c:v>福岡県</c:v>
                </c:pt>
              </c:strCache>
            </c:strRef>
          </c:tx>
          <c:spPr>
            <a:ln>
              <a:prstDash val="sysDash"/>
            </a:ln>
          </c:spPr>
          <c:cat>
            <c:strRef>
              <c:f>グラフ!$B$26:$J$26</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グラフ!$B$30:$J$30</c:f>
              <c:numCache>
                <c:formatCode>#,##0_);[Red]\(#,##0\)</c:formatCode>
                <c:ptCount val="9"/>
                <c:pt idx="0">
                  <c:v>9665</c:v>
                </c:pt>
                <c:pt idx="1">
                  <c:v>10635</c:v>
                </c:pt>
                <c:pt idx="2">
                  <c:v>10434</c:v>
                </c:pt>
                <c:pt idx="3">
                  <c:v>10779</c:v>
                </c:pt>
                <c:pt idx="4">
                  <c:v>10627</c:v>
                </c:pt>
                <c:pt idx="5">
                  <c:v>9948</c:v>
                </c:pt>
                <c:pt idx="6">
                  <c:v>11717</c:v>
                </c:pt>
                <c:pt idx="7">
                  <c:v>12813</c:v>
                </c:pt>
                <c:pt idx="8">
                  <c:v>13669</c:v>
                </c:pt>
              </c:numCache>
            </c:numRef>
          </c:val>
          <c:smooth val="0"/>
          <c:extLst>
            <c:ext xmlns:c16="http://schemas.microsoft.com/office/drawing/2014/chart" uri="{C3380CC4-5D6E-409C-BE32-E72D297353CC}">
              <c16:uniqueId val="{00000003-C69A-41D5-8F59-5223F1CF5347}"/>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r"/>
      <c:layout>
        <c:manualLayout>
          <c:xMode val="edge"/>
          <c:yMode val="edge"/>
          <c:x val="8.4016164735703322E-2"/>
          <c:y val="0.85182334690318906"/>
          <c:w val="0.65138888888888891"/>
          <c:h val="0.13286602873099213"/>
        </c:manualLayout>
      </c:layout>
      <c:overlay val="0"/>
    </c:legend>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1750" cap="rnd">
              <a:solidFill>
                <a:schemeClr val="accent2"/>
              </a:solidFill>
              <a:round/>
            </a:ln>
            <a:effectLst/>
          </c:spPr>
          <c:marker>
            <c:symbol val="circle"/>
            <c:size val="22"/>
            <c:spPr>
              <a:solidFill>
                <a:schemeClr val="accent2"/>
              </a:solidFill>
              <a:ln>
                <a:noFill/>
              </a:ln>
              <a:effectLst/>
            </c:spPr>
          </c:marker>
          <c:dPt>
            <c:idx val="2"/>
            <c:marker>
              <c:symbol val="circle"/>
              <c:size val="22"/>
              <c:spPr>
                <a:solidFill>
                  <a:schemeClr val="accent2"/>
                </a:solidFill>
                <a:ln>
                  <a:noFill/>
                </a:ln>
                <a:effectLst/>
              </c:spPr>
            </c:marker>
            <c:bubble3D val="0"/>
            <c:extLst>
              <c:ext xmlns:c16="http://schemas.microsoft.com/office/drawing/2014/chart" uri="{C3380CC4-5D6E-409C-BE32-E72D297353CC}">
                <c16:uniqueId val="{00000000-8DED-4B67-AB10-EFDD8AF81241}"/>
              </c:ext>
            </c:extLst>
          </c:dPt>
          <c:dPt>
            <c:idx val="3"/>
            <c:marker>
              <c:symbol val="circle"/>
              <c:size val="22"/>
              <c:spPr>
                <a:solidFill>
                  <a:schemeClr val="accent2"/>
                </a:solidFill>
                <a:ln>
                  <a:noFill/>
                </a:ln>
                <a:effectLst/>
              </c:spPr>
            </c:marker>
            <c:bubble3D val="0"/>
            <c:extLst>
              <c:ext xmlns:c16="http://schemas.microsoft.com/office/drawing/2014/chart" uri="{C3380CC4-5D6E-409C-BE32-E72D297353CC}">
                <c16:uniqueId val="{00000001-8DED-4B67-AB10-EFDD8AF81241}"/>
              </c:ext>
            </c:extLst>
          </c:dPt>
          <c:dPt>
            <c:idx val="4"/>
            <c:marker>
              <c:symbol val="circle"/>
              <c:size val="22"/>
              <c:spPr>
                <a:solidFill>
                  <a:schemeClr val="accent2"/>
                </a:solidFill>
                <a:ln>
                  <a:noFill/>
                </a:ln>
                <a:effectLst/>
              </c:spPr>
            </c:marker>
            <c:bubble3D val="0"/>
            <c:extLst>
              <c:ext xmlns:c16="http://schemas.microsoft.com/office/drawing/2014/chart" uri="{C3380CC4-5D6E-409C-BE32-E72D297353CC}">
                <c16:uniqueId val="{00000002-8DED-4B67-AB10-EFDD8AF81241}"/>
              </c:ext>
            </c:extLst>
          </c:dPt>
          <c:dPt>
            <c:idx val="5"/>
            <c:marker>
              <c:symbol val="circle"/>
              <c:size val="22"/>
              <c:spPr>
                <a:solidFill>
                  <a:schemeClr val="accent2"/>
                </a:solidFill>
                <a:ln>
                  <a:noFill/>
                </a:ln>
                <a:effectLst/>
              </c:spPr>
            </c:marker>
            <c:bubble3D val="0"/>
            <c:extLst>
              <c:ext xmlns:c16="http://schemas.microsoft.com/office/drawing/2014/chart" uri="{C3380CC4-5D6E-409C-BE32-E72D297353CC}">
                <c16:uniqueId val="{00000003-8DED-4B67-AB10-EFDD8AF81241}"/>
              </c:ext>
            </c:extLst>
          </c:dPt>
          <c:dPt>
            <c:idx val="7"/>
            <c:marker>
              <c:symbol val="circle"/>
              <c:size val="22"/>
              <c:spPr>
                <a:solidFill>
                  <a:schemeClr val="accent2"/>
                </a:solidFill>
                <a:ln>
                  <a:noFill/>
                </a:ln>
                <a:effectLst/>
              </c:spPr>
            </c:marker>
            <c:bubble3D val="0"/>
            <c:extLst>
              <c:ext xmlns:c16="http://schemas.microsoft.com/office/drawing/2014/chart" uri="{C3380CC4-5D6E-409C-BE32-E72D297353CC}">
                <c16:uniqueId val="{00000004-8DED-4B67-AB10-EFDD8AF81241}"/>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P14人口に占める外国人労働者割合!$A$22:$A$26</c:f>
              <c:numCache>
                <c:formatCode>General</c:formatCode>
                <c:ptCount val="5"/>
                <c:pt idx="0">
                  <c:v>2015</c:v>
                </c:pt>
                <c:pt idx="1">
                  <c:v>2016</c:v>
                </c:pt>
                <c:pt idx="2">
                  <c:v>2017</c:v>
                </c:pt>
                <c:pt idx="3">
                  <c:v>2018</c:v>
                </c:pt>
                <c:pt idx="4">
                  <c:v>2019</c:v>
                </c:pt>
              </c:numCache>
            </c:numRef>
          </c:cat>
          <c:val>
            <c:numRef>
              <c:f>P14人口に占める外国人労働者割合!$C$22:$C$26</c:f>
              <c:numCache>
                <c:formatCode>General</c:formatCode>
                <c:ptCount val="5"/>
                <c:pt idx="0">
                  <c:v>1.0900000000000001</c:v>
                </c:pt>
                <c:pt idx="1">
                  <c:v>1.38</c:v>
                </c:pt>
                <c:pt idx="2">
                  <c:v>1.66</c:v>
                </c:pt>
                <c:pt idx="3">
                  <c:v>2.04</c:v>
                </c:pt>
                <c:pt idx="4" formatCode="0.00_ ">
                  <c:v>2.2999999999999998</c:v>
                </c:pt>
              </c:numCache>
            </c:numRef>
          </c:val>
          <c:smooth val="0"/>
          <c:extLst>
            <c:ext xmlns:c16="http://schemas.microsoft.com/office/drawing/2014/chart" uri="{C3380CC4-5D6E-409C-BE32-E72D297353CC}">
              <c16:uniqueId val="{00000005-8DED-4B67-AB10-EFDD8AF81241}"/>
            </c:ext>
          </c:extLst>
        </c:ser>
        <c:dLbls>
          <c:dLblPos val="ctr"/>
          <c:showLegendKey val="0"/>
          <c:showVal val="1"/>
          <c:showCatName val="0"/>
          <c:showSerName val="0"/>
          <c:showPercent val="0"/>
          <c:showBubbleSize val="0"/>
        </c:dLbls>
        <c:marker val="1"/>
        <c:smooth val="0"/>
        <c:axId val="583459615"/>
        <c:axId val="583468351"/>
      </c:lineChart>
      <c:catAx>
        <c:axId val="583459615"/>
        <c:scaling>
          <c:orientation val="minMax"/>
        </c:scaling>
        <c:delete val="1"/>
        <c:axPos val="b"/>
        <c:numFmt formatCode="General" sourceLinked="1"/>
        <c:majorTickMark val="none"/>
        <c:minorTickMark val="none"/>
        <c:tickLblPos val="nextTo"/>
        <c:crossAx val="583468351"/>
        <c:crosses val="autoZero"/>
        <c:auto val="1"/>
        <c:lblAlgn val="ctr"/>
        <c:lblOffset val="100"/>
        <c:noMultiLvlLbl val="0"/>
      </c:catAx>
      <c:valAx>
        <c:axId val="583468351"/>
        <c:scaling>
          <c:orientation val="minMax"/>
        </c:scaling>
        <c:delete val="1"/>
        <c:axPos val="l"/>
        <c:numFmt formatCode="General" sourceLinked="1"/>
        <c:majorTickMark val="none"/>
        <c:minorTickMark val="none"/>
        <c:tickLblPos val="nextTo"/>
        <c:crossAx val="5834596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cap="all" spc="120" normalizeH="0" baseline="0">
                <a:solidFill>
                  <a:schemeClr val="tx1"/>
                </a:solidFill>
                <a:latin typeface="Meiryo UI" panose="020B0604030504040204" pitchFamily="50" charset="-128"/>
                <a:ea typeface="Meiryo UI" panose="020B0604030504040204" pitchFamily="50" charset="-128"/>
                <a:cs typeface="+mn-cs"/>
              </a:defRPr>
            </a:pPr>
            <a:r>
              <a:rPr lang="ja-JP" altLang="ja-JP" sz="1200" b="1" i="0" cap="all" baseline="0" dirty="0" smtClean="0">
                <a:solidFill>
                  <a:schemeClr val="tx1"/>
                </a:solidFill>
                <a:effectLst/>
              </a:rPr>
              <a:t>外国人労働者数の推移</a:t>
            </a:r>
            <a:r>
              <a:rPr lang="en-US" altLang="ja-JP" sz="1200" b="1" i="0" cap="all" baseline="0" dirty="0" smtClean="0">
                <a:solidFill>
                  <a:schemeClr val="tx1"/>
                </a:solidFill>
                <a:effectLst/>
              </a:rPr>
              <a:t>【</a:t>
            </a:r>
            <a:r>
              <a:rPr lang="ja-JP" altLang="ja-JP" sz="1200" b="1" i="0" cap="all" baseline="0" dirty="0" smtClean="0">
                <a:solidFill>
                  <a:schemeClr val="tx1"/>
                </a:solidFill>
                <a:effectLst/>
              </a:rPr>
              <a:t>大阪府</a:t>
            </a:r>
            <a:r>
              <a:rPr lang="en-US" altLang="ja-JP" sz="1200" b="1" i="0" cap="all" baseline="0" dirty="0" smtClean="0">
                <a:solidFill>
                  <a:schemeClr val="tx1"/>
                </a:solidFill>
                <a:effectLst/>
              </a:rPr>
              <a:t>】</a:t>
            </a:r>
            <a:endParaRPr lang="ja-JP" altLang="ja-JP" sz="1200" dirty="0" smtClean="0">
              <a:solidFill>
                <a:schemeClr val="tx1"/>
              </a:solidFill>
              <a:effectLst/>
            </a:endParaRPr>
          </a:p>
        </c:rich>
      </c:tx>
      <c:layout>
        <c:manualLayout>
          <c:xMode val="edge"/>
          <c:yMode val="edge"/>
          <c:x val="0.34574844738274918"/>
          <c:y val="4.484577140696167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cap="all" spc="120" normalizeH="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8.8340874670254046E-2"/>
          <c:y val="4.2104411784735576E-2"/>
          <c:w val="0.93959498807033448"/>
          <c:h val="0.8408081049945948"/>
        </c:manualLayout>
      </c:layout>
      <c:barChart>
        <c:barDir val="col"/>
        <c:grouping val="stacked"/>
        <c:varyColors val="0"/>
        <c:ser>
          <c:idx val="0"/>
          <c:order val="0"/>
          <c:tx>
            <c:strRef>
              <c:f>'労働者人口推移（全国・大阪）'!$A$14</c:f>
              <c:strCache>
                <c:ptCount val="1"/>
                <c:pt idx="0">
                  <c:v>①身分に基づく在留資格　</c:v>
                </c:pt>
              </c:strCache>
            </c:strRef>
          </c:tx>
          <c:spPr>
            <a:solidFill>
              <a:schemeClr val="accent1"/>
            </a:solidFill>
            <a:ln>
              <a:solidFill>
                <a:schemeClr val="bg1"/>
              </a:solidFill>
            </a:ln>
            <a:effectLst/>
          </c:spPr>
          <c:invertIfNegative val="0"/>
          <c:dLbls>
            <c:dLbl>
              <c:idx val="4"/>
              <c:tx>
                <c:rich>
                  <a:bodyPr/>
                  <a:lstStyle/>
                  <a:p>
                    <a:r>
                      <a:rPr lang="en-US" altLang="ja-JP" smtClean="0"/>
                      <a:t>①</a:t>
                    </a:r>
                    <a:fld id="{AEA42C7E-46C5-4CA4-98BF-5E33D7DA5463}" type="VALUE">
                      <a:rPr lang="en-US" altLang="ja-JP" smtClean="0"/>
                      <a:pPr/>
                      <a:t>[値]</a:t>
                    </a:fld>
                    <a:endParaRPr lang="en-US" altLang="ja-JP" smtClean="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E7A-4C43-AC0E-0C297C6E10B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'労働者人口推移（全国・大阪）'!$E$14:$I$14</c:f>
              <c:numCache>
                <c:formatCode>#,##0_ </c:formatCode>
                <c:ptCount val="5"/>
                <c:pt idx="0">
                  <c:v>14584</c:v>
                </c:pt>
                <c:pt idx="1">
                  <c:v>17237</c:v>
                </c:pt>
                <c:pt idx="2">
                  <c:v>19686</c:v>
                </c:pt>
                <c:pt idx="3">
                  <c:v>22495</c:v>
                </c:pt>
                <c:pt idx="4">
                  <c:v>24684</c:v>
                </c:pt>
              </c:numCache>
            </c:numRef>
          </c:val>
          <c:extLst>
            <c:ext xmlns:c16="http://schemas.microsoft.com/office/drawing/2014/chart" uri="{C3380CC4-5D6E-409C-BE32-E72D297353CC}">
              <c16:uniqueId val="{00000001-9E7A-4C43-AC0E-0C297C6E10BC}"/>
            </c:ext>
          </c:extLst>
        </c:ser>
        <c:ser>
          <c:idx val="1"/>
          <c:order val="1"/>
          <c:tx>
            <c:strRef>
              <c:f>'労働者人口推移（全国・大阪）'!$A$15</c:f>
              <c:strCache>
                <c:ptCount val="1"/>
                <c:pt idx="0">
                  <c:v>②専門的・技術分野</c:v>
                </c:pt>
              </c:strCache>
            </c:strRef>
          </c:tx>
          <c:spPr>
            <a:solidFill>
              <a:schemeClr val="accent2"/>
            </a:solidFill>
            <a:ln>
              <a:solidFill>
                <a:schemeClr val="bg1"/>
              </a:solidFill>
            </a:ln>
            <a:effectLst/>
          </c:spPr>
          <c:invertIfNegative val="0"/>
          <c:dLbls>
            <c:dLbl>
              <c:idx val="4"/>
              <c:tx>
                <c:rich>
                  <a:bodyPr/>
                  <a:lstStyle/>
                  <a:p>
                    <a:r>
                      <a:rPr lang="en-US" altLang="ja-JP" smtClean="0"/>
                      <a:t>②</a:t>
                    </a:r>
                    <a:fld id="{D2BD3B5B-3EA6-4669-AD87-07773C6BE4B1}" type="VALUE">
                      <a:rPr lang="en-US" altLang="ja-JP" smtClean="0"/>
                      <a:pPr/>
                      <a:t>[値]</a:t>
                    </a:fld>
                    <a:endParaRPr lang="en-US" altLang="ja-JP" smtClean="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E7A-4C43-AC0E-0C297C6E10B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'労働者人口推移（全国・大阪）'!$E$15:$I$15</c:f>
              <c:numCache>
                <c:formatCode>#,##0_ </c:formatCode>
                <c:ptCount val="5"/>
                <c:pt idx="0">
                  <c:v>10052</c:v>
                </c:pt>
                <c:pt idx="1">
                  <c:v>12356</c:v>
                </c:pt>
                <c:pt idx="2">
                  <c:v>15258</c:v>
                </c:pt>
                <c:pt idx="3">
                  <c:v>20173</c:v>
                </c:pt>
                <c:pt idx="4">
                  <c:v>25816</c:v>
                </c:pt>
              </c:numCache>
            </c:numRef>
          </c:val>
          <c:extLst>
            <c:ext xmlns:c16="http://schemas.microsoft.com/office/drawing/2014/chart" uri="{C3380CC4-5D6E-409C-BE32-E72D297353CC}">
              <c16:uniqueId val="{00000003-9E7A-4C43-AC0E-0C297C6E10BC}"/>
            </c:ext>
          </c:extLst>
        </c:ser>
        <c:ser>
          <c:idx val="2"/>
          <c:order val="2"/>
          <c:tx>
            <c:strRef>
              <c:f>'労働者人口推移（全国・大阪）'!$A$16</c:f>
              <c:strCache>
                <c:ptCount val="1"/>
                <c:pt idx="0">
                  <c:v>③特定活動</c:v>
                </c:pt>
              </c:strCache>
            </c:strRef>
          </c:tx>
          <c:spPr>
            <a:solidFill>
              <a:schemeClr val="accent3"/>
            </a:solidFill>
            <a:ln>
              <a:solidFill>
                <a:schemeClr val="bg1"/>
              </a:solidFill>
            </a:ln>
            <a:effectLst/>
          </c:spPr>
          <c:invertIfNegative val="0"/>
          <c:dLbls>
            <c:dLbl>
              <c:idx val="4"/>
              <c:tx>
                <c:rich>
                  <a:bodyPr/>
                  <a:lstStyle/>
                  <a:p>
                    <a:r>
                      <a:rPr lang="en-US" altLang="ja-JP" smtClean="0"/>
                      <a:t>③</a:t>
                    </a:r>
                    <a:fld id="{ED3D25E6-0D33-497F-9377-204BD3888E75}" type="VALUE">
                      <a:rPr lang="en-US" altLang="ja-JP" smtClean="0"/>
                      <a:pPr/>
                      <a:t>[値]</a:t>
                    </a:fld>
                    <a:endParaRPr lang="en-US" altLang="ja-JP" smtClean="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E7A-4C43-AC0E-0C297C6E10B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'労働者人口推移（全国・大阪）'!$E$16:$I$16</c:f>
              <c:numCache>
                <c:formatCode>#,##0_ </c:formatCode>
                <c:ptCount val="5"/>
                <c:pt idx="0">
                  <c:v>1005</c:v>
                </c:pt>
                <c:pt idx="1">
                  <c:v>1398</c:v>
                </c:pt>
                <c:pt idx="2">
                  <c:v>1812</c:v>
                </c:pt>
                <c:pt idx="3">
                  <c:v>2405</c:v>
                </c:pt>
                <c:pt idx="4">
                  <c:v>2821</c:v>
                </c:pt>
              </c:numCache>
            </c:numRef>
          </c:val>
          <c:extLst>
            <c:ext xmlns:c16="http://schemas.microsoft.com/office/drawing/2014/chart" uri="{C3380CC4-5D6E-409C-BE32-E72D297353CC}">
              <c16:uniqueId val="{00000005-9E7A-4C43-AC0E-0C297C6E10BC}"/>
            </c:ext>
          </c:extLst>
        </c:ser>
        <c:ser>
          <c:idx val="3"/>
          <c:order val="3"/>
          <c:tx>
            <c:strRef>
              <c:f>'労働者人口推移（全国・大阪）'!$A$17</c:f>
              <c:strCache>
                <c:ptCount val="1"/>
                <c:pt idx="0">
                  <c:v>④技能実習</c:v>
                </c:pt>
              </c:strCache>
            </c:strRef>
          </c:tx>
          <c:spPr>
            <a:solidFill>
              <a:schemeClr val="accent4"/>
            </a:solidFill>
            <a:ln>
              <a:solidFill>
                <a:schemeClr val="bg1"/>
              </a:solidFill>
            </a:ln>
            <a:effectLst/>
          </c:spPr>
          <c:invertIfNegative val="0"/>
          <c:dLbls>
            <c:dLbl>
              <c:idx val="4"/>
              <c:tx>
                <c:rich>
                  <a:bodyPr/>
                  <a:lstStyle/>
                  <a:p>
                    <a:r>
                      <a:rPr lang="en-US" altLang="ja-JP" smtClean="0"/>
                      <a:t>④</a:t>
                    </a:r>
                    <a:fld id="{3A1AABB9-2AD4-40B5-A485-B49488C86F59}" type="VALUE">
                      <a:rPr lang="en-US" altLang="ja-JP" smtClean="0"/>
                      <a:pPr/>
                      <a:t>[値]</a:t>
                    </a:fld>
                    <a:endParaRPr lang="en-US" altLang="ja-JP" smtClean="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E7A-4C43-AC0E-0C297C6E10B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'労働者人口推移（全国・大阪）'!$E$17:$I$17</c:f>
              <c:numCache>
                <c:formatCode>#,##0_ </c:formatCode>
                <c:ptCount val="5"/>
                <c:pt idx="0">
                  <c:v>7486</c:v>
                </c:pt>
                <c:pt idx="1">
                  <c:v>9972</c:v>
                </c:pt>
                <c:pt idx="2">
                  <c:v>13028</c:v>
                </c:pt>
                <c:pt idx="3">
                  <c:v>16403</c:v>
                </c:pt>
                <c:pt idx="4">
                  <c:v>20838</c:v>
                </c:pt>
              </c:numCache>
            </c:numRef>
          </c:val>
          <c:extLst>
            <c:ext xmlns:c16="http://schemas.microsoft.com/office/drawing/2014/chart" uri="{C3380CC4-5D6E-409C-BE32-E72D297353CC}">
              <c16:uniqueId val="{00000007-9E7A-4C43-AC0E-0C297C6E10BC}"/>
            </c:ext>
          </c:extLst>
        </c:ser>
        <c:ser>
          <c:idx val="4"/>
          <c:order val="4"/>
          <c:tx>
            <c:strRef>
              <c:f>'労働者人口推移（全国・大阪）'!$A$18</c:f>
              <c:strCache>
                <c:ptCount val="1"/>
                <c:pt idx="0">
                  <c:v>⑤資格外活動</c:v>
                </c:pt>
              </c:strCache>
            </c:strRef>
          </c:tx>
          <c:spPr>
            <a:solidFill>
              <a:schemeClr val="accent5"/>
            </a:solidFill>
            <a:ln>
              <a:solidFill>
                <a:schemeClr val="bg1"/>
              </a:solidFill>
            </a:ln>
            <a:effectLst/>
          </c:spPr>
          <c:invertIfNegative val="0"/>
          <c:dLbls>
            <c:dLbl>
              <c:idx val="4"/>
              <c:tx>
                <c:rich>
                  <a:bodyPr/>
                  <a:lstStyle/>
                  <a:p>
                    <a:r>
                      <a:rPr lang="en-US" altLang="ja-JP" smtClean="0"/>
                      <a:t>⑤</a:t>
                    </a:r>
                    <a:fld id="{0FA95205-70BE-4781-B3B8-866865E1C7F0}" type="VALUE">
                      <a:rPr lang="en-US" altLang="ja-JP" smtClean="0"/>
                      <a:pPr/>
                      <a:t>[値]</a:t>
                    </a:fld>
                    <a:endParaRPr lang="en-US" altLang="ja-JP" smtClean="0"/>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E7A-4C43-AC0E-0C297C6E10B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'労働者人口推移（全国・大阪）'!$E$18:$I$18</c:f>
              <c:numCache>
                <c:formatCode>#,##0_ </c:formatCode>
                <c:ptCount val="5"/>
                <c:pt idx="0">
                  <c:v>12710</c:v>
                </c:pt>
                <c:pt idx="1">
                  <c:v>18044</c:v>
                </c:pt>
                <c:pt idx="2">
                  <c:v>22440</c:v>
                </c:pt>
                <c:pt idx="3">
                  <c:v>28596</c:v>
                </c:pt>
                <c:pt idx="4">
                  <c:v>31220</c:v>
                </c:pt>
              </c:numCache>
            </c:numRef>
          </c:val>
          <c:extLst>
            <c:ext xmlns:c16="http://schemas.microsoft.com/office/drawing/2014/chart" uri="{C3380CC4-5D6E-409C-BE32-E72D297353CC}">
              <c16:uniqueId val="{00000009-9E7A-4C43-AC0E-0C297C6E10BC}"/>
            </c:ext>
          </c:extLst>
        </c:ser>
        <c:ser>
          <c:idx val="5"/>
          <c:order val="5"/>
          <c:tx>
            <c:strRef>
              <c:f>'労働者人口推移（全国・大阪）'!$A$19</c:f>
              <c:strCache>
                <c:ptCount val="1"/>
                <c:pt idx="0">
                  <c:v>■不明</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'労働者人口推移（全国・大阪）'!$E$19:$I$19</c:f>
              <c:numCache>
                <c:formatCode>#,##0_ </c:formatCode>
                <c:ptCount val="5"/>
                <c:pt idx="0">
                  <c:v>1</c:v>
                </c:pt>
                <c:pt idx="1">
                  <c:v>1</c:v>
                </c:pt>
                <c:pt idx="2">
                  <c:v>2</c:v>
                </c:pt>
              </c:numCache>
            </c:numRef>
          </c:val>
          <c:extLst>
            <c:ext xmlns:c16="http://schemas.microsoft.com/office/drawing/2014/chart" uri="{C3380CC4-5D6E-409C-BE32-E72D297353CC}">
              <c16:uniqueId val="{0000000A-9E7A-4C43-AC0E-0C297C6E10BC}"/>
            </c:ext>
          </c:extLst>
        </c:ser>
        <c:ser>
          <c:idx val="6"/>
          <c:order val="6"/>
          <c:tx>
            <c:strRef>
              <c:f>'労働者人口推移（全国・大阪）'!$A$20</c:f>
              <c:strCache>
                <c:ptCount val="1"/>
                <c:pt idx="0">
                  <c:v>⑥特定技能（新）</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'労働者人口推移（全国・大阪）'!$E$20:$I$20</c:f>
              <c:numCache>
                <c:formatCode>General</c:formatCode>
                <c:ptCount val="5"/>
              </c:numCache>
            </c:numRef>
          </c:val>
          <c:extLst>
            <c:ext xmlns:c16="http://schemas.microsoft.com/office/drawing/2014/chart" uri="{C3380CC4-5D6E-409C-BE32-E72D297353CC}">
              <c16:uniqueId val="{0000000B-9E7A-4C43-AC0E-0C297C6E10BC}"/>
            </c:ext>
          </c:extLst>
        </c:ser>
        <c:ser>
          <c:idx val="7"/>
          <c:order val="7"/>
          <c:tx>
            <c:strRef>
              <c:f>'労働者人口推移（全国・大阪）'!$A$21</c:f>
              <c:strCache>
                <c:ptCount val="1"/>
                <c:pt idx="0">
                  <c:v>合計</c:v>
                </c:pt>
              </c:strCache>
            </c:strRef>
          </c:tx>
          <c:spPr>
            <a:noFill/>
            <a:ln>
              <a:noFill/>
            </a:ln>
            <a:effectLst/>
          </c:spPr>
          <c:invertIfNegative val="0"/>
          <c:dLbls>
            <c:dLbl>
              <c:idx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C-9E7A-4C43-AC0E-0C297C6E10BC}"/>
                </c:ext>
              </c:extLst>
            </c:dLbl>
            <c:dLbl>
              <c:idx val="1"/>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D-9E7A-4C43-AC0E-0C297C6E10BC}"/>
                </c:ext>
              </c:extLst>
            </c:dLbl>
            <c:dLbl>
              <c:idx val="2"/>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E-9E7A-4C43-AC0E-0C297C6E10BC}"/>
                </c:ext>
              </c:extLst>
            </c:dLbl>
            <c:dLbl>
              <c:idx val="3"/>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F-9E7A-4C43-AC0E-0C297C6E10BC}"/>
                </c:ext>
              </c:extLst>
            </c:dLbl>
            <c:dLbl>
              <c:idx val="4"/>
              <c:layout>
                <c:manualLayout>
                  <c:x val="-8.7401971082774483E-4"/>
                  <c:y val="7.8754689931090194E-2"/>
                </c:manualLayout>
              </c:layout>
              <c:tx>
                <c:rich>
                  <a:bodyPr rot="0" spcFirstLastPara="1" vertOverflow="ellipsis" vert="horz" wrap="square" anchor="ctr" anchorCtr="1"/>
                  <a:lstStyle/>
                  <a:p>
                    <a:pPr>
                      <a:defRPr sz="1200" b="1" i="1" u="sng" strike="noStrike" kern="1200" baseline="0">
                        <a:solidFill>
                          <a:schemeClr val="tx1"/>
                        </a:solidFill>
                        <a:latin typeface="Meiryo UI" panose="020B0604030504040204" pitchFamily="50" charset="-128"/>
                        <a:ea typeface="Meiryo UI" panose="020B0604030504040204" pitchFamily="50" charset="-128"/>
                        <a:cs typeface="+mn-cs"/>
                      </a:defRPr>
                    </a:pPr>
                    <a:fld id="{AAB7A774-7E2F-4888-BEC9-699AD4E7AAF9}" type="VALUE">
                      <a:rPr lang="en-US" altLang="ja-JP" sz="1300" i="1" u="sng" dirty="0">
                        <a:solidFill>
                          <a:schemeClr val="tx1"/>
                        </a:solidFill>
                      </a:rPr>
                      <a:pPr>
                        <a:defRPr sz="1200" b="1" i="1" u="sng">
                          <a:solidFill>
                            <a:schemeClr val="tx1"/>
                          </a:solidFill>
                        </a:defRPr>
                      </a:pPr>
                      <a:t>[値]</a:t>
                    </a:fld>
                    <a:endParaRPr lang="ja-JP" altLang="en-US"/>
                  </a:p>
                </c:rich>
              </c:tx>
              <c:spPr>
                <a:noFill/>
                <a:ln>
                  <a:noFill/>
                </a:ln>
                <a:effectLst/>
              </c:spPr>
              <c:txPr>
                <a:bodyPr rot="0" spcFirstLastPara="1" vertOverflow="ellipsis" vert="horz" wrap="square" anchor="ctr" anchorCtr="1"/>
                <a:lstStyle/>
                <a:p>
                  <a:pPr>
                    <a:defRPr sz="1200" b="1" i="1"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9E7A-4C43-AC0E-0C297C6E10BC}"/>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'労働者人口推移（全国・大阪）'!$E$3:$I$3</c:f>
              <c:numCache>
                <c:formatCode>General</c:formatCode>
                <c:ptCount val="5"/>
                <c:pt idx="0">
                  <c:v>2015</c:v>
                </c:pt>
                <c:pt idx="1">
                  <c:v>2016</c:v>
                </c:pt>
                <c:pt idx="2">
                  <c:v>2017</c:v>
                </c:pt>
                <c:pt idx="3">
                  <c:v>2018</c:v>
                </c:pt>
                <c:pt idx="4">
                  <c:v>2019</c:v>
                </c:pt>
              </c:numCache>
            </c:numRef>
          </c:cat>
          <c:val>
            <c:numRef>
              <c:f>'労働者人口推移（全国・大阪）'!$E$21:$I$21</c:f>
              <c:numCache>
                <c:formatCode>#,##0_ </c:formatCode>
                <c:ptCount val="5"/>
                <c:pt idx="0">
                  <c:v>45838</c:v>
                </c:pt>
                <c:pt idx="1">
                  <c:v>59008</c:v>
                </c:pt>
                <c:pt idx="2">
                  <c:v>72226</c:v>
                </c:pt>
                <c:pt idx="3">
                  <c:v>90072</c:v>
                </c:pt>
                <c:pt idx="4">
                  <c:v>105379</c:v>
                </c:pt>
              </c:numCache>
            </c:numRef>
          </c:val>
          <c:extLst>
            <c:ext xmlns:c16="http://schemas.microsoft.com/office/drawing/2014/chart" uri="{C3380CC4-5D6E-409C-BE32-E72D297353CC}">
              <c16:uniqueId val="{00000011-9E7A-4C43-AC0E-0C297C6E10BC}"/>
            </c:ext>
          </c:extLst>
        </c:ser>
        <c:dLbls>
          <c:dLblPos val="ctr"/>
          <c:showLegendKey val="0"/>
          <c:showVal val="1"/>
          <c:showCatName val="0"/>
          <c:showSerName val="0"/>
          <c:showPercent val="0"/>
          <c:showBubbleSize val="0"/>
        </c:dLbls>
        <c:gapWidth val="79"/>
        <c:overlap val="100"/>
        <c:axId val="1599593184"/>
        <c:axId val="1599593600"/>
        <c:extLst/>
      </c:barChart>
      <c:catAx>
        <c:axId val="1599593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99593600"/>
        <c:crosses val="autoZero"/>
        <c:auto val="1"/>
        <c:lblAlgn val="ctr"/>
        <c:lblOffset val="100"/>
        <c:noMultiLvlLbl val="0"/>
      </c:catAx>
      <c:valAx>
        <c:axId val="1599593600"/>
        <c:scaling>
          <c:orientation val="minMax"/>
          <c:max val="120000"/>
        </c:scaling>
        <c:delete val="0"/>
        <c:axPos val="l"/>
        <c:numFmt formatCode="#,##0_ "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599593184"/>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'Z:\10計画グループ（23.7.12～）\200_万博計画T\12 アンケート関係\01 MRT\02 結果\府民\[【191111-1】【年間16】【大阪府民向け】都市生活に関するアンケート_単純集計表.xlsx]n%表'!$B$130</c:f>
              <c:strCache>
                <c:ptCount val="1"/>
                <c:pt idx="0">
                  <c:v>生きていると思う</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'[1]n%表'!$D$130</c:f>
              <c:numCache>
                <c:formatCode>General</c:formatCode>
                <c:ptCount val="1"/>
                <c:pt idx="0">
                  <c:v>24.5</c:v>
                </c:pt>
              </c:numCache>
            </c:numRef>
          </c:val>
          <c:extLst>
            <c:ext xmlns:c16="http://schemas.microsoft.com/office/drawing/2014/chart" uri="{C3380CC4-5D6E-409C-BE32-E72D297353CC}">
              <c16:uniqueId val="{00000000-72E3-4CA6-9AAF-BFC73220A331}"/>
            </c:ext>
          </c:extLst>
        </c:ser>
        <c:ser>
          <c:idx val="1"/>
          <c:order val="1"/>
          <c:tx>
            <c:strRef>
              <c:f>'Z:\10計画グループ（23.7.12～）\200_万博計画T\12 アンケート関係\01 MRT\02 結果\府民\[【191111-1】【年間16】【大阪府民向け】都市生活に関するアンケート_単純集計表.xlsx]n%表'!$B$131</c:f>
              <c:strCache>
                <c:ptCount val="1"/>
                <c:pt idx="0">
                  <c:v>どちらかというと生きていると思う</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'[1]n%表'!$D$131</c:f>
              <c:numCache>
                <c:formatCode>General</c:formatCode>
                <c:ptCount val="1"/>
                <c:pt idx="0">
                  <c:v>34.9</c:v>
                </c:pt>
              </c:numCache>
            </c:numRef>
          </c:val>
          <c:extLst>
            <c:ext xmlns:c16="http://schemas.microsoft.com/office/drawing/2014/chart" uri="{C3380CC4-5D6E-409C-BE32-E72D297353CC}">
              <c16:uniqueId val="{00000001-72E3-4CA6-9AAF-BFC73220A331}"/>
            </c:ext>
          </c:extLst>
        </c:ser>
        <c:ser>
          <c:idx val="2"/>
          <c:order val="2"/>
          <c:tx>
            <c:strRef>
              <c:f>'Z:\10計画グループ（23.7.12～）\200_万博計画T\12 アンケート関係\01 MRT\02 結果\府民\[【191111-1】【年間16】【大阪府民向け】都市生活に関するアンケート_単純集計表.xlsx]n%表'!$B$132</c:f>
              <c:strCache>
                <c:ptCount val="1"/>
                <c:pt idx="0">
                  <c:v>どちらかというと生きていると思わない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'[1]n%表'!$D$132</c:f>
              <c:numCache>
                <c:formatCode>General</c:formatCode>
                <c:ptCount val="1"/>
                <c:pt idx="0">
                  <c:v>22.8</c:v>
                </c:pt>
              </c:numCache>
            </c:numRef>
          </c:val>
          <c:extLst>
            <c:ext xmlns:c16="http://schemas.microsoft.com/office/drawing/2014/chart" uri="{C3380CC4-5D6E-409C-BE32-E72D297353CC}">
              <c16:uniqueId val="{00000002-72E3-4CA6-9AAF-BFC73220A331}"/>
            </c:ext>
          </c:extLst>
        </c:ser>
        <c:ser>
          <c:idx val="3"/>
          <c:order val="3"/>
          <c:tx>
            <c:strRef>
              <c:f>'Z:\10計画グループ（23.7.12～）\200_万博計画T\12 アンケート関係\01 MRT\02 結果\府民\[【191111-1】【年間16】【大阪府民向け】都市生活に関するアンケート_単純集計表.xlsx]n%表'!$B$133</c:f>
              <c:strCache>
                <c:ptCount val="1"/>
                <c:pt idx="0">
                  <c:v>生きていると思わない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'[1]n%表'!$D$133</c:f>
              <c:numCache>
                <c:formatCode>General</c:formatCode>
                <c:ptCount val="1"/>
                <c:pt idx="0">
                  <c:v>17.8</c:v>
                </c:pt>
              </c:numCache>
            </c:numRef>
          </c:val>
          <c:extLst>
            <c:ext xmlns:c16="http://schemas.microsoft.com/office/drawing/2014/chart" uri="{C3380CC4-5D6E-409C-BE32-E72D297353CC}">
              <c16:uniqueId val="{00000003-72E3-4CA6-9AAF-BFC73220A331}"/>
            </c:ext>
          </c:extLst>
        </c:ser>
        <c:dLbls>
          <c:showLegendKey val="0"/>
          <c:showVal val="0"/>
          <c:showCatName val="0"/>
          <c:showSerName val="0"/>
          <c:showPercent val="0"/>
          <c:showBubbleSize val="0"/>
        </c:dLbls>
        <c:gapWidth val="50"/>
        <c:overlap val="100"/>
        <c:axId val="923013679"/>
        <c:axId val="827579900"/>
      </c:barChart>
      <c:catAx>
        <c:axId val="923013679"/>
        <c:scaling>
          <c:orientation val="maxMin"/>
        </c:scaling>
        <c:delete val="1"/>
        <c:axPos val="l"/>
        <c:majorTickMark val="in"/>
        <c:minorTickMark val="none"/>
        <c:tickLblPos val="nextTo"/>
        <c:crossAx val="827579900"/>
        <c:crosses val="autoZero"/>
        <c:auto val="0"/>
        <c:lblAlgn val="ctr"/>
        <c:lblOffset val="100"/>
        <c:noMultiLvlLbl val="0"/>
      </c:catAx>
      <c:valAx>
        <c:axId val="827579900"/>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923013679"/>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'Z:\10計画グループ（23.7.12～）\200_万博計画T\12 アンケート関係\01 MRT\02 結果\東京\[【191111-1】【年間17】【東京都民向け】都市生活に関するアンケート_単純集計表.xlsx]n%表'!$B$110</c:f>
              <c:strCache>
                <c:ptCount val="1"/>
                <c:pt idx="0">
                  <c:v>生きていると思う</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'[2]n%表'!$D$110</c:f>
              <c:numCache>
                <c:formatCode>General</c:formatCode>
                <c:ptCount val="1"/>
                <c:pt idx="0">
                  <c:v>30.6</c:v>
                </c:pt>
              </c:numCache>
            </c:numRef>
          </c:val>
          <c:extLst>
            <c:ext xmlns:c16="http://schemas.microsoft.com/office/drawing/2014/chart" uri="{C3380CC4-5D6E-409C-BE32-E72D297353CC}">
              <c16:uniqueId val="{00000000-F762-4A9C-A2DF-E6C89159EC77}"/>
            </c:ext>
          </c:extLst>
        </c:ser>
        <c:ser>
          <c:idx val="1"/>
          <c:order val="1"/>
          <c:tx>
            <c:strRef>
              <c:f>'Z:\10計画グループ（23.7.12～）\200_万博計画T\12 アンケート関係\01 MRT\02 結果\東京\[【191111-1】【年間17】【東京都民向け】都市生活に関するアンケート_単純集計表.xlsx]n%表'!$B$111</c:f>
              <c:strCache>
                <c:ptCount val="1"/>
                <c:pt idx="0">
                  <c:v>どちらかというと生きていると思う</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'[2]n%表'!$D$111</c:f>
              <c:numCache>
                <c:formatCode>General</c:formatCode>
                <c:ptCount val="1"/>
                <c:pt idx="0">
                  <c:v>33.799999999999997</c:v>
                </c:pt>
              </c:numCache>
            </c:numRef>
          </c:val>
          <c:extLst>
            <c:ext xmlns:c16="http://schemas.microsoft.com/office/drawing/2014/chart" uri="{C3380CC4-5D6E-409C-BE32-E72D297353CC}">
              <c16:uniqueId val="{00000001-F762-4A9C-A2DF-E6C89159EC77}"/>
            </c:ext>
          </c:extLst>
        </c:ser>
        <c:ser>
          <c:idx val="2"/>
          <c:order val="2"/>
          <c:tx>
            <c:strRef>
              <c:f>'Z:\10計画グループ（23.7.12～）\200_万博計画T\12 アンケート関係\01 MRT\02 結果\東京\[【191111-1】【年間17】【東京都民向け】都市生活に関するアンケート_単純集計表.xlsx]n%表'!$B$112</c:f>
              <c:strCache>
                <c:ptCount val="1"/>
                <c:pt idx="0">
                  <c:v>どちらかというと生きていると思わない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'[2]n%表'!$D$112</c:f>
              <c:numCache>
                <c:formatCode>General</c:formatCode>
                <c:ptCount val="1"/>
                <c:pt idx="0">
                  <c:v>18.7</c:v>
                </c:pt>
              </c:numCache>
            </c:numRef>
          </c:val>
          <c:extLst>
            <c:ext xmlns:c16="http://schemas.microsoft.com/office/drawing/2014/chart" uri="{C3380CC4-5D6E-409C-BE32-E72D297353CC}">
              <c16:uniqueId val="{00000002-F762-4A9C-A2DF-E6C89159EC77}"/>
            </c:ext>
          </c:extLst>
        </c:ser>
        <c:ser>
          <c:idx val="3"/>
          <c:order val="3"/>
          <c:tx>
            <c:strRef>
              <c:f>'Z:\10計画グループ（23.7.12～）\200_万博計画T\12 アンケート関係\01 MRT\02 結果\東京\[【191111-1】【年間17】【東京都民向け】都市生活に関するアンケート_単純集計表.xlsx]n%表'!$B$113</c:f>
              <c:strCache>
                <c:ptCount val="1"/>
                <c:pt idx="0">
                  <c:v>生きていると思わない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'[2]n%表'!$D$113</c:f>
              <c:numCache>
                <c:formatCode>General</c:formatCode>
                <c:ptCount val="1"/>
                <c:pt idx="0">
                  <c:v>16.899999999999999</c:v>
                </c:pt>
              </c:numCache>
            </c:numRef>
          </c:val>
          <c:extLst>
            <c:ext xmlns:c16="http://schemas.microsoft.com/office/drawing/2014/chart" uri="{C3380CC4-5D6E-409C-BE32-E72D297353CC}">
              <c16:uniqueId val="{00000003-F762-4A9C-A2DF-E6C89159EC77}"/>
            </c:ext>
          </c:extLst>
        </c:ser>
        <c:dLbls>
          <c:showLegendKey val="0"/>
          <c:showVal val="0"/>
          <c:showCatName val="0"/>
          <c:showSerName val="0"/>
          <c:showPercent val="0"/>
          <c:showBubbleSize val="0"/>
        </c:dLbls>
        <c:gapWidth val="50"/>
        <c:overlap val="100"/>
        <c:axId val="1924966548"/>
        <c:axId val="1128266449"/>
      </c:barChart>
      <c:catAx>
        <c:axId val="1924966548"/>
        <c:scaling>
          <c:orientation val="maxMin"/>
        </c:scaling>
        <c:delete val="1"/>
        <c:axPos val="l"/>
        <c:majorTickMark val="in"/>
        <c:minorTickMark val="none"/>
        <c:tickLblPos val="nextTo"/>
        <c:crossAx val="1128266449"/>
        <c:crosses val="autoZero"/>
        <c:auto val="0"/>
        <c:lblAlgn val="ctr"/>
        <c:lblOffset val="100"/>
        <c:noMultiLvlLbl val="0"/>
      </c:catAx>
      <c:valAx>
        <c:axId val="1128266449"/>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924966548"/>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'n%表'!$B$242</c:f>
              <c:strCache>
                <c:ptCount val="1"/>
                <c:pt idx="0">
                  <c:v>生きていると思う</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'n%表'!$D$242</c:f>
              <c:numCache>
                <c:formatCode>0.0</c:formatCode>
                <c:ptCount val="1"/>
                <c:pt idx="0">
                  <c:v>29.6</c:v>
                </c:pt>
              </c:numCache>
            </c:numRef>
          </c:val>
          <c:extLst>
            <c:ext xmlns:c16="http://schemas.microsoft.com/office/drawing/2014/chart" uri="{C3380CC4-5D6E-409C-BE32-E72D297353CC}">
              <c16:uniqueId val="{00000000-979D-4145-8A92-F3005FFA25DD}"/>
            </c:ext>
          </c:extLst>
        </c:ser>
        <c:ser>
          <c:idx val="1"/>
          <c:order val="1"/>
          <c:tx>
            <c:strRef>
              <c:f>'n%表'!$B$243</c:f>
              <c:strCache>
                <c:ptCount val="1"/>
                <c:pt idx="0">
                  <c:v>どちらかというと生きていると思う</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'n%表'!$D$243</c:f>
              <c:numCache>
                <c:formatCode>0.0</c:formatCode>
                <c:ptCount val="1"/>
                <c:pt idx="0">
                  <c:v>38.700000000000003</c:v>
                </c:pt>
              </c:numCache>
            </c:numRef>
          </c:val>
          <c:extLst>
            <c:ext xmlns:c16="http://schemas.microsoft.com/office/drawing/2014/chart" uri="{C3380CC4-5D6E-409C-BE32-E72D297353CC}">
              <c16:uniqueId val="{00000001-979D-4145-8A92-F3005FFA25DD}"/>
            </c:ext>
          </c:extLst>
        </c:ser>
        <c:ser>
          <c:idx val="2"/>
          <c:order val="2"/>
          <c:tx>
            <c:strRef>
              <c:f>'n%表'!$B$244</c:f>
              <c:strCache>
                <c:ptCount val="1"/>
                <c:pt idx="0">
                  <c:v>どちらかというと生きていると思わない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'n%表'!$D$244</c:f>
              <c:numCache>
                <c:formatCode>0.0</c:formatCode>
                <c:ptCount val="1"/>
                <c:pt idx="0">
                  <c:v>20.8</c:v>
                </c:pt>
              </c:numCache>
            </c:numRef>
          </c:val>
          <c:extLst>
            <c:ext xmlns:c16="http://schemas.microsoft.com/office/drawing/2014/chart" uri="{C3380CC4-5D6E-409C-BE32-E72D297353CC}">
              <c16:uniqueId val="{00000002-979D-4145-8A92-F3005FFA25DD}"/>
            </c:ext>
          </c:extLst>
        </c:ser>
        <c:ser>
          <c:idx val="3"/>
          <c:order val="3"/>
          <c:tx>
            <c:strRef>
              <c:f>'n%表'!$B$245</c:f>
              <c:strCache>
                <c:ptCount val="1"/>
                <c:pt idx="0">
                  <c:v>生きていると思わない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'n%表'!$D$245</c:f>
              <c:numCache>
                <c:formatCode>0.0</c:formatCode>
                <c:ptCount val="1"/>
                <c:pt idx="0">
                  <c:v>10.9</c:v>
                </c:pt>
              </c:numCache>
            </c:numRef>
          </c:val>
          <c:extLst>
            <c:ext xmlns:c16="http://schemas.microsoft.com/office/drawing/2014/chart" uri="{C3380CC4-5D6E-409C-BE32-E72D297353CC}">
              <c16:uniqueId val="{00000003-979D-4145-8A92-F3005FFA25DD}"/>
            </c:ext>
          </c:extLst>
        </c:ser>
        <c:dLbls>
          <c:showLegendKey val="0"/>
          <c:showVal val="0"/>
          <c:showCatName val="0"/>
          <c:showSerName val="0"/>
          <c:showPercent val="0"/>
          <c:showBubbleSize val="0"/>
        </c:dLbls>
        <c:gapWidth val="50"/>
        <c:overlap val="100"/>
        <c:axId val="2031927175"/>
        <c:axId val="176041373"/>
      </c:barChart>
      <c:catAx>
        <c:axId val="2031927175"/>
        <c:scaling>
          <c:orientation val="maxMin"/>
        </c:scaling>
        <c:delete val="1"/>
        <c:axPos val="l"/>
        <c:majorTickMark val="in"/>
        <c:minorTickMark val="none"/>
        <c:tickLblPos val="nextTo"/>
        <c:crossAx val="176041373"/>
        <c:crosses val="autoZero"/>
        <c:auto val="0"/>
        <c:lblAlgn val="ctr"/>
        <c:lblOffset val="100"/>
        <c:noMultiLvlLbl val="0"/>
      </c:catAx>
      <c:valAx>
        <c:axId val="176041373"/>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2031927175"/>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465274286001611E-2"/>
          <c:y val="8.7431693989071038E-2"/>
          <c:w val="0.9518010681243535"/>
          <c:h val="0.82324726049576347"/>
        </c:manualLayout>
      </c:layout>
      <c:barChart>
        <c:barDir val="col"/>
        <c:grouping val="clustered"/>
        <c:varyColors val="0"/>
        <c:ser>
          <c:idx val="0"/>
          <c:order val="0"/>
          <c:tx>
            <c:strRef>
              <c:f>Sheet1!$C$3</c:f>
              <c:strCache>
                <c:ptCount val="1"/>
                <c:pt idx="0">
                  <c:v>転入</c:v>
                </c:pt>
              </c:strCache>
            </c:strRef>
          </c:tx>
          <c:spPr>
            <a:solidFill>
              <a:schemeClr val="accent1"/>
            </a:solidFill>
            <a:ln>
              <a:noFill/>
            </a:ln>
            <a:effectLst/>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8CD-4187-B046-55DD5A6EB90D}"/>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8CD-4187-B046-55DD5A6EB90D}"/>
                </c:ext>
              </c:extLst>
            </c:dLbl>
            <c:dLbl>
              <c:idx val="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8CD-4187-B046-55DD5A6EB90D}"/>
                </c:ext>
              </c:extLst>
            </c:dLbl>
            <c:dLbl>
              <c:idx val="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8CD-4187-B046-55DD5A6EB90D}"/>
                </c:ext>
              </c:extLst>
            </c:dLbl>
            <c:dLbl>
              <c:idx val="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8CD-4187-B046-55DD5A6EB90D}"/>
                </c:ext>
              </c:extLst>
            </c:dLbl>
            <c:dLbl>
              <c:idx val="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8CD-4187-B046-55DD5A6EB90D}"/>
                </c:ext>
              </c:extLst>
            </c:dLbl>
            <c:dLbl>
              <c:idx val="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8CD-4187-B046-55DD5A6EB90D}"/>
                </c:ext>
              </c:extLst>
            </c:dLbl>
            <c:dLbl>
              <c:idx val="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8CD-4187-B046-55DD5A6EB90D}"/>
                </c:ext>
              </c:extLst>
            </c:dLbl>
            <c:dLbl>
              <c:idx val="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8CD-4187-B046-55DD5A6EB90D}"/>
                </c:ext>
              </c:extLst>
            </c:dLbl>
            <c:dLbl>
              <c:idx val="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8CD-4187-B046-55DD5A6EB90D}"/>
                </c:ext>
              </c:extLst>
            </c:dLbl>
            <c:dLbl>
              <c:idx val="1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8CD-4187-B046-55DD5A6EB90D}"/>
                </c:ext>
              </c:extLst>
            </c:dLbl>
            <c:dLbl>
              <c:idx val="1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8CD-4187-B046-55DD5A6EB90D}"/>
                </c:ext>
              </c:extLst>
            </c:dLbl>
            <c:dLbl>
              <c:idx val="1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8CD-4187-B046-55DD5A6EB90D}"/>
                </c:ext>
              </c:extLst>
            </c:dLbl>
            <c:dLbl>
              <c:idx val="1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8CD-4187-B046-55DD5A6EB90D}"/>
                </c:ext>
              </c:extLst>
            </c:dLbl>
            <c:dLbl>
              <c:idx val="1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8CD-4187-B046-55DD5A6EB90D}"/>
                </c:ext>
              </c:extLst>
            </c:dLbl>
            <c:dLbl>
              <c:idx val="1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8CD-4187-B046-55DD5A6EB90D}"/>
                </c:ext>
              </c:extLst>
            </c:dLbl>
            <c:dLbl>
              <c:idx val="1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8CD-4187-B046-55DD5A6EB90D}"/>
                </c:ext>
              </c:extLst>
            </c:dLbl>
            <c:dLbl>
              <c:idx val="1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8CD-4187-B046-55DD5A6EB90D}"/>
                </c:ext>
              </c:extLst>
            </c:dLbl>
            <c:dLbl>
              <c:idx val="1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8CD-4187-B046-55DD5A6EB90D}"/>
                </c:ext>
              </c:extLst>
            </c:dLbl>
            <c:dLbl>
              <c:idx val="1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8CD-4187-B046-55DD5A6EB90D}"/>
                </c:ext>
              </c:extLst>
            </c:dLbl>
            <c:dLbl>
              <c:idx val="2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8CD-4187-B046-55DD5A6EB90D}"/>
                </c:ext>
              </c:extLst>
            </c:dLbl>
            <c:dLbl>
              <c:idx val="2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8CD-4187-B046-55DD5A6EB90D}"/>
                </c:ext>
              </c:extLst>
            </c:dLbl>
            <c:dLbl>
              <c:idx val="2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B8CD-4187-B046-55DD5A6EB90D}"/>
                </c:ext>
              </c:extLst>
            </c:dLbl>
            <c:dLbl>
              <c:idx val="2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B8CD-4187-B046-55DD5A6EB90D}"/>
                </c:ext>
              </c:extLst>
            </c:dLbl>
            <c:dLbl>
              <c:idx val="2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B8CD-4187-B046-55DD5A6EB90D}"/>
                </c:ext>
              </c:extLst>
            </c:dLbl>
            <c:dLbl>
              <c:idx val="2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B8CD-4187-B046-55DD5A6EB90D}"/>
                </c:ext>
              </c:extLst>
            </c:dLbl>
            <c:dLbl>
              <c:idx val="2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8CD-4187-B046-55DD5A6EB90D}"/>
                </c:ext>
              </c:extLst>
            </c:dLbl>
            <c:dLbl>
              <c:idx val="27"/>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B8CD-4187-B046-55DD5A6EB9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Sheet1!$B$4:$B$31</c:f>
              <c:strCache>
                <c:ptCount val="28"/>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strCache>
            </c:strRef>
          </c:cat>
          <c:val>
            <c:numRef>
              <c:f>Sheet1!$C$4:$C$31</c:f>
              <c:numCache>
                <c:formatCode>General</c:formatCode>
                <c:ptCount val="28"/>
                <c:pt idx="0">
                  <c:v>93</c:v>
                </c:pt>
                <c:pt idx="1">
                  <c:v>116</c:v>
                </c:pt>
                <c:pt idx="2">
                  <c:v>71</c:v>
                </c:pt>
                <c:pt idx="3">
                  <c:v>106</c:v>
                </c:pt>
                <c:pt idx="4">
                  <c:v>183</c:v>
                </c:pt>
                <c:pt idx="5">
                  <c:v>128</c:v>
                </c:pt>
                <c:pt idx="6">
                  <c:v>120</c:v>
                </c:pt>
                <c:pt idx="7">
                  <c:v>130</c:v>
                </c:pt>
                <c:pt idx="8">
                  <c:v>121</c:v>
                </c:pt>
                <c:pt idx="9">
                  <c:v>143</c:v>
                </c:pt>
                <c:pt idx="10">
                  <c:v>135</c:v>
                </c:pt>
                <c:pt idx="11">
                  <c:v>135</c:v>
                </c:pt>
                <c:pt idx="12">
                  <c:v>144</c:v>
                </c:pt>
                <c:pt idx="13">
                  <c:v>150</c:v>
                </c:pt>
                <c:pt idx="14">
                  <c:v>164</c:v>
                </c:pt>
                <c:pt idx="15">
                  <c:v>160</c:v>
                </c:pt>
                <c:pt idx="16">
                  <c:v>132</c:v>
                </c:pt>
                <c:pt idx="17">
                  <c:v>149</c:v>
                </c:pt>
                <c:pt idx="18">
                  <c:v>146</c:v>
                </c:pt>
                <c:pt idx="19">
                  <c:v>156</c:v>
                </c:pt>
                <c:pt idx="20">
                  <c:v>155</c:v>
                </c:pt>
                <c:pt idx="21">
                  <c:v>164</c:v>
                </c:pt>
                <c:pt idx="22">
                  <c:v>156</c:v>
                </c:pt>
                <c:pt idx="23">
                  <c:v>141</c:v>
                </c:pt>
                <c:pt idx="24">
                  <c:v>146</c:v>
                </c:pt>
                <c:pt idx="25">
                  <c:v>157</c:v>
                </c:pt>
                <c:pt idx="26">
                  <c:v>145</c:v>
                </c:pt>
                <c:pt idx="27">
                  <c:v>174</c:v>
                </c:pt>
              </c:numCache>
            </c:numRef>
          </c:val>
          <c:extLst>
            <c:ext xmlns:c16="http://schemas.microsoft.com/office/drawing/2014/chart" uri="{C3380CC4-5D6E-409C-BE32-E72D297353CC}">
              <c16:uniqueId val="{0000001C-B8CD-4187-B046-55DD5A6EB90D}"/>
            </c:ext>
          </c:extLst>
        </c:ser>
        <c:ser>
          <c:idx val="1"/>
          <c:order val="1"/>
          <c:tx>
            <c:strRef>
              <c:f>Sheet1!$D$3</c:f>
              <c:strCache>
                <c:ptCount val="1"/>
                <c:pt idx="0">
                  <c:v>転出</c:v>
                </c:pt>
              </c:strCache>
            </c:strRef>
          </c:tx>
          <c:spPr>
            <a:pattFill prst="pct60">
              <a:fgClr>
                <a:sysClr val="window" lastClr="FFFFFF"/>
              </a:fgClr>
              <a:bgClr>
                <a:srgbClr val="FF0000"/>
              </a:bgClr>
            </a:pattFill>
            <a:ln>
              <a:noFill/>
            </a:ln>
            <a:effectLst/>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B8CD-4187-B046-55DD5A6EB90D}"/>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B8CD-4187-B046-55DD5A6EB90D}"/>
                </c:ext>
              </c:extLst>
            </c:dLbl>
            <c:dLbl>
              <c:idx val="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B8CD-4187-B046-55DD5A6EB90D}"/>
                </c:ext>
              </c:extLst>
            </c:dLbl>
            <c:dLbl>
              <c:idx val="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B8CD-4187-B046-55DD5A6EB90D}"/>
                </c:ext>
              </c:extLst>
            </c:dLbl>
            <c:dLbl>
              <c:idx val="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B8CD-4187-B046-55DD5A6EB90D}"/>
                </c:ext>
              </c:extLst>
            </c:dLbl>
            <c:dLbl>
              <c:idx val="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B8CD-4187-B046-55DD5A6EB90D}"/>
                </c:ext>
              </c:extLst>
            </c:dLbl>
            <c:dLbl>
              <c:idx val="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B8CD-4187-B046-55DD5A6EB90D}"/>
                </c:ext>
              </c:extLst>
            </c:dLbl>
            <c:dLbl>
              <c:idx val="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B8CD-4187-B046-55DD5A6EB90D}"/>
                </c:ext>
              </c:extLst>
            </c:dLbl>
            <c:dLbl>
              <c:idx val="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B8CD-4187-B046-55DD5A6EB90D}"/>
                </c:ext>
              </c:extLst>
            </c:dLbl>
            <c:dLbl>
              <c:idx val="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B8CD-4187-B046-55DD5A6EB90D}"/>
                </c:ext>
              </c:extLst>
            </c:dLbl>
            <c:dLbl>
              <c:idx val="1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B8CD-4187-B046-55DD5A6EB90D}"/>
                </c:ext>
              </c:extLst>
            </c:dLbl>
            <c:dLbl>
              <c:idx val="1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B8CD-4187-B046-55DD5A6EB90D}"/>
                </c:ext>
              </c:extLst>
            </c:dLbl>
            <c:dLbl>
              <c:idx val="1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B8CD-4187-B046-55DD5A6EB90D}"/>
                </c:ext>
              </c:extLst>
            </c:dLbl>
            <c:dLbl>
              <c:idx val="1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B8CD-4187-B046-55DD5A6EB90D}"/>
                </c:ext>
              </c:extLst>
            </c:dLbl>
            <c:dLbl>
              <c:idx val="1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B8CD-4187-B046-55DD5A6EB90D}"/>
                </c:ext>
              </c:extLst>
            </c:dLbl>
            <c:dLbl>
              <c:idx val="1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B8CD-4187-B046-55DD5A6EB90D}"/>
                </c:ext>
              </c:extLst>
            </c:dLbl>
            <c:dLbl>
              <c:idx val="1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B8CD-4187-B046-55DD5A6EB90D}"/>
                </c:ext>
              </c:extLst>
            </c:dLbl>
            <c:dLbl>
              <c:idx val="1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B8CD-4187-B046-55DD5A6EB90D}"/>
                </c:ext>
              </c:extLst>
            </c:dLbl>
            <c:dLbl>
              <c:idx val="1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B8CD-4187-B046-55DD5A6EB90D}"/>
                </c:ext>
              </c:extLst>
            </c:dLbl>
            <c:dLbl>
              <c:idx val="1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B8CD-4187-B046-55DD5A6EB90D}"/>
                </c:ext>
              </c:extLst>
            </c:dLbl>
            <c:dLbl>
              <c:idx val="2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B8CD-4187-B046-55DD5A6EB90D}"/>
                </c:ext>
              </c:extLst>
            </c:dLbl>
            <c:dLbl>
              <c:idx val="2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B8CD-4187-B046-55DD5A6EB90D}"/>
                </c:ext>
              </c:extLst>
            </c:dLbl>
            <c:dLbl>
              <c:idx val="2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3-B8CD-4187-B046-55DD5A6EB90D}"/>
                </c:ext>
              </c:extLst>
            </c:dLbl>
            <c:dLbl>
              <c:idx val="2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4-B8CD-4187-B046-55DD5A6EB90D}"/>
                </c:ext>
              </c:extLst>
            </c:dLbl>
            <c:dLbl>
              <c:idx val="2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5-B8CD-4187-B046-55DD5A6EB90D}"/>
                </c:ext>
              </c:extLst>
            </c:dLbl>
            <c:dLbl>
              <c:idx val="2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6-B8CD-4187-B046-55DD5A6EB90D}"/>
                </c:ext>
              </c:extLst>
            </c:dLbl>
            <c:dLbl>
              <c:idx val="2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7-B8CD-4187-B046-55DD5A6EB90D}"/>
                </c:ext>
              </c:extLst>
            </c:dLbl>
            <c:dLbl>
              <c:idx val="27"/>
              <c:layout>
                <c:manualLayout>
                  <c:x val="1.0831299692851633E-2"/>
                  <c:y val="8.014479365048651E-17"/>
                </c:manualLayout>
              </c:layout>
              <c:tx>
                <c:rich>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r>
                      <a:rPr lang="en-US" altLang="ja-JP" sz="1200">
                        <a:solidFill>
                          <a:srgbClr val="FF0000"/>
                        </a:solidFill>
                      </a:rPr>
                      <a:t>-191</a:t>
                    </a:r>
                  </a:p>
                </c:rich>
              </c:tx>
              <c:numFmt formatCode="#,##0;&quot;▲ &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8-B8CD-4187-B046-55DD5A6EB9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Sheet1!$B$4:$B$31</c:f>
              <c:strCache>
                <c:ptCount val="28"/>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strCache>
            </c:strRef>
          </c:cat>
          <c:val>
            <c:numRef>
              <c:f>Sheet1!$D$4:$D$31</c:f>
              <c:numCache>
                <c:formatCode>General</c:formatCode>
                <c:ptCount val="28"/>
                <c:pt idx="0">
                  <c:v>-139</c:v>
                </c:pt>
                <c:pt idx="1">
                  <c:v>-190</c:v>
                </c:pt>
                <c:pt idx="2">
                  <c:v>-204</c:v>
                </c:pt>
                <c:pt idx="3">
                  <c:v>-264</c:v>
                </c:pt>
                <c:pt idx="4">
                  <c:v>-215</c:v>
                </c:pt>
                <c:pt idx="5">
                  <c:v>-214</c:v>
                </c:pt>
                <c:pt idx="6">
                  <c:v>-252</c:v>
                </c:pt>
                <c:pt idx="7">
                  <c:v>-242</c:v>
                </c:pt>
                <c:pt idx="8">
                  <c:v>-307</c:v>
                </c:pt>
                <c:pt idx="9">
                  <c:v>-253</c:v>
                </c:pt>
                <c:pt idx="10">
                  <c:v>-269</c:v>
                </c:pt>
                <c:pt idx="11">
                  <c:v>-312</c:v>
                </c:pt>
                <c:pt idx="12">
                  <c:v>-292</c:v>
                </c:pt>
                <c:pt idx="13">
                  <c:v>-239</c:v>
                </c:pt>
                <c:pt idx="14">
                  <c:v>-252</c:v>
                </c:pt>
                <c:pt idx="15">
                  <c:v>-284</c:v>
                </c:pt>
                <c:pt idx="16">
                  <c:v>-251</c:v>
                </c:pt>
                <c:pt idx="17">
                  <c:v>-238</c:v>
                </c:pt>
                <c:pt idx="18">
                  <c:v>-256</c:v>
                </c:pt>
                <c:pt idx="19">
                  <c:v>-244</c:v>
                </c:pt>
                <c:pt idx="20">
                  <c:v>-251</c:v>
                </c:pt>
                <c:pt idx="21">
                  <c:v>-218</c:v>
                </c:pt>
                <c:pt idx="22">
                  <c:v>-232</c:v>
                </c:pt>
                <c:pt idx="23">
                  <c:v>-198</c:v>
                </c:pt>
                <c:pt idx="24">
                  <c:v>-210</c:v>
                </c:pt>
                <c:pt idx="25">
                  <c:v>-210</c:v>
                </c:pt>
                <c:pt idx="26">
                  <c:v>-206</c:v>
                </c:pt>
                <c:pt idx="27">
                  <c:v>-191</c:v>
                </c:pt>
              </c:numCache>
            </c:numRef>
          </c:val>
          <c:extLst>
            <c:ext xmlns:c16="http://schemas.microsoft.com/office/drawing/2014/chart" uri="{C3380CC4-5D6E-409C-BE32-E72D297353CC}">
              <c16:uniqueId val="{00000039-B8CD-4187-B046-55DD5A6EB90D}"/>
            </c:ext>
          </c:extLst>
        </c:ser>
        <c:dLbls>
          <c:showLegendKey val="0"/>
          <c:showVal val="0"/>
          <c:showCatName val="0"/>
          <c:showSerName val="0"/>
          <c:showPercent val="0"/>
          <c:showBubbleSize val="0"/>
        </c:dLbls>
        <c:gapWidth val="219"/>
        <c:overlap val="100"/>
        <c:axId val="1215536415"/>
        <c:axId val="1215534751"/>
      </c:barChart>
      <c:lineChart>
        <c:grouping val="standard"/>
        <c:varyColors val="0"/>
        <c:ser>
          <c:idx val="2"/>
          <c:order val="2"/>
          <c:tx>
            <c:strRef>
              <c:f>Sheet1!$E$3</c:f>
              <c:strCache>
                <c:ptCount val="1"/>
                <c:pt idx="0">
                  <c:v>転出超過</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27"/>
              <c:layout>
                <c:manualLayout>
                  <c:x val="-8.359087676704036E-3"/>
                  <c:y val="5.3372966602940594E-2"/>
                </c:manualLayout>
              </c:layout>
              <c:numFmt formatCode="#,##0;&quot;▲ &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A-B8CD-4187-B046-55DD5A6EB90D}"/>
                </c:ext>
              </c:extLst>
            </c:dLbl>
            <c:numFmt formatCode="#,##0;&quot;▲ &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Sheet1!$B$4:$B$31</c:f>
              <c:strCache>
                <c:ptCount val="28"/>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strCache>
            </c:strRef>
          </c:cat>
          <c:val>
            <c:numRef>
              <c:f>Sheet1!$E$4:$E$31</c:f>
              <c:numCache>
                <c:formatCode>General</c:formatCode>
                <c:ptCount val="28"/>
                <c:pt idx="0">
                  <c:v>-46</c:v>
                </c:pt>
                <c:pt idx="1">
                  <c:v>-74</c:v>
                </c:pt>
                <c:pt idx="2">
                  <c:v>-133</c:v>
                </c:pt>
                <c:pt idx="3">
                  <c:v>-158</c:v>
                </c:pt>
                <c:pt idx="4">
                  <c:v>-32</c:v>
                </c:pt>
                <c:pt idx="5">
                  <c:v>-86</c:v>
                </c:pt>
                <c:pt idx="6">
                  <c:v>-132</c:v>
                </c:pt>
                <c:pt idx="7">
                  <c:v>-112</c:v>
                </c:pt>
                <c:pt idx="8">
                  <c:v>-186</c:v>
                </c:pt>
                <c:pt idx="9">
                  <c:v>-110</c:v>
                </c:pt>
                <c:pt idx="10">
                  <c:v>-134</c:v>
                </c:pt>
                <c:pt idx="11">
                  <c:v>-177</c:v>
                </c:pt>
                <c:pt idx="12">
                  <c:v>-148</c:v>
                </c:pt>
                <c:pt idx="13">
                  <c:v>-89</c:v>
                </c:pt>
                <c:pt idx="14">
                  <c:v>-88</c:v>
                </c:pt>
                <c:pt idx="15">
                  <c:v>-124</c:v>
                </c:pt>
                <c:pt idx="16">
                  <c:v>-119</c:v>
                </c:pt>
                <c:pt idx="17">
                  <c:v>-89</c:v>
                </c:pt>
                <c:pt idx="18">
                  <c:v>-110</c:v>
                </c:pt>
                <c:pt idx="19">
                  <c:v>-88</c:v>
                </c:pt>
                <c:pt idx="20">
                  <c:v>-96</c:v>
                </c:pt>
                <c:pt idx="21">
                  <c:v>-54</c:v>
                </c:pt>
                <c:pt idx="22">
                  <c:v>-76</c:v>
                </c:pt>
                <c:pt idx="23">
                  <c:v>-57</c:v>
                </c:pt>
                <c:pt idx="24">
                  <c:v>-64</c:v>
                </c:pt>
                <c:pt idx="25">
                  <c:v>-53</c:v>
                </c:pt>
                <c:pt idx="26">
                  <c:v>-61</c:v>
                </c:pt>
                <c:pt idx="27">
                  <c:v>-17</c:v>
                </c:pt>
              </c:numCache>
            </c:numRef>
          </c:val>
          <c:smooth val="0"/>
          <c:extLst>
            <c:ext xmlns:c16="http://schemas.microsoft.com/office/drawing/2014/chart" uri="{C3380CC4-5D6E-409C-BE32-E72D297353CC}">
              <c16:uniqueId val="{0000003B-B8CD-4187-B046-55DD5A6EB90D}"/>
            </c:ext>
          </c:extLst>
        </c:ser>
        <c:dLbls>
          <c:showLegendKey val="0"/>
          <c:showVal val="0"/>
          <c:showCatName val="0"/>
          <c:showSerName val="0"/>
          <c:showPercent val="0"/>
          <c:showBubbleSize val="0"/>
        </c:dLbls>
        <c:marker val="1"/>
        <c:smooth val="0"/>
        <c:axId val="1215536415"/>
        <c:axId val="1215534751"/>
      </c:lineChart>
      <c:catAx>
        <c:axId val="121553641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5534751"/>
        <c:crosses val="autoZero"/>
        <c:auto val="1"/>
        <c:lblAlgn val="ctr"/>
        <c:lblOffset val="100"/>
        <c:noMultiLvlLbl val="0"/>
      </c:catAx>
      <c:valAx>
        <c:axId val="1215534751"/>
        <c:scaling>
          <c:orientation val="minMax"/>
          <c:max val="200"/>
        </c:scaling>
        <c:delete val="0"/>
        <c:axPos val="l"/>
        <c:majorGridlines>
          <c:spPr>
            <a:ln w="6350" cap="flat" cmpd="sng" algn="ctr">
              <a:solidFill>
                <a:sysClr val="windowText" lastClr="000000">
                  <a:lumMod val="15000"/>
                  <a:lumOff val="85000"/>
                  <a:alpha val="70000"/>
                </a:sys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dirty="0" smtClean="0"/>
                  <a:t>（社）</a:t>
                </a:r>
                <a:endParaRPr lang="ja-JP" altLang="en-US" dirty="0"/>
              </a:p>
            </c:rich>
          </c:tx>
          <c:layout>
            <c:manualLayout>
              <c:xMode val="edge"/>
              <c:yMode val="edge"/>
              <c:x val="0"/>
              <c:y val="1.733092117062672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5536415"/>
        <c:crosses val="autoZero"/>
        <c:crossBetween val="between"/>
      </c:valAx>
      <c:spPr>
        <a:noFill/>
        <a:ln>
          <a:noFill/>
        </a:ln>
        <a:effectLst/>
      </c:spPr>
    </c:plotArea>
    <c:legend>
      <c:legendPos val="t"/>
      <c:layout>
        <c:manualLayout>
          <c:xMode val="edge"/>
          <c:yMode val="edge"/>
          <c:x val="0.31283502345276404"/>
          <c:y val="3.9905858163523975E-2"/>
          <c:w val="0.37432971738495241"/>
          <c:h val="4.754149993545888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'n%表'!$B$141</c:f>
              <c:strCache>
                <c:ptCount val="1"/>
                <c:pt idx="0">
                  <c:v>あてはまる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'n%表'!$D$141</c:f>
              <c:numCache>
                <c:formatCode>0.0</c:formatCode>
                <c:ptCount val="1"/>
                <c:pt idx="0">
                  <c:v>24.5</c:v>
                </c:pt>
              </c:numCache>
            </c:numRef>
          </c:val>
          <c:extLst>
            <c:ext xmlns:c16="http://schemas.microsoft.com/office/drawing/2014/chart" uri="{C3380CC4-5D6E-409C-BE32-E72D297353CC}">
              <c16:uniqueId val="{00000000-7035-4B2F-AD13-323BC0197A5B}"/>
            </c:ext>
          </c:extLst>
        </c:ser>
        <c:ser>
          <c:idx val="1"/>
          <c:order val="1"/>
          <c:tx>
            <c:strRef>
              <c:f>'n%表'!$B$142</c:f>
              <c:strCache>
                <c:ptCount val="1"/>
                <c:pt idx="0">
                  <c:v>どちらかというとあてはまる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'n%表'!$D$142</c:f>
              <c:numCache>
                <c:formatCode>0.0</c:formatCode>
                <c:ptCount val="1"/>
                <c:pt idx="0">
                  <c:v>46.7</c:v>
                </c:pt>
              </c:numCache>
            </c:numRef>
          </c:val>
          <c:extLst>
            <c:ext xmlns:c16="http://schemas.microsoft.com/office/drawing/2014/chart" uri="{C3380CC4-5D6E-409C-BE32-E72D297353CC}">
              <c16:uniqueId val="{00000001-7035-4B2F-AD13-323BC0197A5B}"/>
            </c:ext>
          </c:extLst>
        </c:ser>
        <c:ser>
          <c:idx val="2"/>
          <c:order val="2"/>
          <c:tx>
            <c:strRef>
              <c:f>'n%表'!$B$143</c:f>
              <c:strCache>
                <c:ptCount val="1"/>
                <c:pt idx="0">
                  <c:v>どちらかというとあてはまらない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'n%表'!$D$143</c:f>
              <c:numCache>
                <c:formatCode>0.0</c:formatCode>
                <c:ptCount val="1"/>
                <c:pt idx="0">
                  <c:v>23.6</c:v>
                </c:pt>
              </c:numCache>
            </c:numRef>
          </c:val>
          <c:extLst>
            <c:ext xmlns:c16="http://schemas.microsoft.com/office/drawing/2014/chart" uri="{C3380CC4-5D6E-409C-BE32-E72D297353CC}">
              <c16:uniqueId val="{00000002-7035-4B2F-AD13-323BC0197A5B}"/>
            </c:ext>
          </c:extLst>
        </c:ser>
        <c:ser>
          <c:idx val="3"/>
          <c:order val="3"/>
          <c:tx>
            <c:strRef>
              <c:f>'n%表'!$B$144</c:f>
              <c:strCache>
                <c:ptCount val="1"/>
                <c:pt idx="0">
                  <c:v>あてはまらない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'n%表'!$D$144</c:f>
              <c:numCache>
                <c:formatCode>0.0</c:formatCode>
                <c:ptCount val="1"/>
                <c:pt idx="0">
                  <c:v>5.2</c:v>
                </c:pt>
              </c:numCache>
            </c:numRef>
          </c:val>
          <c:extLst>
            <c:ext xmlns:c16="http://schemas.microsoft.com/office/drawing/2014/chart" uri="{C3380CC4-5D6E-409C-BE32-E72D297353CC}">
              <c16:uniqueId val="{00000003-7035-4B2F-AD13-323BC0197A5B}"/>
            </c:ext>
          </c:extLst>
        </c:ser>
        <c:dLbls>
          <c:showLegendKey val="0"/>
          <c:showVal val="0"/>
          <c:showCatName val="0"/>
          <c:showSerName val="0"/>
          <c:showPercent val="0"/>
          <c:showBubbleSize val="0"/>
        </c:dLbls>
        <c:gapWidth val="50"/>
        <c:overlap val="100"/>
        <c:axId val="1622135821"/>
        <c:axId val="681747431"/>
      </c:barChart>
      <c:catAx>
        <c:axId val="1622135821"/>
        <c:scaling>
          <c:orientation val="maxMin"/>
        </c:scaling>
        <c:delete val="1"/>
        <c:axPos val="l"/>
        <c:majorTickMark val="in"/>
        <c:minorTickMark val="none"/>
        <c:tickLblPos val="nextTo"/>
        <c:crossAx val="681747431"/>
        <c:crosses val="autoZero"/>
        <c:auto val="0"/>
        <c:lblAlgn val="ctr"/>
        <c:lblOffset val="100"/>
        <c:noMultiLvlLbl val="0"/>
      </c:catAx>
      <c:valAx>
        <c:axId val="681747431"/>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622135821"/>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'n%表'!$B$253</c:f>
              <c:strCache>
                <c:ptCount val="1"/>
                <c:pt idx="0">
                  <c:v>あてはまる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'n%表'!$D$253</c:f>
              <c:numCache>
                <c:formatCode>0.0</c:formatCode>
                <c:ptCount val="1"/>
                <c:pt idx="0">
                  <c:v>16.100000000000001</c:v>
                </c:pt>
              </c:numCache>
            </c:numRef>
          </c:val>
          <c:extLst>
            <c:ext xmlns:c16="http://schemas.microsoft.com/office/drawing/2014/chart" uri="{C3380CC4-5D6E-409C-BE32-E72D297353CC}">
              <c16:uniqueId val="{00000000-172F-4081-B0B7-D981D0BF82B9}"/>
            </c:ext>
          </c:extLst>
        </c:ser>
        <c:ser>
          <c:idx val="1"/>
          <c:order val="1"/>
          <c:tx>
            <c:strRef>
              <c:f>'n%表'!$B$254</c:f>
              <c:strCache>
                <c:ptCount val="1"/>
                <c:pt idx="0">
                  <c:v>どちらかというとあてはまる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'n%表'!$D$254</c:f>
              <c:numCache>
                <c:formatCode>0.0</c:formatCode>
                <c:ptCount val="1"/>
                <c:pt idx="0">
                  <c:v>52.4</c:v>
                </c:pt>
              </c:numCache>
            </c:numRef>
          </c:val>
          <c:extLst>
            <c:ext xmlns:c16="http://schemas.microsoft.com/office/drawing/2014/chart" uri="{C3380CC4-5D6E-409C-BE32-E72D297353CC}">
              <c16:uniqueId val="{00000001-172F-4081-B0B7-D981D0BF82B9}"/>
            </c:ext>
          </c:extLst>
        </c:ser>
        <c:ser>
          <c:idx val="2"/>
          <c:order val="2"/>
          <c:tx>
            <c:strRef>
              <c:f>'n%表'!$B$255</c:f>
              <c:strCache>
                <c:ptCount val="1"/>
                <c:pt idx="0">
                  <c:v>どちらかというとあてはまらない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'n%表'!$D$255</c:f>
              <c:numCache>
                <c:formatCode>0.0</c:formatCode>
                <c:ptCount val="1"/>
                <c:pt idx="0">
                  <c:v>27.6</c:v>
                </c:pt>
              </c:numCache>
            </c:numRef>
          </c:val>
          <c:extLst>
            <c:ext xmlns:c16="http://schemas.microsoft.com/office/drawing/2014/chart" uri="{C3380CC4-5D6E-409C-BE32-E72D297353CC}">
              <c16:uniqueId val="{00000002-172F-4081-B0B7-D981D0BF82B9}"/>
            </c:ext>
          </c:extLst>
        </c:ser>
        <c:ser>
          <c:idx val="3"/>
          <c:order val="3"/>
          <c:tx>
            <c:strRef>
              <c:f>'n%表'!$B$256</c:f>
              <c:strCache>
                <c:ptCount val="1"/>
                <c:pt idx="0">
                  <c:v>あてはまらない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'n%表'!$D$256</c:f>
              <c:numCache>
                <c:formatCode>0.0</c:formatCode>
                <c:ptCount val="1"/>
                <c:pt idx="0">
                  <c:v>3.9</c:v>
                </c:pt>
              </c:numCache>
            </c:numRef>
          </c:val>
          <c:extLst>
            <c:ext xmlns:c16="http://schemas.microsoft.com/office/drawing/2014/chart" uri="{C3380CC4-5D6E-409C-BE32-E72D297353CC}">
              <c16:uniqueId val="{00000003-172F-4081-B0B7-D981D0BF82B9}"/>
            </c:ext>
          </c:extLst>
        </c:ser>
        <c:dLbls>
          <c:showLegendKey val="0"/>
          <c:showVal val="0"/>
          <c:showCatName val="0"/>
          <c:showSerName val="0"/>
          <c:showPercent val="0"/>
          <c:showBubbleSize val="0"/>
        </c:dLbls>
        <c:gapWidth val="50"/>
        <c:overlap val="100"/>
        <c:axId val="1967617997"/>
        <c:axId val="726843606"/>
      </c:barChart>
      <c:catAx>
        <c:axId val="1967617997"/>
        <c:scaling>
          <c:orientation val="maxMin"/>
        </c:scaling>
        <c:delete val="1"/>
        <c:axPos val="l"/>
        <c:majorTickMark val="in"/>
        <c:minorTickMark val="none"/>
        <c:tickLblPos val="nextTo"/>
        <c:crossAx val="726843606"/>
        <c:crosses val="autoZero"/>
        <c:auto val="0"/>
        <c:lblAlgn val="ctr"/>
        <c:lblOffset val="100"/>
        <c:noMultiLvlLbl val="0"/>
      </c:catAx>
      <c:valAx>
        <c:axId val="726843606"/>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967617997"/>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'n%表'!$B$121</c:f>
              <c:strCache>
                <c:ptCount val="1"/>
                <c:pt idx="0">
                  <c:v>あてはまる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'n%表'!$D$121</c:f>
              <c:numCache>
                <c:formatCode>0.0</c:formatCode>
                <c:ptCount val="1"/>
                <c:pt idx="0">
                  <c:v>24.5</c:v>
                </c:pt>
              </c:numCache>
            </c:numRef>
          </c:val>
          <c:extLst>
            <c:ext xmlns:c16="http://schemas.microsoft.com/office/drawing/2014/chart" uri="{C3380CC4-5D6E-409C-BE32-E72D297353CC}">
              <c16:uniqueId val="{00000000-1192-44C3-86E9-489CAFA5F295}"/>
            </c:ext>
          </c:extLst>
        </c:ser>
        <c:ser>
          <c:idx val="1"/>
          <c:order val="1"/>
          <c:tx>
            <c:strRef>
              <c:f>'n%表'!$B$122</c:f>
              <c:strCache>
                <c:ptCount val="1"/>
                <c:pt idx="0">
                  <c:v>どちらかというとあてはまる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'n%表'!$D$122</c:f>
              <c:numCache>
                <c:formatCode>0.0</c:formatCode>
                <c:ptCount val="1"/>
                <c:pt idx="0">
                  <c:v>49.6</c:v>
                </c:pt>
              </c:numCache>
            </c:numRef>
          </c:val>
          <c:extLst>
            <c:ext xmlns:c16="http://schemas.microsoft.com/office/drawing/2014/chart" uri="{C3380CC4-5D6E-409C-BE32-E72D297353CC}">
              <c16:uniqueId val="{00000001-1192-44C3-86E9-489CAFA5F295}"/>
            </c:ext>
          </c:extLst>
        </c:ser>
        <c:ser>
          <c:idx val="2"/>
          <c:order val="2"/>
          <c:tx>
            <c:strRef>
              <c:f>'n%表'!$B$123</c:f>
              <c:strCache>
                <c:ptCount val="1"/>
                <c:pt idx="0">
                  <c:v>どちらかというとあてはまらない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'n%表'!$D$123</c:f>
              <c:numCache>
                <c:formatCode>0.0</c:formatCode>
                <c:ptCount val="1"/>
                <c:pt idx="0">
                  <c:v>20.5</c:v>
                </c:pt>
              </c:numCache>
            </c:numRef>
          </c:val>
          <c:extLst>
            <c:ext xmlns:c16="http://schemas.microsoft.com/office/drawing/2014/chart" uri="{C3380CC4-5D6E-409C-BE32-E72D297353CC}">
              <c16:uniqueId val="{00000002-1192-44C3-86E9-489CAFA5F295}"/>
            </c:ext>
          </c:extLst>
        </c:ser>
        <c:ser>
          <c:idx val="3"/>
          <c:order val="3"/>
          <c:tx>
            <c:strRef>
              <c:f>'n%表'!$B$124</c:f>
              <c:strCache>
                <c:ptCount val="1"/>
                <c:pt idx="0">
                  <c:v>あてはまらない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'n%表'!$D$124</c:f>
              <c:numCache>
                <c:formatCode>0.0</c:formatCode>
                <c:ptCount val="1"/>
                <c:pt idx="0">
                  <c:v>5.4</c:v>
                </c:pt>
              </c:numCache>
            </c:numRef>
          </c:val>
          <c:extLst>
            <c:ext xmlns:c16="http://schemas.microsoft.com/office/drawing/2014/chart" uri="{C3380CC4-5D6E-409C-BE32-E72D297353CC}">
              <c16:uniqueId val="{00000003-1192-44C3-86E9-489CAFA5F295}"/>
            </c:ext>
          </c:extLst>
        </c:ser>
        <c:dLbls>
          <c:showLegendKey val="0"/>
          <c:showVal val="0"/>
          <c:showCatName val="0"/>
          <c:showSerName val="0"/>
          <c:showPercent val="0"/>
          <c:showBubbleSize val="0"/>
        </c:dLbls>
        <c:gapWidth val="50"/>
        <c:overlap val="100"/>
        <c:axId val="533173186"/>
        <c:axId val="628487793"/>
      </c:barChart>
      <c:catAx>
        <c:axId val="533173186"/>
        <c:scaling>
          <c:orientation val="maxMin"/>
        </c:scaling>
        <c:delete val="1"/>
        <c:axPos val="l"/>
        <c:majorTickMark val="in"/>
        <c:minorTickMark val="none"/>
        <c:tickLblPos val="nextTo"/>
        <c:crossAx val="628487793"/>
        <c:crosses val="autoZero"/>
        <c:auto val="0"/>
        <c:lblAlgn val="ctr"/>
        <c:lblOffset val="100"/>
        <c:noMultiLvlLbl val="0"/>
      </c:catAx>
      <c:valAx>
        <c:axId val="628487793"/>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533173186"/>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'n%表'!$B$152</c:f>
              <c:strCache>
                <c:ptCount val="1"/>
                <c:pt idx="0">
                  <c:v>愛着を感じている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'n%表'!$D$152</c:f>
              <c:numCache>
                <c:formatCode>0.0</c:formatCode>
                <c:ptCount val="1"/>
                <c:pt idx="0">
                  <c:v>36</c:v>
                </c:pt>
              </c:numCache>
            </c:numRef>
          </c:val>
          <c:extLst>
            <c:ext xmlns:c16="http://schemas.microsoft.com/office/drawing/2014/chart" uri="{C3380CC4-5D6E-409C-BE32-E72D297353CC}">
              <c16:uniqueId val="{00000000-E8C2-4099-9501-836618199651}"/>
            </c:ext>
          </c:extLst>
        </c:ser>
        <c:ser>
          <c:idx val="1"/>
          <c:order val="1"/>
          <c:tx>
            <c:strRef>
              <c:f>'n%表'!$B$153</c:f>
              <c:strCache>
                <c:ptCount val="1"/>
                <c:pt idx="0">
                  <c:v>どちらかというと愛着を感じている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'n%表'!$D$153</c:f>
              <c:numCache>
                <c:formatCode>0.0</c:formatCode>
                <c:ptCount val="1"/>
                <c:pt idx="0">
                  <c:v>46.6</c:v>
                </c:pt>
              </c:numCache>
            </c:numRef>
          </c:val>
          <c:extLst>
            <c:ext xmlns:c16="http://schemas.microsoft.com/office/drawing/2014/chart" uri="{C3380CC4-5D6E-409C-BE32-E72D297353CC}">
              <c16:uniqueId val="{00000001-E8C2-4099-9501-836618199651}"/>
            </c:ext>
          </c:extLst>
        </c:ser>
        <c:ser>
          <c:idx val="2"/>
          <c:order val="2"/>
          <c:tx>
            <c:strRef>
              <c:f>'n%表'!$B$154</c:f>
              <c:strCache>
                <c:ptCount val="1"/>
                <c:pt idx="0">
                  <c:v>どちらかというと愛着を感じていない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'n%表'!$D$154</c:f>
              <c:numCache>
                <c:formatCode>0.0</c:formatCode>
                <c:ptCount val="1"/>
                <c:pt idx="0">
                  <c:v>12</c:v>
                </c:pt>
              </c:numCache>
            </c:numRef>
          </c:val>
          <c:extLst>
            <c:ext xmlns:c16="http://schemas.microsoft.com/office/drawing/2014/chart" uri="{C3380CC4-5D6E-409C-BE32-E72D297353CC}">
              <c16:uniqueId val="{00000002-E8C2-4099-9501-836618199651}"/>
            </c:ext>
          </c:extLst>
        </c:ser>
        <c:ser>
          <c:idx val="3"/>
          <c:order val="3"/>
          <c:tx>
            <c:strRef>
              <c:f>'n%表'!$B$155</c:f>
              <c:strCache>
                <c:ptCount val="1"/>
                <c:pt idx="0">
                  <c:v>愛着を感じていない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'n%表'!$D$155</c:f>
              <c:numCache>
                <c:formatCode>0.0</c:formatCode>
                <c:ptCount val="1"/>
                <c:pt idx="0">
                  <c:v>5.4</c:v>
                </c:pt>
              </c:numCache>
            </c:numRef>
          </c:val>
          <c:extLst>
            <c:ext xmlns:c16="http://schemas.microsoft.com/office/drawing/2014/chart" uri="{C3380CC4-5D6E-409C-BE32-E72D297353CC}">
              <c16:uniqueId val="{00000003-E8C2-4099-9501-836618199651}"/>
            </c:ext>
          </c:extLst>
        </c:ser>
        <c:dLbls>
          <c:showLegendKey val="0"/>
          <c:showVal val="0"/>
          <c:showCatName val="0"/>
          <c:showSerName val="0"/>
          <c:showPercent val="0"/>
          <c:showBubbleSize val="0"/>
        </c:dLbls>
        <c:gapWidth val="50"/>
        <c:overlap val="100"/>
        <c:axId val="1059080630"/>
        <c:axId val="280223635"/>
      </c:barChart>
      <c:catAx>
        <c:axId val="1059080630"/>
        <c:scaling>
          <c:orientation val="maxMin"/>
        </c:scaling>
        <c:delete val="1"/>
        <c:axPos val="l"/>
        <c:majorTickMark val="in"/>
        <c:minorTickMark val="none"/>
        <c:tickLblPos val="nextTo"/>
        <c:crossAx val="280223635"/>
        <c:crosses val="autoZero"/>
        <c:auto val="0"/>
        <c:lblAlgn val="ctr"/>
        <c:lblOffset val="100"/>
        <c:noMultiLvlLbl val="0"/>
      </c:catAx>
      <c:valAx>
        <c:axId val="280223635"/>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059080630"/>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'n%表'!$B$264</c:f>
              <c:strCache>
                <c:ptCount val="1"/>
                <c:pt idx="0">
                  <c:v>愛着を感じている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'n%表'!$D$264</c:f>
              <c:numCache>
                <c:formatCode>0.0</c:formatCode>
                <c:ptCount val="1"/>
                <c:pt idx="0">
                  <c:v>32.799999999999997</c:v>
                </c:pt>
              </c:numCache>
            </c:numRef>
          </c:val>
          <c:extLst>
            <c:ext xmlns:c16="http://schemas.microsoft.com/office/drawing/2014/chart" uri="{C3380CC4-5D6E-409C-BE32-E72D297353CC}">
              <c16:uniqueId val="{00000000-CA2A-486A-93C2-308CDABEFAF7}"/>
            </c:ext>
          </c:extLst>
        </c:ser>
        <c:ser>
          <c:idx val="1"/>
          <c:order val="1"/>
          <c:tx>
            <c:strRef>
              <c:f>'n%表'!$B$265</c:f>
              <c:strCache>
                <c:ptCount val="1"/>
                <c:pt idx="0">
                  <c:v>どちらかというと愛着を感じている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'n%表'!$D$265</c:f>
              <c:numCache>
                <c:formatCode>0.0</c:formatCode>
                <c:ptCount val="1"/>
                <c:pt idx="0">
                  <c:v>47.6</c:v>
                </c:pt>
              </c:numCache>
            </c:numRef>
          </c:val>
          <c:extLst>
            <c:ext xmlns:c16="http://schemas.microsoft.com/office/drawing/2014/chart" uri="{C3380CC4-5D6E-409C-BE32-E72D297353CC}">
              <c16:uniqueId val="{00000001-CA2A-486A-93C2-308CDABEFAF7}"/>
            </c:ext>
          </c:extLst>
        </c:ser>
        <c:ser>
          <c:idx val="2"/>
          <c:order val="2"/>
          <c:tx>
            <c:strRef>
              <c:f>'n%表'!$B$266</c:f>
              <c:strCache>
                <c:ptCount val="1"/>
                <c:pt idx="0">
                  <c:v>どちらかというと愛着を感じていない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'n%表'!$D$266</c:f>
              <c:numCache>
                <c:formatCode>0.0</c:formatCode>
                <c:ptCount val="1"/>
                <c:pt idx="0">
                  <c:v>15.7</c:v>
                </c:pt>
              </c:numCache>
            </c:numRef>
          </c:val>
          <c:extLst>
            <c:ext xmlns:c16="http://schemas.microsoft.com/office/drawing/2014/chart" uri="{C3380CC4-5D6E-409C-BE32-E72D297353CC}">
              <c16:uniqueId val="{00000002-CA2A-486A-93C2-308CDABEFAF7}"/>
            </c:ext>
          </c:extLst>
        </c:ser>
        <c:ser>
          <c:idx val="3"/>
          <c:order val="3"/>
          <c:tx>
            <c:strRef>
              <c:f>'n%表'!$B$267</c:f>
              <c:strCache>
                <c:ptCount val="1"/>
                <c:pt idx="0">
                  <c:v>愛着を感じていない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'n%表'!$D$267</c:f>
              <c:numCache>
                <c:formatCode>0.0</c:formatCode>
                <c:ptCount val="1"/>
                <c:pt idx="0">
                  <c:v>3.9</c:v>
                </c:pt>
              </c:numCache>
            </c:numRef>
          </c:val>
          <c:extLst>
            <c:ext xmlns:c16="http://schemas.microsoft.com/office/drawing/2014/chart" uri="{C3380CC4-5D6E-409C-BE32-E72D297353CC}">
              <c16:uniqueId val="{00000003-CA2A-486A-93C2-308CDABEFAF7}"/>
            </c:ext>
          </c:extLst>
        </c:ser>
        <c:dLbls>
          <c:showLegendKey val="0"/>
          <c:showVal val="0"/>
          <c:showCatName val="0"/>
          <c:showSerName val="0"/>
          <c:showPercent val="0"/>
          <c:showBubbleSize val="0"/>
        </c:dLbls>
        <c:gapWidth val="50"/>
        <c:overlap val="100"/>
        <c:axId val="925803196"/>
        <c:axId val="1288135425"/>
      </c:barChart>
      <c:catAx>
        <c:axId val="925803196"/>
        <c:scaling>
          <c:orientation val="maxMin"/>
        </c:scaling>
        <c:delete val="1"/>
        <c:axPos val="l"/>
        <c:majorTickMark val="in"/>
        <c:minorTickMark val="none"/>
        <c:tickLblPos val="nextTo"/>
        <c:crossAx val="1288135425"/>
        <c:crosses val="autoZero"/>
        <c:auto val="0"/>
        <c:lblAlgn val="ctr"/>
        <c:lblOffset val="100"/>
        <c:noMultiLvlLbl val="0"/>
      </c:catAx>
      <c:valAx>
        <c:axId val="1288135425"/>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925803196"/>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'n%表'!$B$132</c:f>
              <c:strCache>
                <c:ptCount val="1"/>
                <c:pt idx="0">
                  <c:v>愛着を感じている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'n%表'!$D$132</c:f>
              <c:numCache>
                <c:formatCode>0.0</c:formatCode>
                <c:ptCount val="1"/>
                <c:pt idx="0">
                  <c:v>37.4</c:v>
                </c:pt>
              </c:numCache>
            </c:numRef>
          </c:val>
          <c:extLst>
            <c:ext xmlns:c16="http://schemas.microsoft.com/office/drawing/2014/chart" uri="{C3380CC4-5D6E-409C-BE32-E72D297353CC}">
              <c16:uniqueId val="{00000000-3E5C-4D48-8269-D73F012691F7}"/>
            </c:ext>
          </c:extLst>
        </c:ser>
        <c:ser>
          <c:idx val="1"/>
          <c:order val="1"/>
          <c:tx>
            <c:strRef>
              <c:f>'n%表'!$B$133</c:f>
              <c:strCache>
                <c:ptCount val="1"/>
                <c:pt idx="0">
                  <c:v>どちらかというと愛着を感じている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'n%表'!$D$133</c:f>
              <c:numCache>
                <c:formatCode>0.0</c:formatCode>
                <c:ptCount val="1"/>
                <c:pt idx="0">
                  <c:v>45.2</c:v>
                </c:pt>
              </c:numCache>
            </c:numRef>
          </c:val>
          <c:extLst>
            <c:ext xmlns:c16="http://schemas.microsoft.com/office/drawing/2014/chart" uri="{C3380CC4-5D6E-409C-BE32-E72D297353CC}">
              <c16:uniqueId val="{00000001-3E5C-4D48-8269-D73F012691F7}"/>
            </c:ext>
          </c:extLst>
        </c:ser>
        <c:ser>
          <c:idx val="2"/>
          <c:order val="2"/>
          <c:tx>
            <c:strRef>
              <c:f>'n%表'!$B$134</c:f>
              <c:strCache>
                <c:ptCount val="1"/>
                <c:pt idx="0">
                  <c:v>どちらかというと愛着を感じていない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'n%表'!$D$134</c:f>
              <c:numCache>
                <c:formatCode>0.0</c:formatCode>
                <c:ptCount val="1"/>
                <c:pt idx="0">
                  <c:v>12</c:v>
                </c:pt>
              </c:numCache>
            </c:numRef>
          </c:val>
          <c:extLst>
            <c:ext xmlns:c16="http://schemas.microsoft.com/office/drawing/2014/chart" uri="{C3380CC4-5D6E-409C-BE32-E72D297353CC}">
              <c16:uniqueId val="{00000002-3E5C-4D48-8269-D73F012691F7}"/>
            </c:ext>
          </c:extLst>
        </c:ser>
        <c:ser>
          <c:idx val="3"/>
          <c:order val="3"/>
          <c:tx>
            <c:strRef>
              <c:f>'n%表'!$B$135</c:f>
              <c:strCache>
                <c:ptCount val="1"/>
                <c:pt idx="0">
                  <c:v>愛着を感じていない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'n%表'!$D$135</c:f>
              <c:numCache>
                <c:formatCode>0.0</c:formatCode>
                <c:ptCount val="1"/>
                <c:pt idx="0">
                  <c:v>5.4</c:v>
                </c:pt>
              </c:numCache>
            </c:numRef>
          </c:val>
          <c:extLst>
            <c:ext xmlns:c16="http://schemas.microsoft.com/office/drawing/2014/chart" uri="{C3380CC4-5D6E-409C-BE32-E72D297353CC}">
              <c16:uniqueId val="{00000003-3E5C-4D48-8269-D73F012691F7}"/>
            </c:ext>
          </c:extLst>
        </c:ser>
        <c:dLbls>
          <c:showLegendKey val="0"/>
          <c:showVal val="0"/>
          <c:showCatName val="0"/>
          <c:showSerName val="0"/>
          <c:showPercent val="0"/>
          <c:showBubbleSize val="0"/>
        </c:dLbls>
        <c:gapWidth val="50"/>
        <c:overlap val="100"/>
        <c:axId val="848958019"/>
        <c:axId val="248487859"/>
      </c:barChart>
      <c:catAx>
        <c:axId val="848958019"/>
        <c:scaling>
          <c:orientation val="maxMin"/>
        </c:scaling>
        <c:delete val="1"/>
        <c:axPos val="l"/>
        <c:majorTickMark val="in"/>
        <c:minorTickMark val="none"/>
        <c:tickLblPos val="nextTo"/>
        <c:crossAx val="248487859"/>
        <c:crosses val="autoZero"/>
        <c:auto val="0"/>
        <c:lblAlgn val="ctr"/>
        <c:lblOffset val="100"/>
        <c:noMultiLvlLbl val="0"/>
      </c:catAx>
      <c:valAx>
        <c:axId val="248487859"/>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848958019"/>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41557305336833E-2"/>
          <c:y val="0.11774877560053422"/>
          <c:w val="0.59111132983377079"/>
          <c:h val="0.88194494450957295"/>
        </c:manualLayout>
      </c:layout>
      <c:barChart>
        <c:barDir val="bar"/>
        <c:grouping val="percentStacked"/>
        <c:varyColors val="0"/>
        <c:ser>
          <c:idx val="0"/>
          <c:order val="0"/>
          <c:tx>
            <c:strRef>
              <c:f>'n%表'!$B$163</c:f>
              <c:strCache>
                <c:ptCount val="1"/>
                <c:pt idx="0">
                  <c:v>互いに相談したり、日用品の貸し借りをするなど、生活面で協力し合っている人もいる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'n%表'!$D$163</c:f>
              <c:numCache>
                <c:formatCode>0.0</c:formatCode>
                <c:ptCount val="1"/>
                <c:pt idx="0">
                  <c:v>6.2</c:v>
                </c:pt>
              </c:numCache>
            </c:numRef>
          </c:val>
          <c:extLst>
            <c:ext xmlns:c16="http://schemas.microsoft.com/office/drawing/2014/chart" uri="{C3380CC4-5D6E-409C-BE32-E72D297353CC}">
              <c16:uniqueId val="{00000000-20ED-463B-97BE-C214F411273E}"/>
            </c:ext>
          </c:extLst>
        </c:ser>
        <c:ser>
          <c:idx val="1"/>
          <c:order val="1"/>
          <c:tx>
            <c:strRef>
              <c:f>'n%表'!$B$164</c:f>
              <c:strCache>
                <c:ptCount val="1"/>
                <c:pt idx="0">
                  <c:v>日常的に立ち話をする程度の付き合いはしている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'n%表'!$D$164</c:f>
              <c:numCache>
                <c:formatCode>0.0</c:formatCode>
                <c:ptCount val="1"/>
                <c:pt idx="0">
                  <c:v>26.9</c:v>
                </c:pt>
              </c:numCache>
            </c:numRef>
          </c:val>
          <c:extLst>
            <c:ext xmlns:c16="http://schemas.microsoft.com/office/drawing/2014/chart" uri="{C3380CC4-5D6E-409C-BE32-E72D297353CC}">
              <c16:uniqueId val="{00000001-20ED-463B-97BE-C214F411273E}"/>
            </c:ext>
          </c:extLst>
        </c:ser>
        <c:ser>
          <c:idx val="2"/>
          <c:order val="2"/>
          <c:tx>
            <c:strRef>
              <c:f>'n%表'!$B$165</c:f>
              <c:strCache>
                <c:ptCount val="1"/>
                <c:pt idx="0">
                  <c:v>あいさつ程度の最小限の付き合いしかしていない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'n%表'!$D$165</c:f>
              <c:numCache>
                <c:formatCode>0.0</c:formatCode>
                <c:ptCount val="1"/>
                <c:pt idx="0">
                  <c:v>54.7</c:v>
                </c:pt>
              </c:numCache>
            </c:numRef>
          </c:val>
          <c:extLst>
            <c:ext xmlns:c16="http://schemas.microsoft.com/office/drawing/2014/chart" uri="{C3380CC4-5D6E-409C-BE32-E72D297353CC}">
              <c16:uniqueId val="{00000002-20ED-463B-97BE-C214F411273E}"/>
            </c:ext>
          </c:extLst>
        </c:ser>
        <c:ser>
          <c:idx val="3"/>
          <c:order val="3"/>
          <c:tx>
            <c:strRef>
              <c:f>'n%表'!$B$166</c:f>
              <c:strCache>
                <c:ptCount val="1"/>
                <c:pt idx="0">
                  <c:v>付き合いは全くしていない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'n%表'!$D$166</c:f>
              <c:numCache>
                <c:formatCode>0.0</c:formatCode>
                <c:ptCount val="1"/>
                <c:pt idx="0">
                  <c:v>12.2</c:v>
                </c:pt>
              </c:numCache>
            </c:numRef>
          </c:val>
          <c:extLst>
            <c:ext xmlns:c16="http://schemas.microsoft.com/office/drawing/2014/chart" uri="{C3380CC4-5D6E-409C-BE32-E72D297353CC}">
              <c16:uniqueId val="{00000003-20ED-463B-97BE-C214F411273E}"/>
            </c:ext>
          </c:extLst>
        </c:ser>
        <c:dLbls>
          <c:showLegendKey val="0"/>
          <c:showVal val="0"/>
          <c:showCatName val="0"/>
          <c:showSerName val="0"/>
          <c:showPercent val="0"/>
          <c:showBubbleSize val="0"/>
        </c:dLbls>
        <c:gapWidth val="50"/>
        <c:overlap val="100"/>
        <c:axId val="245530164"/>
        <c:axId val="866273692"/>
      </c:barChart>
      <c:catAx>
        <c:axId val="245530164"/>
        <c:scaling>
          <c:orientation val="maxMin"/>
        </c:scaling>
        <c:delete val="1"/>
        <c:axPos val="l"/>
        <c:majorTickMark val="in"/>
        <c:minorTickMark val="none"/>
        <c:tickLblPos val="nextTo"/>
        <c:crossAx val="866273692"/>
        <c:crosses val="autoZero"/>
        <c:auto val="0"/>
        <c:lblAlgn val="ctr"/>
        <c:lblOffset val="100"/>
        <c:noMultiLvlLbl val="0"/>
      </c:catAx>
      <c:valAx>
        <c:axId val="866273692"/>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245530164"/>
        <c:crosses val="autoZero"/>
        <c:crossBetween val="between"/>
      </c:valAx>
      <c:spPr>
        <a:noFill/>
        <a:ln w="12700">
          <a:noFill/>
        </a:ln>
      </c:spPr>
    </c:plotArea>
    <c:legend>
      <c:legendPos val="r"/>
      <c:layout>
        <c:manualLayout>
          <c:xMode val="edge"/>
          <c:yMode val="edge"/>
          <c:x val="0.67500000000000004"/>
          <c:y val="0"/>
          <c:w val="0.32500000000000001"/>
          <c:h val="1"/>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'n%表'!$B$275</c:f>
              <c:strCache>
                <c:ptCount val="1"/>
                <c:pt idx="0">
                  <c:v>互いに相談したり、日用品の貸し借りをするなど、生活面で協力し合っている人もいる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'n%表'!$D$275</c:f>
              <c:numCache>
                <c:formatCode>0.0</c:formatCode>
                <c:ptCount val="1"/>
                <c:pt idx="0">
                  <c:v>8.6</c:v>
                </c:pt>
              </c:numCache>
            </c:numRef>
          </c:val>
          <c:extLst>
            <c:ext xmlns:c16="http://schemas.microsoft.com/office/drawing/2014/chart" uri="{C3380CC4-5D6E-409C-BE32-E72D297353CC}">
              <c16:uniqueId val="{00000000-B55B-42AA-B312-EDE22B603C09}"/>
            </c:ext>
          </c:extLst>
        </c:ser>
        <c:ser>
          <c:idx val="1"/>
          <c:order val="1"/>
          <c:tx>
            <c:strRef>
              <c:f>'n%表'!$B$276</c:f>
              <c:strCache>
                <c:ptCount val="1"/>
                <c:pt idx="0">
                  <c:v>日常的に立ち話をする程度の付き合いはしている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'n%表'!$D$276</c:f>
              <c:numCache>
                <c:formatCode>0.0</c:formatCode>
                <c:ptCount val="1"/>
                <c:pt idx="0">
                  <c:v>36.200000000000003</c:v>
                </c:pt>
              </c:numCache>
            </c:numRef>
          </c:val>
          <c:extLst>
            <c:ext xmlns:c16="http://schemas.microsoft.com/office/drawing/2014/chart" uri="{C3380CC4-5D6E-409C-BE32-E72D297353CC}">
              <c16:uniqueId val="{00000001-B55B-42AA-B312-EDE22B603C09}"/>
            </c:ext>
          </c:extLst>
        </c:ser>
        <c:ser>
          <c:idx val="2"/>
          <c:order val="2"/>
          <c:tx>
            <c:strRef>
              <c:f>'n%表'!$B$277</c:f>
              <c:strCache>
                <c:ptCount val="1"/>
                <c:pt idx="0">
                  <c:v>あいさつ程度の最小限の付き合いしかしていない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'n%表'!$D$277</c:f>
              <c:numCache>
                <c:formatCode>0.0</c:formatCode>
                <c:ptCount val="1"/>
                <c:pt idx="0">
                  <c:v>46.5</c:v>
                </c:pt>
              </c:numCache>
            </c:numRef>
          </c:val>
          <c:extLst>
            <c:ext xmlns:c16="http://schemas.microsoft.com/office/drawing/2014/chart" uri="{C3380CC4-5D6E-409C-BE32-E72D297353CC}">
              <c16:uniqueId val="{00000002-B55B-42AA-B312-EDE22B603C09}"/>
            </c:ext>
          </c:extLst>
        </c:ser>
        <c:ser>
          <c:idx val="3"/>
          <c:order val="3"/>
          <c:tx>
            <c:strRef>
              <c:f>'n%表'!$B$278</c:f>
              <c:strCache>
                <c:ptCount val="1"/>
                <c:pt idx="0">
                  <c:v>付き合いは全くしていない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'n%表'!$D$278</c:f>
              <c:numCache>
                <c:formatCode>0.0</c:formatCode>
                <c:ptCount val="1"/>
                <c:pt idx="0">
                  <c:v>8.6999999999999993</c:v>
                </c:pt>
              </c:numCache>
            </c:numRef>
          </c:val>
          <c:extLst>
            <c:ext xmlns:c16="http://schemas.microsoft.com/office/drawing/2014/chart" uri="{C3380CC4-5D6E-409C-BE32-E72D297353CC}">
              <c16:uniqueId val="{00000003-B55B-42AA-B312-EDE22B603C09}"/>
            </c:ext>
          </c:extLst>
        </c:ser>
        <c:dLbls>
          <c:showLegendKey val="0"/>
          <c:showVal val="0"/>
          <c:showCatName val="0"/>
          <c:showSerName val="0"/>
          <c:showPercent val="0"/>
          <c:showBubbleSize val="0"/>
        </c:dLbls>
        <c:gapWidth val="50"/>
        <c:overlap val="100"/>
        <c:axId val="49318987"/>
        <c:axId val="1058650291"/>
      </c:barChart>
      <c:catAx>
        <c:axId val="49318987"/>
        <c:scaling>
          <c:orientation val="maxMin"/>
        </c:scaling>
        <c:delete val="1"/>
        <c:axPos val="l"/>
        <c:majorTickMark val="in"/>
        <c:minorTickMark val="none"/>
        <c:tickLblPos val="nextTo"/>
        <c:crossAx val="1058650291"/>
        <c:crosses val="autoZero"/>
        <c:auto val="0"/>
        <c:lblAlgn val="ctr"/>
        <c:lblOffset val="100"/>
        <c:noMultiLvlLbl val="0"/>
      </c:catAx>
      <c:valAx>
        <c:axId val="1058650291"/>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49318987"/>
        <c:crosses val="autoZero"/>
        <c:crossBetween val="between"/>
      </c:valAx>
      <c:spPr>
        <a:noFill/>
        <a:ln w="12700">
          <a:noFill/>
        </a:ln>
      </c:spPr>
    </c:plotArea>
    <c:legend>
      <c:legendPos val="r"/>
      <c:layout>
        <c:manualLayout>
          <c:xMode val="edge"/>
          <c:yMode val="edge"/>
          <c:x val="0.67500000000000004"/>
          <c:y val="0"/>
          <c:w val="0.32500000000000001"/>
          <c:h val="1"/>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'n%表'!$B$143</c:f>
              <c:strCache>
                <c:ptCount val="1"/>
                <c:pt idx="0">
                  <c:v>互いに相談したり、日用品の貸し借りをするなど、生活面で協力し合っている人もいる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'n%表'!$D$143</c:f>
              <c:numCache>
                <c:formatCode>0.0</c:formatCode>
                <c:ptCount val="1"/>
                <c:pt idx="0">
                  <c:v>4.7</c:v>
                </c:pt>
              </c:numCache>
            </c:numRef>
          </c:val>
          <c:extLst>
            <c:ext xmlns:c16="http://schemas.microsoft.com/office/drawing/2014/chart" uri="{C3380CC4-5D6E-409C-BE32-E72D297353CC}">
              <c16:uniqueId val="{00000000-16B8-44E8-932C-EC19745F29C8}"/>
            </c:ext>
          </c:extLst>
        </c:ser>
        <c:ser>
          <c:idx val="1"/>
          <c:order val="1"/>
          <c:tx>
            <c:strRef>
              <c:f>'n%表'!$B$144</c:f>
              <c:strCache>
                <c:ptCount val="1"/>
                <c:pt idx="0">
                  <c:v>日常的に立ち話をする程度の付き合いはしている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'n%表'!$D$144</c:f>
              <c:numCache>
                <c:formatCode>0.0</c:formatCode>
                <c:ptCount val="1"/>
                <c:pt idx="0">
                  <c:v>24.7</c:v>
                </c:pt>
              </c:numCache>
            </c:numRef>
          </c:val>
          <c:extLst>
            <c:ext xmlns:c16="http://schemas.microsoft.com/office/drawing/2014/chart" uri="{C3380CC4-5D6E-409C-BE32-E72D297353CC}">
              <c16:uniqueId val="{00000001-16B8-44E8-932C-EC19745F29C8}"/>
            </c:ext>
          </c:extLst>
        </c:ser>
        <c:ser>
          <c:idx val="2"/>
          <c:order val="2"/>
          <c:tx>
            <c:strRef>
              <c:f>'n%表'!$B$145</c:f>
              <c:strCache>
                <c:ptCount val="1"/>
                <c:pt idx="0">
                  <c:v>あいさつ程度の最小限の付き合いしかしていない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'n%表'!$D$145</c:f>
              <c:numCache>
                <c:formatCode>0.0</c:formatCode>
                <c:ptCount val="1"/>
                <c:pt idx="0">
                  <c:v>49.2</c:v>
                </c:pt>
              </c:numCache>
            </c:numRef>
          </c:val>
          <c:extLst>
            <c:ext xmlns:c16="http://schemas.microsoft.com/office/drawing/2014/chart" uri="{C3380CC4-5D6E-409C-BE32-E72D297353CC}">
              <c16:uniqueId val="{00000002-16B8-44E8-932C-EC19745F29C8}"/>
            </c:ext>
          </c:extLst>
        </c:ser>
        <c:ser>
          <c:idx val="3"/>
          <c:order val="3"/>
          <c:tx>
            <c:strRef>
              <c:f>'n%表'!$B$146</c:f>
              <c:strCache>
                <c:ptCount val="1"/>
                <c:pt idx="0">
                  <c:v>付き合いはまったくしていない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'n%表'!$D$146</c:f>
              <c:numCache>
                <c:formatCode>0.0</c:formatCode>
                <c:ptCount val="1"/>
                <c:pt idx="0">
                  <c:v>21.4</c:v>
                </c:pt>
              </c:numCache>
            </c:numRef>
          </c:val>
          <c:extLst>
            <c:ext xmlns:c16="http://schemas.microsoft.com/office/drawing/2014/chart" uri="{C3380CC4-5D6E-409C-BE32-E72D297353CC}">
              <c16:uniqueId val="{00000003-16B8-44E8-932C-EC19745F29C8}"/>
            </c:ext>
          </c:extLst>
        </c:ser>
        <c:dLbls>
          <c:showLegendKey val="0"/>
          <c:showVal val="0"/>
          <c:showCatName val="0"/>
          <c:showSerName val="0"/>
          <c:showPercent val="0"/>
          <c:showBubbleSize val="0"/>
        </c:dLbls>
        <c:gapWidth val="50"/>
        <c:overlap val="100"/>
        <c:axId val="758465579"/>
        <c:axId val="670689666"/>
      </c:barChart>
      <c:catAx>
        <c:axId val="758465579"/>
        <c:scaling>
          <c:orientation val="maxMin"/>
        </c:scaling>
        <c:delete val="1"/>
        <c:axPos val="l"/>
        <c:majorTickMark val="in"/>
        <c:minorTickMark val="none"/>
        <c:tickLblPos val="nextTo"/>
        <c:crossAx val="670689666"/>
        <c:crosses val="autoZero"/>
        <c:auto val="0"/>
        <c:lblAlgn val="ctr"/>
        <c:lblOffset val="100"/>
        <c:noMultiLvlLbl val="0"/>
      </c:catAx>
      <c:valAx>
        <c:axId val="670689666"/>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758465579"/>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'n%表'!$B$174</c:f>
              <c:strCache>
                <c:ptCount val="1"/>
                <c:pt idx="0">
                  <c:v>そう思う</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'n%表'!$D$174</c:f>
              <c:numCache>
                <c:formatCode>0.0</c:formatCode>
                <c:ptCount val="1"/>
                <c:pt idx="0">
                  <c:v>36.5</c:v>
                </c:pt>
              </c:numCache>
            </c:numRef>
          </c:val>
          <c:extLst>
            <c:ext xmlns:c16="http://schemas.microsoft.com/office/drawing/2014/chart" uri="{C3380CC4-5D6E-409C-BE32-E72D297353CC}">
              <c16:uniqueId val="{00000000-233C-4D3C-ACD6-C4F6202D2553}"/>
            </c:ext>
          </c:extLst>
        </c:ser>
        <c:ser>
          <c:idx val="1"/>
          <c:order val="1"/>
          <c:tx>
            <c:strRef>
              <c:f>'n%表'!$B$175</c:f>
              <c:strCache>
                <c:ptCount val="1"/>
                <c:pt idx="0">
                  <c:v>どちらかというとそう思う</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'n%表'!$D$175</c:f>
              <c:numCache>
                <c:formatCode>0.0</c:formatCode>
                <c:ptCount val="1"/>
                <c:pt idx="0">
                  <c:v>45.2</c:v>
                </c:pt>
              </c:numCache>
            </c:numRef>
          </c:val>
          <c:extLst>
            <c:ext xmlns:c16="http://schemas.microsoft.com/office/drawing/2014/chart" uri="{C3380CC4-5D6E-409C-BE32-E72D297353CC}">
              <c16:uniqueId val="{00000001-233C-4D3C-ACD6-C4F6202D2553}"/>
            </c:ext>
          </c:extLst>
        </c:ser>
        <c:ser>
          <c:idx val="2"/>
          <c:order val="2"/>
          <c:tx>
            <c:strRef>
              <c:f>'n%表'!$B$176</c:f>
              <c:strCache>
                <c:ptCount val="1"/>
                <c:pt idx="0">
                  <c:v>どちらかというとそう思わない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'n%表'!$D$176</c:f>
              <c:numCache>
                <c:formatCode>0.0</c:formatCode>
                <c:ptCount val="1"/>
                <c:pt idx="0">
                  <c:v>13.1</c:v>
                </c:pt>
              </c:numCache>
            </c:numRef>
          </c:val>
          <c:extLst>
            <c:ext xmlns:c16="http://schemas.microsoft.com/office/drawing/2014/chart" uri="{C3380CC4-5D6E-409C-BE32-E72D297353CC}">
              <c16:uniqueId val="{00000002-233C-4D3C-ACD6-C4F6202D2553}"/>
            </c:ext>
          </c:extLst>
        </c:ser>
        <c:ser>
          <c:idx val="3"/>
          <c:order val="3"/>
          <c:tx>
            <c:strRef>
              <c:f>'n%表'!$B$177</c:f>
              <c:strCache>
                <c:ptCount val="1"/>
                <c:pt idx="0">
                  <c:v>そう思わない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'n%表'!$D$177</c:f>
              <c:numCache>
                <c:formatCode>0.0</c:formatCode>
                <c:ptCount val="1"/>
                <c:pt idx="0">
                  <c:v>5.2</c:v>
                </c:pt>
              </c:numCache>
            </c:numRef>
          </c:val>
          <c:extLst>
            <c:ext xmlns:c16="http://schemas.microsoft.com/office/drawing/2014/chart" uri="{C3380CC4-5D6E-409C-BE32-E72D297353CC}">
              <c16:uniqueId val="{00000003-233C-4D3C-ACD6-C4F6202D2553}"/>
            </c:ext>
          </c:extLst>
        </c:ser>
        <c:dLbls>
          <c:showLegendKey val="0"/>
          <c:showVal val="0"/>
          <c:showCatName val="0"/>
          <c:showSerName val="0"/>
          <c:showPercent val="0"/>
          <c:showBubbleSize val="0"/>
        </c:dLbls>
        <c:gapWidth val="50"/>
        <c:overlap val="100"/>
        <c:axId val="242408359"/>
        <c:axId val="3392189"/>
      </c:barChart>
      <c:catAx>
        <c:axId val="242408359"/>
        <c:scaling>
          <c:orientation val="maxMin"/>
        </c:scaling>
        <c:delete val="1"/>
        <c:axPos val="l"/>
        <c:majorTickMark val="in"/>
        <c:minorTickMark val="none"/>
        <c:tickLblPos val="nextTo"/>
        <c:crossAx val="3392189"/>
        <c:crosses val="autoZero"/>
        <c:auto val="0"/>
        <c:lblAlgn val="ctr"/>
        <c:lblOffset val="100"/>
        <c:noMultiLvlLbl val="0"/>
      </c:catAx>
      <c:valAx>
        <c:axId val="3392189"/>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242408359"/>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全体!$B$63</c:f>
              <c:strCache>
                <c:ptCount val="1"/>
                <c:pt idx="0">
                  <c:v>大阪</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全体!$C$62:$L$62</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全体!$C$63:$L$63</c:f>
              <c:numCache>
                <c:formatCode>#,##0</c:formatCode>
                <c:ptCount val="10"/>
                <c:pt idx="0">
                  <c:v>163777</c:v>
                </c:pt>
                <c:pt idx="1">
                  <c:v>164373</c:v>
                </c:pt>
                <c:pt idx="2">
                  <c:v>165197</c:v>
                </c:pt>
                <c:pt idx="3">
                  <c:v>166417</c:v>
                </c:pt>
                <c:pt idx="4">
                  <c:v>169046</c:v>
                </c:pt>
                <c:pt idx="5">
                  <c:v>171200</c:v>
                </c:pt>
                <c:pt idx="6">
                  <c:v>175305</c:v>
                </c:pt>
                <c:pt idx="7">
                  <c:v>180920</c:v>
                </c:pt>
                <c:pt idx="8">
                  <c:v>185142</c:v>
                </c:pt>
                <c:pt idx="9">
                  <c:v>186810</c:v>
                </c:pt>
              </c:numCache>
            </c:numRef>
          </c:val>
          <c:smooth val="0"/>
          <c:extLst>
            <c:ext xmlns:c16="http://schemas.microsoft.com/office/drawing/2014/chart" uri="{C3380CC4-5D6E-409C-BE32-E72D297353CC}">
              <c16:uniqueId val="{00000000-66F1-4B0E-87BD-2107443255A2}"/>
            </c:ext>
          </c:extLst>
        </c:ser>
        <c:ser>
          <c:idx val="1"/>
          <c:order val="1"/>
          <c:tx>
            <c:strRef>
              <c:f>全体!$B$64</c:f>
              <c:strCache>
                <c:ptCount val="1"/>
                <c:pt idx="0">
                  <c:v>東京</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全体!$C$62:$L$62</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全体!$C$64:$L$64</c:f>
              <c:numCache>
                <c:formatCode>#,##0</c:formatCode>
                <c:ptCount val="10"/>
                <c:pt idx="0">
                  <c:v>320358</c:v>
                </c:pt>
                <c:pt idx="1">
                  <c:v>323112</c:v>
                </c:pt>
                <c:pt idx="2">
                  <c:v>326061</c:v>
                </c:pt>
                <c:pt idx="3">
                  <c:v>328370</c:v>
                </c:pt>
                <c:pt idx="4">
                  <c:v>331384</c:v>
                </c:pt>
                <c:pt idx="5">
                  <c:v>335949</c:v>
                </c:pt>
                <c:pt idx="6">
                  <c:v>343020</c:v>
                </c:pt>
                <c:pt idx="7">
                  <c:v>351850</c:v>
                </c:pt>
                <c:pt idx="8">
                  <c:v>360871</c:v>
                </c:pt>
                <c:pt idx="9">
                  <c:v>367534</c:v>
                </c:pt>
              </c:numCache>
            </c:numRef>
          </c:val>
          <c:smooth val="0"/>
          <c:extLst>
            <c:ext xmlns:c16="http://schemas.microsoft.com/office/drawing/2014/chart" uri="{C3380CC4-5D6E-409C-BE32-E72D297353CC}">
              <c16:uniqueId val="{00000001-66F1-4B0E-87BD-2107443255A2}"/>
            </c:ext>
          </c:extLst>
        </c:ser>
        <c:ser>
          <c:idx val="2"/>
          <c:order val="2"/>
          <c:tx>
            <c:strRef>
              <c:f>全体!$B$65</c:f>
              <c:strCache>
                <c:ptCount val="1"/>
                <c:pt idx="0">
                  <c:v>愛知</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全体!$C$62:$L$62</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全体!$C$65:$L$65</c:f>
              <c:numCache>
                <c:formatCode>#,##0</c:formatCode>
                <c:ptCount val="10"/>
                <c:pt idx="0">
                  <c:v>104877</c:v>
                </c:pt>
                <c:pt idx="1">
                  <c:v>105481</c:v>
                </c:pt>
                <c:pt idx="2">
                  <c:v>106519</c:v>
                </c:pt>
                <c:pt idx="3">
                  <c:v>107574</c:v>
                </c:pt>
                <c:pt idx="4">
                  <c:v>108093</c:v>
                </c:pt>
                <c:pt idx="5">
                  <c:v>109246</c:v>
                </c:pt>
                <c:pt idx="6">
                  <c:v>111560</c:v>
                </c:pt>
                <c:pt idx="7">
                  <c:v>113925</c:v>
                </c:pt>
                <c:pt idx="8">
                  <c:v>116512</c:v>
                </c:pt>
                <c:pt idx="9">
                  <c:v>118080</c:v>
                </c:pt>
              </c:numCache>
            </c:numRef>
          </c:val>
          <c:smooth val="0"/>
          <c:extLst>
            <c:ext xmlns:c16="http://schemas.microsoft.com/office/drawing/2014/chart" uri="{C3380CC4-5D6E-409C-BE32-E72D297353CC}">
              <c16:uniqueId val="{00000002-66F1-4B0E-87BD-2107443255A2}"/>
            </c:ext>
          </c:extLst>
        </c:ser>
        <c:dLbls>
          <c:dLblPos val="t"/>
          <c:showLegendKey val="0"/>
          <c:showVal val="1"/>
          <c:showCatName val="0"/>
          <c:showSerName val="0"/>
          <c:showPercent val="0"/>
          <c:showBubbleSize val="0"/>
        </c:dLbls>
        <c:marker val="1"/>
        <c:smooth val="0"/>
        <c:axId val="244147712"/>
        <c:axId val="244149248"/>
      </c:lineChart>
      <c:catAx>
        <c:axId val="244147712"/>
        <c:scaling>
          <c:orientation val="minMax"/>
        </c:scaling>
        <c:delete val="0"/>
        <c:axPos val="b"/>
        <c:numFmt formatCode="General" sourceLinked="1"/>
        <c:majorTickMark val="out"/>
        <c:minorTickMark val="none"/>
        <c:tickLblPos val="nextTo"/>
        <c:crossAx val="244149248"/>
        <c:crosses val="autoZero"/>
        <c:auto val="1"/>
        <c:lblAlgn val="ctr"/>
        <c:lblOffset val="100"/>
        <c:noMultiLvlLbl val="0"/>
      </c:catAx>
      <c:valAx>
        <c:axId val="244149248"/>
        <c:scaling>
          <c:orientation val="minMax"/>
          <c:min val="100000"/>
        </c:scaling>
        <c:delete val="0"/>
        <c:axPos val="l"/>
        <c:majorGridlines>
          <c:spPr>
            <a:ln w="3175">
              <a:solidFill>
                <a:schemeClr val="tx1">
                  <a:tint val="75000"/>
                  <a:shade val="95000"/>
                  <a:satMod val="105000"/>
                  <a:alpha val="70000"/>
                </a:schemeClr>
              </a:solidFill>
            </a:ln>
          </c:spPr>
        </c:majorGridlines>
        <c:numFmt formatCode="#,##0" sourceLinked="1"/>
        <c:majorTickMark val="out"/>
        <c:minorTickMark val="none"/>
        <c:tickLblPos val="nextTo"/>
        <c:crossAx val="244147712"/>
        <c:crosses val="autoZero"/>
        <c:crossBetween val="between"/>
        <c:majorUnit val="100000"/>
      </c:valAx>
    </c:plotArea>
    <c:legend>
      <c:legendPos val="r"/>
      <c:layout/>
      <c:overlay val="0"/>
    </c:legend>
    <c:plotVisOnly val="1"/>
    <c:dispBlanksAs val="gap"/>
    <c:showDLblsOverMax val="0"/>
  </c:chart>
  <c:txPr>
    <a:bodyPr/>
    <a:lstStyle/>
    <a:p>
      <a:pPr>
        <a:defRPr sz="1100">
          <a:latin typeface="+mj-ea"/>
          <a:ea typeface="+mj-ea"/>
          <a:cs typeface="Meiryo UI" panose="020B0604030504040204" pitchFamily="50" charset="-128"/>
        </a:defRPr>
      </a:pPr>
      <a:endParaRPr lang="ja-JP"/>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'n%表'!$B$286</c:f>
              <c:strCache>
                <c:ptCount val="1"/>
                <c:pt idx="0">
                  <c:v>そう思う</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'n%表'!$D$286</c:f>
              <c:numCache>
                <c:formatCode>0.0</c:formatCode>
                <c:ptCount val="1"/>
                <c:pt idx="0">
                  <c:v>37</c:v>
                </c:pt>
              </c:numCache>
            </c:numRef>
          </c:val>
          <c:extLst>
            <c:ext xmlns:c16="http://schemas.microsoft.com/office/drawing/2014/chart" uri="{C3380CC4-5D6E-409C-BE32-E72D297353CC}">
              <c16:uniqueId val="{00000000-F511-4B09-BD30-4B37AF401465}"/>
            </c:ext>
          </c:extLst>
        </c:ser>
        <c:ser>
          <c:idx val="1"/>
          <c:order val="1"/>
          <c:tx>
            <c:strRef>
              <c:f>'n%表'!$B$287</c:f>
              <c:strCache>
                <c:ptCount val="1"/>
                <c:pt idx="0">
                  <c:v>どちらかというとそう思う</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'n%表'!$D$287</c:f>
              <c:numCache>
                <c:formatCode>0.0</c:formatCode>
                <c:ptCount val="1"/>
                <c:pt idx="0">
                  <c:v>44.4</c:v>
                </c:pt>
              </c:numCache>
            </c:numRef>
          </c:val>
          <c:extLst>
            <c:ext xmlns:c16="http://schemas.microsoft.com/office/drawing/2014/chart" uri="{C3380CC4-5D6E-409C-BE32-E72D297353CC}">
              <c16:uniqueId val="{00000001-F511-4B09-BD30-4B37AF401465}"/>
            </c:ext>
          </c:extLst>
        </c:ser>
        <c:ser>
          <c:idx val="2"/>
          <c:order val="2"/>
          <c:tx>
            <c:strRef>
              <c:f>'n%表'!$B$288</c:f>
              <c:strCache>
                <c:ptCount val="1"/>
                <c:pt idx="0">
                  <c:v>どちらかというとそう思わない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'n%表'!$D$288</c:f>
              <c:numCache>
                <c:formatCode>0.0</c:formatCode>
                <c:ptCount val="1"/>
                <c:pt idx="0">
                  <c:v>13.7</c:v>
                </c:pt>
              </c:numCache>
            </c:numRef>
          </c:val>
          <c:extLst>
            <c:ext xmlns:c16="http://schemas.microsoft.com/office/drawing/2014/chart" uri="{C3380CC4-5D6E-409C-BE32-E72D297353CC}">
              <c16:uniqueId val="{00000002-F511-4B09-BD30-4B37AF401465}"/>
            </c:ext>
          </c:extLst>
        </c:ser>
        <c:ser>
          <c:idx val="3"/>
          <c:order val="3"/>
          <c:tx>
            <c:strRef>
              <c:f>'n%表'!$B$289</c:f>
              <c:strCache>
                <c:ptCount val="1"/>
                <c:pt idx="0">
                  <c:v>そう思わない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'n%表'!$D$289</c:f>
              <c:numCache>
                <c:formatCode>0.0</c:formatCode>
                <c:ptCount val="1"/>
                <c:pt idx="0">
                  <c:v>4.9000000000000004</c:v>
                </c:pt>
              </c:numCache>
            </c:numRef>
          </c:val>
          <c:extLst>
            <c:ext xmlns:c16="http://schemas.microsoft.com/office/drawing/2014/chart" uri="{C3380CC4-5D6E-409C-BE32-E72D297353CC}">
              <c16:uniqueId val="{00000003-F511-4B09-BD30-4B37AF401465}"/>
            </c:ext>
          </c:extLst>
        </c:ser>
        <c:dLbls>
          <c:showLegendKey val="0"/>
          <c:showVal val="0"/>
          <c:showCatName val="0"/>
          <c:showSerName val="0"/>
          <c:showPercent val="0"/>
          <c:showBubbleSize val="0"/>
        </c:dLbls>
        <c:gapWidth val="50"/>
        <c:overlap val="100"/>
        <c:axId val="2111882926"/>
        <c:axId val="172518776"/>
      </c:barChart>
      <c:catAx>
        <c:axId val="2111882926"/>
        <c:scaling>
          <c:orientation val="maxMin"/>
        </c:scaling>
        <c:delete val="1"/>
        <c:axPos val="l"/>
        <c:majorTickMark val="in"/>
        <c:minorTickMark val="none"/>
        <c:tickLblPos val="nextTo"/>
        <c:crossAx val="172518776"/>
        <c:crosses val="autoZero"/>
        <c:auto val="0"/>
        <c:lblAlgn val="ctr"/>
        <c:lblOffset val="100"/>
        <c:noMultiLvlLbl val="0"/>
      </c:catAx>
      <c:valAx>
        <c:axId val="172518776"/>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2111882926"/>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'n%表'!$B$154</c:f>
              <c:strCache>
                <c:ptCount val="1"/>
                <c:pt idx="0">
                  <c:v>そう思う</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'n%表'!$D$154</c:f>
              <c:numCache>
                <c:formatCode>0.0</c:formatCode>
                <c:ptCount val="1"/>
                <c:pt idx="0">
                  <c:v>33.1</c:v>
                </c:pt>
              </c:numCache>
            </c:numRef>
          </c:val>
          <c:extLst>
            <c:ext xmlns:c16="http://schemas.microsoft.com/office/drawing/2014/chart" uri="{C3380CC4-5D6E-409C-BE32-E72D297353CC}">
              <c16:uniqueId val="{00000000-19E3-4493-AFBA-4A0C0C2A754F}"/>
            </c:ext>
          </c:extLst>
        </c:ser>
        <c:ser>
          <c:idx val="1"/>
          <c:order val="1"/>
          <c:tx>
            <c:strRef>
              <c:f>'n%表'!$B$155</c:f>
              <c:strCache>
                <c:ptCount val="1"/>
                <c:pt idx="0">
                  <c:v>どちらかというとそう思う</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'n%表'!$D$155</c:f>
              <c:numCache>
                <c:formatCode>0.0</c:formatCode>
                <c:ptCount val="1"/>
                <c:pt idx="0">
                  <c:v>43.6</c:v>
                </c:pt>
              </c:numCache>
            </c:numRef>
          </c:val>
          <c:extLst>
            <c:ext xmlns:c16="http://schemas.microsoft.com/office/drawing/2014/chart" uri="{C3380CC4-5D6E-409C-BE32-E72D297353CC}">
              <c16:uniqueId val="{00000001-19E3-4493-AFBA-4A0C0C2A754F}"/>
            </c:ext>
          </c:extLst>
        </c:ser>
        <c:ser>
          <c:idx val="2"/>
          <c:order val="2"/>
          <c:tx>
            <c:strRef>
              <c:f>'n%表'!$B$156</c:f>
              <c:strCache>
                <c:ptCount val="1"/>
                <c:pt idx="0">
                  <c:v>どちらかというとそう思わない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'n%表'!$D$156</c:f>
              <c:numCache>
                <c:formatCode>0.0</c:formatCode>
                <c:ptCount val="1"/>
                <c:pt idx="0">
                  <c:v>16</c:v>
                </c:pt>
              </c:numCache>
            </c:numRef>
          </c:val>
          <c:extLst>
            <c:ext xmlns:c16="http://schemas.microsoft.com/office/drawing/2014/chart" uri="{C3380CC4-5D6E-409C-BE32-E72D297353CC}">
              <c16:uniqueId val="{00000002-19E3-4493-AFBA-4A0C0C2A754F}"/>
            </c:ext>
          </c:extLst>
        </c:ser>
        <c:ser>
          <c:idx val="3"/>
          <c:order val="3"/>
          <c:tx>
            <c:strRef>
              <c:f>'n%表'!$B$157</c:f>
              <c:strCache>
                <c:ptCount val="1"/>
                <c:pt idx="0">
                  <c:v>そう思わない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'n%表'!$D$157</c:f>
              <c:numCache>
                <c:formatCode>0.0</c:formatCode>
                <c:ptCount val="1"/>
                <c:pt idx="0">
                  <c:v>7.3</c:v>
                </c:pt>
              </c:numCache>
            </c:numRef>
          </c:val>
          <c:extLst>
            <c:ext xmlns:c16="http://schemas.microsoft.com/office/drawing/2014/chart" uri="{C3380CC4-5D6E-409C-BE32-E72D297353CC}">
              <c16:uniqueId val="{00000003-19E3-4493-AFBA-4A0C0C2A754F}"/>
            </c:ext>
          </c:extLst>
        </c:ser>
        <c:dLbls>
          <c:showLegendKey val="0"/>
          <c:showVal val="0"/>
          <c:showCatName val="0"/>
          <c:showSerName val="0"/>
          <c:showPercent val="0"/>
          <c:showBubbleSize val="0"/>
        </c:dLbls>
        <c:gapWidth val="50"/>
        <c:overlap val="100"/>
        <c:axId val="1167327028"/>
        <c:axId val="936628786"/>
      </c:barChart>
      <c:catAx>
        <c:axId val="1167327028"/>
        <c:scaling>
          <c:orientation val="maxMin"/>
        </c:scaling>
        <c:delete val="1"/>
        <c:axPos val="l"/>
        <c:majorTickMark val="in"/>
        <c:minorTickMark val="none"/>
        <c:tickLblPos val="nextTo"/>
        <c:crossAx val="936628786"/>
        <c:crosses val="autoZero"/>
        <c:auto val="0"/>
        <c:lblAlgn val="ctr"/>
        <c:lblOffset val="100"/>
        <c:noMultiLvlLbl val="0"/>
      </c:catAx>
      <c:valAx>
        <c:axId val="936628786"/>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167327028"/>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'n%表'!$B$185</c:f>
              <c:strCache>
                <c:ptCount val="1"/>
                <c:pt idx="0">
                  <c:v>賛成</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'n%表'!$D$185</c:f>
              <c:numCache>
                <c:formatCode>0.0</c:formatCode>
                <c:ptCount val="1"/>
                <c:pt idx="0">
                  <c:v>4.3</c:v>
                </c:pt>
              </c:numCache>
            </c:numRef>
          </c:val>
          <c:extLst>
            <c:ext xmlns:c16="http://schemas.microsoft.com/office/drawing/2014/chart" uri="{C3380CC4-5D6E-409C-BE32-E72D297353CC}">
              <c16:uniqueId val="{00000000-0DFA-4C1A-83D6-E48FAE39BB78}"/>
            </c:ext>
          </c:extLst>
        </c:ser>
        <c:ser>
          <c:idx val="1"/>
          <c:order val="1"/>
          <c:tx>
            <c:strRef>
              <c:f>'n%表'!$B$186</c:f>
              <c:strCache>
                <c:ptCount val="1"/>
                <c:pt idx="0">
                  <c:v>どちらかというと賛成</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'n%表'!$D$186</c:f>
              <c:numCache>
                <c:formatCode>0.0</c:formatCode>
                <c:ptCount val="1"/>
                <c:pt idx="0">
                  <c:v>34.4</c:v>
                </c:pt>
              </c:numCache>
            </c:numRef>
          </c:val>
          <c:extLst>
            <c:ext xmlns:c16="http://schemas.microsoft.com/office/drawing/2014/chart" uri="{C3380CC4-5D6E-409C-BE32-E72D297353CC}">
              <c16:uniqueId val="{00000001-0DFA-4C1A-83D6-E48FAE39BB78}"/>
            </c:ext>
          </c:extLst>
        </c:ser>
        <c:ser>
          <c:idx val="2"/>
          <c:order val="2"/>
          <c:tx>
            <c:strRef>
              <c:f>'n%表'!$B$187</c:f>
              <c:strCache>
                <c:ptCount val="1"/>
                <c:pt idx="0">
                  <c:v>どちらかというと反対</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'n%表'!$D$187</c:f>
              <c:numCache>
                <c:formatCode>0.0</c:formatCode>
                <c:ptCount val="1"/>
                <c:pt idx="0">
                  <c:v>44.5</c:v>
                </c:pt>
              </c:numCache>
            </c:numRef>
          </c:val>
          <c:extLst>
            <c:ext xmlns:c16="http://schemas.microsoft.com/office/drawing/2014/chart" uri="{C3380CC4-5D6E-409C-BE32-E72D297353CC}">
              <c16:uniqueId val="{00000002-0DFA-4C1A-83D6-E48FAE39BB78}"/>
            </c:ext>
          </c:extLst>
        </c:ser>
        <c:ser>
          <c:idx val="3"/>
          <c:order val="3"/>
          <c:tx>
            <c:strRef>
              <c:f>'n%表'!$B$188</c:f>
              <c:strCache>
                <c:ptCount val="1"/>
                <c:pt idx="0">
                  <c:v>反対</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'n%表'!$D$188</c:f>
              <c:numCache>
                <c:formatCode>0.0</c:formatCode>
                <c:ptCount val="1"/>
                <c:pt idx="0">
                  <c:v>16.8</c:v>
                </c:pt>
              </c:numCache>
            </c:numRef>
          </c:val>
          <c:extLst>
            <c:ext xmlns:c16="http://schemas.microsoft.com/office/drawing/2014/chart" uri="{C3380CC4-5D6E-409C-BE32-E72D297353CC}">
              <c16:uniqueId val="{00000003-0DFA-4C1A-83D6-E48FAE39BB78}"/>
            </c:ext>
          </c:extLst>
        </c:ser>
        <c:dLbls>
          <c:showLegendKey val="0"/>
          <c:showVal val="0"/>
          <c:showCatName val="0"/>
          <c:showSerName val="0"/>
          <c:showPercent val="0"/>
          <c:showBubbleSize val="0"/>
        </c:dLbls>
        <c:gapWidth val="50"/>
        <c:overlap val="100"/>
        <c:axId val="503144273"/>
        <c:axId val="1009916891"/>
      </c:barChart>
      <c:catAx>
        <c:axId val="503144273"/>
        <c:scaling>
          <c:orientation val="maxMin"/>
        </c:scaling>
        <c:delete val="1"/>
        <c:axPos val="l"/>
        <c:majorTickMark val="in"/>
        <c:minorTickMark val="none"/>
        <c:tickLblPos val="nextTo"/>
        <c:crossAx val="1009916891"/>
        <c:crosses val="autoZero"/>
        <c:auto val="0"/>
        <c:lblAlgn val="ctr"/>
        <c:lblOffset val="100"/>
        <c:noMultiLvlLbl val="0"/>
      </c:catAx>
      <c:valAx>
        <c:axId val="1009916891"/>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503144273"/>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'n%表'!$B$297</c:f>
              <c:strCache>
                <c:ptCount val="1"/>
                <c:pt idx="0">
                  <c:v>賛成</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'n%表'!$D$297</c:f>
              <c:numCache>
                <c:formatCode>0.0</c:formatCode>
                <c:ptCount val="1"/>
                <c:pt idx="0">
                  <c:v>5.5</c:v>
                </c:pt>
              </c:numCache>
            </c:numRef>
          </c:val>
          <c:extLst>
            <c:ext xmlns:c16="http://schemas.microsoft.com/office/drawing/2014/chart" uri="{C3380CC4-5D6E-409C-BE32-E72D297353CC}">
              <c16:uniqueId val="{00000000-7ECA-4B91-9E72-82C2EA7E77C5}"/>
            </c:ext>
          </c:extLst>
        </c:ser>
        <c:ser>
          <c:idx val="1"/>
          <c:order val="1"/>
          <c:tx>
            <c:strRef>
              <c:f>'n%表'!$B$298</c:f>
              <c:strCache>
                <c:ptCount val="1"/>
                <c:pt idx="0">
                  <c:v>どちらかというと賛成</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'n%表'!$D$298</c:f>
              <c:numCache>
                <c:formatCode>0.0</c:formatCode>
                <c:ptCount val="1"/>
                <c:pt idx="0">
                  <c:v>35.299999999999997</c:v>
                </c:pt>
              </c:numCache>
            </c:numRef>
          </c:val>
          <c:extLst>
            <c:ext xmlns:c16="http://schemas.microsoft.com/office/drawing/2014/chart" uri="{C3380CC4-5D6E-409C-BE32-E72D297353CC}">
              <c16:uniqueId val="{00000001-7ECA-4B91-9E72-82C2EA7E77C5}"/>
            </c:ext>
          </c:extLst>
        </c:ser>
        <c:ser>
          <c:idx val="2"/>
          <c:order val="2"/>
          <c:tx>
            <c:strRef>
              <c:f>'n%表'!$B$299</c:f>
              <c:strCache>
                <c:ptCount val="1"/>
                <c:pt idx="0">
                  <c:v>どちらかというと反対</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'n%表'!$D$299</c:f>
              <c:numCache>
                <c:formatCode>0.0</c:formatCode>
                <c:ptCount val="1"/>
                <c:pt idx="0">
                  <c:v>42.4</c:v>
                </c:pt>
              </c:numCache>
            </c:numRef>
          </c:val>
          <c:extLst>
            <c:ext xmlns:c16="http://schemas.microsoft.com/office/drawing/2014/chart" uri="{C3380CC4-5D6E-409C-BE32-E72D297353CC}">
              <c16:uniqueId val="{00000002-7ECA-4B91-9E72-82C2EA7E77C5}"/>
            </c:ext>
          </c:extLst>
        </c:ser>
        <c:ser>
          <c:idx val="3"/>
          <c:order val="3"/>
          <c:tx>
            <c:strRef>
              <c:f>'n%表'!$B$300</c:f>
              <c:strCache>
                <c:ptCount val="1"/>
                <c:pt idx="0">
                  <c:v>反対</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'n%表'!$D$300</c:f>
              <c:numCache>
                <c:formatCode>0.0</c:formatCode>
                <c:ptCount val="1"/>
                <c:pt idx="0">
                  <c:v>16.8</c:v>
                </c:pt>
              </c:numCache>
            </c:numRef>
          </c:val>
          <c:extLst>
            <c:ext xmlns:c16="http://schemas.microsoft.com/office/drawing/2014/chart" uri="{C3380CC4-5D6E-409C-BE32-E72D297353CC}">
              <c16:uniqueId val="{00000003-7ECA-4B91-9E72-82C2EA7E77C5}"/>
            </c:ext>
          </c:extLst>
        </c:ser>
        <c:dLbls>
          <c:showLegendKey val="0"/>
          <c:showVal val="0"/>
          <c:showCatName val="0"/>
          <c:showSerName val="0"/>
          <c:showPercent val="0"/>
          <c:showBubbleSize val="0"/>
        </c:dLbls>
        <c:gapWidth val="50"/>
        <c:overlap val="100"/>
        <c:axId val="215759534"/>
        <c:axId val="2129844134"/>
      </c:barChart>
      <c:catAx>
        <c:axId val="215759534"/>
        <c:scaling>
          <c:orientation val="maxMin"/>
        </c:scaling>
        <c:delete val="1"/>
        <c:axPos val="l"/>
        <c:majorTickMark val="in"/>
        <c:minorTickMark val="none"/>
        <c:tickLblPos val="nextTo"/>
        <c:crossAx val="2129844134"/>
        <c:crosses val="autoZero"/>
        <c:auto val="0"/>
        <c:lblAlgn val="ctr"/>
        <c:lblOffset val="100"/>
        <c:noMultiLvlLbl val="0"/>
      </c:catAx>
      <c:valAx>
        <c:axId val="2129844134"/>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215759534"/>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'n%表'!$B$165</c:f>
              <c:strCache>
                <c:ptCount val="1"/>
                <c:pt idx="0">
                  <c:v>賛成</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'n%表'!$D$165</c:f>
              <c:numCache>
                <c:formatCode>0.0</c:formatCode>
                <c:ptCount val="1"/>
                <c:pt idx="0">
                  <c:v>6</c:v>
                </c:pt>
              </c:numCache>
            </c:numRef>
          </c:val>
          <c:extLst>
            <c:ext xmlns:c16="http://schemas.microsoft.com/office/drawing/2014/chart" uri="{C3380CC4-5D6E-409C-BE32-E72D297353CC}">
              <c16:uniqueId val="{00000000-1639-4224-B85E-76425C88B01A}"/>
            </c:ext>
          </c:extLst>
        </c:ser>
        <c:ser>
          <c:idx val="1"/>
          <c:order val="1"/>
          <c:tx>
            <c:strRef>
              <c:f>'n%表'!$B$166</c:f>
              <c:strCache>
                <c:ptCount val="1"/>
                <c:pt idx="0">
                  <c:v>どちらかというと賛成</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'n%表'!$D$166</c:f>
              <c:numCache>
                <c:formatCode>0.0</c:formatCode>
                <c:ptCount val="1"/>
                <c:pt idx="0">
                  <c:v>29.8</c:v>
                </c:pt>
              </c:numCache>
            </c:numRef>
          </c:val>
          <c:extLst>
            <c:ext xmlns:c16="http://schemas.microsoft.com/office/drawing/2014/chart" uri="{C3380CC4-5D6E-409C-BE32-E72D297353CC}">
              <c16:uniqueId val="{00000001-1639-4224-B85E-76425C88B01A}"/>
            </c:ext>
          </c:extLst>
        </c:ser>
        <c:ser>
          <c:idx val="2"/>
          <c:order val="2"/>
          <c:tx>
            <c:strRef>
              <c:f>'n%表'!$B$167</c:f>
              <c:strCache>
                <c:ptCount val="1"/>
                <c:pt idx="0">
                  <c:v>どちらかというと反対</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'n%表'!$D$167</c:f>
              <c:numCache>
                <c:formatCode>0.0</c:formatCode>
                <c:ptCount val="1"/>
                <c:pt idx="0">
                  <c:v>41</c:v>
                </c:pt>
              </c:numCache>
            </c:numRef>
          </c:val>
          <c:extLst>
            <c:ext xmlns:c16="http://schemas.microsoft.com/office/drawing/2014/chart" uri="{C3380CC4-5D6E-409C-BE32-E72D297353CC}">
              <c16:uniqueId val="{00000002-1639-4224-B85E-76425C88B01A}"/>
            </c:ext>
          </c:extLst>
        </c:ser>
        <c:ser>
          <c:idx val="3"/>
          <c:order val="3"/>
          <c:tx>
            <c:strRef>
              <c:f>'n%表'!$B$168</c:f>
              <c:strCache>
                <c:ptCount val="1"/>
                <c:pt idx="0">
                  <c:v>反対</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'n%表'!$D$168</c:f>
              <c:numCache>
                <c:formatCode>0.0</c:formatCode>
                <c:ptCount val="1"/>
                <c:pt idx="0">
                  <c:v>23.2</c:v>
                </c:pt>
              </c:numCache>
            </c:numRef>
          </c:val>
          <c:extLst>
            <c:ext xmlns:c16="http://schemas.microsoft.com/office/drawing/2014/chart" uri="{C3380CC4-5D6E-409C-BE32-E72D297353CC}">
              <c16:uniqueId val="{00000003-1639-4224-B85E-76425C88B01A}"/>
            </c:ext>
          </c:extLst>
        </c:ser>
        <c:dLbls>
          <c:showLegendKey val="0"/>
          <c:showVal val="0"/>
          <c:showCatName val="0"/>
          <c:showSerName val="0"/>
          <c:showPercent val="0"/>
          <c:showBubbleSize val="0"/>
        </c:dLbls>
        <c:gapWidth val="50"/>
        <c:overlap val="100"/>
        <c:axId val="817941759"/>
        <c:axId val="1478334108"/>
      </c:barChart>
      <c:catAx>
        <c:axId val="817941759"/>
        <c:scaling>
          <c:orientation val="maxMin"/>
        </c:scaling>
        <c:delete val="1"/>
        <c:axPos val="l"/>
        <c:majorTickMark val="in"/>
        <c:minorTickMark val="none"/>
        <c:tickLblPos val="nextTo"/>
        <c:crossAx val="1478334108"/>
        <c:crosses val="autoZero"/>
        <c:auto val="0"/>
        <c:lblAlgn val="ctr"/>
        <c:lblOffset val="100"/>
        <c:noMultiLvlLbl val="0"/>
      </c:catAx>
      <c:valAx>
        <c:axId val="1478334108"/>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817941759"/>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'Z:\10計画グループ（23.7.12～）\200_万博計画T\12 アンケート関係\01 MRT\02 結果\府民\[【191111-1】【年間16】【大阪府民向け】都市生活に関するアンケート_単純集計表.xlsx]n%表'!$B$307</c:f>
              <c:strCache>
                <c:ptCount val="1"/>
                <c:pt idx="0">
                  <c:v>住み続けたい</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'[1]n%表'!$D$307</c:f>
              <c:numCache>
                <c:formatCode>General</c:formatCode>
                <c:ptCount val="1"/>
                <c:pt idx="0">
                  <c:v>48.7</c:v>
                </c:pt>
              </c:numCache>
            </c:numRef>
          </c:val>
          <c:extLst>
            <c:ext xmlns:c16="http://schemas.microsoft.com/office/drawing/2014/chart" uri="{C3380CC4-5D6E-409C-BE32-E72D297353CC}">
              <c16:uniqueId val="{00000000-786B-4FEE-9DDA-EA07FDCAB73A}"/>
            </c:ext>
          </c:extLst>
        </c:ser>
        <c:ser>
          <c:idx val="1"/>
          <c:order val="1"/>
          <c:tx>
            <c:strRef>
              <c:f>'Z:\10計画グループ（23.7.12～）\200_万博計画T\12 アンケート関係\01 MRT\02 結果\府民\[【191111-1】【年間16】【大阪府民向け】都市生活に関するアンケート_単純集計表.xlsx]n%表'!$B$308</c:f>
              <c:strCache>
                <c:ptCount val="1"/>
                <c:pt idx="0">
                  <c:v>どちらかというと住み続けたい</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'[1]n%表'!$D$308</c:f>
              <c:numCache>
                <c:formatCode>General</c:formatCode>
                <c:ptCount val="1"/>
                <c:pt idx="0">
                  <c:v>35</c:v>
                </c:pt>
              </c:numCache>
            </c:numRef>
          </c:val>
          <c:extLst>
            <c:ext xmlns:c16="http://schemas.microsoft.com/office/drawing/2014/chart" uri="{C3380CC4-5D6E-409C-BE32-E72D297353CC}">
              <c16:uniqueId val="{00000001-786B-4FEE-9DDA-EA07FDCAB73A}"/>
            </c:ext>
          </c:extLst>
        </c:ser>
        <c:ser>
          <c:idx val="2"/>
          <c:order val="2"/>
          <c:tx>
            <c:strRef>
              <c:f>'Z:\10計画グループ（23.7.12～）\200_万博計画T\12 アンケート関係\01 MRT\02 結果\府民\[【191111-1】【年間16】【大阪府民向け】都市生活に関するアンケート_単純集計表.xlsx]n%表'!$B$309</c:f>
              <c:strCache>
                <c:ptCount val="1"/>
                <c:pt idx="0">
                  <c:v>どちらかというと住み続けたくない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'[1]n%表'!$D$309</c:f>
              <c:numCache>
                <c:formatCode>General</c:formatCode>
                <c:ptCount val="1"/>
                <c:pt idx="0">
                  <c:v>6.5</c:v>
                </c:pt>
              </c:numCache>
            </c:numRef>
          </c:val>
          <c:extLst>
            <c:ext xmlns:c16="http://schemas.microsoft.com/office/drawing/2014/chart" uri="{C3380CC4-5D6E-409C-BE32-E72D297353CC}">
              <c16:uniqueId val="{00000002-786B-4FEE-9DDA-EA07FDCAB73A}"/>
            </c:ext>
          </c:extLst>
        </c:ser>
        <c:ser>
          <c:idx val="3"/>
          <c:order val="3"/>
          <c:tx>
            <c:strRef>
              <c:f>'Z:\10計画グループ（23.7.12～）\200_万博計画T\12 アンケート関係\01 MRT\02 結果\府民\[【191111-1】【年間16】【大阪府民向け】都市生活に関するアンケート_単純集計表.xlsx]n%表'!$B$310</c:f>
              <c:strCache>
                <c:ptCount val="1"/>
                <c:pt idx="0">
                  <c:v>住み続けたくない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'[1]n%表'!$D$310</c:f>
              <c:numCache>
                <c:formatCode>General</c:formatCode>
                <c:ptCount val="1"/>
                <c:pt idx="0">
                  <c:v>2.7</c:v>
                </c:pt>
              </c:numCache>
            </c:numRef>
          </c:val>
          <c:extLst>
            <c:ext xmlns:c16="http://schemas.microsoft.com/office/drawing/2014/chart" uri="{C3380CC4-5D6E-409C-BE32-E72D297353CC}">
              <c16:uniqueId val="{00000003-786B-4FEE-9DDA-EA07FDCAB73A}"/>
            </c:ext>
          </c:extLst>
        </c:ser>
        <c:ser>
          <c:idx val="4"/>
          <c:order val="4"/>
          <c:tx>
            <c:strRef>
              <c:f>'Z:\10計画グループ（23.7.12～）\200_万博計画T\12 アンケート関係\01 MRT\02 結果\府民\[【191111-1】【年間16】【大阪府民向け】都市生活に関するアンケート_単純集計表.xlsx]n%表'!$B$311</c:f>
              <c:strCache>
                <c:ptCount val="1"/>
                <c:pt idx="0">
                  <c:v>どちらともいえない／わからない</c:v>
                </c:pt>
              </c:strCache>
            </c:strRef>
          </c:tx>
          <c:spPr>
            <a:solidFill>
              <a:srgbClr val="B7CBFF"/>
            </a:solidFill>
            <a:ln>
              <a:solidFill>
                <a:srgbClr val="B7CB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'[1]n%表'!$D$311</c:f>
              <c:numCache>
                <c:formatCode>General</c:formatCode>
                <c:ptCount val="1"/>
                <c:pt idx="0">
                  <c:v>7.1</c:v>
                </c:pt>
              </c:numCache>
            </c:numRef>
          </c:val>
          <c:extLst>
            <c:ext xmlns:c16="http://schemas.microsoft.com/office/drawing/2014/chart" uri="{C3380CC4-5D6E-409C-BE32-E72D297353CC}">
              <c16:uniqueId val="{00000004-786B-4FEE-9DDA-EA07FDCAB73A}"/>
            </c:ext>
          </c:extLst>
        </c:ser>
        <c:dLbls>
          <c:showLegendKey val="0"/>
          <c:showVal val="0"/>
          <c:showCatName val="0"/>
          <c:showSerName val="0"/>
          <c:showPercent val="0"/>
          <c:showBubbleSize val="0"/>
        </c:dLbls>
        <c:gapWidth val="50"/>
        <c:overlap val="100"/>
        <c:axId val="612716569"/>
        <c:axId val="985487390"/>
      </c:barChart>
      <c:catAx>
        <c:axId val="612716569"/>
        <c:scaling>
          <c:orientation val="maxMin"/>
        </c:scaling>
        <c:delete val="1"/>
        <c:axPos val="l"/>
        <c:majorTickMark val="in"/>
        <c:minorTickMark val="none"/>
        <c:tickLblPos val="nextTo"/>
        <c:crossAx val="985487390"/>
        <c:crosses val="autoZero"/>
        <c:auto val="0"/>
        <c:lblAlgn val="ctr"/>
        <c:lblOffset val="100"/>
        <c:noMultiLvlLbl val="0"/>
      </c:catAx>
      <c:valAx>
        <c:axId val="985487390"/>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612716569"/>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'[【191111-1】【年間17】【東京都民向け】都市生活に関するアンケート_単純集計表.xlsx]n%表'!$B$287</c:f>
              <c:strCache>
                <c:ptCount val="1"/>
                <c:pt idx="0">
                  <c:v>住み続けたい</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'[2]n%表'!$D$287</c:f>
              <c:numCache>
                <c:formatCode>0.0</c:formatCode>
                <c:ptCount val="1"/>
                <c:pt idx="0">
                  <c:v>51.4</c:v>
                </c:pt>
              </c:numCache>
            </c:numRef>
          </c:val>
          <c:extLst>
            <c:ext xmlns:c16="http://schemas.microsoft.com/office/drawing/2014/chart" uri="{C3380CC4-5D6E-409C-BE32-E72D297353CC}">
              <c16:uniqueId val="{00000000-AAE9-4A96-8318-6979D8D62C05}"/>
            </c:ext>
          </c:extLst>
        </c:ser>
        <c:ser>
          <c:idx val="1"/>
          <c:order val="1"/>
          <c:tx>
            <c:strRef>
              <c:f>'[【191111-1】【年間17】【東京都民向け】都市生活に関するアンケート_単純集計表.xlsx]n%表'!$B$288</c:f>
              <c:strCache>
                <c:ptCount val="1"/>
                <c:pt idx="0">
                  <c:v>どちらかというと住み続けたい</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'[2]n%表'!$D$288</c:f>
              <c:numCache>
                <c:formatCode>0.0</c:formatCode>
                <c:ptCount val="1"/>
                <c:pt idx="0">
                  <c:v>35.200000000000003</c:v>
                </c:pt>
              </c:numCache>
            </c:numRef>
          </c:val>
          <c:extLst>
            <c:ext xmlns:c16="http://schemas.microsoft.com/office/drawing/2014/chart" uri="{C3380CC4-5D6E-409C-BE32-E72D297353CC}">
              <c16:uniqueId val="{00000001-AAE9-4A96-8318-6979D8D62C05}"/>
            </c:ext>
          </c:extLst>
        </c:ser>
        <c:ser>
          <c:idx val="2"/>
          <c:order val="2"/>
          <c:tx>
            <c:strRef>
              <c:f>'[【191111-1】【年間17】【東京都民向け】都市生活に関するアンケート_単純集計表.xlsx]n%表'!$B$289</c:f>
              <c:strCache>
                <c:ptCount val="1"/>
                <c:pt idx="0">
                  <c:v>どちらかというと住み続けたくない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'[2]n%表'!$D$289</c:f>
              <c:numCache>
                <c:formatCode>0.0</c:formatCode>
                <c:ptCount val="1"/>
                <c:pt idx="0">
                  <c:v>6</c:v>
                </c:pt>
              </c:numCache>
            </c:numRef>
          </c:val>
          <c:extLst>
            <c:ext xmlns:c16="http://schemas.microsoft.com/office/drawing/2014/chart" uri="{C3380CC4-5D6E-409C-BE32-E72D297353CC}">
              <c16:uniqueId val="{00000002-AAE9-4A96-8318-6979D8D62C05}"/>
            </c:ext>
          </c:extLst>
        </c:ser>
        <c:ser>
          <c:idx val="3"/>
          <c:order val="3"/>
          <c:tx>
            <c:strRef>
              <c:f>'[【191111-1】【年間17】【東京都民向け】都市生活に関するアンケート_単純集計表.xlsx]n%表'!$B$290</c:f>
              <c:strCache>
                <c:ptCount val="1"/>
                <c:pt idx="0">
                  <c:v>住み続けたくない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'[2]n%表'!$D$290</c:f>
              <c:numCache>
                <c:formatCode>0.0</c:formatCode>
                <c:ptCount val="1"/>
                <c:pt idx="0">
                  <c:v>2.2999999999999998</c:v>
                </c:pt>
              </c:numCache>
            </c:numRef>
          </c:val>
          <c:extLst>
            <c:ext xmlns:c16="http://schemas.microsoft.com/office/drawing/2014/chart" uri="{C3380CC4-5D6E-409C-BE32-E72D297353CC}">
              <c16:uniqueId val="{00000003-AAE9-4A96-8318-6979D8D62C05}"/>
            </c:ext>
          </c:extLst>
        </c:ser>
        <c:ser>
          <c:idx val="4"/>
          <c:order val="4"/>
          <c:tx>
            <c:strRef>
              <c:f>'[【191111-1】【年間17】【東京都民向け】都市生活に関するアンケート_単純集計表.xlsx]n%表'!$B$291</c:f>
              <c:strCache>
                <c:ptCount val="1"/>
                <c:pt idx="0">
                  <c:v>どちらともいえない／わからない</c:v>
                </c:pt>
              </c:strCache>
            </c:strRef>
          </c:tx>
          <c:spPr>
            <a:solidFill>
              <a:srgbClr val="B7CBFF"/>
            </a:solidFill>
            <a:ln>
              <a:solidFill>
                <a:srgbClr val="B7CB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'[2]n%表'!$D$291</c:f>
              <c:numCache>
                <c:formatCode>0.0</c:formatCode>
                <c:ptCount val="1"/>
                <c:pt idx="0">
                  <c:v>5.0999999999999996</c:v>
                </c:pt>
              </c:numCache>
            </c:numRef>
          </c:val>
          <c:extLst>
            <c:ext xmlns:c16="http://schemas.microsoft.com/office/drawing/2014/chart" uri="{C3380CC4-5D6E-409C-BE32-E72D297353CC}">
              <c16:uniqueId val="{00000004-AAE9-4A96-8318-6979D8D62C05}"/>
            </c:ext>
          </c:extLst>
        </c:ser>
        <c:dLbls>
          <c:showLegendKey val="0"/>
          <c:showVal val="0"/>
          <c:showCatName val="0"/>
          <c:showSerName val="0"/>
          <c:showPercent val="0"/>
          <c:showBubbleSize val="0"/>
        </c:dLbls>
        <c:gapWidth val="50"/>
        <c:overlap val="100"/>
        <c:axId val="36550900"/>
        <c:axId val="726051009"/>
      </c:barChart>
      <c:catAx>
        <c:axId val="36550900"/>
        <c:scaling>
          <c:orientation val="maxMin"/>
        </c:scaling>
        <c:delete val="1"/>
        <c:axPos val="l"/>
        <c:majorTickMark val="in"/>
        <c:minorTickMark val="none"/>
        <c:tickLblPos val="nextTo"/>
        <c:crossAx val="726051009"/>
        <c:crosses val="autoZero"/>
        <c:auto val="0"/>
        <c:lblAlgn val="ctr"/>
        <c:lblOffset val="100"/>
        <c:noMultiLvlLbl val="0"/>
      </c:catAx>
      <c:valAx>
        <c:axId val="726051009"/>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36550900"/>
        <c:crosses val="autoZero"/>
        <c:crossBetween val="between"/>
      </c:valAx>
      <c:spPr>
        <a:noFill/>
        <a:ln w="12700">
          <a:noFill/>
        </a:ln>
      </c:spPr>
    </c:plotArea>
    <c:legend>
      <c:legendPos val="r"/>
      <c:layout>
        <c:manualLayout>
          <c:xMode val="edge"/>
          <c:yMode val="edge"/>
          <c:x val="0.67500000000000004"/>
          <c:y val="0"/>
          <c:w val="0.32499989964080855"/>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txPr>
    <a:bodyPr rot="0" vert="horz"/>
    <a:lstStyle/>
    <a:p>
      <a:pPr>
        <a:defRPr lang="en-US" u="none" baseline="0"/>
      </a:pPr>
      <a:endParaRPr lang="ja-JP"/>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'n%表'!$B$308</c:f>
              <c:strCache>
                <c:ptCount val="1"/>
                <c:pt idx="0">
                  <c:v>住み続けたい</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'n%表'!$D$308</c:f>
              <c:numCache>
                <c:formatCode>0.0</c:formatCode>
                <c:ptCount val="1"/>
                <c:pt idx="0">
                  <c:v>37.9</c:v>
                </c:pt>
              </c:numCache>
            </c:numRef>
          </c:val>
          <c:extLst>
            <c:ext xmlns:c16="http://schemas.microsoft.com/office/drawing/2014/chart" uri="{C3380CC4-5D6E-409C-BE32-E72D297353CC}">
              <c16:uniqueId val="{00000000-6544-4F8C-A282-814B0CF23399}"/>
            </c:ext>
          </c:extLst>
        </c:ser>
        <c:ser>
          <c:idx val="1"/>
          <c:order val="1"/>
          <c:tx>
            <c:strRef>
              <c:f>'n%表'!$B$309</c:f>
              <c:strCache>
                <c:ptCount val="1"/>
                <c:pt idx="0">
                  <c:v>どちらかというと住み続けたい</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'n%表'!$D$309</c:f>
              <c:numCache>
                <c:formatCode>0.0</c:formatCode>
                <c:ptCount val="1"/>
                <c:pt idx="0">
                  <c:v>35.200000000000003</c:v>
                </c:pt>
              </c:numCache>
            </c:numRef>
          </c:val>
          <c:extLst>
            <c:ext xmlns:c16="http://schemas.microsoft.com/office/drawing/2014/chart" uri="{C3380CC4-5D6E-409C-BE32-E72D297353CC}">
              <c16:uniqueId val="{00000001-6544-4F8C-A282-814B0CF23399}"/>
            </c:ext>
          </c:extLst>
        </c:ser>
        <c:ser>
          <c:idx val="2"/>
          <c:order val="2"/>
          <c:tx>
            <c:strRef>
              <c:f>'n%表'!$B$310</c:f>
              <c:strCache>
                <c:ptCount val="1"/>
                <c:pt idx="0">
                  <c:v>どちらかというと住み続けたくない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'n%表'!$D$310</c:f>
              <c:numCache>
                <c:formatCode>0.0</c:formatCode>
                <c:ptCount val="1"/>
                <c:pt idx="0">
                  <c:v>7</c:v>
                </c:pt>
              </c:numCache>
            </c:numRef>
          </c:val>
          <c:extLst>
            <c:ext xmlns:c16="http://schemas.microsoft.com/office/drawing/2014/chart" uri="{C3380CC4-5D6E-409C-BE32-E72D297353CC}">
              <c16:uniqueId val="{00000002-6544-4F8C-A282-814B0CF23399}"/>
            </c:ext>
          </c:extLst>
        </c:ser>
        <c:ser>
          <c:idx val="3"/>
          <c:order val="3"/>
          <c:tx>
            <c:strRef>
              <c:f>'n%表'!$B$311</c:f>
              <c:strCache>
                <c:ptCount val="1"/>
                <c:pt idx="0">
                  <c:v>住み続けたくない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'n%表'!$D$311</c:f>
              <c:numCache>
                <c:formatCode>0.0</c:formatCode>
                <c:ptCount val="1"/>
                <c:pt idx="0">
                  <c:v>3.7</c:v>
                </c:pt>
              </c:numCache>
            </c:numRef>
          </c:val>
          <c:extLst>
            <c:ext xmlns:c16="http://schemas.microsoft.com/office/drawing/2014/chart" uri="{C3380CC4-5D6E-409C-BE32-E72D297353CC}">
              <c16:uniqueId val="{00000003-6544-4F8C-A282-814B0CF23399}"/>
            </c:ext>
          </c:extLst>
        </c:ser>
        <c:ser>
          <c:idx val="4"/>
          <c:order val="4"/>
          <c:tx>
            <c:strRef>
              <c:f>'n%表'!$B$312</c:f>
              <c:strCache>
                <c:ptCount val="1"/>
                <c:pt idx="0">
                  <c:v>どちらともいえない／わからない</c:v>
                </c:pt>
              </c:strCache>
            </c:strRef>
          </c:tx>
          <c:spPr>
            <a:solidFill>
              <a:srgbClr val="B7CBFF"/>
            </a:solidFill>
            <a:ln>
              <a:solidFill>
                <a:srgbClr val="B7CB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'n%表'!$D$312</c:f>
              <c:numCache>
                <c:formatCode>0.0</c:formatCode>
                <c:ptCount val="1"/>
                <c:pt idx="0">
                  <c:v>16.2</c:v>
                </c:pt>
              </c:numCache>
            </c:numRef>
          </c:val>
          <c:extLst>
            <c:ext xmlns:c16="http://schemas.microsoft.com/office/drawing/2014/chart" uri="{C3380CC4-5D6E-409C-BE32-E72D297353CC}">
              <c16:uniqueId val="{00000004-6544-4F8C-A282-814B0CF23399}"/>
            </c:ext>
          </c:extLst>
        </c:ser>
        <c:dLbls>
          <c:showLegendKey val="0"/>
          <c:showVal val="0"/>
          <c:showCatName val="0"/>
          <c:showSerName val="0"/>
          <c:showPercent val="0"/>
          <c:showBubbleSize val="0"/>
        </c:dLbls>
        <c:gapWidth val="50"/>
        <c:overlap val="100"/>
        <c:axId val="98351968"/>
        <c:axId val="1278616846"/>
      </c:barChart>
      <c:catAx>
        <c:axId val="98351968"/>
        <c:scaling>
          <c:orientation val="maxMin"/>
        </c:scaling>
        <c:delete val="1"/>
        <c:axPos val="l"/>
        <c:majorTickMark val="in"/>
        <c:minorTickMark val="none"/>
        <c:tickLblPos val="nextTo"/>
        <c:crossAx val="1278616846"/>
        <c:crosses val="autoZero"/>
        <c:auto val="0"/>
        <c:lblAlgn val="ctr"/>
        <c:lblOffset val="100"/>
        <c:noMultiLvlLbl val="0"/>
      </c:catAx>
      <c:valAx>
        <c:axId val="1278616846"/>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98351968"/>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spPr>
    <a:ln>
      <a:noFill/>
    </a:ln>
  </c:spPr>
  <c:txPr>
    <a:bodyPr rot="0" vert="horz"/>
    <a:lstStyle/>
    <a:p>
      <a:pPr>
        <a:defRPr lang="en-US" u="none" baseline="0"/>
      </a:pPr>
      <a:endParaRPr lang="ja-JP"/>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750000000000001E-2"/>
          <c:y val="0.14274999999999999"/>
          <c:w val="0.85"/>
          <c:h val="0.84550000000000003"/>
        </c:manualLayout>
      </c:layout>
      <c:barChart>
        <c:barDir val="bar"/>
        <c:grouping val="clustered"/>
        <c:varyColors val="0"/>
        <c:ser>
          <c:idx val="0"/>
          <c:order val="0"/>
          <c:spPr>
            <a:solidFill>
              <a:srgbClr val="2044A2"/>
            </a:solidFill>
            <a:ln>
              <a:solidFill>
                <a:srgbClr val="2044A2"/>
              </a:solidFill>
            </a:ln>
          </c:spPr>
          <c:invertIfNegative val="0"/>
          <c:dLbls>
            <c:spPr>
              <a:noFill/>
              <a:ln>
                <a:noFill/>
              </a:ln>
              <a:effectLst/>
            </c:spPr>
            <c:txPr>
              <a:bodyPr rot="0" vert="horz"/>
              <a:lstStyle/>
              <a:p>
                <a:pPr algn="ctr">
                  <a:defRPr lang="en-US" sz="800" u="none" baseline="0">
                    <a:latin typeface="Meiryo UI"/>
                    <a:ea typeface="Meiryo UI"/>
                    <a:cs typeface="Meiryo UI"/>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'n%表'!$A$319:$A$333</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'n%表'!$D$319:$D$333</c:f>
              <c:numCache>
                <c:formatCode>0.0</c:formatCode>
                <c:ptCount val="15"/>
                <c:pt idx="0">
                  <c:v>48.1</c:v>
                </c:pt>
                <c:pt idx="1">
                  <c:v>27.5</c:v>
                </c:pt>
                <c:pt idx="2">
                  <c:v>8.4</c:v>
                </c:pt>
                <c:pt idx="3">
                  <c:v>2.7</c:v>
                </c:pt>
                <c:pt idx="4">
                  <c:v>32.9</c:v>
                </c:pt>
                <c:pt idx="5">
                  <c:v>60.1</c:v>
                </c:pt>
                <c:pt idx="6">
                  <c:v>8.5</c:v>
                </c:pt>
                <c:pt idx="7">
                  <c:v>8.5</c:v>
                </c:pt>
                <c:pt idx="8">
                  <c:v>19.3</c:v>
                </c:pt>
                <c:pt idx="9">
                  <c:v>5.4</c:v>
                </c:pt>
                <c:pt idx="10">
                  <c:v>35.4</c:v>
                </c:pt>
                <c:pt idx="11">
                  <c:v>3.1</c:v>
                </c:pt>
                <c:pt idx="12">
                  <c:v>5.2</c:v>
                </c:pt>
                <c:pt idx="13">
                  <c:v>5.2</c:v>
                </c:pt>
                <c:pt idx="14">
                  <c:v>1.7</c:v>
                </c:pt>
              </c:numCache>
            </c:numRef>
          </c:val>
          <c:extLst>
            <c:ext xmlns:c16="http://schemas.microsoft.com/office/drawing/2014/chart" uri="{C3380CC4-5D6E-409C-BE32-E72D297353CC}">
              <c16:uniqueId val="{00000000-9872-46AA-A053-AB16C4BAE378}"/>
            </c:ext>
          </c:extLst>
        </c:ser>
        <c:dLbls>
          <c:showLegendKey val="0"/>
          <c:showVal val="0"/>
          <c:showCatName val="0"/>
          <c:showSerName val="0"/>
          <c:showPercent val="0"/>
          <c:showBubbleSize val="0"/>
        </c:dLbls>
        <c:gapWidth val="40"/>
        <c:axId val="1296928719"/>
        <c:axId val="1628289406"/>
      </c:barChart>
      <c:catAx>
        <c:axId val="1296928719"/>
        <c:scaling>
          <c:orientation val="maxMin"/>
        </c:scaling>
        <c:delete val="0"/>
        <c:axPos val="l"/>
        <c:numFmt formatCode="General" sourceLinked="1"/>
        <c:majorTickMark val="in"/>
        <c:minorTickMark val="none"/>
        <c:tickLblPos val="nextTo"/>
        <c:spPr>
          <a:ln>
            <a:noFill/>
          </a:ln>
        </c:spPr>
        <c:txPr>
          <a:bodyPr rot="0" vert="horz"/>
          <a:lstStyle/>
          <a:p>
            <a:pPr>
              <a:defRPr lang="en-US" sz="800" u="none" baseline="0">
                <a:latin typeface="Meiryo UI"/>
                <a:ea typeface="Meiryo UI"/>
                <a:cs typeface="Meiryo UI"/>
              </a:defRPr>
            </a:pPr>
            <a:endParaRPr lang="ja-JP"/>
          </a:p>
        </c:txPr>
        <c:crossAx val="1628289406"/>
        <c:crosses val="autoZero"/>
        <c:auto val="0"/>
        <c:lblAlgn val="ctr"/>
        <c:lblOffset val="100"/>
        <c:tickLblSkip val="1"/>
        <c:noMultiLvlLbl val="0"/>
      </c:catAx>
      <c:valAx>
        <c:axId val="1628289406"/>
        <c:scaling>
          <c:orientation val="minMax"/>
          <c:max val="100"/>
          <c:min val="0"/>
        </c:scaling>
        <c:delete val="0"/>
        <c:axPos val="t"/>
        <c:numFmt formatCode="0&quot;%&quot;" sourceLinked="0"/>
        <c:majorTickMark val="in"/>
        <c:minorTickMark val="none"/>
        <c:tickLblPos val="low"/>
        <c:spPr>
          <a:ln>
            <a:solidFill>
              <a:srgbClr val="898989"/>
            </a:solidFill>
          </a:ln>
        </c:spPr>
        <c:txPr>
          <a:bodyPr rot="0" vert="horz"/>
          <a:lstStyle/>
          <a:p>
            <a:pPr>
              <a:defRPr lang="en-US" sz="800" u="none" baseline="0">
                <a:latin typeface="Meiryo UI"/>
                <a:ea typeface="Meiryo UI"/>
                <a:cs typeface="Meiryo UI"/>
              </a:defRPr>
            </a:pPr>
            <a:endParaRPr lang="ja-JP"/>
          </a:p>
        </c:txPr>
        <c:crossAx val="1296928719"/>
        <c:crosses val="autoZero"/>
        <c:crossBetween val="between"/>
        <c:majorUnit val="20"/>
      </c:valAx>
      <c:spPr>
        <a:noFill/>
        <a:ln w="12700">
          <a:noFill/>
        </a:ln>
      </c:spPr>
    </c:plotArea>
    <c:plotVisOnly val="0"/>
    <c:dispBlanksAs val="gap"/>
    <c:showDLblsOverMax val="0"/>
  </c:chart>
  <c:spPr>
    <a:solidFill>
      <a:srgbClr val="FFFFFF"/>
    </a:solidFill>
    <a:ln>
      <a:solidFill>
        <a:srgbClr val="898989"/>
      </a:solidFill>
    </a:ln>
  </c:spPr>
  <c:txPr>
    <a:bodyPr rot="0" vert="horz"/>
    <a:lstStyle/>
    <a:p>
      <a:pPr>
        <a:defRPr lang="en-US" u="none" baseline="0"/>
      </a:pPr>
      <a:endParaRPr lang="ja-JP"/>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92364590789796E-2"/>
          <c:y val="0.1545000463177397"/>
          <c:w val="0.85"/>
          <c:h val="0.84550000000000003"/>
        </c:manualLayout>
      </c:layout>
      <c:barChart>
        <c:barDir val="bar"/>
        <c:grouping val="clustered"/>
        <c:varyColors val="0"/>
        <c:ser>
          <c:idx val="0"/>
          <c:order val="0"/>
          <c:spPr>
            <a:solidFill>
              <a:srgbClr val="2044A2"/>
            </a:solidFill>
            <a:ln>
              <a:solidFill>
                <a:srgbClr val="2044A2"/>
              </a:solidFill>
            </a:ln>
          </c:spPr>
          <c:invertIfNegative val="0"/>
          <c:dLbls>
            <c:dLbl>
              <c:idx val="2"/>
              <c:tx>
                <c:rich>
                  <a:bodyPr/>
                  <a:lstStyle/>
                  <a:p>
                    <a:fld id="{778757E0-5C35-4FE5-86F8-2F70D188EA6B}" type="VALUE">
                      <a:rPr lang="en-US" altLang="ja-JP" smtClean="0"/>
                      <a:pPr/>
                      <a:t>[値]</a:t>
                    </a:fld>
                    <a:r>
                      <a:rPr lang="en-US" altLang="ja-JP" smtClean="0"/>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11-45FA-BC3F-5D5682F41205}"/>
                </c:ext>
              </c:extLst>
            </c:dLbl>
            <c:dLbl>
              <c:idx val="5"/>
              <c:layout>
                <c:manualLayout>
                  <c:x val="-6.1592510738678495E-3"/>
                  <c:y val="4.7822993517195453E-17"/>
                </c:manualLayout>
              </c:layout>
              <c:tx>
                <c:rich>
                  <a:bodyPr/>
                  <a:lstStyle/>
                  <a:p>
                    <a:fld id="{2E60980B-4BC2-46B2-A291-F03B4B8564A2}" type="VALUE">
                      <a:rPr lang="en-US" altLang="ja-JP" smtClean="0"/>
                      <a:pPr/>
                      <a:t>[値]</a:t>
                    </a:fld>
                    <a:r>
                      <a:rPr lang="en-US" altLang="ja-JP" dirty="0" smtClean="0"/>
                      <a:t>.0</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8.6044737501933866E-2"/>
                      <c:h val="0.10022076197800105"/>
                    </c:manualLayout>
                  </c15:layout>
                  <c15:dlblFieldTable/>
                  <c15:showDataLabelsRange val="0"/>
                </c:ext>
                <c:ext xmlns:c16="http://schemas.microsoft.com/office/drawing/2014/chart" uri="{C3380CC4-5D6E-409C-BE32-E72D297353CC}">
                  <c16:uniqueId val="{00000000-3C11-45FA-BC3F-5D5682F41205}"/>
                </c:ext>
              </c:extLst>
            </c:dLbl>
            <c:dLbl>
              <c:idx val="11"/>
              <c:tx>
                <c:rich>
                  <a:bodyPr/>
                  <a:lstStyle/>
                  <a:p>
                    <a:fld id="{804D6091-4C36-4880-AED2-C97798719992}" type="VALUE">
                      <a:rPr lang="en-US" altLang="ja-JP" smtClean="0"/>
                      <a:pPr/>
                      <a:t>[値]</a:t>
                    </a:fld>
                    <a:r>
                      <a:rPr lang="en-US" altLang="ja-JP" smtClean="0"/>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C11-45FA-BC3F-5D5682F41205}"/>
                </c:ext>
              </c:extLst>
            </c:dLbl>
            <c:spPr>
              <a:noFill/>
              <a:ln>
                <a:noFill/>
              </a:ln>
              <a:effectLst/>
            </c:spPr>
            <c:txPr>
              <a:bodyPr rot="0" vert="horz"/>
              <a:lstStyle/>
              <a:p>
                <a:pPr algn="ctr">
                  <a:defRPr lang="en-US" sz="800" u="none" baseline="0">
                    <a:latin typeface="Meiryo UI"/>
                    <a:ea typeface="Meiryo UI"/>
                    <a:cs typeface="Meiryo UI"/>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'[1]n%表'!$A$298:$A$312</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'[1]n%表'!$D$298:$D$312</c:f>
              <c:numCache>
                <c:formatCode>General</c:formatCode>
                <c:ptCount val="15"/>
                <c:pt idx="0">
                  <c:v>45.1</c:v>
                </c:pt>
                <c:pt idx="1">
                  <c:v>25.3</c:v>
                </c:pt>
                <c:pt idx="2">
                  <c:v>14</c:v>
                </c:pt>
                <c:pt idx="3">
                  <c:v>2.2000000000000002</c:v>
                </c:pt>
                <c:pt idx="4">
                  <c:v>40.5</c:v>
                </c:pt>
                <c:pt idx="5">
                  <c:v>58</c:v>
                </c:pt>
                <c:pt idx="6">
                  <c:v>7.3</c:v>
                </c:pt>
                <c:pt idx="7">
                  <c:v>4.9000000000000004</c:v>
                </c:pt>
                <c:pt idx="8">
                  <c:v>18.399999999999999</c:v>
                </c:pt>
                <c:pt idx="9">
                  <c:v>8.6</c:v>
                </c:pt>
                <c:pt idx="10">
                  <c:v>41.5</c:v>
                </c:pt>
                <c:pt idx="11">
                  <c:v>1</c:v>
                </c:pt>
                <c:pt idx="12">
                  <c:v>5.5</c:v>
                </c:pt>
                <c:pt idx="13">
                  <c:v>5.3</c:v>
                </c:pt>
                <c:pt idx="14">
                  <c:v>1.3</c:v>
                </c:pt>
              </c:numCache>
            </c:numRef>
          </c:val>
          <c:extLst>
            <c:ext xmlns:c16="http://schemas.microsoft.com/office/drawing/2014/chart" uri="{C3380CC4-5D6E-409C-BE32-E72D297353CC}">
              <c16:uniqueId val="{00000000-C48D-478A-961C-0370BD6A1B59}"/>
            </c:ext>
          </c:extLst>
        </c:ser>
        <c:dLbls>
          <c:showLegendKey val="0"/>
          <c:showVal val="0"/>
          <c:showCatName val="0"/>
          <c:showSerName val="0"/>
          <c:showPercent val="0"/>
          <c:showBubbleSize val="0"/>
        </c:dLbls>
        <c:gapWidth val="40"/>
        <c:axId val="492252770"/>
        <c:axId val="701166114"/>
      </c:barChart>
      <c:catAx>
        <c:axId val="492252770"/>
        <c:scaling>
          <c:orientation val="maxMin"/>
        </c:scaling>
        <c:delete val="0"/>
        <c:axPos val="l"/>
        <c:numFmt formatCode="General" sourceLinked="1"/>
        <c:majorTickMark val="in"/>
        <c:minorTickMark val="none"/>
        <c:tickLblPos val="nextTo"/>
        <c:spPr>
          <a:ln>
            <a:noFill/>
          </a:ln>
        </c:spPr>
        <c:txPr>
          <a:bodyPr rot="0" vert="horz"/>
          <a:lstStyle/>
          <a:p>
            <a:pPr>
              <a:defRPr lang="en-US" sz="800" u="none" baseline="0">
                <a:latin typeface="Meiryo UI"/>
                <a:ea typeface="Meiryo UI"/>
                <a:cs typeface="Meiryo UI"/>
              </a:defRPr>
            </a:pPr>
            <a:endParaRPr lang="ja-JP"/>
          </a:p>
        </c:txPr>
        <c:crossAx val="701166114"/>
        <c:crosses val="autoZero"/>
        <c:auto val="0"/>
        <c:lblAlgn val="ctr"/>
        <c:lblOffset val="100"/>
        <c:tickLblSkip val="1"/>
        <c:noMultiLvlLbl val="0"/>
      </c:catAx>
      <c:valAx>
        <c:axId val="701166114"/>
        <c:scaling>
          <c:orientation val="minMax"/>
          <c:max val="100"/>
          <c:min val="0"/>
        </c:scaling>
        <c:delete val="0"/>
        <c:axPos val="t"/>
        <c:numFmt formatCode="0&quot;%&quot;" sourceLinked="0"/>
        <c:majorTickMark val="in"/>
        <c:minorTickMark val="none"/>
        <c:tickLblPos val="low"/>
        <c:spPr>
          <a:ln>
            <a:solidFill>
              <a:srgbClr val="898989"/>
            </a:solidFill>
          </a:ln>
        </c:spPr>
        <c:txPr>
          <a:bodyPr rot="0" vert="horz"/>
          <a:lstStyle/>
          <a:p>
            <a:pPr>
              <a:defRPr lang="en-US" sz="800" u="none" baseline="0">
                <a:latin typeface="Meiryo UI"/>
                <a:ea typeface="Meiryo UI"/>
                <a:cs typeface="Meiryo UI"/>
              </a:defRPr>
            </a:pPr>
            <a:endParaRPr lang="ja-JP"/>
          </a:p>
        </c:txPr>
        <c:crossAx val="492252770"/>
        <c:crosses val="autoZero"/>
        <c:crossBetween val="between"/>
        <c:majorUnit val="20"/>
      </c:valAx>
      <c:spPr>
        <a:noFill/>
        <a:ln w="12700">
          <a:noFill/>
        </a:ln>
      </c:spPr>
    </c:plotArea>
    <c:plotVisOnly val="0"/>
    <c:dispBlanksAs val="gap"/>
    <c:showDLblsOverMax val="0"/>
  </c:chart>
  <c:spPr>
    <a:solidFill>
      <a:srgbClr val="FFFFFF"/>
    </a:solidFill>
    <a:ln>
      <a:solidFill>
        <a:srgbClr val="898989"/>
      </a:solidFill>
    </a:ln>
  </c:spPr>
  <c:txPr>
    <a:bodyPr rot="0" vert="horz"/>
    <a:lstStyle/>
    <a:p>
      <a:pPr>
        <a:defRPr lang="en-US" u="none" baseline="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66048418381785E-2"/>
          <c:y val="4.3539279438233922E-2"/>
          <c:w val="0.78075247366980405"/>
          <c:h val="0.85821897229613331"/>
        </c:manualLayout>
      </c:layout>
      <c:lineChart>
        <c:grouping val="standard"/>
        <c:varyColors val="0"/>
        <c:ser>
          <c:idx val="4"/>
          <c:order val="0"/>
          <c:tx>
            <c:strRef>
              <c:f>開業数比較!$B$3</c:f>
              <c:strCache>
                <c:ptCount val="1"/>
                <c:pt idx="0">
                  <c:v>大阪</c:v>
                </c:pt>
              </c:strCache>
            </c:strRef>
          </c:tx>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開業数比較!$C$3:$M$3</c:f>
              <c:numCache>
                <c:formatCode>General</c:formatCode>
                <c:ptCount val="8"/>
                <c:pt idx="0">
                  <c:v>7477</c:v>
                </c:pt>
                <c:pt idx="1">
                  <c:v>7564</c:v>
                </c:pt>
                <c:pt idx="2">
                  <c:v>7854</c:v>
                </c:pt>
                <c:pt idx="3">
                  <c:v>8276</c:v>
                </c:pt>
                <c:pt idx="4">
                  <c:v>8383</c:v>
                </c:pt>
                <c:pt idx="5">
                  <c:v>10119</c:v>
                </c:pt>
                <c:pt idx="6">
                  <c:v>11700</c:v>
                </c:pt>
                <c:pt idx="7">
                  <c:v>11629</c:v>
                </c:pt>
              </c:numCache>
            </c:numRef>
          </c:val>
          <c:smooth val="0"/>
          <c:extLst>
            <c:ext xmlns:c16="http://schemas.microsoft.com/office/drawing/2014/chart" uri="{C3380CC4-5D6E-409C-BE32-E72D297353CC}">
              <c16:uniqueId val="{00000000-E936-492F-B66E-772C78DC8740}"/>
            </c:ext>
          </c:extLst>
        </c:ser>
        <c:ser>
          <c:idx val="5"/>
          <c:order val="1"/>
          <c:tx>
            <c:strRef>
              <c:f>開業数比較!$B$4</c:f>
              <c:strCache>
                <c:ptCount val="1"/>
                <c:pt idx="0">
                  <c:v>東京</c:v>
                </c:pt>
              </c:strCache>
            </c:strRef>
          </c:tx>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開業数比較!$C$4:$M$4</c:f>
              <c:numCache>
                <c:formatCode>General</c:formatCode>
                <c:ptCount val="8"/>
                <c:pt idx="0">
                  <c:v>15065</c:v>
                </c:pt>
                <c:pt idx="1">
                  <c:v>14727</c:v>
                </c:pt>
                <c:pt idx="2">
                  <c:v>14931</c:v>
                </c:pt>
                <c:pt idx="3">
                  <c:v>15757</c:v>
                </c:pt>
                <c:pt idx="4">
                  <c:v>16995</c:v>
                </c:pt>
                <c:pt idx="5">
                  <c:v>18930</c:v>
                </c:pt>
                <c:pt idx="6">
                  <c:v>20557</c:v>
                </c:pt>
                <c:pt idx="7">
                  <c:v>20811</c:v>
                </c:pt>
              </c:numCache>
            </c:numRef>
          </c:val>
          <c:smooth val="0"/>
          <c:extLst>
            <c:ext xmlns:c16="http://schemas.microsoft.com/office/drawing/2014/chart" uri="{C3380CC4-5D6E-409C-BE32-E72D297353CC}">
              <c16:uniqueId val="{00000001-E936-492F-B66E-772C78DC8740}"/>
            </c:ext>
          </c:extLst>
        </c:ser>
        <c:ser>
          <c:idx val="6"/>
          <c:order val="2"/>
          <c:tx>
            <c:strRef>
              <c:f>開業数比較!$B$5</c:f>
              <c:strCache>
                <c:ptCount val="1"/>
                <c:pt idx="0">
                  <c:v>愛知</c:v>
                </c:pt>
              </c:strCache>
            </c:strRef>
          </c:tx>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開業数比較!$C$5:$M$5</c:f>
              <c:numCache>
                <c:formatCode>General</c:formatCode>
                <c:ptCount val="8"/>
                <c:pt idx="0">
                  <c:v>5424</c:v>
                </c:pt>
                <c:pt idx="1">
                  <c:v>5233</c:v>
                </c:pt>
                <c:pt idx="2">
                  <c:v>5480</c:v>
                </c:pt>
                <c:pt idx="3">
                  <c:v>5660</c:v>
                </c:pt>
                <c:pt idx="4">
                  <c:v>6196</c:v>
                </c:pt>
                <c:pt idx="5">
                  <c:v>6613</c:v>
                </c:pt>
                <c:pt idx="6">
                  <c:v>7149</c:v>
                </c:pt>
                <c:pt idx="7">
                  <c:v>7040</c:v>
                </c:pt>
              </c:numCache>
            </c:numRef>
          </c:val>
          <c:smooth val="0"/>
          <c:extLst>
            <c:ext xmlns:c16="http://schemas.microsoft.com/office/drawing/2014/chart" uri="{C3380CC4-5D6E-409C-BE32-E72D297353CC}">
              <c16:uniqueId val="{00000002-E936-492F-B66E-772C78DC8740}"/>
            </c:ext>
          </c:extLst>
        </c:ser>
        <c:ser>
          <c:idx val="7"/>
          <c:order val="3"/>
          <c:tx>
            <c:strRef>
              <c:f>開業数比較!$B$6</c:f>
              <c:strCache>
                <c:ptCount val="1"/>
                <c:pt idx="0">
                  <c:v>全国平均</c:v>
                </c:pt>
              </c:strCache>
            </c:strRef>
          </c:tx>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開業数比較!$C$6:$M$6</c:f>
              <c:numCache>
                <c:formatCode>0_ </c:formatCode>
                <c:ptCount val="8"/>
                <c:pt idx="0">
                  <c:v>1942.5531914893618</c:v>
                </c:pt>
                <c:pt idx="1">
                  <c:v>1941.1702127659576</c:v>
                </c:pt>
                <c:pt idx="2">
                  <c:v>1993.6382978723404</c:v>
                </c:pt>
                <c:pt idx="3">
                  <c:v>2106.744680851064</c:v>
                </c:pt>
                <c:pt idx="4">
                  <c:v>2152.1489361702129</c:v>
                </c:pt>
                <c:pt idx="5">
                  <c:v>2323.4468085106382</c:v>
                </c:pt>
                <c:pt idx="6">
                  <c:v>2548.5106382978724</c:v>
                </c:pt>
                <c:pt idx="7">
                  <c:v>2582.1914893617022</c:v>
                </c:pt>
              </c:numCache>
            </c:numRef>
          </c:val>
          <c:smooth val="0"/>
          <c:extLst>
            <c:ext xmlns:c16="http://schemas.microsoft.com/office/drawing/2014/chart" uri="{C3380CC4-5D6E-409C-BE32-E72D297353CC}">
              <c16:uniqueId val="{00000003-E936-492F-B66E-772C78DC8740}"/>
            </c:ext>
          </c:extLst>
        </c:ser>
        <c:ser>
          <c:idx val="0"/>
          <c:order val="4"/>
          <c:tx>
            <c:strRef>
              <c:f>開業数比較!$B$3</c:f>
              <c:strCache>
                <c:ptCount val="1"/>
                <c:pt idx="0">
                  <c:v>大阪</c:v>
                </c:pt>
              </c:strCache>
            </c:strRef>
          </c:tx>
          <c:spPr>
            <a:ln w="44450"/>
          </c:spPr>
          <c:marker>
            <c:symbol val="diamond"/>
            <c:size val="11"/>
          </c:marker>
          <c:dLbls>
            <c:dLbl>
              <c:idx val="5"/>
              <c:layout>
                <c:manualLayout>
                  <c:x val="5.469038808097882E-2"/>
                  <c:y val="-0.20768118072046846"/>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sz="800">
                        <a:latin typeface="Meiryo UI" panose="020B0604030504040204" pitchFamily="50" charset="-128"/>
                        <a:ea typeface="Meiryo UI" panose="020B0604030504040204" pitchFamily="50" charset="-128"/>
                      </a:rPr>
                      <a:t>11,629</a:t>
                    </a:r>
                  </a:p>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（伸率</a:t>
                    </a:r>
                    <a:r>
                      <a:rPr lang="en-US" altLang="ja-JP" sz="800" b="0" i="0" u="none" strike="noStrike" kern="1200" baseline="0">
                        <a:solidFill>
                          <a:srgbClr val="FF0000"/>
                        </a:solidFill>
                        <a:latin typeface="Meiryo UI" panose="020B0604030504040204" pitchFamily="50" charset="-128"/>
                        <a:ea typeface="Meiryo UI" panose="020B0604030504040204" pitchFamily="50" charset="-128"/>
                      </a:rPr>
                      <a:t>-0.6</a:t>
                    </a:r>
                    <a:r>
                      <a:rPr lang="ja-JP" altLang="en-US" sz="800" b="0" i="0" u="none" strike="noStrike" kern="1200" baseline="0">
                        <a:solidFill>
                          <a:srgbClr val="FF0000"/>
                        </a:solidFill>
                        <a:latin typeface="Meiryo UI" panose="020B0604030504040204" pitchFamily="50" charset="-128"/>
                        <a:ea typeface="Meiryo UI" panose="020B0604030504040204" pitchFamily="50" charset="-128"/>
                      </a:rPr>
                      <a:t>％</a:t>
                    </a:r>
                    <a:r>
                      <a:rPr lang="ja-JP"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a:t>
                    </a: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4-E936-492F-B66E-772C78DC8740}"/>
                </c:ext>
              </c:extLst>
            </c:dLbl>
            <c:dLbl>
              <c:idx val="8"/>
              <c:layout>
                <c:manualLayout>
                  <c:x val="-1.1220452287804559E-2"/>
                  <c:y val="-0.12756387447109693"/>
                </c:manualLayout>
              </c:layout>
              <c:tx>
                <c:rich>
                  <a:bodyPr/>
                  <a:lstStyle/>
                  <a:p>
                    <a:r>
                      <a:rPr lang="en-US" altLang="ja-JP" dirty="0"/>
                      <a:t>8,463</a:t>
                    </a:r>
                    <a:r>
                      <a:rPr lang="ja-JP" altLang="en-US" dirty="0"/>
                      <a:t>　大阪</a:t>
                    </a:r>
                  </a:p>
                  <a:p>
                    <a:r>
                      <a:rPr lang="ja-JP" altLang="en-US" sz="800" dirty="0"/>
                      <a:t>（伸率</a:t>
                    </a:r>
                    <a:r>
                      <a:rPr lang="en-US" altLang="ja-JP" sz="800" b="0" i="0" u="none" strike="noStrike" kern="1200" baseline="0" dirty="0">
                        <a:solidFill>
                          <a:srgbClr val="FF0000"/>
                        </a:solidFill>
                      </a:rPr>
                      <a:t>-27.2</a:t>
                    </a:r>
                    <a:r>
                      <a:rPr lang="ja-JP" altLang="en-US" sz="800" b="0" i="0" u="none" strike="noStrike" kern="1200" baseline="0" dirty="0">
                        <a:solidFill>
                          <a:srgbClr val="FF0000"/>
                        </a:solidFill>
                      </a:rPr>
                      <a:t>％</a:t>
                    </a:r>
                    <a:r>
                      <a:rPr lang="ja-JP" altLang="en-US" sz="800" b="0" i="0" u="none" strike="noStrike" kern="1200" baseline="0" dirty="0">
                        <a:solidFill>
                          <a:schemeClr val="tx1">
                            <a:lumMod val="95000"/>
                            <a:lumOff val="5000"/>
                          </a:schemeClr>
                        </a:solidFill>
                      </a:rPr>
                      <a:t>）</a:t>
                    </a:r>
                    <a:endParaRPr lang="ja-JP" altLang="en-US" sz="800" dirty="0">
                      <a:solidFill>
                        <a:schemeClr val="tx1">
                          <a:lumMod val="95000"/>
                          <a:lumOff val="5000"/>
                        </a:schemeClr>
                      </a:solidFill>
                    </a:endParaRPr>
                  </a:p>
                </c:rich>
              </c:tx>
              <c:showLegendKey val="0"/>
              <c:showVal val="1"/>
              <c:showCatName val="0"/>
              <c:showSerName val="0"/>
              <c:showPercent val="0"/>
              <c:showBubbleSize val="0"/>
              <c:extLst>
                <c:ext xmlns:c15="http://schemas.microsoft.com/office/drawing/2012/chart" uri="{CE6537A1-D6FC-4f65-9D91-7224C49458BB}">
                  <c15:layout>
                    <c:manualLayout>
                      <c:w val="0.24269914546536347"/>
                      <c:h val="0.1915653983307162"/>
                    </c:manualLayout>
                  </c15:layout>
                </c:ext>
                <c:ext xmlns:c16="http://schemas.microsoft.com/office/drawing/2014/chart" uri="{C3380CC4-5D6E-409C-BE32-E72D297353CC}">
                  <c16:uniqueId val="{00000005-E936-492F-B66E-772C78DC8740}"/>
                </c:ext>
              </c:extLst>
            </c:dLbl>
            <c:spPr>
              <a:noFill/>
              <a:ln>
                <a:noFill/>
              </a:ln>
              <a:effectLst/>
            </c:spPr>
            <c:txPr>
              <a:bodyPr wrap="square" lIns="38100" tIns="19050" rIns="38100" bIns="19050" anchor="ctr">
                <a:spAutoFit/>
              </a:bodyPr>
              <a:lstStyle/>
              <a:p>
                <a:pPr>
                  <a:lnSpc>
                    <a:spcPts val="1200"/>
                  </a:lnSpc>
                  <a:defRPr sz="80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開業数比較!$C$3:$N$3</c:f>
              <c:numCache>
                <c:formatCode>General</c:formatCode>
                <c:ptCount val="9"/>
                <c:pt idx="0">
                  <c:v>7477</c:v>
                </c:pt>
                <c:pt idx="1">
                  <c:v>7564</c:v>
                </c:pt>
                <c:pt idx="2">
                  <c:v>7854</c:v>
                </c:pt>
                <c:pt idx="3">
                  <c:v>8276</c:v>
                </c:pt>
                <c:pt idx="4">
                  <c:v>8383</c:v>
                </c:pt>
                <c:pt idx="5">
                  <c:v>10119</c:v>
                </c:pt>
                <c:pt idx="6">
                  <c:v>11700</c:v>
                </c:pt>
                <c:pt idx="7">
                  <c:v>11629</c:v>
                </c:pt>
                <c:pt idx="8">
                  <c:v>8463</c:v>
                </c:pt>
              </c:numCache>
            </c:numRef>
          </c:val>
          <c:smooth val="0"/>
          <c:extLst>
            <c:ext xmlns:c16="http://schemas.microsoft.com/office/drawing/2014/chart" uri="{C3380CC4-5D6E-409C-BE32-E72D297353CC}">
              <c16:uniqueId val="{00000006-E936-492F-B66E-772C78DC8740}"/>
            </c:ext>
          </c:extLst>
        </c:ser>
        <c:ser>
          <c:idx val="1"/>
          <c:order val="5"/>
          <c:tx>
            <c:strRef>
              <c:f>開業数比較!$B$4</c:f>
              <c:strCache>
                <c:ptCount val="1"/>
                <c:pt idx="0">
                  <c:v>東京</c:v>
                </c:pt>
              </c:strCache>
            </c:strRef>
          </c:tx>
          <c:spPr>
            <a:ln w="28575" cmpd="dbl"/>
          </c:spPr>
          <c:dLbls>
            <c:dLbl>
              <c:idx val="5"/>
              <c:layout>
                <c:manualLayout>
                  <c:x val="5.8973127714996812E-2"/>
                  <c:y val="-0.15111001957037989"/>
                </c:manualLayout>
              </c:layout>
              <c:tx>
                <c:rich>
                  <a:bodyPr wrap="square" lIns="38100" tIns="19050" rIns="38100" bIns="19050" anchor="ctr">
                    <a:spAutoFit/>
                  </a:bodyPr>
                  <a:lstStyle/>
                  <a:p>
                    <a:pPr>
                      <a:lnSpc>
                        <a:spcPts val="1200"/>
                      </a:lnSpc>
                      <a:defRPr sz="800">
                        <a:latin typeface="Meiryo UI" panose="020B0604030504040204" pitchFamily="50" charset="-128"/>
                        <a:ea typeface="Meiryo UI" panose="020B0604030504040204" pitchFamily="50" charset="-128"/>
                      </a:defRPr>
                    </a:pPr>
                    <a:r>
                      <a:rPr lang="en-US" altLang="ja-JP" sz="800"/>
                      <a:t>20,811</a:t>
                    </a:r>
                  </a:p>
                  <a:p>
                    <a:pPr>
                      <a:lnSpc>
                        <a:spcPts val="1200"/>
                      </a:lnSpc>
                      <a:defRPr sz="800">
                        <a:latin typeface="Meiryo UI" panose="020B0604030504040204" pitchFamily="50" charset="-128"/>
                        <a:ea typeface="Meiryo UI" panose="020B0604030504040204" pitchFamily="50" charset="-128"/>
                      </a:defRPr>
                    </a:pPr>
                    <a:r>
                      <a:rPr lang="ja-JP" altLang="en-US" sz="800"/>
                      <a:t>（伸率</a:t>
                    </a:r>
                    <a:r>
                      <a:rPr lang="en-US" altLang="ja-JP" sz="800"/>
                      <a:t>+1.2</a:t>
                    </a:r>
                    <a:r>
                      <a:rPr lang="ja-JP" altLang="en-US" sz="800"/>
                      <a:t>％）</a:t>
                    </a: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7-E936-492F-B66E-772C78DC8740}"/>
                </c:ext>
              </c:extLst>
            </c:dLbl>
            <c:dLbl>
              <c:idx val="8"/>
              <c:layout>
                <c:manualLayout>
                  <c:x val="-1.0880334737353552E-2"/>
                  <c:y val="-9.0383053443381281E-2"/>
                </c:manualLayout>
              </c:layout>
              <c:tx>
                <c:rich>
                  <a:bodyPr wrap="square" lIns="38100" tIns="19050" rIns="38100" bIns="19050" anchor="ctr" anchorCtr="0">
                    <a:noAutofit/>
                  </a:bodyPr>
                  <a:lstStyle/>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zh-TW" sz="800">
                        <a:latin typeface="Meiryo UI" panose="020B0604030504040204" pitchFamily="50" charset="-128"/>
                        <a:ea typeface="Meiryo UI" panose="020B0604030504040204" pitchFamily="50" charset="-128"/>
                      </a:rPr>
                      <a:t>18,179</a:t>
                    </a:r>
                    <a:r>
                      <a:rPr lang="zh-TW" altLang="en-US" sz="800" baseline="0">
                        <a:latin typeface="Meiryo UI" panose="020B0604030504040204" pitchFamily="50" charset="-128"/>
                        <a:ea typeface="Meiryo UI" panose="020B0604030504040204" pitchFamily="50" charset="-128"/>
                      </a:rPr>
                      <a:t> 東京</a:t>
                    </a:r>
                  </a:p>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zh-TW"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（伸率</a:t>
                    </a:r>
                    <a:r>
                      <a:rPr lang="en-US" altLang="zh-TW" sz="800" b="0" i="0" u="none" strike="noStrike" kern="1200" baseline="0">
                        <a:solidFill>
                          <a:srgbClr val="FF0000"/>
                        </a:solidFill>
                        <a:latin typeface="Meiryo UI" panose="020B0604030504040204" pitchFamily="50" charset="-128"/>
                        <a:ea typeface="Meiryo UI" panose="020B0604030504040204" pitchFamily="50" charset="-128"/>
                      </a:rPr>
                      <a:t>-12.6</a:t>
                    </a:r>
                    <a:r>
                      <a:rPr lang="zh-TW" altLang="en-US" sz="800" b="0" i="0" u="none" strike="noStrike" kern="1200" baseline="0">
                        <a:solidFill>
                          <a:srgbClr val="FF0000"/>
                        </a:solidFill>
                        <a:latin typeface="Meiryo UI" panose="020B0604030504040204" pitchFamily="50" charset="-128"/>
                        <a:ea typeface="Meiryo UI" panose="020B0604030504040204" pitchFamily="50" charset="-128"/>
                      </a:rPr>
                      <a:t>％</a:t>
                    </a:r>
                    <a:r>
                      <a:rPr lang="zh-TW"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0713437256236591"/>
                      <c:h val="0.18665346504018504"/>
                    </c:manualLayout>
                  </c15:layout>
                </c:ext>
                <c:ext xmlns:c16="http://schemas.microsoft.com/office/drawing/2014/chart" uri="{C3380CC4-5D6E-409C-BE32-E72D297353CC}">
                  <c16:uniqueId val="{00000008-E936-492F-B66E-772C78DC8740}"/>
                </c:ext>
              </c:extLst>
            </c:dLbl>
            <c:spPr>
              <a:noFill/>
              <a:ln>
                <a:noFill/>
              </a:ln>
              <a:effectLst/>
            </c:spPr>
            <c:txPr>
              <a:bodyPr wrap="square" lIns="38100" tIns="19050" rIns="38100" bIns="19050" anchor="ctr">
                <a:spAutoFit/>
              </a:bodyPr>
              <a:lstStyle/>
              <a:p>
                <a:pPr>
                  <a:defRPr sz="80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開業数比較!$C$4:$N$4</c:f>
              <c:numCache>
                <c:formatCode>General</c:formatCode>
                <c:ptCount val="9"/>
                <c:pt idx="0">
                  <c:v>15065</c:v>
                </c:pt>
                <c:pt idx="1">
                  <c:v>14727</c:v>
                </c:pt>
                <c:pt idx="2">
                  <c:v>14931</c:v>
                </c:pt>
                <c:pt idx="3">
                  <c:v>15757</c:v>
                </c:pt>
                <c:pt idx="4">
                  <c:v>16995</c:v>
                </c:pt>
                <c:pt idx="5">
                  <c:v>18930</c:v>
                </c:pt>
                <c:pt idx="6">
                  <c:v>20557</c:v>
                </c:pt>
                <c:pt idx="7">
                  <c:v>20811</c:v>
                </c:pt>
                <c:pt idx="8">
                  <c:v>18179</c:v>
                </c:pt>
              </c:numCache>
            </c:numRef>
          </c:val>
          <c:smooth val="0"/>
          <c:extLst>
            <c:ext xmlns:c16="http://schemas.microsoft.com/office/drawing/2014/chart" uri="{C3380CC4-5D6E-409C-BE32-E72D297353CC}">
              <c16:uniqueId val="{00000009-E936-492F-B66E-772C78DC8740}"/>
            </c:ext>
          </c:extLst>
        </c:ser>
        <c:ser>
          <c:idx val="2"/>
          <c:order val="6"/>
          <c:tx>
            <c:strRef>
              <c:f>開業数比較!$B$5</c:f>
              <c:strCache>
                <c:ptCount val="1"/>
                <c:pt idx="0">
                  <c:v>愛知</c:v>
                </c:pt>
              </c:strCache>
            </c:strRef>
          </c:tx>
          <c:spPr>
            <a:ln>
              <a:prstDash val="sysDash"/>
            </a:ln>
          </c:spPr>
          <c:dLbls>
            <c:dLbl>
              <c:idx val="5"/>
              <c:layout>
                <c:manualLayout>
                  <c:x val="5.2731099161385311E-2"/>
                  <c:y val="-7.8431188537829752E-2"/>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sz="800">
                        <a:latin typeface="Meiryo UI" panose="020B0604030504040204" pitchFamily="50" charset="-128"/>
                        <a:ea typeface="Meiryo UI" panose="020B0604030504040204" pitchFamily="50" charset="-128"/>
                      </a:rPr>
                      <a:t>7,040</a:t>
                    </a:r>
                  </a:p>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（伸率</a:t>
                    </a:r>
                    <a:r>
                      <a:rPr lang="en-US" altLang="ja-JP" sz="800" b="0" i="0" u="none" strike="noStrike" kern="1200" baseline="0">
                        <a:solidFill>
                          <a:srgbClr val="FF0000"/>
                        </a:solidFill>
                        <a:latin typeface="Meiryo UI" panose="020B0604030504040204" pitchFamily="50" charset="-128"/>
                        <a:ea typeface="Meiryo UI" panose="020B0604030504040204" pitchFamily="50" charset="-128"/>
                      </a:rPr>
                      <a:t>-1.5</a:t>
                    </a:r>
                    <a:r>
                      <a:rPr lang="ja-JP" altLang="en-US" sz="800" b="0" i="0" u="none" strike="noStrike" kern="1200" baseline="0">
                        <a:solidFill>
                          <a:srgbClr val="FF0000"/>
                        </a:solidFill>
                        <a:latin typeface="Meiryo UI" panose="020B0604030504040204" pitchFamily="50" charset="-128"/>
                        <a:ea typeface="Meiryo UI" panose="020B0604030504040204" pitchFamily="50" charset="-128"/>
                      </a:rPr>
                      <a:t>％</a:t>
                    </a:r>
                    <a:r>
                      <a:rPr lang="ja-JP"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a:t>
                    </a: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A-E936-492F-B66E-772C78DC8740}"/>
                </c:ext>
              </c:extLst>
            </c:dLbl>
            <c:dLbl>
              <c:idx val="8"/>
              <c:layout>
                <c:manualLayout>
                  <c:x val="0"/>
                  <c:y val="-3.2416052352700106E-2"/>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zh-TW" sz="800">
                        <a:latin typeface="Meiryo UI" panose="020B0604030504040204" pitchFamily="50" charset="-128"/>
                        <a:ea typeface="Meiryo UI" panose="020B0604030504040204" pitchFamily="50" charset="-128"/>
                      </a:rPr>
                      <a:t>5,987</a:t>
                    </a:r>
                    <a:r>
                      <a:rPr lang="zh-TW" altLang="en-US" sz="800" baseline="0">
                        <a:latin typeface="Meiryo UI" panose="020B0604030504040204" pitchFamily="50" charset="-128"/>
                        <a:ea typeface="Meiryo UI" panose="020B0604030504040204" pitchFamily="50" charset="-128"/>
                      </a:rPr>
                      <a:t> 愛知</a:t>
                    </a:r>
                  </a:p>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zh-TW"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（伸率</a:t>
                    </a:r>
                    <a:r>
                      <a:rPr lang="en-US" altLang="zh-TW" sz="800" b="0" i="0" u="none" strike="noStrike" kern="1200" baseline="0">
                        <a:solidFill>
                          <a:srgbClr val="FF0000"/>
                        </a:solidFill>
                        <a:latin typeface="Meiryo UI" panose="020B0604030504040204" pitchFamily="50" charset="-128"/>
                        <a:ea typeface="Meiryo UI" panose="020B0604030504040204" pitchFamily="50" charset="-128"/>
                      </a:rPr>
                      <a:t>-15.0</a:t>
                    </a:r>
                    <a:r>
                      <a:rPr lang="zh-TW" altLang="en-US" sz="800" b="0" i="0" u="none" strike="noStrike" kern="1200" baseline="0">
                        <a:solidFill>
                          <a:srgbClr val="FF0000"/>
                        </a:solidFill>
                        <a:latin typeface="Meiryo UI" panose="020B0604030504040204" pitchFamily="50" charset="-128"/>
                        <a:ea typeface="Meiryo UI" panose="020B0604030504040204" pitchFamily="50" charset="-128"/>
                      </a:rPr>
                      <a:t>％</a:t>
                    </a:r>
                    <a:r>
                      <a:rPr lang="zh-TW"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936-492F-B66E-772C78DC8740}"/>
                </c:ext>
              </c:extLst>
            </c:dLbl>
            <c:spPr>
              <a:noFill/>
              <a:ln>
                <a:noFill/>
              </a:ln>
              <a:effectLst/>
            </c:spPr>
            <c:txPr>
              <a:bodyPr wrap="square" lIns="38100" tIns="19050" rIns="38100" bIns="19050" anchor="ctr">
                <a:spAutoFit/>
              </a:bodyPr>
              <a:lstStyle/>
              <a:p>
                <a:pPr>
                  <a:lnSpc>
                    <a:spcPts val="1200"/>
                  </a:lnSpc>
                  <a:defRPr sz="80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開業数比較!$C$5:$N$5</c:f>
              <c:numCache>
                <c:formatCode>General</c:formatCode>
                <c:ptCount val="9"/>
                <c:pt idx="0">
                  <c:v>5424</c:v>
                </c:pt>
                <c:pt idx="1">
                  <c:v>5233</c:v>
                </c:pt>
                <c:pt idx="2">
                  <c:v>5480</c:v>
                </c:pt>
                <c:pt idx="3">
                  <c:v>5660</c:v>
                </c:pt>
                <c:pt idx="4">
                  <c:v>6196</c:v>
                </c:pt>
                <c:pt idx="5">
                  <c:v>6613</c:v>
                </c:pt>
                <c:pt idx="6">
                  <c:v>7149</c:v>
                </c:pt>
                <c:pt idx="7">
                  <c:v>7040</c:v>
                </c:pt>
                <c:pt idx="8">
                  <c:v>5987</c:v>
                </c:pt>
              </c:numCache>
            </c:numRef>
          </c:val>
          <c:smooth val="0"/>
          <c:extLst>
            <c:ext xmlns:c16="http://schemas.microsoft.com/office/drawing/2014/chart" uri="{C3380CC4-5D6E-409C-BE32-E72D297353CC}">
              <c16:uniqueId val="{0000000C-E936-492F-B66E-772C78DC8740}"/>
            </c:ext>
          </c:extLst>
        </c:ser>
        <c:ser>
          <c:idx val="3"/>
          <c:order val="7"/>
          <c:tx>
            <c:strRef>
              <c:f>開業数比較!$B$6</c:f>
              <c:strCache>
                <c:ptCount val="1"/>
                <c:pt idx="0">
                  <c:v>全国平均</c:v>
                </c:pt>
              </c:strCache>
            </c:strRef>
          </c:tx>
          <c:dLbls>
            <c:dLbl>
              <c:idx val="5"/>
              <c:layout>
                <c:manualLayout>
                  <c:x val="7.0963770627122794E-2"/>
                  <c:y val="-8.8590004409137058E-2"/>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sz="800">
                        <a:latin typeface="Meiryo UI" panose="020B0604030504040204" pitchFamily="50" charset="-128"/>
                        <a:ea typeface="Meiryo UI" panose="020B0604030504040204" pitchFamily="50" charset="-128"/>
                      </a:rPr>
                      <a:t>2,582</a:t>
                    </a:r>
                  </a:p>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（伸率</a:t>
                    </a:r>
                    <a:r>
                      <a:rPr lang="en-US" altLang="ja-JP" sz="800" b="0" i="0" u="none" strike="noStrike" kern="1200" baseline="0">
                        <a:solidFill>
                          <a:sysClr val="windowText" lastClr="000000"/>
                        </a:solidFill>
                        <a:latin typeface="Meiryo UI" panose="020B0604030504040204" pitchFamily="50" charset="-128"/>
                        <a:ea typeface="Meiryo UI" panose="020B0604030504040204" pitchFamily="50" charset="-128"/>
                      </a:rPr>
                      <a:t>+1.3</a:t>
                    </a:r>
                    <a:r>
                      <a:rPr lang="ja-JP"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a:t>
                    </a:r>
                    <a:r>
                      <a:rPr lang="ja-JP" altLang="en-US" sz="800">
                        <a:latin typeface="Meiryo UI" panose="020B0604030504040204" pitchFamily="50" charset="-128"/>
                        <a:ea typeface="Meiryo UI" panose="020B0604030504040204" pitchFamily="50" charset="-128"/>
                      </a:rPr>
                      <a:t> </a:t>
                    </a:r>
                  </a:p>
                </c:rich>
              </c:tx>
              <c:spPr>
                <a:noFill/>
                <a:ln>
                  <a:noFill/>
                </a:ln>
                <a:effectLst/>
              </c:spPr>
              <c:dLblPos val="r"/>
              <c:showLegendKey val="0"/>
              <c:showVal val="1"/>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D-E936-492F-B66E-772C78DC8740}"/>
                </c:ext>
              </c:extLst>
            </c:dLbl>
            <c:dLbl>
              <c:idx val="8"/>
              <c:layout>
                <c:manualLayout>
                  <c:x val="-5.4401673686768157E-3"/>
                  <c:y val="-2.6164747016097219E-3"/>
                </c:manualLayout>
              </c:layout>
              <c:tx>
                <c:rich>
                  <a:bodyPr wrap="square" lIns="38100" tIns="19050" rIns="38100" bIns="19050" anchor="ctr" anchorCtr="0">
                    <a:spAutoFit/>
                  </a:bodyPr>
                  <a:lstStyle/>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en-US" altLang="zh-CN" sz="800">
                        <a:latin typeface="Meiryo UI" panose="020B0604030504040204" pitchFamily="50" charset="-128"/>
                        <a:ea typeface="Meiryo UI" panose="020B0604030504040204" pitchFamily="50" charset="-128"/>
                      </a:rPr>
                      <a:t>2,096</a:t>
                    </a:r>
                    <a:r>
                      <a:rPr lang="zh-CN" altLang="en-US" sz="800">
                        <a:latin typeface="Meiryo UI" panose="020B0604030504040204" pitchFamily="50" charset="-128"/>
                        <a:ea typeface="Meiryo UI" panose="020B0604030504040204" pitchFamily="50" charset="-128"/>
                      </a:rPr>
                      <a:t>　全国平均</a:t>
                    </a:r>
                  </a:p>
                  <a:p>
                    <a:pPr marL="0" marR="0" lvl="0" indent="0" algn="ctr" defTabSz="914400" rtl="0" eaLnBrk="1" fontAlgn="auto" latinLnBrk="0" hangingPunct="1">
                      <a:lnSpc>
                        <a:spcPts val="1200"/>
                      </a:lnSpc>
                      <a:spcBef>
                        <a:spcPts val="0"/>
                      </a:spcBef>
                      <a:spcAft>
                        <a:spcPts val="0"/>
                      </a:spcAft>
                      <a:buClrTx/>
                      <a:buSzTx/>
                      <a:buFontTx/>
                      <a:buNone/>
                      <a:tabLst/>
                      <a:defRPr sz="8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zh-CN"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（伸率</a:t>
                    </a:r>
                    <a:r>
                      <a:rPr lang="en-US" altLang="zh-CN" sz="800" b="0" i="0" u="none" strike="noStrike" kern="1200" baseline="0">
                        <a:solidFill>
                          <a:srgbClr val="FF0000"/>
                        </a:solidFill>
                        <a:latin typeface="Meiryo UI" panose="020B0604030504040204" pitchFamily="50" charset="-128"/>
                        <a:ea typeface="Meiryo UI" panose="020B0604030504040204" pitchFamily="50" charset="-128"/>
                      </a:rPr>
                      <a:t>-18.8</a:t>
                    </a:r>
                    <a:r>
                      <a:rPr lang="zh-CN" altLang="en-US" sz="800" b="0" i="0" u="none" strike="noStrike" kern="1200" baseline="0">
                        <a:solidFill>
                          <a:srgbClr val="FF0000"/>
                        </a:solidFill>
                        <a:latin typeface="Meiryo UI" panose="020B0604030504040204" pitchFamily="50" charset="-128"/>
                        <a:ea typeface="Meiryo UI" panose="020B0604030504040204" pitchFamily="50" charset="-128"/>
                      </a:rPr>
                      <a:t>％</a:t>
                    </a:r>
                    <a:r>
                      <a:rPr lang="zh-CN" altLang="en-US" sz="800" b="0" i="0" u="none" strike="noStrike" kern="1200" baseline="0">
                        <a:solidFill>
                          <a:sysClr val="windowText" lastClr="000000"/>
                        </a:solidFill>
                        <a:latin typeface="Meiryo UI" panose="020B0604030504040204" pitchFamily="50" charset="-128"/>
                        <a:ea typeface="Meiryo UI" panose="020B0604030504040204" pitchFamily="50" charset="-128"/>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936-492F-B66E-772C78DC8740}"/>
                </c:ext>
              </c:extLst>
            </c:dLbl>
            <c:spPr>
              <a:noFill/>
              <a:ln>
                <a:noFill/>
              </a:ln>
              <a:effectLst/>
            </c:spPr>
            <c:txPr>
              <a:bodyPr wrap="square" lIns="38100" tIns="19050" rIns="38100" bIns="19050" anchor="ctr">
                <a:spAutoFit/>
              </a:bodyPr>
              <a:lstStyle/>
              <a:p>
                <a:pPr>
                  <a:lnSpc>
                    <a:spcPts val="1200"/>
                  </a:lnSpc>
                  <a:defRPr sz="800">
                    <a:latin typeface="Meiryo UI" panose="020B0604030504040204" pitchFamily="50" charset="-128"/>
                    <a:ea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開業数比較!$C$2:$N$2</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開業数比較!$C$6:$N$6</c:f>
              <c:numCache>
                <c:formatCode>0_ </c:formatCode>
                <c:ptCount val="9"/>
                <c:pt idx="0">
                  <c:v>1942.5531914893618</c:v>
                </c:pt>
                <c:pt idx="1">
                  <c:v>1941.1702127659576</c:v>
                </c:pt>
                <c:pt idx="2">
                  <c:v>1993.6382978723404</c:v>
                </c:pt>
                <c:pt idx="3">
                  <c:v>2106.744680851064</c:v>
                </c:pt>
                <c:pt idx="4">
                  <c:v>2152.1489361702129</c:v>
                </c:pt>
                <c:pt idx="5">
                  <c:v>2323.4468085106382</c:v>
                </c:pt>
                <c:pt idx="6">
                  <c:v>2548.5106382978724</c:v>
                </c:pt>
                <c:pt idx="7">
                  <c:v>2582.1914893617022</c:v>
                </c:pt>
                <c:pt idx="8" formatCode="General">
                  <c:v>2096</c:v>
                </c:pt>
              </c:numCache>
            </c:numRef>
          </c:val>
          <c:smooth val="0"/>
          <c:extLst>
            <c:ext xmlns:c16="http://schemas.microsoft.com/office/drawing/2014/chart" uri="{C3380CC4-5D6E-409C-BE32-E72D297353CC}">
              <c16:uniqueId val="{0000000F-E936-492F-B66E-772C78DC8740}"/>
            </c:ext>
          </c:extLst>
        </c:ser>
        <c:dLbls>
          <c:showLegendKey val="0"/>
          <c:showVal val="0"/>
          <c:showCatName val="0"/>
          <c:showSerName val="0"/>
          <c:showPercent val="0"/>
          <c:showBubbleSize val="0"/>
        </c:dLbls>
        <c:marker val="1"/>
        <c:smooth val="0"/>
        <c:axId val="88202240"/>
        <c:axId val="86532864"/>
      </c:lineChart>
      <c:catAx>
        <c:axId val="88202240"/>
        <c:scaling>
          <c:orientation val="minMax"/>
        </c:scaling>
        <c:delete val="0"/>
        <c:axPos val="b"/>
        <c:numFmt formatCode="General" sourceLinked="1"/>
        <c:majorTickMark val="none"/>
        <c:minorTickMark val="none"/>
        <c:tickLblPos val="nextTo"/>
        <c:crossAx val="86532864"/>
        <c:crosses val="autoZero"/>
        <c:auto val="1"/>
        <c:lblAlgn val="ctr"/>
        <c:lblOffset val="100"/>
        <c:noMultiLvlLbl val="0"/>
      </c:catAx>
      <c:valAx>
        <c:axId val="86532864"/>
        <c:scaling>
          <c:orientation val="minMax"/>
        </c:scaling>
        <c:delete val="0"/>
        <c:axPos val="l"/>
        <c:majorGridlines>
          <c:spPr>
            <a:ln w="3175">
              <a:solidFill>
                <a:sysClr val="windowText" lastClr="000000">
                  <a:tint val="75000"/>
                  <a:shade val="95000"/>
                  <a:satMod val="105000"/>
                  <a:alpha val="70000"/>
                </a:sysClr>
              </a:solidFill>
            </a:ln>
          </c:spPr>
        </c:majorGridlines>
        <c:numFmt formatCode="General" sourceLinked="1"/>
        <c:majorTickMark val="none"/>
        <c:minorTickMark val="none"/>
        <c:tickLblPos val="nextTo"/>
        <c:crossAx val="88202240"/>
        <c:crosses val="autoZero"/>
        <c:crossBetween val="between"/>
      </c:valAx>
    </c:plotArea>
    <c:plotVisOnly val="1"/>
    <c:dispBlanksAs val="gap"/>
    <c:showDLblsOverMax val="0"/>
  </c:chart>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'n%表'!$B$8</c:f>
              <c:strCache>
                <c:ptCount val="1"/>
                <c:pt idx="0">
                  <c:v>親しみを感じる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'n%表'!$D$8</c:f>
              <c:numCache>
                <c:formatCode>0.0</c:formatCode>
                <c:ptCount val="1"/>
                <c:pt idx="0">
                  <c:v>13.306038894575</c:v>
                </c:pt>
              </c:numCache>
            </c:numRef>
          </c:val>
          <c:extLst>
            <c:ext xmlns:c16="http://schemas.microsoft.com/office/drawing/2014/chart" uri="{C3380CC4-5D6E-409C-BE32-E72D297353CC}">
              <c16:uniqueId val="{00000000-742F-47C8-B93F-916B3E8775FE}"/>
            </c:ext>
          </c:extLst>
        </c:ser>
        <c:ser>
          <c:idx val="1"/>
          <c:order val="1"/>
          <c:tx>
            <c:strRef>
              <c:f>'n%表'!$B$9</c:f>
              <c:strCache>
                <c:ptCount val="1"/>
                <c:pt idx="0">
                  <c:v>どちらかというと親しみを感じる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'n%表'!$D$9</c:f>
              <c:numCache>
                <c:formatCode>0.0</c:formatCode>
                <c:ptCount val="1"/>
                <c:pt idx="0">
                  <c:v>28.147389969294</c:v>
                </c:pt>
              </c:numCache>
            </c:numRef>
          </c:val>
          <c:extLst>
            <c:ext xmlns:c16="http://schemas.microsoft.com/office/drawing/2014/chart" uri="{C3380CC4-5D6E-409C-BE32-E72D297353CC}">
              <c16:uniqueId val="{00000001-742F-47C8-B93F-916B3E8775FE}"/>
            </c:ext>
          </c:extLst>
        </c:ser>
        <c:ser>
          <c:idx val="2"/>
          <c:order val="2"/>
          <c:tx>
            <c:strRef>
              <c:f>'n%表'!$B$10</c:f>
              <c:strCache>
                <c:ptCount val="1"/>
                <c:pt idx="0">
                  <c:v>どちらともいえない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'n%表'!$D$10</c:f>
              <c:numCache>
                <c:formatCode>0.0</c:formatCode>
                <c:ptCount val="1"/>
                <c:pt idx="0">
                  <c:v>26.714431934493</c:v>
                </c:pt>
              </c:numCache>
            </c:numRef>
          </c:val>
          <c:extLst>
            <c:ext xmlns:c16="http://schemas.microsoft.com/office/drawing/2014/chart" uri="{C3380CC4-5D6E-409C-BE32-E72D297353CC}">
              <c16:uniqueId val="{00000002-742F-47C8-B93F-916B3E8775FE}"/>
            </c:ext>
          </c:extLst>
        </c:ser>
        <c:ser>
          <c:idx val="3"/>
          <c:order val="3"/>
          <c:tx>
            <c:strRef>
              <c:f>'n%表'!$B$11</c:f>
              <c:strCache>
                <c:ptCount val="1"/>
                <c:pt idx="0">
                  <c:v>どちらかというと親しみを感じない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'n%表'!$D$11</c:f>
              <c:numCache>
                <c:formatCode>0.0</c:formatCode>
                <c:ptCount val="1"/>
                <c:pt idx="0">
                  <c:v>15.046059365404</c:v>
                </c:pt>
              </c:numCache>
            </c:numRef>
          </c:val>
          <c:extLst>
            <c:ext xmlns:c16="http://schemas.microsoft.com/office/drawing/2014/chart" uri="{C3380CC4-5D6E-409C-BE32-E72D297353CC}">
              <c16:uniqueId val="{00000003-742F-47C8-B93F-916B3E8775FE}"/>
            </c:ext>
          </c:extLst>
        </c:ser>
        <c:ser>
          <c:idx val="4"/>
          <c:order val="4"/>
          <c:tx>
            <c:strRef>
              <c:f>'n%表'!$B$12</c:f>
              <c:strCache>
                <c:ptCount val="1"/>
                <c:pt idx="0">
                  <c:v>親しみを感じない</c:v>
                </c:pt>
              </c:strCache>
            </c:strRef>
          </c:tx>
          <c:spPr>
            <a:solidFill>
              <a:srgbClr val="B7CBFF"/>
            </a:solidFill>
            <a:ln>
              <a:solidFill>
                <a:srgbClr val="B7CB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'n%表'!$D$12</c:f>
              <c:numCache>
                <c:formatCode>0.0</c:formatCode>
                <c:ptCount val="1"/>
                <c:pt idx="0">
                  <c:v>16.786079836233</c:v>
                </c:pt>
              </c:numCache>
            </c:numRef>
          </c:val>
          <c:extLst>
            <c:ext xmlns:c16="http://schemas.microsoft.com/office/drawing/2014/chart" uri="{C3380CC4-5D6E-409C-BE32-E72D297353CC}">
              <c16:uniqueId val="{00000004-742F-47C8-B93F-916B3E8775FE}"/>
            </c:ext>
          </c:extLst>
        </c:ser>
        <c:dLbls>
          <c:showLegendKey val="0"/>
          <c:showVal val="0"/>
          <c:showCatName val="0"/>
          <c:showSerName val="0"/>
          <c:showPercent val="0"/>
          <c:showBubbleSize val="0"/>
        </c:dLbls>
        <c:gapWidth val="50"/>
        <c:overlap val="100"/>
        <c:axId val="1414845278"/>
        <c:axId val="549496397"/>
      </c:barChart>
      <c:catAx>
        <c:axId val="1414845278"/>
        <c:scaling>
          <c:orientation val="maxMin"/>
        </c:scaling>
        <c:delete val="1"/>
        <c:axPos val="l"/>
        <c:majorTickMark val="in"/>
        <c:minorTickMark val="none"/>
        <c:tickLblPos val="nextTo"/>
        <c:crossAx val="549496397"/>
        <c:crosses val="autoZero"/>
        <c:auto val="0"/>
        <c:lblAlgn val="ctr"/>
        <c:lblOffset val="100"/>
        <c:noMultiLvlLbl val="0"/>
      </c:catAx>
      <c:valAx>
        <c:axId val="549496397"/>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414845278"/>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spPr>
    <a:ln>
      <a:noFill/>
    </a:ln>
  </c:spPr>
  <c:txPr>
    <a:bodyPr rot="0" vert="horz"/>
    <a:lstStyle/>
    <a:p>
      <a:pPr>
        <a:defRPr lang="en-US" u="none" baseline="0"/>
      </a:pPr>
      <a:endParaRPr lang="ja-JP"/>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0"/>
          <c:y val="0"/>
          <c:w val="0.67500000000000004"/>
          <c:h val="0.98750000000000004"/>
        </c:manualLayout>
      </c:layout>
      <c:barChart>
        <c:barDir val="bar"/>
        <c:grouping val="percentStacked"/>
        <c:varyColors val="0"/>
        <c:ser>
          <c:idx val="0"/>
          <c:order val="0"/>
          <c:tx>
            <c:strRef>
              <c:f>'n%表'!$B$8</c:f>
              <c:strCache>
                <c:ptCount val="1"/>
                <c:pt idx="0">
                  <c:v>親しみを感じる</c:v>
                </c:pt>
              </c:strCache>
            </c:strRef>
          </c:tx>
          <c:spPr>
            <a:solidFill>
              <a:srgbClr val="00144A"/>
            </a:solidFill>
            <a:ln>
              <a:solidFill>
                <a:srgbClr val="00144A"/>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'n%表'!$D$8</c:f>
              <c:numCache>
                <c:formatCode>0.0</c:formatCode>
                <c:ptCount val="1"/>
                <c:pt idx="0">
                  <c:v>20.092378752887001</c:v>
                </c:pt>
              </c:numCache>
            </c:numRef>
          </c:val>
          <c:extLst>
            <c:ext xmlns:c16="http://schemas.microsoft.com/office/drawing/2014/chart" uri="{C3380CC4-5D6E-409C-BE32-E72D297353CC}">
              <c16:uniqueId val="{00000000-8AFE-4356-A05E-2DDB3058DC91}"/>
            </c:ext>
          </c:extLst>
        </c:ser>
        <c:ser>
          <c:idx val="1"/>
          <c:order val="1"/>
          <c:tx>
            <c:strRef>
              <c:f>'n%表'!$B$9</c:f>
              <c:strCache>
                <c:ptCount val="1"/>
                <c:pt idx="0">
                  <c:v>どちらかというと親しみを感じる</c:v>
                </c:pt>
              </c:strCache>
            </c:strRef>
          </c:tx>
          <c:spPr>
            <a:solidFill>
              <a:srgbClr val="001F71"/>
            </a:solidFill>
            <a:ln>
              <a:solidFill>
                <a:srgbClr val="001F71"/>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'n%表'!$D$9</c:f>
              <c:numCache>
                <c:formatCode>0.0</c:formatCode>
                <c:ptCount val="1"/>
                <c:pt idx="0">
                  <c:v>42.032332563510003</c:v>
                </c:pt>
              </c:numCache>
            </c:numRef>
          </c:val>
          <c:extLst>
            <c:ext xmlns:c16="http://schemas.microsoft.com/office/drawing/2014/chart" uri="{C3380CC4-5D6E-409C-BE32-E72D297353CC}">
              <c16:uniqueId val="{00000001-8AFE-4356-A05E-2DDB3058DC91}"/>
            </c:ext>
          </c:extLst>
        </c:ser>
        <c:ser>
          <c:idx val="2"/>
          <c:order val="2"/>
          <c:tx>
            <c:strRef>
              <c:f>'n%表'!$B$10</c:f>
              <c:strCache>
                <c:ptCount val="1"/>
                <c:pt idx="0">
                  <c:v>どちらともいえない</c:v>
                </c:pt>
              </c:strCache>
            </c:strRef>
          </c:tx>
          <c:spPr>
            <a:solidFill>
              <a:srgbClr val="2662FF"/>
            </a:solidFill>
            <a:ln>
              <a:solidFill>
                <a:srgbClr val="2662FF"/>
              </a:solidFill>
            </a:ln>
          </c:spPr>
          <c:invertIfNegative val="0"/>
          <c:dLbls>
            <c:spPr>
              <a:noFill/>
              <a:ln>
                <a:noFill/>
              </a:ln>
              <a:effectLst/>
            </c:spPr>
            <c:txPr>
              <a:bodyPr rot="0" vert="horz"/>
              <a:lstStyle/>
              <a:p>
                <a:pPr algn="ctr">
                  <a:defRPr lang="en-US" sz="800" u="none" baseline="0">
                    <a:solidFill>
                      <a:srgbClr val="FFFFFF"/>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'n%表'!$D$10</c:f>
              <c:numCache>
                <c:formatCode>0.0</c:formatCode>
                <c:ptCount val="1"/>
                <c:pt idx="0">
                  <c:v>26.327944572747999</c:v>
                </c:pt>
              </c:numCache>
            </c:numRef>
          </c:val>
          <c:extLst>
            <c:ext xmlns:c16="http://schemas.microsoft.com/office/drawing/2014/chart" uri="{C3380CC4-5D6E-409C-BE32-E72D297353CC}">
              <c16:uniqueId val="{00000002-8AFE-4356-A05E-2DDB3058DC91}"/>
            </c:ext>
          </c:extLst>
        </c:ser>
        <c:ser>
          <c:idx val="3"/>
          <c:order val="3"/>
          <c:tx>
            <c:strRef>
              <c:f>'n%表'!$B$11</c:f>
              <c:strCache>
                <c:ptCount val="1"/>
                <c:pt idx="0">
                  <c:v>どちらかというと親しみを感じない</c:v>
                </c:pt>
              </c:strCache>
            </c:strRef>
          </c:tx>
          <c:spPr>
            <a:solidFill>
              <a:srgbClr val="6F96FF"/>
            </a:solidFill>
            <a:ln>
              <a:solidFill>
                <a:srgbClr val="6F96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'n%表'!$D$11</c:f>
              <c:numCache>
                <c:formatCode>0.0</c:formatCode>
                <c:ptCount val="1"/>
                <c:pt idx="0">
                  <c:v>7.3903002309468997</c:v>
                </c:pt>
              </c:numCache>
            </c:numRef>
          </c:val>
          <c:extLst>
            <c:ext xmlns:c16="http://schemas.microsoft.com/office/drawing/2014/chart" uri="{C3380CC4-5D6E-409C-BE32-E72D297353CC}">
              <c16:uniqueId val="{00000003-8AFE-4356-A05E-2DDB3058DC91}"/>
            </c:ext>
          </c:extLst>
        </c:ser>
        <c:ser>
          <c:idx val="4"/>
          <c:order val="4"/>
          <c:tx>
            <c:strRef>
              <c:f>'n%表'!$B$12</c:f>
              <c:strCache>
                <c:ptCount val="1"/>
                <c:pt idx="0">
                  <c:v>親しみを感じない</c:v>
                </c:pt>
              </c:strCache>
            </c:strRef>
          </c:tx>
          <c:spPr>
            <a:solidFill>
              <a:srgbClr val="B7CBFF"/>
            </a:solidFill>
            <a:ln>
              <a:solidFill>
                <a:srgbClr val="B7CBFF"/>
              </a:solidFill>
            </a:ln>
          </c:spPr>
          <c:invertIfNegative val="0"/>
          <c:dLbls>
            <c:spPr>
              <a:noFill/>
              <a:ln>
                <a:noFill/>
              </a:ln>
              <a:effectLst/>
            </c:spPr>
            <c:txPr>
              <a:bodyPr rot="0" vert="horz"/>
              <a:lstStyle/>
              <a:p>
                <a:pPr algn="ctr">
                  <a:defRPr lang="en-US" sz="800" u="none" baseline="0">
                    <a:solidFill>
                      <a:srgbClr val="000000"/>
                    </a:solidFill>
                    <a:latin typeface="Meiryo UI"/>
                    <a:ea typeface="Meiryo UI"/>
                    <a:cs typeface="Meiryo UI"/>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'n%表'!$D$12</c:f>
              <c:numCache>
                <c:formatCode>0.0</c:formatCode>
                <c:ptCount val="1"/>
                <c:pt idx="0">
                  <c:v>4.1570438799075999</c:v>
                </c:pt>
              </c:numCache>
            </c:numRef>
          </c:val>
          <c:extLst>
            <c:ext xmlns:c16="http://schemas.microsoft.com/office/drawing/2014/chart" uri="{C3380CC4-5D6E-409C-BE32-E72D297353CC}">
              <c16:uniqueId val="{00000004-8AFE-4356-A05E-2DDB3058DC91}"/>
            </c:ext>
          </c:extLst>
        </c:ser>
        <c:dLbls>
          <c:showLegendKey val="0"/>
          <c:showVal val="0"/>
          <c:showCatName val="0"/>
          <c:showSerName val="0"/>
          <c:showPercent val="0"/>
          <c:showBubbleSize val="0"/>
        </c:dLbls>
        <c:gapWidth val="50"/>
        <c:overlap val="100"/>
        <c:axId val="1414845278"/>
        <c:axId val="549496397"/>
      </c:barChart>
      <c:catAx>
        <c:axId val="1414845278"/>
        <c:scaling>
          <c:orientation val="maxMin"/>
        </c:scaling>
        <c:delete val="1"/>
        <c:axPos val="l"/>
        <c:majorTickMark val="in"/>
        <c:minorTickMark val="none"/>
        <c:tickLblPos val="nextTo"/>
        <c:crossAx val="549496397"/>
        <c:crosses val="autoZero"/>
        <c:auto val="0"/>
        <c:lblAlgn val="ctr"/>
        <c:lblOffset val="100"/>
        <c:noMultiLvlLbl val="0"/>
      </c:catAx>
      <c:valAx>
        <c:axId val="549496397"/>
        <c:scaling>
          <c:orientation val="minMax"/>
          <c:max val="1"/>
          <c:min val="0"/>
        </c:scaling>
        <c:delete val="0"/>
        <c:axPos val="t"/>
        <c:numFmt formatCode="0%" sourceLinked="1"/>
        <c:majorTickMark val="in"/>
        <c:minorTickMark val="none"/>
        <c:tickLblPos val="nextTo"/>
        <c:txPr>
          <a:bodyPr rot="0" vert="horz"/>
          <a:lstStyle/>
          <a:p>
            <a:pPr>
              <a:defRPr lang="en-US" sz="800" u="none" baseline="0">
                <a:latin typeface="Meiryo UI"/>
                <a:ea typeface="Meiryo UI"/>
                <a:cs typeface="Meiryo UI"/>
              </a:defRPr>
            </a:pPr>
            <a:endParaRPr lang="ja-JP"/>
          </a:p>
        </c:txPr>
        <c:crossAx val="1414845278"/>
        <c:crosses val="autoZero"/>
        <c:crossBetween val="between"/>
      </c:valAx>
      <c:spPr>
        <a:noFill/>
        <a:ln w="12700">
          <a:noFill/>
        </a:ln>
      </c:spPr>
    </c:plotArea>
    <c:legend>
      <c:legendPos val="r"/>
      <c:layout>
        <c:manualLayout>
          <c:xMode val="edge"/>
          <c:yMode val="edge"/>
          <c:x val="0.67500000000000004"/>
          <c:y val="0"/>
          <c:w val="0.32500000000000001"/>
          <c:h val="0.92749999999999999"/>
        </c:manualLayout>
      </c:layout>
      <c:overlay val="0"/>
      <c:spPr>
        <a:ln>
          <a:noFill/>
        </a:ln>
      </c:spPr>
      <c:txPr>
        <a:bodyPr rot="0" vert="horz"/>
        <a:lstStyle/>
        <a:p>
          <a:pPr>
            <a:defRPr lang="en-US" sz="800" u="none" baseline="0">
              <a:latin typeface="Meiryo UI"/>
              <a:ea typeface="Meiryo UI"/>
              <a:cs typeface="Meiryo UI"/>
            </a:defRPr>
          </a:pPr>
          <a:endParaRPr lang="ja-JP"/>
        </a:p>
      </c:txPr>
    </c:legend>
    <c:plotVisOnly val="0"/>
    <c:dispBlanksAs val="gap"/>
    <c:showDLblsOverMax val="0"/>
  </c:chart>
  <c:spPr>
    <a:ln>
      <a:noFill/>
    </a:ln>
  </c:spPr>
  <c:txPr>
    <a:bodyPr rot="0" vert="horz"/>
    <a:lstStyle/>
    <a:p>
      <a:pPr>
        <a:defRPr lang="en-US" u="none" baseline="0"/>
      </a:pPr>
      <a:endParaRPr lang="ja-JP"/>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大阪市の将来推計人口と年齢階層別構成割合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大阪市!$B$22:$B$28</c:f>
              <c:strCache>
                <c:ptCount val="7"/>
                <c:pt idx="0">
                  <c:v>2015(国勢調査)</c:v>
                </c:pt>
                <c:pt idx="1">
                  <c:v>2020(推計）</c:v>
                </c:pt>
                <c:pt idx="2">
                  <c:v>2025(推計）</c:v>
                </c:pt>
                <c:pt idx="3">
                  <c:v>2030(推計）</c:v>
                </c:pt>
                <c:pt idx="4">
                  <c:v>2035(推計）</c:v>
                </c:pt>
                <c:pt idx="5">
                  <c:v>2040(推計）</c:v>
                </c:pt>
                <c:pt idx="6">
                  <c:v>2045(推計）</c:v>
                </c:pt>
              </c:strCache>
            </c:strRef>
          </c:cat>
          <c:val>
            <c:numRef>
              <c:f>大阪市!$D$22:$D$28</c:f>
              <c:numCache>
                <c:formatCode>0.0</c:formatCode>
                <c:ptCount val="7"/>
                <c:pt idx="0">
                  <c:v>11.2</c:v>
                </c:pt>
                <c:pt idx="1">
                  <c:v>10.6</c:v>
                </c:pt>
                <c:pt idx="2">
                  <c:v>10.199999999999999</c:v>
                </c:pt>
                <c:pt idx="3">
                  <c:v>9.9</c:v>
                </c:pt>
                <c:pt idx="4">
                  <c:v>9.6999999999999993</c:v>
                </c:pt>
                <c:pt idx="5">
                  <c:v>9.6999999999999993</c:v>
                </c:pt>
                <c:pt idx="6">
                  <c:v>9.6</c:v>
                </c:pt>
              </c:numCache>
            </c:numRef>
          </c:val>
          <c:extLst>
            <c:ext xmlns:c16="http://schemas.microsoft.com/office/drawing/2014/chart" uri="{C3380CC4-5D6E-409C-BE32-E72D297353CC}">
              <c16:uniqueId val="{00000000-3726-4109-9673-546D5C2AFCC1}"/>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726-4109-9673-546D5C2AFCC1}"/>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726-4109-9673-546D5C2AFCC1}"/>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726-4109-9673-546D5C2AFCC1}"/>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726-4109-9673-546D5C2AFCC1}"/>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726-4109-9673-546D5C2AFCC1}"/>
                </c:ext>
              </c:extLst>
            </c:dLbl>
            <c:dLbl>
              <c:idx val="5"/>
              <c:layout>
                <c:manualLayout>
                  <c:x val="-2.5421028274588741E-3"/>
                  <c:y val="7.812863821846202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3726-4109-9673-546D5C2AFCC1}"/>
                </c:ext>
              </c:extLst>
            </c:dLbl>
            <c:dLbl>
              <c:idx val="6"/>
              <c:layout>
                <c:manualLayout>
                  <c:x val="-1.5265671227660642E-16"/>
                  <c:y val="0.1272109297805380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726-4109-9673-546D5C2AFC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大阪市!$B$22:$B$28</c:f>
              <c:strCache>
                <c:ptCount val="7"/>
                <c:pt idx="0">
                  <c:v>2015(国勢調査)</c:v>
                </c:pt>
                <c:pt idx="1">
                  <c:v>2020(推計）</c:v>
                </c:pt>
                <c:pt idx="2">
                  <c:v>2025(推計）</c:v>
                </c:pt>
                <c:pt idx="3">
                  <c:v>2030(推計）</c:v>
                </c:pt>
                <c:pt idx="4">
                  <c:v>2035(推計）</c:v>
                </c:pt>
                <c:pt idx="5">
                  <c:v>2040(推計）</c:v>
                </c:pt>
                <c:pt idx="6">
                  <c:v>2045(推計）</c:v>
                </c:pt>
              </c:strCache>
            </c:strRef>
          </c:cat>
          <c:val>
            <c:numRef>
              <c:f>大阪市!$E$22:$E$28</c:f>
              <c:numCache>
                <c:formatCode>0.0</c:formatCode>
                <c:ptCount val="7"/>
                <c:pt idx="0">
                  <c:v>63.6</c:v>
                </c:pt>
                <c:pt idx="1">
                  <c:v>63.1</c:v>
                </c:pt>
                <c:pt idx="2">
                  <c:v>63.5</c:v>
                </c:pt>
                <c:pt idx="3">
                  <c:v>63</c:v>
                </c:pt>
                <c:pt idx="4">
                  <c:v>61.3</c:v>
                </c:pt>
                <c:pt idx="5">
                  <c:v>58.5</c:v>
                </c:pt>
                <c:pt idx="6">
                  <c:v>57</c:v>
                </c:pt>
              </c:numCache>
            </c:numRef>
          </c:val>
          <c:extLst>
            <c:ext xmlns:c16="http://schemas.microsoft.com/office/drawing/2014/chart" uri="{C3380CC4-5D6E-409C-BE32-E72D297353CC}">
              <c16:uniqueId val="{00000008-3726-4109-9673-546D5C2AFCC1}"/>
            </c:ext>
          </c:extLst>
        </c:ser>
        <c:ser>
          <c:idx val="3"/>
          <c:order val="3"/>
          <c:tx>
            <c:v>65歳以上</c:v>
          </c:tx>
          <c:spPr>
            <a:solidFill>
              <a:schemeClr val="accent4"/>
            </a:solidFill>
            <a:ln>
              <a:noFill/>
            </a:ln>
            <a:effectLst/>
          </c:spPr>
          <c:invertIfNegative val="0"/>
          <c:dLbls>
            <c:dLbl>
              <c:idx val="0"/>
              <c:layout>
                <c:manualLayout>
                  <c:x val="2.5421028274588741E-3"/>
                  <c:y val="-2.657808235996629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726-4109-9673-546D5C2AFCC1}"/>
                </c:ext>
              </c:extLst>
            </c:dLbl>
            <c:dLbl>
              <c:idx val="1"/>
              <c:layout>
                <c:manualLayout>
                  <c:x val="2.5421028274588272E-3"/>
                  <c:y val="-3.100776275329402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726-4109-9673-546D5C2AFCC1}"/>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726-4109-9673-546D5C2AFCC1}"/>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726-4109-9673-546D5C2AFCC1}"/>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726-4109-9673-546D5C2AFCC1}"/>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726-4109-9673-546D5C2AFCC1}"/>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726-4109-9673-546D5C2AFC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大阪市!$B$22:$B$28</c:f>
              <c:strCache>
                <c:ptCount val="7"/>
                <c:pt idx="0">
                  <c:v>2015(国勢調査)</c:v>
                </c:pt>
                <c:pt idx="1">
                  <c:v>2020(推計）</c:v>
                </c:pt>
                <c:pt idx="2">
                  <c:v>2025(推計）</c:v>
                </c:pt>
                <c:pt idx="3">
                  <c:v>2030(推計）</c:v>
                </c:pt>
                <c:pt idx="4">
                  <c:v>2035(推計）</c:v>
                </c:pt>
                <c:pt idx="5">
                  <c:v>2040(推計）</c:v>
                </c:pt>
                <c:pt idx="6">
                  <c:v>2045(推計）</c:v>
                </c:pt>
              </c:strCache>
            </c:strRef>
          </c:cat>
          <c:val>
            <c:numRef>
              <c:f>大阪市!$F$22:$F$28</c:f>
              <c:numCache>
                <c:formatCode>0.0</c:formatCode>
                <c:ptCount val="7"/>
                <c:pt idx="0">
                  <c:v>25.3</c:v>
                </c:pt>
                <c:pt idx="1">
                  <c:v>26.3</c:v>
                </c:pt>
                <c:pt idx="2">
                  <c:v>26.3</c:v>
                </c:pt>
                <c:pt idx="3">
                  <c:v>27.1</c:v>
                </c:pt>
                <c:pt idx="4">
                  <c:v>29</c:v>
                </c:pt>
                <c:pt idx="5">
                  <c:v>31.8</c:v>
                </c:pt>
                <c:pt idx="6">
                  <c:v>33.4</c:v>
                </c:pt>
              </c:numCache>
            </c:numRef>
          </c:val>
          <c:extLst>
            <c:ext xmlns:c16="http://schemas.microsoft.com/office/drawing/2014/chart" uri="{C3380CC4-5D6E-409C-BE32-E72D297353CC}">
              <c16:uniqueId val="{00000010-3726-4109-9673-546D5C2AFCC1}"/>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6.7886956090077735E-2"/>
                  <c:y val="3.10077627532940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726-4109-9673-546D5C2AFCC1}"/>
                </c:ext>
              </c:extLst>
            </c:dLbl>
            <c:dLbl>
              <c:idx val="1"/>
              <c:layout>
                <c:manualLayout>
                  <c:x val="-6.7886956090077763E-2"/>
                  <c:y val="3.54374431466217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726-4109-9673-546D5C2AFCC1}"/>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726-4109-9673-546D5C2AFCC1}"/>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726-4109-9673-546D5C2AFCC1}"/>
                </c:ext>
              </c:extLst>
            </c:dLbl>
            <c:dLbl>
              <c:idx val="4"/>
              <c:layout>
                <c:manualLayout>
                  <c:x val="-5.7718544780242215E-2"/>
                  <c:y val="-4.45182019190858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726-4109-9673-546D5C2AFCC1}"/>
                </c:ext>
              </c:extLst>
            </c:dLbl>
            <c:dLbl>
              <c:idx val="5"/>
              <c:layout>
                <c:manualLayout>
                  <c:x val="-4.7550133470406812E-2"/>
                  <c:y val="-6.38980367071753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726-4109-9673-546D5C2AFCC1}"/>
                </c:ext>
              </c:extLst>
            </c:dLbl>
            <c:dLbl>
              <c:idx val="6"/>
              <c:layout>
                <c:manualLayout>
                  <c:x val="-5.2634339125324558E-2"/>
                  <c:y val="-7.27574326049616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3726-4109-9673-546D5C2AFC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大阪市!$B$22:$B$28</c:f>
              <c:strCache>
                <c:ptCount val="7"/>
                <c:pt idx="0">
                  <c:v>2015(国勢調査)</c:v>
                </c:pt>
                <c:pt idx="1">
                  <c:v>2020(推計）</c:v>
                </c:pt>
                <c:pt idx="2">
                  <c:v>2025(推計）</c:v>
                </c:pt>
                <c:pt idx="3">
                  <c:v>2030(推計）</c:v>
                </c:pt>
                <c:pt idx="4">
                  <c:v>2035(推計）</c:v>
                </c:pt>
                <c:pt idx="5">
                  <c:v>2040(推計）</c:v>
                </c:pt>
                <c:pt idx="6">
                  <c:v>2045(推計）</c:v>
                </c:pt>
              </c:strCache>
            </c:strRef>
          </c:cat>
          <c:val>
            <c:numRef>
              <c:f>大阪市!$C$22:$C$28</c:f>
              <c:numCache>
                <c:formatCode>#,##0_);[Red]\(#,##0\)</c:formatCode>
                <c:ptCount val="7"/>
                <c:pt idx="0">
                  <c:v>2691185</c:v>
                </c:pt>
                <c:pt idx="1">
                  <c:v>2689566</c:v>
                </c:pt>
                <c:pt idx="2">
                  <c:v>2663262</c:v>
                </c:pt>
                <c:pt idx="3">
                  <c:v>2618759</c:v>
                </c:pt>
                <c:pt idx="4">
                  <c:v>2559542</c:v>
                </c:pt>
                <c:pt idx="5">
                  <c:v>2488747</c:v>
                </c:pt>
                <c:pt idx="6">
                  <c:v>2410820</c:v>
                </c:pt>
              </c:numCache>
            </c:numRef>
          </c:val>
          <c:smooth val="0"/>
          <c:extLst>
            <c:ext xmlns:c16="http://schemas.microsoft.com/office/drawing/2014/chart" uri="{C3380CC4-5D6E-409C-BE32-E72D297353CC}">
              <c16:uniqueId val="{00000018-3726-4109-9673-546D5C2AFCC1}"/>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max val="2800000"/>
          <c:min val="20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豊能地域の将来推計人口と年齢階層別構成割合</a:t>
            </a:r>
          </a:p>
        </c:rich>
      </c:tx>
      <c:layout>
        <c:manualLayout>
          <c:xMode val="edge"/>
          <c:yMode val="edge"/>
          <c:x val="0.27149022255854233"/>
          <c:y val="2.721089407070333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豊能!$B$22:$B$28</c:f>
              <c:strCache>
                <c:ptCount val="7"/>
                <c:pt idx="0">
                  <c:v>2015(国勢調査)</c:v>
                </c:pt>
                <c:pt idx="1">
                  <c:v>2020(推計）</c:v>
                </c:pt>
                <c:pt idx="2">
                  <c:v>2025(推計）</c:v>
                </c:pt>
                <c:pt idx="3">
                  <c:v>2030(推計）</c:v>
                </c:pt>
                <c:pt idx="4">
                  <c:v>2035(推計）</c:v>
                </c:pt>
                <c:pt idx="5">
                  <c:v>2040(推計）</c:v>
                </c:pt>
                <c:pt idx="6">
                  <c:v>2045(推計）</c:v>
                </c:pt>
              </c:strCache>
            </c:strRef>
          </c:cat>
          <c:val>
            <c:numRef>
              <c:f>豊能!$D$22:$D$28</c:f>
              <c:numCache>
                <c:formatCode>0.0</c:formatCode>
                <c:ptCount val="7"/>
                <c:pt idx="0">
                  <c:v>13.313921791016824</c:v>
                </c:pt>
                <c:pt idx="1">
                  <c:v>13.090516501486174</c:v>
                </c:pt>
                <c:pt idx="2">
                  <c:v>12.715568889522554</c:v>
                </c:pt>
                <c:pt idx="3">
                  <c:v>12.329547115862564</c:v>
                </c:pt>
                <c:pt idx="4">
                  <c:v>12.142204556799879</c:v>
                </c:pt>
                <c:pt idx="5">
                  <c:v>12.223772222775795</c:v>
                </c:pt>
                <c:pt idx="6">
                  <c:v>12.239433138337317</c:v>
                </c:pt>
              </c:numCache>
            </c:numRef>
          </c:val>
          <c:extLst>
            <c:ext xmlns:c16="http://schemas.microsoft.com/office/drawing/2014/chart" uri="{C3380CC4-5D6E-409C-BE32-E72D297353CC}">
              <c16:uniqueId val="{00000000-F032-41C2-963A-43EC53CC784E}"/>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032-41C2-963A-43EC53CC784E}"/>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032-41C2-963A-43EC53CC784E}"/>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032-41C2-963A-43EC53CC784E}"/>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032-41C2-963A-43EC53CC784E}"/>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032-41C2-963A-43EC53CC784E}"/>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F032-41C2-963A-43EC53CC784E}"/>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032-41C2-963A-43EC53CC7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豊能!$B$22:$B$28</c:f>
              <c:strCache>
                <c:ptCount val="7"/>
                <c:pt idx="0">
                  <c:v>2015(国勢調査)</c:v>
                </c:pt>
                <c:pt idx="1">
                  <c:v>2020(推計）</c:v>
                </c:pt>
                <c:pt idx="2">
                  <c:v>2025(推計）</c:v>
                </c:pt>
                <c:pt idx="3">
                  <c:v>2030(推計）</c:v>
                </c:pt>
                <c:pt idx="4">
                  <c:v>2035(推計）</c:v>
                </c:pt>
                <c:pt idx="5">
                  <c:v>2040(推計）</c:v>
                </c:pt>
                <c:pt idx="6">
                  <c:v>2045(推計）</c:v>
                </c:pt>
              </c:strCache>
            </c:strRef>
          </c:cat>
          <c:val>
            <c:numRef>
              <c:f>豊能!$E$22:$E$28</c:f>
              <c:numCache>
                <c:formatCode>0.0</c:formatCode>
                <c:ptCount val="7"/>
                <c:pt idx="0">
                  <c:v>60.491671814047898</c:v>
                </c:pt>
                <c:pt idx="1">
                  <c:v>58.912820234836374</c:v>
                </c:pt>
                <c:pt idx="2">
                  <c:v>58.559658547979531</c:v>
                </c:pt>
                <c:pt idx="3">
                  <c:v>57.844949239242673</c:v>
                </c:pt>
                <c:pt idx="4">
                  <c:v>56.281847208748147</c:v>
                </c:pt>
                <c:pt idx="5">
                  <c:v>53.740626335937982</c:v>
                </c:pt>
                <c:pt idx="6">
                  <c:v>52.431902447062704</c:v>
                </c:pt>
              </c:numCache>
            </c:numRef>
          </c:val>
          <c:extLst>
            <c:ext xmlns:c16="http://schemas.microsoft.com/office/drawing/2014/chart" uri="{C3380CC4-5D6E-409C-BE32-E72D297353CC}">
              <c16:uniqueId val="{00000008-F032-41C2-963A-43EC53CC784E}"/>
            </c:ext>
          </c:extLst>
        </c:ser>
        <c:ser>
          <c:idx val="3"/>
          <c:order val="3"/>
          <c:tx>
            <c:v>65歳以上</c:v>
          </c:tx>
          <c:spPr>
            <a:solidFill>
              <a:schemeClr val="accent4"/>
            </a:solidFill>
            <a:ln>
              <a:noFill/>
            </a:ln>
            <a:effectLst/>
          </c:spPr>
          <c:invertIfNegative val="0"/>
          <c:dLbls>
            <c:dLbl>
              <c:idx val="0"/>
              <c:layout>
                <c:manualLayout>
                  <c:x val="2.5421028274588741E-3"/>
                  <c:y val="-2.657808235996629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032-41C2-963A-43EC53CC784E}"/>
                </c:ext>
              </c:extLst>
            </c:dLbl>
            <c:dLbl>
              <c:idx val="1"/>
              <c:layout>
                <c:manualLayout>
                  <c:x val="2.5421028274588272E-3"/>
                  <c:y val="-3.100776275329402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032-41C2-963A-43EC53CC784E}"/>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032-41C2-963A-43EC53CC784E}"/>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F032-41C2-963A-43EC53CC784E}"/>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032-41C2-963A-43EC53CC784E}"/>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032-41C2-963A-43EC53CC784E}"/>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032-41C2-963A-43EC53CC7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豊能!$B$22:$B$28</c:f>
              <c:strCache>
                <c:ptCount val="7"/>
                <c:pt idx="0">
                  <c:v>2015(国勢調査)</c:v>
                </c:pt>
                <c:pt idx="1">
                  <c:v>2020(推計）</c:v>
                </c:pt>
                <c:pt idx="2">
                  <c:v>2025(推計）</c:v>
                </c:pt>
                <c:pt idx="3">
                  <c:v>2030(推計）</c:v>
                </c:pt>
                <c:pt idx="4">
                  <c:v>2035(推計）</c:v>
                </c:pt>
                <c:pt idx="5">
                  <c:v>2040(推計）</c:v>
                </c:pt>
                <c:pt idx="6">
                  <c:v>2045(推計）</c:v>
                </c:pt>
              </c:strCache>
            </c:strRef>
          </c:cat>
          <c:val>
            <c:numRef>
              <c:f>豊能!$F$22:$F$28</c:f>
              <c:numCache>
                <c:formatCode>0.0</c:formatCode>
                <c:ptCount val="7"/>
                <c:pt idx="0">
                  <c:v>26.194406394935278</c:v>
                </c:pt>
                <c:pt idx="1">
                  <c:v>27.996663263677458</c:v>
                </c:pt>
                <c:pt idx="2">
                  <c:v>28.724772562497915</c:v>
                </c:pt>
                <c:pt idx="3">
                  <c:v>29.825503644894763</c:v>
                </c:pt>
                <c:pt idx="4">
                  <c:v>31.575948234451968</c:v>
                </c:pt>
                <c:pt idx="5">
                  <c:v>34.035601441286225</c:v>
                </c:pt>
                <c:pt idx="6">
                  <c:v>35.328664414599984</c:v>
                </c:pt>
              </c:numCache>
            </c:numRef>
          </c:val>
          <c:extLst>
            <c:ext xmlns:c16="http://schemas.microsoft.com/office/drawing/2014/chart" uri="{C3380CC4-5D6E-409C-BE32-E72D297353CC}">
              <c16:uniqueId val="{00000010-F032-41C2-963A-43EC53CC784E}"/>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6.7886907279153891E-2"/>
                  <c:y val="4.4613367833794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F032-41C2-963A-43EC53CC784E}"/>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F032-41C2-963A-43EC53CC784E}"/>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F032-41C2-963A-43EC53CC784E}"/>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F032-41C2-963A-43EC53CC784E}"/>
                </c:ext>
              </c:extLst>
            </c:dLbl>
            <c:dLbl>
              <c:idx val="4"/>
              <c:layout>
                <c:manualLayout>
                  <c:x val="-5.3555095722437385E-2"/>
                  <c:y val="-5.81238267087424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F032-41C2-963A-43EC53CC784E}"/>
                </c:ext>
              </c:extLst>
            </c:dLbl>
            <c:dLbl>
              <c:idx val="5"/>
              <c:layout>
                <c:manualLayout>
                  <c:x val="-4.7550110117355791E-2"/>
                  <c:y val="-7.7503554021302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F032-41C2-963A-43EC53CC784E}"/>
                </c:ext>
              </c:extLst>
            </c:dLbl>
            <c:dLbl>
              <c:idx val="6"/>
              <c:layout>
                <c:manualLayout>
                  <c:x val="-5.263439136475366E-2"/>
                  <c:y val="-9.99682539569175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F032-41C2-963A-43EC53CC7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豊能!$B$22:$B$28</c:f>
              <c:strCache>
                <c:ptCount val="7"/>
                <c:pt idx="0">
                  <c:v>2015(国勢調査)</c:v>
                </c:pt>
                <c:pt idx="1">
                  <c:v>2020(推計）</c:v>
                </c:pt>
                <c:pt idx="2">
                  <c:v>2025(推計）</c:v>
                </c:pt>
                <c:pt idx="3">
                  <c:v>2030(推計）</c:v>
                </c:pt>
                <c:pt idx="4">
                  <c:v>2035(推計）</c:v>
                </c:pt>
                <c:pt idx="5">
                  <c:v>2040(推計）</c:v>
                </c:pt>
                <c:pt idx="6">
                  <c:v>2045(推計）</c:v>
                </c:pt>
              </c:strCache>
            </c:strRef>
          </c:cat>
          <c:val>
            <c:numRef>
              <c:f>豊能!$C$22:$C$28</c:f>
              <c:numCache>
                <c:formatCode>#,##0_);[Red]\(#,##0\)</c:formatCode>
                <c:ptCount val="7"/>
                <c:pt idx="0">
                  <c:v>662149</c:v>
                </c:pt>
                <c:pt idx="1">
                  <c:v>664122</c:v>
                </c:pt>
                <c:pt idx="2">
                  <c:v>659302</c:v>
                </c:pt>
                <c:pt idx="3">
                  <c:v>649813</c:v>
                </c:pt>
                <c:pt idx="4">
                  <c:v>637026</c:v>
                </c:pt>
                <c:pt idx="5">
                  <c:v>622222</c:v>
                </c:pt>
                <c:pt idx="6">
                  <c:v>606850</c:v>
                </c:pt>
              </c:numCache>
            </c:numRef>
          </c:val>
          <c:smooth val="0"/>
          <c:extLst>
            <c:ext xmlns:c16="http://schemas.microsoft.com/office/drawing/2014/chart" uri="{C3380CC4-5D6E-409C-BE32-E72D297353CC}">
              <c16:uniqueId val="{00000018-F032-41C2-963A-43EC53CC784E}"/>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max val="680000"/>
          <c:min val="5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majorUnit val="20000"/>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三島地域の将来推計人口と年齢階層別構成割合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三島!$B$22:$B$28</c:f>
              <c:strCache>
                <c:ptCount val="7"/>
                <c:pt idx="0">
                  <c:v>2015(国勢調査)</c:v>
                </c:pt>
                <c:pt idx="1">
                  <c:v>2020(推計）</c:v>
                </c:pt>
                <c:pt idx="2">
                  <c:v>2025(推計）</c:v>
                </c:pt>
                <c:pt idx="3">
                  <c:v>2030(推計）</c:v>
                </c:pt>
                <c:pt idx="4">
                  <c:v>2035(推計）</c:v>
                </c:pt>
                <c:pt idx="5">
                  <c:v>2040(推計）</c:v>
                </c:pt>
                <c:pt idx="6">
                  <c:v>2045(推計）</c:v>
                </c:pt>
              </c:strCache>
            </c:strRef>
          </c:cat>
          <c:val>
            <c:numRef>
              <c:f>三島!$D$22:$D$28</c:f>
              <c:numCache>
                <c:formatCode>0.0</c:formatCode>
                <c:ptCount val="7"/>
                <c:pt idx="0">
                  <c:v>13.67379516997824</c:v>
                </c:pt>
                <c:pt idx="1">
                  <c:v>13.133078334696766</c:v>
                </c:pt>
                <c:pt idx="2">
                  <c:v>12.486065658171007</c:v>
                </c:pt>
                <c:pt idx="3">
                  <c:v>12.022806125104912</c:v>
                </c:pt>
                <c:pt idx="4">
                  <c:v>11.762656203312293</c:v>
                </c:pt>
                <c:pt idx="5">
                  <c:v>11.784271386464786</c:v>
                </c:pt>
                <c:pt idx="6">
                  <c:v>11.764554189908672</c:v>
                </c:pt>
              </c:numCache>
            </c:numRef>
          </c:val>
          <c:extLst>
            <c:ext xmlns:c16="http://schemas.microsoft.com/office/drawing/2014/chart" uri="{C3380CC4-5D6E-409C-BE32-E72D297353CC}">
              <c16:uniqueId val="{00000000-8E59-41C8-9970-32F00DD4A5A9}"/>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E59-41C8-9970-32F00DD4A5A9}"/>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E59-41C8-9970-32F00DD4A5A9}"/>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E59-41C8-9970-32F00DD4A5A9}"/>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E59-41C8-9970-32F00DD4A5A9}"/>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E59-41C8-9970-32F00DD4A5A9}"/>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8E59-41C8-9970-32F00DD4A5A9}"/>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E59-41C8-9970-32F00DD4A5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三島!$B$22:$B$28</c:f>
              <c:strCache>
                <c:ptCount val="7"/>
                <c:pt idx="0">
                  <c:v>2015(国勢調査)</c:v>
                </c:pt>
                <c:pt idx="1">
                  <c:v>2020(推計）</c:v>
                </c:pt>
                <c:pt idx="2">
                  <c:v>2025(推計）</c:v>
                </c:pt>
                <c:pt idx="3">
                  <c:v>2030(推計）</c:v>
                </c:pt>
                <c:pt idx="4">
                  <c:v>2035(推計）</c:v>
                </c:pt>
                <c:pt idx="5">
                  <c:v>2040(推計）</c:v>
                </c:pt>
                <c:pt idx="6">
                  <c:v>2045(推計）</c:v>
                </c:pt>
              </c:strCache>
            </c:strRef>
          </c:cat>
          <c:val>
            <c:numRef>
              <c:f>三島!$E$22:$E$28</c:f>
              <c:numCache>
                <c:formatCode>0.0</c:formatCode>
                <c:ptCount val="7"/>
                <c:pt idx="0">
                  <c:v>61.503317518638745</c:v>
                </c:pt>
                <c:pt idx="1">
                  <c:v>60.2207433283955</c:v>
                </c:pt>
                <c:pt idx="2">
                  <c:v>60.158750766668611</c:v>
                </c:pt>
                <c:pt idx="3">
                  <c:v>59.53611472105603</c:v>
                </c:pt>
                <c:pt idx="4">
                  <c:v>57.777030514266123</c:v>
                </c:pt>
                <c:pt idx="5">
                  <c:v>54.799434595472718</c:v>
                </c:pt>
                <c:pt idx="6">
                  <c:v>53.190932245752961</c:v>
                </c:pt>
              </c:numCache>
            </c:numRef>
          </c:val>
          <c:extLst>
            <c:ext xmlns:c16="http://schemas.microsoft.com/office/drawing/2014/chart" uri="{C3380CC4-5D6E-409C-BE32-E72D297353CC}">
              <c16:uniqueId val="{00000008-8E59-41C8-9970-32F00DD4A5A9}"/>
            </c:ext>
          </c:extLst>
        </c:ser>
        <c:ser>
          <c:idx val="3"/>
          <c:order val="3"/>
          <c:tx>
            <c:v>65歳以上</c:v>
          </c:tx>
          <c:spPr>
            <a:solidFill>
              <a:schemeClr val="accent4"/>
            </a:solidFill>
            <a:ln>
              <a:noFill/>
            </a:ln>
            <a:effectLst/>
          </c:spPr>
          <c:invertIfNegative val="0"/>
          <c:dLbls>
            <c:dLbl>
              <c:idx val="0"/>
              <c:layout>
                <c:manualLayout>
                  <c:x val="2.5421432871763996E-3"/>
                  <c:y val="-5.100877192982453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E59-41C8-9970-32F00DD4A5A9}"/>
                </c:ext>
              </c:extLst>
            </c:dLbl>
            <c:dLbl>
              <c:idx val="1"/>
              <c:layout>
                <c:manualLayout>
                  <c:x val="2.5421432871763996E-3"/>
                  <c:y val="-6.032433056325025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E59-41C8-9970-32F00DD4A5A9}"/>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E59-41C8-9970-32F00DD4A5A9}"/>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E59-41C8-9970-32F00DD4A5A9}"/>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E59-41C8-9970-32F00DD4A5A9}"/>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E59-41C8-9970-32F00DD4A5A9}"/>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E59-41C8-9970-32F00DD4A5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三島!$B$22:$B$28</c:f>
              <c:strCache>
                <c:ptCount val="7"/>
                <c:pt idx="0">
                  <c:v>2015(国勢調査)</c:v>
                </c:pt>
                <c:pt idx="1">
                  <c:v>2020(推計）</c:v>
                </c:pt>
                <c:pt idx="2">
                  <c:v>2025(推計）</c:v>
                </c:pt>
                <c:pt idx="3">
                  <c:v>2030(推計）</c:v>
                </c:pt>
                <c:pt idx="4">
                  <c:v>2035(推計）</c:v>
                </c:pt>
                <c:pt idx="5">
                  <c:v>2040(推計）</c:v>
                </c:pt>
                <c:pt idx="6">
                  <c:v>2045(推計）</c:v>
                </c:pt>
              </c:strCache>
            </c:strRef>
          </c:cat>
          <c:val>
            <c:numRef>
              <c:f>三島!$F$22:$F$28</c:f>
              <c:numCache>
                <c:formatCode>0.0</c:formatCode>
                <c:ptCount val="7"/>
                <c:pt idx="0">
                  <c:v>24.822887311383013</c:v>
                </c:pt>
                <c:pt idx="1">
                  <c:v>26.646178336907738</c:v>
                </c:pt>
                <c:pt idx="2">
                  <c:v>27.355183575160385</c:v>
                </c:pt>
                <c:pt idx="3">
                  <c:v>28.441079153839059</c:v>
                </c:pt>
                <c:pt idx="4">
                  <c:v>30.460313282421588</c:v>
                </c:pt>
                <c:pt idx="5">
                  <c:v>33.416294018062501</c:v>
                </c:pt>
                <c:pt idx="6">
                  <c:v>35.044513564338367</c:v>
                </c:pt>
              </c:numCache>
            </c:numRef>
          </c:val>
          <c:extLst>
            <c:ext xmlns:c16="http://schemas.microsoft.com/office/drawing/2014/chart" uri="{C3380CC4-5D6E-409C-BE32-E72D297353CC}">
              <c16:uniqueId val="{00000010-8E59-41C8-9970-32F00DD4A5A9}"/>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6.7886907279153891E-2"/>
                  <c:y val="4.4613367833794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E59-41C8-9970-32F00DD4A5A9}"/>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8E59-41C8-9970-32F00DD4A5A9}"/>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8E59-41C8-9970-32F00DD4A5A9}"/>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8E59-41C8-9970-32F00DD4A5A9}"/>
                </c:ext>
              </c:extLst>
            </c:dLbl>
            <c:dLbl>
              <c:idx val="4"/>
              <c:layout>
                <c:manualLayout>
                  <c:x val="-5.3555095722437385E-2"/>
                  <c:y val="-5.81238267087424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8E59-41C8-9970-32F00DD4A5A9}"/>
                </c:ext>
              </c:extLst>
            </c:dLbl>
            <c:dLbl>
              <c:idx val="5"/>
              <c:layout>
                <c:manualLayout>
                  <c:x val="-4.7550110117355791E-2"/>
                  <c:y val="-7.7503554021302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8E59-41C8-9970-32F00DD4A5A9}"/>
                </c:ext>
              </c:extLst>
            </c:dLbl>
            <c:dLbl>
              <c:idx val="6"/>
              <c:layout>
                <c:manualLayout>
                  <c:x val="-5.263439136475366E-2"/>
                  <c:y val="-9.99682539569175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8E59-41C8-9970-32F00DD4A5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三島!$B$22:$B$28</c:f>
              <c:strCache>
                <c:ptCount val="7"/>
                <c:pt idx="0">
                  <c:v>2015(国勢調査)</c:v>
                </c:pt>
                <c:pt idx="1">
                  <c:v>2020(推計）</c:v>
                </c:pt>
                <c:pt idx="2">
                  <c:v>2025(推計）</c:v>
                </c:pt>
                <c:pt idx="3">
                  <c:v>2030(推計）</c:v>
                </c:pt>
                <c:pt idx="4">
                  <c:v>2035(推計）</c:v>
                </c:pt>
                <c:pt idx="5">
                  <c:v>2040(推計）</c:v>
                </c:pt>
                <c:pt idx="6">
                  <c:v>2045(推計）</c:v>
                </c:pt>
              </c:strCache>
            </c:strRef>
          </c:cat>
          <c:val>
            <c:numRef>
              <c:f>三島!$C$22:$C$28</c:f>
              <c:numCache>
                <c:formatCode>#,##0_);[Red]\(#,##0\)</c:formatCode>
                <c:ptCount val="7"/>
                <c:pt idx="0">
                  <c:v>1121320</c:v>
                </c:pt>
                <c:pt idx="1">
                  <c:v>1130725</c:v>
                </c:pt>
                <c:pt idx="2">
                  <c:v>1116845</c:v>
                </c:pt>
                <c:pt idx="3">
                  <c:v>1094969</c:v>
                </c:pt>
                <c:pt idx="4">
                  <c:v>1067599</c:v>
                </c:pt>
                <c:pt idx="5">
                  <c:v>1037841</c:v>
                </c:pt>
                <c:pt idx="6">
                  <c:v>1008232</c:v>
                </c:pt>
              </c:numCache>
            </c:numRef>
          </c:val>
          <c:smooth val="0"/>
          <c:extLst>
            <c:ext xmlns:c16="http://schemas.microsoft.com/office/drawing/2014/chart" uri="{C3380CC4-5D6E-409C-BE32-E72D297353CC}">
              <c16:uniqueId val="{00000018-8E59-41C8-9970-32F00DD4A5A9}"/>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max val="1150000.0000000002"/>
          <c:min val="85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北河内地域の将来推計人口と年齢階層別構成割合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北河内!$D$22:$D$28</c:f>
              <c:numCache>
                <c:formatCode>0.0</c:formatCode>
                <c:ptCount val="7"/>
                <c:pt idx="0">
                  <c:v>12.241680734354798</c:v>
                </c:pt>
                <c:pt idx="1">
                  <c:v>11.227028485033468</c:v>
                </c:pt>
                <c:pt idx="2">
                  <c:v>10.316798627410202</c:v>
                </c:pt>
                <c:pt idx="3">
                  <c:v>9.8055382960282138</c:v>
                </c:pt>
                <c:pt idx="4">
                  <c:v>9.4557027269752343</c:v>
                </c:pt>
                <c:pt idx="5">
                  <c:v>9.3820156883089005</c:v>
                </c:pt>
                <c:pt idx="6">
                  <c:v>9.2834334805087426</c:v>
                </c:pt>
              </c:numCache>
            </c:numRef>
          </c:val>
          <c:extLst>
            <c:ext xmlns:c16="http://schemas.microsoft.com/office/drawing/2014/chart" uri="{C3380CC4-5D6E-409C-BE32-E72D297353CC}">
              <c16:uniqueId val="{00000000-2260-49D9-B175-C6F0FA2A8433}"/>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260-49D9-B175-C6F0FA2A8433}"/>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260-49D9-B175-C6F0FA2A8433}"/>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260-49D9-B175-C6F0FA2A8433}"/>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260-49D9-B175-C6F0FA2A8433}"/>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260-49D9-B175-C6F0FA2A8433}"/>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2260-49D9-B175-C6F0FA2A8433}"/>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260-49D9-B175-C6F0FA2A84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北河内!$E$22:$E$28</c:f>
              <c:numCache>
                <c:formatCode>0.0</c:formatCode>
                <c:ptCount val="7"/>
                <c:pt idx="0">
                  <c:v>60.133675253325769</c:v>
                </c:pt>
                <c:pt idx="1">
                  <c:v>58.363973850270803</c:v>
                </c:pt>
                <c:pt idx="2">
                  <c:v>58.153094268991943</c:v>
                </c:pt>
                <c:pt idx="3">
                  <c:v>56.949470975037322</c:v>
                </c:pt>
                <c:pt idx="4">
                  <c:v>54.450428184145835</c:v>
                </c:pt>
                <c:pt idx="5">
                  <c:v>50.404953355455575</c:v>
                </c:pt>
                <c:pt idx="6">
                  <c:v>48.265347080355376</c:v>
                </c:pt>
              </c:numCache>
            </c:numRef>
          </c:val>
          <c:extLst>
            <c:ext xmlns:c16="http://schemas.microsoft.com/office/drawing/2014/chart" uri="{C3380CC4-5D6E-409C-BE32-E72D297353CC}">
              <c16:uniqueId val="{00000008-2260-49D9-B175-C6F0FA2A8433}"/>
            </c:ext>
          </c:extLst>
        </c:ser>
        <c:ser>
          <c:idx val="3"/>
          <c:order val="3"/>
          <c:tx>
            <c:v>65歳以上</c:v>
          </c:tx>
          <c:spPr>
            <a:solidFill>
              <a:schemeClr val="accent4"/>
            </a:solidFill>
            <a:ln>
              <a:noFill/>
            </a:ln>
            <a:effectLst/>
          </c:spPr>
          <c:invertIfNegative val="0"/>
          <c:dLbls>
            <c:dLbl>
              <c:idx val="0"/>
              <c:layout>
                <c:manualLayout>
                  <c:x val="2.5421028274588741E-3"/>
                  <c:y val="-2.657808235996629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260-49D9-B175-C6F0FA2A8433}"/>
                </c:ext>
              </c:extLst>
            </c:dLbl>
            <c:dLbl>
              <c:idx val="1"/>
              <c:layout>
                <c:manualLayout>
                  <c:x val="2.5421028274588272E-3"/>
                  <c:y val="-3.100776275329402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260-49D9-B175-C6F0FA2A8433}"/>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260-49D9-B175-C6F0FA2A8433}"/>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260-49D9-B175-C6F0FA2A8433}"/>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260-49D9-B175-C6F0FA2A8433}"/>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260-49D9-B175-C6F0FA2A8433}"/>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260-49D9-B175-C6F0FA2A84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北河内!$F$22:$F$28</c:f>
              <c:numCache>
                <c:formatCode>0.0</c:formatCode>
                <c:ptCount val="7"/>
                <c:pt idx="0">
                  <c:v>27.624644012319425</c:v>
                </c:pt>
                <c:pt idx="1">
                  <c:v>30.408997664695736</c:v>
                </c:pt>
                <c:pt idx="2">
                  <c:v>31.53010710359785</c:v>
                </c:pt>
                <c:pt idx="3">
                  <c:v>33.244990728934461</c:v>
                </c:pt>
                <c:pt idx="4">
                  <c:v>36.093869088878918</c:v>
                </c:pt>
                <c:pt idx="5">
                  <c:v>40.213030956235521</c:v>
                </c:pt>
                <c:pt idx="6">
                  <c:v>42.451219439135876</c:v>
                </c:pt>
              </c:numCache>
            </c:numRef>
          </c:val>
          <c:extLst>
            <c:ext xmlns:c16="http://schemas.microsoft.com/office/drawing/2014/chart" uri="{C3380CC4-5D6E-409C-BE32-E72D297353CC}">
              <c16:uniqueId val="{00000010-2260-49D9-B175-C6F0FA2A8433}"/>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6.7886907279153891E-2"/>
                  <c:y val="4.4613367833794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260-49D9-B175-C6F0FA2A8433}"/>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260-49D9-B175-C6F0FA2A8433}"/>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2260-49D9-B175-C6F0FA2A8433}"/>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260-49D9-B175-C6F0FA2A8433}"/>
                </c:ext>
              </c:extLst>
            </c:dLbl>
            <c:dLbl>
              <c:idx val="4"/>
              <c:layout>
                <c:manualLayout>
                  <c:x val="-5.3555087296809148E-2"/>
                  <c:y val="-3.36930594028931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260-49D9-B175-C6F0FA2A8433}"/>
                </c:ext>
              </c:extLst>
            </c:dLbl>
            <c:dLbl>
              <c:idx val="5"/>
              <c:layout>
                <c:manualLayout>
                  <c:x val="-4.7550170579971907E-2"/>
                  <c:y val="-3.35283933518005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260-49D9-B175-C6F0FA2A8433}"/>
                </c:ext>
              </c:extLst>
            </c:dLbl>
            <c:dLbl>
              <c:idx val="6"/>
              <c:layout>
                <c:manualLayout>
                  <c:x val="-5.6882232925279282E-2"/>
                  <c:y val="-5.59929978454909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2260-49D9-B175-C6F0FA2A84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北河内!$C$22:$C$28</c:f>
              <c:numCache>
                <c:formatCode>#,##0_);[Red]\(#,##0\)</c:formatCode>
                <c:ptCount val="7"/>
                <c:pt idx="0">
                  <c:v>1164015</c:v>
                </c:pt>
                <c:pt idx="1">
                  <c:v>1127048</c:v>
                </c:pt>
                <c:pt idx="2">
                  <c:v>1077088</c:v>
                </c:pt>
                <c:pt idx="3">
                  <c:v>1018761</c:v>
                </c:pt>
                <c:pt idx="4">
                  <c:v>956481</c:v>
                </c:pt>
                <c:pt idx="5">
                  <c:v>894424</c:v>
                </c:pt>
                <c:pt idx="6">
                  <c:v>834605</c:v>
                </c:pt>
              </c:numCache>
            </c:numRef>
          </c:val>
          <c:smooth val="0"/>
          <c:extLst>
            <c:ext xmlns:c16="http://schemas.microsoft.com/office/drawing/2014/chart" uri="{C3380CC4-5D6E-409C-BE32-E72D297353CC}">
              <c16:uniqueId val="{00000018-2260-49D9-B175-C6F0FA2A8433}"/>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max val="1400000"/>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majorUnit val="200000"/>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中河内地域の将来推計人口と年齢階層別構成割合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中河内!$B$22:$B$28</c:f>
              <c:strCache>
                <c:ptCount val="7"/>
                <c:pt idx="0">
                  <c:v>2015(国勢調査)</c:v>
                </c:pt>
                <c:pt idx="1">
                  <c:v>2020(推計）</c:v>
                </c:pt>
                <c:pt idx="2">
                  <c:v>2025(推計）</c:v>
                </c:pt>
                <c:pt idx="3">
                  <c:v>2030(推計）</c:v>
                </c:pt>
                <c:pt idx="4">
                  <c:v>2035(推計）</c:v>
                </c:pt>
                <c:pt idx="5">
                  <c:v>2040(推計）</c:v>
                </c:pt>
                <c:pt idx="6">
                  <c:v>2045(推計）</c:v>
                </c:pt>
              </c:strCache>
            </c:strRef>
          </c:cat>
          <c:val>
            <c:numRef>
              <c:f>中河内!$D$22:$D$28</c:f>
              <c:numCache>
                <c:formatCode>0.0</c:formatCode>
                <c:ptCount val="7"/>
                <c:pt idx="0">
                  <c:v>12.227303796386835</c:v>
                </c:pt>
                <c:pt idx="1">
                  <c:v>11.584522980925078</c:v>
                </c:pt>
                <c:pt idx="2">
                  <c:v>11.114098330859411</c:v>
                </c:pt>
                <c:pt idx="3">
                  <c:v>10.783862332998682</c:v>
                </c:pt>
                <c:pt idx="4">
                  <c:v>10.594201194075284</c:v>
                </c:pt>
                <c:pt idx="5">
                  <c:v>10.674574834375562</c:v>
                </c:pt>
                <c:pt idx="6">
                  <c:v>10.669367862366874</c:v>
                </c:pt>
              </c:numCache>
            </c:numRef>
          </c:val>
          <c:extLst>
            <c:ext xmlns:c16="http://schemas.microsoft.com/office/drawing/2014/chart" uri="{C3380CC4-5D6E-409C-BE32-E72D297353CC}">
              <c16:uniqueId val="{00000000-5548-4885-88C7-1C5910BCD40F}"/>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548-4885-88C7-1C5910BCD40F}"/>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548-4885-88C7-1C5910BCD40F}"/>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548-4885-88C7-1C5910BCD40F}"/>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548-4885-88C7-1C5910BCD40F}"/>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548-4885-88C7-1C5910BCD40F}"/>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5548-4885-88C7-1C5910BCD40F}"/>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548-4885-88C7-1C5910BCD4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中河内!$B$22:$B$28</c:f>
              <c:strCache>
                <c:ptCount val="7"/>
                <c:pt idx="0">
                  <c:v>2015(国勢調査)</c:v>
                </c:pt>
                <c:pt idx="1">
                  <c:v>2020(推計）</c:v>
                </c:pt>
                <c:pt idx="2">
                  <c:v>2025(推計）</c:v>
                </c:pt>
                <c:pt idx="3">
                  <c:v>2030(推計）</c:v>
                </c:pt>
                <c:pt idx="4">
                  <c:v>2035(推計）</c:v>
                </c:pt>
                <c:pt idx="5">
                  <c:v>2040(推計）</c:v>
                </c:pt>
                <c:pt idx="6">
                  <c:v>2045(推計）</c:v>
                </c:pt>
              </c:strCache>
            </c:strRef>
          </c:cat>
          <c:val>
            <c:numRef>
              <c:f>中河内!$E$22:$E$28</c:f>
              <c:numCache>
                <c:formatCode>0.0</c:formatCode>
                <c:ptCount val="7"/>
                <c:pt idx="0">
                  <c:v>60.254112989737699</c:v>
                </c:pt>
                <c:pt idx="1">
                  <c:v>59.542815145069675</c:v>
                </c:pt>
                <c:pt idx="2">
                  <c:v>59.99262871971969</c:v>
                </c:pt>
                <c:pt idx="3">
                  <c:v>59.483669589698195</c:v>
                </c:pt>
                <c:pt idx="4">
                  <c:v>57.795595896144505</c:v>
                </c:pt>
                <c:pt idx="5">
                  <c:v>54.721820620460207</c:v>
                </c:pt>
                <c:pt idx="6">
                  <c:v>53.570281570732107</c:v>
                </c:pt>
              </c:numCache>
            </c:numRef>
          </c:val>
          <c:extLst>
            <c:ext xmlns:c16="http://schemas.microsoft.com/office/drawing/2014/chart" uri="{C3380CC4-5D6E-409C-BE32-E72D297353CC}">
              <c16:uniqueId val="{00000008-5548-4885-88C7-1C5910BCD40F}"/>
            </c:ext>
          </c:extLst>
        </c:ser>
        <c:ser>
          <c:idx val="3"/>
          <c:order val="3"/>
          <c:tx>
            <c:v>65歳以上</c:v>
          </c:tx>
          <c:spPr>
            <a:solidFill>
              <a:schemeClr val="accent4"/>
            </a:solidFill>
            <a:ln>
              <a:noFill/>
            </a:ln>
            <a:effectLst/>
          </c:spPr>
          <c:invertIfNegative val="0"/>
          <c:dLbls>
            <c:dLbl>
              <c:idx val="0"/>
              <c:layout>
                <c:manualLayout>
                  <c:x val="2.5421432871763996E-3"/>
                  <c:y val="-6.5667128347183745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548-4885-88C7-1C5910BCD40F}"/>
                </c:ext>
              </c:extLst>
            </c:dLbl>
            <c:dLbl>
              <c:idx val="1"/>
              <c:layout>
                <c:manualLayout>
                  <c:x val="2.5421432871763996E-3"/>
                  <c:y val="-6.521044936903662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548-4885-88C7-1C5910BCD40F}"/>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548-4885-88C7-1C5910BCD40F}"/>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5548-4885-88C7-1C5910BCD40F}"/>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548-4885-88C7-1C5910BCD40F}"/>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5548-4885-88C7-1C5910BCD40F}"/>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548-4885-88C7-1C5910BCD4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中河内!$B$22:$B$28</c:f>
              <c:strCache>
                <c:ptCount val="7"/>
                <c:pt idx="0">
                  <c:v>2015(国勢調査)</c:v>
                </c:pt>
                <c:pt idx="1">
                  <c:v>2020(推計）</c:v>
                </c:pt>
                <c:pt idx="2">
                  <c:v>2025(推計）</c:v>
                </c:pt>
                <c:pt idx="3">
                  <c:v>2030(推計）</c:v>
                </c:pt>
                <c:pt idx="4">
                  <c:v>2035(推計）</c:v>
                </c:pt>
                <c:pt idx="5">
                  <c:v>2040(推計）</c:v>
                </c:pt>
                <c:pt idx="6">
                  <c:v>2045(推計）</c:v>
                </c:pt>
              </c:strCache>
            </c:strRef>
          </c:cat>
          <c:val>
            <c:numRef>
              <c:f>中河内!$F$22:$F$28</c:f>
              <c:numCache>
                <c:formatCode>0.0</c:formatCode>
                <c:ptCount val="7"/>
                <c:pt idx="0">
                  <c:v>27.518583213875463</c:v>
                </c:pt>
                <c:pt idx="1">
                  <c:v>28.872661874005246</c:v>
                </c:pt>
                <c:pt idx="2">
                  <c:v>28.893272949420901</c:v>
                </c:pt>
                <c:pt idx="3">
                  <c:v>29.732468077303125</c:v>
                </c:pt>
                <c:pt idx="4">
                  <c:v>31.61020290978021</c:v>
                </c:pt>
                <c:pt idx="5">
                  <c:v>34.603604545164231</c:v>
                </c:pt>
                <c:pt idx="6">
                  <c:v>35.760350566901018</c:v>
                </c:pt>
              </c:numCache>
            </c:numRef>
          </c:val>
          <c:extLst>
            <c:ext xmlns:c16="http://schemas.microsoft.com/office/drawing/2014/chart" uri="{C3380CC4-5D6E-409C-BE32-E72D297353CC}">
              <c16:uniqueId val="{00000010-5548-4885-88C7-1C5910BCD40F}"/>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5.7267542979463529E-2"/>
                  <c:y val="8.37022930132348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5548-4885-88C7-1C5910BCD40F}"/>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5548-4885-88C7-1C5910BCD40F}"/>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5548-4885-88C7-1C5910BCD40F}"/>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5548-4885-88C7-1C5910BCD40F}"/>
                </c:ext>
              </c:extLst>
            </c:dLbl>
            <c:dLbl>
              <c:idx val="4"/>
              <c:layout>
                <c:manualLayout>
                  <c:x val="-5.3555087296809148E-2"/>
                  <c:y val="4.44848414896891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5548-4885-88C7-1C5910BCD40F}"/>
                </c:ext>
              </c:extLst>
            </c:dLbl>
            <c:dLbl>
              <c:idx val="5"/>
              <c:layout>
                <c:manualLayout>
                  <c:x val="-4.5426282694494613E-2"/>
                  <c:y val="2.51050323176361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5548-4885-88C7-1C5910BCD40F}"/>
                </c:ext>
              </c:extLst>
            </c:dLbl>
            <c:dLbl>
              <c:idx val="6"/>
              <c:layout>
                <c:manualLayout>
                  <c:x val="-4.4138905612415624E-2"/>
                  <c:y val="-3.64485226223453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5548-4885-88C7-1C5910BCD4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中河内!$B$22:$B$28</c:f>
              <c:strCache>
                <c:ptCount val="7"/>
                <c:pt idx="0">
                  <c:v>2015(国勢調査)</c:v>
                </c:pt>
                <c:pt idx="1">
                  <c:v>2020(推計）</c:v>
                </c:pt>
                <c:pt idx="2">
                  <c:v>2025(推計）</c:v>
                </c:pt>
                <c:pt idx="3">
                  <c:v>2030(推計）</c:v>
                </c:pt>
                <c:pt idx="4">
                  <c:v>2035(推計）</c:v>
                </c:pt>
                <c:pt idx="5">
                  <c:v>2040(推計）</c:v>
                </c:pt>
                <c:pt idx="6">
                  <c:v>2045(推計）</c:v>
                </c:pt>
              </c:strCache>
            </c:strRef>
          </c:cat>
          <c:val>
            <c:numRef>
              <c:f>中河内!$C$22:$C$28</c:f>
              <c:numCache>
                <c:formatCode>#,##0_);[Red]\(#,##0\)</c:formatCode>
                <c:ptCount val="7"/>
                <c:pt idx="0">
                  <c:v>842696</c:v>
                </c:pt>
                <c:pt idx="1">
                  <c:v>821812</c:v>
                </c:pt>
                <c:pt idx="2">
                  <c:v>792264</c:v>
                </c:pt>
                <c:pt idx="3">
                  <c:v>758003</c:v>
                </c:pt>
                <c:pt idx="4">
                  <c:v>722735</c:v>
                </c:pt>
                <c:pt idx="5">
                  <c:v>688908</c:v>
                </c:pt>
                <c:pt idx="6">
                  <c:v>656993</c:v>
                </c:pt>
              </c:numCache>
            </c:numRef>
          </c:val>
          <c:smooth val="0"/>
          <c:extLst>
            <c:ext xmlns:c16="http://schemas.microsoft.com/office/drawing/2014/chart" uri="{C3380CC4-5D6E-409C-BE32-E72D297353CC}">
              <c16:uniqueId val="{00000018-5548-4885-88C7-1C5910BCD40F}"/>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南河内地域の将来推計人口と年齢階層別構成割合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南河内!$D$22:$D$28</c:f>
              <c:numCache>
                <c:formatCode>0.0</c:formatCode>
                <c:ptCount val="7"/>
                <c:pt idx="0">
                  <c:v>12.257744507135095</c:v>
                </c:pt>
                <c:pt idx="1">
                  <c:v>11.209299152296644</c:v>
                </c:pt>
                <c:pt idx="2">
                  <c:v>10.383723553029277</c:v>
                </c:pt>
                <c:pt idx="3">
                  <c:v>9.8103711068847179</c:v>
                </c:pt>
                <c:pt idx="4">
                  <c:v>9.4285874223303097</c:v>
                </c:pt>
                <c:pt idx="5">
                  <c:v>9.3645845015139617</c:v>
                </c:pt>
                <c:pt idx="6">
                  <c:v>9.2829479536619388</c:v>
                </c:pt>
              </c:numCache>
            </c:numRef>
          </c:val>
          <c:extLst>
            <c:ext xmlns:c16="http://schemas.microsoft.com/office/drawing/2014/chart" uri="{C3380CC4-5D6E-409C-BE32-E72D297353CC}">
              <c16:uniqueId val="{00000000-04CC-491C-ACAE-360499C5F9A1}"/>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4CC-491C-ACAE-360499C5F9A1}"/>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4CC-491C-ACAE-360499C5F9A1}"/>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4CC-491C-ACAE-360499C5F9A1}"/>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4CC-491C-ACAE-360499C5F9A1}"/>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4CC-491C-ACAE-360499C5F9A1}"/>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04CC-491C-ACAE-360499C5F9A1}"/>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4CC-491C-ACAE-360499C5F9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南河内!$E$22:$E$28</c:f>
              <c:numCache>
                <c:formatCode>0.0</c:formatCode>
                <c:ptCount val="7"/>
                <c:pt idx="0">
                  <c:v>59.187842437255867</c:v>
                </c:pt>
                <c:pt idx="1">
                  <c:v>57.188422111924133</c:v>
                </c:pt>
                <c:pt idx="2">
                  <c:v>56.228086795687283</c:v>
                </c:pt>
                <c:pt idx="3">
                  <c:v>54.663837937725567</c:v>
                </c:pt>
                <c:pt idx="4">
                  <c:v>52.226582989689653</c:v>
                </c:pt>
                <c:pt idx="5">
                  <c:v>48.538970505775488</c:v>
                </c:pt>
                <c:pt idx="6">
                  <c:v>46.852901727575237</c:v>
                </c:pt>
              </c:numCache>
            </c:numRef>
          </c:val>
          <c:extLst>
            <c:ext xmlns:c16="http://schemas.microsoft.com/office/drawing/2014/chart" uri="{C3380CC4-5D6E-409C-BE32-E72D297353CC}">
              <c16:uniqueId val="{00000008-04CC-491C-ACAE-360499C5F9A1}"/>
            </c:ext>
          </c:extLst>
        </c:ser>
        <c:ser>
          <c:idx val="3"/>
          <c:order val="3"/>
          <c:tx>
            <c:v>65歳以上</c:v>
          </c:tx>
          <c:spPr>
            <a:solidFill>
              <a:schemeClr val="accent4"/>
            </a:solidFill>
            <a:ln>
              <a:noFill/>
            </a:ln>
            <a:effectLst/>
          </c:spPr>
          <c:invertIfNegative val="0"/>
          <c:dLbls>
            <c:dLbl>
              <c:idx val="0"/>
              <c:layout>
                <c:manualLayout>
                  <c:x val="2.5421028274588741E-3"/>
                  <c:y val="-2.657808235996629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4CC-491C-ACAE-360499C5F9A1}"/>
                </c:ext>
              </c:extLst>
            </c:dLbl>
            <c:dLbl>
              <c:idx val="1"/>
              <c:layout>
                <c:manualLayout>
                  <c:x val="2.5421028274588272E-3"/>
                  <c:y val="-3.100776275329402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4CC-491C-ACAE-360499C5F9A1}"/>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4CC-491C-ACAE-360499C5F9A1}"/>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4CC-491C-ACAE-360499C5F9A1}"/>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4CC-491C-ACAE-360499C5F9A1}"/>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4CC-491C-ACAE-360499C5F9A1}"/>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4CC-491C-ACAE-360499C5F9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南河内!$F$22:$F$28</c:f>
              <c:numCache>
                <c:formatCode>0.0</c:formatCode>
                <c:ptCount val="7"/>
                <c:pt idx="0">
                  <c:v>28.554413055609036</c:v>
                </c:pt>
                <c:pt idx="1">
                  <c:v>31.602278735779223</c:v>
                </c:pt>
                <c:pt idx="2">
                  <c:v>33.38818965128344</c:v>
                </c:pt>
                <c:pt idx="3">
                  <c:v>35.525790955389716</c:v>
                </c:pt>
                <c:pt idx="4">
                  <c:v>38.344829587980037</c:v>
                </c:pt>
                <c:pt idx="5">
                  <c:v>42.096444992710552</c:v>
                </c:pt>
                <c:pt idx="6">
                  <c:v>43.864150318762825</c:v>
                </c:pt>
              </c:numCache>
            </c:numRef>
          </c:val>
          <c:extLst>
            <c:ext xmlns:c16="http://schemas.microsoft.com/office/drawing/2014/chart" uri="{C3380CC4-5D6E-409C-BE32-E72D297353CC}">
              <c16:uniqueId val="{00000010-04CC-491C-ACAE-360499C5F9A1}"/>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6.7886907279153891E-2"/>
                  <c:y val="4.4613367833794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04CC-491C-ACAE-360499C5F9A1}"/>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04CC-491C-ACAE-360499C5F9A1}"/>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4CC-491C-ACAE-360499C5F9A1}"/>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04CC-491C-ACAE-360499C5F9A1}"/>
                </c:ext>
              </c:extLst>
            </c:dLbl>
            <c:dLbl>
              <c:idx val="4"/>
              <c:layout>
                <c:manualLayout>
                  <c:x val="-5.3555095722437385E-2"/>
                  <c:y val="-5.81238267087424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4CC-491C-ACAE-360499C5F9A1}"/>
                </c:ext>
              </c:extLst>
            </c:dLbl>
            <c:dLbl>
              <c:idx val="5"/>
              <c:layout>
                <c:manualLayout>
                  <c:x val="-4.7550110117355791E-2"/>
                  <c:y val="-7.7503554021302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04CC-491C-ACAE-360499C5F9A1}"/>
                </c:ext>
              </c:extLst>
            </c:dLbl>
            <c:dLbl>
              <c:idx val="6"/>
              <c:layout>
                <c:manualLayout>
                  <c:x val="-5.263439136475366E-2"/>
                  <c:y val="-9.99682539569175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04CC-491C-ACAE-360499C5F9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南河内!$B$22:$B$28</c:f>
              <c:strCache>
                <c:ptCount val="7"/>
                <c:pt idx="0">
                  <c:v>2015(国勢調査)</c:v>
                </c:pt>
                <c:pt idx="1">
                  <c:v>2020(推計）</c:v>
                </c:pt>
                <c:pt idx="2">
                  <c:v>2025(推計）</c:v>
                </c:pt>
                <c:pt idx="3">
                  <c:v>2030(推計）</c:v>
                </c:pt>
                <c:pt idx="4">
                  <c:v>2035(推計）</c:v>
                </c:pt>
                <c:pt idx="5">
                  <c:v>2040(推計）</c:v>
                </c:pt>
                <c:pt idx="6">
                  <c:v>2045(推計）</c:v>
                </c:pt>
              </c:strCache>
            </c:strRef>
          </c:cat>
          <c:val>
            <c:numRef>
              <c:f>南河内!$C$22:$C$28</c:f>
              <c:numCache>
                <c:formatCode>#,##0_);[Red]\(#,##0\)</c:formatCode>
                <c:ptCount val="7"/>
                <c:pt idx="0">
                  <c:v>612886</c:v>
                </c:pt>
                <c:pt idx="1">
                  <c:v>586290</c:v>
                </c:pt>
                <c:pt idx="2">
                  <c:v>554175</c:v>
                </c:pt>
                <c:pt idx="3">
                  <c:v>518961</c:v>
                </c:pt>
                <c:pt idx="4">
                  <c:v>482331</c:v>
                </c:pt>
                <c:pt idx="5">
                  <c:v>445850</c:v>
                </c:pt>
                <c:pt idx="6">
                  <c:v>410807</c:v>
                </c:pt>
              </c:numCache>
            </c:numRef>
          </c:val>
          <c:smooth val="0"/>
          <c:extLst>
            <c:ext xmlns:c16="http://schemas.microsoft.com/office/drawing/2014/chart" uri="{C3380CC4-5D6E-409C-BE32-E72D297353CC}">
              <c16:uniqueId val="{00000018-04CC-491C-ACAE-360499C5F9A1}"/>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泉北地域の将来推計人口と年齢階層別構成割合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泉北!$B$22:$B$28</c:f>
              <c:strCache>
                <c:ptCount val="7"/>
                <c:pt idx="0">
                  <c:v>2015(国勢調査)</c:v>
                </c:pt>
                <c:pt idx="1">
                  <c:v>2020(推計）</c:v>
                </c:pt>
                <c:pt idx="2">
                  <c:v>2025(推計）</c:v>
                </c:pt>
                <c:pt idx="3">
                  <c:v>2030(推計）</c:v>
                </c:pt>
                <c:pt idx="4">
                  <c:v>2035(推計）</c:v>
                </c:pt>
                <c:pt idx="5">
                  <c:v>2040(推計）</c:v>
                </c:pt>
                <c:pt idx="6">
                  <c:v>2045(推計）</c:v>
                </c:pt>
              </c:strCache>
            </c:strRef>
          </c:cat>
          <c:val>
            <c:numRef>
              <c:f>泉北!$D$22:$D$28</c:f>
              <c:numCache>
                <c:formatCode>0.0</c:formatCode>
                <c:ptCount val="7"/>
                <c:pt idx="0">
                  <c:v>13.8</c:v>
                </c:pt>
                <c:pt idx="1">
                  <c:v>12.947398365573601</c:v>
                </c:pt>
                <c:pt idx="2">
                  <c:v>12.161747160194004</c:v>
                </c:pt>
                <c:pt idx="3">
                  <c:v>11.732733312450373</c:v>
                </c:pt>
                <c:pt idx="4">
                  <c:v>11.473660855485218</c:v>
                </c:pt>
                <c:pt idx="5">
                  <c:v>11.527690175301956</c:v>
                </c:pt>
                <c:pt idx="6">
                  <c:v>11.543770017553266</c:v>
                </c:pt>
              </c:numCache>
            </c:numRef>
          </c:val>
          <c:extLst>
            <c:ext xmlns:c16="http://schemas.microsoft.com/office/drawing/2014/chart" uri="{C3380CC4-5D6E-409C-BE32-E72D297353CC}">
              <c16:uniqueId val="{00000000-B061-4EB4-B6F7-7A11C660409A}"/>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061-4EB4-B6F7-7A11C660409A}"/>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061-4EB4-B6F7-7A11C660409A}"/>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061-4EB4-B6F7-7A11C660409A}"/>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061-4EB4-B6F7-7A11C660409A}"/>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061-4EB4-B6F7-7A11C660409A}"/>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B061-4EB4-B6F7-7A11C660409A}"/>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061-4EB4-B6F7-7A11C66040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泉北!$B$22:$B$28</c:f>
              <c:strCache>
                <c:ptCount val="7"/>
                <c:pt idx="0">
                  <c:v>2015(国勢調査)</c:v>
                </c:pt>
                <c:pt idx="1">
                  <c:v>2020(推計）</c:v>
                </c:pt>
                <c:pt idx="2">
                  <c:v>2025(推計）</c:v>
                </c:pt>
                <c:pt idx="3">
                  <c:v>2030(推計）</c:v>
                </c:pt>
                <c:pt idx="4">
                  <c:v>2035(推計）</c:v>
                </c:pt>
                <c:pt idx="5">
                  <c:v>2040(推計）</c:v>
                </c:pt>
                <c:pt idx="6">
                  <c:v>2045(推計）</c:v>
                </c:pt>
              </c:strCache>
            </c:strRef>
          </c:cat>
          <c:val>
            <c:numRef>
              <c:f>泉北!$E$22:$E$28</c:f>
              <c:numCache>
                <c:formatCode>0.0</c:formatCode>
                <c:ptCount val="7"/>
                <c:pt idx="0">
                  <c:v>60.1195769365941</c:v>
                </c:pt>
                <c:pt idx="1">
                  <c:v>59.078652460259995</c:v>
                </c:pt>
                <c:pt idx="2">
                  <c:v>59.405864578847414</c:v>
                </c:pt>
                <c:pt idx="3">
                  <c:v>58.875379717788647</c:v>
                </c:pt>
                <c:pt idx="4">
                  <c:v>57.232348123285789</c:v>
                </c:pt>
                <c:pt idx="5">
                  <c:v>54.093174592742486</c:v>
                </c:pt>
                <c:pt idx="6">
                  <c:v>52.657046688426469</c:v>
                </c:pt>
              </c:numCache>
            </c:numRef>
          </c:val>
          <c:extLst>
            <c:ext xmlns:c16="http://schemas.microsoft.com/office/drawing/2014/chart" uri="{C3380CC4-5D6E-409C-BE32-E72D297353CC}">
              <c16:uniqueId val="{00000008-B061-4EB4-B6F7-7A11C660409A}"/>
            </c:ext>
          </c:extLst>
        </c:ser>
        <c:ser>
          <c:idx val="3"/>
          <c:order val="3"/>
          <c:tx>
            <c:v>65歳以上</c:v>
          </c:tx>
          <c:spPr>
            <a:solidFill>
              <a:schemeClr val="accent4"/>
            </a:solidFill>
            <a:ln>
              <a:noFill/>
            </a:ln>
            <a:effectLst/>
          </c:spPr>
          <c:invertIfNegative val="0"/>
          <c:dLbls>
            <c:dLbl>
              <c:idx val="0"/>
              <c:layout>
                <c:manualLayout>
                  <c:x val="2.5421432871763996E-3"/>
                  <c:y val="-4.123653431825179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061-4EB4-B6F7-7A11C660409A}"/>
                </c:ext>
              </c:extLst>
            </c:dLbl>
            <c:dLbl>
              <c:idx val="1"/>
              <c:layout>
                <c:manualLayout>
                  <c:x val="2.5421432871763996E-3"/>
                  <c:y val="-4.56659741458910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061-4EB4-B6F7-7A11C660409A}"/>
                </c:ext>
              </c:extLst>
            </c:dLbl>
            <c:dLbl>
              <c:idx val="2"/>
              <c:layout>
                <c:manualLayout>
                  <c:x val="-4.6604680122170984E-17"/>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061-4EB4-B6F7-7A11C660409A}"/>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061-4EB4-B6F7-7A11C660409A}"/>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061-4EB4-B6F7-7A11C660409A}"/>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061-4EB4-B6F7-7A11C660409A}"/>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061-4EB4-B6F7-7A11C66040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泉北!$B$22:$B$28</c:f>
              <c:strCache>
                <c:ptCount val="7"/>
                <c:pt idx="0">
                  <c:v>2015(国勢調査)</c:v>
                </c:pt>
                <c:pt idx="1">
                  <c:v>2020(推計）</c:v>
                </c:pt>
                <c:pt idx="2">
                  <c:v>2025(推計）</c:v>
                </c:pt>
                <c:pt idx="3">
                  <c:v>2030(推計）</c:v>
                </c:pt>
                <c:pt idx="4">
                  <c:v>2035(推計）</c:v>
                </c:pt>
                <c:pt idx="5">
                  <c:v>2040(推計）</c:v>
                </c:pt>
                <c:pt idx="6">
                  <c:v>2045(推計）</c:v>
                </c:pt>
              </c:strCache>
            </c:strRef>
          </c:cat>
          <c:val>
            <c:numRef>
              <c:f>泉北!$F$22:$F$28</c:f>
              <c:numCache>
                <c:formatCode>0.0</c:formatCode>
                <c:ptCount val="7"/>
                <c:pt idx="0">
                  <c:v>26.131032563696504</c:v>
                </c:pt>
                <c:pt idx="1">
                  <c:v>27.973949174166407</c:v>
                </c:pt>
                <c:pt idx="2">
                  <c:v>28.432388260958579</c:v>
                </c:pt>
                <c:pt idx="3">
                  <c:v>29.391886969760989</c:v>
                </c:pt>
                <c:pt idx="4">
                  <c:v>31.29399102122899</c:v>
                </c:pt>
                <c:pt idx="5">
                  <c:v>34.379135231955551</c:v>
                </c:pt>
                <c:pt idx="6">
                  <c:v>35.799183294020267</c:v>
                </c:pt>
              </c:numCache>
            </c:numRef>
          </c:val>
          <c:extLst>
            <c:ext xmlns:c16="http://schemas.microsoft.com/office/drawing/2014/chart" uri="{C3380CC4-5D6E-409C-BE32-E72D297353CC}">
              <c16:uniqueId val="{00000010-B061-4EB4-B6F7-7A11C660409A}"/>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6.7886907279153891E-2"/>
                  <c:y val="4.4613367833794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061-4EB4-B6F7-7A11C660409A}"/>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061-4EB4-B6F7-7A11C660409A}"/>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061-4EB4-B6F7-7A11C660409A}"/>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061-4EB4-B6F7-7A11C660409A}"/>
                </c:ext>
              </c:extLst>
            </c:dLbl>
            <c:dLbl>
              <c:idx val="4"/>
              <c:layout>
                <c:manualLayout>
                  <c:x val="-5.3555095722437385E-2"/>
                  <c:y val="-5.81238267087424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061-4EB4-B6F7-7A11C660409A}"/>
                </c:ext>
              </c:extLst>
            </c:dLbl>
            <c:dLbl>
              <c:idx val="5"/>
              <c:layout>
                <c:manualLayout>
                  <c:x val="-4.7550110117355791E-2"/>
                  <c:y val="-7.7503554021302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B061-4EB4-B6F7-7A11C660409A}"/>
                </c:ext>
              </c:extLst>
            </c:dLbl>
            <c:dLbl>
              <c:idx val="6"/>
              <c:layout>
                <c:manualLayout>
                  <c:x val="-5.263439136475366E-2"/>
                  <c:y val="-9.99682539569175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B061-4EB4-B6F7-7A11C66040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泉北!$B$22:$B$28</c:f>
              <c:strCache>
                <c:ptCount val="7"/>
                <c:pt idx="0">
                  <c:v>2015(国勢調査)</c:v>
                </c:pt>
                <c:pt idx="1">
                  <c:v>2020(推計）</c:v>
                </c:pt>
                <c:pt idx="2">
                  <c:v>2025(推計）</c:v>
                </c:pt>
                <c:pt idx="3">
                  <c:v>2030(推計）</c:v>
                </c:pt>
                <c:pt idx="4">
                  <c:v>2035(推計）</c:v>
                </c:pt>
                <c:pt idx="5">
                  <c:v>2040(推計）</c:v>
                </c:pt>
                <c:pt idx="6">
                  <c:v>2045(推計）</c:v>
                </c:pt>
              </c:strCache>
            </c:strRef>
          </c:cat>
          <c:val>
            <c:numRef>
              <c:f>泉北!$C$22:$C$28</c:f>
              <c:numCache>
                <c:formatCode>#,##0_);[Red]\(#,##0\)</c:formatCode>
                <c:ptCount val="7"/>
                <c:pt idx="0">
                  <c:v>1175143</c:v>
                </c:pt>
                <c:pt idx="1">
                  <c:v>1160040</c:v>
                </c:pt>
                <c:pt idx="2">
                  <c:v>1133176</c:v>
                </c:pt>
                <c:pt idx="3">
                  <c:v>1098184</c:v>
                </c:pt>
                <c:pt idx="4">
                  <c:v>1059165</c:v>
                </c:pt>
                <c:pt idx="5">
                  <c:v>1019441</c:v>
                </c:pt>
                <c:pt idx="6">
                  <c:v>981014</c:v>
                </c:pt>
              </c:numCache>
            </c:numRef>
          </c:val>
          <c:smooth val="0"/>
          <c:extLst>
            <c:ext xmlns:c16="http://schemas.microsoft.com/office/drawing/2014/chart" uri="{C3380CC4-5D6E-409C-BE32-E72D297353CC}">
              <c16:uniqueId val="{00000018-B061-4EB4-B6F7-7A11C660409A}"/>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min val="6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000"/>
              <a:t>泉南地域の将来推計人口と年齢階層別構成割合</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670663543123451"/>
          <c:y val="0.17490482748587458"/>
          <c:w val="0.66147633312811316"/>
          <c:h val="0.5925150328140355"/>
        </c:manualLayout>
      </c:layout>
      <c:barChart>
        <c:barDir val="col"/>
        <c:grouping val="stacked"/>
        <c:varyColors val="0"/>
        <c:ser>
          <c:idx val="1"/>
          <c:order val="1"/>
          <c:tx>
            <c:v>15歳未満</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泉南!$B$22:$B$28</c:f>
              <c:strCache>
                <c:ptCount val="7"/>
                <c:pt idx="0">
                  <c:v>2015(国勢調査)</c:v>
                </c:pt>
                <c:pt idx="1">
                  <c:v>2020(推計）</c:v>
                </c:pt>
                <c:pt idx="2">
                  <c:v>2025(推計）</c:v>
                </c:pt>
                <c:pt idx="3">
                  <c:v>2030(推計）</c:v>
                </c:pt>
                <c:pt idx="4">
                  <c:v>2035(推計）</c:v>
                </c:pt>
                <c:pt idx="5">
                  <c:v>2040(推計）</c:v>
                </c:pt>
                <c:pt idx="6">
                  <c:v>2045(推計）</c:v>
                </c:pt>
              </c:strCache>
            </c:strRef>
          </c:cat>
          <c:val>
            <c:numRef>
              <c:f>泉南!$D$22:$D$28</c:f>
              <c:numCache>
                <c:formatCode>0.0</c:formatCode>
                <c:ptCount val="7"/>
                <c:pt idx="0">
                  <c:v>13.648379599175547</c:v>
                </c:pt>
                <c:pt idx="1">
                  <c:v>12.405416457084131</c:v>
                </c:pt>
                <c:pt idx="2">
                  <c:v>11.519930577826406</c:v>
                </c:pt>
                <c:pt idx="3">
                  <c:v>11.042274846951617</c:v>
                </c:pt>
                <c:pt idx="4">
                  <c:v>10.701228184662751</c:v>
                </c:pt>
                <c:pt idx="5">
                  <c:v>10.65746487352699</c:v>
                </c:pt>
                <c:pt idx="6">
                  <c:v>10.583502139515669</c:v>
                </c:pt>
              </c:numCache>
            </c:numRef>
          </c:val>
          <c:extLst>
            <c:ext xmlns:c16="http://schemas.microsoft.com/office/drawing/2014/chart" uri="{C3380CC4-5D6E-409C-BE32-E72D297353CC}">
              <c16:uniqueId val="{00000000-DEC2-4273-AEEC-A141DAB42A1A}"/>
            </c:ext>
          </c:extLst>
        </c:ser>
        <c:ser>
          <c:idx val="2"/>
          <c:order val="2"/>
          <c:tx>
            <c:v>15歳~64歳</c:v>
          </c:tx>
          <c:spPr>
            <a:solidFill>
              <a:schemeClr val="accent1">
                <a:lumMod val="20000"/>
                <a:lumOff val="80000"/>
              </a:schemeClr>
            </a:solidFill>
            <a:ln>
              <a:noFill/>
            </a:ln>
            <a:effectLst/>
          </c:spPr>
          <c:invertIfNegative val="0"/>
          <c:dLbls>
            <c:dLbl>
              <c:idx val="0"/>
              <c:layout>
                <c:manualLayout>
                  <c:x val="0"/>
                  <c:y val="6.66666916635514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EC2-4273-AEEC-A141DAB42A1A}"/>
                </c:ext>
              </c:extLst>
            </c:dLbl>
            <c:dLbl>
              <c:idx val="1"/>
              <c:layout>
                <c:manualLayout>
                  <c:x val="-4.6604680122170984E-17"/>
                  <c:y val="6.19047851161549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EC2-4273-AEEC-A141DAB42A1A}"/>
                </c:ext>
              </c:extLst>
            </c:dLbl>
            <c:dLbl>
              <c:idx val="2"/>
              <c:layout>
                <c:manualLayout>
                  <c:x val="-4.6604680122170984E-17"/>
                  <c:y val="4.76190654739653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EC2-4273-AEEC-A141DAB42A1A}"/>
                </c:ext>
              </c:extLst>
            </c:dLbl>
            <c:dLbl>
              <c:idx val="3"/>
              <c:layout>
                <c:manualLayout>
                  <c:x val="0"/>
                  <c:y val="7.1428598210947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EC2-4273-AEEC-A141DAB42A1A}"/>
                </c:ext>
              </c:extLst>
            </c:dLbl>
            <c:dLbl>
              <c:idx val="4"/>
              <c:layout>
                <c:manualLayout>
                  <c:x val="0"/>
                  <c:y val="7.7297741768931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EC2-4273-AEEC-A141DAB42A1A}"/>
                </c:ext>
              </c:extLst>
            </c:dLbl>
            <c:dLbl>
              <c:idx val="5"/>
              <c:layout>
                <c:manualLayout>
                  <c:x val="-2.5421406236990096E-3"/>
                  <c:y val="0.1008043997373185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5.5799157062722281E-2"/>
                      <c:h val="6.1833543994579673E-2"/>
                    </c:manualLayout>
                  </c15:layout>
                </c:ext>
                <c:ext xmlns:c16="http://schemas.microsoft.com/office/drawing/2014/chart" uri="{C3380CC4-5D6E-409C-BE32-E72D297353CC}">
                  <c16:uniqueId val="{00000006-DEC2-4273-AEEC-A141DAB42A1A}"/>
                </c:ext>
              </c:extLst>
            </c:dLbl>
            <c:dLbl>
              <c:idx val="6"/>
              <c:layout>
                <c:manualLayout>
                  <c:x val="2.4980477854904731E-2"/>
                  <c:y val="0.12267578076875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EC2-4273-AEEC-A141DAB42A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泉南!$B$22:$B$28</c:f>
              <c:strCache>
                <c:ptCount val="7"/>
                <c:pt idx="0">
                  <c:v>2015(国勢調査)</c:v>
                </c:pt>
                <c:pt idx="1">
                  <c:v>2020(推計）</c:v>
                </c:pt>
                <c:pt idx="2">
                  <c:v>2025(推計）</c:v>
                </c:pt>
                <c:pt idx="3">
                  <c:v>2030(推計）</c:v>
                </c:pt>
                <c:pt idx="4">
                  <c:v>2035(推計）</c:v>
                </c:pt>
                <c:pt idx="5">
                  <c:v>2040(推計）</c:v>
                </c:pt>
                <c:pt idx="6">
                  <c:v>2045(推計）</c:v>
                </c:pt>
              </c:strCache>
            </c:strRef>
          </c:cat>
          <c:val>
            <c:numRef>
              <c:f>泉南!$E$22:$E$28</c:f>
              <c:numCache>
                <c:formatCode>0.0</c:formatCode>
                <c:ptCount val="7"/>
                <c:pt idx="0">
                  <c:v>60.083848616410116</c:v>
                </c:pt>
                <c:pt idx="1">
                  <c:v>59.052879935442547</c:v>
                </c:pt>
                <c:pt idx="2">
                  <c:v>58.916976362504478</c:v>
                </c:pt>
                <c:pt idx="3">
                  <c:v>57.77965392931533</c:v>
                </c:pt>
                <c:pt idx="4">
                  <c:v>55.726159998661387</c:v>
                </c:pt>
                <c:pt idx="5">
                  <c:v>52.366554816775711</c:v>
                </c:pt>
                <c:pt idx="6">
                  <c:v>50.936668927847975</c:v>
                </c:pt>
              </c:numCache>
            </c:numRef>
          </c:val>
          <c:extLst>
            <c:ext xmlns:c16="http://schemas.microsoft.com/office/drawing/2014/chart" uri="{C3380CC4-5D6E-409C-BE32-E72D297353CC}">
              <c16:uniqueId val="{00000008-DEC2-4273-AEEC-A141DAB42A1A}"/>
            </c:ext>
          </c:extLst>
        </c:ser>
        <c:ser>
          <c:idx val="3"/>
          <c:order val="3"/>
          <c:tx>
            <c:v>65歳以上</c:v>
          </c:tx>
          <c:spPr>
            <a:solidFill>
              <a:schemeClr val="accent4"/>
            </a:solidFill>
            <a:ln>
              <a:noFill/>
            </a:ln>
            <a:effectLst/>
          </c:spPr>
          <c:invertIfNegative val="0"/>
          <c:dLbls>
            <c:dLbl>
              <c:idx val="0"/>
              <c:layout>
                <c:manualLayout>
                  <c:x val="-5.9534082547327578E-3"/>
                  <c:y val="-2.6578177900892605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EC2-4273-AEEC-A141DAB42A1A}"/>
                </c:ext>
              </c:extLst>
            </c:dLbl>
            <c:dLbl>
              <c:idx val="1"/>
              <c:layout>
                <c:manualLayout>
                  <c:x val="2.5421432871763996E-3"/>
                  <c:y val="-7.4982686980609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EC2-4273-AEEC-A141DAB42A1A}"/>
                </c:ext>
              </c:extLst>
            </c:dLbl>
            <c:dLbl>
              <c:idx val="2"/>
              <c:layout>
                <c:manualLayout>
                  <c:x val="-3.8937494757821531E-17"/>
                  <c:y val="-6.96402739304401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EC2-4273-AEEC-A141DAB42A1A}"/>
                </c:ext>
              </c:extLst>
            </c:dLbl>
            <c:dLbl>
              <c:idx val="3"/>
              <c:layout>
                <c:manualLayout>
                  <c:x val="0"/>
                  <c:y val="-3.543744314662174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EC2-4273-AEEC-A141DAB42A1A}"/>
                </c:ext>
              </c:extLst>
            </c:dLbl>
            <c:dLbl>
              <c:idx val="4"/>
              <c:layout>
                <c:manualLayout>
                  <c:x val="0"/>
                  <c:y val="-3.54374431466217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EC2-4273-AEEC-A141DAB42A1A}"/>
                </c:ext>
              </c:extLst>
            </c:dLbl>
            <c:dLbl>
              <c:idx val="5"/>
              <c:layout>
                <c:manualLayout>
                  <c:x val="0"/>
                  <c:y val="-3.986712353994943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DEC2-4273-AEEC-A141DAB42A1A}"/>
                </c:ext>
              </c:extLst>
            </c:dLbl>
            <c:dLbl>
              <c:idx val="6"/>
              <c:layout>
                <c:manualLayout>
                  <c:x val="-9.3209360244341968E-17"/>
                  <c:y val="-4.872648432660488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EC2-4273-AEEC-A141DAB42A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泉南!$B$22:$B$28</c:f>
              <c:strCache>
                <c:ptCount val="7"/>
                <c:pt idx="0">
                  <c:v>2015(国勢調査)</c:v>
                </c:pt>
                <c:pt idx="1">
                  <c:v>2020(推計）</c:v>
                </c:pt>
                <c:pt idx="2">
                  <c:v>2025(推計）</c:v>
                </c:pt>
                <c:pt idx="3">
                  <c:v>2030(推計）</c:v>
                </c:pt>
                <c:pt idx="4">
                  <c:v>2035(推計）</c:v>
                </c:pt>
                <c:pt idx="5">
                  <c:v>2040(推計）</c:v>
                </c:pt>
                <c:pt idx="6">
                  <c:v>2045(推計）</c:v>
                </c:pt>
              </c:strCache>
            </c:strRef>
          </c:cat>
          <c:val>
            <c:numRef>
              <c:f>泉南!$F$22:$F$28</c:f>
              <c:numCache>
                <c:formatCode>0.0</c:formatCode>
                <c:ptCount val="7"/>
                <c:pt idx="0">
                  <c:v>26.267771784414329</c:v>
                </c:pt>
                <c:pt idx="1">
                  <c:v>28.541703607473323</c:v>
                </c:pt>
                <c:pt idx="2">
                  <c:v>29.563093059669114</c:v>
                </c:pt>
                <c:pt idx="3">
                  <c:v>31.178071223733049</c:v>
                </c:pt>
                <c:pt idx="4">
                  <c:v>33.572611816675867</c:v>
                </c:pt>
                <c:pt idx="5">
                  <c:v>36.975980309697299</c:v>
                </c:pt>
                <c:pt idx="6">
                  <c:v>38.479828932636359</c:v>
                </c:pt>
              </c:numCache>
            </c:numRef>
          </c:val>
          <c:extLst>
            <c:ext xmlns:c16="http://schemas.microsoft.com/office/drawing/2014/chart" uri="{C3380CC4-5D6E-409C-BE32-E72D297353CC}">
              <c16:uniqueId val="{00000010-DEC2-4273-AEEC-A141DAB42A1A}"/>
            </c:ext>
          </c:extLst>
        </c:ser>
        <c:dLbls>
          <c:showLegendKey val="0"/>
          <c:showVal val="0"/>
          <c:showCatName val="0"/>
          <c:showSerName val="0"/>
          <c:showPercent val="0"/>
          <c:showBubbleSize val="0"/>
        </c:dLbls>
        <c:gapWidth val="150"/>
        <c:overlap val="100"/>
        <c:axId val="1430281807"/>
        <c:axId val="1430271823"/>
      </c:barChart>
      <c:lineChart>
        <c:grouping val="standard"/>
        <c:varyColors val="0"/>
        <c:ser>
          <c:idx val="0"/>
          <c:order val="0"/>
          <c:tx>
            <c:v>人口</c:v>
          </c:tx>
          <c:spPr>
            <a:ln w="28575" cap="rnd">
              <a:solidFill>
                <a:schemeClr val="accent6">
                  <a:lumMod val="75000"/>
                </a:schemeClr>
              </a:solidFill>
              <a:round/>
            </a:ln>
            <a:effectLst/>
          </c:spPr>
          <c:marker>
            <c:symbol val="none"/>
          </c:marker>
          <c:dLbls>
            <c:dLbl>
              <c:idx val="0"/>
              <c:layout>
                <c:manualLayout>
                  <c:x val="-5.9391430864940802E-2"/>
                  <c:y val="9.347453062480763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DEC2-4273-AEEC-A141DAB42A1A}"/>
                </c:ext>
              </c:extLst>
            </c:dLbl>
            <c:dLbl>
              <c:idx val="1"/>
              <c:layout>
                <c:manualLayout>
                  <c:x val="-6.7886907279153891E-2"/>
                  <c:y val="4.9042815734753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DEC2-4273-AEEC-A141DAB42A1A}"/>
                </c:ext>
              </c:extLst>
            </c:dLbl>
            <c:dLbl>
              <c:idx val="2"/>
              <c:layout>
                <c:manualLayout>
                  <c:x val="-6.7886956090077707E-2"/>
                  <c:y val="3.986712353994943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DEC2-4273-AEEC-A141DAB42A1A}"/>
                </c:ext>
              </c:extLst>
            </c:dLbl>
            <c:dLbl>
              <c:idx val="3"/>
              <c:layout>
                <c:manualLayout>
                  <c:x val="-6.7886956090077805E-2"/>
                  <c:y val="5.03877204303413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DEC2-4273-AEEC-A141DAB42A1A}"/>
                </c:ext>
              </c:extLst>
            </c:dLbl>
            <c:dLbl>
              <c:idx val="4"/>
              <c:layout>
                <c:manualLayout>
                  <c:x val="-5.3555087296809148E-2"/>
                  <c:y val="4.93709602954755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DEC2-4273-AEEC-A141DAB42A1A}"/>
                </c:ext>
              </c:extLst>
            </c:dLbl>
            <c:dLbl>
              <c:idx val="5"/>
              <c:layout>
                <c:manualLayout>
                  <c:x val="-4.7550170579971907E-2"/>
                  <c:y val="3.97633887349953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DEC2-4273-AEEC-A141DAB42A1A}"/>
                </c:ext>
              </c:extLst>
            </c:dLbl>
            <c:dLbl>
              <c:idx val="6"/>
              <c:layout>
                <c:manualLayout>
                  <c:x val="-4.2015017726938414E-2"/>
                  <c:y val="-5.11068790397045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DEC2-4273-AEEC-A141DAB42A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泉南!$B$22:$B$28</c:f>
              <c:strCache>
                <c:ptCount val="7"/>
                <c:pt idx="0">
                  <c:v>2015(国勢調査)</c:v>
                </c:pt>
                <c:pt idx="1">
                  <c:v>2020(推計）</c:v>
                </c:pt>
                <c:pt idx="2">
                  <c:v>2025(推計）</c:v>
                </c:pt>
                <c:pt idx="3">
                  <c:v>2030(推計）</c:v>
                </c:pt>
                <c:pt idx="4">
                  <c:v>2035(推計）</c:v>
                </c:pt>
                <c:pt idx="5">
                  <c:v>2040(推計）</c:v>
                </c:pt>
                <c:pt idx="6">
                  <c:v>2045(推計）</c:v>
                </c:pt>
              </c:strCache>
            </c:strRef>
          </c:cat>
          <c:val>
            <c:numRef>
              <c:f>泉南!$C$22:$C$28</c:f>
              <c:numCache>
                <c:formatCode>#,##0_);[Red]\(#,##0\)</c:formatCode>
                <c:ptCount val="7"/>
                <c:pt idx="0">
                  <c:v>570075</c:v>
                </c:pt>
                <c:pt idx="1">
                  <c:v>552686</c:v>
                </c:pt>
                <c:pt idx="2">
                  <c:v>530090</c:v>
                </c:pt>
                <c:pt idx="3">
                  <c:v>504579</c:v>
                </c:pt>
                <c:pt idx="4">
                  <c:v>478104</c:v>
                </c:pt>
                <c:pt idx="5">
                  <c:v>451796</c:v>
                </c:pt>
                <c:pt idx="6">
                  <c:v>426031</c:v>
                </c:pt>
              </c:numCache>
            </c:numRef>
          </c:val>
          <c:smooth val="0"/>
          <c:extLst>
            <c:ext xmlns:c16="http://schemas.microsoft.com/office/drawing/2014/chart" uri="{C3380CC4-5D6E-409C-BE32-E72D297353CC}">
              <c16:uniqueId val="{00000018-DEC2-4273-AEEC-A141DAB42A1A}"/>
            </c:ext>
          </c:extLst>
        </c:ser>
        <c:dLbls>
          <c:showLegendKey val="0"/>
          <c:showVal val="0"/>
          <c:showCatName val="0"/>
          <c:showSerName val="0"/>
          <c:showPercent val="0"/>
          <c:showBubbleSize val="0"/>
        </c:dLbls>
        <c:marker val="1"/>
        <c:smooth val="0"/>
        <c:axId val="1560944207"/>
        <c:axId val="1560944623"/>
      </c:lineChart>
      <c:catAx>
        <c:axId val="156094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60944623"/>
        <c:crosses val="autoZero"/>
        <c:auto val="1"/>
        <c:lblAlgn val="ctr"/>
        <c:lblOffset val="100"/>
        <c:noMultiLvlLbl val="0"/>
      </c:catAx>
      <c:valAx>
        <c:axId val="1560944623"/>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0944207"/>
        <c:crosses val="autoZero"/>
        <c:crossBetween val="between"/>
      </c:valAx>
      <c:valAx>
        <c:axId val="1430271823"/>
        <c:scaling>
          <c:orientation val="minMax"/>
          <c:max val="10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30281807"/>
        <c:crosses val="max"/>
        <c:crossBetween val="between"/>
      </c:valAx>
      <c:catAx>
        <c:axId val="1430281807"/>
        <c:scaling>
          <c:orientation val="minMax"/>
        </c:scaling>
        <c:delete val="1"/>
        <c:axPos val="b"/>
        <c:numFmt formatCode="General" sourceLinked="1"/>
        <c:majorTickMark val="out"/>
        <c:minorTickMark val="none"/>
        <c:tickLblPos val="nextTo"/>
        <c:crossAx val="1430271823"/>
        <c:crosses val="autoZero"/>
        <c:auto val="1"/>
        <c:lblAlgn val="ctr"/>
        <c:lblOffset val="100"/>
        <c:noMultiLvlLbl val="0"/>
      </c:catAx>
      <c:spPr>
        <a:noFill/>
        <a:ln>
          <a:noFill/>
        </a:ln>
        <a:effectLst/>
      </c:spPr>
    </c:plotArea>
    <c:legend>
      <c:legendPos val="b"/>
      <c:layout>
        <c:manualLayout>
          <c:xMode val="edge"/>
          <c:yMode val="edge"/>
          <c:x val="0.79523597372394672"/>
          <c:y val="0.38630873127436488"/>
          <c:w val="0.19433139849369685"/>
          <c:h val="0.4565483526615495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71348742696E-2"/>
          <c:y val="5.1400554097404488E-2"/>
          <c:w val="0.75985227332186778"/>
          <c:h val="0.86286307192476253"/>
        </c:manualLayout>
      </c:layout>
      <c:lineChart>
        <c:grouping val="standard"/>
        <c:varyColors val="0"/>
        <c:ser>
          <c:idx val="0"/>
          <c:order val="0"/>
          <c:tx>
            <c:strRef>
              <c:f>開業率!$B$9</c:f>
              <c:strCache>
                <c:ptCount val="1"/>
                <c:pt idx="0">
                  <c:v>大阪</c:v>
                </c:pt>
              </c:strCache>
            </c:strRef>
          </c:tx>
          <c:spPr>
            <a:ln w="38100">
              <a:solidFill>
                <a:schemeClr val="accent1"/>
              </a:solidFill>
            </a:ln>
          </c:spPr>
          <c:marker>
            <c:symbol val="diamond"/>
            <c:size val="11"/>
            <c:spPr>
              <a:solidFill>
                <a:schemeClr val="accent5">
                  <a:lumMod val="75000"/>
                </a:schemeClr>
              </a:solidFill>
              <a:ln>
                <a:solidFill>
                  <a:schemeClr val="accent5">
                    <a:lumMod val="75000"/>
                  </a:schemeClr>
                </a:solidFill>
              </a:ln>
            </c:spPr>
          </c:marker>
          <c:dPt>
            <c:idx val="7"/>
            <c:marker>
              <c:spPr>
                <a:solidFill>
                  <a:schemeClr val="accent1"/>
                </a:solidFill>
                <a:ln>
                  <a:solidFill>
                    <a:schemeClr val="accent1"/>
                  </a:solidFill>
                </a:ln>
              </c:spPr>
            </c:marker>
            <c:bubble3D val="0"/>
            <c:extLst>
              <c:ext xmlns:c16="http://schemas.microsoft.com/office/drawing/2014/chart" uri="{C3380CC4-5D6E-409C-BE32-E72D297353CC}">
                <c16:uniqueId val="{00000000-BFDD-4838-B071-6663421A182D}"/>
              </c:ext>
            </c:extLst>
          </c:dPt>
          <c:dLbls>
            <c:dLbl>
              <c:idx val="6"/>
              <c:layout>
                <c:manualLayout>
                  <c:x val="-4.9107493850264236E-2"/>
                  <c:y val="-5.1946192676328683E-2"/>
                </c:manualLayout>
              </c:layout>
              <c:tx>
                <c:rich>
                  <a:bodyPr/>
                  <a:lstStyle/>
                  <a:p>
                    <a:fld id="{4F5BC7EC-E0EC-4768-BC61-19CF5ABC7D3E}"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BFDD-4838-B071-6663421A182D}"/>
                </c:ext>
              </c:extLst>
            </c:dLbl>
            <c:dLbl>
              <c:idx val="7"/>
              <c:layout>
                <c:manualLayout>
                  <c:x val="-3.3298416173314659E-2"/>
                  <c:y val="-6.73197668473259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FDD-4838-B071-6663421A182D}"/>
                </c:ext>
              </c:extLst>
            </c:dLbl>
            <c:dLbl>
              <c:idx val="8"/>
              <c:layout>
                <c:manualLayout>
                  <c:x val="-1.5361196442372955E-2"/>
                  <c:y val="-3.8984465784752197E-2"/>
                </c:manualLayout>
              </c:layout>
              <c:tx>
                <c:rich>
                  <a:bodyPr/>
                  <a:lstStyle/>
                  <a:p>
                    <a:fld id="{B64D861E-306B-442B-9005-C0B5C3197420}" type="VALUE">
                      <a:rPr lang="en-US" altLang="ja-JP"/>
                      <a:pPr/>
                      <a:t>[値]</a:t>
                    </a:fld>
                    <a:r>
                      <a:rPr lang="ja-JP" altLang="en-US"/>
                      <a:t>　大阪</a:t>
                    </a:r>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BFDD-4838-B071-6663421A182D}"/>
                </c:ext>
              </c:extLst>
            </c:dLbl>
            <c:spPr>
              <a:noFill/>
              <a:ln>
                <a:noFill/>
              </a:ln>
              <a:effectLst/>
            </c:spPr>
            <c:txPr>
              <a:bodyPr/>
              <a:lstStyle/>
              <a:p>
                <a:pPr>
                  <a:defRPr b="1">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開業率!$C$8:$N$8</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開業率!$C$9:$N$9</c:f>
              <c:numCache>
                <c:formatCode>0.0%</c:formatCode>
                <c:ptCount val="9"/>
                <c:pt idx="0">
                  <c:v>4.5653541095514019E-2</c:v>
                </c:pt>
                <c:pt idx="1">
                  <c:v>4.6017289944212246E-2</c:v>
                </c:pt>
                <c:pt idx="2">
                  <c:v>4.7543236257317024E-2</c:v>
                </c:pt>
                <c:pt idx="3">
                  <c:v>4.9730496283432582E-2</c:v>
                </c:pt>
                <c:pt idx="4">
                  <c:v>4.9590052411769579E-2</c:v>
                </c:pt>
                <c:pt idx="5">
                  <c:v>5.9106308411214954E-2</c:v>
                </c:pt>
                <c:pt idx="6">
                  <c:v>6.6740823136818686E-2</c:v>
                </c:pt>
                <c:pt idx="7">
                  <c:v>6.4277028520893217E-2</c:v>
                </c:pt>
                <c:pt idx="8">
                  <c:v>4.5710859772498946E-2</c:v>
                </c:pt>
              </c:numCache>
            </c:numRef>
          </c:val>
          <c:smooth val="0"/>
          <c:extLst>
            <c:ext xmlns:c16="http://schemas.microsoft.com/office/drawing/2014/chart" uri="{C3380CC4-5D6E-409C-BE32-E72D297353CC}">
              <c16:uniqueId val="{00000003-BFDD-4838-B071-6663421A182D}"/>
            </c:ext>
          </c:extLst>
        </c:ser>
        <c:ser>
          <c:idx val="1"/>
          <c:order val="1"/>
          <c:tx>
            <c:strRef>
              <c:f>開業率!$B$10</c:f>
              <c:strCache>
                <c:ptCount val="1"/>
                <c:pt idx="0">
                  <c:v>東京</c:v>
                </c:pt>
              </c:strCache>
            </c:strRef>
          </c:tx>
          <c:spPr>
            <a:ln cmpd="dbl">
              <a:solidFill>
                <a:schemeClr val="accent2"/>
              </a:solidFill>
            </a:ln>
          </c:spPr>
          <c:marker>
            <c:spPr>
              <a:solidFill>
                <a:schemeClr val="accent2"/>
              </a:solidFill>
              <a:ln>
                <a:solidFill>
                  <a:schemeClr val="accent2"/>
                </a:solidFill>
              </a:ln>
            </c:spPr>
          </c:marker>
          <c:dLbls>
            <c:dLbl>
              <c:idx val="6"/>
              <c:layout>
                <c:manualLayout>
                  <c:x val="-3.9860488290981565E-2"/>
                  <c:y val="4.2502951593860687E-2"/>
                </c:manualLayout>
              </c:layout>
              <c:tx>
                <c:rich>
                  <a:bodyPr/>
                  <a:lstStyle/>
                  <a:p>
                    <a:fld id="{ED53B8D7-1CA1-4360-B85C-8B9B68F3F8B8}"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BFDD-4838-B071-6663421A182D}"/>
                </c:ext>
              </c:extLst>
            </c:dLbl>
            <c:dLbl>
              <c:idx val="7"/>
              <c:layout>
                <c:manualLayout>
                  <c:x val="-2.9657599647829977E-2"/>
                  <c:y val="2.24425914371078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FDD-4838-B071-6663421A182D}"/>
                </c:ext>
              </c:extLst>
            </c:dLbl>
            <c:dLbl>
              <c:idx val="8"/>
              <c:layout>
                <c:manualLayout>
                  <c:x val="-9.3821231987257191E-3"/>
                  <c:y val="3.5184858091085723E-3"/>
                </c:manualLayout>
              </c:layout>
              <c:tx>
                <c:rich>
                  <a:bodyPr/>
                  <a:lstStyle/>
                  <a:p>
                    <a:fld id="{7606ABC4-4E0A-4252-A7FA-33A6CCBB2709}" type="VALUE">
                      <a:rPr lang="en-US" altLang="ja-JP"/>
                      <a:pPr/>
                      <a:t>[値]</a:t>
                    </a:fld>
                    <a:r>
                      <a:rPr lang="ja-JP" altLang="en-US"/>
                      <a:t>　東京</a:t>
                    </a:r>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BFDD-4838-B071-6663421A182D}"/>
                </c:ext>
              </c:extLst>
            </c:dLbl>
            <c:spPr>
              <a:noFill/>
              <a:ln>
                <a:noFill/>
              </a:ln>
              <a:effectLst/>
            </c:spPr>
            <c:txPr>
              <a:bodyPr/>
              <a:lstStyle/>
              <a:p>
                <a:pPr>
                  <a:defRPr b="1">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開業率!$C$8:$N$8</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開業率!$C$10:$N$10</c:f>
              <c:numCache>
                <c:formatCode>0.0%</c:formatCode>
                <c:ptCount val="9"/>
                <c:pt idx="0">
                  <c:v>4.702551520486456E-2</c:v>
                </c:pt>
                <c:pt idx="1">
                  <c:v>4.5578622892371683E-2</c:v>
                </c:pt>
                <c:pt idx="2">
                  <c:v>4.5792045046785725E-2</c:v>
                </c:pt>
                <c:pt idx="3">
                  <c:v>4.7985504156896182E-2</c:v>
                </c:pt>
                <c:pt idx="4">
                  <c:v>5.1284914178113608E-2</c:v>
                </c:pt>
                <c:pt idx="5">
                  <c:v>5.6347838511202591E-2</c:v>
                </c:pt>
                <c:pt idx="6">
                  <c:v>5.9929450177832196E-2</c:v>
                </c:pt>
                <c:pt idx="7">
                  <c:v>5.9147363933494387E-2</c:v>
                </c:pt>
                <c:pt idx="8">
                  <c:v>5.0375341881170835E-2</c:v>
                </c:pt>
              </c:numCache>
            </c:numRef>
          </c:val>
          <c:smooth val="0"/>
          <c:extLst>
            <c:ext xmlns:c16="http://schemas.microsoft.com/office/drawing/2014/chart" uri="{C3380CC4-5D6E-409C-BE32-E72D297353CC}">
              <c16:uniqueId val="{00000007-BFDD-4838-B071-6663421A182D}"/>
            </c:ext>
          </c:extLst>
        </c:ser>
        <c:ser>
          <c:idx val="2"/>
          <c:order val="2"/>
          <c:tx>
            <c:strRef>
              <c:f>開業率!$B$11</c:f>
              <c:strCache>
                <c:ptCount val="1"/>
                <c:pt idx="0">
                  <c:v>愛知</c:v>
                </c:pt>
              </c:strCache>
            </c:strRef>
          </c:tx>
          <c:spPr>
            <a:ln>
              <a:solidFill>
                <a:schemeClr val="accent3"/>
              </a:solidFill>
              <a:prstDash val="sysDash"/>
            </a:ln>
          </c:spPr>
          <c:marker>
            <c:symbol val="triangle"/>
            <c:size val="6"/>
            <c:spPr>
              <a:solidFill>
                <a:schemeClr val="accent3"/>
              </a:solidFill>
            </c:spPr>
          </c:marker>
          <c:dLbls>
            <c:dLbl>
              <c:idx val="6"/>
              <c:layout>
                <c:manualLayout>
                  <c:x val="-4.1853512705530643E-2"/>
                  <c:y val="2.3614982011546035E-2"/>
                </c:manualLayout>
              </c:layout>
              <c:tx>
                <c:rich>
                  <a:bodyPr/>
                  <a:lstStyle/>
                  <a:p>
                    <a:fld id="{5AED1955-B610-410A-ACB2-12DB621185EE}"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BFDD-4838-B071-6663421A182D}"/>
                </c:ext>
              </c:extLst>
            </c:dLbl>
            <c:dLbl>
              <c:idx val="7"/>
              <c:layout>
                <c:manualLayout>
                  <c:x val="-1.9347245271471112E-2"/>
                  <c:y val="1.29635861632998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FDD-4838-B071-6663421A182D}"/>
                </c:ext>
              </c:extLst>
            </c:dLbl>
            <c:dLbl>
              <c:idx val="8"/>
              <c:layout>
                <c:manualLayout>
                  <c:x val="-1.1375147613274943E-2"/>
                  <c:y val="-2.9539365430560849E-2"/>
                </c:manualLayout>
              </c:layout>
              <c:tx>
                <c:rich>
                  <a:bodyPr/>
                  <a:lstStyle/>
                  <a:p>
                    <a:fld id="{0A3EFAB2-B11B-4791-9C87-B7537077F039}" type="VALUE">
                      <a:rPr lang="en-US" altLang="ja-JP"/>
                      <a:pPr/>
                      <a:t>[値]</a:t>
                    </a:fld>
                    <a:r>
                      <a:rPr lang="ja-JP" altLang="en-US"/>
                      <a:t>　愛知</a:t>
                    </a:r>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BFDD-4838-B071-6663421A182D}"/>
                </c:ext>
              </c:extLst>
            </c:dLbl>
            <c:spPr>
              <a:noFill/>
              <a:ln>
                <a:noFill/>
              </a:ln>
              <a:effectLst/>
            </c:spPr>
            <c:txPr>
              <a:bodyPr/>
              <a:lstStyle/>
              <a:p>
                <a:pPr>
                  <a:defRPr b="1">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開業率!$C$8:$N$8</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開業率!$C$11:$N$11</c:f>
              <c:numCache>
                <c:formatCode>0.0%</c:formatCode>
                <c:ptCount val="9"/>
                <c:pt idx="0">
                  <c:v>5.171772647959038E-2</c:v>
                </c:pt>
                <c:pt idx="1">
                  <c:v>4.9610830386515106E-2</c:v>
                </c:pt>
                <c:pt idx="2">
                  <c:v>5.1446220862005843E-2</c:v>
                </c:pt>
                <c:pt idx="3">
                  <c:v>5.2614944131481586E-2</c:v>
                </c:pt>
                <c:pt idx="4">
                  <c:v>5.7321010611232917E-2</c:v>
                </c:pt>
                <c:pt idx="5">
                  <c:v>6.0533108763707592E-2</c:v>
                </c:pt>
                <c:pt idx="6">
                  <c:v>6.4082108282538547E-2</c:v>
                </c:pt>
                <c:pt idx="7">
                  <c:v>6.1795040596883913E-2</c:v>
                </c:pt>
                <c:pt idx="8">
                  <c:v>5.1385265037077729E-2</c:v>
                </c:pt>
              </c:numCache>
            </c:numRef>
          </c:val>
          <c:smooth val="0"/>
          <c:extLst>
            <c:ext xmlns:c16="http://schemas.microsoft.com/office/drawing/2014/chart" uri="{C3380CC4-5D6E-409C-BE32-E72D297353CC}">
              <c16:uniqueId val="{0000000B-BFDD-4838-B071-6663421A182D}"/>
            </c:ext>
          </c:extLst>
        </c:ser>
        <c:ser>
          <c:idx val="3"/>
          <c:order val="3"/>
          <c:tx>
            <c:strRef>
              <c:f>開業率!$B$12</c:f>
              <c:strCache>
                <c:ptCount val="1"/>
                <c:pt idx="0">
                  <c:v>全国平均</c:v>
                </c:pt>
              </c:strCache>
            </c:strRef>
          </c:tx>
          <c:spPr>
            <a:ln>
              <a:solidFill>
                <a:schemeClr val="accent4"/>
              </a:solidFill>
            </a:ln>
          </c:spPr>
          <c:dLbls>
            <c:dLbl>
              <c:idx val="6"/>
              <c:layout>
                <c:manualLayout>
                  <c:x val="-5.5459654840949883E-2"/>
                  <c:y val="7.0804450679940262E-2"/>
                </c:manualLayout>
              </c:layout>
              <c:tx>
                <c:rich>
                  <a:bodyPr/>
                  <a:lstStyle/>
                  <a:p>
                    <a:fld id="{921B7249-7CF7-4E1E-A24B-DE64EC0C3C03}" type="VALUE">
                      <a:rPr lang="en-US" altLang="ja-JP"/>
                      <a:pPr/>
                      <a:t>[値]</a:t>
                    </a:fld>
                    <a:r>
                      <a:rPr lang="en-US" altLang="ja-JP" dirty="0"/>
                      <a:t> </a:t>
                    </a:r>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BFDD-4838-B071-6663421A182D}"/>
                </c:ext>
              </c:extLst>
            </c:dLbl>
            <c:dLbl>
              <c:idx val="7"/>
              <c:layout>
                <c:manualLayout>
                  <c:x val="-4.7249587075158209E-2"/>
                  <c:y val="4.60214374029692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FDD-4838-B071-6663421A182D}"/>
                </c:ext>
              </c:extLst>
            </c:dLbl>
            <c:dLbl>
              <c:idx val="8"/>
              <c:layout>
                <c:manualLayout>
                  <c:x val="-2.7940230340223856E-2"/>
                  <c:y val="6.0087480774780877E-2"/>
                </c:manualLayout>
              </c:layout>
              <c:tx>
                <c:rich>
                  <a:bodyPr/>
                  <a:lstStyle/>
                  <a:p>
                    <a:fld id="{B9E3FE75-AFFE-4B57-9A1C-FC738E9F9D9F}" type="VALUE">
                      <a:rPr lang="en-US" altLang="ja-JP"/>
                      <a:pPr/>
                      <a:t>[値]</a:t>
                    </a:fld>
                    <a:r>
                      <a:rPr lang="ja-JP" altLang="en-US"/>
                      <a:t>　全国平均</a:t>
                    </a:r>
                  </a:p>
                </c:rich>
              </c:tx>
              <c:dLblPos val="r"/>
              <c:showLegendKey val="0"/>
              <c:showVal val="1"/>
              <c:showCatName val="0"/>
              <c:showSerName val="0"/>
              <c:showPercent val="0"/>
              <c:showBubbleSize val="0"/>
              <c:extLst>
                <c:ext xmlns:c15="http://schemas.microsoft.com/office/drawing/2012/chart" uri="{CE6537A1-D6FC-4f65-9D91-7224C49458BB}">
                  <c15:layout>
                    <c:manualLayout>
                      <c:w val="0.26342322725406869"/>
                      <c:h val="0.16969905159295728"/>
                    </c:manualLayout>
                  </c15:layout>
                  <c15:dlblFieldTable/>
                  <c15:showDataLabelsRange val="0"/>
                </c:ext>
                <c:ext xmlns:c16="http://schemas.microsoft.com/office/drawing/2014/chart" uri="{C3380CC4-5D6E-409C-BE32-E72D297353CC}">
                  <c16:uniqueId val="{0000000E-BFDD-4838-B071-6663421A182D}"/>
                </c:ext>
              </c:extLst>
            </c:dLbl>
            <c:spPr>
              <a:noFill/>
              <a:ln>
                <a:noFill/>
              </a:ln>
              <a:effectLst/>
            </c:spPr>
            <c:txPr>
              <a:bodyPr/>
              <a:lstStyle/>
              <a:p>
                <a:pPr>
                  <a:defRPr b="1">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開業率!$C$8:$N$8</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開業率!$C$12:$N$12</c:f>
              <c:numCache>
                <c:formatCode>0.0%</c:formatCode>
                <c:ptCount val="9"/>
                <c:pt idx="0">
                  <c:v>4.5122138660875742E-2</c:v>
                </c:pt>
                <c:pt idx="1">
                  <c:v>4.4861758811068735E-2</c:v>
                </c:pt>
                <c:pt idx="2">
                  <c:v>4.5764664683389557E-2</c:v>
                </c:pt>
                <c:pt idx="3">
                  <c:v>4.7956275260505589E-2</c:v>
                </c:pt>
                <c:pt idx="4">
                  <c:v>4.8573681440475136E-2</c:v>
                </c:pt>
                <c:pt idx="5">
                  <c:v>5.1802401177581739E-2</c:v>
                </c:pt>
                <c:pt idx="6">
                  <c:v>5.598818349241369E-2</c:v>
                </c:pt>
                <c:pt idx="7">
                  <c:v>5.5514057251801897E-2</c:v>
                </c:pt>
                <c:pt idx="8">
                  <c:v>4.4107829287458947E-2</c:v>
                </c:pt>
              </c:numCache>
            </c:numRef>
          </c:val>
          <c:smooth val="0"/>
          <c:extLst>
            <c:ext xmlns:c16="http://schemas.microsoft.com/office/drawing/2014/chart" uri="{C3380CC4-5D6E-409C-BE32-E72D297353CC}">
              <c16:uniqueId val="{0000000F-BFDD-4838-B071-6663421A182D}"/>
            </c:ext>
          </c:extLst>
        </c:ser>
        <c:dLbls>
          <c:showLegendKey val="0"/>
          <c:showVal val="0"/>
          <c:showCatName val="0"/>
          <c:showSerName val="0"/>
          <c:showPercent val="0"/>
          <c:showBubbleSize val="0"/>
        </c:dLbls>
        <c:marker val="1"/>
        <c:smooth val="0"/>
        <c:axId val="104164352"/>
        <c:axId val="104174336"/>
      </c:lineChart>
      <c:catAx>
        <c:axId val="104164352"/>
        <c:scaling>
          <c:orientation val="minMax"/>
        </c:scaling>
        <c:delete val="0"/>
        <c:axPos val="b"/>
        <c:numFmt formatCode="General" sourceLinked="1"/>
        <c:majorTickMark val="out"/>
        <c:minorTickMark val="none"/>
        <c:tickLblPos val="nextTo"/>
        <c:txPr>
          <a:bodyPr/>
          <a:lstStyle/>
          <a:p>
            <a:pPr>
              <a:defRPr sz="900"/>
            </a:pPr>
            <a:endParaRPr lang="ja-JP"/>
          </a:p>
        </c:txPr>
        <c:crossAx val="104174336"/>
        <c:crosses val="autoZero"/>
        <c:auto val="1"/>
        <c:lblAlgn val="ctr"/>
        <c:lblOffset val="100"/>
        <c:noMultiLvlLbl val="0"/>
      </c:catAx>
      <c:valAx>
        <c:axId val="104174336"/>
        <c:scaling>
          <c:orientation val="minMax"/>
          <c:max val="7.0000000000000007E-2"/>
          <c:min val="4.0000000000000008E-2"/>
        </c:scaling>
        <c:delete val="0"/>
        <c:axPos val="l"/>
        <c:majorGridlines>
          <c:spPr>
            <a:ln w="3175">
              <a:solidFill>
                <a:schemeClr val="tx1">
                  <a:tint val="75000"/>
                  <a:shade val="95000"/>
                  <a:satMod val="105000"/>
                  <a:alpha val="70000"/>
                </a:schemeClr>
              </a:solidFill>
            </a:ln>
          </c:spPr>
        </c:majorGridlines>
        <c:numFmt formatCode="0.0%" sourceLinked="1"/>
        <c:majorTickMark val="out"/>
        <c:minorTickMark val="none"/>
        <c:tickLblPos val="nextTo"/>
        <c:crossAx val="104164352"/>
        <c:crosses val="autoZero"/>
        <c:crossBetween val="between"/>
      </c:valAx>
    </c:plotArea>
    <c:plotVisOnly val="1"/>
    <c:dispBlanksAs val="gap"/>
    <c:showDLblsOverMax val="0"/>
  </c:chart>
  <c:externalData r:id="rId1">
    <c:autoUpdate val="0"/>
  </c:externalData>
  <c:userShapes r:id="rId2"/>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'Sheet2 (2)'!$B$3</c:f>
              <c:strCache>
                <c:ptCount val="1"/>
                <c:pt idx="0">
                  <c:v>14歳以下</c:v>
                </c:pt>
              </c:strCache>
            </c:strRef>
          </c:tx>
          <c:spPr>
            <a:solidFill>
              <a:schemeClr val="accent1"/>
            </a:solidFill>
            <a:ln>
              <a:noFill/>
            </a:ln>
            <a:effectLst/>
          </c:spPr>
          <c:invertIfNegative val="0"/>
          <c:cat>
            <c:numRef>
              <c:f>'Sheet2 (2)'!$A$4:$A$34</c:f>
              <c:numCache>
                <c:formatCode>General</c:formatCode>
                <c:ptCount val="3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pt idx="21">
                  <c:v>2055</c:v>
                </c:pt>
                <c:pt idx="22">
                  <c:v>2060</c:v>
                </c:pt>
                <c:pt idx="23">
                  <c:v>2065</c:v>
                </c:pt>
                <c:pt idx="24">
                  <c:v>2070</c:v>
                </c:pt>
                <c:pt idx="25">
                  <c:v>2075</c:v>
                </c:pt>
                <c:pt idx="26">
                  <c:v>2080</c:v>
                </c:pt>
                <c:pt idx="27">
                  <c:v>2085</c:v>
                </c:pt>
                <c:pt idx="28">
                  <c:v>2090</c:v>
                </c:pt>
                <c:pt idx="29">
                  <c:v>2095</c:v>
                </c:pt>
                <c:pt idx="30">
                  <c:v>2100</c:v>
                </c:pt>
              </c:numCache>
            </c:numRef>
          </c:cat>
          <c:val>
            <c:numRef>
              <c:f>'Sheet2 (2)'!$B$4:$B$34</c:f>
              <c:numCache>
                <c:formatCode>#,##0_ </c:formatCode>
                <c:ptCount val="31"/>
                <c:pt idx="0">
                  <c:v>869608.66200000001</c:v>
                </c:pt>
                <c:pt idx="1">
                  <c:v>986623.07499999995</c:v>
                </c:pt>
                <c:pt idx="2">
                  <c:v>1127639.1719999998</c:v>
                </c:pt>
                <c:pt idx="3">
                  <c:v>1266378.3119999999</c:v>
                </c:pt>
                <c:pt idx="4">
                  <c:v>1389142.5659999999</c:v>
                </c:pt>
                <c:pt idx="5">
                  <c:v>1503115.5759999999</c:v>
                </c:pt>
                <c:pt idx="6">
                  <c:v>1574981.429</c:v>
                </c:pt>
                <c:pt idx="7">
                  <c:v>1645354.6359999999</c:v>
                </c:pt>
                <c:pt idx="8">
                  <c:v>1748100.5819999999</c:v>
                </c:pt>
                <c:pt idx="9">
                  <c:v>1822873.9879999999</c:v>
                </c:pt>
                <c:pt idx="10">
                  <c:v>1851318.4789999998</c:v>
                </c:pt>
                <c:pt idx="11">
                  <c:v>1841053.3760000002</c:v>
                </c:pt>
                <c:pt idx="12">
                  <c:v>1876541.3000000007</c:v>
                </c:pt>
                <c:pt idx="13">
                  <c:v>1931325.791</c:v>
                </c:pt>
                <c:pt idx="14">
                  <c:v>1983648.5720000002</c:v>
                </c:pt>
                <c:pt idx="15">
                  <c:v>2011052.176</c:v>
                </c:pt>
                <c:pt idx="16">
                  <c:v>2019462.3460000013</c:v>
                </c:pt>
                <c:pt idx="17">
                  <c:v>2023398.4699999997</c:v>
                </c:pt>
                <c:pt idx="18">
                  <c:v>2032980.8549999979</c:v>
                </c:pt>
                <c:pt idx="19">
                  <c:v>2045919.281</c:v>
                </c:pt>
                <c:pt idx="20">
                  <c:v>2055658.8119999999</c:v>
                </c:pt>
                <c:pt idx="21">
                  <c:v>2058776.4650000001</c:v>
                </c:pt>
                <c:pt idx="22">
                  <c:v>2053487.9070000001</c:v>
                </c:pt>
                <c:pt idx="23">
                  <c:v>2042864.6749999989</c:v>
                </c:pt>
                <c:pt idx="24">
                  <c:v>2029044.858</c:v>
                </c:pt>
                <c:pt idx="25">
                  <c:v>2014187.7910000011</c:v>
                </c:pt>
                <c:pt idx="26">
                  <c:v>1997698.3949999989</c:v>
                </c:pt>
                <c:pt idx="27">
                  <c:v>1978286.8339999991</c:v>
                </c:pt>
                <c:pt idx="28">
                  <c:v>1954892.7000000011</c:v>
                </c:pt>
                <c:pt idx="29">
                  <c:v>1927404.4909999999</c:v>
                </c:pt>
                <c:pt idx="30">
                  <c:v>1897616.7199999997</c:v>
                </c:pt>
              </c:numCache>
            </c:numRef>
          </c:val>
          <c:extLst>
            <c:ext xmlns:c16="http://schemas.microsoft.com/office/drawing/2014/chart" uri="{C3380CC4-5D6E-409C-BE32-E72D297353CC}">
              <c16:uniqueId val="{00000000-1875-410C-8121-5265F2D4811F}"/>
            </c:ext>
          </c:extLst>
        </c:ser>
        <c:ser>
          <c:idx val="1"/>
          <c:order val="1"/>
          <c:tx>
            <c:strRef>
              <c:f>'Sheet2 (2)'!$C$3</c:f>
              <c:strCache>
                <c:ptCount val="1"/>
                <c:pt idx="0">
                  <c:v>15～74歳</c:v>
                </c:pt>
              </c:strCache>
            </c:strRef>
          </c:tx>
          <c:spPr>
            <a:solidFill>
              <a:srgbClr val="7030A0"/>
            </a:solidFill>
            <a:ln>
              <a:noFill/>
            </a:ln>
            <a:effectLst/>
          </c:spPr>
          <c:invertIfNegative val="0"/>
          <c:cat>
            <c:numRef>
              <c:f>'Sheet2 (2)'!$A$4:$A$34</c:f>
              <c:numCache>
                <c:formatCode>General</c:formatCode>
                <c:ptCount val="3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pt idx="21">
                  <c:v>2055</c:v>
                </c:pt>
                <c:pt idx="22">
                  <c:v>2060</c:v>
                </c:pt>
                <c:pt idx="23">
                  <c:v>2065</c:v>
                </c:pt>
                <c:pt idx="24">
                  <c:v>2070</c:v>
                </c:pt>
                <c:pt idx="25">
                  <c:v>2075</c:v>
                </c:pt>
                <c:pt idx="26">
                  <c:v>2080</c:v>
                </c:pt>
                <c:pt idx="27">
                  <c:v>2085</c:v>
                </c:pt>
                <c:pt idx="28">
                  <c:v>2090</c:v>
                </c:pt>
                <c:pt idx="29">
                  <c:v>2095</c:v>
                </c:pt>
                <c:pt idx="30">
                  <c:v>2100</c:v>
                </c:pt>
              </c:numCache>
            </c:numRef>
          </c:cat>
          <c:val>
            <c:numRef>
              <c:f>'Sheet2 (2)'!$C$4:$C$34</c:f>
              <c:numCache>
                <c:formatCode>#,##0_ </c:formatCode>
                <c:ptCount val="31"/>
                <c:pt idx="0">
                  <c:v>1630640.0360000001</c:v>
                </c:pt>
                <c:pt idx="1">
                  <c:v>1746599.9779999997</c:v>
                </c:pt>
                <c:pt idx="2">
                  <c:v>1863397.6260000004</c:v>
                </c:pt>
                <c:pt idx="3">
                  <c:v>2022721.2749999999</c:v>
                </c:pt>
                <c:pt idx="4">
                  <c:v>2252904.8489999999</c:v>
                </c:pt>
                <c:pt idx="5">
                  <c:v>2507405.8930000002</c:v>
                </c:pt>
                <c:pt idx="6">
                  <c:v>2799727.6889999993</c:v>
                </c:pt>
                <c:pt idx="7">
                  <c:v>3126101.236</c:v>
                </c:pt>
                <c:pt idx="8">
                  <c:v>3461888.2819999997</c:v>
                </c:pt>
                <c:pt idx="9">
                  <c:v>3791632.1259999992</c:v>
                </c:pt>
                <c:pt idx="10">
                  <c:v>4141671.0920000002</c:v>
                </c:pt>
                <c:pt idx="11">
                  <c:v>4524411.4710000008</c:v>
                </c:pt>
                <c:pt idx="12">
                  <c:v>4875376.1220000014</c:v>
                </c:pt>
                <c:pt idx="13">
                  <c:v>5210518.5789999999</c:v>
                </c:pt>
                <c:pt idx="14">
                  <c:v>5541864.9039999992</c:v>
                </c:pt>
                <c:pt idx="15">
                  <c:v>5853720.3419999992</c:v>
                </c:pt>
                <c:pt idx="16">
                  <c:v>6133455.2399999993</c:v>
                </c:pt>
                <c:pt idx="17">
                  <c:v>6392556.5279999999</c:v>
                </c:pt>
                <c:pt idx="18">
                  <c:v>6607740.6209999984</c:v>
                </c:pt>
                <c:pt idx="19">
                  <c:v>6785290.8460000018</c:v>
                </c:pt>
                <c:pt idx="20">
                  <c:v>6946297.3080000002</c:v>
                </c:pt>
                <c:pt idx="21">
                  <c:v>7103852.8109999998</c:v>
                </c:pt>
                <c:pt idx="22">
                  <c:v>7229133.4519999987</c:v>
                </c:pt>
                <c:pt idx="23">
                  <c:v>7311354.2910000002</c:v>
                </c:pt>
                <c:pt idx="24">
                  <c:v>7402809.6780000012</c:v>
                </c:pt>
                <c:pt idx="25">
                  <c:v>7488812.3799999971</c:v>
                </c:pt>
                <c:pt idx="26">
                  <c:v>7559935.5890000034</c:v>
                </c:pt>
                <c:pt idx="27">
                  <c:v>7603345.5100000007</c:v>
                </c:pt>
                <c:pt idx="28">
                  <c:v>7623668.0650000004</c:v>
                </c:pt>
                <c:pt idx="29">
                  <c:v>7630377.4960000021</c:v>
                </c:pt>
                <c:pt idx="30">
                  <c:v>7629812.5180000011</c:v>
                </c:pt>
              </c:numCache>
            </c:numRef>
          </c:val>
          <c:extLst>
            <c:ext xmlns:c16="http://schemas.microsoft.com/office/drawing/2014/chart" uri="{C3380CC4-5D6E-409C-BE32-E72D297353CC}">
              <c16:uniqueId val="{00000001-1875-410C-8121-5265F2D4811F}"/>
            </c:ext>
          </c:extLst>
        </c:ser>
        <c:ser>
          <c:idx val="2"/>
          <c:order val="2"/>
          <c:tx>
            <c:strRef>
              <c:f>'Sheet2 (2)'!$D$3</c:f>
              <c:strCache>
                <c:ptCount val="1"/>
                <c:pt idx="0">
                  <c:v>75歳以上</c:v>
                </c:pt>
              </c:strCache>
            </c:strRef>
          </c:tx>
          <c:spPr>
            <a:pattFill prst="pct80">
              <a:fgClr>
                <a:srgbClr val="92D050"/>
              </a:fgClr>
              <a:bgClr>
                <a:schemeClr val="bg1"/>
              </a:bgClr>
            </a:pattFill>
            <a:ln>
              <a:noFill/>
            </a:ln>
            <a:effectLst/>
          </c:spPr>
          <c:invertIfNegative val="0"/>
          <c:cat>
            <c:numRef>
              <c:f>'Sheet2 (2)'!$A$4:$A$34</c:f>
              <c:numCache>
                <c:formatCode>General</c:formatCode>
                <c:ptCount val="3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pt idx="21">
                  <c:v>2055</c:v>
                </c:pt>
                <c:pt idx="22">
                  <c:v>2060</c:v>
                </c:pt>
                <c:pt idx="23">
                  <c:v>2065</c:v>
                </c:pt>
                <c:pt idx="24">
                  <c:v>2070</c:v>
                </c:pt>
                <c:pt idx="25">
                  <c:v>2075</c:v>
                </c:pt>
                <c:pt idx="26">
                  <c:v>2080</c:v>
                </c:pt>
                <c:pt idx="27">
                  <c:v>2085</c:v>
                </c:pt>
                <c:pt idx="28">
                  <c:v>2090</c:v>
                </c:pt>
                <c:pt idx="29">
                  <c:v>2095</c:v>
                </c:pt>
                <c:pt idx="30">
                  <c:v>2100</c:v>
                </c:pt>
              </c:numCache>
            </c:numRef>
          </c:cat>
          <c:val>
            <c:numRef>
              <c:f>'Sheet2 (2)'!$D$4:$D$34</c:f>
              <c:numCache>
                <c:formatCode>#,##0_ </c:formatCode>
                <c:ptCount val="31"/>
                <c:pt idx="0">
                  <c:v>36182.450999999994</c:v>
                </c:pt>
                <c:pt idx="1">
                  <c:v>39796.883000000002</c:v>
                </c:pt>
                <c:pt idx="2">
                  <c:v>43912.95</c:v>
                </c:pt>
                <c:pt idx="3">
                  <c:v>50484.01</c:v>
                </c:pt>
                <c:pt idx="4">
                  <c:v>58389.631000000001</c:v>
                </c:pt>
                <c:pt idx="5">
                  <c:v>68959.137000000002</c:v>
                </c:pt>
                <c:pt idx="6">
                  <c:v>83294.396000000008</c:v>
                </c:pt>
                <c:pt idx="7">
                  <c:v>99465.867999999988</c:v>
                </c:pt>
                <c:pt idx="8">
                  <c:v>117242.19699999997</c:v>
                </c:pt>
                <c:pt idx="9">
                  <c:v>129706.86500000001</c:v>
                </c:pt>
                <c:pt idx="10">
                  <c:v>150504.25199999998</c:v>
                </c:pt>
                <c:pt idx="11">
                  <c:v>176442.17999999991</c:v>
                </c:pt>
                <c:pt idx="12">
                  <c:v>204906.18100000004</c:v>
                </c:pt>
                <c:pt idx="13">
                  <c:v>237952.769</c:v>
                </c:pt>
                <c:pt idx="14">
                  <c:v>269285.26300000004</c:v>
                </c:pt>
                <c:pt idx="15">
                  <c:v>319664.94199999992</c:v>
                </c:pt>
                <c:pt idx="16">
                  <c:v>395569.81400000001</c:v>
                </c:pt>
                <c:pt idx="17">
                  <c:v>471569.21499999985</c:v>
                </c:pt>
                <c:pt idx="18">
                  <c:v>558125.76399999997</c:v>
                </c:pt>
                <c:pt idx="19">
                  <c:v>650593.14700000011</c:v>
                </c:pt>
                <c:pt idx="20">
                  <c:v>733077.87</c:v>
                </c:pt>
                <c:pt idx="21">
                  <c:v>795464.79800000007</c:v>
                </c:pt>
                <c:pt idx="22">
                  <c:v>868827.402</c:v>
                </c:pt>
                <c:pt idx="23">
                  <c:v>963611.23899999994</c:v>
                </c:pt>
                <c:pt idx="24">
                  <c:v>1027297.971</c:v>
                </c:pt>
                <c:pt idx="25">
                  <c:v>1074155.7179999999</c:v>
                </c:pt>
                <c:pt idx="26">
                  <c:v>1116085.4900000002</c:v>
                </c:pt>
                <c:pt idx="27">
                  <c:v>1168784.395</c:v>
                </c:pt>
                <c:pt idx="28">
                  <c:v>1231015.037</c:v>
                </c:pt>
                <c:pt idx="29">
                  <c:v>1293678.6100000001</c:v>
                </c:pt>
                <c:pt idx="30">
                  <c:v>1347473.0799999998</c:v>
                </c:pt>
              </c:numCache>
            </c:numRef>
          </c:val>
          <c:extLst>
            <c:ext xmlns:c16="http://schemas.microsoft.com/office/drawing/2014/chart" uri="{C3380CC4-5D6E-409C-BE32-E72D297353CC}">
              <c16:uniqueId val="{00000002-1875-410C-8121-5265F2D4811F}"/>
            </c:ext>
          </c:extLst>
        </c:ser>
        <c:dLbls>
          <c:showLegendKey val="0"/>
          <c:showVal val="0"/>
          <c:showCatName val="0"/>
          <c:showSerName val="0"/>
          <c:showPercent val="0"/>
          <c:showBubbleSize val="0"/>
        </c:dLbls>
        <c:gapWidth val="150"/>
        <c:overlap val="100"/>
        <c:axId val="383058784"/>
        <c:axId val="383059616"/>
      </c:barChart>
      <c:catAx>
        <c:axId val="38305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crossAx val="383059616"/>
        <c:crosses val="autoZero"/>
        <c:auto val="1"/>
        <c:lblAlgn val="ctr"/>
        <c:lblOffset val="100"/>
        <c:noMultiLvlLbl val="0"/>
      </c:catAx>
      <c:valAx>
        <c:axId val="383059616"/>
        <c:scaling>
          <c:orientation val="minMax"/>
          <c:max val="1200000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crossAx val="383058784"/>
        <c:crosses val="autoZero"/>
        <c:crossBetween val="between"/>
        <c:dispUnits>
          <c:builtInUnit val="hundredThousands"/>
          <c:dispUnitsLbl>
            <c:tx>
              <c:rich>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r>
                    <a:rPr lang="ja-JP" altLang="en-US" sz="1050" b="1"/>
                    <a:t>億人</a:t>
                  </a:r>
                </a:p>
              </c:rich>
            </c:tx>
            <c:spPr>
              <a:noFill/>
              <a:ln>
                <a:noFill/>
              </a:ln>
              <a:effectLst/>
            </c:spPr>
            <c:txPr>
              <a:bodyPr rot="0" spcFirstLastPara="1" vertOverflow="ellipsis"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ja-JP"/>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smtClean="0"/>
              <a:t>世界のがん</a:t>
            </a:r>
            <a:r>
              <a:rPr lang="ja-JP" altLang="en-US" dirty="0"/>
              <a:t>患者数</a:t>
            </a:r>
            <a:r>
              <a:rPr lang="ja-JP" altLang="en-US" dirty="0" smtClean="0"/>
              <a:t>の予測推移</a:t>
            </a:r>
            <a:endParaRPr lang="ja-JP"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Sheet2!$C$2</c:f>
              <c:strCache>
                <c:ptCount val="1"/>
                <c:pt idx="0">
                  <c:v>患者数</c:v>
                </c:pt>
              </c:strCache>
            </c:strRef>
          </c:tx>
          <c:spPr>
            <a:solidFill>
              <a:schemeClr val="accent1"/>
            </a:solidFill>
            <a:ln>
              <a:noFill/>
            </a:ln>
            <a:effectLst/>
          </c:spPr>
          <c:invertIfNegative val="0"/>
          <c:cat>
            <c:strRef>
              <c:f>Sheet2!$B$3:$B$4</c:f>
              <c:strCache>
                <c:ptCount val="2"/>
                <c:pt idx="0">
                  <c:v>2012年</c:v>
                </c:pt>
                <c:pt idx="1">
                  <c:v>2030年</c:v>
                </c:pt>
              </c:strCache>
            </c:strRef>
          </c:cat>
          <c:val>
            <c:numRef>
              <c:f>Sheet2!$C$3:$C$4</c:f>
              <c:numCache>
                <c:formatCode>General</c:formatCode>
                <c:ptCount val="2"/>
                <c:pt idx="0">
                  <c:v>1400</c:v>
                </c:pt>
                <c:pt idx="1">
                  <c:v>2160</c:v>
                </c:pt>
              </c:numCache>
            </c:numRef>
          </c:val>
          <c:extLst>
            <c:ext xmlns:c16="http://schemas.microsoft.com/office/drawing/2014/chart" uri="{C3380CC4-5D6E-409C-BE32-E72D297353CC}">
              <c16:uniqueId val="{00000000-385A-443A-9EC1-49B0587E40C6}"/>
            </c:ext>
          </c:extLst>
        </c:ser>
        <c:dLbls>
          <c:showLegendKey val="0"/>
          <c:showVal val="0"/>
          <c:showCatName val="0"/>
          <c:showSerName val="0"/>
          <c:showPercent val="0"/>
          <c:showBubbleSize val="0"/>
        </c:dLbls>
        <c:gapWidth val="219"/>
        <c:overlap val="-27"/>
        <c:axId val="1790103823"/>
        <c:axId val="1790110063"/>
      </c:barChart>
      <c:catAx>
        <c:axId val="1790103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790110063"/>
        <c:crosses val="autoZero"/>
        <c:auto val="1"/>
        <c:lblAlgn val="ctr"/>
        <c:lblOffset val="100"/>
        <c:noMultiLvlLbl val="0"/>
      </c:catAx>
      <c:valAx>
        <c:axId val="1790110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90103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'人口推計（全国）'!$B$3</c:f>
              <c:strCache>
                <c:ptCount val="1"/>
                <c:pt idx="0">
                  <c:v>実数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2345013477088957E-2"/>
                  <c:y val="5.4226475279106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9C-4F5D-BEED-EC70980D1A18}"/>
                </c:ext>
              </c:extLst>
            </c:dLbl>
            <c:dLbl>
              <c:idx val="9"/>
              <c:layout>
                <c:manualLayout>
                  <c:x val="-4.3126684636118663E-2"/>
                  <c:y val="-3.508771929824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9C-4F5D-BEED-EC70980D1A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'人口推計（全国）'!$C$3:$W$3</c:f>
              <c:numCache>
                <c:formatCode>#,##0_);[Red]\(#,##0\)</c:formatCode>
                <c:ptCount val="21"/>
                <c:pt idx="0">
                  <c:v>9827.5</c:v>
                </c:pt>
                <c:pt idx="1">
                  <c:v>10372</c:v>
                </c:pt>
                <c:pt idx="2">
                  <c:v>11194</c:v>
                </c:pt>
                <c:pt idx="3">
                  <c:v>11706.1</c:v>
                </c:pt>
                <c:pt idx="4">
                  <c:v>12104.9</c:v>
                </c:pt>
                <c:pt idx="5">
                  <c:v>12361.2</c:v>
                </c:pt>
                <c:pt idx="6">
                  <c:v>12557</c:v>
                </c:pt>
                <c:pt idx="7">
                  <c:v>12692.6</c:v>
                </c:pt>
                <c:pt idx="8">
                  <c:v>12776.8</c:v>
                </c:pt>
                <c:pt idx="9">
                  <c:v>12805.8</c:v>
                </c:pt>
                <c:pt idx="10">
                  <c:v>12709.5</c:v>
                </c:pt>
              </c:numCache>
            </c:numRef>
          </c:val>
          <c:smooth val="0"/>
          <c:extLst>
            <c:ext xmlns:c16="http://schemas.microsoft.com/office/drawing/2014/chart" uri="{C3380CC4-5D6E-409C-BE32-E72D297353CC}">
              <c16:uniqueId val="{00000002-B69C-4F5D-BEED-EC70980D1A18}"/>
            </c:ext>
          </c:extLst>
        </c:ser>
        <c:ser>
          <c:idx val="1"/>
          <c:order val="1"/>
          <c:tx>
            <c:strRef>
              <c:f>'人口推計（全国）'!$B$4</c:f>
              <c:strCache>
                <c:ptCount val="1"/>
                <c:pt idx="0">
                  <c:v>予測値</c:v>
                </c:pt>
              </c:strCache>
            </c:strRef>
          </c:tx>
          <c:spPr>
            <a:ln w="28575" cap="rnd">
              <a:solidFill>
                <a:schemeClr val="accent2"/>
              </a:solidFill>
              <a:prstDash val="sysDot"/>
              <a:round/>
            </a:ln>
            <a:effectLst/>
          </c:spPr>
          <c:marker>
            <c:symbol val="circle"/>
            <c:size val="5"/>
            <c:spPr>
              <a:solidFill>
                <a:schemeClr val="accent2"/>
              </a:solidFill>
              <a:ln w="9525">
                <a:solidFill>
                  <a:schemeClr val="accent2"/>
                </a:solidFill>
                <a:prstDash val="sysDot"/>
              </a:ln>
              <a:effectLst/>
            </c:spPr>
          </c:marker>
          <c:dLbls>
            <c:dLbl>
              <c:idx val="15"/>
              <c:layout>
                <c:manualLayout>
                  <c:x val="-4.3279249417405644E-2"/>
                  <c:y val="-2.687128906440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78-4C22-9759-A62EF3E8403A}"/>
                </c:ext>
              </c:extLst>
            </c:dLbl>
            <c:dLbl>
              <c:idx val="20"/>
              <c:layout>
                <c:manualLayout>
                  <c:x val="-4.3126684636118601E-2"/>
                  <c:y val="-6.6985645933014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9C-4F5D-BEED-EC70980D1A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'人口推計（全国）'!$C$4:$W$4</c:f>
              <c:numCache>
                <c:formatCode>General</c:formatCode>
                <c:ptCount val="21"/>
                <c:pt idx="10" formatCode="#,##0_);[Red]\(#,##0\)">
                  <c:v>12709.5</c:v>
                </c:pt>
                <c:pt idx="11" formatCode="#,##0_);[Red]\(#,##0\)">
                  <c:v>12532.5</c:v>
                </c:pt>
                <c:pt idx="12" formatCode="#,##0_);[Red]\(#,##0\)">
                  <c:v>12254.5</c:v>
                </c:pt>
                <c:pt idx="13" formatCode="#,##0_);[Red]\(#,##0\)">
                  <c:v>11912.6</c:v>
                </c:pt>
                <c:pt idx="14" formatCode="#,##0_);[Red]\(#,##0\)">
                  <c:v>11521.6</c:v>
                </c:pt>
                <c:pt idx="15" formatCode="#,##0_);[Red]\(#,##0\)">
                  <c:v>11091.9</c:v>
                </c:pt>
                <c:pt idx="16" formatCode="#,##0_);[Red]\(#,##0\)">
                  <c:v>10642.1</c:v>
                </c:pt>
                <c:pt idx="17" formatCode="#,##0_);[Red]\(#,##0\)">
                  <c:v>10192.299999999999</c:v>
                </c:pt>
                <c:pt idx="18" formatCode="#,##0_);[Red]\(#,##0\)">
                  <c:v>9744.1</c:v>
                </c:pt>
                <c:pt idx="19" formatCode="#,##0_);[Red]\(#,##0\)">
                  <c:v>9283.9</c:v>
                </c:pt>
                <c:pt idx="20" formatCode="#,##0_);[Red]\(#,##0\)">
                  <c:v>8807.6</c:v>
                </c:pt>
              </c:numCache>
            </c:numRef>
          </c:val>
          <c:smooth val="0"/>
          <c:extLst>
            <c:ext xmlns:c16="http://schemas.microsoft.com/office/drawing/2014/chart" uri="{C3380CC4-5D6E-409C-BE32-E72D297353CC}">
              <c16:uniqueId val="{00000005-B69C-4F5D-BEED-EC70980D1A18}"/>
            </c:ext>
          </c:extLst>
        </c:ser>
        <c:dLbls>
          <c:showLegendKey val="0"/>
          <c:showVal val="0"/>
          <c:showCatName val="0"/>
          <c:showSerName val="0"/>
          <c:showPercent val="0"/>
          <c:showBubbleSize val="0"/>
        </c:dLbls>
        <c:marker val="1"/>
        <c:smooth val="0"/>
        <c:axId val="365443183"/>
        <c:axId val="365430287"/>
      </c:lineChart>
      <c:lineChart>
        <c:grouping val="standard"/>
        <c:varyColors val="0"/>
        <c:ser>
          <c:idx val="2"/>
          <c:order val="2"/>
          <c:tx>
            <c:strRef>
              <c:f>'人口推計（全国）'!$B$5</c:f>
              <c:strCache>
                <c:ptCount val="1"/>
              </c:strCache>
            </c:strRef>
          </c:tx>
          <c:spPr>
            <a:ln w="28575" cap="rnd">
              <a:solidFill>
                <a:srgbClr val="002060"/>
              </a:solidFill>
              <a:round/>
            </a:ln>
            <a:effectLst/>
          </c:spPr>
          <c:marker>
            <c:symbol val="circle"/>
            <c:size val="5"/>
            <c:spPr>
              <a:solidFill>
                <a:schemeClr val="accent1"/>
              </a:solidFill>
              <a:ln w="9525">
                <a:solidFill>
                  <a:srgbClr val="002060"/>
                </a:solidFill>
              </a:ln>
              <a:effectLst/>
            </c:spPr>
          </c:marker>
          <c:dLbls>
            <c:dLbl>
              <c:idx val="0"/>
              <c:layout>
                <c:manualLayout>
                  <c:x val="-2.8751123090745741E-2"/>
                  <c:y val="5.1036682615629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9C-4F5D-BEED-EC70980D1A18}"/>
                </c:ext>
              </c:extLst>
            </c:dLbl>
            <c:dLbl>
              <c:idx val="9"/>
              <c:layout>
                <c:manualLayout>
                  <c:x val="-2.6954177897574191E-2"/>
                  <c:y val="-3.508771929824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9C-4F5D-BEED-EC70980D1A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'人口推計（全国）'!$C$5:$W$5</c:f>
              <c:numCache>
                <c:formatCode>#,##0_);[Red]\(#,##0\)</c:formatCode>
                <c:ptCount val="21"/>
                <c:pt idx="0">
                  <c:v>665.71889999999996</c:v>
                </c:pt>
                <c:pt idx="1">
                  <c:v>762.048</c:v>
                </c:pt>
                <c:pt idx="2">
                  <c:v>827.89250000000004</c:v>
                </c:pt>
                <c:pt idx="3">
                  <c:v>847.34460000000001</c:v>
                </c:pt>
                <c:pt idx="4">
                  <c:v>866.80949999999996</c:v>
                </c:pt>
                <c:pt idx="5">
                  <c:v>873.45159999999998</c:v>
                </c:pt>
                <c:pt idx="6">
                  <c:v>879.72680000000003</c:v>
                </c:pt>
                <c:pt idx="7">
                  <c:v>880.50810000000001</c:v>
                </c:pt>
                <c:pt idx="8">
                  <c:v>881.71659999999997</c:v>
                </c:pt>
                <c:pt idx="9">
                  <c:v>886.52449999999999</c:v>
                </c:pt>
                <c:pt idx="10">
                  <c:v>883.94690000000003</c:v>
                </c:pt>
              </c:numCache>
            </c:numRef>
          </c:val>
          <c:smooth val="0"/>
          <c:extLst>
            <c:ext xmlns:c16="http://schemas.microsoft.com/office/drawing/2014/chart" uri="{C3380CC4-5D6E-409C-BE32-E72D297353CC}">
              <c16:uniqueId val="{00000008-B69C-4F5D-BEED-EC70980D1A18}"/>
            </c:ext>
          </c:extLst>
        </c:ser>
        <c:ser>
          <c:idx val="3"/>
          <c:order val="3"/>
          <c:tx>
            <c:strRef>
              <c:f>'人口推計（全国）'!$B$6</c:f>
              <c:strCache>
                <c:ptCount val="1"/>
              </c:strCache>
            </c:strRef>
          </c:tx>
          <c:spPr>
            <a:ln w="28575" cap="sq">
              <a:solidFill>
                <a:srgbClr val="00B050"/>
              </a:solidFill>
              <a:prstDash val="sysDot"/>
              <a:miter lim="800000"/>
            </a:ln>
            <a:effectLst/>
          </c:spPr>
          <c:marker>
            <c:symbol val="circle"/>
            <c:size val="5"/>
            <c:spPr>
              <a:solidFill>
                <a:srgbClr val="00B050"/>
              </a:solidFill>
              <a:ln w="9525">
                <a:solidFill>
                  <a:srgbClr val="00B050"/>
                </a:solidFill>
                <a:prstDash val="sysDot"/>
              </a:ln>
              <a:effectLst/>
            </c:spPr>
          </c:marker>
          <c:dLbls>
            <c:dLbl>
              <c:idx val="15"/>
              <c:layout>
                <c:manualLayout>
                  <c:x val="-1.8754341414209112E-2"/>
                  <c:y val="-2.9558417970841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78-4C22-9759-A62EF3E8403A}"/>
                </c:ext>
              </c:extLst>
            </c:dLbl>
            <c:dLbl>
              <c:idx val="20"/>
              <c:layout>
                <c:manualLayout>
                  <c:x val="-3.4141958670260687E-2"/>
                  <c:y val="-3.8277511961722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9C-4F5D-BEED-EC70980D1A1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'人口推計（全国）'!$C$2:$W$2</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'人口推計（全国）'!$C$6:$W$6</c:f>
              <c:numCache>
                <c:formatCode>General</c:formatCode>
                <c:ptCount val="21"/>
                <c:pt idx="10" formatCode="#,##0_);[Red]\(#,##0\)">
                  <c:v>883.94690000000003</c:v>
                </c:pt>
                <c:pt idx="11" formatCode="#,##0_);[Red]\(#,##0\)">
                  <c:v>874.28356021677848</c:v>
                </c:pt>
                <c:pt idx="12" formatCode="#,##0_);[Red]\(#,##0\)">
                  <c:v>856.19393226808995</c:v>
                </c:pt>
                <c:pt idx="13" formatCode="#,##0_);[Red]\(#,##0\)">
                  <c:v>832.8289351216979</c:v>
                </c:pt>
                <c:pt idx="14" formatCode="#,##0_);[Red]\(#,##0\)">
                  <c:v>805.65047350409964</c:v>
                </c:pt>
                <c:pt idx="15" formatCode="#,##0_);[Red]\(#,##0\)">
                  <c:v>776.14465712587912</c:v>
                </c:pt>
                <c:pt idx="16" formatCode="#,##0_);[Red]\(#,##0\)">
                  <c:v>747.82054534903932</c:v>
                </c:pt>
                <c:pt idx="17" formatCode="#,##0_);[Red]\(#,##0\)">
                  <c:v>718.22681528815065</c:v>
                </c:pt>
                <c:pt idx="18" formatCode="#,##0_);[Red]\(#,##0\)">
                  <c:v>685.23082554175755</c:v>
                </c:pt>
                <c:pt idx="19" formatCode="#,##0_);[Red]\(#,##0\)">
                  <c:v>648.68791916639748</c:v>
                </c:pt>
                <c:pt idx="20" formatCode="#,##0_);[Red]\(#,##0\)">
                  <c:v>610.30157085654594</c:v>
                </c:pt>
              </c:numCache>
            </c:numRef>
          </c:val>
          <c:smooth val="0"/>
          <c:extLst>
            <c:ext xmlns:c16="http://schemas.microsoft.com/office/drawing/2014/chart" uri="{C3380CC4-5D6E-409C-BE32-E72D297353CC}">
              <c16:uniqueId val="{0000000B-B69C-4F5D-BEED-EC70980D1A18}"/>
            </c:ext>
          </c:extLst>
        </c:ser>
        <c:dLbls>
          <c:showLegendKey val="0"/>
          <c:showVal val="0"/>
          <c:showCatName val="0"/>
          <c:showSerName val="0"/>
          <c:showPercent val="0"/>
          <c:showBubbleSize val="0"/>
        </c:dLbls>
        <c:marker val="1"/>
        <c:smooth val="0"/>
        <c:axId val="327381823"/>
        <c:axId val="327378911"/>
      </c:lineChart>
      <c:catAx>
        <c:axId val="365443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5430287"/>
        <c:crosses val="autoZero"/>
        <c:auto val="1"/>
        <c:lblAlgn val="ctr"/>
        <c:lblOffset val="100"/>
        <c:noMultiLvlLbl val="0"/>
      </c:catAx>
      <c:valAx>
        <c:axId val="365430287"/>
        <c:scaling>
          <c:orientation val="minMax"/>
          <c:max val="15000"/>
          <c:min val="5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5443183"/>
        <c:crosses val="autoZero"/>
        <c:crossBetween val="between"/>
      </c:valAx>
      <c:valAx>
        <c:axId val="327378911"/>
        <c:scaling>
          <c:orientation val="minMax"/>
          <c:max val="1500"/>
          <c:min val="50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327381823"/>
        <c:crosses val="max"/>
        <c:crossBetween val="between"/>
      </c:valAx>
      <c:catAx>
        <c:axId val="327381823"/>
        <c:scaling>
          <c:orientation val="minMax"/>
        </c:scaling>
        <c:delete val="1"/>
        <c:axPos val="b"/>
        <c:numFmt formatCode="General" sourceLinked="1"/>
        <c:majorTickMark val="out"/>
        <c:minorTickMark val="none"/>
        <c:tickLblPos val="nextTo"/>
        <c:crossAx val="327378911"/>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82499920161817E-2"/>
          <c:y val="8.7336522472604691E-2"/>
          <c:w val="0.9027988021671256"/>
          <c:h val="0.74869880608099315"/>
        </c:manualLayout>
      </c:layout>
      <c:barChart>
        <c:barDir val="col"/>
        <c:grouping val="percentStacked"/>
        <c:varyColors val="0"/>
        <c:ser>
          <c:idx val="0"/>
          <c:order val="0"/>
          <c:tx>
            <c:strRef>
              <c:f>'人口構成（３区分）'!$C$3</c:f>
              <c:strCache>
                <c:ptCount val="1"/>
                <c:pt idx="0">
                  <c:v>0～14歳</c:v>
                </c:pt>
              </c:strCache>
            </c:strRef>
          </c:tx>
          <c:spPr>
            <a:solidFill>
              <a:schemeClr val="accent5">
                <a:lumMod val="60000"/>
                <a:lumOff val="40000"/>
              </a:schemeClr>
            </a:solidFill>
            <a:ln>
              <a:noFill/>
            </a:ln>
          </c:spPr>
          <c:invertIfNegative val="0"/>
          <c:dPt>
            <c:idx val="10"/>
            <c:invertIfNegative val="0"/>
            <c:bubble3D val="0"/>
            <c:spPr>
              <a:solidFill>
                <a:schemeClr val="accent5">
                  <a:lumMod val="60000"/>
                  <a:lumOff val="40000"/>
                </a:schemeClr>
              </a:solidFill>
              <a:ln w="9525">
                <a:noFill/>
                <a:prstDash val="solid"/>
              </a:ln>
            </c:spPr>
            <c:extLst>
              <c:ext xmlns:c16="http://schemas.microsoft.com/office/drawing/2014/chart" uri="{C3380CC4-5D6E-409C-BE32-E72D297353CC}">
                <c16:uniqueId val="{00000001-3DD5-4B74-B081-85F952A6E788}"/>
              </c:ext>
            </c:extLst>
          </c:dPt>
          <c:dPt>
            <c:idx val="11"/>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3-3DD5-4B74-B081-85F952A6E788}"/>
              </c:ext>
            </c:extLst>
          </c:dPt>
          <c:dPt>
            <c:idx val="12"/>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5-3DD5-4B74-B081-85F952A6E788}"/>
              </c:ext>
            </c:extLst>
          </c:dPt>
          <c:dPt>
            <c:idx val="13"/>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7-3DD5-4B74-B081-85F952A6E788}"/>
              </c:ext>
            </c:extLst>
          </c:dPt>
          <c:dPt>
            <c:idx val="14"/>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9-3DD5-4B74-B081-85F952A6E788}"/>
              </c:ext>
            </c:extLst>
          </c:dPt>
          <c:dPt>
            <c:idx val="15"/>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B-3DD5-4B74-B081-85F952A6E788}"/>
              </c:ext>
            </c:extLst>
          </c:dPt>
          <c:dPt>
            <c:idx val="16"/>
            <c:invertIfNegative val="0"/>
            <c:bubble3D val="0"/>
            <c:spPr>
              <a:solidFill>
                <a:schemeClr val="accent5">
                  <a:lumMod val="60000"/>
                  <a:lumOff val="40000"/>
                </a:schemeClr>
              </a:solidFill>
              <a:ln>
                <a:noFill/>
                <a:prstDash val="sysDash"/>
              </a:ln>
            </c:spPr>
            <c:extLst>
              <c:ext xmlns:c16="http://schemas.microsoft.com/office/drawing/2014/chart" uri="{C3380CC4-5D6E-409C-BE32-E72D297353CC}">
                <c16:uniqueId val="{0000000D-3DD5-4B74-B081-85F952A6E788}"/>
              </c:ext>
            </c:extLst>
          </c:dPt>
          <c:dPt>
            <c:idx val="17"/>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0F-3DD5-4B74-B081-85F952A6E788}"/>
              </c:ext>
            </c:extLst>
          </c:dPt>
          <c:dPt>
            <c:idx val="18"/>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1-3DD5-4B74-B081-85F952A6E788}"/>
              </c:ext>
            </c:extLst>
          </c:dPt>
          <c:dPt>
            <c:idx val="19"/>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3-3DD5-4B74-B081-85F952A6E788}"/>
              </c:ext>
            </c:extLst>
          </c:dPt>
          <c:dPt>
            <c:idx val="20"/>
            <c:invertIfNegative val="0"/>
            <c:bubble3D val="0"/>
            <c:spPr>
              <a:solidFill>
                <a:schemeClr val="accent5">
                  <a:lumMod val="60000"/>
                  <a:lumOff val="40000"/>
                </a:schemeClr>
              </a:solidFill>
              <a:ln>
                <a:noFill/>
                <a:prstDash val="dash"/>
              </a:ln>
            </c:spPr>
            <c:extLst>
              <c:ext xmlns:c16="http://schemas.microsoft.com/office/drawing/2014/chart" uri="{C3380CC4-5D6E-409C-BE32-E72D297353CC}">
                <c16:uniqueId val="{00000015-3DD5-4B74-B081-85F952A6E788}"/>
              </c:ext>
            </c:extLst>
          </c:dPt>
          <c:dLbls>
            <c:dLbl>
              <c:idx val="1"/>
              <c:delete val="1"/>
              <c:extLst>
                <c:ext xmlns:c15="http://schemas.microsoft.com/office/drawing/2012/chart" uri="{CE6537A1-D6FC-4f65-9D91-7224C49458BB}"/>
                <c:ext xmlns:c16="http://schemas.microsoft.com/office/drawing/2014/chart" uri="{C3380CC4-5D6E-409C-BE32-E72D297353CC}">
                  <c16:uniqueId val="{00000016-3DD5-4B74-B081-85F952A6E788}"/>
                </c:ext>
              </c:extLst>
            </c:dLbl>
            <c:dLbl>
              <c:idx val="2"/>
              <c:delete val="1"/>
              <c:extLst>
                <c:ext xmlns:c15="http://schemas.microsoft.com/office/drawing/2012/chart" uri="{CE6537A1-D6FC-4f65-9D91-7224C49458BB}"/>
                <c:ext xmlns:c16="http://schemas.microsoft.com/office/drawing/2014/chart" uri="{C3380CC4-5D6E-409C-BE32-E72D297353CC}">
                  <c16:uniqueId val="{00000017-3DD5-4B74-B081-85F952A6E788}"/>
                </c:ext>
              </c:extLst>
            </c:dLbl>
            <c:dLbl>
              <c:idx val="3"/>
              <c:delete val="1"/>
              <c:extLst>
                <c:ext xmlns:c15="http://schemas.microsoft.com/office/drawing/2012/chart" uri="{CE6537A1-D6FC-4f65-9D91-7224C49458BB}"/>
                <c:ext xmlns:c16="http://schemas.microsoft.com/office/drawing/2014/chart" uri="{C3380CC4-5D6E-409C-BE32-E72D297353CC}">
                  <c16:uniqueId val="{00000018-3DD5-4B74-B081-85F952A6E788}"/>
                </c:ext>
              </c:extLst>
            </c:dLbl>
            <c:dLbl>
              <c:idx val="4"/>
              <c:delete val="1"/>
              <c:extLst>
                <c:ext xmlns:c15="http://schemas.microsoft.com/office/drawing/2012/chart" uri="{CE6537A1-D6FC-4f65-9D91-7224C49458BB}"/>
                <c:ext xmlns:c16="http://schemas.microsoft.com/office/drawing/2014/chart" uri="{C3380CC4-5D6E-409C-BE32-E72D297353CC}">
                  <c16:uniqueId val="{00000019-3DD5-4B74-B081-85F952A6E788}"/>
                </c:ext>
              </c:extLst>
            </c:dLbl>
            <c:dLbl>
              <c:idx val="5"/>
              <c:delete val="1"/>
              <c:extLst>
                <c:ext xmlns:c15="http://schemas.microsoft.com/office/drawing/2012/chart" uri="{CE6537A1-D6FC-4f65-9D91-7224C49458BB}"/>
                <c:ext xmlns:c16="http://schemas.microsoft.com/office/drawing/2014/chart" uri="{C3380CC4-5D6E-409C-BE32-E72D297353CC}">
                  <c16:uniqueId val="{0000001A-3DD5-4B74-B081-85F952A6E788}"/>
                </c:ext>
              </c:extLst>
            </c:dLbl>
            <c:dLbl>
              <c:idx val="7"/>
              <c:delete val="1"/>
              <c:extLst>
                <c:ext xmlns:c15="http://schemas.microsoft.com/office/drawing/2012/chart" uri="{CE6537A1-D6FC-4f65-9D91-7224C49458BB}"/>
                <c:ext xmlns:c16="http://schemas.microsoft.com/office/drawing/2014/chart" uri="{C3380CC4-5D6E-409C-BE32-E72D297353CC}">
                  <c16:uniqueId val="{0000001B-3DD5-4B74-B081-85F952A6E788}"/>
                </c:ext>
              </c:extLst>
            </c:dLbl>
            <c:dLbl>
              <c:idx val="8"/>
              <c:delete val="1"/>
              <c:extLst>
                <c:ext xmlns:c15="http://schemas.microsoft.com/office/drawing/2012/chart" uri="{CE6537A1-D6FC-4f65-9D91-7224C49458BB}"/>
                <c:ext xmlns:c16="http://schemas.microsoft.com/office/drawing/2014/chart" uri="{C3380CC4-5D6E-409C-BE32-E72D297353CC}">
                  <c16:uniqueId val="{0000001C-3DD5-4B74-B081-85F952A6E788}"/>
                </c:ext>
              </c:extLst>
            </c:dLbl>
            <c:dLbl>
              <c:idx val="9"/>
              <c:delete val="1"/>
              <c:extLst>
                <c:ext xmlns:c15="http://schemas.microsoft.com/office/drawing/2012/chart" uri="{CE6537A1-D6FC-4f65-9D91-7224C49458BB}"/>
                <c:ext xmlns:c16="http://schemas.microsoft.com/office/drawing/2014/chart" uri="{C3380CC4-5D6E-409C-BE32-E72D297353CC}">
                  <c16:uniqueId val="{0000001D-3DD5-4B74-B081-85F952A6E788}"/>
                </c:ext>
              </c:extLst>
            </c:dLbl>
            <c:dLbl>
              <c:idx val="11"/>
              <c:delete val="1"/>
              <c:extLst>
                <c:ext xmlns:c15="http://schemas.microsoft.com/office/drawing/2012/chart" uri="{CE6537A1-D6FC-4f65-9D91-7224C49458BB}"/>
                <c:ext xmlns:c16="http://schemas.microsoft.com/office/drawing/2014/chart" uri="{C3380CC4-5D6E-409C-BE32-E72D297353CC}">
                  <c16:uniqueId val="{00000003-3DD5-4B74-B081-85F952A6E788}"/>
                </c:ext>
              </c:extLst>
            </c:dLbl>
            <c:dLbl>
              <c:idx val="12"/>
              <c:delete val="1"/>
              <c:extLst>
                <c:ext xmlns:c15="http://schemas.microsoft.com/office/drawing/2012/chart" uri="{CE6537A1-D6FC-4f65-9D91-7224C49458BB}"/>
                <c:ext xmlns:c16="http://schemas.microsoft.com/office/drawing/2014/chart" uri="{C3380CC4-5D6E-409C-BE32-E72D297353CC}">
                  <c16:uniqueId val="{00000005-3DD5-4B74-B081-85F952A6E788}"/>
                </c:ext>
              </c:extLst>
            </c:dLbl>
            <c:dLbl>
              <c:idx val="13"/>
              <c:delete val="1"/>
              <c:extLst>
                <c:ext xmlns:c15="http://schemas.microsoft.com/office/drawing/2012/chart" uri="{CE6537A1-D6FC-4f65-9D91-7224C49458BB}"/>
                <c:ext xmlns:c16="http://schemas.microsoft.com/office/drawing/2014/chart" uri="{C3380CC4-5D6E-409C-BE32-E72D297353CC}">
                  <c16:uniqueId val="{00000007-3DD5-4B74-B081-85F952A6E788}"/>
                </c:ext>
              </c:extLst>
            </c:dLbl>
            <c:dLbl>
              <c:idx val="14"/>
              <c:delete val="1"/>
              <c:extLst>
                <c:ext xmlns:c15="http://schemas.microsoft.com/office/drawing/2012/chart" uri="{CE6537A1-D6FC-4f65-9D91-7224C49458BB}"/>
                <c:ext xmlns:c16="http://schemas.microsoft.com/office/drawing/2014/chart" uri="{C3380CC4-5D6E-409C-BE32-E72D297353CC}">
                  <c16:uniqueId val="{00000009-3DD5-4B74-B081-85F952A6E788}"/>
                </c:ext>
              </c:extLst>
            </c:dLbl>
            <c:dLbl>
              <c:idx val="16"/>
              <c:delete val="1"/>
              <c:extLst>
                <c:ext xmlns:c15="http://schemas.microsoft.com/office/drawing/2012/chart" uri="{CE6537A1-D6FC-4f65-9D91-7224C49458BB}"/>
                <c:ext xmlns:c16="http://schemas.microsoft.com/office/drawing/2014/chart" uri="{C3380CC4-5D6E-409C-BE32-E72D297353CC}">
                  <c16:uniqueId val="{0000000D-3DD5-4B74-B081-85F952A6E788}"/>
                </c:ext>
              </c:extLst>
            </c:dLbl>
            <c:dLbl>
              <c:idx val="18"/>
              <c:delete val="1"/>
              <c:extLst>
                <c:ext xmlns:c15="http://schemas.microsoft.com/office/drawing/2012/chart" uri="{CE6537A1-D6FC-4f65-9D91-7224C49458BB}"/>
                <c:ext xmlns:c16="http://schemas.microsoft.com/office/drawing/2014/chart" uri="{C3380CC4-5D6E-409C-BE32-E72D297353CC}">
                  <c16:uniqueId val="{00000011-3DD5-4B74-B081-85F952A6E788}"/>
                </c:ext>
              </c:extLst>
            </c:dLbl>
            <c:dLbl>
              <c:idx val="19"/>
              <c:delete val="1"/>
              <c:extLst>
                <c:ext xmlns:c15="http://schemas.microsoft.com/office/drawing/2012/chart" uri="{CE6537A1-D6FC-4f65-9D91-7224C49458BB}"/>
                <c:ext xmlns:c16="http://schemas.microsoft.com/office/drawing/2014/chart" uri="{C3380CC4-5D6E-409C-BE32-E72D297353CC}">
                  <c16:uniqueId val="{00000013-3DD5-4B74-B081-85F952A6E788}"/>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'人口構成（３区分）'!$C$4:$C$24</c:f>
              <c:numCache>
                <c:formatCode>0.0_);[Red]\(0.0\)</c:formatCode>
                <c:ptCount val="21"/>
                <c:pt idx="0">
                  <c:v>22.934950472339001</c:v>
                </c:pt>
                <c:pt idx="1">
                  <c:v>23.890660430839002</c:v>
                </c:pt>
                <c:pt idx="2">
                  <c:v>25.633872710240546</c:v>
                </c:pt>
                <c:pt idx="3">
                  <c:v>24.427261312410181</c:v>
                </c:pt>
                <c:pt idx="4">
                  <c:v>21.363432459691971</c:v>
                </c:pt>
                <c:pt idx="5">
                  <c:v>17.297100650830174</c:v>
                </c:pt>
                <c:pt idx="6">
                  <c:v>15.048748504633997</c:v>
                </c:pt>
                <c:pt idx="7">
                  <c:v>14.22123855746395</c:v>
                </c:pt>
                <c:pt idx="8">
                  <c:v>13.828661223219502</c:v>
                </c:pt>
                <c:pt idx="9">
                  <c:v>13.223447293334811</c:v>
                </c:pt>
                <c:pt idx="10">
                  <c:v>12.419999436617744</c:v>
                </c:pt>
                <c:pt idx="11">
                  <c:v>11.773504960381107</c:v>
                </c:pt>
                <c:pt idx="12">
                  <c:v>11.160518017106634</c:v>
                </c:pt>
                <c:pt idx="13">
                  <c:v>10.746519578606149</c:v>
                </c:pt>
                <c:pt idx="14">
                  <c:v>10.472394075944894</c:v>
                </c:pt>
                <c:pt idx="15">
                  <c:v>10.4309471764563</c:v>
                </c:pt>
                <c:pt idx="16">
                  <c:v>10.31396884785442</c:v>
                </c:pt>
                <c:pt idx="17">
                  <c:v>10.114181116296354</c:v>
                </c:pt>
                <c:pt idx="18">
                  <c:v>9.9517484059483401</c:v>
                </c:pt>
                <c:pt idx="19">
                  <c:v>9.867847242804622</c:v>
                </c:pt>
                <c:pt idx="20">
                  <c:v>9.875157613632588</c:v>
                </c:pt>
              </c:numCache>
            </c:numRef>
          </c:val>
          <c:extLst>
            <c:ext xmlns:c16="http://schemas.microsoft.com/office/drawing/2014/chart" uri="{C3380CC4-5D6E-409C-BE32-E72D297353CC}">
              <c16:uniqueId val="{0000001E-3DD5-4B74-B081-85F952A6E788}"/>
            </c:ext>
          </c:extLst>
        </c:ser>
        <c:ser>
          <c:idx val="1"/>
          <c:order val="1"/>
          <c:tx>
            <c:strRef>
              <c:f>'人口構成（３区分）'!$E$3</c:f>
              <c:strCache>
                <c:ptCount val="1"/>
                <c:pt idx="0">
                  <c:v>15～64歳</c:v>
                </c:pt>
              </c:strCache>
            </c:strRef>
          </c:tx>
          <c:spPr>
            <a:pattFill prst="ltDnDiag">
              <a:fgClr>
                <a:srgbClr val="92D050"/>
              </a:fgClr>
              <a:bgClr>
                <a:schemeClr val="bg1"/>
              </a:bgClr>
            </a:pattFill>
            <a:ln cmpd="sng">
              <a:noFill/>
            </a:ln>
          </c:spPr>
          <c:invertIfNegative val="0"/>
          <c:dPt>
            <c:idx val="10"/>
            <c:invertIfNegative val="0"/>
            <c:bubble3D val="0"/>
            <c:spPr>
              <a:pattFill prst="ltDnDiag">
                <a:fgClr>
                  <a:srgbClr val="92D050"/>
                </a:fgClr>
                <a:bgClr>
                  <a:schemeClr val="bg1"/>
                </a:bgClr>
              </a:pattFill>
              <a:ln w="9525" cmpd="sng">
                <a:noFill/>
                <a:prstDash val="solid"/>
              </a:ln>
            </c:spPr>
            <c:extLst>
              <c:ext xmlns:c16="http://schemas.microsoft.com/office/drawing/2014/chart" uri="{C3380CC4-5D6E-409C-BE32-E72D297353CC}">
                <c16:uniqueId val="{00000020-3DD5-4B74-B081-85F952A6E788}"/>
              </c:ext>
            </c:extLst>
          </c:dPt>
          <c:dPt>
            <c:idx val="11"/>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2-3DD5-4B74-B081-85F952A6E788}"/>
              </c:ext>
            </c:extLst>
          </c:dPt>
          <c:dPt>
            <c:idx val="12"/>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4-3DD5-4B74-B081-85F952A6E788}"/>
              </c:ext>
            </c:extLst>
          </c:dPt>
          <c:dPt>
            <c:idx val="13"/>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6-3DD5-4B74-B081-85F952A6E788}"/>
              </c:ext>
            </c:extLst>
          </c:dPt>
          <c:dPt>
            <c:idx val="14"/>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8-3DD5-4B74-B081-85F952A6E788}"/>
              </c:ext>
            </c:extLst>
          </c:dPt>
          <c:dPt>
            <c:idx val="15"/>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A-3DD5-4B74-B081-85F952A6E788}"/>
              </c:ext>
            </c:extLst>
          </c:dPt>
          <c:dPt>
            <c:idx val="16"/>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C-3DD5-4B74-B081-85F952A6E788}"/>
              </c:ext>
            </c:extLst>
          </c:dPt>
          <c:dPt>
            <c:idx val="17"/>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2E-3DD5-4B74-B081-85F952A6E788}"/>
              </c:ext>
            </c:extLst>
          </c:dPt>
          <c:dPt>
            <c:idx val="18"/>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0-3DD5-4B74-B081-85F952A6E788}"/>
              </c:ext>
            </c:extLst>
          </c:dPt>
          <c:dPt>
            <c:idx val="19"/>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2-3DD5-4B74-B081-85F952A6E788}"/>
              </c:ext>
            </c:extLst>
          </c:dPt>
          <c:dPt>
            <c:idx val="20"/>
            <c:invertIfNegative val="0"/>
            <c:bubble3D val="0"/>
            <c:spPr>
              <a:pattFill prst="ltDnDiag">
                <a:fgClr>
                  <a:srgbClr val="92D050"/>
                </a:fgClr>
                <a:bgClr>
                  <a:schemeClr val="bg1"/>
                </a:bgClr>
              </a:pattFill>
              <a:ln cmpd="sng">
                <a:noFill/>
                <a:prstDash val="dash"/>
              </a:ln>
            </c:spPr>
            <c:extLst>
              <c:ext xmlns:c16="http://schemas.microsoft.com/office/drawing/2014/chart" uri="{C3380CC4-5D6E-409C-BE32-E72D297353CC}">
                <c16:uniqueId val="{00000034-3DD5-4B74-B081-85F952A6E788}"/>
              </c:ext>
            </c:extLst>
          </c:dPt>
          <c:dLbls>
            <c:dLbl>
              <c:idx val="1"/>
              <c:delete val="1"/>
              <c:extLst>
                <c:ext xmlns:c15="http://schemas.microsoft.com/office/drawing/2012/chart" uri="{CE6537A1-D6FC-4f65-9D91-7224C49458BB}"/>
                <c:ext xmlns:c16="http://schemas.microsoft.com/office/drawing/2014/chart" uri="{C3380CC4-5D6E-409C-BE32-E72D297353CC}">
                  <c16:uniqueId val="{00000035-3DD5-4B74-B081-85F952A6E788}"/>
                </c:ext>
              </c:extLst>
            </c:dLbl>
            <c:dLbl>
              <c:idx val="2"/>
              <c:delete val="1"/>
              <c:extLst>
                <c:ext xmlns:c15="http://schemas.microsoft.com/office/drawing/2012/chart" uri="{CE6537A1-D6FC-4f65-9D91-7224C49458BB}"/>
                <c:ext xmlns:c16="http://schemas.microsoft.com/office/drawing/2014/chart" uri="{C3380CC4-5D6E-409C-BE32-E72D297353CC}">
                  <c16:uniqueId val="{00000036-3DD5-4B74-B081-85F952A6E788}"/>
                </c:ext>
              </c:extLst>
            </c:dLbl>
            <c:dLbl>
              <c:idx val="3"/>
              <c:delete val="1"/>
              <c:extLst>
                <c:ext xmlns:c15="http://schemas.microsoft.com/office/drawing/2012/chart" uri="{CE6537A1-D6FC-4f65-9D91-7224C49458BB}"/>
                <c:ext xmlns:c16="http://schemas.microsoft.com/office/drawing/2014/chart" uri="{C3380CC4-5D6E-409C-BE32-E72D297353CC}">
                  <c16:uniqueId val="{00000037-3DD5-4B74-B081-85F952A6E788}"/>
                </c:ext>
              </c:extLst>
            </c:dLbl>
            <c:dLbl>
              <c:idx val="4"/>
              <c:delete val="1"/>
              <c:extLst>
                <c:ext xmlns:c15="http://schemas.microsoft.com/office/drawing/2012/chart" uri="{CE6537A1-D6FC-4f65-9D91-7224C49458BB}"/>
                <c:ext xmlns:c16="http://schemas.microsoft.com/office/drawing/2014/chart" uri="{C3380CC4-5D6E-409C-BE32-E72D297353CC}">
                  <c16:uniqueId val="{00000038-3DD5-4B74-B081-85F952A6E788}"/>
                </c:ext>
              </c:extLst>
            </c:dLbl>
            <c:dLbl>
              <c:idx val="5"/>
              <c:delete val="1"/>
              <c:extLst>
                <c:ext xmlns:c15="http://schemas.microsoft.com/office/drawing/2012/chart" uri="{CE6537A1-D6FC-4f65-9D91-7224C49458BB}"/>
                <c:ext xmlns:c16="http://schemas.microsoft.com/office/drawing/2014/chart" uri="{C3380CC4-5D6E-409C-BE32-E72D297353CC}">
                  <c16:uniqueId val="{00000039-3DD5-4B74-B081-85F952A6E788}"/>
                </c:ext>
              </c:extLst>
            </c:dLbl>
            <c:dLbl>
              <c:idx val="7"/>
              <c:delete val="1"/>
              <c:extLst>
                <c:ext xmlns:c15="http://schemas.microsoft.com/office/drawing/2012/chart" uri="{CE6537A1-D6FC-4f65-9D91-7224C49458BB}"/>
                <c:ext xmlns:c16="http://schemas.microsoft.com/office/drawing/2014/chart" uri="{C3380CC4-5D6E-409C-BE32-E72D297353CC}">
                  <c16:uniqueId val="{0000003A-3DD5-4B74-B081-85F952A6E788}"/>
                </c:ext>
              </c:extLst>
            </c:dLbl>
            <c:dLbl>
              <c:idx val="8"/>
              <c:delete val="1"/>
              <c:extLst>
                <c:ext xmlns:c15="http://schemas.microsoft.com/office/drawing/2012/chart" uri="{CE6537A1-D6FC-4f65-9D91-7224C49458BB}"/>
                <c:ext xmlns:c16="http://schemas.microsoft.com/office/drawing/2014/chart" uri="{C3380CC4-5D6E-409C-BE32-E72D297353CC}">
                  <c16:uniqueId val="{0000003B-3DD5-4B74-B081-85F952A6E788}"/>
                </c:ext>
              </c:extLst>
            </c:dLbl>
            <c:dLbl>
              <c:idx val="9"/>
              <c:delete val="1"/>
              <c:extLst>
                <c:ext xmlns:c15="http://schemas.microsoft.com/office/drawing/2012/chart" uri="{CE6537A1-D6FC-4f65-9D91-7224C49458BB}"/>
                <c:ext xmlns:c16="http://schemas.microsoft.com/office/drawing/2014/chart" uri="{C3380CC4-5D6E-409C-BE32-E72D297353CC}">
                  <c16:uniqueId val="{0000003C-3DD5-4B74-B081-85F952A6E788}"/>
                </c:ext>
              </c:extLst>
            </c:dLbl>
            <c:dLbl>
              <c:idx val="11"/>
              <c:delete val="1"/>
              <c:extLst>
                <c:ext xmlns:c15="http://schemas.microsoft.com/office/drawing/2012/chart" uri="{CE6537A1-D6FC-4f65-9D91-7224C49458BB}"/>
                <c:ext xmlns:c16="http://schemas.microsoft.com/office/drawing/2014/chart" uri="{C3380CC4-5D6E-409C-BE32-E72D297353CC}">
                  <c16:uniqueId val="{00000022-3DD5-4B74-B081-85F952A6E788}"/>
                </c:ext>
              </c:extLst>
            </c:dLbl>
            <c:dLbl>
              <c:idx val="12"/>
              <c:delete val="1"/>
              <c:extLst>
                <c:ext xmlns:c15="http://schemas.microsoft.com/office/drawing/2012/chart" uri="{CE6537A1-D6FC-4f65-9D91-7224C49458BB}"/>
                <c:ext xmlns:c16="http://schemas.microsoft.com/office/drawing/2014/chart" uri="{C3380CC4-5D6E-409C-BE32-E72D297353CC}">
                  <c16:uniqueId val="{00000024-3DD5-4B74-B081-85F952A6E788}"/>
                </c:ext>
              </c:extLst>
            </c:dLbl>
            <c:dLbl>
              <c:idx val="13"/>
              <c:delete val="1"/>
              <c:extLst>
                <c:ext xmlns:c15="http://schemas.microsoft.com/office/drawing/2012/chart" uri="{CE6537A1-D6FC-4f65-9D91-7224C49458BB}"/>
                <c:ext xmlns:c16="http://schemas.microsoft.com/office/drawing/2014/chart" uri="{C3380CC4-5D6E-409C-BE32-E72D297353CC}">
                  <c16:uniqueId val="{00000026-3DD5-4B74-B081-85F952A6E788}"/>
                </c:ext>
              </c:extLst>
            </c:dLbl>
            <c:dLbl>
              <c:idx val="14"/>
              <c:delete val="1"/>
              <c:extLst>
                <c:ext xmlns:c15="http://schemas.microsoft.com/office/drawing/2012/chart" uri="{CE6537A1-D6FC-4f65-9D91-7224C49458BB}"/>
                <c:ext xmlns:c16="http://schemas.microsoft.com/office/drawing/2014/chart" uri="{C3380CC4-5D6E-409C-BE32-E72D297353CC}">
                  <c16:uniqueId val="{00000028-3DD5-4B74-B081-85F952A6E788}"/>
                </c:ext>
              </c:extLst>
            </c:dLbl>
            <c:dLbl>
              <c:idx val="16"/>
              <c:delete val="1"/>
              <c:extLst>
                <c:ext xmlns:c15="http://schemas.microsoft.com/office/drawing/2012/chart" uri="{CE6537A1-D6FC-4f65-9D91-7224C49458BB}"/>
                <c:ext xmlns:c16="http://schemas.microsoft.com/office/drawing/2014/chart" uri="{C3380CC4-5D6E-409C-BE32-E72D297353CC}">
                  <c16:uniqueId val="{0000002C-3DD5-4B74-B081-85F952A6E788}"/>
                </c:ext>
              </c:extLst>
            </c:dLbl>
            <c:dLbl>
              <c:idx val="18"/>
              <c:delete val="1"/>
              <c:extLst>
                <c:ext xmlns:c15="http://schemas.microsoft.com/office/drawing/2012/chart" uri="{CE6537A1-D6FC-4f65-9D91-7224C49458BB}"/>
                <c:ext xmlns:c16="http://schemas.microsoft.com/office/drawing/2014/chart" uri="{C3380CC4-5D6E-409C-BE32-E72D297353CC}">
                  <c16:uniqueId val="{00000030-3DD5-4B74-B081-85F952A6E788}"/>
                </c:ext>
              </c:extLst>
            </c:dLbl>
            <c:dLbl>
              <c:idx val="19"/>
              <c:delete val="1"/>
              <c:extLst>
                <c:ext xmlns:c15="http://schemas.microsoft.com/office/drawing/2012/chart" uri="{CE6537A1-D6FC-4f65-9D91-7224C49458BB}"/>
                <c:ext xmlns:c16="http://schemas.microsoft.com/office/drawing/2014/chart" uri="{C3380CC4-5D6E-409C-BE32-E72D297353CC}">
                  <c16:uniqueId val="{00000032-3DD5-4B74-B081-85F952A6E788}"/>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'人口構成（３区分）'!$E$4:$E$24</c:f>
              <c:numCache>
                <c:formatCode>#,##0.0_ </c:formatCode>
                <c:ptCount val="21"/>
                <c:pt idx="0">
                  <c:v>72.505767824828169</c:v>
                </c:pt>
                <c:pt idx="1">
                  <c:v>70.941620475350632</c:v>
                </c:pt>
                <c:pt idx="2">
                  <c:v>68.315084388453371</c:v>
                </c:pt>
                <c:pt idx="3">
                  <c:v>68.326243903176703</c:v>
                </c:pt>
                <c:pt idx="4">
                  <c:v>70.362456187550464</c:v>
                </c:pt>
                <c:pt idx="5">
                  <c:v>73.006765017711331</c:v>
                </c:pt>
                <c:pt idx="6">
                  <c:v>73.018216561452505</c:v>
                </c:pt>
                <c:pt idx="7">
                  <c:v>70.815056487655397</c:v>
                </c:pt>
                <c:pt idx="8">
                  <c:v>67.513822587493394</c:v>
                </c:pt>
                <c:pt idx="9">
                  <c:v>64.387391437010493</c:v>
                </c:pt>
                <c:pt idx="10">
                  <c:v>61.346727953907646</c:v>
                </c:pt>
                <c:pt idx="11">
                  <c:v>60.372746405001763</c:v>
                </c:pt>
                <c:pt idx="12">
                  <c:v>60.507876255176328</c:v>
                </c:pt>
                <c:pt idx="13">
                  <c:v>59.819508633392481</c:v>
                </c:pt>
                <c:pt idx="14">
                  <c:v>58.071609442601499</c:v>
                </c:pt>
                <c:pt idx="15">
                  <c:v>55.095153404857747</c:v>
                </c:pt>
                <c:pt idx="16">
                  <c:v>53.481110467674633</c:v>
                </c:pt>
                <c:pt idx="17">
                  <c:v>52.658092850806284</c:v>
                </c:pt>
                <c:pt idx="18">
                  <c:v>52.495201777301816</c:v>
                </c:pt>
                <c:pt idx="19">
                  <c:v>52.694761154380728</c:v>
                </c:pt>
                <c:pt idx="20">
                  <c:v>52.463327570731131</c:v>
                </c:pt>
              </c:numCache>
            </c:numRef>
          </c:val>
          <c:extLst>
            <c:ext xmlns:c16="http://schemas.microsoft.com/office/drawing/2014/chart" uri="{C3380CC4-5D6E-409C-BE32-E72D297353CC}">
              <c16:uniqueId val="{0000003D-3DD5-4B74-B081-85F952A6E788}"/>
            </c:ext>
          </c:extLst>
        </c:ser>
        <c:ser>
          <c:idx val="2"/>
          <c:order val="2"/>
          <c:tx>
            <c:strRef>
              <c:f>'人口構成（３区分）'!$G$3</c:f>
              <c:strCache>
                <c:ptCount val="1"/>
                <c:pt idx="0">
                  <c:v>65歳以上</c:v>
                </c:pt>
              </c:strCache>
            </c:strRef>
          </c:tx>
          <c:spPr>
            <a:pattFill prst="pct90">
              <a:fgClr>
                <a:srgbClr val="FFC000"/>
              </a:fgClr>
              <a:bgClr>
                <a:schemeClr val="bg1"/>
              </a:bgClr>
            </a:pattFill>
            <a:ln>
              <a:noFill/>
            </a:ln>
          </c:spPr>
          <c:invertIfNegative val="0"/>
          <c:dPt>
            <c:idx val="10"/>
            <c:invertIfNegative val="0"/>
            <c:bubble3D val="0"/>
            <c:spPr>
              <a:pattFill prst="pct90">
                <a:fgClr>
                  <a:srgbClr val="FFC000"/>
                </a:fgClr>
                <a:bgClr>
                  <a:schemeClr val="bg1"/>
                </a:bgClr>
              </a:pattFill>
              <a:ln w="9525">
                <a:noFill/>
                <a:prstDash val="solid"/>
              </a:ln>
            </c:spPr>
            <c:extLst>
              <c:ext xmlns:c16="http://schemas.microsoft.com/office/drawing/2014/chart" uri="{C3380CC4-5D6E-409C-BE32-E72D297353CC}">
                <c16:uniqueId val="{0000003F-3DD5-4B74-B081-85F952A6E788}"/>
              </c:ext>
            </c:extLst>
          </c:dPt>
          <c:dPt>
            <c:idx val="11"/>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1-3DD5-4B74-B081-85F952A6E788}"/>
              </c:ext>
            </c:extLst>
          </c:dPt>
          <c:dPt>
            <c:idx val="12"/>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3-3DD5-4B74-B081-85F952A6E788}"/>
              </c:ext>
            </c:extLst>
          </c:dPt>
          <c:dPt>
            <c:idx val="13"/>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5-3DD5-4B74-B081-85F952A6E788}"/>
              </c:ext>
            </c:extLst>
          </c:dPt>
          <c:dPt>
            <c:idx val="14"/>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7-3DD5-4B74-B081-85F952A6E788}"/>
              </c:ext>
            </c:extLst>
          </c:dPt>
          <c:dPt>
            <c:idx val="15"/>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9-3DD5-4B74-B081-85F952A6E788}"/>
              </c:ext>
            </c:extLst>
          </c:dPt>
          <c:dPt>
            <c:idx val="16"/>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B-3DD5-4B74-B081-85F952A6E788}"/>
              </c:ext>
            </c:extLst>
          </c:dPt>
          <c:dPt>
            <c:idx val="17"/>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D-3DD5-4B74-B081-85F952A6E788}"/>
              </c:ext>
            </c:extLst>
          </c:dPt>
          <c:dPt>
            <c:idx val="18"/>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4F-3DD5-4B74-B081-85F952A6E788}"/>
              </c:ext>
            </c:extLst>
          </c:dPt>
          <c:dPt>
            <c:idx val="19"/>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51-3DD5-4B74-B081-85F952A6E788}"/>
              </c:ext>
            </c:extLst>
          </c:dPt>
          <c:dPt>
            <c:idx val="20"/>
            <c:invertIfNegative val="0"/>
            <c:bubble3D val="0"/>
            <c:spPr>
              <a:pattFill prst="pct90">
                <a:fgClr>
                  <a:srgbClr val="FFC000"/>
                </a:fgClr>
                <a:bgClr>
                  <a:schemeClr val="bg1"/>
                </a:bgClr>
              </a:pattFill>
              <a:ln>
                <a:noFill/>
                <a:prstDash val="dash"/>
              </a:ln>
            </c:spPr>
            <c:extLst>
              <c:ext xmlns:c16="http://schemas.microsoft.com/office/drawing/2014/chart" uri="{C3380CC4-5D6E-409C-BE32-E72D297353CC}">
                <c16:uniqueId val="{00000053-3DD5-4B74-B081-85F952A6E788}"/>
              </c:ext>
            </c:extLst>
          </c:dPt>
          <c:dLbls>
            <c:dLbl>
              <c:idx val="0"/>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4-3DD5-4B74-B081-85F952A6E788}"/>
                </c:ext>
              </c:extLst>
            </c:dLbl>
            <c:dLbl>
              <c:idx val="1"/>
              <c:delete val="1"/>
              <c:extLst>
                <c:ext xmlns:c15="http://schemas.microsoft.com/office/drawing/2012/chart" uri="{CE6537A1-D6FC-4f65-9D91-7224C49458BB}"/>
                <c:ext xmlns:c16="http://schemas.microsoft.com/office/drawing/2014/chart" uri="{C3380CC4-5D6E-409C-BE32-E72D297353CC}">
                  <c16:uniqueId val="{00000055-3DD5-4B74-B081-85F952A6E788}"/>
                </c:ext>
              </c:extLst>
            </c:dLbl>
            <c:dLbl>
              <c:idx val="2"/>
              <c:delete val="1"/>
              <c:extLst>
                <c:ext xmlns:c15="http://schemas.microsoft.com/office/drawing/2012/chart" uri="{CE6537A1-D6FC-4f65-9D91-7224C49458BB}"/>
                <c:ext xmlns:c16="http://schemas.microsoft.com/office/drawing/2014/chart" uri="{C3380CC4-5D6E-409C-BE32-E72D297353CC}">
                  <c16:uniqueId val="{00000056-3DD5-4B74-B081-85F952A6E788}"/>
                </c:ext>
              </c:extLst>
            </c:dLbl>
            <c:dLbl>
              <c:idx val="3"/>
              <c:delete val="1"/>
              <c:extLst>
                <c:ext xmlns:c15="http://schemas.microsoft.com/office/drawing/2012/chart" uri="{CE6537A1-D6FC-4f65-9D91-7224C49458BB}"/>
                <c:ext xmlns:c16="http://schemas.microsoft.com/office/drawing/2014/chart" uri="{C3380CC4-5D6E-409C-BE32-E72D297353CC}">
                  <c16:uniqueId val="{00000057-3DD5-4B74-B081-85F952A6E788}"/>
                </c:ext>
              </c:extLst>
            </c:dLbl>
            <c:dLbl>
              <c:idx val="4"/>
              <c:delete val="1"/>
              <c:extLst>
                <c:ext xmlns:c15="http://schemas.microsoft.com/office/drawing/2012/chart" uri="{CE6537A1-D6FC-4f65-9D91-7224C49458BB}"/>
                <c:ext xmlns:c16="http://schemas.microsoft.com/office/drawing/2014/chart" uri="{C3380CC4-5D6E-409C-BE32-E72D297353CC}">
                  <c16:uniqueId val="{00000058-3DD5-4B74-B081-85F952A6E788}"/>
                </c:ext>
              </c:extLst>
            </c:dLbl>
            <c:dLbl>
              <c:idx val="5"/>
              <c:delete val="1"/>
              <c:extLst>
                <c:ext xmlns:c15="http://schemas.microsoft.com/office/drawing/2012/chart" uri="{CE6537A1-D6FC-4f65-9D91-7224C49458BB}"/>
                <c:ext xmlns:c16="http://schemas.microsoft.com/office/drawing/2014/chart" uri="{C3380CC4-5D6E-409C-BE32-E72D297353CC}">
                  <c16:uniqueId val="{00000059-3DD5-4B74-B081-85F952A6E788}"/>
                </c:ext>
              </c:extLst>
            </c:dLbl>
            <c:dLbl>
              <c:idx val="7"/>
              <c:delete val="1"/>
              <c:extLst>
                <c:ext xmlns:c15="http://schemas.microsoft.com/office/drawing/2012/chart" uri="{CE6537A1-D6FC-4f65-9D91-7224C49458BB}"/>
                <c:ext xmlns:c16="http://schemas.microsoft.com/office/drawing/2014/chart" uri="{C3380CC4-5D6E-409C-BE32-E72D297353CC}">
                  <c16:uniqueId val="{0000005A-3DD5-4B74-B081-85F952A6E788}"/>
                </c:ext>
              </c:extLst>
            </c:dLbl>
            <c:dLbl>
              <c:idx val="8"/>
              <c:delete val="1"/>
              <c:extLst>
                <c:ext xmlns:c15="http://schemas.microsoft.com/office/drawing/2012/chart" uri="{CE6537A1-D6FC-4f65-9D91-7224C49458BB}"/>
                <c:ext xmlns:c16="http://schemas.microsoft.com/office/drawing/2014/chart" uri="{C3380CC4-5D6E-409C-BE32-E72D297353CC}">
                  <c16:uniqueId val="{0000005B-3DD5-4B74-B081-85F952A6E788}"/>
                </c:ext>
              </c:extLst>
            </c:dLbl>
            <c:dLbl>
              <c:idx val="9"/>
              <c:delete val="1"/>
              <c:extLst>
                <c:ext xmlns:c15="http://schemas.microsoft.com/office/drawing/2012/chart" uri="{CE6537A1-D6FC-4f65-9D91-7224C49458BB}"/>
                <c:ext xmlns:c16="http://schemas.microsoft.com/office/drawing/2014/chart" uri="{C3380CC4-5D6E-409C-BE32-E72D297353CC}">
                  <c16:uniqueId val="{0000005C-3DD5-4B74-B081-85F952A6E788}"/>
                </c:ext>
              </c:extLst>
            </c:dLbl>
            <c:dLbl>
              <c:idx val="10"/>
              <c:spPr>
                <a:ln>
                  <a:prstDash val="solid"/>
                </a:ln>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extLst>
                <c:ext xmlns:c16="http://schemas.microsoft.com/office/drawing/2014/chart" uri="{C3380CC4-5D6E-409C-BE32-E72D297353CC}">
                  <c16:uniqueId val="{0000003F-3DD5-4B74-B081-85F952A6E788}"/>
                </c:ext>
              </c:extLst>
            </c:dLbl>
            <c:dLbl>
              <c:idx val="11"/>
              <c:delete val="1"/>
              <c:extLst>
                <c:ext xmlns:c15="http://schemas.microsoft.com/office/drawing/2012/chart" uri="{CE6537A1-D6FC-4f65-9D91-7224C49458BB}"/>
                <c:ext xmlns:c16="http://schemas.microsoft.com/office/drawing/2014/chart" uri="{C3380CC4-5D6E-409C-BE32-E72D297353CC}">
                  <c16:uniqueId val="{00000041-3DD5-4B74-B081-85F952A6E788}"/>
                </c:ext>
              </c:extLst>
            </c:dLbl>
            <c:dLbl>
              <c:idx val="12"/>
              <c:delete val="1"/>
              <c:extLst>
                <c:ext xmlns:c15="http://schemas.microsoft.com/office/drawing/2012/chart" uri="{CE6537A1-D6FC-4f65-9D91-7224C49458BB}"/>
                <c:ext xmlns:c16="http://schemas.microsoft.com/office/drawing/2014/chart" uri="{C3380CC4-5D6E-409C-BE32-E72D297353CC}">
                  <c16:uniqueId val="{00000043-3DD5-4B74-B081-85F952A6E788}"/>
                </c:ext>
              </c:extLst>
            </c:dLbl>
            <c:dLbl>
              <c:idx val="13"/>
              <c:delete val="1"/>
              <c:extLst>
                <c:ext xmlns:c15="http://schemas.microsoft.com/office/drawing/2012/chart" uri="{CE6537A1-D6FC-4f65-9D91-7224C49458BB}"/>
                <c:ext xmlns:c16="http://schemas.microsoft.com/office/drawing/2014/chart" uri="{C3380CC4-5D6E-409C-BE32-E72D297353CC}">
                  <c16:uniqueId val="{00000045-3DD5-4B74-B081-85F952A6E788}"/>
                </c:ext>
              </c:extLst>
            </c:dLbl>
            <c:dLbl>
              <c:idx val="14"/>
              <c:delete val="1"/>
              <c:extLst>
                <c:ext xmlns:c15="http://schemas.microsoft.com/office/drawing/2012/chart" uri="{CE6537A1-D6FC-4f65-9D91-7224C49458BB}"/>
                <c:ext xmlns:c16="http://schemas.microsoft.com/office/drawing/2014/chart" uri="{C3380CC4-5D6E-409C-BE32-E72D297353CC}">
                  <c16:uniqueId val="{00000047-3DD5-4B74-B081-85F952A6E788}"/>
                </c:ext>
              </c:extLst>
            </c:dLbl>
            <c:dLbl>
              <c:idx val="16"/>
              <c:delete val="1"/>
              <c:extLst>
                <c:ext xmlns:c15="http://schemas.microsoft.com/office/drawing/2012/chart" uri="{CE6537A1-D6FC-4f65-9D91-7224C49458BB}"/>
                <c:ext xmlns:c16="http://schemas.microsoft.com/office/drawing/2014/chart" uri="{C3380CC4-5D6E-409C-BE32-E72D297353CC}">
                  <c16:uniqueId val="{0000004B-3DD5-4B74-B081-85F952A6E788}"/>
                </c:ext>
              </c:extLst>
            </c:dLbl>
            <c:dLbl>
              <c:idx val="18"/>
              <c:delete val="1"/>
              <c:extLst>
                <c:ext xmlns:c15="http://schemas.microsoft.com/office/drawing/2012/chart" uri="{CE6537A1-D6FC-4f65-9D91-7224C49458BB}"/>
                <c:ext xmlns:c16="http://schemas.microsoft.com/office/drawing/2014/chart" uri="{C3380CC4-5D6E-409C-BE32-E72D297353CC}">
                  <c16:uniqueId val="{0000004F-3DD5-4B74-B081-85F952A6E788}"/>
                </c:ext>
              </c:extLst>
            </c:dLbl>
            <c:dLbl>
              <c:idx val="19"/>
              <c:delete val="1"/>
              <c:extLst>
                <c:ext xmlns:c15="http://schemas.microsoft.com/office/drawing/2012/chart" uri="{CE6537A1-D6FC-4f65-9D91-7224C49458BB}"/>
                <c:ext xmlns:c16="http://schemas.microsoft.com/office/drawing/2014/chart" uri="{C3380CC4-5D6E-409C-BE32-E72D297353CC}">
                  <c16:uniqueId val="{00000051-3DD5-4B74-B081-85F952A6E788}"/>
                </c:ext>
              </c:extLst>
            </c:dLbl>
            <c:spPr>
              <a:noFill/>
              <a:ln>
                <a:noFill/>
              </a:ln>
              <a:effectLst/>
            </c:spPr>
            <c:txPr>
              <a:bodyPr/>
              <a:lstStyle/>
              <a:p>
                <a:pPr>
                  <a:defRPr sz="1100" b="1">
                    <a:latin typeface="游ゴシック" panose="020B0400000000000000" pitchFamily="50" charset="-128"/>
                    <a:ea typeface="游ゴシック" panose="020B0400000000000000"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'人口構成（３区分）'!$A$4:$A$24</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'人口構成（３区分）'!$G$4:$G$24</c:f>
              <c:numCache>
                <c:formatCode>#,##0.0_ </c:formatCode>
                <c:ptCount val="21"/>
                <c:pt idx="0">
                  <c:v>4.5592817028328323</c:v>
                </c:pt>
                <c:pt idx="1">
                  <c:v>5.1677190938103639</c:v>
                </c:pt>
                <c:pt idx="2">
                  <c:v>6.0510429013060749</c:v>
                </c:pt>
                <c:pt idx="3">
                  <c:v>7.2464947844131142</c:v>
                </c:pt>
                <c:pt idx="4">
                  <c:v>8.2741113527575507</c:v>
                </c:pt>
                <c:pt idx="5">
                  <c:v>9.6961343314584951</c:v>
                </c:pt>
                <c:pt idx="6">
                  <c:v>11.933034933913506</c:v>
                </c:pt>
                <c:pt idx="7">
                  <c:v>14.96370495488064</c:v>
                </c:pt>
                <c:pt idx="8">
                  <c:v>18.657516189287104</c:v>
                </c:pt>
                <c:pt idx="9">
                  <c:v>22.389161269654707</c:v>
                </c:pt>
                <c:pt idx="10">
                  <c:v>26.233272609474618</c:v>
                </c:pt>
                <c:pt idx="11">
                  <c:v>27.853748634617119</c:v>
                </c:pt>
                <c:pt idx="12">
                  <c:v>28.331605727717037</c:v>
                </c:pt>
                <c:pt idx="13">
                  <c:v>29.433971788001369</c:v>
                </c:pt>
                <c:pt idx="14">
                  <c:v>31.455996481453603</c:v>
                </c:pt>
                <c:pt idx="15">
                  <c:v>34.473899418685946</c:v>
                </c:pt>
                <c:pt idx="16">
                  <c:v>36.204920684470949</c:v>
                </c:pt>
                <c:pt idx="17">
                  <c:v>37.227726032897358</c:v>
                </c:pt>
                <c:pt idx="18">
                  <c:v>37.553049816749855</c:v>
                </c:pt>
                <c:pt idx="19">
                  <c:v>37.43739160281465</c:v>
                </c:pt>
                <c:pt idx="20">
                  <c:v>37.661514815636266</c:v>
                </c:pt>
              </c:numCache>
            </c:numRef>
          </c:val>
          <c:extLst>
            <c:ext xmlns:c16="http://schemas.microsoft.com/office/drawing/2014/chart" uri="{C3380CC4-5D6E-409C-BE32-E72D297353CC}">
              <c16:uniqueId val="{0000005D-3DD5-4B74-B081-85F952A6E788}"/>
            </c:ext>
          </c:extLst>
        </c:ser>
        <c:dLbls>
          <c:showLegendKey val="0"/>
          <c:showVal val="0"/>
          <c:showCatName val="0"/>
          <c:showSerName val="0"/>
          <c:showPercent val="0"/>
          <c:showBubbleSize val="0"/>
        </c:dLbls>
        <c:gapWidth val="50"/>
        <c:overlap val="100"/>
        <c:serLines/>
        <c:axId val="87055744"/>
        <c:axId val="87057920"/>
      </c:barChart>
      <c:catAx>
        <c:axId val="87055744"/>
        <c:scaling>
          <c:orientation val="minMax"/>
        </c:scaling>
        <c:delete val="0"/>
        <c:axPos val="b"/>
        <c:numFmt formatCode="General" sourceLinked="1"/>
        <c:majorTickMark val="in"/>
        <c:minorTickMark val="none"/>
        <c:tickLblPos val="nextTo"/>
        <c:txPr>
          <a:bodyPr/>
          <a:lstStyle/>
          <a:p>
            <a:pPr>
              <a:defRPr sz="900" b="0">
                <a:latin typeface="游ゴシック" panose="020B0400000000000000" pitchFamily="50" charset="-128"/>
                <a:ea typeface="游ゴシック" panose="020B0400000000000000" pitchFamily="50" charset="-128"/>
              </a:defRPr>
            </a:pPr>
            <a:endParaRPr lang="ja-JP"/>
          </a:p>
        </c:txPr>
        <c:crossAx val="87057920"/>
        <c:crosses val="autoZero"/>
        <c:auto val="1"/>
        <c:lblAlgn val="ctr"/>
        <c:lblOffset val="5"/>
        <c:noMultiLvlLbl val="0"/>
      </c:catAx>
      <c:valAx>
        <c:axId val="87057920"/>
        <c:scaling>
          <c:orientation val="minMax"/>
        </c:scaling>
        <c:delete val="0"/>
        <c:axPos val="l"/>
        <c:majorGridlines/>
        <c:numFmt formatCode="0%" sourceLinked="0"/>
        <c:majorTickMark val="in"/>
        <c:minorTickMark val="none"/>
        <c:tickLblPos val="nextTo"/>
        <c:txPr>
          <a:bodyPr/>
          <a:lstStyle/>
          <a:p>
            <a:pPr>
              <a:defRPr sz="900" b="0">
                <a:latin typeface="游ゴシック" panose="020B0400000000000000" pitchFamily="50" charset="-128"/>
                <a:ea typeface="游ゴシック" panose="020B0400000000000000" pitchFamily="50" charset="-128"/>
              </a:defRPr>
            </a:pPr>
            <a:endParaRPr lang="ja-JP"/>
          </a:p>
        </c:txPr>
        <c:crossAx val="87055744"/>
        <c:crosses val="autoZero"/>
        <c:crossBetween val="between"/>
        <c:majorUnit val="0.1"/>
      </c:valAx>
    </c:plotArea>
    <c:legend>
      <c:legendPos val="b"/>
      <c:layout>
        <c:manualLayout>
          <c:xMode val="edge"/>
          <c:yMode val="edge"/>
          <c:x val="0.34365760979324383"/>
          <c:y val="0.91305535295246554"/>
          <c:w val="0.44669488359826021"/>
          <c:h val="6.0491285488247289E-2"/>
        </c:manualLayout>
      </c:layout>
      <c:overlay val="0"/>
      <c:spPr>
        <a:ln>
          <a:solidFill>
            <a:schemeClr val="bg1">
              <a:lumMod val="75000"/>
            </a:schemeClr>
          </a:solidFill>
        </a:ln>
      </c:spPr>
      <c:txPr>
        <a:bodyPr/>
        <a:lstStyle/>
        <a:p>
          <a:pPr>
            <a:defRPr sz="900">
              <a:latin typeface="游ゴシック" panose="020B0400000000000000" pitchFamily="50" charset="-128"/>
              <a:ea typeface="游ゴシック" panose="020B0400000000000000" pitchFamily="50" charset="-128"/>
              <a:cs typeface="Meiryo UI" panose="020B0604030504040204" pitchFamily="50" charset="-128"/>
            </a:defRPr>
          </a:pPr>
          <a:endParaRPr lang="ja-JP"/>
        </a:p>
      </c:txPr>
    </c:legend>
    <c:plotVisOnly val="1"/>
    <c:dispBlanksAs val="gap"/>
    <c:showDLblsOverMax val="0"/>
  </c:chart>
  <c:spPr>
    <a:ln>
      <a:noFill/>
    </a:ln>
  </c:sp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'人口構成（３区分）'!$A$4</c:f>
              <c:strCache>
                <c:ptCount val="1"/>
                <c:pt idx="0">
                  <c:v>   0  ～  14  歳</c:v>
                </c:pt>
              </c:strCache>
            </c:strRef>
          </c:tx>
          <c:spPr>
            <a:solidFill>
              <a:schemeClr val="accent1">
                <a:lumMod val="40000"/>
                <a:lumOff val="6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89B2-4C17-8977-1BDAB72E38A5}"/>
                </c:ext>
              </c:extLst>
            </c:dLbl>
            <c:dLbl>
              <c:idx val="2"/>
              <c:delete val="1"/>
              <c:extLst>
                <c:ext xmlns:c15="http://schemas.microsoft.com/office/drawing/2012/chart" uri="{CE6537A1-D6FC-4f65-9D91-7224C49458BB}"/>
                <c:ext xmlns:c16="http://schemas.microsoft.com/office/drawing/2014/chart" uri="{C3380CC4-5D6E-409C-BE32-E72D297353CC}">
                  <c16:uniqueId val="{00000001-89B2-4C17-8977-1BDAB72E38A5}"/>
                </c:ext>
              </c:extLst>
            </c:dLbl>
            <c:dLbl>
              <c:idx val="3"/>
              <c:delete val="1"/>
              <c:extLst>
                <c:ext xmlns:c15="http://schemas.microsoft.com/office/drawing/2012/chart" uri="{CE6537A1-D6FC-4f65-9D91-7224C49458BB}"/>
                <c:ext xmlns:c16="http://schemas.microsoft.com/office/drawing/2014/chart" uri="{C3380CC4-5D6E-409C-BE32-E72D297353CC}">
                  <c16:uniqueId val="{00000002-89B2-4C17-8977-1BDAB72E38A5}"/>
                </c:ext>
              </c:extLst>
            </c:dLbl>
            <c:dLbl>
              <c:idx val="4"/>
              <c:delete val="1"/>
              <c:extLst>
                <c:ext xmlns:c15="http://schemas.microsoft.com/office/drawing/2012/chart" uri="{CE6537A1-D6FC-4f65-9D91-7224C49458BB}"/>
                <c:ext xmlns:c16="http://schemas.microsoft.com/office/drawing/2014/chart" uri="{C3380CC4-5D6E-409C-BE32-E72D297353CC}">
                  <c16:uniqueId val="{00000003-89B2-4C17-8977-1BDAB72E38A5}"/>
                </c:ext>
              </c:extLst>
            </c:dLbl>
            <c:dLbl>
              <c:idx val="5"/>
              <c:delete val="1"/>
              <c:extLst>
                <c:ext xmlns:c15="http://schemas.microsoft.com/office/drawing/2012/chart" uri="{CE6537A1-D6FC-4f65-9D91-7224C49458BB}"/>
                <c:ext xmlns:c16="http://schemas.microsoft.com/office/drawing/2014/chart" uri="{C3380CC4-5D6E-409C-BE32-E72D297353CC}">
                  <c16:uniqueId val="{00000004-89B2-4C17-8977-1BDAB72E38A5}"/>
                </c:ext>
              </c:extLst>
            </c:dLbl>
            <c:dLbl>
              <c:idx val="7"/>
              <c:delete val="1"/>
              <c:extLst>
                <c:ext xmlns:c15="http://schemas.microsoft.com/office/drawing/2012/chart" uri="{CE6537A1-D6FC-4f65-9D91-7224C49458BB}"/>
                <c:ext xmlns:c16="http://schemas.microsoft.com/office/drawing/2014/chart" uri="{C3380CC4-5D6E-409C-BE32-E72D297353CC}">
                  <c16:uniqueId val="{00000005-89B2-4C17-8977-1BDAB72E38A5}"/>
                </c:ext>
              </c:extLst>
            </c:dLbl>
            <c:dLbl>
              <c:idx val="8"/>
              <c:delete val="1"/>
              <c:extLst>
                <c:ext xmlns:c15="http://schemas.microsoft.com/office/drawing/2012/chart" uri="{CE6537A1-D6FC-4f65-9D91-7224C49458BB}"/>
                <c:ext xmlns:c16="http://schemas.microsoft.com/office/drawing/2014/chart" uri="{C3380CC4-5D6E-409C-BE32-E72D297353CC}">
                  <c16:uniqueId val="{00000006-89B2-4C17-8977-1BDAB72E38A5}"/>
                </c:ext>
              </c:extLst>
            </c:dLbl>
            <c:dLbl>
              <c:idx val="9"/>
              <c:delete val="1"/>
              <c:extLst>
                <c:ext xmlns:c15="http://schemas.microsoft.com/office/drawing/2012/chart" uri="{CE6537A1-D6FC-4f65-9D91-7224C49458BB}"/>
                <c:ext xmlns:c16="http://schemas.microsoft.com/office/drawing/2014/chart" uri="{C3380CC4-5D6E-409C-BE32-E72D297353CC}">
                  <c16:uniqueId val="{00000007-89B2-4C17-8977-1BDAB72E38A5}"/>
                </c:ext>
              </c:extLst>
            </c:dLbl>
            <c:dLbl>
              <c:idx val="11"/>
              <c:delete val="1"/>
              <c:extLst>
                <c:ext xmlns:c15="http://schemas.microsoft.com/office/drawing/2012/chart" uri="{CE6537A1-D6FC-4f65-9D91-7224C49458BB}"/>
                <c:ext xmlns:c16="http://schemas.microsoft.com/office/drawing/2014/chart" uri="{C3380CC4-5D6E-409C-BE32-E72D297353CC}">
                  <c16:uniqueId val="{00000008-89B2-4C17-8977-1BDAB72E38A5}"/>
                </c:ext>
              </c:extLst>
            </c:dLbl>
            <c:dLbl>
              <c:idx val="12"/>
              <c:delete val="1"/>
              <c:extLst>
                <c:ext xmlns:c15="http://schemas.microsoft.com/office/drawing/2012/chart" uri="{CE6537A1-D6FC-4f65-9D91-7224C49458BB}"/>
                <c:ext xmlns:c16="http://schemas.microsoft.com/office/drawing/2014/chart" uri="{C3380CC4-5D6E-409C-BE32-E72D297353CC}">
                  <c16:uniqueId val="{00000009-89B2-4C17-8977-1BDAB72E38A5}"/>
                </c:ext>
              </c:extLst>
            </c:dLbl>
            <c:dLbl>
              <c:idx val="13"/>
              <c:delete val="1"/>
              <c:extLst>
                <c:ext xmlns:c15="http://schemas.microsoft.com/office/drawing/2012/chart" uri="{CE6537A1-D6FC-4f65-9D91-7224C49458BB}"/>
                <c:ext xmlns:c16="http://schemas.microsoft.com/office/drawing/2014/chart" uri="{C3380CC4-5D6E-409C-BE32-E72D297353CC}">
                  <c16:uniqueId val="{0000000A-89B2-4C17-8977-1BDAB72E38A5}"/>
                </c:ext>
              </c:extLst>
            </c:dLbl>
            <c:dLbl>
              <c:idx val="14"/>
              <c:delete val="1"/>
              <c:extLst>
                <c:ext xmlns:c15="http://schemas.microsoft.com/office/drawing/2012/chart" uri="{CE6537A1-D6FC-4f65-9D91-7224C49458BB}"/>
                <c:ext xmlns:c16="http://schemas.microsoft.com/office/drawing/2014/chart" uri="{C3380CC4-5D6E-409C-BE32-E72D297353CC}">
                  <c16:uniqueId val="{0000000B-89B2-4C17-8977-1BDAB72E38A5}"/>
                </c:ext>
              </c:extLst>
            </c:dLbl>
            <c:dLbl>
              <c:idx val="16"/>
              <c:delete val="1"/>
              <c:extLst>
                <c:ext xmlns:c15="http://schemas.microsoft.com/office/drawing/2012/chart" uri="{CE6537A1-D6FC-4f65-9D91-7224C49458BB}"/>
                <c:ext xmlns:c16="http://schemas.microsoft.com/office/drawing/2014/chart" uri="{C3380CC4-5D6E-409C-BE32-E72D297353CC}">
                  <c16:uniqueId val="{0000000C-89B2-4C17-8977-1BDAB72E38A5}"/>
                </c:ext>
              </c:extLst>
            </c:dLbl>
            <c:dLbl>
              <c:idx val="18"/>
              <c:delete val="1"/>
              <c:extLst>
                <c:ext xmlns:c15="http://schemas.microsoft.com/office/drawing/2012/chart" uri="{CE6537A1-D6FC-4f65-9D91-7224C49458BB}"/>
                <c:ext xmlns:c16="http://schemas.microsoft.com/office/drawing/2014/chart" uri="{C3380CC4-5D6E-409C-BE32-E72D297353CC}">
                  <c16:uniqueId val="{0000000D-89B2-4C17-8977-1BDAB72E38A5}"/>
                </c:ext>
              </c:extLst>
            </c:dLbl>
            <c:dLbl>
              <c:idx val="19"/>
              <c:delete val="1"/>
              <c:extLst>
                <c:ext xmlns:c15="http://schemas.microsoft.com/office/drawing/2012/chart" uri="{CE6537A1-D6FC-4f65-9D91-7224C49458BB}"/>
                <c:ext xmlns:c16="http://schemas.microsoft.com/office/drawing/2014/chart" uri="{C3380CC4-5D6E-409C-BE32-E72D297353CC}">
                  <c16:uniqueId val="{0000000E-89B2-4C17-8977-1BDAB72E38A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'人口構成（３区分）'!$B$4:$V$4</c:f>
              <c:numCache>
                <c:formatCode>#,##0.0_ </c:formatCode>
                <c:ptCount val="21"/>
                <c:pt idx="0">
                  <c:v>25.6</c:v>
                </c:pt>
                <c:pt idx="1">
                  <c:v>23.93</c:v>
                </c:pt>
                <c:pt idx="2">
                  <c:v>24.33</c:v>
                </c:pt>
                <c:pt idx="3">
                  <c:v>23.51</c:v>
                </c:pt>
                <c:pt idx="4">
                  <c:v>21.51</c:v>
                </c:pt>
                <c:pt idx="5">
                  <c:v>18.239999999999998</c:v>
                </c:pt>
                <c:pt idx="6">
                  <c:v>15.95</c:v>
                </c:pt>
                <c:pt idx="7">
                  <c:v>14.58</c:v>
                </c:pt>
                <c:pt idx="8">
                  <c:v>13.76</c:v>
                </c:pt>
                <c:pt idx="9">
                  <c:v>13.15</c:v>
                </c:pt>
                <c:pt idx="10" formatCode="General">
                  <c:v>12.5</c:v>
                </c:pt>
                <c:pt idx="11" formatCode="0.0">
                  <c:v>12</c:v>
                </c:pt>
                <c:pt idx="12" formatCode="General">
                  <c:v>11.5</c:v>
                </c:pt>
                <c:pt idx="13" formatCode="General">
                  <c:v>11.1</c:v>
                </c:pt>
                <c:pt idx="14" formatCode="General">
                  <c:v>10.8</c:v>
                </c:pt>
                <c:pt idx="15" formatCode="General">
                  <c:v>10.8</c:v>
                </c:pt>
                <c:pt idx="16" formatCode="General">
                  <c:v>10.7</c:v>
                </c:pt>
                <c:pt idx="17" formatCode="General">
                  <c:v>10.6</c:v>
                </c:pt>
                <c:pt idx="18" formatCode="General">
                  <c:v>10.4</c:v>
                </c:pt>
                <c:pt idx="19" formatCode="General">
                  <c:v>10.199999999999999</c:v>
                </c:pt>
                <c:pt idx="20" formatCode="General">
                  <c:v>10.199999999999999</c:v>
                </c:pt>
              </c:numCache>
            </c:numRef>
          </c:val>
          <c:extLst>
            <c:ext xmlns:c16="http://schemas.microsoft.com/office/drawing/2014/chart" uri="{C3380CC4-5D6E-409C-BE32-E72D297353CC}">
              <c16:uniqueId val="{0000000F-89B2-4C17-8977-1BDAB72E38A5}"/>
            </c:ext>
          </c:extLst>
        </c:ser>
        <c:ser>
          <c:idx val="1"/>
          <c:order val="1"/>
          <c:tx>
            <c:strRef>
              <c:f>'人口構成（３区分）'!$A$5</c:f>
              <c:strCache>
                <c:ptCount val="1"/>
                <c:pt idx="0">
                  <c:v>  15  ～  64  歳</c:v>
                </c:pt>
              </c:strCache>
            </c:strRef>
          </c:tx>
          <c:spPr>
            <a:pattFill prst="ltDnDiag">
              <a:fgClr>
                <a:srgbClr val="92D050"/>
              </a:fgClr>
              <a:bgClr>
                <a:schemeClr val="bg1"/>
              </a:bgClr>
            </a:patt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0-89B2-4C17-8977-1BDAB72E38A5}"/>
                </c:ext>
              </c:extLst>
            </c:dLbl>
            <c:dLbl>
              <c:idx val="2"/>
              <c:delete val="1"/>
              <c:extLst>
                <c:ext xmlns:c15="http://schemas.microsoft.com/office/drawing/2012/chart" uri="{CE6537A1-D6FC-4f65-9D91-7224C49458BB}"/>
                <c:ext xmlns:c16="http://schemas.microsoft.com/office/drawing/2014/chart" uri="{C3380CC4-5D6E-409C-BE32-E72D297353CC}">
                  <c16:uniqueId val="{00000011-89B2-4C17-8977-1BDAB72E38A5}"/>
                </c:ext>
              </c:extLst>
            </c:dLbl>
            <c:dLbl>
              <c:idx val="3"/>
              <c:delete val="1"/>
              <c:extLst>
                <c:ext xmlns:c15="http://schemas.microsoft.com/office/drawing/2012/chart" uri="{CE6537A1-D6FC-4f65-9D91-7224C49458BB}"/>
                <c:ext xmlns:c16="http://schemas.microsoft.com/office/drawing/2014/chart" uri="{C3380CC4-5D6E-409C-BE32-E72D297353CC}">
                  <c16:uniqueId val="{00000012-89B2-4C17-8977-1BDAB72E38A5}"/>
                </c:ext>
              </c:extLst>
            </c:dLbl>
            <c:dLbl>
              <c:idx val="4"/>
              <c:delete val="1"/>
              <c:extLst>
                <c:ext xmlns:c15="http://schemas.microsoft.com/office/drawing/2012/chart" uri="{CE6537A1-D6FC-4f65-9D91-7224C49458BB}"/>
                <c:ext xmlns:c16="http://schemas.microsoft.com/office/drawing/2014/chart" uri="{C3380CC4-5D6E-409C-BE32-E72D297353CC}">
                  <c16:uniqueId val="{00000013-89B2-4C17-8977-1BDAB72E38A5}"/>
                </c:ext>
              </c:extLst>
            </c:dLbl>
            <c:dLbl>
              <c:idx val="5"/>
              <c:delete val="1"/>
              <c:extLst>
                <c:ext xmlns:c15="http://schemas.microsoft.com/office/drawing/2012/chart" uri="{CE6537A1-D6FC-4f65-9D91-7224C49458BB}"/>
                <c:ext xmlns:c16="http://schemas.microsoft.com/office/drawing/2014/chart" uri="{C3380CC4-5D6E-409C-BE32-E72D297353CC}">
                  <c16:uniqueId val="{00000014-89B2-4C17-8977-1BDAB72E38A5}"/>
                </c:ext>
              </c:extLst>
            </c:dLbl>
            <c:dLbl>
              <c:idx val="7"/>
              <c:delete val="1"/>
              <c:extLst>
                <c:ext xmlns:c15="http://schemas.microsoft.com/office/drawing/2012/chart" uri="{CE6537A1-D6FC-4f65-9D91-7224C49458BB}"/>
                <c:ext xmlns:c16="http://schemas.microsoft.com/office/drawing/2014/chart" uri="{C3380CC4-5D6E-409C-BE32-E72D297353CC}">
                  <c16:uniqueId val="{00000015-89B2-4C17-8977-1BDAB72E38A5}"/>
                </c:ext>
              </c:extLst>
            </c:dLbl>
            <c:dLbl>
              <c:idx val="8"/>
              <c:delete val="1"/>
              <c:extLst>
                <c:ext xmlns:c15="http://schemas.microsoft.com/office/drawing/2012/chart" uri="{CE6537A1-D6FC-4f65-9D91-7224C49458BB}"/>
                <c:ext xmlns:c16="http://schemas.microsoft.com/office/drawing/2014/chart" uri="{C3380CC4-5D6E-409C-BE32-E72D297353CC}">
                  <c16:uniqueId val="{00000016-89B2-4C17-8977-1BDAB72E38A5}"/>
                </c:ext>
              </c:extLst>
            </c:dLbl>
            <c:dLbl>
              <c:idx val="9"/>
              <c:delete val="1"/>
              <c:extLst>
                <c:ext xmlns:c15="http://schemas.microsoft.com/office/drawing/2012/chart" uri="{CE6537A1-D6FC-4f65-9D91-7224C49458BB}"/>
                <c:ext xmlns:c16="http://schemas.microsoft.com/office/drawing/2014/chart" uri="{C3380CC4-5D6E-409C-BE32-E72D297353CC}">
                  <c16:uniqueId val="{00000017-89B2-4C17-8977-1BDAB72E38A5}"/>
                </c:ext>
              </c:extLst>
            </c:dLbl>
            <c:dLbl>
              <c:idx val="11"/>
              <c:delete val="1"/>
              <c:extLst>
                <c:ext xmlns:c15="http://schemas.microsoft.com/office/drawing/2012/chart" uri="{CE6537A1-D6FC-4f65-9D91-7224C49458BB}"/>
                <c:ext xmlns:c16="http://schemas.microsoft.com/office/drawing/2014/chart" uri="{C3380CC4-5D6E-409C-BE32-E72D297353CC}">
                  <c16:uniqueId val="{00000018-89B2-4C17-8977-1BDAB72E38A5}"/>
                </c:ext>
              </c:extLst>
            </c:dLbl>
            <c:dLbl>
              <c:idx val="12"/>
              <c:delete val="1"/>
              <c:extLst>
                <c:ext xmlns:c15="http://schemas.microsoft.com/office/drawing/2012/chart" uri="{CE6537A1-D6FC-4f65-9D91-7224C49458BB}"/>
                <c:ext xmlns:c16="http://schemas.microsoft.com/office/drawing/2014/chart" uri="{C3380CC4-5D6E-409C-BE32-E72D297353CC}">
                  <c16:uniqueId val="{00000019-89B2-4C17-8977-1BDAB72E38A5}"/>
                </c:ext>
              </c:extLst>
            </c:dLbl>
            <c:dLbl>
              <c:idx val="13"/>
              <c:delete val="1"/>
              <c:extLst>
                <c:ext xmlns:c15="http://schemas.microsoft.com/office/drawing/2012/chart" uri="{CE6537A1-D6FC-4f65-9D91-7224C49458BB}"/>
                <c:ext xmlns:c16="http://schemas.microsoft.com/office/drawing/2014/chart" uri="{C3380CC4-5D6E-409C-BE32-E72D297353CC}">
                  <c16:uniqueId val="{0000001A-89B2-4C17-8977-1BDAB72E38A5}"/>
                </c:ext>
              </c:extLst>
            </c:dLbl>
            <c:dLbl>
              <c:idx val="14"/>
              <c:delete val="1"/>
              <c:extLst>
                <c:ext xmlns:c15="http://schemas.microsoft.com/office/drawing/2012/chart" uri="{CE6537A1-D6FC-4f65-9D91-7224C49458BB}"/>
                <c:ext xmlns:c16="http://schemas.microsoft.com/office/drawing/2014/chart" uri="{C3380CC4-5D6E-409C-BE32-E72D297353CC}">
                  <c16:uniqueId val="{0000001B-89B2-4C17-8977-1BDAB72E38A5}"/>
                </c:ext>
              </c:extLst>
            </c:dLbl>
            <c:dLbl>
              <c:idx val="16"/>
              <c:delete val="1"/>
              <c:extLst>
                <c:ext xmlns:c15="http://schemas.microsoft.com/office/drawing/2012/chart" uri="{CE6537A1-D6FC-4f65-9D91-7224C49458BB}"/>
                <c:ext xmlns:c16="http://schemas.microsoft.com/office/drawing/2014/chart" uri="{C3380CC4-5D6E-409C-BE32-E72D297353CC}">
                  <c16:uniqueId val="{0000001C-89B2-4C17-8977-1BDAB72E38A5}"/>
                </c:ext>
              </c:extLst>
            </c:dLbl>
            <c:dLbl>
              <c:idx val="18"/>
              <c:delete val="1"/>
              <c:extLst>
                <c:ext xmlns:c15="http://schemas.microsoft.com/office/drawing/2012/chart" uri="{CE6537A1-D6FC-4f65-9D91-7224C49458BB}"/>
                <c:ext xmlns:c16="http://schemas.microsoft.com/office/drawing/2014/chart" uri="{C3380CC4-5D6E-409C-BE32-E72D297353CC}">
                  <c16:uniqueId val="{0000001D-89B2-4C17-8977-1BDAB72E38A5}"/>
                </c:ext>
              </c:extLst>
            </c:dLbl>
            <c:dLbl>
              <c:idx val="19"/>
              <c:delete val="1"/>
              <c:extLst>
                <c:ext xmlns:c15="http://schemas.microsoft.com/office/drawing/2012/chart" uri="{CE6537A1-D6FC-4f65-9D91-7224C49458BB}"/>
                <c:ext xmlns:c16="http://schemas.microsoft.com/office/drawing/2014/chart" uri="{C3380CC4-5D6E-409C-BE32-E72D297353CC}">
                  <c16:uniqueId val="{0000001E-89B2-4C17-8977-1BDAB72E38A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'人口構成（３区分）'!$B$5:$V$5</c:f>
              <c:numCache>
                <c:formatCode>#,##0.0_ </c:formatCode>
                <c:ptCount val="21"/>
                <c:pt idx="0">
                  <c:v>68.099999999999994</c:v>
                </c:pt>
                <c:pt idx="1">
                  <c:v>69</c:v>
                </c:pt>
                <c:pt idx="2">
                  <c:v>67.75</c:v>
                </c:pt>
                <c:pt idx="3">
                  <c:v>67.39</c:v>
                </c:pt>
                <c:pt idx="4">
                  <c:v>68.180000000000007</c:v>
                </c:pt>
                <c:pt idx="5">
                  <c:v>69.69</c:v>
                </c:pt>
                <c:pt idx="6">
                  <c:v>69.489999999999995</c:v>
                </c:pt>
                <c:pt idx="7">
                  <c:v>68.06</c:v>
                </c:pt>
                <c:pt idx="8">
                  <c:v>66.069999999999993</c:v>
                </c:pt>
                <c:pt idx="9">
                  <c:v>63.83</c:v>
                </c:pt>
                <c:pt idx="10" formatCode="General">
                  <c:v>60.8</c:v>
                </c:pt>
                <c:pt idx="11" formatCode="General">
                  <c:v>59.1</c:v>
                </c:pt>
                <c:pt idx="12" formatCode="General">
                  <c:v>58.5</c:v>
                </c:pt>
                <c:pt idx="13" formatCode="General">
                  <c:v>57.7</c:v>
                </c:pt>
                <c:pt idx="14" formatCode="General">
                  <c:v>56.4</c:v>
                </c:pt>
                <c:pt idx="15" formatCode="General">
                  <c:v>53.9</c:v>
                </c:pt>
                <c:pt idx="16" formatCode="General">
                  <c:v>52.5</c:v>
                </c:pt>
                <c:pt idx="17" formatCode="General">
                  <c:v>51.8</c:v>
                </c:pt>
                <c:pt idx="18" formatCode="General">
                  <c:v>51.6</c:v>
                </c:pt>
                <c:pt idx="19" formatCode="General">
                  <c:v>51.6</c:v>
                </c:pt>
                <c:pt idx="20" formatCode="General">
                  <c:v>51.4</c:v>
                </c:pt>
              </c:numCache>
            </c:numRef>
          </c:val>
          <c:extLst>
            <c:ext xmlns:c16="http://schemas.microsoft.com/office/drawing/2014/chart" uri="{C3380CC4-5D6E-409C-BE32-E72D297353CC}">
              <c16:uniqueId val="{0000001F-89B2-4C17-8977-1BDAB72E38A5}"/>
            </c:ext>
          </c:extLst>
        </c:ser>
        <c:ser>
          <c:idx val="2"/>
          <c:order val="2"/>
          <c:tx>
            <c:strRef>
              <c:f>'人口構成（３区分）'!$A$6</c:f>
              <c:strCache>
                <c:ptCount val="1"/>
                <c:pt idx="0">
                  <c:v>  65  歳  以  上</c:v>
                </c:pt>
              </c:strCache>
            </c:strRef>
          </c:tx>
          <c:spPr>
            <a:pattFill prst="pct90">
              <a:fgClr>
                <a:schemeClr val="accent4"/>
              </a:fgClr>
              <a:bgClr>
                <a:schemeClr val="bg1"/>
              </a:bgClr>
            </a:patt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20-89B2-4C17-8977-1BDAB72E38A5}"/>
                </c:ext>
              </c:extLst>
            </c:dLbl>
            <c:dLbl>
              <c:idx val="2"/>
              <c:delete val="1"/>
              <c:extLst>
                <c:ext xmlns:c15="http://schemas.microsoft.com/office/drawing/2012/chart" uri="{CE6537A1-D6FC-4f65-9D91-7224C49458BB}"/>
                <c:ext xmlns:c16="http://schemas.microsoft.com/office/drawing/2014/chart" uri="{C3380CC4-5D6E-409C-BE32-E72D297353CC}">
                  <c16:uniqueId val="{00000021-89B2-4C17-8977-1BDAB72E38A5}"/>
                </c:ext>
              </c:extLst>
            </c:dLbl>
            <c:dLbl>
              <c:idx val="3"/>
              <c:delete val="1"/>
              <c:extLst>
                <c:ext xmlns:c15="http://schemas.microsoft.com/office/drawing/2012/chart" uri="{CE6537A1-D6FC-4f65-9D91-7224C49458BB}"/>
                <c:ext xmlns:c16="http://schemas.microsoft.com/office/drawing/2014/chart" uri="{C3380CC4-5D6E-409C-BE32-E72D297353CC}">
                  <c16:uniqueId val="{00000022-89B2-4C17-8977-1BDAB72E38A5}"/>
                </c:ext>
              </c:extLst>
            </c:dLbl>
            <c:dLbl>
              <c:idx val="4"/>
              <c:delete val="1"/>
              <c:extLst>
                <c:ext xmlns:c15="http://schemas.microsoft.com/office/drawing/2012/chart" uri="{CE6537A1-D6FC-4f65-9D91-7224C49458BB}"/>
                <c:ext xmlns:c16="http://schemas.microsoft.com/office/drawing/2014/chart" uri="{C3380CC4-5D6E-409C-BE32-E72D297353CC}">
                  <c16:uniqueId val="{00000023-89B2-4C17-8977-1BDAB72E38A5}"/>
                </c:ext>
              </c:extLst>
            </c:dLbl>
            <c:dLbl>
              <c:idx val="5"/>
              <c:delete val="1"/>
              <c:extLst>
                <c:ext xmlns:c15="http://schemas.microsoft.com/office/drawing/2012/chart" uri="{CE6537A1-D6FC-4f65-9D91-7224C49458BB}"/>
                <c:ext xmlns:c16="http://schemas.microsoft.com/office/drawing/2014/chart" uri="{C3380CC4-5D6E-409C-BE32-E72D297353CC}">
                  <c16:uniqueId val="{00000024-89B2-4C17-8977-1BDAB72E38A5}"/>
                </c:ext>
              </c:extLst>
            </c:dLbl>
            <c:dLbl>
              <c:idx val="7"/>
              <c:delete val="1"/>
              <c:extLst>
                <c:ext xmlns:c15="http://schemas.microsoft.com/office/drawing/2012/chart" uri="{CE6537A1-D6FC-4f65-9D91-7224C49458BB}"/>
                <c:ext xmlns:c16="http://schemas.microsoft.com/office/drawing/2014/chart" uri="{C3380CC4-5D6E-409C-BE32-E72D297353CC}">
                  <c16:uniqueId val="{00000025-89B2-4C17-8977-1BDAB72E38A5}"/>
                </c:ext>
              </c:extLst>
            </c:dLbl>
            <c:dLbl>
              <c:idx val="8"/>
              <c:delete val="1"/>
              <c:extLst>
                <c:ext xmlns:c15="http://schemas.microsoft.com/office/drawing/2012/chart" uri="{CE6537A1-D6FC-4f65-9D91-7224C49458BB}"/>
                <c:ext xmlns:c16="http://schemas.microsoft.com/office/drawing/2014/chart" uri="{C3380CC4-5D6E-409C-BE32-E72D297353CC}">
                  <c16:uniqueId val="{00000026-89B2-4C17-8977-1BDAB72E38A5}"/>
                </c:ext>
              </c:extLst>
            </c:dLbl>
            <c:dLbl>
              <c:idx val="9"/>
              <c:delete val="1"/>
              <c:extLst>
                <c:ext xmlns:c15="http://schemas.microsoft.com/office/drawing/2012/chart" uri="{CE6537A1-D6FC-4f65-9D91-7224C49458BB}"/>
                <c:ext xmlns:c16="http://schemas.microsoft.com/office/drawing/2014/chart" uri="{C3380CC4-5D6E-409C-BE32-E72D297353CC}">
                  <c16:uniqueId val="{00000027-89B2-4C17-8977-1BDAB72E38A5}"/>
                </c:ext>
              </c:extLst>
            </c:dLbl>
            <c:dLbl>
              <c:idx val="11"/>
              <c:delete val="1"/>
              <c:extLst>
                <c:ext xmlns:c15="http://schemas.microsoft.com/office/drawing/2012/chart" uri="{CE6537A1-D6FC-4f65-9D91-7224C49458BB}"/>
                <c:ext xmlns:c16="http://schemas.microsoft.com/office/drawing/2014/chart" uri="{C3380CC4-5D6E-409C-BE32-E72D297353CC}">
                  <c16:uniqueId val="{00000028-89B2-4C17-8977-1BDAB72E38A5}"/>
                </c:ext>
              </c:extLst>
            </c:dLbl>
            <c:dLbl>
              <c:idx val="12"/>
              <c:delete val="1"/>
              <c:extLst>
                <c:ext xmlns:c15="http://schemas.microsoft.com/office/drawing/2012/chart" uri="{CE6537A1-D6FC-4f65-9D91-7224C49458BB}"/>
                <c:ext xmlns:c16="http://schemas.microsoft.com/office/drawing/2014/chart" uri="{C3380CC4-5D6E-409C-BE32-E72D297353CC}">
                  <c16:uniqueId val="{00000029-89B2-4C17-8977-1BDAB72E38A5}"/>
                </c:ext>
              </c:extLst>
            </c:dLbl>
            <c:dLbl>
              <c:idx val="13"/>
              <c:delete val="1"/>
              <c:extLst>
                <c:ext xmlns:c15="http://schemas.microsoft.com/office/drawing/2012/chart" uri="{CE6537A1-D6FC-4f65-9D91-7224C49458BB}"/>
                <c:ext xmlns:c16="http://schemas.microsoft.com/office/drawing/2014/chart" uri="{C3380CC4-5D6E-409C-BE32-E72D297353CC}">
                  <c16:uniqueId val="{0000002A-89B2-4C17-8977-1BDAB72E38A5}"/>
                </c:ext>
              </c:extLst>
            </c:dLbl>
            <c:dLbl>
              <c:idx val="14"/>
              <c:delete val="1"/>
              <c:extLst>
                <c:ext xmlns:c15="http://schemas.microsoft.com/office/drawing/2012/chart" uri="{CE6537A1-D6FC-4f65-9D91-7224C49458BB}"/>
                <c:ext xmlns:c16="http://schemas.microsoft.com/office/drawing/2014/chart" uri="{C3380CC4-5D6E-409C-BE32-E72D297353CC}">
                  <c16:uniqueId val="{0000002B-89B2-4C17-8977-1BDAB72E38A5}"/>
                </c:ext>
              </c:extLst>
            </c:dLbl>
            <c:dLbl>
              <c:idx val="16"/>
              <c:delete val="1"/>
              <c:extLst>
                <c:ext xmlns:c15="http://schemas.microsoft.com/office/drawing/2012/chart" uri="{CE6537A1-D6FC-4f65-9D91-7224C49458BB}"/>
                <c:ext xmlns:c16="http://schemas.microsoft.com/office/drawing/2014/chart" uri="{C3380CC4-5D6E-409C-BE32-E72D297353CC}">
                  <c16:uniqueId val="{0000002C-89B2-4C17-8977-1BDAB72E38A5}"/>
                </c:ext>
              </c:extLst>
            </c:dLbl>
            <c:dLbl>
              <c:idx val="18"/>
              <c:delete val="1"/>
              <c:extLst>
                <c:ext xmlns:c15="http://schemas.microsoft.com/office/drawing/2012/chart" uri="{CE6537A1-D6FC-4f65-9D91-7224C49458BB}"/>
                <c:ext xmlns:c16="http://schemas.microsoft.com/office/drawing/2014/chart" uri="{C3380CC4-5D6E-409C-BE32-E72D297353CC}">
                  <c16:uniqueId val="{0000002D-89B2-4C17-8977-1BDAB72E38A5}"/>
                </c:ext>
              </c:extLst>
            </c:dLbl>
            <c:dLbl>
              <c:idx val="19"/>
              <c:delete val="1"/>
              <c:extLst>
                <c:ext xmlns:c15="http://schemas.microsoft.com/office/drawing/2012/chart" uri="{CE6537A1-D6FC-4f65-9D91-7224C49458BB}"/>
                <c:ext xmlns:c16="http://schemas.microsoft.com/office/drawing/2014/chart" uri="{C3380CC4-5D6E-409C-BE32-E72D297353CC}">
                  <c16:uniqueId val="{0000002E-89B2-4C17-8977-1BDAB72E38A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'人口構成（３区分）'!$B$3:$V$3</c:f>
              <c:numCache>
                <c:formatCode>General</c:formatCode>
                <c:ptCount val="21"/>
                <c:pt idx="0">
                  <c:v>1965</c:v>
                </c:pt>
                <c:pt idx="1">
                  <c:v>1970</c:v>
                </c:pt>
                <c:pt idx="2">
                  <c:v>1975</c:v>
                </c:pt>
                <c:pt idx="3">
                  <c:v>1980</c:v>
                </c:pt>
                <c:pt idx="4">
                  <c:v>1985</c:v>
                </c:pt>
                <c:pt idx="5">
                  <c:v>1990</c:v>
                </c:pt>
                <c:pt idx="6">
                  <c:v>1995</c:v>
                </c:pt>
                <c:pt idx="7">
                  <c:v>2000</c:v>
                </c:pt>
                <c:pt idx="8">
                  <c:v>2005</c:v>
                </c:pt>
                <c:pt idx="9">
                  <c:v>2010</c:v>
                </c:pt>
                <c:pt idx="10">
                  <c:v>2015</c:v>
                </c:pt>
                <c:pt idx="11">
                  <c:v>2020</c:v>
                </c:pt>
                <c:pt idx="12">
                  <c:v>2025</c:v>
                </c:pt>
                <c:pt idx="13">
                  <c:v>2030</c:v>
                </c:pt>
                <c:pt idx="14">
                  <c:v>2035</c:v>
                </c:pt>
                <c:pt idx="15">
                  <c:v>2040</c:v>
                </c:pt>
                <c:pt idx="16">
                  <c:v>2045</c:v>
                </c:pt>
                <c:pt idx="17">
                  <c:v>2050</c:v>
                </c:pt>
                <c:pt idx="18">
                  <c:v>2055</c:v>
                </c:pt>
                <c:pt idx="19">
                  <c:v>2060</c:v>
                </c:pt>
                <c:pt idx="20">
                  <c:v>2065</c:v>
                </c:pt>
              </c:numCache>
            </c:numRef>
          </c:cat>
          <c:val>
            <c:numRef>
              <c:f>'人口構成（３区分）'!$B$6:$V$6</c:f>
              <c:numCache>
                <c:formatCode>#,##0.0_ </c:formatCode>
                <c:ptCount val="21"/>
                <c:pt idx="0">
                  <c:v>6.3</c:v>
                </c:pt>
                <c:pt idx="1">
                  <c:v>7.07</c:v>
                </c:pt>
                <c:pt idx="2">
                  <c:v>7.92</c:v>
                </c:pt>
                <c:pt idx="3">
                  <c:v>9.1</c:v>
                </c:pt>
                <c:pt idx="4">
                  <c:v>10.3</c:v>
                </c:pt>
                <c:pt idx="5">
                  <c:v>12.08</c:v>
                </c:pt>
                <c:pt idx="6">
                  <c:v>14.56</c:v>
                </c:pt>
                <c:pt idx="7">
                  <c:v>17.36</c:v>
                </c:pt>
                <c:pt idx="8">
                  <c:v>20.16</c:v>
                </c:pt>
                <c:pt idx="9">
                  <c:v>23.02</c:v>
                </c:pt>
                <c:pt idx="10" formatCode="General">
                  <c:v>26.6</c:v>
                </c:pt>
                <c:pt idx="11" formatCode="General">
                  <c:v>28.9</c:v>
                </c:pt>
                <c:pt idx="12" formatCode="0.0">
                  <c:v>30</c:v>
                </c:pt>
                <c:pt idx="13" formatCode="General">
                  <c:v>31.2</c:v>
                </c:pt>
                <c:pt idx="14" formatCode="General">
                  <c:v>32.799999999999997</c:v>
                </c:pt>
                <c:pt idx="15" formatCode="General">
                  <c:v>35.299999999999997</c:v>
                </c:pt>
                <c:pt idx="16" formatCode="General">
                  <c:v>36.799999999999997</c:v>
                </c:pt>
                <c:pt idx="17" formatCode="General">
                  <c:v>37.700000000000003</c:v>
                </c:pt>
                <c:pt idx="18" formatCode="0.0">
                  <c:v>38</c:v>
                </c:pt>
                <c:pt idx="19" formatCode="General">
                  <c:v>38.1</c:v>
                </c:pt>
                <c:pt idx="20" formatCode="General">
                  <c:v>38.4</c:v>
                </c:pt>
              </c:numCache>
            </c:numRef>
          </c:val>
          <c:extLst>
            <c:ext xmlns:c16="http://schemas.microsoft.com/office/drawing/2014/chart" uri="{C3380CC4-5D6E-409C-BE32-E72D297353CC}">
              <c16:uniqueId val="{0000002F-89B2-4C17-8977-1BDAB72E38A5}"/>
            </c:ext>
          </c:extLst>
        </c:ser>
        <c:dLbls>
          <c:showLegendKey val="0"/>
          <c:showVal val="0"/>
          <c:showCatName val="0"/>
          <c:showSerName val="0"/>
          <c:showPercent val="0"/>
          <c:showBubbleSize val="0"/>
        </c:dLbls>
        <c:gapWidth val="79"/>
        <c:overlap val="100"/>
        <c:serLines>
          <c:spPr>
            <a:ln w="9525" cap="flat" cmpd="sng" algn="ctr">
              <a:solidFill>
                <a:schemeClr val="tx1">
                  <a:lumMod val="35000"/>
                  <a:lumOff val="65000"/>
                </a:schemeClr>
              </a:solidFill>
              <a:round/>
            </a:ln>
            <a:effectLst/>
          </c:spPr>
        </c:serLines>
        <c:axId val="442442463"/>
        <c:axId val="442450783"/>
      </c:barChart>
      <c:catAx>
        <c:axId val="442442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2450783"/>
        <c:crosses val="autoZero"/>
        <c:auto val="1"/>
        <c:lblAlgn val="ctr"/>
        <c:lblOffset val="100"/>
        <c:noMultiLvlLbl val="0"/>
      </c:catAx>
      <c:valAx>
        <c:axId val="442450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2442463"/>
        <c:crosses val="autoZero"/>
        <c:crossBetween val="between"/>
      </c:valAx>
      <c:spPr>
        <a:noFill/>
        <a:ln>
          <a:noFill/>
        </a:ln>
        <a:effectLst/>
      </c:spPr>
    </c:plotArea>
    <c:legend>
      <c:legendPos val="b"/>
      <c:overlay val="0"/>
      <c:spPr>
        <a:noFill/>
        <a:ln>
          <a:solidFill>
            <a:schemeClr val="bg1">
              <a:lumMod val="7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女性の就業率!$A$3</c:f>
              <c:strCache>
                <c:ptCount val="1"/>
                <c:pt idx="0">
                  <c:v>大阪府</c:v>
                </c:pt>
              </c:strCache>
            </c:strRef>
          </c:tx>
          <c:spPr>
            <a:ln w="50800" cap="rnd">
              <a:solidFill>
                <a:srgbClr val="002060"/>
              </a:solidFill>
              <a:round/>
            </a:ln>
            <a:effectLst/>
          </c:spPr>
          <c:marker>
            <c:symbol val="diamond"/>
            <c:size val="8"/>
            <c:spPr>
              <a:solidFill>
                <a:srgbClr val="002060"/>
              </a:solidFill>
              <a:ln w="9525">
                <a:solidFill>
                  <a:srgbClr val="002060"/>
                </a:solidFill>
              </a:ln>
              <a:effectLst/>
            </c:spPr>
          </c:marker>
          <c:dLbls>
            <c:dLbl>
              <c:idx val="8"/>
              <c:layout>
                <c:manualLayout>
                  <c:x val="-1.5522222222222222E-2"/>
                  <c:y val="4.9388888888888892E-2"/>
                </c:manualLayout>
              </c:layout>
              <c:tx>
                <c:rich>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fld id="{C3700772-E210-4863-A070-FC999E209DA4}" type="SERIESNAME">
                      <a:rPr lang="ja-JP" altLang="en-US" sz="1200" b="1" u="sng" smtClean="0"/>
                      <a:pPr>
                        <a:defRPr sz="1200" b="1" u="sng"/>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C46-401B-B1DE-923BF78EDEC1}"/>
                </c:ext>
              </c:extLst>
            </c:dLbl>
            <c:dLbl>
              <c:idx val="17"/>
              <c:layout>
                <c:manualLayout>
                  <c:x val="-1.2699999999999999E-2"/>
                  <c:y val="5.174074074074074E-2"/>
                </c:manualLayout>
              </c:layout>
              <c:spPr>
                <a:noFill/>
                <a:ln>
                  <a:noFill/>
                </a:ln>
                <a:effectLst/>
              </c:spPr>
              <c:txPr>
                <a:bodyPr rot="0" spcFirstLastPara="1" vertOverflow="ellipsis" vert="horz" wrap="square" lIns="38100" tIns="19050" rIns="38100" bIns="19050" anchor="ctr" anchorCtr="1">
                  <a:spAutoFit/>
                </a:bodyPr>
                <a:lstStyle/>
                <a:p>
                  <a:pPr>
                    <a:defRPr sz="1100" b="1"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sng"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女性の就業率!$E$3:$V$3</c:f>
              <c:numCache>
                <c:formatCode>0.0</c:formatCode>
                <c:ptCount val="18"/>
                <c:pt idx="0">
                  <c:v>42.864502833590933</c:v>
                </c:pt>
                <c:pt idx="1">
                  <c:v>42.824074074074076</c:v>
                </c:pt>
                <c:pt idx="2">
                  <c:v>42.6819923371648</c:v>
                </c:pt>
                <c:pt idx="3">
                  <c:v>42.587875700458483</c:v>
                </c:pt>
                <c:pt idx="4">
                  <c:v>43.067921648435515</c:v>
                </c:pt>
                <c:pt idx="5">
                  <c:v>43.009659379766141</c:v>
                </c:pt>
                <c:pt idx="6">
                  <c:v>43.034134007585337</c:v>
                </c:pt>
                <c:pt idx="7">
                  <c:v>42.330048016173869</c:v>
                </c:pt>
                <c:pt idx="8">
                  <c:v>42.36988377968671</c:v>
                </c:pt>
                <c:pt idx="9">
                  <c:v>42.792224185811662</c:v>
                </c:pt>
                <c:pt idx="10" formatCode="General">
                  <c:v>43.5</c:v>
                </c:pt>
                <c:pt idx="11" formatCode="General">
                  <c:v>43.9</c:v>
                </c:pt>
                <c:pt idx="12" formatCode="General">
                  <c:v>44.6</c:v>
                </c:pt>
                <c:pt idx="13" formatCode="General">
                  <c:v>44.8</c:v>
                </c:pt>
                <c:pt idx="14" formatCode="General">
                  <c:v>45.3</c:v>
                </c:pt>
                <c:pt idx="15" formatCode="General">
                  <c:v>46.8</c:v>
                </c:pt>
                <c:pt idx="16" formatCode="General">
                  <c:v>47.7</c:v>
                </c:pt>
                <c:pt idx="17" formatCode="General">
                  <c:v>48.6</c:v>
                </c:pt>
              </c:numCache>
            </c:numRef>
          </c:val>
          <c:smooth val="0"/>
          <c:extLst>
            <c:ext xmlns:c16="http://schemas.microsoft.com/office/drawing/2014/chart" uri="{C3380CC4-5D6E-409C-BE32-E72D297353CC}">
              <c16:uniqueId val="{00000002-EC46-401B-B1DE-923BF78EDEC1}"/>
            </c:ext>
          </c:extLst>
        </c:ser>
        <c:ser>
          <c:idx val="1"/>
          <c:order val="1"/>
          <c:tx>
            <c:strRef>
              <c:f>女性の就業率!$A$4</c:f>
              <c:strCache>
                <c:ptCount val="1"/>
                <c:pt idx="0">
                  <c:v>東京都</c:v>
                </c:pt>
              </c:strCache>
            </c:strRef>
          </c:tx>
          <c:spPr>
            <a:ln w="28575" cap="rnd" cmpd="dbl">
              <a:solidFill>
                <a:srgbClr val="00B050"/>
              </a:solidFill>
              <a:round/>
            </a:ln>
            <a:effectLst/>
          </c:spPr>
          <c:marker>
            <c:symbol val="circle"/>
            <c:size val="6"/>
            <c:spPr>
              <a:solidFill>
                <a:srgbClr val="00B050"/>
              </a:solidFill>
              <a:ln w="9525">
                <a:solidFill>
                  <a:srgbClr val="00B050"/>
                </a:solidFill>
              </a:ln>
              <a:effectLst/>
            </c:spPr>
          </c:marker>
          <c:dLbls>
            <c:dLbl>
              <c:idx val="14"/>
              <c:layout>
                <c:manualLayout>
                  <c:x val="-7.1966666666666665E-2"/>
                  <c:y val="-4.2333333333333334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B19E5BE0-D3C8-41CA-84F5-DA31E537D169}"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46-401B-B1DE-923BF78EDEC1}"/>
                </c:ext>
              </c:extLst>
            </c:dLbl>
            <c:dLbl>
              <c:idx val="17"/>
              <c:layout>
                <c:manualLayout>
                  <c:x val="-1.2699999999999999E-2"/>
                  <c:y val="-2.8222222222222228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女性の就業率!$E$4:$V$4</c:f>
              <c:numCache>
                <c:formatCode>#,##0.0;[Red]\-#,##0.0</c:formatCode>
                <c:ptCount val="18"/>
                <c:pt idx="0">
                  <c:v>46.324915190350545</c:v>
                </c:pt>
                <c:pt idx="1">
                  <c:v>46.283284023668642</c:v>
                </c:pt>
                <c:pt idx="2">
                  <c:v>46.27084478651274</c:v>
                </c:pt>
                <c:pt idx="3">
                  <c:v>46.58656471873293</c:v>
                </c:pt>
                <c:pt idx="4">
                  <c:v>47.21720274665703</c:v>
                </c:pt>
                <c:pt idx="5">
                  <c:v>48.018648018648022</c:v>
                </c:pt>
                <c:pt idx="6">
                  <c:v>48.2054890921886</c:v>
                </c:pt>
                <c:pt idx="7" formatCode="General">
                  <c:v>48.4</c:v>
                </c:pt>
                <c:pt idx="8" formatCode="General">
                  <c:v>48.3</c:v>
                </c:pt>
                <c:pt idx="9" formatCode="General">
                  <c:v>48.4</c:v>
                </c:pt>
                <c:pt idx="10" formatCode="General">
                  <c:v>49.5</c:v>
                </c:pt>
                <c:pt idx="11" formatCode="General">
                  <c:v>49.3</c:v>
                </c:pt>
                <c:pt idx="12" formatCode="General">
                  <c:v>50.6</c:v>
                </c:pt>
                <c:pt idx="13" formatCode="General">
                  <c:v>51.9</c:v>
                </c:pt>
                <c:pt idx="14" formatCode="General">
                  <c:v>52.2</c:v>
                </c:pt>
                <c:pt idx="15" formatCode="General">
                  <c:v>52.6</c:v>
                </c:pt>
                <c:pt idx="16" formatCode="0.0">
                  <c:v>54</c:v>
                </c:pt>
                <c:pt idx="17" formatCode="General">
                  <c:v>56.1</c:v>
                </c:pt>
              </c:numCache>
            </c:numRef>
          </c:val>
          <c:smooth val="0"/>
          <c:extLst>
            <c:ext xmlns:c16="http://schemas.microsoft.com/office/drawing/2014/chart" uri="{C3380CC4-5D6E-409C-BE32-E72D297353CC}">
              <c16:uniqueId val="{00000005-EC46-401B-B1DE-923BF78EDEC1}"/>
            </c:ext>
          </c:extLst>
        </c:ser>
        <c:ser>
          <c:idx val="2"/>
          <c:order val="2"/>
          <c:tx>
            <c:strRef>
              <c:f>女性の就業率!$A$5</c:f>
              <c:strCache>
                <c:ptCount val="1"/>
                <c:pt idx="0">
                  <c:v>愛知県</c:v>
                </c:pt>
              </c:strCache>
            </c:strRef>
          </c:tx>
          <c:spPr>
            <a:ln w="28575" cap="rnd">
              <a:solidFill>
                <a:srgbClr val="FF0000"/>
              </a:solidFill>
              <a:round/>
            </a:ln>
            <a:effectLst/>
          </c:spPr>
          <c:marker>
            <c:symbol val="triangle"/>
            <c:size val="6"/>
            <c:spPr>
              <a:solidFill>
                <a:srgbClr val="FF0000"/>
              </a:solidFill>
              <a:ln w="9525">
                <a:solidFill>
                  <a:srgbClr val="FF0000"/>
                </a:solidFill>
              </a:ln>
              <a:effectLst/>
            </c:spPr>
          </c:marker>
          <c:dLbls>
            <c:dLbl>
              <c:idx val="1"/>
              <c:layout>
                <c:manualLayout>
                  <c:x val="-3.1044444444444472E-2"/>
                  <c:y val="-9.032277777777778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0EF4C142-AC36-4DD7-AA99-8A3D6CF84C50}"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C46-401B-B1DE-923BF78EDEC1}"/>
                </c:ext>
              </c:extLst>
            </c:dLbl>
            <c:dLbl>
              <c:idx val="1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女性の就業率!$E$5:$V$5</c:f>
              <c:numCache>
                <c:formatCode>#,##0.0;[Red]\-#,##0.0</c:formatCode>
                <c:ptCount val="18"/>
                <c:pt idx="0">
                  <c:v>50.049950049950056</c:v>
                </c:pt>
                <c:pt idx="1">
                  <c:v>48.861010234400794</c:v>
                </c:pt>
                <c:pt idx="2">
                  <c:v>49.228749589760419</c:v>
                </c:pt>
                <c:pt idx="3">
                  <c:v>49.29807378387202</c:v>
                </c:pt>
                <c:pt idx="4">
                  <c:v>49.642857142857146</c:v>
                </c:pt>
                <c:pt idx="5">
                  <c:v>48.789150791088147</c:v>
                </c:pt>
                <c:pt idx="6">
                  <c:v>49.312440038375435</c:v>
                </c:pt>
                <c:pt idx="7">
                  <c:v>49.539243724181759</c:v>
                </c:pt>
                <c:pt idx="8">
                  <c:v>48.861480075901326</c:v>
                </c:pt>
                <c:pt idx="9">
                  <c:v>48.454258675078862</c:v>
                </c:pt>
                <c:pt idx="10">
                  <c:v>48.606326338866268</c:v>
                </c:pt>
                <c:pt idx="11">
                  <c:v>47.891283973758206</c:v>
                </c:pt>
                <c:pt idx="12">
                  <c:v>49.626168224299064</c:v>
                </c:pt>
                <c:pt idx="13">
                  <c:v>50.155279503105589</c:v>
                </c:pt>
                <c:pt idx="14">
                  <c:v>50.20117610646858</c:v>
                </c:pt>
                <c:pt idx="15">
                  <c:v>50.462677359654542</c:v>
                </c:pt>
                <c:pt idx="16">
                  <c:v>50.796568627450981</c:v>
                </c:pt>
                <c:pt idx="17">
                  <c:v>52.8</c:v>
                </c:pt>
              </c:numCache>
            </c:numRef>
          </c:val>
          <c:smooth val="0"/>
          <c:extLst>
            <c:ext xmlns:c16="http://schemas.microsoft.com/office/drawing/2014/chart" uri="{C3380CC4-5D6E-409C-BE32-E72D297353CC}">
              <c16:uniqueId val="{00000008-EC46-401B-B1DE-923BF78EDEC1}"/>
            </c:ext>
          </c:extLst>
        </c:ser>
        <c:ser>
          <c:idx val="3"/>
          <c:order val="3"/>
          <c:tx>
            <c:strRef>
              <c:f>女性の就業率!$A$6</c:f>
              <c:strCache>
                <c:ptCount val="1"/>
                <c:pt idx="0">
                  <c:v>全国平均</c:v>
                </c:pt>
              </c:strCache>
            </c:strRef>
          </c:tx>
          <c:spPr>
            <a:ln w="28575" cap="rnd">
              <a:solidFill>
                <a:srgbClr val="7030A0"/>
              </a:solidFill>
              <a:prstDash val="sysDot"/>
              <a:round/>
            </a:ln>
            <a:effectLst/>
          </c:spPr>
          <c:marker>
            <c:symbol val="square"/>
            <c:size val="6"/>
            <c:spPr>
              <a:solidFill>
                <a:srgbClr val="7030A0"/>
              </a:solidFill>
              <a:ln w="9525">
                <a:solidFill>
                  <a:srgbClr val="7030A0"/>
                </a:solidFill>
              </a:ln>
              <a:effectLst/>
            </c:spPr>
          </c:marker>
          <c:dLbls>
            <c:dLbl>
              <c:idx val="8"/>
              <c:layout>
                <c:manualLayout>
                  <c:x val="-5.3622222222222224E-2"/>
                  <c:y val="5.9748888888888803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fld id="{32BC87F1-259E-43C5-914A-0A32053145B0}" type="SERIESNAME">
                      <a:rPr lang="ja-JP" altLang="en-US" sz="1200" smtClean="0"/>
                      <a:pPr>
                        <a:defRPr sz="1200"/>
                      </a:pPr>
                      <a:t>[系列名]</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C46-401B-B1DE-923BF78EDEC1}"/>
                </c:ext>
              </c:extLst>
            </c:dLbl>
            <c:dLbl>
              <c:idx val="1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46-401B-B1DE-923BF78EDE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女性の就業率!$E$2:$V$2</c:f>
              <c:strCache>
                <c:ptCount val="18"/>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pt idx="14">
                  <c:v>2015年</c:v>
                </c:pt>
                <c:pt idx="15">
                  <c:v>2016年</c:v>
                </c:pt>
                <c:pt idx="16">
                  <c:v>2017年</c:v>
                </c:pt>
                <c:pt idx="17">
                  <c:v>2018年</c:v>
                </c:pt>
              </c:strCache>
            </c:strRef>
          </c:cat>
          <c:val>
            <c:numRef>
              <c:f>女性の就業率!$E$6:$V$6</c:f>
              <c:numCache>
                <c:formatCode>General</c:formatCode>
                <c:ptCount val="18"/>
                <c:pt idx="0">
                  <c:v>46.8</c:v>
                </c:pt>
                <c:pt idx="1">
                  <c:v>46.1</c:v>
                </c:pt>
                <c:pt idx="2">
                  <c:v>45.9</c:v>
                </c:pt>
                <c:pt idx="3">
                  <c:v>46.1</c:v>
                </c:pt>
                <c:pt idx="4">
                  <c:v>46.3</c:v>
                </c:pt>
                <c:pt idx="5">
                  <c:v>46.6</c:v>
                </c:pt>
                <c:pt idx="6">
                  <c:v>46.6</c:v>
                </c:pt>
                <c:pt idx="7">
                  <c:v>46.5</c:v>
                </c:pt>
                <c:pt idx="8">
                  <c:v>46.2</c:v>
                </c:pt>
                <c:pt idx="9">
                  <c:v>46.3</c:v>
                </c:pt>
                <c:pt idx="10">
                  <c:v>46.2</c:v>
                </c:pt>
                <c:pt idx="11">
                  <c:v>46.2</c:v>
                </c:pt>
                <c:pt idx="12">
                  <c:v>47.1</c:v>
                </c:pt>
                <c:pt idx="13">
                  <c:v>47.6</c:v>
                </c:pt>
                <c:pt idx="14">
                  <c:v>48</c:v>
                </c:pt>
                <c:pt idx="15">
                  <c:v>48.9</c:v>
                </c:pt>
                <c:pt idx="16">
                  <c:v>49.8</c:v>
                </c:pt>
                <c:pt idx="17">
                  <c:v>51.3</c:v>
                </c:pt>
              </c:numCache>
            </c:numRef>
          </c:val>
          <c:smooth val="0"/>
          <c:extLst>
            <c:ext xmlns:c16="http://schemas.microsoft.com/office/drawing/2014/chart" uri="{C3380CC4-5D6E-409C-BE32-E72D297353CC}">
              <c16:uniqueId val="{0000000B-EC46-401B-B1DE-923BF78EDEC1}"/>
            </c:ext>
          </c:extLst>
        </c:ser>
        <c:dLbls>
          <c:showLegendKey val="0"/>
          <c:showVal val="0"/>
          <c:showCatName val="0"/>
          <c:showSerName val="0"/>
          <c:showPercent val="0"/>
          <c:showBubbleSize val="0"/>
        </c:dLbls>
        <c:marker val="1"/>
        <c:smooth val="0"/>
        <c:axId val="43867119"/>
        <c:axId val="43872527"/>
      </c:lineChart>
      <c:catAx>
        <c:axId val="4386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872527"/>
        <c:crosses val="autoZero"/>
        <c:auto val="1"/>
        <c:lblAlgn val="ctr"/>
        <c:lblOffset val="100"/>
        <c:noMultiLvlLbl val="0"/>
      </c:catAx>
      <c:valAx>
        <c:axId val="43872527"/>
        <c:scaling>
          <c:orientation val="minMax"/>
          <c:max val="57"/>
          <c:min val="41"/>
        </c:scaling>
        <c:delete val="0"/>
        <c:axPos val="l"/>
        <c:majorGridlines>
          <c:spPr>
            <a:ln w="3175" cap="flat" cmpd="sng" algn="ctr">
              <a:solidFill>
                <a:schemeClr val="tx1">
                  <a:lumMod val="15000"/>
                  <a:lumOff val="85000"/>
                  <a:alpha val="7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3867119"/>
        <c:crosses val="autoZero"/>
        <c:crossBetween val="between"/>
        <c:majorUnit val="3"/>
      </c:val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6752798717107E-2"/>
          <c:y val="5.2069798624815457E-2"/>
          <c:w val="0.92363115133531681"/>
          <c:h val="0.88513142352691465"/>
        </c:manualLayout>
      </c:layout>
      <c:barChart>
        <c:barDir val="col"/>
        <c:grouping val="clustered"/>
        <c:varyColors val="0"/>
        <c:ser>
          <c:idx val="1"/>
          <c:order val="1"/>
          <c:tx>
            <c:strRef>
              <c:f>訪日外客!$C$3</c:f>
              <c:strCache>
                <c:ptCount val="1"/>
                <c:pt idx="0">
                  <c:v>全国</c:v>
                </c:pt>
              </c:strCache>
            </c:strRef>
          </c:tx>
          <c:spPr>
            <a:solidFill>
              <a:srgbClr val="FFC000">
                <a:alpha val="85000"/>
              </a:srgbClr>
            </a:solidFill>
          </c:spPr>
          <c:invertIfNegative val="0"/>
          <c:dLbls>
            <c:dLbl>
              <c:idx val="16"/>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訪日外客!$C$4:$C$20</c:f>
              <c:numCache>
                <c:formatCode>#,##0_);[Red]\(#,##0\)</c:formatCode>
                <c:ptCount val="17"/>
                <c:pt idx="0">
                  <c:v>523.8963</c:v>
                </c:pt>
                <c:pt idx="1">
                  <c:v>521.17250000000001</c:v>
                </c:pt>
                <c:pt idx="2">
                  <c:v>613.79049999999995</c:v>
                </c:pt>
                <c:pt idx="3">
                  <c:v>672.79259999999999</c:v>
                </c:pt>
                <c:pt idx="4">
                  <c:v>733.40769999999998</c:v>
                </c:pt>
                <c:pt idx="5">
                  <c:v>834.69690000000003</c:v>
                </c:pt>
                <c:pt idx="6">
                  <c:v>835.08349999999996</c:v>
                </c:pt>
                <c:pt idx="7">
                  <c:v>678.96579999999994</c:v>
                </c:pt>
                <c:pt idx="8">
                  <c:v>861.11749999999995</c:v>
                </c:pt>
                <c:pt idx="9">
                  <c:v>621.87519999999995</c:v>
                </c:pt>
                <c:pt idx="10">
                  <c:v>835.81050000000005</c:v>
                </c:pt>
                <c:pt idx="11">
                  <c:v>1036.3904</c:v>
                </c:pt>
                <c:pt idx="12">
                  <c:v>1341.3467000000001</c:v>
                </c:pt>
                <c:pt idx="13">
                  <c:v>1973.7409</c:v>
                </c:pt>
                <c:pt idx="14">
                  <c:v>2403.9699999999998</c:v>
                </c:pt>
                <c:pt idx="15">
                  <c:v>2869.1073000000001</c:v>
                </c:pt>
                <c:pt idx="16">
                  <c:v>3119.2</c:v>
                </c:pt>
              </c:numCache>
            </c:numRef>
          </c:val>
          <c:extLst>
            <c:ext xmlns:c16="http://schemas.microsoft.com/office/drawing/2014/chart" uri="{C3380CC4-5D6E-409C-BE32-E72D297353CC}">
              <c16:uniqueId val="{00000001-2A7B-404F-B0B7-91B645BAFAEC}"/>
            </c:ext>
          </c:extLst>
        </c:ser>
        <c:dLbls>
          <c:showLegendKey val="0"/>
          <c:showVal val="0"/>
          <c:showCatName val="0"/>
          <c:showSerName val="0"/>
          <c:showPercent val="0"/>
          <c:showBubbleSize val="0"/>
        </c:dLbls>
        <c:gapWidth val="150"/>
        <c:axId val="1886388799"/>
        <c:axId val="1886386303"/>
      </c:barChart>
      <c:lineChart>
        <c:grouping val="standard"/>
        <c:varyColors val="0"/>
        <c:ser>
          <c:idx val="0"/>
          <c:order val="0"/>
          <c:tx>
            <c:strRef>
              <c:f>訪日外客!$B$3</c:f>
              <c:strCache>
                <c:ptCount val="1"/>
                <c:pt idx="0">
                  <c:v>大阪府</c:v>
                </c:pt>
              </c:strCache>
            </c:strRef>
          </c:tx>
          <c:dLbls>
            <c:dLbl>
              <c:idx val="7"/>
              <c:layout>
                <c:manualLayout>
                  <c:x val="1.4214071527894052E-3"/>
                  <c:y val="4.323730282981337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A7B-404F-B0B7-91B645BAFAEC}"/>
                </c:ext>
              </c:extLst>
            </c:dLbl>
            <c:dLbl>
              <c:idx val="16"/>
              <c:layout>
                <c:manualLayout>
                  <c:x val="-2.6353560143653899E-2"/>
                  <c:y val="2.56158889938422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訪日外客!$B$4:$B$20</c:f>
              <c:numCache>
                <c:formatCode>#,##0_);[Red]\(#,##0\)</c:formatCode>
                <c:ptCount val="17"/>
                <c:pt idx="0">
                  <c:v>145.6431714</c:v>
                </c:pt>
                <c:pt idx="1">
                  <c:v>145</c:v>
                </c:pt>
                <c:pt idx="2">
                  <c:v>157</c:v>
                </c:pt>
                <c:pt idx="3">
                  <c:v>167</c:v>
                </c:pt>
                <c:pt idx="4">
                  <c:v>187</c:v>
                </c:pt>
                <c:pt idx="5">
                  <c:v>235</c:v>
                </c:pt>
                <c:pt idx="6">
                  <c:v>222</c:v>
                </c:pt>
                <c:pt idx="7">
                  <c:v>170</c:v>
                </c:pt>
                <c:pt idx="8">
                  <c:v>235</c:v>
                </c:pt>
                <c:pt idx="9">
                  <c:v>158</c:v>
                </c:pt>
                <c:pt idx="10">
                  <c:v>203</c:v>
                </c:pt>
                <c:pt idx="11">
                  <c:v>263</c:v>
                </c:pt>
                <c:pt idx="12">
                  <c:v>376</c:v>
                </c:pt>
                <c:pt idx="13">
                  <c:v>716</c:v>
                </c:pt>
                <c:pt idx="14">
                  <c:v>940</c:v>
                </c:pt>
                <c:pt idx="15">
                  <c:v>1110</c:v>
                </c:pt>
                <c:pt idx="16">
                  <c:v>1142</c:v>
                </c:pt>
              </c:numCache>
            </c:numRef>
          </c:val>
          <c:smooth val="0"/>
          <c:extLst>
            <c:ext xmlns:c16="http://schemas.microsoft.com/office/drawing/2014/chart" uri="{C3380CC4-5D6E-409C-BE32-E72D297353CC}">
              <c16:uniqueId val="{00000003-2A7B-404F-B0B7-91B645BAFAEC}"/>
            </c:ext>
          </c:extLst>
        </c:ser>
        <c:ser>
          <c:idx val="2"/>
          <c:order val="2"/>
          <c:tx>
            <c:strRef>
              <c:f>訪日外客!$D$3</c:f>
              <c:strCache>
                <c:ptCount val="1"/>
                <c:pt idx="0">
                  <c:v>東京都</c:v>
                </c:pt>
              </c:strCache>
            </c:strRef>
          </c:tx>
          <c:dLbls>
            <c:dLbl>
              <c:idx val="16"/>
              <c:layout>
                <c:manualLayout>
                  <c:x val="-2.8543310611711066E-2"/>
                  <c:y val="-3.21014844183144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訪日外客!$D$4:$D$20</c:f>
              <c:numCache>
                <c:formatCode>#,##0_);[Red]\(#,##0\)</c:formatCode>
                <c:ptCount val="17"/>
                <c:pt idx="0">
                  <c:v>276.09335010000001</c:v>
                </c:pt>
                <c:pt idx="1">
                  <c:v>284.03901250000001</c:v>
                </c:pt>
                <c:pt idx="2">
                  <c:v>357.22607099999993</c:v>
                </c:pt>
                <c:pt idx="3">
                  <c:v>393.58367099999998</c:v>
                </c:pt>
                <c:pt idx="4">
                  <c:v>420.97601979999996</c:v>
                </c:pt>
                <c:pt idx="5">
                  <c:v>485.79359579999999</c:v>
                </c:pt>
                <c:pt idx="6">
                  <c:v>491.86418149999997</c:v>
                </c:pt>
                <c:pt idx="7">
                  <c:v>399.23189039999994</c:v>
                </c:pt>
                <c:pt idx="8">
                  <c:v>519.25385249999999</c:v>
                </c:pt>
                <c:pt idx="9">
                  <c:v>314.66885120000001</c:v>
                </c:pt>
                <c:pt idx="10">
                  <c:v>428.77078650000004</c:v>
                </c:pt>
                <c:pt idx="11">
                  <c:v>490.21265919999996</c:v>
                </c:pt>
                <c:pt idx="12">
                  <c:v>689.45220380000001</c:v>
                </c:pt>
                <c:pt idx="13">
                  <c:v>1028.3190089</c:v>
                </c:pt>
                <c:pt idx="14">
                  <c:v>1158.71354</c:v>
                </c:pt>
                <c:pt idx="15">
                  <c:v>1325.5275726000002</c:v>
                </c:pt>
                <c:pt idx="16">
                  <c:v>1422.3552</c:v>
                </c:pt>
              </c:numCache>
            </c:numRef>
          </c:val>
          <c:smooth val="0"/>
          <c:extLst>
            <c:ext xmlns:c16="http://schemas.microsoft.com/office/drawing/2014/chart" uri="{C3380CC4-5D6E-409C-BE32-E72D297353CC}">
              <c16:uniqueId val="{00000005-2A7B-404F-B0B7-91B645BAFAEC}"/>
            </c:ext>
          </c:extLst>
        </c:ser>
        <c:ser>
          <c:idx val="3"/>
          <c:order val="3"/>
          <c:tx>
            <c:strRef>
              <c:f>訪日外客!$E$3</c:f>
              <c:strCache>
                <c:ptCount val="1"/>
                <c:pt idx="0">
                  <c:v>愛知県</c:v>
                </c:pt>
              </c:strCache>
            </c:strRef>
          </c:tx>
          <c:dLbls>
            <c:dLbl>
              <c:idx val="16"/>
              <c:layout>
                <c:manualLayout>
                  <c:x val="-2.2204506241208646E-2"/>
                  <c:y val="-2.19039495233427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A7B-404F-B0B7-91B645BAFA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訪日外客!$A$4:$A$20</c:f>
              <c:strCache>
                <c:ptCount val="17"/>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pt idx="15">
                  <c:v>2017年</c:v>
                </c:pt>
                <c:pt idx="16">
                  <c:v>2018年</c:v>
                </c:pt>
              </c:strCache>
            </c:strRef>
          </c:cat>
          <c:val>
            <c:numRef>
              <c:f>訪日外客!$E$4:$E$20</c:f>
              <c:numCache>
                <c:formatCode>#,##0_);[Red]\(#,##0\)</c:formatCode>
                <c:ptCount val="17"/>
                <c:pt idx="0">
                  <c:v>58.676385600000003</c:v>
                </c:pt>
                <c:pt idx="1">
                  <c:v>50.553732500000002</c:v>
                </c:pt>
                <c:pt idx="2">
                  <c:v>58.923887999999998</c:v>
                </c:pt>
                <c:pt idx="3">
                  <c:v>80.062319399999993</c:v>
                </c:pt>
                <c:pt idx="4">
                  <c:v>70.407139200000003</c:v>
                </c:pt>
                <c:pt idx="5">
                  <c:v>78.461508600000002</c:v>
                </c:pt>
                <c:pt idx="6">
                  <c:v>84.343433500000003</c:v>
                </c:pt>
                <c:pt idx="7">
                  <c:v>65.180716799999999</c:v>
                </c:pt>
                <c:pt idx="8">
                  <c:v>93.861807499999998</c:v>
                </c:pt>
                <c:pt idx="9">
                  <c:v>54.725017599999994</c:v>
                </c:pt>
                <c:pt idx="10">
                  <c:v>78.566186999999999</c:v>
                </c:pt>
                <c:pt idx="11">
                  <c:v>88.093184000000008</c:v>
                </c:pt>
                <c:pt idx="12">
                  <c:v>123.40389640000001</c:v>
                </c:pt>
                <c:pt idx="13">
                  <c:v>193.4266082</c:v>
                </c:pt>
                <c:pt idx="14">
                  <c:v>228.37714999999997</c:v>
                </c:pt>
                <c:pt idx="15">
                  <c:v>255.35054969999999</c:v>
                </c:pt>
                <c:pt idx="16">
                  <c:v>243.29759999999999</c:v>
                </c:pt>
              </c:numCache>
            </c:numRef>
          </c:val>
          <c:smooth val="0"/>
          <c:extLst>
            <c:ext xmlns:c16="http://schemas.microsoft.com/office/drawing/2014/chart" uri="{C3380CC4-5D6E-409C-BE32-E72D297353CC}">
              <c16:uniqueId val="{00000007-2A7B-404F-B0B7-91B645BAFAEC}"/>
            </c:ext>
          </c:extLst>
        </c:ser>
        <c:dLbls>
          <c:showLegendKey val="0"/>
          <c:showVal val="0"/>
          <c:showCatName val="0"/>
          <c:showSerName val="0"/>
          <c:showPercent val="0"/>
          <c:showBubbleSize val="0"/>
        </c:dLbls>
        <c:marker val="1"/>
        <c:smooth val="0"/>
        <c:axId val="130049536"/>
        <c:axId val="130051072"/>
      </c:lineChart>
      <c:catAx>
        <c:axId val="130049536"/>
        <c:scaling>
          <c:orientation val="minMax"/>
        </c:scaling>
        <c:delete val="0"/>
        <c:axPos val="b"/>
        <c:numFmt formatCode="General" sourceLinked="1"/>
        <c:majorTickMark val="out"/>
        <c:minorTickMark val="none"/>
        <c:tickLblPos val="nextTo"/>
        <c:crossAx val="130051072"/>
        <c:crosses val="autoZero"/>
        <c:auto val="1"/>
        <c:lblAlgn val="ctr"/>
        <c:lblOffset val="100"/>
        <c:noMultiLvlLbl val="0"/>
      </c:catAx>
      <c:valAx>
        <c:axId val="130051072"/>
        <c:scaling>
          <c:orientation val="minMax"/>
        </c:scaling>
        <c:delete val="0"/>
        <c:axPos val="l"/>
        <c:majorGridlines>
          <c:spPr>
            <a:ln w="3175"/>
          </c:spPr>
        </c:majorGridlines>
        <c:numFmt formatCode="#,##0_);[Red]\(#,##0\)" sourceLinked="1"/>
        <c:majorTickMark val="out"/>
        <c:minorTickMark val="none"/>
        <c:tickLblPos val="nextTo"/>
        <c:crossAx val="130049536"/>
        <c:crosses val="autoZero"/>
        <c:crossBetween val="between"/>
      </c:valAx>
      <c:valAx>
        <c:axId val="1886386303"/>
        <c:scaling>
          <c:orientation val="minMax"/>
        </c:scaling>
        <c:delete val="1"/>
        <c:axPos val="r"/>
        <c:numFmt formatCode="#,##0_);[Red]\(#,##0\)" sourceLinked="1"/>
        <c:majorTickMark val="out"/>
        <c:minorTickMark val="none"/>
        <c:tickLblPos val="nextTo"/>
        <c:crossAx val="1886388799"/>
        <c:crosses val="max"/>
        <c:crossBetween val="between"/>
      </c:valAx>
      <c:catAx>
        <c:axId val="1886388799"/>
        <c:scaling>
          <c:orientation val="minMax"/>
        </c:scaling>
        <c:delete val="1"/>
        <c:axPos val="b"/>
        <c:numFmt formatCode="General" sourceLinked="1"/>
        <c:majorTickMark val="out"/>
        <c:minorTickMark val="none"/>
        <c:tickLblPos val="nextTo"/>
        <c:crossAx val="1886386303"/>
        <c:crosses val="autoZero"/>
        <c:auto val="1"/>
        <c:lblAlgn val="ctr"/>
        <c:lblOffset val="100"/>
        <c:noMultiLvlLbl val="0"/>
      </c:catAx>
    </c:plotArea>
    <c:legend>
      <c:legendPos val="t"/>
      <c:layout>
        <c:manualLayout>
          <c:xMode val="edge"/>
          <c:yMode val="edge"/>
          <c:x val="0.19951307291662004"/>
          <c:y val="9.176862187225349E-4"/>
          <c:w val="0.61945214715302221"/>
          <c:h val="4.5435936701269559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emf"/></Relationships>
</file>

<file path=ppt/drawings/drawing1.xml><?xml version="1.0" encoding="utf-8"?>
<c:userShapes xmlns:c="http://schemas.openxmlformats.org/drawingml/2006/chart">
  <cdr:relSizeAnchor xmlns:cdr="http://schemas.openxmlformats.org/drawingml/2006/chartDrawing">
    <cdr:from>
      <cdr:x>0.25352</cdr:x>
      <cdr:y>0.10046</cdr:y>
    </cdr:from>
    <cdr:to>
      <cdr:x>0.25704</cdr:x>
      <cdr:y>0.93917</cdr:y>
    </cdr:to>
    <cdr:cxnSp macro="">
      <cdr:nvCxnSpPr>
        <cdr:cNvPr id="7" name="直線コネクタ 6"/>
        <cdr:cNvCxnSpPr/>
      </cdr:nvCxnSpPr>
      <cdr:spPr>
        <a:xfrm xmlns:a="http://schemas.openxmlformats.org/drawingml/2006/main">
          <a:off x="2057400" y="519114"/>
          <a:ext cx="28575" cy="433387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0.43427</cdr:x>
      <cdr:y>0.10599</cdr:y>
    </cdr:from>
    <cdr:to>
      <cdr:x>0.43545</cdr:x>
      <cdr:y>0.9447</cdr:y>
    </cdr:to>
    <cdr:cxnSp macro="">
      <cdr:nvCxnSpPr>
        <cdr:cNvPr id="11" name="直線コネクタ 10"/>
        <cdr:cNvCxnSpPr/>
      </cdr:nvCxnSpPr>
      <cdr:spPr>
        <a:xfrm xmlns:a="http://schemas.openxmlformats.org/drawingml/2006/main" flipH="1">
          <a:off x="3524250" y="547689"/>
          <a:ext cx="9526" cy="433387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0.67723</cdr:x>
      <cdr:y>0.10415</cdr:y>
    </cdr:from>
    <cdr:to>
      <cdr:x>0.68075</cdr:x>
      <cdr:y>0.94286</cdr:y>
    </cdr:to>
    <cdr:cxnSp macro="">
      <cdr:nvCxnSpPr>
        <cdr:cNvPr id="12" name="直線コネクタ 11"/>
        <cdr:cNvCxnSpPr/>
      </cdr:nvCxnSpPr>
      <cdr:spPr>
        <a:xfrm xmlns:a="http://schemas.openxmlformats.org/drawingml/2006/main" flipH="1">
          <a:off x="5495925" y="538164"/>
          <a:ext cx="28575" cy="433387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0.10484</cdr:x>
      <cdr:y>0.11393</cdr:y>
    </cdr:from>
    <cdr:to>
      <cdr:x>0.19639</cdr:x>
      <cdr:y>0.16185</cdr:y>
    </cdr:to>
    <cdr:sp macro="" textlink="">
      <cdr:nvSpPr>
        <cdr:cNvPr id="17" name="正方形/長方形 16"/>
        <cdr:cNvSpPr/>
      </cdr:nvSpPr>
      <cdr:spPr>
        <a:xfrm xmlns:a="http://schemas.openxmlformats.org/drawingml/2006/main">
          <a:off x="850805" y="588736"/>
          <a:ext cx="742956" cy="247617"/>
        </a:xfrm>
        <a:prstGeom xmlns:a="http://schemas.openxmlformats.org/drawingml/2006/main" prst="rect">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dirty="0">
              <a:solidFill>
                <a:sysClr val="windowText" lastClr="000000"/>
              </a:solidFill>
              <a:latin typeface="Meiryo UI" panose="020B0604030504040204" pitchFamily="50" charset="-128"/>
              <a:ea typeface="Meiryo UI" panose="020B0604030504040204" pitchFamily="50" charset="-128"/>
            </a:rPr>
            <a:t>第一の</a:t>
          </a:r>
          <a:r>
            <a:rPr lang="ja-JP" altLang="en-US" dirty="0" smtClean="0">
              <a:solidFill>
                <a:sysClr val="windowText" lastClr="000000"/>
              </a:solidFill>
              <a:latin typeface="Meiryo UI" panose="020B0604030504040204" pitchFamily="50" charset="-128"/>
              <a:ea typeface="Meiryo UI" panose="020B0604030504040204" pitchFamily="50" charset="-128"/>
            </a:rPr>
            <a:t>波</a:t>
          </a:r>
          <a:endParaRPr lang="ja-JP" dirty="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0.30282</cdr:x>
      <cdr:y>0.12258</cdr:y>
    </cdr:from>
    <cdr:to>
      <cdr:x>0.39554</cdr:x>
      <cdr:y>0.16682</cdr:y>
    </cdr:to>
    <cdr:sp macro="" textlink="">
      <cdr:nvSpPr>
        <cdr:cNvPr id="20" name="正方形/長方形 19"/>
        <cdr:cNvSpPr/>
      </cdr:nvSpPr>
      <cdr:spPr>
        <a:xfrm xmlns:a="http://schemas.openxmlformats.org/drawingml/2006/main">
          <a:off x="2457450" y="633414"/>
          <a:ext cx="752475" cy="228600"/>
        </a:xfrm>
        <a:prstGeom xmlns:a="http://schemas.openxmlformats.org/drawingml/2006/main" prst="rect">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1100">
              <a:solidFill>
                <a:sysClr val="windowText" lastClr="000000"/>
              </a:solidFill>
              <a:latin typeface="Meiryo UI" panose="020B0604030504040204" pitchFamily="50" charset="-128"/>
              <a:ea typeface="Meiryo UI" panose="020B0604030504040204" pitchFamily="50" charset="-128"/>
            </a:rPr>
            <a:t>第二の波</a:t>
          </a:r>
          <a:endParaRPr lang="ja-JP" sz="1100">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0.50352</cdr:x>
      <cdr:y>0.11889</cdr:y>
    </cdr:from>
    <cdr:to>
      <cdr:x>0.59507</cdr:x>
      <cdr:y>0.16866</cdr:y>
    </cdr:to>
    <cdr:sp macro="" textlink="">
      <cdr:nvSpPr>
        <cdr:cNvPr id="21" name="正方形/長方形 20"/>
        <cdr:cNvSpPr/>
      </cdr:nvSpPr>
      <cdr:spPr>
        <a:xfrm xmlns:a="http://schemas.openxmlformats.org/drawingml/2006/main">
          <a:off x="4086226" y="614364"/>
          <a:ext cx="742950" cy="257175"/>
        </a:xfrm>
        <a:prstGeom xmlns:a="http://schemas.openxmlformats.org/drawingml/2006/main" prst="rect">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a:solidFill>
                <a:sysClr val="windowText" lastClr="000000"/>
              </a:solidFill>
              <a:latin typeface="Meiryo UI" panose="020B0604030504040204" pitchFamily="50" charset="-128"/>
              <a:ea typeface="Meiryo UI" panose="020B0604030504040204" pitchFamily="50" charset="-128"/>
            </a:rPr>
            <a:t>第三の波</a:t>
          </a:r>
          <a:endParaRPr lang="ja-JP">
            <a:solidFill>
              <a:sysClr val="windowText" lastClr="000000"/>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0.75704</cdr:x>
      <cdr:y>0.11889</cdr:y>
    </cdr:from>
    <cdr:to>
      <cdr:x>0.85915</cdr:x>
      <cdr:y>0.17051</cdr:y>
    </cdr:to>
    <cdr:sp macro="" textlink="">
      <cdr:nvSpPr>
        <cdr:cNvPr id="22" name="正方形/長方形 21"/>
        <cdr:cNvSpPr/>
      </cdr:nvSpPr>
      <cdr:spPr>
        <a:xfrm xmlns:a="http://schemas.openxmlformats.org/drawingml/2006/main">
          <a:off x="6143625" y="614364"/>
          <a:ext cx="828675" cy="266700"/>
        </a:xfrm>
        <a:prstGeom xmlns:a="http://schemas.openxmlformats.org/drawingml/2006/main" prst="rect">
          <a:avLst/>
        </a:prstGeom>
        <a:noFill xmlns:a="http://schemas.openxmlformats.org/drawingml/2006/main"/>
        <a:ln xmlns:a="http://schemas.openxmlformats.org/drawingml/2006/main">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a:solidFill>
                <a:sysClr val="windowText" lastClr="000000"/>
              </a:solidFill>
              <a:latin typeface="Meiryo UI" panose="020B0604030504040204" pitchFamily="50" charset="-128"/>
              <a:ea typeface="Meiryo UI" panose="020B0604030504040204" pitchFamily="50" charset="-128"/>
            </a:rPr>
            <a:t>第四の波</a:t>
          </a:r>
          <a:endParaRPr lang="ja-JP">
            <a:solidFill>
              <a:sysClr val="windowText" lastClr="000000"/>
            </a:solidFill>
            <a:latin typeface="Meiryo UI" panose="020B0604030504040204" pitchFamily="50" charset="-128"/>
            <a:ea typeface="Meiryo UI"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0.10793</cdr:x>
      <cdr:y>0.04158</cdr:y>
    </cdr:from>
    <cdr:to>
      <cdr:x>0.43147</cdr:x>
      <cdr:y>0.48004</cdr:y>
    </cdr:to>
    <cdr:sp macro="" textlink="">
      <cdr:nvSpPr>
        <cdr:cNvPr id="3" name="テキスト ボックス 1"/>
        <cdr:cNvSpPr txBox="1"/>
      </cdr:nvSpPr>
      <cdr:spPr>
        <a:xfrm xmlns:a="http://schemas.openxmlformats.org/drawingml/2006/main">
          <a:off x="439337" y="112088"/>
          <a:ext cx="1317081" cy="1181951"/>
        </a:xfrm>
        <a:prstGeom xmlns:a="http://schemas.openxmlformats.org/drawingml/2006/main" prst="rect">
          <a:avLst/>
        </a:prstGeom>
        <a:solidFill xmlns:a="http://schemas.openxmlformats.org/drawingml/2006/main">
          <a:schemeClr val="bg1">
            <a:lumMod val="85000"/>
          </a:schemeClr>
        </a:solidFill>
        <a:ln xmlns:a="http://schemas.openxmlformats.org/drawingml/2006/main">
          <a:solidFill>
            <a:prstClr val="black"/>
          </a:solidFill>
        </a:ln>
      </cdr:spPr>
      <cdr:txBody>
        <a:bodyPr xmlns:a="http://schemas.openxmlformats.org/drawingml/2006/main" wrap="square" lIns="36000" tIns="36000" rIns="36000" bIns="3600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b="1" dirty="0"/>
            <a:t>【</a:t>
          </a:r>
          <a:r>
            <a:rPr lang="ja-JP" altLang="en-US" sz="800" b="1" dirty="0"/>
            <a:t>参考</a:t>
          </a:r>
          <a:r>
            <a:rPr lang="en-US" altLang="ja-JP" sz="800" b="1" dirty="0"/>
            <a:t>_</a:t>
          </a:r>
          <a:r>
            <a:rPr lang="en-US" altLang="ja-JP" sz="800" b="1" dirty="0">
              <a:latin typeface="+mj-ea"/>
            </a:rPr>
            <a:t>2018</a:t>
          </a:r>
          <a:r>
            <a:rPr lang="ja-JP" altLang="en-US" sz="800" b="1" dirty="0"/>
            <a:t>全国上位</a:t>
          </a:r>
          <a:r>
            <a:rPr lang="en-US" altLang="ja-JP" sz="800" b="1" dirty="0"/>
            <a:t>】</a:t>
          </a:r>
        </a:p>
        <a:p xmlns:a="http://schemas.openxmlformats.org/drawingml/2006/main">
          <a:pPr>
            <a:lnSpc>
              <a:spcPts val="1200"/>
            </a:lnSpc>
            <a:spcBef>
              <a:spcPts val="600"/>
            </a:spcBef>
          </a:pPr>
          <a:r>
            <a:rPr lang="ja-JP" altLang="en-US" sz="800" dirty="0"/>
            <a:t>   １位 ：  沖縄    </a:t>
          </a:r>
          <a:r>
            <a:rPr lang="ja-JP" altLang="en-US" sz="800" dirty="0">
              <a:latin typeface="ＭＳ ゴシック" panose="020B0609070205080204" pitchFamily="49" charset="-128"/>
              <a:ea typeface="ＭＳ ゴシック" panose="020B0609070205080204" pitchFamily="49" charset="-128"/>
            </a:rPr>
            <a:t>（</a:t>
          </a:r>
          <a:r>
            <a:rPr lang="en-US" altLang="ja-JP" sz="800" dirty="0">
              <a:latin typeface="ＭＳ ゴシック" panose="020B0609070205080204" pitchFamily="49" charset="-128"/>
              <a:ea typeface="ＭＳ ゴシック" panose="020B0609070205080204" pitchFamily="49" charset="-128"/>
            </a:rPr>
            <a:t>6.5%</a:t>
          </a:r>
          <a:r>
            <a:rPr lang="ja-JP" altLang="en-US" sz="800" dirty="0">
              <a:latin typeface="ＭＳ ゴシック" panose="020B0609070205080204" pitchFamily="49" charset="-128"/>
              <a:ea typeface="ＭＳ ゴシック" panose="020B0609070205080204" pitchFamily="49" charset="-128"/>
            </a:rPr>
            <a:t>）</a:t>
          </a:r>
          <a:endParaRPr lang="en-US" altLang="ja-JP" sz="800" dirty="0">
            <a:latin typeface="ＭＳ ゴシック" panose="020B0609070205080204" pitchFamily="49" charset="-128"/>
            <a:ea typeface="ＭＳ ゴシック" panose="020B0609070205080204" pitchFamily="49" charset="-128"/>
          </a:endParaRPr>
        </a:p>
        <a:p xmlns:a="http://schemas.openxmlformats.org/drawingml/2006/main">
          <a:pPr>
            <a:lnSpc>
              <a:spcPts val="1000"/>
            </a:lnSpc>
            <a:spcBef>
              <a:spcPts val="0"/>
            </a:spcBef>
          </a:pPr>
          <a:r>
            <a:rPr lang="ja-JP" altLang="en-US" sz="800" baseline="0" dirty="0">
              <a:latin typeface="+mj-ea"/>
            </a:rPr>
            <a:t>  </a:t>
          </a:r>
          <a:r>
            <a:rPr lang="ja-JP" altLang="en-US" sz="800" b="0" baseline="0" dirty="0">
              <a:latin typeface="+mj-ea"/>
            </a:rPr>
            <a:t>　～</a:t>
          </a:r>
          <a:endParaRPr lang="en-US" altLang="ja-JP" sz="800" b="0" baseline="0" dirty="0">
            <a:latin typeface="+mj-ea"/>
          </a:endParaRPr>
        </a:p>
        <a:p xmlns:a="http://schemas.openxmlformats.org/drawingml/2006/main">
          <a:pPr>
            <a:lnSpc>
              <a:spcPts val="1200"/>
            </a:lnSpc>
            <a:spcBef>
              <a:spcPts val="0"/>
            </a:spcBef>
          </a:pPr>
          <a:r>
            <a:rPr lang="ja-JP" altLang="en-US" sz="800" b="0" baseline="0" dirty="0">
              <a:latin typeface="+mj-ea"/>
            </a:rPr>
            <a:t>  ４位 ： 愛知　 </a:t>
          </a:r>
          <a:r>
            <a:rPr lang="ja-JP" altLang="en-US" sz="800" b="0" baseline="0" dirty="0">
              <a:latin typeface="ＭＳ ゴシック" panose="020B0609070205080204" pitchFamily="49" charset="-128"/>
              <a:ea typeface="ＭＳ ゴシック" panose="020B0609070205080204" pitchFamily="49" charset="-128"/>
            </a:rPr>
            <a:t>（</a:t>
          </a:r>
          <a:r>
            <a:rPr lang="en-US" altLang="ja-JP" sz="800" b="0" baseline="0" dirty="0">
              <a:latin typeface="ＭＳ ゴシック" panose="020B0609070205080204" pitchFamily="49" charset="-128"/>
              <a:ea typeface="ＭＳ ゴシック" panose="020B0609070205080204" pitchFamily="49" charset="-128"/>
            </a:rPr>
            <a:t>5.1%</a:t>
          </a:r>
          <a:r>
            <a:rPr lang="ja-JP" altLang="en-US" sz="800" b="0" baseline="0" dirty="0">
              <a:latin typeface="ＭＳ ゴシック" panose="020B0609070205080204" pitchFamily="49" charset="-128"/>
              <a:ea typeface="ＭＳ ゴシック" panose="020B0609070205080204" pitchFamily="49" charset="-128"/>
            </a:rPr>
            <a:t>）</a:t>
          </a:r>
          <a:endParaRPr lang="en-US" altLang="ja-JP" sz="800" b="0" baseline="0" dirty="0">
            <a:latin typeface="ＭＳ ゴシック" panose="020B0609070205080204" pitchFamily="49" charset="-128"/>
            <a:ea typeface="ＭＳ ゴシック" panose="020B0609070205080204" pitchFamily="49" charset="-128"/>
          </a:endParaRPr>
        </a:p>
        <a:p xmlns:a="http://schemas.openxmlformats.org/drawingml/2006/main">
          <a:pPr>
            <a:lnSpc>
              <a:spcPts val="1000"/>
            </a:lnSpc>
            <a:spcBef>
              <a:spcPts val="0"/>
            </a:spcBef>
          </a:pPr>
          <a:r>
            <a:rPr lang="ja-JP" altLang="en-US" sz="800" b="0" baseline="0" dirty="0">
              <a:latin typeface="+mj-ea"/>
            </a:rPr>
            <a:t>　　～</a:t>
          </a:r>
          <a:endParaRPr lang="en-US" altLang="ja-JP" sz="800" b="0" baseline="0" dirty="0">
            <a:latin typeface="+mj-ea"/>
          </a:endParaRPr>
        </a:p>
        <a:p xmlns:a="http://schemas.openxmlformats.org/drawingml/2006/main">
          <a:pPr>
            <a:lnSpc>
              <a:spcPts val="1200"/>
            </a:lnSpc>
            <a:spcBef>
              <a:spcPts val="0"/>
            </a:spcBef>
          </a:pPr>
          <a:r>
            <a:rPr lang="ja-JP" altLang="en-US" sz="800" b="0" baseline="0" dirty="0">
              <a:latin typeface="+mj-ea"/>
            </a:rPr>
            <a:t>  ６</a:t>
          </a:r>
          <a:r>
            <a:rPr lang="ja-JP" altLang="en-US" sz="800" baseline="0" dirty="0">
              <a:latin typeface="+mj-ea"/>
            </a:rPr>
            <a:t>位 ： 東京    </a:t>
          </a:r>
          <a:r>
            <a:rPr lang="ja-JP" altLang="en-US" sz="800" baseline="0" dirty="0">
              <a:latin typeface="ＭＳ ゴシック" panose="020B0609070205080204" pitchFamily="49" charset="-128"/>
              <a:ea typeface="ＭＳ ゴシック" panose="020B0609070205080204" pitchFamily="49" charset="-128"/>
            </a:rPr>
            <a:t>（</a:t>
          </a:r>
          <a:r>
            <a:rPr lang="en-US" altLang="ja-JP" sz="800" baseline="0" dirty="0">
              <a:latin typeface="ＭＳ ゴシック" panose="020B0609070205080204" pitchFamily="49" charset="-128"/>
              <a:ea typeface="ＭＳ ゴシック" panose="020B0609070205080204" pitchFamily="49" charset="-128"/>
            </a:rPr>
            <a:t>5.0%</a:t>
          </a:r>
          <a:r>
            <a:rPr lang="ja-JP" altLang="en-US" sz="800" baseline="0" dirty="0">
              <a:latin typeface="ＭＳ ゴシック" panose="020B0609070205080204" pitchFamily="49" charset="-128"/>
              <a:ea typeface="ＭＳ ゴシック" panose="020B0609070205080204" pitchFamily="49" charset="-128"/>
            </a:rPr>
            <a:t>）</a:t>
          </a:r>
          <a:endParaRPr lang="en-US" altLang="ja-JP" sz="800" baseline="0" dirty="0">
            <a:latin typeface="ＭＳ ゴシック" panose="020B0609070205080204" pitchFamily="49" charset="-128"/>
            <a:ea typeface="ＭＳ ゴシック" panose="020B0609070205080204" pitchFamily="49" charset="-128"/>
          </a:endParaRPr>
        </a:p>
        <a:p xmlns:a="http://schemas.openxmlformats.org/drawingml/2006/main">
          <a:pPr>
            <a:lnSpc>
              <a:spcPts val="1000"/>
            </a:lnSpc>
            <a:spcBef>
              <a:spcPts val="0"/>
            </a:spcBef>
          </a:pPr>
          <a:r>
            <a:rPr lang="ja-JP" altLang="en-US" sz="800" baseline="0" dirty="0">
              <a:latin typeface="+mj-ea"/>
            </a:rPr>
            <a:t>　　～</a:t>
          </a:r>
          <a:endParaRPr lang="en-US" altLang="ja-JP" sz="800" baseline="0" dirty="0">
            <a:latin typeface="+mj-ea"/>
          </a:endParaRPr>
        </a:p>
        <a:p xmlns:a="http://schemas.openxmlformats.org/drawingml/2006/main">
          <a:pPr>
            <a:lnSpc>
              <a:spcPts val="1200"/>
            </a:lnSpc>
            <a:spcBef>
              <a:spcPts val="0"/>
            </a:spcBef>
          </a:pPr>
          <a:r>
            <a:rPr lang="ja-JP" altLang="en-US" sz="800" baseline="0" dirty="0">
              <a:latin typeface="+mj-ea"/>
            </a:rPr>
            <a:t>  </a:t>
          </a:r>
          <a:r>
            <a:rPr lang="en-US" altLang="ja-JP" sz="800" b="1" baseline="0" dirty="0">
              <a:latin typeface="+mj-ea"/>
            </a:rPr>
            <a:t>11</a:t>
          </a:r>
          <a:r>
            <a:rPr lang="ja-JP" altLang="en-US" sz="800" b="1" baseline="0" dirty="0">
              <a:latin typeface="+mj-ea"/>
            </a:rPr>
            <a:t>位 ： 大阪    </a:t>
          </a:r>
          <a:r>
            <a:rPr lang="ja-JP" altLang="en-US" sz="800" b="1" baseline="0" dirty="0">
              <a:latin typeface="ＭＳ ゴシック" panose="020B0609070205080204" pitchFamily="49" charset="-128"/>
              <a:ea typeface="ＭＳ ゴシック" panose="020B0609070205080204" pitchFamily="49" charset="-128"/>
            </a:rPr>
            <a:t>（</a:t>
          </a:r>
          <a:r>
            <a:rPr lang="en-US" altLang="ja-JP" sz="800" b="1" baseline="0" dirty="0">
              <a:latin typeface="ＭＳ ゴシック" panose="020B0609070205080204" pitchFamily="49" charset="-128"/>
              <a:ea typeface="ＭＳ ゴシック" panose="020B0609070205080204" pitchFamily="49" charset="-128"/>
            </a:rPr>
            <a:t>4.6%</a:t>
          </a:r>
          <a:r>
            <a:rPr lang="ja-JP" altLang="en-US" sz="800" b="1" baseline="0" dirty="0">
              <a:latin typeface="ＭＳ ゴシック" panose="020B0609070205080204" pitchFamily="49" charset="-128"/>
              <a:ea typeface="ＭＳ ゴシック" panose="020B0609070205080204" pitchFamily="49" charset="-128"/>
            </a:rPr>
            <a:t>）</a:t>
          </a:r>
          <a:endParaRPr lang="ja-JP" altLang="en-US" sz="800" b="1" dirty="0">
            <a:latin typeface="ＭＳ ゴシック" panose="020B0609070205080204" pitchFamily="49" charset="-128"/>
            <a:ea typeface="ＭＳ ゴシック" panose="020B0609070205080204" pitchFamily="49"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0.02658</cdr:x>
      <cdr:y>0.01024</cdr:y>
    </cdr:from>
    <cdr:to>
      <cdr:x>0.05474</cdr:x>
      <cdr:y>0.04283</cdr:y>
    </cdr:to>
    <cdr:sp macro="" textlink="">
      <cdr:nvSpPr>
        <cdr:cNvPr id="2" name="テキスト ボックス 1"/>
        <cdr:cNvSpPr txBox="1"/>
      </cdr:nvSpPr>
      <cdr:spPr>
        <a:xfrm xmlns:a="http://schemas.openxmlformats.org/drawingml/2006/main">
          <a:off x="359140" y="76060"/>
          <a:ext cx="380480" cy="242108"/>
        </a:xfrm>
        <a:prstGeom xmlns:a="http://schemas.openxmlformats.org/drawingml/2006/main" prst="rect">
          <a:avLst/>
        </a:prstGeom>
      </cdr:spPr>
      <cdr:txBody>
        <a:bodyPr xmlns:a="http://schemas.openxmlformats.org/drawingml/2006/main" wrap="none" lIns="36000" tIns="36000" rIns="36000" b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b="1">
              <a:latin typeface="Meiryo UI" panose="020B0604030504040204" pitchFamily="50" charset="-128"/>
              <a:ea typeface="Meiryo UI" panose="020B0604030504040204" pitchFamily="50" charset="-128"/>
              <a:cs typeface="Meiryo UI" panose="020B0604030504040204" pitchFamily="50" charset="-128"/>
            </a:rPr>
            <a:t>（人）</a:t>
          </a:r>
        </a:p>
      </cdr:txBody>
    </cdr:sp>
  </cdr:relSizeAnchor>
  <cdr:relSizeAnchor xmlns:cdr="http://schemas.openxmlformats.org/drawingml/2006/chartDrawing">
    <cdr:from>
      <cdr:x>0.16129</cdr:x>
      <cdr:y>0.00441</cdr:y>
    </cdr:from>
    <cdr:to>
      <cdr:x>0.93113</cdr:x>
      <cdr:y>0.06576</cdr:y>
    </cdr:to>
    <cdr:sp macro="" textlink="">
      <cdr:nvSpPr>
        <cdr:cNvPr id="6" name="テキスト ボックス 7"/>
        <cdr:cNvSpPr txBox="1"/>
      </cdr:nvSpPr>
      <cdr:spPr>
        <a:xfrm xmlns:a="http://schemas.openxmlformats.org/drawingml/2006/main">
          <a:off x="720080" y="22133"/>
          <a:ext cx="3436947" cy="30777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1400" b="1" dirty="0">
              <a:latin typeface="Meiryo UI" panose="020B0604030504040204" pitchFamily="50" charset="-128"/>
              <a:ea typeface="Meiryo UI" panose="020B0604030504040204" pitchFamily="50" charset="-128"/>
            </a:rPr>
            <a:t>大阪の人口の転出入の推移（対全国</a:t>
          </a:r>
          <a:r>
            <a:rPr kumimoji="1" lang="ja-JP" altLang="en-US" sz="1100" b="1" dirty="0">
              <a:latin typeface="Meiryo UI" panose="020B0604030504040204" pitchFamily="50" charset="-128"/>
              <a:ea typeface="Meiryo UI" panose="020B0604030504040204" pitchFamily="50" charset="-128"/>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0.01024</cdr:y>
    </cdr:from>
    <cdr:to>
      <cdr:x>0.19439</cdr:x>
      <cdr:y>0.0493</cdr:y>
    </cdr:to>
    <cdr:sp macro="" textlink="">
      <cdr:nvSpPr>
        <cdr:cNvPr id="2" name="テキスト ボックス 1"/>
        <cdr:cNvSpPr txBox="1"/>
      </cdr:nvSpPr>
      <cdr:spPr>
        <a:xfrm xmlns:a="http://schemas.openxmlformats.org/drawingml/2006/main">
          <a:off x="0" y="51334"/>
          <a:ext cx="811863" cy="195814"/>
        </a:xfrm>
        <a:prstGeom xmlns:a="http://schemas.openxmlformats.org/drawingml/2006/main" prst="rect">
          <a:avLst/>
        </a:prstGeom>
      </cdr:spPr>
      <cdr:txBody>
        <a:bodyPr xmlns:a="http://schemas.openxmlformats.org/drawingml/2006/main" wrap="square" lIns="36000" tIns="36000" rIns="36000" b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b="1" dirty="0">
              <a:latin typeface="Meiryo UI" panose="020B0604030504040204" pitchFamily="50" charset="-128"/>
              <a:ea typeface="Meiryo UI" panose="020B0604030504040204" pitchFamily="50" charset="-128"/>
              <a:cs typeface="Meiryo UI" panose="020B0604030504040204" pitchFamily="50" charset="-128"/>
            </a:rPr>
            <a:t>（人）</a:t>
          </a:r>
        </a:p>
      </cdr:txBody>
    </cdr:sp>
  </cdr:relSizeAnchor>
  <cdr:relSizeAnchor xmlns:cdr="http://schemas.openxmlformats.org/drawingml/2006/chartDrawing">
    <cdr:from>
      <cdr:x>0.16153</cdr:x>
      <cdr:y>0.00366</cdr:y>
    </cdr:from>
    <cdr:to>
      <cdr:x>0.97788</cdr:x>
      <cdr:y>0.06506</cdr:y>
    </cdr:to>
    <cdr:sp macro="" textlink="">
      <cdr:nvSpPr>
        <cdr:cNvPr id="6" name="テキスト ボックス 7"/>
        <cdr:cNvSpPr txBox="1"/>
      </cdr:nvSpPr>
      <cdr:spPr>
        <a:xfrm xmlns:a="http://schemas.openxmlformats.org/drawingml/2006/main">
          <a:off x="702116" y="18364"/>
          <a:ext cx="3548480" cy="30777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1400" b="1" dirty="0">
              <a:latin typeface="Meiryo UI" panose="020B0604030504040204" pitchFamily="50" charset="-128"/>
              <a:ea typeface="Meiryo UI" panose="020B0604030504040204" pitchFamily="50" charset="-128"/>
            </a:rPr>
            <a:t>大阪の人口の転出入の推移（対東京圏）</a:t>
          </a:r>
        </a:p>
      </cdr:txBody>
    </cdr:sp>
  </cdr:relSizeAnchor>
</c:userShapes>
</file>

<file path=ppt/drawings/drawing5.xml><?xml version="1.0" encoding="utf-8"?>
<c:userShapes xmlns:c="http://schemas.openxmlformats.org/drawingml/2006/chart">
  <cdr:relSizeAnchor xmlns:cdr="http://schemas.openxmlformats.org/drawingml/2006/chartDrawing">
    <cdr:from>
      <cdr:x>0.68582</cdr:x>
      <cdr:y>0.25735</cdr:y>
    </cdr:from>
    <cdr:to>
      <cdr:x>0.84028</cdr:x>
      <cdr:y>0.33549</cdr:y>
    </cdr:to>
    <cdr:sp macro="" textlink="">
      <cdr:nvSpPr>
        <cdr:cNvPr id="2" name="四角形吹き出し 1"/>
        <cdr:cNvSpPr/>
      </cdr:nvSpPr>
      <cdr:spPr>
        <a:xfrm xmlns:a="http://schemas.openxmlformats.org/drawingml/2006/main">
          <a:off x="6258110" y="775921"/>
          <a:ext cx="1409404" cy="235587"/>
        </a:xfrm>
        <a:prstGeom xmlns:a="http://schemas.openxmlformats.org/drawingml/2006/main" prst="wedgeRectCallout">
          <a:avLst>
            <a:gd name="adj1" fmla="val 72918"/>
            <a:gd name="adj2" fmla="val 91338"/>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900" dirty="0" smtClean="0">
              <a:solidFill>
                <a:schemeClr val="tx1"/>
              </a:solidFill>
            </a:rPr>
            <a:t>新規求人倍率（</a:t>
          </a:r>
          <a:r>
            <a:rPr kumimoji="1" lang="ja-JP" altLang="en-US" sz="900" dirty="0">
              <a:solidFill>
                <a:schemeClr val="tx1"/>
              </a:solidFill>
            </a:rPr>
            <a:t>全国</a:t>
          </a:r>
          <a:r>
            <a:rPr kumimoji="1" lang="ja-JP" altLang="en-US" sz="900" dirty="0" smtClean="0">
              <a:solidFill>
                <a:schemeClr val="tx1"/>
              </a:solidFill>
            </a:rPr>
            <a:t>）</a:t>
          </a:r>
          <a:endParaRPr kumimoji="1" lang="ja-JP" altLang="en-US" sz="900" dirty="0">
            <a:solidFill>
              <a:schemeClr val="tx1"/>
            </a:solidFill>
          </a:endParaRPr>
        </a:p>
      </cdr:txBody>
    </cdr:sp>
  </cdr:relSizeAnchor>
  <cdr:relSizeAnchor xmlns:cdr="http://schemas.openxmlformats.org/drawingml/2006/chartDrawing">
    <cdr:from>
      <cdr:x>0.70674</cdr:x>
      <cdr:y>0.46219</cdr:y>
    </cdr:from>
    <cdr:to>
      <cdr:x>0.85339</cdr:x>
      <cdr:y>0.5135</cdr:y>
    </cdr:to>
    <cdr:sp macro="" textlink="">
      <cdr:nvSpPr>
        <cdr:cNvPr id="3" name="四角形吹き出し 2"/>
        <cdr:cNvSpPr/>
      </cdr:nvSpPr>
      <cdr:spPr>
        <a:xfrm xmlns:a="http://schemas.openxmlformats.org/drawingml/2006/main">
          <a:off x="6448926" y="1393534"/>
          <a:ext cx="1338215" cy="154687"/>
        </a:xfrm>
        <a:prstGeom xmlns:a="http://schemas.openxmlformats.org/drawingml/2006/main" prst="wedgeRectCallout">
          <a:avLst>
            <a:gd name="adj1" fmla="val 77085"/>
            <a:gd name="adj2" fmla="val -16106"/>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有効</a:t>
          </a:r>
          <a:r>
            <a:rPr kumimoji="1" lang="ja-JP" altLang="en-US" sz="900" dirty="0" smtClean="0">
              <a:solidFill>
                <a:schemeClr val="tx1"/>
              </a:solidFill>
            </a:rPr>
            <a:t>求人倍率（大阪）</a:t>
          </a:r>
          <a:endParaRPr kumimoji="1" lang="ja-JP" altLang="en-US" sz="900" dirty="0">
            <a:solidFill>
              <a:schemeClr val="tx1"/>
            </a:solidFill>
          </a:endParaRPr>
        </a:p>
      </cdr:txBody>
    </cdr:sp>
  </cdr:relSizeAnchor>
  <cdr:relSizeAnchor xmlns:cdr="http://schemas.openxmlformats.org/drawingml/2006/chartDrawing">
    <cdr:from>
      <cdr:x>0.79914</cdr:x>
      <cdr:y>0.59753</cdr:y>
    </cdr:from>
    <cdr:to>
      <cdr:x>0.94539</cdr:x>
      <cdr:y>0.64704</cdr:y>
    </cdr:to>
    <cdr:sp macro="" textlink="">
      <cdr:nvSpPr>
        <cdr:cNvPr id="4" name="四角形吹き出し 3"/>
        <cdr:cNvSpPr/>
      </cdr:nvSpPr>
      <cdr:spPr>
        <a:xfrm xmlns:a="http://schemas.openxmlformats.org/drawingml/2006/main">
          <a:off x="7292113" y="1801577"/>
          <a:ext cx="1334529" cy="149267"/>
        </a:xfrm>
        <a:prstGeom xmlns:a="http://schemas.openxmlformats.org/drawingml/2006/main" prst="wedgeRectCallout">
          <a:avLst>
            <a:gd name="adj1" fmla="val 45835"/>
            <a:gd name="adj2" fmla="val -220231"/>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900" dirty="0">
              <a:solidFill>
                <a:schemeClr val="tx1"/>
              </a:solidFill>
            </a:rPr>
            <a:t>有効</a:t>
          </a:r>
          <a:r>
            <a:rPr kumimoji="1" lang="ja-JP" altLang="en-US" sz="900" dirty="0" smtClean="0">
              <a:solidFill>
                <a:schemeClr val="tx1"/>
              </a:solidFill>
            </a:rPr>
            <a:t>求人倍率（</a:t>
          </a:r>
          <a:r>
            <a:rPr kumimoji="1" lang="ja-JP" altLang="en-US" sz="900" dirty="0">
              <a:solidFill>
                <a:schemeClr val="tx1"/>
              </a:solidFill>
            </a:rPr>
            <a:t>全国</a:t>
          </a:r>
          <a:r>
            <a:rPr kumimoji="1" lang="ja-JP" altLang="en-US" sz="900" dirty="0" smtClean="0">
              <a:solidFill>
                <a:schemeClr val="tx1"/>
              </a:solidFill>
            </a:rPr>
            <a:t>）</a:t>
          </a:r>
          <a:endParaRPr kumimoji="1" lang="ja-JP" altLang="en-US" sz="900" dirty="0">
            <a:solidFill>
              <a:schemeClr val="tx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0.00838</cdr:x>
      <cdr:y>0.94365</cdr:y>
    </cdr:from>
    <cdr:to>
      <cdr:x>1</cdr:x>
      <cdr:y>1</cdr:y>
    </cdr:to>
    <cdr:sp macro="" textlink="">
      <cdr:nvSpPr>
        <cdr:cNvPr id="2" name="テキスト ボックス 1"/>
        <cdr:cNvSpPr txBox="1"/>
      </cdr:nvSpPr>
      <cdr:spPr>
        <a:xfrm xmlns:a="http://schemas.openxmlformats.org/drawingml/2006/main">
          <a:off x="75420" y="4639012"/>
          <a:ext cx="892899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日時点。ただし、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日時点の数値を記載。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0.08835</cdr:x>
      <cdr:y>0.58161</cdr:y>
    </cdr:from>
    <cdr:to>
      <cdr:x>0.20214</cdr:x>
      <cdr:y>0.65747</cdr:y>
    </cdr:to>
    <cdr:sp macro="" textlink="">
      <cdr:nvSpPr>
        <cdr:cNvPr id="2" name="正方形/長方形 1"/>
        <cdr:cNvSpPr/>
      </cdr:nvSpPr>
      <cdr:spPr>
        <a:xfrm xmlns:a="http://schemas.openxmlformats.org/drawingml/2006/main">
          <a:off x="628650" y="2409826"/>
          <a:ext cx="809626" cy="31432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a:solidFill>
                <a:sysClr val="windowText" lastClr="000000"/>
              </a:solidFill>
            </a:rPr>
            <a:t>約</a:t>
          </a:r>
          <a:r>
            <a:rPr lang="en-US" altLang="ja-JP">
              <a:solidFill>
                <a:sysClr val="windowText" lastClr="000000"/>
              </a:solidFill>
            </a:rPr>
            <a:t>25</a:t>
          </a:r>
          <a:r>
            <a:rPr lang="ja-JP" altLang="en-US">
              <a:solidFill>
                <a:sysClr val="windowText" lastClr="000000"/>
              </a:solidFill>
            </a:rPr>
            <a:t>億</a:t>
          </a:r>
          <a:endParaRPr lang="ja-JP">
            <a:solidFill>
              <a:sysClr val="windowText" lastClr="000000"/>
            </a:solidFill>
          </a:endParaRPr>
        </a:p>
      </cdr:txBody>
    </cdr:sp>
  </cdr:relSizeAnchor>
  <cdr:relSizeAnchor xmlns:cdr="http://schemas.openxmlformats.org/drawingml/2006/chartDrawing">
    <cdr:from>
      <cdr:x>0.27889</cdr:x>
      <cdr:y>0.41916</cdr:y>
    </cdr:from>
    <cdr:to>
      <cdr:x>0.39268</cdr:x>
      <cdr:y>0.49502</cdr:y>
    </cdr:to>
    <cdr:sp macro="" textlink="">
      <cdr:nvSpPr>
        <cdr:cNvPr id="3" name="正方形/長方形 2"/>
        <cdr:cNvSpPr/>
      </cdr:nvSpPr>
      <cdr:spPr>
        <a:xfrm xmlns:a="http://schemas.openxmlformats.org/drawingml/2006/main">
          <a:off x="1984375" y="1736725"/>
          <a:ext cx="809626" cy="31432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a:solidFill>
                <a:sysClr val="windowText" lastClr="000000"/>
              </a:solidFill>
            </a:rPr>
            <a:t>約</a:t>
          </a:r>
          <a:r>
            <a:rPr lang="en-US" altLang="ja-JP">
              <a:solidFill>
                <a:sysClr val="windowText" lastClr="000000"/>
              </a:solidFill>
            </a:rPr>
            <a:t>49</a:t>
          </a:r>
          <a:r>
            <a:rPr lang="ja-JP" altLang="en-US">
              <a:solidFill>
                <a:sysClr val="windowText" lastClr="000000"/>
              </a:solidFill>
            </a:rPr>
            <a:t>億</a:t>
          </a:r>
          <a:endParaRPr lang="ja-JP">
            <a:solidFill>
              <a:sysClr val="windowText" lastClr="000000"/>
            </a:solidFill>
          </a:endParaRPr>
        </a:p>
      </cdr:txBody>
    </cdr:sp>
  </cdr:relSizeAnchor>
  <cdr:relSizeAnchor xmlns:cdr="http://schemas.openxmlformats.org/drawingml/2006/chartDrawing">
    <cdr:from>
      <cdr:x>0.44757</cdr:x>
      <cdr:y>0.26054</cdr:y>
    </cdr:from>
    <cdr:to>
      <cdr:x>0.56136</cdr:x>
      <cdr:y>0.3364</cdr:y>
    </cdr:to>
    <cdr:sp macro="" textlink="">
      <cdr:nvSpPr>
        <cdr:cNvPr id="4" name="正方形/長方形 3"/>
        <cdr:cNvSpPr/>
      </cdr:nvSpPr>
      <cdr:spPr>
        <a:xfrm xmlns:a="http://schemas.openxmlformats.org/drawingml/2006/main">
          <a:off x="3184525" y="1079500"/>
          <a:ext cx="809626" cy="31432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約</a:t>
          </a:r>
          <a:r>
            <a:rPr lang="en-US" altLang="ja-JP" dirty="0">
              <a:solidFill>
                <a:sysClr val="windowText" lastClr="000000"/>
              </a:solidFill>
            </a:rPr>
            <a:t>74</a:t>
          </a:r>
          <a:r>
            <a:rPr lang="ja-JP" altLang="en-US" dirty="0">
              <a:solidFill>
                <a:sysClr val="windowText" lastClr="000000"/>
              </a:solidFill>
            </a:rPr>
            <a:t>億</a:t>
          </a:r>
          <a:endParaRPr lang="ja-JP" dirty="0">
            <a:solidFill>
              <a:sysClr val="windowText" lastClr="000000"/>
            </a:solidFill>
          </a:endParaRPr>
        </a:p>
      </cdr:txBody>
    </cdr:sp>
  </cdr:relSizeAnchor>
  <cdr:relSizeAnchor xmlns:cdr="http://schemas.openxmlformats.org/drawingml/2006/chartDrawing">
    <cdr:from>
      <cdr:x>0.65348</cdr:x>
      <cdr:y>0.10739</cdr:y>
    </cdr:from>
    <cdr:to>
      <cdr:x>0.76727</cdr:x>
      <cdr:y>0.18325</cdr:y>
    </cdr:to>
    <cdr:sp macro="" textlink="">
      <cdr:nvSpPr>
        <cdr:cNvPr id="5" name="正方形/長方形 4"/>
        <cdr:cNvSpPr/>
      </cdr:nvSpPr>
      <cdr:spPr>
        <a:xfrm xmlns:a="http://schemas.openxmlformats.org/drawingml/2006/main">
          <a:off x="6871705" y="439120"/>
          <a:ext cx="1196570" cy="31018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約</a:t>
          </a:r>
          <a:r>
            <a:rPr lang="en-US" altLang="ja-JP" dirty="0">
              <a:solidFill>
                <a:sysClr val="windowText" lastClr="000000"/>
              </a:solidFill>
            </a:rPr>
            <a:t>97</a:t>
          </a:r>
          <a:r>
            <a:rPr lang="ja-JP" altLang="en-US" dirty="0">
              <a:solidFill>
                <a:sysClr val="windowText" lastClr="000000"/>
              </a:solidFill>
            </a:rPr>
            <a:t>億</a:t>
          </a:r>
          <a:endParaRPr lang="ja-JP" dirty="0">
            <a:solidFill>
              <a:sysClr val="windowText" lastClr="000000"/>
            </a:solidFill>
          </a:endParaRPr>
        </a:p>
      </cdr:txBody>
    </cdr:sp>
  </cdr:relSizeAnchor>
  <cdr:relSizeAnchor xmlns:cdr="http://schemas.openxmlformats.org/drawingml/2006/chartDrawing">
    <cdr:from>
      <cdr:x>0.89932</cdr:x>
      <cdr:y>0.03998</cdr:y>
    </cdr:from>
    <cdr:to>
      <cdr:x>1</cdr:x>
      <cdr:y>0.12861</cdr:y>
    </cdr:to>
    <cdr:sp macro="" textlink="">
      <cdr:nvSpPr>
        <cdr:cNvPr id="6" name="正方形/長方形 5"/>
        <cdr:cNvSpPr/>
      </cdr:nvSpPr>
      <cdr:spPr>
        <a:xfrm xmlns:a="http://schemas.openxmlformats.org/drawingml/2006/main">
          <a:off x="8270841" y="223505"/>
          <a:ext cx="925931" cy="49542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約</a:t>
          </a:r>
          <a:r>
            <a:rPr lang="en-US" altLang="ja-JP" dirty="0" smtClean="0">
              <a:solidFill>
                <a:sysClr val="windowText" lastClr="000000"/>
              </a:solidFill>
            </a:rPr>
            <a:t>109</a:t>
          </a:r>
          <a:r>
            <a:rPr lang="ja-JP" altLang="en-US" dirty="0" smtClean="0">
              <a:solidFill>
                <a:sysClr val="windowText" lastClr="000000"/>
              </a:solidFill>
            </a:rPr>
            <a:t>億</a:t>
          </a:r>
          <a:endParaRPr lang="ja-JP" dirty="0">
            <a:solidFill>
              <a:sysClr val="windowText" lastClr="000000"/>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0.23951</cdr:x>
      <cdr:y>0.39959</cdr:y>
    </cdr:from>
    <cdr:to>
      <cdr:x>0.41737</cdr:x>
      <cdr:y>0.4602</cdr:y>
    </cdr:to>
    <cdr:sp macro="" textlink="">
      <cdr:nvSpPr>
        <cdr:cNvPr id="2" name="テキスト ボックス 1"/>
        <cdr:cNvSpPr txBox="1"/>
      </cdr:nvSpPr>
      <cdr:spPr>
        <a:xfrm xmlns:a="http://schemas.openxmlformats.org/drawingml/2006/main">
          <a:off x="1057920" y="1358631"/>
          <a:ext cx="785611" cy="2060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800" dirty="0" smtClean="0">
              <a:latin typeface="Meiryo UI" panose="020B0604030504040204" pitchFamily="50" charset="-128"/>
              <a:ea typeface="Meiryo UI" panose="020B0604030504040204" pitchFamily="50" charset="-128"/>
            </a:rPr>
            <a:t>1,400</a:t>
          </a:r>
          <a:r>
            <a:rPr lang="ja-JP" altLang="en-US" sz="800" dirty="0" smtClean="0">
              <a:latin typeface="Meiryo UI" panose="020B0604030504040204" pitchFamily="50" charset="-128"/>
              <a:ea typeface="Meiryo UI" panose="020B0604030504040204" pitchFamily="50" charset="-128"/>
            </a:rPr>
            <a:t>万人</a:t>
          </a:r>
          <a:endParaRPr lang="ja-JP" altLang="en-US" sz="800" dirty="0">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0.3124</cdr:x>
      <cdr:y>0.44884</cdr:y>
    </cdr:from>
    <cdr:to>
      <cdr:x>0.51942</cdr:x>
      <cdr:y>0.71778</cdr:y>
    </cdr:to>
    <cdr:sp macro="" textlink="">
      <cdr:nvSpPr>
        <cdr:cNvPr id="3" name="テキスト ボックス 2"/>
        <cdr:cNvSpPr txBox="1"/>
      </cdr:nvSpPr>
      <cdr:spPr>
        <a:xfrm xmlns:a="http://schemas.openxmlformats.org/drawingml/2006/main">
          <a:off x="1379892" y="15260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84" y="0"/>
            <a:ext cx="4306737" cy="341393"/>
          </a:xfrm>
          <a:prstGeom prst="rect">
            <a:avLst/>
          </a:prstGeom>
        </p:spPr>
        <p:txBody>
          <a:bodyPr vert="horz" lIns="91440" tIns="45720" rIns="91440" bIns="45720" rtlCol="0"/>
          <a:lstStyle>
            <a:lvl1pPr algn="r">
              <a:defRPr sz="1200"/>
            </a:lvl1pPr>
          </a:lstStyle>
          <a:p>
            <a:fld id="{EF155053-0287-4275-B1C4-2380C1FF8009}" type="datetimeFigureOut">
              <a:rPr kumimoji="1" lang="ja-JP" altLang="en-US" smtClean="0"/>
              <a:t>2020/3/31</a:t>
            </a:fld>
            <a:endParaRPr kumimoji="1" lang="ja-JP" altLang="en-US"/>
          </a:p>
        </p:txBody>
      </p:sp>
      <p:sp>
        <p:nvSpPr>
          <p:cNvPr id="4" name="フッター プレースホルダー 3"/>
          <p:cNvSpPr>
            <a:spLocks noGrp="1"/>
          </p:cNvSpPr>
          <p:nvPr>
            <p:ph type="ftr" sz="quarter" idx="2"/>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84" y="6465807"/>
            <a:ext cx="4306737" cy="341393"/>
          </a:xfrm>
          <a:prstGeom prst="rect">
            <a:avLst/>
          </a:prstGeom>
        </p:spPr>
        <p:txBody>
          <a:bodyPr vert="horz" lIns="91440" tIns="45720" rIns="91440" bIns="45720" rtlCol="0" anchor="b"/>
          <a:lstStyle>
            <a:lvl1pPr algn="r">
              <a:defRPr sz="1200"/>
            </a:lvl1pPr>
          </a:lstStyle>
          <a:p>
            <a:fld id="{EBA39246-46A9-4322-812A-1288191F4057}" type="slidenum">
              <a:rPr kumimoji="1" lang="ja-JP" altLang="en-US" smtClean="0"/>
              <a:t>‹#›</a:t>
            </a:fld>
            <a:endParaRPr kumimoji="1" lang="ja-JP" altLang="en-US"/>
          </a:p>
        </p:txBody>
      </p:sp>
    </p:spTree>
    <p:extLst>
      <p:ext uri="{BB962C8B-B14F-4D97-AF65-F5344CB8AC3E}">
        <p14:creationId xmlns:p14="http://schemas.microsoft.com/office/powerpoint/2010/main" val="1258178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284" y="0"/>
            <a:ext cx="4306737" cy="341393"/>
          </a:xfrm>
          <a:prstGeom prst="rect">
            <a:avLst/>
          </a:prstGeom>
        </p:spPr>
        <p:txBody>
          <a:bodyPr vert="horz" lIns="91440" tIns="45720" rIns="91440" bIns="45720" rtlCol="0"/>
          <a:lstStyle>
            <a:lvl1pPr algn="r">
              <a:defRPr sz="1200"/>
            </a:lvl1pPr>
          </a:lstStyle>
          <a:p>
            <a:fld id="{8AAC128B-3104-49D5-9B30-F978D7A65876}" type="datetimeFigureOut">
              <a:rPr kumimoji="1" lang="ja-JP" altLang="en-US" smtClean="0"/>
              <a:t>2020/3/31</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4399" y="3275850"/>
            <a:ext cx="7950543" cy="268004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284" y="6465807"/>
            <a:ext cx="4306737" cy="341393"/>
          </a:xfrm>
          <a:prstGeom prst="rect">
            <a:avLst/>
          </a:prstGeom>
        </p:spPr>
        <p:txBody>
          <a:bodyPr vert="horz" lIns="91440" tIns="45720" rIns="91440" bIns="45720" rtlCol="0" anchor="b"/>
          <a:lstStyle>
            <a:lvl1pPr algn="r">
              <a:defRPr sz="1200"/>
            </a:lvl1pPr>
          </a:lstStyle>
          <a:p>
            <a:fld id="{6D78C88F-0C88-4F4D-B1F1-B483906F69E5}" type="slidenum">
              <a:rPr kumimoji="1" lang="ja-JP" altLang="en-US" smtClean="0"/>
              <a:t>‹#›</a:t>
            </a:fld>
            <a:endParaRPr kumimoji="1" lang="ja-JP" altLang="en-US"/>
          </a:p>
        </p:txBody>
      </p:sp>
    </p:spTree>
    <p:extLst>
      <p:ext uri="{BB962C8B-B14F-4D97-AF65-F5344CB8AC3E}">
        <p14:creationId xmlns:p14="http://schemas.microsoft.com/office/powerpoint/2010/main" val="35035216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8658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18972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12089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98783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75" y="2130573"/>
            <a:ext cx="8420101" cy="1470025"/>
          </a:xfrm>
        </p:spPr>
        <p:txBody>
          <a:bodyPr/>
          <a:lstStyle/>
          <a:p>
            <a:r>
              <a:rPr kumimoji="1" lang="ja-JP" altLang="en-US" dirty="0"/>
              <a:t>マスタ タイトルの書式設定</a:t>
            </a:r>
          </a:p>
        </p:txBody>
      </p:sp>
      <p:sp>
        <p:nvSpPr>
          <p:cNvPr id="3" name="サブタイトル 2"/>
          <p:cNvSpPr>
            <a:spLocks noGrp="1"/>
          </p:cNvSpPr>
          <p:nvPr>
            <p:ph type="subTitle" idx="1"/>
          </p:nvPr>
        </p:nvSpPr>
        <p:spPr>
          <a:xfrm>
            <a:off x="1485905" y="3886200"/>
            <a:ext cx="6934200" cy="1752600"/>
          </a:xfrm>
        </p:spPr>
        <p:txBody>
          <a:bodyPr/>
          <a:lstStyle>
            <a:lvl1pPr marL="0" indent="0" algn="ctr">
              <a:buNone/>
              <a:defRPr>
                <a:solidFill>
                  <a:schemeClr val="tx1">
                    <a:tint val="75000"/>
                  </a:schemeClr>
                </a:solidFill>
              </a:defRPr>
            </a:lvl1pPr>
            <a:lvl2pPr marL="457131" indent="0" algn="ctr">
              <a:buNone/>
              <a:defRPr>
                <a:solidFill>
                  <a:schemeClr val="tx1">
                    <a:tint val="75000"/>
                  </a:schemeClr>
                </a:solidFill>
              </a:defRPr>
            </a:lvl2pPr>
            <a:lvl3pPr marL="914266" indent="0" algn="ctr">
              <a:buNone/>
              <a:defRPr>
                <a:solidFill>
                  <a:schemeClr val="tx1">
                    <a:tint val="75000"/>
                  </a:schemeClr>
                </a:solidFill>
              </a:defRPr>
            </a:lvl3pPr>
            <a:lvl4pPr marL="1371397" indent="0" algn="ctr">
              <a:buNone/>
              <a:defRPr>
                <a:solidFill>
                  <a:schemeClr val="tx1">
                    <a:tint val="75000"/>
                  </a:schemeClr>
                </a:solidFill>
              </a:defRPr>
            </a:lvl4pPr>
            <a:lvl5pPr marL="1828530" indent="0" algn="ctr">
              <a:buNone/>
              <a:defRPr>
                <a:solidFill>
                  <a:schemeClr val="tx1">
                    <a:tint val="75000"/>
                  </a:schemeClr>
                </a:solidFill>
              </a:defRPr>
            </a:lvl5pPr>
            <a:lvl6pPr marL="2285662" indent="0" algn="ctr">
              <a:buNone/>
              <a:defRPr>
                <a:solidFill>
                  <a:schemeClr val="tx1">
                    <a:tint val="75000"/>
                  </a:schemeClr>
                </a:solidFill>
              </a:defRPr>
            </a:lvl6pPr>
            <a:lvl7pPr marL="2742795" indent="0" algn="ctr">
              <a:buNone/>
              <a:defRPr>
                <a:solidFill>
                  <a:schemeClr val="tx1">
                    <a:tint val="75000"/>
                  </a:schemeClr>
                </a:solidFill>
              </a:defRPr>
            </a:lvl7pPr>
            <a:lvl8pPr marL="3199927" indent="0" algn="ctr">
              <a:buNone/>
              <a:defRPr>
                <a:solidFill>
                  <a:schemeClr val="tx1">
                    <a:tint val="75000"/>
                  </a:schemeClr>
                </a:solidFill>
              </a:defRPr>
            </a:lvl8pPr>
            <a:lvl9pPr marL="3657061" indent="0" algn="ctr">
              <a:buNone/>
              <a:defRPr>
                <a:solidFill>
                  <a:schemeClr val="tx1">
                    <a:tint val="75000"/>
                  </a:schemeClr>
                </a:solidFill>
              </a:defRPr>
            </a:lvl9pPr>
          </a:lstStyle>
          <a:p>
            <a:r>
              <a:rPr kumimoji="1" lang="ja-JP" altLang="en-US" dirty="0"/>
              <a:t>マスタ サブタイトルの書式設定</a:t>
            </a:r>
          </a:p>
        </p:txBody>
      </p:sp>
      <p:sp>
        <p:nvSpPr>
          <p:cNvPr id="4" name="日付プレースホルダ 3"/>
          <p:cNvSpPr>
            <a:spLocks noGrp="1"/>
          </p:cNvSpPr>
          <p:nvPr>
            <p:ph type="dt" sz="half" idx="10"/>
          </p:nvPr>
        </p:nvSpPr>
        <p:spPr/>
        <p:txBody>
          <a:bodyPr/>
          <a:lstStyle/>
          <a:p>
            <a:fld id="{432343FD-F7BE-417D-AC4D-F12FC0778A53}" type="datetime1">
              <a:rPr kumimoji="1" lang="ja-JP" altLang="en-US" smtClean="0"/>
              <a:t>2020/3/31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184043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10"/>
          </p:nvPr>
        </p:nvSpPr>
        <p:spPr/>
        <p:txBody>
          <a:bodyPr/>
          <a:lstStyle/>
          <a:p>
            <a:fld id="{60EFE674-1722-4674-8058-D8287351C65D}" type="datetime1">
              <a:rPr kumimoji="1" lang="ja-JP" altLang="en-US" smtClean="0"/>
              <a:t>2020/3/31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2641488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32" y="4407050"/>
            <a:ext cx="8420101" cy="1362075"/>
          </a:xfrm>
        </p:spPr>
        <p:txBody>
          <a:bodyPr anchor="t"/>
          <a:lstStyle>
            <a:lvl1pPr algn="l">
              <a:defRPr sz="4000" b="1" cap="all"/>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782532" y="2906722"/>
            <a:ext cx="8420101" cy="1500187"/>
          </a:xfrm>
        </p:spPr>
        <p:txBody>
          <a:bodyPr anchor="b"/>
          <a:lstStyle>
            <a:lvl1pPr marL="0" indent="0">
              <a:buNone/>
              <a:defRPr sz="2000">
                <a:solidFill>
                  <a:schemeClr val="tx1">
                    <a:tint val="75000"/>
                  </a:schemeClr>
                </a:solidFill>
              </a:defRPr>
            </a:lvl1pPr>
            <a:lvl2pPr marL="457131" indent="0">
              <a:buNone/>
              <a:defRPr sz="1800">
                <a:solidFill>
                  <a:schemeClr val="tx1">
                    <a:tint val="75000"/>
                  </a:schemeClr>
                </a:solidFill>
              </a:defRPr>
            </a:lvl2pPr>
            <a:lvl3pPr marL="914266" indent="0">
              <a:buNone/>
              <a:defRPr sz="1600">
                <a:solidFill>
                  <a:schemeClr val="tx1">
                    <a:tint val="75000"/>
                  </a:schemeClr>
                </a:solidFill>
              </a:defRPr>
            </a:lvl3pPr>
            <a:lvl4pPr marL="1371397" indent="0">
              <a:buNone/>
              <a:defRPr sz="1400">
                <a:solidFill>
                  <a:schemeClr val="tx1">
                    <a:tint val="75000"/>
                  </a:schemeClr>
                </a:solidFill>
              </a:defRPr>
            </a:lvl4pPr>
            <a:lvl5pPr marL="1828530" indent="0">
              <a:buNone/>
              <a:defRPr sz="1400">
                <a:solidFill>
                  <a:schemeClr val="tx1">
                    <a:tint val="75000"/>
                  </a:schemeClr>
                </a:solidFill>
              </a:defRPr>
            </a:lvl5pPr>
            <a:lvl6pPr marL="2285662" indent="0">
              <a:buNone/>
              <a:defRPr sz="1400">
                <a:solidFill>
                  <a:schemeClr val="tx1">
                    <a:tint val="75000"/>
                  </a:schemeClr>
                </a:solidFill>
              </a:defRPr>
            </a:lvl6pPr>
            <a:lvl7pPr marL="2742795" indent="0">
              <a:buNone/>
              <a:defRPr sz="1400">
                <a:solidFill>
                  <a:schemeClr val="tx1">
                    <a:tint val="75000"/>
                  </a:schemeClr>
                </a:solidFill>
              </a:defRPr>
            </a:lvl7pPr>
            <a:lvl8pPr marL="3199927" indent="0">
              <a:buNone/>
              <a:defRPr sz="1400">
                <a:solidFill>
                  <a:schemeClr val="tx1">
                    <a:tint val="75000"/>
                  </a:schemeClr>
                </a:solidFill>
              </a:defRPr>
            </a:lvl8pPr>
            <a:lvl9pPr marL="3657061" indent="0">
              <a:buNone/>
              <a:defRPr sz="1400">
                <a:solidFill>
                  <a:schemeClr val="tx1">
                    <a:tint val="75000"/>
                  </a:schemeClr>
                </a:solidFill>
              </a:defRPr>
            </a:lvl9pPr>
          </a:lstStyle>
          <a:p>
            <a:pPr lvl="0"/>
            <a:r>
              <a:rPr kumimoji="1" lang="ja-JP" altLang="en-US" dirty="0"/>
              <a:t>マスタ テキストの書式設定</a:t>
            </a:r>
          </a:p>
        </p:txBody>
      </p:sp>
      <p:sp>
        <p:nvSpPr>
          <p:cNvPr id="4" name="日付プレースホルダ 3"/>
          <p:cNvSpPr>
            <a:spLocks noGrp="1"/>
          </p:cNvSpPr>
          <p:nvPr>
            <p:ph type="dt" sz="half" idx="10"/>
          </p:nvPr>
        </p:nvSpPr>
        <p:spPr/>
        <p:txBody>
          <a:bodyPr/>
          <a:lstStyle/>
          <a:p>
            <a:fld id="{00E13C1C-D954-4D3D-BA49-193A39857A27}" type="datetime1">
              <a:rPr kumimoji="1" lang="ja-JP" altLang="en-US" smtClean="0"/>
              <a:t>2020/3/31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3838646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20" y="1600207"/>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 3"/>
          <p:cNvSpPr>
            <a:spLocks noGrp="1"/>
          </p:cNvSpPr>
          <p:nvPr>
            <p:ph sz="half" idx="2"/>
          </p:nvPr>
        </p:nvSpPr>
        <p:spPr>
          <a:xfrm>
            <a:off x="5035570" y="1600207"/>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 4"/>
          <p:cNvSpPr>
            <a:spLocks noGrp="1"/>
          </p:cNvSpPr>
          <p:nvPr>
            <p:ph type="dt" sz="half" idx="10"/>
          </p:nvPr>
        </p:nvSpPr>
        <p:spPr/>
        <p:txBody>
          <a:bodyPr/>
          <a:lstStyle/>
          <a:p>
            <a:fld id="{6AA685DD-0202-4B49-B7A9-6A6418F25535}" type="datetime1">
              <a:rPr kumimoji="1" lang="ja-JP" altLang="en-US" smtClean="0"/>
              <a:t>2020/3/31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3998469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dirty="0"/>
              <a:t>マスタ タイトルの書式設定</a:t>
            </a:r>
          </a:p>
        </p:txBody>
      </p:sp>
      <p:sp>
        <p:nvSpPr>
          <p:cNvPr id="3" name="テキスト プレースホルダ 2"/>
          <p:cNvSpPr>
            <a:spLocks noGrp="1"/>
          </p:cNvSpPr>
          <p:nvPr>
            <p:ph type="body" idx="1"/>
          </p:nvPr>
        </p:nvSpPr>
        <p:spPr>
          <a:xfrm>
            <a:off x="495314" y="1535113"/>
            <a:ext cx="4376870" cy="639762"/>
          </a:xfrm>
        </p:spPr>
        <p:txBody>
          <a:bodyPr anchor="b"/>
          <a:lstStyle>
            <a:lvl1pPr marL="0" indent="0">
              <a:buNone/>
              <a:defRPr sz="2400" b="1"/>
            </a:lvl1pPr>
            <a:lvl2pPr marL="457131" indent="0">
              <a:buNone/>
              <a:defRPr sz="2000" b="1"/>
            </a:lvl2pPr>
            <a:lvl3pPr marL="914266" indent="0">
              <a:buNone/>
              <a:defRPr sz="1800" b="1"/>
            </a:lvl3pPr>
            <a:lvl4pPr marL="1371397" indent="0">
              <a:buNone/>
              <a:defRPr sz="1600" b="1"/>
            </a:lvl4pPr>
            <a:lvl5pPr marL="1828530" indent="0">
              <a:buNone/>
              <a:defRPr sz="1600" b="1"/>
            </a:lvl5pPr>
            <a:lvl6pPr marL="2285662" indent="0">
              <a:buNone/>
              <a:defRPr sz="1600" b="1"/>
            </a:lvl6pPr>
            <a:lvl7pPr marL="2742795" indent="0">
              <a:buNone/>
              <a:defRPr sz="1600" b="1"/>
            </a:lvl7pPr>
            <a:lvl8pPr marL="3199927" indent="0">
              <a:buNone/>
              <a:defRPr sz="1600" b="1"/>
            </a:lvl8pPr>
            <a:lvl9pPr marL="3657061"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14" y="2174876"/>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131" indent="0">
              <a:buNone/>
              <a:defRPr sz="2000" b="1"/>
            </a:lvl2pPr>
            <a:lvl3pPr marL="914266" indent="0">
              <a:buNone/>
              <a:defRPr sz="1800" b="1"/>
            </a:lvl3pPr>
            <a:lvl4pPr marL="1371397" indent="0">
              <a:buNone/>
              <a:defRPr sz="1600" b="1"/>
            </a:lvl4pPr>
            <a:lvl5pPr marL="1828530" indent="0">
              <a:buNone/>
              <a:defRPr sz="1600" b="1"/>
            </a:lvl5pPr>
            <a:lvl6pPr marL="2285662" indent="0">
              <a:buNone/>
              <a:defRPr sz="1600" b="1"/>
            </a:lvl6pPr>
            <a:lvl7pPr marL="2742795" indent="0">
              <a:buNone/>
              <a:defRPr sz="1600" b="1"/>
            </a:lvl7pPr>
            <a:lvl8pPr marL="3199927" indent="0">
              <a:buNone/>
              <a:defRPr sz="1600" b="1"/>
            </a:lvl8pPr>
            <a:lvl9pPr marL="3657061" indent="0">
              <a:buNone/>
              <a:defRPr sz="1600" b="1"/>
            </a:lvl9pPr>
          </a:lstStyle>
          <a:p>
            <a:pPr lvl="0"/>
            <a:r>
              <a:rPr kumimoji="1" lang="ja-JP" altLang="en-US" dirty="0"/>
              <a:t>マスタ テキストの書式設定</a:t>
            </a:r>
          </a:p>
        </p:txBody>
      </p:sp>
      <p:sp>
        <p:nvSpPr>
          <p:cNvPr id="6" name="コンテンツ プレースホルダ 5"/>
          <p:cNvSpPr>
            <a:spLocks noGrp="1"/>
          </p:cNvSpPr>
          <p:nvPr>
            <p:ph sz="quarter" idx="4"/>
          </p:nvPr>
        </p:nvSpPr>
        <p:spPr>
          <a:xfrm>
            <a:off x="5032115" y="2174876"/>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日付プレースホルダ 6"/>
          <p:cNvSpPr>
            <a:spLocks noGrp="1"/>
          </p:cNvSpPr>
          <p:nvPr>
            <p:ph type="dt" sz="half" idx="10"/>
          </p:nvPr>
        </p:nvSpPr>
        <p:spPr/>
        <p:txBody>
          <a:bodyPr/>
          <a:lstStyle/>
          <a:p>
            <a:fld id="{A3A9482D-C095-49AC-BC96-C94F29BF456D}" type="datetime1">
              <a:rPr kumimoji="1" lang="ja-JP" altLang="en-US" smtClean="0"/>
              <a:t>2020/3/31</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87035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 タイトルの書式設定</a:t>
            </a:r>
          </a:p>
        </p:txBody>
      </p:sp>
      <p:sp>
        <p:nvSpPr>
          <p:cNvPr id="3" name="日付プレースホルダ 2"/>
          <p:cNvSpPr>
            <a:spLocks noGrp="1"/>
          </p:cNvSpPr>
          <p:nvPr>
            <p:ph type="dt" sz="half" idx="10"/>
          </p:nvPr>
        </p:nvSpPr>
        <p:spPr/>
        <p:txBody>
          <a:bodyPr/>
          <a:lstStyle/>
          <a:p>
            <a:fld id="{669C69BC-52E3-4000-B07F-8E2DDECA3DDF}" type="datetime1">
              <a:rPr kumimoji="1" lang="ja-JP" altLang="en-US" smtClean="0"/>
              <a:t>2020/3/31</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174465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737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21" y="273050"/>
            <a:ext cx="3259006"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4"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 3"/>
          <p:cNvSpPr>
            <a:spLocks noGrp="1"/>
          </p:cNvSpPr>
          <p:nvPr>
            <p:ph type="body" sz="half" idx="2"/>
          </p:nvPr>
        </p:nvSpPr>
        <p:spPr>
          <a:xfrm>
            <a:off x="495321" y="1435113"/>
            <a:ext cx="3259006" cy="4691063"/>
          </a:xfrm>
        </p:spPr>
        <p:txBody>
          <a:bodyPr/>
          <a:lstStyle>
            <a:lvl1pPr marL="0" indent="0">
              <a:buNone/>
              <a:defRPr sz="1400"/>
            </a:lvl1pPr>
            <a:lvl2pPr marL="457131" indent="0">
              <a:buNone/>
              <a:defRPr sz="1200"/>
            </a:lvl2pPr>
            <a:lvl3pPr marL="914266" indent="0">
              <a:buNone/>
              <a:defRPr sz="1000"/>
            </a:lvl3pPr>
            <a:lvl4pPr marL="1371397" indent="0">
              <a:buNone/>
              <a:defRPr sz="900"/>
            </a:lvl4pPr>
            <a:lvl5pPr marL="1828530" indent="0">
              <a:buNone/>
              <a:defRPr sz="900"/>
            </a:lvl5pPr>
            <a:lvl6pPr marL="2285662" indent="0">
              <a:buNone/>
              <a:defRPr sz="900"/>
            </a:lvl6pPr>
            <a:lvl7pPr marL="2742795" indent="0">
              <a:buNone/>
              <a:defRPr sz="900"/>
            </a:lvl7pPr>
            <a:lvl8pPr marL="3199927" indent="0">
              <a:buNone/>
              <a:defRPr sz="900"/>
            </a:lvl8pPr>
            <a:lvl9pPr marL="3657061" indent="0">
              <a:buNone/>
              <a:defRPr sz="900"/>
            </a:lvl9pPr>
          </a:lstStyle>
          <a:p>
            <a:pPr lvl="0"/>
            <a:r>
              <a:rPr kumimoji="1" lang="ja-JP" altLang="en-US" dirty="0"/>
              <a:t>マスタ テキストの書式設定</a:t>
            </a:r>
          </a:p>
        </p:txBody>
      </p:sp>
      <p:sp>
        <p:nvSpPr>
          <p:cNvPr id="5" name="日付プレースホルダ 4"/>
          <p:cNvSpPr>
            <a:spLocks noGrp="1"/>
          </p:cNvSpPr>
          <p:nvPr>
            <p:ph type="dt" sz="half" idx="10"/>
          </p:nvPr>
        </p:nvSpPr>
        <p:spPr/>
        <p:txBody>
          <a:bodyPr/>
          <a:lstStyle/>
          <a:p>
            <a:fld id="{22F33663-4609-4A5A-9F0A-D07C8E20BFFE}" type="datetime1">
              <a:rPr kumimoji="1" lang="ja-JP" altLang="en-US" smtClean="0"/>
              <a:t>2020/3/31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1106569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4186012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50" y="4800600"/>
            <a:ext cx="5943600" cy="566738"/>
          </a:xfrm>
        </p:spPr>
        <p:txBody>
          <a:bodyPr anchor="b"/>
          <a:lstStyle>
            <a:lvl1pPr algn="l">
              <a:defRPr sz="2000" b="1"/>
            </a:lvl1pPr>
          </a:lstStyle>
          <a:p>
            <a:r>
              <a:rPr kumimoji="1" lang="ja-JP" altLang="en-US" dirty="0"/>
              <a:t>マスタ タイトルの書式設定</a:t>
            </a:r>
          </a:p>
        </p:txBody>
      </p:sp>
      <p:sp>
        <p:nvSpPr>
          <p:cNvPr id="3" name="図プレースホルダ 2"/>
          <p:cNvSpPr>
            <a:spLocks noGrp="1"/>
          </p:cNvSpPr>
          <p:nvPr>
            <p:ph type="pic" idx="1"/>
          </p:nvPr>
        </p:nvSpPr>
        <p:spPr>
          <a:xfrm>
            <a:off x="1941650" y="612775"/>
            <a:ext cx="5943600" cy="4114800"/>
          </a:xfrm>
        </p:spPr>
        <p:txBody>
          <a:bodyPr/>
          <a:lstStyle>
            <a:lvl1pPr marL="0" indent="0">
              <a:buNone/>
              <a:defRPr sz="3200"/>
            </a:lvl1pPr>
            <a:lvl2pPr marL="457131" indent="0">
              <a:buNone/>
              <a:defRPr sz="2800"/>
            </a:lvl2pPr>
            <a:lvl3pPr marL="914266" indent="0">
              <a:buNone/>
              <a:defRPr sz="2400"/>
            </a:lvl3pPr>
            <a:lvl4pPr marL="1371397" indent="0">
              <a:buNone/>
              <a:defRPr sz="2000"/>
            </a:lvl4pPr>
            <a:lvl5pPr marL="1828530" indent="0">
              <a:buNone/>
              <a:defRPr sz="2000"/>
            </a:lvl5pPr>
            <a:lvl6pPr marL="2285662" indent="0">
              <a:buNone/>
              <a:defRPr sz="2000"/>
            </a:lvl6pPr>
            <a:lvl7pPr marL="2742795" indent="0">
              <a:buNone/>
              <a:defRPr sz="2000"/>
            </a:lvl7pPr>
            <a:lvl8pPr marL="3199927" indent="0">
              <a:buNone/>
              <a:defRPr sz="2000"/>
            </a:lvl8pPr>
            <a:lvl9pPr marL="3657061"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941650" y="5367339"/>
            <a:ext cx="5943600" cy="804862"/>
          </a:xfrm>
        </p:spPr>
        <p:txBody>
          <a:bodyPr/>
          <a:lstStyle>
            <a:lvl1pPr marL="0" indent="0">
              <a:buNone/>
              <a:defRPr sz="1400"/>
            </a:lvl1pPr>
            <a:lvl2pPr marL="457131" indent="0">
              <a:buNone/>
              <a:defRPr sz="1200"/>
            </a:lvl2pPr>
            <a:lvl3pPr marL="914266" indent="0">
              <a:buNone/>
              <a:defRPr sz="1000"/>
            </a:lvl3pPr>
            <a:lvl4pPr marL="1371397" indent="0">
              <a:buNone/>
              <a:defRPr sz="900"/>
            </a:lvl4pPr>
            <a:lvl5pPr marL="1828530" indent="0">
              <a:buNone/>
              <a:defRPr sz="900"/>
            </a:lvl5pPr>
            <a:lvl6pPr marL="2285662" indent="0">
              <a:buNone/>
              <a:defRPr sz="900"/>
            </a:lvl6pPr>
            <a:lvl7pPr marL="2742795" indent="0">
              <a:buNone/>
              <a:defRPr sz="900"/>
            </a:lvl7pPr>
            <a:lvl8pPr marL="3199927" indent="0">
              <a:buNone/>
              <a:defRPr sz="900"/>
            </a:lvl8pPr>
            <a:lvl9pPr marL="3657061" indent="0">
              <a:buNone/>
              <a:defRPr sz="900"/>
            </a:lvl9pPr>
          </a:lstStyle>
          <a:p>
            <a:pPr lvl="0"/>
            <a:r>
              <a:rPr kumimoji="1" lang="ja-JP" altLang="en-US" dirty="0"/>
              <a:t>マスタ テキストの書式設定</a:t>
            </a:r>
          </a:p>
        </p:txBody>
      </p:sp>
      <p:sp>
        <p:nvSpPr>
          <p:cNvPr id="5" name="日付プレースホルダ 4"/>
          <p:cNvSpPr>
            <a:spLocks noGrp="1"/>
          </p:cNvSpPr>
          <p:nvPr>
            <p:ph type="dt" sz="half" idx="10"/>
          </p:nvPr>
        </p:nvSpPr>
        <p:spPr/>
        <p:txBody>
          <a:bodyPr/>
          <a:lstStyle/>
          <a:p>
            <a:fld id="{E2EF7442-A5F1-4482-8D10-3D36FDEF5C03}" type="datetime1">
              <a:rPr kumimoji="1" lang="ja-JP" altLang="en-US" smtClean="0"/>
              <a:t>2020/3/31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54071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B90D7B2-D030-4174-A85B-8A509A72733C}" type="datetime1">
              <a:rPr kumimoji="1" lang="ja-JP" altLang="en-US" smtClean="0"/>
              <a:t>2020/3/31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2576874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72" y="274663"/>
            <a:ext cx="222885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274663"/>
            <a:ext cx="652145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D432CD3-95A7-4676-A37D-AB446E1DC31A}" type="datetime1">
              <a:rPr kumimoji="1" lang="ja-JP" altLang="en-US" smtClean="0"/>
              <a:t>2020/3/31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89694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89722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63656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41497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545529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225888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6090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24FCEC0-817F-4144-A949-B9F8C7A3B541}" type="datetimeFigureOut">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227803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FCEC0-817F-4144-A949-B9F8C7A3B541}" type="datetimeFigureOut">
              <a:rPr kumimoji="1" lang="ja-JP" altLang="en-US" smtClean="0"/>
              <a:t>2020/3/31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15901998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20" y="274638"/>
            <a:ext cx="8915400" cy="1143000"/>
          </a:xfrm>
          <a:prstGeom prst="rect">
            <a:avLst/>
          </a:prstGeom>
        </p:spPr>
        <p:txBody>
          <a:bodyPr vert="horz" lIns="91425" tIns="45713" rIns="91425" bIns="45713"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495320" y="1600207"/>
            <a:ext cx="8915400" cy="4525963"/>
          </a:xfrm>
          <a:prstGeom prst="rect">
            <a:avLst/>
          </a:prstGeom>
        </p:spPr>
        <p:txBody>
          <a:bodyPr vert="horz" lIns="91425" tIns="45713" rIns="91425" bIns="45713"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495302" y="6356499"/>
            <a:ext cx="23114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fld id="{C628095D-02B1-4DD3-BF68-2834F0EEFA18}" type="datetime1">
              <a:rPr kumimoji="1" lang="ja-JP" altLang="en-US" smtClean="0"/>
              <a:t>2020/3/31</a:t>
            </a:fld>
            <a:endParaRPr kumimoji="1" lang="ja-JP" altLang="en-US" dirty="0"/>
          </a:p>
        </p:txBody>
      </p:sp>
      <p:sp>
        <p:nvSpPr>
          <p:cNvPr id="5" name="フッター プレースホルダ 4"/>
          <p:cNvSpPr>
            <a:spLocks noGrp="1"/>
          </p:cNvSpPr>
          <p:nvPr>
            <p:ph type="ftr" sz="quarter" idx="3"/>
          </p:nvPr>
        </p:nvSpPr>
        <p:spPr>
          <a:xfrm>
            <a:off x="3384570" y="6356499"/>
            <a:ext cx="31369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7099320" y="6356499"/>
            <a:ext cx="23114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dirty="0"/>
          </a:p>
        </p:txBody>
      </p:sp>
    </p:spTree>
    <p:extLst>
      <p:ext uri="{BB962C8B-B14F-4D97-AF65-F5344CB8AC3E}">
        <p14:creationId xmlns:p14="http://schemas.microsoft.com/office/powerpoint/2010/main" val="19251964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266" rtl="0" eaLnBrk="1" latinLnBrk="0" hangingPunct="1">
        <a:spcBef>
          <a:spcPct val="0"/>
        </a:spcBef>
        <a:buNone/>
        <a:defRPr kumimoji="1" sz="4400" kern="1200">
          <a:solidFill>
            <a:schemeClr val="tx1"/>
          </a:solidFill>
          <a:latin typeface="+mj-lt"/>
          <a:ea typeface="+mj-ea"/>
          <a:cs typeface="+mj-cs"/>
        </a:defRPr>
      </a:lvl1pPr>
    </p:titleStyle>
    <p:bodyStyle>
      <a:lvl1pPr marL="342850" indent="-342850" algn="l" defTabSz="914266"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40" indent="-285708" algn="l" defTabSz="914266"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32" indent="-228567" algn="l" defTabSz="914266"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64" indent="-228567" algn="l" defTabSz="914266"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97" indent="-228567" algn="l" defTabSz="914266"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229" indent="-228567" algn="l" defTabSz="914266"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361" indent="-228567" algn="l" defTabSz="914266"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494" indent="-228567" algn="l" defTabSz="914266"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625" indent="-228567" algn="l" defTabSz="914266"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66" rtl="0" eaLnBrk="1" latinLnBrk="0" hangingPunct="1">
        <a:defRPr kumimoji="1" sz="1800" kern="1200">
          <a:solidFill>
            <a:schemeClr val="tx1"/>
          </a:solidFill>
          <a:latin typeface="+mn-lt"/>
          <a:ea typeface="+mn-ea"/>
          <a:cs typeface="+mn-cs"/>
        </a:defRPr>
      </a:lvl1pPr>
      <a:lvl2pPr marL="457131" algn="l" defTabSz="914266" rtl="0" eaLnBrk="1" latinLnBrk="0" hangingPunct="1">
        <a:defRPr kumimoji="1" sz="1800" kern="1200">
          <a:solidFill>
            <a:schemeClr val="tx1"/>
          </a:solidFill>
          <a:latin typeface="+mn-lt"/>
          <a:ea typeface="+mn-ea"/>
          <a:cs typeface="+mn-cs"/>
        </a:defRPr>
      </a:lvl2pPr>
      <a:lvl3pPr marL="914266" algn="l" defTabSz="914266" rtl="0" eaLnBrk="1" latinLnBrk="0" hangingPunct="1">
        <a:defRPr kumimoji="1" sz="1800" kern="1200">
          <a:solidFill>
            <a:schemeClr val="tx1"/>
          </a:solidFill>
          <a:latin typeface="+mn-lt"/>
          <a:ea typeface="+mn-ea"/>
          <a:cs typeface="+mn-cs"/>
        </a:defRPr>
      </a:lvl3pPr>
      <a:lvl4pPr marL="1371397" algn="l" defTabSz="914266" rtl="0" eaLnBrk="1" latinLnBrk="0" hangingPunct="1">
        <a:defRPr kumimoji="1" sz="1800" kern="1200">
          <a:solidFill>
            <a:schemeClr val="tx1"/>
          </a:solidFill>
          <a:latin typeface="+mn-lt"/>
          <a:ea typeface="+mn-ea"/>
          <a:cs typeface="+mn-cs"/>
        </a:defRPr>
      </a:lvl4pPr>
      <a:lvl5pPr marL="1828530" algn="l" defTabSz="914266" rtl="0" eaLnBrk="1" latinLnBrk="0" hangingPunct="1">
        <a:defRPr kumimoji="1" sz="1800" kern="1200">
          <a:solidFill>
            <a:schemeClr val="tx1"/>
          </a:solidFill>
          <a:latin typeface="+mn-lt"/>
          <a:ea typeface="+mn-ea"/>
          <a:cs typeface="+mn-cs"/>
        </a:defRPr>
      </a:lvl5pPr>
      <a:lvl6pPr marL="2285662" algn="l" defTabSz="914266" rtl="0" eaLnBrk="1" latinLnBrk="0" hangingPunct="1">
        <a:defRPr kumimoji="1" sz="1800" kern="1200">
          <a:solidFill>
            <a:schemeClr val="tx1"/>
          </a:solidFill>
          <a:latin typeface="+mn-lt"/>
          <a:ea typeface="+mn-ea"/>
          <a:cs typeface="+mn-cs"/>
        </a:defRPr>
      </a:lvl6pPr>
      <a:lvl7pPr marL="2742795" algn="l" defTabSz="914266" rtl="0" eaLnBrk="1" latinLnBrk="0" hangingPunct="1">
        <a:defRPr kumimoji="1" sz="1800" kern="1200">
          <a:solidFill>
            <a:schemeClr val="tx1"/>
          </a:solidFill>
          <a:latin typeface="+mn-lt"/>
          <a:ea typeface="+mn-ea"/>
          <a:cs typeface="+mn-cs"/>
        </a:defRPr>
      </a:lvl7pPr>
      <a:lvl8pPr marL="3199927" algn="l" defTabSz="914266" rtl="0" eaLnBrk="1" latinLnBrk="0" hangingPunct="1">
        <a:defRPr kumimoji="1" sz="1800" kern="1200">
          <a:solidFill>
            <a:schemeClr val="tx1"/>
          </a:solidFill>
          <a:latin typeface="+mn-lt"/>
          <a:ea typeface="+mn-ea"/>
          <a:cs typeface="+mn-cs"/>
        </a:defRPr>
      </a:lvl8pPr>
      <a:lvl9pPr marL="3657061" algn="l" defTabSz="914266"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xml"/><Relationship Id="rId4" Type="http://schemas.openxmlformats.org/officeDocument/2006/relationships/chart" Target="../charts/chart49.xml"/></Relationships>
</file>

<file path=ppt/slides/_rels/slide119.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1.xml"/><Relationship Id="rId4" Type="http://schemas.openxmlformats.org/officeDocument/2006/relationships/chart" Target="../charts/chart5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xml"/><Relationship Id="rId4" Type="http://schemas.openxmlformats.org/officeDocument/2006/relationships/chart" Target="../charts/chart55.xml"/></Relationships>
</file>

<file path=ppt/slides/_rels/slide121.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1.xml"/><Relationship Id="rId4" Type="http://schemas.openxmlformats.org/officeDocument/2006/relationships/chart" Target="../charts/chart58.xml"/></Relationships>
</file>

<file path=ppt/slides/_rels/slide122.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1.xml"/><Relationship Id="rId4" Type="http://schemas.openxmlformats.org/officeDocument/2006/relationships/chart" Target="../charts/chart61.xml"/></Relationships>
</file>

<file path=ppt/slides/_rels/slide123.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1.xml"/><Relationship Id="rId4" Type="http://schemas.openxmlformats.org/officeDocument/2006/relationships/chart" Target="../charts/chart6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1.xml"/><Relationship Id="rId4" Type="http://schemas.openxmlformats.org/officeDocument/2006/relationships/chart" Target="../charts/chart67.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02.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chart" Target="../charts/chart69.xml"/><Relationship Id="rId5" Type="http://schemas.openxmlformats.org/officeDocument/2006/relationships/chart" Target="../charts/chart68.xml"/><Relationship Id="rId4" Type="http://schemas.openxmlformats.org/officeDocument/2006/relationships/image" Target="../media/image101.emf"/></Relationships>
</file>

<file path=ppt/slides/_rels/slide12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chart" Target="../charts/chart72.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chart" Target="../charts/chart73.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chart" Target="../charts/chart74.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hart" Target="../charts/chart75.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chart" Target="../charts/chart76.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chart" Target="../charts/chart77.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chart" Target="../charts/chart78.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chart" Target="../charts/chart79.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6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4.emf"/><Relationship Id="rId7" Type="http://schemas.openxmlformats.org/officeDocument/2006/relationships/image" Target="../media/image138.png"/><Relationship Id="rId2" Type="http://schemas.openxmlformats.org/officeDocument/2006/relationships/image" Target="../media/image133.emf"/><Relationship Id="rId1" Type="http://schemas.openxmlformats.org/officeDocument/2006/relationships/slideLayout" Target="../slideLayouts/slideLayout1.xml"/><Relationship Id="rId6" Type="http://schemas.openxmlformats.org/officeDocument/2006/relationships/image" Target="../media/image137.emf"/><Relationship Id="rId5" Type="http://schemas.openxmlformats.org/officeDocument/2006/relationships/image" Target="../media/image136.emf"/><Relationship Id="rId4" Type="http://schemas.openxmlformats.org/officeDocument/2006/relationships/image" Target="../media/image135.em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chart" Target="../charts/chart81.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emf"/><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chart" Target="../charts/chart85.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5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8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1.xml"/><Relationship Id="rId4" Type="http://schemas.openxmlformats.org/officeDocument/2006/relationships/chart" Target="../charts/chart32.xml"/></Relationships>
</file>

<file path=ppt/slides/_rels/slide8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7.emf"/><Relationship Id="rId4" Type="http://schemas.openxmlformats.org/officeDocument/2006/relationships/oleObject" Target="../embeddings/oleObject5.bin"/></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1290917" y="3281082"/>
            <a:ext cx="7180729" cy="900952"/>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b="1" dirty="0" smtClean="0">
                <a:latin typeface="Meiryo UI" panose="020B0604030504040204" pitchFamily="50" charset="-128"/>
                <a:ea typeface="Meiryo UI" panose="020B0604030504040204" pitchFamily="50" charset="-128"/>
              </a:rPr>
              <a:t>（大阪の将来像を導くにあたっての基礎資料）</a:t>
            </a:r>
            <a:endParaRPr lang="ja-JP" altLang="en-US" sz="2800" b="1" dirty="0">
              <a:latin typeface="Meiryo UI" panose="020B0604030504040204" pitchFamily="50" charset="-128"/>
              <a:ea typeface="Meiryo UI" panose="020B0604030504040204" pitchFamily="50" charset="-128"/>
            </a:endParaRPr>
          </a:p>
        </p:txBody>
      </p:sp>
      <p:sp>
        <p:nvSpPr>
          <p:cNvPr id="4" name="タイトル 1"/>
          <p:cNvSpPr txBox="1">
            <a:spLocks/>
          </p:cNvSpPr>
          <p:nvPr/>
        </p:nvSpPr>
        <p:spPr>
          <a:xfrm>
            <a:off x="937931" y="1955519"/>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b="1" dirty="0" smtClean="0">
                <a:latin typeface="Meiryo UI" panose="020B0604030504040204" pitchFamily="50" charset="-128"/>
                <a:ea typeface="Meiryo UI" panose="020B0604030504040204" pitchFamily="50" charset="-128"/>
              </a:rPr>
              <a:t>資　料　編</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29650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大阪の歴史（２）戦後から</a:t>
            </a:r>
            <a:r>
              <a:rPr lang="ja-JP" altLang="en-US" sz="1800" dirty="0">
                <a:solidFill>
                  <a:schemeClr val="bg1"/>
                </a:solidFill>
                <a:latin typeface="Meiryo UI" panose="020B0604030504040204" pitchFamily="50" charset="-128"/>
                <a:ea typeface="Meiryo UI" panose="020B0604030504040204" pitchFamily="50" charset="-128"/>
              </a:rPr>
              <a:t>平成</a:t>
            </a:r>
          </a:p>
        </p:txBody>
      </p:sp>
      <p:sp>
        <p:nvSpPr>
          <p:cNvPr id="4" name="テキスト ボックス 3"/>
          <p:cNvSpPr txBox="1"/>
          <p:nvPr/>
        </p:nvSpPr>
        <p:spPr>
          <a:xfrm>
            <a:off x="132229" y="521432"/>
            <a:ext cx="9641542" cy="1600438"/>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大阪は、戦後、経済成長を果たすため、素材型重化学工業への転換を進めることになる。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➢高度経済成長期の中で人口も拡張。一方で、公害など環境問題なども生じた。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その後、産業構造の転換の遅れや、製造機能の府外流出、本社機能が東京への集約が進んだことなどにより、大阪経済は長期的な地位の低下を招くことになる。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➢長期的な地位の低迷が続く中、バブル崩壊により、さらに大阪経済は悪化し、停滞期が続くことになる。</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➢近年は、円安による輸出額の増加やインバウンドによる消費の増加等により、緩やかではあるが、大阪経済は回復基調にある。</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➢大阪府の人口は、平成</a:t>
            </a:r>
            <a:r>
              <a:rPr kumimoji="1" lang="en-US" altLang="ja-JP" sz="1400" dirty="0">
                <a:latin typeface="UD デジタル 教科書体 NK-R" panose="02020400000000000000" pitchFamily="18" charset="-128"/>
                <a:ea typeface="UD デジタル 教科書体 NK-R" panose="02020400000000000000" pitchFamily="18" charset="-128"/>
              </a:rPr>
              <a:t>22</a:t>
            </a:r>
            <a:r>
              <a:rPr kumimoji="1" lang="ja-JP" altLang="en-US" sz="1400" dirty="0">
                <a:latin typeface="UD デジタル 教科書体 NK-R" panose="02020400000000000000" pitchFamily="18" charset="-128"/>
                <a:ea typeface="UD デジタル 教科書体 NK-R" panose="02020400000000000000" pitchFamily="18" charset="-128"/>
              </a:rPr>
              <a:t>年の</a:t>
            </a:r>
            <a:r>
              <a:rPr kumimoji="1" lang="en-US" altLang="ja-JP" sz="1400" dirty="0">
                <a:latin typeface="UD デジタル 教科書体 NK-R" panose="02020400000000000000" pitchFamily="18" charset="-128"/>
                <a:ea typeface="UD デジタル 教科書体 NK-R" panose="02020400000000000000" pitchFamily="18" charset="-128"/>
              </a:rPr>
              <a:t>887</a:t>
            </a:r>
            <a:r>
              <a:rPr kumimoji="1" lang="ja-JP" altLang="en-US" sz="1400" dirty="0">
                <a:latin typeface="UD デジタル 教科書体 NK-R" panose="02020400000000000000" pitchFamily="18" charset="-128"/>
                <a:ea typeface="UD デジタル 教科書体 NK-R" panose="02020400000000000000" pitchFamily="18" charset="-128"/>
              </a:rPr>
              <a:t>万人をピークに減少に</a:t>
            </a:r>
            <a:r>
              <a:rPr kumimoji="1" lang="ja-JP" altLang="en-US" sz="1400" dirty="0" smtClean="0">
                <a:latin typeface="UD デジタル 教科書体 NK-R" panose="02020400000000000000" pitchFamily="18" charset="-128"/>
                <a:ea typeface="UD デジタル 教科書体 NK-R" panose="02020400000000000000" pitchFamily="18" charset="-128"/>
              </a:rPr>
              <a:t>転じている。</a:t>
            </a:r>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p:cNvSpPr txBox="1"/>
          <p:nvPr/>
        </p:nvSpPr>
        <p:spPr>
          <a:xfrm>
            <a:off x="162484" y="2482672"/>
            <a:ext cx="9641542" cy="2400657"/>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◆第２次世界大戦の影響による地位の低下</a:t>
            </a: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大阪の経済的な地位は、戦時体制下で揺らぎ始めた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・生産</a:t>
            </a:r>
            <a:r>
              <a:rPr kumimoji="1" lang="ja-JP" altLang="en-US" sz="1200" dirty="0">
                <a:latin typeface="Meiryo UI" panose="020B0604030504040204" pitchFamily="50" charset="-128"/>
                <a:ea typeface="Meiryo UI" panose="020B0604030504040204" pitchFamily="50" charset="-128"/>
              </a:rPr>
              <a:t>機能の全国シェアは、</a:t>
            </a:r>
            <a:r>
              <a:rPr kumimoji="1" lang="en-US" altLang="ja-JP" sz="1200" dirty="0">
                <a:latin typeface="Meiryo UI" panose="020B0604030504040204" pitchFamily="50" charset="-128"/>
                <a:ea typeface="Meiryo UI" panose="020B0604030504040204" pitchFamily="50" charset="-128"/>
              </a:rPr>
              <a:t>1937</a:t>
            </a:r>
            <a:r>
              <a:rPr kumimoji="1" lang="ja-JP" altLang="en-US" sz="1200" dirty="0">
                <a:latin typeface="Meiryo UI" panose="020B0604030504040204" pitchFamily="50" charset="-128"/>
                <a:ea typeface="Meiryo UI" panose="020B0604030504040204" pitchFamily="50" charset="-128"/>
              </a:rPr>
              <a:t>年から低下し始め、</a:t>
            </a:r>
            <a:r>
              <a:rPr kumimoji="1" lang="ja-JP" altLang="en-US" sz="1200" b="1" dirty="0">
                <a:latin typeface="Meiryo UI" panose="020B0604030504040204" pitchFamily="50" charset="-128"/>
                <a:ea typeface="Meiryo UI" panose="020B0604030504040204" pitchFamily="50" charset="-128"/>
              </a:rPr>
              <a:t>軍需産業と関わりの深い機械工業のシェアが高い東京都の比較では、</a:t>
            </a:r>
            <a:r>
              <a:rPr kumimoji="1" lang="ja-JP" altLang="en-US" sz="1200" b="1" dirty="0" smtClean="0">
                <a:latin typeface="Meiryo UI" panose="020B0604030504040204" pitchFamily="50" charset="-128"/>
                <a:ea typeface="Meiryo UI" panose="020B0604030504040204" pitchFamily="50" charset="-128"/>
              </a:rPr>
              <a:t>一層地位が</a:t>
            </a:r>
            <a:r>
              <a:rPr kumimoji="1" lang="ja-JP" altLang="en-US" sz="1200" b="1" dirty="0">
                <a:latin typeface="Meiryo UI" panose="020B0604030504040204" pitchFamily="50" charset="-128"/>
                <a:ea typeface="Meiryo UI" panose="020B0604030504040204" pitchFamily="50" charset="-128"/>
              </a:rPr>
              <a:t>低下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・また</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戦時経済下の貿易が縮小したことから、卸売機能も</a:t>
            </a:r>
            <a:r>
              <a:rPr kumimoji="1" lang="ja-JP" altLang="en-US" sz="1200" b="1" dirty="0" smtClean="0">
                <a:latin typeface="Meiryo UI" panose="020B0604030504040204" pitchFamily="50" charset="-128"/>
                <a:ea typeface="Meiryo UI" panose="020B0604030504040204" pitchFamily="50" charset="-128"/>
              </a:rPr>
              <a:t>低下</a:t>
            </a:r>
            <a:r>
              <a:rPr kumimoji="1" lang="ja-JP" altLang="en-US" sz="1200" dirty="0" smtClean="0">
                <a:latin typeface="Meiryo UI" panose="020B0604030504040204" pitchFamily="50" charset="-128"/>
                <a:ea typeface="Meiryo UI" panose="020B0604030504040204" pitchFamily="50" charset="-128"/>
              </a:rPr>
              <a:t>することになった。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◆戦後復興</a:t>
            </a:r>
            <a:endParaRPr kumimoji="1" lang="ja-JP" altLang="en-US"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戦後</a:t>
            </a:r>
            <a:r>
              <a:rPr kumimoji="1" lang="en-US" altLang="ja-JP" sz="1200" dirty="0">
                <a:latin typeface="Meiryo UI" panose="020B0604030504040204" pitchFamily="50" charset="-128"/>
                <a:ea typeface="Meiryo UI" panose="020B0604030504040204" pitchFamily="50" charset="-128"/>
              </a:rPr>
              <a:t>1950</a:t>
            </a:r>
            <a:r>
              <a:rPr kumimoji="1" lang="ja-JP" altLang="en-US" sz="1200" dirty="0">
                <a:latin typeface="Meiryo UI" panose="020B0604030504040204" pitchFamily="50" charset="-128"/>
                <a:ea typeface="Meiryo UI" panose="020B0604030504040204" pitchFamily="50" charset="-128"/>
              </a:rPr>
              <a:t>年代以降の高度経済成長の下で、大都市経済は急速な成長を遂げた。　</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1950</a:t>
            </a:r>
            <a:r>
              <a:rPr kumimoji="1" lang="ja-JP" altLang="en-US" sz="1200" dirty="0">
                <a:latin typeface="Meiryo UI" panose="020B0604030504040204" pitchFamily="50" charset="-128"/>
                <a:ea typeface="Meiryo UI" panose="020B0604030504040204" pitchFamily="50" charset="-128"/>
              </a:rPr>
              <a:t>年に</a:t>
            </a:r>
            <a:r>
              <a:rPr kumimoji="1" lang="ja-JP" altLang="en-US" sz="1200" dirty="0" smtClean="0">
                <a:latin typeface="Meiryo UI" panose="020B0604030504040204" pitchFamily="50" charset="-128"/>
                <a:ea typeface="Meiryo UI" panose="020B0604030504040204" pitchFamily="50" charset="-128"/>
              </a:rPr>
              <a:t>おける大阪の製品出荷額の全国シェアは、</a:t>
            </a:r>
            <a:r>
              <a:rPr kumimoji="1" lang="en-US" altLang="ja-JP" sz="1200" dirty="0">
                <a:latin typeface="Meiryo UI" panose="020B0604030504040204" pitchFamily="50" charset="-128"/>
                <a:ea typeface="Meiryo UI" panose="020B0604030504040204" pitchFamily="50" charset="-128"/>
              </a:rPr>
              <a:t>1950</a:t>
            </a:r>
            <a:r>
              <a:rPr kumimoji="1" lang="ja-JP" altLang="en-US" sz="1200" dirty="0">
                <a:latin typeface="Meiryo UI" panose="020B0604030504040204" pitchFamily="50" charset="-128"/>
                <a:ea typeface="Meiryo UI" panose="020B0604030504040204" pitchFamily="50" charset="-128"/>
              </a:rPr>
              <a:t>年の</a:t>
            </a:r>
            <a:r>
              <a:rPr kumimoji="1" lang="en-US" altLang="ja-JP" sz="1200" dirty="0">
                <a:latin typeface="Meiryo UI" panose="020B0604030504040204" pitchFamily="50" charset="-128"/>
                <a:ea typeface="Meiryo UI" panose="020B0604030504040204" pitchFamily="50" charset="-128"/>
              </a:rPr>
              <a:t>12.3%</a:t>
            </a:r>
            <a:r>
              <a:rPr kumimoji="1" lang="ja-JP" altLang="en-US" sz="1200" dirty="0">
                <a:latin typeface="Meiryo UI" panose="020B0604030504040204" pitchFamily="50" charset="-128"/>
                <a:ea typeface="Meiryo UI" panose="020B0604030504040204" pitchFamily="50" charset="-128"/>
              </a:rPr>
              <a:t>から</a:t>
            </a:r>
            <a:r>
              <a:rPr kumimoji="1" lang="en-US" altLang="ja-JP" sz="1200" dirty="0">
                <a:latin typeface="Meiryo UI" panose="020B0604030504040204" pitchFamily="50" charset="-128"/>
                <a:ea typeface="Meiryo UI" panose="020B0604030504040204" pitchFamily="50" charset="-128"/>
              </a:rPr>
              <a:t>1960</a:t>
            </a:r>
            <a:r>
              <a:rPr kumimoji="1" lang="ja-JP" altLang="en-US" sz="1200" dirty="0">
                <a:latin typeface="Meiryo UI" panose="020B0604030504040204" pitchFamily="50" charset="-128"/>
                <a:ea typeface="Meiryo UI" panose="020B0604030504040204" pitchFamily="50" charset="-128"/>
              </a:rPr>
              <a:t>年には</a:t>
            </a:r>
            <a:r>
              <a:rPr kumimoji="1" lang="en-US" altLang="ja-JP" sz="1200" dirty="0">
                <a:latin typeface="Meiryo UI" panose="020B0604030504040204" pitchFamily="50" charset="-128"/>
                <a:ea typeface="Meiryo UI" panose="020B0604030504040204" pitchFamily="50" charset="-128"/>
              </a:rPr>
              <a:t>13.5%</a:t>
            </a:r>
            <a:r>
              <a:rPr kumimoji="1" lang="ja-JP" altLang="en-US" sz="1200" dirty="0">
                <a:latin typeface="Meiryo UI" panose="020B0604030504040204" pitchFamily="50" charset="-128"/>
                <a:ea typeface="Meiryo UI" panose="020B0604030504040204" pitchFamily="50" charset="-128"/>
              </a:rPr>
              <a:t>に</a:t>
            </a:r>
            <a:r>
              <a:rPr kumimoji="1" lang="ja-JP" altLang="en-US" sz="1200" dirty="0" smtClean="0">
                <a:latin typeface="Meiryo UI" panose="020B0604030504040204" pitchFamily="50" charset="-128"/>
                <a:ea typeface="Meiryo UI" panose="020B0604030504040204" pitchFamily="50" charset="-128"/>
              </a:rPr>
              <a:t>上昇。東京都は、大阪以上に成長</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13.0%</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15.8%</a:t>
            </a:r>
            <a:r>
              <a:rPr kumimoji="1" lang="ja-JP" altLang="en-US" sz="1200" dirty="0" smtClean="0">
                <a:latin typeface="Meiryo UI" panose="020B0604030504040204" pitchFamily="50" charset="-128"/>
                <a:ea typeface="Meiryo UI" panose="020B0604030504040204" pitchFamily="50" charset="-128"/>
              </a:rPr>
              <a:t>に上昇）</a:t>
            </a:r>
            <a:endParaRPr kumimoji="1" lang="ja-JP" altLang="en-US" sz="1200"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1960</a:t>
            </a:r>
            <a:r>
              <a:rPr kumimoji="1" lang="ja-JP" altLang="en-US" sz="1200" b="1" dirty="0">
                <a:latin typeface="Meiryo UI" panose="020B0604030504040204" pitchFamily="50" charset="-128"/>
                <a:ea typeface="Meiryo UI" panose="020B0604030504040204" pitchFamily="50" charset="-128"/>
              </a:rPr>
              <a:t>年頃までは大阪府の</a:t>
            </a:r>
            <a:r>
              <a:rPr kumimoji="1" lang="ja-JP" altLang="en-US" sz="1200" b="1" dirty="0" smtClean="0">
                <a:latin typeface="Meiryo UI" panose="020B0604030504040204" pitchFamily="50" charset="-128"/>
                <a:ea typeface="Meiryo UI" panose="020B0604030504040204" pitchFamily="50" charset="-128"/>
              </a:rPr>
              <a:t>経済的地位</a:t>
            </a:r>
            <a:r>
              <a:rPr kumimoji="1" lang="ja-JP" altLang="en-US" sz="1200" b="1" dirty="0">
                <a:latin typeface="Meiryo UI" panose="020B0604030504040204" pitchFamily="50" charset="-128"/>
                <a:ea typeface="Meiryo UI" panose="020B0604030504040204" pitchFamily="50" charset="-128"/>
              </a:rPr>
              <a:t>は上昇していたが、東京都との比較のうえでは「大阪経済の地盤沈下」がよく問題とされた。</a:t>
            </a: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a:t>
            </a:r>
          </a:p>
        </p:txBody>
      </p:sp>
    </p:spTree>
    <p:extLst>
      <p:ext uri="{BB962C8B-B14F-4D97-AF65-F5344CB8AC3E}">
        <p14:creationId xmlns:p14="http://schemas.microsoft.com/office/powerpoint/2010/main" val="6998883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extLst>
              <p:ext uri="{D42A27DB-BD31-4B8C-83A1-F6EECF244321}">
                <p14:modId xmlns:p14="http://schemas.microsoft.com/office/powerpoint/2010/main" val="908235458"/>
              </p:ext>
            </p:extLst>
          </p:nvPr>
        </p:nvGraphicFramePr>
        <p:xfrm>
          <a:off x="5024080" y="2225932"/>
          <a:ext cx="4741345" cy="4338640"/>
        </p:xfrm>
        <a:graphic>
          <a:graphicData uri="http://schemas.openxmlformats.org/drawingml/2006/chart">
            <c:chart xmlns:c="http://schemas.openxmlformats.org/drawingml/2006/chart" xmlns:r="http://schemas.openxmlformats.org/officeDocument/2006/relationships" r:id="rId2"/>
          </a:graphicData>
        </a:graphic>
      </p:graphicFrame>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（５）都市インフラ（関西国際空港）</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643296"/>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➢関西国際空港の</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年度の外国貨物取扱量は</a:t>
            </a:r>
            <a:r>
              <a:rPr kumimoji="1" lang="en-US" altLang="ja-JP" sz="1400" dirty="0">
                <a:latin typeface="UD デジタル 教科書体 NK-R" panose="02020400000000000000" pitchFamily="18" charset="-128"/>
                <a:ea typeface="UD デジタル 教科書体 NK-R" panose="02020400000000000000" pitchFamily="18" charset="-128"/>
              </a:rPr>
              <a:t>81.1</a:t>
            </a:r>
            <a:r>
              <a:rPr kumimoji="1" lang="ja-JP" altLang="en-US" sz="1400" dirty="0">
                <a:latin typeface="UD デジタル 教科書体 NK-R" panose="02020400000000000000" pitchFamily="18" charset="-128"/>
                <a:ea typeface="UD デジタル 教科書体 NK-R" panose="02020400000000000000" pitchFamily="18" charset="-128"/>
              </a:rPr>
              <a:t>万トンと昨年に比べ減少。成田空港とは、依然</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倍近くの差がある状況</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➢輸出入貿易額も昨年に比べ減少しており、成田空港とは大きな開きがある</a:t>
            </a:r>
          </a:p>
        </p:txBody>
      </p:sp>
      <p:sp>
        <p:nvSpPr>
          <p:cNvPr id="11" name="正方形/長方形 10"/>
          <p:cNvSpPr/>
          <p:nvPr/>
        </p:nvSpPr>
        <p:spPr>
          <a:xfrm>
            <a:off x="5169571" y="1511558"/>
            <a:ext cx="4736429" cy="369332"/>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30621" y="1542650"/>
            <a:ext cx="4572000" cy="492443"/>
          </a:xfrm>
          <a:prstGeom prst="rect">
            <a:avLst/>
          </a:prstGeom>
        </p:spPr>
        <p:txBody>
          <a:bodyPr>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：各社プレスリリース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p>
        </p:txBody>
      </p:sp>
      <p:graphicFrame>
        <p:nvGraphicFramePr>
          <p:cNvPr id="14" name="グラフ 13"/>
          <p:cNvGraphicFramePr>
            <a:graphicFrameLocks/>
          </p:cNvGraphicFramePr>
          <p:nvPr>
            <p:extLst>
              <p:ext uri="{D42A27DB-BD31-4B8C-83A1-F6EECF244321}">
                <p14:modId xmlns:p14="http://schemas.microsoft.com/office/powerpoint/2010/main" val="1827338381"/>
              </p:ext>
            </p:extLst>
          </p:nvPr>
        </p:nvGraphicFramePr>
        <p:xfrm>
          <a:off x="430621" y="2201779"/>
          <a:ext cx="4018190" cy="4166041"/>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1"/>
          <p:cNvSpPr txBox="1"/>
          <p:nvPr/>
        </p:nvSpPr>
        <p:spPr>
          <a:xfrm>
            <a:off x="748949" y="2061964"/>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486083" y="1968452"/>
            <a:ext cx="93610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97</a:t>
            </a:r>
          </a:p>
        </p:txBody>
      </p:sp>
      <p:sp>
        <p:nvSpPr>
          <p:cNvPr id="16" name="線吹き出し 1 (枠付き) 15"/>
          <p:cNvSpPr/>
          <p:nvPr/>
        </p:nvSpPr>
        <p:spPr>
          <a:xfrm>
            <a:off x="2439716" y="3995315"/>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17" name="線吹き出し 1 (枠付き) 16"/>
          <p:cNvSpPr/>
          <p:nvPr/>
        </p:nvSpPr>
        <p:spPr>
          <a:xfrm>
            <a:off x="1276747" y="4929162"/>
            <a:ext cx="864096" cy="288033"/>
          </a:xfrm>
          <a:prstGeom prst="borderCallout1">
            <a:avLst>
              <a:gd name="adj1" fmla="val 103593"/>
              <a:gd name="adj2" fmla="val 42768"/>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sp>
        <p:nvSpPr>
          <p:cNvPr id="20" name="線吹き出し 1 (枠付き) 19"/>
          <p:cNvSpPr/>
          <p:nvPr/>
        </p:nvSpPr>
        <p:spPr>
          <a:xfrm>
            <a:off x="2140843" y="3258264"/>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
        <p:nvSpPr>
          <p:cNvPr id="21" name="線吹き出し 1 (枠付き) 20"/>
          <p:cNvSpPr/>
          <p:nvPr/>
        </p:nvSpPr>
        <p:spPr>
          <a:xfrm>
            <a:off x="5796973" y="4167125"/>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
        <p:nvSpPr>
          <p:cNvPr id="22" name="線吹き出し 1 (枠付き) 21"/>
          <p:cNvSpPr/>
          <p:nvPr/>
        </p:nvSpPr>
        <p:spPr>
          <a:xfrm>
            <a:off x="8590249" y="4028915"/>
            <a:ext cx="864096" cy="288033"/>
          </a:xfrm>
          <a:prstGeom prst="borderCallout1">
            <a:avLst>
              <a:gd name="adj1" fmla="val 103593"/>
              <a:gd name="adj2" fmla="val 42768"/>
              <a:gd name="adj3" fmla="val 230954"/>
              <a:gd name="adj4" fmla="val 280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4" name="線吹き出し 1 (枠付き) 23"/>
          <p:cNvSpPr/>
          <p:nvPr/>
        </p:nvSpPr>
        <p:spPr>
          <a:xfrm>
            <a:off x="8094997" y="4929161"/>
            <a:ext cx="864096" cy="288033"/>
          </a:xfrm>
          <a:prstGeom prst="borderCallout1">
            <a:avLst>
              <a:gd name="adj1" fmla="val 103593"/>
              <a:gd name="adj2" fmla="val 42768"/>
              <a:gd name="adj3" fmla="val 204126"/>
              <a:gd name="adj4" fmla="val 400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spTree>
    <p:extLst>
      <p:ext uri="{BB962C8B-B14F-4D97-AF65-F5344CB8AC3E}">
        <p14:creationId xmlns:p14="http://schemas.microsoft.com/office/powerpoint/2010/main" val="21706025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（５）都市インフラ（大阪港）</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68461"/>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大阪港の</a:t>
            </a:r>
            <a:r>
              <a:rPr kumimoji="1" lang="ja-JP" altLang="en-US" sz="1400" dirty="0">
                <a:latin typeface="UD デジタル 教科書体 NK-R" panose="02020400000000000000" pitchFamily="18" charset="-128"/>
                <a:ea typeface="UD デジタル 教科書体 NK-R" panose="02020400000000000000" pitchFamily="18" charset="-128"/>
              </a:rPr>
              <a:t>外貿定期コンテナ航路（近海・東南アジア）の推移は、これまでに増減を繰り返しながら、近年は増加傾向</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2" name="正方形/長方形 10"/>
          <p:cNvSpPr>
            <a:spLocks noChangeArrowheads="1"/>
          </p:cNvSpPr>
          <p:nvPr/>
        </p:nvSpPr>
        <p:spPr bwMode="auto">
          <a:xfrm>
            <a:off x="304348" y="1184608"/>
            <a:ext cx="6464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港湾別、外貿定期コンテナ航路</a:t>
            </a:r>
            <a:r>
              <a:rPr lang="ja-JP" altLang="en-US" sz="1400" kern="100" dirty="0">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便数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出典：国土交通省「我が国港湾への外貿定期コンテナ航路便数（便</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週）より作成</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626033860"/>
              </p:ext>
            </p:extLst>
          </p:nvPr>
        </p:nvGraphicFramePr>
        <p:xfrm>
          <a:off x="304348" y="1799996"/>
          <a:ext cx="9004412" cy="4916011"/>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98</a:t>
            </a:r>
          </a:p>
        </p:txBody>
      </p:sp>
    </p:spTree>
    <p:extLst>
      <p:ext uri="{BB962C8B-B14F-4D97-AF65-F5344CB8AC3E}">
        <p14:creationId xmlns:p14="http://schemas.microsoft.com/office/powerpoint/2010/main" val="16535226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（５）都市インフラ（大阪港）</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626634"/>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年の大阪港の外貿コンテナ取扱個数は</a:t>
            </a:r>
            <a:r>
              <a:rPr kumimoji="1" lang="en-US" altLang="ja-JP" sz="1400" dirty="0">
                <a:latin typeface="UD デジタル 教科書体 NK-R" panose="02020400000000000000" pitchFamily="18" charset="-128"/>
                <a:ea typeface="UD デジタル 教科書体 NK-R" panose="02020400000000000000" pitchFamily="18" charset="-128"/>
              </a:rPr>
              <a:t>210</a:t>
            </a:r>
            <a:r>
              <a:rPr kumimoji="1" lang="ja-JP" altLang="en-US" sz="1400" dirty="0">
                <a:latin typeface="UD デジタル 教科書体 NK-R" panose="02020400000000000000" pitchFamily="18" charset="-128"/>
                <a:ea typeface="UD デジタル 教科書体 NK-R" panose="02020400000000000000" pitchFamily="18" charset="-128"/>
              </a:rPr>
              <a:t>万</a:t>
            </a:r>
            <a:r>
              <a:rPr kumimoji="1" lang="en-US" altLang="ja-JP" sz="1400" dirty="0">
                <a:latin typeface="UD デジタル 教科書体 NK-R" panose="02020400000000000000" pitchFamily="18" charset="-128"/>
                <a:ea typeface="UD デジタル 教科書体 NK-R" panose="02020400000000000000" pitchFamily="18" charset="-128"/>
              </a:rPr>
              <a:t>TEU</a:t>
            </a:r>
            <a:r>
              <a:rPr kumimoji="1" lang="ja-JP" altLang="en-US" sz="1400" dirty="0">
                <a:latin typeface="UD デジタル 教科書体 NK-R" panose="02020400000000000000" pitchFamily="18" charset="-128"/>
                <a:ea typeface="UD デジタル 教科書体 NK-R" panose="02020400000000000000" pitchFamily="18" charset="-128"/>
              </a:rPr>
              <a:t>で前年比</a:t>
            </a:r>
            <a:r>
              <a:rPr kumimoji="1" lang="en-US" altLang="ja-JP" sz="1400" dirty="0">
                <a:latin typeface="UD デジタル 教科書体 NK-R" panose="02020400000000000000" pitchFamily="18" charset="-128"/>
                <a:ea typeface="UD デジタル 教科書体 NK-R" panose="02020400000000000000" pitchFamily="18" charset="-128"/>
              </a:rPr>
              <a:t>2.4</a:t>
            </a:r>
            <a:r>
              <a:rPr kumimoji="1" lang="ja-JP" altLang="en-US" sz="1400" dirty="0">
                <a:latin typeface="UD デジタル 教科書体 NK-R" panose="02020400000000000000" pitchFamily="18" charset="-128"/>
                <a:ea typeface="UD デジタル 教科書体 NK-R" panose="02020400000000000000" pitchFamily="18" charset="-128"/>
              </a:rPr>
              <a:t>％増</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ja-JP" altLang="en-US" sz="1400" dirty="0" smtClean="0">
                <a:latin typeface="UD デジタル 教科書体 NK-R" panose="02020400000000000000" pitchFamily="18" charset="-128"/>
                <a:ea typeface="UD デジタル 教科書体 NK-R" panose="02020400000000000000" pitchFamily="18" charset="-128"/>
              </a:rPr>
              <a:t>の</a:t>
            </a:r>
            <a:r>
              <a:rPr kumimoji="1" lang="ja-JP" altLang="en-US" sz="1400" dirty="0">
                <a:latin typeface="UD デジタル 教科書体 NK-R" panose="02020400000000000000" pitchFamily="18" charset="-128"/>
                <a:ea typeface="UD デジタル 教科書体 NK-R" panose="02020400000000000000" pitchFamily="18" charset="-128"/>
              </a:rPr>
              <a:t>大阪</a:t>
            </a:r>
            <a:r>
              <a:rPr kumimoji="1" lang="ja-JP" altLang="en-US" sz="1400" dirty="0" smtClean="0">
                <a:latin typeface="UD デジタル 教科書体 NK-R" panose="02020400000000000000" pitchFamily="18" charset="-128"/>
                <a:ea typeface="UD デジタル 教科書体 NK-R" panose="02020400000000000000" pitchFamily="18" charset="-128"/>
              </a:rPr>
              <a:t>港</a:t>
            </a:r>
            <a:r>
              <a:rPr kumimoji="1" lang="ja-JP" altLang="en-US" sz="1400" dirty="0">
                <a:latin typeface="UD デジタル 教科書体 NK-R" panose="02020400000000000000" pitchFamily="18" charset="-128"/>
                <a:ea typeface="UD デジタル 教科書体 NK-R" panose="02020400000000000000" pitchFamily="18" charset="-128"/>
              </a:rPr>
              <a:t>の輸出入貿易額は、</a:t>
            </a:r>
            <a:r>
              <a:rPr kumimoji="1" lang="ja-JP" altLang="en-US" sz="1400" dirty="0" smtClean="0">
                <a:latin typeface="UD デジタル 教科書体 NK-R" panose="02020400000000000000" pitchFamily="18" charset="-128"/>
                <a:ea typeface="UD デジタル 教科書体 NK-R" panose="02020400000000000000" pitchFamily="18" charset="-128"/>
              </a:rPr>
              <a:t>前年比</a:t>
            </a:r>
            <a:r>
              <a:rPr kumimoji="1" lang="en-US" altLang="ja-JP" sz="1400" dirty="0">
                <a:latin typeface="UD デジタル 教科書体 NK-R" panose="02020400000000000000" pitchFamily="18" charset="-128"/>
                <a:ea typeface="UD デジタル 教科書体 NK-R" panose="02020400000000000000" pitchFamily="18" charset="-128"/>
              </a:rPr>
              <a:t>9.5</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の増加</a:t>
            </a:r>
          </a:p>
        </p:txBody>
      </p:sp>
      <p:graphicFrame>
        <p:nvGraphicFramePr>
          <p:cNvPr id="19" name="グラフ 18"/>
          <p:cNvGraphicFramePr>
            <a:graphicFrameLocks/>
          </p:cNvGraphicFramePr>
          <p:nvPr>
            <p:extLst>
              <p:ext uri="{D42A27DB-BD31-4B8C-83A1-F6EECF244321}">
                <p14:modId xmlns:p14="http://schemas.microsoft.com/office/powerpoint/2010/main" val="1425534189"/>
              </p:ext>
            </p:extLst>
          </p:nvPr>
        </p:nvGraphicFramePr>
        <p:xfrm>
          <a:off x="559932" y="2361608"/>
          <a:ext cx="4097992" cy="3935944"/>
        </p:xfrm>
        <a:graphic>
          <a:graphicData uri="http://schemas.openxmlformats.org/drawingml/2006/chart">
            <c:chart xmlns:c="http://schemas.openxmlformats.org/drawingml/2006/chart" xmlns:r="http://schemas.openxmlformats.org/officeDocument/2006/relationships" r:id="rId2"/>
          </a:graphicData>
        </a:graphic>
      </p:graphicFrame>
      <p:sp>
        <p:nvSpPr>
          <p:cNvPr id="15" name="正方形/長方形 14"/>
          <p:cNvSpPr/>
          <p:nvPr/>
        </p:nvSpPr>
        <p:spPr>
          <a:xfrm>
            <a:off x="241793" y="1609977"/>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出典：港湾統計より作成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976063" y="1609977"/>
            <a:ext cx="4736429"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グラフ 27"/>
          <p:cNvGraphicFramePr>
            <a:graphicFrameLocks/>
          </p:cNvGraphicFramePr>
          <p:nvPr>
            <p:extLst>
              <p:ext uri="{D42A27DB-BD31-4B8C-83A1-F6EECF244321}">
                <p14:modId xmlns:p14="http://schemas.microsoft.com/office/powerpoint/2010/main" val="474083502"/>
              </p:ext>
            </p:extLst>
          </p:nvPr>
        </p:nvGraphicFramePr>
        <p:xfrm>
          <a:off x="5140492" y="2321788"/>
          <a:ext cx="4572000" cy="3975764"/>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p:cNvSpPr txBox="1"/>
          <p:nvPr/>
        </p:nvSpPr>
        <p:spPr>
          <a:xfrm>
            <a:off x="5205270" y="2198677"/>
            <a:ext cx="79208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805440" y="2215048"/>
            <a:ext cx="86409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99</a:t>
            </a:r>
          </a:p>
        </p:txBody>
      </p:sp>
    </p:spTree>
    <p:extLst>
      <p:ext uri="{BB962C8B-B14F-4D97-AF65-F5344CB8AC3E}">
        <p14:creationId xmlns:p14="http://schemas.microsoft.com/office/powerpoint/2010/main" val="22104310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（５）都市インフラ（交通ネットワーク）</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36027"/>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高速道路や鉄道網など高密度な交通ネットワークを</a:t>
            </a:r>
            <a:r>
              <a:rPr kumimoji="1" lang="ja-JP" altLang="en-US" sz="1400" dirty="0">
                <a:latin typeface="UD デジタル 教科書体 NK-R" panose="02020400000000000000" pitchFamily="18" charset="-128"/>
                <a:ea typeface="UD デジタル 教科書体 NK-R" panose="02020400000000000000" pitchFamily="18" charset="-128"/>
              </a:rPr>
              <a:t>有している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4" name="正方形/長方形 13"/>
          <p:cNvSpPr/>
          <p:nvPr/>
        </p:nvSpPr>
        <p:spPr>
          <a:xfrm>
            <a:off x="6649684" y="952260"/>
            <a:ext cx="2241833"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○鉄道のネットワーク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663765" y="993263"/>
            <a:ext cx="270473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100</a:t>
            </a:r>
          </a:p>
        </p:txBody>
      </p:sp>
      <p:grpSp>
        <p:nvGrpSpPr>
          <p:cNvPr id="12" name="グループ化 11"/>
          <p:cNvGrpSpPr/>
          <p:nvPr/>
        </p:nvGrpSpPr>
        <p:grpSpPr>
          <a:xfrm>
            <a:off x="0" y="1450240"/>
            <a:ext cx="5127683" cy="4975191"/>
            <a:chOff x="-47683" y="1487945"/>
            <a:chExt cx="5127683" cy="4975191"/>
          </a:xfrm>
        </p:grpSpPr>
        <p:sp>
          <p:nvSpPr>
            <p:cNvPr id="13" name="四角形 43"/>
            <p:cNvSpPr/>
            <p:nvPr/>
          </p:nvSpPr>
          <p:spPr>
            <a:xfrm>
              <a:off x="-47683" y="6164219"/>
              <a:ext cx="3422896" cy="2989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t"/>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出典：関西</a:t>
              </a:r>
              <a:r>
                <a:rPr lang="ja-JP" altLang="en-US" sz="900" dirty="0">
                  <a:solidFill>
                    <a:schemeClr val="tx1"/>
                  </a:solidFill>
                  <a:latin typeface="Meiryo UI" panose="020B0604030504040204" pitchFamily="50" charset="-128"/>
                  <a:ea typeface="Meiryo UI" panose="020B0604030504040204" pitchFamily="50" charset="-128"/>
                </a:rPr>
                <a:t>高速道路ネットワーク推進協議会</a:t>
              </a:r>
              <a:r>
                <a:rPr lang="ja-JP" altLang="en-US" sz="900" dirty="0" smtClean="0">
                  <a:solidFill>
                    <a:schemeClr val="tx1"/>
                  </a:solidFill>
                  <a:latin typeface="Meiryo UI" panose="020B0604030504040204" pitchFamily="50" charset="-128"/>
                  <a:ea typeface="Meiryo UI" panose="020B0604030504040204" pitchFamily="50" charset="-128"/>
                </a:rPr>
                <a:t>資料をもとに作成</a:t>
              </a:r>
              <a:endParaRPr lang="ja-JP" altLang="en-US" sz="900" dirty="0">
                <a:solidFill>
                  <a:schemeClr val="tx1"/>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2"/>
            <a:stretch>
              <a:fillRect/>
            </a:stretch>
          </p:blipFill>
          <p:spPr>
            <a:xfrm>
              <a:off x="218660" y="1487945"/>
              <a:ext cx="4861340" cy="4913332"/>
            </a:xfrm>
            <a:prstGeom prst="rect">
              <a:avLst/>
            </a:prstGeom>
          </p:spPr>
        </p:pic>
      </p:grpSp>
      <p:grpSp>
        <p:nvGrpSpPr>
          <p:cNvPr id="16" name="グループ化 15"/>
          <p:cNvGrpSpPr/>
          <p:nvPr/>
        </p:nvGrpSpPr>
        <p:grpSpPr>
          <a:xfrm>
            <a:off x="4824504" y="1333257"/>
            <a:ext cx="4882713" cy="5481248"/>
            <a:chOff x="4953000" y="1334492"/>
            <a:chExt cx="4882713" cy="5481248"/>
          </a:xfrm>
        </p:grpSpPr>
        <p:sp>
          <p:nvSpPr>
            <p:cNvPr id="17" name="テキスト ボックス 3"/>
            <p:cNvSpPr txBox="1">
              <a:spLocks noChangeArrowheads="1"/>
            </p:cNvSpPr>
            <p:nvPr/>
          </p:nvSpPr>
          <p:spPr bwMode="auto">
            <a:xfrm>
              <a:off x="7226843" y="4234874"/>
              <a:ext cx="18811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lIns="91427" tIns="36000" rIns="91427"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 typeface="Arial" panose="020B0604020202020204" pitchFamily="34" charset="0"/>
                <a:buNone/>
              </a:pPr>
              <a:r>
                <a:rPr lang="ja-JP" altLang="en-US" sz="1400" b="1" dirty="0">
                  <a:solidFill>
                    <a:srgbClr val="000000"/>
                  </a:solidFill>
                  <a:latin typeface="Meiryo UI" panose="020B0604030504040204" pitchFamily="50" charset="-128"/>
                  <a:ea typeface="Meiryo UI" panose="020B0604030504040204" pitchFamily="50" charset="-128"/>
                </a:rPr>
                <a:t>　</a:t>
              </a:r>
              <a:r>
                <a:rPr lang="en-US" altLang="ja-JP" sz="900" b="1" dirty="0">
                  <a:solidFill>
                    <a:srgbClr val="000000"/>
                  </a:solidFill>
                  <a:latin typeface="Meiryo UI" panose="020B0604030504040204" pitchFamily="50" charset="-128"/>
                  <a:ea typeface="Meiryo UI" panose="020B0604030504040204" pitchFamily="50" charset="-128"/>
                </a:rPr>
                <a:t>&lt;</a:t>
              </a:r>
              <a:r>
                <a:rPr lang="ja-JP" altLang="en-US" sz="900" b="1" dirty="0">
                  <a:solidFill>
                    <a:srgbClr val="000000"/>
                  </a:solidFill>
                  <a:latin typeface="Meiryo UI" panose="020B0604030504040204" pitchFamily="50" charset="-128"/>
                  <a:ea typeface="Meiryo UI" panose="020B0604030504040204" pitchFamily="50" charset="-128"/>
                </a:rPr>
                <a:t>大阪都心部拡大</a:t>
              </a:r>
              <a:r>
                <a:rPr lang="en-US" altLang="ja-JP" sz="900" b="1" dirty="0">
                  <a:solidFill>
                    <a:srgbClr val="000000"/>
                  </a:solidFill>
                  <a:latin typeface="Meiryo UI" panose="020B0604030504040204" pitchFamily="50" charset="-128"/>
                  <a:ea typeface="Meiryo UI" panose="020B0604030504040204" pitchFamily="50" charset="-128"/>
                </a:rPr>
                <a:t>&gt;</a:t>
              </a:r>
              <a:endParaRPr lang="ja-JP" altLang="en-US" sz="900" b="1" u="sng" dirty="0">
                <a:solidFill>
                  <a:srgbClr val="000000"/>
                </a:solidFill>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5461520" y="1334492"/>
              <a:ext cx="4374193" cy="5383617"/>
              <a:chOff x="5461520" y="1334492"/>
              <a:chExt cx="4374193" cy="5383617"/>
            </a:xfrm>
          </p:grpSpPr>
          <p:pic>
            <p:nvPicPr>
              <p:cNvPr id="21" name="図 20"/>
              <p:cNvPicPr>
                <a:picLocks noChangeAspect="1"/>
              </p:cNvPicPr>
              <p:nvPr/>
            </p:nvPicPr>
            <p:blipFill rotWithShape="1">
              <a:blip r:embed="rId3"/>
              <a:srcRect t="6479"/>
              <a:stretch/>
            </p:blipFill>
            <p:spPr>
              <a:xfrm>
                <a:off x="5461520" y="1334492"/>
                <a:ext cx="4303905" cy="5383617"/>
              </a:xfrm>
              <a:prstGeom prst="rect">
                <a:avLst/>
              </a:prstGeom>
            </p:spPr>
          </p:pic>
          <p:grpSp>
            <p:nvGrpSpPr>
              <p:cNvPr id="22" name="グループ化 3"/>
              <p:cNvGrpSpPr>
                <a:grpSpLocks noChangeAspect="1"/>
              </p:cNvGrpSpPr>
              <p:nvPr/>
            </p:nvGrpSpPr>
            <p:grpSpPr bwMode="auto">
              <a:xfrm>
                <a:off x="6783230" y="3657418"/>
                <a:ext cx="336275" cy="174094"/>
                <a:chOff x="2135188" y="4914900"/>
                <a:chExt cx="452437" cy="234950"/>
              </a:xfrm>
            </p:grpSpPr>
            <p:sp>
              <p:nvSpPr>
                <p:cNvPr id="36" name="フリーフォーム 69"/>
                <p:cNvSpPr>
                  <a:spLocks/>
                </p:cNvSpPr>
                <p:nvPr/>
              </p:nvSpPr>
              <p:spPr bwMode="auto">
                <a:xfrm>
                  <a:off x="2135188" y="4929188"/>
                  <a:ext cx="444500" cy="220662"/>
                </a:xfrm>
                <a:custGeom>
                  <a:avLst/>
                  <a:gdLst>
                    <a:gd name="T0" fmla="*/ 2147483646 w 13627"/>
                    <a:gd name="T1" fmla="*/ 2147483646 h 18669"/>
                    <a:gd name="T2" fmla="*/ 2147483646 w 13627"/>
                    <a:gd name="T3" fmla="*/ 2147483646 h 18669"/>
                    <a:gd name="T4" fmla="*/ 2147483646 w 13627"/>
                    <a:gd name="T5" fmla="*/ 0 h 18669"/>
                    <a:gd name="T6" fmla="*/ 2147483646 w 13627"/>
                    <a:gd name="T7" fmla="*/ 2147483646 h 18669"/>
                    <a:gd name="T8" fmla="*/ 0 w 13627"/>
                    <a:gd name="T9" fmla="*/ 2147483646 h 1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27" h="18669">
                      <a:moveTo>
                        <a:pt x="13627" y="945"/>
                      </a:moveTo>
                      <a:cubicBezTo>
                        <a:pt x="11672" y="3985"/>
                        <a:pt x="9921" y="1541"/>
                        <a:pt x="8492" y="658"/>
                      </a:cubicBezTo>
                      <a:cubicBezTo>
                        <a:pt x="7210" y="471"/>
                        <a:pt x="5598" y="290"/>
                        <a:pt x="3910" y="0"/>
                      </a:cubicBezTo>
                      <a:cubicBezTo>
                        <a:pt x="2864" y="1947"/>
                        <a:pt x="3295" y="3966"/>
                        <a:pt x="2801" y="6673"/>
                      </a:cubicBezTo>
                      <a:cubicBezTo>
                        <a:pt x="2307" y="9380"/>
                        <a:pt x="212" y="17175"/>
                        <a:pt x="0" y="18669"/>
                      </a:cubicBezTo>
                    </a:path>
                  </a:pathLst>
                </a:custGeom>
                <a:noFill/>
                <a:ln w="6350" cap="sq">
                  <a:solidFill>
                    <a:schemeClr val="tx1"/>
                  </a:solidFill>
                  <a:prstDash val="sysDot"/>
                  <a:bevel/>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37" name="楕円 36"/>
                <p:cNvSpPr/>
                <p:nvPr/>
              </p:nvSpPr>
              <p:spPr>
                <a:xfrm>
                  <a:off x="2138886" y="5100387"/>
                  <a:ext cx="35752"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楕円 38"/>
                <p:cNvSpPr/>
                <p:nvPr/>
              </p:nvSpPr>
              <p:spPr>
                <a:xfrm>
                  <a:off x="2173404" y="5042268"/>
                  <a:ext cx="36984" cy="3586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楕円 39"/>
                <p:cNvSpPr/>
                <p:nvPr/>
              </p:nvSpPr>
              <p:spPr>
                <a:xfrm>
                  <a:off x="2210388" y="4977966"/>
                  <a:ext cx="35752"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楕円 40"/>
                <p:cNvSpPr/>
                <p:nvPr/>
              </p:nvSpPr>
              <p:spPr>
                <a:xfrm>
                  <a:off x="2235044" y="4914900"/>
                  <a:ext cx="36984"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楕円 41"/>
                <p:cNvSpPr/>
                <p:nvPr/>
              </p:nvSpPr>
              <p:spPr>
                <a:xfrm>
                  <a:off x="2310246" y="4914900"/>
                  <a:ext cx="34518" cy="3462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楕円 42"/>
                <p:cNvSpPr/>
                <p:nvPr/>
              </p:nvSpPr>
              <p:spPr>
                <a:xfrm>
                  <a:off x="2385446" y="4916137"/>
                  <a:ext cx="35752"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楕円 44"/>
                <p:cNvSpPr/>
                <p:nvPr/>
              </p:nvSpPr>
              <p:spPr>
                <a:xfrm>
                  <a:off x="2464345" y="4935922"/>
                  <a:ext cx="35752" cy="3586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楕円 45"/>
                <p:cNvSpPr/>
                <p:nvPr/>
              </p:nvSpPr>
              <p:spPr>
                <a:xfrm>
                  <a:off x="2550641" y="4929739"/>
                  <a:ext cx="36984" cy="3462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23" name="図 22"/>
              <p:cNvPicPr>
                <a:picLocks noChangeAspect="1"/>
              </p:cNvPicPr>
              <p:nvPr/>
            </p:nvPicPr>
            <p:blipFill>
              <a:blip r:embed="rId4"/>
              <a:stretch>
                <a:fillRect/>
              </a:stretch>
            </p:blipFill>
            <p:spPr>
              <a:xfrm>
                <a:off x="7566341" y="4515862"/>
                <a:ext cx="2269372" cy="2006490"/>
              </a:xfrm>
              <a:prstGeom prst="rect">
                <a:avLst/>
              </a:prstGeom>
              <a:ln>
                <a:solidFill>
                  <a:schemeClr val="tx1"/>
                </a:solidFill>
              </a:ln>
            </p:spPr>
          </p:pic>
          <p:grpSp>
            <p:nvGrpSpPr>
              <p:cNvPr id="24" name="グループ化 3"/>
              <p:cNvGrpSpPr>
                <a:grpSpLocks noChangeAspect="1"/>
              </p:cNvGrpSpPr>
              <p:nvPr/>
            </p:nvGrpSpPr>
            <p:grpSpPr bwMode="auto">
              <a:xfrm>
                <a:off x="7859336" y="5894744"/>
                <a:ext cx="432000" cy="225102"/>
                <a:chOff x="2135188" y="4914900"/>
                <a:chExt cx="452437" cy="234950"/>
              </a:xfrm>
            </p:grpSpPr>
            <p:sp>
              <p:nvSpPr>
                <p:cNvPr id="27" name="フリーフォーム 69"/>
                <p:cNvSpPr>
                  <a:spLocks/>
                </p:cNvSpPr>
                <p:nvPr/>
              </p:nvSpPr>
              <p:spPr bwMode="auto">
                <a:xfrm>
                  <a:off x="2135188" y="4929188"/>
                  <a:ext cx="444500" cy="220662"/>
                </a:xfrm>
                <a:custGeom>
                  <a:avLst/>
                  <a:gdLst>
                    <a:gd name="T0" fmla="*/ 2147483646 w 13627"/>
                    <a:gd name="T1" fmla="*/ 2147483646 h 18669"/>
                    <a:gd name="T2" fmla="*/ 2147483646 w 13627"/>
                    <a:gd name="T3" fmla="*/ 2147483646 h 18669"/>
                    <a:gd name="T4" fmla="*/ 2147483646 w 13627"/>
                    <a:gd name="T5" fmla="*/ 0 h 18669"/>
                    <a:gd name="T6" fmla="*/ 2147483646 w 13627"/>
                    <a:gd name="T7" fmla="*/ 2147483646 h 18669"/>
                    <a:gd name="T8" fmla="*/ 0 w 13627"/>
                    <a:gd name="T9" fmla="*/ 2147483646 h 1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27" h="18669">
                      <a:moveTo>
                        <a:pt x="13627" y="945"/>
                      </a:moveTo>
                      <a:cubicBezTo>
                        <a:pt x="11672" y="3985"/>
                        <a:pt x="9921" y="1541"/>
                        <a:pt x="8492" y="658"/>
                      </a:cubicBezTo>
                      <a:cubicBezTo>
                        <a:pt x="7210" y="471"/>
                        <a:pt x="5598" y="290"/>
                        <a:pt x="3910" y="0"/>
                      </a:cubicBezTo>
                      <a:cubicBezTo>
                        <a:pt x="2864" y="1947"/>
                        <a:pt x="3295" y="3966"/>
                        <a:pt x="2801" y="6673"/>
                      </a:cubicBezTo>
                      <a:cubicBezTo>
                        <a:pt x="2307" y="9380"/>
                        <a:pt x="212" y="17175"/>
                        <a:pt x="0" y="18669"/>
                      </a:cubicBezTo>
                    </a:path>
                  </a:pathLst>
                </a:custGeom>
                <a:noFill/>
                <a:ln w="6350" cap="sq">
                  <a:solidFill>
                    <a:schemeClr val="tx1"/>
                  </a:solidFill>
                  <a:prstDash val="sysDot"/>
                  <a:bevel/>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28" name="楕円 27"/>
                <p:cNvSpPr/>
                <p:nvPr/>
              </p:nvSpPr>
              <p:spPr>
                <a:xfrm>
                  <a:off x="2138655" y="5099750"/>
                  <a:ext cx="34669" cy="3800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楕円 28"/>
                <p:cNvSpPr/>
                <p:nvPr/>
              </p:nvSpPr>
              <p:spPr>
                <a:xfrm>
                  <a:off x="2173324" y="5042740"/>
                  <a:ext cx="36403"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楕円 29"/>
                <p:cNvSpPr/>
                <p:nvPr/>
              </p:nvSpPr>
              <p:spPr>
                <a:xfrm>
                  <a:off x="2209728" y="4977093"/>
                  <a:ext cx="36402" cy="3800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楕円 30"/>
                <p:cNvSpPr/>
                <p:nvPr/>
              </p:nvSpPr>
              <p:spPr>
                <a:xfrm>
                  <a:off x="2235729" y="4914900"/>
                  <a:ext cx="36403" cy="3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楕円 31"/>
                <p:cNvSpPr/>
                <p:nvPr/>
              </p:nvSpPr>
              <p:spPr>
                <a:xfrm>
                  <a:off x="2310269" y="4914900"/>
                  <a:ext cx="32935"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楕円 32"/>
                <p:cNvSpPr/>
                <p:nvPr/>
              </p:nvSpPr>
              <p:spPr>
                <a:xfrm>
                  <a:off x="2386542" y="4916627"/>
                  <a:ext cx="34669" cy="3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楕円 33"/>
                <p:cNvSpPr/>
                <p:nvPr/>
              </p:nvSpPr>
              <p:spPr>
                <a:xfrm>
                  <a:off x="2464548" y="4935631"/>
                  <a:ext cx="36403" cy="3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楕円 34"/>
                <p:cNvSpPr/>
                <p:nvPr/>
              </p:nvSpPr>
              <p:spPr>
                <a:xfrm>
                  <a:off x="2551222" y="4930448"/>
                  <a:ext cx="36403"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sp>
          <p:nvSpPr>
            <p:cNvPr id="20" name="テキスト ボックス 106"/>
            <p:cNvSpPr txBox="1">
              <a:spLocks noChangeArrowheads="1"/>
            </p:cNvSpPr>
            <p:nvPr/>
          </p:nvSpPr>
          <p:spPr bwMode="auto">
            <a:xfrm>
              <a:off x="4953000" y="6620477"/>
              <a:ext cx="1819275" cy="195263"/>
            </a:xfrm>
            <a:prstGeom prst="rect">
              <a:avLst/>
            </a:prstGeom>
            <a:solidFill>
              <a:schemeClr val="bg1"/>
            </a:solidFill>
            <a:ln>
              <a:noFill/>
            </a:ln>
          </p:spPr>
          <p:txBody>
            <a:bodyPr wrap="none" lIns="36000" tIns="36000" rIns="36000" bIns="36000" anchor="b">
              <a:spAutoFit/>
            </a:bodyPr>
            <a:lstStyle/>
            <a:p>
              <a:pPr eaLnBrk="1" hangingPunct="1"/>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北大阪急行延伸以外の新駅名は仮称</a:t>
              </a:r>
            </a:p>
          </p:txBody>
        </p:sp>
      </p:grpSp>
    </p:spTree>
    <p:extLst>
      <p:ext uri="{BB962C8B-B14F-4D97-AF65-F5344CB8AC3E}">
        <p14:creationId xmlns:p14="http://schemas.microsoft.com/office/powerpoint/2010/main" val="21334837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（５）都市インフラ（インフラの老朽化）</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32882"/>
            <a:ext cx="9624850" cy="95410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➢道路橋梁や水門等の河川・海岸設備は、国内でも特に高齢化が進行。</a:t>
            </a:r>
          </a:p>
          <a:p>
            <a:r>
              <a:rPr kumimoji="1" lang="ja-JP" altLang="en-US" sz="1400" dirty="0">
                <a:latin typeface="UD デジタル 教科書体 NK-R" panose="02020400000000000000" pitchFamily="18" charset="-128"/>
                <a:ea typeface="UD デジタル 教科書体 NK-R" panose="02020400000000000000" pitchFamily="18" charset="-128"/>
              </a:rPr>
              <a:t>➢治水対策や公衆衛生対策として、早い時期から整備してきた河川護岸や下水道設備が高齢化。</a:t>
            </a:r>
          </a:p>
          <a:p>
            <a:r>
              <a:rPr kumimoji="1" lang="ja-JP" altLang="en-US" sz="1400" dirty="0">
                <a:latin typeface="UD デジタル 教科書体 NK-R" panose="02020400000000000000" pitchFamily="18" charset="-128"/>
                <a:ea typeface="UD デジタル 教科書体 NK-R" panose="02020400000000000000" pitchFamily="18" charset="-128"/>
              </a:rPr>
              <a:t>➢また、そのまま放置すれば、今後、都市基盤施設が一斉に更新時期を迎え、歳出が集中する恐れがある事から全国に先駆け</a:t>
            </a:r>
          </a:p>
          <a:p>
            <a:r>
              <a:rPr kumimoji="1" lang="ja-JP" altLang="en-US" sz="1400" dirty="0">
                <a:latin typeface="UD デジタル 教科書体 NK-R" panose="02020400000000000000" pitchFamily="18" charset="-128"/>
                <a:ea typeface="UD デジタル 教科書体 NK-R" panose="02020400000000000000" pitchFamily="18" charset="-128"/>
              </a:rPr>
              <a:t>　　都市基盤施設長寿命化計画を策定。</a:t>
            </a:r>
          </a:p>
        </p:txBody>
      </p:sp>
      <p:sp>
        <p:nvSpPr>
          <p:cNvPr id="11" name="正方形/長方形 10"/>
          <p:cNvSpPr/>
          <p:nvPr/>
        </p:nvSpPr>
        <p:spPr>
          <a:xfrm>
            <a:off x="2128446" y="6574943"/>
            <a:ext cx="5758361"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大阪府都市基盤施設長寿命化計画」（平成</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2"/>
          <a:stretch>
            <a:fillRect/>
          </a:stretch>
        </p:blipFill>
        <p:spPr>
          <a:xfrm>
            <a:off x="2128446" y="1486989"/>
            <a:ext cx="5875509" cy="5087954"/>
          </a:xfrm>
          <a:prstGeom prst="rect">
            <a:avLst/>
          </a:prstGeom>
        </p:spPr>
      </p:pic>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101</a:t>
            </a:r>
          </a:p>
        </p:txBody>
      </p:sp>
    </p:spTree>
    <p:extLst>
      <p:ext uri="{BB962C8B-B14F-4D97-AF65-F5344CB8AC3E}">
        <p14:creationId xmlns:p14="http://schemas.microsoft.com/office/powerpoint/2010/main" val="12516378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（５）都市インフラ（空家の増加）</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32882"/>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空家数</a:t>
            </a:r>
            <a:r>
              <a:rPr kumimoji="1" lang="ja-JP" altLang="en-US" sz="1400" dirty="0">
                <a:latin typeface="UD デジタル 教科書体 NK-R" panose="02020400000000000000" pitchFamily="18" charset="-128"/>
                <a:ea typeface="UD デジタル 教科書体 NK-R" panose="02020400000000000000" pitchFamily="18" charset="-128"/>
              </a:rPr>
              <a:t>は</a:t>
            </a:r>
            <a:r>
              <a:rPr kumimoji="1" lang="ja-JP" altLang="en-US" sz="1400" dirty="0" smtClean="0">
                <a:latin typeface="UD デジタル 教科書体 NK-R" panose="02020400000000000000" pitchFamily="18" charset="-128"/>
                <a:ea typeface="UD デジタル 教科書体 NK-R" panose="02020400000000000000" pitchFamily="18" charset="-128"/>
              </a:rPr>
              <a:t>平成</a:t>
            </a:r>
            <a:r>
              <a:rPr kumimoji="1" lang="en-US" altLang="ja-JP" sz="1400" dirty="0">
                <a:latin typeface="UD デジタル 教科書体 NK-R" panose="02020400000000000000" pitchFamily="18" charset="-128"/>
                <a:ea typeface="UD デジタル 教科書体 NK-R" panose="02020400000000000000" pitchFamily="18" charset="-128"/>
              </a:rPr>
              <a:t>30</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で</a:t>
            </a:r>
            <a:r>
              <a:rPr kumimoji="1" lang="ja-JP" altLang="en-US" sz="1400" dirty="0" smtClean="0">
                <a:latin typeface="UD デジタル 教科書体 NK-R" panose="02020400000000000000" pitchFamily="18" charset="-128"/>
                <a:ea typeface="UD デジタル 教科書体 NK-R" panose="02020400000000000000" pitchFamily="18" charset="-128"/>
              </a:rPr>
              <a:t>約</a:t>
            </a:r>
            <a:r>
              <a:rPr kumimoji="1" lang="en-US" altLang="ja-JP" sz="1400" dirty="0">
                <a:latin typeface="UD デジタル 教科書体 NK-R" panose="02020400000000000000" pitchFamily="18" charset="-128"/>
                <a:ea typeface="UD デジタル 教科書体 NK-R" panose="02020400000000000000" pitchFamily="18" charset="-128"/>
              </a:rPr>
              <a:t>71</a:t>
            </a:r>
            <a:r>
              <a:rPr kumimoji="1" lang="ja-JP" altLang="en-US" sz="1400" dirty="0" smtClean="0">
                <a:latin typeface="UD デジタル 教科書体 NK-R" panose="02020400000000000000" pitchFamily="18" charset="-128"/>
                <a:ea typeface="UD デジタル 教科書体 NK-R" panose="02020400000000000000" pitchFamily="18" charset="-128"/>
              </a:rPr>
              <a:t>万戸</a:t>
            </a:r>
            <a:r>
              <a:rPr kumimoji="1" lang="ja-JP" altLang="en-US" sz="1400" dirty="0">
                <a:latin typeface="UD デジタル 教科書体 NK-R" panose="02020400000000000000" pitchFamily="18" charset="-128"/>
                <a:ea typeface="UD デジタル 教科書体 NK-R" panose="02020400000000000000" pitchFamily="18" charset="-128"/>
              </a:rPr>
              <a:t>となっており、年々増加</a:t>
            </a:r>
            <a:r>
              <a:rPr kumimoji="1" lang="ja-JP" altLang="en-US" sz="1400" dirty="0" smtClean="0">
                <a:latin typeface="UD デジタル 教科書体 NK-R" panose="02020400000000000000" pitchFamily="18" charset="-128"/>
                <a:ea typeface="UD デジタル 教科書体 NK-R" panose="02020400000000000000" pitchFamily="18" charset="-128"/>
              </a:rPr>
              <a:t>傾向。今後も増加が見込まれる。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大阪府では「空家総合戦略・大阪」を策定し、「</a:t>
            </a:r>
            <a:r>
              <a:rPr kumimoji="1" lang="ja-JP" altLang="en-US" sz="1400" dirty="0">
                <a:latin typeface="UD デジタル 教科書体 NK-R" panose="02020400000000000000" pitchFamily="18" charset="-128"/>
                <a:ea typeface="UD デジタル 教科書体 NK-R" panose="02020400000000000000" pitchFamily="18" charset="-128"/>
              </a:rPr>
              <a:t>地域の居住魅力の向上」を図る取組と「地域の安全・安心の確保」を図る取組が相互に好循環を生み出すように、総合的かつ戦略的に実施。</a:t>
            </a:r>
          </a:p>
        </p:txBody>
      </p:sp>
      <p:sp>
        <p:nvSpPr>
          <p:cNvPr id="11" name="正方形/長方形 10"/>
          <p:cNvSpPr/>
          <p:nvPr/>
        </p:nvSpPr>
        <p:spPr>
          <a:xfrm>
            <a:off x="220757" y="5281809"/>
            <a:ext cx="2591472"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3611" y="1529103"/>
            <a:ext cx="3198601"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住宅数、世帯数、空家数、空家率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542969" y="4938973"/>
            <a:ext cx="1363032" cy="861774"/>
          </a:xfrm>
          <a:prstGeom prst="rect">
            <a:avLst/>
          </a:prstGeom>
        </p:spPr>
        <p:txBody>
          <a:bodyPr wrap="square">
            <a:spAutoFit/>
          </a:bodyPr>
          <a:lstStyle/>
          <a:p>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※「腐朽・破損あり」</a:t>
            </a:r>
            <a:endParaRPr lang="ja-JP" altLang="ja-JP" sz="10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壁等の一部にひびが入っていたり</a:t>
            </a:r>
            <a:r>
              <a:rPr lang="ja-JP" altLang="ja-JP" sz="10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、雨</a:t>
            </a:r>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どいが破損してひさしの一部</a:t>
            </a:r>
            <a:r>
              <a:rPr lang="ja-JP" altLang="ja-JP" sz="10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が取れて</a:t>
            </a:r>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いる場合等</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正方形/長方形 26"/>
          <p:cNvSpPr/>
          <p:nvPr/>
        </p:nvSpPr>
        <p:spPr>
          <a:xfrm>
            <a:off x="4950632" y="1526879"/>
            <a:ext cx="319860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○種類別の推移と腐朽・破損の状況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1"/>
          <p:cNvPicPr>
            <a:picLocks noChangeAspect="1"/>
          </p:cNvPicPr>
          <p:nvPr/>
        </p:nvPicPr>
        <p:blipFill rotWithShape="1">
          <a:blip r:embed="rId2">
            <a:extLst>
              <a:ext uri="{28A0092B-C50C-407E-A947-70E740481C1C}">
                <a14:useLocalDpi xmlns:a14="http://schemas.microsoft.com/office/drawing/2010/main" val="0"/>
              </a:ext>
            </a:extLst>
          </a:blip>
          <a:srcRect t="2479"/>
          <a:stretch/>
        </p:blipFill>
        <p:spPr bwMode="auto">
          <a:xfrm>
            <a:off x="61722" y="1791727"/>
            <a:ext cx="4860000" cy="323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表 3"/>
          <p:cNvGraphicFramePr>
            <a:graphicFrameLocks noGrp="1"/>
          </p:cNvGraphicFramePr>
          <p:nvPr>
            <p:extLst/>
          </p:nvPr>
        </p:nvGraphicFramePr>
        <p:xfrm>
          <a:off x="5230969" y="4938973"/>
          <a:ext cx="3311999" cy="1635161"/>
        </p:xfrm>
        <a:graphic>
          <a:graphicData uri="http://schemas.openxmlformats.org/drawingml/2006/table">
            <a:tbl>
              <a:tblPr/>
              <a:tblGrid>
                <a:gridCol w="1381988">
                  <a:extLst>
                    <a:ext uri="{9D8B030D-6E8A-4147-A177-3AD203B41FA5}">
                      <a16:colId xmlns:a16="http://schemas.microsoft.com/office/drawing/2014/main" val="701147299"/>
                    </a:ext>
                  </a:extLst>
                </a:gridCol>
                <a:gridCol w="643337">
                  <a:extLst>
                    <a:ext uri="{9D8B030D-6E8A-4147-A177-3AD203B41FA5}">
                      <a16:colId xmlns:a16="http://schemas.microsoft.com/office/drawing/2014/main" val="1466240152"/>
                    </a:ext>
                  </a:extLst>
                </a:gridCol>
                <a:gridCol w="643337">
                  <a:extLst>
                    <a:ext uri="{9D8B030D-6E8A-4147-A177-3AD203B41FA5}">
                      <a16:colId xmlns:a16="http://schemas.microsoft.com/office/drawing/2014/main" val="3350735004"/>
                    </a:ext>
                  </a:extLst>
                </a:gridCol>
                <a:gridCol w="643337">
                  <a:extLst>
                    <a:ext uri="{9D8B030D-6E8A-4147-A177-3AD203B41FA5}">
                      <a16:colId xmlns:a16="http://schemas.microsoft.com/office/drawing/2014/main" val="1916085845"/>
                    </a:ext>
                  </a:extLst>
                </a:gridCol>
              </a:tblGrid>
              <a:tr h="428891">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空き家の種類</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総数</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腐朽・破損あり</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76798601"/>
                  </a:ext>
                </a:extLst>
              </a:tr>
              <a:tr h="241254">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別荘等の二次的住宅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1,800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07806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賃貸用の住宅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453,900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102,000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22.5%</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8737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売却用の住宅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35,800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19.6%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64333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その他の住宅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209,200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56,500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306560353"/>
                  </a:ext>
                </a:extLst>
              </a:tr>
              <a:tr h="241254">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空き家総数</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709,400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167,300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23.6%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29810977"/>
                  </a:ext>
                </a:extLst>
              </a:tr>
            </a:tbl>
          </a:graphicData>
        </a:graphic>
      </p:graphicFrame>
      <p:pic>
        <p:nvPicPr>
          <p:cNvPr id="3" name="図 2"/>
          <p:cNvPicPr>
            <a:picLocks noChangeAspect="1"/>
          </p:cNvPicPr>
          <p:nvPr/>
        </p:nvPicPr>
        <p:blipFill>
          <a:blip r:embed="rId3"/>
          <a:stretch>
            <a:fillRect/>
          </a:stretch>
        </p:blipFill>
        <p:spPr>
          <a:xfrm>
            <a:off x="5118623" y="1822126"/>
            <a:ext cx="4213860" cy="2964180"/>
          </a:xfrm>
          <a:prstGeom prst="rect">
            <a:avLst/>
          </a:prstGeom>
        </p:spPr>
      </p:pic>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102</a:t>
            </a:r>
          </a:p>
        </p:txBody>
      </p:sp>
    </p:spTree>
    <p:extLst>
      <p:ext uri="{BB962C8B-B14F-4D97-AF65-F5344CB8AC3E}">
        <p14:creationId xmlns:p14="http://schemas.microsoft.com/office/powerpoint/2010/main" val="2998494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（５）都市インフラ（密集市街地）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103</a:t>
            </a:r>
          </a:p>
        </p:txBody>
      </p:sp>
      <p:sp>
        <p:nvSpPr>
          <p:cNvPr id="7" name="テキスト ボックス 6"/>
          <p:cNvSpPr txBox="1"/>
          <p:nvPr/>
        </p:nvSpPr>
        <p:spPr>
          <a:xfrm>
            <a:off x="70287" y="550323"/>
            <a:ext cx="9765425"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府内の「地震時等に著しく危険な密集市街地」は、全国で最大</a:t>
            </a:r>
            <a:r>
              <a:rPr kumimoji="1" lang="ja-JP" altLang="en-US" sz="1400" dirty="0" smtClean="0">
                <a:latin typeface="UD デジタル 教科書体 NK-R" panose="02020400000000000000" pitchFamily="18" charset="-128"/>
                <a:ea typeface="UD デジタル 教科書体 NK-R" panose="02020400000000000000" pitchFamily="18" charset="-128"/>
              </a:rPr>
              <a:t>規模（全国：</a:t>
            </a:r>
            <a:r>
              <a:rPr kumimoji="1" lang="en-US" altLang="ja-JP" sz="1400" dirty="0" smtClean="0">
                <a:latin typeface="UD デジタル 教科書体 NK-R" panose="02020400000000000000" pitchFamily="18" charset="-128"/>
                <a:ea typeface="UD デジタル 教科書体 NK-R" panose="02020400000000000000" pitchFamily="18" charset="-128"/>
              </a:rPr>
              <a:t>3,149ha</a:t>
            </a:r>
            <a:r>
              <a:rPr kumimoji="1" lang="ja-JP" altLang="en-US" sz="1400" dirty="0" err="1"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うち大阪府</a:t>
            </a:r>
            <a:r>
              <a:rPr kumimoji="1" lang="en-US" altLang="ja-JP" sz="1400" dirty="0" smtClean="0">
                <a:latin typeface="UD デジタル 教科書体 NK-R" panose="02020400000000000000" pitchFamily="18" charset="-128"/>
                <a:ea typeface="UD デジタル 教科書体 NK-R" panose="02020400000000000000" pitchFamily="18" charset="-128"/>
              </a:rPr>
              <a:t>1,885ha </a:t>
            </a:r>
            <a:r>
              <a:rPr kumimoji="1" lang="en-US" altLang="ja-JP" sz="1000" dirty="0" smtClean="0">
                <a:latin typeface="UD デジタル 教科書体 NK-R" panose="02020400000000000000" pitchFamily="18" charset="-128"/>
                <a:ea typeface="UD デジタル 教科書体 NK-R" panose="02020400000000000000" pitchFamily="18" charset="-128"/>
              </a:rPr>
              <a:t>※2018</a:t>
            </a:r>
            <a:r>
              <a:rPr kumimoji="1" lang="ja-JP" altLang="en-US" sz="1000" dirty="0" smtClean="0">
                <a:latin typeface="UD デジタル 教科書体 NK-R" panose="02020400000000000000" pitchFamily="18" charset="-128"/>
                <a:ea typeface="UD デジタル 教科書体 NK-R" panose="02020400000000000000" pitchFamily="18" charset="-128"/>
              </a:rPr>
              <a:t>年度末</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➢これまでの取組みにより、まちの安全性は着実に向上しているものの、</a:t>
            </a:r>
            <a:r>
              <a:rPr kumimoji="1" lang="en-US" altLang="ja-JP" sz="1400" dirty="0" smtClean="0">
                <a:latin typeface="UD デジタル 教科書体 NK-R" panose="02020400000000000000" pitchFamily="18" charset="-128"/>
                <a:ea typeface="UD デジタル 教科書体 NK-R" panose="02020400000000000000" pitchFamily="18" charset="-128"/>
              </a:rPr>
              <a:t>2020</a:t>
            </a:r>
            <a:r>
              <a:rPr kumimoji="1" lang="ja-JP" altLang="en-US" sz="1400" dirty="0" smtClean="0">
                <a:latin typeface="UD デジタル 教科書体 NK-R" panose="02020400000000000000" pitchFamily="18" charset="-128"/>
                <a:ea typeface="UD デジタル 教科書体 NK-R" panose="02020400000000000000" pitchFamily="18" charset="-128"/>
              </a:rPr>
              <a:t>年度末までの解消という目標達成へのハードルは極めて高い。そのため、密集市街地の早期解消に向けた新たな方針を</a:t>
            </a:r>
            <a:r>
              <a:rPr kumimoji="1" lang="en-US" altLang="ja-JP" sz="1400" dirty="0" smtClean="0">
                <a:latin typeface="UD デジタル 教科書体 NK-R" panose="02020400000000000000" pitchFamily="18" charset="-128"/>
                <a:ea typeface="UD デジタル 教科書体 NK-R" panose="02020400000000000000" pitchFamily="18" charset="-128"/>
              </a:rPr>
              <a:t>2020</a:t>
            </a:r>
            <a:r>
              <a:rPr kumimoji="1" lang="ja-JP" altLang="en-US" sz="1400" dirty="0" smtClean="0">
                <a:latin typeface="UD デジタル 教科書体 NK-R" panose="02020400000000000000" pitchFamily="18" charset="-128"/>
                <a:ea typeface="UD デジタル 教科書体 NK-R" panose="02020400000000000000" pitchFamily="18" charset="-128"/>
              </a:rPr>
              <a:t>年度中に策定。</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293076" y="1318735"/>
            <a:ext cx="2756139" cy="307777"/>
          </a:xfrm>
          <a:prstGeom prst="rect">
            <a:avLst/>
          </a:prstGeom>
        </p:spPr>
        <p:txBody>
          <a:bodyPr wrap="square">
            <a:spAutoFit/>
          </a:bodyPr>
          <a:lstStyle/>
          <a:p>
            <a:pPr marL="177800" indent="-177800"/>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密集市街地対策の取組み</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2836412" y="1627421"/>
            <a:ext cx="6953046" cy="4937151"/>
          </a:xfrm>
          <a:prstGeom prst="roundRect">
            <a:avLst>
              <a:gd name="adj" fmla="val 216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737" y="2574467"/>
            <a:ext cx="4578199" cy="3237347"/>
          </a:xfrm>
          <a:prstGeom prst="rect">
            <a:avLst/>
          </a:prstGeom>
        </p:spPr>
      </p:pic>
      <p:grpSp>
        <p:nvGrpSpPr>
          <p:cNvPr id="12" name="グループ化 11"/>
          <p:cNvGrpSpPr/>
          <p:nvPr/>
        </p:nvGrpSpPr>
        <p:grpSpPr>
          <a:xfrm>
            <a:off x="436789" y="4007970"/>
            <a:ext cx="2028474" cy="438844"/>
            <a:chOff x="4278289" y="4379756"/>
            <a:chExt cx="3977737" cy="403383"/>
          </a:xfrm>
        </p:grpSpPr>
        <p:sp>
          <p:nvSpPr>
            <p:cNvPr id="13" name="円/楕円 58"/>
            <p:cNvSpPr/>
            <p:nvPr/>
          </p:nvSpPr>
          <p:spPr>
            <a:xfrm>
              <a:off x="6630893" y="4408367"/>
              <a:ext cx="1625133" cy="337340"/>
            </a:xfrm>
            <a:prstGeom prst="ellipse">
              <a:avLst/>
            </a:prstGeom>
            <a:gradFill>
              <a:gsLst>
                <a:gs pos="0">
                  <a:schemeClr val="accent1">
                    <a:lumMod val="60000"/>
                    <a:lumOff val="40000"/>
                  </a:schemeClr>
                </a:gs>
                <a:gs pos="50000">
                  <a:schemeClr val="accent5">
                    <a:lumMod val="20000"/>
                    <a:lumOff val="8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5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59"/>
            <p:cNvSpPr/>
            <p:nvPr/>
          </p:nvSpPr>
          <p:spPr>
            <a:xfrm>
              <a:off x="4278289" y="4408366"/>
              <a:ext cx="1625133" cy="337340"/>
            </a:xfrm>
            <a:prstGeom prst="ellipse">
              <a:avLst/>
            </a:prstGeom>
            <a:gradFill>
              <a:gsLst>
                <a:gs pos="0">
                  <a:schemeClr val="accent1">
                    <a:lumMod val="60000"/>
                    <a:lumOff val="40000"/>
                  </a:schemeClr>
                </a:gs>
                <a:gs pos="50000">
                  <a:schemeClr val="accent1">
                    <a:lumMod val="20000"/>
                    <a:lumOff val="80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5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下カーブ矢印 14"/>
            <p:cNvSpPr/>
            <p:nvPr/>
          </p:nvSpPr>
          <p:spPr>
            <a:xfrm>
              <a:off x="5965280" y="4379756"/>
              <a:ext cx="641500" cy="146560"/>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51">
                <a:solidFill>
                  <a:schemeClr val="tx1"/>
                </a:solidFill>
                <a:latin typeface="Meiryo UI" panose="020B0604030504040204" pitchFamily="50" charset="-128"/>
                <a:ea typeface="Meiryo UI" panose="020B0604030504040204" pitchFamily="50" charset="-128"/>
              </a:endParaRPr>
            </a:p>
          </p:txBody>
        </p:sp>
        <p:sp>
          <p:nvSpPr>
            <p:cNvPr id="16" name="下カーブ矢印 15"/>
            <p:cNvSpPr/>
            <p:nvPr/>
          </p:nvSpPr>
          <p:spPr>
            <a:xfrm rot="10800000">
              <a:off x="5933311" y="4638776"/>
              <a:ext cx="641500" cy="144363"/>
            </a:xfrm>
            <a:prstGeom prst="curved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51">
                <a:solidFill>
                  <a:schemeClr val="tx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5868929" y="4500037"/>
              <a:ext cx="791424" cy="123379"/>
            </a:xfrm>
            <a:prstGeom prst="rect">
              <a:avLst/>
            </a:prstGeom>
            <a:noFill/>
          </p:spPr>
          <p:txBody>
            <a:bodyPr wrap="square" lIns="0" tIns="0" rIns="0" bIns="0" rtlCol="0">
              <a:spAutoFit/>
            </a:bodyPr>
            <a:lstStyle/>
            <a:p>
              <a:pPr algn="ctr"/>
              <a:r>
                <a:rPr lang="ja-JP" altLang="en-US" sz="681" dirty="0">
                  <a:latin typeface="Meiryo UI" panose="020B0604030504040204" pitchFamily="50" charset="-128"/>
                  <a:ea typeface="Meiryo UI" panose="020B0604030504040204" pitchFamily="50" charset="-128"/>
                  <a:cs typeface="Meiryo UI" panose="020B0604030504040204" pitchFamily="50" charset="-128"/>
                </a:rPr>
                <a:t>好循環</a:t>
              </a:r>
            </a:p>
          </p:txBody>
        </p:sp>
        <p:sp>
          <p:nvSpPr>
            <p:cNvPr id="19" name="テキスト ボックス 18"/>
            <p:cNvSpPr txBox="1"/>
            <p:nvPr/>
          </p:nvSpPr>
          <p:spPr>
            <a:xfrm>
              <a:off x="4436242" y="4500037"/>
              <a:ext cx="1307762" cy="123379"/>
            </a:xfrm>
            <a:prstGeom prst="rect">
              <a:avLst/>
            </a:prstGeom>
            <a:noFill/>
          </p:spPr>
          <p:txBody>
            <a:bodyPr wrap="square" lIns="0" tIns="0" rIns="0" bIns="0" rtlCol="0">
              <a:spAutoFit/>
            </a:bodyPr>
            <a:lstStyle/>
            <a:p>
              <a:pPr algn="ctr"/>
              <a:r>
                <a:rPr lang="ja-JP" altLang="en-US" sz="681" dirty="0">
                  <a:latin typeface="Meiryo UI" panose="020B0604030504040204" pitchFamily="50" charset="-128"/>
                  <a:ea typeface="Meiryo UI" panose="020B0604030504040204" pitchFamily="50" charset="-128"/>
                  <a:cs typeface="Meiryo UI" panose="020B0604030504040204" pitchFamily="50" charset="-128"/>
                </a:rPr>
                <a:t>防災性の向上</a:t>
              </a:r>
            </a:p>
          </p:txBody>
        </p:sp>
        <p:sp>
          <p:nvSpPr>
            <p:cNvPr id="20" name="テキスト ボックス 19"/>
            <p:cNvSpPr txBox="1"/>
            <p:nvPr/>
          </p:nvSpPr>
          <p:spPr>
            <a:xfrm>
              <a:off x="6718770" y="4494575"/>
              <a:ext cx="1449383" cy="123379"/>
            </a:xfrm>
            <a:prstGeom prst="rect">
              <a:avLst/>
            </a:prstGeom>
            <a:noFill/>
          </p:spPr>
          <p:txBody>
            <a:bodyPr wrap="square" lIns="0" tIns="0" rIns="0" bIns="0" rtlCol="0">
              <a:spAutoFit/>
            </a:bodyPr>
            <a:lstStyle/>
            <a:p>
              <a:pPr algn="ctr"/>
              <a:r>
                <a:rPr lang="ja-JP" altLang="en-US" sz="681" dirty="0">
                  <a:latin typeface="Meiryo UI" panose="020B0604030504040204" pitchFamily="50" charset="-128"/>
                  <a:ea typeface="Meiryo UI" panose="020B0604030504040204" pitchFamily="50" charset="-128"/>
                  <a:cs typeface="Meiryo UI" panose="020B0604030504040204" pitchFamily="50" charset="-128"/>
                </a:rPr>
                <a:t>地域の魅力向上</a:t>
              </a:r>
            </a:p>
          </p:txBody>
        </p:sp>
      </p:grpSp>
      <p:sp>
        <p:nvSpPr>
          <p:cNvPr id="21" name="円/楕円 70"/>
          <p:cNvSpPr/>
          <p:nvPr/>
        </p:nvSpPr>
        <p:spPr>
          <a:xfrm rot="20887380">
            <a:off x="5107106" y="3265758"/>
            <a:ext cx="1456046" cy="58482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3261" tIns="31631" rIns="63261" bIns="31631" rtlCol="0" anchor="ctr"/>
          <a:lstStyle/>
          <a:p>
            <a:pPr algn="ctr"/>
            <a:endParaRPr lang="ja-JP" altLang="en-US" sz="1486">
              <a:latin typeface="Meiryo UI" panose="020B0604030504040204" pitchFamily="50" charset="-128"/>
              <a:ea typeface="Meiryo UI" panose="020B0604030504040204" pitchFamily="50" charset="-128"/>
            </a:endParaRPr>
          </a:p>
        </p:txBody>
      </p:sp>
      <p:sp>
        <p:nvSpPr>
          <p:cNvPr id="22" name="円/楕円 71"/>
          <p:cNvSpPr/>
          <p:nvPr/>
        </p:nvSpPr>
        <p:spPr>
          <a:xfrm>
            <a:off x="5685411" y="3958904"/>
            <a:ext cx="487451" cy="451789"/>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3261" tIns="31631" rIns="63261" bIns="31631" rtlCol="0" anchor="ctr"/>
          <a:lstStyle/>
          <a:p>
            <a:pPr algn="ctr"/>
            <a:endParaRPr lang="ja-JP" altLang="en-US" sz="1486">
              <a:latin typeface="Meiryo UI" panose="020B0604030504040204" pitchFamily="50" charset="-128"/>
              <a:ea typeface="Meiryo UI" panose="020B0604030504040204" pitchFamily="50" charset="-128"/>
            </a:endParaRPr>
          </a:p>
        </p:txBody>
      </p:sp>
      <p:cxnSp>
        <p:nvCxnSpPr>
          <p:cNvPr id="23" name="直線コネクタ 22"/>
          <p:cNvCxnSpPr>
            <a:stCxn id="22" idx="3"/>
            <a:endCxn id="29" idx="3"/>
          </p:cNvCxnSpPr>
          <p:nvPr/>
        </p:nvCxnSpPr>
        <p:spPr>
          <a:xfrm flipH="1">
            <a:off x="5155793" y="4344530"/>
            <a:ext cx="601004" cy="6709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endCxn id="29" idx="3"/>
          </p:cNvCxnSpPr>
          <p:nvPr/>
        </p:nvCxnSpPr>
        <p:spPr>
          <a:xfrm flipH="1">
            <a:off x="5155793" y="4694754"/>
            <a:ext cx="1232984" cy="320743"/>
          </a:xfrm>
          <a:prstGeom prst="line">
            <a:avLst/>
          </a:prstGeom>
          <a:ln w="285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円/楕円 82"/>
          <p:cNvSpPr/>
          <p:nvPr/>
        </p:nvSpPr>
        <p:spPr>
          <a:xfrm rot="3493422">
            <a:off x="5258151" y="3517920"/>
            <a:ext cx="2763362" cy="615207"/>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3261" tIns="31631" rIns="63261" bIns="31631" rtlCol="0" anchor="ctr"/>
          <a:lstStyle/>
          <a:p>
            <a:pPr algn="ctr"/>
            <a:endParaRPr lang="ja-JP" altLang="en-US" sz="1486">
              <a:latin typeface="Meiryo UI" panose="020B0604030504040204" pitchFamily="50" charset="-128"/>
              <a:ea typeface="Meiryo UI" panose="020B0604030504040204" pitchFamily="50" charset="-128"/>
            </a:endParaRPr>
          </a:p>
        </p:txBody>
      </p:sp>
      <p:cxnSp>
        <p:nvCxnSpPr>
          <p:cNvPr id="26" name="直線コネクタ 25"/>
          <p:cNvCxnSpPr>
            <a:endCxn id="32" idx="1"/>
          </p:cNvCxnSpPr>
          <p:nvPr/>
        </p:nvCxnSpPr>
        <p:spPr>
          <a:xfrm flipV="1">
            <a:off x="6595265" y="2530152"/>
            <a:ext cx="892646" cy="6441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flipV="1">
            <a:off x="4930202" y="2620476"/>
            <a:ext cx="648617" cy="6864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65"/>
          <p:cNvSpPr>
            <a:spLocks noChangeArrowheads="1"/>
          </p:cNvSpPr>
          <p:nvPr/>
        </p:nvSpPr>
        <p:spPr bwMode="auto">
          <a:xfrm>
            <a:off x="3066229" y="1768997"/>
            <a:ext cx="2289626" cy="205002"/>
          </a:xfrm>
          <a:prstGeom prst="rect">
            <a:avLst/>
          </a:prstGeom>
          <a:noFill/>
          <a:ln>
            <a:noFill/>
          </a:ln>
          <a:extLst/>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p>
            <a:pPr defTabSz="632535" fontAlgn="base">
              <a:lnSpc>
                <a:spcPts val="1114"/>
              </a:lnSpc>
              <a:spcBef>
                <a:spcPct val="0"/>
              </a:spcBef>
              <a:spcAft>
                <a:spcPct val="0"/>
              </a:spcAft>
            </a:pP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pitchFamily="50" charset="-128"/>
              </a:rPr>
              <a:t>◆</a:t>
            </a:r>
            <a:r>
              <a:rPr lang="en-US" altLang="ja-JP"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pitchFamily="50" charset="-128"/>
              </a:rPr>
              <a:t>2020</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pitchFamily="50" charset="-128"/>
              </a:rPr>
              <a:t>年度</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pitchFamily="50" charset="-128"/>
              </a:rPr>
              <a:t>の主な取組み</a:t>
            </a:r>
            <a:endParaRPr lang="en-US" altLang="ja-JP" sz="1200" dirty="0">
              <a:latin typeface="Meiryo UI" panose="020B0604030504040204" pitchFamily="50" charset="-128"/>
              <a:ea typeface="Meiryo UI" panose="020B0604030504040204" pitchFamily="50" charset="-128"/>
              <a:cs typeface="ＭＳ Ｐゴシック" pitchFamily="50" charset="-128"/>
            </a:endParaRPr>
          </a:p>
        </p:txBody>
      </p:sp>
      <p:sp>
        <p:nvSpPr>
          <p:cNvPr id="29" name="正方形/長方形 40"/>
          <p:cNvSpPr>
            <a:spLocks/>
          </p:cNvSpPr>
          <p:nvPr/>
        </p:nvSpPr>
        <p:spPr bwMode="auto">
          <a:xfrm>
            <a:off x="3072936" y="3808673"/>
            <a:ext cx="2082857" cy="2413648"/>
          </a:xfrm>
          <a:prstGeom prst="rect">
            <a:avLst/>
          </a:prstGeom>
          <a:solidFill>
            <a:schemeClr val="bg1"/>
          </a:solidFill>
          <a:ln w="1270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49812" tIns="0" rIns="24906" bIns="49812" numCol="1" anchor="ctr" anchorCtr="0" compatLnSpc="1">
            <a:prstTxWarp prst="textNoShape">
              <a:avLst/>
            </a:prstTxWarp>
          </a:bodyPr>
          <a:lstStyle/>
          <a:p>
            <a:pPr defTabSz="632631" fontAlgn="base">
              <a:lnSpc>
                <a:spcPts val="1245"/>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40"/>
          <p:cNvSpPr>
            <a:spLocks/>
          </p:cNvSpPr>
          <p:nvPr/>
        </p:nvSpPr>
        <p:spPr bwMode="auto">
          <a:xfrm>
            <a:off x="7495826" y="3432883"/>
            <a:ext cx="2077301" cy="2003845"/>
          </a:xfrm>
          <a:prstGeom prst="rect">
            <a:avLst/>
          </a:prstGeom>
          <a:solidFill>
            <a:schemeClr val="bg1"/>
          </a:solidFill>
          <a:ln w="1270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49812" tIns="0" rIns="0" bIns="49812" numCol="1" anchor="ctr" anchorCtr="0" compatLnSpc="1">
            <a:prstTxWarp prst="textNoShape">
              <a:avLst/>
            </a:prstTxWarp>
          </a:bodyPr>
          <a:lstStyle/>
          <a:p>
            <a:pPr defTabSz="632535" fontAlgn="base">
              <a:lnSpc>
                <a:spcPts val="1245"/>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a:p>
            <a:pPr defTabSz="632535" fontAlgn="base">
              <a:lnSpc>
                <a:spcPts val="1245"/>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a:p>
            <a:pPr defTabSz="632535" fontAlgn="base">
              <a:lnSpc>
                <a:spcPts val="1245"/>
              </a:lnSpc>
              <a:spcBef>
                <a:spcPct val="0"/>
              </a:spcBef>
              <a:spcAft>
                <a:spcPct val="0"/>
              </a:spcAft>
            </a:pPr>
            <a:r>
              <a:rPr lang="ja-JP" altLang="en-US" sz="744"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40"/>
          <p:cNvSpPr>
            <a:spLocks/>
          </p:cNvSpPr>
          <p:nvPr/>
        </p:nvSpPr>
        <p:spPr bwMode="auto">
          <a:xfrm>
            <a:off x="3078865" y="2026132"/>
            <a:ext cx="2096122" cy="1473273"/>
          </a:xfrm>
          <a:prstGeom prst="rect">
            <a:avLst/>
          </a:prstGeom>
          <a:solidFill>
            <a:schemeClr val="bg1"/>
          </a:solidFill>
          <a:ln w="1270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49812" tIns="0" rIns="24906" bIns="49812" numCol="1" anchor="ctr" anchorCtr="0" compatLnSpc="1">
            <a:prstTxWarp prst="textNoShape">
              <a:avLst/>
            </a:prstTxWarp>
          </a:bodyPr>
          <a:lstStyle/>
          <a:p>
            <a:pPr algn="just" defTabSz="632535" fontAlgn="base">
              <a:lnSpc>
                <a:spcPts val="1245"/>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a:p>
            <a:pPr algn="just" defTabSz="632535" fontAlgn="base">
              <a:lnSpc>
                <a:spcPts val="1245"/>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40"/>
          <p:cNvSpPr>
            <a:spLocks/>
          </p:cNvSpPr>
          <p:nvPr/>
        </p:nvSpPr>
        <p:spPr bwMode="auto">
          <a:xfrm>
            <a:off x="7487911" y="1821709"/>
            <a:ext cx="2096122" cy="1416886"/>
          </a:xfrm>
          <a:prstGeom prst="rect">
            <a:avLst/>
          </a:prstGeom>
          <a:solidFill>
            <a:schemeClr val="bg1"/>
          </a:solidFill>
          <a:ln w="1270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49812" tIns="0" rIns="24906" bIns="49812" numCol="1" anchor="ctr" anchorCtr="0" compatLnSpc="1">
            <a:prstTxWarp prst="textNoShape">
              <a:avLst/>
            </a:prstTxWarp>
          </a:bodyPr>
          <a:lstStyle/>
          <a:p>
            <a:pPr defTabSz="632631" fontAlgn="base">
              <a:lnSpc>
                <a:spcPts val="991"/>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a:p>
            <a:pPr defTabSz="632631" fontAlgn="base">
              <a:lnSpc>
                <a:spcPts val="991"/>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40"/>
          <p:cNvSpPr>
            <a:spLocks/>
          </p:cNvSpPr>
          <p:nvPr/>
        </p:nvSpPr>
        <p:spPr bwMode="auto">
          <a:xfrm>
            <a:off x="7487911" y="5588722"/>
            <a:ext cx="2090772" cy="831646"/>
          </a:xfrm>
          <a:prstGeom prst="roundRect">
            <a:avLst>
              <a:gd name="adj" fmla="val 12091"/>
            </a:avLst>
          </a:prstGeom>
          <a:solidFill>
            <a:schemeClr val="bg1"/>
          </a:solidFill>
          <a:ln w="9525">
            <a:solidFill>
              <a:schemeClr val="tx1"/>
            </a:solidFill>
            <a:prstDash val="dash"/>
          </a:ln>
          <a:extLst/>
        </p:spPr>
        <p:style>
          <a:lnRef idx="1">
            <a:schemeClr val="accent3"/>
          </a:lnRef>
          <a:fillRef idx="2">
            <a:schemeClr val="accent3"/>
          </a:fillRef>
          <a:effectRef idx="1">
            <a:schemeClr val="accent3"/>
          </a:effectRef>
          <a:fontRef idx="minor">
            <a:schemeClr val="dk1"/>
          </a:fontRef>
        </p:style>
        <p:txBody>
          <a:bodyPr vert="horz" wrap="square" lIns="49812" tIns="0" rIns="0" bIns="49812" numCol="1" anchor="ctr" anchorCtr="0" compatLnSpc="1">
            <a:prstTxWarp prst="textNoShape">
              <a:avLst/>
            </a:prstTxWarp>
          </a:bodyPr>
          <a:lstStyle/>
          <a:p>
            <a:pPr defTabSz="632535" fontAlgn="base">
              <a:lnSpc>
                <a:spcPts val="1245"/>
              </a:lnSpc>
              <a:spcBef>
                <a:spcPct val="0"/>
              </a:spcBef>
              <a:spcAft>
                <a:spcPct val="0"/>
              </a:spcAft>
            </a:pPr>
            <a:endParaRPr lang="en-US" altLang="ja-JP" sz="74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40"/>
          <p:cNvSpPr>
            <a:spLocks/>
          </p:cNvSpPr>
          <p:nvPr/>
        </p:nvSpPr>
        <p:spPr bwMode="auto">
          <a:xfrm>
            <a:off x="3117135" y="2353287"/>
            <a:ext cx="2069462" cy="222413"/>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867"/>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安全・安心なまちの実現と合わせ、民間活力や地域資源を活かし魅力あるまちへ再生</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40"/>
          <p:cNvSpPr>
            <a:spLocks/>
          </p:cNvSpPr>
          <p:nvPr/>
        </p:nvSpPr>
        <p:spPr bwMode="auto">
          <a:xfrm>
            <a:off x="3077813" y="2066575"/>
            <a:ext cx="1556699" cy="210301"/>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799"/>
              </a:lnSpc>
              <a:spcBef>
                <a:spcPct val="0"/>
              </a:spcBef>
              <a:spcAft>
                <a:spcPct val="0"/>
              </a:spcAft>
            </a:pPr>
            <a:r>
              <a:rPr lang="ja-JP" altLang="en-US"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lang="en-US" altLang="ja-JP" sz="105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40"/>
          <p:cNvSpPr>
            <a:spLocks/>
          </p:cNvSpPr>
          <p:nvPr/>
        </p:nvSpPr>
        <p:spPr bwMode="auto">
          <a:xfrm>
            <a:off x="3085658" y="2654997"/>
            <a:ext cx="2095134" cy="308789"/>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357"/>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◇まちの将来像を見据えた、</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a:p>
            <a:pPr defTabSz="632631" fontAlgn="base">
              <a:lnSpc>
                <a:spcPts val="1357"/>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　まちづくり構想を</a:t>
            </a:r>
            <a:r>
              <a:rPr lang="ja-JP" altLang="en-US" sz="929" b="1" dirty="0" smtClean="0">
                <a:latin typeface="Meiryo UI" panose="020B0604030504040204" pitchFamily="50" charset="-128"/>
                <a:ea typeface="Meiryo UI" panose="020B0604030504040204" pitchFamily="50" charset="-128"/>
                <a:cs typeface="Meiryo UI" panose="020B0604030504040204" pitchFamily="50" charset="-128"/>
              </a:rPr>
              <a:t>検討</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40"/>
          <p:cNvSpPr>
            <a:spLocks/>
          </p:cNvSpPr>
          <p:nvPr/>
        </p:nvSpPr>
        <p:spPr bwMode="auto">
          <a:xfrm>
            <a:off x="3074680" y="3085770"/>
            <a:ext cx="2112611" cy="444207"/>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286"/>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◇除却跡地等の緑化や農園の整備に</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a:p>
            <a:pPr marL="61233" indent="-61233" defTabSz="632631" fontAlgn="base">
              <a:lnSpc>
                <a:spcPts val="1286"/>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　よる、みどりを活かした魅力ある</a:t>
            </a:r>
            <a:r>
              <a:rPr lang="ja-JP" altLang="en-US" sz="929" b="1" dirty="0" smtClean="0">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40"/>
          <p:cNvSpPr>
            <a:spLocks/>
          </p:cNvSpPr>
          <p:nvPr/>
        </p:nvSpPr>
        <p:spPr bwMode="auto">
          <a:xfrm>
            <a:off x="3089233" y="4140020"/>
            <a:ext cx="2052405" cy="27285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867"/>
              </a:lnSpc>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延焼の危険性が高い老朽建築物の除却や、避難等のための道路･公園を整備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40"/>
          <p:cNvSpPr>
            <a:spLocks/>
          </p:cNvSpPr>
          <p:nvPr/>
        </p:nvSpPr>
        <p:spPr bwMode="auto">
          <a:xfrm>
            <a:off x="3066229" y="3833611"/>
            <a:ext cx="1191266" cy="244518"/>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799"/>
              </a:lnSpc>
              <a:spcBef>
                <a:spcPct val="0"/>
              </a:spcBef>
              <a:spcAft>
                <a:spcPct val="0"/>
              </a:spcAft>
            </a:pPr>
            <a:r>
              <a:rPr lang="ja-JP" altLang="en-US"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＜まちの不燃化＞</a:t>
            </a:r>
            <a:endParaRPr lang="en-US" altLang="ja-JP"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40"/>
          <p:cNvSpPr>
            <a:spLocks/>
          </p:cNvSpPr>
          <p:nvPr/>
        </p:nvSpPr>
        <p:spPr bwMode="auto">
          <a:xfrm>
            <a:off x="3072936" y="5308316"/>
            <a:ext cx="2005714" cy="34929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429"/>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◇地元市に技術者等を派遣し、事業執行体制を</a:t>
            </a:r>
            <a:r>
              <a:rPr lang="ja-JP" altLang="en-US" sz="929" b="1"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a:spLocks/>
          </p:cNvSpPr>
          <p:nvPr/>
        </p:nvSpPr>
        <p:spPr bwMode="auto">
          <a:xfrm>
            <a:off x="7495827" y="1858315"/>
            <a:ext cx="1587813" cy="205416"/>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799"/>
              </a:lnSpc>
              <a:spcBef>
                <a:spcPct val="0"/>
              </a:spcBef>
              <a:spcAft>
                <a:spcPct val="0"/>
              </a:spcAft>
            </a:pPr>
            <a:r>
              <a:rPr lang="ja-JP" altLang="en-US"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＜延焼遮断帯の整備＞</a:t>
            </a:r>
            <a:endParaRPr lang="en-US" altLang="ja-JP"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0"/>
          <p:cNvSpPr>
            <a:spLocks/>
          </p:cNvSpPr>
          <p:nvPr/>
        </p:nvSpPr>
        <p:spPr bwMode="auto">
          <a:xfrm>
            <a:off x="7540023" y="2162198"/>
            <a:ext cx="2026802" cy="366948"/>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867"/>
              </a:lnSpc>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延焼遮断帯の核となる都市計画道路三国塚口線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年着手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寝屋川大東線</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年着手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を整備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a:spLocks/>
          </p:cNvSpPr>
          <p:nvPr/>
        </p:nvSpPr>
        <p:spPr bwMode="auto">
          <a:xfrm>
            <a:off x="7509313" y="3480983"/>
            <a:ext cx="1604186" cy="259966"/>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799"/>
              </a:lnSpc>
              <a:spcBef>
                <a:spcPct val="0"/>
              </a:spcBef>
              <a:spcAft>
                <a:spcPct val="0"/>
              </a:spcAft>
            </a:pPr>
            <a:r>
              <a:rPr lang="ja-JP" altLang="en-US"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＜地域防災力の向上＞</a:t>
            </a:r>
            <a:endParaRPr lang="en-US" altLang="ja-JP"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0"/>
          <p:cNvSpPr>
            <a:spLocks/>
          </p:cNvSpPr>
          <p:nvPr/>
        </p:nvSpPr>
        <p:spPr bwMode="auto">
          <a:xfrm>
            <a:off x="7509313" y="3776394"/>
            <a:ext cx="2088223" cy="247987"/>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867"/>
              </a:lnSpc>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土木事務所や市等と連携した防災講座、ワークショップ等を実施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0"/>
          <p:cNvSpPr>
            <a:spLocks/>
          </p:cNvSpPr>
          <p:nvPr/>
        </p:nvSpPr>
        <p:spPr bwMode="auto">
          <a:xfrm>
            <a:off x="7504982" y="4552842"/>
            <a:ext cx="1963161" cy="282857"/>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357"/>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◇「建築防災啓発員制度」による効果的な防災啓発</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0"/>
          <p:cNvSpPr>
            <a:spLocks/>
          </p:cNvSpPr>
          <p:nvPr/>
        </p:nvSpPr>
        <p:spPr bwMode="auto">
          <a:xfrm>
            <a:off x="7525511" y="5601301"/>
            <a:ext cx="1729706" cy="194586"/>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661"/>
              </a:lnSpc>
              <a:spcBef>
                <a:spcPct val="0"/>
              </a:spcBef>
              <a:spcAft>
                <a:spcPct val="0"/>
              </a:spcAft>
            </a:pPr>
            <a:r>
              <a:rPr lang="en-US" altLang="ja-JP"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密集事業の見える化</a:t>
            </a:r>
            <a:r>
              <a:rPr lang="en-US" altLang="ja-JP" sz="105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48" name="正方形/長方形 40"/>
          <p:cNvSpPr>
            <a:spLocks/>
          </p:cNvSpPr>
          <p:nvPr/>
        </p:nvSpPr>
        <p:spPr bwMode="auto">
          <a:xfrm>
            <a:off x="7576281" y="5868835"/>
            <a:ext cx="1954286" cy="22992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867"/>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まちの「燃え広がりにくさ」等を色分けした「密集市街地まちの防災性マップ」の公表</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0"/>
          <p:cNvSpPr>
            <a:spLocks/>
          </p:cNvSpPr>
          <p:nvPr/>
        </p:nvSpPr>
        <p:spPr bwMode="auto">
          <a:xfrm>
            <a:off x="356016" y="3547735"/>
            <a:ext cx="2156402" cy="394143"/>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108153" indent="-108153">
              <a:lnSpc>
                <a:spcPts val="1522"/>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≪取組みの方向性≫</a:t>
            </a:r>
            <a:endParaRPr lang="en-US" altLang="ja-JP" sz="99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9186" indent="-108153" hangingPunct="0">
              <a:lnSpc>
                <a:spcPts val="1239"/>
              </a:lnSpc>
            </a:pPr>
            <a:r>
              <a:rPr lang="ja-JP" altLang="en-US" sz="74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防災性と地域の魅力向上により、まちを活性化</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0"/>
          <p:cNvSpPr>
            <a:spLocks/>
          </p:cNvSpPr>
          <p:nvPr/>
        </p:nvSpPr>
        <p:spPr bwMode="auto">
          <a:xfrm>
            <a:off x="335958" y="4472515"/>
            <a:ext cx="2103924" cy="190046"/>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108153" indent="-108153">
              <a:lnSpc>
                <a:spcPts val="1522"/>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≪取組みの柱≫</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15"/>
          <p:cNvSpPr>
            <a:spLocks noChangeArrowheads="1"/>
          </p:cNvSpPr>
          <p:nvPr/>
        </p:nvSpPr>
        <p:spPr bwMode="auto">
          <a:xfrm>
            <a:off x="386964" y="2409140"/>
            <a:ext cx="2078299" cy="3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566128" fontAlgn="base">
              <a:lnSpc>
                <a:spcPts val="1239"/>
              </a:lnSpc>
              <a:spcBef>
                <a:spcPct val="0"/>
              </a:spcBef>
              <a:spcAft>
                <a:spcPct val="0"/>
              </a:spcAft>
            </a:pPr>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「地震時等に著しく危険な密集市街地」を</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566128" fontAlgn="base">
              <a:lnSpc>
                <a:spcPts val="1239"/>
              </a:lnSpc>
              <a:spcBef>
                <a:spcPct val="0"/>
              </a:spcBef>
              <a:spcAft>
                <a:spcPct val="0"/>
              </a:spcAft>
            </a:pPr>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R2(2020)</a:t>
            </a:r>
            <a:r>
              <a:rPr lang="ja-JP" altLang="en-US"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年度末までに解消</a:t>
            </a:r>
            <a:endParaRPr lang="en-US" altLang="ja-JP" sz="92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11640" y="2763240"/>
            <a:ext cx="2226649" cy="425515"/>
          </a:xfrm>
          <a:prstGeom prst="rect">
            <a:avLst/>
          </a:prstGeom>
          <a:noFill/>
        </p:spPr>
        <p:txBody>
          <a:bodyPr wrap="square" lIns="24902" tIns="44276" rIns="24902" bIns="44276" rtlCol="0">
            <a:noAutofit/>
          </a:bodyPr>
          <a:lstStyle/>
          <a:p>
            <a:pPr>
              <a:lnSpc>
                <a:spcPts val="744"/>
              </a:lnSpc>
            </a:pPr>
            <a:r>
              <a:rPr lang="ja-JP" altLang="en-US" sz="750" dirty="0">
                <a:latin typeface="Meiryo UI" panose="020B0604030504040204" pitchFamily="50" charset="-128"/>
                <a:ea typeface="Meiryo UI" panose="020B0604030504040204" pitchFamily="50" charset="-128"/>
                <a:cs typeface="Meiryo UI" panose="020B0604030504040204" pitchFamily="50" charset="-128"/>
              </a:rPr>
              <a:t>府内 </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市</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地区 </a:t>
            </a:r>
            <a:r>
              <a:rPr lang="en-US" altLang="ja-JP" sz="750" b="1" dirty="0">
                <a:latin typeface="Meiryo UI" panose="020B0604030504040204" pitchFamily="50" charset="-128"/>
                <a:ea typeface="Meiryo UI" panose="020B0604030504040204" pitchFamily="50" charset="-128"/>
                <a:cs typeface="Meiryo UI" panose="020B0604030504040204" pitchFamily="50" charset="-128"/>
              </a:rPr>
              <a:t>2,248ha</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5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5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a:lnSpc>
                <a:spcPts val="371"/>
              </a:lnSpc>
            </a:pP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nSpc>
                <a:spcPts val="619"/>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大阪市 堺市 豊中市 守口市 門真市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寝屋川市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東大阪市</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15"/>
          <p:cNvSpPr>
            <a:spLocks noChangeArrowheads="1"/>
          </p:cNvSpPr>
          <p:nvPr/>
        </p:nvSpPr>
        <p:spPr bwMode="auto">
          <a:xfrm>
            <a:off x="385355" y="1700714"/>
            <a:ext cx="2064460" cy="53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defTabSz="566128" fontAlgn="base">
              <a:lnSpc>
                <a:spcPts val="1239"/>
              </a:lnSpc>
              <a:spcBef>
                <a:spcPct val="0"/>
              </a:spcBef>
              <a:spcAft>
                <a:spcPct val="0"/>
              </a:spcAft>
            </a:pPr>
            <a:r>
              <a:rPr lang="ja-JP" altLang="en-US" sz="1143"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itchFamily="50" charset="-128"/>
              </a:rPr>
              <a:t>大阪府密集市街地整備方針</a:t>
            </a:r>
            <a:endParaRPr lang="en-US" altLang="ja-JP" sz="1115"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itchFamily="50" charset="-128"/>
            </a:endParaRPr>
          </a:p>
          <a:p>
            <a:pPr algn="r" defTabSz="566128" fontAlgn="base">
              <a:lnSpc>
                <a:spcPts val="1239"/>
              </a:lnSpc>
              <a:spcBef>
                <a:spcPct val="0"/>
              </a:spcBef>
              <a:spcAft>
                <a:spcPct val="0"/>
              </a:spcAft>
            </a:pP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(H26</a:t>
            </a:r>
            <a:r>
              <a:rPr lang="ja-JP" altLang="en-US" sz="857" dirty="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2014</a:t>
            </a:r>
            <a:r>
              <a:rPr lang="ja-JP" altLang="en-US" sz="857" dirty="0">
                <a:solidFill>
                  <a:srgbClr val="000000"/>
                </a:solidFill>
                <a:latin typeface="Meiryo UI" panose="020B0604030504040204" pitchFamily="50" charset="-128"/>
                <a:ea typeface="Meiryo UI" panose="020B0604030504040204" pitchFamily="50" charset="-128"/>
                <a:cs typeface="Meiryo UI" pitchFamily="50" charset="-128"/>
              </a:rPr>
              <a:t>）年</a:t>
            </a: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3</a:t>
            </a:r>
            <a:r>
              <a:rPr lang="ja-JP" altLang="en-US" sz="857" dirty="0">
                <a:solidFill>
                  <a:srgbClr val="000000"/>
                </a:solidFill>
                <a:latin typeface="Meiryo UI" panose="020B0604030504040204" pitchFamily="50" charset="-128"/>
                <a:ea typeface="Meiryo UI" panose="020B0604030504040204" pitchFamily="50" charset="-128"/>
                <a:cs typeface="Meiryo UI" pitchFamily="50" charset="-128"/>
              </a:rPr>
              <a:t>月策定、</a:t>
            </a:r>
            <a:endParaRPr lang="en-US" altLang="ja-JP" sz="857" dirty="0">
              <a:solidFill>
                <a:srgbClr val="000000"/>
              </a:solidFill>
              <a:latin typeface="Meiryo UI" panose="020B0604030504040204" pitchFamily="50" charset="-128"/>
              <a:ea typeface="Meiryo UI" panose="020B0604030504040204" pitchFamily="50" charset="-128"/>
              <a:cs typeface="Meiryo UI" pitchFamily="50" charset="-128"/>
            </a:endParaRPr>
          </a:p>
          <a:p>
            <a:pPr algn="r" defTabSz="566128" fontAlgn="base">
              <a:lnSpc>
                <a:spcPts val="1239"/>
              </a:lnSpc>
              <a:spcBef>
                <a:spcPct val="0"/>
              </a:spcBef>
              <a:spcAft>
                <a:spcPct val="0"/>
              </a:spcAft>
            </a:pP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H30</a:t>
            </a:r>
            <a:r>
              <a:rPr lang="ja-JP" altLang="en-US" sz="857" dirty="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2018</a:t>
            </a:r>
            <a:r>
              <a:rPr lang="ja-JP" altLang="en-US" sz="857" dirty="0">
                <a:solidFill>
                  <a:srgbClr val="000000"/>
                </a:solidFill>
                <a:latin typeface="Meiryo UI" panose="020B0604030504040204" pitchFamily="50" charset="-128"/>
                <a:ea typeface="Meiryo UI" panose="020B0604030504040204" pitchFamily="50" charset="-128"/>
                <a:cs typeface="Meiryo UI" pitchFamily="50" charset="-128"/>
              </a:rPr>
              <a:t>）年</a:t>
            </a: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3</a:t>
            </a:r>
            <a:r>
              <a:rPr lang="ja-JP" altLang="en-US" sz="857" dirty="0">
                <a:solidFill>
                  <a:srgbClr val="000000"/>
                </a:solidFill>
                <a:latin typeface="Meiryo UI" panose="020B0604030504040204" pitchFamily="50" charset="-128"/>
                <a:ea typeface="Meiryo UI" panose="020B0604030504040204" pitchFamily="50" charset="-128"/>
                <a:cs typeface="Meiryo UI" pitchFamily="50" charset="-128"/>
              </a:rPr>
              <a:t>月改定</a:t>
            </a:r>
            <a:r>
              <a:rPr lang="en-US" altLang="ja-JP" sz="857" dirty="0">
                <a:solidFill>
                  <a:srgbClr val="000000"/>
                </a:solidFill>
                <a:latin typeface="Meiryo UI" panose="020B0604030504040204" pitchFamily="50" charset="-128"/>
                <a:ea typeface="Meiryo UI" panose="020B0604030504040204" pitchFamily="50" charset="-128"/>
                <a:cs typeface="Meiryo UI" pitchFamily="50" charset="-128"/>
              </a:rPr>
              <a:t>)</a:t>
            </a:r>
            <a:endParaRPr lang="en-US" altLang="ja-JP" sz="85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40"/>
          <p:cNvSpPr>
            <a:spLocks/>
          </p:cNvSpPr>
          <p:nvPr/>
        </p:nvSpPr>
        <p:spPr bwMode="auto">
          <a:xfrm>
            <a:off x="340702" y="5420230"/>
            <a:ext cx="2378426" cy="105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566331" fontAlgn="base">
              <a:lnSpc>
                <a:spcPts val="1522"/>
              </a:lnSpc>
              <a:spcBef>
                <a:spcPct val="0"/>
              </a:spcBef>
              <a:spcAft>
                <a:spcPct val="0"/>
              </a:spcAft>
            </a:pPr>
            <a:r>
              <a:rPr lang="ja-JP" altLang="en-US" sz="1000" dirty="0">
                <a:latin typeface="Meiryo UI" panose="020B0604030504040204" pitchFamily="50" charset="-128"/>
                <a:ea typeface="Meiryo UI" panose="020B0604030504040204" pitchFamily="50" charset="-128"/>
                <a:cs typeface="Meiryo UI" pitchFamily="50" charset="-128"/>
              </a:rPr>
              <a:t>≪</a:t>
            </a:r>
            <a:r>
              <a:rPr lang="en-US" altLang="ja-JP" sz="1000" spc="-71" dirty="0">
                <a:latin typeface="Meiryo UI" panose="020B0604030504040204" pitchFamily="50" charset="-128"/>
                <a:ea typeface="Meiryo UI" panose="020B0604030504040204" pitchFamily="50" charset="-128"/>
                <a:cs typeface="Meiryo UI" pitchFamily="50" charset="-128"/>
              </a:rPr>
              <a:t>H30</a:t>
            </a:r>
            <a:r>
              <a:rPr lang="ja-JP" altLang="en-US" sz="1000" spc="-71" dirty="0">
                <a:latin typeface="Meiryo UI" panose="020B0604030504040204" pitchFamily="50" charset="-128"/>
                <a:ea typeface="Meiryo UI" panose="020B0604030504040204" pitchFamily="50" charset="-128"/>
                <a:cs typeface="Meiryo UI" pitchFamily="50" charset="-128"/>
              </a:rPr>
              <a:t>（</a:t>
            </a:r>
            <a:r>
              <a:rPr lang="en-US" altLang="ja-JP" sz="1000" spc="-71" dirty="0">
                <a:latin typeface="Meiryo UI" panose="020B0604030504040204" pitchFamily="50" charset="-128"/>
                <a:ea typeface="Meiryo UI" panose="020B0604030504040204" pitchFamily="50" charset="-128"/>
                <a:cs typeface="Meiryo UI" pitchFamily="50" charset="-128"/>
              </a:rPr>
              <a:t>2018</a:t>
            </a:r>
            <a:r>
              <a:rPr lang="ja-JP" altLang="en-US" sz="1000" spc="-71" dirty="0">
                <a:latin typeface="Meiryo UI" panose="020B0604030504040204" pitchFamily="50" charset="-128"/>
                <a:ea typeface="Meiryo UI" panose="020B0604030504040204" pitchFamily="50" charset="-128"/>
                <a:cs typeface="Meiryo UI" pitchFamily="50" charset="-128"/>
              </a:rPr>
              <a:t>）年度からの新たな推進方策</a:t>
            </a:r>
            <a:r>
              <a:rPr lang="ja-JP" altLang="en-US" sz="1000" dirty="0">
                <a:latin typeface="Meiryo UI" panose="020B0604030504040204" pitchFamily="50" charset="-128"/>
                <a:ea typeface="Meiryo UI" panose="020B0604030504040204" pitchFamily="50" charset="-128"/>
                <a:cs typeface="Meiryo UI" pitchFamily="50" charset="-128"/>
              </a:rPr>
              <a:t>≫</a:t>
            </a:r>
            <a:endParaRPr lang="ja-JP" altLang="ja-JP" sz="1000" dirty="0">
              <a:latin typeface="Meiryo UI" panose="020B0604030504040204" pitchFamily="50" charset="-128"/>
              <a:ea typeface="Meiryo UI" panose="020B0604030504040204" pitchFamily="50" charset="-128"/>
              <a:cs typeface="ＭＳ Ｐゴシック" pitchFamily="50" charset="-128"/>
            </a:endParaRPr>
          </a:p>
          <a:p>
            <a:pPr defTabSz="566417" fontAlgn="base">
              <a:lnSpc>
                <a:spcPts val="1239"/>
              </a:lnSpc>
              <a:spcBef>
                <a:spcPct val="0"/>
              </a:spcBef>
              <a:spcAft>
                <a:spcPct val="0"/>
              </a:spcAft>
            </a:pPr>
            <a:r>
              <a:rPr lang="ja-JP" altLang="en-US" sz="744" dirty="0">
                <a:latin typeface="Meiryo UI" panose="020B0604030504040204" pitchFamily="50" charset="-128"/>
                <a:ea typeface="Meiryo UI" panose="020B0604030504040204" pitchFamily="50" charset="-128"/>
                <a:cs typeface="Meiryo UI"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民間連携により事業推進力を強化</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defTabSz="566417" fontAlgn="base">
              <a:lnSpc>
                <a:spcPts val="1239"/>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消防・大学等と連携し地域防災力を強化</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defTabSz="566417" fontAlgn="base">
              <a:lnSpc>
                <a:spcPts val="1239"/>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民間の事業意欲を喚起しまちを動かす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defTabSz="566417" fontAlgn="base">
              <a:lnSpc>
                <a:spcPts val="1239"/>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みどりの力でまちを甦らせる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defTabSz="566417" fontAlgn="base">
              <a:lnSpc>
                <a:spcPts val="1239"/>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事業の進捗管理・協働化</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40"/>
          <p:cNvSpPr>
            <a:spLocks/>
          </p:cNvSpPr>
          <p:nvPr/>
        </p:nvSpPr>
        <p:spPr bwMode="auto">
          <a:xfrm>
            <a:off x="270511" y="2231230"/>
            <a:ext cx="712874" cy="179237"/>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108153" indent="-108153">
              <a:lnSpc>
                <a:spcPts val="1245"/>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40"/>
          <p:cNvSpPr>
            <a:spLocks/>
          </p:cNvSpPr>
          <p:nvPr/>
        </p:nvSpPr>
        <p:spPr bwMode="auto">
          <a:xfrm>
            <a:off x="408956" y="4688262"/>
            <a:ext cx="1532071" cy="63782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108153" indent="-108153">
              <a:lnSpc>
                <a:spcPts val="1239"/>
              </a:lnSpc>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「まちの不燃化」</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8153" indent="-108153">
              <a:lnSpc>
                <a:spcPts val="1239"/>
              </a:lnSpc>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「延焼遮断帯の整備」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8153" indent="-108153">
              <a:lnSpc>
                <a:spcPts val="1239"/>
              </a:lnSpc>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「地域防災力の向上」</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8153" indent="-108153">
              <a:lnSpc>
                <a:spcPts val="1239"/>
              </a:lnSpc>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二等辺三角形 56"/>
          <p:cNvSpPr/>
          <p:nvPr/>
        </p:nvSpPr>
        <p:spPr>
          <a:xfrm rot="10800000">
            <a:off x="1252416" y="3114125"/>
            <a:ext cx="379086" cy="66898"/>
          </a:xfrm>
          <a:prstGeom prst="triangl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53">
              <a:latin typeface="Meiryo UI" panose="020B0604030504040204" pitchFamily="50" charset="-128"/>
              <a:ea typeface="Meiryo UI" panose="020B0604030504040204" pitchFamily="50" charset="-128"/>
            </a:endParaRPr>
          </a:p>
        </p:txBody>
      </p:sp>
      <p:sp>
        <p:nvSpPr>
          <p:cNvPr id="58" name="正方形/長方形 15"/>
          <p:cNvSpPr>
            <a:spLocks noChangeArrowheads="1"/>
          </p:cNvSpPr>
          <p:nvPr/>
        </p:nvSpPr>
        <p:spPr bwMode="auto">
          <a:xfrm>
            <a:off x="356016" y="3240694"/>
            <a:ext cx="2160000" cy="231429"/>
          </a:xfrm>
          <a:prstGeom prst="rect">
            <a:avLst/>
          </a:prstGeom>
          <a:noFill/>
          <a:ln w="6350" cmpd="sng">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defTabSz="566128" fontAlgn="base">
              <a:lnSpc>
                <a:spcPts val="1239"/>
              </a:lnSpc>
              <a:spcBef>
                <a:spcPct val="0"/>
              </a:spcBef>
              <a:spcAft>
                <a:spcPct val="0"/>
              </a:spcAft>
            </a:pPr>
            <a:r>
              <a:rPr lang="en-US" altLang="ja-JP" sz="7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1,885ha</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363ha</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75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５月府公表）</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40"/>
          <p:cNvSpPr>
            <a:spLocks/>
          </p:cNvSpPr>
          <p:nvPr/>
        </p:nvSpPr>
        <p:spPr bwMode="auto">
          <a:xfrm>
            <a:off x="7496495" y="4125856"/>
            <a:ext cx="2031429" cy="282857"/>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357"/>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◇大学と連携し、</a:t>
            </a:r>
            <a:r>
              <a:rPr lang="en-US" altLang="ja-JP" sz="929" b="1" dirty="0">
                <a:latin typeface="Meiryo UI" panose="020B0604030504040204" pitchFamily="50" charset="-128"/>
                <a:ea typeface="Meiryo UI" panose="020B0604030504040204" pitchFamily="50" charset="-128"/>
                <a:cs typeface="Meiryo UI" panose="020B0604030504040204" pitchFamily="50" charset="-128"/>
              </a:rPr>
              <a:t>A</a:t>
            </a:r>
            <a:r>
              <a:rPr lang="ja-JP" altLang="en-US" sz="929" b="1" dirty="0">
                <a:latin typeface="Meiryo UI" panose="020B0604030504040204" pitchFamily="50" charset="-128"/>
                <a:ea typeface="Meiryo UI" panose="020B0604030504040204" pitchFamily="50" charset="-128"/>
                <a:cs typeface="Meiryo UI" panose="020B0604030504040204" pitchFamily="50" charset="-128"/>
              </a:rPr>
              <a:t>Ｒ等映像技術を用いた啓発による防災まちづくりを推進</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40"/>
          <p:cNvSpPr>
            <a:spLocks/>
          </p:cNvSpPr>
          <p:nvPr/>
        </p:nvSpPr>
        <p:spPr bwMode="auto">
          <a:xfrm>
            <a:off x="7504982" y="6184034"/>
            <a:ext cx="2005714" cy="16924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239"/>
              </a:lnSpc>
              <a:spcBef>
                <a:spcPts val="429"/>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◇地区毎の改善状況を見える化　</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40"/>
          <p:cNvSpPr>
            <a:spLocks/>
          </p:cNvSpPr>
          <p:nvPr/>
        </p:nvSpPr>
        <p:spPr bwMode="auto">
          <a:xfrm>
            <a:off x="3152594" y="4870317"/>
            <a:ext cx="1956784" cy="376177"/>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429"/>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･老朽建築物等の除却を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just" defTabSz="632535" fontAlgn="base">
              <a:lnSpc>
                <a:spcPts val="1429"/>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･道路整備にかかる用地買収の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40"/>
          <p:cNvSpPr>
            <a:spLocks/>
          </p:cNvSpPr>
          <p:nvPr/>
        </p:nvSpPr>
        <p:spPr bwMode="auto">
          <a:xfrm>
            <a:off x="7588154" y="2968614"/>
            <a:ext cx="2019446" cy="20571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algn="just" defTabSz="632535" fontAlgn="base">
              <a:lnSpc>
                <a:spcPts val="1429"/>
              </a:lnSpc>
              <a:spcBef>
                <a:spcPct val="0"/>
              </a:spcBef>
              <a:spcAft>
                <a:spcPct val="0"/>
              </a:spcAft>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・道路整備にかかる</a:t>
            </a:r>
            <a:r>
              <a:rPr lang="ja-JP" altLang="en-US" sz="800" spc="-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用地買収の</a:t>
            </a:r>
            <a:r>
              <a:rPr lang="ja-JP" altLang="en-US" sz="800" spc="-14"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40"/>
          <p:cNvSpPr>
            <a:spLocks/>
          </p:cNvSpPr>
          <p:nvPr/>
        </p:nvSpPr>
        <p:spPr bwMode="auto">
          <a:xfrm>
            <a:off x="3076399" y="5785177"/>
            <a:ext cx="2160000" cy="437143"/>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143"/>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◇まちの安全性と魅力向上に向け、</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a:p>
            <a:pPr marL="61233" indent="-61233" defTabSz="632631" fontAlgn="base">
              <a:lnSpc>
                <a:spcPts val="1143"/>
              </a:lnSpc>
              <a:spcBef>
                <a:spcPts val="143"/>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  空家･空地活用を</a:t>
            </a:r>
            <a:r>
              <a:rPr lang="ja-JP" altLang="en-US" sz="929"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40"/>
          <p:cNvSpPr>
            <a:spLocks/>
          </p:cNvSpPr>
          <p:nvPr/>
        </p:nvSpPr>
        <p:spPr bwMode="auto">
          <a:xfrm>
            <a:off x="7490967" y="4971773"/>
            <a:ext cx="1998626" cy="334286"/>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357"/>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◇都市整備推進センターの補助制度等を活用した感震ブレーカーの普及啓発</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40"/>
          <p:cNvSpPr>
            <a:spLocks/>
          </p:cNvSpPr>
          <p:nvPr/>
        </p:nvSpPr>
        <p:spPr bwMode="auto">
          <a:xfrm>
            <a:off x="7495826" y="2566166"/>
            <a:ext cx="2082857" cy="334286"/>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marL="61233" indent="-61233" defTabSz="632631" fontAlgn="base">
              <a:lnSpc>
                <a:spcPts val="1429"/>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◇大幅な予算の拡充により着実に整備を推進 </a:t>
            </a:r>
            <a:r>
              <a:rPr lang="ja-JP" altLang="en-US" sz="929"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929" b="1"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40"/>
          <p:cNvSpPr>
            <a:spLocks/>
          </p:cNvSpPr>
          <p:nvPr/>
        </p:nvSpPr>
        <p:spPr bwMode="auto">
          <a:xfrm>
            <a:off x="3072597" y="4450786"/>
            <a:ext cx="2095134" cy="425094"/>
          </a:xfrm>
          <a:prstGeom prst="rect">
            <a:avLst/>
          </a:prstGeom>
          <a:noFill/>
          <a:ln>
            <a:noFill/>
          </a:ln>
          <a:effectLst/>
          <a:extLst/>
        </p:spPr>
        <p:style>
          <a:lnRef idx="1">
            <a:schemeClr val="accent3"/>
          </a:lnRef>
          <a:fillRef idx="2">
            <a:schemeClr val="accent3"/>
          </a:fillRef>
          <a:effectRef idx="1">
            <a:schemeClr val="accent3"/>
          </a:effectRef>
          <a:fontRef idx="minor">
            <a:schemeClr val="dk1"/>
          </a:fontRef>
        </p:style>
        <p:txBody>
          <a:bodyPr vert="horz" wrap="square" lIns="44591" tIns="0" rIns="44591" bIns="44591" numCol="1" anchor="t" anchorCtr="0" compatLnSpc="1">
            <a:prstTxWarp prst="textNoShape">
              <a:avLst/>
            </a:prstTxWarp>
          </a:bodyPr>
          <a:lstStyle/>
          <a:p>
            <a:pPr defTabSz="632631" fontAlgn="base">
              <a:lnSpc>
                <a:spcPts val="1429"/>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◇大幅な予算の拡充により地元市を</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a:p>
            <a:pPr defTabSz="632631" fontAlgn="base">
              <a:lnSpc>
                <a:spcPts val="1429"/>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　強力に支援</a:t>
            </a:r>
            <a:endParaRPr lang="en-US" altLang="ja-JP" sz="929" b="1" dirty="0">
              <a:latin typeface="Meiryo UI" panose="020B0604030504040204" pitchFamily="50" charset="-128"/>
              <a:ea typeface="Meiryo UI" panose="020B0604030504040204" pitchFamily="50" charset="-128"/>
              <a:cs typeface="Meiryo UI" panose="020B0604030504040204" pitchFamily="50" charset="-128"/>
            </a:endParaRPr>
          </a:p>
          <a:p>
            <a:pPr defTabSz="632631" fontAlgn="base">
              <a:lnSpc>
                <a:spcPts val="1429"/>
              </a:lnSpc>
              <a:spcBef>
                <a:spcPct val="0"/>
              </a:spcBef>
              <a:spcAft>
                <a:spcPct val="0"/>
              </a:spcAft>
            </a:pPr>
            <a:r>
              <a:rPr lang="ja-JP" altLang="en-US" sz="929"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29" b="1" i="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7" name="直線コネクタ 66"/>
          <p:cNvCxnSpPr>
            <a:endCxn id="29" idx="3"/>
          </p:cNvCxnSpPr>
          <p:nvPr/>
        </p:nvCxnSpPr>
        <p:spPr>
          <a:xfrm flipH="1" flipV="1">
            <a:off x="5155793" y="5015497"/>
            <a:ext cx="2133614" cy="90030"/>
          </a:xfrm>
          <a:prstGeom prst="line">
            <a:avLst/>
          </a:prstGeom>
          <a:ln w="285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174435" y="1627420"/>
            <a:ext cx="2480396" cy="4937152"/>
          </a:xfrm>
          <a:prstGeom prst="rect">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6631" tIns="28316" rIns="56631" bIns="28316" rtlCol="0" anchor="ctr"/>
          <a:lstStyle/>
          <a:p>
            <a:pPr algn="ctr"/>
            <a:endParaRPr lang="ja-JP" altLang="en-US" sz="1553">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4930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（５）都市インフラ（災害対応力の強化）</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473659"/>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これまで、災害</a:t>
            </a:r>
            <a:r>
              <a:rPr kumimoji="1" lang="ja-JP" altLang="en-US" sz="1400" dirty="0">
                <a:latin typeface="UD デジタル 教科書体 NK-R" panose="02020400000000000000" pitchFamily="18" charset="-128"/>
                <a:ea typeface="UD デジタル 教科書体 NK-R" panose="02020400000000000000" pitchFamily="18" charset="-128"/>
              </a:rPr>
              <a:t>対策における各段階ごとに、自然災害リスクに対応した取組みを充実、強化。</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引き続き、大阪</a:t>
            </a:r>
            <a:r>
              <a:rPr kumimoji="1" lang="ja-JP" altLang="en-US" sz="1400" dirty="0">
                <a:latin typeface="UD デジタル 教科書体 NK-R" panose="02020400000000000000" pitchFamily="18" charset="-128"/>
                <a:ea typeface="UD デジタル 教科書体 NK-R" panose="02020400000000000000" pitchFamily="18" charset="-128"/>
              </a:rPr>
              <a:t>での災害被害を最小化するため、これまでの災害を教訓にして、さらに対策を</a:t>
            </a:r>
            <a:r>
              <a:rPr kumimoji="1" lang="ja-JP" altLang="en-US" sz="1400" dirty="0" smtClean="0">
                <a:latin typeface="UD デジタル 教科書体 NK-R" panose="02020400000000000000" pitchFamily="18" charset="-128"/>
                <a:ea typeface="UD デジタル 教科書体 NK-R" panose="02020400000000000000" pitchFamily="18" charset="-128"/>
              </a:rPr>
              <a:t>強化。</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4" name="正方形/長方形 13"/>
          <p:cNvSpPr/>
          <p:nvPr/>
        </p:nvSpPr>
        <p:spPr>
          <a:xfrm>
            <a:off x="848544" y="6336636"/>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出典：大阪府犯罪統計</a:t>
            </a:r>
          </a:p>
        </p:txBody>
      </p:sp>
      <p:graphicFrame>
        <p:nvGraphicFramePr>
          <p:cNvPr id="8" name="表 7"/>
          <p:cNvGraphicFramePr>
            <a:graphicFrameLocks noGrp="1"/>
          </p:cNvGraphicFramePr>
          <p:nvPr>
            <p:extLst>
              <p:ext uri="{D42A27DB-BD31-4B8C-83A1-F6EECF244321}">
                <p14:modId xmlns:p14="http://schemas.microsoft.com/office/powerpoint/2010/main" val="2599742456"/>
              </p:ext>
            </p:extLst>
          </p:nvPr>
        </p:nvGraphicFramePr>
        <p:xfrm>
          <a:off x="172088" y="4422490"/>
          <a:ext cx="9615004" cy="2113779"/>
        </p:xfrm>
        <a:graphic>
          <a:graphicData uri="http://schemas.openxmlformats.org/drawingml/2006/table">
            <a:tbl>
              <a:tblPr firstRow="1" bandRow="1">
                <a:tableStyleId>{5C22544A-7EE6-4342-B048-85BDC9FD1C3A}</a:tableStyleId>
              </a:tblPr>
              <a:tblGrid>
                <a:gridCol w="3060351">
                  <a:extLst>
                    <a:ext uri="{9D8B030D-6E8A-4147-A177-3AD203B41FA5}">
                      <a16:colId xmlns:a16="http://schemas.microsoft.com/office/drawing/2014/main" val="1078532077"/>
                    </a:ext>
                  </a:extLst>
                </a:gridCol>
                <a:gridCol w="6554653">
                  <a:extLst>
                    <a:ext uri="{9D8B030D-6E8A-4147-A177-3AD203B41FA5}">
                      <a16:colId xmlns:a16="http://schemas.microsoft.com/office/drawing/2014/main" val="36015365"/>
                    </a:ext>
                  </a:extLst>
                </a:gridCol>
              </a:tblGrid>
              <a:tr h="261106">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主な課題</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主な取り組み</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9964621"/>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dk1"/>
                          </a:solidFill>
                          <a:latin typeface="Meiryo UI" panose="020B0604030504040204" pitchFamily="50" charset="-128"/>
                          <a:ea typeface="Meiryo UI" panose="020B0604030504040204" pitchFamily="50" charset="-128"/>
                        </a:rPr>
                        <a:t>■</a:t>
                      </a:r>
                      <a:r>
                        <a:rPr lang="ja-JP" altLang="en-US" sz="1200" b="1" dirty="0" smtClean="0">
                          <a:solidFill>
                            <a:prstClr val="black"/>
                          </a:solidFill>
                          <a:latin typeface="Meiryo UI"/>
                          <a:ea typeface="Meiryo UI"/>
                        </a:rPr>
                        <a:t>大阪府の初動体制　　　</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rPr>
                        <a:t>・全庁職員の参集可能時間や安否状況を一括管理するｼｽﾃﾑを導入</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・活動に必要な装備や物資搬入の作業能力向上となる資機材の強化　等</a:t>
                      </a: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746113789"/>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ja-JP" altLang="en-US" sz="1200" b="1" dirty="0" smtClean="0">
                          <a:solidFill>
                            <a:prstClr val="black"/>
                          </a:solidFill>
                          <a:latin typeface="Meiryo UI"/>
                          <a:ea typeface="Meiryo UI"/>
                        </a:rPr>
                        <a:t>■市町村支援のあり方　　　</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rPr>
                        <a:t>・緊急防災推進員と市町村の連携強化、ﾌﾟｯｼｭ型・ﾌﾟﾙ型人材派遣の強化</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・研修や先進事例の紹介など、市町村受援計画策定を支援　　等</a:t>
                      </a:r>
                      <a:endParaRPr kumimoji="1" lang="ja-JP" altLang="en-US"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6952136"/>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ja-JP" altLang="en-US" sz="1200" b="1" dirty="0" smtClean="0">
                          <a:solidFill>
                            <a:prstClr val="black"/>
                          </a:solidFill>
                          <a:latin typeface="Meiryo UI"/>
                          <a:ea typeface="Meiryo UI"/>
                        </a:rPr>
                        <a:t>■出勤及び帰宅困難者への対応</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latin typeface="Meiryo UI" panose="020B0604030504040204" pitchFamily="50" charset="-128"/>
                          <a:ea typeface="Meiryo UI" panose="020B0604030504040204" pitchFamily="50" charset="-128"/>
                        </a:rPr>
                        <a:t>・「事業所における</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一斉帰宅</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の抑制対策ｶﾞｲﾄﾞﾗｲﾝ」を改正　等</a:t>
                      </a:r>
                      <a:endParaRPr kumimoji="1" lang="en-US" altLang="ja-JP" sz="11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96139197"/>
                  </a:ext>
                </a:extLst>
              </a:tr>
              <a:tr h="391659">
                <a:tc>
                  <a: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ja-JP" altLang="en-US" sz="1200" b="1" dirty="0" smtClean="0">
                          <a:solidFill>
                            <a:prstClr val="black"/>
                          </a:solidFill>
                          <a:latin typeface="Meiryo UI"/>
                          <a:ea typeface="Meiryo UI"/>
                        </a:rPr>
                        <a:t>■訪日外国人等への対応</a:t>
                      </a:r>
                      <a:endParaRPr lang="en-US" altLang="ja-JP" sz="1200" b="1" dirty="0" smtClean="0">
                        <a:solidFill>
                          <a:prstClr val="black"/>
                        </a:solidFill>
                        <a:latin typeface="Meiryo UI"/>
                        <a:ea typeface="Meiryo UI"/>
                      </a:endParaRPr>
                    </a:p>
                  </a:txBody>
                  <a:tcPr anchor="ct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・府ホームページにおける多言語対応強化</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・多様な機関と連携した官民協働体制を構築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SNS</a:t>
                      </a:r>
                      <a:r>
                        <a:rPr kumimoji="1" lang="ja-JP" altLang="en-US" sz="1100" dirty="0" smtClean="0">
                          <a:solidFill>
                            <a:schemeClr val="tx1"/>
                          </a:solidFill>
                          <a:latin typeface="Meiryo UI" panose="020B0604030504040204" pitchFamily="50" charset="-128"/>
                          <a:ea typeface="Meiryo UI" panose="020B0604030504040204" pitchFamily="50" charset="-128"/>
                        </a:rPr>
                        <a:t>や多言語で提供するウェブサイト及びアプリ等様々なﾂｰﾙを活用した多言語による情報発信　等</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70462220"/>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646122137"/>
              </p:ext>
            </p:extLst>
          </p:nvPr>
        </p:nvGraphicFramePr>
        <p:xfrm>
          <a:off x="151054" y="1170730"/>
          <a:ext cx="9615004" cy="2215403"/>
        </p:xfrm>
        <a:graphic>
          <a:graphicData uri="http://schemas.openxmlformats.org/drawingml/2006/table">
            <a:tbl>
              <a:tblPr firstRow="1" bandRow="1"/>
              <a:tblGrid>
                <a:gridCol w="380973">
                  <a:extLst>
                    <a:ext uri="{9D8B030D-6E8A-4147-A177-3AD203B41FA5}">
                      <a16:colId xmlns:a16="http://schemas.microsoft.com/office/drawing/2014/main" val="4133663948"/>
                    </a:ext>
                  </a:extLst>
                </a:gridCol>
                <a:gridCol w="392776">
                  <a:extLst>
                    <a:ext uri="{9D8B030D-6E8A-4147-A177-3AD203B41FA5}">
                      <a16:colId xmlns:a16="http://schemas.microsoft.com/office/drawing/2014/main" val="20000"/>
                    </a:ext>
                  </a:extLst>
                </a:gridCol>
                <a:gridCol w="1309508">
                  <a:extLst>
                    <a:ext uri="{9D8B030D-6E8A-4147-A177-3AD203B41FA5}">
                      <a16:colId xmlns:a16="http://schemas.microsoft.com/office/drawing/2014/main" val="20001"/>
                    </a:ext>
                  </a:extLst>
                </a:gridCol>
                <a:gridCol w="1927098">
                  <a:extLst>
                    <a:ext uri="{9D8B030D-6E8A-4147-A177-3AD203B41FA5}">
                      <a16:colId xmlns:a16="http://schemas.microsoft.com/office/drawing/2014/main" val="20002"/>
                    </a:ext>
                  </a:extLst>
                </a:gridCol>
                <a:gridCol w="1999820">
                  <a:extLst>
                    <a:ext uri="{9D8B030D-6E8A-4147-A177-3AD203B41FA5}">
                      <a16:colId xmlns:a16="http://schemas.microsoft.com/office/drawing/2014/main" val="20003"/>
                    </a:ext>
                  </a:extLst>
                </a:gridCol>
                <a:gridCol w="1959485">
                  <a:extLst>
                    <a:ext uri="{9D8B030D-6E8A-4147-A177-3AD203B41FA5}">
                      <a16:colId xmlns:a16="http://schemas.microsoft.com/office/drawing/2014/main" val="20004"/>
                    </a:ext>
                  </a:extLst>
                </a:gridCol>
                <a:gridCol w="1645344">
                  <a:extLst>
                    <a:ext uri="{9D8B030D-6E8A-4147-A177-3AD203B41FA5}">
                      <a16:colId xmlns:a16="http://schemas.microsoft.com/office/drawing/2014/main" val="20005"/>
                    </a:ext>
                  </a:extLst>
                </a:gridCol>
              </a:tblGrid>
              <a:tr h="287953">
                <a:tc gridSpan="2">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sz="1600" dirty="0"/>
                    </a:p>
                  </a:txBody>
                  <a:tcPr anchor="ctr"/>
                </a:tc>
                <a:tc>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rPr>
                        <a:t>リスク把握</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rPr>
                        <a:t>事前予防対策</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tc>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(3)</a:t>
                      </a:r>
                      <a:r>
                        <a:rPr kumimoji="1" lang="ja-JP" altLang="en-US" sz="1300" dirty="0" smtClean="0">
                          <a:latin typeface="Meiryo UI" panose="020B0604030504040204" pitchFamily="50" charset="-128"/>
                          <a:ea typeface="Meiryo UI" panose="020B0604030504040204" pitchFamily="50" charset="-128"/>
                        </a:rPr>
                        <a:t>発災後の</a:t>
                      </a:r>
                      <a:r>
                        <a:rPr kumimoji="1" lang="ja-JP" altLang="en-US" sz="1300" dirty="0" smtClean="0">
                          <a:solidFill>
                            <a:schemeClr val="bg1"/>
                          </a:solidFill>
                          <a:latin typeface="Meiryo UI" panose="020B0604030504040204" pitchFamily="50" charset="-128"/>
                          <a:ea typeface="Meiryo UI" panose="020B0604030504040204" pitchFamily="50" charset="-128"/>
                        </a:rPr>
                        <a:t>応急対策</a:t>
                      </a:r>
                      <a:endParaRPr kumimoji="1" lang="ja-JP" altLang="en-US" sz="1300" dirty="0">
                        <a:solidFill>
                          <a:schemeClr val="bg1"/>
                        </a:solidFill>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3765" rtl="0" eaLnBrk="1" latinLnBrk="0" hangingPunct="1">
                        <a:defRPr kumimoji="1" sz="1800" b="1" kern="1200">
                          <a:solidFill>
                            <a:schemeClr val="lt1"/>
                          </a:solidFill>
                          <a:latin typeface="Calibri" panose="020F0502020204030204"/>
                        </a:defRPr>
                      </a:lvl1pPr>
                      <a:lvl2pPr marL="457200" algn="l" defTabSz="913765" rtl="0" eaLnBrk="1" latinLnBrk="0" hangingPunct="1">
                        <a:defRPr kumimoji="1" sz="1800" b="1" kern="1200">
                          <a:solidFill>
                            <a:schemeClr val="lt1"/>
                          </a:solidFill>
                          <a:latin typeface="Calibri" panose="020F0502020204030204"/>
                        </a:defRPr>
                      </a:lvl2pPr>
                      <a:lvl3pPr marL="914400" algn="l" defTabSz="913765" rtl="0" eaLnBrk="1" latinLnBrk="0" hangingPunct="1">
                        <a:defRPr kumimoji="1" sz="1800" b="1" kern="1200">
                          <a:solidFill>
                            <a:schemeClr val="lt1"/>
                          </a:solidFill>
                          <a:latin typeface="Calibri" panose="020F0502020204030204"/>
                        </a:defRPr>
                      </a:lvl3pPr>
                      <a:lvl4pPr marL="1371600" algn="l" defTabSz="913765" rtl="0" eaLnBrk="1" latinLnBrk="0" hangingPunct="1">
                        <a:defRPr kumimoji="1" sz="1800" b="1" kern="1200">
                          <a:solidFill>
                            <a:schemeClr val="lt1"/>
                          </a:solidFill>
                          <a:latin typeface="Calibri" panose="020F0502020204030204"/>
                        </a:defRPr>
                      </a:lvl4pPr>
                      <a:lvl5pPr marL="1828165" algn="l" defTabSz="913765" rtl="0" eaLnBrk="1" latinLnBrk="0" hangingPunct="1">
                        <a:defRPr kumimoji="1" sz="1800" b="1" kern="1200">
                          <a:solidFill>
                            <a:schemeClr val="lt1"/>
                          </a:solidFill>
                          <a:latin typeface="Calibri" panose="020F0502020204030204"/>
                        </a:defRPr>
                      </a:lvl5pPr>
                      <a:lvl6pPr marL="2285365" algn="l" defTabSz="913765" rtl="0" eaLnBrk="1" latinLnBrk="0" hangingPunct="1">
                        <a:defRPr kumimoji="1" sz="1800" b="1" kern="1200">
                          <a:solidFill>
                            <a:schemeClr val="lt1"/>
                          </a:solidFill>
                          <a:latin typeface="Calibri" panose="020F0502020204030204"/>
                        </a:defRPr>
                      </a:lvl6pPr>
                      <a:lvl7pPr marL="2742565" algn="l" defTabSz="913765" rtl="0" eaLnBrk="1" latinLnBrk="0" hangingPunct="1">
                        <a:defRPr kumimoji="1" sz="1800" b="1" kern="1200">
                          <a:solidFill>
                            <a:schemeClr val="lt1"/>
                          </a:solidFill>
                          <a:latin typeface="Calibri" panose="020F0502020204030204"/>
                        </a:defRPr>
                      </a:lvl7pPr>
                      <a:lvl8pPr marL="3199765" algn="l" defTabSz="913765" rtl="0" eaLnBrk="1" latinLnBrk="0" hangingPunct="1">
                        <a:defRPr kumimoji="1" sz="1800" b="1" kern="1200">
                          <a:solidFill>
                            <a:schemeClr val="lt1"/>
                          </a:solidFill>
                          <a:latin typeface="Calibri" panose="020F0502020204030204"/>
                        </a:defRPr>
                      </a:lvl8pPr>
                      <a:lvl9pPr marL="3656965" algn="l" defTabSz="913765" rtl="0" eaLnBrk="1" latinLnBrk="0" hangingPunct="1">
                        <a:defRPr kumimoji="1" sz="1800" b="1" kern="1200">
                          <a:solidFill>
                            <a:schemeClr val="lt1"/>
                          </a:solidFill>
                          <a:latin typeface="Calibri" panose="020F0502020204030204"/>
                        </a:defRPr>
                      </a:lvl9pPr>
                    </a:lstStyle>
                    <a:p>
                      <a:pPr algn="ctr"/>
                      <a:r>
                        <a:rPr kumimoji="1" lang="en-US" altLang="ja-JP" sz="1300" dirty="0" smtClean="0">
                          <a:latin typeface="Meiryo UI" panose="020B0604030504040204" pitchFamily="50" charset="-128"/>
                          <a:ea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rPr>
                        <a:t>復旧・復興</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259913">
                <a:tc gridSpan="2">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100" b="0" dirty="0">
                        <a:solidFill>
                          <a:schemeClr val="bg1"/>
                        </a:solidFill>
                        <a:latin typeface="Meiryo UI" panose="020B0604030504040204" pitchFamily="50" charset="-128"/>
                        <a:ea typeface="Meiryo UI" panose="020B0604030504040204" pitchFamily="50" charset="-128"/>
                      </a:endParaRPr>
                    </a:p>
                  </a:txBody>
                  <a:tcPr marL="84406" marR="84406" marT="42203" marB="42203"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sz="1400" dirty="0">
                        <a:solidFill>
                          <a:schemeClr val="bg1"/>
                        </a:solidFill>
                      </a:endParaRPr>
                    </a:p>
                  </a:txBody>
                  <a:tcPr anchor="ctr">
                    <a:solidFill>
                      <a:schemeClr val="accent1"/>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300" b="1" dirty="0" smtClean="0">
                          <a:latin typeface="Meiryo UI" panose="020B0604030504040204" pitchFamily="50" charset="-128"/>
                          <a:ea typeface="Meiryo UI" panose="020B0604030504040204" pitchFamily="50" charset="-128"/>
                        </a:rPr>
                        <a:t>ハード対策</a:t>
                      </a:r>
                      <a:endParaRPr kumimoji="1" lang="en-US" altLang="ja-JP" sz="1300" b="1" dirty="0" smtClean="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300" b="1" dirty="0" smtClean="0">
                          <a:latin typeface="Meiryo UI" panose="020B0604030504040204" pitchFamily="50" charset="-128"/>
                          <a:ea typeface="Meiryo UI" panose="020B0604030504040204" pitchFamily="50" charset="-128"/>
                        </a:rPr>
                        <a:t>ソフト対策</a:t>
                      </a:r>
                      <a:endParaRPr kumimoji="1" lang="en-US" altLang="ja-JP" sz="1300" b="1" dirty="0" smtClean="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237332208"/>
                  </a:ext>
                </a:extLst>
              </a:tr>
              <a:tr h="1619871">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algn="dist"/>
                      <a:r>
                        <a:rPr kumimoji="1" lang="ja-JP" altLang="en-US" sz="1000" b="0" dirty="0" smtClean="0">
                          <a:solidFill>
                            <a:schemeClr val="bg1"/>
                          </a:solidFill>
                          <a:latin typeface="Meiryo UI" panose="020B0604030504040204" pitchFamily="50" charset="-128"/>
                          <a:ea typeface="Meiryo UI" panose="020B0604030504040204" pitchFamily="50" charset="-128"/>
                        </a:rPr>
                        <a:t>具体的な取組み</a:t>
                      </a:r>
                      <a:endParaRPr kumimoji="1" lang="ja-JP" altLang="en-US" sz="1000" b="0" dirty="0">
                        <a:solidFill>
                          <a:schemeClr val="bg1"/>
                        </a:solidFill>
                        <a:latin typeface="Meiryo UI" panose="020B0604030504040204" pitchFamily="50" charset="-128"/>
                        <a:ea typeface="Meiryo UI" panose="020B0604030504040204" pitchFamily="50" charset="-128"/>
                      </a:endParaRPr>
                    </a:p>
                  </a:txBody>
                  <a:tcPr marL="84406" marR="84406" marT="42203" marB="42203" vert="eaVert"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algn="dist"/>
                      <a:r>
                        <a:rPr kumimoji="1" lang="ja-JP" altLang="en-US" sz="1000" b="0" dirty="0" smtClean="0">
                          <a:solidFill>
                            <a:schemeClr val="bg1"/>
                          </a:solidFill>
                          <a:latin typeface="Meiryo UI" panose="020B0604030504040204" pitchFamily="50" charset="-128"/>
                          <a:ea typeface="Meiryo UI" panose="020B0604030504040204" pitchFamily="50" charset="-128"/>
                        </a:rPr>
                        <a:t>地震・津波・風水害</a:t>
                      </a:r>
                      <a:endParaRPr kumimoji="1" lang="ja-JP" altLang="en-US" sz="1000" b="0" dirty="0">
                        <a:solidFill>
                          <a:schemeClr val="bg1"/>
                        </a:solidFill>
                        <a:latin typeface="Meiryo UI" panose="020B0604030504040204" pitchFamily="50" charset="-128"/>
                        <a:ea typeface="Meiryo UI" panose="020B0604030504040204" pitchFamily="50" charset="-128"/>
                      </a:endParaRPr>
                    </a:p>
                  </a:txBody>
                  <a:tcPr marL="84406" marR="84406" marT="42203" marB="42203" vert="eaVert"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pPr algn="l"/>
                      <a:r>
                        <a:rPr kumimoji="1" lang="ja-JP" altLang="en-US" sz="1000" dirty="0" smtClean="0">
                          <a:latin typeface="Meiryo UI" panose="020B0604030504040204" pitchFamily="50" charset="-128"/>
                          <a:ea typeface="Meiryo UI" panose="020B0604030504040204" pitchFamily="50" charset="-128"/>
                        </a:rPr>
                        <a:t>■</a:t>
                      </a:r>
                      <a:r>
                        <a:rPr kumimoji="1" lang="ja-JP" altLang="en-US" sz="1000" b="1" dirty="0" smtClean="0">
                          <a:latin typeface="Meiryo UI" panose="020B0604030504040204" pitchFamily="50" charset="-128"/>
                          <a:ea typeface="Meiryo UI" panose="020B0604030504040204" pitchFamily="50" charset="-128"/>
                        </a:rPr>
                        <a:t>専門家の視点から被害想定</a:t>
                      </a:r>
                      <a:endParaRPr kumimoji="1" lang="en-US" altLang="ja-JP" sz="1000" dirty="0" smtClean="0">
                        <a:latin typeface="Meiryo UI" panose="020B0604030504040204" pitchFamily="50" charset="-128"/>
                        <a:ea typeface="Meiryo UI" panose="020B0604030504040204" pitchFamily="50" charset="-128"/>
                      </a:endParaRPr>
                    </a:p>
                    <a:p>
                      <a:pPr algn="l"/>
                      <a:r>
                        <a:rPr kumimoji="1" lang="ja-JP" altLang="en-US" sz="1000" b="1" dirty="0" smtClean="0">
                          <a:latin typeface="Meiryo UI" panose="020B0604030504040204" pitchFamily="50" charset="-128"/>
                          <a:ea typeface="Meiryo UI" panose="020B0604030504040204" pitchFamily="50" charset="-128"/>
                        </a:rPr>
                        <a:t>■全河川のリスク検証</a:t>
                      </a:r>
                      <a:endParaRPr kumimoji="1" lang="en-US" altLang="ja-JP" sz="1000" b="1" dirty="0" smtClean="0">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防潮堤の液状化対策</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密集市街地対策</a:t>
                      </a:r>
                      <a:endParaRPr kumimoji="1" lang="en-US" altLang="ja-JP" sz="1000" b="0"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建築物の耐震化</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治水対策</a:t>
                      </a:r>
                      <a:r>
                        <a:rPr kumimoji="1" lang="ja-JP" altLang="en-US" sz="700" b="1" dirty="0" smtClean="0">
                          <a:solidFill>
                            <a:schemeClr val="tx1"/>
                          </a:solidFill>
                          <a:latin typeface="Meiryo UI" panose="020B0604030504040204" pitchFamily="50" charset="-128"/>
                          <a:ea typeface="Meiryo UI" panose="020B0604030504040204" pitchFamily="50" charset="-128"/>
                        </a:rPr>
                        <a:t>（河川・下水道・ため池）</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endParaRPr lang="en-US" altLang="ja-JP" sz="1000" dirty="0" smtClean="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府民への啓発</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dirty="0" smtClean="0">
                          <a:solidFill>
                            <a:schemeClr val="tx1"/>
                          </a:solidFill>
                          <a:latin typeface="Meiryo UI" panose="020B0604030504040204" pitchFamily="50" charset="-128"/>
                          <a:ea typeface="Meiryo UI" panose="020B0604030504040204" pitchFamily="50" charset="-128"/>
                        </a:rPr>
                        <a:t>■</a:t>
                      </a:r>
                      <a:r>
                        <a:rPr kumimoji="1" lang="ja-JP" altLang="en-US" sz="1000" b="1" dirty="0" smtClean="0">
                          <a:solidFill>
                            <a:schemeClr val="tx1"/>
                          </a:solidFill>
                          <a:latin typeface="Meiryo UI" panose="020B0604030504040204" pitchFamily="50" charset="-128"/>
                          <a:ea typeface="Meiryo UI" panose="020B0604030504040204" pitchFamily="50" charset="-128"/>
                        </a:rPr>
                        <a:t>行政による土地利用規制</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■災害体制の確立</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b="1" dirty="0" smtClean="0">
                          <a:solidFill>
                            <a:schemeClr val="tx1"/>
                          </a:solidFill>
                          <a:latin typeface="Meiryo UI" panose="020B0604030504040204" pitchFamily="50" charset="-128"/>
                          <a:ea typeface="Meiryo UI" panose="020B0604030504040204" pitchFamily="50" charset="-128"/>
                        </a:rPr>
                        <a:t>■応急対策業務</a:t>
                      </a:r>
                    </a:p>
                    <a:p>
                      <a:r>
                        <a:rPr kumimoji="1" lang="ja-JP" altLang="en-US" sz="1000" b="1" dirty="0" smtClean="0">
                          <a:solidFill>
                            <a:schemeClr val="tx1"/>
                          </a:solidFill>
                          <a:latin typeface="Meiryo UI" panose="020B0604030504040204" pitchFamily="50" charset="-128"/>
                          <a:ea typeface="Meiryo UI" panose="020B0604030504040204" pitchFamily="50" charset="-128"/>
                        </a:rPr>
                        <a:t>■帰宅困難者対策</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Meiryo UI" panose="020B0604030504040204" pitchFamily="50" charset="-128"/>
                        <a:ea typeface="Meiryo UI" panose="020B0604030504040204" pitchFamily="50" charset="-128"/>
                      </a:endParaRPr>
                    </a:p>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3765" rtl="0" eaLnBrk="1" latinLnBrk="0" hangingPunct="1">
                        <a:defRPr kumimoji="1" sz="1800" kern="1200">
                          <a:solidFill>
                            <a:schemeClr val="dk1"/>
                          </a:solidFill>
                          <a:latin typeface="Calibri" panose="020F0502020204030204"/>
                        </a:defRPr>
                      </a:lvl1pPr>
                      <a:lvl2pPr marL="457200" algn="l" defTabSz="913765" rtl="0" eaLnBrk="1" latinLnBrk="0" hangingPunct="1">
                        <a:defRPr kumimoji="1" sz="1800" kern="1200">
                          <a:solidFill>
                            <a:schemeClr val="dk1"/>
                          </a:solidFill>
                          <a:latin typeface="Calibri" panose="020F0502020204030204"/>
                        </a:defRPr>
                      </a:lvl2pPr>
                      <a:lvl3pPr marL="914400" algn="l" defTabSz="913765" rtl="0" eaLnBrk="1" latinLnBrk="0" hangingPunct="1">
                        <a:defRPr kumimoji="1" sz="1800" kern="1200">
                          <a:solidFill>
                            <a:schemeClr val="dk1"/>
                          </a:solidFill>
                          <a:latin typeface="Calibri" panose="020F0502020204030204"/>
                        </a:defRPr>
                      </a:lvl3pPr>
                      <a:lvl4pPr marL="1371600" algn="l" defTabSz="913765" rtl="0" eaLnBrk="1" latinLnBrk="0" hangingPunct="1">
                        <a:defRPr kumimoji="1" sz="1800" kern="1200">
                          <a:solidFill>
                            <a:schemeClr val="dk1"/>
                          </a:solidFill>
                          <a:latin typeface="Calibri" panose="020F0502020204030204"/>
                        </a:defRPr>
                      </a:lvl4pPr>
                      <a:lvl5pPr marL="1828165" algn="l" defTabSz="913765" rtl="0" eaLnBrk="1" latinLnBrk="0" hangingPunct="1">
                        <a:defRPr kumimoji="1" sz="1800" kern="1200">
                          <a:solidFill>
                            <a:schemeClr val="dk1"/>
                          </a:solidFill>
                          <a:latin typeface="Calibri" panose="020F0502020204030204"/>
                        </a:defRPr>
                      </a:lvl5pPr>
                      <a:lvl6pPr marL="2285365" algn="l" defTabSz="913765" rtl="0" eaLnBrk="1" latinLnBrk="0" hangingPunct="1">
                        <a:defRPr kumimoji="1" sz="1800" kern="1200">
                          <a:solidFill>
                            <a:schemeClr val="dk1"/>
                          </a:solidFill>
                          <a:latin typeface="Calibri" panose="020F0502020204030204"/>
                        </a:defRPr>
                      </a:lvl6pPr>
                      <a:lvl7pPr marL="2742565" algn="l" defTabSz="913765" rtl="0" eaLnBrk="1" latinLnBrk="0" hangingPunct="1">
                        <a:defRPr kumimoji="1" sz="1800" kern="1200">
                          <a:solidFill>
                            <a:schemeClr val="dk1"/>
                          </a:solidFill>
                          <a:latin typeface="Calibri" panose="020F0502020204030204"/>
                        </a:defRPr>
                      </a:lvl7pPr>
                      <a:lvl8pPr marL="3199765" algn="l" defTabSz="913765" rtl="0" eaLnBrk="1" latinLnBrk="0" hangingPunct="1">
                        <a:defRPr kumimoji="1" sz="1800" kern="1200">
                          <a:solidFill>
                            <a:schemeClr val="dk1"/>
                          </a:solidFill>
                          <a:latin typeface="Calibri" panose="020F0502020204030204"/>
                        </a:defRPr>
                      </a:lvl8pPr>
                      <a:lvl9pPr marL="3656965" algn="l" defTabSz="913765" rtl="0" eaLnBrk="1" latinLnBrk="0" hangingPunct="1">
                        <a:defRPr kumimoji="1" sz="1800" kern="1200">
                          <a:solidFill>
                            <a:schemeClr val="dk1"/>
                          </a:solidFill>
                          <a:latin typeface="Calibri" panose="020F0502020204030204"/>
                        </a:defRPr>
                      </a:lvl9pPr>
                    </a:lstStyle>
                    <a:p>
                      <a:r>
                        <a:rPr kumimoji="1" lang="ja-JP" altLang="en-US" sz="1000" b="1" dirty="0" smtClean="0">
                          <a:solidFill>
                            <a:schemeClr val="tx1"/>
                          </a:solidFill>
                          <a:latin typeface="Meiryo UI" panose="020B0604030504040204" pitchFamily="50" charset="-128"/>
                          <a:ea typeface="Meiryo UI" panose="020B0604030504040204" pitchFamily="50" charset="-128"/>
                        </a:rPr>
                        <a:t>■インフラ、ライフラインの</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r>
                        <a:rPr kumimoji="1" lang="ja-JP" altLang="en-US" sz="1000" b="1" dirty="0" smtClean="0">
                          <a:solidFill>
                            <a:schemeClr val="tx1"/>
                          </a:solidFill>
                          <a:latin typeface="Meiryo UI" panose="020B0604030504040204" pitchFamily="50" charset="-128"/>
                          <a:ea typeface="Meiryo UI" panose="020B0604030504040204" pitchFamily="50" charset="-128"/>
                        </a:rPr>
                        <a:t>　　復旧</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kumimoji="1" lang="ja-JP" altLang="en-US" sz="1000" b="1" dirty="0" smtClean="0">
                          <a:solidFill>
                            <a:schemeClr val="tx1"/>
                          </a:solidFill>
                          <a:latin typeface="Meiryo UI" panose="020B0604030504040204" pitchFamily="50" charset="-128"/>
                          <a:ea typeface="Meiryo UI" panose="020B0604030504040204" pitchFamily="50" charset="-128"/>
                        </a:rPr>
                        <a:t>■生活再建支援</a:t>
                      </a:r>
                      <a:endParaRPr kumimoji="1" lang="en-US" altLang="ja-JP" sz="1000" b="1" dirty="0" smtClean="0">
                        <a:solidFill>
                          <a:schemeClr val="tx1"/>
                        </a:solidFill>
                        <a:latin typeface="Meiryo UI" panose="020B0604030504040204" pitchFamily="50" charset="-128"/>
                        <a:ea typeface="Meiryo UI" panose="020B0604030504040204" pitchFamily="50" charset="-128"/>
                      </a:endParaRPr>
                    </a:p>
                    <a:p>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bl>
          </a:graphicData>
        </a:graphic>
      </p:graphicFrame>
      <p:sp>
        <p:nvSpPr>
          <p:cNvPr id="10" name="テキスト ボックス 9"/>
          <p:cNvSpPr txBox="1"/>
          <p:nvPr/>
        </p:nvSpPr>
        <p:spPr>
          <a:xfrm>
            <a:off x="197040" y="3378696"/>
            <a:ext cx="3396126" cy="802656"/>
          </a:xfrm>
          <a:prstGeom prst="rect">
            <a:avLst/>
          </a:prstGeom>
          <a:noFill/>
        </p:spPr>
        <p:txBody>
          <a:bodyPr wrap="square" rtlCol="0">
            <a:spAutoFit/>
          </a:bodyPr>
          <a:lstStyle/>
          <a:p>
            <a:pPr defTabSz="957700">
              <a:defRPr/>
            </a:pPr>
            <a:r>
              <a:rPr lang="ja-JP" altLang="en-US" sz="1200" b="1" dirty="0" smtClean="0">
                <a:solidFill>
                  <a:prstClr val="black"/>
                </a:solidFill>
                <a:latin typeface="Meiryo UI"/>
                <a:ea typeface="Meiryo UI"/>
              </a:rPr>
              <a:t>■大阪府</a:t>
            </a:r>
            <a:r>
              <a:rPr lang="ja-JP" altLang="en-US" sz="1200" b="1" dirty="0">
                <a:solidFill>
                  <a:prstClr val="black"/>
                </a:solidFill>
                <a:latin typeface="Meiryo UI"/>
                <a:ea typeface="Meiryo UI"/>
              </a:rPr>
              <a:t>北部地震</a:t>
            </a:r>
            <a:r>
              <a:rPr lang="en-US" altLang="ja-JP" sz="1200" b="1" dirty="0">
                <a:solidFill>
                  <a:prstClr val="black"/>
                </a:solidFill>
                <a:latin typeface="Meiryo UI"/>
                <a:ea typeface="Meiryo UI"/>
              </a:rPr>
              <a:t>(2018</a:t>
            </a:r>
            <a:r>
              <a:rPr lang="ja-JP" altLang="en-US" sz="1200" b="1" dirty="0">
                <a:solidFill>
                  <a:prstClr val="black"/>
                </a:solidFill>
                <a:latin typeface="Meiryo UI"/>
                <a:ea typeface="Meiryo UI"/>
              </a:rPr>
              <a:t>年</a:t>
            </a:r>
            <a:r>
              <a:rPr lang="en-US" altLang="ja-JP" sz="1200" b="1" dirty="0">
                <a:solidFill>
                  <a:prstClr val="black"/>
                </a:solidFill>
                <a:latin typeface="Meiryo UI"/>
                <a:ea typeface="Meiryo UI"/>
              </a:rPr>
              <a:t>6</a:t>
            </a:r>
            <a:r>
              <a:rPr lang="ja-JP" altLang="en-US" sz="1200" b="1" dirty="0">
                <a:solidFill>
                  <a:prstClr val="black"/>
                </a:solidFill>
                <a:latin typeface="Meiryo UI"/>
                <a:ea typeface="Meiryo UI"/>
              </a:rPr>
              <a:t>月</a:t>
            </a:r>
            <a:r>
              <a:rPr lang="en-US" altLang="ja-JP" sz="1200" b="1" dirty="0">
                <a:solidFill>
                  <a:prstClr val="black"/>
                </a:solidFill>
                <a:latin typeface="Meiryo UI"/>
                <a:ea typeface="Meiryo UI"/>
              </a:rPr>
              <a:t>)</a:t>
            </a:r>
          </a:p>
          <a:p>
            <a:pPr defTabSz="957700">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北部地震では、</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大規模な公共土木施設被害は</a:t>
            </a:r>
            <a:endPar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57700">
              <a:defRPr/>
            </a:pP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発生しなかった。</a:t>
            </a: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これまで着実に取り組んできた、</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57700">
              <a:defRPr/>
            </a:pPr>
            <a:r>
              <a:rPr lang="ja-JP" altLang="en-US"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橋梁等の耐震化が一定の効果を発揮。</a:t>
            </a: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421184" y="3357431"/>
            <a:ext cx="3376818" cy="617990"/>
          </a:xfrm>
          <a:prstGeom prst="rect">
            <a:avLst/>
          </a:prstGeom>
          <a:noFill/>
        </p:spPr>
        <p:txBody>
          <a:bodyPr wrap="square" rtlCol="0">
            <a:spAutoFit/>
          </a:bodyPr>
          <a:lstStyle/>
          <a:p>
            <a:pPr defTabSz="957700">
              <a:defRPr/>
            </a:pPr>
            <a:r>
              <a:rPr lang="ja-JP" altLang="en-US" sz="1200" b="1" dirty="0" smtClean="0">
                <a:solidFill>
                  <a:prstClr val="black"/>
                </a:solidFill>
                <a:latin typeface="Meiryo UI"/>
                <a:ea typeface="Meiryo UI"/>
              </a:rPr>
              <a:t>■</a:t>
            </a:r>
            <a:r>
              <a:rPr lang="en-US" altLang="ja-JP" sz="1200" b="1" dirty="0" smtClean="0">
                <a:solidFill>
                  <a:prstClr val="black"/>
                </a:solidFill>
                <a:latin typeface="Meiryo UI"/>
                <a:ea typeface="Meiryo UI"/>
              </a:rPr>
              <a:t>2018</a:t>
            </a:r>
            <a:r>
              <a:rPr lang="ja-JP" altLang="en-US" sz="1200" b="1" dirty="0">
                <a:solidFill>
                  <a:prstClr val="black"/>
                </a:solidFill>
                <a:latin typeface="Meiryo UI"/>
                <a:ea typeface="Meiryo UI"/>
              </a:rPr>
              <a:t>年</a:t>
            </a:r>
            <a:r>
              <a:rPr lang="en-US" altLang="ja-JP" sz="1200" b="1" dirty="0">
                <a:solidFill>
                  <a:prstClr val="black"/>
                </a:solidFill>
                <a:latin typeface="Meiryo UI"/>
                <a:ea typeface="Meiryo UI"/>
              </a:rPr>
              <a:t>7</a:t>
            </a:r>
            <a:r>
              <a:rPr lang="ja-JP" altLang="en-US" sz="1200" b="1" dirty="0">
                <a:solidFill>
                  <a:prstClr val="black"/>
                </a:solidFill>
                <a:latin typeface="Meiryo UI"/>
                <a:ea typeface="Meiryo UI"/>
              </a:rPr>
              <a:t>月豪雨</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57700">
              <a:defRPr/>
            </a:pPr>
            <a:r>
              <a:rPr lang="ja-JP" altLang="en-US" sz="1108" dirty="0">
                <a:solidFill>
                  <a:prstClr val="black"/>
                </a:solidFill>
                <a:latin typeface="Meiryo UI"/>
                <a:ea typeface="Meiryo UI"/>
              </a:rPr>
              <a:t>　　</a:t>
            </a:r>
            <a:r>
              <a:rPr lang="ja-JP" altLang="en-US" sz="1108" kern="0" dirty="0" smtClean="0">
                <a:solidFill>
                  <a:prstClr val="black"/>
                </a:solidFill>
                <a:latin typeface="Meiryo UI"/>
                <a:ea typeface="Meiryo UI"/>
                <a:cs typeface="メイリオ" panose="020B0604030504040204" pitchFamily="50" charset="-128"/>
              </a:rPr>
              <a:t>地下</a:t>
            </a:r>
            <a:r>
              <a:rPr lang="ja-JP" altLang="en-US" sz="1108" kern="0" dirty="0">
                <a:solidFill>
                  <a:prstClr val="black"/>
                </a:solidFill>
                <a:latin typeface="Meiryo UI"/>
                <a:ea typeface="Meiryo UI"/>
                <a:cs typeface="メイリオ" panose="020B0604030504040204" pitchFamily="50" charset="-128"/>
              </a:rPr>
              <a:t>河川・治水緑地</a:t>
            </a:r>
            <a:r>
              <a:rPr lang="ja-JP" altLang="en-US" sz="1108" kern="0" dirty="0" smtClean="0">
                <a:solidFill>
                  <a:prstClr val="black"/>
                </a:solidFill>
                <a:latin typeface="Meiryo UI"/>
                <a:ea typeface="Meiryo UI"/>
                <a:cs typeface="メイリオ" panose="020B0604030504040204" pitchFamily="50" charset="-128"/>
              </a:rPr>
              <a:t>・下水道</a:t>
            </a:r>
            <a:r>
              <a:rPr lang="ja-JP" altLang="en-US" sz="1108" kern="0" dirty="0">
                <a:solidFill>
                  <a:prstClr val="black"/>
                </a:solidFill>
                <a:latin typeface="Meiryo UI"/>
                <a:ea typeface="Meiryo UI"/>
                <a:cs typeface="メイリオ" panose="020B0604030504040204" pitchFamily="50" charset="-128"/>
              </a:rPr>
              <a:t>増補幹線等</a:t>
            </a:r>
            <a:r>
              <a:rPr lang="ja-JP" altLang="en-US" sz="1108" kern="0" dirty="0" smtClean="0">
                <a:solidFill>
                  <a:prstClr val="black"/>
                </a:solidFill>
                <a:latin typeface="Meiryo UI"/>
                <a:ea typeface="Meiryo UI"/>
                <a:cs typeface="メイリオ" panose="020B0604030504040204" pitchFamily="50" charset="-128"/>
              </a:rPr>
              <a:t>に</a:t>
            </a:r>
            <a:endParaRPr lang="en-US" altLang="ja-JP" sz="1108" kern="0" dirty="0" smtClean="0">
              <a:solidFill>
                <a:prstClr val="black"/>
              </a:solidFill>
              <a:latin typeface="Meiryo UI"/>
              <a:ea typeface="Meiryo UI"/>
              <a:cs typeface="メイリオ" panose="020B0604030504040204" pitchFamily="50" charset="-128"/>
            </a:endParaRPr>
          </a:p>
          <a:p>
            <a:pPr defTabSz="957700">
              <a:defRPr/>
            </a:pPr>
            <a:r>
              <a:rPr lang="ja-JP" altLang="en-US" sz="1108" b="1" kern="0" dirty="0">
                <a:solidFill>
                  <a:prstClr val="black"/>
                </a:solidFill>
                <a:latin typeface="Meiryo UI"/>
                <a:ea typeface="Meiryo UI"/>
                <a:cs typeface="メイリオ" panose="020B0604030504040204" pitchFamily="50" charset="-128"/>
              </a:rPr>
              <a:t>　</a:t>
            </a:r>
            <a:r>
              <a:rPr lang="ja-JP" altLang="en-US" sz="1108" b="1" kern="0" dirty="0" smtClean="0">
                <a:solidFill>
                  <a:prstClr val="black"/>
                </a:solidFill>
                <a:latin typeface="Meiryo UI"/>
                <a:ea typeface="Meiryo UI"/>
                <a:cs typeface="メイリオ" panose="020B0604030504040204" pitchFamily="50" charset="-128"/>
              </a:rPr>
              <a:t>　</a:t>
            </a:r>
            <a:r>
              <a:rPr lang="ja-JP" altLang="en-US" sz="1108" b="1" u="sng" kern="0" dirty="0" smtClean="0">
                <a:solidFill>
                  <a:prstClr val="black"/>
                </a:solidFill>
                <a:latin typeface="Meiryo UI"/>
                <a:ea typeface="Meiryo UI"/>
                <a:cs typeface="メイリオ" panose="020B0604030504040204" pitchFamily="50" charset="-128"/>
              </a:rPr>
              <a:t>約</a:t>
            </a:r>
            <a:r>
              <a:rPr lang="en-US" altLang="ja-JP" sz="1108" b="1" u="sng" kern="0" dirty="0">
                <a:solidFill>
                  <a:prstClr val="black"/>
                </a:solidFill>
                <a:latin typeface="Meiryo UI"/>
                <a:ea typeface="Meiryo UI"/>
                <a:cs typeface="メイリオ" panose="020B0604030504040204" pitchFamily="50" charset="-128"/>
              </a:rPr>
              <a:t>208.9</a:t>
            </a:r>
            <a:r>
              <a:rPr lang="ja-JP" altLang="en-US" sz="1108" b="1" u="sng" kern="0" dirty="0">
                <a:solidFill>
                  <a:prstClr val="black"/>
                </a:solidFill>
                <a:latin typeface="Meiryo UI"/>
                <a:ea typeface="Meiryo UI"/>
                <a:cs typeface="メイリオ" panose="020B0604030504040204" pitchFamily="50" charset="-128"/>
              </a:rPr>
              <a:t>万㎥</a:t>
            </a:r>
            <a:r>
              <a:rPr lang="ja-JP" altLang="en-US" sz="1108" b="1" kern="0" dirty="0">
                <a:solidFill>
                  <a:prstClr val="black"/>
                </a:solidFill>
                <a:latin typeface="Meiryo UI"/>
                <a:ea typeface="Meiryo UI"/>
                <a:cs typeface="メイリオ" panose="020B0604030504040204" pitchFamily="50" charset="-128"/>
              </a:rPr>
              <a:t>の水を貯留し</a:t>
            </a:r>
            <a:r>
              <a:rPr lang="ja-JP" altLang="en-US" sz="1108" b="1" kern="0" dirty="0" smtClean="0">
                <a:solidFill>
                  <a:prstClr val="black"/>
                </a:solidFill>
                <a:latin typeface="Meiryo UI"/>
                <a:ea typeface="Meiryo UI"/>
                <a:cs typeface="メイリオ" panose="020B0604030504040204" pitchFamily="50" charset="-128"/>
              </a:rPr>
              <a:t>、浸水</a:t>
            </a:r>
            <a:r>
              <a:rPr lang="ja-JP" altLang="en-US" sz="1108" b="1" kern="0" dirty="0">
                <a:solidFill>
                  <a:prstClr val="black"/>
                </a:solidFill>
                <a:latin typeface="Meiryo UI"/>
                <a:ea typeface="Meiryo UI"/>
                <a:cs typeface="メイリオ" panose="020B0604030504040204" pitchFamily="50" charset="-128"/>
              </a:rPr>
              <a:t>被害の</a:t>
            </a:r>
            <a:r>
              <a:rPr lang="ja-JP" altLang="en-US" sz="1108" b="1" kern="0" dirty="0" smtClean="0">
                <a:solidFill>
                  <a:prstClr val="black"/>
                </a:solidFill>
                <a:latin typeface="Meiryo UI"/>
                <a:ea typeface="Meiryo UI"/>
                <a:cs typeface="メイリオ" panose="020B0604030504040204" pitchFamily="50" charset="-128"/>
              </a:rPr>
              <a:t>防止</a:t>
            </a:r>
            <a:r>
              <a:rPr lang="ja-JP" altLang="en-US" sz="1108" kern="0" dirty="0">
                <a:solidFill>
                  <a:prstClr val="black"/>
                </a:solidFill>
                <a:latin typeface="Meiryo UI"/>
                <a:ea typeface="Meiryo UI"/>
                <a:cs typeface="メイリオ" panose="020B0604030504040204" pitchFamily="50" charset="-128"/>
              </a:rPr>
              <a:t>。</a:t>
            </a:r>
            <a:endParaRPr lang="en-US" altLang="ja-JP" sz="1108" kern="0" dirty="0">
              <a:solidFill>
                <a:prstClr val="black"/>
              </a:solidFill>
              <a:latin typeface="Meiryo UI"/>
              <a:ea typeface="Meiryo UI"/>
              <a:cs typeface="メイリオ" panose="020B0604030504040204" pitchFamily="50" charset="-128"/>
            </a:endParaRPr>
          </a:p>
        </p:txBody>
      </p:sp>
      <p:sp>
        <p:nvSpPr>
          <p:cNvPr id="12" name="テキスト ボックス 11"/>
          <p:cNvSpPr txBox="1"/>
          <p:nvPr/>
        </p:nvSpPr>
        <p:spPr>
          <a:xfrm>
            <a:off x="3414713" y="3411689"/>
            <a:ext cx="3067501" cy="788486"/>
          </a:xfrm>
          <a:prstGeom prst="rect">
            <a:avLst/>
          </a:prstGeom>
          <a:noFill/>
        </p:spPr>
        <p:txBody>
          <a:bodyPr wrap="square" rtlCol="0">
            <a:spAutoFit/>
          </a:bodyPr>
          <a:lstStyle/>
          <a:p>
            <a:pPr defTabSz="957700">
              <a:defRPr/>
            </a:pPr>
            <a:r>
              <a:rPr lang="ja-JP" altLang="en-US" sz="1200" b="1" dirty="0" smtClean="0">
                <a:solidFill>
                  <a:prstClr val="black"/>
                </a:solidFill>
                <a:latin typeface="Meiryo UI"/>
                <a:ea typeface="Meiryo UI"/>
              </a:rPr>
              <a:t>■台風</a:t>
            </a:r>
            <a:r>
              <a:rPr lang="en-US" altLang="ja-JP" sz="1200" b="1" dirty="0">
                <a:solidFill>
                  <a:prstClr val="black"/>
                </a:solidFill>
                <a:latin typeface="Meiryo UI"/>
                <a:ea typeface="Meiryo UI"/>
              </a:rPr>
              <a:t>21</a:t>
            </a:r>
            <a:r>
              <a:rPr lang="ja-JP" altLang="en-US" sz="1200" b="1" dirty="0">
                <a:solidFill>
                  <a:prstClr val="black"/>
                </a:solidFill>
                <a:latin typeface="Meiryo UI"/>
                <a:ea typeface="Meiryo UI"/>
              </a:rPr>
              <a:t>号</a:t>
            </a:r>
            <a:r>
              <a:rPr lang="en-US" altLang="ja-JP" sz="1200" b="1" dirty="0">
                <a:solidFill>
                  <a:prstClr val="black"/>
                </a:solidFill>
                <a:latin typeface="Meiryo UI"/>
                <a:ea typeface="Meiryo UI"/>
              </a:rPr>
              <a:t>(2018</a:t>
            </a:r>
            <a:r>
              <a:rPr lang="ja-JP" altLang="en-US" sz="1200" b="1" dirty="0" smtClean="0">
                <a:solidFill>
                  <a:prstClr val="black"/>
                </a:solidFill>
                <a:latin typeface="Meiryo UI"/>
                <a:ea typeface="Meiryo UI"/>
              </a:rPr>
              <a:t>年９月</a:t>
            </a:r>
            <a:r>
              <a:rPr lang="en-US" altLang="ja-JP" sz="1200" b="1" dirty="0" smtClean="0">
                <a:solidFill>
                  <a:prstClr val="black"/>
                </a:solidFill>
                <a:latin typeface="Meiryo UI"/>
                <a:ea typeface="Meiryo UI"/>
              </a:rPr>
              <a:t>)</a:t>
            </a:r>
            <a:endParaRPr lang="en-US" altLang="ja-JP" sz="1200" b="1" dirty="0">
              <a:solidFill>
                <a:prstClr val="black"/>
              </a:solidFill>
              <a:latin typeface="Meiryo UI"/>
              <a:ea typeface="Meiryo UI"/>
            </a:endParaRPr>
          </a:p>
          <a:p>
            <a:pPr defTabSz="957700">
              <a:defRPr/>
            </a:pPr>
            <a:r>
              <a:rPr lang="ja-JP" altLang="en-US" sz="1108" b="1" dirty="0" smtClean="0">
                <a:solidFill>
                  <a:prstClr val="black"/>
                </a:solidFill>
                <a:latin typeface="Meiryo UI"/>
                <a:ea typeface="Meiryo UI"/>
              </a:rPr>
              <a:t>　</a:t>
            </a:r>
            <a:r>
              <a:rPr lang="ja-JP" altLang="en-US" sz="1108" dirty="0" smtClean="0">
                <a:solidFill>
                  <a:prstClr val="black"/>
                </a:solidFill>
                <a:latin typeface="Meiryo UI"/>
                <a:ea typeface="Meiryo UI"/>
              </a:rPr>
              <a:t>第二室</a:t>
            </a:r>
            <a:r>
              <a:rPr lang="ja-JP" altLang="en-US" sz="1108" dirty="0">
                <a:solidFill>
                  <a:prstClr val="black"/>
                </a:solidFill>
                <a:latin typeface="Meiryo UI"/>
                <a:ea typeface="Meiryo UI"/>
              </a:rPr>
              <a:t>戸台風を上回る最高潮位を記録したが</a:t>
            </a:r>
            <a:r>
              <a:rPr lang="ja-JP" altLang="en-US" sz="1108" dirty="0" smtClean="0">
                <a:solidFill>
                  <a:prstClr val="black"/>
                </a:solidFill>
                <a:latin typeface="Meiryo UI"/>
                <a:ea typeface="Meiryo UI"/>
              </a:rPr>
              <a:t>、</a:t>
            </a:r>
            <a:endParaRPr lang="en-US" altLang="ja-JP" sz="1108" dirty="0" smtClean="0">
              <a:solidFill>
                <a:prstClr val="black"/>
              </a:solidFill>
              <a:latin typeface="Meiryo UI"/>
              <a:ea typeface="Meiryo UI"/>
            </a:endParaRPr>
          </a:p>
          <a:p>
            <a:pPr defTabSz="957700">
              <a:defRPr/>
            </a:pPr>
            <a:r>
              <a:rPr lang="ja-JP" altLang="en-US" sz="1108" dirty="0">
                <a:solidFill>
                  <a:prstClr val="black"/>
                </a:solidFill>
                <a:latin typeface="Meiryo UI"/>
                <a:ea typeface="Meiryo UI"/>
              </a:rPr>
              <a:t>　三大水門等の防潮施設が効果を発揮し、</a:t>
            </a:r>
          </a:p>
          <a:p>
            <a:pPr defTabSz="957700">
              <a:defRPr/>
            </a:pPr>
            <a:r>
              <a:rPr lang="ja-JP" altLang="en-US" sz="1108" dirty="0">
                <a:solidFill>
                  <a:prstClr val="black"/>
                </a:solidFill>
                <a:latin typeface="Meiryo UI"/>
                <a:ea typeface="Meiryo UI"/>
              </a:rPr>
              <a:t>　</a:t>
            </a:r>
            <a:r>
              <a:rPr lang="ja-JP" altLang="en-US" sz="1108" dirty="0" smtClean="0">
                <a:solidFill>
                  <a:prstClr val="black"/>
                </a:solidFill>
                <a:latin typeface="Meiryo UI"/>
                <a:ea typeface="Meiryo UI"/>
              </a:rPr>
              <a:t>大阪の市街地では</a:t>
            </a:r>
            <a:r>
              <a:rPr lang="ja-JP" altLang="en-US" sz="1108" b="1" dirty="0" smtClean="0">
                <a:solidFill>
                  <a:prstClr val="black"/>
                </a:solidFill>
                <a:latin typeface="Meiryo UI"/>
                <a:ea typeface="Meiryo UI"/>
              </a:rPr>
              <a:t>浸水被害なし</a:t>
            </a:r>
            <a:r>
              <a:rPr lang="ja-JP" altLang="en-US" sz="1108" dirty="0" smtClean="0">
                <a:solidFill>
                  <a:prstClr val="black"/>
                </a:solidFill>
                <a:latin typeface="Meiryo UI"/>
                <a:ea typeface="Meiryo UI"/>
              </a:rPr>
              <a:t>。</a:t>
            </a:r>
            <a:endParaRPr lang="ja-JP" altLang="en-US" sz="1108" dirty="0">
              <a:solidFill>
                <a:prstClr val="black"/>
              </a:solidFill>
              <a:latin typeface="Meiryo UI"/>
              <a:ea typeface="Meiryo UI"/>
            </a:endParaRPr>
          </a:p>
        </p:txBody>
      </p:sp>
      <p:sp>
        <p:nvSpPr>
          <p:cNvPr id="13" name="テキスト ボックス 12"/>
          <p:cNvSpPr txBox="1"/>
          <p:nvPr/>
        </p:nvSpPr>
        <p:spPr>
          <a:xfrm>
            <a:off x="4844870" y="2957894"/>
            <a:ext cx="1476282" cy="234360"/>
          </a:xfrm>
          <a:prstGeom prst="rect">
            <a:avLst/>
          </a:prstGeom>
          <a:noFill/>
        </p:spPr>
        <p:txBody>
          <a:bodyPr wrap="square"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タイムライン</a:t>
            </a:r>
            <a:r>
              <a:rPr kumimoji="1" lang="ja-JP" altLang="en-US" sz="923"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の作成</a:t>
            </a:r>
            <a:endParaRPr kumimoji="1" lang="ja-JP" altLang="en-US" sz="92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772862" y="2289823"/>
            <a:ext cx="1476282" cy="234360"/>
          </a:xfrm>
          <a:prstGeom prst="rect">
            <a:avLst/>
          </a:prstGeom>
          <a:noFill/>
        </p:spPr>
        <p:txBody>
          <a:bodyPr wrap="square" rtlCol="0">
            <a:spAutoFit/>
          </a:bodyPr>
          <a:lstStyle/>
          <a:p>
            <a:pPr lvl="0" algn="ctr" defTabSz="957700">
              <a:defRPr/>
            </a:pPr>
            <a:r>
              <a:rPr lang="en-US" altLang="ja-JP" sz="92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880</a:t>
            </a:r>
            <a:r>
              <a:rPr lang="ja-JP" altLang="en-US" sz="92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訓練</a:t>
            </a:r>
          </a:p>
        </p:txBody>
      </p:sp>
      <p:sp>
        <p:nvSpPr>
          <p:cNvPr id="16" name="正方形/長方形 15"/>
          <p:cNvSpPr/>
          <p:nvPr/>
        </p:nvSpPr>
        <p:spPr>
          <a:xfrm>
            <a:off x="142303" y="3330970"/>
            <a:ext cx="9615004" cy="862519"/>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10800000">
            <a:off x="1604627" y="4191679"/>
            <a:ext cx="6984778" cy="224590"/>
          </a:xfrm>
          <a:prstGeom prst="triangle">
            <a:avLst>
              <a:gd name="adj" fmla="val 51405"/>
            </a:avLst>
          </a:prstGeom>
          <a:solidFill>
            <a:schemeClr val="accent6"/>
          </a:solidFill>
          <a:ln w="12700" cap="flat" cmpd="sng" algn="ctr">
            <a:noFill/>
            <a:prstDash val="solid"/>
            <a:miter lim="800000"/>
          </a:ln>
          <a:effectLst/>
        </p:spPr>
        <p:txBody>
          <a:bodyPr lIns="0" tIns="0" rIns="0" bIns="0" rtlCol="0" anchor="ctr"/>
          <a:lstStyle/>
          <a:p>
            <a:pPr marL="0" marR="0" lvl="0" indent="0" algn="ctr" defTabSz="95770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2" name="角丸四角形 21"/>
          <p:cNvSpPr/>
          <p:nvPr/>
        </p:nvSpPr>
        <p:spPr>
          <a:xfrm>
            <a:off x="3008784" y="4177375"/>
            <a:ext cx="3787194" cy="238895"/>
          </a:xfrm>
          <a:prstGeom prst="roundRect">
            <a:avLst/>
          </a:prstGeom>
          <a:noFill/>
          <a:ln w="12700" cap="flat" cmpd="sng" algn="ctr">
            <a:noFill/>
            <a:prstDash val="solid"/>
            <a:miter lim="800000"/>
          </a:ln>
          <a:effectLst/>
        </p:spPr>
        <p:txBody>
          <a:bodyPr lIns="0" tIns="0" rIns="0" bIns="0" rtlCol="0" anchor="ctr"/>
          <a:lstStyle/>
          <a:p>
            <a:pPr marL="0" marR="0" lvl="0" indent="0" algn="ctr" defTabSz="9577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effectLst/>
                <a:uLnTx/>
                <a:uFillTx/>
                <a:latin typeface="Meiryo UI"/>
                <a:ea typeface="Meiryo UI"/>
              </a:rPr>
              <a:t>昨年度の度重なる</a:t>
            </a:r>
            <a:r>
              <a:rPr kumimoji="0" lang="ja-JP" altLang="en-US" sz="1200" b="1" kern="0" dirty="0" smtClean="0">
                <a:latin typeface="Meiryo UI"/>
                <a:ea typeface="Meiryo UI"/>
              </a:rPr>
              <a:t>災害</a:t>
            </a:r>
            <a:r>
              <a:rPr kumimoji="0" lang="ja-JP" altLang="en-US" sz="1200" b="1" i="0" u="none" strike="noStrike" kern="0" cap="none" spc="0" normalizeH="0" baseline="0" noProof="0" dirty="0" smtClean="0">
                <a:ln>
                  <a:noFill/>
                </a:ln>
                <a:effectLst/>
                <a:uLnTx/>
                <a:uFillTx/>
                <a:latin typeface="Meiryo UI"/>
                <a:ea typeface="Meiryo UI"/>
              </a:rPr>
              <a:t>を</a:t>
            </a:r>
            <a:r>
              <a:rPr kumimoji="0" lang="ja-JP" altLang="en-US" sz="1200" b="1" i="0" u="none" strike="noStrike" kern="0" cap="none" spc="0" normalizeH="0" baseline="0" noProof="0" dirty="0">
                <a:ln>
                  <a:noFill/>
                </a:ln>
                <a:effectLst/>
                <a:uLnTx/>
                <a:uFillTx/>
                <a:latin typeface="Meiryo UI"/>
                <a:ea typeface="Meiryo UI"/>
              </a:rPr>
              <a:t>教訓</a:t>
            </a:r>
            <a:r>
              <a:rPr kumimoji="0" lang="ja-JP" altLang="en-US" sz="1200" b="1" i="0" u="none" strike="noStrike" kern="0" cap="none" spc="0" normalizeH="0" baseline="0" noProof="0" dirty="0" smtClean="0">
                <a:ln>
                  <a:noFill/>
                </a:ln>
                <a:effectLst/>
                <a:uLnTx/>
                <a:uFillTx/>
                <a:latin typeface="Meiryo UI"/>
                <a:ea typeface="Meiryo UI"/>
              </a:rPr>
              <a:t>に、</a:t>
            </a:r>
            <a:r>
              <a:rPr kumimoji="0" lang="ja-JP" altLang="en-US" sz="1200" b="1" i="0" u="none" strike="noStrike" kern="0" cap="none" spc="0" normalizeH="0" baseline="0" noProof="0" dirty="0">
                <a:ln>
                  <a:noFill/>
                </a:ln>
                <a:effectLst/>
                <a:uLnTx/>
                <a:uFillTx/>
                <a:latin typeface="Meiryo UI"/>
                <a:ea typeface="Meiryo UI"/>
              </a:rPr>
              <a:t>さらに</a:t>
            </a:r>
            <a:r>
              <a:rPr kumimoji="0" lang="ja-JP" altLang="en-US" sz="1200" b="1" i="0" u="none" strike="noStrike" kern="0" cap="none" spc="0" normalizeH="0" baseline="0" noProof="0" dirty="0" smtClean="0">
                <a:ln>
                  <a:noFill/>
                </a:ln>
                <a:effectLst/>
                <a:uLnTx/>
                <a:uFillTx/>
                <a:latin typeface="Meiryo UI"/>
                <a:ea typeface="Meiryo UI"/>
              </a:rPr>
              <a:t>対策強化</a:t>
            </a:r>
            <a:endParaRPr kumimoji="0" lang="ja-JP" altLang="en-US" sz="1200" b="0" i="0" u="none" strike="noStrike" kern="0" cap="none" spc="0" normalizeH="0" baseline="0" noProof="0" dirty="0">
              <a:ln>
                <a:noFill/>
              </a:ln>
              <a:effectLst/>
              <a:uLnTx/>
              <a:uFillTx/>
              <a:latin typeface="Meiryo UI"/>
              <a:ea typeface="Meiryo UI"/>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104</a:t>
            </a:r>
          </a:p>
        </p:txBody>
      </p:sp>
      <p:pic>
        <p:nvPicPr>
          <p:cNvPr id="4" name="図 3"/>
          <p:cNvPicPr>
            <a:picLocks noChangeAspect="1"/>
          </p:cNvPicPr>
          <p:nvPr/>
        </p:nvPicPr>
        <p:blipFill>
          <a:blip r:embed="rId2"/>
          <a:stretch>
            <a:fillRect/>
          </a:stretch>
        </p:blipFill>
        <p:spPr>
          <a:xfrm>
            <a:off x="4398018" y="2463392"/>
            <a:ext cx="685800" cy="678180"/>
          </a:xfrm>
          <a:prstGeom prst="rect">
            <a:avLst/>
          </a:prstGeom>
        </p:spPr>
      </p:pic>
      <p:pic>
        <p:nvPicPr>
          <p:cNvPr id="5" name="図 4"/>
          <p:cNvPicPr>
            <a:picLocks noChangeAspect="1"/>
          </p:cNvPicPr>
          <p:nvPr/>
        </p:nvPicPr>
        <p:blipFill>
          <a:blip r:embed="rId3"/>
          <a:stretch>
            <a:fillRect/>
          </a:stretch>
        </p:blipFill>
        <p:spPr>
          <a:xfrm>
            <a:off x="4483606" y="2001029"/>
            <a:ext cx="1226820" cy="304800"/>
          </a:xfrm>
          <a:prstGeom prst="rect">
            <a:avLst/>
          </a:prstGeom>
        </p:spPr>
      </p:pic>
    </p:spTree>
    <p:extLst>
      <p:ext uri="{BB962C8B-B14F-4D97-AF65-F5344CB8AC3E}">
        <p14:creationId xmlns:p14="http://schemas.microsoft.com/office/powerpoint/2010/main" val="4866850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（５）都市インフラ（都市緑化）</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80179"/>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a:t>
            </a:r>
            <a:r>
              <a:rPr kumimoji="1" lang="ja-JP" altLang="en-US" sz="1400" dirty="0">
                <a:latin typeface="UD デジタル 教科書体 NK-R" panose="02020400000000000000" pitchFamily="18" charset="-128"/>
                <a:ea typeface="UD デジタル 教科書体 NK-R" panose="02020400000000000000" pitchFamily="18" charset="-128"/>
              </a:rPr>
              <a:t>は一人あたり公園面積が他の都道府県と比べて低い水準。また、大阪府（都心部）の緑被状況も世界主要都市と比較して低水準に留まっている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297208" y="2495917"/>
            <a:ext cx="970794"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505560" y="5954053"/>
            <a:ext cx="2843808"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40575" y="1749132"/>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当たり公園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：国土交通省「都市公園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extLst>
              <p:ext uri="{D42A27DB-BD31-4B8C-83A1-F6EECF244321}">
                <p14:modId xmlns:p14="http://schemas.microsoft.com/office/powerpoint/2010/main" val="2377923783"/>
              </p:ext>
            </p:extLst>
          </p:nvPr>
        </p:nvGraphicFramePr>
        <p:xfrm>
          <a:off x="179514" y="2626722"/>
          <a:ext cx="4442482" cy="3648481"/>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5264902" y="1741155"/>
            <a:ext cx="441449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都市ランキング（都心部の緑被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367339" y="2006754"/>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記念</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財団</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72425720"/>
              </p:ext>
            </p:extLst>
          </p:nvPr>
        </p:nvGraphicFramePr>
        <p:xfrm>
          <a:off x="5749948" y="2338345"/>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チューリッヒ</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ジュネーブ</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ストックホルム</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シカゴ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4014402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8"/>
                  </a:ext>
                </a:extLst>
              </a:tr>
            </a:tbl>
          </a:graphicData>
        </a:graphic>
      </p:graphicFrame>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105</a:t>
            </a:r>
          </a:p>
        </p:txBody>
      </p:sp>
    </p:spTree>
    <p:extLst>
      <p:ext uri="{BB962C8B-B14F-4D97-AF65-F5344CB8AC3E}">
        <p14:creationId xmlns:p14="http://schemas.microsoft.com/office/powerpoint/2010/main" val="27636751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３</a:t>
            </a:r>
            <a:r>
              <a:rPr lang="ja-JP" altLang="en-US" sz="1800" dirty="0">
                <a:solidFill>
                  <a:schemeClr val="bg1"/>
                </a:solidFill>
                <a:latin typeface="Meiryo UI" panose="020B0604030504040204" pitchFamily="50" charset="-128"/>
                <a:ea typeface="Meiryo UI" panose="020B0604030504040204" pitchFamily="50" charset="-128"/>
              </a:rPr>
              <a:t>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（６）国際化への対応（留学生の推移）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648555"/>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年の大阪府内の高等教育機関受入留学生数は</a:t>
            </a:r>
            <a:r>
              <a:rPr kumimoji="1" lang="en-US" altLang="ja-JP" sz="1400" dirty="0">
                <a:latin typeface="UD デジタル 教科書体 NK-R" panose="02020400000000000000" pitchFamily="18" charset="-128"/>
                <a:ea typeface="UD デジタル 教科書体 NK-R" panose="02020400000000000000" pitchFamily="18" charset="-128"/>
              </a:rPr>
              <a:t>17,376</a:t>
            </a:r>
            <a:r>
              <a:rPr kumimoji="1" lang="ja-JP" altLang="en-US" sz="1400" dirty="0">
                <a:latin typeface="UD デジタル 教科書体 NK-R" panose="02020400000000000000" pitchFamily="18" charset="-128"/>
                <a:ea typeface="UD デジタル 教科書体 NK-R" panose="02020400000000000000" pitchFamily="18" charset="-128"/>
              </a:rPr>
              <a:t>人と全国</a:t>
            </a:r>
            <a:r>
              <a:rPr kumimoji="1" lang="en-US" altLang="ja-JP" sz="1400" dirty="0">
                <a:latin typeface="UD デジタル 教科書体 NK-R" panose="02020400000000000000" pitchFamily="18" charset="-128"/>
                <a:ea typeface="UD デジタル 教科書体 NK-R" panose="02020400000000000000" pitchFamily="18" charset="-128"/>
              </a:rPr>
              <a:t>2</a:t>
            </a:r>
            <a:r>
              <a:rPr kumimoji="1" lang="ja-JP" altLang="en-US" sz="1400" dirty="0">
                <a:latin typeface="UD デジタル 教科書体 NK-R" panose="02020400000000000000" pitchFamily="18" charset="-128"/>
                <a:ea typeface="UD デジタル 教科書体 NK-R" panose="02020400000000000000" pitchFamily="18" charset="-128"/>
              </a:rPr>
              <a:t>位</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2010</a:t>
            </a:r>
            <a:r>
              <a:rPr kumimoji="1" lang="ja-JP" altLang="en-US" sz="1400" dirty="0" smtClean="0">
                <a:latin typeface="UD デジタル 教科書体 NK-R" panose="02020400000000000000" pitchFamily="18" charset="-128"/>
                <a:ea typeface="UD デジタル 教科書体 NK-R" panose="02020400000000000000" pitchFamily="18" charset="-128"/>
              </a:rPr>
              <a:t>年以降</a:t>
            </a:r>
            <a:r>
              <a:rPr kumimoji="1" lang="ja-JP" altLang="en-US" sz="1400" dirty="0">
                <a:latin typeface="UD デジタル 教科書体 NK-R" panose="02020400000000000000" pitchFamily="18" charset="-128"/>
                <a:ea typeface="UD デジタル 教科書体 NK-R" panose="02020400000000000000" pitchFamily="18" charset="-128"/>
              </a:rPr>
              <a:t>、ベトナムからの留学生を中心に増加傾向にあるが、東京との開きは大きい。</a:t>
            </a:r>
          </a:p>
        </p:txBody>
      </p:sp>
      <p:sp>
        <p:nvSpPr>
          <p:cNvPr id="17" name="正方形/長方形 16"/>
          <p:cNvSpPr/>
          <p:nvPr/>
        </p:nvSpPr>
        <p:spPr>
          <a:xfrm>
            <a:off x="4880091" y="1638850"/>
            <a:ext cx="4716270"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の大阪府内高等教育機関受入留学生数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00472" y="1639492"/>
            <a:ext cx="475252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smtClean="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00795" y="2011094"/>
            <a:ext cx="1224136"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707609" y="6043536"/>
            <a:ext cx="4716270" cy="369332"/>
          </a:xfrm>
          <a:prstGeom prst="rect">
            <a:avLst/>
          </a:prstGeom>
        </p:spPr>
        <p:txBody>
          <a:bodyPr wrap="square">
            <a:spAutoFit/>
          </a:bodyPr>
          <a:lstStyle/>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sp>
        <p:nvSpPr>
          <p:cNvPr id="28" name="正方形/長方形 27"/>
          <p:cNvSpPr/>
          <p:nvPr/>
        </p:nvSpPr>
        <p:spPr>
          <a:xfrm>
            <a:off x="336291" y="6207742"/>
            <a:ext cx="4752528" cy="369332"/>
          </a:xfrm>
          <a:prstGeom prst="rect">
            <a:avLst/>
          </a:prstGeom>
        </p:spPr>
        <p:txBody>
          <a:bodyPr wrap="square">
            <a:spAutoFit/>
          </a:bodyPr>
          <a:lstStyle/>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900" dirty="0" smtClean="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CN"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グラフ 11"/>
          <p:cNvGraphicFramePr>
            <a:graphicFrameLocks/>
          </p:cNvGraphicFramePr>
          <p:nvPr>
            <p:extLst>
              <p:ext uri="{D42A27DB-BD31-4B8C-83A1-F6EECF244321}">
                <p14:modId xmlns:p14="http://schemas.microsoft.com/office/powerpoint/2010/main" val="2242352392"/>
              </p:ext>
            </p:extLst>
          </p:nvPr>
        </p:nvGraphicFramePr>
        <p:xfrm>
          <a:off x="300795" y="2011094"/>
          <a:ext cx="4686003" cy="4147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表 12"/>
          <p:cNvGraphicFramePr>
            <a:graphicFrameLocks noGrp="1"/>
          </p:cNvGraphicFramePr>
          <p:nvPr>
            <p:extLst>
              <p:ext uri="{D42A27DB-BD31-4B8C-83A1-F6EECF244321}">
                <p14:modId xmlns:p14="http://schemas.microsoft.com/office/powerpoint/2010/main" val="1935991642"/>
              </p:ext>
            </p:extLst>
          </p:nvPr>
        </p:nvGraphicFramePr>
        <p:xfrm>
          <a:off x="4565394" y="1952052"/>
          <a:ext cx="5000700" cy="4032442"/>
        </p:xfrm>
        <a:graphic>
          <a:graphicData uri="http://schemas.openxmlformats.org/drawingml/2006/table">
            <a:tbl>
              <a:tblPr firstRow="1" firstCol="1" bandRow="1"/>
              <a:tblGrid>
                <a:gridCol w="162560">
                  <a:extLst>
                    <a:ext uri="{9D8B030D-6E8A-4147-A177-3AD203B41FA5}">
                      <a16:colId xmlns:a16="http://schemas.microsoft.com/office/drawing/2014/main" val="20000"/>
                    </a:ext>
                  </a:extLst>
                </a:gridCol>
                <a:gridCol w="505194">
                  <a:extLst>
                    <a:ext uri="{9D8B030D-6E8A-4147-A177-3AD203B41FA5}">
                      <a16:colId xmlns:a16="http://schemas.microsoft.com/office/drawing/2014/main" val="20001"/>
                    </a:ext>
                  </a:extLst>
                </a:gridCol>
                <a:gridCol w="536227">
                  <a:extLst>
                    <a:ext uri="{9D8B030D-6E8A-4147-A177-3AD203B41FA5}">
                      <a16:colId xmlns:a16="http://schemas.microsoft.com/office/drawing/2014/main" val="20002"/>
                    </a:ext>
                  </a:extLst>
                </a:gridCol>
                <a:gridCol w="536227">
                  <a:extLst>
                    <a:ext uri="{9D8B030D-6E8A-4147-A177-3AD203B41FA5}">
                      <a16:colId xmlns:a16="http://schemas.microsoft.com/office/drawing/2014/main" val="20003"/>
                    </a:ext>
                  </a:extLst>
                </a:gridCol>
                <a:gridCol w="536227">
                  <a:extLst>
                    <a:ext uri="{9D8B030D-6E8A-4147-A177-3AD203B41FA5}">
                      <a16:colId xmlns:a16="http://schemas.microsoft.com/office/drawing/2014/main" val="20004"/>
                    </a:ext>
                  </a:extLst>
                </a:gridCol>
                <a:gridCol w="536227">
                  <a:extLst>
                    <a:ext uri="{9D8B030D-6E8A-4147-A177-3AD203B41FA5}">
                      <a16:colId xmlns:a16="http://schemas.microsoft.com/office/drawing/2014/main" val="20005"/>
                    </a:ext>
                  </a:extLst>
                </a:gridCol>
                <a:gridCol w="535931">
                  <a:extLst>
                    <a:ext uri="{9D8B030D-6E8A-4147-A177-3AD203B41FA5}">
                      <a16:colId xmlns:a16="http://schemas.microsoft.com/office/drawing/2014/main" val="20006"/>
                    </a:ext>
                  </a:extLst>
                </a:gridCol>
                <a:gridCol w="535931">
                  <a:extLst>
                    <a:ext uri="{9D8B030D-6E8A-4147-A177-3AD203B41FA5}">
                      <a16:colId xmlns:a16="http://schemas.microsoft.com/office/drawing/2014/main" val="20007"/>
                    </a:ext>
                  </a:extLst>
                </a:gridCol>
                <a:gridCol w="558088">
                  <a:extLst>
                    <a:ext uri="{9D8B030D-6E8A-4147-A177-3AD203B41FA5}">
                      <a16:colId xmlns:a16="http://schemas.microsoft.com/office/drawing/2014/main" val="20008"/>
                    </a:ext>
                  </a:extLst>
                </a:gridCol>
                <a:gridCol w="558088">
                  <a:extLst>
                    <a:ext uri="{9D8B030D-6E8A-4147-A177-3AD203B41FA5}">
                      <a16:colId xmlns:a16="http://schemas.microsoft.com/office/drawing/2014/main" val="1106900514"/>
                    </a:ext>
                  </a:extLst>
                </a:gridCol>
              </a:tblGrid>
              <a:tr h="247641">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28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641">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14,398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4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3,368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414">
                <a:tc gridSpan="2">
                  <a:txBody>
                    <a:bodyPr/>
                    <a:lstStyle/>
                    <a:p>
                      <a:pPr algn="l">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15,600</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106</a:t>
            </a:r>
          </a:p>
        </p:txBody>
      </p:sp>
    </p:spTree>
    <p:extLst>
      <p:ext uri="{BB962C8B-B14F-4D97-AF65-F5344CB8AC3E}">
        <p14:creationId xmlns:p14="http://schemas.microsoft.com/office/powerpoint/2010/main" val="209403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大阪の歴史（２）戦後から</a:t>
            </a:r>
            <a:r>
              <a:rPr lang="ja-JP" altLang="en-US" sz="1800" dirty="0">
                <a:solidFill>
                  <a:schemeClr val="bg1"/>
                </a:solidFill>
                <a:latin typeface="Meiryo UI" panose="020B0604030504040204" pitchFamily="50" charset="-128"/>
                <a:ea typeface="Meiryo UI" panose="020B0604030504040204" pitchFamily="50" charset="-128"/>
              </a:rPr>
              <a:t>平成</a:t>
            </a:r>
          </a:p>
        </p:txBody>
      </p:sp>
      <p:sp>
        <p:nvSpPr>
          <p:cNvPr id="2" name="テキスト ボックス 1"/>
          <p:cNvSpPr txBox="1"/>
          <p:nvPr/>
        </p:nvSpPr>
        <p:spPr>
          <a:xfrm>
            <a:off x="132229" y="797670"/>
            <a:ext cx="9641542" cy="4324261"/>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◆素材型重化学工業への転換</a:t>
            </a:r>
            <a:endParaRPr kumimoji="1" lang="en-US" altLang="ja-JP" sz="1200" b="1" u="sng"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1953</a:t>
            </a:r>
            <a:r>
              <a:rPr kumimoji="1" lang="ja-JP" altLang="en-US" sz="1200" dirty="0">
                <a:latin typeface="Meiryo UI" panose="020B0604030504040204" pitchFamily="50" charset="-128"/>
                <a:ea typeface="Meiryo UI" panose="020B0604030504040204" pitchFamily="50" charset="-128"/>
              </a:rPr>
              <a:t>年には、「大阪経済振興審議会」</a:t>
            </a:r>
            <a:r>
              <a:rPr kumimoji="1" lang="ja-JP" altLang="en-US" sz="1200" dirty="0" smtClean="0">
                <a:latin typeface="Meiryo UI" panose="020B0604030504040204" pitchFamily="50" charset="-128"/>
                <a:ea typeface="Meiryo UI" panose="020B0604030504040204" pitchFamily="50" charset="-128"/>
              </a:rPr>
              <a:t>（大商、大阪府等）</a:t>
            </a:r>
            <a:r>
              <a:rPr kumimoji="1" lang="ja-JP" altLang="en-US" sz="1200" dirty="0">
                <a:latin typeface="Meiryo UI" panose="020B0604030504040204" pitchFamily="50" charset="-128"/>
                <a:ea typeface="Meiryo UI" panose="020B0604030504040204" pitchFamily="50" charset="-128"/>
              </a:rPr>
              <a:t>が設立され、「大阪経済振興方策に関する調査報告</a:t>
            </a:r>
            <a:r>
              <a:rPr kumimoji="1" lang="ja-JP" altLang="en-US" sz="1200" dirty="0" smtClean="0">
                <a:latin typeface="Meiryo UI" panose="020B0604030504040204" pitchFamily="50" charset="-128"/>
                <a:ea typeface="Meiryo UI" panose="020B0604030504040204" pitchFamily="50" charset="-128"/>
              </a:rPr>
              <a:t>」がまとめられ、</a:t>
            </a:r>
            <a:r>
              <a:rPr kumimoji="1" lang="ja-JP" altLang="en-US" sz="1200" b="1" dirty="0" smtClean="0">
                <a:latin typeface="Meiryo UI" panose="020B0604030504040204" pitchFamily="50" charset="-128"/>
                <a:ea typeface="Meiryo UI" panose="020B0604030504040204" pitchFamily="50" charset="-128"/>
              </a:rPr>
              <a:t>大阪</a:t>
            </a:r>
            <a:r>
              <a:rPr kumimoji="1" lang="ja-JP" altLang="en-US" sz="1200" b="1" dirty="0">
                <a:latin typeface="Meiryo UI" panose="020B0604030504040204" pitchFamily="50" charset="-128"/>
                <a:ea typeface="Meiryo UI" panose="020B0604030504040204" pitchFamily="50" charset="-128"/>
              </a:rPr>
              <a:t>経済の衰退</a:t>
            </a:r>
            <a:r>
              <a:rPr kumimoji="1" lang="ja-JP" altLang="en-US" sz="1200" b="1" dirty="0" smtClean="0">
                <a:latin typeface="Meiryo UI" panose="020B0604030504040204" pitchFamily="50" charset="-128"/>
                <a:ea typeface="Meiryo UI" panose="020B0604030504040204" pitchFamily="50" charset="-128"/>
              </a:rPr>
              <a:t>の諸原因</a:t>
            </a:r>
            <a:r>
              <a:rPr kumimoji="1" lang="ja-JP" altLang="en-US" sz="1200" b="1" dirty="0">
                <a:latin typeface="Meiryo UI" panose="020B0604030504040204" pitchFamily="50" charset="-128"/>
                <a:ea typeface="Meiryo UI" panose="020B0604030504040204" pitchFamily="50" charset="-128"/>
              </a:rPr>
              <a:t>が示された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・その</a:t>
            </a:r>
            <a:r>
              <a:rPr kumimoji="1" lang="ja-JP" altLang="en-US" sz="1200" dirty="0">
                <a:latin typeface="Meiryo UI" panose="020B0604030504040204" pitchFamily="50" charset="-128"/>
                <a:ea typeface="Meiryo UI" panose="020B0604030504040204" pitchFamily="50" charset="-128"/>
              </a:rPr>
              <a:t>中で指摘された</a:t>
            </a:r>
            <a:r>
              <a:rPr kumimoji="1" lang="ja-JP" altLang="en-US" sz="1200" b="1" dirty="0">
                <a:latin typeface="Meiryo UI" panose="020B0604030504040204" pitchFamily="50" charset="-128"/>
                <a:ea typeface="Meiryo UI" panose="020B0604030504040204" pitchFamily="50" charset="-128"/>
              </a:rPr>
              <a:t>「大阪の産業構造で重化学工業の比重の小さいことが、地盤沈下の一因」</a:t>
            </a:r>
            <a:r>
              <a:rPr kumimoji="1" lang="ja-JP" altLang="en-US" sz="1200" dirty="0">
                <a:latin typeface="Meiryo UI" panose="020B0604030504040204" pitchFamily="50" charset="-128"/>
                <a:ea typeface="Meiryo UI" panose="020B0604030504040204" pitchFamily="50" charset="-128"/>
              </a:rPr>
              <a:t>とみられたことに関連して、</a:t>
            </a:r>
            <a:r>
              <a:rPr kumimoji="1" lang="ja-JP" altLang="en-US" sz="1200" b="1" dirty="0">
                <a:latin typeface="Meiryo UI" panose="020B0604030504040204" pitchFamily="50" charset="-128"/>
                <a:ea typeface="Meiryo UI" panose="020B0604030504040204" pitchFamily="50" charset="-128"/>
              </a:rPr>
              <a:t>大阪湾の臨海部にコンビナートが造成され、素材型重化学工業の誘致が進められた</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・これにより、</a:t>
            </a:r>
            <a:r>
              <a:rPr kumimoji="1" lang="ja-JP" altLang="en-US" sz="1200" b="1" dirty="0" smtClean="0">
                <a:latin typeface="Meiryo UI" panose="020B0604030504040204" pitchFamily="50" charset="-128"/>
                <a:ea typeface="Meiryo UI" panose="020B0604030504040204" pitchFamily="50" charset="-128"/>
              </a:rPr>
              <a:t>生産</a:t>
            </a:r>
            <a:r>
              <a:rPr kumimoji="1" lang="ja-JP" altLang="en-US" sz="1200" b="1" dirty="0">
                <a:latin typeface="Meiryo UI" panose="020B0604030504040204" pitchFamily="50" charset="-128"/>
                <a:ea typeface="Meiryo UI" panose="020B0604030504040204" pitchFamily="50" charset="-128"/>
              </a:rPr>
              <a:t>機能は強化</a:t>
            </a:r>
            <a:r>
              <a:rPr kumimoji="1" lang="ja-JP" altLang="en-US" sz="1200" dirty="0">
                <a:latin typeface="Meiryo UI" panose="020B0604030504040204" pitchFamily="50" charset="-128"/>
                <a:ea typeface="Meiryo UI" panose="020B0604030504040204" pitchFamily="50" charset="-128"/>
              </a:rPr>
              <a:t>されたものの、</a:t>
            </a:r>
            <a:r>
              <a:rPr kumimoji="1" lang="ja-JP" altLang="en-US" sz="1200" b="1" dirty="0">
                <a:latin typeface="Meiryo UI" panose="020B0604030504040204" pitchFamily="50" charset="-128"/>
                <a:ea typeface="Meiryo UI" panose="020B0604030504040204" pitchFamily="50" charset="-128"/>
              </a:rPr>
              <a:t>行政、政治、文化、情報技術などの面は弱く</a:t>
            </a:r>
            <a:r>
              <a:rPr kumimoji="1" lang="ja-JP" altLang="en-US" sz="1200" b="1" dirty="0" smtClean="0">
                <a:latin typeface="Meiryo UI" panose="020B0604030504040204" pitchFamily="50" charset="-128"/>
                <a:ea typeface="Meiryo UI" panose="020B0604030504040204" pitchFamily="50" charset="-128"/>
              </a:rPr>
              <a:t>、経済面における東京</a:t>
            </a:r>
            <a:r>
              <a:rPr kumimoji="1" lang="ja-JP" altLang="en-US" sz="1200" b="1" dirty="0">
                <a:latin typeface="Meiryo UI" panose="020B0604030504040204" pitchFamily="50" charset="-128"/>
                <a:ea typeface="Meiryo UI" panose="020B0604030504040204" pitchFamily="50" charset="-128"/>
              </a:rPr>
              <a:t>・大阪二点集中型の編成とすべき（二眼レフ）との考え方が強まってきた</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・なお、この臨海部におけるコンビナート開発について、大阪府内全工場に占める寄与度を環境資源面や経済効果面から分析した結果（「大都市とコンビナート・大阪」（宮本憲一編））によれば、</a:t>
            </a:r>
            <a:r>
              <a:rPr kumimoji="1" lang="ja-JP" altLang="en-US" sz="1200" b="1" dirty="0" smtClean="0">
                <a:latin typeface="Meiryo UI" panose="020B0604030504040204" pitchFamily="50" charset="-128"/>
                <a:ea typeface="Meiryo UI" panose="020B0604030504040204" pitchFamily="50" charset="-128"/>
              </a:rPr>
              <a:t>工業用水と電力、汚染物量の４割強を排出しながら、雇用面では効果はみえず、事業税収入も微々たるものという評価</a:t>
            </a:r>
            <a:r>
              <a:rPr kumimoji="1" lang="ja-JP" altLang="en-US" sz="1200" dirty="0" smtClean="0">
                <a:latin typeface="Meiryo UI" panose="020B0604030504040204" pitchFamily="50" charset="-128"/>
                <a:ea typeface="Meiryo UI" panose="020B0604030504040204" pitchFamily="50" charset="-128"/>
              </a:rPr>
              <a:t>がある。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1960</a:t>
            </a:r>
            <a:r>
              <a:rPr kumimoji="1" lang="ja-JP" altLang="en-US" sz="1200" dirty="0">
                <a:latin typeface="Meiryo UI" panose="020B0604030504040204" pitchFamily="50" charset="-128"/>
                <a:ea typeface="Meiryo UI" panose="020B0604030504040204" pitchFamily="50" charset="-128"/>
              </a:rPr>
              <a:t>年代には、</a:t>
            </a:r>
            <a:r>
              <a:rPr kumimoji="1" lang="ja-JP" altLang="en-US" sz="1200" b="1" dirty="0">
                <a:latin typeface="Meiryo UI" panose="020B0604030504040204" pitchFamily="50" charset="-128"/>
                <a:ea typeface="Meiryo UI" panose="020B0604030504040204" pitchFamily="50" charset="-128"/>
              </a:rPr>
              <a:t>東京都に対しては相対的な劣勢が続いたが、全国の中では地位を維持</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この</a:t>
            </a:r>
            <a:r>
              <a:rPr kumimoji="1" lang="ja-JP" altLang="en-US" sz="1200" dirty="0">
                <a:latin typeface="Meiryo UI" panose="020B0604030504040204" pitchFamily="50" charset="-128"/>
                <a:ea typeface="Meiryo UI" panose="020B0604030504040204" pitchFamily="50" charset="-128"/>
              </a:rPr>
              <a:t>理由としては、</a:t>
            </a:r>
          </a:p>
          <a:p>
            <a:pPr>
              <a:lnSpc>
                <a:spcPts val="1500"/>
              </a:lnSpc>
            </a:pPr>
            <a:r>
              <a:rPr kumimoji="1" lang="ja-JP" altLang="en-US" sz="1200" dirty="0" smtClean="0">
                <a:latin typeface="Meiryo UI" panose="020B0604030504040204" pitchFamily="50" charset="-128"/>
                <a:ea typeface="Meiryo UI" panose="020B0604030504040204" pitchFamily="50" charset="-128"/>
              </a:rPr>
              <a:t>　　　➀</a:t>
            </a:r>
            <a:r>
              <a:rPr kumimoji="1" lang="en-US" altLang="ja-JP" sz="1200" dirty="0">
                <a:latin typeface="Meiryo UI" panose="020B0604030504040204" pitchFamily="50" charset="-128"/>
                <a:ea typeface="Meiryo UI" panose="020B0604030504040204" pitchFamily="50" charset="-128"/>
              </a:rPr>
              <a:t>1960</a:t>
            </a:r>
            <a:r>
              <a:rPr kumimoji="1" lang="ja-JP" altLang="en-US" sz="1200" dirty="0">
                <a:latin typeface="Meiryo UI" panose="020B0604030504040204" pitchFamily="50" charset="-128"/>
                <a:ea typeface="Meiryo UI" panose="020B0604030504040204" pitchFamily="50" charset="-128"/>
              </a:rPr>
              <a:t>年代の</a:t>
            </a:r>
            <a:r>
              <a:rPr kumimoji="1" lang="ja-JP" altLang="en-US" sz="1200" b="1" dirty="0">
                <a:latin typeface="Meiryo UI" panose="020B0604030504040204" pitchFamily="50" charset="-128"/>
                <a:ea typeface="Meiryo UI" panose="020B0604030504040204" pitchFamily="50" charset="-128"/>
              </a:rPr>
              <a:t>成長を牽引した製造業の全産業に占める割合が高かった</a:t>
            </a:r>
            <a:r>
              <a:rPr kumimoji="1" lang="ja-JP" altLang="en-US" sz="1200" dirty="0">
                <a:latin typeface="Meiryo UI" panose="020B0604030504040204" pitchFamily="50" charset="-128"/>
                <a:ea typeface="Meiryo UI" panose="020B0604030504040204" pitchFamily="50" charset="-128"/>
              </a:rPr>
              <a:t>こと。</a:t>
            </a:r>
          </a:p>
          <a:p>
            <a:pPr>
              <a:lnSpc>
                <a:spcPts val="1500"/>
              </a:lnSpc>
            </a:pPr>
            <a:r>
              <a:rPr kumimoji="1" lang="ja-JP" altLang="en-US" sz="1200" dirty="0" smtClean="0">
                <a:latin typeface="Meiryo UI" panose="020B0604030504040204" pitchFamily="50" charset="-128"/>
                <a:ea typeface="Meiryo UI" panose="020B0604030504040204" pitchFamily="50" charset="-128"/>
              </a:rPr>
              <a:t>　　　②</a:t>
            </a:r>
            <a:r>
              <a:rPr kumimoji="1" lang="ja-JP" altLang="en-US" sz="1200" dirty="0">
                <a:latin typeface="Meiryo UI" panose="020B0604030504040204" pitchFamily="50" charset="-128"/>
                <a:ea typeface="Meiryo UI" panose="020B0604030504040204" pitchFamily="50" charset="-128"/>
              </a:rPr>
              <a:t>高度経済成長の下で</a:t>
            </a:r>
            <a:r>
              <a:rPr kumimoji="1" lang="ja-JP" altLang="en-US" sz="1200" b="1" dirty="0">
                <a:latin typeface="Meiryo UI" panose="020B0604030504040204" pitchFamily="50" charset="-128"/>
                <a:ea typeface="Meiryo UI" panose="020B0604030504040204" pitchFamily="50" charset="-128"/>
              </a:rPr>
              <a:t>地方</a:t>
            </a:r>
            <a:r>
              <a:rPr kumimoji="1" lang="ja-JP" altLang="en-US" sz="1200" b="1" dirty="0" smtClean="0">
                <a:latin typeface="Meiryo UI" panose="020B0604030504040204" pitchFamily="50" charset="-128"/>
                <a:ea typeface="Meiryo UI" panose="020B0604030504040204" pitchFamily="50" charset="-128"/>
              </a:rPr>
              <a:t>からの人口流入が</a:t>
            </a:r>
            <a:r>
              <a:rPr kumimoji="1" lang="ja-JP" altLang="en-US" sz="1200" b="1" dirty="0">
                <a:latin typeface="Meiryo UI" panose="020B0604030504040204" pitchFamily="50" charset="-128"/>
                <a:ea typeface="Meiryo UI" panose="020B0604030504040204" pitchFamily="50" charset="-128"/>
              </a:rPr>
              <a:t>続いた</a:t>
            </a:r>
            <a:r>
              <a:rPr kumimoji="1" lang="ja-JP" altLang="en-US" sz="1200" dirty="0">
                <a:latin typeface="Meiryo UI" panose="020B0604030504040204" pitchFamily="50" charset="-128"/>
                <a:ea typeface="Meiryo UI" panose="020B0604030504040204" pitchFamily="50" charset="-128"/>
              </a:rPr>
              <a:t>こと。</a:t>
            </a:r>
          </a:p>
          <a:p>
            <a:pPr>
              <a:lnSpc>
                <a:spcPts val="1500"/>
              </a:lnSpc>
            </a:pPr>
            <a:r>
              <a:rPr kumimoji="1" lang="ja-JP" altLang="en-US" sz="1200" dirty="0" smtClean="0">
                <a:latin typeface="Meiryo UI" panose="020B0604030504040204" pitchFamily="50" charset="-128"/>
                <a:ea typeface="Meiryo UI" panose="020B0604030504040204" pitchFamily="50" charset="-128"/>
              </a:rPr>
              <a:t>　　　③</a:t>
            </a:r>
            <a:r>
              <a:rPr kumimoji="1" lang="en-US" altLang="ja-JP" sz="1200" dirty="0">
                <a:latin typeface="Meiryo UI" panose="020B0604030504040204" pitchFamily="50" charset="-128"/>
                <a:ea typeface="Meiryo UI" panose="020B0604030504040204" pitchFamily="50" charset="-128"/>
              </a:rPr>
              <a:t>1970</a:t>
            </a:r>
            <a:r>
              <a:rPr kumimoji="1" lang="ja-JP" altLang="en-US" sz="1200" dirty="0">
                <a:latin typeface="Meiryo UI" panose="020B0604030504040204" pitchFamily="50" charset="-128"/>
                <a:ea typeface="Meiryo UI" panose="020B0604030504040204" pitchFamily="50" charset="-128"/>
              </a:rPr>
              <a:t>年に開催された</a:t>
            </a:r>
            <a:r>
              <a:rPr kumimoji="1" lang="ja-JP" altLang="en-US" sz="1200" b="1" dirty="0">
                <a:latin typeface="Meiryo UI" panose="020B0604030504040204" pitchFamily="50" charset="-128"/>
                <a:ea typeface="Meiryo UI" panose="020B0604030504040204" pitchFamily="50" charset="-128"/>
              </a:rPr>
              <a:t>大阪万博関連</a:t>
            </a:r>
            <a:r>
              <a:rPr kumimoji="1" lang="ja-JP" altLang="en-US" sz="1200" b="1" dirty="0" smtClean="0">
                <a:latin typeface="Meiryo UI" panose="020B0604030504040204" pitchFamily="50" charset="-128"/>
                <a:ea typeface="Meiryo UI" panose="020B0604030504040204" pitchFamily="50" charset="-128"/>
              </a:rPr>
              <a:t>の巨額</a:t>
            </a:r>
            <a:r>
              <a:rPr kumimoji="1" lang="ja-JP" altLang="en-US" sz="1200" b="1" dirty="0">
                <a:latin typeface="Meiryo UI" panose="020B0604030504040204" pitchFamily="50" charset="-128"/>
                <a:ea typeface="Meiryo UI" panose="020B0604030504040204" pitchFamily="50" charset="-128"/>
              </a:rPr>
              <a:t>の政府投資などの追い風</a:t>
            </a:r>
            <a:r>
              <a:rPr kumimoji="1" lang="ja-JP" altLang="en-US" sz="1200" dirty="0">
                <a:latin typeface="Meiryo UI" panose="020B0604030504040204" pitchFamily="50" charset="-128"/>
                <a:ea typeface="Meiryo UI" panose="020B0604030504040204" pitchFamily="50" charset="-128"/>
              </a:rPr>
              <a:t>があったこと。などによる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u="sng" dirty="0">
                <a:latin typeface="Meiryo UI" panose="020B0604030504040204" pitchFamily="50" charset="-128"/>
                <a:ea typeface="Meiryo UI" panose="020B0604030504040204" pitchFamily="50" charset="-128"/>
              </a:rPr>
              <a:t>◆都市の広がりと人口拡大</a:t>
            </a:r>
            <a:endParaRPr kumimoji="1" lang="en-US" altLang="ja-JP"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・高度経済成長の中で、地方からの人口流入などにより人口が大きく増え、大阪市域から府域へ都市化が進展。</a:t>
            </a:r>
            <a:endParaRPr kumimoji="1" lang="en-US" altLang="ja-JP" sz="1200"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・府民所得も伸びていく（</a:t>
            </a:r>
            <a:r>
              <a:rPr kumimoji="1" lang="en-US" altLang="ja-JP" sz="1200" dirty="0">
                <a:latin typeface="Meiryo UI" panose="020B0604030504040204" pitchFamily="50" charset="-128"/>
                <a:ea typeface="Meiryo UI" panose="020B0604030504040204" pitchFamily="50" charset="-128"/>
              </a:rPr>
              <a:t>1950</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491,513</a:t>
            </a:r>
            <a:r>
              <a:rPr kumimoji="1" lang="ja-JP" altLang="en-US" sz="1200" dirty="0">
                <a:latin typeface="Meiryo UI" panose="020B0604030504040204" pitchFamily="50" charset="-128"/>
                <a:ea typeface="Meiryo UI" panose="020B0604030504040204" pitchFamily="50" charset="-128"/>
              </a:rPr>
              <a:t>百万円→</a:t>
            </a:r>
            <a:r>
              <a:rPr kumimoji="1" lang="en-US" altLang="ja-JP" sz="1200" dirty="0">
                <a:latin typeface="Meiryo UI" panose="020B0604030504040204" pitchFamily="50" charset="-128"/>
                <a:ea typeface="Meiryo UI" panose="020B0604030504040204" pitchFamily="50" charset="-128"/>
              </a:rPr>
              <a:t>1970</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5,649,483</a:t>
            </a:r>
            <a:r>
              <a:rPr kumimoji="1" lang="ja-JP" altLang="en-US" sz="1200" dirty="0">
                <a:latin typeface="Meiryo UI" panose="020B0604030504040204" pitchFamily="50" charset="-128"/>
                <a:ea typeface="Meiryo UI" panose="020B0604030504040204" pitchFamily="50" charset="-128"/>
              </a:rPr>
              <a:t>百万円）が、一方で深刻な公害による環境悪化など様々な都市問題も生じた。</a:t>
            </a:r>
            <a:endParaRPr kumimoji="1" lang="en-US" altLang="ja-JP" sz="1200" dirty="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bg1"/>
                </a:solidFill>
              </a:rPr>
              <a:t>8</a:t>
            </a:r>
            <a:endParaRPr kumimoji="1" lang="en-US" altLang="ja-JP" sz="1100" dirty="0" smtClean="0">
              <a:solidFill>
                <a:schemeClr val="bg1"/>
              </a:solidFill>
            </a:endParaRPr>
          </a:p>
        </p:txBody>
      </p:sp>
    </p:spTree>
    <p:extLst>
      <p:ext uri="{BB962C8B-B14F-4D97-AF65-F5344CB8AC3E}">
        <p14:creationId xmlns:p14="http://schemas.microsoft.com/office/powerpoint/2010/main" val="15111624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（６）国際化への対応（外国人労働者の推移）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508800"/>
            <a:ext cx="9641542" cy="95410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➢外国人</a:t>
            </a:r>
            <a:r>
              <a:rPr kumimoji="1" lang="ja-JP" altLang="en-US" sz="1400" dirty="0">
                <a:latin typeface="UD デジタル 教科書体 NK-R" panose="02020400000000000000" pitchFamily="18" charset="-128"/>
                <a:ea typeface="UD デジタル 教科書体 NK-R" panose="02020400000000000000" pitchFamily="18" charset="-128"/>
              </a:rPr>
              <a:t>労働者数は</a:t>
            </a:r>
            <a:r>
              <a:rPr kumimoji="1" lang="en-US" altLang="ja-JP" sz="1400" dirty="0">
                <a:latin typeface="UD デジタル 教科書体 NK-R" panose="02020400000000000000" pitchFamily="18" charset="-128"/>
                <a:ea typeface="UD デジタル 教科書体 NK-R" panose="02020400000000000000" pitchFamily="18" charset="-128"/>
              </a:rPr>
              <a:t>105,379</a:t>
            </a:r>
            <a:r>
              <a:rPr kumimoji="1" lang="ja-JP" altLang="en-US" sz="1400" dirty="0">
                <a:latin typeface="UD デジタル 教科書体 NK-R" panose="02020400000000000000" pitchFamily="18" charset="-128"/>
                <a:ea typeface="UD デジタル 教科書体 NK-R" panose="02020400000000000000" pitchFamily="18" charset="-128"/>
              </a:rPr>
              <a:t>人で、前年同期比＋</a:t>
            </a:r>
            <a:r>
              <a:rPr kumimoji="1" lang="en-US" altLang="ja-JP" sz="1400" dirty="0">
                <a:latin typeface="UD デジタル 教科書体 NK-R" panose="02020400000000000000" pitchFamily="18" charset="-128"/>
                <a:ea typeface="UD デジタル 教科書体 NK-R" panose="02020400000000000000" pitchFamily="18" charset="-128"/>
              </a:rPr>
              <a:t>15,307</a:t>
            </a:r>
            <a:r>
              <a:rPr kumimoji="1" lang="ja-JP" altLang="en-US" sz="1400" dirty="0">
                <a:latin typeface="UD デジタル 教科書体 NK-R" panose="02020400000000000000" pitchFamily="18" charset="-128"/>
                <a:ea typeface="UD デジタル 教科書体 NK-R" panose="02020400000000000000" pitchFamily="18" charset="-128"/>
              </a:rPr>
              <a:t>人、</a:t>
            </a:r>
            <a:r>
              <a:rPr kumimoji="1" lang="en-US" altLang="ja-JP" sz="1400" dirty="0">
                <a:latin typeface="UD デジタル 教科書体 NK-R" panose="02020400000000000000" pitchFamily="18" charset="-128"/>
                <a:ea typeface="UD デジタル 教科書体 NK-R" panose="02020400000000000000" pitchFamily="18" charset="-128"/>
              </a:rPr>
              <a:t>17.0</a:t>
            </a:r>
            <a:r>
              <a:rPr kumimoji="1" lang="ja-JP" altLang="en-US" sz="1400" dirty="0">
                <a:latin typeface="UD デジタル 教科書体 NK-R" panose="02020400000000000000" pitchFamily="18" charset="-128"/>
                <a:ea typeface="UD デジタル 教科書体 NK-R" panose="02020400000000000000" pitchFamily="18" charset="-128"/>
              </a:rPr>
              <a:t>％の増加（平成</a:t>
            </a:r>
            <a:r>
              <a:rPr kumimoji="1" lang="en-US" altLang="ja-JP" sz="1400" dirty="0">
                <a:latin typeface="UD デジタル 教科書体 NK-R" panose="02020400000000000000" pitchFamily="18" charset="-128"/>
                <a:ea typeface="UD デジタル 教科書体 NK-R" panose="02020400000000000000" pitchFamily="18" charset="-128"/>
              </a:rPr>
              <a:t>19</a:t>
            </a:r>
            <a:r>
              <a:rPr kumimoji="1" lang="ja-JP" altLang="en-US" sz="1400" dirty="0">
                <a:latin typeface="UD デジタル 教科書体 NK-R" panose="02020400000000000000" pitchFamily="18" charset="-128"/>
                <a:ea typeface="UD デジタル 教科書体 NK-R" panose="02020400000000000000" pitchFamily="18" charset="-128"/>
              </a:rPr>
              <a:t>年以降、毎年過去最高を更新）</a:t>
            </a:r>
          </a:p>
          <a:p>
            <a:pPr marL="185738" indent="-185738"/>
            <a:r>
              <a:rPr kumimoji="1" lang="ja-JP" altLang="en-US" sz="1400" dirty="0" smtClean="0">
                <a:latin typeface="UD デジタル 教科書体 NK-R" panose="02020400000000000000" pitchFamily="18" charset="-128"/>
                <a:ea typeface="UD デジタル 教科書体 NK-R" panose="02020400000000000000" pitchFamily="18" charset="-128"/>
              </a:rPr>
              <a:t>➢上位</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資格：⑤資格外活動（全体の</a:t>
            </a:r>
            <a:r>
              <a:rPr kumimoji="1" lang="en-US" altLang="ja-JP" sz="1400" dirty="0">
                <a:latin typeface="UD デジタル 教科書体 NK-R" panose="02020400000000000000" pitchFamily="18" charset="-128"/>
                <a:ea typeface="UD デジタル 教科書体 NK-R" panose="02020400000000000000" pitchFamily="18" charset="-128"/>
              </a:rPr>
              <a:t>29.6</a:t>
            </a:r>
            <a:r>
              <a:rPr kumimoji="1" lang="ja-JP" altLang="en-US" sz="1400" dirty="0">
                <a:latin typeface="UD デジタル 教科書体 NK-R" panose="02020400000000000000" pitchFamily="18" charset="-128"/>
                <a:ea typeface="UD デジタル 教科書体 NK-R" panose="02020400000000000000" pitchFamily="18" charset="-128"/>
              </a:rPr>
              <a:t>％）、②専門的・技術的分野の在留資格（同</a:t>
            </a:r>
            <a:r>
              <a:rPr kumimoji="1" lang="en-US" altLang="ja-JP" sz="1400" dirty="0">
                <a:latin typeface="UD デジタル 教科書体 NK-R" panose="02020400000000000000" pitchFamily="18" charset="-128"/>
                <a:ea typeface="UD デジタル 教科書体 NK-R" panose="02020400000000000000" pitchFamily="18" charset="-128"/>
              </a:rPr>
              <a:t>24.5</a:t>
            </a:r>
            <a:r>
              <a:rPr kumimoji="1" lang="ja-JP" altLang="en-US" sz="1400" dirty="0">
                <a:latin typeface="UD デジタル 教科書体 NK-R" panose="02020400000000000000" pitchFamily="18" charset="-128"/>
                <a:ea typeface="UD デジタル 教科書体 NK-R" panose="02020400000000000000" pitchFamily="18" charset="-128"/>
              </a:rPr>
              <a:t>％）、④身分に基づく在留資格（同</a:t>
            </a:r>
            <a:r>
              <a:rPr kumimoji="1" lang="en-US" altLang="ja-JP" sz="1400" dirty="0">
                <a:latin typeface="UD デジタル 教科書体 NK-R" panose="02020400000000000000" pitchFamily="18" charset="-128"/>
                <a:ea typeface="UD デジタル 教科書体 NK-R" panose="02020400000000000000" pitchFamily="18" charset="-128"/>
              </a:rPr>
              <a:t>23.4</a:t>
            </a:r>
            <a:r>
              <a:rPr kumimoji="1" lang="ja-JP" altLang="en-US" sz="1400" dirty="0">
                <a:latin typeface="UD デジタル 教科書体 NK-R" panose="02020400000000000000" pitchFamily="18" charset="-128"/>
                <a:ea typeface="UD デジタル 教科書体 NK-R" panose="02020400000000000000" pitchFamily="18" charset="-128"/>
              </a:rPr>
              <a:t>％）</a:t>
            </a:r>
          </a:p>
          <a:p>
            <a:r>
              <a:rPr kumimoji="1" lang="ja-JP" altLang="en-US" sz="1400" dirty="0" smtClean="0">
                <a:latin typeface="UD デジタル 教科書体 NK-R" panose="02020400000000000000" pitchFamily="18" charset="-128"/>
                <a:ea typeface="UD デジタル 教科書体 NK-R" panose="02020400000000000000" pitchFamily="18" charset="-128"/>
              </a:rPr>
              <a:t>➢対前年</a:t>
            </a:r>
            <a:r>
              <a:rPr kumimoji="1" lang="ja-JP" altLang="en-US" sz="1400" dirty="0">
                <a:latin typeface="UD デジタル 教科書体 NK-R" panose="02020400000000000000" pitchFamily="18" charset="-128"/>
                <a:ea typeface="UD デジタル 教科書体 NK-R" panose="02020400000000000000" pitchFamily="18" charset="-128"/>
              </a:rPr>
              <a:t>増加率上位</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資格：②専門的・技術分野の在留資格</a:t>
            </a:r>
            <a:r>
              <a:rPr kumimoji="1" lang="en-US" altLang="ja-JP" sz="1400" dirty="0">
                <a:latin typeface="UD デジタル 教科書体 NK-R" panose="02020400000000000000" pitchFamily="18" charset="-128"/>
                <a:ea typeface="UD デジタル 教科書体 NK-R" panose="02020400000000000000" pitchFamily="18" charset="-128"/>
              </a:rPr>
              <a:t>28.0</a:t>
            </a:r>
            <a:r>
              <a:rPr kumimoji="1" lang="ja-JP" altLang="en-US" sz="1400" dirty="0">
                <a:latin typeface="UD デジタル 教科書体 NK-R" panose="02020400000000000000" pitchFamily="18" charset="-128"/>
                <a:ea typeface="UD デジタル 教科書体 NK-R" panose="02020400000000000000" pitchFamily="18" charset="-128"/>
              </a:rPr>
              <a:t>％↑、④技能実習</a:t>
            </a:r>
            <a:r>
              <a:rPr kumimoji="1" lang="en-US" altLang="ja-JP" sz="1400" dirty="0">
                <a:latin typeface="UD デジタル 教科書体 NK-R" panose="02020400000000000000" pitchFamily="18" charset="-128"/>
                <a:ea typeface="UD デジタル 教科書体 NK-R" panose="02020400000000000000" pitchFamily="18" charset="-128"/>
              </a:rPr>
              <a:t>27.0</a:t>
            </a:r>
            <a:r>
              <a:rPr kumimoji="1" lang="ja-JP" altLang="en-US" sz="1400" dirty="0">
                <a:latin typeface="UD デジタル 教科書体 NK-R" panose="02020400000000000000" pitchFamily="18" charset="-128"/>
                <a:ea typeface="UD デジタル 教科書体 NK-R" panose="02020400000000000000" pitchFamily="18" charset="-128"/>
              </a:rPr>
              <a:t>％↑、③特定活動</a:t>
            </a:r>
            <a:r>
              <a:rPr kumimoji="1" lang="en-US" altLang="ja-JP" sz="1400" dirty="0">
                <a:latin typeface="UD デジタル 教科書体 NK-R" panose="02020400000000000000" pitchFamily="18" charset="-128"/>
                <a:ea typeface="UD デジタル 教科書体 NK-R" panose="02020400000000000000" pitchFamily="18" charset="-128"/>
              </a:rPr>
              <a:t>17.3</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7" name="正方形/長方形 1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107</a:t>
            </a:r>
          </a:p>
        </p:txBody>
      </p:sp>
      <p:sp>
        <p:nvSpPr>
          <p:cNvPr id="19" name="テキスト ボックス 1"/>
          <p:cNvSpPr txBox="1"/>
          <p:nvPr/>
        </p:nvSpPr>
        <p:spPr>
          <a:xfrm>
            <a:off x="6859031" y="6460346"/>
            <a:ext cx="2823922" cy="51552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100"/>
              </a:lnSpc>
            </a:pPr>
            <a:r>
              <a:rPr lang="ja-JP" altLang="en-US" sz="900" dirty="0" smtClean="0">
                <a:latin typeface="Meiryo UI" panose="020B0604030504040204" pitchFamily="50" charset="-128"/>
                <a:ea typeface="Meiryo UI" panose="020B0604030504040204" pitchFamily="50" charset="-128"/>
              </a:rPr>
              <a:t>出典：厚生</a:t>
            </a:r>
            <a:r>
              <a:rPr lang="ja-JP" altLang="en-US" sz="900" dirty="0">
                <a:latin typeface="Meiryo UI" panose="020B0604030504040204" pitchFamily="50" charset="-128"/>
                <a:ea typeface="Meiryo UI" panose="020B0604030504040204" pitchFamily="50" charset="-128"/>
              </a:rPr>
              <a:t>労働省「外国人雇用状況</a:t>
            </a:r>
            <a:r>
              <a:rPr lang="ja-JP" altLang="en-US" sz="900" dirty="0" smtClean="0">
                <a:latin typeface="Meiryo UI" panose="020B0604030504040204" pitchFamily="50" charset="-128"/>
                <a:ea typeface="Meiryo UI" panose="020B0604030504040204" pitchFamily="50" charset="-128"/>
              </a:rPr>
              <a:t>」、大阪府統計課「</a:t>
            </a:r>
            <a:r>
              <a:rPr lang="ja-JP" altLang="en-US" sz="900" dirty="0">
                <a:latin typeface="Meiryo UI" panose="020B0604030504040204" pitchFamily="50" charset="-128"/>
                <a:ea typeface="Meiryo UI" panose="020B0604030504040204" pitchFamily="50" charset="-128"/>
              </a:rPr>
              <a:t>大阪の就業状況</a:t>
            </a:r>
            <a:r>
              <a:rPr lang="ja-JP" altLang="en-US" sz="900" dirty="0" smtClean="0">
                <a:latin typeface="Meiryo UI" panose="020B0604030504040204" pitchFamily="50" charset="-128"/>
                <a:ea typeface="Meiryo UI" panose="020B0604030504040204" pitchFamily="50" charset="-128"/>
              </a:rPr>
              <a:t>」 をもとに大阪府政策企画部作成</a:t>
            </a:r>
            <a:r>
              <a:rPr lang="ja-JP" altLang="en-US" sz="900" dirty="0">
                <a:latin typeface="Meiryo UI" panose="020B0604030504040204" pitchFamily="50" charset="-128"/>
                <a:ea typeface="Meiryo UI" panose="020B0604030504040204" pitchFamily="50" charset="-128"/>
              </a:rPr>
              <a:t>	</a:t>
            </a:r>
          </a:p>
        </p:txBody>
      </p:sp>
      <p:grpSp>
        <p:nvGrpSpPr>
          <p:cNvPr id="23" name="グループ化 22"/>
          <p:cNvGrpSpPr/>
          <p:nvPr/>
        </p:nvGrpSpPr>
        <p:grpSpPr>
          <a:xfrm>
            <a:off x="7068429" y="1885777"/>
            <a:ext cx="2764750" cy="4506524"/>
            <a:chOff x="7077486" y="1555475"/>
            <a:chExt cx="2762311" cy="4781173"/>
          </a:xfrm>
        </p:grpSpPr>
        <p:grpSp>
          <p:nvGrpSpPr>
            <p:cNvPr id="24" name="グループ化 23"/>
            <p:cNvGrpSpPr/>
            <p:nvPr/>
          </p:nvGrpSpPr>
          <p:grpSpPr>
            <a:xfrm>
              <a:off x="7077486" y="1854558"/>
              <a:ext cx="2756971" cy="4482090"/>
              <a:chOff x="8401791" y="2301421"/>
              <a:chExt cx="2756971" cy="4310640"/>
            </a:xfrm>
          </p:grpSpPr>
          <p:sp>
            <p:nvSpPr>
              <p:cNvPr id="27" name="角丸四角形 26"/>
              <p:cNvSpPr/>
              <p:nvPr/>
            </p:nvSpPr>
            <p:spPr>
              <a:xfrm>
                <a:off x="8401791" y="5873193"/>
                <a:ext cx="2756970" cy="738868"/>
              </a:xfrm>
              <a:prstGeom prst="roundRect">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1050" b="1" dirty="0" smtClean="0">
                    <a:solidFill>
                      <a:schemeClr val="tx2"/>
                    </a:solidFill>
                    <a:latin typeface="Meiryo UI" panose="020B0604030504040204" pitchFamily="50" charset="-128"/>
                    <a:ea typeface="Meiryo UI" panose="020B0604030504040204" pitchFamily="50" charset="-128"/>
                  </a:rPr>
                  <a:t>①身分に基づく在留資格　</a:t>
                </a:r>
                <a:r>
                  <a:rPr kumimoji="1" lang="en-US" altLang="ja-JP" sz="1050" b="1" dirty="0" smtClean="0">
                    <a:solidFill>
                      <a:schemeClr val="tx2"/>
                    </a:solidFill>
                    <a:latin typeface="Meiryo UI" panose="020B0604030504040204" pitchFamily="50" charset="-128"/>
                    <a:ea typeface="Meiryo UI" panose="020B0604030504040204" pitchFamily="50" charset="-128"/>
                  </a:rPr>
                  <a:t>24,684</a:t>
                </a:r>
                <a:r>
                  <a:rPr kumimoji="1" lang="ja-JP" altLang="en-US" sz="1050" b="1" dirty="0" smtClean="0">
                    <a:solidFill>
                      <a:schemeClr val="tx2"/>
                    </a:solidFill>
                    <a:latin typeface="Meiryo UI" panose="020B0604030504040204" pitchFamily="50" charset="-128"/>
                    <a:ea typeface="Meiryo UI" panose="020B0604030504040204" pitchFamily="50" charset="-128"/>
                  </a:rPr>
                  <a:t>人</a:t>
                </a:r>
                <a:endParaRPr kumimoji="1" lang="en-US" altLang="ja-JP" sz="1050" b="1"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・「定住者」（主に日系人）、「永住者」、「日本人の配偶者等）</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・在留中の活動に制限がないため、様々な分野で活動可能</a:t>
                </a:r>
                <a:endParaRPr kumimoji="1" lang="en-US" altLang="ja-JP" sz="800" dirty="0" smtClean="0">
                  <a:solidFill>
                    <a:schemeClr val="tx2"/>
                  </a:solidFill>
                  <a:latin typeface="Meiryo UI" panose="020B0604030504040204" pitchFamily="50" charset="-128"/>
                  <a:ea typeface="Meiryo UI" panose="020B0604030504040204" pitchFamily="50" charset="-128"/>
                </a:endParaRPr>
              </a:p>
            </p:txBody>
          </p:sp>
          <p:sp>
            <p:nvSpPr>
              <p:cNvPr id="28" name="角丸四角形 27"/>
              <p:cNvSpPr/>
              <p:nvPr/>
            </p:nvSpPr>
            <p:spPr>
              <a:xfrm>
                <a:off x="8401792" y="4100853"/>
                <a:ext cx="2756970" cy="738868"/>
              </a:xfrm>
              <a:prstGeom prst="roundRect">
                <a:avLst/>
              </a:prstGeom>
              <a:solidFill>
                <a:schemeClr val="accent3">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1050" b="1" dirty="0" smtClean="0">
                    <a:solidFill>
                      <a:schemeClr val="tx2"/>
                    </a:solidFill>
                    <a:latin typeface="Meiryo UI" panose="020B0604030504040204" pitchFamily="50" charset="-128"/>
                    <a:ea typeface="Meiryo UI" panose="020B0604030504040204" pitchFamily="50" charset="-128"/>
                  </a:rPr>
                  <a:t>③特定活動　</a:t>
                </a:r>
                <a:r>
                  <a:rPr kumimoji="1" lang="en-US" altLang="ja-JP" sz="1050" b="1" dirty="0" smtClean="0">
                    <a:solidFill>
                      <a:schemeClr val="tx2"/>
                    </a:solidFill>
                    <a:latin typeface="Meiryo UI" panose="020B0604030504040204" pitchFamily="50" charset="-128"/>
                    <a:ea typeface="Meiryo UI" panose="020B0604030504040204" pitchFamily="50" charset="-128"/>
                  </a:rPr>
                  <a:t>2,821</a:t>
                </a:r>
                <a:r>
                  <a:rPr kumimoji="1" lang="ja-JP" altLang="en-US" sz="1050" b="1" dirty="0" smtClean="0">
                    <a:solidFill>
                      <a:schemeClr val="tx2"/>
                    </a:solidFill>
                    <a:latin typeface="Meiryo UI" panose="020B0604030504040204" pitchFamily="50" charset="-128"/>
                    <a:ea typeface="Meiryo UI" panose="020B0604030504040204" pitchFamily="50" charset="-128"/>
                  </a:rPr>
                  <a:t>人</a:t>
                </a:r>
                <a:endParaRPr kumimoji="1" lang="en-US" altLang="ja-JP" sz="1050" b="1"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a:t>
                </a:r>
                <a:r>
                  <a:rPr kumimoji="1" lang="en-US" altLang="ja-JP" sz="800" dirty="0" smtClean="0">
                    <a:solidFill>
                      <a:schemeClr val="tx2"/>
                    </a:solidFill>
                    <a:latin typeface="Meiryo UI" panose="020B0604030504040204" pitchFamily="50" charset="-128"/>
                    <a:ea typeface="Meiryo UI" panose="020B0604030504040204" pitchFamily="50" charset="-128"/>
                  </a:rPr>
                  <a:t>EPA</a:t>
                </a:r>
                <a:r>
                  <a:rPr kumimoji="1" lang="ja-JP" altLang="en-US" sz="800" dirty="0" smtClean="0">
                    <a:solidFill>
                      <a:schemeClr val="tx2"/>
                    </a:solidFill>
                    <a:latin typeface="Meiryo UI" panose="020B0604030504040204" pitchFamily="50" charset="-128"/>
                    <a:ea typeface="Meiryo UI" panose="020B0604030504040204" pitchFamily="50" charset="-128"/>
                  </a:rPr>
                  <a:t>に基づく看護師・介護福祉士候補者、ワーキングホリデー、</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en-US" altLang="ja-JP" sz="800" dirty="0" smtClean="0">
                    <a:solidFill>
                      <a:schemeClr val="tx2"/>
                    </a:solidFill>
                    <a:latin typeface="Meiryo UI" panose="020B0604030504040204" pitchFamily="50" charset="-128"/>
                    <a:ea typeface="Meiryo UI" panose="020B0604030504040204" pitchFamily="50" charset="-128"/>
                  </a:rPr>
                  <a:t>  </a:t>
                </a:r>
                <a:r>
                  <a:rPr kumimoji="1" lang="ja-JP" altLang="en-US" sz="800" dirty="0" smtClean="0">
                    <a:solidFill>
                      <a:schemeClr val="tx2"/>
                    </a:solidFill>
                    <a:latin typeface="Meiryo UI" panose="020B0604030504040204" pitchFamily="50" charset="-128"/>
                    <a:ea typeface="Meiryo UI" panose="020B0604030504040204" pitchFamily="50" charset="-128"/>
                  </a:rPr>
                  <a:t>外国人建設就労者など</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・個々の許可の内容により活動可能</a:t>
                </a:r>
                <a:endParaRPr kumimoji="1" lang="en-US" altLang="ja-JP" sz="800" dirty="0" smtClean="0">
                  <a:solidFill>
                    <a:schemeClr val="tx2"/>
                  </a:solidFill>
                  <a:latin typeface="Meiryo UI" panose="020B0604030504040204" pitchFamily="50" charset="-128"/>
                  <a:ea typeface="Meiryo UI" panose="020B0604030504040204" pitchFamily="50" charset="-128"/>
                </a:endParaRPr>
              </a:p>
            </p:txBody>
          </p:sp>
          <p:sp>
            <p:nvSpPr>
              <p:cNvPr id="29" name="角丸四角形 28"/>
              <p:cNvSpPr/>
              <p:nvPr/>
            </p:nvSpPr>
            <p:spPr>
              <a:xfrm>
                <a:off x="8401792" y="3209962"/>
                <a:ext cx="2756970" cy="738868"/>
              </a:xfrm>
              <a:prstGeom prst="roundRect">
                <a:avLst/>
              </a:prstGeom>
              <a:solidFill>
                <a:schemeClr val="accent4">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1050" b="1" dirty="0" smtClean="0">
                    <a:solidFill>
                      <a:schemeClr val="tx2"/>
                    </a:solidFill>
                    <a:latin typeface="Meiryo UI" panose="020B0604030504040204" pitchFamily="50" charset="-128"/>
                    <a:ea typeface="Meiryo UI" panose="020B0604030504040204" pitchFamily="50" charset="-128"/>
                  </a:rPr>
                  <a:t>④技能実習　</a:t>
                </a:r>
                <a:r>
                  <a:rPr kumimoji="1" lang="en-US" altLang="ja-JP" sz="1050" b="1" dirty="0" smtClean="0">
                    <a:solidFill>
                      <a:schemeClr val="tx2"/>
                    </a:solidFill>
                    <a:latin typeface="Meiryo UI" panose="020B0604030504040204" pitchFamily="50" charset="-128"/>
                    <a:ea typeface="Meiryo UI" panose="020B0604030504040204" pitchFamily="50" charset="-128"/>
                  </a:rPr>
                  <a:t>20,838</a:t>
                </a:r>
                <a:r>
                  <a:rPr kumimoji="1" lang="ja-JP" altLang="en-US" sz="1050" b="1" dirty="0" smtClean="0">
                    <a:solidFill>
                      <a:schemeClr val="tx2"/>
                    </a:solidFill>
                    <a:latin typeface="Meiryo UI" panose="020B0604030504040204" pitchFamily="50" charset="-128"/>
                    <a:ea typeface="Meiryo UI" panose="020B0604030504040204" pitchFamily="50" charset="-128"/>
                  </a:rPr>
                  <a:t>人</a:t>
                </a:r>
                <a:endParaRPr kumimoji="1" lang="en-US" altLang="ja-JP" sz="1050" b="1"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・技能移転を通じた国際協力が目的</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・平成</a:t>
                </a:r>
                <a:r>
                  <a:rPr kumimoji="1" lang="en-US" altLang="ja-JP" sz="800" dirty="0" smtClean="0">
                    <a:solidFill>
                      <a:schemeClr val="tx2"/>
                    </a:solidFill>
                    <a:latin typeface="Meiryo UI" panose="020B0604030504040204" pitchFamily="50" charset="-128"/>
                    <a:ea typeface="Meiryo UI" panose="020B0604030504040204" pitchFamily="50" charset="-128"/>
                  </a:rPr>
                  <a:t>29</a:t>
                </a:r>
                <a:r>
                  <a:rPr kumimoji="1" lang="ja-JP" altLang="en-US" sz="800" dirty="0" smtClean="0">
                    <a:solidFill>
                      <a:schemeClr val="tx2"/>
                    </a:solidFill>
                    <a:latin typeface="Meiryo UI" panose="020B0604030504040204" pitchFamily="50" charset="-128"/>
                    <a:ea typeface="Meiryo UI" panose="020B0604030504040204" pitchFamily="50" charset="-128"/>
                  </a:rPr>
                  <a:t>年法改正により技能実習</a:t>
                </a:r>
                <a:r>
                  <a:rPr kumimoji="1" lang="en-US" altLang="ja-JP" sz="800" dirty="0" smtClean="0">
                    <a:solidFill>
                      <a:schemeClr val="tx2"/>
                    </a:solidFill>
                    <a:latin typeface="Meiryo UI" panose="020B0604030504040204" pitchFamily="50" charset="-128"/>
                    <a:ea typeface="Meiryo UI" panose="020B0604030504040204" pitchFamily="50" charset="-128"/>
                  </a:rPr>
                  <a:t>3</a:t>
                </a:r>
                <a:r>
                  <a:rPr kumimoji="1" lang="ja-JP" altLang="en-US" sz="800" dirty="0" smtClean="0">
                    <a:solidFill>
                      <a:schemeClr val="tx2"/>
                    </a:solidFill>
                    <a:latin typeface="Meiryo UI" panose="020B0604030504040204" pitchFamily="50" charset="-128"/>
                    <a:ea typeface="Meiryo UI" panose="020B0604030504040204" pitchFamily="50" charset="-128"/>
                  </a:rPr>
                  <a:t>号が創設</a:t>
                </a:r>
                <a:endParaRPr kumimoji="1" lang="en-US" altLang="ja-JP" sz="800" dirty="0" smtClean="0">
                  <a:solidFill>
                    <a:schemeClr val="tx2"/>
                  </a:solidFill>
                  <a:latin typeface="Meiryo UI" panose="020B0604030504040204" pitchFamily="50" charset="-128"/>
                  <a:ea typeface="Meiryo UI" panose="020B0604030504040204" pitchFamily="50" charset="-128"/>
                </a:endParaRPr>
              </a:p>
            </p:txBody>
          </p:sp>
          <p:sp>
            <p:nvSpPr>
              <p:cNvPr id="30" name="角丸四角形 29"/>
              <p:cNvSpPr/>
              <p:nvPr/>
            </p:nvSpPr>
            <p:spPr>
              <a:xfrm>
                <a:off x="8401792" y="2301421"/>
                <a:ext cx="2756970" cy="738868"/>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1050" b="1" dirty="0" smtClean="0">
                    <a:solidFill>
                      <a:schemeClr val="tx2"/>
                    </a:solidFill>
                    <a:latin typeface="Meiryo UI" panose="020B0604030504040204" pitchFamily="50" charset="-128"/>
                    <a:ea typeface="Meiryo UI" panose="020B0604030504040204" pitchFamily="50" charset="-128"/>
                  </a:rPr>
                  <a:t>⑤資格外活動</a:t>
                </a:r>
                <a:r>
                  <a:rPr kumimoji="1" lang="ja-JP" altLang="en-US" sz="800" dirty="0" smtClean="0">
                    <a:solidFill>
                      <a:schemeClr val="tx2"/>
                    </a:solidFill>
                    <a:latin typeface="Meiryo UI" panose="020B0604030504040204" pitchFamily="50" charset="-128"/>
                    <a:ea typeface="Meiryo UI" panose="020B0604030504040204" pitchFamily="50" charset="-128"/>
                  </a:rPr>
                  <a:t>（留学生アルバイト等）</a:t>
                </a:r>
                <a:r>
                  <a:rPr kumimoji="1" lang="ja-JP" altLang="en-US" sz="1050" b="1" dirty="0" smtClean="0">
                    <a:solidFill>
                      <a:schemeClr val="tx2"/>
                    </a:solidFill>
                    <a:latin typeface="Meiryo UI" panose="020B0604030504040204" pitchFamily="50" charset="-128"/>
                    <a:ea typeface="Meiryo UI" panose="020B0604030504040204" pitchFamily="50" charset="-128"/>
                  </a:rPr>
                  <a:t>　</a:t>
                </a:r>
                <a:r>
                  <a:rPr kumimoji="1" lang="en-US" altLang="ja-JP" sz="1050" b="1" dirty="0" smtClean="0">
                    <a:solidFill>
                      <a:schemeClr val="tx2"/>
                    </a:solidFill>
                    <a:latin typeface="Meiryo UI" panose="020B0604030504040204" pitchFamily="50" charset="-128"/>
                    <a:ea typeface="Meiryo UI" panose="020B0604030504040204" pitchFamily="50" charset="-128"/>
                  </a:rPr>
                  <a:t>31,220</a:t>
                </a:r>
                <a:r>
                  <a:rPr kumimoji="1" lang="ja-JP" altLang="en-US" sz="1050" b="1" dirty="0" smtClean="0">
                    <a:solidFill>
                      <a:schemeClr val="tx2"/>
                    </a:solidFill>
                    <a:latin typeface="Meiryo UI" panose="020B0604030504040204" pitchFamily="50" charset="-128"/>
                    <a:ea typeface="Meiryo UI" panose="020B0604030504040204" pitchFamily="50" charset="-128"/>
                  </a:rPr>
                  <a:t>人</a:t>
                </a:r>
                <a:endParaRPr kumimoji="1" lang="en-US" altLang="ja-JP" sz="1050" b="1"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・本来の在留資格の活動を阻害しない範囲（週</a:t>
                </a:r>
                <a:r>
                  <a:rPr kumimoji="1" lang="en-US" altLang="ja-JP" sz="800" dirty="0" smtClean="0">
                    <a:solidFill>
                      <a:schemeClr val="tx2"/>
                    </a:solidFill>
                    <a:latin typeface="Meiryo UI" panose="020B0604030504040204" pitchFamily="50" charset="-128"/>
                    <a:ea typeface="Meiryo UI" panose="020B0604030504040204" pitchFamily="50" charset="-128"/>
                  </a:rPr>
                  <a:t>28</a:t>
                </a:r>
                <a:r>
                  <a:rPr kumimoji="1" lang="ja-JP" altLang="en-US" sz="800" dirty="0" smtClean="0">
                    <a:solidFill>
                      <a:schemeClr val="tx2"/>
                    </a:solidFill>
                    <a:latin typeface="Meiryo UI" panose="020B0604030504040204" pitchFamily="50" charset="-128"/>
                    <a:ea typeface="Meiryo UI" panose="020B0604030504040204" pitchFamily="50" charset="-128"/>
                  </a:rPr>
                  <a:t>時間以内</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en-US" altLang="ja-JP" sz="800" dirty="0">
                    <a:solidFill>
                      <a:schemeClr val="tx2"/>
                    </a:solidFill>
                    <a:latin typeface="Meiryo UI" panose="020B0604030504040204" pitchFamily="50" charset="-128"/>
                    <a:ea typeface="Meiryo UI" panose="020B0604030504040204" pitchFamily="50" charset="-128"/>
                  </a:rPr>
                  <a:t> </a:t>
                </a:r>
                <a:r>
                  <a:rPr kumimoji="1" lang="ja-JP" altLang="en-US" sz="800" dirty="0" smtClean="0">
                    <a:solidFill>
                      <a:schemeClr val="tx2"/>
                    </a:solidFill>
                    <a:latin typeface="Meiryo UI" panose="020B0604030504040204" pitchFamily="50" charset="-128"/>
                    <a:ea typeface="Meiryo UI" panose="020B0604030504040204" pitchFamily="50" charset="-128"/>
                  </a:rPr>
                  <a:t>等）で相当と認められる場合に活動可能</a:t>
                </a:r>
                <a:endParaRPr kumimoji="1" lang="en-US" altLang="ja-JP" sz="800" dirty="0" smtClean="0">
                  <a:solidFill>
                    <a:schemeClr val="tx2"/>
                  </a:solidFill>
                  <a:latin typeface="Meiryo UI" panose="020B0604030504040204" pitchFamily="50" charset="-128"/>
                  <a:ea typeface="Meiryo UI" panose="020B0604030504040204" pitchFamily="50" charset="-128"/>
                </a:endParaRPr>
              </a:p>
            </p:txBody>
          </p:sp>
        </p:grpSp>
        <p:sp>
          <p:nvSpPr>
            <p:cNvPr id="25" name="テキスト ボックス 24"/>
            <p:cNvSpPr txBox="1"/>
            <p:nvPr/>
          </p:nvSpPr>
          <p:spPr>
            <a:xfrm>
              <a:off x="7710449" y="1555475"/>
              <a:ext cx="1525549" cy="253916"/>
            </a:xfrm>
            <a:prstGeom prst="rect">
              <a:avLst/>
            </a:prstGeom>
            <a:noFill/>
          </p:spPr>
          <p:txBody>
            <a:bodyPr wrap="square" rtlCol="0">
              <a:spAutoFit/>
            </a:bodyPr>
            <a:lstStyle/>
            <a:p>
              <a:pPr algn="ctr"/>
              <a:r>
                <a:rPr kumimoji="1" lang="en-US" altLang="ja-JP" sz="1050" b="1"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在留資格別内訳</a:t>
              </a:r>
              <a:r>
                <a:rPr kumimoji="1" lang="en-US" altLang="ja-JP" sz="1050" b="1" dirty="0" smtClean="0">
                  <a:latin typeface="Meiryo UI" panose="020B0604030504040204" pitchFamily="50" charset="-128"/>
                  <a:ea typeface="Meiryo UI" panose="020B0604030504040204" pitchFamily="50" charset="-128"/>
                </a:rPr>
                <a:t>】</a:t>
              </a:r>
              <a:endParaRPr kumimoji="1" lang="en-US" altLang="ja-JP" sz="1050" b="1" dirty="0">
                <a:latin typeface="Meiryo UI" panose="020B0604030504040204" pitchFamily="50" charset="-128"/>
                <a:ea typeface="Meiryo UI" panose="020B0604030504040204" pitchFamily="50" charset="-128"/>
              </a:endParaRPr>
            </a:p>
          </p:txBody>
        </p:sp>
        <p:sp>
          <p:nvSpPr>
            <p:cNvPr id="26" name="角丸四角形 25"/>
            <p:cNvSpPr/>
            <p:nvPr/>
          </p:nvSpPr>
          <p:spPr>
            <a:xfrm>
              <a:off x="7082827" y="4662959"/>
              <a:ext cx="2756970" cy="738868"/>
            </a:xfrm>
            <a:prstGeom prst="roundRect">
              <a:avLst/>
            </a:prstGeom>
            <a:solidFill>
              <a:schemeClr val="accent2">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ja-JP" altLang="en-US" sz="1050" b="1" spc="-10" dirty="0" smtClean="0">
                  <a:solidFill>
                    <a:schemeClr val="tx2"/>
                  </a:solidFill>
                  <a:latin typeface="Meiryo UI" panose="020B0604030504040204" pitchFamily="50" charset="-128"/>
                  <a:ea typeface="Meiryo UI" panose="020B0604030504040204" pitchFamily="50" charset="-128"/>
                </a:rPr>
                <a:t>②専門的・技術的分野の在留資格</a:t>
              </a:r>
              <a:r>
                <a:rPr kumimoji="1" lang="ja-JP" altLang="en-US" sz="1050" b="1" spc="-10" dirty="0">
                  <a:solidFill>
                    <a:schemeClr val="tx2"/>
                  </a:solidFill>
                  <a:latin typeface="Meiryo UI" panose="020B0604030504040204" pitchFamily="50" charset="-128"/>
                  <a:ea typeface="Meiryo UI" panose="020B0604030504040204" pitchFamily="50" charset="-128"/>
                </a:rPr>
                <a:t> </a:t>
              </a:r>
              <a:r>
                <a:rPr kumimoji="1" lang="en-US" altLang="ja-JP" sz="1050" b="1" spc="-10" dirty="0" smtClean="0">
                  <a:solidFill>
                    <a:schemeClr val="tx2"/>
                  </a:solidFill>
                  <a:latin typeface="Meiryo UI" panose="020B0604030504040204" pitchFamily="50" charset="-128"/>
                  <a:ea typeface="Meiryo UI" panose="020B0604030504040204" pitchFamily="50" charset="-128"/>
                </a:rPr>
                <a:t>25,816</a:t>
              </a:r>
              <a:r>
                <a:rPr kumimoji="1" lang="ja-JP" altLang="en-US" sz="1050" b="1" spc="-10" dirty="0" smtClean="0">
                  <a:solidFill>
                    <a:schemeClr val="tx2"/>
                  </a:solidFill>
                  <a:latin typeface="Meiryo UI" panose="020B0604030504040204" pitchFamily="50" charset="-128"/>
                  <a:ea typeface="Meiryo UI" panose="020B0604030504040204" pitchFamily="50" charset="-128"/>
                </a:rPr>
                <a:t>人</a:t>
              </a:r>
              <a:endParaRPr kumimoji="1" lang="en-US" altLang="ja-JP" sz="1050" b="1" spc="-10" dirty="0" smtClean="0">
                <a:solidFill>
                  <a:schemeClr val="tx2"/>
                </a:solidFill>
                <a:latin typeface="Meiryo UI" panose="020B0604030504040204" pitchFamily="50" charset="-128"/>
                <a:ea typeface="Meiryo UI" panose="020B0604030504040204" pitchFamily="50" charset="-128"/>
              </a:endParaRPr>
            </a:p>
            <a:p>
              <a:r>
                <a:rPr kumimoji="1" lang="ja-JP" altLang="en-US" sz="800" dirty="0" smtClean="0">
                  <a:solidFill>
                    <a:schemeClr val="tx2"/>
                  </a:solidFill>
                  <a:latin typeface="Meiryo UI" panose="020B0604030504040204" pitchFamily="50" charset="-128"/>
                  <a:ea typeface="Meiryo UI" panose="020B0604030504040204" pitchFamily="50" charset="-128"/>
                </a:rPr>
                <a:t>・「教授」「芸術」「宗教」「報道」「高度専門職」「経営・監理」</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ja-JP" altLang="en-US" sz="800" dirty="0">
                  <a:solidFill>
                    <a:schemeClr val="tx2"/>
                  </a:solidFill>
                  <a:latin typeface="Meiryo UI" panose="020B0604030504040204" pitchFamily="50" charset="-128"/>
                  <a:ea typeface="Meiryo UI" panose="020B0604030504040204" pitchFamily="50" charset="-128"/>
                </a:rPr>
                <a:t>　</a:t>
              </a:r>
              <a:r>
                <a:rPr kumimoji="1" lang="ja-JP" altLang="en-US" sz="800" dirty="0" smtClean="0">
                  <a:solidFill>
                    <a:schemeClr val="tx2"/>
                  </a:solidFill>
                  <a:latin typeface="Meiryo UI" panose="020B0604030504040204" pitchFamily="50" charset="-128"/>
                  <a:ea typeface="Meiryo UI" panose="020B0604030504040204" pitchFamily="50" charset="-128"/>
                </a:rPr>
                <a:t>「法律・会計業務」「医療」「介護」「研究」「「教育」</a:t>
              </a:r>
              <a:endParaRPr kumimoji="1" lang="en-US" altLang="ja-JP" sz="800" dirty="0" smtClean="0">
                <a:solidFill>
                  <a:schemeClr val="tx2"/>
                </a:solidFill>
                <a:latin typeface="Meiryo UI" panose="020B0604030504040204" pitchFamily="50" charset="-128"/>
                <a:ea typeface="Meiryo UI" panose="020B0604030504040204" pitchFamily="50" charset="-128"/>
              </a:endParaRPr>
            </a:p>
            <a:p>
              <a:r>
                <a:rPr kumimoji="1" lang="ja-JP" altLang="en-US" sz="800" dirty="0">
                  <a:solidFill>
                    <a:schemeClr val="tx2"/>
                  </a:solidFill>
                  <a:latin typeface="Meiryo UI" panose="020B0604030504040204" pitchFamily="50" charset="-128"/>
                  <a:ea typeface="Meiryo UI" panose="020B0604030504040204" pitchFamily="50" charset="-128"/>
                </a:rPr>
                <a:t>　</a:t>
              </a:r>
              <a:r>
                <a:rPr kumimoji="1" lang="ja-JP" altLang="en-US" sz="800" b="1" u="sng" dirty="0" smtClean="0">
                  <a:solidFill>
                    <a:schemeClr val="tx2"/>
                  </a:solidFill>
                  <a:latin typeface="Meiryo UI" panose="020B0604030504040204" pitchFamily="50" charset="-128"/>
                  <a:ea typeface="Meiryo UI" panose="020B0604030504040204" pitchFamily="50" charset="-128"/>
                </a:rPr>
                <a:t>「技術・人文知識・国際業務」</a:t>
              </a:r>
              <a:r>
                <a:rPr kumimoji="1" lang="ja-JP" altLang="en-US" sz="800" dirty="0" smtClean="0">
                  <a:solidFill>
                    <a:schemeClr val="tx2"/>
                  </a:solidFill>
                  <a:latin typeface="Meiryo UI" panose="020B0604030504040204" pitchFamily="50" charset="-128"/>
                  <a:ea typeface="Meiryo UI" panose="020B0604030504040204" pitchFamily="50" charset="-128"/>
                </a:rPr>
                <a:t>「企業内転勤」「興行」「技能」</a:t>
              </a:r>
              <a:endParaRPr kumimoji="1" lang="en-US" altLang="ja-JP" sz="800" dirty="0" smtClean="0">
                <a:solidFill>
                  <a:schemeClr val="tx2"/>
                </a:solidFill>
                <a:latin typeface="Meiryo UI" panose="020B0604030504040204" pitchFamily="50" charset="-128"/>
                <a:ea typeface="Meiryo UI" panose="020B0604030504040204" pitchFamily="50" charset="-128"/>
              </a:endParaRPr>
            </a:p>
          </p:txBody>
        </p:sp>
      </p:grpSp>
      <p:graphicFrame>
        <p:nvGraphicFramePr>
          <p:cNvPr id="31" name="グラフ 30"/>
          <p:cNvGraphicFramePr>
            <a:graphicFrameLocks/>
          </p:cNvGraphicFramePr>
          <p:nvPr>
            <p:extLst>
              <p:ext uri="{D42A27DB-BD31-4B8C-83A1-F6EECF244321}">
                <p14:modId xmlns:p14="http://schemas.microsoft.com/office/powerpoint/2010/main" val="3323204904"/>
              </p:ext>
            </p:extLst>
          </p:nvPr>
        </p:nvGraphicFramePr>
        <p:xfrm>
          <a:off x="420012" y="1186069"/>
          <a:ext cx="6789499" cy="51698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3" name="グラフ 32"/>
          <p:cNvGraphicFramePr>
            <a:graphicFrameLocks/>
          </p:cNvGraphicFramePr>
          <p:nvPr>
            <p:extLst>
              <p:ext uri="{D42A27DB-BD31-4B8C-83A1-F6EECF244321}">
                <p14:modId xmlns:p14="http://schemas.microsoft.com/office/powerpoint/2010/main" val="768169674"/>
              </p:ext>
            </p:extLst>
          </p:nvPr>
        </p:nvGraphicFramePr>
        <p:xfrm>
          <a:off x="84812" y="1379892"/>
          <a:ext cx="7039887" cy="5947049"/>
        </p:xfrm>
        <a:graphic>
          <a:graphicData uri="http://schemas.openxmlformats.org/drawingml/2006/chart">
            <c:chart xmlns:c="http://schemas.openxmlformats.org/drawingml/2006/chart" xmlns:r="http://schemas.openxmlformats.org/officeDocument/2006/relationships" r:id="rId3"/>
          </a:graphicData>
        </a:graphic>
      </p:graphicFrame>
      <p:sp>
        <p:nvSpPr>
          <p:cNvPr id="34" name="テキスト ボックス 33"/>
          <p:cNvSpPr txBox="1"/>
          <p:nvPr/>
        </p:nvSpPr>
        <p:spPr>
          <a:xfrm>
            <a:off x="726783" y="3263162"/>
            <a:ext cx="1423989" cy="338554"/>
          </a:xfrm>
          <a:prstGeom prst="rect">
            <a:avLst/>
          </a:prstGeom>
          <a:noFill/>
          <a:ln>
            <a:solidFill>
              <a:schemeClr val="accent1"/>
            </a:solidFill>
          </a:ln>
        </p:spPr>
        <p:txBody>
          <a:bodyPr wrap="square" rtlCol="0">
            <a:spAutoFit/>
          </a:bodyPr>
          <a:lstStyle/>
          <a:p>
            <a:pPr algn="ctr"/>
            <a:r>
              <a:rPr kumimoji="1" lang="ja-JP" altLang="en-US" sz="800" b="1" dirty="0" smtClean="0">
                <a:latin typeface="Meiryo UI" panose="020B0604030504040204" pitchFamily="50" charset="-128"/>
                <a:ea typeface="Meiryo UI" panose="020B0604030504040204" pitchFamily="50" charset="-128"/>
              </a:rPr>
              <a:t>全体就業者数のうち、</a:t>
            </a:r>
            <a:endParaRPr kumimoji="1" lang="en-US" altLang="ja-JP" sz="800" b="1" dirty="0" smtClean="0">
              <a:latin typeface="Meiryo UI" panose="020B0604030504040204" pitchFamily="50" charset="-128"/>
              <a:ea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rPr>
              <a:t>外国人が占める割合（％）</a:t>
            </a:r>
            <a:endParaRPr kumimoji="1" lang="ja-JP" altLang="en-US" sz="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94662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３</a:t>
            </a:r>
            <a:r>
              <a:rPr lang="ja-JP" altLang="en-US" sz="1800" dirty="0">
                <a:solidFill>
                  <a:schemeClr val="bg1"/>
                </a:solidFill>
                <a:latin typeface="Meiryo UI" panose="020B0604030504040204" pitchFamily="50" charset="-128"/>
                <a:ea typeface="Meiryo UI" panose="020B0604030504040204" pitchFamily="50" charset="-128"/>
              </a:rPr>
              <a:t>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（６）国際化への対応（国際会議の開催状況）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517608"/>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国際</a:t>
            </a:r>
            <a:r>
              <a:rPr kumimoji="1" lang="ja-JP" altLang="en-US" sz="1400" dirty="0">
                <a:latin typeface="UD デジタル 教科書体 NK-R" panose="02020400000000000000" pitchFamily="18" charset="-128"/>
                <a:ea typeface="UD デジタル 教科書体 NK-R" panose="02020400000000000000" pitchFamily="18" charset="-128"/>
              </a:rPr>
              <a:t>会議開催件数</a:t>
            </a:r>
            <a:r>
              <a:rPr kumimoji="1" lang="ja-JP" altLang="en-US" sz="1400" dirty="0" smtClean="0">
                <a:latin typeface="UD デジタル 教科書体 NK-R" panose="02020400000000000000" pitchFamily="18" charset="-128"/>
                <a:ea typeface="UD デジタル 教科書体 NK-R" panose="02020400000000000000" pitchFamily="18" charset="-128"/>
              </a:rPr>
              <a:t>は、東京や福岡、京都を下回っている状況。</a:t>
            </a:r>
            <a:endParaRPr kumimoji="1" lang="ja-JP" altLang="en-US"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2019</a:t>
            </a:r>
            <a:r>
              <a:rPr kumimoji="1" lang="ja-JP" altLang="en-US" sz="1400" dirty="0">
                <a:latin typeface="UD デジタル 教科書体 NK-R" panose="02020400000000000000" pitchFamily="18" charset="-128"/>
                <a:ea typeface="UD デジタル 教科書体 NK-R" panose="02020400000000000000" pitchFamily="18" charset="-128"/>
              </a:rPr>
              <a:t>年Ｇ</a:t>
            </a:r>
            <a:r>
              <a:rPr kumimoji="1" lang="en-US" altLang="ja-JP" sz="1400" dirty="0">
                <a:latin typeface="UD デジタル 教科書体 NK-R" panose="02020400000000000000" pitchFamily="18" charset="-128"/>
                <a:ea typeface="UD デジタル 教科書体 NK-R" panose="02020400000000000000" pitchFamily="18" charset="-128"/>
              </a:rPr>
              <a:t>20</a:t>
            </a:r>
            <a:r>
              <a:rPr kumimoji="1" lang="ja-JP" altLang="en-US" sz="1400" dirty="0">
                <a:latin typeface="UD デジタル 教科書体 NK-R" panose="02020400000000000000" pitchFamily="18" charset="-128"/>
                <a:ea typeface="UD デジタル 教科書体 NK-R" panose="02020400000000000000" pitchFamily="18" charset="-128"/>
              </a:rPr>
              <a:t>大阪サミットの開催を契機に、今後の国際会議の増加が期待される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現在</a:t>
            </a:r>
            <a:r>
              <a:rPr kumimoji="1" lang="ja-JP" altLang="en-US" sz="1400" dirty="0">
                <a:latin typeface="UD デジタル 教科書体 NK-R" panose="02020400000000000000" pitchFamily="18" charset="-128"/>
                <a:ea typeface="UD デジタル 教科書体 NK-R" panose="02020400000000000000" pitchFamily="18" charset="-128"/>
              </a:rPr>
              <a:t>、日本最大の複合</a:t>
            </a:r>
            <a:r>
              <a:rPr kumimoji="1" lang="en-US" altLang="ja-JP" sz="1400" dirty="0">
                <a:latin typeface="UD デジタル 教科書体 NK-R" panose="02020400000000000000" pitchFamily="18" charset="-128"/>
                <a:ea typeface="UD デジタル 教科書体 NK-R" panose="02020400000000000000" pitchFamily="18" charset="-128"/>
              </a:rPr>
              <a:t>MICE</a:t>
            </a:r>
            <a:r>
              <a:rPr kumimoji="1" lang="ja-JP" altLang="en-US" sz="1400" dirty="0">
                <a:latin typeface="UD デジタル 教科書体 NK-R" panose="02020400000000000000" pitchFamily="18" charset="-128"/>
                <a:ea typeface="UD デジタル 教科書体 NK-R" panose="02020400000000000000" pitchFamily="18" charset="-128"/>
              </a:rPr>
              <a:t>施設を</a:t>
            </a:r>
            <a:r>
              <a:rPr kumimoji="1" lang="ja-JP" altLang="en-US" sz="1400" dirty="0" smtClean="0">
                <a:latin typeface="UD デジタル 教科書体 NK-R" panose="02020400000000000000" pitchFamily="18" charset="-128"/>
                <a:ea typeface="UD デジタル 教科書体 NK-R" panose="02020400000000000000" pitchFamily="18" charset="-128"/>
              </a:rPr>
              <a:t>備えた</a:t>
            </a:r>
            <a:r>
              <a:rPr kumimoji="1" lang="en-US" altLang="ja-JP" sz="1400" dirty="0" smtClean="0">
                <a:latin typeface="UD デジタル 教科書体 NK-R" panose="02020400000000000000" pitchFamily="18" charset="-128"/>
                <a:ea typeface="UD デジタル 教科書体 NK-R" panose="02020400000000000000" pitchFamily="18" charset="-128"/>
              </a:rPr>
              <a:t>IR</a:t>
            </a:r>
            <a:r>
              <a:rPr kumimoji="1" lang="ja-JP" altLang="en-US" sz="1400" dirty="0" smtClean="0">
                <a:latin typeface="UD デジタル 教科書体 NK-R" panose="02020400000000000000" pitchFamily="18" charset="-128"/>
                <a:ea typeface="UD デジタル 教科書体 NK-R" panose="02020400000000000000" pitchFamily="18" charset="-128"/>
              </a:rPr>
              <a:t>の誘致の動きが進んでいる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309397" y="6275540"/>
            <a:ext cx="3805518" cy="230832"/>
          </a:xfrm>
          <a:prstGeom prst="rect">
            <a:avLst/>
          </a:prstGeom>
        </p:spPr>
        <p:txBody>
          <a:bodyPr wrap="square">
            <a:spAutoFit/>
          </a:bodyPr>
          <a:lstStyle/>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JNTO)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「国際会議統計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1741339276"/>
              </p:ext>
            </p:extLst>
          </p:nvPr>
        </p:nvGraphicFramePr>
        <p:xfrm>
          <a:off x="6759155" y="2263728"/>
          <a:ext cx="3027783" cy="2572766"/>
        </p:xfrm>
        <a:graphic>
          <a:graphicData uri="http://schemas.openxmlformats.org/drawingml/2006/table">
            <a:tbl>
              <a:tblPr firstRow="1" bandRow="1">
                <a:tableStyleId>{5C22544A-7EE6-4342-B048-85BDC9FD1C3A}</a:tableStyleId>
              </a:tblPr>
              <a:tblGrid>
                <a:gridCol w="956095">
                  <a:extLst>
                    <a:ext uri="{9D8B030D-6E8A-4147-A177-3AD203B41FA5}">
                      <a16:colId xmlns:a16="http://schemas.microsoft.com/office/drawing/2014/main" val="20000"/>
                    </a:ext>
                  </a:extLst>
                </a:gridCol>
                <a:gridCol w="2071688">
                  <a:extLst>
                    <a:ext uri="{9D8B030D-6E8A-4147-A177-3AD203B41FA5}">
                      <a16:colId xmlns:a16="http://schemas.microsoft.com/office/drawing/2014/main" val="20001"/>
                    </a:ext>
                  </a:extLst>
                </a:gridCol>
              </a:tblGrid>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開催時期</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会議場</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インテックス大阪</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参加国数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ヵ国・機関</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開催意義</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・「世界に貢献する大阪・関西」、</a:t>
                      </a:r>
                    </a:p>
                    <a:p>
                      <a:pPr marL="85725" indent="-85725" algn="l"/>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「安全・安心なまち大阪・関西」を世界に発信</a:t>
                      </a:r>
                    </a:p>
                    <a:p>
                      <a:pPr algn="l"/>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の戦略的誘致の推進</a:t>
                      </a:r>
                    </a:p>
                    <a:p>
                      <a:pPr algn="l"/>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・大阪・関西の知名度・都市格の向上</a:t>
                      </a:r>
                    </a:p>
                    <a:p>
                      <a:pPr algn="l"/>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・地域経済の活性化</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150019"/>
                  </a:ext>
                </a:extLst>
              </a:tr>
            </a:tbl>
          </a:graphicData>
        </a:graphic>
      </p:graphicFrame>
      <p:sp>
        <p:nvSpPr>
          <p:cNvPr id="15" name="正方形/長方形 14"/>
          <p:cNvSpPr/>
          <p:nvPr/>
        </p:nvSpPr>
        <p:spPr>
          <a:xfrm>
            <a:off x="6509123" y="1748488"/>
            <a:ext cx="3396877"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サミット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開催概要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3347" y="1720275"/>
            <a:ext cx="45953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108</a:t>
            </a: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9155" y="5054746"/>
            <a:ext cx="2264739" cy="1509826"/>
          </a:xfrm>
          <a:prstGeom prst="rect">
            <a:avLst/>
          </a:prstGeom>
        </p:spPr>
      </p:pic>
      <p:pic>
        <p:nvPicPr>
          <p:cNvPr id="7" name="図 6"/>
          <p:cNvPicPr>
            <a:picLocks noChangeAspect="1"/>
          </p:cNvPicPr>
          <p:nvPr/>
        </p:nvPicPr>
        <p:blipFill>
          <a:blip r:embed="rId3"/>
          <a:stretch>
            <a:fillRect/>
          </a:stretch>
        </p:blipFill>
        <p:spPr>
          <a:xfrm>
            <a:off x="132229" y="2182405"/>
            <a:ext cx="6376894" cy="3989795"/>
          </a:xfrm>
          <a:prstGeom prst="rect">
            <a:avLst/>
          </a:prstGeom>
        </p:spPr>
      </p:pic>
    </p:spTree>
    <p:extLst>
      <p:ext uri="{BB962C8B-B14F-4D97-AF65-F5344CB8AC3E}">
        <p14:creationId xmlns:p14="http://schemas.microsoft.com/office/powerpoint/2010/main" val="26382813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現在の大阪の位置・ポテンシャル（</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６</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）国際化への対応（近隣アジア諸国の</a:t>
            </a:r>
            <a:r>
              <a:rPr kumimoji="1" lang="en-US" altLang="ja-JP"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MICE</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施設との比較）</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テキスト ボックス 8"/>
          <p:cNvSpPr txBox="1"/>
          <p:nvPr/>
        </p:nvSpPr>
        <p:spPr>
          <a:xfrm>
            <a:off x="132229" y="510689"/>
            <a:ext cx="9641542"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インテックス</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は国内３位の規模を誇る大規模展示会・見本市の会場であり、Ｇ</a:t>
            </a:r>
            <a:r>
              <a:rPr kumimoji="1"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20</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大阪サミットの開催会場として使用されるとともに、大阪府立国際会議場は大阪を代表する国際会議場として、それぞれ大阪経済の発展や国際化を牽引。</a:t>
            </a:r>
            <a:endParaRPr kumimoji="1"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80975" lvl="0" indent="-180975" defTabSz="914400">
              <a:defRPr/>
            </a:pP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➢一方で、世界的な潮流となっている大規模ＭＩＣＥ開催に対応可能な一定規模の展示場・会議場が一体的に整備・運営されているＭＩＣＥ施設は不足。こうした中、現在</a:t>
            </a:r>
            <a:r>
              <a:rPr kumimoji="1" lang="ja-JP" altLang="en-US" sz="1400" dirty="0" err="1">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日本最大の複合</a:t>
            </a:r>
            <a:r>
              <a:rPr kumimoji="1"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MICE</a:t>
            </a: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施設を</a:t>
            </a:r>
            <a:r>
              <a:rPr kumimoji="1"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備えた</a:t>
            </a:r>
            <a:r>
              <a:rPr kumimoji="1" lang="en-US" altLang="ja-JP" sz="1400" dirty="0" smtClean="0">
                <a:solidFill>
                  <a:prstClr val="black"/>
                </a:solidFill>
                <a:latin typeface="UD デジタル 教科書体 NK-R" panose="02020400000000000000" pitchFamily="18" charset="-128"/>
                <a:ea typeface="UD デジタル 教科書体 NK-R" panose="02020400000000000000" pitchFamily="18" charset="-128"/>
              </a:rPr>
              <a:t>IR</a:t>
            </a:r>
            <a:r>
              <a:rPr kumimoji="1"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の</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誘致の動きが進んでいる。</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086492135"/>
              </p:ext>
            </p:extLst>
          </p:nvPr>
        </p:nvGraphicFramePr>
        <p:xfrm>
          <a:off x="88276" y="1539824"/>
          <a:ext cx="9729449" cy="5074920"/>
        </p:xfrm>
        <a:graphic>
          <a:graphicData uri="http://schemas.openxmlformats.org/drawingml/2006/table">
            <a:tbl>
              <a:tblPr firstRow="1" bandRow="1">
                <a:tableStyleId>{5C22544A-7EE6-4342-B048-85BDC9FD1C3A}</a:tableStyleId>
              </a:tblPr>
              <a:tblGrid>
                <a:gridCol w="1188477">
                  <a:extLst>
                    <a:ext uri="{9D8B030D-6E8A-4147-A177-3AD203B41FA5}">
                      <a16:colId xmlns:a16="http://schemas.microsoft.com/office/drawing/2014/main" val="679076636"/>
                    </a:ext>
                  </a:extLst>
                </a:gridCol>
                <a:gridCol w="1919833">
                  <a:extLst>
                    <a:ext uri="{9D8B030D-6E8A-4147-A177-3AD203B41FA5}">
                      <a16:colId xmlns:a16="http://schemas.microsoft.com/office/drawing/2014/main" val="4285470663"/>
                    </a:ext>
                  </a:extLst>
                </a:gridCol>
                <a:gridCol w="832513">
                  <a:extLst>
                    <a:ext uri="{9D8B030D-6E8A-4147-A177-3AD203B41FA5}">
                      <a16:colId xmlns:a16="http://schemas.microsoft.com/office/drawing/2014/main" val="1427931556"/>
                    </a:ext>
                  </a:extLst>
                </a:gridCol>
                <a:gridCol w="1392072">
                  <a:extLst>
                    <a:ext uri="{9D8B030D-6E8A-4147-A177-3AD203B41FA5}">
                      <a16:colId xmlns:a16="http://schemas.microsoft.com/office/drawing/2014/main" val="2666809425"/>
                    </a:ext>
                  </a:extLst>
                </a:gridCol>
                <a:gridCol w="1593992">
                  <a:extLst>
                    <a:ext uri="{9D8B030D-6E8A-4147-A177-3AD203B41FA5}">
                      <a16:colId xmlns:a16="http://schemas.microsoft.com/office/drawing/2014/main" val="4291096862"/>
                    </a:ext>
                  </a:extLst>
                </a:gridCol>
                <a:gridCol w="757238">
                  <a:extLst>
                    <a:ext uri="{9D8B030D-6E8A-4147-A177-3AD203B41FA5}">
                      <a16:colId xmlns:a16="http://schemas.microsoft.com/office/drawing/2014/main" val="1583000448"/>
                    </a:ext>
                  </a:extLst>
                </a:gridCol>
                <a:gridCol w="2045324">
                  <a:extLst>
                    <a:ext uri="{9D8B030D-6E8A-4147-A177-3AD203B41FA5}">
                      <a16:colId xmlns:a16="http://schemas.microsoft.com/office/drawing/2014/main" val="4251352027"/>
                    </a:ext>
                  </a:extLst>
                </a:gridCol>
              </a:tblGrid>
              <a:tr h="302555">
                <a:tc>
                  <a:txBody>
                    <a:bodyPr/>
                    <a:lstStyle/>
                    <a:p>
                      <a:pPr algn="ctr"/>
                      <a:r>
                        <a:rPr kumimoji="1" lang="ja-JP" altLang="en-US" sz="1100" dirty="0" smtClean="0">
                          <a:latin typeface="Meiryo UI" panose="020B0604030504040204" pitchFamily="50" charset="-128"/>
                          <a:ea typeface="Meiryo UI" panose="020B0604030504040204" pitchFamily="50" charset="-128"/>
                        </a:rPr>
                        <a:t>国　名</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latin typeface="Meiryo UI" panose="020B0604030504040204" pitchFamily="50" charset="-128"/>
                          <a:ea typeface="Meiryo UI" panose="020B0604030504040204" pitchFamily="50" charset="-128"/>
                        </a:rPr>
                        <a:t>施設名</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latin typeface="Meiryo UI" panose="020B0604030504040204" pitchFamily="50" charset="-128"/>
                          <a:ea typeface="Meiryo UI" panose="020B0604030504040204" pitchFamily="50" charset="-128"/>
                        </a:rPr>
                        <a:t>開業年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latin typeface="Meiryo UI" panose="020B0604030504040204" pitchFamily="50" charset="-128"/>
                          <a:ea typeface="Meiryo UI" panose="020B0604030504040204" pitchFamily="50" charset="-128"/>
                        </a:rPr>
                        <a:t>展示面積</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latin typeface="Meiryo UI" panose="020B0604030504040204" pitchFamily="50" charset="-128"/>
                          <a:ea typeface="Meiryo UI" panose="020B0604030504040204" pitchFamily="50" charset="-128"/>
                        </a:rPr>
                        <a:t>最大収容人数</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（会議室）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latin typeface="Meiryo UI" panose="020B0604030504040204" pitchFamily="50" charset="-128"/>
                          <a:ea typeface="Meiryo UI" panose="020B0604030504040204" pitchFamily="50" charset="-128"/>
                        </a:rPr>
                        <a:t>会議室数</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smtClean="0">
                          <a:latin typeface="Meiryo UI" panose="020B0604030504040204" pitchFamily="50" charset="-128"/>
                          <a:ea typeface="Meiryo UI" panose="020B0604030504040204" pitchFamily="50" charset="-128"/>
                        </a:rPr>
                        <a:t>その他</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456974"/>
                  </a:ext>
                </a:extLst>
              </a:tr>
              <a:tr h="0">
                <a:tc rowSpan="8">
                  <a:txBody>
                    <a:bodyPr/>
                    <a:lstStyle/>
                    <a:p>
                      <a:pPr algn="ctr"/>
                      <a:r>
                        <a:rPr kumimoji="1" lang="ja-JP" altLang="en-US" sz="1100" dirty="0" smtClean="0">
                          <a:latin typeface="Meiryo UI" panose="020B0604030504040204" pitchFamily="50" charset="-128"/>
                          <a:ea typeface="Meiryo UI" panose="020B0604030504040204" pitchFamily="50" charset="-128"/>
                        </a:rPr>
                        <a:t>日　本</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大阪府立国際会議場</a:t>
                      </a:r>
                      <a:endParaRPr kumimoji="1" lang="en-US" altLang="ja-JP" sz="1100" dirty="0" smtClean="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2000</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2,600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2,754</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27</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73571208"/>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インテックス大阪</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1985</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Meiryo UI" panose="020B0604030504040204" pitchFamily="50" charset="-128"/>
                          <a:ea typeface="Meiryo UI" panose="020B0604030504040204" pitchFamily="50" charset="-128"/>
                        </a:rPr>
                        <a:t>70,078</a:t>
                      </a:r>
                      <a:r>
                        <a:rPr kumimoji="1" lang="ja-JP" altLang="en-US" sz="11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300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25</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60961487"/>
                  </a:ext>
                </a:extLst>
              </a:tr>
              <a:tr h="0">
                <a:tc vMerge="1">
                  <a:txBody>
                    <a:bodyPr/>
                    <a:lstStyle/>
                    <a:p>
                      <a:endParaRPr kumimoji="1" lang="ja-JP" altLang="en-US"/>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大阪ＩＲ（夢洲）</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ー</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Meiryo UI" panose="020B0604030504040204" pitchFamily="50" charset="-128"/>
                          <a:ea typeface="Meiryo UI" panose="020B0604030504040204" pitchFamily="50" charset="-128"/>
                        </a:rPr>
                        <a:t>100,000</a:t>
                      </a:r>
                      <a:r>
                        <a:rPr kumimoji="1" lang="ja-JP" altLang="en-US" sz="1100" dirty="0" smtClean="0">
                          <a:latin typeface="Meiryo UI" panose="020B0604030504040204" pitchFamily="50" charset="-128"/>
                          <a:ea typeface="Meiryo UI" panose="020B0604030504040204" pitchFamily="50" charset="-128"/>
                        </a:rPr>
                        <a:t>㎡以上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latin typeface="Meiryo UI" panose="020B0604030504040204" pitchFamily="50" charset="-128"/>
                          <a:ea typeface="Meiryo UI" panose="020B0604030504040204" pitchFamily="50" charset="-128"/>
                        </a:rPr>
                        <a:t>6,000</a:t>
                      </a:r>
                      <a:r>
                        <a:rPr kumimoji="1" lang="ja-JP" altLang="en-US" sz="1100" dirty="0" smtClean="0">
                          <a:latin typeface="Meiryo UI" panose="020B0604030504040204" pitchFamily="50" charset="-128"/>
                          <a:ea typeface="Meiryo UI" panose="020B0604030504040204" pitchFamily="50" charset="-128"/>
                        </a:rPr>
                        <a:t>人以上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r>
                        <a:rPr kumimoji="1" lang="ja-JP" altLang="en-US" sz="1100" dirty="0" err="1" smtClean="0">
                          <a:latin typeface="Meiryo UI" panose="020B0604030504040204" pitchFamily="50" charset="-128"/>
                          <a:ea typeface="Meiryo UI" panose="020B0604030504040204" pitchFamily="50" charset="-128"/>
                        </a:rPr>
                        <a:t>ー</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kumimoji="1" lang="ja-JP" altLang="en-US" sz="1100" dirty="0" smtClean="0">
                          <a:latin typeface="Meiryo UI" panose="020B0604030504040204" pitchFamily="50" charset="-128"/>
                          <a:ea typeface="Meiryo UI" panose="020B0604030504040204" pitchFamily="50" charset="-128"/>
                        </a:rPr>
                        <a:t>左記は基本構想段階のデータ</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393217077"/>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国立京都国際会館</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1966</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5,000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1,840</a:t>
                      </a:r>
                      <a:r>
                        <a:rPr kumimoji="1" lang="ja-JP" altLang="en-US" sz="1100" dirty="0" smtClean="0">
                          <a:latin typeface="Meiryo UI" panose="020B0604030504040204" pitchFamily="50" charset="-128"/>
                          <a:ea typeface="Meiryo UI" panose="020B0604030504040204" pitchFamily="50" charset="-128"/>
                        </a:rPr>
                        <a:t>人（固定席）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60</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8353071"/>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東京ビッグサイト</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1996</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11,5420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1,000</a:t>
                      </a:r>
                      <a:r>
                        <a:rPr kumimoji="1" lang="ja-JP" altLang="en-US" sz="1100" dirty="0" smtClean="0">
                          <a:latin typeface="Meiryo UI" panose="020B0604030504040204" pitchFamily="50" charset="-128"/>
                          <a:ea typeface="Meiryo UI" panose="020B0604030504040204" pitchFamily="50" charset="-128"/>
                        </a:rPr>
                        <a:t>人（固定席）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20</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261711"/>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東京国際フォーラム</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2003</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5,000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5,012</a:t>
                      </a:r>
                      <a:r>
                        <a:rPr kumimoji="1" lang="ja-JP" altLang="en-US" sz="1100" dirty="0" smtClean="0">
                          <a:latin typeface="Meiryo UI" panose="020B0604030504040204" pitchFamily="50" charset="-128"/>
                          <a:ea typeface="Meiryo UI" panose="020B0604030504040204" pitchFamily="50" charset="-128"/>
                        </a:rPr>
                        <a:t>人（固定席）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30</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6998626"/>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パシフィコ横浜</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1991</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20,000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5,002</a:t>
                      </a:r>
                      <a:r>
                        <a:rPr kumimoji="1" lang="ja-JP" altLang="en-US" sz="1100" dirty="0" smtClean="0">
                          <a:latin typeface="Meiryo UI" panose="020B0604030504040204" pitchFamily="50" charset="-128"/>
                          <a:ea typeface="Meiryo UI" panose="020B0604030504040204" pitchFamily="50" charset="-128"/>
                        </a:rPr>
                        <a:t>人（固定席）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50</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latin typeface="Meiryo UI" panose="020B0604030504040204" pitchFamily="50" charset="-128"/>
                          <a:ea typeface="Meiryo UI" panose="020B0604030504040204" pitchFamily="50" charset="-128"/>
                        </a:rPr>
                        <a:t>パシフィコ横浜ノース開業予定（</a:t>
                      </a:r>
                      <a:r>
                        <a:rPr kumimoji="1" lang="en-US" altLang="ja-JP" sz="1100" dirty="0" smtClean="0">
                          <a:latin typeface="Meiryo UI" panose="020B0604030504040204" pitchFamily="50" charset="-128"/>
                          <a:ea typeface="Meiryo UI" panose="020B0604030504040204" pitchFamily="50" charset="-128"/>
                        </a:rPr>
                        <a:t>2020</a:t>
                      </a:r>
                      <a:r>
                        <a:rPr kumimoji="1" lang="ja-JP" altLang="en-US" sz="1100" dirty="0" smtClean="0">
                          <a:latin typeface="Meiryo UI" panose="020B0604030504040204" pitchFamily="50" charset="-128"/>
                          <a:ea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rPr>
                        <a:t>4</a:t>
                      </a:r>
                      <a:r>
                        <a:rPr kumimoji="1" lang="ja-JP" altLang="en-US" sz="1100" dirty="0" smtClean="0">
                          <a:latin typeface="Meiryo UI" panose="020B0604030504040204" pitchFamily="50" charset="-128"/>
                          <a:ea typeface="Meiryo UI" panose="020B0604030504040204" pitchFamily="50" charset="-128"/>
                        </a:rPr>
                        <a:t>月</a:t>
                      </a:r>
                      <a:r>
                        <a:rPr kumimoji="1" lang="en-US" altLang="ja-JP" sz="1100" dirty="0" smtClean="0">
                          <a:latin typeface="Meiryo UI" panose="020B0604030504040204" pitchFamily="50" charset="-128"/>
                          <a:ea typeface="Meiryo UI" panose="020B0604030504040204" pitchFamily="50" charset="-128"/>
                        </a:rPr>
                        <a:t>24</a:t>
                      </a:r>
                      <a:r>
                        <a:rPr kumimoji="1" lang="ja-JP" altLang="en-US" sz="1100" dirty="0" smtClean="0">
                          <a:latin typeface="Meiryo UI" panose="020B0604030504040204" pitchFamily="50" charset="-128"/>
                          <a:ea typeface="Meiryo UI" panose="020B0604030504040204" pitchFamily="50" charset="-128"/>
                        </a:rPr>
                        <a:t>日）</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7549884"/>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幕張メッセ</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1989</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72,000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1,664</a:t>
                      </a:r>
                      <a:r>
                        <a:rPr kumimoji="1" lang="ja-JP" altLang="en-US" sz="1100" dirty="0" smtClean="0">
                          <a:latin typeface="Meiryo UI" panose="020B0604030504040204" pitchFamily="50" charset="-128"/>
                          <a:ea typeface="Meiryo UI" panose="020B0604030504040204" pitchFamily="50" charset="-128"/>
                        </a:rPr>
                        <a:t>人（可動式）</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20</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436388"/>
                  </a:ext>
                </a:extLst>
              </a:tr>
              <a:tr h="0">
                <a:tc rowSpan="3">
                  <a:txBody>
                    <a:bodyPr/>
                    <a:lstStyle/>
                    <a:p>
                      <a:pPr algn="ctr"/>
                      <a:r>
                        <a:rPr kumimoji="1" lang="ja-JP" altLang="en-US" sz="1100" dirty="0" smtClean="0">
                          <a:latin typeface="Meiryo UI" panose="020B0604030504040204" pitchFamily="50" charset="-128"/>
                          <a:ea typeface="Meiryo UI" panose="020B0604030504040204" pitchFamily="50" charset="-128"/>
                        </a:rPr>
                        <a:t>韓　国</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COEX</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1979</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36,000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1,800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48</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latin typeface="Meiryo UI" panose="020B0604030504040204" pitchFamily="50" charset="-128"/>
                          <a:ea typeface="Meiryo UI" panose="020B0604030504040204" pitchFamily="50" charset="-128"/>
                        </a:rPr>
                        <a:t>第２</a:t>
                      </a:r>
                      <a:r>
                        <a:rPr kumimoji="1" lang="en-US" altLang="ja-JP" sz="1100" dirty="0" smtClean="0">
                          <a:latin typeface="Meiryo UI" panose="020B0604030504040204" pitchFamily="50" charset="-128"/>
                          <a:ea typeface="Meiryo UI" panose="020B0604030504040204" pitchFamily="50" charset="-128"/>
                        </a:rPr>
                        <a:t>COEX</a:t>
                      </a:r>
                      <a:r>
                        <a:rPr kumimoji="1" lang="ja-JP" altLang="en-US" sz="1100" dirty="0" smtClean="0">
                          <a:latin typeface="Meiryo UI" panose="020B0604030504040204" pitchFamily="50" charset="-128"/>
                          <a:ea typeface="Meiryo UI" panose="020B0604030504040204" pitchFamily="50" charset="-128"/>
                        </a:rPr>
                        <a:t>建設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732535"/>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KINTEX</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2005</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100,000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1,600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39</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latin typeface="Meiryo UI" panose="020B0604030504040204" pitchFamily="50" charset="-128"/>
                          <a:ea typeface="Meiryo UI" panose="020B0604030504040204" pitchFamily="50" charset="-128"/>
                        </a:rPr>
                        <a:t>周辺インフラ整備</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2341664"/>
                  </a:ext>
                </a:extLst>
              </a:tr>
              <a:tr h="0">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BEXCO</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2001</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46,000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4,000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49</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latin typeface="Meiryo UI" panose="020B0604030504040204" pitchFamily="50" charset="-128"/>
                          <a:ea typeface="Meiryo UI" panose="020B0604030504040204" pitchFamily="50" charset="-128"/>
                        </a:rPr>
                        <a:t>第</a:t>
                      </a:r>
                      <a:r>
                        <a:rPr kumimoji="1" lang="en-US" altLang="ja-JP" sz="1100" dirty="0" smtClean="0">
                          <a:latin typeface="Meiryo UI" panose="020B0604030504040204" pitchFamily="50" charset="-128"/>
                          <a:ea typeface="Meiryo UI" panose="020B0604030504040204" pitchFamily="50" charset="-128"/>
                        </a:rPr>
                        <a:t>2,3BEXCO</a:t>
                      </a:r>
                      <a:r>
                        <a:rPr kumimoji="1" lang="ja-JP" altLang="en-US" sz="1100" dirty="0" smtClean="0">
                          <a:latin typeface="Meiryo UI" panose="020B0604030504040204" pitchFamily="50" charset="-128"/>
                          <a:ea typeface="Meiryo UI" panose="020B0604030504040204" pitchFamily="50" charset="-128"/>
                        </a:rPr>
                        <a:t>建設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051731"/>
                  </a:ext>
                </a:extLst>
              </a:tr>
              <a:tr h="0">
                <a:tc>
                  <a:txBody>
                    <a:bodyPr/>
                    <a:lstStyle/>
                    <a:p>
                      <a:pPr algn="ctr"/>
                      <a:r>
                        <a:rPr kumimoji="1" lang="ja-JP" altLang="en-US" sz="1100" dirty="0" smtClean="0">
                          <a:latin typeface="Meiryo UI" panose="020B0604030504040204" pitchFamily="50" charset="-128"/>
                          <a:ea typeface="Meiryo UI" panose="020B0604030504040204" pitchFamily="50" charset="-128"/>
                        </a:rPr>
                        <a:t>台　湾</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台北世界貿易中心</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南港展覧館</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2008</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45,000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8</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latin typeface="Meiryo UI" panose="020B0604030504040204" pitchFamily="50" charset="-128"/>
                          <a:ea typeface="Meiryo UI" panose="020B0604030504040204" pitchFamily="50" charset="-128"/>
                        </a:rPr>
                        <a:t>国際会議場、ホテル建設</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750114"/>
                  </a:ext>
                </a:extLst>
              </a:tr>
              <a:tr h="0">
                <a:tc>
                  <a:txBody>
                    <a:bodyPr/>
                    <a:lstStyle/>
                    <a:p>
                      <a:pPr algn="ctr"/>
                      <a:r>
                        <a:rPr kumimoji="1" lang="ja-JP" altLang="en-US" sz="1100" dirty="0" smtClean="0">
                          <a:latin typeface="Meiryo UI" panose="020B0604030504040204" pitchFamily="50" charset="-128"/>
                          <a:ea typeface="Meiryo UI" panose="020B0604030504040204" pitchFamily="50" charset="-128"/>
                        </a:rPr>
                        <a:t>香　港</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アジア・ワールド</a:t>
                      </a:r>
                      <a:r>
                        <a:rPr kumimoji="1" lang="en-US" altLang="ja-JP" sz="1100" dirty="0" smtClean="0">
                          <a:latin typeface="Meiryo UI" panose="020B0604030504040204" pitchFamily="50" charset="-128"/>
                          <a:ea typeface="Meiryo UI" panose="020B0604030504040204" pitchFamily="50" charset="-128"/>
                        </a:rPr>
                        <a:t>EXPO</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2005</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70,000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13,500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215428"/>
                  </a:ext>
                </a:extLst>
              </a:tr>
              <a:tr h="0">
                <a:tc rowSpan="3">
                  <a:txBody>
                    <a:bodyPr/>
                    <a:lstStyle/>
                    <a:p>
                      <a:pPr algn="ctr"/>
                      <a:r>
                        <a:rPr kumimoji="1" lang="ja-JP" altLang="en-US" sz="1100" dirty="0" smtClean="0">
                          <a:latin typeface="Meiryo UI" panose="020B0604030504040204" pitchFamily="50" charset="-128"/>
                          <a:ea typeface="Meiryo UI" panose="020B0604030504040204" pitchFamily="50" charset="-128"/>
                        </a:rPr>
                        <a:t>シンガポール</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サンテック・シンガポール</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1995</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24,000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12,000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36</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7121427"/>
                  </a:ext>
                </a:extLst>
              </a:tr>
              <a:tr h="0">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シンガポール</a:t>
                      </a:r>
                      <a:r>
                        <a:rPr kumimoji="1" lang="en-US" altLang="ja-JP" sz="1100" dirty="0" smtClean="0">
                          <a:latin typeface="Meiryo UI" panose="020B0604030504040204" pitchFamily="50" charset="-128"/>
                          <a:ea typeface="Meiryo UI" panose="020B0604030504040204" pitchFamily="50" charset="-128"/>
                        </a:rPr>
                        <a:t>EXPO</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2000</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100,000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8,000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42</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628386"/>
                  </a:ext>
                </a:extLst>
              </a:tr>
              <a:tr h="0">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マリナベイ・サンズ</a:t>
                      </a:r>
                      <a:endParaRPr kumimoji="1" lang="en-US" altLang="ja-JP" sz="1100"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（統合型リゾート）</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latin typeface="Meiryo UI" panose="020B0604030504040204" pitchFamily="50" charset="-128"/>
                          <a:ea typeface="Meiryo UI" panose="020B0604030504040204" pitchFamily="50" charset="-128"/>
                        </a:rPr>
                        <a:t>2010</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32,000</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11,000</a:t>
                      </a:r>
                      <a:r>
                        <a:rPr kumimoji="1" lang="ja-JP" altLang="en-US" sz="1100" dirty="0" smtClean="0">
                          <a:latin typeface="Meiryo UI" panose="020B0604030504040204" pitchFamily="50" charset="-128"/>
                          <a:ea typeface="Meiryo UI" panose="020B0604030504040204" pitchFamily="50" charset="-128"/>
                        </a:rPr>
                        <a:t>人</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dirty="0" smtClean="0">
                          <a:latin typeface="Meiryo UI" panose="020B0604030504040204" pitchFamily="50" charset="-128"/>
                          <a:ea typeface="Meiryo UI" panose="020B0604030504040204" pitchFamily="50" charset="-128"/>
                        </a:rPr>
                        <a:t>217</a:t>
                      </a:r>
                      <a:r>
                        <a:rPr kumimoji="1" lang="ja-JP" altLang="en-US" sz="1100" dirty="0" smtClean="0">
                          <a:latin typeface="Meiryo UI" panose="020B0604030504040204" pitchFamily="50" charset="-128"/>
                          <a:ea typeface="Meiryo UI" panose="020B0604030504040204" pitchFamily="50" charset="-128"/>
                        </a:rPr>
                        <a:t>室</a:t>
                      </a:r>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2487606"/>
                  </a:ext>
                </a:extLst>
              </a:tr>
            </a:tbl>
          </a:graphicData>
        </a:graphic>
      </p:graphicFrame>
      <p:sp>
        <p:nvSpPr>
          <p:cNvPr id="10" name="正方形/長方形 9"/>
          <p:cNvSpPr/>
          <p:nvPr/>
        </p:nvSpPr>
        <p:spPr>
          <a:xfrm>
            <a:off x="88276" y="6622140"/>
            <a:ext cx="801548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：大阪におけるＭＩＣＥ推進方針（平成</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29</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年３月）</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、大阪府・大阪市「大阪ＩＲ基本構想」、各施設ＨＰ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109</a:t>
            </a:r>
          </a:p>
        </p:txBody>
      </p:sp>
    </p:spTree>
    <p:extLst>
      <p:ext uri="{BB962C8B-B14F-4D97-AF65-F5344CB8AC3E}">
        <p14:creationId xmlns:p14="http://schemas.microsoft.com/office/powerpoint/2010/main" val="14486136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7617" y="3911261"/>
            <a:ext cx="5959289" cy="2989522"/>
          </a:xfrm>
          <a:prstGeom prst="rect">
            <a:avLst/>
          </a:prstGeom>
        </p:spPr>
      </p:pic>
      <p:sp>
        <p:nvSpPr>
          <p:cNvPr id="14" name="角丸四角形 13"/>
          <p:cNvSpPr/>
          <p:nvPr/>
        </p:nvSpPr>
        <p:spPr>
          <a:xfrm>
            <a:off x="1174378" y="3587261"/>
            <a:ext cx="2187387" cy="324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bg1"/>
                </a:solidFill>
                <a:latin typeface="Meiryo UI" panose="020B0604030504040204" pitchFamily="50" charset="-128"/>
                <a:ea typeface="Meiryo UI" panose="020B0604030504040204" pitchFamily="50" charset="-128"/>
              </a:rPr>
              <a:t>SDGs</a:t>
            </a:r>
            <a:r>
              <a:rPr kumimoji="1" lang="ja-JP" altLang="en-US" sz="1400" b="1" dirty="0" smtClean="0">
                <a:solidFill>
                  <a:schemeClr val="bg1"/>
                </a:solidFill>
                <a:latin typeface="Meiryo UI" panose="020B0604030504040204" pitchFamily="50" charset="-128"/>
                <a:ea typeface="Meiryo UI" panose="020B0604030504040204" pitchFamily="50" charset="-128"/>
              </a:rPr>
              <a:t>の</a:t>
            </a:r>
            <a:r>
              <a:rPr kumimoji="1" lang="en-US" altLang="ja-JP" sz="1400" b="1" dirty="0" smtClean="0">
                <a:solidFill>
                  <a:schemeClr val="bg1"/>
                </a:solidFill>
                <a:latin typeface="Meiryo UI" panose="020B0604030504040204" pitchFamily="50" charset="-128"/>
                <a:ea typeface="Meiryo UI" panose="020B0604030504040204" pitchFamily="50" charset="-128"/>
              </a:rPr>
              <a:t>17</a:t>
            </a:r>
            <a:r>
              <a:rPr kumimoji="1" lang="ja-JP" altLang="en-US" sz="1400" b="1" dirty="0" smtClean="0">
                <a:solidFill>
                  <a:schemeClr val="bg1"/>
                </a:solidFill>
                <a:latin typeface="Meiryo UI" panose="020B0604030504040204" pitchFamily="50" charset="-128"/>
                <a:ea typeface="Meiryo UI" panose="020B0604030504040204" pitchFamily="50" charset="-128"/>
              </a:rPr>
              <a:t>ゴール</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ポテンシャル（７）ＳＤＧｓからみた大阪</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8781" y="508071"/>
            <a:ext cx="9616890" cy="2893100"/>
          </a:xfrm>
          <a:prstGeom prst="rect">
            <a:avLst/>
          </a:prstGeom>
          <a:solidFill>
            <a:schemeClr val="accent1">
              <a:lumMod val="20000"/>
              <a:lumOff val="80000"/>
            </a:schemeClr>
          </a:solidFill>
          <a:ln w="28575" cmpd="dbl">
            <a:solidFill>
              <a:schemeClr val="tx1"/>
            </a:solidFill>
          </a:ln>
        </p:spPr>
        <p:txBody>
          <a:bodyPr wrap="square" rtlCol="0">
            <a:spAutoFit/>
          </a:bodyPr>
          <a:lstStyle/>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2015</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9</a:t>
            </a:r>
            <a:r>
              <a:rPr kumimoji="1" lang="ja-JP" altLang="en-US" sz="1400" dirty="0">
                <a:latin typeface="UD デジタル 教科書体 NK-R" panose="02020400000000000000" pitchFamily="18" charset="-128"/>
                <a:ea typeface="UD デジタル 教科書体 NK-R" panose="02020400000000000000" pitchFamily="18" charset="-128"/>
              </a:rPr>
              <a:t>月の第</a:t>
            </a:r>
            <a:r>
              <a:rPr kumimoji="1" lang="en-US" altLang="ja-JP" sz="1400" dirty="0">
                <a:latin typeface="UD デジタル 教科書体 NK-R" panose="02020400000000000000" pitchFamily="18" charset="-128"/>
                <a:ea typeface="UD デジタル 教科書体 NK-R" panose="02020400000000000000" pitchFamily="18" charset="-128"/>
              </a:rPr>
              <a:t>70</a:t>
            </a:r>
            <a:r>
              <a:rPr kumimoji="1" lang="ja-JP" altLang="en-US" sz="1400" dirty="0">
                <a:latin typeface="UD デジタル 教科書体 NK-R" panose="02020400000000000000" pitchFamily="18" charset="-128"/>
                <a:ea typeface="UD デジタル 教科書体 NK-R" panose="02020400000000000000" pitchFamily="18" charset="-128"/>
              </a:rPr>
              <a:t>回国連総会において、</a:t>
            </a:r>
            <a:r>
              <a:rPr kumimoji="1" lang="en-US" altLang="ja-JP" sz="1400" dirty="0">
                <a:latin typeface="UD デジタル 教科書体 NK-R" panose="02020400000000000000" pitchFamily="18" charset="-128"/>
                <a:ea typeface="UD デジタル 教科書体 NK-R" panose="02020400000000000000" pitchFamily="18" charset="-128"/>
              </a:rPr>
              <a:t>193</a:t>
            </a:r>
            <a:r>
              <a:rPr kumimoji="1" lang="ja-JP" altLang="en-US" sz="1400" dirty="0">
                <a:latin typeface="UD デジタル 教科書体 NK-R" panose="02020400000000000000" pitchFamily="18" charset="-128"/>
                <a:ea typeface="UD デジタル 教科書体 NK-R" panose="02020400000000000000" pitchFamily="18" charset="-128"/>
              </a:rPr>
              <a:t>の国連加盟国全ての賛成に</a:t>
            </a:r>
            <a:r>
              <a:rPr kumimoji="1" lang="ja-JP" altLang="en-US" sz="1400" dirty="0" smtClean="0">
                <a:latin typeface="UD デジタル 教科書体 NK-R" panose="02020400000000000000" pitchFamily="18" charset="-128"/>
                <a:ea typeface="UD デジタル 教科書体 NK-R" panose="02020400000000000000" pitchFamily="18" charset="-128"/>
              </a:rPr>
              <a:t>より </a:t>
            </a:r>
            <a:r>
              <a:rPr kumimoji="1" lang="ja-JP" altLang="en-US" sz="1400" dirty="0">
                <a:latin typeface="UD デジタル 教科書体 NK-R" panose="02020400000000000000" pitchFamily="18" charset="-128"/>
                <a:ea typeface="UD デジタル 教科書体 NK-R" panose="02020400000000000000" pitchFamily="18" charset="-128"/>
              </a:rPr>
              <a:t>「我々の世界を変革する</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持続可能な開発のための</a:t>
            </a:r>
            <a:r>
              <a:rPr kumimoji="1" lang="en-US" altLang="ja-JP" sz="1400" dirty="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アジェンダ</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」が採択され、その中核をなす「持続可能な開発目標（</a:t>
            </a:r>
            <a:r>
              <a:rPr kumimoji="1" lang="en-US" altLang="ja-JP" sz="1400" dirty="0" smtClean="0">
                <a:latin typeface="UD デジタル 教科書体 NK-R" panose="02020400000000000000" pitchFamily="18" charset="-128"/>
                <a:ea typeface="UD デジタル 教科書体 NK-R" panose="02020400000000000000" pitchFamily="18" charset="-128"/>
              </a:rPr>
              <a:t>SDGs</a:t>
            </a:r>
            <a:r>
              <a:rPr kumimoji="1" lang="ja-JP" altLang="en-US" sz="1400" dirty="0" smtClean="0">
                <a:latin typeface="UD デジタル 教科書体 NK-R" panose="02020400000000000000" pitchFamily="18" charset="-128"/>
                <a:ea typeface="UD デジタル 教科書体 NK-R" panose="02020400000000000000" pitchFamily="18" charset="-128"/>
              </a:rPr>
              <a:t>）」が取りまとめられた。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SDGs</a:t>
            </a:r>
            <a:r>
              <a:rPr kumimoji="1" lang="ja-JP" altLang="en-US" sz="1400" dirty="0" smtClean="0">
                <a:latin typeface="UD デジタル 教科書体 NK-R" panose="02020400000000000000" pitchFamily="18" charset="-128"/>
                <a:ea typeface="UD デジタル 教科書体 NK-R" panose="02020400000000000000" pitchFamily="18" charset="-128"/>
              </a:rPr>
              <a:t>は、世界</a:t>
            </a:r>
            <a:r>
              <a:rPr kumimoji="1" lang="ja-JP" altLang="en-US" sz="1400" dirty="0">
                <a:latin typeface="UD デジタル 教科書体 NK-R" panose="02020400000000000000" pitchFamily="18" charset="-128"/>
                <a:ea typeface="UD デジタル 教科書体 NK-R" panose="02020400000000000000" pitchFamily="18" charset="-128"/>
              </a:rPr>
              <a:t>の全ての国々がその力を結集して取組む国際</a:t>
            </a:r>
            <a:r>
              <a:rPr kumimoji="1" lang="ja-JP" altLang="en-US" sz="1400" dirty="0" smtClean="0">
                <a:latin typeface="UD デジタル 教科書体 NK-R" panose="02020400000000000000" pitchFamily="18" charset="-128"/>
                <a:ea typeface="UD デジタル 教科書体 NK-R" panose="02020400000000000000" pitchFamily="18" charset="-128"/>
              </a:rPr>
              <a:t>目標であり、</a:t>
            </a:r>
            <a:r>
              <a:rPr kumimoji="1" lang="ja-JP" altLang="en-US" sz="1400" dirty="0">
                <a:latin typeface="UD デジタル 教科書体 NK-R" panose="02020400000000000000" pitchFamily="18" charset="-128"/>
                <a:ea typeface="UD デジタル 教科書体 NK-R" panose="02020400000000000000" pitchFamily="18" charset="-128"/>
              </a:rPr>
              <a:t>　「誰一人取り残さない持続可能な世界の実現に向け大胆に変革していく」ことを基本理念に、あらゆる形態の貧困に終止符を打ち、不平等と戦い、気候変動に対処するため、「経済」成長、「社会」的包摂性、「環境」保護という３つの側面から総合的に取組んでいくこととしている。</a:t>
            </a: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大阪府では、平成</a:t>
            </a:r>
            <a:r>
              <a:rPr kumimoji="1" lang="en-US" altLang="ja-JP" sz="1400" dirty="0" smtClean="0">
                <a:latin typeface="UD デジタル 教科書体 NK-R" panose="02020400000000000000" pitchFamily="18" charset="-128"/>
                <a:ea typeface="UD デジタル 教科書体 NK-R" panose="02020400000000000000" pitchFamily="18" charset="-128"/>
              </a:rPr>
              <a:t>30</a:t>
            </a:r>
            <a:r>
              <a:rPr kumimoji="1" lang="ja-JP" altLang="en-US" sz="1400" dirty="0" smtClean="0">
                <a:latin typeface="UD デジタル 教科書体 NK-R" panose="02020400000000000000" pitchFamily="18" charset="-128"/>
                <a:ea typeface="UD デジタル 教科書体 NK-R" panose="02020400000000000000" pitchFamily="18" charset="-128"/>
              </a:rPr>
              <a:t>年４月に、知事を本部長とする「大阪府ＳＤＧｓ推進本部」を設置し、これまで、ＳＤＧｓの理解促進や府自らもステークホルダーの一員として、子どもの貧困対策や健康寿命の延伸など関連施策に取り組んでき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2025</a:t>
            </a:r>
            <a:r>
              <a:rPr kumimoji="1" lang="ja-JP" altLang="en-US" sz="1400" dirty="0">
                <a:latin typeface="UD デジタル 教科書体 NK-R" panose="02020400000000000000" pitchFamily="18" charset="-128"/>
                <a:ea typeface="UD デジタル 教科書体 NK-R" panose="02020400000000000000" pitchFamily="18" charset="-128"/>
              </a:rPr>
              <a:t>年大阪・関西万博の開催都市として、世界の先頭に立って</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の達成に貢献する「</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先進都市」を実現するため、大阪がめざす</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先進都市の姿を明確にし、府民や企業、市町村など、様々なステークホルダーと共有することで、オール大阪で</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の新たな取組みの創出を図っていくことを目的</a:t>
            </a:r>
            <a:r>
              <a:rPr kumimoji="1" lang="ja-JP" altLang="en-US" sz="1400" dirty="0" smtClean="0">
                <a:latin typeface="UD デジタル 教科書体 NK-R" panose="02020400000000000000" pitchFamily="18" charset="-128"/>
                <a:ea typeface="UD デジタル 教科書体 NK-R" panose="02020400000000000000" pitchFamily="18" charset="-128"/>
              </a:rPr>
              <a:t>に、「</a:t>
            </a:r>
            <a:r>
              <a:rPr kumimoji="1" lang="en-US" altLang="ja-JP" sz="1400" dirty="0">
                <a:latin typeface="UD デジタル 教科書体 NK-R" panose="02020400000000000000" pitchFamily="18" charset="-128"/>
                <a:ea typeface="UD デジタル 教科書体 NK-R" panose="02020400000000000000" pitchFamily="18" charset="-128"/>
              </a:rPr>
              <a:t>Osaka SDGs</a:t>
            </a:r>
            <a:r>
              <a:rPr kumimoji="1" lang="ja-JP" altLang="en-US" sz="1400" dirty="0">
                <a:latin typeface="UD デジタル 教科書体 NK-R" panose="02020400000000000000" pitchFamily="18" charset="-128"/>
                <a:ea typeface="UD デジタル 教科書体 NK-R" panose="02020400000000000000" pitchFamily="18" charset="-128"/>
              </a:rPr>
              <a:t>ビジョン</a:t>
            </a:r>
            <a:r>
              <a:rPr kumimoji="1" lang="ja-JP" altLang="en-US" sz="1400" dirty="0" smtClean="0">
                <a:latin typeface="UD デジタル 教科書体 NK-R" panose="02020400000000000000" pitchFamily="18" charset="-128"/>
                <a:ea typeface="UD デジタル 教科書体 NK-R" panose="02020400000000000000" pitchFamily="18" charset="-128"/>
              </a:rPr>
              <a:t>」を策定（</a:t>
            </a:r>
            <a:r>
              <a:rPr kumimoji="1" lang="en-US" altLang="ja-JP" sz="1400" dirty="0" smtClean="0">
                <a:latin typeface="UD デジタル 教科書体 NK-R" panose="02020400000000000000" pitchFamily="18" charset="-128"/>
                <a:ea typeface="UD デジタル 教科書体 NK-R" panose="02020400000000000000" pitchFamily="18" charset="-128"/>
              </a:rPr>
              <a:t>2020</a:t>
            </a:r>
            <a:r>
              <a:rPr kumimoji="1" lang="ja-JP" altLang="en-US" sz="1400" dirty="0" smtClean="0">
                <a:latin typeface="UD デジタル 教科書体 NK-R" panose="02020400000000000000" pitchFamily="18" charset="-128"/>
                <a:ea typeface="UD デジタル 教科書体 NK-R" panose="02020400000000000000" pitchFamily="18" charset="-128"/>
              </a:rPr>
              <a:t>年３月）。</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➢本ビジョンを指針に、大阪のあらゆるステークホルダーが、</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の</a:t>
            </a:r>
            <a:r>
              <a:rPr kumimoji="1" lang="en-US" altLang="ja-JP" sz="1400" dirty="0">
                <a:latin typeface="UD デジタル 教科書体 NK-R" panose="02020400000000000000" pitchFamily="18" charset="-128"/>
                <a:ea typeface="UD デジタル 教科書体 NK-R" panose="02020400000000000000" pitchFamily="18" charset="-128"/>
              </a:rPr>
              <a:t>17</a:t>
            </a:r>
            <a:r>
              <a:rPr kumimoji="1" lang="ja-JP" altLang="en-US" sz="1400" dirty="0">
                <a:latin typeface="UD デジタル 教科書体 NK-R" panose="02020400000000000000" pitchFamily="18" charset="-128"/>
                <a:ea typeface="UD デジタル 教科書体 NK-R" panose="02020400000000000000" pitchFamily="18" charset="-128"/>
              </a:rPr>
              <a:t>ゴールや</a:t>
            </a:r>
            <a:r>
              <a:rPr kumimoji="1" lang="en-US" altLang="ja-JP" sz="1400" dirty="0">
                <a:latin typeface="UD デジタル 教科書体 NK-R" panose="02020400000000000000" pitchFamily="18" charset="-128"/>
                <a:ea typeface="UD デジタル 教科書体 NK-R" panose="02020400000000000000" pitchFamily="18" charset="-128"/>
              </a:rPr>
              <a:t>169</a:t>
            </a:r>
            <a:r>
              <a:rPr kumimoji="1" lang="ja-JP" altLang="en-US" sz="1400" dirty="0">
                <a:latin typeface="UD デジタル 教科書体 NK-R" panose="02020400000000000000" pitchFamily="18" charset="-128"/>
                <a:ea typeface="UD デジタル 教科書体 NK-R" panose="02020400000000000000" pitchFamily="18" charset="-128"/>
              </a:rPr>
              <a:t>のターゲットの達成に向け一緒になって取り組み、</a:t>
            </a:r>
            <a:r>
              <a:rPr kumimoji="1" lang="en-US" altLang="ja-JP" sz="1400" dirty="0">
                <a:latin typeface="UD デジタル 教科書体 NK-R" panose="02020400000000000000" pitchFamily="18" charset="-128"/>
                <a:ea typeface="UD デジタル 教科書体 NK-R" panose="02020400000000000000" pitchFamily="18" charset="-128"/>
              </a:rPr>
              <a:t>SDGs</a:t>
            </a:r>
            <a:r>
              <a:rPr kumimoji="1" lang="ja-JP" altLang="en-US" sz="1400" dirty="0">
                <a:latin typeface="UD デジタル 教科書体 NK-R" panose="02020400000000000000" pitchFamily="18" charset="-128"/>
                <a:ea typeface="UD デジタル 教科書体 NK-R" panose="02020400000000000000" pitchFamily="18" charset="-128"/>
              </a:rPr>
              <a:t>社会を実現していくことは、大阪が、未来に向かって持続的に成長し、府民一人ひとりが「豊かさ」や「安全・安心」を実感できる社会へと発展するための基盤づくりに</a:t>
            </a:r>
            <a:r>
              <a:rPr kumimoji="1" lang="ja-JP" altLang="en-US" sz="1400" dirty="0" smtClean="0">
                <a:latin typeface="UD デジタル 教科書体 NK-R" panose="02020400000000000000" pitchFamily="18" charset="-128"/>
                <a:ea typeface="UD デジタル 教科書体 NK-R" panose="02020400000000000000" pitchFamily="18" charset="-128"/>
              </a:rPr>
              <a:t>つなげていく。</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110</a:t>
            </a:r>
          </a:p>
        </p:txBody>
      </p:sp>
    </p:spTree>
    <p:extLst>
      <p:ext uri="{BB962C8B-B14F-4D97-AF65-F5344CB8AC3E}">
        <p14:creationId xmlns:p14="http://schemas.microsoft.com/office/powerpoint/2010/main" val="38944476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49904" y="511357"/>
            <a:ext cx="6076084" cy="324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bg1"/>
                </a:solidFill>
                <a:latin typeface="Meiryo UI" panose="020B0604030504040204" pitchFamily="50" charset="-128"/>
                <a:ea typeface="Meiryo UI" panose="020B0604030504040204" pitchFamily="50" charset="-128"/>
              </a:rPr>
              <a:t>SDGs</a:t>
            </a:r>
            <a:r>
              <a:rPr kumimoji="1" lang="ja-JP" altLang="en-US" sz="1400" b="1" dirty="0" smtClean="0">
                <a:solidFill>
                  <a:schemeClr val="bg1"/>
                </a:solidFill>
                <a:latin typeface="Meiryo UI" panose="020B0604030504040204" pitchFamily="50" charset="-128"/>
                <a:ea typeface="Meiryo UI" panose="020B0604030504040204" pitchFamily="50" charset="-128"/>
              </a:rPr>
              <a:t>の</a:t>
            </a:r>
            <a:r>
              <a:rPr kumimoji="1" lang="en-US" altLang="ja-JP" sz="1400" b="1" dirty="0" smtClean="0">
                <a:solidFill>
                  <a:schemeClr val="bg1"/>
                </a:solidFill>
                <a:latin typeface="Meiryo UI" panose="020B0604030504040204" pitchFamily="50" charset="-128"/>
                <a:ea typeface="Meiryo UI" panose="020B0604030504040204" pitchFamily="50" charset="-128"/>
              </a:rPr>
              <a:t>17</a:t>
            </a:r>
            <a:r>
              <a:rPr kumimoji="1" lang="ja-JP" altLang="en-US" sz="1400" b="1" dirty="0" smtClean="0">
                <a:solidFill>
                  <a:schemeClr val="bg1"/>
                </a:solidFill>
                <a:latin typeface="Meiryo UI" panose="020B0604030504040204" pitchFamily="50" charset="-128"/>
                <a:ea typeface="Meiryo UI" panose="020B0604030504040204" pitchFamily="50" charset="-128"/>
              </a:rPr>
              <a:t>ゴールの現在の大阪の到達点の分析（個別ゴールの４分類整理）</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ポテンシャル（７）ＳＤＧｓからみた大阪</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285195" y="959002"/>
            <a:ext cx="9271993" cy="560153"/>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公表されている「国際的な日本の評価（</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SDSN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）」と「国内評価（自治体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指標）」を一つの拠り所に、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SDGs17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ゴールの現在の到達点を４つに分類して分析。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0" name="表 49"/>
          <p:cNvGraphicFramePr>
            <a:graphicFrameLocks noGrp="1"/>
          </p:cNvGraphicFramePr>
          <p:nvPr>
            <p:extLst>
              <p:ext uri="{D42A27DB-BD31-4B8C-83A1-F6EECF244321}">
                <p14:modId xmlns:p14="http://schemas.microsoft.com/office/powerpoint/2010/main" val="2619677461"/>
              </p:ext>
            </p:extLst>
          </p:nvPr>
        </p:nvGraphicFramePr>
        <p:xfrm>
          <a:off x="1068481" y="1854876"/>
          <a:ext cx="7769036" cy="4637159"/>
        </p:xfrm>
        <a:graphic>
          <a:graphicData uri="http://schemas.openxmlformats.org/drawingml/2006/table">
            <a:tbl>
              <a:tblPr>
                <a:tableStyleId>{5940675A-B579-460E-94D1-54222C63F5DA}</a:tableStyleId>
              </a:tblPr>
              <a:tblGrid>
                <a:gridCol w="376518">
                  <a:extLst>
                    <a:ext uri="{9D8B030D-6E8A-4147-A177-3AD203B41FA5}">
                      <a16:colId xmlns:a16="http://schemas.microsoft.com/office/drawing/2014/main" val="865378961"/>
                    </a:ext>
                  </a:extLst>
                </a:gridCol>
                <a:gridCol w="326848">
                  <a:extLst>
                    <a:ext uri="{9D8B030D-6E8A-4147-A177-3AD203B41FA5}">
                      <a16:colId xmlns:a16="http://schemas.microsoft.com/office/drawing/2014/main" val="2665487150"/>
                    </a:ext>
                  </a:extLst>
                </a:gridCol>
                <a:gridCol w="1806014">
                  <a:extLst>
                    <a:ext uri="{9D8B030D-6E8A-4147-A177-3AD203B41FA5}">
                      <a16:colId xmlns:a16="http://schemas.microsoft.com/office/drawing/2014/main" val="3060285041"/>
                    </a:ext>
                  </a:extLst>
                </a:gridCol>
                <a:gridCol w="1682318">
                  <a:extLst>
                    <a:ext uri="{9D8B030D-6E8A-4147-A177-3AD203B41FA5}">
                      <a16:colId xmlns:a16="http://schemas.microsoft.com/office/drawing/2014/main" val="2335040364"/>
                    </a:ext>
                  </a:extLst>
                </a:gridCol>
                <a:gridCol w="1432806">
                  <a:extLst>
                    <a:ext uri="{9D8B030D-6E8A-4147-A177-3AD203B41FA5}">
                      <a16:colId xmlns:a16="http://schemas.microsoft.com/office/drawing/2014/main" val="4116247947"/>
                    </a:ext>
                  </a:extLst>
                </a:gridCol>
                <a:gridCol w="2144532">
                  <a:extLst>
                    <a:ext uri="{9D8B030D-6E8A-4147-A177-3AD203B41FA5}">
                      <a16:colId xmlns:a16="http://schemas.microsoft.com/office/drawing/2014/main" val="2670988645"/>
                    </a:ext>
                  </a:extLst>
                </a:gridCol>
              </a:tblGrid>
              <a:tr h="514027">
                <a:tc rowSpan="4">
                  <a:txBody>
                    <a:bodyPr/>
                    <a:lstStyle/>
                    <a:p>
                      <a:pPr algn="ctr" fontAlgn="ctr"/>
                      <a:r>
                        <a:rPr lang="ja-JP" altLang="en-US" sz="1600" b="0" u="none" strike="noStrike" dirty="0" smtClean="0">
                          <a:effectLst/>
                          <a:latin typeface="HGS創英角ｺﾞｼｯｸUB" panose="020B0900000000000000" pitchFamily="50" charset="-128"/>
                          <a:ea typeface="HGS創英角ｺﾞｼｯｸUB" panose="020B0900000000000000" pitchFamily="50" charset="-128"/>
                        </a:rPr>
                        <a:t>自治体ＳＤＧｓ指標からみた大阪の評価</a:t>
                      </a:r>
                      <a:endParaRPr lang="en-US" altLang="ja-JP" sz="1600" b="0" u="none" strike="noStrike" dirty="0" smtClean="0">
                        <a:effectLst/>
                        <a:latin typeface="HGS創英角ｺﾞｼｯｸUB" panose="020B0900000000000000" pitchFamily="50" charset="-128"/>
                        <a:ea typeface="HGS創英角ｺﾞｼｯｸUB" panose="020B0900000000000000" pitchFamily="50" charset="-128"/>
                      </a:endParaRPr>
                    </a:p>
                  </a:txBody>
                  <a:tcPr marL="0" marR="8862" marT="8862"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589250"/>
                  </a:ext>
                </a:extLst>
              </a:tr>
              <a:tr h="1352295">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396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36000" marT="108000" marB="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252000" marR="8862" marT="252000" marB="180000">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1600"/>
                        </a:lnSpc>
                      </a:pPr>
                      <a:endParaRPr lang="zh-TW" altLang="en-US" sz="1600" b="0" i="0" u="none" strike="noStrike" dirty="0">
                        <a:solidFill>
                          <a:srgbClr val="000000"/>
                        </a:solidFill>
                        <a:effectLst/>
                        <a:latin typeface="Meiryo UI" panose="020B0604030504040204" pitchFamily="50" charset="-128"/>
                        <a:ea typeface="Meiryo UI" panose="020B0604030504040204" pitchFamily="50" charset="-128"/>
                      </a:endParaRPr>
                    </a:p>
                  </a:txBody>
                  <a:tcPr marL="72000" marR="8862" marT="252000" marB="180000">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2004790"/>
                  </a:ext>
                </a:extLst>
              </a:tr>
              <a:tr h="127553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lnSpc>
                          <a:spcPct val="100000"/>
                        </a:lnSpc>
                        <a:spcBef>
                          <a:spcPts val="0"/>
                        </a:spcBef>
                      </a:pP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396000" marR="8862" marT="144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72000" marR="8862" marT="39600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ts val="200"/>
                        </a:lnSpc>
                        <a:spcBef>
                          <a:spcPts val="0"/>
                        </a:spcBef>
                        <a:spcAft>
                          <a:spcPts val="0"/>
                        </a:spcAft>
                      </a:pPr>
                      <a:endParaRPr lang="zh-TW"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0" marB="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0"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3073783"/>
                  </a:ext>
                </a:extLst>
              </a:tr>
              <a:tr h="846267">
                <a:tc vMerge="1">
                  <a:txBody>
                    <a:bodyPr/>
                    <a:lstStyle/>
                    <a:p>
                      <a:endParaRPr kumimoji="1" lang="ja-JP" altLang="en-US"/>
                    </a:p>
                  </a:txBody>
                  <a:tcPr/>
                </a:tc>
                <a:tc v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88000" marR="8862" marT="886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216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44000" marR="8862" marT="72000" marB="5760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1600" b="1" i="0" u="sng" strike="noStrike" dirty="0">
                        <a:solidFill>
                          <a:srgbClr val="000000"/>
                        </a:solidFill>
                        <a:effectLst/>
                        <a:latin typeface="Meiryo UI" panose="020B0604030504040204" pitchFamily="50" charset="-128"/>
                        <a:ea typeface="Meiryo UI" panose="020B0604030504040204" pitchFamily="50" charset="-128"/>
                      </a:endParaRPr>
                    </a:p>
                  </a:txBody>
                  <a:tcPr marL="108000" marR="8862" marT="8862" marB="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930747"/>
                  </a:ext>
                </a:extLst>
              </a:tr>
              <a:tr h="28806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algn="ctr" fontAlgn="ctr"/>
                      <a:endPar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48667353"/>
                  </a:ext>
                </a:extLst>
              </a:tr>
              <a:tr h="0">
                <a:tc>
                  <a:txBody>
                    <a:bodyPr/>
                    <a:lstStyle/>
                    <a:p>
                      <a:pPr algn="l"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8862" marT="8862" marB="0"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2200"/>
                        </a:lnSpc>
                      </a:pPr>
                      <a:r>
                        <a:rPr lang="ja-JP" altLang="en-US" sz="1600" b="0" u="none" strike="noStrike" dirty="0" smtClean="0">
                          <a:effectLst/>
                          <a:latin typeface="HGS創英角ｺﾞｼｯｸUB" panose="020B0900000000000000" pitchFamily="50" charset="-128"/>
                          <a:ea typeface="HGS創英角ｺﾞｼｯｸUB" panose="020B0900000000000000" pitchFamily="50" charset="-128"/>
                        </a:rPr>
                        <a:t>「国際的な日本の評価（</a:t>
                      </a:r>
                      <a:r>
                        <a:rPr lang="en-US" altLang="ja-JP" sz="1600" b="0" u="none" strike="noStrike" dirty="0" smtClean="0">
                          <a:effectLst/>
                          <a:latin typeface="HGS創英角ｺﾞｼｯｸUB" panose="020B0900000000000000" pitchFamily="50" charset="-128"/>
                          <a:ea typeface="HGS創英角ｺﾞｼｯｸUB" panose="020B0900000000000000" pitchFamily="50" charset="-128"/>
                        </a:rPr>
                        <a:t>SDSN</a:t>
                      </a:r>
                      <a:r>
                        <a:rPr lang="ja-JP" altLang="en-US" sz="1600" b="0" u="none" strike="noStrike" dirty="0" smtClean="0">
                          <a:effectLst/>
                          <a:latin typeface="HGS創英角ｺﾞｼｯｸUB" panose="020B0900000000000000" pitchFamily="50" charset="-128"/>
                          <a:ea typeface="HGS創英角ｺﾞｼｯｸUB" panose="020B0900000000000000" pitchFamily="50" charset="-128"/>
                        </a:rPr>
                        <a:t>）」からみた日本の評価</a:t>
                      </a:r>
                      <a:r>
                        <a:rPr lang="ja-JP" altLang="en-US" sz="1600" b="1" u="none" strike="noStrike" dirty="0" smtClean="0">
                          <a:effectLst/>
                          <a:latin typeface="ＭＳ Ｐゴシック" panose="020B0600070205080204" pitchFamily="50" charset="-128"/>
                          <a:ea typeface="ＭＳ Ｐゴシック" panose="020B0600070205080204" pitchFamily="50" charset="-128"/>
                        </a:rPr>
                        <a:t> </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6000" marR="8862" marT="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028091682"/>
                  </a:ext>
                </a:extLst>
              </a:tr>
            </a:tbl>
          </a:graphicData>
        </a:graphic>
      </p:graphicFrame>
      <p:cxnSp>
        <p:nvCxnSpPr>
          <p:cNvPr id="51" name="直線矢印コネクタ 50"/>
          <p:cNvCxnSpPr/>
          <p:nvPr/>
        </p:nvCxnSpPr>
        <p:spPr>
          <a:xfrm>
            <a:off x="1593011" y="2313261"/>
            <a:ext cx="0" cy="313200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420628" y="1989123"/>
            <a:ext cx="403146" cy="297517"/>
          </a:xfrm>
          <a:prstGeom prst="rect">
            <a:avLst/>
          </a:prstGeom>
        </p:spPr>
        <p:txBody>
          <a:bodyPr wrap="square">
            <a:spAutoFit/>
          </a:bodyPr>
          <a:lstStyle/>
          <a:p>
            <a:pPr>
              <a:lnSpc>
                <a:spcPts val="1600"/>
              </a:lnSpc>
            </a:pPr>
            <a:r>
              <a:rPr kumimoji="1" lang="ja-JP" altLang="en-US" sz="1600" dirty="0" smtClean="0">
                <a:latin typeface="ＭＳ Ｐゴシック" panose="020B0600070205080204" pitchFamily="50" charset="-128"/>
                <a:ea typeface="ＭＳ Ｐゴシック" panose="020B0600070205080204" pitchFamily="50" charset="-128"/>
              </a:rPr>
              <a:t>高</a:t>
            </a:r>
            <a:endParaRPr kumimoji="1" lang="en-US" altLang="ja-JP" sz="1600" dirty="0" smtClean="0">
              <a:latin typeface="ＭＳ Ｐゴシック" panose="020B0600070205080204" pitchFamily="50" charset="-128"/>
              <a:ea typeface="ＭＳ Ｐゴシック" panose="020B0600070205080204" pitchFamily="50" charset="-128"/>
            </a:endParaRPr>
          </a:p>
        </p:txBody>
      </p:sp>
      <p:sp>
        <p:nvSpPr>
          <p:cNvPr id="53" name="正方形/長方形 52"/>
          <p:cNvSpPr/>
          <p:nvPr/>
        </p:nvSpPr>
        <p:spPr>
          <a:xfrm>
            <a:off x="1420628" y="5471882"/>
            <a:ext cx="403146" cy="297517"/>
          </a:xfrm>
          <a:prstGeom prst="rect">
            <a:avLst/>
          </a:prstGeom>
        </p:spPr>
        <p:txBody>
          <a:bodyPr wrap="square">
            <a:spAutoFit/>
          </a:bodyPr>
          <a:lstStyle/>
          <a:p>
            <a:pPr>
              <a:lnSpc>
                <a:spcPts val="1600"/>
              </a:lnSpc>
            </a:pPr>
            <a:r>
              <a:rPr lang="ja-JP" altLang="en-US" sz="1600" dirty="0">
                <a:latin typeface="ＭＳ Ｐゴシック" panose="020B0600070205080204" pitchFamily="50" charset="-128"/>
                <a:ea typeface="ＭＳ Ｐゴシック" panose="020B0600070205080204" pitchFamily="50" charset="-128"/>
              </a:rPr>
              <a:t>低</a:t>
            </a:r>
            <a:endParaRPr kumimoji="1" lang="en-US" altLang="ja-JP" sz="1600" dirty="0" smtClean="0">
              <a:latin typeface="ＭＳ Ｐゴシック" panose="020B0600070205080204" pitchFamily="50" charset="-128"/>
              <a:ea typeface="ＭＳ Ｐゴシック" panose="020B0600070205080204" pitchFamily="50" charset="-128"/>
            </a:endParaRPr>
          </a:p>
        </p:txBody>
      </p:sp>
      <p:cxnSp>
        <p:nvCxnSpPr>
          <p:cNvPr id="54" name="直線矢印コネクタ 53"/>
          <p:cNvCxnSpPr/>
          <p:nvPr/>
        </p:nvCxnSpPr>
        <p:spPr>
          <a:xfrm flipH="1">
            <a:off x="2768563" y="6008505"/>
            <a:ext cx="5256000" cy="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1955609" y="5906277"/>
            <a:ext cx="403146" cy="297517"/>
          </a:xfrm>
          <a:prstGeom prst="rect">
            <a:avLst/>
          </a:prstGeom>
        </p:spPr>
        <p:txBody>
          <a:bodyPr wrap="square">
            <a:spAutoFit/>
          </a:bodyPr>
          <a:lstStyle/>
          <a:p>
            <a:pPr>
              <a:lnSpc>
                <a:spcPts val="1600"/>
              </a:lnSpc>
            </a:pPr>
            <a:r>
              <a:rPr lang="ja-JP" altLang="en-US" sz="1600" dirty="0">
                <a:latin typeface="ＭＳ Ｐゴシック" panose="020B0600070205080204" pitchFamily="50" charset="-128"/>
                <a:ea typeface="ＭＳ Ｐゴシック" panose="020B0600070205080204" pitchFamily="50" charset="-128"/>
              </a:rPr>
              <a:t>低</a:t>
            </a:r>
            <a:endParaRPr kumimoji="1" lang="en-US" altLang="ja-JP" sz="1600" dirty="0" smtClean="0">
              <a:latin typeface="ＭＳ Ｐゴシック" panose="020B0600070205080204" pitchFamily="50" charset="-128"/>
              <a:ea typeface="ＭＳ Ｐゴシック" panose="020B0600070205080204" pitchFamily="50" charset="-128"/>
            </a:endParaRPr>
          </a:p>
        </p:txBody>
      </p:sp>
      <p:sp>
        <p:nvSpPr>
          <p:cNvPr id="56" name="正方形/長方形 55"/>
          <p:cNvSpPr/>
          <p:nvPr/>
        </p:nvSpPr>
        <p:spPr>
          <a:xfrm>
            <a:off x="8260452" y="5906277"/>
            <a:ext cx="403146" cy="297517"/>
          </a:xfrm>
          <a:prstGeom prst="rect">
            <a:avLst/>
          </a:prstGeom>
        </p:spPr>
        <p:txBody>
          <a:bodyPr wrap="square">
            <a:spAutoFit/>
          </a:bodyPr>
          <a:lstStyle/>
          <a:p>
            <a:pPr>
              <a:lnSpc>
                <a:spcPts val="1600"/>
              </a:lnSpc>
            </a:pPr>
            <a:r>
              <a:rPr kumimoji="1" lang="ja-JP" altLang="en-US" sz="1600" dirty="0" smtClean="0">
                <a:latin typeface="ＭＳ Ｐゴシック" panose="020B0600070205080204" pitchFamily="50" charset="-128"/>
                <a:ea typeface="ＭＳ Ｐゴシック" panose="020B0600070205080204" pitchFamily="50" charset="-128"/>
              </a:rPr>
              <a:t>高</a:t>
            </a:r>
            <a:endParaRPr kumimoji="1" lang="en-US" altLang="ja-JP" sz="1600" dirty="0" smtClean="0">
              <a:latin typeface="ＭＳ Ｐゴシック" panose="020B0600070205080204" pitchFamily="50" charset="-128"/>
              <a:ea typeface="ＭＳ Ｐゴシック" panose="020B0600070205080204" pitchFamily="50" charset="-128"/>
            </a:endParaRPr>
          </a:p>
        </p:txBody>
      </p:sp>
      <p:sp>
        <p:nvSpPr>
          <p:cNvPr id="57" name="テキスト ボックス 56"/>
          <p:cNvSpPr txBox="1"/>
          <p:nvPr/>
        </p:nvSpPr>
        <p:spPr>
          <a:xfrm>
            <a:off x="2003089" y="1996640"/>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sz="16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8" name="テキスト ボックス 57"/>
          <p:cNvSpPr txBox="1"/>
          <p:nvPr/>
        </p:nvSpPr>
        <p:spPr>
          <a:xfrm>
            <a:off x="5581490" y="1993363"/>
            <a:ext cx="3132000" cy="348474"/>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a:t>
            </a:r>
            <a:r>
              <a:rPr lang="ja-JP" altLang="en-US" sz="16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指標</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高い</a:t>
            </a:r>
            <a:endParaRPr lang="en-US" altLang="ja-JP" sz="16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9" name="テキスト ボックス 58"/>
          <p:cNvSpPr txBox="1"/>
          <p:nvPr/>
        </p:nvSpPr>
        <p:spPr>
          <a:xfrm>
            <a:off x="2015678" y="4449286"/>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自治体指標</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も、</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sz="16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60" name="テキスト ボックス 59"/>
          <p:cNvSpPr txBox="1"/>
          <p:nvPr/>
        </p:nvSpPr>
        <p:spPr>
          <a:xfrm>
            <a:off x="5575514" y="4456863"/>
            <a:ext cx="3132000" cy="360000"/>
          </a:xfrm>
          <a:prstGeom prst="rect">
            <a:avLst/>
          </a:prstGeom>
          <a:solidFill>
            <a:schemeClr val="accent6">
              <a:lumMod val="20000"/>
              <a:lumOff val="80000"/>
            </a:schemeClr>
          </a:solidFill>
          <a:ln w="12700">
            <a:solidFill>
              <a:schemeClr val="dk1">
                <a:shade val="95000"/>
                <a:satMod val="105000"/>
              </a:schemeClr>
            </a:solid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gn="ctr"/>
            <a:r>
              <a:rPr lang="en-US" altLang="ja-JP"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自治体</a:t>
            </a:r>
            <a:r>
              <a:rPr lang="ja-JP" altLang="en-US" sz="16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指標</a:t>
            </a:r>
            <a:r>
              <a:rPr lang="ja-JP" altLang="en-US" sz="1600"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が</a:t>
            </a:r>
            <a:r>
              <a:rPr lang="ja-JP" altLang="en-US" sz="1600" b="1" dirty="0" smtClean="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rPr>
              <a:t>低い</a:t>
            </a:r>
            <a:endParaRPr lang="en-US" altLang="ja-JP" sz="1600" b="1" dirty="0">
              <a:solidFill>
                <a:schemeClr val="tx1"/>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61" name="テキスト ボックス 60"/>
          <p:cNvSpPr txBox="1"/>
          <p:nvPr/>
        </p:nvSpPr>
        <p:spPr>
          <a:xfrm>
            <a:off x="2133372" y="2356640"/>
            <a:ext cx="2988000" cy="1951263"/>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   飢餓</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   エネルギー</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不平等</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持続可能都市</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気候変動</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海洋資源</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陸上資源</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パートナーシップ</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5657256" y="2308695"/>
            <a:ext cx="2988000" cy="881385"/>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marL="342900" indent="-342900">
              <a:lnSpc>
                <a:spcPts val="1800"/>
              </a:lnSpc>
              <a:buAutoNum type="arabicDbPlain" startAt="6"/>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水・衛生</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  経済成長と雇用</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インフラ、産業化、イノベーション</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5719514" y="4838350"/>
            <a:ext cx="2988000" cy="997084"/>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t" anchorCtr="0">
            <a:noAutofit/>
          </a:bodyPr>
          <a:lstStyle/>
          <a:p>
            <a:pPr>
              <a:lnSpc>
                <a:spcPts val="1800"/>
              </a:lnSpc>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貧困</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42900" indent="-342900">
              <a:lnSpc>
                <a:spcPts val="1800"/>
              </a:lnSpc>
              <a:buAutoNum type="arabicDbPlain" startAt="3"/>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健康と福祉</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　 教育</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平和</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133372" y="4844464"/>
            <a:ext cx="2988000" cy="539180"/>
          </a:xfrm>
          <a:prstGeom prst="rect">
            <a:avLst/>
          </a:prstGeom>
          <a:noFill/>
          <a:ln w="12700">
            <a:noFill/>
            <a:prstDash val="sysDot"/>
          </a:ln>
        </p:spPr>
        <p:style>
          <a:lnRef idx="2">
            <a:schemeClr val="accent1"/>
          </a:lnRef>
          <a:fillRef idx="1">
            <a:schemeClr val="lt1"/>
          </a:fillRef>
          <a:effectRef idx="0">
            <a:schemeClr val="accent1"/>
          </a:effectRef>
          <a:fontRef idx="minor">
            <a:schemeClr val="dk1"/>
          </a:fontRef>
        </p:style>
        <p:txBody>
          <a:bodyPr wrap="none" lIns="36000" tIns="36000" rIns="36000" bIns="36000" rtlCol="0" anchor="ctr" anchorCtr="0">
            <a:noAutofit/>
          </a:bodyPr>
          <a:lstStyle/>
          <a:p>
            <a:pPr>
              <a:lnSpc>
                <a:spcPts val="1800"/>
              </a:lnSpc>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   ジェンダー</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持続可能な生産と消費</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111</a:t>
            </a:r>
          </a:p>
        </p:txBody>
      </p:sp>
    </p:spTree>
    <p:extLst>
      <p:ext uri="{BB962C8B-B14F-4D97-AF65-F5344CB8AC3E}">
        <p14:creationId xmlns:p14="http://schemas.microsoft.com/office/powerpoint/2010/main" val="17096476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64755" y="500406"/>
            <a:ext cx="4810657" cy="37550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Meiryo UI" panose="020B0604030504040204" pitchFamily="50" charset="-128"/>
                <a:ea typeface="Meiryo UI" panose="020B0604030504040204" pitchFamily="50" charset="-128"/>
              </a:rPr>
              <a:t>SDGs17</a:t>
            </a:r>
            <a:r>
              <a:rPr kumimoji="1" lang="ja-JP" altLang="en-US" sz="1400" b="1" dirty="0">
                <a:solidFill>
                  <a:schemeClr val="bg1"/>
                </a:solidFill>
                <a:latin typeface="Meiryo UI" panose="020B0604030504040204" pitchFamily="50" charset="-128"/>
                <a:ea typeface="Meiryo UI" panose="020B0604030504040204" pitchFamily="50" charset="-128"/>
              </a:rPr>
              <a:t>ゴールの現在の到達点の分析　（</a:t>
            </a:r>
            <a:r>
              <a:rPr kumimoji="1" lang="ja-JP" altLang="en-US" sz="1400" b="1" dirty="0" smtClean="0">
                <a:solidFill>
                  <a:schemeClr val="bg1"/>
                </a:solidFill>
                <a:latin typeface="Meiryo UI" panose="020B0604030504040204" pitchFamily="50" charset="-128"/>
                <a:ea typeface="Meiryo UI" panose="020B0604030504040204" pitchFamily="50" charset="-128"/>
              </a:rPr>
              <a:t>４</a:t>
            </a:r>
            <a:r>
              <a:rPr kumimoji="1" lang="ja-JP" altLang="en-US" sz="1400" b="1" dirty="0">
                <a:solidFill>
                  <a:schemeClr val="bg1"/>
                </a:solidFill>
                <a:latin typeface="Meiryo UI" panose="020B0604030504040204" pitchFamily="50" charset="-128"/>
                <a:ea typeface="Meiryo UI" panose="020B0604030504040204" pitchFamily="50" charset="-128"/>
              </a:rPr>
              <a:t>分類の</a:t>
            </a:r>
            <a:r>
              <a:rPr kumimoji="1" lang="ja-JP" altLang="en-US" sz="1400" b="1" dirty="0" smtClean="0">
                <a:solidFill>
                  <a:schemeClr val="bg1"/>
                </a:solidFill>
                <a:latin typeface="Meiryo UI" panose="020B0604030504040204" pitchFamily="50" charset="-128"/>
                <a:ea typeface="Meiryo UI" panose="020B0604030504040204" pitchFamily="50" charset="-128"/>
              </a:rPr>
              <a:t>分析）</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）ＳＤＧｓからみた大阪</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4187187981"/>
              </p:ext>
            </p:extLst>
          </p:nvPr>
        </p:nvGraphicFramePr>
        <p:xfrm>
          <a:off x="183509" y="992678"/>
          <a:ext cx="9538981" cy="5569487"/>
        </p:xfrm>
        <a:graphic>
          <a:graphicData uri="http://schemas.openxmlformats.org/drawingml/2006/table">
            <a:tbl>
              <a:tblPr firstRow="1" bandRow="1">
                <a:tableStyleId>{5940675A-B579-460E-94D1-54222C63F5DA}</a:tableStyleId>
              </a:tblPr>
              <a:tblGrid>
                <a:gridCol w="3447197">
                  <a:extLst>
                    <a:ext uri="{9D8B030D-6E8A-4147-A177-3AD203B41FA5}">
                      <a16:colId xmlns:a16="http://schemas.microsoft.com/office/drawing/2014/main" val="2582535686"/>
                    </a:ext>
                  </a:extLst>
                </a:gridCol>
                <a:gridCol w="6091784">
                  <a:extLst>
                    <a:ext uri="{9D8B030D-6E8A-4147-A177-3AD203B41FA5}">
                      <a16:colId xmlns:a16="http://schemas.microsoft.com/office/drawing/2014/main" val="966511431"/>
                    </a:ext>
                  </a:extLst>
                </a:gridCol>
              </a:tblGrid>
              <a:tr h="733553">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ja-JP" altLang="en-US" sz="1200" b="0" dirty="0" smtClean="0">
                          <a:latin typeface="ＭＳ Ｐゴシック" panose="020B0600070205080204" pitchFamily="50" charset="-128"/>
                          <a:ea typeface="ＭＳ Ｐゴシック" panose="020B0600070205080204" pitchFamily="50" charset="-128"/>
                          <a:cs typeface="Meiryo UI" panose="020B0604030504040204" pitchFamily="50" charset="-128"/>
                        </a:rPr>
                        <a:t>■ </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a:t>
                      </a:r>
                      <a:r>
                        <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も自治体指標も、</a:t>
                      </a:r>
                      <a:r>
                        <a:rPr lang="ja-JP" altLang="en-US" sz="1200" b="1"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高い</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」ゴール</a:t>
                      </a:r>
                      <a:endPar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ts val="1400"/>
                        </a:lnSpc>
                        <a:spcBef>
                          <a:spcPts val="30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６</a:t>
                      </a:r>
                      <a:r>
                        <a:rPr lang="ja-JP" altLang="en-US"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水・衛生、　８  経済成長と雇用</a:t>
                      </a: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９</a:t>
                      </a:r>
                      <a:r>
                        <a:rPr lang="ja-JP" altLang="en-US"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インフラ・産業化・イノベーション</a:t>
                      </a:r>
                    </a:p>
                  </a:txBody>
                  <a:tcPr marL="18000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大阪の強みを活かすことができるゴール。他のゴールの課題の克服や、先進事例の発信することなど、国際貢献につなげることができる。</a:t>
                      </a:r>
                    </a:p>
                  </a:txBody>
                  <a:tcPr marL="180000" marR="18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8108301"/>
                  </a:ext>
                </a:extLst>
              </a:tr>
              <a:tr h="1007657">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ja-JP" altLang="en-US" sz="1200" b="0" dirty="0" smtClean="0">
                          <a:latin typeface="ＭＳ Ｐゴシック" panose="020B0600070205080204" pitchFamily="50" charset="-128"/>
                          <a:ea typeface="ＭＳ Ｐゴシック" panose="020B0600070205080204" pitchFamily="50" charset="-128"/>
                          <a:cs typeface="Meiryo UI" panose="020B0604030504040204" pitchFamily="50" charset="-128"/>
                        </a:rPr>
                        <a:t>■ </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a:t>
                      </a:r>
                      <a:r>
                        <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1200" b="1"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高く</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、自治体指標が</a:t>
                      </a:r>
                      <a:r>
                        <a:rPr lang="ja-JP" altLang="en-US" sz="1200" b="1"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低い</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」ゴール</a:t>
                      </a:r>
                      <a:endPar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ts val="1400"/>
                        </a:lnSpc>
                        <a:spcBef>
                          <a:spcPts val="30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１  貧困、　３　健康と福祉</a:t>
                      </a: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４　教育、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16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平和</a:t>
                      </a:r>
                    </a:p>
                  </a:txBody>
                  <a:tcPr marL="18000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a:t>
                      </a:r>
                      <a:r>
                        <a:rPr kumimoji="1" lang="en-US" altLang="ja-JP" sz="1200" b="0" dirty="0" smtClean="0">
                          <a:latin typeface="Meiryo UI" panose="020B0604030504040204" pitchFamily="50" charset="-128"/>
                          <a:ea typeface="Meiryo UI" panose="020B0604030504040204" pitchFamily="50" charset="-128"/>
                        </a:rPr>
                        <a:t>1 </a:t>
                      </a:r>
                      <a:r>
                        <a:rPr kumimoji="1" lang="ja-JP" altLang="en-US" sz="1200" b="0" dirty="0" smtClean="0">
                          <a:latin typeface="Meiryo UI" panose="020B0604030504040204" pitchFamily="50" charset="-128"/>
                          <a:ea typeface="Meiryo UI" panose="020B0604030504040204" pitchFamily="50" charset="-128"/>
                        </a:rPr>
                        <a:t>貧困」では相対的貧困率や生活保護の割合、また、「</a:t>
                      </a:r>
                      <a:r>
                        <a:rPr kumimoji="1" lang="en-US" altLang="ja-JP" sz="1200" b="0" dirty="0" smtClean="0">
                          <a:latin typeface="Meiryo UI" panose="020B0604030504040204" pitchFamily="50" charset="-128"/>
                          <a:ea typeface="Meiryo UI" panose="020B0604030504040204" pitchFamily="50" charset="-128"/>
                        </a:rPr>
                        <a:t>3 </a:t>
                      </a:r>
                      <a:r>
                        <a:rPr kumimoji="1" lang="ja-JP" altLang="en-US" sz="1200" b="0" dirty="0" smtClean="0">
                          <a:latin typeface="Meiryo UI" panose="020B0604030504040204" pitchFamily="50" charset="-128"/>
                          <a:ea typeface="Meiryo UI" panose="020B0604030504040204" pitchFamily="50" charset="-128"/>
                        </a:rPr>
                        <a:t>健康と福祉」では癌などの死亡率や結核・</a:t>
                      </a:r>
                      <a:r>
                        <a:rPr kumimoji="1" lang="en-US" altLang="ja-JP" sz="1200" b="0" dirty="0" smtClean="0">
                          <a:latin typeface="Meiryo UI" panose="020B0604030504040204" pitchFamily="50" charset="-128"/>
                          <a:ea typeface="Meiryo UI" panose="020B0604030504040204" pitchFamily="50" charset="-128"/>
                        </a:rPr>
                        <a:t>HIV</a:t>
                      </a:r>
                      <a:r>
                        <a:rPr kumimoji="1" lang="ja-JP" altLang="en-US" sz="1200" b="0" dirty="0" smtClean="0">
                          <a:latin typeface="Meiryo UI" panose="020B0604030504040204" pitchFamily="50" charset="-128"/>
                          <a:ea typeface="Meiryo UI" panose="020B0604030504040204" pitchFamily="50" charset="-128"/>
                        </a:rPr>
                        <a:t>などの感染者数、「</a:t>
                      </a:r>
                      <a:r>
                        <a:rPr kumimoji="1" lang="en-US" altLang="ja-JP" sz="1200" b="0" dirty="0" smtClean="0">
                          <a:latin typeface="Meiryo UI" panose="020B0604030504040204" pitchFamily="50" charset="-128"/>
                          <a:ea typeface="Meiryo UI" panose="020B0604030504040204" pitchFamily="50" charset="-128"/>
                        </a:rPr>
                        <a:t>4 </a:t>
                      </a:r>
                      <a:r>
                        <a:rPr kumimoji="1" lang="ja-JP" altLang="en-US" sz="1200" b="0" dirty="0" smtClean="0">
                          <a:latin typeface="Meiryo UI" panose="020B0604030504040204" pitchFamily="50" charset="-128"/>
                          <a:ea typeface="Meiryo UI" panose="020B0604030504040204" pitchFamily="50" charset="-128"/>
                        </a:rPr>
                        <a:t>教育」では小中学生の平均正答率、「</a:t>
                      </a:r>
                      <a:r>
                        <a:rPr kumimoji="1" lang="en-US" altLang="ja-JP" sz="1200" b="0" dirty="0" smtClean="0">
                          <a:latin typeface="Meiryo UI" panose="020B0604030504040204" pitchFamily="50" charset="-128"/>
                          <a:ea typeface="Meiryo UI" panose="020B0604030504040204" pitchFamily="50" charset="-128"/>
                        </a:rPr>
                        <a:t>16</a:t>
                      </a:r>
                      <a:r>
                        <a:rPr kumimoji="1" lang="en-US" altLang="ja-JP" sz="1200" b="0" baseline="0" dirty="0" smtClean="0">
                          <a:latin typeface="Meiryo UI" panose="020B0604030504040204" pitchFamily="50" charset="-128"/>
                          <a:ea typeface="Meiryo UI" panose="020B0604030504040204" pitchFamily="50" charset="-128"/>
                        </a:rPr>
                        <a:t> </a:t>
                      </a:r>
                      <a:r>
                        <a:rPr kumimoji="1" lang="ja-JP" altLang="en-US" sz="1200" b="0" baseline="0" dirty="0" smtClean="0">
                          <a:latin typeface="Meiryo UI" panose="020B0604030504040204" pitchFamily="50" charset="-128"/>
                          <a:ea typeface="Meiryo UI" panose="020B0604030504040204" pitchFamily="50" charset="-128"/>
                        </a:rPr>
                        <a:t>平和」では人口</a:t>
                      </a:r>
                      <a:r>
                        <a:rPr kumimoji="1" lang="en-US" altLang="ja-JP" sz="1200" b="0" baseline="0" dirty="0" smtClean="0">
                          <a:latin typeface="Meiryo UI" panose="020B0604030504040204" pitchFamily="50" charset="-128"/>
                          <a:ea typeface="Meiryo UI" panose="020B0604030504040204" pitchFamily="50" charset="-128"/>
                        </a:rPr>
                        <a:t>10</a:t>
                      </a:r>
                      <a:r>
                        <a:rPr kumimoji="1" lang="ja-JP" altLang="en-US" sz="1200" b="0" baseline="0" dirty="0" smtClean="0">
                          <a:latin typeface="Meiryo UI" panose="020B0604030504040204" pitchFamily="50" charset="-128"/>
                          <a:ea typeface="Meiryo UI" panose="020B0604030504040204" pitchFamily="50" charset="-128"/>
                        </a:rPr>
                        <a:t>万人当たりの刑法犯認知件数や児童虐待相談対応件数など、</a:t>
                      </a:r>
                      <a:r>
                        <a:rPr kumimoji="1" lang="ja-JP" altLang="en-US" sz="1200" b="0" dirty="0" smtClean="0">
                          <a:latin typeface="Meiryo UI" panose="020B0604030504040204" pitchFamily="50" charset="-128"/>
                          <a:ea typeface="Meiryo UI" panose="020B0604030504040204" pitchFamily="50" charset="-128"/>
                        </a:rPr>
                        <a:t>府民のいのちや暮らし、次世代の育成に関わる国内の個別指標が相対的に低い評価となっており改善が必要。</a:t>
                      </a:r>
                    </a:p>
                  </a:txBody>
                  <a:tcPr marL="180000" marR="18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5449619"/>
                  </a:ext>
                </a:extLst>
              </a:tr>
              <a:tr h="2510465">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ja-JP" altLang="en-US" sz="1200" b="0" dirty="0" smtClean="0">
                          <a:latin typeface="ＭＳ Ｐゴシック" panose="020B0600070205080204" pitchFamily="50" charset="-128"/>
                          <a:ea typeface="ＭＳ Ｐゴシック" panose="020B0600070205080204" pitchFamily="50" charset="-128"/>
                          <a:cs typeface="Meiryo UI" panose="020B0604030504040204" pitchFamily="50" charset="-128"/>
                        </a:rPr>
                        <a:t>■ </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a:t>
                      </a:r>
                      <a:r>
                        <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は</a:t>
                      </a:r>
                      <a:r>
                        <a:rPr lang="ja-JP" altLang="en-US" sz="1200" b="1"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低く</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、自治体指標が</a:t>
                      </a:r>
                      <a:r>
                        <a:rPr lang="ja-JP" altLang="en-US" sz="1200" b="1"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高い</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」ゴール</a:t>
                      </a:r>
                      <a:endPar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ts val="1400"/>
                        </a:lnSpc>
                        <a:spcBef>
                          <a:spcPts val="30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２  </a:t>
                      </a:r>
                      <a:r>
                        <a:rPr lang="ja-JP" altLang="en-US"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飢餓、　     ７  </a:t>
                      </a:r>
                      <a:r>
                        <a:rPr lang="ja-JP" altLang="en-US"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10 </a:t>
                      </a:r>
                      <a:r>
                        <a:rPr lang="en-US" altLang="ja-JP"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不平等、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11</a:t>
                      </a:r>
                      <a:r>
                        <a:rPr lang="en-US" altLang="ja-JP"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持続可能都市</a:t>
                      </a: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13 </a:t>
                      </a:r>
                      <a:r>
                        <a:rPr lang="en-US" altLang="ja-JP"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気候変動、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14</a:t>
                      </a:r>
                      <a:r>
                        <a:rPr lang="en-US" altLang="ja-JP"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海洋資源</a:t>
                      </a: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15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陸上資源、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17</a:t>
                      </a:r>
                      <a:r>
                        <a:rPr lang="en-US" altLang="ja-JP"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パートナーシップ</a:t>
                      </a:r>
                    </a:p>
                  </a:txBody>
                  <a:tcPr marL="18000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a:t>
                      </a:r>
                      <a:r>
                        <a:rPr kumimoji="1" lang="en-US" altLang="ja-JP" sz="1200" b="0" dirty="0" smtClean="0">
                          <a:latin typeface="Meiryo UI" panose="020B0604030504040204" pitchFamily="50" charset="-128"/>
                          <a:ea typeface="Meiryo UI" panose="020B0604030504040204" pitchFamily="50" charset="-128"/>
                        </a:rPr>
                        <a:t>11</a:t>
                      </a:r>
                      <a:r>
                        <a:rPr kumimoji="1" lang="en-US" altLang="ja-JP" sz="1200" b="0" baseline="0" dirty="0" smtClean="0">
                          <a:latin typeface="Meiryo UI" panose="020B0604030504040204" pitchFamily="50" charset="-128"/>
                          <a:ea typeface="Meiryo UI" panose="020B0604030504040204" pitchFamily="50" charset="-128"/>
                        </a:rPr>
                        <a:t> </a:t>
                      </a:r>
                      <a:r>
                        <a:rPr kumimoji="1" lang="ja-JP" altLang="en-US" sz="1200" b="0" baseline="0" dirty="0" smtClean="0">
                          <a:latin typeface="Meiryo UI" panose="020B0604030504040204" pitchFamily="50" charset="-128"/>
                          <a:ea typeface="Meiryo UI" panose="020B0604030504040204" pitchFamily="50" charset="-128"/>
                        </a:rPr>
                        <a:t>持続可能都市</a:t>
                      </a:r>
                      <a:r>
                        <a:rPr kumimoji="1" lang="ja-JP" altLang="en-US" sz="1200" b="0" dirty="0" smtClean="0">
                          <a:latin typeface="Meiryo UI" panose="020B0604030504040204" pitchFamily="50" charset="-128"/>
                          <a:ea typeface="Meiryo UI" panose="020B0604030504040204" pitchFamily="50" charset="-128"/>
                        </a:rPr>
                        <a:t>」は、まちづくりや災害対応、都市魅力や文化の創造、飢餓、エネルギー、不平等、気候変動、パートナーシップなど、他の全てのゴールを包摂する自治体にとっての重要なゴール。</a:t>
                      </a:r>
                      <a:endParaRPr kumimoji="1" lang="en-US" altLang="ja-JP" sz="1200" b="0" dirty="0" smtClean="0">
                        <a:latin typeface="Meiryo UI" panose="020B0604030504040204" pitchFamily="50" charset="-128"/>
                        <a:ea typeface="Meiryo UI" panose="020B0604030504040204" pitchFamily="50" charset="-128"/>
                      </a:endParaRPr>
                    </a:p>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天然資源の保護に関わる「</a:t>
                      </a:r>
                      <a:r>
                        <a:rPr kumimoji="1" lang="en-US" altLang="ja-JP" sz="1200" b="0" dirty="0" smtClean="0">
                          <a:latin typeface="Meiryo UI" panose="020B0604030504040204" pitchFamily="50" charset="-128"/>
                          <a:ea typeface="Meiryo UI" panose="020B0604030504040204" pitchFamily="50" charset="-128"/>
                        </a:rPr>
                        <a:t>14 </a:t>
                      </a:r>
                      <a:r>
                        <a:rPr kumimoji="1" lang="ja-JP" altLang="en-US" sz="1200" b="0" dirty="0" smtClean="0">
                          <a:latin typeface="Meiryo UI" panose="020B0604030504040204" pitchFamily="50" charset="-128"/>
                          <a:ea typeface="Meiryo UI" panose="020B0604030504040204" pitchFamily="50" charset="-128"/>
                        </a:rPr>
                        <a:t>海洋資源」、「</a:t>
                      </a:r>
                      <a:r>
                        <a:rPr kumimoji="1" lang="en-US" altLang="ja-JP" sz="1200" b="0" dirty="0" smtClean="0">
                          <a:latin typeface="Meiryo UI" panose="020B0604030504040204" pitchFamily="50" charset="-128"/>
                          <a:ea typeface="Meiryo UI" panose="020B0604030504040204" pitchFamily="50" charset="-128"/>
                        </a:rPr>
                        <a:t>15 </a:t>
                      </a:r>
                      <a:r>
                        <a:rPr kumimoji="1" lang="ja-JP" altLang="en-US" sz="1200" b="0" dirty="0" smtClean="0">
                          <a:latin typeface="Meiryo UI" panose="020B0604030504040204" pitchFamily="50" charset="-128"/>
                          <a:ea typeface="Meiryo UI" panose="020B0604030504040204" pitchFamily="50" charset="-128"/>
                        </a:rPr>
                        <a:t>陸上資源」は、水産業産出額や森林面積割合など、産業構造や地理的要件により大阪において大きく評価を高めていくことは難しい状況。一方で、廃プラスチックの削減やリサイクルの促進など環境負荷抑止の観点から「</a:t>
                      </a:r>
                      <a:r>
                        <a:rPr kumimoji="1" lang="en-US" altLang="ja-JP" sz="1200" b="0" dirty="0" smtClean="0">
                          <a:latin typeface="Meiryo UI" panose="020B0604030504040204" pitchFamily="50" charset="-128"/>
                          <a:ea typeface="Meiryo UI" panose="020B0604030504040204" pitchFamily="50" charset="-128"/>
                        </a:rPr>
                        <a:t>12 </a:t>
                      </a:r>
                      <a:r>
                        <a:rPr kumimoji="1" lang="ja-JP" altLang="en-US" sz="1200" b="0" dirty="0" smtClean="0">
                          <a:latin typeface="Meiryo UI" panose="020B0604030504040204" pitchFamily="50" charset="-128"/>
                          <a:ea typeface="Meiryo UI" panose="020B0604030504040204" pitchFamily="50" charset="-128"/>
                        </a:rPr>
                        <a:t>生産と消費」に集約して取組むことができる。</a:t>
                      </a:r>
                      <a:endParaRPr kumimoji="1" lang="en-US" altLang="ja-JP" sz="1200" b="0" dirty="0" smtClean="0">
                        <a:latin typeface="Meiryo UI" panose="020B0604030504040204" pitchFamily="50" charset="-128"/>
                        <a:ea typeface="Meiryo UI" panose="020B0604030504040204" pitchFamily="50" charset="-128"/>
                      </a:endParaRPr>
                    </a:p>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a:t>
                      </a:r>
                      <a:r>
                        <a:rPr kumimoji="1" lang="en-US" altLang="ja-JP" sz="1200" b="0" dirty="0" smtClean="0">
                          <a:latin typeface="Meiryo UI" panose="020B0604030504040204" pitchFamily="50" charset="-128"/>
                          <a:ea typeface="Meiryo UI" panose="020B0604030504040204" pitchFamily="50" charset="-128"/>
                        </a:rPr>
                        <a:t>2</a:t>
                      </a:r>
                      <a:r>
                        <a:rPr kumimoji="1" lang="en-US" altLang="ja-JP" sz="1200" b="0" baseline="0" dirty="0" smtClean="0">
                          <a:latin typeface="Meiryo UI" panose="020B0604030504040204" pitchFamily="50" charset="-128"/>
                          <a:ea typeface="Meiryo UI" panose="020B0604030504040204" pitchFamily="50" charset="-128"/>
                        </a:rPr>
                        <a:t> </a:t>
                      </a:r>
                      <a:r>
                        <a:rPr kumimoji="1" lang="ja-JP" altLang="en-US" sz="1200" b="0" baseline="0" dirty="0" smtClean="0">
                          <a:latin typeface="Meiryo UI" panose="020B0604030504040204" pitchFamily="50" charset="-128"/>
                          <a:ea typeface="Meiryo UI" panose="020B0604030504040204" pitchFamily="50" charset="-128"/>
                        </a:rPr>
                        <a:t>飢餓」、「</a:t>
                      </a:r>
                      <a:r>
                        <a:rPr kumimoji="1" lang="en-US" altLang="ja-JP" sz="1200" b="0" baseline="0" dirty="0" smtClean="0">
                          <a:latin typeface="Meiryo UI" panose="020B0604030504040204" pitchFamily="50" charset="-128"/>
                          <a:ea typeface="Meiryo UI" panose="020B0604030504040204" pitchFamily="50" charset="-128"/>
                        </a:rPr>
                        <a:t>7 </a:t>
                      </a:r>
                      <a:r>
                        <a:rPr kumimoji="1" lang="ja-JP" altLang="en-US" sz="1200" b="0" baseline="0" dirty="0" smtClean="0">
                          <a:latin typeface="Meiryo UI" panose="020B0604030504040204" pitchFamily="50" charset="-128"/>
                          <a:ea typeface="Meiryo UI" panose="020B0604030504040204" pitchFamily="50" charset="-128"/>
                        </a:rPr>
                        <a:t>エネルギー」、「</a:t>
                      </a:r>
                      <a:r>
                        <a:rPr kumimoji="1" lang="en-US" altLang="ja-JP" sz="1200" b="0" baseline="0" dirty="0" smtClean="0">
                          <a:latin typeface="Meiryo UI" panose="020B0604030504040204" pitchFamily="50" charset="-128"/>
                          <a:ea typeface="Meiryo UI" panose="020B0604030504040204" pitchFamily="50" charset="-128"/>
                        </a:rPr>
                        <a:t>10 </a:t>
                      </a:r>
                      <a:r>
                        <a:rPr kumimoji="1" lang="ja-JP" altLang="en-US" sz="1200" b="0" baseline="0" dirty="0" smtClean="0">
                          <a:latin typeface="Meiryo UI" panose="020B0604030504040204" pitchFamily="50" charset="-128"/>
                          <a:ea typeface="Meiryo UI" panose="020B0604030504040204" pitchFamily="50" charset="-128"/>
                        </a:rPr>
                        <a:t>不平等」、「</a:t>
                      </a:r>
                      <a:r>
                        <a:rPr kumimoji="1" lang="en-US" altLang="ja-JP" sz="1200" b="0" baseline="0" dirty="0" smtClean="0">
                          <a:latin typeface="Meiryo UI" panose="020B0604030504040204" pitchFamily="50" charset="-128"/>
                          <a:ea typeface="Meiryo UI" panose="020B0604030504040204" pitchFamily="50" charset="-128"/>
                        </a:rPr>
                        <a:t>13 </a:t>
                      </a:r>
                      <a:r>
                        <a:rPr kumimoji="1" lang="ja-JP" altLang="en-US" sz="1200" b="0" baseline="0" dirty="0" smtClean="0">
                          <a:latin typeface="Meiryo UI" panose="020B0604030504040204" pitchFamily="50" charset="-128"/>
                          <a:ea typeface="Meiryo UI" panose="020B0604030504040204" pitchFamily="50" charset="-128"/>
                        </a:rPr>
                        <a:t>気候変動」、「</a:t>
                      </a:r>
                      <a:r>
                        <a:rPr kumimoji="1" lang="en-US" altLang="ja-JP" sz="1200" b="0" baseline="0" dirty="0" smtClean="0">
                          <a:latin typeface="Meiryo UI" panose="020B0604030504040204" pitchFamily="50" charset="-128"/>
                          <a:ea typeface="Meiryo UI" panose="020B0604030504040204" pitchFamily="50" charset="-128"/>
                        </a:rPr>
                        <a:t>17 </a:t>
                      </a:r>
                      <a:r>
                        <a:rPr kumimoji="1" lang="ja-JP" altLang="en-US" sz="1200" b="0" baseline="0" dirty="0" smtClean="0">
                          <a:latin typeface="Meiryo UI" panose="020B0604030504040204" pitchFamily="50" charset="-128"/>
                          <a:ea typeface="Meiryo UI" panose="020B0604030504040204" pitchFamily="50" charset="-128"/>
                        </a:rPr>
                        <a:t>パートナーシップ」に関しては、それぞれ、土地の肥沃度や再生可能エネルギーの割合、また、国内の所得格差や</a:t>
                      </a:r>
                      <a:r>
                        <a:rPr kumimoji="1" lang="en-US" altLang="ja-JP" sz="1200" b="0" baseline="0" dirty="0" smtClean="0">
                          <a:latin typeface="Meiryo UI" panose="020B0604030504040204" pitchFamily="50" charset="-128"/>
                          <a:ea typeface="Meiryo UI" panose="020B0604030504040204" pitchFamily="50" charset="-128"/>
                        </a:rPr>
                        <a:t>CO2</a:t>
                      </a:r>
                      <a:r>
                        <a:rPr kumimoji="1" lang="ja-JP" altLang="en-US" sz="1200" b="0" baseline="0" dirty="0" smtClean="0">
                          <a:latin typeface="Meiryo UI" panose="020B0604030504040204" pitchFamily="50" charset="-128"/>
                          <a:ea typeface="Meiryo UI" panose="020B0604030504040204" pitchFamily="50" charset="-128"/>
                        </a:rPr>
                        <a:t>排出量、途上国支援額など、日本全体で改善が必要な指標に関する国際評価が低い一方で、国内においては、全体として高い評価のゴールであることから、引き続き継続して取組む。</a:t>
                      </a:r>
                      <a:endParaRPr kumimoji="1" lang="en-US" altLang="ja-JP" sz="1200" b="0" dirty="0" smtClean="0">
                        <a:latin typeface="Meiryo UI" panose="020B0604030504040204" pitchFamily="50" charset="-128"/>
                        <a:ea typeface="Meiryo UI" panose="020B0604030504040204" pitchFamily="50" charset="-128"/>
                      </a:endParaRPr>
                    </a:p>
                  </a:txBody>
                  <a:tcPr marL="180000" marR="18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441808"/>
                  </a:ext>
                </a:extLst>
              </a:tr>
              <a:tr h="1317812">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ja-JP" altLang="en-US" sz="1200" b="0" dirty="0" smtClean="0">
                          <a:latin typeface="ＭＳ Ｐゴシック" panose="020B0600070205080204" pitchFamily="50" charset="-128"/>
                          <a:ea typeface="ＭＳ Ｐゴシック" panose="020B0600070205080204" pitchFamily="50" charset="-128"/>
                          <a:cs typeface="Meiryo UI" panose="020B0604030504040204" pitchFamily="50" charset="-128"/>
                        </a:rPr>
                        <a:t>■ </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a:t>
                      </a:r>
                      <a:r>
                        <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SDSN</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も自治体指標も、</a:t>
                      </a:r>
                      <a:r>
                        <a:rPr lang="ja-JP" altLang="en-US" sz="1200" b="1"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低い</a:t>
                      </a:r>
                      <a:r>
                        <a:rPr lang="ja-JP" altLang="en-US"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rPr>
                        <a:t>」ゴール</a:t>
                      </a:r>
                      <a:endParaRPr lang="en-US" altLang="ja-JP" sz="1200" b="0" u="sng" dirty="0" smtClean="0">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ts val="1400"/>
                        </a:lnSpc>
                        <a:spcBef>
                          <a:spcPts val="30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５</a:t>
                      </a:r>
                      <a:r>
                        <a:rPr lang="ja-JP" altLang="en-US"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ジェンダー、</a:t>
                      </a:r>
                      <a:endParaRPr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12</a:t>
                      </a:r>
                      <a:r>
                        <a:rPr lang="en-US" altLang="ja-JP" sz="1200" b="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持続可能な生産と消費</a:t>
                      </a:r>
                    </a:p>
                  </a:txBody>
                  <a:tcPr marL="18000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a:t>
                      </a:r>
                      <a:r>
                        <a:rPr kumimoji="1" lang="en-US" altLang="ja-JP" sz="1200" b="0" dirty="0" smtClean="0">
                          <a:latin typeface="Meiryo UI" panose="020B0604030504040204" pitchFamily="50" charset="-128"/>
                          <a:ea typeface="Meiryo UI" panose="020B0604030504040204" pitchFamily="50" charset="-128"/>
                        </a:rPr>
                        <a:t>5</a:t>
                      </a:r>
                      <a:r>
                        <a:rPr kumimoji="1" lang="ja-JP" altLang="en-US" sz="1200" b="0" baseline="0" dirty="0" smtClean="0">
                          <a:latin typeface="Meiryo UI" panose="020B0604030504040204" pitchFamily="50" charset="-128"/>
                          <a:ea typeface="Meiryo UI" panose="020B0604030504040204" pitchFamily="50" charset="-128"/>
                        </a:rPr>
                        <a:t> ジェンダー</a:t>
                      </a:r>
                      <a:r>
                        <a:rPr kumimoji="1" lang="ja-JP" altLang="en-US" sz="1200" b="0" dirty="0" smtClean="0">
                          <a:latin typeface="Meiryo UI" panose="020B0604030504040204" pitchFamily="50" charset="-128"/>
                          <a:ea typeface="Meiryo UI" panose="020B0604030504040204" pitchFamily="50" charset="-128"/>
                        </a:rPr>
                        <a:t>」は、国際的な日本の評価が低く、国を巻き込んだ形で取組みを進めるとともに、配偶者からの暴力相談件数や性犯罪の認知件数など安全・安心に関わる個別指標に関しては、「</a:t>
                      </a:r>
                      <a:r>
                        <a:rPr kumimoji="1" lang="en-US" altLang="ja-JP" sz="1200" b="0" dirty="0" smtClean="0">
                          <a:latin typeface="Meiryo UI" panose="020B0604030504040204" pitchFamily="50" charset="-128"/>
                          <a:ea typeface="Meiryo UI" panose="020B0604030504040204" pitchFamily="50" charset="-128"/>
                        </a:rPr>
                        <a:t>16 </a:t>
                      </a:r>
                      <a:r>
                        <a:rPr kumimoji="1" lang="ja-JP" altLang="en-US" sz="1200" b="0" dirty="0" smtClean="0">
                          <a:latin typeface="Meiryo UI" panose="020B0604030504040204" pitchFamily="50" charset="-128"/>
                          <a:ea typeface="Meiryo UI" panose="020B0604030504040204" pitchFamily="50" charset="-128"/>
                        </a:rPr>
                        <a:t>平和」に集約して取組む必要がある。</a:t>
                      </a:r>
                      <a:endParaRPr kumimoji="1" lang="en-US" altLang="ja-JP" sz="1200" b="0" dirty="0" smtClean="0">
                        <a:latin typeface="Meiryo UI" panose="020B0604030504040204" pitchFamily="50" charset="-128"/>
                        <a:ea typeface="Meiryo UI" panose="020B0604030504040204" pitchFamily="50" charset="-128"/>
                      </a:endParaRPr>
                    </a:p>
                    <a:p>
                      <a:pPr marL="185738" marR="0" lvl="0" indent="-100013" algn="l" defTabSz="914400" rtl="0" eaLnBrk="1" fontAlgn="auto" latinLnBrk="0" hangingPunct="1">
                        <a:lnSpc>
                          <a:spcPts val="1400"/>
                        </a:lnSpc>
                        <a:spcBef>
                          <a:spcPts val="600"/>
                        </a:spcBef>
                        <a:spcAft>
                          <a:spcPts val="0"/>
                        </a:spcAft>
                        <a:buClrTx/>
                        <a:buSzTx/>
                        <a:buFont typeface="Arial" panose="020B0604020202020204" pitchFamily="34" charset="0"/>
                        <a:buChar char="•"/>
                        <a:tabLst/>
                        <a:defRPr/>
                      </a:pPr>
                      <a:r>
                        <a:rPr kumimoji="1" lang="ja-JP" altLang="en-US" sz="1200" b="0" dirty="0" smtClean="0">
                          <a:latin typeface="Meiryo UI" panose="020B0604030504040204" pitchFamily="50" charset="-128"/>
                          <a:ea typeface="Meiryo UI" panose="020B0604030504040204" pitchFamily="50" charset="-128"/>
                        </a:rPr>
                        <a:t>「</a:t>
                      </a:r>
                      <a:r>
                        <a:rPr kumimoji="1" lang="en-US" altLang="ja-JP" sz="1200" b="0" dirty="0" smtClean="0">
                          <a:latin typeface="Meiryo UI" panose="020B0604030504040204" pitchFamily="50" charset="-128"/>
                          <a:ea typeface="Meiryo UI" panose="020B0604030504040204" pitchFamily="50" charset="-128"/>
                        </a:rPr>
                        <a:t>12 </a:t>
                      </a:r>
                      <a:r>
                        <a:rPr kumimoji="1" lang="ja-JP" altLang="en-US" sz="1200" b="0" dirty="0" smtClean="0">
                          <a:latin typeface="Meiryo UI" panose="020B0604030504040204" pitchFamily="50" charset="-128"/>
                          <a:ea typeface="Meiryo UI" panose="020B0604030504040204" pitchFamily="50" charset="-128"/>
                        </a:rPr>
                        <a:t>持続可能な生産と消費」は、持続可能な社会の構築のために重要なゴールであり、府民の関りも深く、また、途上国が先進国に対し強く期待するゴールでもある。</a:t>
                      </a:r>
                    </a:p>
                  </a:txBody>
                  <a:tcPr marL="180000" marR="18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145306"/>
                  </a:ext>
                </a:extLst>
              </a:tr>
            </a:tbl>
          </a:graphicData>
        </a:graphic>
      </p:graphicFrame>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112</a:t>
            </a:r>
          </a:p>
        </p:txBody>
      </p:sp>
    </p:spTree>
    <p:extLst>
      <p:ext uri="{BB962C8B-B14F-4D97-AF65-F5344CB8AC3E}">
        <p14:creationId xmlns:p14="http://schemas.microsoft.com/office/powerpoint/2010/main" val="12654856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64755" y="500406"/>
            <a:ext cx="4810657" cy="37550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Meiryo UI" panose="020B0604030504040204" pitchFamily="50" charset="-128"/>
                <a:ea typeface="Meiryo UI" panose="020B0604030504040204" pitchFamily="50" charset="-128"/>
              </a:rPr>
              <a:t>SDGs17</a:t>
            </a:r>
            <a:r>
              <a:rPr kumimoji="1" lang="ja-JP" altLang="en-US" sz="1400" b="1" dirty="0">
                <a:solidFill>
                  <a:schemeClr val="bg1"/>
                </a:solidFill>
                <a:latin typeface="Meiryo UI" panose="020B0604030504040204" pitchFamily="50" charset="-128"/>
                <a:ea typeface="Meiryo UI" panose="020B0604030504040204" pitchFamily="50" charset="-128"/>
              </a:rPr>
              <a:t>ゴールの現在の到達点の</a:t>
            </a:r>
            <a:r>
              <a:rPr kumimoji="1" lang="ja-JP" altLang="en-US" sz="1400" b="1" dirty="0" smtClean="0">
                <a:solidFill>
                  <a:schemeClr val="bg1"/>
                </a:solidFill>
                <a:latin typeface="Meiryo UI" panose="020B0604030504040204" pitchFamily="50" charset="-128"/>
                <a:ea typeface="Meiryo UI" panose="020B0604030504040204" pitchFamily="50" charset="-128"/>
              </a:rPr>
              <a:t>分析（一定のまとめ）</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）ＳＤＧｓからみた大阪</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15396" y="1200436"/>
            <a:ext cx="8801101" cy="3734339"/>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tIns="108000" rtlCol="0" anchor="ctr"/>
          <a:lstStyle/>
          <a:p>
            <a:pPr algn="ctr">
              <a:lnSpc>
                <a:spcPts val="1400"/>
              </a:lnSpc>
            </a:pPr>
            <a:endParaRPr kumimoji="1" lang="ja-JP" altLang="en-US" sz="120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757251" y="1311926"/>
            <a:ext cx="8118749" cy="3412216"/>
          </a:xfrm>
          <a:prstGeom prst="rect">
            <a:avLst/>
          </a:prstGeom>
          <a:noFill/>
        </p:spPr>
        <p:txBody>
          <a:bodyPr wrap="square" lIns="128016" tIns="64008" rIns="128016" bIns="64008" rtlCol="0">
            <a:spAutoFit/>
          </a:bodyPr>
          <a:lstStyle/>
          <a:p>
            <a:pPr marL="285750" indent="-285750">
              <a:lnSpc>
                <a:spcPts val="2200"/>
              </a:lnSpc>
              <a:spcBef>
                <a:spcPts val="600"/>
              </a:spcBef>
              <a:buFont typeface="Meiryo UI" panose="020B0604030504040204" pitchFamily="50" charset="-128"/>
              <a:buChar char="○"/>
            </a:pP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  </a:t>
            </a:r>
            <a:r>
              <a:rPr lang="ja-JP" altLang="en-US"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貧困</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」や「</a:t>
            </a:r>
            <a:r>
              <a:rPr lang="en-US" altLang="ja-JP"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3 </a:t>
            </a:r>
            <a:r>
              <a:rPr lang="ja-JP" altLang="en-US"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健康と福祉</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4 </a:t>
            </a:r>
            <a:r>
              <a:rPr lang="ja-JP" altLang="en-US"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教育</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16 </a:t>
            </a:r>
            <a:r>
              <a:rPr lang="ja-JP" altLang="en-US"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平和</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ついて</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は、誰一人取り残さないという</a:t>
            </a:r>
            <a:r>
              <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SDGs</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の理念や、大阪・関西万博のテーマである「いのち輝く未来社会のデザイン」の実現に不可欠となる府民の“いのち”や暮らし、また、子どもや孫など、将来の世代に関わるゴールとして、</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優先的</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に取組むべき課題が多いと考えられる。</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285750" indent="-285750">
              <a:lnSpc>
                <a:spcPts val="2200"/>
              </a:lnSpc>
              <a:spcBef>
                <a:spcPts val="1800"/>
              </a:spcBef>
              <a:buFont typeface="Meiryo UI" panose="020B0604030504040204" pitchFamily="50" charset="-128"/>
              <a:buChar char="○"/>
            </a:pP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持続可能な社会を未来に受け継ぐ基盤となる環境関連のゴールを集約できる「</a:t>
            </a:r>
            <a:r>
              <a:rPr lang="en-US" altLang="ja-JP" sz="1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12 </a:t>
            </a:r>
            <a:r>
              <a:rPr lang="ja-JP" altLang="en-US" sz="1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持続</a:t>
            </a:r>
            <a:r>
              <a:rPr lang="ja-JP" altLang="en-US" sz="1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可能な生産と</a:t>
            </a:r>
            <a:r>
              <a:rPr lang="ja-JP" altLang="en-US" sz="1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消費</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が</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国際的</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も国内的にも評価が低いことに関しては、「</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大阪ブルー・オーシャン・ビジョン</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」などの</a:t>
            </a:r>
            <a:r>
              <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G20</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大阪サミットのレガシーを未来に生かすという観点から、取組むべき課題があると考えられる</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285750" indent="-285750">
              <a:lnSpc>
                <a:spcPts val="2200"/>
              </a:lnSpc>
              <a:spcBef>
                <a:spcPts val="1800"/>
              </a:spcBef>
              <a:buFont typeface="Meiryo UI" panose="020B0604030504040204" pitchFamily="50" charset="-128"/>
              <a:buChar char="○"/>
            </a:pP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これらの課題には、他の全てのゴールや自治体の様々な役割を包摂する「</a:t>
            </a:r>
            <a:r>
              <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11 </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持続可能な都市</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」に関する取り組みや、 </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8 </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経済成長と雇用」、「</a:t>
            </a:r>
            <a:r>
              <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9 </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インフラ・産業化・イノベーション」</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など国際的</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にも</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国内的にも評価が高いゴール</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の強みを</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活かすことが重要と考えられる。</a:t>
            </a:r>
            <a:endPar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 name="正方形/長方形 7"/>
          <p:cNvSpPr/>
          <p:nvPr/>
        </p:nvSpPr>
        <p:spPr>
          <a:xfrm>
            <a:off x="5812364" y="5448726"/>
            <a:ext cx="2851147" cy="1267571"/>
          </a:xfrm>
          <a:prstGeom prst="rect">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smtClean="0">
                <a:solidFill>
                  <a:schemeClr val="tx1"/>
                </a:solidFill>
                <a:latin typeface="Meiryo UI" panose="020B0604030504040204" pitchFamily="50" charset="-128"/>
                <a:ea typeface="Meiryo UI" panose="020B0604030504040204" pitchFamily="50" charset="-128"/>
              </a:rPr>
              <a:t>◇強み</a:t>
            </a:r>
            <a:r>
              <a:rPr kumimoji="1" lang="ja-JP" altLang="en-US" sz="1400" b="1" dirty="0">
                <a:solidFill>
                  <a:schemeClr val="tx1"/>
                </a:solidFill>
                <a:latin typeface="Meiryo UI" panose="020B0604030504040204" pitchFamily="50" charset="-128"/>
                <a:ea typeface="Meiryo UI" panose="020B0604030504040204" pitchFamily="50" charset="-128"/>
              </a:rPr>
              <a:t>を</a:t>
            </a:r>
            <a:r>
              <a:rPr kumimoji="1" lang="ja-JP" altLang="en-US" sz="1400" b="1" dirty="0" smtClean="0">
                <a:solidFill>
                  <a:schemeClr val="tx1"/>
                </a:solidFill>
                <a:latin typeface="Meiryo UI" panose="020B0604030504040204" pitchFamily="50" charset="-128"/>
                <a:ea typeface="Meiryo UI" panose="020B0604030504040204" pitchFamily="50" charset="-128"/>
              </a:rPr>
              <a:t>活かせると考えられるゴール</a:t>
            </a:r>
            <a:endParaRPr kumimoji="1" lang="ja-JP" altLang="en-US" sz="1600" b="1" dirty="0">
              <a:solidFill>
                <a:schemeClr val="tx1"/>
              </a:solidFill>
            </a:endParaRPr>
          </a:p>
        </p:txBody>
      </p:sp>
      <p:sp>
        <p:nvSpPr>
          <p:cNvPr id="9" name="正方形/長方形 8"/>
          <p:cNvSpPr/>
          <p:nvPr/>
        </p:nvSpPr>
        <p:spPr>
          <a:xfrm>
            <a:off x="757251" y="5448726"/>
            <a:ext cx="4343400" cy="1267571"/>
          </a:xfrm>
          <a:prstGeom prst="rect">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smtClean="0">
                <a:solidFill>
                  <a:schemeClr val="tx1"/>
                </a:solidFill>
                <a:latin typeface="Meiryo UI" panose="020B0604030504040204" pitchFamily="50" charset="-128"/>
                <a:ea typeface="Meiryo UI" panose="020B0604030504040204" pitchFamily="50" charset="-128"/>
              </a:rPr>
              <a:t>◇課題が多いと考えられるゴール</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10" name="図 9"/>
          <p:cNvPicPr preferRelativeResize="0">
            <a:picLocks/>
          </p:cNvPicPr>
          <p:nvPr/>
        </p:nvPicPr>
        <p:blipFill>
          <a:blip r:embed="rId2"/>
          <a:stretch>
            <a:fillRect/>
          </a:stretch>
        </p:blipFill>
        <p:spPr>
          <a:xfrm>
            <a:off x="1094184" y="6056175"/>
            <a:ext cx="576000" cy="576000"/>
          </a:xfrm>
          <a:prstGeom prst="rect">
            <a:avLst/>
          </a:prstGeom>
          <a:noFill/>
          <a:ln>
            <a:noFill/>
          </a:ln>
        </p:spPr>
      </p:pic>
      <p:pic>
        <p:nvPicPr>
          <p:cNvPr id="13" name="図 12"/>
          <p:cNvPicPr preferRelativeResize="0">
            <a:picLocks/>
          </p:cNvPicPr>
          <p:nvPr/>
        </p:nvPicPr>
        <p:blipFill>
          <a:blip r:embed="rId3"/>
          <a:stretch>
            <a:fillRect/>
          </a:stretch>
        </p:blipFill>
        <p:spPr>
          <a:xfrm>
            <a:off x="1875593" y="6056175"/>
            <a:ext cx="576000" cy="576000"/>
          </a:xfrm>
          <a:prstGeom prst="rect">
            <a:avLst/>
          </a:prstGeom>
          <a:noFill/>
          <a:ln w="47625">
            <a:noFill/>
          </a:ln>
        </p:spPr>
      </p:pic>
      <p:pic>
        <p:nvPicPr>
          <p:cNvPr id="15" name="図 14"/>
          <p:cNvPicPr preferRelativeResize="0">
            <a:picLocks/>
          </p:cNvPicPr>
          <p:nvPr/>
        </p:nvPicPr>
        <p:blipFill>
          <a:blip r:embed="rId4"/>
          <a:stretch>
            <a:fillRect/>
          </a:stretch>
        </p:blipFill>
        <p:spPr>
          <a:xfrm>
            <a:off x="2645951" y="6080359"/>
            <a:ext cx="576000" cy="576000"/>
          </a:xfrm>
          <a:prstGeom prst="rect">
            <a:avLst/>
          </a:prstGeom>
          <a:noFill/>
          <a:ln>
            <a:noFill/>
          </a:ln>
        </p:spPr>
      </p:pic>
      <p:pic>
        <p:nvPicPr>
          <p:cNvPr id="16" name="図 15"/>
          <p:cNvPicPr preferRelativeResize="0">
            <a:picLocks/>
          </p:cNvPicPr>
          <p:nvPr/>
        </p:nvPicPr>
        <p:blipFill>
          <a:blip r:embed="rId5"/>
          <a:stretch>
            <a:fillRect/>
          </a:stretch>
        </p:blipFill>
        <p:spPr>
          <a:xfrm>
            <a:off x="6251129" y="6020421"/>
            <a:ext cx="576000" cy="576000"/>
          </a:xfrm>
          <a:prstGeom prst="rect">
            <a:avLst/>
          </a:prstGeom>
          <a:noFill/>
          <a:ln>
            <a:noFill/>
          </a:ln>
        </p:spPr>
      </p:pic>
      <p:pic>
        <p:nvPicPr>
          <p:cNvPr id="17" name="図 16"/>
          <p:cNvPicPr preferRelativeResize="0">
            <a:picLocks/>
          </p:cNvPicPr>
          <p:nvPr/>
        </p:nvPicPr>
        <p:blipFill>
          <a:blip r:embed="rId6"/>
          <a:stretch>
            <a:fillRect/>
          </a:stretch>
        </p:blipFill>
        <p:spPr>
          <a:xfrm>
            <a:off x="6977894" y="6014371"/>
            <a:ext cx="576000" cy="576000"/>
          </a:xfrm>
          <a:prstGeom prst="rect">
            <a:avLst/>
          </a:prstGeom>
          <a:noFill/>
          <a:ln>
            <a:noFill/>
          </a:ln>
        </p:spPr>
      </p:pic>
      <p:pic>
        <p:nvPicPr>
          <p:cNvPr id="18" name="図 17"/>
          <p:cNvPicPr preferRelativeResize="0">
            <a:picLocks/>
          </p:cNvPicPr>
          <p:nvPr/>
        </p:nvPicPr>
        <p:blipFill>
          <a:blip r:embed="rId7"/>
          <a:stretch>
            <a:fillRect/>
          </a:stretch>
        </p:blipFill>
        <p:spPr>
          <a:xfrm>
            <a:off x="7816514" y="6023139"/>
            <a:ext cx="576000" cy="576000"/>
          </a:xfrm>
          <a:prstGeom prst="rect">
            <a:avLst/>
          </a:prstGeom>
          <a:noFill/>
          <a:ln w="47625">
            <a:noFill/>
          </a:ln>
        </p:spPr>
      </p:pic>
      <p:pic>
        <p:nvPicPr>
          <p:cNvPr id="19" name="図 18"/>
          <p:cNvPicPr preferRelativeResize="0">
            <a:picLocks/>
          </p:cNvPicPr>
          <p:nvPr/>
        </p:nvPicPr>
        <p:blipFill>
          <a:blip r:embed="rId8"/>
          <a:stretch>
            <a:fillRect/>
          </a:stretch>
        </p:blipFill>
        <p:spPr>
          <a:xfrm>
            <a:off x="3434775" y="6078605"/>
            <a:ext cx="576000" cy="576000"/>
          </a:xfrm>
          <a:prstGeom prst="rect">
            <a:avLst/>
          </a:prstGeom>
          <a:noFill/>
          <a:ln>
            <a:noFill/>
          </a:ln>
        </p:spPr>
      </p:pic>
      <p:pic>
        <p:nvPicPr>
          <p:cNvPr id="20" name="図 19"/>
          <p:cNvPicPr preferRelativeResize="0">
            <a:picLocks/>
          </p:cNvPicPr>
          <p:nvPr/>
        </p:nvPicPr>
        <p:blipFill>
          <a:blip r:embed="rId9"/>
          <a:stretch>
            <a:fillRect/>
          </a:stretch>
        </p:blipFill>
        <p:spPr>
          <a:xfrm>
            <a:off x="4239947" y="6078605"/>
            <a:ext cx="576000" cy="576000"/>
          </a:xfrm>
          <a:prstGeom prst="rect">
            <a:avLst/>
          </a:prstGeom>
          <a:noFill/>
          <a:ln>
            <a:noFill/>
          </a:ln>
        </p:spPr>
      </p:pic>
      <p:sp>
        <p:nvSpPr>
          <p:cNvPr id="21" name="テキスト ボックス 20"/>
          <p:cNvSpPr txBox="1"/>
          <p:nvPr/>
        </p:nvSpPr>
        <p:spPr>
          <a:xfrm>
            <a:off x="1037033" y="5798082"/>
            <a:ext cx="4066604"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ゴール１　　ゴール３　　 ゴール４　 　 ゴール</a:t>
            </a:r>
            <a:r>
              <a:rPr kumimoji="1" lang="en-US" altLang="ja-JP" sz="1200" dirty="0" smtClean="0">
                <a:latin typeface="Meiryo UI" panose="020B0604030504040204" pitchFamily="50" charset="-128"/>
                <a:ea typeface="Meiryo UI" panose="020B0604030504040204" pitchFamily="50" charset="-128"/>
              </a:rPr>
              <a:t>12</a:t>
            </a:r>
            <a:r>
              <a:rPr kumimoji="1" lang="ja-JP" altLang="en-US" sz="1200" dirty="0" smtClean="0">
                <a:latin typeface="Meiryo UI" panose="020B0604030504040204" pitchFamily="50" charset="-128"/>
                <a:ea typeface="Meiryo UI" panose="020B0604030504040204" pitchFamily="50" charset="-128"/>
              </a:rPr>
              <a:t>　 　ゴール</a:t>
            </a:r>
            <a:r>
              <a:rPr kumimoji="1" lang="en-US" altLang="ja-JP" sz="1200" dirty="0" smtClean="0">
                <a:latin typeface="Meiryo UI" panose="020B0604030504040204" pitchFamily="50" charset="-128"/>
                <a:ea typeface="Meiryo UI" panose="020B0604030504040204" pitchFamily="50" charset="-128"/>
              </a:rPr>
              <a:t>16</a:t>
            </a:r>
            <a:endParaRPr kumimoji="1" lang="ja-JP" altLang="en-US" sz="12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065892" y="5739443"/>
            <a:ext cx="2525041"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ゴール</a:t>
            </a:r>
            <a:r>
              <a:rPr kumimoji="1" lang="en-US" altLang="ja-JP" sz="1200" dirty="0" smtClean="0">
                <a:latin typeface="Meiryo UI" panose="020B0604030504040204" pitchFamily="50" charset="-128"/>
                <a:ea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rPr>
              <a:t>　　   ゴール</a:t>
            </a: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　　  ゴール</a:t>
            </a:r>
            <a:r>
              <a:rPr kumimoji="1" lang="en-US" altLang="ja-JP" sz="1200" dirty="0" smtClean="0">
                <a:latin typeface="Meiryo UI" panose="020B0604030504040204" pitchFamily="50" charset="-128"/>
                <a:ea typeface="Meiryo UI" panose="020B0604030504040204" pitchFamily="50" charset="-128"/>
              </a:rPr>
              <a:t>11</a:t>
            </a:r>
            <a:endParaRPr kumimoji="1" lang="ja-JP" altLang="en-US" sz="1200" dirty="0">
              <a:latin typeface="Meiryo UI" panose="020B0604030504040204" pitchFamily="50" charset="-128"/>
              <a:ea typeface="Meiryo UI" panose="020B0604030504040204" pitchFamily="50" charset="-128"/>
            </a:endParaRPr>
          </a:p>
        </p:txBody>
      </p:sp>
      <p:sp>
        <p:nvSpPr>
          <p:cNvPr id="23" name="二等辺三角形 22"/>
          <p:cNvSpPr/>
          <p:nvPr/>
        </p:nvSpPr>
        <p:spPr>
          <a:xfrm rot="10800000">
            <a:off x="3925437" y="5099065"/>
            <a:ext cx="2055117" cy="234763"/>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4" name="正方形/長方形 2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113</a:t>
            </a:r>
          </a:p>
        </p:txBody>
      </p:sp>
    </p:spTree>
    <p:extLst>
      <p:ext uri="{BB962C8B-B14F-4D97-AF65-F5344CB8AC3E}">
        <p14:creationId xmlns:p14="http://schemas.microsoft.com/office/powerpoint/2010/main" val="27724079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68968" y="782052"/>
            <a:ext cx="1423737" cy="3701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実施</a:t>
            </a:r>
            <a:r>
              <a:rPr lang="ja-JP" altLang="en-US" sz="1600" dirty="0">
                <a:solidFill>
                  <a:prstClr val="white"/>
                </a:solidFill>
                <a:latin typeface="Meiryo UI" pitchFamily="50" charset="-128"/>
                <a:ea typeface="Meiryo UI" pitchFamily="50" charset="-128"/>
                <a:cs typeface="Meiryo UI" pitchFamily="50" charset="-128"/>
              </a:rPr>
              <a:t>概要</a:t>
            </a:r>
            <a:r>
              <a:rPr lang="ja-JP" altLang="en-US" sz="1600" dirty="0" smtClean="0">
                <a:solidFill>
                  <a:prstClr val="white"/>
                </a:solidFill>
                <a:latin typeface="Meiryo UI" pitchFamily="50" charset="-128"/>
                <a:ea typeface="Meiryo UI" pitchFamily="50" charset="-128"/>
                <a:cs typeface="Meiryo UI" pitchFamily="50" charset="-128"/>
              </a:rPr>
              <a:t>等</a:t>
            </a:r>
            <a:r>
              <a:rPr lang="en-US" altLang="ja-JP" sz="1600" dirty="0" smtClean="0">
                <a:solidFill>
                  <a:prstClr val="white"/>
                </a:solidFill>
                <a:latin typeface="Meiryo UI" pitchFamily="50" charset="-128"/>
                <a:ea typeface="Meiryo UI" pitchFamily="50" charset="-128"/>
                <a:cs typeface="Meiryo UI" pitchFamily="50" charset="-128"/>
              </a:rPr>
              <a:t>】</a:t>
            </a:r>
            <a:endParaRPr lang="ja-JP" altLang="en-US" sz="1600" dirty="0">
              <a:solidFill>
                <a:prstClr val="white"/>
              </a:solidFill>
              <a:latin typeface="Meiryo UI" pitchFamily="50" charset="-128"/>
              <a:ea typeface="Meiryo UI" pitchFamily="50" charset="-128"/>
              <a:cs typeface="Meiryo UI" pitchFamily="50" charset="-128"/>
            </a:endParaRPr>
          </a:p>
        </p:txBody>
      </p:sp>
      <p:sp>
        <p:nvSpPr>
          <p:cNvPr id="10" name="サブタイトル 2"/>
          <p:cNvSpPr>
            <a:spLocks noGrp="1"/>
          </p:cNvSpPr>
          <p:nvPr>
            <p:ph type="subTitle" idx="1"/>
          </p:nvPr>
        </p:nvSpPr>
        <p:spPr>
          <a:xfrm>
            <a:off x="632521" y="2522872"/>
            <a:ext cx="8640959" cy="2398078"/>
          </a:xfrm>
        </p:spPr>
        <p:txBody>
          <a:bodyPr>
            <a:noAutofit/>
          </a:bodyPr>
          <a:lstStyle/>
          <a:p>
            <a:pPr algn="l"/>
            <a:r>
              <a:rPr lang="en-US" altLang="ja-JP" sz="1400" b="1" dirty="0">
                <a:latin typeface="Meiryo UI" pitchFamily="50" charset="-128"/>
                <a:ea typeface="Meiryo UI" pitchFamily="50" charset="-128"/>
                <a:cs typeface="Meiryo UI" pitchFamily="50" charset="-128"/>
              </a:rPr>
              <a:t>【</a:t>
            </a:r>
            <a:r>
              <a:rPr lang="ja-JP" altLang="en-US" sz="1400" b="1" dirty="0">
                <a:latin typeface="Meiryo UI" pitchFamily="50" charset="-128"/>
                <a:ea typeface="Meiryo UI" pitchFamily="50" charset="-128"/>
                <a:cs typeface="Meiryo UI" pitchFamily="50" charset="-128"/>
              </a:rPr>
              <a:t>実施概要</a:t>
            </a:r>
            <a:r>
              <a:rPr lang="en-US" altLang="ja-JP" sz="1400" b="1" dirty="0">
                <a:latin typeface="Meiryo UI" pitchFamily="50" charset="-128"/>
                <a:ea typeface="Meiryo UI" pitchFamily="50" charset="-128"/>
                <a:cs typeface="Meiryo UI" pitchFamily="50" charset="-128"/>
              </a:rPr>
              <a:t>】</a:t>
            </a:r>
          </a:p>
          <a:p>
            <a:pPr algn="l"/>
            <a:r>
              <a:rPr lang="ja-JP" altLang="en-US" sz="1400" dirty="0">
                <a:latin typeface="Meiryo UI" pitchFamily="50" charset="-128"/>
                <a:ea typeface="Meiryo UI" pitchFamily="50" charset="-128"/>
                <a:cs typeface="Meiryo UI" pitchFamily="50" charset="-128"/>
              </a:rPr>
              <a:t>○手　 法：インターネットアンケート（民間会社を通じて実施）</a:t>
            </a:r>
          </a:p>
          <a:p>
            <a:pPr algn="l"/>
            <a:r>
              <a:rPr lang="ja-JP" altLang="en-US" sz="1400" dirty="0">
                <a:latin typeface="Meiryo UI" pitchFamily="50" charset="-128"/>
                <a:ea typeface="Meiryo UI" pitchFamily="50" charset="-128"/>
                <a:cs typeface="Meiryo UI" pitchFamily="50" charset="-128"/>
              </a:rPr>
              <a:t>○対象者：大阪府民、東京都民、関西圏住民、各</a:t>
            </a:r>
            <a:r>
              <a:rPr lang="en-US" altLang="ja-JP" sz="1400" dirty="0">
                <a:latin typeface="Meiryo UI" pitchFamily="50" charset="-128"/>
                <a:ea typeface="Meiryo UI" pitchFamily="50" charset="-128"/>
                <a:cs typeface="Meiryo UI" pitchFamily="50" charset="-128"/>
              </a:rPr>
              <a:t>1000</a:t>
            </a:r>
            <a:r>
              <a:rPr lang="ja-JP" altLang="en-US" sz="1400" dirty="0">
                <a:latin typeface="Meiryo UI" pitchFamily="50" charset="-128"/>
                <a:ea typeface="Meiryo UI" pitchFamily="50" charset="-128"/>
                <a:cs typeface="Meiryo UI" pitchFamily="50" charset="-128"/>
              </a:rPr>
              <a:t>人</a:t>
            </a:r>
          </a:p>
          <a:p>
            <a:pPr algn="l"/>
            <a:r>
              <a:rPr lang="ja-JP" altLang="en-US" sz="1400" dirty="0">
                <a:latin typeface="Meiryo UI" pitchFamily="50" charset="-128"/>
                <a:ea typeface="Meiryo UI" pitchFamily="50" charset="-128"/>
                <a:cs typeface="Meiryo UI" pitchFamily="50" charset="-128"/>
              </a:rPr>
              <a:t>　　　　　　　　　　＊</a:t>
            </a:r>
            <a:r>
              <a:rPr lang="en-US" altLang="ja-JP" sz="1400" dirty="0">
                <a:latin typeface="Meiryo UI" pitchFamily="50" charset="-128"/>
                <a:ea typeface="Meiryo UI" pitchFamily="50" charset="-128"/>
                <a:cs typeface="Meiryo UI" pitchFamily="50" charset="-128"/>
              </a:rPr>
              <a:t>18</a:t>
            </a:r>
            <a:r>
              <a:rPr lang="ja-JP" altLang="en-US" sz="1400" dirty="0">
                <a:latin typeface="Meiryo UI" pitchFamily="50" charset="-128"/>
                <a:ea typeface="Meiryo UI" pitchFamily="50" charset="-128"/>
                <a:cs typeface="Meiryo UI" pitchFamily="50" charset="-128"/>
              </a:rPr>
              <a:t>歳以上</a:t>
            </a:r>
            <a:r>
              <a:rPr lang="en-US" altLang="ja-JP" sz="1400" dirty="0">
                <a:latin typeface="Meiryo UI" pitchFamily="50" charset="-128"/>
                <a:ea typeface="Meiryo UI" pitchFamily="50" charset="-128"/>
                <a:cs typeface="Meiryo UI" pitchFamily="50" charset="-128"/>
              </a:rPr>
              <a:t>90</a:t>
            </a:r>
            <a:r>
              <a:rPr lang="ja-JP" altLang="en-US" sz="1400" dirty="0">
                <a:latin typeface="Meiryo UI" pitchFamily="50" charset="-128"/>
                <a:ea typeface="Meiryo UI" pitchFamily="50" charset="-128"/>
                <a:cs typeface="Meiryo UI" pitchFamily="50" charset="-128"/>
              </a:rPr>
              <a:t>歳以下を対象に調査。</a:t>
            </a:r>
          </a:p>
          <a:p>
            <a:pPr algn="l"/>
            <a:r>
              <a:rPr lang="ja-JP" altLang="en-US" sz="1400" dirty="0">
                <a:latin typeface="Meiryo UI" pitchFamily="50" charset="-128"/>
                <a:ea typeface="Meiryo UI" pitchFamily="50" charset="-128"/>
                <a:cs typeface="Meiryo UI" pitchFamily="50" charset="-128"/>
              </a:rPr>
              <a:t>　　　　   　　　 　＊関西圏住民は、京都府、兵庫県、滋賀県、奈良県、和歌山県</a:t>
            </a:r>
          </a:p>
          <a:p>
            <a:pPr algn="l"/>
            <a:r>
              <a:rPr lang="ja-JP" altLang="en-US" sz="1400" dirty="0">
                <a:latin typeface="Meiryo UI" pitchFamily="50" charset="-128"/>
                <a:ea typeface="Meiryo UI" pitchFamily="50" charset="-128"/>
                <a:cs typeface="Meiryo UI" pitchFamily="50" charset="-128"/>
              </a:rPr>
              <a:t>○実施期間：１１月７日から１１月９日まで</a:t>
            </a:r>
            <a:endParaRPr lang="en-US" altLang="ja-JP" sz="1400" dirty="0">
              <a:latin typeface="Meiryo UI" pitchFamily="50" charset="-128"/>
              <a:ea typeface="Meiryo UI" pitchFamily="50" charset="-128"/>
              <a:cs typeface="Meiryo UI" pitchFamily="50" charset="-128"/>
            </a:endParaRPr>
          </a:p>
          <a:p>
            <a:pPr algn="l"/>
            <a:r>
              <a:rPr lang="ja-JP" altLang="en-US" sz="1400" dirty="0">
                <a:latin typeface="Meiryo UI" pitchFamily="50" charset="-128"/>
                <a:ea typeface="Meiryo UI" pitchFamily="50" charset="-128"/>
                <a:cs typeface="Meiryo UI" pitchFamily="50" charset="-128"/>
              </a:rPr>
              <a:t>　　　　　　　　　　　　　　　　　　　　　　　　　　　　　　　　　　</a:t>
            </a:r>
            <a:endParaRPr lang="en-US" altLang="ja-JP" sz="1400" dirty="0">
              <a:latin typeface="Meiryo UI" pitchFamily="50" charset="-128"/>
              <a:ea typeface="Meiryo UI" pitchFamily="50" charset="-128"/>
              <a:cs typeface="Meiryo UI" pitchFamily="50" charset="-128"/>
            </a:endParaRPr>
          </a:p>
        </p:txBody>
      </p:sp>
      <p:sp>
        <p:nvSpPr>
          <p:cNvPr id="5" name="サブタイトル 2"/>
          <p:cNvSpPr txBox="1">
            <a:spLocks/>
          </p:cNvSpPr>
          <p:nvPr/>
        </p:nvSpPr>
        <p:spPr>
          <a:xfrm>
            <a:off x="626255" y="1265111"/>
            <a:ext cx="8640959" cy="10801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r>
              <a:rPr lang="en-US" altLang="ja-JP" sz="1400" b="1" dirty="0">
                <a:solidFill>
                  <a:schemeClr val="tx1"/>
                </a:solidFill>
                <a:latin typeface="Meiryo UI" pitchFamily="50" charset="-128"/>
                <a:ea typeface="Meiryo UI" pitchFamily="50" charset="-128"/>
                <a:cs typeface="Meiryo UI" pitchFamily="50" charset="-128"/>
              </a:rPr>
              <a:t>【</a:t>
            </a:r>
            <a:r>
              <a:rPr lang="ja-JP" altLang="en-US" sz="1400" b="1" dirty="0">
                <a:solidFill>
                  <a:schemeClr val="tx1"/>
                </a:solidFill>
                <a:latin typeface="Meiryo UI" pitchFamily="50" charset="-128"/>
                <a:ea typeface="Meiryo UI" pitchFamily="50" charset="-128"/>
                <a:cs typeface="Meiryo UI" pitchFamily="50" charset="-128"/>
              </a:rPr>
              <a:t>趣旨</a:t>
            </a:r>
            <a:r>
              <a:rPr lang="en-US" altLang="ja-JP" sz="1400" b="1" dirty="0">
                <a:solidFill>
                  <a:schemeClr val="tx1"/>
                </a:solidFill>
                <a:latin typeface="Meiryo UI" pitchFamily="50" charset="-128"/>
                <a:ea typeface="Meiryo UI" pitchFamily="50" charset="-128"/>
                <a:cs typeface="Meiryo UI" pitchFamily="50" charset="-128"/>
              </a:rPr>
              <a:t>】</a:t>
            </a:r>
          </a:p>
          <a:p>
            <a:pPr marL="265113" indent="-265113" algn="l"/>
            <a:r>
              <a:rPr lang="ja-JP" altLang="en-US" sz="1400" dirty="0">
                <a:solidFill>
                  <a:schemeClr val="tx1"/>
                </a:solidFill>
                <a:latin typeface="Meiryo UI" pitchFamily="50" charset="-128"/>
                <a:ea typeface="Meiryo UI" pitchFamily="50" charset="-128"/>
                <a:cs typeface="Meiryo UI" pitchFamily="50" charset="-128"/>
              </a:rPr>
              <a:t>　　万博後の将来像を検討するにあたり、あらためて、大阪府民の特性や、大阪のイメージ等について調査を実施するとともに、万博後の大阪への期待について調査を実施。</a:t>
            </a:r>
            <a:endParaRPr lang="en-US" altLang="ja-JP" sz="1400" dirty="0">
              <a:solidFill>
                <a:schemeClr val="tx1"/>
              </a:solidFill>
              <a:latin typeface="Meiryo UI" pitchFamily="50" charset="-128"/>
              <a:ea typeface="Meiryo UI" pitchFamily="50" charset="-128"/>
              <a:cs typeface="Meiryo UI" pitchFamily="50" charset="-128"/>
            </a:endParaRPr>
          </a:p>
        </p:txBody>
      </p:sp>
      <p:sp>
        <p:nvSpPr>
          <p:cNvPr id="7" name="サブタイトル 2"/>
          <p:cNvSpPr txBox="1">
            <a:spLocks/>
          </p:cNvSpPr>
          <p:nvPr/>
        </p:nvSpPr>
        <p:spPr>
          <a:xfrm>
            <a:off x="632521" y="4715628"/>
            <a:ext cx="8640959" cy="235077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r>
              <a:rPr lang="en-US" altLang="ja-JP" sz="1400" b="1" dirty="0">
                <a:solidFill>
                  <a:schemeClr val="tx1"/>
                </a:solidFill>
                <a:latin typeface="Meiryo UI" pitchFamily="50" charset="-128"/>
                <a:ea typeface="Meiryo UI" pitchFamily="50" charset="-128"/>
                <a:cs typeface="Meiryo UI" pitchFamily="50" charset="-128"/>
              </a:rPr>
              <a:t>【</a:t>
            </a:r>
            <a:r>
              <a:rPr lang="ja-JP" altLang="en-US" sz="1400" b="1" dirty="0">
                <a:solidFill>
                  <a:schemeClr val="tx1"/>
                </a:solidFill>
                <a:latin typeface="Meiryo UI" pitchFamily="50" charset="-128"/>
                <a:ea typeface="Meiryo UI" pitchFamily="50" charset="-128"/>
                <a:cs typeface="Meiryo UI" pitchFamily="50" charset="-128"/>
              </a:rPr>
              <a:t>主な調査項目</a:t>
            </a:r>
            <a:r>
              <a:rPr lang="en-US" altLang="ja-JP" sz="1400" b="1" dirty="0">
                <a:solidFill>
                  <a:schemeClr val="tx1"/>
                </a:solidFill>
                <a:latin typeface="Meiryo UI" pitchFamily="50" charset="-128"/>
                <a:ea typeface="Meiryo UI" pitchFamily="50" charset="-128"/>
                <a:cs typeface="Meiryo UI" pitchFamily="50" charset="-128"/>
              </a:rPr>
              <a:t>】</a:t>
            </a:r>
          </a:p>
          <a:p>
            <a:pPr algn="l"/>
            <a:r>
              <a:rPr lang="ja-JP" altLang="en-US" sz="1400" dirty="0">
                <a:solidFill>
                  <a:schemeClr val="tx1"/>
                </a:solidFill>
                <a:latin typeface="Meiryo UI" pitchFamily="50" charset="-128"/>
                <a:ea typeface="Meiryo UI" pitchFamily="50" charset="-128"/>
                <a:cs typeface="Meiryo UI" pitchFamily="50" charset="-128"/>
              </a:rPr>
              <a:t>①住民特性（寛容度、進取性、愛着度、ソーシャルキャピタル、金銭感覚、ダイバーシティ）</a:t>
            </a:r>
          </a:p>
          <a:p>
            <a:pPr algn="l"/>
            <a:r>
              <a:rPr lang="ja-JP" altLang="en-US" sz="1400" dirty="0">
                <a:solidFill>
                  <a:schemeClr val="tx1"/>
                </a:solidFill>
                <a:latin typeface="Meiryo UI" pitchFamily="50" charset="-128"/>
                <a:ea typeface="Meiryo UI" pitchFamily="50" charset="-128"/>
                <a:cs typeface="Meiryo UI" pitchFamily="50" charset="-128"/>
              </a:rPr>
              <a:t>②居住地への評価（環境、都市魅力、教育・福祉・医療、経済、国際交流、防犯・防災）</a:t>
            </a:r>
            <a:endParaRPr lang="en-US" altLang="ja-JP" sz="1400" dirty="0">
              <a:solidFill>
                <a:schemeClr val="tx1"/>
              </a:solidFill>
              <a:latin typeface="Meiryo UI" pitchFamily="50" charset="-128"/>
              <a:ea typeface="Meiryo UI" pitchFamily="50" charset="-128"/>
              <a:cs typeface="Meiryo UI" pitchFamily="50" charset="-128"/>
            </a:endParaRPr>
          </a:p>
          <a:p>
            <a:pPr algn="l"/>
            <a:r>
              <a:rPr lang="ja-JP" altLang="en-US" sz="1400" dirty="0">
                <a:solidFill>
                  <a:schemeClr val="tx1"/>
                </a:solidFill>
                <a:latin typeface="Meiryo UI" pitchFamily="50" charset="-128"/>
                <a:ea typeface="Meiryo UI" pitchFamily="50" charset="-128"/>
                <a:cs typeface="Meiryo UI" pitchFamily="50" charset="-128"/>
              </a:rPr>
              <a:t>　今後の居住希望、住む場所を決める際に重視すること。</a:t>
            </a:r>
            <a:endParaRPr lang="en-US" altLang="ja-JP" sz="1400" dirty="0">
              <a:solidFill>
                <a:schemeClr val="tx1"/>
              </a:solidFill>
              <a:latin typeface="Meiryo UI" pitchFamily="50" charset="-128"/>
              <a:ea typeface="Meiryo UI" pitchFamily="50" charset="-128"/>
              <a:cs typeface="Meiryo UI" pitchFamily="50" charset="-128"/>
            </a:endParaRPr>
          </a:p>
          <a:p>
            <a:pPr algn="l"/>
            <a:r>
              <a:rPr lang="ja-JP" altLang="en-US" sz="1400" dirty="0">
                <a:solidFill>
                  <a:schemeClr val="tx1"/>
                </a:solidFill>
                <a:latin typeface="Meiryo UI" pitchFamily="50" charset="-128"/>
                <a:ea typeface="Meiryo UI" pitchFamily="50" charset="-128"/>
                <a:cs typeface="Meiryo UI" pitchFamily="50" charset="-128"/>
              </a:rPr>
              <a:t>③大阪へのイメージ（良いところ、悪いところ）、大阪への親しみ</a:t>
            </a:r>
            <a:endParaRPr lang="en-US" altLang="ja-JP" sz="1400" dirty="0">
              <a:solidFill>
                <a:schemeClr val="tx1"/>
              </a:solidFill>
              <a:latin typeface="Meiryo UI" pitchFamily="50" charset="-128"/>
              <a:ea typeface="Meiryo UI" pitchFamily="50" charset="-128"/>
              <a:cs typeface="Meiryo UI" pitchFamily="50" charset="-128"/>
            </a:endParaRPr>
          </a:p>
          <a:p>
            <a:pPr algn="l"/>
            <a:r>
              <a:rPr lang="ja-JP" altLang="en-US" sz="1400" dirty="0">
                <a:solidFill>
                  <a:schemeClr val="tx1"/>
                </a:solidFill>
                <a:latin typeface="Meiryo UI" pitchFamily="50" charset="-128"/>
                <a:ea typeface="Meiryo UI" pitchFamily="50" charset="-128"/>
                <a:cs typeface="Meiryo UI" pitchFamily="50" charset="-128"/>
              </a:rPr>
              <a:t>④</a:t>
            </a:r>
            <a:r>
              <a:rPr lang="en-US" altLang="ja-JP" sz="1400" dirty="0">
                <a:solidFill>
                  <a:schemeClr val="tx1"/>
                </a:solidFill>
                <a:latin typeface="Meiryo UI" pitchFamily="50" charset="-128"/>
                <a:ea typeface="Meiryo UI" pitchFamily="50" charset="-128"/>
                <a:cs typeface="Meiryo UI" pitchFamily="50" charset="-128"/>
              </a:rPr>
              <a:t>2025</a:t>
            </a:r>
            <a:r>
              <a:rPr lang="ja-JP" altLang="en-US" sz="1400" dirty="0">
                <a:solidFill>
                  <a:schemeClr val="tx1"/>
                </a:solidFill>
                <a:latin typeface="Meiryo UI" pitchFamily="50" charset="-128"/>
                <a:ea typeface="Meiryo UI" pitchFamily="50" charset="-128"/>
                <a:cs typeface="Meiryo UI" pitchFamily="50" charset="-128"/>
              </a:rPr>
              <a:t>年大阪・関西万博の開催後、どのようなまちに住みたいか</a:t>
            </a:r>
            <a:endParaRPr lang="en-US" altLang="ja-JP" sz="1400" dirty="0">
              <a:solidFill>
                <a:schemeClr val="tx1"/>
              </a:solidFill>
              <a:latin typeface="Meiryo UI" pitchFamily="50" charset="-128"/>
              <a:ea typeface="Meiryo UI" pitchFamily="50" charset="-128"/>
              <a:cs typeface="Meiryo UI" pitchFamily="50" charset="-128"/>
            </a:endParaRPr>
          </a:p>
          <a:p>
            <a:pPr algn="l"/>
            <a:r>
              <a:rPr lang="ja-JP" altLang="en-US" sz="1400" dirty="0">
                <a:solidFill>
                  <a:schemeClr val="tx1"/>
                </a:solidFill>
                <a:latin typeface="Meiryo UI" pitchFamily="50" charset="-128"/>
                <a:ea typeface="Meiryo UI" pitchFamily="50" charset="-128"/>
                <a:cs typeface="Meiryo UI" pitchFamily="50" charset="-128"/>
              </a:rPr>
              <a:t>　</a:t>
            </a:r>
            <a:r>
              <a:rPr lang="en-US" altLang="ja-JP" sz="1400" dirty="0">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②の居住地への評価は東京と大阪のみ、③の大阪への親しみについては東京と関西のみ調査。</a:t>
            </a:r>
            <a:endParaRPr lang="en-US" altLang="ja-JP" sz="1400" dirty="0">
              <a:solidFill>
                <a:schemeClr val="tx1"/>
              </a:solidFill>
              <a:latin typeface="Meiryo UI" pitchFamily="50" charset="-128"/>
              <a:ea typeface="Meiryo UI" pitchFamily="50" charset="-128"/>
              <a:cs typeface="Meiryo UI"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114</a:t>
            </a:r>
          </a:p>
        </p:txBody>
      </p:sp>
    </p:spTree>
    <p:extLst>
      <p:ext uri="{BB962C8B-B14F-4D97-AF65-F5344CB8AC3E}">
        <p14:creationId xmlns:p14="http://schemas.microsoft.com/office/powerpoint/2010/main" val="38689499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44410" y="768388"/>
            <a:ext cx="3529263"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①住民特性（寛容度）</a:t>
            </a:r>
            <a:endParaRPr kumimoji="1" lang="ja-JP" altLang="en-US" sz="1600" dirty="0">
              <a:solidFill>
                <a:prstClr val="white"/>
              </a:solidFill>
              <a:latin typeface="Meiryo UI" pitchFamily="50" charset="-128"/>
              <a:ea typeface="Meiryo UI" pitchFamily="50" charset="-128"/>
              <a:cs typeface="Meiryo UI" pitchFamily="50" charset="-128"/>
            </a:endParaRPr>
          </a:p>
        </p:txBody>
      </p:sp>
      <p:graphicFrame>
        <p:nvGraphicFramePr>
          <p:cNvPr id="16" name="Chart 4"/>
          <p:cNvGraphicFramePr>
            <a:graphicFrameLocks/>
          </p:cNvGraphicFramePr>
          <p:nvPr>
            <p:extLst/>
          </p:nvPr>
        </p:nvGraphicFramePr>
        <p:xfrm>
          <a:off x="444410" y="3293819"/>
          <a:ext cx="4563491" cy="1462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4"/>
          <p:cNvGraphicFramePr>
            <a:graphicFrameLocks/>
          </p:cNvGraphicFramePr>
          <p:nvPr>
            <p:extLst/>
          </p:nvPr>
        </p:nvGraphicFramePr>
        <p:xfrm>
          <a:off x="451724" y="5183336"/>
          <a:ext cx="4556176" cy="127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正方形/長方形 2"/>
          <p:cNvSpPr/>
          <p:nvPr/>
        </p:nvSpPr>
        <p:spPr>
          <a:xfrm>
            <a:off x="451725" y="2553274"/>
            <a:ext cx="5130879" cy="276999"/>
          </a:xfrm>
          <a:prstGeom prst="rect">
            <a:avLst/>
          </a:prstGeom>
        </p:spPr>
        <p:txBody>
          <a:bodyPr wrap="square">
            <a:spAutoFit/>
          </a:bodyPr>
          <a:lstStyle/>
          <a:p>
            <a:r>
              <a:rPr lang="ja-JP" altLang="en-US" sz="1200" u="sng" dirty="0" smtClean="0"/>
              <a:t>Ｑ「</a:t>
            </a:r>
            <a:r>
              <a:rPr lang="ja-JP" altLang="en-US" sz="1200" u="sng" dirty="0"/>
              <a:t>よそ者」というような言葉が、地域でまだ生きていると思いますか。</a:t>
            </a:r>
          </a:p>
        </p:txBody>
      </p:sp>
      <p:sp>
        <p:nvSpPr>
          <p:cNvPr id="7" name="正方形/長方形 6"/>
          <p:cNvSpPr/>
          <p:nvPr/>
        </p:nvSpPr>
        <p:spPr>
          <a:xfrm>
            <a:off x="561507" y="2926334"/>
            <a:ext cx="543739" cy="307777"/>
          </a:xfrm>
          <a:prstGeom prst="rect">
            <a:avLst/>
          </a:prstGeom>
        </p:spPr>
        <p:txBody>
          <a:bodyPr wrap="none">
            <a:spAutoFit/>
          </a:bodyPr>
          <a:lstStyle/>
          <a:p>
            <a:r>
              <a:rPr lang="ja-JP" altLang="en-US" sz="1400" b="1" dirty="0"/>
              <a:t>大阪</a:t>
            </a:r>
          </a:p>
        </p:txBody>
      </p:sp>
      <p:sp>
        <p:nvSpPr>
          <p:cNvPr id="21" name="正方形/長方形 20"/>
          <p:cNvSpPr/>
          <p:nvPr/>
        </p:nvSpPr>
        <p:spPr>
          <a:xfrm>
            <a:off x="625896" y="4795948"/>
            <a:ext cx="543739" cy="307777"/>
          </a:xfrm>
          <a:prstGeom prst="rect">
            <a:avLst/>
          </a:prstGeom>
        </p:spPr>
        <p:txBody>
          <a:bodyPr wrap="none">
            <a:spAutoFit/>
          </a:bodyPr>
          <a:lstStyle/>
          <a:p>
            <a:r>
              <a:rPr lang="ja-JP" altLang="en-US" sz="1400" b="1" dirty="0"/>
              <a:t>東京</a:t>
            </a:r>
          </a:p>
        </p:txBody>
      </p:sp>
      <p:sp>
        <p:nvSpPr>
          <p:cNvPr id="31" name="正方形/長方形 30"/>
          <p:cNvSpPr/>
          <p:nvPr/>
        </p:nvSpPr>
        <p:spPr>
          <a:xfrm>
            <a:off x="5148647" y="2981269"/>
            <a:ext cx="543739" cy="307777"/>
          </a:xfrm>
          <a:prstGeom prst="rect">
            <a:avLst/>
          </a:prstGeom>
        </p:spPr>
        <p:txBody>
          <a:bodyPr wrap="none">
            <a:spAutoFit/>
          </a:bodyPr>
          <a:lstStyle/>
          <a:p>
            <a:r>
              <a:rPr lang="ja-JP" altLang="en-US" sz="1400" b="1" dirty="0"/>
              <a:t>関西</a:t>
            </a:r>
          </a:p>
        </p:txBody>
      </p:sp>
      <p:graphicFrame>
        <p:nvGraphicFramePr>
          <p:cNvPr id="15" name="Chart 4"/>
          <p:cNvGraphicFramePr>
            <a:graphicFrameLocks/>
          </p:cNvGraphicFramePr>
          <p:nvPr>
            <p:extLst/>
          </p:nvPr>
        </p:nvGraphicFramePr>
        <p:xfrm>
          <a:off x="5167760" y="3415380"/>
          <a:ext cx="4204128" cy="1219200"/>
        </p:xfrm>
        <a:graphic>
          <a:graphicData uri="http://schemas.openxmlformats.org/drawingml/2006/chart">
            <c:chart xmlns:c="http://schemas.openxmlformats.org/drawingml/2006/chart" xmlns:r="http://schemas.openxmlformats.org/officeDocument/2006/relationships" r:id="rId4"/>
          </a:graphicData>
        </a:graphic>
      </p:graphicFrame>
      <p:sp>
        <p:nvSpPr>
          <p:cNvPr id="18" name="正方形/長方形 17">
            <a:extLst>
              <a:ext uri="{FF2B5EF4-FFF2-40B4-BE49-F238E27FC236}">
                <a16:creationId xmlns:a16="http://schemas.microsoft.com/office/drawing/2014/main" id="{4A301A11-D686-4320-A71C-68DA37A7EEA7}"/>
              </a:ext>
            </a:extLst>
          </p:cNvPr>
          <p:cNvSpPr/>
          <p:nvPr/>
        </p:nvSpPr>
        <p:spPr>
          <a:xfrm>
            <a:off x="472102" y="1204562"/>
            <a:ext cx="8899786"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大阪と比べて、東京や関西は、「よそ者」というような言葉が地域でまだ生きていると思う割合が高い。</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「生きていると思う」、「どちらかというと生きていると思う」と回答した人の割合</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59.4%</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64.4%</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68.3%</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115</a:t>
            </a:r>
          </a:p>
        </p:txBody>
      </p:sp>
    </p:spTree>
    <p:extLst>
      <p:ext uri="{BB962C8B-B14F-4D97-AF65-F5344CB8AC3E}">
        <p14:creationId xmlns:p14="http://schemas.microsoft.com/office/powerpoint/2010/main" val="275677506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39990" y="2690668"/>
            <a:ext cx="5274895" cy="276999"/>
          </a:xfrm>
          <a:prstGeom prst="rect">
            <a:avLst/>
          </a:prstGeom>
        </p:spPr>
        <p:txBody>
          <a:bodyPr wrap="square">
            <a:spAutoFit/>
          </a:bodyPr>
          <a:lstStyle/>
          <a:p>
            <a:r>
              <a:rPr lang="ja-JP" altLang="en-US" sz="1200" u="sng" dirty="0" smtClean="0"/>
              <a:t>Ｑ　仕事</a:t>
            </a:r>
            <a:r>
              <a:rPr lang="ja-JP" altLang="en-US" sz="1200" u="sng" dirty="0"/>
              <a:t>や生活の上で、新しいことを積極的に取り入れたいほうですか。</a:t>
            </a:r>
          </a:p>
        </p:txBody>
      </p:sp>
      <p:sp>
        <p:nvSpPr>
          <p:cNvPr id="7" name="正方形/長方形 6"/>
          <p:cNvSpPr/>
          <p:nvPr/>
        </p:nvSpPr>
        <p:spPr>
          <a:xfrm>
            <a:off x="463291" y="3135225"/>
            <a:ext cx="539552" cy="307777"/>
          </a:xfrm>
          <a:prstGeom prst="rect">
            <a:avLst/>
          </a:prstGeom>
        </p:spPr>
        <p:txBody>
          <a:bodyPr wrap="square">
            <a:spAutoFit/>
          </a:bodyPr>
          <a:lstStyle/>
          <a:p>
            <a:r>
              <a:rPr lang="ja-JP" altLang="en-US" sz="1400" b="1" dirty="0"/>
              <a:t>大阪</a:t>
            </a:r>
          </a:p>
        </p:txBody>
      </p:sp>
      <p:sp>
        <p:nvSpPr>
          <p:cNvPr id="21" name="正方形/長方形 20"/>
          <p:cNvSpPr/>
          <p:nvPr/>
        </p:nvSpPr>
        <p:spPr>
          <a:xfrm>
            <a:off x="466443" y="4874626"/>
            <a:ext cx="578565" cy="307777"/>
          </a:xfrm>
          <a:prstGeom prst="rect">
            <a:avLst/>
          </a:prstGeom>
        </p:spPr>
        <p:txBody>
          <a:bodyPr wrap="square">
            <a:spAutoFit/>
          </a:bodyPr>
          <a:lstStyle/>
          <a:p>
            <a:r>
              <a:rPr lang="ja-JP" altLang="en-US" sz="1400" b="1" dirty="0"/>
              <a:t>東京</a:t>
            </a:r>
          </a:p>
        </p:txBody>
      </p:sp>
      <p:sp>
        <p:nvSpPr>
          <p:cNvPr id="31" name="正方形/長方形 30"/>
          <p:cNvSpPr/>
          <p:nvPr/>
        </p:nvSpPr>
        <p:spPr>
          <a:xfrm>
            <a:off x="5098468" y="3133955"/>
            <a:ext cx="616417" cy="307777"/>
          </a:xfrm>
          <a:prstGeom prst="rect">
            <a:avLst/>
          </a:prstGeom>
        </p:spPr>
        <p:txBody>
          <a:bodyPr wrap="square">
            <a:spAutoFit/>
          </a:bodyPr>
          <a:lstStyle/>
          <a:p>
            <a:r>
              <a:rPr lang="ja-JP" altLang="en-US" sz="1400" b="1" dirty="0"/>
              <a:t>関西</a:t>
            </a:r>
          </a:p>
        </p:txBody>
      </p:sp>
      <p:graphicFrame>
        <p:nvGraphicFramePr>
          <p:cNvPr id="15" name="Chart 5"/>
          <p:cNvGraphicFramePr>
            <a:graphicFrameLocks/>
          </p:cNvGraphicFramePr>
          <p:nvPr>
            <p:extLst/>
          </p:nvPr>
        </p:nvGraphicFramePr>
        <p:xfrm>
          <a:off x="439990" y="3475685"/>
          <a:ext cx="4695011" cy="121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5"/>
          <p:cNvGraphicFramePr>
            <a:graphicFrameLocks/>
          </p:cNvGraphicFramePr>
          <p:nvPr>
            <p:extLst/>
          </p:nvPr>
        </p:nvGraphicFramePr>
        <p:xfrm>
          <a:off x="5098467" y="3529410"/>
          <a:ext cx="4366570" cy="121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5"/>
          <p:cNvGraphicFramePr>
            <a:graphicFrameLocks/>
          </p:cNvGraphicFramePr>
          <p:nvPr>
            <p:extLst/>
          </p:nvPr>
        </p:nvGraphicFramePr>
        <p:xfrm>
          <a:off x="463291" y="5215086"/>
          <a:ext cx="4658866" cy="1238250"/>
        </p:xfrm>
        <a:graphic>
          <a:graphicData uri="http://schemas.openxmlformats.org/drawingml/2006/chart">
            <c:chart xmlns:c="http://schemas.openxmlformats.org/drawingml/2006/chart" xmlns:r="http://schemas.openxmlformats.org/officeDocument/2006/relationships" r:id="rId4"/>
          </a:graphicData>
        </a:graphic>
      </p:graphicFrame>
      <p:sp>
        <p:nvSpPr>
          <p:cNvPr id="41" name="正方形/長方形 40">
            <a:extLst>
              <a:ext uri="{FF2B5EF4-FFF2-40B4-BE49-F238E27FC236}">
                <a16:creationId xmlns:a16="http://schemas.microsoft.com/office/drawing/2014/main" id="{4A301A11-D686-4320-A71C-68DA37A7EEA7}"/>
              </a:ext>
            </a:extLst>
          </p:cNvPr>
          <p:cNvSpPr/>
          <p:nvPr/>
        </p:nvSpPr>
        <p:spPr>
          <a:xfrm>
            <a:off x="511901" y="1229682"/>
            <a:ext cx="8882197" cy="1169551"/>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○関西と比べて、東京は、仕事や生活の上で新しいことを積極的に取り入れたいほうだと思う割合が高い。</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○大阪と東京では、統計的な有意差は見られなかった。</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「あてはまる」、「どちらかというとあてはまる」と回答した人の割合</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71.2%</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74.1%</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68.5%</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p>
        </p:txBody>
      </p:sp>
      <p:sp>
        <p:nvSpPr>
          <p:cNvPr id="13" name="正方形/長方形 12"/>
          <p:cNvSpPr/>
          <p:nvPr/>
        </p:nvSpPr>
        <p:spPr>
          <a:xfrm>
            <a:off x="444410" y="768388"/>
            <a:ext cx="3529263"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①住民特性</a:t>
            </a:r>
            <a:r>
              <a:rPr lang="ja-JP" altLang="en-US" sz="1600" dirty="0" smtClean="0">
                <a:solidFill>
                  <a:prstClr val="white"/>
                </a:solidFill>
                <a:latin typeface="Meiryo UI" pitchFamily="50" charset="-128"/>
                <a:ea typeface="Meiryo UI" pitchFamily="50" charset="-128"/>
                <a:cs typeface="Meiryo UI" pitchFamily="50" charset="-128"/>
              </a:rPr>
              <a:t>（進取性）</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116</a:t>
            </a:r>
          </a:p>
        </p:txBody>
      </p:sp>
    </p:spTree>
    <p:extLst>
      <p:ext uri="{BB962C8B-B14F-4D97-AF65-F5344CB8AC3E}">
        <p14:creationId xmlns:p14="http://schemas.microsoft.com/office/powerpoint/2010/main" val="1899541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大阪の歴史（２</a:t>
            </a:r>
            <a:r>
              <a:rPr lang="ja-JP" altLang="en-US" sz="1800" dirty="0">
                <a:solidFill>
                  <a:schemeClr val="bg1"/>
                </a:solidFill>
                <a:latin typeface="Meiryo UI" panose="020B0604030504040204" pitchFamily="50" charset="-128"/>
                <a:ea typeface="Meiryo UI" panose="020B0604030504040204" pitchFamily="50" charset="-128"/>
              </a:rPr>
              <a:t>）戦後</a:t>
            </a:r>
            <a:r>
              <a:rPr lang="ja-JP" altLang="en-US" sz="1800" dirty="0" smtClean="0">
                <a:solidFill>
                  <a:schemeClr val="bg1"/>
                </a:solidFill>
                <a:latin typeface="Meiryo UI" panose="020B0604030504040204" pitchFamily="50" charset="-128"/>
                <a:ea typeface="Meiryo UI" panose="020B0604030504040204" pitchFamily="50" charset="-128"/>
              </a:rPr>
              <a:t>から</a:t>
            </a:r>
            <a:r>
              <a:rPr lang="ja-JP" altLang="en-US" sz="1800" dirty="0">
                <a:solidFill>
                  <a:schemeClr val="bg1"/>
                </a:solidFill>
                <a:latin typeface="Meiryo UI" panose="020B0604030504040204" pitchFamily="50" charset="-128"/>
                <a:ea typeface="Meiryo UI" panose="020B0604030504040204" pitchFamily="50" charset="-128"/>
              </a:rPr>
              <a:t>平成</a:t>
            </a:r>
          </a:p>
        </p:txBody>
      </p:sp>
      <p:sp>
        <p:nvSpPr>
          <p:cNvPr id="2" name="テキスト ボックス 1"/>
          <p:cNvSpPr txBox="1"/>
          <p:nvPr/>
        </p:nvSpPr>
        <p:spPr>
          <a:xfrm>
            <a:off x="132229" y="674347"/>
            <a:ext cx="9641542" cy="2977738"/>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◆長期的な地位の低下</a:t>
            </a: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大阪万博が開催された</a:t>
            </a:r>
            <a:r>
              <a:rPr kumimoji="1" lang="en-US" altLang="ja-JP" sz="1200" b="1" dirty="0" smtClean="0">
                <a:latin typeface="Meiryo UI" panose="020B0604030504040204" pitchFamily="50" charset="-128"/>
                <a:ea typeface="Meiryo UI" panose="020B0604030504040204" pitchFamily="50" charset="-128"/>
              </a:rPr>
              <a:t>1970</a:t>
            </a:r>
            <a:r>
              <a:rPr kumimoji="1" lang="ja-JP" altLang="en-US" sz="1200" b="1" dirty="0" smtClean="0">
                <a:latin typeface="Meiryo UI" panose="020B0604030504040204" pitchFamily="50" charset="-128"/>
                <a:ea typeface="Meiryo UI" panose="020B0604030504040204" pitchFamily="50" charset="-128"/>
              </a:rPr>
              <a:t>年頃をピークに、</a:t>
            </a:r>
            <a:r>
              <a:rPr kumimoji="1" lang="ja-JP" altLang="en-US" sz="1200" b="1" dirty="0">
                <a:latin typeface="Meiryo UI" panose="020B0604030504040204" pitchFamily="50" charset="-128"/>
                <a:ea typeface="Meiryo UI" panose="020B0604030504040204" pitchFamily="50" charset="-128"/>
              </a:rPr>
              <a:t>大阪は長期的な地位低下傾向</a:t>
            </a:r>
            <a:r>
              <a:rPr kumimoji="1" lang="ja-JP" altLang="en-US" sz="1200" dirty="0">
                <a:latin typeface="Meiryo UI" panose="020B0604030504040204" pitchFamily="50" charset="-128"/>
                <a:ea typeface="Meiryo UI" panose="020B0604030504040204" pitchFamily="50" charset="-128"/>
              </a:rPr>
              <a:t>を辿ることになった。</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大阪の地盤沈下の要因としては</a:t>
            </a:r>
            <a:r>
              <a:rPr kumimoji="1" lang="ja-JP" altLang="en-US" sz="1200" dirty="0" smtClean="0">
                <a:latin typeface="Meiryo UI" panose="020B0604030504040204" pitchFamily="50" charset="-128"/>
                <a:ea typeface="Meiryo UI" panose="020B0604030504040204" pitchFamily="50" charset="-128"/>
              </a:rPr>
              <a:t>、以下のとおり考察されている。</a:t>
            </a:r>
            <a:endParaRPr kumimoji="1" lang="ja-JP" altLang="en-US" sz="1200"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①</a:t>
            </a:r>
            <a:r>
              <a:rPr kumimoji="1" lang="ja-JP" altLang="en-US" sz="1200" b="1" dirty="0">
                <a:latin typeface="Meiryo UI" panose="020B0604030504040204" pitchFamily="50" charset="-128"/>
                <a:ea typeface="Meiryo UI" panose="020B0604030504040204" pitchFamily="50" charset="-128"/>
              </a:rPr>
              <a:t>素材型産業構造の転換の遅れ</a:t>
            </a:r>
          </a:p>
          <a:p>
            <a:pPr marL="450850" indent="-45085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繊維</a:t>
            </a:r>
            <a:r>
              <a:rPr kumimoji="1" lang="ja-JP" altLang="en-US" sz="1200" b="1" dirty="0">
                <a:latin typeface="Meiryo UI" panose="020B0604030504040204" pitchFamily="50" charset="-128"/>
                <a:ea typeface="Meiryo UI" panose="020B0604030504040204" pitchFamily="50" charset="-128"/>
              </a:rPr>
              <a:t>工業などの製造業がマイナスに</a:t>
            </a:r>
            <a:r>
              <a:rPr kumimoji="1" lang="ja-JP" altLang="en-US" sz="1200" b="1" dirty="0" smtClean="0">
                <a:latin typeface="Meiryo UI" panose="020B0604030504040204" pitchFamily="50" charset="-128"/>
                <a:ea typeface="Meiryo UI" panose="020B0604030504040204" pitchFamily="50" charset="-128"/>
              </a:rPr>
              <a:t>寄与</a:t>
            </a:r>
            <a:r>
              <a:rPr kumimoji="1" lang="ja-JP" altLang="en-US" sz="1200" dirty="0" smtClean="0">
                <a:latin typeface="Meiryo UI" panose="020B0604030504040204" pitchFamily="50" charset="-128"/>
                <a:ea typeface="Meiryo UI" panose="020B0604030504040204" pitchFamily="50" charset="-128"/>
              </a:rPr>
              <a:t>したが、情報</a:t>
            </a:r>
            <a:r>
              <a:rPr kumimoji="1" lang="ja-JP" altLang="en-US" sz="1200" dirty="0">
                <a:latin typeface="Meiryo UI" panose="020B0604030504040204" pitchFamily="50" charset="-128"/>
                <a:ea typeface="Meiryo UI" panose="020B0604030504040204" pitchFamily="50" charset="-128"/>
              </a:rPr>
              <a:t>サービス、対事業所サービス、医療・福祉などのサービス業がプラスに寄与し、それらが相殺し、影響は小さかった</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東京</a:t>
            </a:r>
            <a:r>
              <a:rPr kumimoji="1" lang="ja-JP" altLang="en-US" sz="1200" b="1" dirty="0">
                <a:latin typeface="Meiryo UI" panose="020B0604030504040204" pitchFamily="50" charset="-128"/>
                <a:ea typeface="Meiryo UI" panose="020B0604030504040204" pitchFamily="50" charset="-128"/>
              </a:rPr>
              <a:t>は</a:t>
            </a:r>
            <a:r>
              <a:rPr kumimoji="1" lang="en-US" altLang="ja-JP" sz="1200" b="1" dirty="0">
                <a:latin typeface="Meiryo UI" panose="020B0604030504040204" pitchFamily="50" charset="-128"/>
                <a:ea typeface="Meiryo UI" panose="020B0604030504040204" pitchFamily="50" charset="-128"/>
              </a:rPr>
              <a:t>1990</a:t>
            </a:r>
            <a:r>
              <a:rPr kumimoji="1" lang="ja-JP" altLang="en-US" sz="1200" b="1" dirty="0">
                <a:latin typeface="Meiryo UI" panose="020B0604030504040204" pitchFamily="50" charset="-128"/>
                <a:ea typeface="Meiryo UI" panose="020B0604030504040204" pitchFamily="50" charset="-128"/>
              </a:rPr>
              <a:t>年代後半以降、製造業の構成比が小さくなる一方で、サービス業における成長産業の構成比が大きくなり</a:t>
            </a:r>
            <a:r>
              <a:rPr kumimoji="1" lang="ja-JP" altLang="en-US" sz="1200" dirty="0">
                <a:latin typeface="Meiryo UI" panose="020B0604030504040204" pitchFamily="50" charset="-128"/>
                <a:ea typeface="Meiryo UI" panose="020B0604030504040204" pitchFamily="50" charset="-128"/>
              </a:rPr>
              <a:t>、その寄与が大きかったことにより、</a:t>
            </a:r>
            <a:r>
              <a:rPr kumimoji="1" lang="ja-JP" altLang="en-US" sz="1200" b="1" dirty="0">
                <a:latin typeface="Meiryo UI" panose="020B0604030504040204" pitchFamily="50" charset="-128"/>
                <a:ea typeface="Meiryo UI" panose="020B0604030504040204" pitchFamily="50" charset="-128"/>
              </a:rPr>
              <a:t>産業構造要因が大きくプラスになった。</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②</a:t>
            </a:r>
            <a:r>
              <a:rPr kumimoji="1" lang="ja-JP" altLang="en-US" sz="1200" b="1" dirty="0">
                <a:latin typeface="Meiryo UI" panose="020B0604030504040204" pitchFamily="50" charset="-128"/>
                <a:ea typeface="Meiryo UI" panose="020B0604030504040204" pitchFamily="50" charset="-128"/>
              </a:rPr>
              <a:t>製造機能の府外流出</a:t>
            </a:r>
          </a:p>
          <a:p>
            <a:pPr marL="450850" indent="-45085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→高度</a:t>
            </a:r>
            <a:r>
              <a:rPr kumimoji="1" lang="ja-JP" altLang="en-US" sz="1200" dirty="0">
                <a:latin typeface="Meiryo UI" panose="020B0604030504040204" pitchFamily="50" charset="-128"/>
                <a:ea typeface="Meiryo UI" panose="020B0604030504040204" pitchFamily="50" charset="-128"/>
              </a:rPr>
              <a:t>経済成長期の後半から府内では、新規</a:t>
            </a:r>
            <a:r>
              <a:rPr kumimoji="1" lang="ja-JP" altLang="en-US" sz="1200" dirty="0" smtClean="0">
                <a:latin typeface="Meiryo UI" panose="020B0604030504040204" pitchFamily="50" charset="-128"/>
                <a:ea typeface="Meiryo UI" panose="020B0604030504040204" pitchFamily="50" charset="-128"/>
              </a:rPr>
              <a:t>の</a:t>
            </a:r>
            <a:r>
              <a:rPr kumimoji="1" lang="ja-JP" altLang="en-US" sz="1200" dirty="0">
                <a:latin typeface="Meiryo UI" panose="020B0604030504040204" pitchFamily="50" charset="-128"/>
                <a:ea typeface="Meiryo UI" panose="020B0604030504040204" pitchFamily="50" charset="-128"/>
              </a:rPr>
              <a:t>工場</a:t>
            </a:r>
            <a:r>
              <a:rPr kumimoji="1" lang="ja-JP" altLang="en-US" sz="1200" dirty="0" smtClean="0">
                <a:latin typeface="Meiryo UI" panose="020B0604030504040204" pitchFamily="50" charset="-128"/>
                <a:ea typeface="Meiryo UI" panose="020B0604030504040204" pitchFamily="50" charset="-128"/>
              </a:rPr>
              <a:t>立地</a:t>
            </a:r>
            <a:r>
              <a:rPr kumimoji="1" lang="ja-JP" altLang="en-US" sz="1200" dirty="0">
                <a:latin typeface="Meiryo UI" panose="020B0604030504040204" pitchFamily="50" charset="-128"/>
                <a:ea typeface="Meiryo UI" panose="020B0604030504040204" pitchFamily="50" charset="-128"/>
              </a:rPr>
              <a:t>のために必要な安価な土地と労働力不足が顕著</a:t>
            </a:r>
            <a:r>
              <a:rPr kumimoji="1" lang="ja-JP" altLang="en-US" sz="1200" dirty="0" smtClean="0">
                <a:latin typeface="Meiryo UI" panose="020B0604030504040204" pitchFamily="50" charset="-128"/>
                <a:ea typeface="Meiryo UI" panose="020B0604030504040204" pitchFamily="50" charset="-128"/>
              </a:rPr>
              <a:t>。バブル</a:t>
            </a:r>
            <a:r>
              <a:rPr kumimoji="1" lang="ja-JP" altLang="en-US" sz="1200" dirty="0">
                <a:latin typeface="Meiryo UI" panose="020B0604030504040204" pitchFamily="50" charset="-128"/>
                <a:ea typeface="Meiryo UI" panose="020B0604030504040204" pitchFamily="50" charset="-128"/>
              </a:rPr>
              <a:t>経済崩壊以降は、円高や東アジアの工業化といった要因も加わり、国内のみならず海外への工場移転が</a:t>
            </a:r>
            <a:r>
              <a:rPr kumimoji="1" lang="ja-JP" altLang="en-US" sz="1200" dirty="0" smtClean="0">
                <a:latin typeface="Meiryo UI" panose="020B0604030504040204" pitchFamily="50" charset="-128"/>
                <a:ea typeface="Meiryo UI" panose="020B0604030504040204" pitchFamily="50" charset="-128"/>
              </a:rPr>
              <a:t>進むなど、</a:t>
            </a:r>
            <a:r>
              <a:rPr kumimoji="1" lang="ja-JP" altLang="en-US" sz="1200" b="1" dirty="0">
                <a:latin typeface="Meiryo UI" panose="020B0604030504040204" pitchFamily="50" charset="-128"/>
                <a:ea typeface="Meiryo UI" panose="020B0604030504040204" pitchFamily="50" charset="-128"/>
              </a:rPr>
              <a:t>製造機能の府外流出</a:t>
            </a:r>
            <a:r>
              <a:rPr kumimoji="1" lang="ja-JP" altLang="en-US" sz="1200" b="1" dirty="0" smtClean="0">
                <a:latin typeface="Meiryo UI" panose="020B0604030504040204" pitchFamily="50" charset="-128"/>
                <a:ea typeface="Meiryo UI" panose="020B0604030504040204" pitchFamily="50" charset="-128"/>
              </a:rPr>
              <a:t>が大きく影響。</a:t>
            </a:r>
            <a:endParaRPr kumimoji="1" lang="ja-JP" altLang="en-US"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このような</a:t>
            </a:r>
            <a:r>
              <a:rPr kumimoji="1" lang="ja-JP" altLang="en-US" sz="1200" b="1" dirty="0">
                <a:latin typeface="Meiryo UI" panose="020B0604030504040204" pitchFamily="50" charset="-128"/>
                <a:ea typeface="Meiryo UI" panose="020B0604030504040204" pitchFamily="50" charset="-128"/>
              </a:rPr>
              <a:t>経済環境変化を大阪は他府県よりも激しく受け、製造業の競争力の低下を招いた</a:t>
            </a:r>
            <a:r>
              <a:rPr kumimoji="1" lang="ja-JP" altLang="en-US" sz="1200"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③</a:t>
            </a:r>
            <a:r>
              <a:rPr kumimoji="1" lang="ja-JP" altLang="en-US" sz="1200" b="1" dirty="0">
                <a:latin typeface="Meiryo UI" panose="020B0604030504040204" pitchFamily="50" charset="-128"/>
                <a:ea typeface="Meiryo UI" panose="020B0604030504040204" pitchFamily="50" charset="-128"/>
              </a:rPr>
              <a:t>本社機能の府外流出</a:t>
            </a:r>
          </a:p>
          <a:p>
            <a:pPr marL="450850" indent="-45085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本社機能流出については、高度経済成長期の後半から問題視されていたが、</a:t>
            </a:r>
            <a:r>
              <a:rPr kumimoji="1" lang="en-US" altLang="ja-JP" sz="1200" dirty="0">
                <a:latin typeface="Meiryo UI" panose="020B0604030504040204" pitchFamily="50" charset="-128"/>
                <a:ea typeface="Meiryo UI" panose="020B0604030504040204" pitchFamily="50" charset="-128"/>
              </a:rPr>
              <a:t>1985</a:t>
            </a:r>
            <a:r>
              <a:rPr kumimoji="1" lang="ja-JP" altLang="en-US" sz="1200" dirty="0">
                <a:latin typeface="Meiryo UI" panose="020B0604030504040204" pitchFamily="50" charset="-128"/>
                <a:ea typeface="Meiryo UI" panose="020B0604030504040204" pitchFamily="50" charset="-128"/>
              </a:rPr>
              <a:t>年のプラザ合意以降の円高のもとで、</a:t>
            </a:r>
            <a:r>
              <a:rPr kumimoji="1" lang="ja-JP" altLang="en-US" sz="1200" b="1" dirty="0">
                <a:latin typeface="Meiryo UI" panose="020B0604030504040204" pitchFamily="50" charset="-128"/>
                <a:ea typeface="Meiryo UI" panose="020B0604030504040204" pitchFamily="50" charset="-128"/>
              </a:rPr>
              <a:t>世界</a:t>
            </a:r>
            <a:r>
              <a:rPr kumimoji="1" lang="ja-JP" altLang="en-US" sz="1200" b="1" dirty="0" smtClean="0">
                <a:latin typeface="Meiryo UI" panose="020B0604030504040204" pitchFamily="50" charset="-128"/>
                <a:ea typeface="Meiryo UI" panose="020B0604030504040204" pitchFamily="50" charset="-128"/>
              </a:rPr>
              <a:t>都市・東京</a:t>
            </a:r>
            <a:r>
              <a:rPr kumimoji="1" lang="ja-JP" altLang="en-US" sz="1200" b="1" dirty="0">
                <a:latin typeface="Meiryo UI" panose="020B0604030504040204" pitchFamily="50" charset="-128"/>
                <a:ea typeface="Meiryo UI" panose="020B0604030504040204" pitchFamily="50" charset="-128"/>
              </a:rPr>
              <a:t>がグローバル金融センターとなり、大手金融機関の度重なる合併等を契機にとして、本社機能の東京への集約</a:t>
            </a:r>
            <a:r>
              <a:rPr kumimoji="1" lang="ja-JP" altLang="en-US" sz="1200" dirty="0">
                <a:latin typeface="Meiryo UI" panose="020B0604030504040204" pitchFamily="50" charset="-128"/>
                <a:ea typeface="Meiryo UI" panose="020B0604030504040204" pitchFamily="50" charset="-128"/>
              </a:rPr>
              <a:t>が進んだ。金融業以外でもグローバルな競争に勝ち抜くために合併が頻発し、東京への本社</a:t>
            </a:r>
            <a:r>
              <a:rPr kumimoji="1" lang="ja-JP" altLang="en-US" sz="1200" dirty="0" smtClean="0">
                <a:latin typeface="Meiryo UI" panose="020B0604030504040204" pitchFamily="50" charset="-128"/>
                <a:ea typeface="Meiryo UI" panose="020B0604030504040204" pitchFamily="50" charset="-128"/>
              </a:rPr>
              <a:t>機能が集中。</a:t>
            </a:r>
            <a:endParaRPr kumimoji="1" lang="en-US" altLang="ja-JP" sz="1200" dirty="0" smtClean="0">
              <a:latin typeface="Meiryo UI" panose="020B0604030504040204" pitchFamily="50" charset="-128"/>
              <a:ea typeface="Meiryo UI" panose="020B0604030504040204" pitchFamily="50" charset="-128"/>
            </a:endParaRPr>
          </a:p>
        </p:txBody>
      </p:sp>
      <p:sp>
        <p:nvSpPr>
          <p:cNvPr id="10" name="正方形/長方形 9"/>
          <p:cNvSpPr/>
          <p:nvPr/>
        </p:nvSpPr>
        <p:spPr>
          <a:xfrm>
            <a:off x="5116046" y="4912953"/>
            <a:ext cx="4086225" cy="337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大阪府における資本金</a:t>
            </a:r>
            <a:r>
              <a:rPr kumimoji="1" lang="en-US" altLang="ja-JP" sz="1000" dirty="0" smtClean="0">
                <a:solidFill>
                  <a:schemeClr val="tx1"/>
                </a:solidFill>
                <a:latin typeface="Meiryo UI" panose="020B0604030504040204" pitchFamily="50" charset="-128"/>
                <a:ea typeface="Meiryo UI" panose="020B0604030504040204" pitchFamily="50" charset="-128"/>
              </a:rPr>
              <a:t>100</a:t>
            </a:r>
            <a:r>
              <a:rPr kumimoji="1" lang="ja-JP" altLang="en-US" sz="1000" dirty="0">
                <a:solidFill>
                  <a:schemeClr val="tx1"/>
                </a:solidFill>
                <a:latin typeface="Meiryo UI" panose="020B0604030504040204" pitchFamily="50" charset="-128"/>
                <a:ea typeface="Meiryo UI" panose="020B0604030504040204" pitchFamily="50" charset="-128"/>
              </a:rPr>
              <a:t>億円</a:t>
            </a:r>
            <a:r>
              <a:rPr kumimoji="1" lang="ja-JP" altLang="en-US" sz="1000" dirty="0" smtClean="0">
                <a:solidFill>
                  <a:schemeClr val="tx1"/>
                </a:solidFill>
                <a:latin typeface="Meiryo UI" panose="020B0604030504040204" pitchFamily="50" charset="-128"/>
                <a:ea typeface="Meiryo UI" panose="020B0604030504040204" pitchFamily="50" charset="-128"/>
              </a:rPr>
              <a:t>以上の企業の本社数は、</a:t>
            </a:r>
            <a:r>
              <a:rPr kumimoji="1" lang="en-US" altLang="ja-JP" sz="1000" dirty="0" smtClean="0">
                <a:solidFill>
                  <a:schemeClr val="tx1"/>
                </a:solidFill>
                <a:latin typeface="Meiryo UI" panose="020B0604030504040204" pitchFamily="50" charset="-128"/>
                <a:ea typeface="Meiryo UI" panose="020B0604030504040204" pitchFamily="50" charset="-128"/>
              </a:rPr>
              <a:t>1999</a:t>
            </a:r>
            <a:r>
              <a:rPr kumimoji="1" lang="ja-JP" altLang="en-US" sz="1000" dirty="0" smtClean="0">
                <a:solidFill>
                  <a:schemeClr val="tx1"/>
                </a:solidFill>
                <a:latin typeface="Meiryo UI" panose="020B0604030504040204" pitchFamily="50" charset="-128"/>
                <a:ea typeface="Meiryo UI" panose="020B0604030504040204" pitchFamily="50" charset="-128"/>
              </a:rPr>
              <a:t>年まで増加したものの、それ以降移転等によって減少する動きが続いている。</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bg1"/>
                </a:solidFill>
              </a:rPr>
              <a:t>9</a:t>
            </a:r>
            <a:endParaRPr kumimoji="1" lang="en-US" altLang="ja-JP" sz="1100" dirty="0" smtClean="0">
              <a:solidFill>
                <a:schemeClr val="bg1"/>
              </a:solidFill>
            </a:endParaRPr>
          </a:p>
        </p:txBody>
      </p:sp>
      <p:sp>
        <p:nvSpPr>
          <p:cNvPr id="3" name="正方形/長方形 2"/>
          <p:cNvSpPr/>
          <p:nvPr/>
        </p:nvSpPr>
        <p:spPr>
          <a:xfrm>
            <a:off x="5116046" y="4097329"/>
            <a:ext cx="4657725" cy="707886"/>
          </a:xfrm>
          <a:prstGeom prst="rect">
            <a:avLst/>
          </a:prstGeom>
        </p:spPr>
        <p:txBody>
          <a:bodyPr wrap="square">
            <a:spAutoFit/>
          </a:bodyPr>
          <a:lstStyle/>
          <a:p>
            <a:r>
              <a:rPr lang="ja-JP" altLang="en-US" sz="800" dirty="0">
                <a:solidFill>
                  <a:srgbClr val="000000"/>
                </a:solidFill>
                <a:latin typeface="ＭＳ 明朝" panose="02020609040205080304" pitchFamily="17" charset="-128"/>
                <a:ea typeface="ＭＳ 明朝" panose="02020609040205080304" pitchFamily="17" charset="-128"/>
              </a:rPr>
              <a:t>第</a:t>
            </a:r>
            <a:r>
              <a:rPr lang="en-US" altLang="ja-JP" sz="800" dirty="0">
                <a:solidFill>
                  <a:srgbClr val="000000"/>
                </a:solidFill>
                <a:latin typeface="ＭＳ 明朝" panose="02020609040205080304" pitchFamily="17" charset="-128"/>
                <a:ea typeface="ＭＳ 明朝" panose="02020609040205080304" pitchFamily="17" charset="-128"/>
              </a:rPr>
              <a:t>Ⅰ</a:t>
            </a:r>
            <a:r>
              <a:rPr lang="ja-JP" altLang="en-US" sz="800" dirty="0">
                <a:solidFill>
                  <a:srgbClr val="000000"/>
                </a:solidFill>
                <a:latin typeface="ＭＳ 明朝" panose="02020609040205080304" pitchFamily="17" charset="-128"/>
                <a:ea typeface="ＭＳ 明朝" panose="02020609040205080304" pitchFamily="17" charset="-128"/>
              </a:rPr>
              <a:t>分類（単独本社企業</a:t>
            </a:r>
            <a:r>
              <a:rPr lang="ja-JP" altLang="en-US" sz="800" dirty="0" smtClean="0">
                <a:solidFill>
                  <a:srgbClr val="000000"/>
                </a:solidFill>
                <a:latin typeface="ＭＳ 明朝" panose="02020609040205080304" pitchFamily="17" charset="-128"/>
                <a:ea typeface="ＭＳ 明朝" panose="02020609040205080304" pitchFamily="17" charset="-128"/>
              </a:rPr>
              <a:t>）　　　＝</a:t>
            </a:r>
            <a:r>
              <a:rPr lang="ja-JP" altLang="en-US" sz="800" dirty="0">
                <a:solidFill>
                  <a:srgbClr val="000000"/>
                </a:solidFill>
                <a:latin typeface="ＭＳ 明朝" panose="02020609040205080304" pitchFamily="17" charset="-128"/>
                <a:ea typeface="ＭＳ 明朝" panose="02020609040205080304" pitchFamily="17" charset="-128"/>
              </a:rPr>
              <a:t>大阪にのみ本社を</a:t>
            </a:r>
            <a:r>
              <a:rPr lang="ja-JP" altLang="en-US" sz="800" dirty="0" smtClean="0">
                <a:solidFill>
                  <a:srgbClr val="000000"/>
                </a:solidFill>
                <a:latin typeface="ＭＳ 明朝" panose="02020609040205080304" pitchFamily="17" charset="-128"/>
                <a:ea typeface="ＭＳ 明朝" panose="02020609040205080304" pitchFamily="17" charset="-128"/>
              </a:rPr>
              <a:t>置く企業</a:t>
            </a:r>
            <a:endParaRPr lang="en-US" altLang="ja-JP" sz="800" dirty="0" smtClean="0">
              <a:solidFill>
                <a:srgbClr val="000000"/>
              </a:solidFill>
              <a:latin typeface="ＭＳ 明朝" panose="02020609040205080304" pitchFamily="17" charset="-128"/>
              <a:ea typeface="ＭＳ 明朝" panose="02020609040205080304" pitchFamily="17" charset="-128"/>
            </a:endParaRPr>
          </a:p>
          <a:p>
            <a:r>
              <a:rPr lang="ja-JP" altLang="en-US" sz="800" dirty="0" smtClean="0">
                <a:solidFill>
                  <a:srgbClr val="000000"/>
                </a:solidFill>
                <a:latin typeface="ＭＳ 明朝" panose="02020609040205080304" pitchFamily="17" charset="-128"/>
                <a:ea typeface="ＭＳ 明朝" panose="02020609040205080304" pitchFamily="17" charset="-128"/>
              </a:rPr>
              <a:t>第</a:t>
            </a:r>
            <a:r>
              <a:rPr lang="en-US" altLang="ja-JP" sz="800" dirty="0">
                <a:solidFill>
                  <a:srgbClr val="000000"/>
                </a:solidFill>
                <a:latin typeface="ＭＳ 明朝" panose="02020609040205080304" pitchFamily="17" charset="-128"/>
                <a:ea typeface="ＭＳ 明朝" panose="02020609040205080304" pitchFamily="17" charset="-128"/>
              </a:rPr>
              <a:t>Ⅱ</a:t>
            </a:r>
            <a:r>
              <a:rPr lang="ja-JP" altLang="en-US" sz="800" dirty="0">
                <a:solidFill>
                  <a:srgbClr val="000000"/>
                </a:solidFill>
                <a:latin typeface="ＭＳ 明朝" panose="02020609040205080304" pitchFamily="17" charset="-128"/>
                <a:ea typeface="ＭＳ 明朝" panose="02020609040205080304" pitchFamily="17" charset="-128"/>
              </a:rPr>
              <a:t>分類（複数本社</a:t>
            </a:r>
            <a:r>
              <a:rPr lang="ja-JP" altLang="en-US" sz="800" dirty="0" smtClean="0">
                <a:solidFill>
                  <a:srgbClr val="000000"/>
                </a:solidFill>
                <a:latin typeface="ＭＳ 明朝" panose="02020609040205080304" pitchFamily="17" charset="-128"/>
                <a:ea typeface="ＭＳ 明朝" panose="02020609040205080304" pitchFamily="17" charset="-128"/>
              </a:rPr>
              <a:t>企業（主））</a:t>
            </a:r>
            <a:r>
              <a:rPr lang="ja-JP" altLang="en-US" sz="800" dirty="0">
                <a:solidFill>
                  <a:srgbClr val="000000"/>
                </a:solidFill>
                <a:latin typeface="ＭＳ 明朝" panose="02020609040205080304" pitchFamily="17" charset="-128"/>
                <a:ea typeface="ＭＳ 明朝" panose="02020609040205080304" pitchFamily="17" charset="-128"/>
              </a:rPr>
              <a:t>＝複数本社制を採用し、大阪に主たる本社を置く</a:t>
            </a:r>
            <a:r>
              <a:rPr lang="ja-JP" altLang="en-US" sz="800" dirty="0" smtClean="0">
                <a:solidFill>
                  <a:srgbClr val="000000"/>
                </a:solidFill>
                <a:latin typeface="ＭＳ 明朝" panose="02020609040205080304" pitchFamily="17" charset="-128"/>
                <a:ea typeface="ＭＳ 明朝" panose="02020609040205080304" pitchFamily="17" charset="-128"/>
              </a:rPr>
              <a:t>企業</a:t>
            </a:r>
            <a:endParaRPr lang="en-US" altLang="ja-JP" sz="800" dirty="0" smtClean="0">
              <a:solidFill>
                <a:srgbClr val="000000"/>
              </a:solidFill>
              <a:latin typeface="ＭＳ 明朝" panose="02020609040205080304" pitchFamily="17" charset="-128"/>
              <a:ea typeface="ＭＳ 明朝" panose="02020609040205080304" pitchFamily="17" charset="-128"/>
            </a:endParaRPr>
          </a:p>
          <a:p>
            <a:r>
              <a:rPr lang="ja-JP" altLang="en-US" sz="800" dirty="0" smtClean="0">
                <a:solidFill>
                  <a:srgbClr val="000000"/>
                </a:solidFill>
                <a:latin typeface="ＭＳ 明朝" panose="02020609040205080304" pitchFamily="17" charset="-128"/>
                <a:ea typeface="ＭＳ 明朝" panose="02020609040205080304" pitchFamily="17" charset="-128"/>
              </a:rPr>
              <a:t>第</a:t>
            </a:r>
            <a:r>
              <a:rPr lang="en-US" altLang="ja-JP" sz="800" dirty="0">
                <a:solidFill>
                  <a:srgbClr val="000000"/>
                </a:solidFill>
                <a:latin typeface="ＭＳ 明朝" panose="02020609040205080304" pitchFamily="17" charset="-128"/>
                <a:ea typeface="ＭＳ 明朝" panose="02020609040205080304" pitchFamily="17" charset="-128"/>
              </a:rPr>
              <a:t>Ⅲ</a:t>
            </a:r>
            <a:r>
              <a:rPr lang="ja-JP" altLang="en-US" sz="800" dirty="0">
                <a:solidFill>
                  <a:srgbClr val="000000"/>
                </a:solidFill>
                <a:latin typeface="ＭＳ 明朝" panose="02020609040205080304" pitchFamily="17" charset="-128"/>
                <a:ea typeface="ＭＳ 明朝" panose="02020609040205080304" pitchFamily="17" charset="-128"/>
              </a:rPr>
              <a:t>分類（複数本社</a:t>
            </a:r>
            <a:r>
              <a:rPr lang="ja-JP" altLang="en-US" sz="800" dirty="0" smtClean="0">
                <a:solidFill>
                  <a:srgbClr val="000000"/>
                </a:solidFill>
                <a:latin typeface="ＭＳ 明朝" panose="02020609040205080304" pitchFamily="17" charset="-128"/>
                <a:ea typeface="ＭＳ 明朝" panose="02020609040205080304" pitchFamily="17" charset="-128"/>
              </a:rPr>
              <a:t>企業（従））</a:t>
            </a:r>
            <a:r>
              <a:rPr lang="ja-JP" altLang="en-US" sz="800" dirty="0">
                <a:solidFill>
                  <a:srgbClr val="000000"/>
                </a:solidFill>
                <a:latin typeface="ＭＳ 明朝" panose="02020609040205080304" pitchFamily="17" charset="-128"/>
                <a:ea typeface="ＭＳ 明朝" panose="02020609040205080304" pitchFamily="17" charset="-128"/>
              </a:rPr>
              <a:t>＝複数本社制を採用し、他府県に主たる本社を置く</a:t>
            </a:r>
            <a:r>
              <a:rPr lang="ja-JP" altLang="en-US" sz="800" dirty="0" smtClean="0">
                <a:solidFill>
                  <a:srgbClr val="000000"/>
                </a:solidFill>
                <a:latin typeface="ＭＳ 明朝" panose="02020609040205080304" pitchFamily="17" charset="-128"/>
                <a:ea typeface="ＭＳ 明朝" panose="02020609040205080304" pitchFamily="17" charset="-128"/>
              </a:rPr>
              <a:t>企業</a:t>
            </a:r>
            <a:endParaRPr lang="en-US" altLang="ja-JP" sz="800" dirty="0" smtClean="0">
              <a:solidFill>
                <a:srgbClr val="000000"/>
              </a:solidFill>
              <a:latin typeface="ＭＳ 明朝" panose="02020609040205080304" pitchFamily="17" charset="-128"/>
              <a:ea typeface="ＭＳ 明朝" panose="02020609040205080304" pitchFamily="17" charset="-128"/>
            </a:endParaRPr>
          </a:p>
          <a:p>
            <a:r>
              <a:rPr lang="ja-JP" altLang="en-US" sz="800" dirty="0" smtClean="0">
                <a:solidFill>
                  <a:srgbClr val="000000"/>
                </a:solidFill>
                <a:latin typeface="ＭＳ 明朝" panose="02020609040205080304" pitchFamily="17" charset="-128"/>
                <a:ea typeface="ＭＳ 明朝" panose="02020609040205080304" pitchFamily="17" charset="-128"/>
              </a:rPr>
              <a:t>第</a:t>
            </a:r>
            <a:r>
              <a:rPr lang="en-US" altLang="ja-JP" sz="800" dirty="0">
                <a:solidFill>
                  <a:srgbClr val="000000"/>
                </a:solidFill>
                <a:latin typeface="ＭＳ 明朝" panose="02020609040205080304" pitchFamily="17" charset="-128"/>
                <a:ea typeface="ＭＳ 明朝" panose="02020609040205080304" pitchFamily="17" charset="-128"/>
              </a:rPr>
              <a:t>Ⅳ</a:t>
            </a:r>
            <a:r>
              <a:rPr lang="ja-JP" altLang="en-US" sz="800" dirty="0">
                <a:solidFill>
                  <a:srgbClr val="000000"/>
                </a:solidFill>
                <a:latin typeface="ＭＳ 明朝" panose="02020609040205080304" pitchFamily="17" charset="-128"/>
                <a:ea typeface="ＭＳ 明朝" panose="02020609040205080304" pitchFamily="17" charset="-128"/>
              </a:rPr>
              <a:t>分類（元大阪本社企業</a:t>
            </a:r>
            <a:r>
              <a:rPr lang="ja-JP" altLang="en-US" sz="800" dirty="0" smtClean="0">
                <a:solidFill>
                  <a:srgbClr val="000000"/>
                </a:solidFill>
                <a:latin typeface="ＭＳ 明朝" panose="02020609040205080304" pitchFamily="17" charset="-128"/>
                <a:ea typeface="ＭＳ 明朝" panose="02020609040205080304" pitchFamily="17" charset="-128"/>
              </a:rPr>
              <a:t>）　　＝昭和年</a:t>
            </a:r>
            <a:r>
              <a:rPr lang="ja-JP" altLang="en-US" sz="800" dirty="0">
                <a:solidFill>
                  <a:srgbClr val="000000"/>
                </a:solidFill>
                <a:latin typeface="ＭＳ 明朝" panose="02020609040205080304" pitchFamily="17" charset="-128"/>
                <a:ea typeface="ＭＳ 明朝" panose="02020609040205080304" pitchFamily="17" charset="-128"/>
              </a:rPr>
              <a:t>以降のいずれかの調査時点に大阪に本社を置いていたが</a:t>
            </a:r>
            <a:r>
              <a:rPr lang="ja-JP" altLang="en-US" sz="800" dirty="0" smtClean="0">
                <a:solidFill>
                  <a:srgbClr val="000000"/>
                </a:solidFill>
                <a:latin typeface="ＭＳ 明朝" panose="02020609040205080304" pitchFamily="17" charset="-128"/>
                <a:ea typeface="ＭＳ 明朝" panose="02020609040205080304" pitchFamily="17" charset="-128"/>
              </a:rPr>
              <a:t>、</a:t>
            </a:r>
            <a:endParaRPr lang="en-US" altLang="ja-JP" sz="800" dirty="0" smtClean="0">
              <a:solidFill>
                <a:srgbClr val="000000"/>
              </a:solidFill>
              <a:latin typeface="ＭＳ 明朝" panose="02020609040205080304" pitchFamily="17" charset="-128"/>
              <a:ea typeface="ＭＳ 明朝" panose="02020609040205080304" pitchFamily="17" charset="-128"/>
            </a:endParaRPr>
          </a:p>
          <a:p>
            <a:r>
              <a:rPr lang="ja-JP" altLang="en-US" sz="800" dirty="0" smtClean="0">
                <a:solidFill>
                  <a:srgbClr val="000000"/>
                </a:solidFill>
                <a:latin typeface="ＭＳ 明朝" panose="02020609040205080304" pitchFamily="17" charset="-128"/>
                <a:ea typeface="ＭＳ 明朝" panose="02020609040205080304" pitchFamily="17" charset="-128"/>
              </a:rPr>
              <a:t>　　　　　　　　　　　　　　　　現在</a:t>
            </a:r>
            <a:r>
              <a:rPr lang="ja-JP" altLang="en-US" sz="800" dirty="0">
                <a:solidFill>
                  <a:srgbClr val="000000"/>
                </a:solidFill>
                <a:latin typeface="ＭＳ 明朝" panose="02020609040205080304" pitchFamily="17" charset="-128"/>
                <a:ea typeface="ＭＳ 明朝" panose="02020609040205080304" pitchFamily="17" charset="-128"/>
              </a:rPr>
              <a:t>は置いていない企業</a:t>
            </a:r>
          </a:p>
        </p:txBody>
      </p:sp>
      <p:pic>
        <p:nvPicPr>
          <p:cNvPr id="4" name="図 3"/>
          <p:cNvPicPr>
            <a:picLocks noChangeAspect="1"/>
          </p:cNvPicPr>
          <p:nvPr/>
        </p:nvPicPr>
        <p:blipFill>
          <a:blip r:embed="rId2"/>
          <a:stretch>
            <a:fillRect/>
          </a:stretch>
        </p:blipFill>
        <p:spPr>
          <a:xfrm>
            <a:off x="719686" y="3779093"/>
            <a:ext cx="4396360" cy="2785480"/>
          </a:xfrm>
          <a:prstGeom prst="rect">
            <a:avLst/>
          </a:prstGeom>
        </p:spPr>
      </p:pic>
    </p:spTree>
    <p:extLst>
      <p:ext uri="{BB962C8B-B14F-4D97-AF65-F5344CB8AC3E}">
        <p14:creationId xmlns:p14="http://schemas.microsoft.com/office/powerpoint/2010/main" val="4349109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2505" y="2273967"/>
            <a:ext cx="5274895" cy="276999"/>
          </a:xfrm>
          <a:prstGeom prst="rect">
            <a:avLst/>
          </a:prstGeom>
        </p:spPr>
        <p:txBody>
          <a:bodyPr wrap="square">
            <a:spAutoFit/>
          </a:bodyPr>
          <a:lstStyle/>
          <a:p>
            <a:r>
              <a:rPr lang="ja-JP" altLang="en-US" sz="1200" u="sng" dirty="0" smtClean="0"/>
              <a:t>Ｑ　あなた</a:t>
            </a:r>
            <a:r>
              <a:rPr lang="ja-JP" altLang="en-US" sz="1200" u="sng" dirty="0"/>
              <a:t>は、ご自身の住んでいる地域に愛着を感じていますか。</a:t>
            </a:r>
          </a:p>
        </p:txBody>
      </p:sp>
      <p:graphicFrame>
        <p:nvGraphicFramePr>
          <p:cNvPr id="36" name="Chart 6"/>
          <p:cNvGraphicFramePr>
            <a:graphicFrameLocks/>
          </p:cNvGraphicFramePr>
          <p:nvPr>
            <p:extLst>
              <p:ext uri="{D42A27DB-BD31-4B8C-83A1-F6EECF244321}">
                <p14:modId xmlns:p14="http://schemas.microsoft.com/office/powerpoint/2010/main" val="2660252581"/>
              </p:ext>
            </p:extLst>
          </p:nvPr>
        </p:nvGraphicFramePr>
        <p:xfrm>
          <a:off x="412505" y="2970392"/>
          <a:ext cx="4685963" cy="121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Chart 6"/>
          <p:cNvGraphicFramePr>
            <a:graphicFrameLocks/>
          </p:cNvGraphicFramePr>
          <p:nvPr>
            <p:extLst>
              <p:ext uri="{D42A27DB-BD31-4B8C-83A1-F6EECF244321}">
                <p14:modId xmlns:p14="http://schemas.microsoft.com/office/powerpoint/2010/main" val="1184529063"/>
              </p:ext>
            </p:extLst>
          </p:nvPr>
        </p:nvGraphicFramePr>
        <p:xfrm>
          <a:off x="5149255" y="2964373"/>
          <a:ext cx="4268243" cy="1219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a:extLst>
              <a:ext uri="{FF2B5EF4-FFF2-40B4-BE49-F238E27FC236}">
                <a16:creationId xmlns:a16="http://schemas.microsoft.com/office/drawing/2014/main" id="{4A301A11-D686-4320-A71C-68DA37A7EEA7}"/>
              </a:ext>
            </a:extLst>
          </p:cNvPr>
          <p:cNvSpPr/>
          <p:nvPr/>
        </p:nvSpPr>
        <p:spPr>
          <a:xfrm>
            <a:off x="463291" y="1204353"/>
            <a:ext cx="8820780"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地域に対する愛着については、統計的な有意差は見られなかった。</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「愛着を感じている」、「どちらかというと愛着を感じている」と回答した人の割合</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82.6%</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82.6%</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80.4%</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p>
        </p:txBody>
      </p:sp>
      <p:sp>
        <p:nvSpPr>
          <p:cNvPr id="17" name="正方形/長方形 16"/>
          <p:cNvSpPr/>
          <p:nvPr/>
        </p:nvSpPr>
        <p:spPr>
          <a:xfrm>
            <a:off x="463291" y="2657867"/>
            <a:ext cx="539552" cy="307777"/>
          </a:xfrm>
          <a:prstGeom prst="rect">
            <a:avLst/>
          </a:prstGeom>
        </p:spPr>
        <p:txBody>
          <a:bodyPr wrap="square">
            <a:spAutoFit/>
          </a:bodyPr>
          <a:lstStyle/>
          <a:p>
            <a:r>
              <a:rPr lang="ja-JP" altLang="en-US" sz="1400" b="1" dirty="0"/>
              <a:t>大阪</a:t>
            </a:r>
          </a:p>
        </p:txBody>
      </p:sp>
      <p:sp>
        <p:nvSpPr>
          <p:cNvPr id="20" name="正方形/長方形 19"/>
          <p:cNvSpPr/>
          <p:nvPr/>
        </p:nvSpPr>
        <p:spPr>
          <a:xfrm>
            <a:off x="466443" y="4397268"/>
            <a:ext cx="578565" cy="307777"/>
          </a:xfrm>
          <a:prstGeom prst="rect">
            <a:avLst/>
          </a:prstGeom>
        </p:spPr>
        <p:txBody>
          <a:bodyPr wrap="square">
            <a:spAutoFit/>
          </a:bodyPr>
          <a:lstStyle/>
          <a:p>
            <a:r>
              <a:rPr lang="ja-JP" altLang="en-US" sz="1400" b="1" dirty="0"/>
              <a:t>東京</a:t>
            </a:r>
          </a:p>
        </p:txBody>
      </p:sp>
      <p:sp>
        <p:nvSpPr>
          <p:cNvPr id="22" name="正方形/長方形 21"/>
          <p:cNvSpPr/>
          <p:nvPr/>
        </p:nvSpPr>
        <p:spPr>
          <a:xfrm>
            <a:off x="5098468" y="2656597"/>
            <a:ext cx="616417" cy="307777"/>
          </a:xfrm>
          <a:prstGeom prst="rect">
            <a:avLst/>
          </a:prstGeom>
        </p:spPr>
        <p:txBody>
          <a:bodyPr wrap="square">
            <a:spAutoFit/>
          </a:bodyPr>
          <a:lstStyle/>
          <a:p>
            <a:r>
              <a:rPr lang="ja-JP" altLang="en-US" sz="1400" b="1" dirty="0"/>
              <a:t>関西</a:t>
            </a:r>
          </a:p>
        </p:txBody>
      </p:sp>
      <p:graphicFrame>
        <p:nvGraphicFramePr>
          <p:cNvPr id="23" name="Chart 6"/>
          <p:cNvGraphicFramePr>
            <a:graphicFrameLocks/>
          </p:cNvGraphicFramePr>
          <p:nvPr>
            <p:extLst>
              <p:ext uri="{D42A27DB-BD31-4B8C-83A1-F6EECF244321}">
                <p14:modId xmlns:p14="http://schemas.microsoft.com/office/powerpoint/2010/main" val="2881366560"/>
              </p:ext>
            </p:extLst>
          </p:nvPr>
        </p:nvGraphicFramePr>
        <p:xfrm>
          <a:off x="370057" y="4820552"/>
          <a:ext cx="4728410" cy="1238250"/>
        </p:xfrm>
        <a:graphic>
          <a:graphicData uri="http://schemas.openxmlformats.org/drawingml/2006/chart">
            <c:chart xmlns:c="http://schemas.openxmlformats.org/drawingml/2006/chart" xmlns:r="http://schemas.openxmlformats.org/officeDocument/2006/relationships" r:id="rId4"/>
          </a:graphicData>
        </a:graphic>
      </p:graphicFrame>
      <p:sp>
        <p:nvSpPr>
          <p:cNvPr id="13" name="正方形/長方形 12"/>
          <p:cNvSpPr/>
          <p:nvPr/>
        </p:nvSpPr>
        <p:spPr>
          <a:xfrm>
            <a:off x="444410" y="768388"/>
            <a:ext cx="3529263"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①住民特性</a:t>
            </a:r>
            <a:r>
              <a:rPr lang="ja-JP" altLang="en-US" sz="1600" dirty="0" smtClean="0">
                <a:solidFill>
                  <a:prstClr val="white"/>
                </a:solidFill>
                <a:latin typeface="Meiryo UI" pitchFamily="50" charset="-128"/>
                <a:ea typeface="Meiryo UI" pitchFamily="50" charset="-128"/>
                <a:cs typeface="Meiryo UI" pitchFamily="50" charset="-128"/>
              </a:rPr>
              <a:t>（愛着度）</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117</a:t>
            </a:r>
          </a:p>
        </p:txBody>
      </p:sp>
    </p:spTree>
    <p:extLst>
      <p:ext uri="{BB962C8B-B14F-4D97-AF65-F5344CB8AC3E}">
        <p14:creationId xmlns:p14="http://schemas.microsoft.com/office/powerpoint/2010/main" val="130880593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61061" y="2089652"/>
            <a:ext cx="8875656" cy="461665"/>
          </a:xfrm>
          <a:prstGeom prst="rect">
            <a:avLst/>
          </a:prstGeom>
        </p:spPr>
        <p:txBody>
          <a:bodyPr wrap="square">
            <a:spAutoFit/>
          </a:bodyPr>
          <a:lstStyle/>
          <a:p>
            <a:pPr marL="265113" indent="-265113"/>
            <a:r>
              <a:rPr lang="ja-JP" altLang="en-US" sz="1200" u="sng" dirty="0" smtClean="0"/>
              <a:t>Ｑ　あなた</a:t>
            </a:r>
            <a:r>
              <a:rPr lang="ja-JP" altLang="en-US" sz="1200" u="sng" dirty="0"/>
              <a:t>は、ご近所の方とどのようなお付き合いをされていますか。付き合いの程度について、最もあてはまるものを一つお選びください。</a:t>
            </a:r>
          </a:p>
        </p:txBody>
      </p:sp>
      <p:sp>
        <p:nvSpPr>
          <p:cNvPr id="17" name="正方形/長方形 16"/>
          <p:cNvSpPr/>
          <p:nvPr/>
        </p:nvSpPr>
        <p:spPr>
          <a:xfrm>
            <a:off x="463291" y="2562774"/>
            <a:ext cx="539552" cy="307777"/>
          </a:xfrm>
          <a:prstGeom prst="rect">
            <a:avLst/>
          </a:prstGeom>
        </p:spPr>
        <p:txBody>
          <a:bodyPr wrap="square">
            <a:spAutoFit/>
          </a:bodyPr>
          <a:lstStyle/>
          <a:p>
            <a:r>
              <a:rPr lang="ja-JP" altLang="en-US" sz="1400" b="1" dirty="0"/>
              <a:t>大阪</a:t>
            </a:r>
          </a:p>
        </p:txBody>
      </p:sp>
      <p:sp>
        <p:nvSpPr>
          <p:cNvPr id="20" name="正方形/長方形 19"/>
          <p:cNvSpPr/>
          <p:nvPr/>
        </p:nvSpPr>
        <p:spPr>
          <a:xfrm>
            <a:off x="463292" y="4579282"/>
            <a:ext cx="578565" cy="307777"/>
          </a:xfrm>
          <a:prstGeom prst="rect">
            <a:avLst/>
          </a:prstGeom>
        </p:spPr>
        <p:txBody>
          <a:bodyPr wrap="square">
            <a:spAutoFit/>
          </a:bodyPr>
          <a:lstStyle/>
          <a:p>
            <a:r>
              <a:rPr lang="ja-JP" altLang="en-US" sz="1400" b="1" dirty="0"/>
              <a:t>東京</a:t>
            </a:r>
          </a:p>
        </p:txBody>
      </p:sp>
      <p:sp>
        <p:nvSpPr>
          <p:cNvPr id="22" name="正方形/長方形 21"/>
          <p:cNvSpPr/>
          <p:nvPr/>
        </p:nvSpPr>
        <p:spPr>
          <a:xfrm>
            <a:off x="5098468" y="2561504"/>
            <a:ext cx="616417" cy="307777"/>
          </a:xfrm>
          <a:prstGeom prst="rect">
            <a:avLst/>
          </a:prstGeom>
        </p:spPr>
        <p:txBody>
          <a:bodyPr wrap="square">
            <a:spAutoFit/>
          </a:bodyPr>
          <a:lstStyle/>
          <a:p>
            <a:r>
              <a:rPr lang="ja-JP" altLang="en-US" sz="1400" b="1" dirty="0"/>
              <a:t>関西</a:t>
            </a:r>
          </a:p>
        </p:txBody>
      </p:sp>
      <p:graphicFrame>
        <p:nvGraphicFramePr>
          <p:cNvPr id="12" name="Chart 7"/>
          <p:cNvGraphicFramePr>
            <a:graphicFrameLocks/>
          </p:cNvGraphicFramePr>
          <p:nvPr>
            <p:extLst/>
          </p:nvPr>
        </p:nvGraphicFramePr>
        <p:xfrm>
          <a:off x="381000" y="2783623"/>
          <a:ext cx="4572000" cy="20830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7"/>
          <p:cNvGraphicFramePr>
            <a:graphicFrameLocks/>
          </p:cNvGraphicFramePr>
          <p:nvPr>
            <p:extLst/>
          </p:nvPr>
        </p:nvGraphicFramePr>
        <p:xfrm>
          <a:off x="5098468" y="2879677"/>
          <a:ext cx="4426533" cy="1987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7"/>
          <p:cNvGraphicFramePr>
            <a:graphicFrameLocks/>
          </p:cNvGraphicFramePr>
          <p:nvPr>
            <p:extLst/>
          </p:nvPr>
        </p:nvGraphicFramePr>
        <p:xfrm>
          <a:off x="401380" y="4887058"/>
          <a:ext cx="4551620" cy="2255770"/>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4">
            <a:extLst>
              <a:ext uri="{FF2B5EF4-FFF2-40B4-BE49-F238E27FC236}">
                <a16:creationId xmlns:a16="http://schemas.microsoft.com/office/drawing/2014/main" id="{4A301A11-D686-4320-A71C-68DA37A7EEA7}"/>
              </a:ext>
            </a:extLst>
          </p:cNvPr>
          <p:cNvSpPr/>
          <p:nvPr/>
        </p:nvSpPr>
        <p:spPr>
          <a:xfrm>
            <a:off x="461061" y="1071204"/>
            <a:ext cx="8983878"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○近所との付き合いを全くしていない人の割合は、東京が最も高く、大阪と関西では大きな差はない。</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近所との付きあいを全くしていない人の割合：大阪府民（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12.2%</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21.4%</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8.7%</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p>
          <a:p>
            <a:pPr marL="180000" indent="-457200" algn="just">
              <a:defRPr/>
            </a:pP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なんらかの付き合いをしている人の割合：大阪府民（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87.8%</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78.6%</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91.3%</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461062" y="641115"/>
            <a:ext cx="4491938"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①住民特性</a:t>
            </a:r>
            <a:r>
              <a:rPr lang="ja-JP" altLang="en-US" sz="1600" dirty="0" smtClean="0">
                <a:solidFill>
                  <a:prstClr val="white"/>
                </a:solidFill>
                <a:latin typeface="Meiryo UI" pitchFamily="50" charset="-128"/>
                <a:ea typeface="Meiryo UI" pitchFamily="50" charset="-128"/>
                <a:cs typeface="Meiryo UI" pitchFamily="50" charset="-128"/>
              </a:rPr>
              <a:t>（ソーシャル・キャピタル）</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118</a:t>
            </a:r>
          </a:p>
        </p:txBody>
      </p:sp>
    </p:spTree>
    <p:extLst>
      <p:ext uri="{BB962C8B-B14F-4D97-AF65-F5344CB8AC3E}">
        <p14:creationId xmlns:p14="http://schemas.microsoft.com/office/powerpoint/2010/main" val="37165861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2504" y="2418345"/>
            <a:ext cx="8875656" cy="276999"/>
          </a:xfrm>
          <a:prstGeom prst="rect">
            <a:avLst/>
          </a:prstGeom>
        </p:spPr>
        <p:txBody>
          <a:bodyPr wrap="square">
            <a:spAutoFit/>
          </a:bodyPr>
          <a:lstStyle/>
          <a:p>
            <a:r>
              <a:rPr lang="ja-JP" altLang="en-US" sz="1200" u="sng" dirty="0" smtClean="0"/>
              <a:t>Ｑ　お金</a:t>
            </a:r>
            <a:r>
              <a:rPr lang="ja-JP" altLang="en-US" sz="1200" u="sng" dirty="0"/>
              <a:t>はしばしば人間を堕落させると思いますか。</a:t>
            </a:r>
          </a:p>
        </p:txBody>
      </p:sp>
      <p:sp>
        <p:nvSpPr>
          <p:cNvPr id="17" name="正方形/長方形 16"/>
          <p:cNvSpPr/>
          <p:nvPr/>
        </p:nvSpPr>
        <p:spPr>
          <a:xfrm>
            <a:off x="463291" y="2802245"/>
            <a:ext cx="539552" cy="307777"/>
          </a:xfrm>
          <a:prstGeom prst="rect">
            <a:avLst/>
          </a:prstGeom>
        </p:spPr>
        <p:txBody>
          <a:bodyPr wrap="square">
            <a:spAutoFit/>
          </a:bodyPr>
          <a:lstStyle/>
          <a:p>
            <a:r>
              <a:rPr lang="ja-JP" altLang="en-US" sz="1400" b="1" dirty="0"/>
              <a:t>大阪</a:t>
            </a:r>
          </a:p>
        </p:txBody>
      </p:sp>
      <p:sp>
        <p:nvSpPr>
          <p:cNvPr id="20" name="正方形/長方形 19"/>
          <p:cNvSpPr/>
          <p:nvPr/>
        </p:nvSpPr>
        <p:spPr>
          <a:xfrm>
            <a:off x="463292" y="4579282"/>
            <a:ext cx="578565" cy="307777"/>
          </a:xfrm>
          <a:prstGeom prst="rect">
            <a:avLst/>
          </a:prstGeom>
        </p:spPr>
        <p:txBody>
          <a:bodyPr wrap="square">
            <a:spAutoFit/>
          </a:bodyPr>
          <a:lstStyle/>
          <a:p>
            <a:r>
              <a:rPr lang="ja-JP" altLang="en-US" sz="1400" b="1" dirty="0"/>
              <a:t>東京</a:t>
            </a:r>
          </a:p>
        </p:txBody>
      </p:sp>
      <p:sp>
        <p:nvSpPr>
          <p:cNvPr id="22" name="正方形/長方形 21"/>
          <p:cNvSpPr/>
          <p:nvPr/>
        </p:nvSpPr>
        <p:spPr>
          <a:xfrm>
            <a:off x="5098468" y="2800975"/>
            <a:ext cx="616417" cy="307777"/>
          </a:xfrm>
          <a:prstGeom prst="rect">
            <a:avLst/>
          </a:prstGeom>
        </p:spPr>
        <p:txBody>
          <a:bodyPr wrap="square">
            <a:spAutoFit/>
          </a:bodyPr>
          <a:lstStyle/>
          <a:p>
            <a:r>
              <a:rPr lang="ja-JP" altLang="en-US" sz="1400" b="1" dirty="0"/>
              <a:t>関西</a:t>
            </a:r>
          </a:p>
        </p:txBody>
      </p:sp>
      <p:sp>
        <p:nvSpPr>
          <p:cNvPr id="15" name="正方形/長方形 14">
            <a:extLst>
              <a:ext uri="{FF2B5EF4-FFF2-40B4-BE49-F238E27FC236}">
                <a16:creationId xmlns:a16="http://schemas.microsoft.com/office/drawing/2014/main" id="{4A301A11-D686-4320-A71C-68DA37A7EEA7}"/>
              </a:ext>
            </a:extLst>
          </p:cNvPr>
          <p:cNvSpPr/>
          <p:nvPr/>
        </p:nvSpPr>
        <p:spPr>
          <a:xfrm>
            <a:off x="470603" y="1220598"/>
            <a:ext cx="8820780"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〇大阪や関西の人は、東京の人と比べて、お金はしばしば人間を堕落させると思う割合が高い。</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「そう思う」、「どちらかというとそう思う」と回答した人の割合</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81.7%</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76.7%</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81.4%</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p>
        </p:txBody>
      </p:sp>
      <p:graphicFrame>
        <p:nvGraphicFramePr>
          <p:cNvPr id="16" name="Chart 8"/>
          <p:cNvGraphicFramePr>
            <a:graphicFrameLocks/>
          </p:cNvGraphicFramePr>
          <p:nvPr>
            <p:extLst>
              <p:ext uri="{D42A27DB-BD31-4B8C-83A1-F6EECF244321}">
                <p14:modId xmlns:p14="http://schemas.microsoft.com/office/powerpoint/2010/main" val="3604829574"/>
              </p:ext>
            </p:extLst>
          </p:nvPr>
        </p:nvGraphicFramePr>
        <p:xfrm>
          <a:off x="398296" y="3134266"/>
          <a:ext cx="4554705" cy="121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8"/>
          <p:cNvGraphicFramePr>
            <a:graphicFrameLocks/>
          </p:cNvGraphicFramePr>
          <p:nvPr>
            <p:extLst>
              <p:ext uri="{D42A27DB-BD31-4B8C-83A1-F6EECF244321}">
                <p14:modId xmlns:p14="http://schemas.microsoft.com/office/powerpoint/2010/main" val="1831830400"/>
              </p:ext>
            </p:extLst>
          </p:nvPr>
        </p:nvGraphicFramePr>
        <p:xfrm>
          <a:off x="5119990" y="3152251"/>
          <a:ext cx="4405010" cy="121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8"/>
          <p:cNvGraphicFramePr>
            <a:graphicFrameLocks/>
          </p:cNvGraphicFramePr>
          <p:nvPr>
            <p:extLst/>
          </p:nvPr>
        </p:nvGraphicFramePr>
        <p:xfrm>
          <a:off x="398296" y="4951126"/>
          <a:ext cx="4482697" cy="1238250"/>
        </p:xfrm>
        <a:graphic>
          <a:graphicData uri="http://schemas.openxmlformats.org/drawingml/2006/chart">
            <c:chart xmlns:c="http://schemas.openxmlformats.org/drawingml/2006/chart" xmlns:r="http://schemas.openxmlformats.org/officeDocument/2006/relationships" r:id="rId4"/>
          </a:graphicData>
        </a:graphic>
      </p:graphicFrame>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444410" y="768388"/>
            <a:ext cx="3730548"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①住民特性</a:t>
            </a:r>
            <a:r>
              <a:rPr lang="ja-JP" altLang="en-US" sz="1600" dirty="0" smtClean="0">
                <a:solidFill>
                  <a:prstClr val="white"/>
                </a:solidFill>
                <a:latin typeface="Meiryo UI" pitchFamily="50" charset="-128"/>
                <a:ea typeface="Meiryo UI" pitchFamily="50" charset="-128"/>
                <a:cs typeface="Meiryo UI" pitchFamily="50" charset="-128"/>
              </a:rPr>
              <a:t>（金銭感覚）</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119</a:t>
            </a:r>
          </a:p>
        </p:txBody>
      </p:sp>
    </p:spTree>
    <p:extLst>
      <p:ext uri="{BB962C8B-B14F-4D97-AF65-F5344CB8AC3E}">
        <p14:creationId xmlns:p14="http://schemas.microsoft.com/office/powerpoint/2010/main" val="1798505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01320" y="2616765"/>
            <a:ext cx="8875656" cy="276999"/>
          </a:xfrm>
          <a:prstGeom prst="rect">
            <a:avLst/>
          </a:prstGeom>
        </p:spPr>
        <p:txBody>
          <a:bodyPr wrap="square">
            <a:spAutoFit/>
          </a:bodyPr>
          <a:lstStyle/>
          <a:p>
            <a:r>
              <a:rPr lang="ja-JP" altLang="en-US" sz="1200" u="sng" dirty="0" smtClean="0"/>
              <a:t>Ｑ　「</a:t>
            </a:r>
            <a:r>
              <a:rPr lang="ja-JP" altLang="en-US" sz="1200" u="sng" dirty="0"/>
              <a:t>夫は外で働き、妻は家庭を守るべきである」という考え方について、あなたはどうお考えですか。</a:t>
            </a:r>
          </a:p>
        </p:txBody>
      </p:sp>
      <p:sp>
        <p:nvSpPr>
          <p:cNvPr id="17" name="正方形/長方形 16"/>
          <p:cNvSpPr/>
          <p:nvPr/>
        </p:nvSpPr>
        <p:spPr>
          <a:xfrm>
            <a:off x="452107" y="3000665"/>
            <a:ext cx="539552" cy="307777"/>
          </a:xfrm>
          <a:prstGeom prst="rect">
            <a:avLst/>
          </a:prstGeom>
        </p:spPr>
        <p:txBody>
          <a:bodyPr wrap="square">
            <a:spAutoFit/>
          </a:bodyPr>
          <a:lstStyle/>
          <a:p>
            <a:r>
              <a:rPr lang="ja-JP" altLang="en-US" sz="1400" b="1" dirty="0"/>
              <a:t>大阪</a:t>
            </a:r>
          </a:p>
        </p:txBody>
      </p:sp>
      <p:sp>
        <p:nvSpPr>
          <p:cNvPr id="20" name="正方形/長方形 19"/>
          <p:cNvSpPr/>
          <p:nvPr/>
        </p:nvSpPr>
        <p:spPr>
          <a:xfrm>
            <a:off x="493271" y="4702183"/>
            <a:ext cx="578565" cy="307777"/>
          </a:xfrm>
          <a:prstGeom prst="rect">
            <a:avLst/>
          </a:prstGeom>
        </p:spPr>
        <p:txBody>
          <a:bodyPr wrap="square">
            <a:spAutoFit/>
          </a:bodyPr>
          <a:lstStyle/>
          <a:p>
            <a:r>
              <a:rPr lang="ja-JP" altLang="en-US" sz="1400" b="1" dirty="0"/>
              <a:t>東京</a:t>
            </a:r>
          </a:p>
        </p:txBody>
      </p:sp>
      <p:sp>
        <p:nvSpPr>
          <p:cNvPr id="22" name="正方形/長方形 21"/>
          <p:cNvSpPr/>
          <p:nvPr/>
        </p:nvSpPr>
        <p:spPr>
          <a:xfrm>
            <a:off x="5087284" y="2999395"/>
            <a:ext cx="616417" cy="307777"/>
          </a:xfrm>
          <a:prstGeom prst="rect">
            <a:avLst/>
          </a:prstGeom>
        </p:spPr>
        <p:txBody>
          <a:bodyPr wrap="square">
            <a:spAutoFit/>
          </a:bodyPr>
          <a:lstStyle/>
          <a:p>
            <a:r>
              <a:rPr lang="ja-JP" altLang="en-US" sz="1400" b="1" dirty="0"/>
              <a:t>関西</a:t>
            </a:r>
          </a:p>
        </p:txBody>
      </p:sp>
      <p:sp>
        <p:nvSpPr>
          <p:cNvPr id="15" name="正方形/長方形 14">
            <a:extLst>
              <a:ext uri="{FF2B5EF4-FFF2-40B4-BE49-F238E27FC236}">
                <a16:creationId xmlns:a16="http://schemas.microsoft.com/office/drawing/2014/main" id="{4A301A11-D686-4320-A71C-68DA37A7EEA7}"/>
              </a:ext>
            </a:extLst>
          </p:cNvPr>
          <p:cNvSpPr/>
          <p:nvPr/>
        </p:nvSpPr>
        <p:spPr>
          <a:xfrm>
            <a:off x="444410" y="1222134"/>
            <a:ext cx="8950116" cy="1169551"/>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○関西は、東京と比べて、「夫は外で働き、妻は家庭を守るべきである」という考えに賛成の人が多い。</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○大阪と東京では、統計的な有意差は見られなかった。</a:t>
            </a: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「賛成」、「どちらかというと賛成」と回答した人の割合</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大阪府民（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38.7%</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35.8%</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en-US" altLang="ja-JP" sz="1400" dirty="0">
                <a:solidFill>
                  <a:prstClr val="black"/>
                </a:solidFill>
                <a:latin typeface="UD デジタル 教科書体 NK-R" panose="02020400000000000000" pitchFamily="18" charset="-128"/>
                <a:ea typeface="UD デジタル 教科書体 NK-R" panose="02020400000000000000" pitchFamily="18" charset="-128"/>
              </a:rPr>
              <a:t>40.8%</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p>
        </p:txBody>
      </p:sp>
      <p:graphicFrame>
        <p:nvGraphicFramePr>
          <p:cNvPr id="12" name="Chart 9"/>
          <p:cNvGraphicFramePr>
            <a:graphicFrameLocks/>
          </p:cNvGraphicFramePr>
          <p:nvPr>
            <p:extLst>
              <p:ext uri="{D42A27DB-BD31-4B8C-83A1-F6EECF244321}">
                <p14:modId xmlns:p14="http://schemas.microsoft.com/office/powerpoint/2010/main" val="469978000"/>
              </p:ext>
            </p:extLst>
          </p:nvPr>
        </p:nvGraphicFramePr>
        <p:xfrm>
          <a:off x="369816" y="3329601"/>
          <a:ext cx="4860033" cy="121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9"/>
          <p:cNvGraphicFramePr>
            <a:graphicFrameLocks/>
          </p:cNvGraphicFramePr>
          <p:nvPr>
            <p:extLst>
              <p:ext uri="{D42A27DB-BD31-4B8C-83A1-F6EECF244321}">
                <p14:modId xmlns:p14="http://schemas.microsoft.com/office/powerpoint/2010/main" val="1650927921"/>
              </p:ext>
            </p:extLst>
          </p:nvPr>
        </p:nvGraphicFramePr>
        <p:xfrm>
          <a:off x="5108988" y="3339999"/>
          <a:ext cx="4404829" cy="121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9"/>
          <p:cNvGraphicFramePr>
            <a:graphicFrameLocks/>
          </p:cNvGraphicFramePr>
          <p:nvPr>
            <p:extLst/>
          </p:nvPr>
        </p:nvGraphicFramePr>
        <p:xfrm>
          <a:off x="346358" y="5198169"/>
          <a:ext cx="4678651" cy="1238250"/>
        </p:xfrm>
        <a:graphic>
          <a:graphicData uri="http://schemas.openxmlformats.org/drawingml/2006/chart">
            <c:chart xmlns:c="http://schemas.openxmlformats.org/drawingml/2006/chart" xmlns:r="http://schemas.openxmlformats.org/officeDocument/2006/relationships" r:id="rId4"/>
          </a:graphicData>
        </a:graphic>
      </p:graphicFrame>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444410" y="768388"/>
            <a:ext cx="3886958"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①住民特性</a:t>
            </a:r>
            <a:r>
              <a:rPr lang="ja-JP" altLang="en-US" sz="1600" dirty="0" smtClean="0">
                <a:solidFill>
                  <a:prstClr val="white"/>
                </a:solidFill>
                <a:latin typeface="Meiryo UI" pitchFamily="50" charset="-128"/>
                <a:ea typeface="Meiryo UI" pitchFamily="50" charset="-128"/>
                <a:cs typeface="Meiryo UI" pitchFamily="50" charset="-128"/>
              </a:rPr>
              <a:t>（ダイバーシティ）</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120</a:t>
            </a:r>
          </a:p>
        </p:txBody>
      </p:sp>
    </p:spTree>
    <p:extLst>
      <p:ext uri="{BB962C8B-B14F-4D97-AF65-F5344CB8AC3E}">
        <p14:creationId xmlns:p14="http://schemas.microsoft.com/office/powerpoint/2010/main" val="24093641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653715" y="912198"/>
            <a:ext cx="8640961"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〇暮らしている実感として、どの程度、今のまちを魅力的だと感じているのかを、５段階評価にて調査。（環境分野や都市魅力、教育・福祉・医療関係、経済関係、国際交流関係、防犯・防災関係）</a:t>
            </a: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総じて、大阪府民よりも東京都民の方が、自身のまちを魅力的に感じている。</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下記数値は、５段階評価の平均点。</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2"/>
          <a:stretch>
            <a:fillRect/>
          </a:stretch>
        </p:blipFill>
        <p:spPr>
          <a:xfrm>
            <a:off x="632520" y="1953907"/>
            <a:ext cx="8784977" cy="2287430"/>
          </a:xfrm>
          <a:prstGeom prst="rect">
            <a:avLst/>
          </a:prstGeom>
        </p:spPr>
      </p:pic>
      <p:pic>
        <p:nvPicPr>
          <p:cNvPr id="5" name="図 4"/>
          <p:cNvPicPr>
            <a:picLocks noChangeAspect="1"/>
          </p:cNvPicPr>
          <p:nvPr/>
        </p:nvPicPr>
        <p:blipFill>
          <a:blip r:embed="rId3"/>
          <a:stretch>
            <a:fillRect/>
          </a:stretch>
        </p:blipFill>
        <p:spPr>
          <a:xfrm>
            <a:off x="721490" y="4341512"/>
            <a:ext cx="8551990" cy="2454244"/>
          </a:xfrm>
          <a:prstGeom prst="rect">
            <a:avLst/>
          </a:prstGeom>
        </p:spPr>
      </p:pic>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632520" y="473967"/>
            <a:ext cx="3513979"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a:t>
            </a:r>
            <a:r>
              <a:rPr lang="ja-JP" altLang="en-US" sz="1600" dirty="0" smtClean="0">
                <a:solidFill>
                  <a:prstClr val="white"/>
                </a:solidFill>
                <a:latin typeface="Meiryo UI" pitchFamily="50" charset="-128"/>
                <a:ea typeface="Meiryo UI" pitchFamily="50" charset="-128"/>
                <a:cs typeface="Meiryo UI" pitchFamily="50" charset="-128"/>
              </a:rPr>
              <a:t>②現在の居住地への評価</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121</a:t>
            </a:r>
          </a:p>
        </p:txBody>
      </p:sp>
    </p:spTree>
    <p:extLst>
      <p:ext uri="{BB962C8B-B14F-4D97-AF65-F5344CB8AC3E}">
        <p14:creationId xmlns:p14="http://schemas.microsoft.com/office/powerpoint/2010/main" val="6349922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605476" y="1298756"/>
            <a:ext cx="8844433"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latin typeface="UD デジタル 教科書体 NK-R" panose="02020400000000000000" pitchFamily="18" charset="-128"/>
                <a:ea typeface="UD デジタル 教科書体 NK-R" panose="02020400000000000000" pitchFamily="18" charset="-128"/>
              </a:rPr>
              <a:t>〇大阪や東京の人は、関西の人と比べて、今の居住地に住み続けたいと思う人の割合が高い。</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180000" indent="-457200" algn="ju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「住み続けたい」、「どちらかというと住み続けたい」と回答した人の割合</a:t>
            </a:r>
            <a:endParaRPr lang="en-US" altLang="ja-JP" sz="1400" dirty="0">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latin typeface="UD デジタル 教科書体 NK-R" panose="02020400000000000000" pitchFamily="18" charset="-128"/>
                <a:ea typeface="UD デジタル 教科書体 NK-R" panose="02020400000000000000" pitchFamily="18" charset="-128"/>
              </a:rPr>
              <a:t>　　　　東京都民（</a:t>
            </a:r>
            <a:r>
              <a:rPr lang="en-US" altLang="ja-JP" sz="1400" dirty="0">
                <a:latin typeface="UD デジタル 教科書体 NK-R" panose="02020400000000000000" pitchFamily="18" charset="-128"/>
                <a:ea typeface="UD デジタル 教科書体 NK-R" panose="02020400000000000000" pitchFamily="18" charset="-128"/>
              </a:rPr>
              <a:t>86.6%</a:t>
            </a:r>
            <a:r>
              <a:rPr lang="ja-JP" altLang="en-US" sz="1400" dirty="0">
                <a:latin typeface="UD デジタル 教科書体 NK-R" panose="02020400000000000000" pitchFamily="18" charset="-128"/>
                <a:ea typeface="UD デジタル 教科書体 NK-R" panose="02020400000000000000" pitchFamily="18" charset="-128"/>
              </a:rPr>
              <a:t>）、大阪府民（</a:t>
            </a:r>
            <a:r>
              <a:rPr lang="en-US" altLang="ja-JP" sz="1400" dirty="0">
                <a:latin typeface="UD デジタル 教科書体 NK-R" panose="02020400000000000000" pitchFamily="18" charset="-128"/>
                <a:ea typeface="UD デジタル 教科書体 NK-R" panose="02020400000000000000" pitchFamily="18" charset="-128"/>
              </a:rPr>
              <a:t>83.7%</a:t>
            </a:r>
            <a:r>
              <a:rPr lang="ja-JP" altLang="en-US" sz="1400" dirty="0">
                <a:latin typeface="UD デジタル 教科書体 NK-R" panose="02020400000000000000" pitchFamily="18" charset="-128"/>
                <a:ea typeface="UD デジタル 教科書体 NK-R" panose="02020400000000000000" pitchFamily="18" charset="-128"/>
              </a:rPr>
              <a:t>）、関西在住者（</a:t>
            </a:r>
            <a:r>
              <a:rPr lang="en-US" altLang="ja-JP" sz="1400" dirty="0">
                <a:latin typeface="UD デジタル 教科書体 NK-R" panose="02020400000000000000" pitchFamily="18" charset="-128"/>
                <a:ea typeface="UD デジタル 教科書体 NK-R" panose="02020400000000000000" pitchFamily="18" charset="-128"/>
              </a:rPr>
              <a:t>73.1</a:t>
            </a:r>
            <a:r>
              <a:rPr lang="ja-JP" altLang="en-US" sz="1400" dirty="0">
                <a:latin typeface="UD デジタル 教科書体 NK-R" panose="02020400000000000000" pitchFamily="18" charset="-128"/>
                <a:ea typeface="UD デジタル 教科書体 NK-R" panose="02020400000000000000" pitchFamily="18" charset="-128"/>
              </a:rPr>
              <a:t>％）</a:t>
            </a:r>
          </a:p>
        </p:txBody>
      </p:sp>
      <p:graphicFrame>
        <p:nvGraphicFramePr>
          <p:cNvPr id="5" name="Chart 10"/>
          <p:cNvGraphicFramePr>
            <a:graphicFrameLocks/>
          </p:cNvGraphicFramePr>
          <p:nvPr>
            <p:extLst>
              <p:ext uri="{D42A27DB-BD31-4B8C-83A1-F6EECF244321}">
                <p14:modId xmlns:p14="http://schemas.microsoft.com/office/powerpoint/2010/main" val="1633672175"/>
              </p:ext>
            </p:extLst>
          </p:nvPr>
        </p:nvGraphicFramePr>
        <p:xfrm>
          <a:off x="557428" y="3448101"/>
          <a:ext cx="4355975" cy="127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10"/>
          <p:cNvGraphicFramePr>
            <a:graphicFrameLocks/>
          </p:cNvGraphicFramePr>
          <p:nvPr>
            <p:extLst>
              <p:ext uri="{D42A27DB-BD31-4B8C-83A1-F6EECF244321}">
                <p14:modId xmlns:p14="http://schemas.microsoft.com/office/powerpoint/2010/main" val="1292650567"/>
              </p:ext>
            </p:extLst>
          </p:nvPr>
        </p:nvGraphicFramePr>
        <p:xfrm>
          <a:off x="502189" y="5320339"/>
          <a:ext cx="4378803" cy="127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p:cNvSpPr/>
          <p:nvPr/>
        </p:nvSpPr>
        <p:spPr>
          <a:xfrm>
            <a:off x="557428" y="2750984"/>
            <a:ext cx="6408712" cy="276999"/>
          </a:xfrm>
          <a:prstGeom prst="rect">
            <a:avLst/>
          </a:prstGeom>
        </p:spPr>
        <p:txBody>
          <a:bodyPr wrap="square">
            <a:spAutoFit/>
          </a:bodyPr>
          <a:lstStyle/>
          <a:p>
            <a:r>
              <a:rPr lang="ja-JP" altLang="en-US" sz="1200" u="sng" dirty="0" smtClean="0"/>
              <a:t>Ｑ　あなた</a:t>
            </a:r>
            <a:r>
              <a:rPr lang="ja-JP" altLang="en-US" sz="1200" u="sng" dirty="0"/>
              <a:t>は、今後も、今の居住地に住み続けたいと思いますか。</a:t>
            </a:r>
          </a:p>
        </p:txBody>
      </p:sp>
      <p:sp>
        <p:nvSpPr>
          <p:cNvPr id="8" name="正方形/長方形 7"/>
          <p:cNvSpPr/>
          <p:nvPr/>
        </p:nvSpPr>
        <p:spPr>
          <a:xfrm>
            <a:off x="589840" y="3128215"/>
            <a:ext cx="543739" cy="307777"/>
          </a:xfrm>
          <a:prstGeom prst="rect">
            <a:avLst/>
          </a:prstGeom>
        </p:spPr>
        <p:txBody>
          <a:bodyPr wrap="none">
            <a:spAutoFit/>
          </a:bodyPr>
          <a:lstStyle/>
          <a:p>
            <a:r>
              <a:rPr lang="ja-JP" altLang="en-US" sz="1400" b="1" dirty="0"/>
              <a:t>大阪</a:t>
            </a:r>
          </a:p>
        </p:txBody>
      </p:sp>
      <p:sp>
        <p:nvSpPr>
          <p:cNvPr id="9" name="正方形/長方形 8"/>
          <p:cNvSpPr/>
          <p:nvPr/>
        </p:nvSpPr>
        <p:spPr>
          <a:xfrm>
            <a:off x="605476" y="4914386"/>
            <a:ext cx="543739" cy="307777"/>
          </a:xfrm>
          <a:prstGeom prst="rect">
            <a:avLst/>
          </a:prstGeom>
        </p:spPr>
        <p:txBody>
          <a:bodyPr wrap="none">
            <a:spAutoFit/>
          </a:bodyPr>
          <a:lstStyle/>
          <a:p>
            <a:r>
              <a:rPr lang="ja-JP" altLang="en-US" sz="1400" b="1" dirty="0"/>
              <a:t>東京</a:t>
            </a:r>
          </a:p>
        </p:txBody>
      </p:sp>
      <p:graphicFrame>
        <p:nvGraphicFramePr>
          <p:cNvPr id="11" name="Chart 10"/>
          <p:cNvGraphicFramePr>
            <a:graphicFrameLocks/>
          </p:cNvGraphicFramePr>
          <p:nvPr>
            <p:extLst>
              <p:ext uri="{D42A27DB-BD31-4B8C-83A1-F6EECF244321}">
                <p14:modId xmlns:p14="http://schemas.microsoft.com/office/powerpoint/2010/main" val="1260578298"/>
              </p:ext>
            </p:extLst>
          </p:nvPr>
        </p:nvGraphicFramePr>
        <p:xfrm>
          <a:off x="5129428" y="3435991"/>
          <a:ext cx="4320481" cy="1219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正方形/長方形 11"/>
          <p:cNvSpPr/>
          <p:nvPr/>
        </p:nvSpPr>
        <p:spPr>
          <a:xfrm>
            <a:off x="5104276" y="3136441"/>
            <a:ext cx="616417" cy="307777"/>
          </a:xfrm>
          <a:prstGeom prst="rect">
            <a:avLst/>
          </a:prstGeom>
        </p:spPr>
        <p:txBody>
          <a:bodyPr wrap="square">
            <a:spAutoFit/>
          </a:bodyPr>
          <a:lstStyle/>
          <a:p>
            <a:r>
              <a:rPr lang="ja-JP" altLang="en-US" sz="1400" b="1" dirty="0"/>
              <a:t>関西</a:t>
            </a:r>
          </a:p>
        </p:txBody>
      </p:sp>
      <p:sp>
        <p:nvSpPr>
          <p:cNvPr id="15"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605476" y="810381"/>
            <a:ext cx="3043697"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a:t>
            </a:r>
            <a:r>
              <a:rPr lang="ja-JP" altLang="en-US" sz="1600" dirty="0" smtClean="0">
                <a:solidFill>
                  <a:prstClr val="white"/>
                </a:solidFill>
                <a:latin typeface="Meiryo UI" pitchFamily="50" charset="-128"/>
                <a:ea typeface="Meiryo UI" pitchFamily="50" charset="-128"/>
                <a:cs typeface="Meiryo UI" pitchFamily="50" charset="-128"/>
              </a:rPr>
              <a:t>③今後の居住希望</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122</a:t>
            </a:r>
          </a:p>
        </p:txBody>
      </p:sp>
    </p:spTree>
    <p:extLst>
      <p:ext uri="{BB962C8B-B14F-4D97-AF65-F5344CB8AC3E}">
        <p14:creationId xmlns:p14="http://schemas.microsoft.com/office/powerpoint/2010/main" val="33604736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extLst/>
          </p:nvPr>
        </p:nvGraphicFramePr>
        <p:xfrm>
          <a:off x="200472" y="1628156"/>
          <a:ext cx="5200650" cy="2469858"/>
        </p:xfrm>
        <a:graphic>
          <a:graphicData uri="http://schemas.openxmlformats.org/presentationml/2006/ole">
            <mc:AlternateContent xmlns:mc="http://schemas.openxmlformats.org/markup-compatibility/2006">
              <mc:Choice xmlns:v="urn:schemas-microsoft-com:vml" Requires="v">
                <p:oleObj spid="_x0000_s1130" name="ワークシート" r:id="rId3" imgW="5200678" imgH="2600497" progId="Excel.Sheet.12">
                  <p:embed/>
                </p:oleObj>
              </mc:Choice>
              <mc:Fallback>
                <p:oleObj name="ワークシート" r:id="rId3" imgW="5200678" imgH="2600497" progId="Excel.Sheet.12">
                  <p:embed/>
                  <p:pic>
                    <p:nvPicPr>
                      <p:cNvPr id="5" name="オブジェクト 4"/>
                      <p:cNvPicPr/>
                      <p:nvPr/>
                    </p:nvPicPr>
                    <p:blipFill>
                      <a:blip r:embed="rId4"/>
                      <a:stretch>
                        <a:fillRect/>
                      </a:stretch>
                    </p:blipFill>
                    <p:spPr>
                      <a:xfrm>
                        <a:off x="200472" y="1628156"/>
                        <a:ext cx="5200650" cy="2469858"/>
                      </a:xfrm>
                      <a:prstGeom prst="rect">
                        <a:avLst/>
                      </a:prstGeom>
                    </p:spPr>
                  </p:pic>
                </p:oleObj>
              </mc:Fallback>
            </mc:AlternateContent>
          </a:graphicData>
        </a:graphic>
      </p:graphicFrame>
      <p:graphicFrame>
        <p:nvGraphicFramePr>
          <p:cNvPr id="9" name="Chart 11"/>
          <p:cNvGraphicFramePr>
            <a:graphicFrameLocks/>
          </p:cNvGraphicFramePr>
          <p:nvPr>
            <p:extLst/>
          </p:nvPr>
        </p:nvGraphicFramePr>
        <p:xfrm>
          <a:off x="5401122" y="1622076"/>
          <a:ext cx="4108892" cy="2475938"/>
        </p:xfrm>
        <a:graphic>
          <a:graphicData uri="http://schemas.openxmlformats.org/drawingml/2006/chart">
            <c:chart xmlns:c="http://schemas.openxmlformats.org/drawingml/2006/chart" xmlns:r="http://schemas.openxmlformats.org/officeDocument/2006/relationships" r:id="rId5"/>
          </a:graphicData>
        </a:graphic>
      </p:graphicFrame>
      <p:sp>
        <p:nvSpPr>
          <p:cNvPr id="10" name="正方形/長方形 9"/>
          <p:cNvSpPr/>
          <p:nvPr/>
        </p:nvSpPr>
        <p:spPr>
          <a:xfrm>
            <a:off x="488504" y="1509766"/>
            <a:ext cx="543739" cy="307777"/>
          </a:xfrm>
          <a:prstGeom prst="rect">
            <a:avLst/>
          </a:prstGeom>
        </p:spPr>
        <p:txBody>
          <a:bodyPr wrap="none">
            <a:spAutoFit/>
          </a:bodyPr>
          <a:lstStyle/>
          <a:p>
            <a:r>
              <a:rPr lang="ja-JP" altLang="en-US" sz="1400" b="1" dirty="0"/>
              <a:t>大阪</a:t>
            </a:r>
          </a:p>
        </p:txBody>
      </p:sp>
      <p:sp>
        <p:nvSpPr>
          <p:cNvPr id="11" name="正方形/長方形 10"/>
          <p:cNvSpPr/>
          <p:nvPr/>
        </p:nvSpPr>
        <p:spPr>
          <a:xfrm>
            <a:off x="488505" y="4240139"/>
            <a:ext cx="543739" cy="307777"/>
          </a:xfrm>
          <a:prstGeom prst="rect">
            <a:avLst/>
          </a:prstGeom>
        </p:spPr>
        <p:txBody>
          <a:bodyPr wrap="none">
            <a:spAutoFit/>
          </a:bodyPr>
          <a:lstStyle/>
          <a:p>
            <a:r>
              <a:rPr lang="ja-JP" altLang="en-US" sz="1400" b="1" dirty="0"/>
              <a:t>東京</a:t>
            </a:r>
          </a:p>
        </p:txBody>
      </p:sp>
      <p:graphicFrame>
        <p:nvGraphicFramePr>
          <p:cNvPr id="13" name="Chart 11"/>
          <p:cNvGraphicFramePr>
            <a:graphicFrameLocks/>
          </p:cNvGraphicFramePr>
          <p:nvPr>
            <p:extLst/>
          </p:nvPr>
        </p:nvGraphicFramePr>
        <p:xfrm>
          <a:off x="5401122" y="4369391"/>
          <a:ext cx="4123878" cy="2434296"/>
        </p:xfrm>
        <a:graphic>
          <a:graphicData uri="http://schemas.openxmlformats.org/drawingml/2006/chart">
            <c:chart xmlns:c="http://schemas.openxmlformats.org/drawingml/2006/chart" xmlns:r="http://schemas.openxmlformats.org/officeDocument/2006/relationships" r:id="rId6"/>
          </a:graphicData>
        </a:graphic>
      </p:graphicFrame>
      <p:sp>
        <p:nvSpPr>
          <p:cNvPr id="14" name="正方形/長方形 13">
            <a:extLst>
              <a:ext uri="{FF2B5EF4-FFF2-40B4-BE49-F238E27FC236}">
                <a16:creationId xmlns:a16="http://schemas.microsoft.com/office/drawing/2014/main" id="{4A301A11-D686-4320-A71C-68DA37A7EEA7}"/>
              </a:ext>
            </a:extLst>
          </p:cNvPr>
          <p:cNvSpPr/>
          <p:nvPr/>
        </p:nvSpPr>
        <p:spPr>
          <a:xfrm>
            <a:off x="2683042" y="707605"/>
            <a:ext cx="7050505" cy="523220"/>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latin typeface="UD デジタル 教科書体 NK-R" panose="02020400000000000000" pitchFamily="18" charset="-128"/>
                <a:ea typeface="UD デジタル 教科書体 NK-R" panose="02020400000000000000" pitchFamily="18" charset="-128"/>
              </a:rPr>
              <a:t>〇大阪、東京ともに、住む場所を決める際に重視するのは、「買い物、飲食など日常生活が便利であること」、「治安がよいこと」、「公共交通機関（電車・バス）が便利であること」の順番。</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15" name="正方形/長方形 14"/>
          <p:cNvSpPr/>
          <p:nvPr/>
        </p:nvSpPr>
        <p:spPr>
          <a:xfrm>
            <a:off x="381000" y="1320379"/>
            <a:ext cx="6408712" cy="276999"/>
          </a:xfrm>
          <a:prstGeom prst="rect">
            <a:avLst/>
          </a:prstGeom>
        </p:spPr>
        <p:txBody>
          <a:bodyPr wrap="square">
            <a:spAutoFit/>
          </a:bodyPr>
          <a:lstStyle/>
          <a:p>
            <a:r>
              <a:rPr lang="ja-JP" altLang="en-US" sz="1200" u="sng" dirty="0" smtClean="0"/>
              <a:t>Ｑ　あなた</a:t>
            </a:r>
            <a:r>
              <a:rPr lang="ja-JP" altLang="en-US" sz="1200" u="sng" dirty="0"/>
              <a:t>が住む場所を決める際に重視することを</a:t>
            </a:r>
            <a:r>
              <a:rPr lang="en-US" altLang="ja-JP" sz="1200" u="sng" dirty="0"/>
              <a:t>3</a:t>
            </a:r>
            <a:r>
              <a:rPr lang="ja-JP" altLang="en-US" sz="1200" u="sng" dirty="0"/>
              <a:t>つ以内でお選びください。</a:t>
            </a:r>
          </a:p>
        </p:txBody>
      </p:sp>
      <p:sp>
        <p:nvSpPr>
          <p:cNvPr id="2" name="楕円 1"/>
          <p:cNvSpPr/>
          <p:nvPr/>
        </p:nvSpPr>
        <p:spPr>
          <a:xfrm>
            <a:off x="7545288" y="2618585"/>
            <a:ext cx="864096"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055216" y="1928818"/>
            <a:ext cx="864096"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6681192" y="3250002"/>
            <a:ext cx="864096"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113240" y="4620004"/>
            <a:ext cx="864096"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7545288" y="5260069"/>
            <a:ext cx="864096"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7041232" y="6000593"/>
            <a:ext cx="864096"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7"/>
          <a:stretch>
            <a:fillRect/>
          </a:stretch>
        </p:blipFill>
        <p:spPr>
          <a:xfrm>
            <a:off x="350606" y="4369391"/>
            <a:ext cx="5050516" cy="2455538"/>
          </a:xfrm>
          <a:prstGeom prst="rect">
            <a:avLst/>
          </a:prstGeom>
        </p:spPr>
      </p:pic>
      <p:sp>
        <p:nvSpPr>
          <p:cNvPr id="2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50606" y="715010"/>
            <a:ext cx="2236183" cy="52337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p>
          <a:p>
            <a:pPr defTabSz="914400">
              <a:defRPr/>
            </a:pPr>
            <a:r>
              <a:rPr lang="ja-JP" altLang="en-US" sz="1600" dirty="0">
                <a:solidFill>
                  <a:prstClr val="white"/>
                </a:solidFill>
                <a:latin typeface="Meiryo UI" pitchFamily="50" charset="-128"/>
                <a:ea typeface="Meiryo UI" pitchFamily="50" charset="-128"/>
                <a:cs typeface="Meiryo UI" pitchFamily="50" charset="-128"/>
              </a:rPr>
              <a:t>　④</a:t>
            </a:r>
            <a:r>
              <a:rPr lang="ja-JP" altLang="en-US" sz="1600" dirty="0" smtClean="0">
                <a:solidFill>
                  <a:prstClr val="white"/>
                </a:solidFill>
                <a:latin typeface="Meiryo UI" pitchFamily="50" charset="-128"/>
                <a:ea typeface="Meiryo UI" pitchFamily="50" charset="-128"/>
                <a:cs typeface="Meiryo UI" pitchFamily="50" charset="-128"/>
              </a:rPr>
              <a:t>居住で重視すること</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123</a:t>
            </a:r>
          </a:p>
        </p:txBody>
      </p:sp>
    </p:spTree>
    <p:extLst>
      <p:ext uri="{BB962C8B-B14F-4D97-AF65-F5344CB8AC3E}">
        <p14:creationId xmlns:p14="http://schemas.microsoft.com/office/powerpoint/2010/main" val="232489239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57286" y="1960429"/>
            <a:ext cx="543739" cy="307777"/>
          </a:xfrm>
          <a:prstGeom prst="rect">
            <a:avLst/>
          </a:prstGeom>
        </p:spPr>
        <p:txBody>
          <a:bodyPr wrap="none">
            <a:spAutoFit/>
          </a:bodyPr>
          <a:lstStyle/>
          <a:p>
            <a:r>
              <a:rPr lang="ja-JP" altLang="en-US" sz="1400" b="1" dirty="0"/>
              <a:t>関西</a:t>
            </a:r>
          </a:p>
        </p:txBody>
      </p:sp>
      <p:sp>
        <p:nvSpPr>
          <p:cNvPr id="15" name="正方形/長方形 14"/>
          <p:cNvSpPr/>
          <p:nvPr/>
        </p:nvSpPr>
        <p:spPr>
          <a:xfrm>
            <a:off x="433665" y="1544930"/>
            <a:ext cx="6408712" cy="276999"/>
          </a:xfrm>
          <a:prstGeom prst="rect">
            <a:avLst/>
          </a:prstGeom>
        </p:spPr>
        <p:txBody>
          <a:bodyPr wrap="square">
            <a:spAutoFit/>
          </a:bodyPr>
          <a:lstStyle/>
          <a:p>
            <a:r>
              <a:rPr lang="ja-JP" altLang="en-US" sz="1200" u="sng" dirty="0" smtClean="0"/>
              <a:t>Ｑ　あなた</a:t>
            </a:r>
            <a:r>
              <a:rPr lang="ja-JP" altLang="en-US" sz="1200" u="sng" dirty="0"/>
              <a:t>が住む場所を決める際に重視することを</a:t>
            </a:r>
            <a:r>
              <a:rPr lang="en-US" altLang="ja-JP" sz="1200" u="sng" dirty="0"/>
              <a:t>3</a:t>
            </a:r>
            <a:r>
              <a:rPr lang="ja-JP" altLang="en-US" sz="1200" u="sng" dirty="0"/>
              <a:t>つ以内でお選びください。</a:t>
            </a:r>
          </a:p>
        </p:txBody>
      </p:sp>
      <p:pic>
        <p:nvPicPr>
          <p:cNvPr id="3" name="図 2"/>
          <p:cNvPicPr>
            <a:picLocks noChangeAspect="1"/>
          </p:cNvPicPr>
          <p:nvPr/>
        </p:nvPicPr>
        <p:blipFill>
          <a:blip r:embed="rId2"/>
          <a:stretch>
            <a:fillRect/>
          </a:stretch>
        </p:blipFill>
        <p:spPr>
          <a:xfrm>
            <a:off x="5248615" y="2124052"/>
            <a:ext cx="4276386" cy="2467833"/>
          </a:xfrm>
          <a:prstGeom prst="rect">
            <a:avLst/>
          </a:prstGeom>
        </p:spPr>
      </p:pic>
      <p:sp>
        <p:nvSpPr>
          <p:cNvPr id="7" name="楕円 6"/>
          <p:cNvSpPr/>
          <p:nvPr/>
        </p:nvSpPr>
        <p:spPr>
          <a:xfrm>
            <a:off x="7712099" y="2407293"/>
            <a:ext cx="671380"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7376409" y="3096140"/>
            <a:ext cx="671380"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6842377" y="2579900"/>
            <a:ext cx="671380" cy="360040"/>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4A301A11-D686-4320-A71C-68DA37A7EEA7}"/>
              </a:ext>
            </a:extLst>
          </p:cNvPr>
          <p:cNvSpPr/>
          <p:nvPr/>
        </p:nvSpPr>
        <p:spPr>
          <a:xfrm>
            <a:off x="2743199" y="639449"/>
            <a:ext cx="6863681" cy="523220"/>
          </a:xfrm>
          <a:prstGeom prst="rect">
            <a:avLst/>
          </a:prstGeom>
          <a:ln w="19050">
            <a:solidFill>
              <a:schemeClr val="tx1"/>
            </a:solidFill>
            <a:prstDash val="sysDash"/>
          </a:ln>
        </p:spPr>
        <p:txBody>
          <a:bodyPr wrap="square">
            <a:spAutoFit/>
          </a:bodyPr>
          <a:lstStyle/>
          <a:p>
            <a:pPr marL="180000" indent="-457200" algn="just">
              <a:defRPr/>
            </a:pPr>
            <a:r>
              <a:rPr lang="ja-JP" altLang="en-US" sz="1400" b="1" dirty="0">
                <a:latin typeface="UD デジタル 教科書体 NK-R" panose="02020400000000000000" pitchFamily="18" charset="-128"/>
                <a:ea typeface="UD デジタル 教科書体 NK-R" panose="02020400000000000000" pitchFamily="18" charset="-128"/>
              </a:rPr>
              <a:t>〇関西では、住む場所を決める際に重視するのは、 「治安がよいこと」 、「買い物、飲食など日常生活が便利であること」、「災害に強い」の順番。</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3"/>
          <a:stretch>
            <a:fillRect/>
          </a:stretch>
        </p:blipFill>
        <p:spPr>
          <a:xfrm>
            <a:off x="416496" y="2124051"/>
            <a:ext cx="4832118" cy="2478844"/>
          </a:xfrm>
          <a:prstGeom prst="rect">
            <a:avLst/>
          </a:prstGeom>
        </p:spPr>
      </p:pic>
      <p:sp>
        <p:nvSpPr>
          <p:cNvPr id="13" name="正方形/長方形 12"/>
          <p:cNvSpPr/>
          <p:nvPr/>
        </p:nvSpPr>
        <p:spPr>
          <a:xfrm>
            <a:off x="416496" y="639290"/>
            <a:ext cx="2236183" cy="52337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p>
          <a:p>
            <a:pPr defTabSz="914400">
              <a:defRPr/>
            </a:pPr>
            <a:r>
              <a:rPr lang="ja-JP" altLang="en-US" sz="1600" dirty="0">
                <a:solidFill>
                  <a:prstClr val="white"/>
                </a:solidFill>
                <a:latin typeface="Meiryo UI" pitchFamily="50" charset="-128"/>
                <a:ea typeface="Meiryo UI" pitchFamily="50" charset="-128"/>
                <a:cs typeface="Meiryo UI" pitchFamily="50" charset="-128"/>
              </a:rPr>
              <a:t>　④</a:t>
            </a:r>
            <a:r>
              <a:rPr lang="ja-JP" altLang="en-US" sz="1600" dirty="0" smtClean="0">
                <a:solidFill>
                  <a:prstClr val="white"/>
                </a:solidFill>
                <a:latin typeface="Meiryo UI" pitchFamily="50" charset="-128"/>
                <a:ea typeface="Meiryo UI" pitchFamily="50" charset="-128"/>
                <a:cs typeface="Meiryo UI" pitchFamily="50" charset="-128"/>
              </a:rPr>
              <a:t>居住で重視すること</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124</a:t>
            </a:r>
          </a:p>
        </p:txBody>
      </p:sp>
    </p:spTree>
    <p:extLst>
      <p:ext uri="{BB962C8B-B14F-4D97-AF65-F5344CB8AC3E}">
        <p14:creationId xmlns:p14="http://schemas.microsoft.com/office/powerpoint/2010/main" val="82808607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589433" y="1010176"/>
            <a:ext cx="9111680" cy="1384995"/>
          </a:xfrm>
          <a:prstGeom prst="rect">
            <a:avLst/>
          </a:prstGeom>
          <a:ln w="19050">
            <a:solidFill>
              <a:schemeClr val="tx1"/>
            </a:solidFill>
            <a:prstDash val="sysDash"/>
          </a:ln>
        </p:spPr>
        <p:txBody>
          <a:bodyPr wrap="square">
            <a:spAutoFit/>
          </a:bodyPr>
          <a:lstStyle/>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〇「大阪について良いと思っていることはどれですか。」への回答では、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大阪府民</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「買い物、飲食など、日常生活が便利である」が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59.1%</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「交通が充実している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(52.0%)</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」「通勤・通学に便利である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(46.6%)</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「まちがにぎやかでおもしろい」が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50.7%</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「豊かな食がある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(40.9%)</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」「住む人たちに人情味がある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(25.6%)</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「買い物、飲食など、日常生活が便利である」が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52.6%</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「交通が充実している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(51.1%)</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」「まちがにぎやかでおもしろい</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(46.0%)</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である。</a:t>
            </a:r>
          </a:p>
        </p:txBody>
      </p:sp>
      <p:pic>
        <p:nvPicPr>
          <p:cNvPr id="8" name="図 7"/>
          <p:cNvPicPr>
            <a:picLocks noChangeAspect="1"/>
          </p:cNvPicPr>
          <p:nvPr/>
        </p:nvPicPr>
        <p:blipFill>
          <a:blip r:embed="rId2"/>
          <a:stretch>
            <a:fillRect/>
          </a:stretch>
        </p:blipFill>
        <p:spPr>
          <a:xfrm>
            <a:off x="413320" y="2474212"/>
            <a:ext cx="9201151" cy="4195148"/>
          </a:xfrm>
          <a:prstGeom prst="rect">
            <a:avLst/>
          </a:prstGeom>
        </p:spPr>
      </p:pic>
      <p:sp>
        <p:nvSpPr>
          <p:cNvPr id="9" name="楕円 8"/>
          <p:cNvSpPr/>
          <p:nvPr/>
        </p:nvSpPr>
        <p:spPr>
          <a:xfrm>
            <a:off x="3032848" y="3177064"/>
            <a:ext cx="288032" cy="2880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4817064" y="3329464"/>
            <a:ext cx="261847" cy="2880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2684840" y="3469832"/>
            <a:ext cx="288032" cy="2880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5965623" y="3371251"/>
            <a:ext cx="288032" cy="216403"/>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6681192" y="3593336"/>
            <a:ext cx="288032" cy="216403"/>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321152" y="3975619"/>
            <a:ext cx="288032" cy="178845"/>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260904" y="3407964"/>
            <a:ext cx="288032" cy="162586"/>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5025008" y="3429000"/>
            <a:ext cx="288032" cy="162586"/>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6081064" y="3525072"/>
            <a:ext cx="288032" cy="162586"/>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617507" y="530233"/>
            <a:ext cx="3043697"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a:t>
            </a:r>
            <a:r>
              <a:rPr lang="ja-JP" altLang="en-US" sz="1600" dirty="0" smtClean="0">
                <a:solidFill>
                  <a:prstClr val="white"/>
                </a:solidFill>
                <a:latin typeface="Meiryo UI" pitchFamily="50" charset="-128"/>
                <a:ea typeface="Meiryo UI" pitchFamily="50" charset="-128"/>
                <a:cs typeface="Meiryo UI" pitchFamily="50" charset="-128"/>
              </a:rPr>
              <a:t>⑤大阪の良いところ</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9" name="正方形/長方形 1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125</a:t>
            </a:r>
          </a:p>
        </p:txBody>
      </p:sp>
    </p:spTree>
    <p:extLst>
      <p:ext uri="{BB962C8B-B14F-4D97-AF65-F5344CB8AC3E}">
        <p14:creationId xmlns:p14="http://schemas.microsoft.com/office/powerpoint/2010/main" val="391552667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632519" y="888409"/>
            <a:ext cx="8877829" cy="1384995"/>
          </a:xfrm>
          <a:prstGeom prst="rect">
            <a:avLst/>
          </a:prstGeom>
          <a:ln w="19050">
            <a:solidFill>
              <a:schemeClr val="tx1"/>
            </a:solidFill>
            <a:prstDash val="sysDash"/>
          </a:ln>
        </p:spPr>
        <p:txBody>
          <a:bodyPr wrap="square">
            <a:spAutoFit/>
          </a:bodyPr>
          <a:lstStyle/>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〇「大阪について悪いと思っていることはどれですか。」への回答では、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大阪府民</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「治安が悪い」が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48.8%</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「まちが汚い、ごみごみしている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(39.6%)</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」「みどりが少ない</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(27.6%)</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東京都民</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「治安が悪い」が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47.0%</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「人がせっかちで怖い</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(42.8%)</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」「まちが汚い、ごみごみしている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(39.2%)</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である。</a:t>
            </a:r>
          </a:p>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関西在住者</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では、</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「治安が悪い」が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52.6%</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で最も高く、次いで</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「まちが汚い、ごみごみしている</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(44.9%)</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」「人がせっかちで怖い</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(30.4%)</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である。</a:t>
            </a:r>
          </a:p>
        </p:txBody>
      </p:sp>
      <p:pic>
        <p:nvPicPr>
          <p:cNvPr id="2" name="図 1"/>
          <p:cNvPicPr>
            <a:picLocks noChangeAspect="1"/>
          </p:cNvPicPr>
          <p:nvPr/>
        </p:nvPicPr>
        <p:blipFill>
          <a:blip r:embed="rId2"/>
          <a:stretch>
            <a:fillRect/>
          </a:stretch>
        </p:blipFill>
        <p:spPr>
          <a:xfrm>
            <a:off x="381000" y="2333494"/>
            <a:ext cx="9129348" cy="4335867"/>
          </a:xfrm>
          <a:prstGeom prst="rect">
            <a:avLst/>
          </a:prstGeom>
        </p:spPr>
      </p:pic>
      <p:sp>
        <p:nvSpPr>
          <p:cNvPr id="10" name="楕円 9"/>
          <p:cNvSpPr/>
          <p:nvPr/>
        </p:nvSpPr>
        <p:spPr>
          <a:xfrm>
            <a:off x="1464801" y="3183275"/>
            <a:ext cx="261847" cy="2380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543995" y="3377927"/>
            <a:ext cx="288032" cy="216403"/>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1714615" y="3246699"/>
            <a:ext cx="288032" cy="162586"/>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6223601" y="3459391"/>
            <a:ext cx="261847" cy="2380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434674" y="3541454"/>
            <a:ext cx="288032" cy="178845"/>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6573272" y="3386519"/>
            <a:ext cx="288032" cy="162586"/>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6765233" y="3749678"/>
            <a:ext cx="261847" cy="17884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341296" y="3441033"/>
            <a:ext cx="288032" cy="178845"/>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7497160" y="3710310"/>
            <a:ext cx="288032" cy="162586"/>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632519" y="468899"/>
            <a:ext cx="3043697"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⑥</a:t>
            </a:r>
            <a:r>
              <a:rPr lang="ja-JP" altLang="en-US" sz="1600" dirty="0" smtClean="0">
                <a:solidFill>
                  <a:prstClr val="white"/>
                </a:solidFill>
                <a:latin typeface="Meiryo UI" pitchFamily="50" charset="-128"/>
                <a:ea typeface="Meiryo UI" pitchFamily="50" charset="-128"/>
                <a:cs typeface="Meiryo UI" pitchFamily="50" charset="-128"/>
              </a:rPr>
              <a:t>大阪の悪いところ</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126</a:t>
            </a:r>
          </a:p>
        </p:txBody>
      </p:sp>
    </p:spTree>
    <p:extLst>
      <p:ext uri="{BB962C8B-B14F-4D97-AF65-F5344CB8AC3E}">
        <p14:creationId xmlns:p14="http://schemas.microsoft.com/office/powerpoint/2010/main" val="1008616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大阪の歴史（２）戦後から平成</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06101" y="765616"/>
            <a:ext cx="9693797" cy="4516621"/>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◆バブル景気</a:t>
            </a: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1985</a:t>
            </a:r>
            <a:r>
              <a:rPr kumimoji="1" lang="ja-JP" altLang="en-US" sz="1200" dirty="0">
                <a:latin typeface="Meiryo UI" panose="020B0604030504040204" pitchFamily="50" charset="-128"/>
                <a:ea typeface="Meiryo UI" panose="020B0604030504040204" pitchFamily="50" charset="-128"/>
              </a:rPr>
              <a:t>年のプラザ合意により急速な円高が進行したが、円高不況対策の一環として、超金融緩和が「カネ余り」、「低金利」をもたらし、バブル景気</a:t>
            </a:r>
            <a:r>
              <a:rPr kumimoji="1" lang="ja-JP" altLang="en-US" sz="1200" dirty="0" smtClean="0">
                <a:latin typeface="Meiryo UI" panose="020B0604030504040204" pitchFamily="50" charset="-128"/>
                <a:ea typeface="Meiryo UI" panose="020B0604030504040204" pitchFamily="50" charset="-128"/>
              </a:rPr>
              <a:t>が始まった。</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・全国各地で大型プロジェクトが計画・実施された。大阪</a:t>
            </a:r>
            <a:r>
              <a:rPr kumimoji="1" lang="ja-JP" altLang="en-US" sz="1200" dirty="0">
                <a:latin typeface="Meiryo UI" panose="020B0604030504040204" pitchFamily="50" charset="-128"/>
                <a:ea typeface="Meiryo UI" panose="020B0604030504040204" pitchFamily="50" charset="-128"/>
              </a:rPr>
              <a:t>府内では、花と</a:t>
            </a:r>
            <a:r>
              <a:rPr kumimoji="1" lang="ja-JP" altLang="en-US" sz="1200" dirty="0" smtClean="0">
                <a:latin typeface="Meiryo UI" panose="020B0604030504040204" pitchFamily="50" charset="-128"/>
                <a:ea typeface="Meiryo UI" panose="020B0604030504040204" pitchFamily="50" charset="-128"/>
              </a:rPr>
              <a:t>緑の</a:t>
            </a:r>
            <a:r>
              <a:rPr kumimoji="1" lang="ja-JP" altLang="en-US" sz="1200" dirty="0">
                <a:latin typeface="Meiryo UI" panose="020B0604030504040204" pitchFamily="50" charset="-128"/>
                <a:ea typeface="Meiryo UI" panose="020B0604030504040204" pitchFamily="50" charset="-128"/>
              </a:rPr>
              <a:t>博覧会開幕</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1990</a:t>
            </a:r>
            <a:r>
              <a:rPr kumimoji="1" lang="ja-JP" altLang="en-US" sz="1200" dirty="0" smtClean="0">
                <a:latin typeface="Meiryo UI" panose="020B0604030504040204" pitchFamily="50" charset="-128"/>
                <a:ea typeface="Meiryo UI" panose="020B0604030504040204" pitchFamily="50" charset="-128"/>
              </a:rPr>
              <a:t>年）、「</a:t>
            </a:r>
            <a:r>
              <a:rPr kumimoji="1" lang="ja-JP" altLang="en-US" sz="1200" dirty="0">
                <a:latin typeface="Meiryo UI" panose="020B0604030504040204" pitchFamily="50" charset="-128"/>
                <a:ea typeface="Meiryo UI" panose="020B0604030504040204" pitchFamily="50" charset="-128"/>
              </a:rPr>
              <a:t>海遊館</a:t>
            </a:r>
            <a:r>
              <a:rPr kumimoji="1" lang="ja-JP" altLang="en-US" sz="1200" dirty="0" smtClean="0">
                <a:latin typeface="Meiryo UI" panose="020B0604030504040204" pitchFamily="50" charset="-128"/>
                <a:ea typeface="Meiryo UI" panose="020B0604030504040204" pitchFamily="50" charset="-128"/>
              </a:rPr>
              <a:t>」オープン（</a:t>
            </a:r>
            <a:r>
              <a:rPr kumimoji="1" lang="en-US" altLang="ja-JP" sz="1200" dirty="0" smtClean="0">
                <a:latin typeface="Meiryo UI" panose="020B0604030504040204" pitchFamily="50" charset="-128"/>
                <a:ea typeface="Meiryo UI" panose="020B0604030504040204" pitchFamily="50" charset="-128"/>
              </a:rPr>
              <a:t>1990</a:t>
            </a:r>
            <a:r>
              <a:rPr kumimoji="1" lang="ja-JP" altLang="en-US" sz="1200" dirty="0" smtClean="0">
                <a:latin typeface="Meiryo UI" panose="020B0604030504040204" pitchFamily="50" charset="-128"/>
                <a:ea typeface="Meiryo UI" panose="020B0604030504040204" pitchFamily="50" charset="-128"/>
              </a:rPr>
              <a:t>年）アジア</a:t>
            </a:r>
            <a:r>
              <a:rPr kumimoji="1" lang="ja-JP" altLang="en-US" sz="1200" dirty="0">
                <a:latin typeface="Meiryo UI" panose="020B0604030504040204" pitchFamily="50" charset="-128"/>
                <a:ea typeface="Meiryo UI" panose="020B0604030504040204" pitchFamily="50" charset="-128"/>
              </a:rPr>
              <a:t>太平洋</a:t>
            </a:r>
            <a:r>
              <a:rPr kumimoji="1" lang="ja-JP" altLang="en-US" sz="1200" dirty="0" smtClean="0">
                <a:latin typeface="Meiryo UI" panose="020B0604030504040204" pitchFamily="50" charset="-128"/>
                <a:ea typeface="Meiryo UI" panose="020B0604030504040204" pitchFamily="50" charset="-128"/>
              </a:rPr>
              <a:t>トレードセンターオープン（</a:t>
            </a:r>
            <a:r>
              <a:rPr kumimoji="1" lang="en-US" altLang="ja-JP" sz="1200" dirty="0" smtClean="0">
                <a:latin typeface="Meiryo UI" panose="020B0604030504040204" pitchFamily="50" charset="-128"/>
                <a:ea typeface="Meiryo UI" panose="020B0604030504040204" pitchFamily="50" charset="-128"/>
              </a:rPr>
              <a:t>1994</a:t>
            </a:r>
            <a:r>
              <a:rPr kumimoji="1" lang="ja-JP" altLang="en-US" sz="1200" dirty="0" smtClean="0">
                <a:latin typeface="Meiryo UI" panose="020B0604030504040204" pitchFamily="50" charset="-128"/>
                <a:ea typeface="Meiryo UI" panose="020B0604030504040204" pitchFamily="50" charset="-128"/>
              </a:rPr>
              <a:t>年）</a:t>
            </a:r>
            <a:r>
              <a:rPr kumimoji="1" lang="ja-JP" altLang="en-US" sz="1200" dirty="0">
                <a:latin typeface="Meiryo UI" panose="020B0604030504040204" pitchFamily="50" charset="-128"/>
                <a:ea typeface="Meiryo UI" panose="020B0604030504040204" pitchFamily="50" charset="-128"/>
              </a:rPr>
              <a:t>、関西国際空港開港、</a:t>
            </a:r>
            <a:r>
              <a:rPr kumimoji="1" lang="ja-JP" altLang="en-US" sz="1200" dirty="0" smtClean="0">
                <a:latin typeface="Meiryo UI" panose="020B0604030504040204" pitchFamily="50" charset="-128"/>
                <a:ea typeface="Meiryo UI" panose="020B0604030504040204" pitchFamily="50" charset="-128"/>
              </a:rPr>
              <a:t>関西文化</a:t>
            </a:r>
            <a:r>
              <a:rPr kumimoji="1" lang="ja-JP" altLang="en-US" sz="1200" dirty="0">
                <a:latin typeface="Meiryo UI" panose="020B0604030504040204" pitchFamily="50" charset="-128"/>
                <a:ea typeface="Meiryo UI" panose="020B0604030504040204" pitchFamily="50" charset="-128"/>
              </a:rPr>
              <a:t>学術研究都市のまち開き</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1994</a:t>
            </a:r>
            <a:r>
              <a:rPr kumimoji="1" lang="ja-JP" altLang="en-US" sz="1200" dirty="0" smtClean="0">
                <a:latin typeface="Meiryo UI" panose="020B0604030504040204" pitchFamily="50" charset="-128"/>
                <a:ea typeface="Meiryo UI" panose="020B0604030504040204" pitchFamily="50" charset="-128"/>
              </a:rPr>
              <a:t>年）</a:t>
            </a:r>
            <a:r>
              <a:rPr kumimoji="1" lang="ja-JP" altLang="en-US" sz="1200" dirty="0">
                <a:latin typeface="Meiryo UI" panose="020B0604030504040204" pitchFamily="50" charset="-128"/>
                <a:ea typeface="Meiryo UI" panose="020B0604030504040204" pitchFamily="50" charset="-128"/>
              </a:rPr>
              <a:t>等が</a:t>
            </a:r>
            <a:r>
              <a:rPr kumimoji="1" lang="ja-JP" altLang="en-US" sz="1200" dirty="0" smtClean="0">
                <a:latin typeface="Meiryo UI" panose="020B0604030504040204" pitchFamily="50" charset="-128"/>
                <a:ea typeface="Meiryo UI" panose="020B0604030504040204" pitchFamily="50" charset="-128"/>
              </a:rPr>
              <a:t>あげられる。</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smtClean="0">
                <a:latin typeface="Meiryo UI" panose="020B0604030504040204" pitchFamily="50" charset="-128"/>
                <a:ea typeface="Meiryo UI" panose="020B0604030504040204" pitchFamily="50" charset="-128"/>
              </a:rPr>
              <a:t>◆</a:t>
            </a:r>
            <a:r>
              <a:rPr kumimoji="1" lang="ja-JP" altLang="en-US" sz="1200" b="1" u="sng" dirty="0" smtClean="0">
                <a:latin typeface="Meiryo UI" panose="020B0604030504040204" pitchFamily="50" charset="-128"/>
                <a:ea typeface="Meiryo UI" panose="020B0604030504040204" pitchFamily="50" charset="-128"/>
              </a:rPr>
              <a:t>バブル崩壊</a:t>
            </a:r>
            <a:endParaRPr kumimoji="1" lang="ja-JP" altLang="en-US" sz="1200" u="sng"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・投機の過熱や資産価格の高騰等が広がる中</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1990</a:t>
            </a:r>
            <a:r>
              <a:rPr kumimoji="1" lang="ja-JP" altLang="en-US" sz="1200" dirty="0" smtClean="0">
                <a:latin typeface="Meiryo UI" panose="020B0604030504040204" pitchFamily="50" charset="-128"/>
                <a:ea typeface="Meiryo UI" panose="020B0604030504040204" pitchFamily="50" charset="-128"/>
              </a:rPr>
              <a:t>年３月</a:t>
            </a:r>
            <a:r>
              <a:rPr kumimoji="1" lang="ja-JP" altLang="en-US" sz="1200" dirty="0">
                <a:latin typeface="Meiryo UI" panose="020B0604030504040204" pitchFamily="50" charset="-128"/>
                <a:ea typeface="Meiryo UI" panose="020B0604030504040204" pitchFamily="50" charset="-128"/>
              </a:rPr>
              <a:t>に大蔵省（現財務省・金融庁）は金融機関に</a:t>
            </a:r>
            <a:r>
              <a:rPr kumimoji="1" lang="ja-JP" altLang="en-US" sz="1200" dirty="0" smtClean="0">
                <a:latin typeface="Meiryo UI" panose="020B0604030504040204" pitchFamily="50" charset="-128"/>
                <a:ea typeface="Meiryo UI" panose="020B0604030504040204" pitchFamily="50" charset="-128"/>
              </a:rPr>
              <a:t>対して融資</a:t>
            </a:r>
            <a:r>
              <a:rPr kumimoji="1" lang="ja-JP" altLang="en-US" sz="1200" dirty="0">
                <a:latin typeface="Meiryo UI" panose="020B0604030504040204" pitchFamily="50" charset="-128"/>
                <a:ea typeface="Meiryo UI" panose="020B0604030504040204" pitchFamily="50" charset="-128"/>
              </a:rPr>
              <a:t>の総量を規制する行政指導を実施した。この</a:t>
            </a:r>
            <a:r>
              <a:rPr kumimoji="1" lang="ja-JP" altLang="en-US" sz="1200" dirty="0" smtClean="0">
                <a:latin typeface="Meiryo UI" panose="020B0604030504040204" pitchFamily="50" charset="-128"/>
                <a:ea typeface="Meiryo UI" panose="020B0604030504040204" pitchFamily="50" charset="-128"/>
              </a:rPr>
              <a:t>引締め</a:t>
            </a:r>
            <a:r>
              <a:rPr kumimoji="1" lang="ja-JP" altLang="en-US" sz="1200" dirty="0">
                <a:latin typeface="Meiryo UI" panose="020B0604030504040204" pitchFamily="50" charset="-128"/>
                <a:ea typeface="Meiryo UI" panose="020B0604030504040204" pitchFamily="50" charset="-128"/>
              </a:rPr>
              <a:t>を契機に、バブル景気</a:t>
            </a:r>
            <a:r>
              <a:rPr kumimoji="1" lang="ja-JP" altLang="en-US" sz="1200" dirty="0" smtClean="0">
                <a:latin typeface="Meiryo UI" panose="020B0604030504040204" pitchFamily="50" charset="-128"/>
                <a:ea typeface="Meiryo UI" panose="020B0604030504040204" pitchFamily="50" charset="-128"/>
              </a:rPr>
              <a:t>は</a:t>
            </a:r>
            <a:r>
              <a:rPr kumimoji="1" lang="en-US" altLang="ja-JP" sz="1200" dirty="0" smtClean="0">
                <a:latin typeface="Meiryo UI" panose="020B0604030504040204" pitchFamily="50" charset="-128"/>
                <a:ea typeface="Meiryo UI" panose="020B0604030504040204" pitchFamily="50" charset="-128"/>
              </a:rPr>
              <a:t>1991</a:t>
            </a:r>
            <a:r>
              <a:rPr kumimoji="1" lang="ja-JP" altLang="en-US" sz="1200" dirty="0" smtClean="0">
                <a:latin typeface="Meiryo UI" panose="020B0604030504040204" pitchFamily="50" charset="-128"/>
                <a:ea typeface="Meiryo UI" panose="020B0604030504040204" pitchFamily="50" charset="-128"/>
              </a:rPr>
              <a:t>年</a:t>
            </a:r>
            <a:r>
              <a:rPr kumimoji="1" lang="ja-JP" altLang="en-US" sz="1200" dirty="0">
                <a:latin typeface="Meiryo UI" panose="020B0604030504040204" pitchFamily="50" charset="-128"/>
                <a:ea typeface="Meiryo UI" panose="020B0604030504040204" pitchFamily="50" charset="-128"/>
              </a:rPr>
              <a:t>初めに終息した。</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大阪府で</a:t>
            </a:r>
            <a:r>
              <a:rPr kumimoji="1" lang="ja-JP" altLang="en-US" sz="1200" b="1" dirty="0">
                <a:latin typeface="Meiryo UI" panose="020B0604030504040204" pitchFamily="50" charset="-128"/>
                <a:ea typeface="Meiryo UI" panose="020B0604030504040204" pitchFamily="50" charset="-128"/>
              </a:rPr>
              <a:t>は</a:t>
            </a:r>
            <a:r>
              <a:rPr kumimoji="1" lang="ja-JP" altLang="en-US" sz="1200" b="1" dirty="0" smtClean="0">
                <a:latin typeface="Meiryo UI" panose="020B0604030504040204" pitchFamily="50" charset="-128"/>
                <a:ea typeface="Meiryo UI" panose="020B0604030504040204" pitchFamily="50" charset="-128"/>
              </a:rPr>
              <a:t>、実質</a:t>
            </a:r>
            <a:r>
              <a:rPr kumimoji="1" lang="ja-JP" altLang="en-US" sz="1200" b="1" dirty="0">
                <a:latin typeface="Meiryo UI" panose="020B0604030504040204" pitchFamily="50" charset="-128"/>
                <a:ea typeface="Meiryo UI" panose="020B0604030504040204" pitchFamily="50" charset="-128"/>
              </a:rPr>
              <a:t>経済成長率がマイナスとなった年度は全国より</a:t>
            </a:r>
            <a:r>
              <a:rPr kumimoji="1" lang="ja-JP" altLang="en-US" sz="1200" b="1" dirty="0" smtClean="0">
                <a:latin typeface="Meiryo UI" panose="020B0604030504040204" pitchFamily="50" charset="-128"/>
                <a:ea typeface="Meiryo UI" panose="020B0604030504040204" pitchFamily="50" charset="-128"/>
              </a:rPr>
              <a:t>多く、県内</a:t>
            </a:r>
            <a:r>
              <a:rPr kumimoji="1" lang="ja-JP" altLang="en-US" sz="1200" b="1" dirty="0">
                <a:latin typeface="Meiryo UI" panose="020B0604030504040204" pitchFamily="50" charset="-128"/>
                <a:ea typeface="Meiryo UI" panose="020B0604030504040204" pitchFamily="50" charset="-128"/>
              </a:rPr>
              <a:t>総生産の上位４都府県の成長率を比較すると、大阪府の成長率は概して他の都県より</a:t>
            </a:r>
            <a:r>
              <a:rPr kumimoji="1" lang="ja-JP" altLang="en-US" sz="1200" b="1" dirty="0" smtClean="0">
                <a:latin typeface="Meiryo UI" panose="020B0604030504040204" pitchFamily="50" charset="-128"/>
                <a:ea typeface="Meiryo UI" panose="020B0604030504040204" pitchFamily="50" charset="-128"/>
              </a:rPr>
              <a:t>低い</a:t>
            </a:r>
            <a:r>
              <a:rPr kumimoji="1" lang="ja-JP" altLang="en-US" sz="1200" dirty="0" smtClean="0">
                <a:latin typeface="Meiryo UI" panose="020B0604030504040204" pitchFamily="50" charset="-128"/>
                <a:ea typeface="Meiryo UI" panose="020B0604030504040204" pitchFamily="50" charset="-128"/>
              </a:rPr>
              <a:t>。さらに</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マイナス成長となった年度も他の都県より多い等、厳しい経済状況</a:t>
            </a:r>
            <a:r>
              <a:rPr kumimoji="1" lang="ja-JP" altLang="en-US" sz="1200" dirty="0">
                <a:latin typeface="Meiryo UI" panose="020B0604030504040204" pitchFamily="50" charset="-128"/>
                <a:ea typeface="Meiryo UI" panose="020B0604030504040204" pitchFamily="50" charset="-128"/>
              </a:rPr>
              <a:t>にあった</a:t>
            </a:r>
            <a:r>
              <a:rPr kumimoji="1" lang="ja-JP" altLang="en-US" sz="1200" dirty="0" smtClean="0">
                <a:latin typeface="Meiryo UI" panose="020B0604030504040204" pitchFamily="50" charset="-128"/>
                <a:ea typeface="Meiryo UI" panose="020B0604030504040204" pitchFamily="50" charset="-128"/>
              </a:rPr>
              <a:t>。安定</a:t>
            </a:r>
            <a:r>
              <a:rPr kumimoji="1" lang="ja-JP" altLang="en-US" sz="1200" dirty="0">
                <a:latin typeface="Meiryo UI" panose="020B0604030504040204" pitchFamily="50" charset="-128"/>
                <a:ea typeface="Meiryo UI" panose="020B0604030504040204" pitchFamily="50" charset="-128"/>
              </a:rPr>
              <a:t>成長期には輸移出の主役に留まっていた「電気機械</a:t>
            </a:r>
            <a:r>
              <a:rPr kumimoji="1" lang="ja-JP" altLang="en-US" sz="1200" dirty="0" smtClean="0">
                <a:latin typeface="Meiryo UI" panose="020B0604030504040204" pitchFamily="50" charset="-128"/>
                <a:ea typeface="Meiryo UI" panose="020B0604030504040204" pitchFamily="50" charset="-128"/>
              </a:rPr>
              <a:t>」が輸</a:t>
            </a:r>
            <a:r>
              <a:rPr kumimoji="1" lang="ja-JP" altLang="en-US" sz="1200" dirty="0">
                <a:latin typeface="Meiryo UI" panose="020B0604030504040204" pitchFamily="50" charset="-128"/>
                <a:ea typeface="Meiryo UI" panose="020B0604030504040204" pitchFamily="50" charset="-128"/>
              </a:rPr>
              <a:t>移出の</a:t>
            </a:r>
            <a:r>
              <a:rPr kumimoji="1" lang="ja-JP" altLang="en-US" sz="1200" dirty="0" smtClean="0">
                <a:latin typeface="Meiryo UI" panose="020B0604030504040204" pitchFamily="50" charset="-128"/>
                <a:ea typeface="Meiryo UI" panose="020B0604030504040204" pitchFamily="50" charset="-128"/>
              </a:rPr>
              <a:t>減少に寄与することになってことが一因。経済</a:t>
            </a:r>
            <a:r>
              <a:rPr kumimoji="1" lang="ja-JP" altLang="en-US" sz="1200" dirty="0">
                <a:latin typeface="Meiryo UI" panose="020B0604030504040204" pitchFamily="50" charset="-128"/>
                <a:ea typeface="Meiryo UI" panose="020B0604030504040204" pitchFamily="50" charset="-128"/>
              </a:rPr>
              <a:t>成長率をみると、</a:t>
            </a:r>
            <a:r>
              <a:rPr kumimoji="1" lang="ja-JP" altLang="en-US" sz="1200" b="1" dirty="0">
                <a:latin typeface="Meiryo UI" panose="020B0604030504040204" pitchFamily="50" charset="-128"/>
                <a:ea typeface="Meiryo UI" panose="020B0604030504040204" pitchFamily="50" charset="-128"/>
              </a:rPr>
              <a:t>バブル崩壊後、全国、大阪府ともに</a:t>
            </a:r>
            <a:r>
              <a:rPr kumimoji="1" lang="en-US" altLang="ja-JP" sz="1200" b="1" dirty="0">
                <a:latin typeface="Meiryo UI" panose="020B0604030504040204" pitchFamily="50" charset="-128"/>
                <a:ea typeface="Meiryo UI" panose="020B0604030504040204" pitchFamily="50" charset="-128"/>
              </a:rPr>
              <a:t>2001</a:t>
            </a:r>
            <a:r>
              <a:rPr kumimoji="1" lang="ja-JP" altLang="en-US" sz="1200" b="1" dirty="0">
                <a:latin typeface="Meiryo UI" panose="020B0604030504040204" pitchFamily="50" charset="-128"/>
                <a:ea typeface="Meiryo UI" panose="020B0604030504040204" pitchFamily="50" charset="-128"/>
              </a:rPr>
              <a:t>年を底に持ち直しの動き</a:t>
            </a:r>
            <a:r>
              <a:rPr kumimoji="1" lang="ja-JP" altLang="en-US" sz="1200" dirty="0">
                <a:latin typeface="Meiryo UI" panose="020B0604030504040204" pitchFamily="50" charset="-128"/>
                <a:ea typeface="Meiryo UI" panose="020B0604030504040204" pitchFamily="50" charset="-128"/>
              </a:rPr>
              <a:t>となった。</a:t>
            </a:r>
            <a:endParaRPr kumimoji="1" lang="en-US" altLang="ja-JP" sz="1200" dirty="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この時期に、金融業界全体としての再編も進んだ</a:t>
            </a:r>
            <a:r>
              <a:rPr kumimoji="1" lang="ja-JP" altLang="en-US" sz="1200" dirty="0" smtClean="0">
                <a:latin typeface="Meiryo UI" panose="020B0604030504040204" pitchFamily="50" charset="-128"/>
                <a:ea typeface="Meiryo UI" panose="020B0604030504040204" pitchFamily="50" charset="-128"/>
              </a:rPr>
              <a:t>。当時</a:t>
            </a:r>
            <a:r>
              <a:rPr kumimoji="1" lang="ja-JP" altLang="en-US" sz="1200" dirty="0">
                <a:latin typeface="Meiryo UI" panose="020B0604030504040204" pitchFamily="50" charset="-128"/>
                <a:ea typeface="Meiryo UI" panose="020B0604030504040204" pitchFamily="50" charset="-128"/>
              </a:rPr>
              <a:t>の在阪の三大都市銀行、住友、三和、大和は、その後の合併・再編の中で、三井住友銀行</a:t>
            </a:r>
            <a:r>
              <a:rPr kumimoji="1" lang="en-US" altLang="ja-JP"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2001</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三菱東京</a:t>
            </a:r>
            <a:r>
              <a:rPr kumimoji="1" lang="ja-JP" altLang="en-US" sz="1200" dirty="0">
                <a:latin typeface="Meiryo UI" panose="020B0604030504040204" pitchFamily="50" charset="-128"/>
                <a:ea typeface="Meiryo UI" panose="020B0604030504040204" pitchFamily="50" charset="-128"/>
              </a:rPr>
              <a:t>ＵＦＪ銀行</a:t>
            </a:r>
            <a:r>
              <a:rPr kumimoji="1" lang="en-US" altLang="ja-JP"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2006</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a:t>
            </a:r>
            <a:r>
              <a:rPr kumimoji="1" lang="ja-JP" altLang="en-US" sz="1200" dirty="0" err="1">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りそな銀行</a:t>
            </a:r>
            <a:r>
              <a:rPr kumimoji="1" lang="en-US" altLang="ja-JP"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2003</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となった</a:t>
            </a:r>
            <a:r>
              <a:rPr kumimoji="1" lang="ja-JP" altLang="en-US" sz="1200" dirty="0" smtClean="0">
                <a:latin typeface="Meiryo UI" panose="020B0604030504040204" pitchFamily="50" charset="-128"/>
                <a:ea typeface="Meiryo UI" panose="020B0604030504040204" pitchFamily="50" charset="-128"/>
              </a:rPr>
              <a:t>。三行</a:t>
            </a:r>
            <a:r>
              <a:rPr kumimoji="1" lang="ja-JP" altLang="en-US" sz="1200" dirty="0">
                <a:latin typeface="Meiryo UI" panose="020B0604030504040204" pitchFamily="50" charset="-128"/>
                <a:ea typeface="Meiryo UI" panose="020B0604030504040204" pitchFamily="50" charset="-128"/>
              </a:rPr>
              <a:t>のうち二行は合併後、本拠地が東京に移ったこと</a:t>
            </a:r>
            <a:r>
              <a:rPr kumimoji="1" lang="ja-JP" altLang="en-US" sz="1200" dirty="0" smtClean="0">
                <a:latin typeface="Meiryo UI" panose="020B0604030504040204" pitchFamily="50" charset="-128"/>
                <a:ea typeface="Meiryo UI" panose="020B0604030504040204" pitchFamily="50" charset="-128"/>
              </a:rPr>
              <a:t>、また</a:t>
            </a:r>
            <a:r>
              <a:rPr kumimoji="1" lang="ja-JP" altLang="en-US" sz="1200" dirty="0">
                <a:latin typeface="Meiryo UI" panose="020B0604030504040204" pitchFamily="50" charset="-128"/>
                <a:ea typeface="Meiryo UI" panose="020B0604030504040204" pitchFamily="50" charset="-128"/>
              </a:rPr>
              <a:t>、りそな銀行は公的資金注入（一時的国有化）</a:t>
            </a:r>
            <a:r>
              <a:rPr kumimoji="1" lang="ja-JP" altLang="en-US" sz="1200" dirty="0" smtClean="0">
                <a:latin typeface="Meiryo UI" panose="020B0604030504040204" pitchFamily="50" charset="-128"/>
                <a:ea typeface="Meiryo UI" panose="020B0604030504040204" pitchFamily="50" charset="-128"/>
              </a:rPr>
              <a:t>が行われる</a:t>
            </a:r>
            <a:r>
              <a:rPr kumimoji="1" lang="ja-JP" altLang="en-US" sz="1200" dirty="0">
                <a:latin typeface="Meiryo UI" panose="020B0604030504040204" pitchFamily="50" charset="-128"/>
                <a:ea typeface="Meiryo UI" panose="020B0604030504040204" pitchFamily="50" charset="-128"/>
              </a:rPr>
              <a:t>等、厳しい状況におかれたことで、</a:t>
            </a:r>
            <a:r>
              <a:rPr kumimoji="1" lang="ja-JP" altLang="en-US" sz="1200" b="1" dirty="0">
                <a:latin typeface="Meiryo UI" panose="020B0604030504040204" pitchFamily="50" charset="-128"/>
                <a:ea typeface="Meiryo UI" panose="020B0604030504040204" pitchFamily="50" charset="-128"/>
              </a:rPr>
              <a:t>大阪の</a:t>
            </a:r>
            <a:r>
              <a:rPr kumimoji="1" lang="ja-JP" altLang="en-US" sz="1200" b="1" dirty="0" smtClean="0">
                <a:latin typeface="Meiryo UI" panose="020B0604030504040204" pitchFamily="50" charset="-128"/>
                <a:ea typeface="Meiryo UI" panose="020B0604030504040204" pitchFamily="50" charset="-128"/>
              </a:rPr>
              <a:t>金融</a:t>
            </a:r>
            <a:r>
              <a:rPr kumimoji="1" lang="ja-JP" altLang="en-US" sz="1200" b="1" dirty="0">
                <a:latin typeface="Meiryo UI" panose="020B0604030504040204" pitchFamily="50" charset="-128"/>
                <a:ea typeface="Meiryo UI" panose="020B0604030504040204" pitchFamily="50" charset="-128"/>
              </a:rPr>
              <a:t>業界の全国的地位が低下</a:t>
            </a:r>
            <a:r>
              <a:rPr kumimoji="1" lang="ja-JP" altLang="en-US" sz="1200" dirty="0">
                <a:latin typeface="Meiryo UI" panose="020B0604030504040204" pitchFamily="50" charset="-128"/>
                <a:ea typeface="Meiryo UI" panose="020B0604030504040204" pitchFamily="50" charset="-128"/>
              </a:rPr>
              <a:t>することになる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・この当時、大阪</a:t>
            </a:r>
            <a:r>
              <a:rPr kumimoji="1" lang="ja-JP" altLang="en-US" sz="1200" dirty="0">
                <a:latin typeface="Meiryo UI" panose="020B0604030504040204" pitchFamily="50" charset="-128"/>
                <a:ea typeface="Meiryo UI" panose="020B0604030504040204" pitchFamily="50" charset="-128"/>
              </a:rPr>
              <a:t>府内での都市再開発・まちづくりとして、</a:t>
            </a:r>
            <a:r>
              <a:rPr kumimoji="1" lang="ja-JP" altLang="en-US" sz="1200" b="1" dirty="0" smtClean="0">
                <a:latin typeface="Meiryo UI" panose="020B0604030504040204" pitchFamily="50" charset="-128"/>
                <a:ea typeface="Meiryo UI" panose="020B0604030504040204" pitchFamily="50" charset="-128"/>
              </a:rPr>
              <a:t>ＵＳＪ開業（</a:t>
            </a:r>
            <a:r>
              <a:rPr kumimoji="1" lang="en-US" altLang="ja-JP" sz="1200" b="1" dirty="0">
                <a:latin typeface="Meiryo UI" panose="020B0604030504040204" pitchFamily="50" charset="-128"/>
                <a:ea typeface="Meiryo UI" panose="020B0604030504040204" pitchFamily="50" charset="-128"/>
              </a:rPr>
              <a:t>2001</a:t>
            </a:r>
            <a:r>
              <a:rPr kumimoji="1" lang="ja-JP" altLang="en-US" sz="1200" b="1" dirty="0" smtClean="0">
                <a:latin typeface="Meiryo UI" panose="020B0604030504040204" pitchFamily="50" charset="-128"/>
                <a:ea typeface="Meiryo UI" panose="020B0604030504040204" pitchFamily="50" charset="-128"/>
              </a:rPr>
              <a:t>年</a:t>
            </a:r>
            <a:r>
              <a:rPr kumimoji="1" lang="ja-JP" altLang="en-US" sz="1200" b="1" dirty="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、国際</a:t>
            </a:r>
            <a:r>
              <a:rPr kumimoji="1" lang="ja-JP" altLang="en-US" sz="1200" b="1" dirty="0">
                <a:latin typeface="Meiryo UI" panose="020B0604030504040204" pitchFamily="50" charset="-128"/>
                <a:ea typeface="Meiryo UI" panose="020B0604030504040204" pitchFamily="50" charset="-128"/>
              </a:rPr>
              <a:t>文化公園都市・彩都のまち開き</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2004</a:t>
            </a:r>
            <a:r>
              <a:rPr kumimoji="1" lang="ja-JP" altLang="en-US" sz="1200" b="1" dirty="0" smtClean="0">
                <a:latin typeface="Meiryo UI" panose="020B0604030504040204" pitchFamily="50" charset="-128"/>
                <a:ea typeface="Meiryo UI" panose="020B0604030504040204" pitchFamily="50" charset="-128"/>
              </a:rPr>
              <a:t>年</a:t>
            </a:r>
            <a:r>
              <a:rPr kumimoji="1" lang="ja-JP" altLang="en-US"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があり</a:t>
            </a:r>
            <a:r>
              <a:rPr kumimoji="1" lang="ja-JP" altLang="en-US" sz="1200" dirty="0" smtClean="0">
                <a:latin typeface="Meiryo UI" panose="020B0604030504040204" pitchFamily="50" charset="-128"/>
                <a:ea typeface="Meiryo UI" panose="020B0604030504040204" pitchFamily="50" charset="-128"/>
              </a:rPr>
              <a:t>、さらに</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なんば駅</a:t>
            </a:r>
            <a:r>
              <a:rPr kumimoji="1" lang="ja-JP" altLang="en-US" sz="1200" b="1" dirty="0" smtClean="0">
                <a:latin typeface="Meiryo UI" panose="020B0604030504040204" pitchFamily="50" charset="-128"/>
                <a:ea typeface="Meiryo UI" panose="020B0604030504040204" pitchFamily="50" charset="-128"/>
              </a:rPr>
              <a:t>やＪＲ</a:t>
            </a:r>
            <a:r>
              <a:rPr kumimoji="1" lang="ja-JP" altLang="en-US" sz="1200" b="1" dirty="0">
                <a:latin typeface="Meiryo UI" panose="020B0604030504040204" pitchFamily="50" charset="-128"/>
                <a:ea typeface="Meiryo UI" panose="020B0604030504040204" pitchFamily="50" charset="-128"/>
              </a:rPr>
              <a:t>大阪駅の周辺地区の再開発</a:t>
            </a:r>
            <a:r>
              <a:rPr kumimoji="1" lang="ja-JP" altLang="en-US" sz="1200" dirty="0" smtClean="0">
                <a:latin typeface="Meiryo UI" panose="020B0604030504040204" pitchFamily="50" charset="-128"/>
                <a:ea typeface="Meiryo UI" panose="020B0604030504040204" pitchFamily="50" charset="-128"/>
              </a:rPr>
              <a:t>では</a:t>
            </a:r>
            <a:r>
              <a:rPr kumimoji="1" lang="ja-JP" altLang="en-US" sz="1200" dirty="0">
                <a:latin typeface="Meiryo UI" panose="020B0604030504040204" pitchFamily="50" charset="-128"/>
                <a:ea typeface="Meiryo UI" panose="020B0604030504040204" pitchFamily="50" charset="-128"/>
              </a:rPr>
              <a:t>大型商業施設が開業する等、まちづくりが</a:t>
            </a:r>
            <a:r>
              <a:rPr kumimoji="1" lang="ja-JP" altLang="en-US" sz="1200" dirty="0" smtClean="0">
                <a:latin typeface="Meiryo UI" panose="020B0604030504040204" pitchFamily="50" charset="-128"/>
                <a:ea typeface="Meiryo UI" panose="020B0604030504040204" pitchFamily="50" charset="-128"/>
              </a:rPr>
              <a:t>進められた。</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また、</a:t>
            </a:r>
            <a:r>
              <a:rPr kumimoji="1" lang="ja-JP" altLang="en-US" sz="1200" b="1" dirty="0">
                <a:latin typeface="Meiryo UI" panose="020B0604030504040204" pitchFamily="50" charset="-128"/>
                <a:ea typeface="Meiryo UI" panose="020B0604030504040204" pitchFamily="50" charset="-128"/>
              </a:rPr>
              <a:t>製造業の国内回帰</a:t>
            </a:r>
            <a:r>
              <a:rPr kumimoji="1" lang="ja-JP" altLang="en-US" sz="1200" dirty="0">
                <a:latin typeface="Meiryo UI" panose="020B0604030504040204" pitchFamily="50" charset="-128"/>
                <a:ea typeface="Meiryo UI" panose="020B0604030504040204" pitchFamily="50" charset="-128"/>
              </a:rPr>
              <a:t>といわれる中で、松下電器産業（現パナソニック）の尼崎市への進出（</a:t>
            </a:r>
            <a:r>
              <a:rPr kumimoji="1" lang="en-US" altLang="ja-JP" sz="1200" dirty="0">
                <a:latin typeface="Meiryo UI" panose="020B0604030504040204" pitchFamily="50" charset="-128"/>
                <a:ea typeface="Meiryo UI" panose="020B0604030504040204" pitchFamily="50" charset="-128"/>
              </a:rPr>
              <a:t>2006</a:t>
            </a:r>
            <a:r>
              <a:rPr kumimoji="1" lang="ja-JP" altLang="en-US" sz="1200" dirty="0">
                <a:latin typeface="Meiryo UI" panose="020B0604030504040204" pitchFamily="50" charset="-128"/>
                <a:ea typeface="Meiryo UI" panose="020B0604030504040204" pitchFamily="50" charset="-128"/>
              </a:rPr>
              <a:t>年）、シャープの堺市への進出（</a:t>
            </a:r>
            <a:r>
              <a:rPr kumimoji="1" lang="en-US" altLang="ja-JP" sz="1200" dirty="0">
                <a:latin typeface="Meiryo UI" panose="020B0604030504040204" pitchFamily="50" charset="-128"/>
                <a:ea typeface="Meiryo UI" panose="020B0604030504040204" pitchFamily="50" charset="-128"/>
              </a:rPr>
              <a:t>2007</a:t>
            </a:r>
            <a:r>
              <a:rPr kumimoji="1" lang="ja-JP" altLang="en-US" sz="1200" dirty="0">
                <a:latin typeface="Meiryo UI" panose="020B0604030504040204" pitchFamily="50" charset="-128"/>
                <a:ea typeface="Meiryo UI" panose="020B0604030504040204" pitchFamily="50" charset="-128"/>
              </a:rPr>
              <a:t>年）の発表といった動きがみられた。</a:t>
            </a:r>
            <a:endParaRPr kumimoji="1" lang="en-US" altLang="ja-JP" sz="1200"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・一方で、</a:t>
            </a:r>
            <a:r>
              <a:rPr kumimoji="1" lang="ja-JP" altLang="en-US" sz="1200" b="1" dirty="0" smtClean="0">
                <a:latin typeface="Meiryo UI" panose="020B0604030504040204" pitchFamily="50" charset="-128"/>
                <a:ea typeface="Meiryo UI" panose="020B0604030504040204" pitchFamily="50" charset="-128"/>
              </a:rPr>
              <a:t>バブル期</a:t>
            </a:r>
            <a:r>
              <a:rPr kumimoji="1" lang="ja-JP" altLang="en-US" sz="1200" b="1" dirty="0">
                <a:latin typeface="Meiryo UI" panose="020B0604030504040204" pitchFamily="50" charset="-128"/>
                <a:ea typeface="Meiryo UI" panose="020B0604030504040204" pitchFamily="50" charset="-128"/>
              </a:rPr>
              <a:t>に大阪府・市が都市開発等に取組み、後に事業破綻等となった事例として、泉佐野コスモポリスや、オーク</a:t>
            </a:r>
            <a:r>
              <a:rPr kumimoji="1" lang="en-US" altLang="ja-JP" sz="1200" b="1" dirty="0">
                <a:latin typeface="Meiryo UI" panose="020B0604030504040204" pitchFamily="50" charset="-128"/>
                <a:ea typeface="Meiryo UI" panose="020B0604030504040204" pitchFamily="50" charset="-128"/>
              </a:rPr>
              <a:t>200</a:t>
            </a:r>
            <a:r>
              <a:rPr kumimoji="1" lang="ja-JP" altLang="en-US" sz="1200" b="1" dirty="0">
                <a:latin typeface="Meiryo UI" panose="020B0604030504040204" pitchFamily="50" charset="-128"/>
                <a:ea typeface="Meiryo UI" panose="020B0604030504040204" pitchFamily="50" charset="-128"/>
              </a:rPr>
              <a:t>とオスカードリームの各土地信託事業</a:t>
            </a:r>
            <a:r>
              <a:rPr kumimoji="1" lang="ja-JP" altLang="en-US" sz="1200" dirty="0">
                <a:latin typeface="Meiryo UI" panose="020B0604030504040204" pitchFamily="50" charset="-128"/>
                <a:ea typeface="Meiryo UI" panose="020B0604030504040204" pitchFamily="50" charset="-128"/>
              </a:rPr>
              <a:t>などがある</a:t>
            </a:r>
            <a:r>
              <a:rPr kumimoji="1" lang="ja-JP" altLang="en-US" sz="1200" dirty="0" smtClean="0">
                <a:latin typeface="Meiryo UI" panose="020B0604030504040204" pitchFamily="50" charset="-128"/>
                <a:ea typeface="Meiryo UI" panose="020B0604030504040204" pitchFamily="50" charset="-128"/>
              </a:rPr>
              <a:t>。今後、夢洲や咲洲周辺のベイエリアの有効活用が課題として残っている。</a:t>
            </a:r>
            <a:endParaRPr kumimoji="1" lang="ja-JP" altLang="en-US" sz="1200" dirty="0">
              <a:latin typeface="Meiryo UI" panose="020B0604030504040204" pitchFamily="50" charset="-128"/>
              <a:ea typeface="Meiryo UI" panose="020B0604030504040204" pitchFamily="50" charset="-128"/>
            </a:endParaRP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10</a:t>
            </a:r>
          </a:p>
        </p:txBody>
      </p:sp>
      <p:sp>
        <p:nvSpPr>
          <p:cNvPr id="5" name="正方形/長方形 4"/>
          <p:cNvSpPr/>
          <p:nvPr/>
        </p:nvSpPr>
        <p:spPr>
          <a:xfrm>
            <a:off x="448090" y="5804259"/>
            <a:ext cx="8717818" cy="507831"/>
          </a:xfrm>
          <a:prstGeom prst="rect">
            <a:avLst/>
          </a:prstGeom>
        </p:spPr>
        <p:txBody>
          <a:bodyPr wrap="square">
            <a:spAutoFit/>
          </a:bodyPr>
          <a:lstStyle/>
          <a:p>
            <a:pPr lvl="0"/>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smtClean="0">
                <a:solidFill>
                  <a:prstClr val="black"/>
                </a:solidFill>
                <a:latin typeface="Meiryo UI" panose="020B0604030504040204" pitchFamily="50" charset="-128"/>
                <a:ea typeface="Meiryo UI" panose="020B0604030504040204" pitchFamily="50" charset="-128"/>
              </a:rPr>
              <a:t>「１　大阪の歴史」に</a:t>
            </a:r>
            <a:r>
              <a:rPr kumimoji="1" lang="ja-JP" altLang="en-US" sz="900" dirty="0">
                <a:solidFill>
                  <a:prstClr val="black"/>
                </a:solidFill>
                <a:latin typeface="Meiryo UI" panose="020B0604030504040204" pitchFamily="50" charset="-128"/>
                <a:ea typeface="Meiryo UI" panose="020B0604030504040204" pitchFamily="50" charset="-128"/>
              </a:rPr>
              <a:t>係</a:t>
            </a:r>
            <a:r>
              <a:rPr kumimoji="1" lang="ja-JP" altLang="en-US" sz="900" dirty="0" smtClean="0">
                <a:solidFill>
                  <a:prstClr val="black"/>
                </a:solidFill>
                <a:latin typeface="Meiryo UI" panose="020B0604030504040204" pitchFamily="50" charset="-128"/>
                <a:ea typeface="Meiryo UI" panose="020B0604030504040204" pitchFamily="50" charset="-128"/>
              </a:rPr>
              <a:t>る出典</a:t>
            </a:r>
            <a:endParaRPr kumimoji="1" lang="en-US" altLang="ja-JP" sz="9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900" dirty="0">
                <a:solidFill>
                  <a:prstClr val="black"/>
                </a:solidFill>
                <a:latin typeface="Meiryo UI" panose="020B0604030504040204" pitchFamily="50" charset="-128"/>
                <a:ea typeface="Meiryo UI" panose="020B0604030504040204" pitchFamily="50" charset="-128"/>
              </a:rPr>
              <a:t>　</a:t>
            </a:r>
            <a:r>
              <a:rPr kumimoji="1" lang="ja-JP" altLang="en-US" sz="900" dirty="0" smtClean="0">
                <a:solidFill>
                  <a:prstClr val="black"/>
                </a:solidFill>
                <a:latin typeface="Meiryo UI" panose="020B0604030504040204" pitchFamily="50" charset="-128"/>
                <a:ea typeface="Meiryo UI" panose="020B0604030504040204" pitchFamily="50" charset="-128"/>
              </a:rPr>
              <a:t>「大阪の教科書（創元社編集部編）」、「大阪の百年（小山仁示、芝村篤樹）」、「大阪府の歴史（藤本敦、前田豊邦、馬田綾子、堀田暁生）」、「含羞都市へ（木津川計）」</a:t>
            </a:r>
            <a:endParaRPr kumimoji="1" lang="en-US" altLang="ja-JP" sz="9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900" dirty="0">
                <a:solidFill>
                  <a:prstClr val="black"/>
                </a:solidFill>
                <a:latin typeface="Meiryo UI" panose="020B0604030504040204" pitchFamily="50" charset="-128"/>
                <a:ea typeface="Meiryo UI" panose="020B0604030504040204" pitchFamily="50" charset="-128"/>
              </a:rPr>
              <a:t>　</a:t>
            </a:r>
            <a:r>
              <a:rPr kumimoji="1" lang="ja-JP" altLang="en-US" sz="900" dirty="0" smtClean="0">
                <a:solidFill>
                  <a:prstClr val="black"/>
                </a:solidFill>
                <a:latin typeface="Meiryo UI" panose="020B0604030504040204" pitchFamily="50" charset="-128"/>
                <a:ea typeface="Meiryo UI" panose="020B0604030504040204" pitchFamily="50" charset="-128"/>
              </a:rPr>
              <a:t>大阪</a:t>
            </a:r>
            <a:r>
              <a:rPr kumimoji="1" lang="ja-JP" altLang="en-US" sz="900" dirty="0">
                <a:solidFill>
                  <a:prstClr val="black"/>
                </a:solidFill>
                <a:latin typeface="Meiryo UI" panose="020B0604030504040204" pitchFamily="50" charset="-128"/>
                <a:ea typeface="Meiryo UI" panose="020B0604030504040204" pitchFamily="50" charset="-128"/>
              </a:rPr>
              <a:t>産業経済</a:t>
            </a:r>
            <a:r>
              <a:rPr kumimoji="1" lang="ja-JP" altLang="en-US" sz="900" dirty="0" smtClean="0">
                <a:solidFill>
                  <a:prstClr val="black"/>
                </a:solidFill>
                <a:latin typeface="Meiryo UI" panose="020B0604030504040204" pitchFamily="50" charset="-128"/>
                <a:ea typeface="Meiryo UI" panose="020B0604030504040204" pitchFamily="50" charset="-128"/>
              </a:rPr>
              <a:t>リサーチセンター作成の「多様性を発揮する大阪産業」、「大阪の経済成長と産業構造」、「大阪経済の平成の軌跡」、「戦後大阪経済をけん引した輸移出型産業の変遷」</a:t>
            </a:r>
            <a:endParaRPr kumimoji="1" lang="en-US" altLang="ja-JP" sz="9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54269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4A301A11-D686-4320-A71C-68DA37A7EEA7}"/>
              </a:ext>
            </a:extLst>
          </p:cNvPr>
          <p:cNvSpPr/>
          <p:nvPr/>
        </p:nvSpPr>
        <p:spPr>
          <a:xfrm>
            <a:off x="631249" y="1101486"/>
            <a:ext cx="8640961" cy="954107"/>
          </a:xfrm>
          <a:prstGeom prst="rect">
            <a:avLst/>
          </a:prstGeom>
          <a:ln w="19050">
            <a:solidFill>
              <a:schemeClr val="tx1"/>
            </a:solidFill>
            <a:prstDash val="sysDash"/>
          </a:ln>
        </p:spPr>
        <p:txBody>
          <a:bodyPr wrap="square">
            <a:spAutoFit/>
          </a:bodyPr>
          <a:lstStyle/>
          <a:p>
            <a:pPr marL="180000" indent="-457200" algn="ju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〇</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関西の人は、東京の人と比べて、大阪に対して親しみを感じる人が多い。</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marL="180000" indent="-457200" algn="just">
              <a:defRPr/>
            </a:pPr>
            <a:endParaRPr lang="en-US" altLang="ja-JP" sz="1400" b="1" dirty="0">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「親しみを感じる」、「どちらかというと親しみを感じる」と回答した人の割合（大阪出身者を除いて集計）</a:t>
            </a:r>
            <a:endParaRPr lang="en-US" altLang="ja-JP" sz="1400" dirty="0">
              <a:latin typeface="UD デジタル 教科書体 NK-R" panose="02020400000000000000" pitchFamily="18" charset="-128"/>
              <a:ea typeface="UD デジタル 教科書体 NK-R" panose="02020400000000000000" pitchFamily="18" charset="-128"/>
            </a:endParaRPr>
          </a:p>
          <a:p>
            <a:pPr marL="180000" indent="-457200" algn="just">
              <a:defRPr/>
            </a:pPr>
            <a:r>
              <a:rPr lang="ja-JP" altLang="en-US" sz="1400" dirty="0">
                <a:latin typeface="UD デジタル 教科書体 NK-R" panose="02020400000000000000" pitchFamily="18" charset="-128"/>
                <a:ea typeface="UD デジタル 教科書体 NK-R" panose="02020400000000000000" pitchFamily="18" charset="-128"/>
              </a:rPr>
              <a:t>　　　　東京都民（</a:t>
            </a:r>
            <a:r>
              <a:rPr lang="en-US" altLang="ja-JP" sz="1400" dirty="0">
                <a:latin typeface="UD デジタル 教科書体 NK-R" panose="02020400000000000000" pitchFamily="18" charset="-128"/>
                <a:ea typeface="UD デジタル 教科書体 NK-R" panose="02020400000000000000" pitchFamily="18" charset="-128"/>
              </a:rPr>
              <a:t>41.5%</a:t>
            </a:r>
            <a:r>
              <a:rPr lang="ja-JP" altLang="en-US" sz="1400" dirty="0">
                <a:latin typeface="UD デジタル 教科書体 NK-R" panose="02020400000000000000" pitchFamily="18" charset="-128"/>
                <a:ea typeface="UD デジタル 教科書体 NK-R" panose="02020400000000000000" pitchFamily="18" charset="-128"/>
              </a:rPr>
              <a:t>）、関西在住者（</a:t>
            </a:r>
            <a:r>
              <a:rPr lang="en-US" altLang="ja-JP" sz="1400" dirty="0">
                <a:latin typeface="UD デジタル 教科書体 NK-R" panose="02020400000000000000" pitchFamily="18" charset="-128"/>
                <a:ea typeface="UD デジタル 教科書体 NK-R" panose="02020400000000000000" pitchFamily="18" charset="-128"/>
              </a:rPr>
              <a:t>62.1%</a:t>
            </a:r>
            <a:r>
              <a:rPr lang="ja-JP" altLang="en-US" sz="1400" dirty="0">
                <a:latin typeface="UD デジタル 教科書体 NK-R" panose="02020400000000000000" pitchFamily="18" charset="-128"/>
                <a:ea typeface="UD デジタル 教科書体 NK-R" panose="02020400000000000000" pitchFamily="18" charset="-128"/>
              </a:rPr>
              <a:t>）</a:t>
            </a:r>
          </a:p>
        </p:txBody>
      </p:sp>
      <p:sp>
        <p:nvSpPr>
          <p:cNvPr id="3" name="正方形/長方形 2"/>
          <p:cNvSpPr/>
          <p:nvPr/>
        </p:nvSpPr>
        <p:spPr>
          <a:xfrm>
            <a:off x="631249" y="2274706"/>
            <a:ext cx="5724644" cy="276999"/>
          </a:xfrm>
          <a:prstGeom prst="rect">
            <a:avLst/>
          </a:prstGeom>
        </p:spPr>
        <p:txBody>
          <a:bodyPr wrap="none">
            <a:spAutoFit/>
          </a:bodyPr>
          <a:lstStyle/>
          <a:p>
            <a:r>
              <a:rPr lang="ja-JP" altLang="en-US" sz="1200" dirty="0" smtClean="0"/>
              <a:t>Ｑ　あなた</a:t>
            </a:r>
            <a:r>
              <a:rPr lang="ja-JP" altLang="en-US" sz="1200" dirty="0"/>
              <a:t>は大阪に対して親しみを感じますか。　（大阪出身者を除いて集計）</a:t>
            </a:r>
          </a:p>
        </p:txBody>
      </p:sp>
      <p:sp>
        <p:nvSpPr>
          <p:cNvPr id="9" name="正方形/長方形 8"/>
          <p:cNvSpPr/>
          <p:nvPr/>
        </p:nvSpPr>
        <p:spPr>
          <a:xfrm>
            <a:off x="649862" y="2551705"/>
            <a:ext cx="543739" cy="307777"/>
          </a:xfrm>
          <a:prstGeom prst="rect">
            <a:avLst/>
          </a:prstGeom>
        </p:spPr>
        <p:txBody>
          <a:bodyPr wrap="none">
            <a:spAutoFit/>
          </a:bodyPr>
          <a:lstStyle/>
          <a:p>
            <a:r>
              <a:rPr lang="ja-JP" altLang="en-US" sz="1400" b="1" dirty="0"/>
              <a:t>東京</a:t>
            </a:r>
          </a:p>
        </p:txBody>
      </p:sp>
      <p:sp>
        <p:nvSpPr>
          <p:cNvPr id="10" name="正方形/長方形 9"/>
          <p:cNvSpPr/>
          <p:nvPr/>
        </p:nvSpPr>
        <p:spPr>
          <a:xfrm>
            <a:off x="649862" y="4404962"/>
            <a:ext cx="543739" cy="307777"/>
          </a:xfrm>
          <a:prstGeom prst="rect">
            <a:avLst/>
          </a:prstGeom>
        </p:spPr>
        <p:txBody>
          <a:bodyPr wrap="none">
            <a:spAutoFit/>
          </a:bodyPr>
          <a:lstStyle/>
          <a:p>
            <a:r>
              <a:rPr lang="ja-JP" altLang="en-US" sz="1400" b="1" dirty="0"/>
              <a:t>関西</a:t>
            </a:r>
          </a:p>
        </p:txBody>
      </p:sp>
      <p:graphicFrame>
        <p:nvGraphicFramePr>
          <p:cNvPr id="12" name="Chart 1"/>
          <p:cNvGraphicFramePr>
            <a:graphicFrameLocks/>
          </p:cNvGraphicFramePr>
          <p:nvPr>
            <p:extLst>
              <p:ext uri="{D42A27DB-BD31-4B8C-83A1-F6EECF244321}">
                <p14:modId xmlns:p14="http://schemas.microsoft.com/office/powerpoint/2010/main" val="3761161362"/>
              </p:ext>
            </p:extLst>
          </p:nvPr>
        </p:nvGraphicFramePr>
        <p:xfrm>
          <a:off x="649861" y="2996291"/>
          <a:ext cx="8450446" cy="1219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
          <p:cNvGraphicFramePr>
            <a:graphicFrameLocks/>
          </p:cNvGraphicFramePr>
          <p:nvPr>
            <p:extLst>
              <p:ext uri="{D42A27DB-BD31-4B8C-83A1-F6EECF244321}">
                <p14:modId xmlns:p14="http://schemas.microsoft.com/office/powerpoint/2010/main" val="3618437656"/>
              </p:ext>
            </p:extLst>
          </p:nvPr>
        </p:nvGraphicFramePr>
        <p:xfrm>
          <a:off x="649861" y="5166860"/>
          <a:ext cx="8450447" cy="121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p:cNvSpPr/>
          <p:nvPr/>
        </p:nvSpPr>
        <p:spPr>
          <a:xfrm>
            <a:off x="6825208" y="6147614"/>
            <a:ext cx="2843808" cy="523220"/>
          </a:xfrm>
          <a:prstGeom prst="rect">
            <a:avLst/>
          </a:prstGeom>
        </p:spPr>
        <p:txBody>
          <a:bodyPr wrap="square">
            <a:spAutoFit/>
          </a:bodyPr>
          <a:lstStyle/>
          <a:p>
            <a:r>
              <a:rPr lang="ja-JP" altLang="en-US" sz="28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*グラフは小数点第二を四捨五入。</a:t>
            </a:r>
            <a:endParaRPr lang="en-US" altLang="ja-JP" sz="1050" dirty="0">
              <a:latin typeface="Meiryo UI" pitchFamily="50" charset="-128"/>
              <a:ea typeface="Meiryo UI" pitchFamily="50" charset="-128"/>
              <a:cs typeface="Meiryo UI" pitchFamily="50" charset="-128"/>
            </a:endParaRPr>
          </a:p>
        </p:txBody>
      </p:sp>
      <p:sp>
        <p:nvSpPr>
          <p:cNvPr id="15"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ポテンシャル（８）大阪の特性・イメージ等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631249" y="658330"/>
            <a:ext cx="3043697" cy="3881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ja-JP" sz="1600" dirty="0">
                <a:solidFill>
                  <a:prstClr val="white"/>
                </a:solidFill>
                <a:latin typeface="Meiryo UI" pitchFamily="50" charset="-128"/>
                <a:ea typeface="Meiryo UI" pitchFamily="50" charset="-128"/>
                <a:cs typeface="Meiryo UI" pitchFamily="50" charset="-128"/>
              </a:rPr>
              <a:t>【</a:t>
            </a:r>
            <a:r>
              <a:rPr lang="ja-JP" altLang="en-US" sz="1600" dirty="0" smtClean="0">
                <a:solidFill>
                  <a:prstClr val="white"/>
                </a:solidFill>
                <a:latin typeface="Meiryo UI" pitchFamily="50" charset="-128"/>
                <a:ea typeface="Meiryo UI" pitchFamily="50" charset="-128"/>
                <a:cs typeface="Meiryo UI" pitchFamily="50" charset="-128"/>
              </a:rPr>
              <a:t>結果概要</a:t>
            </a:r>
            <a:r>
              <a:rPr lang="en-US" altLang="ja-JP" sz="1600" dirty="0" smtClean="0">
                <a:solidFill>
                  <a:prstClr val="white"/>
                </a:solidFill>
                <a:latin typeface="Meiryo UI" pitchFamily="50" charset="-128"/>
                <a:ea typeface="Meiryo UI" pitchFamily="50" charset="-128"/>
                <a:cs typeface="Meiryo UI" pitchFamily="50" charset="-128"/>
              </a:rPr>
              <a:t>】</a:t>
            </a:r>
            <a:r>
              <a:rPr lang="ja-JP" altLang="en-US" sz="1600" dirty="0">
                <a:solidFill>
                  <a:prstClr val="white"/>
                </a:solidFill>
                <a:latin typeface="Meiryo UI" pitchFamily="50" charset="-128"/>
                <a:ea typeface="Meiryo UI" pitchFamily="50" charset="-128"/>
                <a:cs typeface="Meiryo UI" pitchFamily="50" charset="-128"/>
              </a:rPr>
              <a:t>　</a:t>
            </a:r>
            <a:r>
              <a:rPr lang="ja-JP" altLang="en-US" sz="1600" dirty="0" smtClean="0">
                <a:solidFill>
                  <a:prstClr val="white"/>
                </a:solidFill>
                <a:latin typeface="Meiryo UI" pitchFamily="50" charset="-128"/>
                <a:ea typeface="Meiryo UI" pitchFamily="50" charset="-128"/>
                <a:cs typeface="Meiryo UI" pitchFamily="50" charset="-128"/>
              </a:rPr>
              <a:t>⑦大阪への親しみ度</a:t>
            </a:r>
            <a:endParaRPr kumimoji="1" lang="ja-JP" altLang="en-US" sz="1600" dirty="0">
              <a:solidFill>
                <a:prstClr val="white"/>
              </a:solidFill>
              <a:latin typeface="Meiryo UI" pitchFamily="50" charset="-128"/>
              <a:ea typeface="Meiryo UI" pitchFamily="50" charset="-128"/>
              <a:cs typeface="Meiryo UI"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127</a:t>
            </a:r>
          </a:p>
        </p:txBody>
      </p:sp>
    </p:spTree>
    <p:extLst>
      <p:ext uri="{BB962C8B-B14F-4D97-AF65-F5344CB8AC3E}">
        <p14:creationId xmlns:p14="http://schemas.microsoft.com/office/powerpoint/2010/main" val="4062586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74122684"/>
              </p:ext>
            </p:extLst>
          </p:nvPr>
        </p:nvGraphicFramePr>
        <p:xfrm>
          <a:off x="158563" y="1040960"/>
          <a:ext cx="9588874" cy="5707380"/>
        </p:xfrm>
        <a:graphic>
          <a:graphicData uri="http://schemas.openxmlformats.org/drawingml/2006/table">
            <a:tbl>
              <a:tblPr firstRow="1" bandRow="1">
                <a:tableStyleId>{5C22544A-7EE6-4342-B048-85BDC9FD1C3A}</a:tableStyleId>
              </a:tblPr>
              <a:tblGrid>
                <a:gridCol w="9588874">
                  <a:extLst>
                    <a:ext uri="{9D8B030D-6E8A-4147-A177-3AD203B41FA5}">
                      <a16:colId xmlns:a16="http://schemas.microsoft.com/office/drawing/2014/main" val="3005456189"/>
                    </a:ext>
                  </a:extLst>
                </a:gridCol>
              </a:tblGrid>
              <a:tr h="226076">
                <a:tc>
                  <a:txBody>
                    <a:bodyPr/>
                    <a:lstStyle/>
                    <a:p>
                      <a:pPr algn="ctr">
                        <a:lnSpc>
                          <a:spcPts val="1500"/>
                        </a:lnSpc>
                      </a:pPr>
                      <a:r>
                        <a:rPr kumimoji="1" lang="ja-JP" altLang="en-US" sz="1400" dirty="0" smtClean="0">
                          <a:latin typeface="Meiryo UI" panose="020B0604030504040204" pitchFamily="50" charset="-128"/>
                          <a:ea typeface="Meiryo UI" panose="020B0604030504040204" pitchFamily="50" charset="-128"/>
                        </a:rPr>
                        <a:t>強　　み</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032947"/>
                  </a:ext>
                </a:extLst>
              </a:tr>
              <a:tr h="4584963">
                <a:tc>
                  <a:txBody>
                    <a:bodyPr/>
                    <a:lstStyle/>
                    <a:p>
                      <a:pPr marL="127005" indent="-127005">
                        <a:lnSpc>
                          <a:spcPts val="1500"/>
                        </a:lnSpc>
                      </a:pPr>
                      <a:r>
                        <a:rPr kumimoji="1" lang="ja-JP" altLang="en-US" sz="1050" b="0"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アジアを中心とする世界とのつながり</a:t>
                      </a:r>
                      <a:endParaRPr kumimoji="1" lang="en-US" altLang="ja-JP" sz="1050" b="1"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dirty="0" smtClean="0">
                          <a:latin typeface="Meiryo UI" panose="020B0604030504040204" pitchFamily="50" charset="-128"/>
                          <a:ea typeface="Meiryo UI" panose="020B0604030504040204" pitchFamily="50" charset="-128"/>
                        </a:rPr>
                        <a:t>　・近年、アジアを中心にインバウンドは大きく増加。直近の</a:t>
                      </a:r>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年間でインバンドは約７倍に増加（</a:t>
                      </a:r>
                      <a:r>
                        <a:rPr kumimoji="1" lang="en-US" altLang="ja-JP" sz="1050" dirty="0" smtClean="0">
                          <a:latin typeface="Meiryo UI" panose="020B0604030504040204" pitchFamily="50" charset="-128"/>
                          <a:ea typeface="Meiryo UI" panose="020B0604030504040204" pitchFamily="50" charset="-128"/>
                        </a:rPr>
                        <a:t>2018</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1142</a:t>
                      </a:r>
                      <a:r>
                        <a:rPr kumimoji="1" lang="ja-JP" altLang="en-US" sz="1050" dirty="0" smtClean="0">
                          <a:latin typeface="Meiryo UI" panose="020B0604030504040204" pitchFamily="50" charset="-128"/>
                          <a:ea typeface="Meiryo UI" panose="020B0604030504040204" pitchFamily="50" charset="-128"/>
                        </a:rPr>
                        <a:t>万人）</a:t>
                      </a:r>
                      <a:endParaRPr kumimoji="1" lang="en-US" altLang="ja-JP" sz="1050"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b="0" dirty="0" smtClean="0">
                          <a:latin typeface="Meiryo UI" panose="020B0604030504040204" pitchFamily="50" charset="-128"/>
                          <a:ea typeface="Meiryo UI" panose="020B0604030504040204" pitchFamily="50" charset="-128"/>
                        </a:rPr>
                        <a:t>　・主な輸出入先はアジア（全体の約６割程度のシェア）。大阪産業局では、アジア</a:t>
                      </a:r>
                      <a:r>
                        <a:rPr kumimoji="1" lang="en-US" altLang="ja-JP" sz="1050" b="0" dirty="0" smtClean="0">
                          <a:latin typeface="Meiryo UI" panose="020B0604030504040204" pitchFamily="50" charset="-128"/>
                          <a:ea typeface="Meiryo UI" panose="020B0604030504040204" pitchFamily="50" charset="-128"/>
                        </a:rPr>
                        <a:t>5</a:t>
                      </a:r>
                      <a:r>
                        <a:rPr kumimoji="1" lang="ja-JP" altLang="en-US" sz="1050" b="0" dirty="0" smtClean="0">
                          <a:latin typeface="Meiryo UI" panose="020B0604030504040204" pitchFamily="50" charset="-128"/>
                          <a:ea typeface="Meiryo UI" panose="020B0604030504040204" pitchFamily="50" charset="-128"/>
                        </a:rPr>
                        <a:t>地域（インド、インドネシア、タイ、ベトナム、ミャンマー）に大阪ビジネスサポートデスクを設置。</a:t>
                      </a:r>
                      <a:endParaRPr kumimoji="1" lang="en-US" altLang="ja-JP" sz="1050" b="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■バランスのとれた産業構造</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　</a:t>
                      </a:r>
                      <a:r>
                        <a:rPr kumimoji="1" lang="ja-JP" altLang="en-US" sz="1050" b="0" dirty="0" smtClean="0">
                          <a:latin typeface="Meiryo UI" panose="020B0604030504040204" pitchFamily="50" charset="-128"/>
                          <a:ea typeface="Meiryo UI" panose="020B0604030504040204" pitchFamily="50" charset="-128"/>
                        </a:rPr>
                        <a:t>・製造業からサービス業に経済の比重が移る中で、バランスの取れた産業構造は、今後の発展の強みとなるもの。</a:t>
                      </a:r>
                      <a:endParaRPr kumimoji="1" lang="en-US" altLang="ja-JP" sz="1050" b="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■ライフサイエンス分野の集積</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a:t>
                      </a:r>
                      <a:r>
                        <a:rPr kumimoji="1" lang="ja-JP" altLang="en-US" sz="1050" b="1" dirty="0" smtClean="0">
                          <a:latin typeface="Meiryo UI" panose="020B0604030504040204" pitchFamily="50" charset="-128"/>
                          <a:ea typeface="Meiryo UI" panose="020B0604030504040204" pitchFamily="50" charset="-128"/>
                        </a:rPr>
                        <a:t>研究機関、大学等の集積</a:t>
                      </a:r>
                      <a:r>
                        <a:rPr kumimoji="1" lang="ja-JP" altLang="en-US" sz="1050" dirty="0" smtClean="0">
                          <a:latin typeface="Meiryo UI" panose="020B0604030504040204" pitchFamily="50" charset="-128"/>
                          <a:ea typeface="Meiryo UI" panose="020B0604030504040204" pitchFamily="50" charset="-128"/>
                        </a:rPr>
                        <a:t>（医薬基盤・健康栄養研究所、国立循環器病研究センター、大阪大学など）</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　・</a:t>
                      </a:r>
                      <a:r>
                        <a:rPr kumimoji="1" lang="zh-CN" altLang="en-US" sz="1050" dirty="0" smtClean="0">
                          <a:latin typeface="Meiryo UI" panose="020B0604030504040204" pitchFamily="50" charset="-128"/>
                          <a:ea typeface="Meiryo UI" panose="020B0604030504040204" pitchFamily="50" charset="-128"/>
                        </a:rPr>
                        <a:t>医薬品事業所数（全国２位）、医療機器事業所数（全国</a:t>
                      </a:r>
                      <a:r>
                        <a:rPr kumimoji="1" lang="ja-JP" altLang="en-US" sz="1050" dirty="0" smtClean="0">
                          <a:latin typeface="Meiryo UI" panose="020B0604030504040204" pitchFamily="50" charset="-128"/>
                          <a:ea typeface="Meiryo UI" panose="020B0604030504040204" pitchFamily="50" charset="-128"/>
                        </a:rPr>
                        <a:t>４</a:t>
                      </a:r>
                      <a:r>
                        <a:rPr kumimoji="1" lang="zh-CN" altLang="en-US" sz="1050" dirty="0" smtClean="0">
                          <a:latin typeface="Meiryo UI" panose="020B0604030504040204" pitchFamily="50" charset="-128"/>
                          <a:ea typeface="Meiryo UI" panose="020B0604030504040204" pitchFamily="50" charset="-128"/>
                        </a:rPr>
                        <a:t>位）</a:t>
                      </a:r>
                      <a:endParaRPr kumimoji="1" lang="en-US" altLang="ja-JP" sz="105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latin typeface="Meiryo UI" panose="020B0604030504040204" pitchFamily="50" charset="-128"/>
                          <a:ea typeface="Meiryo UI" panose="020B0604030504040204" pitchFamily="50" charset="-128"/>
                        </a:rPr>
                        <a:t>　・特区制度を活用した医薬品・医療機器等の開発に向けた支援等の環境整備</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■新エネルギー産業の集積</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b="0" dirty="0" smtClean="0">
                          <a:latin typeface="Meiryo UI" panose="020B0604030504040204" pitchFamily="50" charset="-128"/>
                          <a:ea typeface="Meiryo UI" panose="020B0604030504040204" pitchFamily="50" charset="-128"/>
                        </a:rPr>
                        <a:t>　・大阪・関西には、</a:t>
                      </a:r>
                      <a:r>
                        <a:rPr kumimoji="1" lang="ja-JP" altLang="en-US" sz="1050" b="1" dirty="0" smtClean="0">
                          <a:latin typeface="Meiryo UI" panose="020B0604030504040204" pitchFamily="50" charset="-128"/>
                          <a:ea typeface="Meiryo UI" panose="020B0604030504040204" pitchFamily="50" charset="-128"/>
                        </a:rPr>
                        <a:t>リチウムイオン電池等の生産拠点が多数立地</a:t>
                      </a:r>
                      <a:r>
                        <a:rPr kumimoji="1" lang="ja-JP" altLang="en-US" sz="1050" b="0" dirty="0" smtClean="0">
                          <a:latin typeface="Meiryo UI" panose="020B0604030504040204" pitchFamily="50" charset="-128"/>
                          <a:ea typeface="Meiryo UI" panose="020B0604030504040204" pitchFamily="50" charset="-128"/>
                        </a:rPr>
                        <a:t>。世界最大級の大型蓄電池システムの試験・評価施設が咲洲に開所。</a:t>
                      </a:r>
                      <a:endParaRPr kumimoji="1" lang="en-US" altLang="ja-JP" sz="1050" b="0" dirty="0" smtClean="0">
                        <a:latin typeface="Meiryo UI" panose="020B0604030504040204" pitchFamily="50" charset="-128"/>
                        <a:ea typeface="Meiryo UI" panose="020B0604030504040204" pitchFamily="50" charset="-128"/>
                      </a:endParaRPr>
                    </a:p>
                    <a:p>
                      <a:pPr>
                        <a:lnSpc>
                          <a:spcPts val="1500"/>
                        </a:lnSpc>
                      </a:pPr>
                      <a:r>
                        <a:rPr kumimoji="1" lang="ja-JP" altLang="en-US" sz="1050" b="0" dirty="0" smtClean="0">
                          <a:latin typeface="Meiryo UI" panose="020B0604030504040204" pitchFamily="50" charset="-128"/>
                          <a:ea typeface="Meiryo UI" panose="020B0604030504040204" pitchFamily="50" charset="-128"/>
                        </a:rPr>
                        <a:t>　・リチウムイオン電池の全国輸出金額における関西</a:t>
                      </a:r>
                      <a:r>
                        <a:rPr kumimoji="1" lang="en-US" altLang="ja-JP" sz="1050" b="0" dirty="0" smtClean="0">
                          <a:latin typeface="Meiryo UI" panose="020B0604030504040204" pitchFamily="50" charset="-128"/>
                          <a:ea typeface="Meiryo UI" panose="020B0604030504040204" pitchFamily="50" charset="-128"/>
                        </a:rPr>
                        <a:t>(2</a:t>
                      </a:r>
                      <a:r>
                        <a:rPr kumimoji="1" lang="ja-JP" altLang="en-US" sz="1050" b="0" dirty="0" smtClean="0">
                          <a:latin typeface="Meiryo UI" panose="020B0604030504040204" pitchFamily="50" charset="-128"/>
                          <a:ea typeface="Meiryo UI" panose="020B0604030504040204" pitchFamily="50" charset="-128"/>
                        </a:rPr>
                        <a:t>府</a:t>
                      </a:r>
                      <a:r>
                        <a:rPr kumimoji="1" lang="en-US" altLang="ja-JP" sz="1050" b="0" dirty="0" smtClean="0">
                          <a:latin typeface="Meiryo UI" panose="020B0604030504040204" pitchFamily="50" charset="-128"/>
                          <a:ea typeface="Meiryo UI" panose="020B0604030504040204" pitchFamily="50" charset="-128"/>
                        </a:rPr>
                        <a:t>4</a:t>
                      </a:r>
                      <a:r>
                        <a:rPr kumimoji="1" lang="ja-JP" altLang="en-US" sz="1050" b="0" dirty="0" smtClean="0">
                          <a:latin typeface="Meiryo UI" panose="020B0604030504040204" pitchFamily="50" charset="-128"/>
                          <a:ea typeface="Meiryo UI" panose="020B0604030504040204" pitchFamily="50" charset="-128"/>
                        </a:rPr>
                        <a:t>県</a:t>
                      </a:r>
                      <a:r>
                        <a:rPr kumimoji="1" lang="en-US" altLang="ja-JP" sz="1050" b="0" dirty="0" smtClean="0">
                          <a:latin typeface="Meiryo UI" panose="020B0604030504040204" pitchFamily="50" charset="-128"/>
                          <a:ea typeface="Meiryo UI" panose="020B0604030504040204" pitchFamily="50" charset="-128"/>
                        </a:rPr>
                        <a:t>)</a:t>
                      </a:r>
                      <a:r>
                        <a:rPr kumimoji="1" lang="ja-JP" altLang="en-US" sz="1050" b="0" dirty="0" smtClean="0">
                          <a:latin typeface="Meiryo UI" panose="020B0604030504040204" pitchFamily="50" charset="-128"/>
                          <a:ea typeface="Meiryo UI" panose="020B0604030504040204" pitchFamily="50" charset="-128"/>
                        </a:rPr>
                        <a:t>のシェアは</a:t>
                      </a:r>
                      <a:r>
                        <a:rPr kumimoji="1" lang="en-US" altLang="ja-JP" sz="1050" b="0" dirty="0" smtClean="0">
                          <a:latin typeface="Meiryo UI" panose="020B0604030504040204" pitchFamily="50" charset="-128"/>
                          <a:ea typeface="Meiryo UI" panose="020B0604030504040204" pitchFamily="50" charset="-128"/>
                        </a:rPr>
                        <a:t>70.1%(2019</a:t>
                      </a:r>
                      <a:r>
                        <a:rPr kumimoji="1" lang="ja-JP" altLang="en-US" sz="1050" b="0" dirty="0" smtClean="0">
                          <a:latin typeface="Meiryo UI" panose="020B0604030504040204" pitchFamily="50" charset="-128"/>
                          <a:ea typeface="Meiryo UI" panose="020B0604030504040204" pitchFamily="50" charset="-128"/>
                        </a:rPr>
                        <a:t>年</a:t>
                      </a:r>
                      <a:r>
                        <a:rPr kumimoji="1" lang="en-US" altLang="ja-JP" sz="1050" b="0" dirty="0" smtClean="0">
                          <a:latin typeface="Meiryo UI" panose="020B0604030504040204" pitchFamily="50" charset="-128"/>
                          <a:ea typeface="Meiryo UI" panose="020B0604030504040204" pitchFamily="50" charset="-128"/>
                        </a:rPr>
                        <a:t>)</a:t>
                      </a:r>
                    </a:p>
                    <a:p>
                      <a:pPr marL="127005" indent="-127005">
                        <a:lnSpc>
                          <a:spcPts val="1500"/>
                        </a:lnSpc>
                      </a:pPr>
                      <a:r>
                        <a:rPr kumimoji="1" lang="ja-JP" altLang="en-US" sz="1050" b="1" dirty="0" smtClean="0">
                          <a:latin typeface="Meiryo UI" panose="020B0604030504040204" pitchFamily="50" charset="-128"/>
                          <a:ea typeface="Meiryo UI" panose="020B0604030504040204" pitchFamily="50" charset="-128"/>
                        </a:rPr>
                        <a:t>■大学等の集積</a:t>
                      </a:r>
                      <a:endParaRPr kumimoji="1" lang="en-US" altLang="ja-JP" sz="1050" b="1" dirty="0" smtClean="0">
                        <a:latin typeface="Meiryo UI" panose="020B0604030504040204" pitchFamily="50" charset="-128"/>
                        <a:ea typeface="Meiryo UI" panose="020B0604030504040204" pitchFamily="50" charset="-128"/>
                      </a:endParaRPr>
                    </a:p>
                    <a:p>
                      <a:pPr marL="127005" marR="0" lvl="0" indent="-127005" algn="l" defTabSz="914400" rtl="0" eaLnBrk="1" fontAlgn="auto" latinLnBrk="0" hangingPunct="1">
                        <a:lnSpc>
                          <a:spcPts val="15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　・東京に次ぐ大学の集積（</a:t>
                      </a:r>
                      <a:r>
                        <a:rPr kumimoji="1" lang="en-US" altLang="ja-JP" sz="1050" b="0" dirty="0" smtClean="0">
                          <a:latin typeface="Meiryo UI" panose="020B0604030504040204" pitchFamily="50" charset="-128"/>
                          <a:ea typeface="Meiryo UI" panose="020B0604030504040204" pitchFamily="50" charset="-128"/>
                        </a:rPr>
                        <a:t>55</a:t>
                      </a:r>
                      <a:r>
                        <a:rPr kumimoji="1" lang="ja-JP" altLang="en-US" sz="1050" b="0" dirty="0" smtClean="0">
                          <a:latin typeface="Meiryo UI" panose="020B0604030504040204" pitchFamily="50" charset="-128"/>
                          <a:ea typeface="Meiryo UI" panose="020B0604030504040204" pitchFamily="50" charset="-128"/>
                        </a:rPr>
                        <a:t>校（</a:t>
                      </a:r>
                      <a:r>
                        <a:rPr kumimoji="1" lang="en-US" altLang="ja-JP" sz="1050" b="0" dirty="0" smtClean="0">
                          <a:latin typeface="Meiryo UI" panose="020B0604030504040204" pitchFamily="50" charset="-128"/>
                          <a:ea typeface="Meiryo UI" panose="020B0604030504040204" pitchFamily="50" charset="-128"/>
                        </a:rPr>
                        <a:t>H28</a:t>
                      </a:r>
                      <a:r>
                        <a:rPr kumimoji="1" lang="ja-JP" altLang="en-US" sz="1050" b="0" dirty="0" smtClean="0">
                          <a:latin typeface="Meiryo UI" panose="020B0604030504040204" pitchFamily="50" charset="-128"/>
                          <a:ea typeface="Meiryo UI" panose="020B0604030504040204" pitchFamily="50" charset="-128"/>
                        </a:rPr>
                        <a:t>））</a:t>
                      </a:r>
                      <a:endParaRPr kumimoji="1" lang="en-US" altLang="ja-JP" sz="1050" b="0"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b="0" dirty="0" smtClean="0">
                          <a:latin typeface="Meiryo UI" panose="020B0604030504040204" pitchFamily="50" charset="-128"/>
                          <a:ea typeface="Meiryo UI" panose="020B0604030504040204" pitchFamily="50" charset="-128"/>
                        </a:rPr>
                        <a:t>　・大阪府立大学と大阪市立大学の統合に向けた取組み。</a:t>
                      </a:r>
                      <a:endParaRPr kumimoji="1" lang="en-US" altLang="ja-JP" sz="1050" b="0"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b="0"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豊かな食文化、歴史的・文化的蓄積</a:t>
                      </a:r>
                      <a:endParaRPr kumimoji="1" lang="en-US" altLang="ja-JP" sz="1050" b="1" dirty="0" smtClean="0">
                        <a:latin typeface="Meiryo UI" panose="020B0604030504040204" pitchFamily="50" charset="-128"/>
                        <a:ea typeface="Meiryo UI" panose="020B0604030504040204" pitchFamily="50" charset="-128"/>
                      </a:endParaRPr>
                    </a:p>
                    <a:p>
                      <a:pPr marL="180975" indent="-180975">
                        <a:lnSpc>
                          <a:spcPts val="1500"/>
                        </a:lnSpc>
                      </a:pPr>
                      <a:r>
                        <a:rPr kumimoji="1" lang="ja-JP" altLang="en-US" sz="1050" dirty="0" smtClean="0">
                          <a:latin typeface="Meiryo UI" panose="020B0604030504040204" pitchFamily="50" charset="-128"/>
                          <a:ea typeface="Meiryo UI" panose="020B0604030504040204" pitchFamily="50" charset="-128"/>
                        </a:rPr>
                        <a:t>　・大阪の寺院数は、全国２位。また、大阪には国宝が</a:t>
                      </a:r>
                      <a:r>
                        <a:rPr kumimoji="1" lang="en-US" altLang="ja-JP" sz="1050" dirty="0" smtClean="0">
                          <a:latin typeface="Meiryo UI" panose="020B0604030504040204" pitchFamily="50" charset="-128"/>
                          <a:ea typeface="Meiryo UI" panose="020B0604030504040204" pitchFamily="50" charset="-128"/>
                        </a:rPr>
                        <a:t>62</a:t>
                      </a:r>
                      <a:r>
                        <a:rPr kumimoji="1" lang="ja-JP" altLang="en-US" sz="1050" dirty="0" smtClean="0">
                          <a:latin typeface="Meiryo UI" panose="020B0604030504040204" pitchFamily="50" charset="-128"/>
                          <a:ea typeface="Meiryo UI" panose="020B0604030504040204" pitchFamily="50" charset="-128"/>
                        </a:rPr>
                        <a:t>件（全国の約</a:t>
                      </a:r>
                      <a:r>
                        <a:rPr kumimoji="1" lang="en-US" altLang="ja-JP" sz="1050" dirty="0" smtClean="0">
                          <a:latin typeface="Meiryo UI" panose="020B0604030504040204" pitchFamily="50" charset="-128"/>
                          <a:ea typeface="Meiryo UI" panose="020B0604030504040204" pitchFamily="50" charset="-128"/>
                        </a:rPr>
                        <a:t>6</a:t>
                      </a:r>
                      <a:r>
                        <a:rPr kumimoji="1" lang="ja-JP" altLang="en-US" sz="1050" dirty="0" smtClean="0">
                          <a:latin typeface="Meiryo UI" panose="020B0604030504040204" pitchFamily="50" charset="-128"/>
                          <a:ea typeface="Meiryo UI" panose="020B0604030504040204" pitchFamily="50" charset="-128"/>
                        </a:rPr>
                        <a:t>％）、重要文化財が</a:t>
                      </a:r>
                      <a:r>
                        <a:rPr kumimoji="1" lang="en-US" altLang="ja-JP" sz="1050" dirty="0" smtClean="0">
                          <a:latin typeface="Meiryo UI" panose="020B0604030504040204" pitchFamily="50" charset="-128"/>
                          <a:ea typeface="Meiryo UI" panose="020B0604030504040204" pitchFamily="50" charset="-128"/>
                        </a:rPr>
                        <a:t>615</a:t>
                      </a:r>
                      <a:r>
                        <a:rPr kumimoji="1" lang="ja-JP" altLang="en-US" sz="1050" dirty="0" smtClean="0">
                          <a:latin typeface="Meiryo UI" panose="020B0604030504040204" pitchFamily="50" charset="-128"/>
                          <a:ea typeface="Meiryo UI" panose="020B0604030504040204" pitchFamily="50" charset="-128"/>
                        </a:rPr>
                        <a:t>件（全国の約</a:t>
                      </a:r>
                      <a:r>
                        <a:rPr kumimoji="1" lang="en-US" altLang="ja-JP" sz="1050" dirty="0" smtClean="0">
                          <a:latin typeface="Meiryo UI" panose="020B0604030504040204" pitchFamily="50" charset="-128"/>
                          <a:ea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rPr>
                        <a:t>％）が存在。さらに</a:t>
                      </a:r>
                      <a:r>
                        <a:rPr kumimoji="1" lang="ja-JP" altLang="en-US" sz="1050" b="1" dirty="0" smtClean="0">
                          <a:latin typeface="Meiryo UI" panose="020B0604030504040204" pitchFamily="50" charset="-128"/>
                          <a:ea typeface="Meiryo UI" panose="020B0604030504040204" pitchFamily="50" charset="-128"/>
                        </a:rPr>
                        <a:t>百舌鳥・古市古墳群が世界遺産登録</a:t>
                      </a:r>
                      <a:r>
                        <a:rPr kumimoji="1" lang="ja-JP" altLang="en-US" sz="1050" dirty="0" smtClean="0">
                          <a:latin typeface="Meiryo UI" panose="020B0604030504040204" pitchFamily="50" charset="-128"/>
                          <a:ea typeface="Meiryo UI" panose="020B0604030504040204" pitchFamily="50" charset="-128"/>
                        </a:rPr>
                        <a:t>など、歴史的・文化的遺産が豊富。</a:t>
                      </a:r>
                      <a:endParaRPr kumimoji="1" lang="en-US" altLang="ja-JP" sz="105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1"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・歴史的な資産にくわえ、</a:t>
                      </a:r>
                      <a:r>
                        <a:rPr kumimoji="1" lang="ja-JP" altLang="en-US" sz="1050" b="1" dirty="0" smtClean="0">
                          <a:latin typeface="Meiryo UI" panose="020B0604030504040204" pitchFamily="50" charset="-128"/>
                          <a:ea typeface="Meiryo UI" panose="020B0604030504040204" pitchFamily="50" charset="-128"/>
                        </a:rPr>
                        <a:t>伝統芸能、最新のエンターテインメント、豊かな食文化など多彩な都市魅力</a:t>
                      </a:r>
                      <a:r>
                        <a:rPr kumimoji="1" lang="ja-JP" altLang="en-US" sz="1050" dirty="0" smtClean="0">
                          <a:latin typeface="Meiryo UI" panose="020B0604030504040204" pitchFamily="50" charset="-128"/>
                          <a:ea typeface="Meiryo UI" panose="020B0604030504040204" pitchFamily="50" charset="-128"/>
                        </a:rPr>
                        <a:t>を有している。</a:t>
                      </a:r>
                      <a:r>
                        <a:rPr kumimoji="1" lang="ja-JP" altLang="en-US" sz="1050" b="1" dirty="0" smtClean="0">
                          <a:latin typeface="Meiryo UI" panose="020B0604030504040204" pitchFamily="50" charset="-128"/>
                          <a:ea typeface="Meiryo UI" panose="020B0604030504040204" pitchFamily="50" charset="-128"/>
                        </a:rPr>
                        <a:t>ＩＲの立地に向けた取組を推進。</a:t>
                      </a:r>
                      <a:endParaRPr kumimoji="1" lang="en-US" altLang="ja-JP" sz="1050" b="1"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b="1" dirty="0" smtClean="0">
                          <a:latin typeface="Meiryo UI" panose="020B0604030504040204" pitchFamily="50" charset="-128"/>
                          <a:ea typeface="Meiryo UI" panose="020B0604030504040204" pitchFamily="50" charset="-128"/>
                        </a:rPr>
                        <a:t>■交通インフラの充実</a:t>
                      </a:r>
                      <a:endParaRPr kumimoji="1" lang="en-US" altLang="ja-JP" sz="1050" b="1"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050" dirty="0" smtClean="0">
                          <a:latin typeface="Meiryo UI" panose="020B0604030504040204" pitchFamily="50" charset="-128"/>
                          <a:ea typeface="Meiryo UI" panose="020B0604030504040204" pitchFamily="50" charset="-128"/>
                        </a:rPr>
                        <a:t>　・我が国初の完全</a:t>
                      </a:r>
                      <a:r>
                        <a:rPr kumimoji="1" lang="ja-JP" altLang="en-US" sz="1050" b="1" dirty="0" smtClean="0">
                          <a:latin typeface="Meiryo UI" panose="020B0604030504040204" pitchFamily="50" charset="-128"/>
                          <a:ea typeface="Meiryo UI" panose="020B0604030504040204" pitchFamily="50" charset="-128"/>
                        </a:rPr>
                        <a:t>２４時間空港である関西国際空港や国際コンテナ戦略港湾に指定されている阪神港</a:t>
                      </a:r>
                      <a:r>
                        <a:rPr kumimoji="1" lang="ja-JP" altLang="en-US" sz="1050" dirty="0" smtClean="0">
                          <a:latin typeface="Meiryo UI" panose="020B0604030504040204" pitchFamily="50" charset="-128"/>
                          <a:ea typeface="Meiryo UI" panose="020B0604030504040204" pitchFamily="50" charset="-128"/>
                        </a:rPr>
                        <a:t>などの国際インフラを備えている。</a:t>
                      </a:r>
                      <a:endParaRPr kumimoji="1" lang="en-US" altLang="ja-JP" sz="105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050" dirty="0" smtClean="0">
                          <a:latin typeface="Meiryo UI" panose="020B0604030504040204" pitchFamily="50" charset="-128"/>
                          <a:ea typeface="Meiryo UI" panose="020B0604030504040204" pitchFamily="50" charset="-128"/>
                        </a:rPr>
                        <a:t>　・都心を中心に放射状に延びる鉄道網が整備されており、大阪市の駅密度は日本一高く、</a:t>
                      </a:r>
                      <a:r>
                        <a:rPr kumimoji="1" lang="ja-JP" altLang="en-US" sz="1050" b="1" dirty="0" smtClean="0">
                          <a:latin typeface="Meiryo UI" panose="020B0604030504040204" pitchFamily="50" charset="-128"/>
                          <a:ea typeface="Meiryo UI" panose="020B0604030504040204" pitchFamily="50" charset="-128"/>
                        </a:rPr>
                        <a:t>高密度な鉄道網</a:t>
                      </a:r>
                      <a:r>
                        <a:rPr kumimoji="1" lang="ja-JP" altLang="en-US" sz="1050" dirty="0" smtClean="0">
                          <a:latin typeface="Meiryo UI" panose="020B0604030504040204" pitchFamily="50" charset="-128"/>
                          <a:ea typeface="Meiryo UI" panose="020B0604030504040204" pitchFamily="50" charset="-128"/>
                        </a:rPr>
                        <a:t>を有している。</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■災害対応力</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・阪神・淡路大震災や大阪北部地震、台風等の</a:t>
                      </a:r>
                      <a:r>
                        <a:rPr kumimoji="1" lang="ja-JP" altLang="en-US" sz="1050" b="1" dirty="0" smtClean="0">
                          <a:latin typeface="Meiryo UI" panose="020B0604030504040204" pitchFamily="50" charset="-128"/>
                          <a:ea typeface="Meiryo UI" panose="020B0604030504040204" pitchFamily="50" charset="-128"/>
                        </a:rPr>
                        <a:t>災害の教訓</a:t>
                      </a:r>
                      <a:r>
                        <a:rPr kumimoji="1" lang="ja-JP" altLang="en-US" sz="1050" dirty="0" smtClean="0">
                          <a:latin typeface="Meiryo UI" panose="020B0604030504040204" pitchFamily="50" charset="-128"/>
                          <a:ea typeface="Meiryo UI" panose="020B0604030504040204" pitchFamily="50" charset="-128"/>
                        </a:rPr>
                        <a:t>。南海トラフ等地震に対する防潮堤の液状化や水門耐震など対策を</a:t>
                      </a:r>
                      <a:r>
                        <a:rPr kumimoji="1" lang="en-US" altLang="ja-JP" sz="1050" dirty="0" smtClean="0">
                          <a:latin typeface="Meiryo UI" panose="020B0604030504040204" pitchFamily="50" charset="-128"/>
                          <a:ea typeface="Meiryo UI" panose="020B0604030504040204" pitchFamily="50" charset="-128"/>
                        </a:rPr>
                        <a:t>2023</a:t>
                      </a:r>
                      <a:r>
                        <a:rPr kumimoji="1" lang="ja-JP" altLang="en-US" sz="1050" dirty="0" smtClean="0">
                          <a:latin typeface="Meiryo UI" panose="020B0604030504040204" pitchFamily="50" charset="-128"/>
                          <a:ea typeface="Meiryo UI" panose="020B0604030504040204" pitchFamily="50" charset="-128"/>
                        </a:rPr>
                        <a:t>年度までに実施。</a:t>
                      </a:r>
                      <a:endParaRPr kumimoji="1" lang="en-US" altLang="ja-JP" sz="1050"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b="1" dirty="0" smtClean="0">
                          <a:latin typeface="Meiryo UI" panose="020B0604030504040204" pitchFamily="50" charset="-128"/>
                          <a:ea typeface="Meiryo UI" panose="020B0604030504040204" pitchFamily="50" charset="-128"/>
                        </a:rPr>
                        <a:t>■海外からの留学生</a:t>
                      </a:r>
                      <a:endParaRPr kumimoji="1" lang="en-US" altLang="ja-JP" sz="1050" b="1" dirty="0" smtClean="0">
                        <a:latin typeface="Meiryo UI" panose="020B0604030504040204" pitchFamily="50" charset="-128"/>
                        <a:ea typeface="Meiryo UI" panose="020B0604030504040204" pitchFamily="50" charset="-128"/>
                      </a:endParaRPr>
                    </a:p>
                    <a:p>
                      <a:pPr marL="127005" indent="-127005">
                        <a:lnSpc>
                          <a:spcPts val="1500"/>
                        </a:lnSpc>
                      </a:pPr>
                      <a:r>
                        <a:rPr kumimoji="1" lang="ja-JP" altLang="en-US" sz="1050" b="0" dirty="0" smtClean="0">
                          <a:latin typeface="Meiryo UI" panose="020B0604030504040204" pitchFamily="50" charset="-128"/>
                          <a:ea typeface="Meiryo UI" panose="020B0604030504040204" pitchFamily="50" charset="-128"/>
                        </a:rPr>
                        <a:t>　・高等教育機関受入の留学生数は全国２位。近年、ベトナムからの留学生を中心に増加。</a:t>
                      </a:r>
                      <a:endParaRPr kumimoji="1" lang="en-US" altLang="ja-JP" sz="1050" b="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1" dirty="0" smtClean="0">
                          <a:latin typeface="Meiryo UI" panose="020B0604030504040204" pitchFamily="50" charset="-128"/>
                          <a:ea typeface="Meiryo UI" panose="020B0604030504040204" pitchFamily="50" charset="-128"/>
                        </a:rPr>
                        <a:t>■気質・府民意識</a:t>
                      </a:r>
                      <a:endParaRPr kumimoji="1" lang="en-US" altLang="ja-JP" sz="1050" b="1"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0" dirty="0" smtClean="0">
                          <a:latin typeface="Meiryo UI" panose="020B0604030504040204" pitchFamily="50" charset="-128"/>
                          <a:ea typeface="Meiryo UI" panose="020B0604030504040204" pitchFamily="50" charset="-128"/>
                        </a:rPr>
                        <a:t>　・寛容性に富み、進取の気質を持つ。歴史的に社会貢献の精神も持つ。</a:t>
                      </a:r>
                      <a:endParaRPr kumimoji="1" lang="en-US" altLang="ja-JP" sz="1050" b="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533143"/>
                  </a:ext>
                </a:extLst>
              </a:tr>
            </a:tbl>
          </a:graphicData>
        </a:graphic>
      </p:graphicFrame>
      <p:sp>
        <p:nvSpPr>
          <p:cNvPr id="6" name="角丸四角形 5"/>
          <p:cNvSpPr/>
          <p:nvPr/>
        </p:nvSpPr>
        <p:spPr>
          <a:xfrm>
            <a:off x="7435516" y="16650"/>
            <a:ext cx="2628546" cy="3755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50" b="1" dirty="0" smtClean="0">
                <a:solidFill>
                  <a:schemeClr val="bg1"/>
                </a:solidFill>
                <a:latin typeface="Meiryo UI" panose="020B0604030504040204" pitchFamily="50" charset="-128"/>
                <a:ea typeface="Meiryo UI" panose="020B0604030504040204" pitchFamily="50" charset="-128"/>
              </a:rPr>
              <a:t>※</a:t>
            </a:r>
            <a:r>
              <a:rPr kumimoji="1" lang="ja-JP" altLang="en-US" sz="1050" b="1" dirty="0" smtClean="0">
                <a:solidFill>
                  <a:schemeClr val="bg1"/>
                </a:solidFill>
                <a:latin typeface="Meiryo UI" panose="020B0604030504040204" pitchFamily="50" charset="-128"/>
                <a:ea typeface="Meiryo UI" panose="020B0604030504040204" pitchFamily="50" charset="-128"/>
              </a:rPr>
              <a:t>主に国内的な分析であり、</a:t>
            </a:r>
            <a:endParaRPr kumimoji="1" lang="en-US" altLang="ja-JP" sz="1050" b="1" dirty="0" smtClean="0">
              <a:solidFill>
                <a:schemeClr val="bg1"/>
              </a:solidFill>
              <a:latin typeface="Meiryo UI" panose="020B0604030504040204" pitchFamily="50" charset="-128"/>
              <a:ea typeface="Meiryo UI" panose="020B0604030504040204" pitchFamily="50" charset="-128"/>
            </a:endParaRPr>
          </a:p>
          <a:p>
            <a:r>
              <a:rPr kumimoji="1" lang="ja-JP" altLang="en-US" sz="1050" b="1" dirty="0">
                <a:solidFill>
                  <a:schemeClr val="bg1"/>
                </a:solidFill>
                <a:latin typeface="Meiryo UI" panose="020B0604030504040204" pitchFamily="50" charset="-128"/>
                <a:ea typeface="Meiryo UI" panose="020B0604030504040204" pitchFamily="50" charset="-128"/>
              </a:rPr>
              <a:t>　</a:t>
            </a:r>
            <a:r>
              <a:rPr kumimoji="1" lang="ja-JP" altLang="en-US" sz="1050" b="1" dirty="0" smtClean="0">
                <a:solidFill>
                  <a:schemeClr val="bg1"/>
                </a:solidFill>
                <a:latin typeface="Meiryo UI" panose="020B0604030504040204" pitchFamily="50" charset="-128"/>
                <a:ea typeface="Meiryo UI" panose="020B0604030504040204" pitchFamily="50" charset="-128"/>
              </a:rPr>
              <a:t>　今後、国際的な観点での分析も検討</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58563" y="570996"/>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・これまでの「現在の大阪の位置・ポテンシャル」で述べてきた内容を中心に「強み・弱み」として整理。</a:t>
            </a:r>
            <a:endParaRPr kumimoji="1" lang="ja-JP" altLang="en-US" sz="1400" dirty="0">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ポテンシャル（９）大阪の強みと弱み</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128</a:t>
            </a:r>
          </a:p>
        </p:txBody>
      </p:sp>
    </p:spTree>
    <p:extLst>
      <p:ext uri="{BB962C8B-B14F-4D97-AF65-F5344CB8AC3E}">
        <p14:creationId xmlns:p14="http://schemas.microsoft.com/office/powerpoint/2010/main" val="9499666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4168692677"/>
              </p:ext>
            </p:extLst>
          </p:nvPr>
        </p:nvGraphicFramePr>
        <p:xfrm>
          <a:off x="131669" y="529155"/>
          <a:ext cx="9642662" cy="6088380"/>
        </p:xfrm>
        <a:graphic>
          <a:graphicData uri="http://schemas.openxmlformats.org/drawingml/2006/table">
            <a:tbl>
              <a:tblPr firstRow="1" bandRow="1">
                <a:tableStyleId>{5C22544A-7EE6-4342-B048-85BDC9FD1C3A}</a:tableStyleId>
              </a:tblPr>
              <a:tblGrid>
                <a:gridCol w="9642662">
                  <a:extLst>
                    <a:ext uri="{9D8B030D-6E8A-4147-A177-3AD203B41FA5}">
                      <a16:colId xmlns:a16="http://schemas.microsoft.com/office/drawing/2014/main" val="3654486749"/>
                    </a:ext>
                  </a:extLst>
                </a:gridCol>
              </a:tblGrid>
              <a:tr h="201808">
                <a:tc>
                  <a:txBody>
                    <a:bodyPr/>
                    <a:lstStyle/>
                    <a:p>
                      <a:pPr algn="ctr">
                        <a:lnSpc>
                          <a:spcPts val="1500"/>
                        </a:lnSpc>
                      </a:pPr>
                      <a:r>
                        <a:rPr kumimoji="1" lang="ja-JP" altLang="en-US" sz="1400" dirty="0" smtClean="0">
                          <a:latin typeface="Meiryo UI" panose="020B0604030504040204" pitchFamily="50" charset="-128"/>
                          <a:ea typeface="Meiryo UI" panose="020B0604030504040204" pitchFamily="50" charset="-128"/>
                        </a:rPr>
                        <a:t>弱　　み</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032947"/>
                  </a:ext>
                </a:extLst>
              </a:tr>
              <a:tr h="0">
                <a:tc>
                  <a:txBody>
                    <a:bodyPr/>
                    <a:lstStyle/>
                    <a:p>
                      <a:pPr>
                        <a:lnSpc>
                          <a:spcPts val="1500"/>
                        </a:lnSpc>
                      </a:pPr>
                      <a:r>
                        <a:rPr kumimoji="1" lang="ja-JP" altLang="en-US" sz="1050" b="1" dirty="0" smtClean="0">
                          <a:latin typeface="Meiryo UI" panose="020B0604030504040204" pitchFamily="50" charset="-128"/>
                          <a:ea typeface="Meiryo UI" panose="020B0604030504040204" pitchFamily="50" charset="-128"/>
                        </a:rPr>
                        <a:t>□東京一極集中</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　</a:t>
                      </a:r>
                      <a:r>
                        <a:rPr kumimoji="1" lang="ja-JP" altLang="en-US" sz="1050" b="0" dirty="0" smtClean="0">
                          <a:latin typeface="Meiryo UI" panose="020B0604030504040204" pitchFamily="50" charset="-128"/>
                          <a:ea typeface="Meiryo UI" panose="020B0604030504040204" pitchFamily="50" charset="-128"/>
                        </a:rPr>
                        <a:t>・飛行機や新幹線による東京への大幅な移動時間の短縮や、グローバル化の進展などによって東京への一極集中が進んだ。</a:t>
                      </a:r>
                      <a:endParaRPr kumimoji="1" lang="en-US" altLang="ja-JP" sz="1050" b="0" dirty="0" smtClean="0">
                        <a:latin typeface="Meiryo UI" panose="020B0604030504040204" pitchFamily="50" charset="-128"/>
                        <a:ea typeface="Meiryo UI" panose="020B0604030504040204" pitchFamily="50" charset="-128"/>
                      </a:endParaRPr>
                    </a:p>
                    <a:p>
                      <a:pPr>
                        <a:lnSpc>
                          <a:spcPts val="1500"/>
                        </a:lnSpc>
                      </a:pPr>
                      <a:r>
                        <a:rPr kumimoji="1" lang="ja-JP" altLang="en-US" sz="1050" b="0" dirty="0" smtClean="0">
                          <a:latin typeface="Meiryo UI" panose="020B0604030504040204" pitchFamily="50" charset="-128"/>
                          <a:ea typeface="Meiryo UI" panose="020B0604030504040204" pitchFamily="50" charset="-128"/>
                        </a:rPr>
                        <a:t>　　→人口流出に加え、本社機能、企業の研究開発機能、主要メデイア等の情報発信機、文化創造活動等</a:t>
                      </a:r>
                      <a:endParaRPr kumimoji="1" lang="en-US" altLang="ja-JP" sz="1050" b="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□さらなるイノベーションの促進</a:t>
                      </a:r>
                      <a:endParaRPr kumimoji="1" lang="en-US" altLang="ja-JP" sz="1050" b="1"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latin typeface="Meiryo UI" panose="020B0604030504040204" pitchFamily="50" charset="-128"/>
                          <a:ea typeface="Meiryo UI" panose="020B0604030504040204" pitchFamily="50" charset="-128"/>
                        </a:rPr>
                        <a:t>　・国際特許出願件数が、東京に次いで全国２番目であるが、</a:t>
                      </a:r>
                      <a:r>
                        <a:rPr kumimoji="1" lang="ja-JP" altLang="en-US" sz="1050" b="0" dirty="0" smtClean="0">
                          <a:latin typeface="Meiryo UI" panose="020B0604030504040204" pitchFamily="50" charset="-128"/>
                          <a:ea typeface="Meiryo UI" panose="020B0604030504040204" pitchFamily="50" charset="-128"/>
                        </a:rPr>
                        <a:t>東京とは出願件数に大きな開き。経年で見ても伸び悩んでいる状況。</a:t>
                      </a:r>
                      <a:endParaRPr kumimoji="1" lang="en-US" altLang="ja-JP" sz="1050" b="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0" dirty="0" smtClean="0">
                          <a:latin typeface="Meiryo UI" panose="020B0604030504040204" pitchFamily="50" charset="-128"/>
                          <a:ea typeface="Meiryo UI" panose="020B0604030504040204" pitchFamily="50" charset="-128"/>
                        </a:rPr>
                        <a:t>　・府内企業の研究開発に係る投資は弱含み。</a:t>
                      </a:r>
                      <a:endParaRPr kumimoji="1" lang="en-US" altLang="ja-JP" sz="1050" b="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□女性、高齢者、</a:t>
                      </a:r>
                      <a:r>
                        <a:rPr kumimoji="1" lang="ja-JP" altLang="en-US" sz="1050" b="1" dirty="0" err="1" smtClean="0">
                          <a:latin typeface="Meiryo UI" panose="020B0604030504040204" pitchFamily="50" charset="-128"/>
                          <a:ea typeface="Meiryo UI" panose="020B0604030504040204" pitchFamily="50" charset="-128"/>
                        </a:rPr>
                        <a:t>障がい</a:t>
                      </a:r>
                      <a:r>
                        <a:rPr kumimoji="1" lang="ja-JP" altLang="en-US" sz="1050" b="1" dirty="0" smtClean="0">
                          <a:latin typeface="Meiryo UI" panose="020B0604030504040204" pitchFamily="50" charset="-128"/>
                          <a:ea typeface="Meiryo UI" panose="020B0604030504040204" pitchFamily="50" charset="-128"/>
                        </a:rPr>
                        <a:t>者の低い就業率</a:t>
                      </a:r>
                      <a:endParaRPr kumimoji="1" lang="en-US" altLang="ja-JP" sz="1050" b="1"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latin typeface="Meiryo UI" panose="020B0604030504040204" pitchFamily="50" charset="-128"/>
                          <a:ea typeface="Meiryo UI" panose="020B0604030504040204" pitchFamily="50" charset="-128"/>
                        </a:rPr>
                        <a:t>　・女性や高齢者の就業率は、近年上昇しているものの、依然として、全国平均を下回っている状況。</a:t>
                      </a:r>
                      <a:endParaRPr kumimoji="1" lang="en-US" altLang="ja-JP" sz="105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latin typeface="Meiryo UI" panose="020B0604030504040204" pitchFamily="50" charset="-128"/>
                          <a:ea typeface="Meiryo UI" panose="020B0604030504040204" pitchFamily="50" charset="-128"/>
                        </a:rPr>
                        <a:t>　・</a:t>
                      </a:r>
                      <a:r>
                        <a:rPr kumimoji="1" lang="ja-JP" altLang="en-US" sz="1050" dirty="0" err="1" smtClean="0">
                          <a:latin typeface="Meiryo UI" panose="020B0604030504040204" pitchFamily="50" charset="-128"/>
                          <a:ea typeface="Meiryo UI" panose="020B0604030504040204" pitchFamily="50" charset="-128"/>
                        </a:rPr>
                        <a:t>障がい</a:t>
                      </a:r>
                      <a:r>
                        <a:rPr kumimoji="1" lang="ja-JP" altLang="en-US" sz="1050" dirty="0" smtClean="0">
                          <a:latin typeface="Meiryo UI" panose="020B0604030504040204" pitchFamily="50" charset="-128"/>
                          <a:ea typeface="Meiryo UI" panose="020B0604030504040204" pitchFamily="50" charset="-128"/>
                        </a:rPr>
                        <a:t>者雇用については、法定雇用率達成企業の割合は増加しているものの、全国平均を下回る状況。障がい者実雇用率も同様の状況。</a:t>
                      </a:r>
                      <a:endParaRPr kumimoji="1" lang="en-US" altLang="ja-JP" sz="105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1" dirty="0" smtClean="0">
                          <a:solidFill>
                            <a:schemeClr val="tx1"/>
                          </a:solidFill>
                          <a:latin typeface="Meiryo UI" panose="020B0604030504040204" pitchFamily="50" charset="-128"/>
                          <a:ea typeface="Meiryo UI" panose="020B0604030504040204" pitchFamily="50" charset="-128"/>
                        </a:rPr>
                        <a:t>□非正規労働者の割合や可処分所得の減少</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solidFill>
                            <a:schemeClr val="tx1"/>
                          </a:solidFill>
                          <a:latin typeface="Meiryo UI" panose="020B0604030504040204" pitchFamily="50" charset="-128"/>
                          <a:ea typeface="Meiryo UI" panose="020B0604030504040204" pitchFamily="50" charset="-128"/>
                        </a:rPr>
                        <a:t>　・非正規の全体の割合は、３割を超えており、全国によりも高い状況。</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solidFill>
                            <a:schemeClr val="tx1"/>
                          </a:solidFill>
                          <a:latin typeface="Meiryo UI" panose="020B0604030504040204" pitchFamily="50" charset="-128"/>
                          <a:ea typeface="Meiryo UI" panose="020B0604030504040204" pitchFamily="50" charset="-128"/>
                        </a:rPr>
                        <a:t>　・府民一人あたりの雇用者報酬は、全国的に高い位置にあるが、一人あたりの府民所得をみると、全国７</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９位で推移しているが、近年、一人あたりの可処分所得は減少傾向。</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1" dirty="0" smtClean="0">
                          <a:latin typeface="Meiryo UI" panose="020B0604030504040204" pitchFamily="50" charset="-128"/>
                          <a:ea typeface="Meiryo UI" panose="020B0604030504040204" pitchFamily="50" charset="-128"/>
                        </a:rPr>
                        <a:t>□平均寿命と健康寿命</a:t>
                      </a:r>
                      <a:endParaRPr kumimoji="1" lang="en-US" altLang="ja-JP" sz="1050" b="1"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latin typeface="Meiryo UI" panose="020B0604030504040204" pitchFamily="50" charset="-128"/>
                          <a:ea typeface="Meiryo UI" panose="020B0604030504040204" pitchFamily="50" charset="-128"/>
                        </a:rPr>
                        <a:t>　・平均寿命、健康寿命ともに、男女ともに全国平均を下回る状況。</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□教育の充実</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・「全国学力・学習状況調査」の結果については、改善傾向にあるものの、依然として全国平均を下回っている教科がある状況。</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□治安</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・全刑法犯の認知件数は過去最多であった平成</a:t>
                      </a:r>
                      <a:r>
                        <a:rPr kumimoji="1" lang="en-US" altLang="ja-JP" sz="1050" dirty="0" smtClean="0">
                          <a:solidFill>
                            <a:schemeClr val="tx1"/>
                          </a:solidFill>
                          <a:latin typeface="Meiryo UI" panose="020B0604030504040204" pitchFamily="50" charset="-128"/>
                          <a:ea typeface="Meiryo UI" panose="020B0604030504040204" pitchFamily="50" charset="-128"/>
                        </a:rPr>
                        <a:t>13</a:t>
                      </a:r>
                      <a:r>
                        <a:rPr kumimoji="1" lang="ja-JP" altLang="en-US" sz="1050" dirty="0" smtClean="0">
                          <a:solidFill>
                            <a:schemeClr val="tx1"/>
                          </a:solidFill>
                          <a:latin typeface="Meiryo UI" panose="020B0604030504040204" pitchFamily="50" charset="-128"/>
                          <a:ea typeface="Meiryo UI" panose="020B0604030504040204" pitchFamily="50" charset="-128"/>
                        </a:rPr>
                        <a:t>年から着実に減少しているものの、人口</a:t>
                      </a:r>
                      <a:r>
                        <a:rPr kumimoji="1" lang="en-US" altLang="ja-JP" sz="1050" dirty="0" smtClean="0">
                          <a:solidFill>
                            <a:schemeClr val="tx1"/>
                          </a:solidFill>
                          <a:latin typeface="Meiryo UI" panose="020B0604030504040204" pitchFamily="50" charset="-128"/>
                          <a:ea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rPr>
                        <a:t>万人当たりの認知件数では依然として全国ワースト１</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b="1" dirty="0" smtClean="0">
                          <a:latin typeface="Meiryo UI" panose="020B0604030504040204" pitchFamily="50" charset="-128"/>
                          <a:ea typeface="Meiryo UI" panose="020B0604030504040204" pitchFamily="50" charset="-128"/>
                        </a:rPr>
                        <a:t>□インフラの老朽化、空家の増加、密集市街地</a:t>
                      </a:r>
                      <a:endParaRPr kumimoji="1" lang="en-US" altLang="ja-JP" sz="1050" b="1"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050" dirty="0" smtClean="0">
                          <a:latin typeface="Meiryo UI" panose="020B0604030504040204" pitchFamily="50" charset="-128"/>
                          <a:ea typeface="Meiryo UI" panose="020B0604030504040204" pitchFamily="50" charset="-128"/>
                        </a:rPr>
                        <a:t>　・高度経済成長期以降に整備された老朽化の進んだインフラが増加。</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・過去</a:t>
                      </a:r>
                      <a:r>
                        <a:rPr kumimoji="1" lang="en-US" altLang="ja-JP" sz="1050" dirty="0" smtClean="0">
                          <a:latin typeface="Meiryo UI" panose="020B0604030504040204" pitchFamily="50" charset="-128"/>
                          <a:ea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rPr>
                        <a:t>年間で、空家率が約</a:t>
                      </a:r>
                      <a:r>
                        <a:rPr kumimoji="1" lang="en-US" altLang="ja-JP" sz="1050" dirty="0" smtClean="0">
                          <a:latin typeface="Meiryo UI" panose="020B0604030504040204" pitchFamily="50" charset="-128"/>
                          <a:ea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rPr>
                        <a:t>倍に増加（</a:t>
                      </a:r>
                      <a:r>
                        <a:rPr kumimoji="1" lang="en-US" altLang="ja-JP" sz="1050" dirty="0" smtClean="0">
                          <a:latin typeface="Meiryo UI" panose="020B0604030504040204" pitchFamily="50" charset="-128"/>
                          <a:ea typeface="Meiryo UI" panose="020B0604030504040204" pitchFamily="50" charset="-128"/>
                        </a:rPr>
                        <a:t>2018</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15.2%</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・「地震時等に著しく危険な密集市街地」が全国最大規模</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□都市におけるみどり不足</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・大阪府の人口</a:t>
                      </a:r>
                      <a:r>
                        <a:rPr kumimoji="1" lang="en-US" altLang="ja-JP" sz="1050" dirty="0" smtClean="0">
                          <a:latin typeface="Meiryo UI" panose="020B0604030504040204" pitchFamily="50" charset="-128"/>
                          <a:ea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rPr>
                        <a:t>人あたりの都市公園面積（</a:t>
                      </a:r>
                      <a:r>
                        <a:rPr kumimoji="1" lang="en-US" altLang="ja-JP" sz="1050" dirty="0" smtClean="0">
                          <a:latin typeface="Meiryo UI" panose="020B0604030504040204" pitchFamily="50" charset="-128"/>
                          <a:ea typeface="Meiryo UI" panose="020B0604030504040204" pitchFamily="50" charset="-128"/>
                        </a:rPr>
                        <a:t>5.8</a:t>
                      </a:r>
                      <a:r>
                        <a:rPr kumimoji="1" lang="ja-JP" altLang="en-US" sz="1050" dirty="0" smtClean="0">
                          <a:latin typeface="Meiryo UI" panose="020B0604030504040204" pitchFamily="50" charset="-128"/>
                          <a:ea typeface="Meiryo UI" panose="020B0604030504040204" pitchFamily="50" charset="-128"/>
                        </a:rPr>
                        <a:t>㎡／人）は全国最下位。これは世界の大都市（ロンドン、パリ、ニューヨーク）の半分以下。</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□国際化への対応（国際会議、外国人の受入環境）</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・外国人と地域住民がともに暮らし、支え合う共生社会づくりが求められている。</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・新たな在留資格「特定技能」では、今後</a:t>
                      </a:r>
                      <a:r>
                        <a:rPr kumimoji="1" lang="en-US" altLang="ja-JP" sz="1050" dirty="0" smtClean="0">
                          <a:latin typeface="Meiryo UI" panose="020B0604030504040204" pitchFamily="50" charset="-128"/>
                          <a:ea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rPr>
                        <a:t>年間で、全国で最大</a:t>
                      </a:r>
                      <a:r>
                        <a:rPr kumimoji="1" lang="en-US" altLang="ja-JP" sz="1050" dirty="0" smtClean="0">
                          <a:latin typeface="Meiryo UI" panose="020B0604030504040204" pitchFamily="50" charset="-128"/>
                          <a:ea typeface="Meiryo UI" panose="020B0604030504040204" pitchFamily="50" charset="-128"/>
                        </a:rPr>
                        <a:t>345,150</a:t>
                      </a:r>
                      <a:r>
                        <a:rPr kumimoji="1" lang="ja-JP" altLang="en-US" sz="1050" dirty="0" smtClean="0">
                          <a:latin typeface="Meiryo UI" panose="020B0604030504040204" pitchFamily="50" charset="-128"/>
                          <a:ea typeface="Meiryo UI" panose="020B0604030504040204" pitchFamily="50" charset="-128"/>
                        </a:rPr>
                        <a:t>人（府は</a:t>
                      </a:r>
                      <a:r>
                        <a:rPr kumimoji="1" lang="en-US" altLang="ja-JP" sz="1050" dirty="0" smtClean="0">
                          <a:latin typeface="Meiryo UI" panose="020B0604030504040204" pitchFamily="50" charset="-128"/>
                          <a:ea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rPr>
                        <a:t>万人程度</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試算</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）の受入れ見込み。円滑な受入に向けた取組が必要。</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・国際会議については、東京や福岡、京都を下回っている状況、Ｇ</a:t>
                      </a:r>
                      <a:r>
                        <a:rPr kumimoji="1" lang="en-US" altLang="ja-JP" sz="1050" dirty="0" smtClean="0">
                          <a:latin typeface="Meiryo UI" panose="020B0604030504040204" pitchFamily="50" charset="-128"/>
                          <a:ea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rPr>
                        <a:t>大阪サミットの開催を契機に、今後の国際会議の増加が期待される。</a:t>
                      </a:r>
                      <a:endParaRPr kumimoji="1" lang="en-US" altLang="ja-JP" sz="1050" dirty="0" smtClean="0">
                        <a:latin typeface="Meiryo UI" panose="020B0604030504040204" pitchFamily="50" charset="-128"/>
                        <a:ea typeface="Meiryo UI" panose="020B0604030504040204" pitchFamily="50" charset="-128"/>
                      </a:endParaRPr>
                    </a:p>
                    <a:p>
                      <a:pPr>
                        <a:lnSpc>
                          <a:spcPts val="1500"/>
                        </a:lnSpc>
                      </a:pPr>
                      <a:r>
                        <a:rPr kumimoji="1" lang="ja-JP" altLang="en-US" sz="1050" b="1" dirty="0" smtClean="0">
                          <a:latin typeface="Meiryo UI" panose="020B0604030504040204" pitchFamily="50" charset="-128"/>
                          <a:ea typeface="Meiryo UI" panose="020B0604030504040204" pitchFamily="50" charset="-128"/>
                        </a:rPr>
                        <a:t>□大阪のイメージ</a:t>
                      </a:r>
                      <a:endParaRPr kumimoji="1" lang="en-US" altLang="ja-JP" sz="1050" b="1" dirty="0" smtClean="0">
                        <a:latin typeface="Meiryo UI" panose="020B0604030504040204" pitchFamily="50" charset="-128"/>
                        <a:ea typeface="Meiryo UI" panose="020B0604030504040204" pitchFamily="50" charset="-128"/>
                      </a:endParaRPr>
                    </a:p>
                    <a:p>
                      <a:pPr>
                        <a:lnSpc>
                          <a:spcPts val="1500"/>
                        </a:lnSpc>
                      </a:pPr>
                      <a:r>
                        <a:rPr kumimoji="1" lang="ja-JP" altLang="en-US" sz="1050" dirty="0" smtClean="0">
                          <a:latin typeface="Meiryo UI" panose="020B0604030504040204" pitchFamily="50" charset="-128"/>
                          <a:ea typeface="Meiryo UI" panose="020B0604030504040204" pitchFamily="50" charset="-128"/>
                        </a:rPr>
                        <a:t>　・大阪のイメージは、「治安が悪い」、「まちが汚い、ごみごみしている」といったイメージ</a:t>
                      </a:r>
                      <a:endParaRPr kumimoji="1" lang="en-US" altLang="ja-JP" sz="105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533143"/>
                  </a:ext>
                </a:extLst>
              </a:tr>
            </a:tbl>
          </a:graphicData>
        </a:graphic>
      </p:graphicFrame>
      <p:sp>
        <p:nvSpPr>
          <p:cNvPr id="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a:t>
            </a:r>
            <a:r>
              <a:rPr lang="ja-JP" altLang="en-US" sz="1800" dirty="0" smtClean="0">
                <a:solidFill>
                  <a:schemeClr val="bg1"/>
                </a:solidFill>
                <a:latin typeface="Meiryo UI" panose="020B0604030504040204" pitchFamily="50" charset="-128"/>
                <a:ea typeface="Meiryo UI" panose="020B0604030504040204" pitchFamily="50" charset="-128"/>
              </a:rPr>
              <a:t>ポテンシャル（９）大阪の強みと弱み</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129</a:t>
            </a:r>
          </a:p>
        </p:txBody>
      </p:sp>
    </p:spTree>
    <p:extLst>
      <p:ext uri="{BB962C8B-B14F-4D97-AF65-F5344CB8AC3E}">
        <p14:creationId xmlns:p14="http://schemas.microsoft.com/office/powerpoint/2010/main" val="24635859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大阪市</a:t>
            </a:r>
            <a:endPar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2,691,185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1,354,793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131.7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2,689,566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2,663,262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2,618,759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2,559,542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2,488,747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2,410,820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graphicFrame>
        <p:nvGraphicFramePr>
          <p:cNvPr id="30" name="グラフ 29"/>
          <p:cNvGraphicFramePr>
            <a:graphicFrameLocks/>
          </p:cNvGraphicFramePr>
          <p:nvPr>
            <p:extLst/>
          </p:nvPr>
        </p:nvGraphicFramePr>
        <p:xfrm>
          <a:off x="130359" y="3781027"/>
          <a:ext cx="5977754" cy="2598924"/>
        </p:xfrm>
        <a:graphic>
          <a:graphicData uri="http://schemas.openxmlformats.org/drawingml/2006/chart">
            <c:chart xmlns:c="http://schemas.openxmlformats.org/drawingml/2006/chart" xmlns:r="http://schemas.openxmlformats.org/officeDocument/2006/relationships" r:id="rId2"/>
          </a:graphicData>
        </a:graphic>
      </p:graphicFrame>
      <p:pic>
        <p:nvPicPr>
          <p:cNvPr id="31" name="図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469" y="1220832"/>
            <a:ext cx="1601344" cy="2264481"/>
          </a:xfrm>
          <a:prstGeom prst="rect">
            <a:avLst/>
          </a:prstGeom>
          <a:ln>
            <a:solidFill>
              <a:sysClr val="windowText" lastClr="000000"/>
            </a:solidFill>
          </a:ln>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674" y="3938770"/>
            <a:ext cx="3437299" cy="2441181"/>
          </a:xfrm>
          <a:prstGeom prst="rect">
            <a:avLst/>
          </a:prstGeom>
          <a:ln>
            <a:solidFill>
              <a:sysClr val="windowText" lastClr="000000"/>
            </a:solidFill>
          </a:ln>
        </p:spPr>
      </p:pic>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下矢印 49"/>
          <p:cNvSpPr/>
          <p:nvPr/>
        </p:nvSpPr>
        <p:spPr>
          <a:xfrm>
            <a:off x="7824896" y="3339042"/>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）府内各地域の特性（大阪市）</a:t>
            </a:r>
            <a:endParaRPr lang="en-US" altLang="ja-JP" sz="1800" dirty="0" smtClean="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130</a:t>
            </a:r>
          </a:p>
        </p:txBody>
      </p:sp>
    </p:spTree>
    <p:extLst>
      <p:ext uri="{BB962C8B-B14F-4D97-AF65-F5344CB8AC3E}">
        <p14:creationId xmlns:p14="http://schemas.microsoft.com/office/powerpoint/2010/main" val="31650317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大阪市</a:t>
            </a:r>
            <a:endPar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225.21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16.1%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2068830"/>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東海道新幹線、山陽新幹線、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JR</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関西線、東海道線、おおさか東線、環状線、阪和線、片町線、東西線、桜島線）、阪急（神戸線、宝塚線、千里線、京都線）、阪神（本線、なんば線）、南海（本線、高野線）、近鉄（大阪線、南大阪線、難波線）、京阪</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本線、中之島線）、大阪メトロ、阪堺電気軌道（阪堺線、上町線）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阪神高速（</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号環状線、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号淀川左岸線、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号神戸線、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号湾岸線、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号湾岸線、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号池田線、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号守口線、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13</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号東大阪線、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号松原線、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号堺線、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号大阪港線、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号西大阪線）、近畿自動</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車道</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大阪港（東予、新門司、別府、鹿児島・上海・釜山）</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0.1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220,980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19.7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752,032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67.1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1,120,195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376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10,506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113,454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36,816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46136"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05710">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34,198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351,837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347,479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2622152301"/>
              </p:ext>
            </p:extLst>
          </p:nvPr>
        </p:nvGraphicFramePr>
        <p:xfrm>
          <a:off x="4953000" y="5120791"/>
          <a:ext cx="4818797" cy="1139190"/>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大阪市立大学、大阪経済大学、大阪工業大学、大阪成蹊大学、大阪女学院大学、大阪総合保育大学、大阪保健医療大学、常磐会学園大学、森ノ宮医療大学、宝塚大学、相愛大学</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城、四天王寺</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住吉大社、大阪</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歴史</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博物館、東洋</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陶芸</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美術館、自然史博物館、科学館</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くらしの</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今昔館、国立</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文楽</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劇場、ＵＳＪ、海遊館、天王寺動物園</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、北浜テラス、大阪</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ミュージアム登録物（新世界、なんば</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パークス、大川沿い</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　他）</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0" name="正方形/長方形 19"/>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）府内各地域の特性（大阪市）</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131</a:t>
            </a:r>
          </a:p>
        </p:txBody>
      </p:sp>
      <p:sp>
        <p:nvSpPr>
          <p:cNvPr id="22" name="正方形/長方形 21"/>
          <p:cNvSpPr/>
          <p:nvPr/>
        </p:nvSpPr>
        <p:spPr>
          <a:xfrm>
            <a:off x="4953000" y="6248941"/>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34203" y="6172909"/>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3582960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豊能地域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662,149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284,408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88.0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664,122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659,302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649,813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637,026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622,222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606,850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nvPr>
        </p:nvGraphicFramePr>
        <p:xfrm>
          <a:off x="96974" y="3712041"/>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080766"/>
            <a:ext cx="1602000" cy="2265410"/>
          </a:xfrm>
          <a:prstGeom prst="rect">
            <a:avLst/>
          </a:prstGeom>
          <a:ln>
            <a:solidFill>
              <a:sysClr val="windowText" lastClr="000000"/>
            </a:solidFill>
          </a:ln>
        </p:spPr>
      </p:pic>
      <p:sp>
        <p:nvSpPr>
          <p:cNvPr id="16" name="下矢印 15"/>
          <p:cNvSpPr/>
          <p:nvPr/>
        </p:nvSpPr>
        <p:spPr>
          <a:xfrm>
            <a:off x="7824894" y="3138468"/>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l="6450" t="4886" r="5572" b="4235"/>
          <a:stretch/>
        </p:blipFill>
        <p:spPr>
          <a:xfrm>
            <a:off x="7103907" y="3797315"/>
            <a:ext cx="2028825" cy="2963572"/>
          </a:xfrm>
          <a:prstGeom prst="rect">
            <a:avLst/>
          </a:prstGeom>
          <a:ln>
            <a:solidFill>
              <a:sysClr val="windowText" lastClr="000000"/>
            </a:solidFill>
          </a:ln>
        </p:spPr>
      </p:pic>
      <p:sp>
        <p:nvSpPr>
          <p:cNvPr id="20" name="テキスト ボックス 19"/>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）府内各地域の特性（豊能地域）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132</a:t>
            </a:r>
          </a:p>
        </p:txBody>
      </p:sp>
    </p:spTree>
    <p:extLst>
      <p:ext uri="{BB962C8B-B14F-4D97-AF65-F5344CB8AC3E}">
        <p14:creationId xmlns:p14="http://schemas.microsoft.com/office/powerpoint/2010/main" val="13256117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豊能地域</a:t>
            </a: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239.52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大阪高速鉄道（大阪モノレール線、国際文化公園都市モノレール線（彩都線））、阪急（神戸線、宝塚線、箕面線）、北大阪急行、能勢電鉄（妙見線）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阪神高速（</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号池田線）、近畿自動車道（名古屋・神戸線）</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、名神高速道路、中国自動</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車道</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大阪国際空港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0.7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54,786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18.9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214,378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74.0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289,877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2,357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118,851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人</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22,979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chemeClr val="tx1"/>
                          </a:solidFill>
                          <a:effectLst/>
                          <a:latin typeface="Meiryo UI" panose="020B0604030504040204" pitchFamily="50" charset="-128"/>
                          <a:ea typeface="Meiryo UI" panose="020B0604030504040204" pitchFamily="50" charset="-128"/>
                        </a:rPr>
                        <a:t>(</a:t>
                      </a:r>
                      <a:r>
                        <a:rPr lang="zh-TW" altLang="en-US" sz="1050" b="0" i="0" u="none" strike="noStrike" dirty="0">
                          <a:solidFill>
                            <a:schemeClr val="tx1"/>
                          </a:solidFill>
                          <a:effectLst/>
                          <a:latin typeface="Meiryo UI" panose="020B0604030504040204" pitchFamily="50" charset="-128"/>
                          <a:ea typeface="Meiryo UI" panose="020B0604030504040204" pitchFamily="50" charset="-128"/>
                        </a:rPr>
                        <a:t>億円</a:t>
                      </a:r>
                      <a:r>
                        <a:rPr lang="en-US" altLang="zh-TW"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11,301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68839"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28413">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3,644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32,445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17,528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20" name="表 19"/>
          <p:cNvGraphicFramePr>
            <a:graphicFrameLocks noGrp="1"/>
          </p:cNvGraphicFramePr>
          <p:nvPr>
            <p:extLst/>
          </p:nvPr>
        </p:nvGraphicFramePr>
        <p:xfrm>
          <a:off x="4953000" y="5120791"/>
          <a:ext cx="4818797" cy="927735"/>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大阪青山大学、大阪音楽大学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池田城跡公園、桜塚古墳群、瀧安寺、走落神社、今養寺</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服部緑地、箕面大滝、余野十三仏、能勢妙見山、カップヌードルミュージアム　大阪池田</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2" name="正方形/長方形 21"/>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）府内各地域の特性（豊能地域）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133</a:t>
            </a:r>
          </a:p>
        </p:txBody>
      </p:sp>
      <p:sp>
        <p:nvSpPr>
          <p:cNvPr id="30" name="正方形/長方形 29"/>
          <p:cNvSpPr/>
          <p:nvPr/>
        </p:nvSpPr>
        <p:spPr>
          <a:xfrm>
            <a:off x="4960342" y="6048526"/>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87184" y="6040495"/>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674707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三島地域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1,121,320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482,089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93.4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1,130,725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1,116,845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1,094,969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1,067,599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1,037,841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1,008,232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ext uri="{D42A27DB-BD31-4B8C-83A1-F6EECF244321}">
                <p14:modId xmlns:p14="http://schemas.microsoft.com/office/powerpoint/2010/main" val="785001022"/>
              </p:ext>
            </p:extLst>
          </p:nvPr>
        </p:nvGraphicFramePr>
        <p:xfrm>
          <a:off x="128513" y="3712041"/>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080766"/>
            <a:ext cx="1602000" cy="2265410"/>
          </a:xfrm>
          <a:prstGeom prst="rect">
            <a:avLst/>
          </a:prstGeom>
          <a:ln>
            <a:solidFill>
              <a:sysClr val="windowText" lastClr="000000"/>
            </a:solidFill>
          </a:ln>
        </p:spPr>
      </p:pic>
      <p:sp>
        <p:nvSpPr>
          <p:cNvPr id="16" name="下矢印 15"/>
          <p:cNvSpPr/>
          <p:nvPr/>
        </p:nvSpPr>
        <p:spPr>
          <a:xfrm>
            <a:off x="7803539" y="3185449"/>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t="8608" b="11816"/>
          <a:stretch/>
        </p:blipFill>
        <p:spPr>
          <a:xfrm>
            <a:off x="6822877" y="3821079"/>
            <a:ext cx="2616444" cy="2944076"/>
          </a:xfrm>
          <a:prstGeom prst="rect">
            <a:avLst/>
          </a:prstGeom>
          <a:ln>
            <a:solidFill>
              <a:sysClr val="windowText" lastClr="000000"/>
            </a:solidFill>
          </a:ln>
        </p:spPr>
      </p:pic>
      <p:sp>
        <p:nvSpPr>
          <p:cNvPr id="20" name="テキスト ボックス 19"/>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）府内各地域の特性（三島地域）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134</a:t>
            </a:r>
          </a:p>
        </p:txBody>
      </p:sp>
    </p:spTree>
    <p:extLst>
      <p:ext uri="{BB962C8B-B14F-4D97-AF65-F5344CB8AC3E}">
        <p14:creationId xmlns:p14="http://schemas.microsoft.com/office/powerpoint/2010/main" val="70282296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三島地域</a:t>
            </a: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249.55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JR</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（東海道線、東海道新幹線）、阪急（京都線、千里線）、大阪高速鉄道（大阪モノレール、国際文化都市モノレール線（彩都線））、大阪メトロ（御堂筋線）、北大阪急行</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名神高速道路、新名神高速道路、中国自動</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車道、近畿自動</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車道</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0.4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104,395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21.1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357,183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72.0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495,830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3,077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103,879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808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37,016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製造品</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出荷</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額</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14,823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81365"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40939">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5,964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64,107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33,925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nvPr>
        </p:nvGraphicFramePr>
        <p:xfrm>
          <a:off x="4953000" y="5120791"/>
          <a:ext cx="4818797" cy="1051409"/>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545319">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大阪大学、関西大学、大阪学院大学、大和大学、千里金蘭大学、大阪人間科学大学、大阪医科大学、大阪薬科大学、立命館大学、追手門学院大学、藍野大学、大阪行岡医療大学、梅花女子大学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50609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万博記念公園、今城塚古墳、総持寺、鳥養院跡、水無瀬神宮</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a:t>
                      </a: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EXPOCITY</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摂津峡、川端康成文学館、新幹線公園、水無瀬神宮離宮の水</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2" name="正方形/長方形 21"/>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）府内各地域の特性（三島地域）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135</a:t>
            </a:r>
          </a:p>
        </p:txBody>
      </p:sp>
      <p:sp>
        <p:nvSpPr>
          <p:cNvPr id="26" name="正方形/長方形 25"/>
          <p:cNvSpPr/>
          <p:nvPr/>
        </p:nvSpPr>
        <p:spPr>
          <a:xfrm>
            <a:off x="4953000" y="6190559"/>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87184" y="6054536"/>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589935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北河内地域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1,164,015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492,585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91.8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1,127,048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1,077,088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1,018,761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956,481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894,424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834,605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nvPr>
        </p:nvGraphicFramePr>
        <p:xfrm>
          <a:off x="128513" y="3712041"/>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073632"/>
            <a:ext cx="1602000" cy="2265410"/>
          </a:xfrm>
          <a:prstGeom prst="rect">
            <a:avLst/>
          </a:prstGeom>
          <a:ln>
            <a:solidFill>
              <a:sysClr val="windowText" lastClr="000000"/>
            </a:solidFill>
          </a:ln>
        </p:spPr>
      </p:pic>
      <p:sp>
        <p:nvSpPr>
          <p:cNvPr id="19" name="下矢印 18"/>
          <p:cNvSpPr/>
          <p:nvPr/>
        </p:nvSpPr>
        <p:spPr>
          <a:xfrm>
            <a:off x="7842503" y="3124200"/>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p:cNvPicPr>
            <a:picLocks noChangeAspect="1"/>
          </p:cNvPicPr>
          <p:nvPr/>
        </p:nvPicPr>
        <p:blipFill rotWithShape="1">
          <a:blip r:embed="rId4" cstate="print">
            <a:extLst>
              <a:ext uri="{28A0092B-C50C-407E-A947-70E740481C1C}">
                <a14:useLocalDpi xmlns:a14="http://schemas.microsoft.com/office/drawing/2010/main" val="0"/>
              </a:ext>
            </a:extLst>
          </a:blip>
          <a:srcRect l="13566" r="14080"/>
          <a:stretch/>
        </p:blipFill>
        <p:spPr>
          <a:xfrm>
            <a:off x="6692893" y="3775632"/>
            <a:ext cx="2886075" cy="2820758"/>
          </a:xfrm>
          <a:prstGeom prst="rect">
            <a:avLst/>
          </a:prstGeom>
          <a:ln>
            <a:solidFill>
              <a:sysClr val="windowText" lastClr="000000"/>
            </a:solidFill>
          </a:ln>
        </p:spPr>
      </p:pic>
      <p:sp>
        <p:nvSpPr>
          <p:cNvPr id="15" name="テキスト ボックス 14"/>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）府内各地域の特性（北河内地域）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136</a:t>
            </a:r>
          </a:p>
        </p:txBody>
      </p:sp>
    </p:spTree>
    <p:extLst>
      <p:ext uri="{BB962C8B-B14F-4D97-AF65-F5344CB8AC3E}">
        <p14:creationId xmlns:p14="http://schemas.microsoft.com/office/powerpoint/2010/main" val="1217997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59306" y="2442949"/>
            <a:ext cx="9321421" cy="1564275"/>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u="sng" dirty="0">
                <a:latin typeface="Meiryo UI" panose="020B0604030504040204" pitchFamily="50" charset="-128"/>
                <a:ea typeface="Meiryo UI" panose="020B0604030504040204" pitchFamily="50" charset="-128"/>
              </a:rPr>
              <a:t>２</a:t>
            </a:r>
            <a:r>
              <a:rPr lang="ja-JP" altLang="en-US" sz="3600" b="1" u="sng" dirty="0" smtClean="0">
                <a:latin typeface="Meiryo UI" panose="020B0604030504040204" pitchFamily="50" charset="-128"/>
                <a:ea typeface="Meiryo UI" panose="020B0604030504040204" pitchFamily="50" charset="-128"/>
              </a:rPr>
              <a:t>　歴史から導かれる大阪の特色</a:t>
            </a:r>
            <a:endParaRPr lang="ja-JP" altLang="en-US" sz="3600" b="1" u="sng" dirty="0">
              <a:latin typeface="Meiryo UI" panose="020B0604030504040204" pitchFamily="50" charset="-128"/>
              <a:ea typeface="Meiryo UI" panose="020B0604030504040204" pitchFamily="50" charset="-128"/>
            </a:endParaRPr>
          </a:p>
        </p:txBody>
      </p:sp>
      <p:sp>
        <p:nvSpPr>
          <p:cNvPr id="4" name="正方形/長方形 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11</a:t>
            </a:r>
          </a:p>
        </p:txBody>
      </p:sp>
    </p:spTree>
    <p:extLst>
      <p:ext uri="{BB962C8B-B14F-4D97-AF65-F5344CB8AC3E}">
        <p14:creationId xmlns:p14="http://schemas.microsoft.com/office/powerpoint/2010/main" val="59918241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177.34</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大阪メトロ（谷町線、長堀鶴見緑地線、今里筋線）、京阪（本線、交野線）、大阪高速鉄道（大阪モノレール線）、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JR</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（片町線）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阪神高速（</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号守口線）、近畿自動</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車道、第二京阪道路</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ー</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1,975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0.4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121,596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331,826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67.2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493,621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92,935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1,603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60,365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18,833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68839"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28413">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5,979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52,444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15,246</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nvPr>
        </p:nvGraphicFramePr>
        <p:xfrm>
          <a:off x="4953000" y="5120791"/>
          <a:ext cx="4818797" cy="1087755"/>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関西外国語大学、大阪歯科大学、関西医科大学、四條畷学園大学、大阪産業大学、摂南大学、大阪電気通信大学、大阪国際大学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光明寺、特別史跡百済寺跡、石宝殿古墳、飯森城跡、一休禅師生母の墓、四條畷神社、薬師如来坐像、もりぐち歴史館、旧田中家鋳物民俗資料館、聖母女学院校舎、御領水路、砂子水路の桜並木、室池、山添家住宅</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0"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北河内地域</a:t>
            </a:r>
            <a:endPar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）府内各地域の特性（北河内地域）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137</a:t>
            </a:r>
          </a:p>
        </p:txBody>
      </p:sp>
      <p:sp>
        <p:nvSpPr>
          <p:cNvPr id="26" name="正方形/長方形 25"/>
          <p:cNvSpPr/>
          <p:nvPr/>
        </p:nvSpPr>
        <p:spPr>
          <a:xfrm>
            <a:off x="4953000" y="6248941"/>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87184" y="6054536"/>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172027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中河内地域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842,696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362,908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100.1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821,812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792,264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758,003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722,735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688,908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656,993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nvPr>
        </p:nvGraphicFramePr>
        <p:xfrm>
          <a:off x="128513" y="3712041"/>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234655"/>
            <a:ext cx="1602000" cy="2265408"/>
          </a:xfrm>
          <a:prstGeom prst="rect">
            <a:avLst/>
          </a:prstGeom>
          <a:ln>
            <a:solidFill>
              <a:sysClr val="windowText" lastClr="000000"/>
            </a:solidFill>
          </a:ln>
        </p:spPr>
      </p:pic>
      <p:sp>
        <p:nvSpPr>
          <p:cNvPr id="16" name="下矢印 15"/>
          <p:cNvSpPr/>
          <p:nvPr/>
        </p:nvSpPr>
        <p:spPr>
          <a:xfrm>
            <a:off x="7852800" y="3323576"/>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t="9134" b="5386"/>
          <a:stretch/>
        </p:blipFill>
        <p:spPr>
          <a:xfrm>
            <a:off x="6992076" y="3938770"/>
            <a:ext cx="2308303" cy="2790243"/>
          </a:xfrm>
          <a:prstGeom prst="rect">
            <a:avLst/>
          </a:prstGeom>
          <a:ln>
            <a:solidFill>
              <a:sysClr val="windowText" lastClr="000000"/>
            </a:solidFill>
          </a:ln>
        </p:spPr>
      </p:pic>
      <p:sp>
        <p:nvSpPr>
          <p:cNvPr id="20" name="テキスト ボックス 19"/>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）府内各地域の特性（中河内地域）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138</a:t>
            </a:r>
          </a:p>
        </p:txBody>
      </p:sp>
    </p:spTree>
    <p:extLst>
      <p:ext uri="{BB962C8B-B14F-4D97-AF65-F5344CB8AC3E}">
        <p14:creationId xmlns:p14="http://schemas.microsoft.com/office/powerpoint/2010/main" val="19505819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中河内地域</a:t>
            </a: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128.83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近鉄（奈良線、大阪線、</a:t>
                      </a: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けいはんな</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線、信貴線、西信貴鋼索線、道明寺線）、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JR</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（おおさか東線、関西線、片町線）、大阪メトロ（谷町線、中央線）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阪神高速</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13</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号東大阪線、近畿自動</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車道</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八尾空港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0.5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100,207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224,451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62.8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357,553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1,787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50,717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3,866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88,036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25,602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68839"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28413">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6,134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56,237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23,883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nvPr>
        </p:nvGraphicFramePr>
        <p:xfrm>
          <a:off x="4953000" y="5120791"/>
          <a:ext cx="4818797" cy="876300"/>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大阪経済法科大学、関西福祉科学大学、大阪教育大学、大阪樟蔭女子大学、大阪商業大学、近畿大学、東大阪大学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恩智神社、松岳山古墳、枚岡神社</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玉串川、三田家住宅、東大阪市花園ラグビー場</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2" name="正方形/長方形 21"/>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）府内各地域の特性（中河内地域）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139</a:t>
            </a:r>
          </a:p>
        </p:txBody>
      </p:sp>
      <p:sp>
        <p:nvSpPr>
          <p:cNvPr id="26" name="正方形/長方形 25"/>
          <p:cNvSpPr/>
          <p:nvPr/>
        </p:nvSpPr>
        <p:spPr>
          <a:xfrm>
            <a:off x="4960342" y="6042852"/>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87184" y="6018604"/>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6584917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南河内地域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612,886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245,173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87.3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586,290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554,175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518,961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482,331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445,850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410,807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nvPr>
        </p:nvGraphicFramePr>
        <p:xfrm>
          <a:off x="141130" y="3712041"/>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114418"/>
            <a:ext cx="1602000" cy="2265410"/>
          </a:xfrm>
          <a:prstGeom prst="rect">
            <a:avLst/>
          </a:prstGeom>
          <a:ln>
            <a:solidFill>
              <a:sysClr val="windowText" lastClr="000000"/>
            </a:solidFill>
          </a:ln>
        </p:spPr>
      </p:pic>
      <p:sp>
        <p:nvSpPr>
          <p:cNvPr id="19" name="下矢印 18"/>
          <p:cNvSpPr/>
          <p:nvPr/>
        </p:nvSpPr>
        <p:spPr>
          <a:xfrm>
            <a:off x="7803539" y="3205772"/>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p:cNvPicPr>
            <a:picLocks noChangeAspect="1"/>
          </p:cNvPicPr>
          <p:nvPr/>
        </p:nvPicPr>
        <p:blipFill rotWithShape="1">
          <a:blip r:embed="rId4" cstate="print">
            <a:extLst>
              <a:ext uri="{28A0092B-C50C-407E-A947-70E740481C1C}">
                <a14:useLocalDpi xmlns:a14="http://schemas.microsoft.com/office/drawing/2010/main" val="0"/>
              </a:ext>
            </a:extLst>
          </a:blip>
          <a:srcRect t="4878" b="5284"/>
          <a:stretch/>
        </p:blipFill>
        <p:spPr>
          <a:xfrm>
            <a:off x="7044976" y="3907760"/>
            <a:ext cx="2219324" cy="2819435"/>
          </a:xfrm>
          <a:prstGeom prst="rect">
            <a:avLst/>
          </a:prstGeom>
          <a:ln>
            <a:solidFill>
              <a:sysClr val="windowText" lastClr="000000"/>
            </a:solidFill>
          </a:ln>
        </p:spPr>
      </p:pic>
      <p:sp>
        <p:nvSpPr>
          <p:cNvPr id="15" name="テキスト ボックス 14"/>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）府内各地域の特性（南河内地域）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140</a:t>
            </a:r>
          </a:p>
        </p:txBody>
      </p:sp>
    </p:spTree>
    <p:extLst>
      <p:ext uri="{BB962C8B-B14F-4D97-AF65-F5344CB8AC3E}">
        <p14:creationId xmlns:p14="http://schemas.microsoft.com/office/powerpoint/2010/main" val="287885446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南河内地域</a:t>
            </a:r>
            <a:endPar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290.00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南海（高野線）、近鉄（長野線、道明寺線、南大阪線）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阪神高速（</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号松原線、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号大和川線）、近畿自動</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車道、阪和自動車道、西名阪自動車道</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ー</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61,771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23.7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179,419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68.8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260,880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5,133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164,477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25,707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6,753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56313"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15887">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3,163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24,622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6,455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nvPr>
        </p:nvGraphicFramePr>
        <p:xfrm>
          <a:off x="4953000" y="5120791"/>
          <a:ext cx="4818797" cy="1087755"/>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大阪大谷大学、大阪芸術大学、帝塚山学院大学、阪南大学、四天王寺大学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錦織神社、観心寺、柴籬神社、古市古墳群、狭山池、竹内街道、史跡金山古墳公園、金剛山</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農業公園サバ</a:t>
                      </a: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ファーム、岩湧山、大林寺、古市大溝、葛井寺、狭山藩陣屋跡、二上山万葉の森、道の駅かなん、下赤阪の棚田</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2" name="正方形/長方形 21"/>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）府内各地域の特性（南河内地域）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141</a:t>
            </a:r>
          </a:p>
        </p:txBody>
      </p:sp>
      <p:sp>
        <p:nvSpPr>
          <p:cNvPr id="26" name="正方形/長方形 25"/>
          <p:cNvSpPr/>
          <p:nvPr/>
        </p:nvSpPr>
        <p:spPr>
          <a:xfrm>
            <a:off x="4953000" y="6248941"/>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87184" y="6037359"/>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97716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泉北地域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1,175,143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13.8</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481,591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92.3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1,160,040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1,133,176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1,098,184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1,059,165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1,019,441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981,014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nvPr>
        </p:nvGraphicFramePr>
        <p:xfrm>
          <a:off x="128513" y="3712041"/>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084420"/>
            <a:ext cx="1602000" cy="2265408"/>
          </a:xfrm>
          <a:prstGeom prst="rect">
            <a:avLst/>
          </a:prstGeom>
          <a:ln>
            <a:solidFill>
              <a:sysClr val="windowText" lastClr="000000"/>
            </a:solidFill>
          </a:ln>
        </p:spPr>
      </p:pic>
      <p:sp>
        <p:nvSpPr>
          <p:cNvPr id="16" name="下矢印 15"/>
          <p:cNvSpPr/>
          <p:nvPr/>
        </p:nvSpPr>
        <p:spPr>
          <a:xfrm>
            <a:off x="7848983" y="3160854"/>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l="7130" r="19002"/>
          <a:stretch/>
        </p:blipFill>
        <p:spPr>
          <a:xfrm>
            <a:off x="6780946" y="3780777"/>
            <a:ext cx="2895600" cy="2822010"/>
          </a:xfrm>
          <a:prstGeom prst="rect">
            <a:avLst/>
          </a:prstGeom>
          <a:ln>
            <a:solidFill>
              <a:sysClr val="windowText" lastClr="000000"/>
            </a:solidFill>
          </a:ln>
        </p:spPr>
      </p:pic>
      <p:sp>
        <p:nvSpPr>
          <p:cNvPr id="20" name="テキスト ボックス 19"/>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142</a:t>
            </a:r>
          </a:p>
        </p:txBody>
      </p:sp>
    </p:spTree>
    <p:extLst>
      <p:ext uri="{BB962C8B-B14F-4D97-AF65-F5344CB8AC3E}">
        <p14:creationId xmlns:p14="http://schemas.microsoft.com/office/powerpoint/2010/main" val="98993700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泉北地域</a:t>
            </a:r>
            <a:endPar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264.38</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南海（本線、高野線）、</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JR</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（阪和線）、阪堺線、泉北高速鉄道、大阪メトロ（御堂筋線）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阪和自動車道</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阪神高速（４号湾岸線、６号大和川線、</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15</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号堺線）</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堺泉北（新門司）</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0.5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116,298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22.7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356,624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69.8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511,254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3,993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126,330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1,925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66,482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46,709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56313"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15887">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6,612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57,723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20,614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1161721564"/>
              </p:ext>
            </p:extLst>
          </p:nvPr>
        </p:nvGraphicFramePr>
        <p:xfrm>
          <a:off x="4953000" y="5120791"/>
          <a:ext cx="4818797" cy="876300"/>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大阪府立大学、</a:t>
                      </a: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桃山</a:t>
                      </a: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学院</a:t>
                      </a: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大学</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a:t>
                      </a: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太</a:t>
                      </a:r>
                      <a:r>
                        <a:rPr lang="zh-CN" altLang="en-US" sz="1050" b="0" i="0" u="none" strike="noStrike" dirty="0" smtClean="0">
                          <a:solidFill>
                            <a:srgbClr val="000000"/>
                          </a:solidFill>
                          <a:effectLst/>
                          <a:latin typeface="Meiryo UI" panose="020B0604030504040204" pitchFamily="50" charset="-128"/>
                          <a:ea typeface="Meiryo UI" panose="020B0604030504040204" pitchFamily="50" charset="-128"/>
                        </a:rPr>
                        <a:t>成学院大学、羽衣国際大学、桃山学院教育大学、大阪物療大学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百舌鳥古墳群、曽禰神社、和泉市いずみの国歴史館、専称寺、忠岡神社、</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堺市博物館、田中本陣、側川渓、浜寺公園、正木美術館</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2" name="正方形/長方形 21"/>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）府内各地域の特性（泉北地域）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143</a:t>
            </a:r>
          </a:p>
        </p:txBody>
      </p:sp>
      <p:sp>
        <p:nvSpPr>
          <p:cNvPr id="26" name="正方形/長方形 25"/>
          <p:cNvSpPr/>
          <p:nvPr/>
        </p:nvSpPr>
        <p:spPr>
          <a:xfrm>
            <a:off x="4960342" y="6026915"/>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4852" y="6054536"/>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5154231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泉南地域</a:t>
            </a:r>
          </a:p>
        </p:txBody>
      </p:sp>
      <p:sp>
        <p:nvSpPr>
          <p:cNvPr id="27" name="正方形/長方形 26"/>
          <p:cNvSpPr/>
          <p:nvPr/>
        </p:nvSpPr>
        <p:spPr>
          <a:xfrm>
            <a:off x="96974" y="926878"/>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１．人口・世帯</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153748" y="1328749"/>
          <a:ext cx="5954365" cy="2156564"/>
        </p:xfrm>
        <a:graphic>
          <a:graphicData uri="http://schemas.openxmlformats.org/drawingml/2006/table">
            <a:tbl>
              <a:tblPr/>
              <a:tblGrid>
                <a:gridCol w="1196106">
                  <a:extLst>
                    <a:ext uri="{9D8B030D-6E8A-4147-A177-3AD203B41FA5}">
                      <a16:colId xmlns:a16="http://schemas.microsoft.com/office/drawing/2014/main" val="2844740832"/>
                    </a:ext>
                  </a:extLst>
                </a:gridCol>
                <a:gridCol w="796158">
                  <a:extLst>
                    <a:ext uri="{9D8B030D-6E8A-4147-A177-3AD203B41FA5}">
                      <a16:colId xmlns:a16="http://schemas.microsoft.com/office/drawing/2014/main" val="3248324678"/>
                    </a:ext>
                  </a:extLst>
                </a:gridCol>
                <a:gridCol w="796158">
                  <a:extLst>
                    <a:ext uri="{9D8B030D-6E8A-4147-A177-3AD203B41FA5}">
                      <a16:colId xmlns:a16="http://schemas.microsoft.com/office/drawing/2014/main" val="2562173940"/>
                    </a:ext>
                  </a:extLst>
                </a:gridCol>
                <a:gridCol w="796158">
                  <a:extLst>
                    <a:ext uri="{9D8B030D-6E8A-4147-A177-3AD203B41FA5}">
                      <a16:colId xmlns:a16="http://schemas.microsoft.com/office/drawing/2014/main" val="3869657919"/>
                    </a:ext>
                  </a:extLst>
                </a:gridCol>
                <a:gridCol w="796158">
                  <a:extLst>
                    <a:ext uri="{9D8B030D-6E8A-4147-A177-3AD203B41FA5}">
                      <a16:colId xmlns:a16="http://schemas.microsoft.com/office/drawing/2014/main" val="1767394164"/>
                    </a:ext>
                  </a:extLst>
                </a:gridCol>
                <a:gridCol w="796158">
                  <a:extLst>
                    <a:ext uri="{9D8B030D-6E8A-4147-A177-3AD203B41FA5}">
                      <a16:colId xmlns:a16="http://schemas.microsoft.com/office/drawing/2014/main" val="2829908489"/>
                    </a:ext>
                  </a:extLst>
                </a:gridCol>
                <a:gridCol w="777469">
                  <a:extLst>
                    <a:ext uri="{9D8B030D-6E8A-4147-A177-3AD203B41FA5}">
                      <a16:colId xmlns:a16="http://schemas.microsoft.com/office/drawing/2014/main" val="12773132"/>
                    </a:ext>
                  </a:extLst>
                </a:gridCol>
              </a:tblGrid>
              <a:tr h="558058">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人口</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歳未満</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15~64</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歳以上</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人口割合</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世帯</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昼夜間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人口比率</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1803885"/>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国勢調査</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570,075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220,340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91.1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003617"/>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2020(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552,686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826721"/>
                  </a:ext>
                </a:extLst>
              </a:tr>
              <a:tr h="198631">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2025(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530,090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346302"/>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504,579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776939"/>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2035(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478,104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11251"/>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2040(</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451,796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38743"/>
                  </a:ext>
                </a:extLst>
              </a:tr>
              <a:tr h="198631">
                <a:tc>
                  <a:txBody>
                    <a:bodyPr/>
                    <a:lstStyle/>
                    <a:p>
                      <a:pPr algn="l"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推計）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426,031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64814"/>
                  </a:ext>
                </a:extLst>
              </a:tr>
              <a:tr h="208089">
                <a:tc gridSpan="4">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6103646"/>
                  </a:ext>
                </a:extLst>
              </a:tr>
            </a:tbl>
          </a:graphicData>
        </a:graphic>
      </p:graphicFrame>
      <p:cxnSp>
        <p:nvCxnSpPr>
          <p:cNvPr id="34" name="直線コネクタ 33"/>
          <p:cNvCxnSpPr/>
          <p:nvPr/>
        </p:nvCxnSpPr>
        <p:spPr>
          <a:xfrm>
            <a:off x="6266947" y="988609"/>
            <a:ext cx="25981" cy="586939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6266947" y="988609"/>
            <a:ext cx="36340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24"/>
          <p:cNvSpPr txBox="1"/>
          <p:nvPr/>
        </p:nvSpPr>
        <p:spPr bwMode="gray">
          <a:xfrm>
            <a:off x="6283094" y="1005388"/>
            <a:ext cx="819598" cy="468000"/>
          </a:xfrm>
          <a:prstGeom prst="rect">
            <a:avLst/>
          </a:prstGeom>
          <a:solidFill>
            <a:schemeClr val="tx1"/>
          </a:solidFill>
          <a:ln w="22225">
            <a:solidFill>
              <a:schemeClr val="tx1"/>
            </a:solidFill>
          </a:ln>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位置図・</a:t>
            </a:r>
            <a:endParaRPr kumimoji="0" lang="en-US" altLang="ja-JP"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交通網</a:t>
            </a:r>
            <a:endPar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グラフ 13"/>
          <p:cNvGraphicFramePr>
            <a:graphicFrameLocks/>
          </p:cNvGraphicFramePr>
          <p:nvPr>
            <p:extLst/>
          </p:nvPr>
        </p:nvGraphicFramePr>
        <p:xfrm>
          <a:off x="141130" y="3718438"/>
          <a:ext cx="5979600" cy="2599200"/>
        </p:xfrm>
        <a:graphic>
          <a:graphicData uri="http://schemas.openxmlformats.org/drawingml/2006/chart">
            <c:chart xmlns:c="http://schemas.openxmlformats.org/drawingml/2006/chart" xmlns:r="http://schemas.openxmlformats.org/officeDocument/2006/relationships" r:id="rId2"/>
          </a:graphicData>
        </a:graphic>
      </p:graphicFrame>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975" y="1234655"/>
            <a:ext cx="1602000" cy="2282798"/>
          </a:xfrm>
          <a:prstGeom prst="rect">
            <a:avLst/>
          </a:prstGeom>
          <a:ln>
            <a:solidFill>
              <a:sysClr val="windowText" lastClr="000000"/>
            </a:solidFill>
          </a:ln>
        </p:spPr>
      </p:pic>
      <p:sp>
        <p:nvSpPr>
          <p:cNvPr id="19" name="下矢印 18"/>
          <p:cNvSpPr/>
          <p:nvPr/>
        </p:nvSpPr>
        <p:spPr>
          <a:xfrm>
            <a:off x="7824896" y="3339042"/>
            <a:ext cx="586853" cy="599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145" y="3960633"/>
            <a:ext cx="3363812" cy="2394334"/>
          </a:xfrm>
          <a:prstGeom prst="rect">
            <a:avLst/>
          </a:prstGeom>
          <a:ln>
            <a:solidFill>
              <a:sysClr val="windowText" lastClr="000000"/>
            </a:solidFill>
          </a:ln>
        </p:spPr>
      </p:pic>
      <p:sp>
        <p:nvSpPr>
          <p:cNvPr id="16" name="テキスト ボックス 15"/>
          <p:cNvSpPr txBox="1"/>
          <p:nvPr/>
        </p:nvSpPr>
        <p:spPr>
          <a:xfrm>
            <a:off x="96974" y="3300042"/>
            <a:ext cx="62459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は国立社会保障・人口問題研究所「日本の地域別将来推計人口</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30(2018)</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）府内各地域の特性（泉南地域）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144</a:t>
            </a:r>
          </a:p>
        </p:txBody>
      </p:sp>
    </p:spTree>
    <p:extLst>
      <p:ext uri="{BB962C8B-B14F-4D97-AF65-F5344CB8AC3E}">
        <p14:creationId xmlns:p14="http://schemas.microsoft.com/office/powerpoint/2010/main" val="11891597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24"/>
          <p:cNvSpPr txBox="1"/>
          <p:nvPr/>
        </p:nvSpPr>
        <p:spPr bwMode="gray">
          <a:xfrm>
            <a:off x="85030" y="512575"/>
            <a:ext cx="1404000" cy="276999"/>
          </a:xfrm>
          <a:prstGeom prst="rect">
            <a:avLst/>
          </a:prstGeom>
          <a:solidFill>
            <a:srgbClr val="333399">
              <a:lumMod val="75000"/>
            </a:srgbClr>
          </a:solidFill>
          <a:ln w="22225">
            <a:solidFill>
              <a:srgbClr val="333399">
                <a:lumMod val="75000"/>
              </a:srgbClr>
            </a:solidFill>
          </a:ln>
        </p:spPr>
        <p:txBody>
          <a:bodyPr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泉南地域</a:t>
            </a:r>
            <a:endParaRPr kumimoji="0" lang="ja-JP" altLang="en-US" sz="18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extLst/>
          </p:nvPr>
        </p:nvGraphicFramePr>
        <p:xfrm>
          <a:off x="187184" y="1329746"/>
          <a:ext cx="3333938" cy="400050"/>
        </p:xfrm>
        <a:graphic>
          <a:graphicData uri="http://schemas.openxmlformats.org/drawingml/2006/table">
            <a:tbl>
              <a:tblPr/>
              <a:tblGrid>
                <a:gridCol w="1849866">
                  <a:extLst>
                    <a:ext uri="{9D8B030D-6E8A-4147-A177-3AD203B41FA5}">
                      <a16:colId xmlns:a16="http://schemas.microsoft.com/office/drawing/2014/main" val="1342242522"/>
                    </a:ext>
                  </a:extLst>
                </a:gridCol>
                <a:gridCol w="742036">
                  <a:extLst>
                    <a:ext uri="{9D8B030D-6E8A-4147-A177-3AD203B41FA5}">
                      <a16:colId xmlns:a16="http://schemas.microsoft.com/office/drawing/2014/main" val="2164007637"/>
                    </a:ext>
                  </a:extLst>
                </a:gridCol>
                <a:gridCol w="742036">
                  <a:extLst>
                    <a:ext uri="{9D8B030D-6E8A-4147-A177-3AD203B41FA5}">
                      <a16:colId xmlns:a16="http://schemas.microsoft.com/office/drawing/2014/main" val="104381279"/>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面積（㎢）</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H30.10.1)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330.31</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1241221"/>
                  </a:ext>
                </a:extLst>
              </a:tr>
              <a:tr h="200025">
                <a:tc gridSpan="3">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国土地理院「</a:t>
                      </a:r>
                      <a:r>
                        <a:rPr lang="en-US" sz="1050" b="0" i="0" u="none" strike="noStrike" dirty="0">
                          <a:solidFill>
                            <a:srgbClr val="000000"/>
                          </a:solidFill>
                          <a:effectLst/>
                          <a:latin typeface="Meiryo UI" panose="020B0604030504040204" pitchFamily="50" charset="-128"/>
                          <a:ea typeface="Meiryo UI" panose="020B0604030504040204" pitchFamily="50" charset="-128"/>
                        </a:rPr>
                        <a:t>H30</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年全国都道府県市区町村面積別調」</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44059939"/>
                  </a:ext>
                </a:extLst>
              </a:tr>
            </a:tbl>
          </a:graphicData>
        </a:graphic>
      </p:graphicFrame>
      <p:sp>
        <p:nvSpPr>
          <p:cNvPr id="17" name="正方形/長方形 16"/>
          <p:cNvSpPr/>
          <p:nvPr/>
        </p:nvSpPr>
        <p:spPr>
          <a:xfrm>
            <a:off x="0" y="86350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 y="1814687"/>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３．土地利用の状況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187184" y="2228333"/>
          <a:ext cx="4381502" cy="1299210"/>
        </p:xfrm>
        <a:graphic>
          <a:graphicData uri="http://schemas.openxmlformats.org/drawingml/2006/table">
            <a:tbl>
              <a:tblPr/>
              <a:tblGrid>
                <a:gridCol w="1012332">
                  <a:extLst>
                    <a:ext uri="{9D8B030D-6E8A-4147-A177-3AD203B41FA5}">
                      <a16:colId xmlns:a16="http://schemas.microsoft.com/office/drawing/2014/main" val="2484684635"/>
                    </a:ext>
                  </a:extLst>
                </a:gridCol>
                <a:gridCol w="673834">
                  <a:extLst>
                    <a:ext uri="{9D8B030D-6E8A-4147-A177-3AD203B41FA5}">
                      <a16:colId xmlns:a16="http://schemas.microsoft.com/office/drawing/2014/main" val="2599515843"/>
                    </a:ext>
                  </a:extLst>
                </a:gridCol>
                <a:gridCol w="673834">
                  <a:extLst>
                    <a:ext uri="{9D8B030D-6E8A-4147-A177-3AD203B41FA5}">
                      <a16:colId xmlns:a16="http://schemas.microsoft.com/office/drawing/2014/main" val="200872204"/>
                    </a:ext>
                  </a:extLst>
                </a:gridCol>
                <a:gridCol w="673834">
                  <a:extLst>
                    <a:ext uri="{9D8B030D-6E8A-4147-A177-3AD203B41FA5}">
                      <a16:colId xmlns:a16="http://schemas.microsoft.com/office/drawing/2014/main" val="3291841065"/>
                    </a:ext>
                  </a:extLst>
                </a:gridCol>
                <a:gridCol w="673834">
                  <a:extLst>
                    <a:ext uri="{9D8B030D-6E8A-4147-A177-3AD203B41FA5}">
                      <a16:colId xmlns:a16="http://schemas.microsoft.com/office/drawing/2014/main" val="3814080977"/>
                    </a:ext>
                  </a:extLst>
                </a:gridCol>
                <a:gridCol w="673834">
                  <a:extLst>
                    <a:ext uri="{9D8B030D-6E8A-4147-A177-3AD203B41FA5}">
                      <a16:colId xmlns:a16="http://schemas.microsoft.com/office/drawing/2014/main" val="1740753046"/>
                    </a:ext>
                  </a:extLst>
                </a:gridCol>
              </a:tblGrid>
              <a:tr h="323850">
                <a:tc>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農用地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森　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原　　野</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水面･河川･水路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道路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955157"/>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588862"/>
                  </a:ext>
                </a:extLst>
              </a:tr>
              <a:tr h="95250">
                <a:tc rowSpan="2">
                  <a:txBody>
                    <a:bodyPr/>
                    <a:lstStyle/>
                    <a:p>
                      <a:pPr algn="ctr" fontAlgn="ctr"/>
                      <a:r>
                        <a:rPr lang="zh-CN" altLang="en-US" sz="1050" b="0" i="0" u="none" strike="noStrike">
                          <a:solidFill>
                            <a:srgbClr val="000000"/>
                          </a:solidFill>
                          <a:effectLst/>
                          <a:latin typeface="Meiryo UI" panose="020B0604030504040204" pitchFamily="50" charset="-128"/>
                          <a:ea typeface="Meiryo UI" panose="020B0604030504040204" pitchFamily="50" charset="-128"/>
                        </a:rPr>
                        <a:t>土地利用区分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宅　　地</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auto"/>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016578"/>
                  </a:ext>
                </a:extLst>
              </a:tr>
              <a:tr h="20002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住宅地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工業用地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その他宅地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404627360"/>
                  </a:ext>
                </a:extLst>
              </a:tr>
              <a:tr h="200025">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土地利用割合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19.5%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893635"/>
                  </a:ext>
                </a:extLst>
              </a:tr>
              <a:tr h="200025">
                <a:tc gridSpan="4">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大阪府「国土利用計画関係資料集（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年度版</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00482979"/>
                  </a:ext>
                </a:extLst>
              </a:tr>
            </a:tbl>
          </a:graphicData>
        </a:graphic>
      </p:graphicFrame>
      <p:sp>
        <p:nvSpPr>
          <p:cNvPr id="21" name="正方形/長方形 20"/>
          <p:cNvSpPr/>
          <p:nvPr/>
        </p:nvSpPr>
        <p:spPr>
          <a:xfrm>
            <a:off x="-2" y="3633412"/>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p:cNvGraphicFramePr>
            <a:graphicFrameLocks noGrp="1"/>
          </p:cNvGraphicFramePr>
          <p:nvPr>
            <p:extLst/>
          </p:nvPr>
        </p:nvGraphicFramePr>
        <p:xfrm>
          <a:off x="187185" y="4104079"/>
          <a:ext cx="4381501" cy="1914525"/>
        </p:xfrm>
        <a:graphic>
          <a:graphicData uri="http://schemas.openxmlformats.org/drawingml/2006/table">
            <a:tbl>
              <a:tblPr/>
              <a:tblGrid>
                <a:gridCol w="746979">
                  <a:extLst>
                    <a:ext uri="{9D8B030D-6E8A-4147-A177-3AD203B41FA5}">
                      <a16:colId xmlns:a16="http://schemas.microsoft.com/office/drawing/2014/main" val="887253292"/>
                    </a:ext>
                  </a:extLst>
                </a:gridCol>
                <a:gridCol w="3634522">
                  <a:extLst>
                    <a:ext uri="{9D8B030D-6E8A-4147-A177-3AD203B41FA5}">
                      <a16:colId xmlns:a16="http://schemas.microsoft.com/office/drawing/2014/main" val="249285957"/>
                    </a:ext>
                  </a:extLst>
                </a:gridCol>
              </a:tblGrid>
              <a:tr h="752475">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鉄道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JR</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（関西空港線、阪和線）・南海（本線、多奈川線、空港線）、水間鉄道</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658260"/>
                  </a:ext>
                </a:extLst>
              </a:tr>
              <a:tr h="5524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高速道路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阪神高速（</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4</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号湾岸線）、関西国際空港線</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阪和自動車道</a:t>
                      </a:r>
                      <a:endParaRPr lang="zh-TW"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837736"/>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空港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関西国際空港</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877964"/>
                  </a:ext>
                </a:extLst>
              </a:tr>
              <a:tr h="30480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フェリー</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err="1">
                          <a:solidFill>
                            <a:srgbClr val="000000"/>
                          </a:solidFill>
                          <a:effectLst/>
                          <a:latin typeface="Meiryo UI" panose="020B0604030504040204" pitchFamily="50" charset="-128"/>
                          <a:ea typeface="Meiryo UI" panose="020B0604030504040204" pitchFamily="50" charset="-128"/>
                        </a:rPr>
                        <a:t>ー</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996635"/>
                  </a:ext>
                </a:extLst>
              </a:tr>
            </a:tbl>
          </a:graphicData>
        </a:graphic>
      </p:graphicFrame>
      <p:sp>
        <p:nvSpPr>
          <p:cNvPr id="24" name="正方形/長方形 23"/>
          <p:cNvSpPr/>
          <p:nvPr/>
        </p:nvSpPr>
        <p:spPr>
          <a:xfrm>
            <a:off x="4797040" y="851145"/>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５．産業の状況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nvPr>
        </p:nvGraphicFramePr>
        <p:xfrm>
          <a:off x="4960342" y="1244267"/>
          <a:ext cx="3035299" cy="1571625"/>
        </p:xfrm>
        <a:graphic>
          <a:graphicData uri="http://schemas.openxmlformats.org/drawingml/2006/table">
            <a:tbl>
              <a:tblPr/>
              <a:tblGrid>
                <a:gridCol w="1012822">
                  <a:extLst>
                    <a:ext uri="{9D8B030D-6E8A-4147-A177-3AD203B41FA5}">
                      <a16:colId xmlns:a16="http://schemas.microsoft.com/office/drawing/2014/main" val="3009230248"/>
                    </a:ext>
                  </a:extLst>
                </a:gridCol>
                <a:gridCol w="674159">
                  <a:extLst>
                    <a:ext uri="{9D8B030D-6E8A-4147-A177-3AD203B41FA5}">
                      <a16:colId xmlns:a16="http://schemas.microsoft.com/office/drawing/2014/main" val="29414469"/>
                    </a:ext>
                  </a:extLst>
                </a:gridCol>
                <a:gridCol w="754167">
                  <a:extLst>
                    <a:ext uri="{9D8B030D-6E8A-4147-A177-3AD203B41FA5}">
                      <a16:colId xmlns:a16="http://schemas.microsoft.com/office/drawing/2014/main" val="2609010127"/>
                    </a:ext>
                  </a:extLst>
                </a:gridCol>
                <a:gridCol w="594151">
                  <a:extLst>
                    <a:ext uri="{9D8B030D-6E8A-4147-A177-3AD203B41FA5}">
                      <a16:colId xmlns:a16="http://schemas.microsoft.com/office/drawing/2014/main" val="1886138303"/>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産業構造</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90823"/>
                  </a:ext>
                </a:extLst>
              </a:tr>
              <a:tr h="37147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区分</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就業人口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構成比</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39082"/>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第１次産業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4,305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137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第２次産業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57,739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23.2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85382"/>
                  </a:ext>
                </a:extLst>
              </a:tr>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第３次産業</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172,270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69.3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92957262"/>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計（分類不能含む）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248,445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35068"/>
                  </a:ext>
                </a:extLst>
              </a:tr>
              <a:tr h="200025">
                <a:tc gridSpan="2">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総務省「国勢調査</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en-US" sz="105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195234"/>
                  </a:ext>
                </a:extLst>
              </a:tr>
            </a:tbl>
          </a:graphicData>
        </a:graphic>
      </p:graphicFrame>
      <p:graphicFrame>
        <p:nvGraphicFramePr>
          <p:cNvPr id="27" name="表 26"/>
          <p:cNvGraphicFramePr>
            <a:graphicFrameLocks noGrp="1"/>
          </p:cNvGraphicFramePr>
          <p:nvPr>
            <p:extLst/>
          </p:nvPr>
        </p:nvGraphicFramePr>
        <p:xfrm>
          <a:off x="4953000" y="2813386"/>
          <a:ext cx="3655803" cy="790575"/>
        </p:xfrm>
        <a:graphic>
          <a:graphicData uri="http://schemas.openxmlformats.org/drawingml/2006/table">
            <a:tbl>
              <a:tblPr/>
              <a:tblGrid>
                <a:gridCol w="990695">
                  <a:extLst>
                    <a:ext uri="{9D8B030D-6E8A-4147-A177-3AD203B41FA5}">
                      <a16:colId xmlns:a16="http://schemas.microsoft.com/office/drawing/2014/main" val="1734290477"/>
                    </a:ext>
                  </a:extLst>
                </a:gridCol>
                <a:gridCol w="967439">
                  <a:extLst>
                    <a:ext uri="{9D8B030D-6E8A-4147-A177-3AD203B41FA5}">
                      <a16:colId xmlns:a16="http://schemas.microsoft.com/office/drawing/2014/main" val="1645513241"/>
                    </a:ext>
                  </a:extLst>
                </a:gridCol>
                <a:gridCol w="990695">
                  <a:extLst>
                    <a:ext uri="{9D8B030D-6E8A-4147-A177-3AD203B41FA5}">
                      <a16:colId xmlns:a16="http://schemas.microsoft.com/office/drawing/2014/main" val="1783292562"/>
                    </a:ext>
                  </a:extLst>
                </a:gridCol>
                <a:gridCol w="334882">
                  <a:extLst>
                    <a:ext uri="{9D8B030D-6E8A-4147-A177-3AD203B41FA5}">
                      <a16:colId xmlns:a16="http://schemas.microsoft.com/office/drawing/2014/main" val="2063828005"/>
                    </a:ext>
                  </a:extLst>
                </a:gridCol>
                <a:gridCol w="372092">
                  <a:extLst>
                    <a:ext uri="{9D8B030D-6E8A-4147-A177-3AD203B41FA5}">
                      <a16:colId xmlns:a16="http://schemas.microsoft.com/office/drawing/2014/main" val="2304025332"/>
                    </a:ext>
                  </a:extLst>
                </a:gridCol>
              </a:tblGrid>
              <a:tr h="190500">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農業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31605918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総農家数（戸）</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4,528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56213748"/>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経営耕地面積（ａ）</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177,874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3918356"/>
                  </a:ext>
                </a:extLst>
              </a:tr>
              <a:tr h="200025">
                <a:tc gridSpan="5">
                  <a:txBody>
                    <a:bodyPr/>
                    <a:lstStyle/>
                    <a:p>
                      <a:pPr algn="l"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大阪府総務部統計課「</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年農林業センサス結果概要」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7318623"/>
                  </a:ext>
                </a:extLst>
              </a:tr>
            </a:tbl>
          </a:graphicData>
        </a:graphic>
      </p:graphicFrame>
      <p:graphicFrame>
        <p:nvGraphicFramePr>
          <p:cNvPr id="28" name="表 27"/>
          <p:cNvGraphicFramePr>
            <a:graphicFrameLocks noGrp="1"/>
          </p:cNvGraphicFramePr>
          <p:nvPr>
            <p:extLst/>
          </p:nvPr>
        </p:nvGraphicFramePr>
        <p:xfrm>
          <a:off x="4953000" y="3603961"/>
          <a:ext cx="2362200" cy="1000125"/>
        </p:xfrm>
        <a:graphic>
          <a:graphicData uri="http://schemas.openxmlformats.org/drawingml/2006/table">
            <a:tbl>
              <a:tblPr/>
              <a:tblGrid>
                <a:gridCol w="1013276">
                  <a:extLst>
                    <a:ext uri="{9D8B030D-6E8A-4147-A177-3AD203B41FA5}">
                      <a16:colId xmlns:a16="http://schemas.microsoft.com/office/drawing/2014/main" val="1055939449"/>
                    </a:ext>
                  </a:extLst>
                </a:gridCol>
                <a:gridCol w="674462">
                  <a:extLst>
                    <a:ext uri="{9D8B030D-6E8A-4147-A177-3AD203B41FA5}">
                      <a16:colId xmlns:a16="http://schemas.microsoft.com/office/drawing/2014/main" val="1256647025"/>
                    </a:ext>
                  </a:extLst>
                </a:gridCol>
                <a:gridCol w="674462">
                  <a:extLst>
                    <a:ext uri="{9D8B030D-6E8A-4147-A177-3AD203B41FA5}">
                      <a16:colId xmlns:a16="http://schemas.microsoft.com/office/drawing/2014/main" val="1592722937"/>
                    </a:ext>
                  </a:extLst>
                </a:gridCol>
              </a:tblGrid>
              <a:tr h="200025">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工業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287139"/>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1900"/>
                  </a:ext>
                </a:extLst>
              </a:tr>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28,995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126476"/>
                  </a:ext>
                </a:extLst>
              </a:tr>
              <a:tr h="200025">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製造品出荷</a:t>
                      </a:r>
                      <a:r>
                        <a:rPr lang="zh-TW" altLang="en-US" sz="1050" b="0" i="0" u="none" strike="noStrike" dirty="0" smtClean="0">
                          <a:solidFill>
                            <a:srgbClr val="000000"/>
                          </a:solidFill>
                          <a:effectLst/>
                          <a:latin typeface="Meiryo UI" panose="020B0604030504040204" pitchFamily="50" charset="-128"/>
                          <a:ea typeface="Meiryo UI" panose="020B0604030504040204" pitchFamily="50" charset="-128"/>
                        </a:rPr>
                        <a:t>額</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等</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9,119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95241"/>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経済産業省「工業統計調査確報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(H30)</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7862790"/>
                  </a:ext>
                </a:extLst>
              </a:tr>
            </a:tbl>
          </a:graphicData>
        </a:graphic>
      </p:graphicFrame>
      <p:graphicFrame>
        <p:nvGraphicFramePr>
          <p:cNvPr id="29" name="表 28"/>
          <p:cNvGraphicFramePr>
            <a:graphicFrameLocks noGrp="1"/>
          </p:cNvGraphicFramePr>
          <p:nvPr>
            <p:extLst/>
          </p:nvPr>
        </p:nvGraphicFramePr>
        <p:xfrm>
          <a:off x="7426514" y="3603961"/>
          <a:ext cx="2346136" cy="1000125"/>
        </p:xfrm>
        <a:graphic>
          <a:graphicData uri="http://schemas.openxmlformats.org/drawingml/2006/table">
            <a:tbl>
              <a:tblPr/>
              <a:tblGrid>
                <a:gridCol w="820213">
                  <a:extLst>
                    <a:ext uri="{9D8B030D-6E8A-4147-A177-3AD203B41FA5}">
                      <a16:colId xmlns:a16="http://schemas.microsoft.com/office/drawing/2014/main" val="2599028609"/>
                    </a:ext>
                  </a:extLst>
                </a:gridCol>
                <a:gridCol w="820213">
                  <a:extLst>
                    <a:ext uri="{9D8B030D-6E8A-4147-A177-3AD203B41FA5}">
                      <a16:colId xmlns:a16="http://schemas.microsoft.com/office/drawing/2014/main" val="1398783545"/>
                    </a:ext>
                  </a:extLst>
                </a:gridCol>
                <a:gridCol w="705710">
                  <a:extLst>
                    <a:ext uri="{9D8B030D-6E8A-4147-A177-3AD203B41FA5}">
                      <a16:colId xmlns:a16="http://schemas.microsoft.com/office/drawing/2014/main" val="1541356974"/>
                    </a:ext>
                  </a:extLst>
                </a:gridCol>
              </a:tblGrid>
              <a:tr h="200025">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商業</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32056"/>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事業所数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所</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3,922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573463"/>
                  </a:ext>
                </a:extLst>
              </a:tr>
              <a:tr h="200025">
                <a:tc gridSpan="2">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従業者数</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r>
                        <a:rPr lang="ja-JP" altLang="en-US" sz="105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28,790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678717"/>
                  </a:ext>
                </a:extLst>
              </a:tr>
              <a:tr h="200025">
                <a:tc gridSpan="2">
                  <a:txBody>
                    <a:bodyPr/>
                    <a:lstStyle/>
                    <a:p>
                      <a:pPr algn="l"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年間商品販売額</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a:solidFill>
                            <a:srgbClr val="000000"/>
                          </a:solidFill>
                          <a:effectLst/>
                          <a:latin typeface="Meiryo UI" panose="020B0604030504040204" pitchFamily="50" charset="-128"/>
                          <a:ea typeface="Meiryo UI" panose="020B0604030504040204" pitchFamily="50" charset="-128"/>
                        </a:rPr>
                        <a:t>億円</a:t>
                      </a:r>
                      <a:r>
                        <a:rPr lang="en-US" altLang="zh-TW" sz="105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7,902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437403"/>
                  </a:ext>
                </a:extLst>
              </a:tr>
              <a:tr h="200025">
                <a:tc gridSpan="3">
                  <a:txBody>
                    <a:bodyPr/>
                    <a:lstStyle/>
                    <a:p>
                      <a:pPr algn="l" fontAlgn="ct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経済産業省「商業統計調査確報</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(H26)</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54046734"/>
                  </a:ext>
                </a:extLst>
              </a:tr>
            </a:tbl>
          </a:graphicData>
        </a:graphic>
      </p:graphicFrame>
      <p:graphicFrame>
        <p:nvGraphicFramePr>
          <p:cNvPr id="31" name="表 30"/>
          <p:cNvGraphicFramePr>
            <a:graphicFrameLocks noGrp="1"/>
          </p:cNvGraphicFramePr>
          <p:nvPr>
            <p:extLst/>
          </p:nvPr>
        </p:nvGraphicFramePr>
        <p:xfrm>
          <a:off x="4953000" y="5120791"/>
          <a:ext cx="4818797" cy="1087755"/>
        </p:xfrm>
        <a:graphic>
          <a:graphicData uri="http://schemas.openxmlformats.org/drawingml/2006/table">
            <a:tbl>
              <a:tblPr/>
              <a:tblGrid>
                <a:gridCol w="915537">
                  <a:extLst>
                    <a:ext uri="{9D8B030D-6E8A-4147-A177-3AD203B41FA5}">
                      <a16:colId xmlns:a16="http://schemas.microsoft.com/office/drawing/2014/main" val="2181054889"/>
                    </a:ext>
                  </a:extLst>
                </a:gridCol>
                <a:gridCol w="3903260">
                  <a:extLst>
                    <a:ext uri="{9D8B030D-6E8A-4147-A177-3AD203B41FA5}">
                      <a16:colId xmlns:a16="http://schemas.microsoft.com/office/drawing/2014/main" val="1426903492"/>
                    </a:ext>
                  </a:extLst>
                </a:gridCol>
              </a:tblGrid>
              <a:tr h="438150">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大学</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大阪体育大学、大阪観光大学、関西医療大学、大阪河﨑リハビリテーション大学</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072970"/>
                  </a:ext>
                </a:extLst>
              </a:tr>
              <a:tr h="438150">
                <a:tc>
                  <a:txBody>
                    <a:bodyPr/>
                    <a:lstStyle/>
                    <a:p>
                      <a:pPr algn="ctr"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文化・都市魅力</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岸和田城、富田林寺内町、慈眼院多宝塔、林昌寺庭園、波太神社、中家住宅、嘉祥神社、宇度墓古墳、岸和田</a:t>
                      </a:r>
                      <a:r>
                        <a:rPr lang="ja-JP" altLang="en-US" sz="1050" b="0" i="0" u="none" strike="noStrike" dirty="0" err="1" smtClean="0">
                          <a:solidFill>
                            <a:srgbClr val="000000"/>
                          </a:solidFill>
                          <a:effectLst/>
                          <a:latin typeface="Meiryo UI" panose="020B0604030504040204" pitchFamily="50" charset="-128"/>
                          <a:ea typeface="Meiryo UI" panose="020B0604030504040204" pitchFamily="50" charset="-128"/>
                        </a:rPr>
                        <a:t>だんじり</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会館、二色の浜公園、りんくうタウン、サザンビーチ、自然居子のいちょう、奥山雨山自然公園、田尻スカイブリッジ、ときめきビーチ</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他</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284345"/>
                  </a:ext>
                </a:extLst>
              </a:tr>
            </a:tbl>
          </a:graphicData>
        </a:graphic>
      </p:graphicFrame>
      <p:sp>
        <p:nvSpPr>
          <p:cNvPr id="20" name="正方形/長方形 19"/>
          <p:cNvSpPr/>
          <p:nvPr/>
        </p:nvSpPr>
        <p:spPr>
          <a:xfrm>
            <a:off x="4797040" y="4708550"/>
            <a:ext cx="3198601"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６．大学・文化・都市魅力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現在の大阪の位置・ポテンシャル（</a:t>
            </a:r>
            <a:r>
              <a:rPr lang="en-US" altLang="ja-JP" sz="1800" dirty="0" smtClean="0">
                <a:solidFill>
                  <a:schemeClr val="bg1"/>
                </a:solidFill>
                <a:latin typeface="Meiryo UI" panose="020B0604030504040204" pitchFamily="50" charset="-128"/>
                <a:ea typeface="Meiryo UI" panose="020B0604030504040204" pitchFamily="50" charset="-128"/>
              </a:rPr>
              <a:t>10</a:t>
            </a:r>
            <a:r>
              <a:rPr lang="ja-JP" altLang="en-US" sz="1800" dirty="0" smtClean="0">
                <a:solidFill>
                  <a:schemeClr val="bg1"/>
                </a:solidFill>
                <a:latin typeface="Meiryo UI" panose="020B0604030504040204" pitchFamily="50" charset="-128"/>
                <a:ea typeface="Meiryo UI" panose="020B0604030504040204" pitchFamily="50" charset="-128"/>
              </a:rPr>
              <a:t>）府内各地域の特性（泉南地域）</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145</a:t>
            </a:r>
          </a:p>
        </p:txBody>
      </p:sp>
      <p:sp>
        <p:nvSpPr>
          <p:cNvPr id="26" name="正方形/長方形 25"/>
          <p:cNvSpPr/>
          <p:nvPr/>
        </p:nvSpPr>
        <p:spPr>
          <a:xfrm>
            <a:off x="4953000" y="6248941"/>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各大学</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市町村ハンドブック</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87184" y="6018604"/>
            <a:ext cx="3198601"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国土交通省国土数値情報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540017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9306" y="2442949"/>
            <a:ext cx="9321421" cy="1564275"/>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u="sng" dirty="0">
                <a:latin typeface="Meiryo UI" panose="020B0604030504040204" pitchFamily="50" charset="-128"/>
                <a:ea typeface="Meiryo UI" panose="020B0604030504040204" pitchFamily="50" charset="-128"/>
              </a:rPr>
              <a:t>４</a:t>
            </a:r>
            <a:r>
              <a:rPr lang="ja-JP" altLang="en-US" sz="3600" b="1" u="sng" dirty="0" smtClean="0">
                <a:latin typeface="Meiryo UI" panose="020B0604030504040204" pitchFamily="50" charset="-128"/>
                <a:ea typeface="Meiryo UI" panose="020B0604030504040204" pitchFamily="50" charset="-128"/>
              </a:rPr>
              <a:t>　世界の都市</a:t>
            </a:r>
            <a:endParaRPr lang="ja-JP" altLang="en-US" sz="3600" b="1" u="sng" dirty="0">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146</a:t>
            </a:r>
          </a:p>
        </p:txBody>
      </p:sp>
    </p:spTree>
    <p:extLst>
      <p:ext uri="{BB962C8B-B14F-4D97-AF65-F5344CB8AC3E}">
        <p14:creationId xmlns:p14="http://schemas.microsoft.com/office/powerpoint/2010/main" val="911828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歴史から導かれる大阪の特色（１）都市圏の形成過程</a:t>
            </a:r>
            <a:endParaRPr lang="ja-JP" altLang="en-US" sz="1800"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390969" y="2658232"/>
            <a:ext cx="2438400" cy="2571404"/>
          </a:xfrm>
          <a:prstGeom prst="rect">
            <a:avLst/>
          </a:prstGeom>
        </p:spPr>
      </p:pic>
      <p:pic>
        <p:nvPicPr>
          <p:cNvPr id="7" name="図 6"/>
          <p:cNvPicPr>
            <a:picLocks noChangeAspect="1"/>
          </p:cNvPicPr>
          <p:nvPr/>
        </p:nvPicPr>
        <p:blipFill>
          <a:blip r:embed="rId3"/>
          <a:stretch>
            <a:fillRect/>
          </a:stretch>
        </p:blipFill>
        <p:spPr>
          <a:xfrm>
            <a:off x="3439283" y="2646896"/>
            <a:ext cx="2449150" cy="2582740"/>
          </a:xfrm>
          <a:prstGeom prst="rect">
            <a:avLst/>
          </a:prstGeom>
        </p:spPr>
      </p:pic>
      <p:sp>
        <p:nvSpPr>
          <p:cNvPr id="8" name="正方形/長方形 7"/>
          <p:cNvSpPr/>
          <p:nvPr/>
        </p:nvSpPr>
        <p:spPr>
          <a:xfrm>
            <a:off x="340063" y="2425547"/>
            <a:ext cx="2371723" cy="30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u="sng" dirty="0">
                <a:solidFill>
                  <a:schemeClr val="tx1"/>
                </a:solidFill>
                <a:latin typeface="Meiryo UI" panose="020B0604030504040204" pitchFamily="50" charset="-128"/>
                <a:ea typeface="Meiryo UI" panose="020B0604030504040204" pitchFamily="50" charset="-128"/>
              </a:rPr>
              <a:t>約</a:t>
            </a:r>
            <a:r>
              <a:rPr lang="en-US" altLang="ja-JP" sz="900" b="1" u="sng" dirty="0">
                <a:solidFill>
                  <a:schemeClr val="tx1"/>
                </a:solidFill>
                <a:latin typeface="Meiryo UI" panose="020B0604030504040204" pitchFamily="50" charset="-128"/>
                <a:ea typeface="Meiryo UI" panose="020B0604030504040204" pitchFamily="50" charset="-128"/>
              </a:rPr>
              <a:t>7000</a:t>
            </a:r>
            <a:r>
              <a:rPr lang="ja-JP" altLang="en-US" sz="900" b="1" u="sng" dirty="0">
                <a:solidFill>
                  <a:schemeClr val="tx1"/>
                </a:solidFill>
                <a:latin typeface="Meiryo UI" panose="020B0604030504040204" pitchFamily="50" charset="-128"/>
                <a:ea typeface="Meiryo UI" panose="020B0604030504040204" pitchFamily="50" charset="-128"/>
              </a:rPr>
              <a:t>～</a:t>
            </a:r>
            <a:r>
              <a:rPr lang="en-US" altLang="ja-JP" sz="900" b="1" u="sng" dirty="0">
                <a:solidFill>
                  <a:schemeClr val="tx1"/>
                </a:solidFill>
                <a:latin typeface="Meiryo UI" panose="020B0604030504040204" pitchFamily="50" charset="-128"/>
                <a:ea typeface="Meiryo UI" panose="020B0604030504040204" pitchFamily="50" charset="-128"/>
              </a:rPr>
              <a:t>6000</a:t>
            </a:r>
            <a:r>
              <a:rPr lang="ja-JP" altLang="en-US" sz="900" b="1" u="sng" dirty="0" smtClean="0">
                <a:solidFill>
                  <a:schemeClr val="tx1"/>
                </a:solidFill>
                <a:latin typeface="Meiryo UI" panose="020B0604030504040204" pitchFamily="50" charset="-128"/>
                <a:ea typeface="Meiryo UI" panose="020B0604030504040204" pitchFamily="50" charset="-128"/>
              </a:rPr>
              <a:t>年前</a:t>
            </a:r>
            <a:endParaRPr kumimoji="1" lang="ja-JP" altLang="en-US" sz="900" u="sng"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3398464" y="2492473"/>
            <a:ext cx="2371723" cy="165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b="1" u="sng" dirty="0">
                <a:solidFill>
                  <a:schemeClr val="tx1"/>
                </a:solidFill>
                <a:latin typeface="Meiryo UI" panose="020B0604030504040204" pitchFamily="50" charset="-128"/>
                <a:ea typeface="Meiryo UI" panose="020B0604030504040204" pitchFamily="50" charset="-128"/>
              </a:rPr>
              <a:t>5</a:t>
            </a:r>
            <a:r>
              <a:rPr lang="ja-JP" altLang="en-US" sz="900" b="1" u="sng" dirty="0">
                <a:solidFill>
                  <a:schemeClr val="tx1"/>
                </a:solidFill>
                <a:latin typeface="Meiryo UI" panose="020B0604030504040204" pitchFamily="50" charset="-128"/>
                <a:ea typeface="Meiryo UI" panose="020B0604030504040204" pitchFamily="50" charset="-128"/>
              </a:rPr>
              <a:t>世紀</a:t>
            </a:r>
            <a:r>
              <a:rPr lang="ja-JP" altLang="en-US" sz="900" b="1" u="sng" dirty="0" smtClean="0">
                <a:solidFill>
                  <a:schemeClr val="tx1"/>
                </a:solidFill>
                <a:latin typeface="Meiryo UI" panose="020B0604030504040204" pitchFamily="50" charset="-128"/>
                <a:ea typeface="Meiryo UI" panose="020B0604030504040204" pitchFamily="50" charset="-128"/>
              </a:rPr>
              <a:t>以降</a:t>
            </a:r>
            <a:endParaRPr lang="ja-JP" altLang="en-US" sz="900" b="1" u="sng"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7886700" y="6619860"/>
            <a:ext cx="1981199" cy="23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b="1" dirty="0" smtClean="0">
                <a:solidFill>
                  <a:schemeClr val="tx1"/>
                </a:solidFill>
                <a:latin typeface="Meiryo UI" panose="020B0604030504040204" pitchFamily="50" charset="-128"/>
                <a:ea typeface="Meiryo UI" panose="020B0604030504040204" pitchFamily="50" charset="-128"/>
              </a:rPr>
              <a:t>※</a:t>
            </a:r>
            <a:r>
              <a:rPr kumimoji="1" lang="ja-JP" altLang="en-US" sz="800" b="1" dirty="0" smtClean="0">
                <a:solidFill>
                  <a:schemeClr val="tx1"/>
                </a:solidFill>
                <a:latin typeface="Meiryo UI" panose="020B0604030504040204" pitchFamily="50" charset="-128"/>
                <a:ea typeface="Meiryo UI" panose="020B0604030504040204" pitchFamily="50" charset="-128"/>
              </a:rPr>
              <a:t>地図は、「水都大阪</a:t>
            </a:r>
            <a:r>
              <a:rPr kumimoji="1" lang="en-US" altLang="ja-JP" sz="800" b="1" dirty="0" smtClean="0">
                <a:solidFill>
                  <a:schemeClr val="tx1"/>
                </a:solidFill>
                <a:latin typeface="Meiryo UI" panose="020B0604030504040204" pitchFamily="50" charset="-128"/>
                <a:ea typeface="Meiryo UI" panose="020B0604030504040204" pitchFamily="50" charset="-128"/>
              </a:rPr>
              <a:t>HP</a:t>
            </a:r>
            <a:r>
              <a:rPr kumimoji="1" lang="ja-JP" altLang="en-US" sz="800" b="1" dirty="0" smtClean="0">
                <a:solidFill>
                  <a:schemeClr val="tx1"/>
                </a:solidFill>
                <a:latin typeface="Meiryo UI" panose="020B0604030504040204" pitchFamily="50" charset="-128"/>
                <a:ea typeface="Meiryo UI" panose="020B0604030504040204" pitchFamily="50" charset="-128"/>
              </a:rPr>
              <a:t>」より</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4"/>
          <a:stretch>
            <a:fillRect/>
          </a:stretch>
        </p:blipFill>
        <p:spPr>
          <a:xfrm>
            <a:off x="6617260" y="2658232"/>
            <a:ext cx="2866257" cy="2933699"/>
          </a:xfrm>
          <a:prstGeom prst="rect">
            <a:avLst/>
          </a:prstGeom>
        </p:spPr>
      </p:pic>
      <p:sp>
        <p:nvSpPr>
          <p:cNvPr id="15" name="正方形/長方形 14"/>
          <p:cNvSpPr/>
          <p:nvPr/>
        </p:nvSpPr>
        <p:spPr>
          <a:xfrm>
            <a:off x="6252847" y="5529747"/>
            <a:ext cx="3615052" cy="106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chemeClr val="tx1"/>
                </a:solidFill>
                <a:latin typeface="Meiryo UI" panose="020B0604030504040204" pitchFamily="50" charset="-128"/>
                <a:ea typeface="Meiryo UI" panose="020B0604030504040204" pitchFamily="50" charset="-128"/>
              </a:rPr>
              <a:t>戦国期</a:t>
            </a:r>
            <a:r>
              <a:rPr lang="ja-JP" altLang="en-US" sz="900" dirty="0">
                <a:solidFill>
                  <a:schemeClr val="tx1"/>
                </a:solidFill>
                <a:latin typeface="Meiryo UI" panose="020B0604030504040204" pitchFamily="50" charset="-128"/>
                <a:ea typeface="Meiryo UI" panose="020B0604030504040204" pitchFamily="50" charset="-128"/>
              </a:rPr>
              <a:t>の</a:t>
            </a:r>
            <a:r>
              <a:rPr lang="ja-JP" altLang="en-US" sz="900" dirty="0" smtClean="0">
                <a:solidFill>
                  <a:schemeClr val="tx1"/>
                </a:solidFill>
                <a:latin typeface="Meiryo UI" panose="020B0604030504040204" pitchFamily="50" charset="-128"/>
                <a:ea typeface="Meiryo UI" panose="020B0604030504040204" pitchFamily="50" charset="-128"/>
              </a:rPr>
              <a:t>大阪</a:t>
            </a:r>
            <a:r>
              <a:rPr lang="ja-JP" altLang="en-US" sz="900" dirty="0">
                <a:solidFill>
                  <a:schemeClr val="tx1"/>
                </a:solidFill>
                <a:latin typeface="Meiryo UI" panose="020B0604030504040204" pitchFamily="50" charset="-128"/>
                <a:ea typeface="Meiryo UI" panose="020B0604030504040204" pitchFamily="50" charset="-128"/>
              </a:rPr>
              <a:t>は、現在の御堂筋付近に海岸線があり、上町台地から西にはまだ都市としての構えがなかったが</a:t>
            </a:r>
            <a:r>
              <a:rPr lang="ja-JP" altLang="en-US" sz="900" dirty="0" smtClean="0">
                <a:solidFill>
                  <a:schemeClr val="tx1"/>
                </a:solidFill>
                <a:latin typeface="Meiryo UI" panose="020B0604030504040204" pitchFamily="50" charset="-128"/>
                <a:ea typeface="Meiryo UI" panose="020B0604030504040204" pitchFamily="50" charset="-128"/>
              </a:rPr>
              <a:t>、豊臣秀吉は東横堀川・西横堀川・天満堀川などの水路を掘らせ、水はけをよくするとともに、掘り上げた土で周囲を土盛りさせた。こうして低湿地が、人の住める町にかえられた。平野や久宝寺などから商人らが呼びよせられ、</a:t>
            </a:r>
            <a:r>
              <a:rPr lang="ja-JP" altLang="en-US" sz="900" b="1" dirty="0" smtClean="0">
                <a:solidFill>
                  <a:schemeClr val="tx1"/>
                </a:solidFill>
                <a:latin typeface="Meiryo UI" panose="020B0604030504040204" pitchFamily="50" charset="-128"/>
                <a:ea typeface="Meiryo UI" panose="020B0604030504040204" pitchFamily="50" charset="-128"/>
              </a:rPr>
              <a:t>現在の大阪の町の原型</a:t>
            </a:r>
            <a:r>
              <a:rPr lang="ja-JP" altLang="en-US" sz="900" dirty="0" smtClean="0">
                <a:solidFill>
                  <a:schemeClr val="tx1"/>
                </a:solidFill>
                <a:latin typeface="Meiryo UI" panose="020B0604030504040204" pitchFamily="50" charset="-128"/>
                <a:ea typeface="Meiryo UI" panose="020B0604030504040204" pitchFamily="50" charset="-128"/>
              </a:rPr>
              <a:t>ができあがっていった。 </a:t>
            </a:r>
          </a:p>
          <a:p>
            <a:r>
              <a:rPr lang="ja-JP" altLang="en-US" sz="900" dirty="0" smtClean="0">
                <a:solidFill>
                  <a:schemeClr val="tx1"/>
                </a:solidFill>
                <a:latin typeface="Meiryo UI" panose="020B0604030504040204" pitchFamily="50" charset="-128"/>
                <a:ea typeface="Meiryo UI" panose="020B0604030504040204" pitchFamily="50" charset="-128"/>
              </a:rPr>
              <a:t>江戸</a:t>
            </a:r>
            <a:r>
              <a:rPr lang="ja-JP" altLang="en-US" sz="900" dirty="0">
                <a:solidFill>
                  <a:schemeClr val="tx1"/>
                </a:solidFill>
                <a:latin typeface="Meiryo UI" panose="020B0604030504040204" pitchFamily="50" charset="-128"/>
                <a:ea typeface="Meiryo UI" panose="020B0604030504040204" pitchFamily="50" charset="-128"/>
              </a:rPr>
              <a:t>時代に入ると商人たちが競って堀川開削の許可を取り付け、数多くの開削が盛んに行われた</a:t>
            </a:r>
            <a:r>
              <a:rPr lang="ja-JP" altLang="en-US" sz="900" dirty="0" smtClean="0">
                <a:solidFill>
                  <a:schemeClr val="tx1"/>
                </a:solidFill>
                <a:latin typeface="Meiryo UI" panose="020B0604030504040204" pitchFamily="50" charset="-128"/>
                <a:ea typeface="Meiryo UI" panose="020B0604030504040204" pitchFamily="50" charset="-128"/>
              </a:rPr>
              <a:t>。</a:t>
            </a:r>
            <a:endParaRPr lang="ja-JP" altLang="en-US" sz="900"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340063" y="5396185"/>
            <a:ext cx="5548370" cy="923330"/>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現在の市内都心部の大半は大阪湾の</a:t>
            </a:r>
            <a:r>
              <a:rPr lang="ja-JP" altLang="en-US" sz="900" dirty="0" smtClean="0">
                <a:latin typeface="Meiryo UI" panose="020B0604030504040204" pitchFamily="50" charset="-128"/>
                <a:ea typeface="Meiryo UI" panose="020B0604030504040204" pitchFamily="50" charset="-128"/>
              </a:rPr>
              <a:t>底で</a:t>
            </a:r>
            <a:r>
              <a:rPr lang="ja-JP" altLang="en-US" sz="900" dirty="0">
                <a:latin typeface="Meiryo UI" panose="020B0604030504040204" pitchFamily="50" charset="-128"/>
                <a:ea typeface="Meiryo UI" panose="020B0604030504040204" pitchFamily="50" charset="-128"/>
              </a:rPr>
              <a:t>あり、わずかに上町台地の丘陵が</a:t>
            </a:r>
            <a:r>
              <a:rPr lang="ja-JP" altLang="en-US" sz="900" dirty="0" smtClean="0">
                <a:latin typeface="Meiryo UI" panose="020B0604030504040204" pitchFamily="50" charset="-128"/>
                <a:ea typeface="Meiryo UI" panose="020B0604030504040204" pitchFamily="50" charset="-128"/>
              </a:rPr>
              <a:t>半島の</a:t>
            </a:r>
            <a:r>
              <a:rPr lang="ja-JP" altLang="en-US" sz="900" dirty="0">
                <a:latin typeface="Meiryo UI" panose="020B0604030504040204" pitchFamily="50" charset="-128"/>
                <a:ea typeface="Meiryo UI" panose="020B0604030504040204" pitchFamily="50" charset="-128"/>
              </a:rPr>
              <a:t>ように陸上に顔を出すのみであった。</a:t>
            </a:r>
          </a:p>
          <a:p>
            <a:r>
              <a:rPr lang="ja-JP" altLang="en-US" sz="900" dirty="0">
                <a:latin typeface="Meiryo UI" panose="020B0604030504040204" pitchFamily="50" charset="-128"/>
                <a:ea typeface="Meiryo UI" panose="020B0604030504040204" pitchFamily="50" charset="-128"/>
              </a:rPr>
              <a:t>やがて、淀川が運ぶ土砂が河口に</a:t>
            </a:r>
            <a:r>
              <a:rPr lang="ja-JP" altLang="en-US" sz="900" dirty="0" smtClean="0">
                <a:latin typeface="Meiryo UI" panose="020B0604030504040204" pitchFamily="50" charset="-128"/>
                <a:ea typeface="Meiryo UI" panose="020B0604030504040204" pitchFamily="50" charset="-128"/>
              </a:rPr>
              <a:t>堆積</a:t>
            </a:r>
            <a:r>
              <a:rPr lang="ja-JP" altLang="en-US" sz="900" dirty="0">
                <a:latin typeface="Meiryo UI" panose="020B0604030504040204" pitchFamily="50" charset="-128"/>
                <a:ea typeface="Meiryo UI" panose="020B0604030504040204" pitchFamily="50" charset="-128"/>
              </a:rPr>
              <a:t>し、上町台地の東に河内湖と</a:t>
            </a:r>
            <a:r>
              <a:rPr lang="ja-JP" altLang="en-US" sz="900" dirty="0" smtClean="0">
                <a:latin typeface="Meiryo UI" panose="020B0604030504040204" pitchFamily="50" charset="-128"/>
                <a:ea typeface="Meiryo UI" panose="020B0604030504040204" pitchFamily="50" charset="-128"/>
              </a:rPr>
              <a:t>呼ばれる巨大</a:t>
            </a:r>
            <a:r>
              <a:rPr lang="ja-JP" altLang="en-US" sz="900" dirty="0">
                <a:latin typeface="Meiryo UI" panose="020B0604030504040204" pitchFamily="50" charset="-128"/>
                <a:ea typeface="Meiryo UI" panose="020B0604030504040204" pitchFamily="50" charset="-128"/>
              </a:rPr>
              <a:t>な湖をつくり、さらに</a:t>
            </a:r>
            <a:r>
              <a:rPr lang="ja-JP" altLang="en-US" sz="900" b="1" dirty="0">
                <a:latin typeface="Meiryo UI" panose="020B0604030504040204" pitchFamily="50" charset="-128"/>
                <a:ea typeface="Meiryo UI" panose="020B0604030504040204" pitchFamily="50" charset="-128"/>
              </a:rPr>
              <a:t>５世紀以降の</a:t>
            </a:r>
            <a:r>
              <a:rPr lang="ja-JP" altLang="en-US" sz="900" b="1" dirty="0" smtClean="0">
                <a:latin typeface="Meiryo UI" panose="020B0604030504040204" pitchFamily="50" charset="-128"/>
                <a:ea typeface="Meiryo UI" panose="020B0604030504040204" pitchFamily="50" charset="-128"/>
              </a:rPr>
              <a:t>治水</a:t>
            </a:r>
            <a:r>
              <a:rPr lang="ja-JP" altLang="en-US" sz="900" b="1" dirty="0">
                <a:latin typeface="Meiryo UI" panose="020B0604030504040204" pitchFamily="50" charset="-128"/>
                <a:ea typeface="Meiryo UI" panose="020B0604030504040204" pitchFamily="50" charset="-128"/>
              </a:rPr>
              <a:t>事業を経て新たな陸地が生まれた。</a:t>
            </a:r>
          </a:p>
          <a:p>
            <a:r>
              <a:rPr lang="ja-JP" altLang="en-US" sz="900" b="1" dirty="0">
                <a:latin typeface="Meiryo UI" panose="020B0604030504040204" pitchFamily="50" charset="-128"/>
                <a:ea typeface="Meiryo UI" panose="020B0604030504040204" pitchFamily="50" charset="-128"/>
              </a:rPr>
              <a:t>ここに都市大阪の起源となる難波津</a:t>
            </a:r>
            <a:r>
              <a:rPr lang="ja-JP" altLang="en-US" sz="900" b="1" dirty="0" smtClean="0">
                <a:latin typeface="Meiryo UI" panose="020B0604030504040204" pitchFamily="50" charset="-128"/>
                <a:ea typeface="Meiryo UI" panose="020B0604030504040204" pitchFamily="50" charset="-128"/>
              </a:rPr>
              <a:t>の都</a:t>
            </a:r>
            <a:r>
              <a:rPr lang="ja-JP" altLang="en-US" sz="900" b="1" dirty="0">
                <a:latin typeface="Meiryo UI" panose="020B0604030504040204" pitchFamily="50" charset="-128"/>
                <a:ea typeface="Meiryo UI" panose="020B0604030504040204" pitchFamily="50" charset="-128"/>
              </a:rPr>
              <a:t>が</a:t>
            </a:r>
            <a:r>
              <a:rPr lang="ja-JP" altLang="en-US" sz="900" b="1" dirty="0" smtClean="0">
                <a:latin typeface="Meiryo UI" panose="020B0604030504040204" pitchFamily="50" charset="-128"/>
                <a:ea typeface="Meiryo UI" panose="020B0604030504040204" pitchFamily="50" charset="-128"/>
              </a:rPr>
              <a:t>置かれた（</a:t>
            </a:r>
            <a:r>
              <a:rPr lang="en-US" altLang="ja-JP" sz="900" b="1" dirty="0" smtClean="0">
                <a:latin typeface="Meiryo UI" panose="020B0604030504040204" pitchFamily="50" charset="-128"/>
                <a:ea typeface="Meiryo UI" panose="020B0604030504040204" pitchFamily="50" charset="-128"/>
              </a:rPr>
              <a:t>645</a:t>
            </a:r>
            <a:r>
              <a:rPr lang="ja-JP" altLang="en-US" sz="900" b="1" dirty="0" smtClean="0">
                <a:latin typeface="Meiryo UI" panose="020B0604030504040204" pitchFamily="50" charset="-128"/>
                <a:ea typeface="Meiryo UI" panose="020B0604030504040204" pitchFamily="50" charset="-128"/>
              </a:rPr>
              <a:t>年）</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ja-JP" altLang="en-US" sz="900" b="1" dirty="0" smtClean="0">
                <a:latin typeface="Meiryo UI" panose="020B0604030504040204" pitchFamily="50" charset="-128"/>
                <a:ea typeface="Meiryo UI" panose="020B0604030504040204" pitchFamily="50" charset="-128"/>
              </a:rPr>
              <a:t>：現在の大阪の中心部</a:t>
            </a:r>
            <a:endParaRPr lang="ja-JP" altLang="en-US" sz="9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6505576" y="2456261"/>
            <a:ext cx="2371723" cy="165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u="sng" dirty="0" smtClean="0">
                <a:solidFill>
                  <a:schemeClr val="tx1"/>
                </a:solidFill>
                <a:latin typeface="Meiryo UI" panose="020B0604030504040204" pitchFamily="50" charset="-128"/>
                <a:ea typeface="Meiryo UI" panose="020B0604030504040204" pitchFamily="50" charset="-128"/>
              </a:rPr>
              <a:t>近世（町の発展とともに開削された堀川）</a:t>
            </a:r>
            <a:endParaRPr lang="ja-JP" altLang="en-US" sz="900" b="1" u="sng" dirty="0">
              <a:solidFill>
                <a:schemeClr val="tx1"/>
              </a:solidFill>
              <a:latin typeface="Meiryo UI" panose="020B0604030504040204" pitchFamily="50" charset="-128"/>
              <a:ea typeface="Meiryo UI" panose="020B0604030504040204" pitchFamily="50" charset="-128"/>
            </a:endParaRPr>
          </a:p>
        </p:txBody>
      </p:sp>
      <p:sp>
        <p:nvSpPr>
          <p:cNvPr id="16" name="二等辺三角形 15"/>
          <p:cNvSpPr/>
          <p:nvPr/>
        </p:nvSpPr>
        <p:spPr>
          <a:xfrm rot="5400000">
            <a:off x="2668036" y="3831940"/>
            <a:ext cx="1087009" cy="212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5400000">
            <a:off x="5709342" y="3784736"/>
            <a:ext cx="1087009" cy="212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32229" y="508800"/>
            <a:ext cx="9673508" cy="1384995"/>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大阪の中心部が、古から現代まで変わらない大阪の中核。</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時代を経るにしたがって、大阪と位置付けられるエリアが中心部から拡大してきた歴史。</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➢戦前まで、産業発展やまちづくりなど、都心集中の時代が続く。</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➢その一方で、住宅地や、工場用地、娯楽の提供地として市域を超えて徐々に広がりもでてくる。（鉄道開通、沿線の住宅開発等）</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➢戦後</a:t>
            </a:r>
            <a:r>
              <a:rPr kumimoji="1" lang="ja-JP" altLang="en-US" sz="1400" dirty="0" smtClean="0">
                <a:latin typeface="UD デジタル 教科書体 NK-R" panose="02020400000000000000" pitchFamily="18" charset="-128"/>
                <a:ea typeface="UD デジタル 教科書体 NK-R" panose="02020400000000000000" pitchFamily="18" charset="-128"/>
              </a:rPr>
              <a:t>の高度成長の中では、堺泉北臨海部の開発やニュータウン開発など、府域全体への拡張が進むことになる。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➢近年</a:t>
            </a:r>
            <a:r>
              <a:rPr kumimoji="1" lang="ja-JP" altLang="en-US" sz="1400" dirty="0" smtClean="0">
                <a:latin typeface="UD デジタル 教科書体 NK-R" panose="02020400000000000000" pitchFamily="18" charset="-128"/>
                <a:ea typeface="UD デジタル 教科書体 NK-R" panose="02020400000000000000" pitchFamily="18" charset="-128"/>
              </a:rPr>
              <a:t>は、通勤圏や事業所の集積など、府域を超えて京阪神へ都市圏が広がってきている。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21" name="フローチャート: 結合子 20"/>
          <p:cNvSpPr/>
          <p:nvPr/>
        </p:nvSpPr>
        <p:spPr>
          <a:xfrm>
            <a:off x="1452256" y="4097760"/>
            <a:ext cx="406525" cy="372140"/>
          </a:xfrm>
          <a:prstGeom prst="flowChartConnector">
            <a:avLst/>
          </a:prstGeom>
          <a:solidFill>
            <a:srgbClr val="FFCCFF"/>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結合子 21"/>
          <p:cNvSpPr/>
          <p:nvPr/>
        </p:nvSpPr>
        <p:spPr>
          <a:xfrm>
            <a:off x="4381064" y="4076494"/>
            <a:ext cx="406525" cy="372140"/>
          </a:xfrm>
          <a:prstGeom prst="flowChartConnector">
            <a:avLst/>
          </a:prstGeom>
          <a:solidFill>
            <a:srgbClr val="FFCCFF"/>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結合子 22"/>
          <p:cNvSpPr/>
          <p:nvPr/>
        </p:nvSpPr>
        <p:spPr>
          <a:xfrm>
            <a:off x="492813" y="6138966"/>
            <a:ext cx="152400" cy="152400"/>
          </a:xfrm>
          <a:prstGeom prst="flowChartConnector">
            <a:avLst/>
          </a:prstGeom>
          <a:solidFill>
            <a:srgbClr val="FFCCFF"/>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1266" y="2174237"/>
            <a:ext cx="2062716" cy="2413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■先史時代</a:t>
            </a:r>
            <a:r>
              <a:rPr lang="en-US" altLang="ja-JP" sz="1400" b="1" dirty="0" smtClean="0">
                <a:solidFill>
                  <a:schemeClr val="tx1"/>
                </a:solidFill>
                <a:latin typeface="Meiryo UI" panose="020B0604030504040204" pitchFamily="50" charset="-128"/>
                <a:ea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rPr>
              <a:t>近世まで</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12</a:t>
            </a:r>
          </a:p>
        </p:txBody>
      </p:sp>
    </p:spTree>
    <p:extLst>
      <p:ext uri="{BB962C8B-B14F-4D97-AF65-F5344CB8AC3E}">
        <p14:creationId xmlns:p14="http://schemas.microsoft.com/office/powerpoint/2010/main" val="170621951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世界の都市（１）世界の都市論の系譜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0" y="666426"/>
            <a:ext cx="9839885" cy="5978560"/>
          </a:xfrm>
          <a:prstGeom prst="rect">
            <a:avLst/>
          </a:prstGeom>
        </p:spPr>
        <p:txBody>
          <a:bodyPr wrap="square">
            <a:spAutoFit/>
          </a:bodyPr>
          <a:lstStyle/>
          <a:p>
            <a:pPr>
              <a:lnSpc>
                <a:spcPts val="1700"/>
              </a:lnSpc>
            </a:pPr>
            <a:r>
              <a:rPr lang="ja-JP" altLang="en-US" sz="1400" b="1" u="sng" dirty="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エベネザー</a:t>
            </a:r>
            <a:r>
              <a:rPr lang="ja-JP" altLang="en-US" sz="1400" b="1" u="sng" dirty="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ハワード（</a:t>
            </a:r>
            <a:r>
              <a:rPr lang="en-US" altLang="ja-JP" sz="1400" b="1" u="sng" dirty="0" smtClean="0">
                <a:latin typeface="Meiryo UI" panose="020B0604030504040204" pitchFamily="50" charset="-128"/>
                <a:ea typeface="Meiryo UI" panose="020B0604030504040204" pitchFamily="50" charset="-128"/>
              </a:rPr>
              <a:t>1850</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〜1928</a:t>
            </a:r>
            <a:r>
              <a:rPr lang="ja-JP" altLang="en-US" sz="1400" b="1" u="sng" dirty="0" smtClean="0">
                <a:latin typeface="Meiryo UI" panose="020B0604030504040204" pitchFamily="50" charset="-128"/>
                <a:ea typeface="Meiryo UI" panose="020B0604030504040204" pitchFamily="50" charset="-128"/>
              </a:rPr>
              <a:t>年）：「田園都市論」</a:t>
            </a:r>
            <a:endParaRPr lang="ja-JP" altLang="en-US" sz="1400" b="1" u="sng" dirty="0">
              <a:latin typeface="Meiryo UI" panose="020B0604030504040204" pitchFamily="50" charset="-128"/>
              <a:ea typeface="Meiryo UI" panose="020B0604030504040204" pitchFamily="50" charset="-128"/>
            </a:endParaRPr>
          </a:p>
          <a:p>
            <a:pPr marL="265113" indent="-265113">
              <a:lnSpc>
                <a:spcPts val="1700"/>
              </a:lnSpc>
            </a:pP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田園</a:t>
            </a:r>
            <a:r>
              <a:rPr lang="ja-JP" altLang="en-US" sz="1200" dirty="0" smtClean="0">
                <a:latin typeface="Meiryo UI" panose="020B0604030504040204" pitchFamily="50" charset="-128"/>
                <a:ea typeface="Meiryo UI" panose="020B0604030504040204" pitchFamily="50" charset="-128"/>
              </a:rPr>
              <a:t>都市論</a:t>
            </a:r>
            <a:r>
              <a:rPr lang="ja-JP" altLang="en-US" sz="1200" dirty="0">
                <a:latin typeface="Meiryo UI" panose="020B0604030504040204" pitchFamily="50" charset="-128"/>
                <a:ea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rPr>
              <a:t>、当時の都市部</a:t>
            </a:r>
            <a:r>
              <a:rPr lang="ja-JP" altLang="en-US" sz="1200" dirty="0">
                <a:latin typeface="Meiryo UI" panose="020B0604030504040204" pitchFamily="50" charset="-128"/>
                <a:ea typeface="Meiryo UI" panose="020B0604030504040204" pitchFamily="50" charset="-128"/>
              </a:rPr>
              <a:t>への人口集中（農村部から都市部への移住等）による環境悪化等の課題</a:t>
            </a:r>
            <a:r>
              <a:rPr lang="ja-JP" altLang="en-US" sz="1200" dirty="0" smtClean="0">
                <a:latin typeface="Meiryo UI" panose="020B0604030504040204" pitchFamily="50" charset="-128"/>
                <a:ea typeface="Meiryo UI" panose="020B0604030504040204" pitchFamily="50" charset="-128"/>
              </a:rPr>
              <a:t>が大きくなっている状況を受け、</a:t>
            </a:r>
            <a:r>
              <a:rPr lang="ja-JP" altLang="en-US" sz="1200" b="1" dirty="0" smtClean="0">
                <a:latin typeface="Meiryo UI" panose="020B0604030504040204" pitchFamily="50" charset="-128"/>
                <a:ea typeface="Meiryo UI" panose="020B0604030504040204" pitchFamily="50" charset="-128"/>
              </a:rPr>
              <a:t>都市</a:t>
            </a:r>
            <a:r>
              <a:rPr lang="ja-JP" altLang="en-US" sz="1200" b="1" dirty="0">
                <a:latin typeface="Meiryo UI" panose="020B0604030504040204" pitchFamily="50" charset="-128"/>
                <a:ea typeface="Meiryo UI" panose="020B0604030504040204" pitchFamily="50" charset="-128"/>
              </a:rPr>
              <a:t>中心と居住地域とを分離し、両者を鉄道等の交通機関で結ぶことにより、都市の機能と快適な居住とを保障</a:t>
            </a:r>
            <a:r>
              <a:rPr lang="ja-JP" altLang="en-US" sz="1200" dirty="0">
                <a:latin typeface="Meiryo UI" panose="020B0604030504040204" pitchFamily="50" charset="-128"/>
                <a:ea typeface="Meiryo UI" panose="020B0604030504040204" pitchFamily="50" charset="-128"/>
              </a:rPr>
              <a:t>することをめざしたもの</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65113" indent="-265113">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主なコンセプト</a:t>
            </a:r>
            <a:r>
              <a:rPr lang="en-US" altLang="ja-JP" sz="1200" dirty="0" smtClean="0">
                <a:latin typeface="Meiryo UI" panose="020B0604030504040204" pitchFamily="50" charset="-128"/>
                <a:ea typeface="Meiryo UI" panose="020B0604030504040204" pitchFamily="50" charset="-128"/>
              </a:rPr>
              <a:t>】</a:t>
            </a:r>
          </a:p>
          <a:p>
            <a:pPr>
              <a:lnSpc>
                <a:spcPts val="1700"/>
              </a:lnSpc>
            </a:pP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①大都市からの人口と産業の計画的分散</a:t>
            </a:r>
            <a:endParaRPr lang="en-US" altLang="ja-JP" sz="1200" b="1" dirty="0" smtClean="0">
              <a:latin typeface="Meiryo UI" panose="020B0604030504040204" pitchFamily="50" charset="-128"/>
              <a:ea typeface="Meiryo UI" panose="020B0604030504040204" pitchFamily="50" charset="-128"/>
            </a:endParaRPr>
          </a:p>
          <a:p>
            <a:pPr marL="631825" indent="-63182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過密化した中心都市の周囲に、人口数万人程度の新都市を建設し、そこが満杯になればさらに新たな独立した田園都市を建設することを提案。それらの間に放射・環状の交通ネットワークを整備することによって、都市圏全体としての成長を促す。</a:t>
            </a:r>
            <a:endParaRPr lang="en-US" altLang="ja-JP" sz="1200" dirty="0" smtClean="0">
              <a:latin typeface="Meiryo UI" panose="020B0604030504040204" pitchFamily="50" charset="-128"/>
              <a:ea typeface="Meiryo UI" panose="020B0604030504040204" pitchFamily="50" charset="-128"/>
            </a:endParaRPr>
          </a:p>
          <a:p>
            <a:pPr marL="631825" indent="-63182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　②都市と農村両方のメリットを享受できる都市（都市と農村の結婚）</a:t>
            </a:r>
            <a:endParaRPr lang="en-US" altLang="ja-JP" sz="1200" b="1" dirty="0" smtClean="0">
              <a:latin typeface="Meiryo UI" panose="020B0604030504040204" pitchFamily="50" charset="-128"/>
              <a:ea typeface="Meiryo UI" panose="020B0604030504040204" pitchFamily="50" charset="-128"/>
            </a:endParaRPr>
          </a:p>
          <a:p>
            <a:pPr marL="631825" indent="-63182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→都市環境と自然環境の調和（自然にふれることで人間の健康を保障）、都市的生活と農村的生活の共存</a:t>
            </a:r>
            <a:endParaRPr lang="en-US" altLang="ja-JP" sz="1200" dirty="0" smtClean="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endParaRPr>
          </a:p>
          <a:p>
            <a:pPr>
              <a:lnSpc>
                <a:spcPts val="1700"/>
              </a:lnSpc>
            </a:pPr>
            <a:r>
              <a:rPr lang="ja-JP" altLang="en-US" sz="1400" b="1" u="sng" dirty="0" smtClean="0">
                <a:latin typeface="Meiryo UI" panose="020B0604030504040204" pitchFamily="50" charset="-128"/>
                <a:ea typeface="Meiryo UI" panose="020B0604030504040204" pitchFamily="50" charset="-128"/>
              </a:rPr>
              <a:t>◆ル</a:t>
            </a:r>
            <a:r>
              <a:rPr lang="ja-JP" altLang="en-US" sz="1400" b="1" u="sng" dirty="0">
                <a:latin typeface="Meiryo UI" panose="020B0604030504040204" pitchFamily="50" charset="-128"/>
                <a:ea typeface="Meiryo UI" panose="020B0604030504040204" pitchFamily="50" charset="-128"/>
              </a:rPr>
              <a:t>・コルビジェ（</a:t>
            </a:r>
            <a:r>
              <a:rPr lang="en-US" altLang="ja-JP" sz="1400" b="1" u="sng" dirty="0" smtClean="0">
                <a:latin typeface="Meiryo UI" panose="020B0604030504040204" pitchFamily="50" charset="-128"/>
                <a:ea typeface="Meiryo UI" panose="020B0604030504040204" pitchFamily="50" charset="-128"/>
              </a:rPr>
              <a:t>1887</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〜1965</a:t>
            </a:r>
            <a:r>
              <a:rPr lang="ja-JP" altLang="en-US" sz="1400" b="1" u="sng" dirty="0" smtClean="0">
                <a:latin typeface="Meiryo UI" panose="020B0604030504040204" pitchFamily="50" charset="-128"/>
                <a:ea typeface="Meiryo UI" panose="020B0604030504040204" pitchFamily="50" charset="-128"/>
              </a:rPr>
              <a:t>年）：「</a:t>
            </a:r>
            <a:r>
              <a:rPr lang="ja-JP" altLang="en-US" sz="1400" b="1" u="sng" dirty="0">
                <a:latin typeface="Meiryo UI" panose="020B0604030504040204" pitchFamily="50" charset="-128"/>
                <a:ea typeface="Meiryo UI" panose="020B0604030504040204" pitchFamily="50" charset="-128"/>
              </a:rPr>
              <a:t>輝ける都市」</a:t>
            </a:r>
          </a:p>
          <a:p>
            <a:pPr marL="268288" indent="-268288">
              <a:lnSpc>
                <a:spcPts val="1700"/>
              </a:lnSpc>
            </a:pP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「輝ける都市」は</a:t>
            </a:r>
            <a:r>
              <a:rPr lang="ja-JP" altLang="en-US" sz="1200" dirty="0" smtClean="0">
                <a:latin typeface="Meiryo UI" panose="020B0604030504040204" pitchFamily="50" charset="-128"/>
                <a:ea typeface="Meiryo UI" panose="020B0604030504040204" pitchFamily="50" charset="-128"/>
              </a:rPr>
              <a:t>、建築素材として、コンクリート、鉄鋼、ガラス、大理石を使って、</a:t>
            </a:r>
            <a:r>
              <a:rPr lang="ja-JP" altLang="en-US" sz="1200" dirty="0">
                <a:latin typeface="Meiryo UI" panose="020B0604030504040204" pitchFamily="50" charset="-128"/>
                <a:ea typeface="Meiryo UI" panose="020B0604030504040204" pitchFamily="50" charset="-128"/>
              </a:rPr>
              <a:t>伝統的な建築様式にとらわれない自由な建築群と、近代的なデザインと</a:t>
            </a:r>
            <a:r>
              <a:rPr lang="ja-JP" altLang="en-US" sz="1200" dirty="0" smtClean="0">
                <a:latin typeface="Meiryo UI" panose="020B0604030504040204" pitchFamily="50" charset="-128"/>
                <a:ea typeface="Meiryo UI" panose="020B0604030504040204" pitchFamily="50" charset="-128"/>
              </a:rPr>
              <a:t>機能性と</a:t>
            </a:r>
            <a:r>
              <a:rPr lang="ja-JP" altLang="en-US" sz="1200" dirty="0">
                <a:latin typeface="Meiryo UI" panose="020B0604030504040204" pitchFamily="50" charset="-128"/>
                <a:ea typeface="Meiryo UI" panose="020B0604030504040204" pitchFamily="50" charset="-128"/>
              </a:rPr>
              <a:t>をあわせもつ自動車の群れとが巧みに調和した、いわば、</a:t>
            </a:r>
            <a:r>
              <a:rPr lang="ja-JP" altLang="en-US" sz="1200" dirty="0" smtClean="0">
                <a:latin typeface="Meiryo UI" panose="020B0604030504040204" pitchFamily="50" charset="-128"/>
                <a:ea typeface="Meiryo UI" panose="020B0604030504040204" pitchFamily="50" charset="-128"/>
              </a:rPr>
              <a:t>芸術</a:t>
            </a:r>
            <a:r>
              <a:rPr lang="ja-JP" altLang="en-US" sz="1200" dirty="0">
                <a:latin typeface="Meiryo UI" panose="020B0604030504040204" pitchFamily="50" charset="-128"/>
                <a:ea typeface="Meiryo UI" panose="020B0604030504040204" pitchFamily="50" charset="-128"/>
              </a:rPr>
              <a:t>作品としての都市を</a:t>
            </a:r>
            <a:r>
              <a:rPr lang="ja-JP" altLang="en-US" sz="1200" dirty="0" smtClean="0">
                <a:latin typeface="Meiryo UI" panose="020B0604030504040204" pitchFamily="50" charset="-128"/>
                <a:ea typeface="Meiryo UI" panose="020B0604030504040204" pitchFamily="50" charset="-128"/>
              </a:rPr>
              <a:t>計画。</a:t>
            </a:r>
            <a:endParaRPr lang="ja-JP" altLang="en-US" sz="1200" dirty="0">
              <a:latin typeface="Meiryo UI" panose="020B0604030504040204" pitchFamily="50" charset="-128"/>
              <a:ea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ja-JP" altLang="en-US" sz="1200" dirty="0">
              <a:latin typeface="Meiryo UI" panose="020B0604030504040204" pitchFamily="50" charset="-128"/>
              <a:ea typeface="Meiryo UI" panose="020B0604030504040204" pitchFamily="50" charset="-128"/>
            </a:endParaRPr>
          </a:p>
          <a:p>
            <a:pPr>
              <a:lnSpc>
                <a:spcPts val="1700"/>
              </a:lnSpc>
            </a:pPr>
            <a:r>
              <a:rPr lang="ja-JP" altLang="en-US" sz="1400" b="1" u="sng" dirty="0" smtClean="0">
                <a:latin typeface="Meiryo UI" panose="020B0604030504040204" pitchFamily="50" charset="-128"/>
                <a:ea typeface="Meiryo UI" panose="020B0604030504040204" pitchFamily="50" charset="-128"/>
              </a:rPr>
              <a:t>◆ジェーン</a:t>
            </a:r>
            <a:r>
              <a:rPr lang="ja-JP" altLang="en-US" sz="1400" b="1" u="sng" dirty="0">
                <a:latin typeface="Meiryo UI" panose="020B0604030504040204" pitchFamily="50" charset="-128"/>
                <a:ea typeface="Meiryo UI" panose="020B0604030504040204" pitchFamily="50" charset="-128"/>
              </a:rPr>
              <a:t>・ジェイコブス（</a:t>
            </a:r>
            <a:r>
              <a:rPr lang="en-US" altLang="ja-JP" sz="1400" b="1" u="sng" dirty="0" smtClean="0">
                <a:latin typeface="Meiryo UI" panose="020B0604030504040204" pitchFamily="50" charset="-128"/>
                <a:ea typeface="Meiryo UI" panose="020B0604030504040204" pitchFamily="50" charset="-128"/>
              </a:rPr>
              <a:t>1916</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〜2006</a:t>
            </a:r>
            <a:r>
              <a:rPr lang="ja-JP" altLang="en-US" sz="1400" b="1" u="sng" dirty="0" smtClean="0">
                <a:latin typeface="Meiryo UI" panose="020B0604030504040204" pitchFamily="50" charset="-128"/>
                <a:ea typeface="Meiryo UI" panose="020B0604030504040204" pitchFamily="50" charset="-128"/>
              </a:rPr>
              <a:t>年）：多様性を重視した都市づくり</a:t>
            </a:r>
            <a:endParaRPr lang="ja-JP" altLang="en-US" sz="1400" b="1" u="sng" dirty="0">
              <a:latin typeface="Meiryo UI" panose="020B0604030504040204" pitchFamily="50" charset="-128"/>
              <a:ea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ル・コルビュジェの「輝ける都市」に代表される近代的都市の考え方に対して、その問題点をするどく指摘して、新しい人間的な都市のあり方</a:t>
            </a:r>
            <a:r>
              <a:rPr lang="ja-JP" altLang="en-US" sz="1200" dirty="0" smtClean="0">
                <a:latin typeface="Meiryo UI" panose="020B0604030504040204" pitchFamily="50" charset="-128"/>
                <a:ea typeface="Meiryo UI" panose="020B0604030504040204" pitchFamily="50" charset="-128"/>
              </a:rPr>
              <a:t>を示した。</a:t>
            </a:r>
            <a:endParaRPr lang="en-US" altLang="ja-JP" sz="1200" dirty="0" smtClean="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アメリカ大都市の死と生」</a:t>
            </a:r>
            <a:r>
              <a:rPr lang="ja-JP" altLang="en-US" sz="1200" dirty="0" smtClean="0">
                <a:latin typeface="Meiryo UI" panose="020B0604030504040204" pitchFamily="50" charset="-128"/>
                <a:ea typeface="Meiryo UI" panose="020B0604030504040204" pitchFamily="50" charset="-128"/>
              </a:rPr>
              <a:t>など、</a:t>
            </a:r>
            <a:r>
              <a:rPr lang="ja-JP" altLang="en-US" sz="1200" b="1" dirty="0" smtClean="0">
                <a:latin typeface="Meiryo UI" panose="020B0604030504040204" pitchFamily="50" charset="-128"/>
                <a:ea typeface="Meiryo UI" panose="020B0604030504040204" pitchFamily="50" charset="-128"/>
              </a:rPr>
              <a:t>基本的</a:t>
            </a:r>
            <a:r>
              <a:rPr lang="ja-JP" altLang="en-US" sz="1200" b="1" dirty="0">
                <a:latin typeface="Meiryo UI" panose="020B0604030504040204" pitchFamily="50" charset="-128"/>
                <a:ea typeface="Meiryo UI" panose="020B0604030504040204" pitchFamily="50" charset="-128"/>
              </a:rPr>
              <a:t>には近代的な都市計画に反対</a:t>
            </a:r>
            <a:r>
              <a:rPr lang="ja-JP" altLang="en-US" sz="1200" dirty="0">
                <a:latin typeface="Meiryo UI" panose="020B0604030504040204" pitchFamily="50" charset="-128"/>
                <a:ea typeface="Meiryo UI" panose="020B0604030504040204" pitchFamily="50" charset="-128"/>
              </a:rPr>
              <a:t>し、</a:t>
            </a:r>
            <a:r>
              <a:rPr lang="ja-JP" altLang="en-US" sz="1200" b="1" dirty="0">
                <a:latin typeface="Meiryo UI" panose="020B0604030504040204" pitchFamily="50" charset="-128"/>
                <a:ea typeface="Meiryo UI" panose="020B0604030504040204" pitchFamily="50" charset="-128"/>
              </a:rPr>
              <a:t>多様性を重視した人間的な都市づくりを主張</a:t>
            </a:r>
            <a:r>
              <a:rPr lang="ja-JP" altLang="en-US" sz="1200" dirty="0">
                <a:latin typeface="Meiryo UI" panose="020B0604030504040204" pitchFamily="50" charset="-128"/>
                <a:ea typeface="Meiryo UI" panose="020B0604030504040204" pitchFamily="50" charset="-128"/>
              </a:rPr>
              <a:t>。</a:t>
            </a:r>
          </a:p>
          <a:p>
            <a:pPr>
              <a:lnSpc>
                <a:spcPts val="1700"/>
              </a:lnSpc>
            </a:pPr>
            <a:r>
              <a:rPr lang="ja-JP" altLang="en-US" sz="1200"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ジェイコブス</a:t>
            </a:r>
            <a:r>
              <a:rPr lang="ja-JP" altLang="en-US" sz="1200" b="1" dirty="0">
                <a:latin typeface="Meiryo UI" panose="020B0604030504040204" pitchFamily="50" charset="-128"/>
                <a:ea typeface="Meiryo UI" panose="020B0604030504040204" pitchFamily="50" charset="-128"/>
              </a:rPr>
              <a:t>の</a:t>
            </a:r>
            <a:r>
              <a:rPr lang="ja-JP" altLang="en-US" sz="1200" b="1" dirty="0" smtClean="0">
                <a:latin typeface="Meiryo UI" panose="020B0604030504040204" pitchFamily="50" charset="-128"/>
                <a:ea typeface="Meiryo UI" panose="020B0604030504040204" pitchFamily="50" charset="-128"/>
              </a:rPr>
              <a:t>示す多様性を生み出す都市</a:t>
            </a:r>
            <a:r>
              <a:rPr lang="ja-JP" altLang="en-US" sz="1200" b="1" dirty="0">
                <a:latin typeface="Meiryo UI" panose="020B0604030504040204" pitchFamily="50" charset="-128"/>
                <a:ea typeface="Meiryo UI" panose="020B0604030504040204" pitchFamily="50" charset="-128"/>
              </a:rPr>
              <a:t>の</a:t>
            </a:r>
            <a:r>
              <a:rPr lang="en-US" altLang="ja-JP" sz="1200" b="1" dirty="0">
                <a:latin typeface="Meiryo UI" panose="020B0604030504040204" pitchFamily="50" charset="-128"/>
                <a:ea typeface="Meiryo UI" panose="020B0604030504040204" pitchFamily="50" charset="-128"/>
              </a:rPr>
              <a:t>4</a:t>
            </a:r>
            <a:r>
              <a:rPr lang="ja-JP" altLang="en-US" sz="1200" b="1" dirty="0" smtClean="0">
                <a:latin typeface="Meiryo UI" panose="020B0604030504040204" pitchFamily="50" charset="-128"/>
                <a:ea typeface="Meiryo UI" panose="020B0604030504040204" pitchFamily="50" charset="-128"/>
              </a:rPr>
              <a:t>要件</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rPr>
              <a:t>　・都市</a:t>
            </a:r>
            <a:r>
              <a:rPr lang="ja-JP" altLang="en-US" sz="1200" dirty="0">
                <a:latin typeface="Meiryo UI" panose="020B0604030504040204" pitchFamily="50" charset="-128"/>
                <a:ea typeface="Meiryo UI" panose="020B0604030504040204" pitchFamily="50" charset="-128"/>
              </a:rPr>
              <a:t>の街路や</a:t>
            </a:r>
            <a:r>
              <a:rPr lang="ja-JP" altLang="en-US" sz="1200" dirty="0" smtClean="0">
                <a:latin typeface="Meiryo UI" panose="020B0604030504040204" pitchFamily="50" charset="-128"/>
                <a:ea typeface="Meiryo UI" panose="020B0604030504040204" pitchFamily="50" charset="-128"/>
              </a:rPr>
              <a:t>地区に、すさまじい多様性を生み出すには、</a:t>
            </a:r>
            <a:r>
              <a:rPr lang="en-US" altLang="ja-JP" sz="1200" dirty="0" smtClean="0">
                <a:latin typeface="Meiryo UI" panose="020B0604030504040204" pitchFamily="50" charset="-128"/>
                <a:ea typeface="Meiryo UI" panose="020B0604030504040204" pitchFamily="50" charset="-128"/>
              </a:rPr>
              <a:t>4</a:t>
            </a:r>
            <a:r>
              <a:rPr lang="ja-JP" altLang="en-US" sz="1200" dirty="0" err="1">
                <a:latin typeface="Meiryo UI" panose="020B0604030504040204" pitchFamily="50" charset="-128"/>
                <a:ea typeface="Meiryo UI" panose="020B0604030504040204" pitchFamily="50" charset="-128"/>
              </a:rPr>
              <a:t>つの</a:t>
            </a:r>
            <a:r>
              <a:rPr lang="ja-JP" altLang="en-US" sz="1200" dirty="0">
                <a:latin typeface="Meiryo UI" panose="020B0604030504040204" pitchFamily="50" charset="-128"/>
                <a:ea typeface="Meiryo UI" panose="020B0604030504040204" pitchFamily="50" charset="-128"/>
              </a:rPr>
              <a:t>条件</a:t>
            </a:r>
            <a:r>
              <a:rPr lang="ja-JP" altLang="en-US" sz="1200" dirty="0" smtClean="0">
                <a:latin typeface="Meiryo UI" panose="020B0604030504040204" pitchFamily="50" charset="-128"/>
                <a:ea typeface="Meiryo UI" panose="020B0604030504040204" pitchFamily="50" charset="-128"/>
              </a:rPr>
              <a:t>が欠かせない。 </a:t>
            </a:r>
            <a:endParaRPr lang="ja-JP" altLang="en-US" sz="1200" dirty="0">
              <a:latin typeface="Meiryo UI" panose="020B0604030504040204" pitchFamily="50" charset="-128"/>
              <a:ea typeface="Meiryo UI" panose="020B0604030504040204" pitchFamily="50" charset="-128"/>
            </a:endParaRPr>
          </a:p>
          <a:p>
            <a:pPr marL="444500" indent="-444500">
              <a:lnSpc>
                <a:spcPts val="1700"/>
              </a:lnSpc>
            </a:pPr>
            <a:r>
              <a:rPr lang="ja-JP" altLang="en-US" sz="1200" dirty="0" smtClean="0">
                <a:latin typeface="Meiryo UI" panose="020B0604030504040204" pitchFamily="50" charset="-128"/>
                <a:ea typeface="Meiryo UI" panose="020B0604030504040204" pitchFamily="50" charset="-128"/>
              </a:rPr>
              <a:t>　　　１</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その地区や、その内部のできるだけ多くの部分が、</a:t>
            </a:r>
            <a:r>
              <a:rPr lang="ja-JP" altLang="en-US" sz="1200" b="1" dirty="0" smtClean="0">
                <a:latin typeface="Meiryo UI" panose="020B0604030504040204" pitchFamily="50" charset="-128"/>
                <a:ea typeface="Meiryo UI" panose="020B0604030504040204" pitchFamily="50" charset="-128"/>
              </a:rPr>
              <a:t>二つ以上の主要機能を果たさなくてはならない。できれば三つ以上</a:t>
            </a:r>
            <a:r>
              <a:rPr lang="ja-JP" altLang="en-US" sz="1200" dirty="0" smtClean="0">
                <a:latin typeface="Meiryo UI" panose="020B0604030504040204" pitchFamily="50" charset="-128"/>
                <a:ea typeface="Meiryo UI" panose="020B0604030504040204" pitchFamily="50" charset="-128"/>
              </a:rPr>
              <a:t>が望ましい。こうした機能は、別々の時間帯に外に出る人々や、違う理由でその場所にいて、しかも多くの施設を一緒に使う人々が確実に存在するよう保証してくれるものでなくてはならない。</a:t>
            </a:r>
            <a:endParaRPr lang="en-US" altLang="ja-JP" sz="1200" dirty="0" smtClean="0">
              <a:latin typeface="Meiryo UI" panose="020B0604030504040204" pitchFamily="50" charset="-128"/>
              <a:ea typeface="Meiryo UI" panose="020B0604030504040204" pitchFamily="50" charset="-128"/>
            </a:endParaRPr>
          </a:p>
          <a:p>
            <a:pPr marL="444500" indent="-444500">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２．ほとんどの街区は短くないといけない。つまり、</a:t>
            </a:r>
            <a:r>
              <a:rPr lang="ja-JP" altLang="en-US" sz="1200" b="1" dirty="0" smtClean="0">
                <a:latin typeface="Meiryo UI" panose="020B0604030504040204" pitchFamily="50" charset="-128"/>
                <a:ea typeface="Meiryo UI" panose="020B0604030504040204" pitchFamily="50" charset="-128"/>
              </a:rPr>
              <a:t>街路や角を曲がる機会は頻繁でなくて</a:t>
            </a:r>
            <a:r>
              <a:rPr lang="ja-JP" altLang="en-US" sz="1200" b="1" dirty="0">
                <a:latin typeface="Meiryo UI" panose="020B0604030504040204" pitchFamily="50" charset="-128"/>
                <a:ea typeface="Meiryo UI" panose="020B0604030504040204" pitchFamily="50" charset="-128"/>
              </a:rPr>
              <a:t>は</a:t>
            </a:r>
            <a:r>
              <a:rPr lang="ja-JP" altLang="en-US" sz="1200" b="1" dirty="0" smtClean="0">
                <a:latin typeface="Meiryo UI" panose="020B0604030504040204" pitchFamily="50" charset="-128"/>
                <a:ea typeface="Meiryo UI" panose="020B0604030504040204" pitchFamily="50" charset="-128"/>
              </a:rPr>
              <a:t>ならない</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444500" indent="-444500">
              <a:lnSpc>
                <a:spcPts val="1700"/>
              </a:lnSpc>
            </a:pPr>
            <a:r>
              <a:rPr lang="ja-JP" altLang="en-US" sz="1200" dirty="0" smtClean="0">
                <a:latin typeface="Meiryo UI" panose="020B0604030504040204" pitchFamily="50" charset="-128"/>
                <a:ea typeface="Meiryo UI" panose="020B0604030504040204" pitchFamily="50" charset="-128"/>
              </a:rPr>
              <a:t>　　　３．</a:t>
            </a:r>
            <a:r>
              <a:rPr lang="ja-JP" altLang="en-US" sz="1200" b="1" dirty="0" smtClean="0">
                <a:latin typeface="Meiryo UI" panose="020B0604030504040204" pitchFamily="50" charset="-128"/>
                <a:ea typeface="Meiryo UI" panose="020B0604030504040204" pitchFamily="50" charset="-128"/>
              </a:rPr>
              <a:t>地区は古さや条件が異なる各種の建物を混在させなくてはならない</a:t>
            </a:r>
            <a:r>
              <a:rPr lang="ja-JP" altLang="en-US" sz="1200" dirty="0" smtClean="0">
                <a:latin typeface="Meiryo UI" panose="020B0604030504040204" pitchFamily="50" charset="-128"/>
                <a:ea typeface="Meiryo UI" panose="020B0604030504040204" pitchFamily="50" charset="-128"/>
              </a:rPr>
              <a:t>。そこには古い建物が相当数あって、それが生み出す経済収益が異なっているようでなくてはならない。この混合は、規模が</a:t>
            </a:r>
            <a:r>
              <a:rPr lang="ja-JP" altLang="en-US" sz="1200" dirty="0" err="1" smtClean="0">
                <a:latin typeface="Meiryo UI" panose="020B0604030504040204" pitchFamily="50" charset="-128"/>
                <a:ea typeface="Meiryo UI" panose="020B0604030504040204" pitchFamily="50" charset="-128"/>
              </a:rPr>
              <a:t>そこそこ</a:t>
            </a:r>
            <a:r>
              <a:rPr lang="ja-JP" altLang="en-US" sz="1200" dirty="0" smtClean="0">
                <a:latin typeface="Meiryo UI" panose="020B0604030504040204" pitchFamily="50" charset="-128"/>
                <a:ea typeface="Meiryo UI" panose="020B0604030504040204" pitchFamily="50" charset="-128"/>
              </a:rPr>
              <a:t>似通ったもの同士でなくてはならない。</a:t>
            </a:r>
            <a:endParaRPr lang="en-US" altLang="ja-JP" sz="1200" dirty="0" smtClean="0">
              <a:latin typeface="Meiryo UI" panose="020B0604030504040204" pitchFamily="50" charset="-128"/>
              <a:ea typeface="Meiryo UI" panose="020B0604030504040204" pitchFamily="50" charset="-128"/>
            </a:endParaRPr>
          </a:p>
          <a:p>
            <a:pPr marL="444500" indent="-444500">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４．</a:t>
            </a:r>
            <a:r>
              <a:rPr lang="ja-JP" altLang="en-US" sz="1200" b="1" dirty="0" smtClean="0">
                <a:latin typeface="Meiryo UI" panose="020B0604030504040204" pitchFamily="50" charset="-128"/>
                <a:ea typeface="Meiryo UI" panose="020B0604030504040204" pitchFamily="50" charset="-128"/>
              </a:rPr>
              <a:t>十分な密度で人がいなくてはならない</a:t>
            </a:r>
            <a:r>
              <a:rPr lang="ja-JP" altLang="en-US" sz="1200" dirty="0" smtClean="0">
                <a:latin typeface="Meiryo UI" panose="020B0604030504040204" pitchFamily="50" charset="-128"/>
                <a:ea typeface="Meiryo UI" panose="020B0604030504040204" pitchFamily="50" charset="-128"/>
              </a:rPr>
              <a:t>。何の目的でその人たちがそこにいるかは問わない。そこに</a:t>
            </a:r>
            <a:r>
              <a:rPr lang="ja-JP" altLang="en-US" sz="1200" dirty="0">
                <a:latin typeface="Meiryo UI" panose="020B0604030504040204" pitchFamily="50" charset="-128"/>
                <a:ea typeface="Meiryo UI" panose="020B0604030504040204" pitchFamily="50" charset="-128"/>
              </a:rPr>
              <a:t>住</a:t>
            </a:r>
            <a:r>
              <a:rPr lang="ja-JP" altLang="en-US" sz="1200" dirty="0" smtClean="0">
                <a:latin typeface="Meiryo UI" panose="020B0604030504040204" pitchFamily="50" charset="-128"/>
                <a:ea typeface="Meiryo UI" panose="020B0604030504040204" pitchFamily="50" charset="-128"/>
              </a:rPr>
              <a:t>んでいるという理由でそこにいる人々の人口密度も含まれる。</a:t>
            </a:r>
            <a:endParaRPr lang="en-US" altLang="ja-JP" sz="1200" dirty="0" smtClean="0">
              <a:latin typeface="Meiryo UI" panose="020B0604030504040204" pitchFamily="50" charset="-128"/>
              <a:ea typeface="Meiryo UI" panose="020B0604030504040204" pitchFamily="50" charset="-128"/>
            </a:endParaRPr>
          </a:p>
        </p:txBody>
      </p:sp>
      <p:sp>
        <p:nvSpPr>
          <p:cNvPr id="5" name="正方形/長方形 4"/>
          <p:cNvSpPr/>
          <p:nvPr/>
        </p:nvSpPr>
        <p:spPr>
          <a:xfrm>
            <a:off x="7434028" y="6596390"/>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147</a:t>
            </a:r>
          </a:p>
        </p:txBody>
      </p:sp>
    </p:spTree>
    <p:extLst>
      <p:ext uri="{BB962C8B-B14F-4D97-AF65-F5344CB8AC3E}">
        <p14:creationId xmlns:p14="http://schemas.microsoft.com/office/powerpoint/2010/main" val="7698269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世界の都市（１）世界の都市論の系譜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0" y="533951"/>
            <a:ext cx="9839885" cy="6414577"/>
          </a:xfrm>
          <a:prstGeom prst="rect">
            <a:avLst/>
          </a:prstGeom>
        </p:spPr>
        <p:txBody>
          <a:bodyPr wrap="square">
            <a:spAutoFit/>
          </a:bodyPr>
          <a:lstStyle/>
          <a:p>
            <a:pPr>
              <a:lnSpc>
                <a:spcPts val="1700"/>
              </a:lnSpc>
            </a:pPr>
            <a:r>
              <a:rPr lang="ja-JP" altLang="en-US" sz="1400" b="1" u="sng" dirty="0" smtClean="0">
                <a:latin typeface="Meiryo UI" panose="020B0604030504040204" pitchFamily="50" charset="-128"/>
                <a:ea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rPr>
              <a:t>ジョン・フリードマン　</a:t>
            </a:r>
            <a:r>
              <a:rPr lang="en-US" altLang="ja-JP" sz="1400" b="1" u="sng" dirty="0">
                <a:latin typeface="Meiryo UI" panose="020B0604030504040204" pitchFamily="50" charset="-128"/>
                <a:ea typeface="Meiryo UI" panose="020B0604030504040204" pitchFamily="50" charset="-128"/>
              </a:rPr>
              <a:t>(</a:t>
            </a:r>
            <a:r>
              <a:rPr lang="en-US" altLang="ja-JP" sz="1400" b="1" u="sng" dirty="0" smtClean="0">
                <a:latin typeface="Meiryo UI" panose="020B0604030504040204" pitchFamily="50" charset="-128"/>
                <a:ea typeface="Meiryo UI" panose="020B0604030504040204" pitchFamily="50" charset="-128"/>
              </a:rPr>
              <a:t>1926</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2017</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：「世界</a:t>
            </a:r>
            <a:r>
              <a:rPr lang="ja-JP" altLang="en-US" sz="1400" b="1" u="sng" dirty="0">
                <a:latin typeface="Meiryo UI" panose="020B0604030504040204" pitchFamily="50" charset="-128"/>
                <a:ea typeface="Meiryo UI" panose="020B0604030504040204" pitchFamily="50" charset="-128"/>
              </a:rPr>
              <a:t>都市</a:t>
            </a:r>
            <a:r>
              <a:rPr lang="ja-JP" altLang="en-US" sz="1400" b="1" u="sng" dirty="0" smtClean="0">
                <a:latin typeface="Meiryo UI" panose="020B0604030504040204" pitchFamily="50" charset="-128"/>
                <a:ea typeface="Meiryo UI" panose="020B0604030504040204" pitchFamily="50" charset="-128"/>
              </a:rPr>
              <a:t>仮説」</a:t>
            </a:r>
            <a:endParaRPr lang="ja-JP" altLang="en-US" sz="1400" b="1" u="sng" dirty="0">
              <a:latin typeface="Meiryo UI" panose="020B0604030504040204" pitchFamily="50" charset="-128"/>
              <a:ea typeface="Meiryo UI" panose="020B0604030504040204" pitchFamily="50" charset="-128"/>
            </a:endParaRPr>
          </a:p>
          <a:p>
            <a:pPr marL="174625" indent="-17462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多国籍企業・グローバルマネーの形成によりグローバル化が進展する中で、</a:t>
            </a:r>
            <a:r>
              <a:rPr lang="ja-JP" altLang="en-US" sz="1200" b="1" dirty="0">
                <a:latin typeface="Meiryo UI" panose="020B0604030504040204" pitchFamily="50" charset="-128"/>
                <a:ea typeface="Meiryo UI" panose="020B0604030504040204" pitchFamily="50" charset="-128"/>
              </a:rPr>
              <a:t>本社機能や金融の中心の役割を果たす都市を世界都市として定義</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ニューヨークやロンドンが代表的である。このような世界都市では、本社機能、金融、国際的な交通と通信、ビジネス向けサービス（広告、会計、保険、法務）が発展し、第二次産業の規模は縮小する。これに伴って職業は二極化した分布を持ち、上層では専門職や管理職が、下層では非熟練のマニュアル、ノンマニュアル職の比率が高くなるという。</a:t>
            </a:r>
          </a:p>
          <a:p>
            <a:pPr>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フリードマンの主要な世界都市の定義</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p>
          <a:p>
            <a:pPr>
              <a:lnSpc>
                <a:spcPts val="1700"/>
              </a:lnSpc>
            </a:pPr>
            <a:r>
              <a:rPr lang="ja-JP" altLang="en-US" sz="1200" dirty="0">
                <a:latin typeface="Meiryo UI" panose="020B0604030504040204" pitchFamily="50" charset="-128"/>
                <a:ea typeface="Meiryo UI" panose="020B0604030504040204" pitchFamily="50" charset="-128"/>
              </a:rPr>
              <a:t>　　➢資本主義の世界システムの中で、法人の拠点、金融センター、グローバル・システムや地域・国民経済の結節点としてその機能を果たす都市</a:t>
            </a:r>
          </a:p>
          <a:p>
            <a:pPr>
              <a:lnSpc>
                <a:spcPts val="1700"/>
              </a:lnSpc>
            </a:pPr>
            <a:r>
              <a:rPr lang="ja-JP" altLang="en-US" sz="1200" dirty="0">
                <a:latin typeface="Meiryo UI" panose="020B0604030504040204" pitchFamily="50" charset="-128"/>
                <a:ea typeface="Meiryo UI" panose="020B0604030504040204" pitchFamily="50" charset="-128"/>
              </a:rPr>
              <a:t>　　➢多国籍企業がその基地として立地し利用するため、複雑な国際的・空間的階層の中に位置付けられる都市</a:t>
            </a:r>
          </a:p>
          <a:p>
            <a:pPr>
              <a:lnSpc>
                <a:spcPts val="1700"/>
              </a:lnSpc>
            </a:pPr>
            <a:r>
              <a:rPr lang="ja-JP" altLang="en-US" sz="1200" dirty="0">
                <a:latin typeface="Meiryo UI" panose="020B0604030504040204" pitchFamily="50" charset="-128"/>
                <a:ea typeface="Meiryo UI" panose="020B0604030504040204" pitchFamily="50" charset="-128"/>
              </a:rPr>
              <a:t>　　➢グローバルな管理機能の集積を反映して法人の中枢部門、国際的な金融・輸送・通信・広告・保険・法務などの高次ビジネス・サービスなどが成長する</a:t>
            </a:r>
            <a:r>
              <a:rPr lang="ja-JP" altLang="en-US" sz="1200" dirty="0" smtClean="0">
                <a:latin typeface="Meiryo UI" panose="020B0604030504040204" pitchFamily="50" charset="-128"/>
                <a:ea typeface="Meiryo UI" panose="020B0604030504040204" pitchFamily="50" charset="-128"/>
              </a:rPr>
              <a:t>都市</a:t>
            </a: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400" b="1" u="sng" dirty="0">
                <a:latin typeface="Meiryo UI" panose="020B0604030504040204" pitchFamily="50" charset="-128"/>
                <a:ea typeface="Meiryo UI" panose="020B0604030504040204" pitchFamily="50" charset="-128"/>
              </a:rPr>
              <a:t>◆サスキア・サッセン</a:t>
            </a:r>
            <a:r>
              <a:rPr lang="en-US" altLang="ja-JP" sz="1400" b="1" u="sng" dirty="0">
                <a:latin typeface="Meiryo UI" panose="020B0604030504040204" pitchFamily="50" charset="-128"/>
                <a:ea typeface="Meiryo UI" panose="020B0604030504040204" pitchFamily="50" charset="-128"/>
              </a:rPr>
              <a:t>(</a:t>
            </a:r>
            <a:r>
              <a:rPr lang="en-US" altLang="ja-JP" sz="1400" b="1" u="sng" dirty="0" smtClean="0">
                <a:latin typeface="Meiryo UI" panose="020B0604030504040204" pitchFamily="50" charset="-128"/>
                <a:ea typeface="Meiryo UI" panose="020B0604030504040204" pitchFamily="50" charset="-128"/>
              </a:rPr>
              <a:t>1949</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：「グローバル都市」</a:t>
            </a:r>
            <a:endParaRPr lang="ja-JP" altLang="en-US" sz="1400" b="1" u="sng" dirty="0">
              <a:latin typeface="Meiryo UI" panose="020B0604030504040204" pitchFamily="50" charset="-128"/>
              <a:ea typeface="Meiryo UI" panose="020B0604030504040204" pitchFamily="50" charset="-128"/>
            </a:endParaRPr>
          </a:p>
          <a:p>
            <a:pPr marL="174625" indent="-17462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金融、高次法人サービスなどの活動こそが国際都市ヒエラルキーを左右し、世界都市を形成する要因として重要性をもつ</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・経済活動の地球的な規模での分散が同時に地球規模の統合、コントロール機能の形成を促しており、こうしたセンター機能が集積する少数の都市、ロンドン</a:t>
            </a:r>
            <a:r>
              <a:rPr lang="ja-JP" altLang="en-US" sz="1200" dirty="0" smtClean="0">
                <a:latin typeface="Meiryo UI" panose="020B0604030504040204" pitchFamily="50" charset="-128"/>
                <a:ea typeface="Meiryo UI" panose="020B0604030504040204" pitchFamily="50" charset="-128"/>
              </a:rPr>
              <a:t>、ニューヨーク</a:t>
            </a:r>
            <a:r>
              <a:rPr lang="ja-JP" altLang="en-US" sz="1200" dirty="0">
                <a:latin typeface="Meiryo UI" panose="020B0604030504040204" pitchFamily="50" charset="-128"/>
                <a:ea typeface="Meiryo UI" panose="020B0604030504040204" pitchFamily="50" charset="-128"/>
              </a:rPr>
              <a:t>、東京をグローバル都市としてあげている。</a:t>
            </a:r>
          </a:p>
          <a:p>
            <a:pPr>
              <a:lnSpc>
                <a:spcPts val="1700"/>
              </a:lnSpc>
            </a:pPr>
            <a:endParaRPr lang="en-US" altLang="ja-JP" sz="1200" dirty="0" smtClean="0">
              <a:latin typeface="Meiryo UI" panose="020B0604030504040204" pitchFamily="50" charset="-128"/>
              <a:ea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400" b="1" u="sng" dirty="0">
                <a:latin typeface="Meiryo UI" panose="020B0604030504040204" pitchFamily="50" charset="-128"/>
                <a:ea typeface="Meiryo UI" panose="020B0604030504040204" pitchFamily="50" charset="-128"/>
              </a:rPr>
              <a:t>◆リチャード・フロリダ、チャールズ・ランドリー</a:t>
            </a:r>
            <a:r>
              <a:rPr lang="ja-JP" altLang="en-US" sz="1400" b="1" u="sng" dirty="0" smtClean="0">
                <a:latin typeface="Meiryo UI" panose="020B0604030504040204" pitchFamily="50" charset="-128"/>
                <a:ea typeface="Meiryo UI" panose="020B0604030504040204" pitchFamily="50" charset="-128"/>
              </a:rPr>
              <a:t>など：「創造都市論」</a:t>
            </a:r>
            <a:endParaRPr lang="en-US" altLang="ja-JP" sz="1400" b="1" u="sng"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　　・クリエイティブクラスへの注目。創造的な人材の有用性を</a:t>
            </a:r>
            <a:r>
              <a:rPr lang="ja-JP" altLang="en-US" sz="1200" dirty="0" smtClean="0">
                <a:latin typeface="Meiryo UI" panose="020B0604030504040204" pitchFamily="50" charset="-128"/>
                <a:ea typeface="Meiryo UI" panose="020B0604030504040204" pitchFamily="50" charset="-128"/>
              </a:rPr>
              <a:t>注視。</a:t>
            </a:r>
            <a:endParaRPr lang="ja-JP" altLang="en-US" sz="1200" dirty="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寛容度の高い都市ほど、クリエイティブクラスの集積度、ハイテク産業の集積度、イノベーションが生まれる確率が高い</a:t>
            </a:r>
            <a:r>
              <a:rPr lang="ja-JP" altLang="en-US" sz="1200" dirty="0">
                <a:latin typeface="Meiryo UI" panose="020B0604030504040204" pitchFamily="50" charset="-128"/>
                <a:ea typeface="Meiryo UI" panose="020B0604030504040204" pitchFamily="50" charset="-128"/>
              </a:rPr>
              <a:t>こと、すなわち、</a:t>
            </a:r>
            <a:r>
              <a:rPr lang="ja-JP" altLang="en-US" sz="1200" b="1" dirty="0">
                <a:latin typeface="Meiryo UI" panose="020B0604030504040204" pitchFamily="50" charset="-128"/>
                <a:ea typeface="Meiryo UI" panose="020B0604030504040204" pitchFamily="50" charset="-128"/>
              </a:rPr>
              <a:t>マイノリティに対する寛容性と経済成長との間に強い相関がある</a:t>
            </a:r>
            <a:r>
              <a:rPr lang="ja-JP" altLang="en-US" sz="1200" dirty="0">
                <a:latin typeface="Meiryo UI" panose="020B0604030504040204" pitchFamily="50" charset="-128"/>
                <a:ea typeface="Meiryo UI" panose="020B0604030504040204" pitchFamily="50" charset="-128"/>
              </a:rPr>
              <a:t>ことを実証。</a:t>
            </a:r>
            <a:endParaRPr lang="en-US" altLang="ja-JP" sz="1200" dirty="0">
              <a:latin typeface="Meiryo UI" panose="020B0604030504040204" pitchFamily="50" charset="-128"/>
              <a:ea typeface="Meiryo UI" panose="020B0604030504040204" pitchFamily="50" charset="-128"/>
            </a:endParaRPr>
          </a:p>
          <a:p>
            <a:pPr marL="180975" indent="-18097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グレートリセット</a:t>
            </a:r>
            <a:r>
              <a:rPr lang="ja-JP" altLang="en-US" sz="1200" dirty="0" smtClean="0">
                <a:latin typeface="Meiryo UI" panose="020B0604030504040204" pitchFamily="50" charset="-128"/>
                <a:ea typeface="Meiryo UI" panose="020B0604030504040204" pitchFamily="50" charset="-128"/>
              </a:rPr>
              <a:t>（リチャード・フロリダ）</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クリエイティブな経済やクリエイティブ・クラスの範囲を</a:t>
            </a:r>
            <a:r>
              <a:rPr lang="ja-JP" altLang="en-US" sz="1200" dirty="0" smtClean="0">
                <a:latin typeface="Meiryo UI" panose="020B0604030504040204" pitchFamily="50" charset="-128"/>
                <a:ea typeface="Meiryo UI" panose="020B0604030504040204" pitchFamily="50" charset="-128"/>
              </a:rPr>
              <a:t>、工場や農場、研究所や芸術スタジオ、事務所や商店、レストラン、美容院、スポーツジムで働く人々</a:t>
            </a:r>
            <a:r>
              <a:rPr lang="ja-JP" altLang="en-US" sz="1200" b="1" dirty="0" smtClean="0">
                <a:latin typeface="Meiryo UI" panose="020B0604030504040204" pitchFamily="50" charset="-128"/>
                <a:ea typeface="Meiryo UI" panose="020B0604030504040204" pitchFamily="50" charset="-128"/>
              </a:rPr>
              <a:t>全員に広げなければならない</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・ヘルスケア、教育、レストラン、ホスピタリティ・</a:t>
            </a:r>
            <a:r>
              <a:rPr lang="ja-JP" altLang="en-US" sz="1200" b="1" dirty="0">
                <a:latin typeface="Meiryo UI" panose="020B0604030504040204" pitchFamily="50" charset="-128"/>
                <a:ea typeface="Meiryo UI" panose="020B0604030504040204" pitchFamily="50" charset="-128"/>
              </a:rPr>
              <a:t>サービス産業では</a:t>
            </a:r>
            <a:r>
              <a:rPr lang="ja-JP" altLang="en-US" sz="1200" dirty="0">
                <a:latin typeface="Meiryo UI" panose="020B0604030504040204" pitchFamily="50" charset="-128"/>
                <a:ea typeface="Meiryo UI" panose="020B0604030504040204" pitchFamily="50" charset="-128"/>
              </a:rPr>
              <a:t>、第一線で活躍している人材のクリエイティブな働きを活用したり、もっと</a:t>
            </a:r>
            <a:r>
              <a:rPr lang="ja-JP" altLang="en-US" sz="1200" b="1" dirty="0">
                <a:latin typeface="Meiryo UI" panose="020B0604030504040204" pitchFamily="50" charset="-128"/>
                <a:ea typeface="Meiryo UI" panose="020B0604030504040204" pitchFamily="50" charset="-128"/>
              </a:rPr>
              <a:t>生産性を高めたりする余地が大いにある</a:t>
            </a:r>
            <a:r>
              <a:rPr lang="ja-JP" altLang="en-US" sz="1200" dirty="0">
                <a:latin typeface="Meiryo UI" panose="020B0604030504040204" pitchFamily="50" charset="-128"/>
                <a:ea typeface="Meiryo UI" panose="020B0604030504040204" pitchFamily="50" charset="-128"/>
              </a:rPr>
              <a:t>。サービス業の関係者が多く集まっている地域は、クリエイティブな人達が多い場所と同じく、経済生産高も収入も高く、イノベーションも多い。</a:t>
            </a:r>
            <a:endParaRPr lang="en-US" altLang="ja-JP" sz="1200" dirty="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・「メガ地域（メガリージョン）」と呼ばれるクリエイティブ的な広域圏が注目</a:t>
            </a:r>
            <a:r>
              <a:rPr lang="ja-JP" altLang="en-US" sz="1200" dirty="0">
                <a:latin typeface="Meiryo UI" panose="020B0604030504040204" pitchFamily="50" charset="-128"/>
                <a:ea typeface="Meiryo UI" panose="020B0604030504040204" pitchFamily="50" charset="-128"/>
              </a:rPr>
              <a:t>されている。人々は、これから有望だと思える巨大都市圏になだれ込んでくる。いくつかの都市と郊外を包含する</a:t>
            </a:r>
            <a:r>
              <a:rPr lang="ja-JP" altLang="en-US" sz="1200" b="1" dirty="0">
                <a:latin typeface="Meiryo UI" panose="020B0604030504040204" pitchFamily="50" charset="-128"/>
                <a:ea typeface="Meiryo UI" panose="020B0604030504040204" pitchFamily="50" charset="-128"/>
              </a:rPr>
              <a:t>広域都市が、最近は急速に成長</a:t>
            </a:r>
            <a:r>
              <a:rPr lang="ja-JP" altLang="en-US" sz="1200" dirty="0">
                <a:latin typeface="Meiryo UI" panose="020B0604030504040204" pitchFamily="50" charset="-128"/>
                <a:ea typeface="Meiryo UI" panose="020B0604030504040204" pitchFamily="50" charset="-128"/>
              </a:rPr>
              <a:t>している。</a:t>
            </a:r>
          </a:p>
        </p:txBody>
      </p:sp>
      <p:sp>
        <p:nvSpPr>
          <p:cNvPr id="5" name="正方形/長方形 4"/>
          <p:cNvSpPr/>
          <p:nvPr/>
        </p:nvSpPr>
        <p:spPr>
          <a:xfrm>
            <a:off x="7434028" y="6596390"/>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148</a:t>
            </a:r>
          </a:p>
        </p:txBody>
      </p:sp>
    </p:spTree>
    <p:extLst>
      <p:ext uri="{BB962C8B-B14F-4D97-AF65-F5344CB8AC3E}">
        <p14:creationId xmlns:p14="http://schemas.microsoft.com/office/powerpoint/2010/main" val="981602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6114" y="625107"/>
            <a:ext cx="9773771" cy="5978560"/>
          </a:xfrm>
          <a:prstGeom prst="rect">
            <a:avLst/>
          </a:prstGeom>
        </p:spPr>
        <p:txBody>
          <a:bodyPr wrap="square">
            <a:spAutoFit/>
          </a:bodyPr>
          <a:lstStyle/>
          <a:p>
            <a:pPr>
              <a:lnSpc>
                <a:spcPts val="1700"/>
              </a:lnSpc>
            </a:pPr>
            <a:r>
              <a:rPr lang="ja-JP" altLang="en-US" sz="1400" b="1" u="sng" dirty="0" smtClean="0">
                <a:latin typeface="Meiryo UI" panose="020B0604030504040204" pitchFamily="50" charset="-128"/>
                <a:ea typeface="Meiryo UI" panose="020B0604030504040204" pitchFamily="50" charset="-128"/>
              </a:rPr>
              <a:t>◆デヴィッド</a:t>
            </a:r>
            <a:r>
              <a:rPr lang="ja-JP" altLang="en-US" sz="1400" b="1" u="sng" dirty="0">
                <a:latin typeface="Meiryo UI" panose="020B0604030504040204" pitchFamily="50" charset="-128"/>
                <a:ea typeface="Meiryo UI" panose="020B0604030504040204" pitchFamily="50" charset="-128"/>
              </a:rPr>
              <a:t>・ハーヴェイ、ジェイミー・ペック</a:t>
            </a:r>
            <a:r>
              <a:rPr lang="ja-JP" altLang="en-US" sz="1400" b="1" u="sng" dirty="0" smtClean="0">
                <a:latin typeface="Meiryo UI" panose="020B0604030504040204" pitchFamily="50" charset="-128"/>
                <a:ea typeface="Meiryo UI" panose="020B0604030504040204" pitchFamily="50" charset="-128"/>
              </a:rPr>
              <a:t>など：「企業家主義的都市論」（創造</a:t>
            </a:r>
            <a:r>
              <a:rPr lang="ja-JP" altLang="en-US" sz="1400" b="1" u="sng" dirty="0">
                <a:latin typeface="Meiryo UI" panose="020B0604030504040204" pitchFamily="50" charset="-128"/>
                <a:ea typeface="Meiryo UI" panose="020B0604030504040204" pitchFamily="50" charset="-128"/>
              </a:rPr>
              <a:t>都市論へ批判的な</a:t>
            </a:r>
            <a:r>
              <a:rPr lang="ja-JP" altLang="en-US" sz="1400" b="1" u="sng" dirty="0" smtClean="0">
                <a:latin typeface="Meiryo UI" panose="020B0604030504040204" pitchFamily="50" charset="-128"/>
                <a:ea typeface="Meiryo UI" panose="020B0604030504040204" pitchFamily="50" charset="-128"/>
              </a:rPr>
              <a:t>立場）</a:t>
            </a:r>
            <a:endParaRPr lang="ja-JP" altLang="en-US" sz="1400" b="1" u="sng" dirty="0">
              <a:latin typeface="Meiryo UI" panose="020B0604030504040204" pitchFamily="50" charset="-128"/>
              <a:ea typeface="Meiryo UI" panose="020B0604030504040204" pitchFamily="50" charset="-128"/>
            </a:endParaRPr>
          </a:p>
          <a:p>
            <a:pPr marL="268288" indent="-268288">
              <a:lnSpc>
                <a:spcPts val="1700"/>
              </a:lnSpc>
            </a:pP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クリエイティブクラス</a:t>
            </a:r>
            <a:r>
              <a:rPr lang="ja-JP" altLang="en-US" sz="1200" b="1" dirty="0">
                <a:latin typeface="Meiryo UI" panose="020B0604030504040204" pitchFamily="50" charset="-128"/>
                <a:ea typeface="Meiryo UI" panose="020B0604030504040204" pitchFamily="50" charset="-128"/>
              </a:rPr>
              <a:t>の集積は必ずしも経済成長につながらない</a:t>
            </a:r>
            <a:r>
              <a:rPr lang="ja-JP" altLang="en-US" sz="1200" dirty="0">
                <a:latin typeface="Meiryo UI" panose="020B0604030504040204" pitchFamily="50" charset="-128"/>
                <a:ea typeface="Meiryo UI" panose="020B0604030504040204" pitchFamily="50" charset="-128"/>
              </a:rPr>
              <a:t>、既存の住民排除の</a:t>
            </a:r>
            <a:r>
              <a:rPr lang="ja-JP" altLang="en-US" sz="1200" dirty="0" smtClean="0">
                <a:latin typeface="Meiryo UI" panose="020B0604030504040204" pitchFamily="50" charset="-128"/>
                <a:ea typeface="Meiryo UI" panose="020B0604030504040204" pitchFamily="50" charset="-128"/>
              </a:rPr>
              <a:t>問題（一部のエリート層を都市の経済成長の要因として措定）、</a:t>
            </a:r>
            <a:r>
              <a:rPr lang="ja-JP" altLang="en-US" sz="1200" dirty="0">
                <a:latin typeface="Meiryo UI" panose="020B0604030504040204" pitchFamily="50" charset="-128"/>
                <a:ea typeface="Meiryo UI" panose="020B0604030504040204" pitchFamily="50" charset="-128"/>
              </a:rPr>
              <a:t>創造都市は競争や市場のイデオロギーを伏在化させた概念にすぎないなど</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・企業家主義的都市は、以下の四つの領域において世界の都市と競合</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①商品やサービスの生産における都市環境的な利点をめぐる競合（自治体による</a:t>
            </a:r>
            <a:r>
              <a:rPr lang="ja-JP" altLang="en-US" sz="1200" b="1" dirty="0" smtClean="0">
                <a:latin typeface="Meiryo UI" panose="020B0604030504040204" pitchFamily="50" charset="-128"/>
                <a:ea typeface="Meiryo UI" panose="020B0604030504040204" pitchFamily="50" charset="-128"/>
              </a:rPr>
              <a:t>ベンチャー企業などの投資事業、企業誘致策</a:t>
            </a:r>
            <a:r>
              <a:rPr lang="ja-JP" altLang="en-US" sz="1200" dirty="0" smtClean="0">
                <a:latin typeface="Meiryo UI" panose="020B0604030504040204" pitchFamily="50" charset="-128"/>
                <a:ea typeface="Meiryo UI" panose="020B0604030504040204" pitchFamily="50" charset="-128"/>
              </a:rPr>
              <a:t>など）</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②都市における消費機会を争点とする競合（生産における慢性的な不況の一方で、</a:t>
            </a:r>
            <a:r>
              <a:rPr lang="ja-JP" altLang="en-US" sz="1200" b="1" dirty="0" smtClean="0">
                <a:latin typeface="Meiryo UI" panose="020B0604030504040204" pitchFamily="50" charset="-128"/>
                <a:ea typeface="Meiryo UI" panose="020B0604030504040204" pitchFamily="50" charset="-128"/>
              </a:rPr>
              <a:t>消費者を引き寄せる投資（文化芸術産業、アメニティ空間など）</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③グローバルな金融・行政・情報の管理における中心的統括機能をめぐる競合（</a:t>
            </a:r>
            <a:r>
              <a:rPr lang="ja-JP" altLang="en-US" sz="1200" b="1" dirty="0" smtClean="0">
                <a:latin typeface="Meiryo UI" panose="020B0604030504040204" pitchFamily="50" charset="-128"/>
                <a:ea typeface="Meiryo UI" panose="020B0604030504040204" pitchFamily="50" charset="-128"/>
              </a:rPr>
              <a:t>成長産業の集積</a:t>
            </a:r>
            <a:r>
              <a:rPr lang="ja-JP" altLang="en-US" sz="1200" dirty="0" smtClean="0">
                <a:latin typeface="Meiryo UI" panose="020B0604030504040204" pitchFamily="50" charset="-128"/>
                <a:ea typeface="Meiryo UI" panose="020B0604030504040204" pitchFamily="50" charset="-128"/>
              </a:rPr>
              <a:t>等）</a:t>
            </a:r>
            <a:endParaRPr lang="en-US" altLang="ja-JP" sz="1200" dirty="0" smtClean="0">
              <a:latin typeface="Meiryo UI" panose="020B0604030504040204" pitchFamily="50" charset="-128"/>
              <a:ea typeface="Meiryo UI" panose="020B0604030504040204" pitchFamily="50" charset="-128"/>
            </a:endParaRPr>
          </a:p>
          <a:p>
            <a:pPr marL="268288" indent="-26828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④中央政府からの余剰配分をめぐる競合（国防に関わる産業など）</a:t>
            </a:r>
            <a:endParaRPr lang="en-US" altLang="ja-JP" sz="1200" dirty="0" smtClean="0">
              <a:latin typeface="Meiryo UI" panose="020B0604030504040204" pitchFamily="50" charset="-128"/>
              <a:ea typeface="Meiryo UI" panose="020B0604030504040204" pitchFamily="50" charset="-128"/>
            </a:endParaRPr>
          </a:p>
          <a:p>
            <a:pPr marL="180975" indent="-180975">
              <a:lnSpc>
                <a:spcPts val="1700"/>
              </a:lnSpc>
            </a:pPr>
            <a:endParaRPr lang="en-US" altLang="ja-JP" sz="1200" dirty="0">
              <a:latin typeface="Meiryo UI" panose="020B0604030504040204" pitchFamily="50" charset="-128"/>
              <a:ea typeface="Meiryo UI" panose="020B0604030504040204" pitchFamily="50" charset="-128"/>
            </a:endParaRPr>
          </a:p>
          <a:p>
            <a:pPr marL="180975" indent="-180975">
              <a:lnSpc>
                <a:spcPts val="1700"/>
              </a:lnSpc>
            </a:pPr>
            <a:r>
              <a:rPr lang="ja-JP" altLang="en-US" sz="1400" b="1" u="sng" dirty="0" smtClean="0">
                <a:latin typeface="Meiryo UI" panose="020B0604030504040204" pitchFamily="50" charset="-128"/>
                <a:ea typeface="Meiryo UI" panose="020B0604030504040204" pitchFamily="50" charset="-128"/>
              </a:rPr>
              <a:t>◆ヤン・ゲール（</a:t>
            </a:r>
            <a:r>
              <a:rPr lang="en-US" altLang="ja-JP" sz="1400" b="1" u="sng" dirty="0" smtClean="0">
                <a:latin typeface="Meiryo UI" panose="020B0604030504040204" pitchFamily="50" charset="-128"/>
                <a:ea typeface="Meiryo UI" panose="020B0604030504040204" pitchFamily="50" charset="-128"/>
              </a:rPr>
              <a:t>1936</a:t>
            </a:r>
            <a:r>
              <a:rPr lang="ja-JP" altLang="en-US" sz="1400" b="1" u="sng" dirty="0" smtClean="0">
                <a:latin typeface="Meiryo UI" panose="020B0604030504040204" pitchFamily="50" charset="-128"/>
                <a:ea typeface="Meiryo UI" panose="020B0604030504040204" pitchFamily="50" charset="-128"/>
              </a:rPr>
              <a:t>年</a:t>
            </a:r>
            <a:r>
              <a:rPr lang="en-US" altLang="ja-JP" sz="1400" b="1" u="sng" dirty="0" smtClean="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）：「人間の街」</a:t>
            </a:r>
            <a:endParaRPr lang="en-US" altLang="ja-JP" sz="1400" b="1" u="sng" dirty="0" smtClean="0">
              <a:latin typeface="Meiryo UI" panose="020B0604030504040204" pitchFamily="50" charset="-128"/>
              <a:ea typeface="Meiryo UI" panose="020B0604030504040204" pitchFamily="50" charset="-128"/>
            </a:endParaRPr>
          </a:p>
          <a:p>
            <a:pPr marL="180975" indent="-18097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・都市づくりに</a:t>
            </a:r>
            <a:r>
              <a:rPr lang="ja-JP" altLang="en-US" sz="1200" dirty="0">
                <a:latin typeface="Meiryo UI" panose="020B0604030504040204" pitchFamily="50" charset="-128"/>
                <a:ea typeface="Meiryo UI" panose="020B0604030504040204" pitchFamily="50" charset="-128"/>
              </a:rPr>
              <a:t>おいて、急増する自動車交通への対応やなどに強い</a:t>
            </a:r>
            <a:r>
              <a:rPr lang="ja-JP" altLang="en-US" sz="1200" dirty="0" smtClean="0">
                <a:latin typeface="Meiryo UI" panose="020B0604030504040204" pitchFamily="50" charset="-128"/>
                <a:ea typeface="Meiryo UI" panose="020B0604030504040204" pitchFamily="50" charset="-128"/>
              </a:rPr>
              <a:t>関心が寄せられる中、人中心（人間の身体や感覚に即した空間尺度）の考え方を提唱。</a:t>
            </a:r>
            <a:endParaRPr lang="en-US" altLang="ja-JP" sz="1200" dirty="0" smtClean="0">
              <a:latin typeface="Meiryo UI" panose="020B0604030504040204" pitchFamily="50" charset="-128"/>
              <a:ea typeface="Meiryo UI" panose="020B0604030504040204" pitchFamily="50" charset="-128"/>
            </a:endParaRPr>
          </a:p>
          <a:p>
            <a:pPr marL="180975" indent="-18097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人（歩行者）中心のまちづくりにおける４つの目標</a:t>
            </a:r>
            <a:r>
              <a:rPr lang="en-US" altLang="ja-JP" sz="1200" dirty="0" smtClean="0">
                <a:latin typeface="Meiryo UI" panose="020B0604030504040204" pitchFamily="50" charset="-128"/>
                <a:ea typeface="Meiryo UI" panose="020B0604030504040204" pitchFamily="50" charset="-128"/>
              </a:rPr>
              <a:t>】</a:t>
            </a:r>
          </a:p>
          <a:p>
            <a:pPr marL="180975" indent="-18097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①</a:t>
            </a:r>
            <a:r>
              <a:rPr lang="ja-JP" altLang="en-US" sz="1200" b="1" dirty="0">
                <a:latin typeface="Meiryo UI" panose="020B0604030504040204" pitchFamily="50" charset="-128"/>
                <a:ea typeface="Meiryo UI" panose="020B0604030504040204" pitchFamily="50" charset="-128"/>
              </a:rPr>
              <a:t>生き生</a:t>
            </a:r>
            <a:r>
              <a:rPr lang="ja-JP" altLang="en-US" sz="1200" b="1" dirty="0" smtClean="0">
                <a:latin typeface="Meiryo UI" panose="020B0604030504040204" pitchFamily="50" charset="-128"/>
                <a:ea typeface="Meiryo UI" panose="020B0604030504040204" pitchFamily="50" charset="-128"/>
              </a:rPr>
              <a:t>きした街</a:t>
            </a:r>
            <a:endParaRPr lang="en-US" altLang="ja-JP" sz="1200" b="1" dirty="0" smtClean="0">
              <a:latin typeface="Meiryo UI" panose="020B0604030504040204" pitchFamily="50" charset="-128"/>
              <a:ea typeface="Meiryo UI" panose="020B0604030504040204" pitchFamily="50" charset="-128"/>
            </a:endParaRPr>
          </a:p>
          <a:p>
            <a:pPr marL="180975" indent="-180975">
              <a:lnSpc>
                <a:spcPts val="1700"/>
              </a:lnSpc>
            </a:pPr>
            <a:r>
              <a:rPr lang="ja-JP" altLang="en-US" sz="1200" dirty="0" smtClean="0">
                <a:latin typeface="Meiryo UI" panose="020B0604030504040204" pitchFamily="50" charset="-128"/>
                <a:ea typeface="Meiryo UI" panose="020B0604030504040204" pitchFamily="50" charset="-128"/>
              </a:rPr>
              <a:t>　　　　→街を歩き、自転車に乗り、滞留する人が増えると、生き生きとした街の可能性が高まる。公共空間におけるアクティビティが重要。</a:t>
            </a:r>
            <a:endParaRPr lang="en-US" altLang="ja-JP" sz="1200" dirty="0" smtClean="0">
              <a:latin typeface="Meiryo UI" panose="020B0604030504040204" pitchFamily="50" charset="-128"/>
              <a:ea typeface="Meiryo UI" panose="020B0604030504040204" pitchFamily="50" charset="-128"/>
            </a:endParaRPr>
          </a:p>
          <a:p>
            <a:pPr marL="180975" indent="-180975">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②安全な街</a:t>
            </a:r>
            <a:endParaRPr lang="en-US" altLang="ja-JP" sz="1200" b="1" dirty="0" smtClean="0">
              <a:latin typeface="Meiryo UI" panose="020B0604030504040204" pitchFamily="50" charset="-128"/>
              <a:ea typeface="Meiryo UI" panose="020B0604030504040204" pitchFamily="50" charset="-128"/>
            </a:endParaRPr>
          </a:p>
          <a:p>
            <a:pPr marL="541338" indent="-54133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街を動きまわり滞留する人が増えると、一般に安全な街の可能性が高まる。人々が歩きたくなる街は、適度なまとまりのある構造を持っている。つまり、歩行距離が短く、魅力的な公共空間があり、変化に富んだ都市機能を備えている。</a:t>
            </a:r>
            <a:endParaRPr lang="en-US" altLang="ja-JP" sz="1200" dirty="0" smtClean="0">
              <a:latin typeface="Meiryo UI" panose="020B0604030504040204" pitchFamily="50" charset="-128"/>
              <a:ea typeface="Meiryo UI" panose="020B0604030504040204" pitchFamily="50" charset="-128"/>
            </a:endParaRPr>
          </a:p>
          <a:p>
            <a:pPr marL="541338" indent="-54133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③持続可能な街</a:t>
            </a:r>
            <a:endParaRPr lang="en-US" altLang="ja-JP" sz="1200" b="1" dirty="0" smtClean="0">
              <a:latin typeface="Meiryo UI" panose="020B0604030504040204" pitchFamily="50" charset="-128"/>
              <a:ea typeface="Meiryo UI" panose="020B0604030504040204" pitchFamily="50" charset="-128"/>
            </a:endParaRPr>
          </a:p>
          <a:p>
            <a:pPr marL="541338" indent="-54133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交通体系の大半が、徒歩、自転車、公共交通機関になると、持続可能な街が強化される。このような形態の交通機関は、資源消費を抑え、排出物質を減らし、騒音レベルを下げ、経済と環境に大きな恩恵をもたらす。</a:t>
            </a:r>
            <a:endParaRPr lang="en-US" altLang="ja-JP" sz="1200" dirty="0" smtClean="0">
              <a:latin typeface="Meiryo UI" panose="020B0604030504040204" pitchFamily="50" charset="-128"/>
              <a:ea typeface="Meiryo UI" panose="020B0604030504040204" pitchFamily="50" charset="-128"/>
            </a:endParaRPr>
          </a:p>
          <a:p>
            <a:pPr marL="541338" indent="-54133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④健康の街</a:t>
            </a:r>
            <a:endParaRPr lang="en-US" altLang="ja-JP" sz="1200" b="1" dirty="0" smtClean="0">
              <a:latin typeface="Meiryo UI" panose="020B0604030504040204" pitchFamily="50" charset="-128"/>
              <a:ea typeface="Meiryo UI" panose="020B0604030504040204" pitchFamily="50" charset="-128"/>
            </a:endParaRPr>
          </a:p>
          <a:p>
            <a:pPr marL="541338" indent="-541338">
              <a:lnSpc>
                <a:spcPts val="17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徒歩や自転車が日常生活のなかに自然に組み入れられると、健康的な街が大幅に強化される。世界中の多くの地域で自転車による戸口直結の移動が普及し、多くの人が身体をあまり動かさなくなった結果、健康が重大な社会問題になりつつある。徒歩と自転車を日常生活の自然な要素に組み込むことは、総合的な健康政策の緊急課題である。　</a:t>
            </a:r>
            <a:endParaRPr lang="en-US" altLang="ja-JP" sz="1200" dirty="0" smtClean="0">
              <a:latin typeface="Meiryo UI" panose="020B0604030504040204" pitchFamily="50" charset="-128"/>
              <a:ea typeface="Meiryo UI" panose="020B0604030504040204" pitchFamily="50" charset="-128"/>
            </a:endParaRPr>
          </a:p>
          <a:p>
            <a:pPr marL="541338" indent="-541338">
              <a:lnSpc>
                <a:spcPts val="1700"/>
              </a:lnSpc>
            </a:pPr>
            <a:endParaRPr lang="en-US" altLang="ja-JP" sz="1200" dirty="0">
              <a:latin typeface="Meiryo UI" panose="020B0604030504040204" pitchFamily="50" charset="-128"/>
              <a:ea typeface="Meiryo UI" panose="020B0604030504040204" pitchFamily="50" charset="-128"/>
            </a:endParaRPr>
          </a:p>
          <a:p>
            <a:pPr marL="541338" indent="-541338">
              <a:lnSpc>
                <a:spcPts val="1700"/>
              </a:lnSpc>
            </a:pP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コペンハーゲンは、人に優しく、生活の質が高く、魅力的なまちづくりをリード。</a:t>
            </a:r>
            <a:r>
              <a:rPr lang="en-US" altLang="ja-JP" sz="1200" b="1" u="sng" dirty="0" smtClean="0">
                <a:latin typeface="Meiryo UI" panose="020B0604030504040204" pitchFamily="50" charset="-128"/>
                <a:ea typeface="Meiryo UI" panose="020B0604030504040204" pitchFamily="50" charset="-128"/>
              </a:rPr>
              <a:t>※</a:t>
            </a:r>
            <a:r>
              <a:rPr lang="ja-JP" altLang="en-US" sz="1200" b="1" u="sng" dirty="0" smtClean="0">
                <a:latin typeface="Meiryo UI" panose="020B0604030504040204" pitchFamily="50" charset="-128"/>
                <a:ea typeface="Meiryo UI" panose="020B0604030504040204" pitchFamily="50" charset="-128"/>
              </a:rPr>
              <a:t>後頁の「（４）各都市の発展モデル」に記載。</a:t>
            </a:r>
            <a:endParaRPr lang="en-US" altLang="ja-JP" sz="1200" b="1" u="sng" dirty="0" smtClean="0">
              <a:latin typeface="Meiryo UI" panose="020B0604030504040204" pitchFamily="50" charset="-128"/>
              <a:ea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世界の都市（１）世界の都市論の系譜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7434028" y="6596390"/>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149</a:t>
            </a:r>
          </a:p>
        </p:txBody>
      </p:sp>
    </p:spTree>
    <p:extLst>
      <p:ext uri="{BB962C8B-B14F-4D97-AF65-F5344CB8AC3E}">
        <p14:creationId xmlns:p14="http://schemas.microsoft.com/office/powerpoint/2010/main" val="13569148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４　世界の都市（２）世界</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都市論における大阪の記述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32229" y="546516"/>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都市論（世界都市、創造都市等）における大阪の記述を整理。</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の全体的なポジションとしては、一定の都市としてのポテンシャルはあるものの、ニューヨーク、ロンドン、東京などの金融機能等を有する世界都市との差は否めないところ。創造都市としても単独では弱い。</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759992116"/>
              </p:ext>
            </p:extLst>
          </p:nvPr>
        </p:nvGraphicFramePr>
        <p:xfrm>
          <a:off x="132229" y="1559499"/>
          <a:ext cx="9641543" cy="4160520"/>
        </p:xfrm>
        <a:graphic>
          <a:graphicData uri="http://schemas.openxmlformats.org/drawingml/2006/table">
            <a:tbl>
              <a:tblPr firstRow="1" bandRow="1">
                <a:tableStyleId>{5C22544A-7EE6-4342-B048-85BDC9FD1C3A}</a:tableStyleId>
              </a:tblPr>
              <a:tblGrid>
                <a:gridCol w="3012839">
                  <a:extLst>
                    <a:ext uri="{9D8B030D-6E8A-4147-A177-3AD203B41FA5}">
                      <a16:colId xmlns:a16="http://schemas.microsoft.com/office/drawing/2014/main" val="418107908"/>
                    </a:ext>
                  </a:extLst>
                </a:gridCol>
                <a:gridCol w="3324837">
                  <a:extLst>
                    <a:ext uri="{9D8B030D-6E8A-4147-A177-3AD203B41FA5}">
                      <a16:colId xmlns:a16="http://schemas.microsoft.com/office/drawing/2014/main" val="3448055516"/>
                    </a:ext>
                  </a:extLst>
                </a:gridCol>
                <a:gridCol w="3303867">
                  <a:extLst>
                    <a:ext uri="{9D8B030D-6E8A-4147-A177-3AD203B41FA5}">
                      <a16:colId xmlns:a16="http://schemas.microsoft.com/office/drawing/2014/main" val="1338812908"/>
                    </a:ext>
                  </a:extLst>
                </a:gridCol>
              </a:tblGrid>
              <a:tr h="370840">
                <a:tc>
                  <a:txBody>
                    <a:bodyPr/>
                    <a:lstStyle/>
                    <a:p>
                      <a:pPr algn="ctr"/>
                      <a:r>
                        <a:rPr lang="ja-JP" altLang="en-US" sz="1400" b="1" spc="0" baseline="0" dirty="0" smtClean="0">
                          <a:latin typeface="Meiryo UI" panose="020B0604030504040204" pitchFamily="50" charset="-128"/>
                          <a:ea typeface="Meiryo UI" panose="020B0604030504040204" pitchFamily="50" charset="-128"/>
                        </a:rPr>
                        <a:t>「世界都市仮説」</a:t>
                      </a:r>
                      <a:endParaRPr lang="en-US" altLang="ja-JP" sz="1400" b="1" spc="0" baseline="0" dirty="0" smtClean="0">
                        <a:latin typeface="Meiryo UI" panose="020B0604030504040204" pitchFamily="50" charset="-128"/>
                        <a:ea typeface="Meiryo UI" panose="020B0604030504040204" pitchFamily="50" charset="-128"/>
                      </a:endParaRPr>
                    </a:p>
                    <a:p>
                      <a:pPr algn="ctr"/>
                      <a:r>
                        <a:rPr kumimoji="1" lang="ja-JP" altLang="en-US" sz="1400" spc="0" baseline="0" dirty="0" smtClean="0">
                          <a:latin typeface="Meiryo UI" panose="020B0604030504040204" pitchFamily="50" charset="-128"/>
                          <a:ea typeface="Meiryo UI" panose="020B0604030504040204" pitchFamily="50" charset="-128"/>
                        </a:rPr>
                        <a:t>（ジョン・フリードマン）</a:t>
                      </a:r>
                      <a:endParaRPr kumimoji="1" lang="ja-JP" altLang="en-US" sz="1400" spc="0" baseline="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400" b="1" spc="0" baseline="0" dirty="0" smtClean="0">
                          <a:latin typeface="Meiryo UI" panose="020B0604030504040204" pitchFamily="50" charset="-128"/>
                          <a:ea typeface="Meiryo UI" panose="020B0604030504040204" pitchFamily="50" charset="-128"/>
                        </a:rPr>
                        <a:t>「グローバルシティ」</a:t>
                      </a:r>
                      <a:endParaRPr lang="en-US" altLang="ja-JP" sz="1400" b="1" spc="0" baseline="0" dirty="0" smtClean="0">
                        <a:latin typeface="Meiryo UI" panose="020B0604030504040204" pitchFamily="50" charset="-128"/>
                        <a:ea typeface="Meiryo UI" panose="020B0604030504040204" pitchFamily="50" charset="-128"/>
                      </a:endParaRPr>
                    </a:p>
                    <a:p>
                      <a:pPr algn="ctr"/>
                      <a:r>
                        <a:rPr kumimoji="1" lang="ja-JP" altLang="en-US" sz="1400" spc="0" baseline="0" dirty="0" smtClean="0">
                          <a:latin typeface="Meiryo UI" panose="020B0604030504040204" pitchFamily="50" charset="-128"/>
                          <a:ea typeface="Meiryo UI" panose="020B0604030504040204" pitchFamily="50" charset="-128"/>
                        </a:rPr>
                        <a:t>（サスキア・サッセン）</a:t>
                      </a:r>
                      <a:endParaRPr kumimoji="1" lang="ja-JP" altLang="en-US" sz="1400" spc="0" baseline="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spc="0" baseline="0" dirty="0" smtClean="0">
                          <a:latin typeface="Meiryo UI" panose="020B0604030504040204" pitchFamily="50" charset="-128"/>
                          <a:ea typeface="Meiryo UI" panose="020B0604030504040204" pitchFamily="50" charset="-128"/>
                        </a:rPr>
                        <a:t>「クリエイティブ・都市論」</a:t>
                      </a:r>
                      <a:endParaRPr kumimoji="1" lang="en-US" altLang="ja-JP" sz="1400" spc="0" baseline="0" dirty="0" smtClean="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spc="0" baseline="0" dirty="0" smtClean="0">
                          <a:latin typeface="Meiryo UI" panose="020B0604030504040204" pitchFamily="50" charset="-128"/>
                          <a:ea typeface="Meiryo UI" panose="020B0604030504040204" pitchFamily="50" charset="-128"/>
                        </a:rPr>
                        <a:t>「グレート・リセット」</a:t>
                      </a:r>
                      <a:endParaRPr kumimoji="1" lang="en-US" altLang="ja-JP" sz="1400" spc="0" baseline="0" dirty="0" smtClean="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spc="0" baseline="0" dirty="0" smtClean="0">
                          <a:latin typeface="Meiryo UI" panose="020B0604030504040204" pitchFamily="50" charset="-128"/>
                          <a:ea typeface="Meiryo UI" panose="020B0604030504040204" pitchFamily="50" charset="-128"/>
                        </a:rPr>
                        <a:t>　（リチャード・フロリダ）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2874683"/>
                  </a:ext>
                </a:extLst>
              </a:tr>
              <a:tr h="3429000">
                <a:tc>
                  <a:txBody>
                    <a:bodyPr/>
                    <a:lstStyle/>
                    <a:p>
                      <a:endParaRPr kumimoji="1" lang="en-US" altLang="ja-JP" sz="1400" dirty="0" smtClean="0">
                        <a:latin typeface="Meiryo UI" panose="020B0604030504040204" pitchFamily="50" charset="-128"/>
                        <a:ea typeface="Meiryo UI" panose="020B0604030504040204" pitchFamily="50" charset="-128"/>
                      </a:endParaRPr>
                    </a:p>
                    <a:p>
                      <a:pPr marL="180975" indent="-180975"/>
                      <a:r>
                        <a:rPr kumimoji="1" lang="ja-JP" altLang="en-US" sz="1400" dirty="0" smtClean="0">
                          <a:latin typeface="Meiryo UI" panose="020B0604030504040204" pitchFamily="50" charset="-128"/>
                          <a:ea typeface="Meiryo UI" panose="020B0604030504040204" pitchFamily="50" charset="-128"/>
                        </a:rPr>
                        <a:t>○東アジアは、東京、ソウル、台北、重慶等の記載はあるが、</a:t>
                      </a:r>
                      <a:r>
                        <a:rPr kumimoji="1" lang="ja-JP" altLang="en-US" sz="1400" b="1" dirty="0" smtClean="0">
                          <a:latin typeface="Meiryo UI" panose="020B0604030504040204" pitchFamily="50" charset="-128"/>
                          <a:ea typeface="Meiryo UI" panose="020B0604030504040204" pitchFamily="50" charset="-128"/>
                        </a:rPr>
                        <a:t>大阪の記載はない。</a:t>
                      </a:r>
                      <a:endParaRPr kumimoji="1" lang="en-US" altLang="ja-JP" sz="1400" b="1" dirty="0" smtClean="0">
                        <a:latin typeface="Meiryo UI" panose="020B0604030504040204" pitchFamily="50" charset="-128"/>
                        <a:ea typeface="Meiryo UI" panose="020B0604030504040204" pitchFamily="50" charset="-128"/>
                      </a:endParaRPr>
                    </a:p>
                    <a:p>
                      <a:pPr marL="93663" indent="-93663"/>
                      <a:endParaRPr kumimoji="1" lang="en-US" altLang="ja-JP" sz="1400" dirty="0" smtClean="0">
                        <a:latin typeface="Meiryo UI" panose="020B0604030504040204" pitchFamily="50" charset="-128"/>
                        <a:ea typeface="Meiryo UI" panose="020B0604030504040204" pitchFamily="50" charset="-128"/>
                      </a:endParaRPr>
                    </a:p>
                    <a:p>
                      <a:pPr marL="180975" indent="-180975"/>
                      <a:r>
                        <a:rPr kumimoji="1" lang="ja-JP" altLang="en-US" sz="1400" dirty="0" smtClean="0">
                          <a:latin typeface="Meiryo UI" panose="020B0604030504040204" pitchFamily="50" charset="-128"/>
                          <a:ea typeface="Meiryo UI" panose="020B0604030504040204" pitchFamily="50" charset="-128"/>
                        </a:rPr>
                        <a:t>○その理由としては、後日、「大阪が先の世界都市のリストにあがっていなかったのは、</a:t>
                      </a:r>
                      <a:r>
                        <a:rPr kumimoji="1" lang="ja-JP" altLang="en-US" sz="1400" b="1" dirty="0" smtClean="0">
                          <a:latin typeface="Meiryo UI" panose="020B0604030504040204" pitchFamily="50" charset="-128"/>
                          <a:ea typeface="Meiryo UI" panose="020B0604030504040204" pitchFamily="50" charset="-128"/>
                        </a:rPr>
                        <a:t>日本経済の主要な管理機能のほとんどが、当時、東京に集中する傾向</a:t>
                      </a:r>
                      <a:r>
                        <a:rPr kumimoji="1" lang="ja-JP" altLang="en-US" sz="1400" dirty="0" smtClean="0">
                          <a:latin typeface="Meiryo UI" panose="020B0604030504040204" pitchFamily="50" charset="-128"/>
                          <a:ea typeface="Meiryo UI" panose="020B0604030504040204" pitchFamily="50" charset="-128"/>
                        </a:rPr>
                        <a:t>を強くみせていたから」との記載。</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400" dirty="0" smtClean="0">
                        <a:latin typeface="Meiryo UI" panose="020B0604030504040204" pitchFamily="50" charset="-128"/>
                        <a:ea typeface="Meiryo UI" panose="020B0604030504040204" pitchFamily="50" charset="-128"/>
                      </a:endParaRPr>
                    </a:p>
                    <a:p>
                      <a:pPr marL="180975" indent="-180975"/>
                      <a:r>
                        <a:rPr kumimoji="1" lang="ja-JP" altLang="en-US" sz="1400" dirty="0" smtClean="0">
                          <a:latin typeface="Meiryo UI" panose="020B0604030504040204" pitchFamily="50" charset="-128"/>
                          <a:ea typeface="Meiryo UI" panose="020B0604030504040204" pitchFamily="50" charset="-128"/>
                        </a:rPr>
                        <a:t>○ニューヨーク、ロンドン、東京を中心に論を展開。</a:t>
                      </a:r>
                      <a:endParaRPr kumimoji="1" lang="en-US" altLang="ja-JP" sz="1400" dirty="0" smtClean="0">
                        <a:latin typeface="Meiryo UI" panose="020B0604030504040204" pitchFamily="50" charset="-128"/>
                        <a:ea typeface="Meiryo UI" panose="020B0604030504040204" pitchFamily="50" charset="-128"/>
                      </a:endParaRPr>
                    </a:p>
                    <a:p>
                      <a:pPr marL="93663" indent="-93663"/>
                      <a:endParaRPr kumimoji="1" lang="en-US" altLang="ja-JP" sz="1400" dirty="0" smtClean="0">
                        <a:latin typeface="Meiryo UI" panose="020B0604030504040204" pitchFamily="50" charset="-128"/>
                        <a:ea typeface="Meiryo UI" panose="020B0604030504040204" pitchFamily="50" charset="-128"/>
                      </a:endParaRPr>
                    </a:p>
                    <a:p>
                      <a:pPr marL="180975" indent="-180975"/>
                      <a:r>
                        <a:rPr kumimoji="1" lang="ja-JP" altLang="en-US" sz="1400" dirty="0" smtClean="0">
                          <a:latin typeface="Meiryo UI" panose="020B0604030504040204" pitchFamily="50" charset="-128"/>
                          <a:ea typeface="Meiryo UI" panose="020B0604030504040204" pitchFamily="50" charset="-128"/>
                        </a:rPr>
                        <a:t>○主導セクターや企業本社、商社や銀行、最先端の製造部門がますます</a:t>
                      </a:r>
                      <a:r>
                        <a:rPr kumimoji="1" lang="ja-JP" altLang="en-US" sz="1400" b="1" dirty="0" smtClean="0">
                          <a:latin typeface="Meiryo UI" panose="020B0604030504040204" pitchFamily="50" charset="-128"/>
                          <a:ea typeface="Meiryo UI" panose="020B0604030504040204" pitchFamily="50" charset="-128"/>
                        </a:rPr>
                        <a:t>東京に集積することで、</a:t>
                      </a:r>
                      <a:r>
                        <a:rPr kumimoji="1" lang="ja-JP" altLang="en-US" sz="1400" b="0" dirty="0" smtClean="0">
                          <a:latin typeface="Meiryo UI" panose="020B0604030504040204" pitchFamily="50" charset="-128"/>
                          <a:ea typeface="Meiryo UI" panose="020B0604030504040204" pitchFamily="50" charset="-128"/>
                        </a:rPr>
                        <a:t>東京に次ぐ主要都市・</a:t>
                      </a:r>
                      <a:r>
                        <a:rPr kumimoji="1" lang="ja-JP" altLang="en-US" sz="1400" b="1" dirty="0" smtClean="0">
                          <a:latin typeface="Meiryo UI" panose="020B0604030504040204" pitchFamily="50" charset="-128"/>
                          <a:ea typeface="Meiryo UI" panose="020B0604030504040204" pitchFamily="50" charset="-128"/>
                        </a:rPr>
                        <a:t>大阪（かつては日本でもっとも産業が盛んな地域だった）との差が開いている</a:t>
                      </a:r>
                      <a:r>
                        <a:rPr kumimoji="1" lang="ja-JP" altLang="en-US" sz="1400" b="0" dirty="0" smtClean="0">
                          <a:latin typeface="Meiryo UI" panose="020B0604030504040204" pitchFamily="50" charset="-128"/>
                          <a:ea typeface="Meiryo UI" panose="020B0604030504040204" pitchFamily="50" charset="-128"/>
                        </a:rPr>
                        <a:t>との記載。</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en-US" altLang="ja-JP" sz="1400" dirty="0" smtClean="0">
                        <a:latin typeface="Meiryo UI" panose="020B0604030504040204" pitchFamily="50" charset="-128"/>
                        <a:ea typeface="Meiryo UI" panose="020B0604030504040204" pitchFamily="50" charset="-128"/>
                      </a:endParaRPr>
                    </a:p>
                    <a:p>
                      <a:pPr marL="174625" indent="-174625"/>
                      <a:r>
                        <a:rPr kumimoji="1" lang="ja-JP" altLang="en-US" sz="1400" dirty="0" smtClean="0">
                          <a:latin typeface="Meiryo UI" panose="020B0604030504040204" pitchFamily="50" charset="-128"/>
                          <a:ea typeface="Meiryo UI" panose="020B0604030504040204" pitchFamily="50" charset="-128"/>
                        </a:rPr>
                        <a:t>○東京に次ぐ、第二のメガ地域（メガリージョン）として、「大阪＝名古屋」の記載がある。</a:t>
                      </a:r>
                      <a:endParaRPr kumimoji="1" lang="en-US" altLang="ja-JP" sz="1400" dirty="0" smtClean="0">
                        <a:latin typeface="Meiryo UI" panose="020B0604030504040204" pitchFamily="50" charset="-128"/>
                        <a:ea typeface="Meiryo UI" panose="020B0604030504040204" pitchFamily="50" charset="-128"/>
                      </a:endParaRPr>
                    </a:p>
                    <a:p>
                      <a:pPr marL="174625" indent="-174625"/>
                      <a:endParaRPr kumimoji="1" lang="en-US" altLang="ja-JP" sz="1400" dirty="0" smtClean="0">
                        <a:latin typeface="Meiryo UI" panose="020B0604030504040204" pitchFamily="50" charset="-128"/>
                        <a:ea typeface="Meiryo UI" panose="020B0604030504040204" pitchFamily="50" charset="-128"/>
                      </a:endParaRPr>
                    </a:p>
                    <a:p>
                      <a:pPr marL="174625" indent="-174625"/>
                      <a:r>
                        <a:rPr kumimoji="1" lang="ja-JP" altLang="en-US" sz="1400" dirty="0" smtClean="0">
                          <a:latin typeface="Meiryo UI" panose="020B0604030504040204" pitchFamily="50" charset="-128"/>
                          <a:ea typeface="Meiryo UI" panose="020B0604030504040204" pitchFamily="50" charset="-128"/>
                        </a:rPr>
                        <a:t>○また、日本が一つの「スーパーメガ地域」になる可能性にも言及。</a:t>
                      </a:r>
                      <a:endParaRPr kumimoji="1" lang="en-US" altLang="ja-JP" sz="1400" dirty="0" smtClean="0">
                        <a:latin typeface="Meiryo UI" panose="020B0604030504040204" pitchFamily="50" charset="-128"/>
                        <a:ea typeface="Meiryo UI" panose="020B0604030504040204" pitchFamily="50" charset="-128"/>
                      </a:endParaRPr>
                    </a:p>
                    <a:p>
                      <a:pPr marL="174625" indent="-174625"/>
                      <a:endParaRPr kumimoji="1" lang="en-US" altLang="ja-JP" sz="1400" dirty="0" smtClean="0">
                        <a:latin typeface="Meiryo UI" panose="020B0604030504040204" pitchFamily="50" charset="-128"/>
                        <a:ea typeface="Meiryo UI" panose="020B0604030504040204" pitchFamily="50" charset="-128"/>
                      </a:endParaRPr>
                    </a:p>
                    <a:p>
                      <a:pPr marL="174625" indent="-174625"/>
                      <a:r>
                        <a:rPr kumimoji="1" lang="ja-JP" altLang="en-US" sz="1400"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大阪単独の記載は見当たらない</a:t>
                      </a:r>
                      <a:r>
                        <a:rPr kumimoji="1" lang="ja-JP" altLang="en-US" sz="14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a:p>
                      <a:pPr marL="174625" indent="-174625"/>
                      <a:endParaRPr kumimoji="1" lang="en-US" altLang="ja-JP" sz="1400" dirty="0" smtClean="0">
                        <a:latin typeface="Meiryo UI" panose="020B0604030504040204" pitchFamily="50" charset="-128"/>
                        <a:ea typeface="Meiryo UI" panose="020B0604030504040204" pitchFamily="50" charset="-128"/>
                      </a:endParaRPr>
                    </a:p>
                    <a:p>
                      <a:pPr marL="174625" indent="-174625"/>
                      <a:r>
                        <a:rPr kumimoji="1" lang="ja-JP" altLang="en-US" sz="1400" dirty="0" smtClean="0">
                          <a:latin typeface="Meiryo UI" panose="020B0604030504040204" pitchFamily="50" charset="-128"/>
                          <a:ea typeface="Meiryo UI" panose="020B0604030504040204" pitchFamily="50" charset="-128"/>
                        </a:rPr>
                        <a:t>○個別の都市としては、居心地のよい都市である</a:t>
                      </a:r>
                      <a:r>
                        <a:rPr kumimoji="1" lang="ja-JP" altLang="en-US" sz="1400" b="1" u="sng" dirty="0" smtClean="0">
                          <a:latin typeface="Meiryo UI" panose="020B0604030504040204" pitchFamily="50" charset="-128"/>
                          <a:ea typeface="Meiryo UI" panose="020B0604030504040204" pitchFamily="50" charset="-128"/>
                        </a:rPr>
                        <a:t>ポートランド</a:t>
                      </a:r>
                      <a:r>
                        <a:rPr kumimoji="1" lang="ja-JP" altLang="en-US" sz="1400" dirty="0" smtClean="0">
                          <a:latin typeface="Meiryo UI" panose="020B0604030504040204" pitchFamily="50" charset="-128"/>
                          <a:ea typeface="Meiryo UI" panose="020B0604030504040204" pitchFamily="50" charset="-128"/>
                        </a:rPr>
                        <a:t>や、工業都市から再生した</a:t>
                      </a:r>
                      <a:r>
                        <a:rPr kumimoji="1" lang="ja-JP" altLang="en-US" sz="1400" b="1" u="sng" dirty="0" smtClean="0">
                          <a:latin typeface="Meiryo UI" panose="020B0604030504040204" pitchFamily="50" charset="-128"/>
                          <a:ea typeface="Meiryo UI" panose="020B0604030504040204" pitchFamily="50" charset="-128"/>
                        </a:rPr>
                        <a:t>ピッツバーグ</a:t>
                      </a:r>
                      <a:r>
                        <a:rPr kumimoji="1" lang="ja-JP" altLang="en-US" sz="1400" dirty="0" smtClean="0">
                          <a:latin typeface="Meiryo UI" panose="020B0604030504040204" pitchFamily="50" charset="-128"/>
                          <a:ea typeface="Meiryo UI" panose="020B0604030504040204" pitchFamily="50" charset="-128"/>
                        </a:rPr>
                        <a:t>などの記述。</a:t>
                      </a:r>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9185015"/>
                  </a:ext>
                </a:extLst>
              </a:tr>
            </a:tbl>
          </a:graphicData>
        </a:graphic>
      </p:graphicFrame>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150</a:t>
            </a:r>
          </a:p>
        </p:txBody>
      </p:sp>
    </p:spTree>
    <p:extLst>
      <p:ext uri="{BB962C8B-B14F-4D97-AF65-F5344CB8AC3E}">
        <p14:creationId xmlns:p14="http://schemas.microsoft.com/office/powerpoint/2010/main" val="35760465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6133" y="508800"/>
            <a:ext cx="9735670" cy="95410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シンクタンク等による大阪のポジション、強い分野、今後の方向性等の分析を整理。</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総合的な評価では、ロンドン、ニューヨーク、東京と大きな差。比較的優位なものは、「居住」、「文化・交流」、「研究・開発」の指標</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➢現時点では、国内成長エンジンの色合いが強いが、イノベーション、次世代産業の育成、生活の質や都市の魅力をあげていくことで、飛躍の可能性のあるポジション</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5" name="表 4"/>
          <p:cNvGraphicFramePr>
            <a:graphicFrameLocks noGrp="1"/>
          </p:cNvGraphicFramePr>
          <p:nvPr>
            <p:extLst>
              <p:ext uri="{D42A27DB-BD31-4B8C-83A1-F6EECF244321}">
                <p14:modId xmlns:p14="http://schemas.microsoft.com/office/powerpoint/2010/main" val="4094644353"/>
              </p:ext>
            </p:extLst>
          </p:nvPr>
        </p:nvGraphicFramePr>
        <p:xfrm>
          <a:off x="132228" y="1562898"/>
          <a:ext cx="9641543" cy="5232896"/>
        </p:xfrm>
        <a:graphic>
          <a:graphicData uri="http://schemas.openxmlformats.org/drawingml/2006/table">
            <a:tbl>
              <a:tblPr firstRow="1" bandRow="1">
                <a:tableStyleId>{5C22544A-7EE6-4342-B048-85BDC9FD1C3A}</a:tableStyleId>
              </a:tblPr>
              <a:tblGrid>
                <a:gridCol w="4462178">
                  <a:extLst>
                    <a:ext uri="{9D8B030D-6E8A-4147-A177-3AD203B41FA5}">
                      <a16:colId xmlns:a16="http://schemas.microsoft.com/office/drawing/2014/main" val="2057904153"/>
                    </a:ext>
                  </a:extLst>
                </a:gridCol>
                <a:gridCol w="5179365">
                  <a:extLst>
                    <a:ext uri="{9D8B030D-6E8A-4147-A177-3AD203B41FA5}">
                      <a16:colId xmlns:a16="http://schemas.microsoft.com/office/drawing/2014/main" val="3460267639"/>
                    </a:ext>
                  </a:extLst>
                </a:gridCol>
              </a:tblGrid>
              <a:tr h="306243">
                <a:tc gridSpan="2">
                  <a:txBody>
                    <a:bodyPr/>
                    <a:lstStyle/>
                    <a:p>
                      <a:pPr algn="ctr"/>
                      <a:r>
                        <a:rPr lang="ja-JP" altLang="en-US" sz="1200" b="1" spc="0" baseline="0" dirty="0" smtClean="0">
                          <a:latin typeface="Meiryo UI" panose="020B0604030504040204" pitchFamily="50" charset="-128"/>
                          <a:ea typeface="Meiryo UI" panose="020B0604030504040204" pitchFamily="50" charset="-128"/>
                        </a:rPr>
                        <a:t>「世界の都市総合力ランキング </a:t>
                      </a:r>
                      <a:r>
                        <a:rPr lang="en-US" altLang="ja-JP" sz="1200" b="1" spc="0" baseline="0" dirty="0" smtClean="0">
                          <a:latin typeface="Meiryo UI" panose="020B0604030504040204" pitchFamily="50" charset="-128"/>
                          <a:ea typeface="Meiryo UI" panose="020B0604030504040204" pitchFamily="50" charset="-128"/>
                        </a:rPr>
                        <a:t>2019</a:t>
                      </a:r>
                      <a:r>
                        <a:rPr lang="ja-JP" altLang="en-US" sz="1200" b="1" spc="0" baseline="0" dirty="0" smtClean="0">
                          <a:latin typeface="Meiryo UI" panose="020B0604030504040204" pitchFamily="50" charset="-128"/>
                          <a:ea typeface="Meiryo UI" panose="020B0604030504040204" pitchFamily="50" charset="-128"/>
                        </a:rPr>
                        <a:t>」　</a:t>
                      </a:r>
                      <a:r>
                        <a:rPr lang="ja-JP" altLang="en-US" sz="1200" spc="0" baseline="0" dirty="0" smtClean="0">
                          <a:latin typeface="Meiryo UI" panose="020B0604030504040204" pitchFamily="50" charset="-128"/>
                          <a:ea typeface="Meiryo UI" panose="020B0604030504040204" pitchFamily="50" charset="-128"/>
                        </a:rPr>
                        <a:t>森記念財団都市戦略研究所</a:t>
                      </a:r>
                      <a:endParaRPr kumimoji="1" lang="ja-JP" altLang="en-US" sz="1200" spc="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437015611"/>
                  </a:ext>
                </a:extLst>
              </a:tr>
              <a:tr h="302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rPr>
                        <a:t>・大阪は</a:t>
                      </a:r>
                      <a:r>
                        <a:rPr lang="en-US" altLang="ja-JP" sz="1200" dirty="0" smtClean="0">
                          <a:latin typeface="Meiryo UI" panose="020B0604030504040204" pitchFamily="50" charset="-128"/>
                          <a:ea typeface="Meiryo UI" panose="020B0604030504040204" pitchFamily="50" charset="-128"/>
                        </a:rPr>
                        <a:t>44</a:t>
                      </a:r>
                      <a:r>
                        <a:rPr lang="ja-JP" altLang="en-US" sz="1200" dirty="0" smtClean="0">
                          <a:latin typeface="Meiryo UI" panose="020B0604030504040204" pitchFamily="50" charset="-128"/>
                          <a:ea typeface="Meiryo UI" panose="020B0604030504040204" pitchFamily="50" charset="-128"/>
                        </a:rPr>
                        <a:t>都市中</a:t>
                      </a:r>
                      <a:r>
                        <a:rPr lang="en-US" altLang="ja-JP" sz="1200" dirty="0" smtClean="0">
                          <a:latin typeface="Meiryo UI" panose="020B0604030504040204" pitchFamily="50" charset="-128"/>
                          <a:ea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rPr>
                        <a:t>位。</a:t>
                      </a:r>
                      <a:r>
                        <a:rPr kumimoji="1" lang="ja-JP" altLang="en-US" sz="1200" dirty="0" smtClean="0">
                          <a:latin typeface="Meiryo UI" panose="020B0604030504040204" pitchFamily="50" charset="-128"/>
                          <a:ea typeface="Meiryo UI" panose="020B0604030504040204" pitchFamily="50" charset="-128"/>
                        </a:rPr>
                        <a:t>前年（</a:t>
                      </a:r>
                      <a:r>
                        <a:rPr kumimoji="1" lang="en-US" altLang="ja-JP" sz="1200" dirty="0" smtClean="0">
                          <a:latin typeface="Meiryo UI" panose="020B0604030504040204" pitchFamily="50" charset="-128"/>
                          <a:ea typeface="Meiryo UI" panose="020B0604030504040204" pitchFamily="50" charset="-128"/>
                        </a:rPr>
                        <a:t>28</a:t>
                      </a:r>
                      <a:r>
                        <a:rPr kumimoji="1" lang="ja-JP" altLang="en-US" sz="1200" dirty="0" smtClean="0">
                          <a:latin typeface="Meiryo UI" panose="020B0604030504040204" pitchFamily="50" charset="-128"/>
                          <a:ea typeface="Meiryo UI" panose="020B0604030504040204" pitchFamily="50" charset="-128"/>
                        </a:rPr>
                        <a:t>位）より順位低下。</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ランキングの</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評価指標</a:t>
                      </a: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941510"/>
                  </a:ext>
                </a:extLst>
              </a:tr>
              <a:tr h="4623996">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058778"/>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251615525"/>
              </p:ext>
            </p:extLst>
          </p:nvPr>
        </p:nvGraphicFramePr>
        <p:xfrm>
          <a:off x="573442" y="2460005"/>
          <a:ext cx="3137946" cy="2085188"/>
        </p:xfrm>
        <a:graphic>
          <a:graphicData uri="http://schemas.openxmlformats.org/drawingml/2006/table">
            <a:tbl>
              <a:tblPr firstRow="1" firstCol="1" lastRow="1" lastCol="1" bandRow="1" bandCol="1"/>
              <a:tblGrid>
                <a:gridCol w="454604">
                  <a:extLst>
                    <a:ext uri="{9D8B030D-6E8A-4147-A177-3AD203B41FA5}">
                      <a16:colId xmlns:a16="http://schemas.microsoft.com/office/drawing/2014/main" val="2110268876"/>
                    </a:ext>
                  </a:extLst>
                </a:gridCol>
                <a:gridCol w="1568432">
                  <a:extLst>
                    <a:ext uri="{9D8B030D-6E8A-4147-A177-3AD203B41FA5}">
                      <a16:colId xmlns:a16="http://schemas.microsoft.com/office/drawing/2014/main" val="2787040948"/>
                    </a:ext>
                  </a:extLst>
                </a:gridCol>
                <a:gridCol w="1114910">
                  <a:extLst>
                    <a:ext uri="{9D8B030D-6E8A-4147-A177-3AD203B41FA5}">
                      <a16:colId xmlns:a16="http://schemas.microsoft.com/office/drawing/2014/main" val="2720820617"/>
                    </a:ext>
                  </a:extLst>
                </a:gridCol>
              </a:tblGrid>
              <a:tr h="297884">
                <a:tc gridSpan="2">
                  <a:txBody>
                    <a:bodyPr/>
                    <a:lstStyle/>
                    <a:p>
                      <a:pPr algn="ctr">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総合ランキング</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indent="152400" algn="r">
                        <a:lnSpc>
                          <a:spcPts val="1800"/>
                        </a:lnSpc>
                        <a:spcAft>
                          <a:spcPts val="0"/>
                        </a:spcAft>
                      </a:pPr>
                      <a:r>
                        <a:rPr lang="ja-JP" altLang="en-US" sz="1050" b="1" dirty="0" smtClean="0">
                          <a:latin typeface="Meiryo UI" panose="020B0604030504040204" pitchFamily="50" charset="-128"/>
                          <a:ea typeface="Meiryo UI" panose="020B0604030504040204" pitchFamily="50" charset="-128"/>
                        </a:rPr>
                        <a:t>２９</a:t>
                      </a:r>
                      <a:r>
                        <a:rPr lang="ja-JP" sz="1050" b="1" dirty="0" smtClean="0">
                          <a:latin typeface="Meiryo UI" panose="020B0604030504040204" pitchFamily="50" charset="-128"/>
                          <a:ea typeface="Meiryo UI" panose="020B0604030504040204" pitchFamily="50" charset="-128"/>
                        </a:rPr>
                        <a:t>位</a:t>
                      </a:r>
                      <a:endParaRPr lang="ja-JP" sz="1050" b="1"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997575"/>
                  </a:ext>
                </a:extLst>
              </a:tr>
              <a:tr h="297884">
                <a:tc rowSpan="6">
                  <a:txBody>
                    <a:bodyPr/>
                    <a:lstStyle/>
                    <a:p>
                      <a:pPr marR="71755" indent="76200" algn="ctr">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分野別</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76200" algn="l">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経済　　　</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800"/>
                        </a:lnSpc>
                        <a:spcAft>
                          <a:spcPts val="0"/>
                        </a:spcAft>
                      </a:pPr>
                      <a:r>
                        <a:rPr lang="ja-JP" altLang="en-US" sz="1050" dirty="0" smtClean="0">
                          <a:latin typeface="Meiryo UI" panose="020B0604030504040204" pitchFamily="50" charset="-128"/>
                          <a:ea typeface="Meiryo UI" panose="020B0604030504040204" pitchFamily="50" charset="-128"/>
                        </a:rPr>
                        <a:t>３５</a:t>
                      </a:r>
                      <a:r>
                        <a:rPr lang="ja-JP" sz="1050" dirty="0" smtClean="0">
                          <a:latin typeface="Meiryo UI" panose="020B0604030504040204" pitchFamily="50" charset="-128"/>
                          <a:ea typeface="Meiryo UI" panose="020B0604030504040204" pitchFamily="50" charset="-128"/>
                        </a:rPr>
                        <a:t>位</a:t>
                      </a:r>
                      <a:endParaRPr lang="ja-JP" sz="1050"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188285"/>
                  </a:ext>
                </a:extLst>
              </a:tr>
              <a:tr h="297884">
                <a:tc vMerge="1">
                  <a:txBody>
                    <a:bodyPr/>
                    <a:lstStyle/>
                    <a:p>
                      <a:endParaRPr kumimoji="1" lang="ja-JP" altLang="en-US"/>
                    </a:p>
                  </a:txBody>
                  <a:tcPr/>
                </a:tc>
                <a:tc>
                  <a:txBody>
                    <a:bodyPr/>
                    <a:lstStyle/>
                    <a:p>
                      <a:pPr indent="76200" algn="just">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文化・交流</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800"/>
                        </a:lnSpc>
                        <a:spcAft>
                          <a:spcPts val="0"/>
                        </a:spcAft>
                      </a:pPr>
                      <a:r>
                        <a:rPr lang="ja-JP" altLang="en-US" sz="1050" dirty="0" smtClean="0">
                          <a:latin typeface="Meiryo UI" panose="020B0604030504040204" pitchFamily="50" charset="-128"/>
                          <a:ea typeface="Meiryo UI" panose="020B0604030504040204" pitchFamily="50" charset="-128"/>
                        </a:rPr>
                        <a:t>１９</a:t>
                      </a:r>
                      <a:r>
                        <a:rPr lang="ja-JP" sz="1050" dirty="0" smtClean="0">
                          <a:latin typeface="Meiryo UI" panose="020B0604030504040204" pitchFamily="50" charset="-128"/>
                          <a:ea typeface="Meiryo UI" panose="020B0604030504040204" pitchFamily="50" charset="-128"/>
                        </a:rPr>
                        <a:t>位</a:t>
                      </a:r>
                      <a:endParaRPr lang="ja-JP" sz="1050"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230494"/>
                  </a:ext>
                </a:extLst>
              </a:tr>
              <a:tr h="297884">
                <a:tc vMerge="1">
                  <a:txBody>
                    <a:bodyPr/>
                    <a:lstStyle/>
                    <a:p>
                      <a:endParaRPr kumimoji="1" lang="ja-JP" altLang="en-US"/>
                    </a:p>
                  </a:txBody>
                  <a:tcPr/>
                </a:tc>
                <a:tc>
                  <a:txBody>
                    <a:bodyPr/>
                    <a:lstStyle/>
                    <a:p>
                      <a:pPr indent="76200" algn="just">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居住</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ts val="1800"/>
                        </a:lnSpc>
                        <a:spcAft>
                          <a:spcPts val="0"/>
                        </a:spcAft>
                      </a:pPr>
                      <a:r>
                        <a:rPr lang="ja-JP" altLang="en-US" sz="1050" dirty="0" smtClean="0">
                          <a:latin typeface="Meiryo UI" panose="020B0604030504040204" pitchFamily="50" charset="-128"/>
                          <a:ea typeface="Meiryo UI" panose="020B0604030504040204" pitchFamily="50" charset="-128"/>
                        </a:rPr>
                        <a:t>１３</a:t>
                      </a:r>
                      <a:r>
                        <a:rPr lang="ja-JP" sz="1050" dirty="0" smtClean="0">
                          <a:latin typeface="Meiryo UI" panose="020B0604030504040204" pitchFamily="50" charset="-128"/>
                          <a:ea typeface="Meiryo UI" panose="020B0604030504040204" pitchFamily="50" charset="-128"/>
                        </a:rPr>
                        <a:t>位</a:t>
                      </a:r>
                      <a:endParaRPr lang="ja-JP" sz="1050"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831873"/>
                  </a:ext>
                </a:extLst>
              </a:tr>
              <a:tr h="297884">
                <a:tc vMerge="1">
                  <a:txBody>
                    <a:bodyPr/>
                    <a:lstStyle/>
                    <a:p>
                      <a:endParaRPr kumimoji="1" lang="ja-JP" altLang="en-US"/>
                    </a:p>
                  </a:txBody>
                  <a:tcPr/>
                </a:tc>
                <a:tc>
                  <a:txBody>
                    <a:bodyPr/>
                    <a:lstStyle/>
                    <a:p>
                      <a:pPr indent="76200" algn="just">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交通・アクセス</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800"/>
                        </a:lnSpc>
                        <a:spcAft>
                          <a:spcPts val="0"/>
                        </a:spcAft>
                      </a:pPr>
                      <a:r>
                        <a:rPr lang="ja-JP" altLang="en-US" sz="1050" dirty="0" smtClean="0">
                          <a:latin typeface="Meiryo UI" panose="020B0604030504040204" pitchFamily="50" charset="-128"/>
                          <a:ea typeface="Meiryo UI" panose="020B0604030504040204" pitchFamily="50" charset="-128"/>
                        </a:rPr>
                        <a:t>３５</a:t>
                      </a:r>
                      <a:r>
                        <a:rPr lang="ja-JP" sz="1050" dirty="0" smtClean="0">
                          <a:latin typeface="Meiryo UI" panose="020B0604030504040204" pitchFamily="50" charset="-128"/>
                          <a:ea typeface="Meiryo UI" panose="020B0604030504040204" pitchFamily="50" charset="-128"/>
                        </a:rPr>
                        <a:t>位</a:t>
                      </a:r>
                      <a:endParaRPr lang="ja-JP" sz="1050"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102173"/>
                  </a:ext>
                </a:extLst>
              </a:tr>
              <a:tr h="297884">
                <a:tc vMerge="1">
                  <a:txBody>
                    <a:bodyPr/>
                    <a:lstStyle/>
                    <a:p>
                      <a:endParaRPr kumimoji="1" lang="ja-JP" altLang="en-US"/>
                    </a:p>
                  </a:txBody>
                  <a:tcPr/>
                </a:tc>
                <a:tc>
                  <a:txBody>
                    <a:bodyPr/>
                    <a:lstStyle/>
                    <a:p>
                      <a:pPr indent="76200" algn="just">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sz="105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800"/>
                        </a:lnSpc>
                        <a:spcAft>
                          <a:spcPts val="0"/>
                        </a:spcAft>
                      </a:pPr>
                      <a:r>
                        <a:rPr lang="ja-JP" altLang="en-US" sz="1050" dirty="0" smtClean="0">
                          <a:latin typeface="Meiryo UI" panose="020B0604030504040204" pitchFamily="50" charset="-128"/>
                          <a:ea typeface="Meiryo UI" panose="020B0604030504040204" pitchFamily="50" charset="-128"/>
                        </a:rPr>
                        <a:t>１７位</a:t>
                      </a:r>
                      <a:endParaRPr lang="ja-JP" sz="1050"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4874380"/>
                  </a:ext>
                </a:extLst>
              </a:tr>
              <a:tr h="297884">
                <a:tc vMerge="1">
                  <a:txBody>
                    <a:bodyPr/>
                    <a:lstStyle/>
                    <a:p>
                      <a:endParaRPr kumimoji="1" lang="ja-JP" altLang="en-US"/>
                    </a:p>
                  </a:txBody>
                  <a:tcPr/>
                </a:tc>
                <a:tc>
                  <a:txBody>
                    <a:bodyPr/>
                    <a:lstStyle/>
                    <a:p>
                      <a:pPr indent="76200" algn="just">
                        <a:lnSpc>
                          <a:spcPts val="1800"/>
                        </a:lnSpc>
                        <a:spcAft>
                          <a:spcPts val="0"/>
                        </a:spcAft>
                      </a:pPr>
                      <a:r>
                        <a:rPr lang="ja-JP" sz="105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環境</a:t>
                      </a:r>
                      <a:endParaRPr lang="ja-JP" sz="105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800"/>
                        </a:lnSpc>
                        <a:spcAft>
                          <a:spcPts val="0"/>
                        </a:spcAft>
                      </a:pPr>
                      <a:r>
                        <a:rPr lang="ja-JP" altLang="en-US" sz="1050" dirty="0" smtClean="0">
                          <a:latin typeface="Meiryo UI" panose="020B0604030504040204" pitchFamily="50" charset="-128"/>
                          <a:ea typeface="Meiryo UI" panose="020B0604030504040204" pitchFamily="50" charset="-128"/>
                        </a:rPr>
                        <a:t>３６</a:t>
                      </a:r>
                      <a:r>
                        <a:rPr lang="ja-JP" sz="1050" dirty="0" smtClean="0">
                          <a:latin typeface="Meiryo UI" panose="020B0604030504040204" pitchFamily="50" charset="-128"/>
                          <a:ea typeface="Meiryo UI" panose="020B0604030504040204" pitchFamily="50" charset="-128"/>
                        </a:rPr>
                        <a:t>位 </a:t>
                      </a:r>
                      <a:endParaRPr lang="ja-JP" sz="1050" dirty="0">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454588"/>
                  </a:ext>
                </a:extLst>
              </a:tr>
            </a:tbl>
          </a:graphicData>
        </a:graphic>
      </p:graphicFrame>
      <p:sp>
        <p:nvSpPr>
          <p:cNvPr id="8" name="正方形/長方形 7"/>
          <p:cNvSpPr/>
          <p:nvPr/>
        </p:nvSpPr>
        <p:spPr>
          <a:xfrm>
            <a:off x="311301" y="4795010"/>
            <a:ext cx="4112781" cy="1349087"/>
          </a:xfrm>
          <a:prstGeom prst="rect">
            <a:avLst/>
          </a:prstGeom>
        </p:spPr>
        <p:txBody>
          <a:bodyPr wrap="square">
            <a:spAutoFit/>
          </a:bodyPr>
          <a:lstStyle/>
          <a:p>
            <a:pPr algn="just">
              <a:lnSpc>
                <a:spcPts val="1400"/>
              </a:lnSpc>
            </a:pPr>
            <a:r>
              <a:rPr lang="ja-JP" altLang="ja-JP" sz="1000" b="1" kern="100" spc="-100" dirty="0">
                <a:latin typeface="Meiryo UI" panose="020B0604030504040204" pitchFamily="50" charset="-128"/>
                <a:ea typeface="Meiryo UI" panose="020B0604030504040204" pitchFamily="50" charset="-128"/>
                <a:cs typeface="Times New Roman" panose="02020603050405020304" pitchFamily="18" charset="0"/>
              </a:rPr>
              <a:t>【総合ランキングのトップ１０】　</a:t>
            </a:r>
            <a:endParaRPr lang="en-US" altLang="ja-JP" sz="1000" kern="100" spc="-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pP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１</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ロンドン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２</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ニューヨーク　</a:t>
            </a:r>
            <a:r>
              <a:rPr lang="ja-JP" altLang="ja-JP" sz="1000" b="1" kern="100" spc="-100" dirty="0" smtClean="0">
                <a:latin typeface="Meiryo UI" panose="020B0604030504040204" pitchFamily="50" charset="-128"/>
                <a:ea typeface="Meiryo UI" panose="020B0604030504040204" pitchFamily="50" charset="-128"/>
                <a:cs typeface="Times New Roman" panose="02020603050405020304" pitchFamily="18" charset="0"/>
              </a:rPr>
              <a:t>３</a:t>
            </a:r>
            <a:r>
              <a:rPr lang="ja-JP" altLang="en-US" sz="1000" b="1"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b="1"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b="1" kern="100" spc="-100" dirty="0" smtClean="0">
                <a:latin typeface="Meiryo UI" panose="020B0604030504040204" pitchFamily="50" charset="-128"/>
                <a:ea typeface="Meiryo UI" panose="020B0604030504040204" pitchFamily="50" charset="-128"/>
                <a:cs typeface="Times New Roman" panose="02020603050405020304" pitchFamily="18" charset="0"/>
              </a:rPr>
              <a:t>東京</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４</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パリ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５</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シンガポール</a:t>
            </a:r>
            <a:endPar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pP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６</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アムステルダム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７</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ソウル</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８</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ベルリン</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９</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香港</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10</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a:t>
            </a:r>
            <a:r>
              <a:rPr lang="ja-JP" altLang="ja-JP" sz="1000" kern="100" spc="-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シドニー</a:t>
            </a:r>
            <a:endPar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pP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11</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メルボルン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12</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ロスアンゼルス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13</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マドリード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14</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ストックホルム</a:t>
            </a:r>
            <a:endPar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pP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15</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a:t>
            </a:r>
            <a:r>
              <a:rPr lang="ja-JP" altLang="en-US" sz="1000" kern="100" spc="-100" dirty="0">
                <a:latin typeface="Meiryo UI" panose="020B0604030504040204" pitchFamily="50" charset="-128"/>
                <a:ea typeface="Meiryo UI" panose="020B0604030504040204" pitchFamily="50" charset="-128"/>
                <a:cs typeface="Times New Roman" panose="02020603050405020304" pitchFamily="18" charset="0"/>
              </a:rPr>
              <a:t>チューリッヒ</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16</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トロント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17</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フランクフルト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18</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サンフランシスコ</a:t>
            </a:r>
            <a:endPar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pP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19</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ドバイ　</a:t>
            </a:r>
            <a:r>
              <a:rPr lang="en-US" altLang="ja-JP" sz="1000" b="1" u="sng" kern="100" spc="-100" dirty="0" smtClean="0">
                <a:latin typeface="Meiryo UI" panose="020B0604030504040204" pitchFamily="50" charset="-128"/>
                <a:ea typeface="Meiryo UI" panose="020B0604030504040204" pitchFamily="50" charset="-128"/>
                <a:cs typeface="Times New Roman" panose="02020603050405020304" pitchFamily="18" charset="0"/>
              </a:rPr>
              <a:t>20</a:t>
            </a:r>
            <a:r>
              <a:rPr lang="ja-JP" altLang="en-US" sz="1000" b="1" u="sng" kern="100" spc="-100" dirty="0" smtClean="0">
                <a:latin typeface="Meiryo UI" panose="020B0604030504040204" pitchFamily="50" charset="-128"/>
                <a:ea typeface="Meiryo UI" panose="020B0604030504040204" pitchFamily="50" charset="-128"/>
                <a:cs typeface="Times New Roman" panose="02020603050405020304" pitchFamily="18" charset="0"/>
              </a:rPr>
              <a:t>位　コペンハーゲン</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21</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ウイーン　</a:t>
            </a:r>
            <a:r>
              <a:rPr lang="en-US" altLang="ja-JP" sz="1000" b="1" u="sng" kern="100" spc="-100" dirty="0" smtClean="0">
                <a:latin typeface="Meiryo UI" panose="020B0604030504040204" pitchFamily="50" charset="-128"/>
                <a:ea typeface="Meiryo UI" panose="020B0604030504040204" pitchFamily="50" charset="-128"/>
                <a:cs typeface="Times New Roman" panose="02020603050405020304" pitchFamily="18" charset="0"/>
              </a:rPr>
              <a:t>22</a:t>
            </a:r>
            <a:r>
              <a:rPr lang="ja-JP" altLang="en-US" sz="1000" b="1" u="sng" kern="100" spc="-100" dirty="0" smtClean="0">
                <a:latin typeface="Meiryo UI" panose="020B0604030504040204" pitchFamily="50" charset="-128"/>
                <a:ea typeface="Meiryo UI" panose="020B0604030504040204" pitchFamily="50" charset="-128"/>
                <a:cs typeface="Times New Roman" panose="02020603050405020304" pitchFamily="18" charset="0"/>
              </a:rPr>
              <a:t>位　バルセロナ</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pP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23</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バンクーバー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24</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北京　</a:t>
            </a:r>
            <a:r>
              <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rPr>
              <a:t>25</a:t>
            </a:r>
            <a:r>
              <a:rPr lang="ja-JP" altLang="en-US" sz="1000" kern="100" spc="-100" dirty="0" smtClean="0">
                <a:latin typeface="Meiryo UI" panose="020B0604030504040204" pitchFamily="50" charset="-128"/>
                <a:ea typeface="Meiryo UI" panose="020B0604030504040204" pitchFamily="50" charset="-128"/>
                <a:cs typeface="Times New Roman" panose="02020603050405020304" pitchFamily="18" charset="0"/>
              </a:rPr>
              <a:t>位　ボストン</a:t>
            </a:r>
            <a:endParaRPr lang="en-US" altLang="ja-JP" sz="1000" kern="100" spc="-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13" name="表 12"/>
          <p:cNvGraphicFramePr>
            <a:graphicFrameLocks noGrp="1"/>
          </p:cNvGraphicFramePr>
          <p:nvPr>
            <p:extLst>
              <p:ext uri="{D42A27DB-BD31-4B8C-83A1-F6EECF244321}">
                <p14:modId xmlns:p14="http://schemas.microsoft.com/office/powerpoint/2010/main" val="403240569"/>
              </p:ext>
            </p:extLst>
          </p:nvPr>
        </p:nvGraphicFramePr>
        <p:xfrm>
          <a:off x="5541185" y="1972858"/>
          <a:ext cx="3857603" cy="4699983"/>
        </p:xfrm>
        <a:graphic>
          <a:graphicData uri="http://schemas.openxmlformats.org/drawingml/2006/table">
            <a:tbl>
              <a:tblPr firstRow="1" bandRow="1">
                <a:tableStyleId>{5C22544A-7EE6-4342-B048-85BDC9FD1C3A}</a:tableStyleId>
              </a:tblPr>
              <a:tblGrid>
                <a:gridCol w="515379">
                  <a:extLst>
                    <a:ext uri="{9D8B030D-6E8A-4147-A177-3AD203B41FA5}">
                      <a16:colId xmlns:a16="http://schemas.microsoft.com/office/drawing/2014/main" val="20000"/>
                    </a:ext>
                  </a:extLst>
                </a:gridCol>
                <a:gridCol w="768805">
                  <a:extLst>
                    <a:ext uri="{9D8B030D-6E8A-4147-A177-3AD203B41FA5}">
                      <a16:colId xmlns:a16="http://schemas.microsoft.com/office/drawing/2014/main" val="20001"/>
                    </a:ext>
                  </a:extLst>
                </a:gridCol>
                <a:gridCol w="2573419">
                  <a:extLst>
                    <a:ext uri="{9D8B030D-6E8A-4147-A177-3AD203B41FA5}">
                      <a16:colId xmlns:a16="http://schemas.microsoft.com/office/drawing/2014/main" val="214952393"/>
                    </a:ext>
                  </a:extLst>
                </a:gridCol>
              </a:tblGrid>
              <a:tr h="168223">
                <a:tc>
                  <a:txBody>
                    <a:bodyPr/>
                    <a:lstStyle/>
                    <a:p>
                      <a:pPr algn="ctr">
                        <a:lnSpc>
                          <a:spcPts val="600"/>
                        </a:lnSpc>
                      </a:pPr>
                      <a:r>
                        <a:rPr kumimoji="1" lang="ja-JP" altLang="en-US" sz="600"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600"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600"/>
                        </a:lnSpc>
                      </a:pPr>
                      <a:r>
                        <a:rPr kumimoji="1" lang="ja-JP" altLang="en-US" sz="600"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指標グループ</a:t>
                      </a:r>
                      <a:endParaRPr kumimoji="1" lang="ja-JP" altLang="en-US" sz="600"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600"/>
                        </a:lnSpc>
                      </a:pPr>
                      <a:r>
                        <a:rPr kumimoji="1" lang="ja-JP" altLang="en-US" sz="600"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endParaRPr kumimoji="1" lang="ja-JP" altLang="en-US" sz="600"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8223">
                <a:tc rowSpan="6">
                  <a:txBody>
                    <a:bodyPr/>
                    <a:lstStyle/>
                    <a:p>
                      <a:pPr algn="ctr">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市場の規模</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600" b="0" u="none" spc="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一人当たり</a:t>
                      </a: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68223">
                <a:tc vMerge="1">
                  <a:txBody>
                    <a:bodyPr/>
                    <a:lstStyle/>
                    <a:p>
                      <a:pPr algn="ctr">
                        <a:lnSpc>
                          <a:spcPts val="900"/>
                        </a:lnSpc>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市場の魅力</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成長率、経済自由度</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8223">
                <a:tc vMerge="1">
                  <a:txBody>
                    <a:bodyPr/>
                    <a:lstStyle/>
                    <a:p>
                      <a:pPr algn="ctr">
                        <a:lnSpc>
                          <a:spcPts val="900"/>
                        </a:lnSpc>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経済集積</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証券取引所の株式時価総額、世界トップ</a:t>
                      </a: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68223">
                <a:tc vMerge="1">
                  <a:txBody>
                    <a:bodyPr/>
                    <a:lstStyle/>
                    <a:p>
                      <a:pPr algn="ctr">
                        <a:lnSpc>
                          <a:spcPts val="900"/>
                        </a:lnSpc>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人的集積</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従業者数、ビジネスサポート人材の多さ</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賃金水準の高さ、優秀な人材確保の容易性、ワークプレイス充実度</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ビジネスの容易性</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法人税率の低さ、政治・経済・商機のリスク</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68223">
                <a:tc rowSpan="3">
                  <a:txBody>
                    <a:bodyPr/>
                    <a:lstStyle/>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研究集積</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研究者数、世界トップ大学</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68223">
                <a:tc vMerge="1">
                  <a:txBody>
                    <a:bodyPr/>
                    <a:lstStyle/>
                    <a:p>
                      <a:pPr marL="0" marR="0" indent="0" algn="l" defTabSz="914400" rtl="0" eaLnBrk="1" fontAlgn="auto" latinLnBrk="0" hangingPunct="1">
                        <a:lnSpc>
                          <a:spcPts val="900"/>
                        </a:lnSpc>
                        <a:spcBef>
                          <a:spcPts val="0"/>
                        </a:spcBef>
                        <a:spcAft>
                          <a:spcPts val="0"/>
                        </a:spcAft>
                        <a:buClrTx/>
                        <a:buSzTx/>
                        <a:buFontTx/>
                        <a:buNone/>
                        <a:tabLst/>
                        <a:defRPr/>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数学・科学に関する学力、研究者の受入態勢、研究開発費</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68223">
                <a:tc vMerge="1">
                  <a:txBody>
                    <a:bodyPr/>
                    <a:lstStyle/>
                    <a:p>
                      <a:pPr marL="0" marR="0" indent="0" algn="l" defTabSz="914400" rtl="0" eaLnBrk="1" fontAlgn="auto" latinLnBrk="0" hangingPunct="1">
                        <a:lnSpc>
                          <a:spcPts val="900"/>
                        </a:lnSpc>
                        <a:spcBef>
                          <a:spcPts val="0"/>
                        </a:spcBef>
                        <a:spcAft>
                          <a:spcPts val="0"/>
                        </a:spcAft>
                        <a:buClrTx/>
                        <a:buSzTx/>
                        <a:buFontTx/>
                        <a:buNone/>
                        <a:tabLst/>
                        <a:defRPr/>
                      </a:pPr>
                      <a:endPar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特許登録件数、主要科学技術受賞者数、スタートアップ環境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68223">
                <a:tc rowSpan="5">
                  <a:txBody>
                    <a:bodyPr/>
                    <a:lstStyle/>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交流</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交流・文化発信力</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国際コンベンション件数、世界的な文化イベント件数、コンテンツ輸出額</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文化資源</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アーティストの創作環境、ユネスコ世界遺産への近接性、歴史・伝統への近接性</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9580543"/>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集客施設</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劇場・コンサートホール数、美術館・博物館数、スタジアム数</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514586"/>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受入環境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ハイクラスホテル客室数、ホテル総数、買物の魅力、食事の魅力</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409761"/>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外国人受入環境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外国人居住者数、外国人訪問者数、留学生数</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4845123"/>
                  </a:ext>
                </a:extLst>
              </a:tr>
              <a:tr h="168223">
                <a:tc rowSpan="5">
                  <a:txBody>
                    <a:bodyPr/>
                    <a:lstStyle/>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完全失業率の低さ、総労働時間の短さ、従業員の生活満足度</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5381437"/>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居住コスト</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受託賃料水準の低さ、物価水準の低さ</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785034"/>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殺人件数の少なさ、自然災害の経済的リスクの少なさ</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0484218"/>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生活良好性</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平均寿命、社会の自由度・平等さ、メンタルヘルス水準</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1170686"/>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生活利便性</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医師数、</a:t>
                      </a: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環境の充実度、小売店舗の充実度、飲食店の充実度</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3842622"/>
                  </a:ext>
                </a:extLst>
              </a:tr>
              <a:tr h="168223">
                <a:tc rowSpan="3">
                  <a:txBody>
                    <a:bodyPr/>
                    <a:lstStyle/>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エコロジー</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環境への取組、再生可能エネルギーの比率、リサイクル率</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1787513"/>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大気質</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排出量の少なさ、</a:t>
                      </a: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SPM</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濃度の低さ、</a:t>
                      </a: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SO</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NO</a:t>
                      </a: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２濃度の低さ</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154866"/>
                  </a:ext>
                </a:extLst>
              </a:tr>
              <a:tr h="0">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自然環境</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水質の良好性、都心部の緑被状況、気温の快適性</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8343820"/>
                  </a:ext>
                </a:extLst>
              </a:tr>
              <a:tr h="251151">
                <a:tc rowSpan="4">
                  <a:txBody>
                    <a:bodyPr/>
                    <a:lstStyle/>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国際交通</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国際線直行便就航都市数、国際貨物柳津規模</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7511014"/>
                  </a:ext>
                </a:extLst>
              </a:tr>
              <a:tr h="0">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交通インフラ</a:t>
                      </a:r>
                      <a:endParaRPr kumimoji="1" lang="en-US" altLang="ja-JP"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キャパシティ</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国内・国際線旅客数、滑走路本数</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9546607"/>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都市交通サービス</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鉄道駅密度、公共交通の充実・正確さ、国際空港へのアクセス時間の短さ</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9650614"/>
                  </a:ext>
                </a:extLst>
              </a:tr>
              <a:tr h="168223">
                <a:tc vMerge="1">
                  <a:txBody>
                    <a:bodyPr/>
                    <a:lstStyle/>
                    <a:p>
                      <a:pPr marL="0" marR="0" indent="0" algn="ctr" defTabSz="914400" rtl="0" eaLnBrk="1" fontAlgn="auto" latinLnBrk="0" hangingPunct="1">
                        <a:lnSpc>
                          <a:spcPts val="900"/>
                        </a:lnSpc>
                        <a:spcBef>
                          <a:spcPts val="0"/>
                        </a:spcBef>
                        <a:spcAft>
                          <a:spcPts val="0"/>
                        </a:spcAft>
                        <a:buClrTx/>
                        <a:buSzTx/>
                        <a:buFontTx/>
                        <a:buNone/>
                        <a:tabLst/>
                        <a:defRPr/>
                      </a:pPr>
                      <a:endParaRPr kumimoji="1" lang="ja-JP" altLang="en-US" sz="800" b="0" u="none" spc="-1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交通利便性</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600"/>
                        </a:lnSpc>
                      </a:pPr>
                      <a:r>
                        <a:rPr kumimoji="1" lang="ja-JP" altLang="en-US" sz="600" b="0" u="none" spc="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通勤・通学の利便性、渋滞の少なさ、タクシー運賃の安さ</a:t>
                      </a:r>
                      <a:endParaRPr kumimoji="1" lang="ja-JP" altLang="en-US" sz="600" b="0" u="none" spc="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8546939"/>
                  </a:ext>
                </a:extLst>
              </a:tr>
            </a:tbl>
          </a:graphicData>
        </a:graphic>
      </p:graphicFrame>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世界の都市（３）シンクタンク等による大阪のポジション分析</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151</a:t>
            </a:r>
          </a:p>
        </p:txBody>
      </p:sp>
    </p:spTree>
    <p:extLst>
      <p:ext uri="{BB962C8B-B14F-4D97-AF65-F5344CB8AC3E}">
        <p14:creationId xmlns:p14="http://schemas.microsoft.com/office/powerpoint/2010/main" val="60305613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023743066"/>
              </p:ext>
            </p:extLst>
          </p:nvPr>
        </p:nvGraphicFramePr>
        <p:xfrm>
          <a:off x="121024" y="451532"/>
          <a:ext cx="9693087" cy="6115643"/>
        </p:xfrm>
        <a:graphic>
          <a:graphicData uri="http://schemas.openxmlformats.org/drawingml/2006/table">
            <a:tbl>
              <a:tblPr firstRow="1" bandRow="1">
                <a:tableStyleId>{5C22544A-7EE6-4342-B048-85BDC9FD1C3A}</a:tableStyleId>
              </a:tblPr>
              <a:tblGrid>
                <a:gridCol w="4103526">
                  <a:extLst>
                    <a:ext uri="{9D8B030D-6E8A-4147-A177-3AD203B41FA5}">
                      <a16:colId xmlns:a16="http://schemas.microsoft.com/office/drawing/2014/main" val="3630444797"/>
                    </a:ext>
                  </a:extLst>
                </a:gridCol>
                <a:gridCol w="5589561">
                  <a:extLst>
                    <a:ext uri="{9D8B030D-6E8A-4147-A177-3AD203B41FA5}">
                      <a16:colId xmlns:a16="http://schemas.microsoft.com/office/drawing/2014/main" val="1514739629"/>
                    </a:ext>
                  </a:extLst>
                </a:gridCol>
              </a:tblGrid>
              <a:tr h="301583">
                <a:tc gridSpan="2">
                  <a:txBody>
                    <a:bodyPr/>
                    <a:lstStyle/>
                    <a:p>
                      <a:pPr algn="ctr"/>
                      <a:r>
                        <a:rPr lang="ja-JP" altLang="en-US" sz="1200" b="1" spc="0" baseline="0" dirty="0" smtClean="0">
                          <a:latin typeface="Meiryo UI" panose="020B0604030504040204" pitchFamily="50" charset="-128"/>
                          <a:ea typeface="Meiryo UI" panose="020B0604030504040204" pitchFamily="50" charset="-128"/>
                        </a:rPr>
                        <a:t>「都市比較インデックスレポート </a:t>
                      </a:r>
                      <a:r>
                        <a:rPr lang="en-US" altLang="ja-JP" sz="1200" b="1" spc="0" baseline="0" dirty="0" smtClean="0">
                          <a:latin typeface="Meiryo UI" panose="020B0604030504040204" pitchFamily="50" charset="-128"/>
                          <a:ea typeface="Meiryo UI" panose="020B0604030504040204" pitchFamily="50" charset="-128"/>
                        </a:rPr>
                        <a:t>2018</a:t>
                      </a:r>
                      <a:r>
                        <a:rPr lang="ja-JP" altLang="en-US" sz="1200" b="1" spc="0" baseline="0" dirty="0" smtClean="0">
                          <a:latin typeface="Meiryo UI" panose="020B0604030504040204" pitchFamily="50" charset="-128"/>
                          <a:ea typeface="Meiryo UI" panose="020B0604030504040204" pitchFamily="50" charset="-128"/>
                        </a:rPr>
                        <a:t>」　総合不動産サービス大手　</a:t>
                      </a:r>
                      <a:r>
                        <a:rPr lang="en-US" altLang="ja-JP" sz="1200" b="1" spc="0" baseline="0" dirty="0" smtClean="0">
                          <a:latin typeface="Meiryo UI" panose="020B0604030504040204" pitchFamily="50" charset="-128"/>
                          <a:ea typeface="Meiryo UI" panose="020B0604030504040204" pitchFamily="50" charset="-128"/>
                        </a:rPr>
                        <a:t>JIL</a:t>
                      </a:r>
                      <a:r>
                        <a:rPr lang="ja-JP" altLang="en-US" sz="1200" b="1" spc="0" baseline="0" dirty="0" smtClean="0">
                          <a:latin typeface="Meiryo UI" panose="020B0604030504040204" pitchFamily="50" charset="-128"/>
                          <a:ea typeface="Meiryo UI" panose="020B0604030504040204" pitchFamily="50" charset="-128"/>
                        </a:rPr>
                        <a:t>社</a:t>
                      </a:r>
                      <a:endParaRPr kumimoji="1" lang="ja-JP" altLang="en-US" sz="1200" spc="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000" spc="-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3608123"/>
                  </a:ext>
                </a:extLst>
              </a:tr>
              <a:tr h="322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dirty="0" smtClean="0">
                          <a:latin typeface="Meiryo UI" panose="020B0604030504040204" pitchFamily="50" charset="-128"/>
                          <a:ea typeface="Meiryo UI" panose="020B0604030504040204" pitchFamily="50" charset="-128"/>
                        </a:rPr>
                        <a:t>・世界主要</a:t>
                      </a:r>
                      <a:r>
                        <a:rPr lang="en-US" altLang="ja-JP" sz="1050" b="1" dirty="0" smtClean="0">
                          <a:latin typeface="Meiryo UI" panose="020B0604030504040204" pitchFamily="50" charset="-128"/>
                          <a:ea typeface="Meiryo UI" panose="020B0604030504040204" pitchFamily="50" charset="-128"/>
                        </a:rPr>
                        <a:t>83</a:t>
                      </a:r>
                      <a:r>
                        <a:rPr lang="ja-JP" altLang="en-US" sz="1050" b="1" dirty="0" smtClean="0">
                          <a:latin typeface="Meiryo UI" panose="020B0604030504040204" pitchFamily="50" charset="-128"/>
                          <a:ea typeface="Meiryo UI" panose="020B0604030504040204" pitchFamily="50" charset="-128"/>
                        </a:rPr>
                        <a:t>都市を</a:t>
                      </a:r>
                      <a:r>
                        <a:rPr lang="en-US" altLang="ja-JP" sz="1050" b="1" dirty="0" smtClean="0">
                          <a:latin typeface="Meiryo UI" panose="020B0604030504040204" pitchFamily="50" charset="-128"/>
                          <a:ea typeface="Meiryo UI" panose="020B0604030504040204" pitchFamily="50" charset="-128"/>
                        </a:rPr>
                        <a:t>10</a:t>
                      </a:r>
                      <a:r>
                        <a:rPr lang="ja-JP" altLang="en-US" sz="1050" b="1" dirty="0" smtClean="0">
                          <a:latin typeface="Meiryo UI" panose="020B0604030504040204" pitchFamily="50" charset="-128"/>
                          <a:ea typeface="Meiryo UI" panose="020B0604030504040204" pitchFamily="50" charset="-128"/>
                        </a:rPr>
                        <a:t>の都市グループにカテゴライズ</a:t>
                      </a:r>
                      <a:endParaRPr lang="en-US" altLang="ja-JP" sz="1050" b="1"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dirty="0" smtClean="0">
                          <a:latin typeface="Meiryo UI" panose="020B0604030504040204" pitchFamily="50" charset="-128"/>
                          <a:ea typeface="Meiryo UI" panose="020B0604030504040204" pitchFamily="50" charset="-128"/>
                        </a:rPr>
                        <a:t>・大阪は「国内成長エンジン都市」として位置づけ</a:t>
                      </a:r>
                      <a:r>
                        <a:rPr lang="ja-JP" altLang="en-US"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7701424"/>
                  </a:ext>
                </a:extLst>
              </a:tr>
              <a:tr h="3429000">
                <a:tc>
                  <a:txBody>
                    <a:bodyPr/>
                    <a:lstStyle/>
                    <a:p>
                      <a:r>
                        <a:rPr kumimoji="1" lang="ja-JP" altLang="en-US" sz="1100" b="1" u="none" dirty="0" smtClean="0">
                          <a:latin typeface="Meiryo UI" panose="020B0604030504040204" pitchFamily="50" charset="-128"/>
                          <a:ea typeface="Meiryo UI" panose="020B0604030504040204" pitchFamily="50" charset="-128"/>
                        </a:rPr>
                        <a:t>＜確立された世界都市＞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○ビッグ７</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ロンドン、ニューヨーク、パリ、</a:t>
                      </a:r>
                      <a:r>
                        <a:rPr kumimoji="1" lang="ja-JP" altLang="en-US" sz="1100" b="1" u="none" dirty="0" smtClean="0">
                          <a:latin typeface="Meiryo UI" panose="020B0604030504040204" pitchFamily="50" charset="-128"/>
                          <a:ea typeface="Meiryo UI" panose="020B0604030504040204" pitchFamily="50" charset="-128"/>
                        </a:rPr>
                        <a:t>東京</a:t>
                      </a:r>
                      <a:r>
                        <a:rPr kumimoji="1" lang="ja-JP" altLang="en-US" sz="1100" b="0" u="none" dirty="0" smtClean="0">
                          <a:latin typeface="Meiryo UI" panose="020B0604030504040204" pitchFamily="50" charset="-128"/>
                          <a:ea typeface="Meiryo UI" panose="020B0604030504040204" pitchFamily="50" charset="-128"/>
                        </a:rPr>
                        <a:t>、</a:t>
                      </a:r>
                      <a:r>
                        <a:rPr kumimoji="1" lang="ja-JP" altLang="en-US" sz="1100" u="none" dirty="0" smtClean="0">
                          <a:latin typeface="Meiryo UI" panose="020B0604030504040204" pitchFamily="50" charset="-128"/>
                          <a:ea typeface="Meiryo UI" panose="020B0604030504040204" pitchFamily="50" charset="-128"/>
                        </a:rPr>
                        <a:t>香港、シンガポール、ソウル</a:t>
                      </a:r>
                      <a:endParaRPr kumimoji="1" lang="en-US" altLang="ja-JP" sz="1100"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○挑戦者たち（</a:t>
                      </a:r>
                      <a:r>
                        <a:rPr kumimoji="1" lang="en-US" altLang="ja-JP" sz="1100" b="1" u="none" dirty="0" smtClean="0">
                          <a:latin typeface="Meiryo UI" panose="020B0604030504040204" pitchFamily="50" charset="-128"/>
                          <a:ea typeface="Meiryo UI" panose="020B0604030504040204" pitchFamily="50" charset="-128"/>
                        </a:rPr>
                        <a:t>9</a:t>
                      </a:r>
                      <a:r>
                        <a:rPr kumimoji="1" lang="ja-JP" altLang="en-US" sz="1100" b="1" u="none" dirty="0" smtClean="0">
                          <a:latin typeface="Meiryo UI" panose="020B0604030504040204" pitchFamily="50" charset="-128"/>
                          <a:ea typeface="Meiryo UI" panose="020B0604030504040204" pitchFamily="50" charset="-128"/>
                        </a:rPr>
                        <a:t>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ロサンゼルス、上海、北京、シカゴ、アムステルダム、</a:t>
                      </a:r>
                      <a:endParaRPr kumimoji="1" lang="en-US" altLang="ja-JP" sz="1100"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トロント、シドニー、サンフランシスコ、ワシントン</a:t>
                      </a:r>
                      <a:r>
                        <a:rPr kumimoji="1" lang="en-US" altLang="ja-JP" sz="1100" u="none" dirty="0" smtClean="0">
                          <a:latin typeface="Meiryo UI" panose="020B0604030504040204" pitchFamily="50" charset="-128"/>
                          <a:ea typeface="Meiryo UI" panose="020B0604030504040204" pitchFamily="50" charset="-128"/>
                        </a:rPr>
                        <a:t>DC</a:t>
                      </a:r>
                    </a:p>
                    <a:p>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＜新たな世界都市＞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○イノベーター（</a:t>
                      </a:r>
                      <a:r>
                        <a:rPr kumimoji="1" lang="en-US" altLang="ja-JP" sz="1100" b="1" u="none" dirty="0" smtClean="0">
                          <a:latin typeface="Meiryo UI" panose="020B0604030504040204" pitchFamily="50" charset="-128"/>
                          <a:ea typeface="Meiryo UI" panose="020B0604030504040204" pitchFamily="50" charset="-128"/>
                        </a:rPr>
                        <a:t>12</a:t>
                      </a:r>
                      <a:r>
                        <a:rPr kumimoji="1" lang="ja-JP" altLang="en-US" sz="1100" b="1" u="none" dirty="0" smtClean="0">
                          <a:latin typeface="Meiryo UI" panose="020B0604030504040204" pitchFamily="50" charset="-128"/>
                          <a:ea typeface="Meiryo UI" panose="020B0604030504040204" pitchFamily="50" charset="-128"/>
                        </a:rPr>
                        <a:t>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オースティン、</a:t>
                      </a:r>
                      <a:r>
                        <a:rPr kumimoji="1" lang="ja-JP" altLang="en-US" sz="1100" u="sng" dirty="0" smtClean="0">
                          <a:latin typeface="Meiryo UI" panose="020B0604030504040204" pitchFamily="50" charset="-128"/>
                          <a:ea typeface="Meiryo UI" panose="020B0604030504040204" pitchFamily="50" charset="-128"/>
                        </a:rPr>
                        <a:t>シアトル</a:t>
                      </a:r>
                      <a:r>
                        <a:rPr kumimoji="1" lang="ja-JP" altLang="en-US" sz="1100" u="none" dirty="0" smtClean="0">
                          <a:latin typeface="Meiryo UI" panose="020B0604030504040204" pitchFamily="50" charset="-128"/>
                          <a:ea typeface="Meiryo UI" panose="020B0604030504040204" pitchFamily="50" charset="-128"/>
                        </a:rPr>
                        <a:t>、シリコンバレーなど</a:t>
                      </a:r>
                      <a:endParaRPr kumimoji="1" lang="en-US" altLang="ja-JP" sz="1100"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○ライフスタイル（</a:t>
                      </a:r>
                      <a:r>
                        <a:rPr kumimoji="1" lang="en-US" altLang="ja-JP" sz="1100" b="1" u="none" dirty="0" smtClean="0">
                          <a:latin typeface="Meiryo UI" panose="020B0604030504040204" pitchFamily="50" charset="-128"/>
                          <a:ea typeface="Meiryo UI" panose="020B0604030504040204" pitchFamily="50" charset="-128"/>
                        </a:rPr>
                        <a:t>9</a:t>
                      </a:r>
                      <a:r>
                        <a:rPr kumimoji="1" lang="ja-JP" altLang="en-US" sz="1100" b="1" u="none" dirty="0" smtClean="0">
                          <a:latin typeface="Meiryo UI" panose="020B0604030504040204" pitchFamily="50" charset="-128"/>
                          <a:ea typeface="Meiryo UI" panose="020B0604030504040204" pitchFamily="50" charset="-128"/>
                        </a:rPr>
                        <a:t>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a:t>
                      </a:r>
                      <a:r>
                        <a:rPr kumimoji="1" lang="ja-JP" altLang="en-US" sz="1100" u="sng" dirty="0" smtClean="0">
                          <a:latin typeface="Meiryo UI" panose="020B0604030504040204" pitchFamily="50" charset="-128"/>
                          <a:ea typeface="Meiryo UI" panose="020B0604030504040204" pitchFamily="50" charset="-128"/>
                        </a:rPr>
                        <a:t>コペンハーゲン</a:t>
                      </a:r>
                      <a:r>
                        <a:rPr kumimoji="1" lang="ja-JP" altLang="en-US" sz="1100" u="none" dirty="0" smtClean="0">
                          <a:latin typeface="Meiryo UI" panose="020B0604030504040204" pitchFamily="50" charset="-128"/>
                          <a:ea typeface="Meiryo UI" panose="020B0604030504040204" pitchFamily="50" charset="-128"/>
                        </a:rPr>
                        <a:t>、ヘルシンキ、メルボルンなど</a:t>
                      </a:r>
                      <a:endParaRPr kumimoji="1" lang="en-US" altLang="ja-JP" sz="1100"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○インフルエンサー（</a:t>
                      </a:r>
                      <a:r>
                        <a:rPr kumimoji="1" lang="en-US" altLang="ja-JP" sz="1100" b="1" u="none" dirty="0" smtClean="0">
                          <a:latin typeface="Meiryo UI" panose="020B0604030504040204" pitchFamily="50" charset="-128"/>
                          <a:ea typeface="Meiryo UI" panose="020B0604030504040204" pitchFamily="50" charset="-128"/>
                        </a:rPr>
                        <a:t>7</a:t>
                      </a:r>
                      <a:r>
                        <a:rPr kumimoji="1" lang="ja-JP" altLang="en-US" sz="1100" b="1" u="none" dirty="0" smtClean="0">
                          <a:latin typeface="Meiryo UI" panose="020B0604030504040204" pitchFamily="50" charset="-128"/>
                          <a:ea typeface="Meiryo UI" panose="020B0604030504040204" pitchFamily="50" charset="-128"/>
                        </a:rPr>
                        <a:t>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a:t>
                      </a:r>
                      <a:r>
                        <a:rPr kumimoji="1" lang="ja-JP" altLang="en-US" sz="1100" u="sng" dirty="0" smtClean="0">
                          <a:latin typeface="Meiryo UI" panose="020B0604030504040204" pitchFamily="50" charset="-128"/>
                          <a:ea typeface="Meiryo UI" panose="020B0604030504040204" pitchFamily="50" charset="-128"/>
                        </a:rPr>
                        <a:t>バルセロナ</a:t>
                      </a:r>
                      <a:r>
                        <a:rPr kumimoji="1" lang="ja-JP" altLang="en-US" sz="1100" u="none" dirty="0" smtClean="0">
                          <a:latin typeface="Meiryo UI" panose="020B0604030504040204" pitchFamily="50" charset="-128"/>
                          <a:ea typeface="Meiryo UI" panose="020B0604030504040204" pitchFamily="50" charset="-128"/>
                        </a:rPr>
                        <a:t>、</a:t>
                      </a:r>
                      <a:r>
                        <a:rPr kumimoji="1" lang="ja-JP" altLang="en-US" sz="1100" b="0" u="none" dirty="0" smtClean="0">
                          <a:latin typeface="Meiryo UI" panose="020B0604030504040204" pitchFamily="50" charset="-128"/>
                          <a:ea typeface="Meiryo UI" panose="020B0604030504040204" pitchFamily="50" charset="-128"/>
                        </a:rPr>
                        <a:t>京都</a:t>
                      </a:r>
                      <a:r>
                        <a:rPr kumimoji="1" lang="ja-JP" altLang="en-US" sz="1100" u="none" dirty="0" smtClean="0">
                          <a:latin typeface="Meiryo UI" panose="020B0604030504040204" pitchFamily="50" charset="-128"/>
                          <a:ea typeface="Meiryo UI" panose="020B0604030504040204" pitchFamily="50" charset="-128"/>
                        </a:rPr>
                        <a:t>、ウィーンなど</a:t>
                      </a:r>
                      <a:endParaRPr kumimoji="1" lang="en-US" altLang="ja-JP" sz="1100" u="none" dirty="0" smtClean="0">
                        <a:latin typeface="Meiryo UI" panose="020B0604030504040204" pitchFamily="50" charset="-128"/>
                        <a:ea typeface="Meiryo UI" panose="020B0604030504040204" pitchFamily="50" charset="-128"/>
                      </a:endParaRPr>
                    </a:p>
                    <a:p>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＜新興世界都市＞（</a:t>
                      </a:r>
                      <a:r>
                        <a:rPr kumimoji="1" lang="en-US" altLang="ja-JP" sz="1100" b="1" u="none" dirty="0" smtClean="0">
                          <a:latin typeface="Meiryo UI" panose="020B0604030504040204" pitchFamily="50" charset="-128"/>
                          <a:ea typeface="Meiryo UI" panose="020B0604030504040204" pitchFamily="50" charset="-128"/>
                        </a:rPr>
                        <a:t>24</a:t>
                      </a:r>
                      <a:r>
                        <a:rPr kumimoji="1" lang="ja-JP" altLang="en-US" sz="1100" b="1" u="none" dirty="0" smtClean="0">
                          <a:latin typeface="Meiryo UI" panose="020B0604030504040204" pitchFamily="50" charset="-128"/>
                          <a:ea typeface="Meiryo UI" panose="020B0604030504040204" pitchFamily="50" charset="-128"/>
                        </a:rPr>
                        <a:t>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○メガハブ：</a:t>
                      </a:r>
                      <a:r>
                        <a:rPr kumimoji="1" lang="ja-JP" altLang="en-US" sz="1100" u="none" dirty="0" smtClean="0">
                          <a:latin typeface="Meiryo UI" panose="020B0604030504040204" pitchFamily="50" charset="-128"/>
                          <a:ea typeface="Meiryo UI" panose="020B0604030504040204" pitchFamily="50" charset="-128"/>
                        </a:rPr>
                        <a:t>バンコク、モスクワなど</a:t>
                      </a:r>
                      <a:endParaRPr kumimoji="1" lang="en-US" altLang="ja-JP" sz="1100"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　○エンタープライザー：</a:t>
                      </a:r>
                      <a:r>
                        <a:rPr kumimoji="1" lang="ja-JP" altLang="en-US" sz="1100" u="none" dirty="0" smtClean="0">
                          <a:latin typeface="Meiryo UI" panose="020B0604030504040204" pitchFamily="50" charset="-128"/>
                          <a:ea typeface="Meiryo UI" panose="020B0604030504040204" pitchFamily="50" charset="-128"/>
                        </a:rPr>
                        <a:t>広州、深センなど</a:t>
                      </a:r>
                      <a:endParaRPr kumimoji="1" lang="en-US" altLang="ja-JP" sz="1100" u="none" dirty="0" smtClean="0">
                        <a:latin typeface="Meiryo UI" panose="020B0604030504040204" pitchFamily="50" charset="-128"/>
                        <a:ea typeface="Meiryo UI" panose="020B0604030504040204" pitchFamily="50" charset="-128"/>
                      </a:endParaRPr>
                    </a:p>
                    <a:p>
                      <a:r>
                        <a:rPr kumimoji="1" lang="ja-JP" altLang="en-US" sz="1100" b="1" i="0" u="none" dirty="0" smtClean="0">
                          <a:latin typeface="Meiryo UI" panose="020B0604030504040204" pitchFamily="50" charset="-128"/>
                          <a:ea typeface="Meiryo UI" panose="020B0604030504040204" pitchFamily="50" charset="-128"/>
                        </a:rPr>
                        <a:t>　○パワーハウス：</a:t>
                      </a:r>
                      <a:r>
                        <a:rPr kumimoji="1" lang="ja-JP" altLang="en-US" sz="1100" u="none" dirty="0" smtClean="0">
                          <a:latin typeface="Meiryo UI" panose="020B0604030504040204" pitchFamily="50" charset="-128"/>
                          <a:ea typeface="Meiryo UI" panose="020B0604030504040204" pitchFamily="50" charset="-128"/>
                        </a:rPr>
                        <a:t>成都、重慶など</a:t>
                      </a:r>
                      <a:endParaRPr kumimoji="1" lang="en-US" altLang="ja-JP" sz="1100" u="none" dirty="0" smtClean="0">
                        <a:latin typeface="Meiryo UI" panose="020B0604030504040204" pitchFamily="50" charset="-128"/>
                        <a:ea typeface="Meiryo UI" panose="020B0604030504040204" pitchFamily="50" charset="-128"/>
                      </a:endParaRPr>
                    </a:p>
                    <a:p>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＜ハイブリッド＞（９都市）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アブダビ、ドバイなど</a:t>
                      </a:r>
                      <a:endParaRPr kumimoji="1" lang="en-US" altLang="ja-JP" sz="1100" u="none" dirty="0" smtClean="0">
                        <a:latin typeface="Meiryo UI" panose="020B0604030504040204" pitchFamily="50" charset="-128"/>
                        <a:ea typeface="Meiryo UI" panose="020B0604030504040204" pitchFamily="50" charset="-128"/>
                      </a:endParaRPr>
                    </a:p>
                    <a:p>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b="1" u="none" dirty="0" smtClean="0">
                          <a:latin typeface="Meiryo UI" panose="020B0604030504040204" pitchFamily="50" charset="-128"/>
                          <a:ea typeface="Meiryo UI" panose="020B0604030504040204" pitchFamily="50" charset="-128"/>
                        </a:rPr>
                        <a:t>＜国内成長エンジン</a:t>
                      </a:r>
                      <a:r>
                        <a:rPr kumimoji="1" lang="en-US" altLang="ja-JP" sz="1100" b="1" u="none" dirty="0" smtClean="0">
                          <a:latin typeface="Meiryo UI" panose="020B0604030504040204" pitchFamily="50" charset="-128"/>
                          <a:ea typeface="Meiryo UI" panose="020B0604030504040204" pitchFamily="50" charset="-128"/>
                        </a:rPr>
                        <a:t>※</a:t>
                      </a:r>
                      <a:r>
                        <a:rPr kumimoji="1" lang="ja-JP" altLang="en-US" sz="1100" b="1" u="none" dirty="0" smtClean="0">
                          <a:latin typeface="Meiryo UI" panose="020B0604030504040204" pitchFamily="50" charset="-128"/>
                          <a:ea typeface="Meiryo UI" panose="020B0604030504040204" pitchFamily="50" charset="-128"/>
                        </a:rPr>
                        <a:t>＞（５都市）</a:t>
                      </a:r>
                      <a:endParaRPr kumimoji="1" lang="en-US" altLang="ja-JP" sz="1100" b="1" u="none" dirty="0" smtClean="0">
                        <a:latin typeface="Meiryo UI" panose="020B0604030504040204" pitchFamily="50" charset="-128"/>
                        <a:ea typeface="Meiryo UI" panose="020B0604030504040204" pitchFamily="50" charset="-128"/>
                      </a:endParaRPr>
                    </a:p>
                    <a:p>
                      <a:r>
                        <a:rPr kumimoji="1" lang="ja-JP" altLang="en-US" sz="1100" u="none" dirty="0" smtClean="0">
                          <a:latin typeface="Meiryo UI" panose="020B0604030504040204" pitchFamily="50" charset="-128"/>
                          <a:ea typeface="Meiryo UI" panose="020B0604030504040204" pitchFamily="50" charset="-128"/>
                        </a:rPr>
                        <a:t>　アトランタ、ダラス、ヒューストン、名古屋</a:t>
                      </a:r>
                      <a:r>
                        <a:rPr kumimoji="1" lang="en-US" altLang="ja-JP" sz="1100" u="none" dirty="0" smtClean="0">
                          <a:latin typeface="Meiryo UI" panose="020B0604030504040204" pitchFamily="50" charset="-128"/>
                          <a:ea typeface="Meiryo UI" panose="020B0604030504040204" pitchFamily="50" charset="-128"/>
                        </a:rPr>
                        <a:t>､</a:t>
                      </a:r>
                      <a:r>
                        <a:rPr kumimoji="1" lang="ja-JP" altLang="en-US" sz="1100" b="1" u="sng" dirty="0" smtClean="0">
                          <a:latin typeface="Meiryo UI" panose="020B0604030504040204" pitchFamily="50" charset="-128"/>
                          <a:ea typeface="Meiryo UI" panose="020B0604030504040204" pitchFamily="50" charset="-128"/>
                        </a:rPr>
                        <a:t>大阪</a:t>
                      </a:r>
                      <a:endParaRPr kumimoji="1" lang="en-US" altLang="ja-JP" sz="1100" b="1" u="sng" dirty="0" smtClean="0">
                        <a:latin typeface="Meiryo UI" panose="020B0604030504040204" pitchFamily="50" charset="-128"/>
                        <a:ea typeface="Meiryo UI" panose="020B0604030504040204" pitchFamily="50" charset="-128"/>
                      </a:endParaRPr>
                    </a:p>
                    <a:p>
                      <a:pPr marL="180975" indent="-180975"/>
                      <a:endParaRPr kumimoji="1" lang="en-US" altLang="ja-JP" sz="1050" b="0" dirty="0" smtClean="0">
                        <a:latin typeface="Meiryo UI" panose="020B0604030504040204" pitchFamily="50" charset="-128"/>
                        <a:ea typeface="Meiryo UI" panose="020B0604030504040204" pitchFamily="50" charset="-128"/>
                      </a:endParaRPr>
                    </a:p>
                    <a:p>
                      <a:pPr marL="180975" indent="-180975"/>
                      <a:r>
                        <a:rPr kumimoji="1" lang="en-US" altLang="ja-JP" sz="1050" b="1"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国内成長エンジン</a:t>
                      </a:r>
                      <a:endParaRPr kumimoji="1" lang="en-US" altLang="ja-JP" sz="1050" b="1" dirty="0" smtClean="0">
                        <a:latin typeface="Meiryo UI" panose="020B0604030504040204" pitchFamily="50" charset="-128"/>
                        <a:ea typeface="Meiryo UI" panose="020B0604030504040204" pitchFamily="50" charset="-128"/>
                      </a:endParaRPr>
                    </a:p>
                    <a:p>
                      <a:pPr marL="85725" indent="-85725"/>
                      <a:r>
                        <a:rPr kumimoji="1" lang="ja-JP" altLang="en-US" sz="1050" b="0" dirty="0" smtClean="0">
                          <a:latin typeface="Meiryo UI" panose="020B0604030504040204" pitchFamily="50" charset="-128"/>
                          <a:ea typeface="Meiryo UI" panose="020B0604030504040204" pitchFamily="50" charset="-128"/>
                        </a:rPr>
                        <a:t>・先進国に所在し、安定した需要があり、競合相手が比較的少ない都市。</a:t>
                      </a:r>
                      <a:endParaRPr kumimoji="1" lang="en-US" altLang="ja-JP" sz="1050" b="0" dirty="0" smtClean="0">
                        <a:latin typeface="Meiryo UI" panose="020B0604030504040204" pitchFamily="50" charset="-128"/>
                        <a:ea typeface="Meiryo UI" panose="020B0604030504040204" pitchFamily="50" charset="-128"/>
                      </a:endParaRPr>
                    </a:p>
                    <a:p>
                      <a:pPr marL="85725" indent="-85725"/>
                      <a:r>
                        <a:rPr kumimoji="1" lang="ja-JP" altLang="en-US" sz="1050" b="0" dirty="0" smtClean="0">
                          <a:latin typeface="Meiryo UI" panose="020B0604030504040204" pitchFamily="50" charset="-128"/>
                          <a:ea typeface="Meiryo UI" panose="020B0604030504040204" pitchFamily="50" charset="-128"/>
                        </a:rPr>
                        <a:t>・これらの競争力は総じて、サービスや供給機能が中心。</a:t>
                      </a:r>
                      <a:endParaRPr kumimoji="1" lang="en-US" altLang="ja-JP" sz="1050" b="0" dirty="0" smtClean="0">
                        <a:latin typeface="Meiryo UI" panose="020B0604030504040204" pitchFamily="50" charset="-128"/>
                        <a:ea typeface="Meiryo UI" panose="020B0604030504040204" pitchFamily="50" charset="-128"/>
                      </a:endParaRPr>
                    </a:p>
                    <a:p>
                      <a:pPr marL="180975" indent="-180975"/>
                      <a:r>
                        <a:rPr kumimoji="1" lang="ja-JP" altLang="en-US" sz="1050" b="0" dirty="0" smtClean="0">
                          <a:latin typeface="Meiryo UI" panose="020B0604030504040204" pitchFamily="50" charset="-128"/>
                          <a:ea typeface="Meiryo UI" panose="020B0604030504040204" pitchFamily="50" charset="-128"/>
                        </a:rPr>
                        <a:t>・就業率が比較的高く、人材確保の国際化は重要な命題</a:t>
                      </a:r>
                      <a:endParaRPr kumimoji="1" lang="en-US" altLang="ja-JP" sz="1050" b="0" dirty="0" smtClean="0">
                        <a:latin typeface="Meiryo UI" panose="020B0604030504040204" pitchFamily="50" charset="-128"/>
                        <a:ea typeface="Meiryo UI" panose="020B0604030504040204" pitchFamily="50" charset="-128"/>
                      </a:endParaRPr>
                    </a:p>
                    <a:p>
                      <a:pPr marL="85725" indent="-85725"/>
                      <a:r>
                        <a:rPr kumimoji="1" lang="ja-JP" altLang="en-US" sz="1050" b="0"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都市クオリティ、企業や交易センターをさらに強化して、新しいモデルへのシフトに成功すれば、「新たな世界都市」の類型へ移行</a:t>
                      </a:r>
                      <a:r>
                        <a:rPr kumimoji="1" lang="ja-JP" altLang="en-US" sz="1050" b="0" dirty="0" smtClean="0">
                          <a:latin typeface="Meiryo UI" panose="020B0604030504040204" pitchFamily="50" charset="-128"/>
                          <a:ea typeface="Meiryo UI" panose="020B0604030504040204" pitchFamily="50" charset="-128"/>
                        </a:rPr>
                        <a:t>。</a:t>
                      </a:r>
                      <a:endParaRPr kumimoji="1" lang="en-US" altLang="ja-JP" sz="1050" b="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85725" indent="-85725"/>
                      <a:endParaRPr kumimoji="1" lang="ja-JP" altLang="en-US" sz="11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2731019"/>
                  </a:ext>
                </a:extLst>
              </a:tr>
            </a:tbl>
          </a:graphicData>
        </a:graphic>
      </p:graphicFrame>
      <p:sp>
        <p:nvSpPr>
          <p:cNvPr id="12" name="楕円 11"/>
          <p:cNvSpPr/>
          <p:nvPr/>
        </p:nvSpPr>
        <p:spPr>
          <a:xfrm rot="5400000">
            <a:off x="6797488" y="4968691"/>
            <a:ext cx="242048" cy="470647"/>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４　世界の都市（３）シンクタンク等による大阪のポジション分析</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152</a:t>
            </a:r>
          </a:p>
        </p:txBody>
      </p:sp>
      <p:pic>
        <p:nvPicPr>
          <p:cNvPr id="4" name="図 3"/>
          <p:cNvPicPr>
            <a:picLocks noChangeAspect="1"/>
          </p:cNvPicPr>
          <p:nvPr/>
        </p:nvPicPr>
        <p:blipFill>
          <a:blip r:embed="rId2"/>
          <a:stretch>
            <a:fillRect/>
          </a:stretch>
        </p:blipFill>
        <p:spPr>
          <a:xfrm>
            <a:off x="4323902" y="1200420"/>
            <a:ext cx="5189220" cy="5059680"/>
          </a:xfrm>
          <a:prstGeom prst="rect">
            <a:avLst/>
          </a:prstGeom>
        </p:spPr>
      </p:pic>
    </p:spTree>
    <p:extLst>
      <p:ext uri="{BB962C8B-B14F-4D97-AF65-F5344CB8AC3E}">
        <p14:creationId xmlns:p14="http://schemas.microsoft.com/office/powerpoint/2010/main" val="25807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357972797"/>
              </p:ext>
            </p:extLst>
          </p:nvPr>
        </p:nvGraphicFramePr>
        <p:xfrm>
          <a:off x="3294529" y="5610469"/>
          <a:ext cx="6547242" cy="1143000"/>
        </p:xfrm>
        <a:graphic>
          <a:graphicData uri="http://schemas.openxmlformats.org/drawingml/2006/table">
            <a:tbl>
              <a:tblPr firstRow="1" bandRow="1">
                <a:tableStyleId>{5C22544A-7EE6-4342-B048-85BDC9FD1C3A}</a:tableStyleId>
              </a:tblPr>
              <a:tblGrid>
                <a:gridCol w="1250428">
                  <a:extLst>
                    <a:ext uri="{9D8B030D-6E8A-4147-A177-3AD203B41FA5}">
                      <a16:colId xmlns:a16="http://schemas.microsoft.com/office/drawing/2014/main" val="2673049443"/>
                    </a:ext>
                  </a:extLst>
                </a:gridCol>
                <a:gridCol w="2097890">
                  <a:extLst>
                    <a:ext uri="{9D8B030D-6E8A-4147-A177-3AD203B41FA5}">
                      <a16:colId xmlns:a16="http://schemas.microsoft.com/office/drawing/2014/main" val="839290201"/>
                    </a:ext>
                  </a:extLst>
                </a:gridCol>
                <a:gridCol w="1424664">
                  <a:extLst>
                    <a:ext uri="{9D8B030D-6E8A-4147-A177-3AD203B41FA5}">
                      <a16:colId xmlns:a16="http://schemas.microsoft.com/office/drawing/2014/main" val="3403250953"/>
                    </a:ext>
                  </a:extLst>
                </a:gridCol>
                <a:gridCol w="1774260">
                  <a:extLst>
                    <a:ext uri="{9D8B030D-6E8A-4147-A177-3AD203B41FA5}">
                      <a16:colId xmlns:a16="http://schemas.microsoft.com/office/drawing/2014/main" val="2140017459"/>
                    </a:ext>
                  </a:extLst>
                </a:gridCol>
              </a:tblGrid>
              <a:tr h="188258">
                <a:tc gridSpan="4">
                  <a:txBody>
                    <a:bodyPr/>
                    <a:lstStyle/>
                    <a:p>
                      <a:r>
                        <a:rPr kumimoji="1" lang="ja-JP" altLang="en-US" sz="1050" b="1" dirty="0" smtClean="0">
                          <a:solidFill>
                            <a:schemeClr val="bg1"/>
                          </a:solidFill>
                          <a:latin typeface="Meiryo UI" panose="020B0604030504040204" pitchFamily="50" charset="-128"/>
                          <a:ea typeface="Meiryo UI" panose="020B0604030504040204" pitchFamily="50" charset="-128"/>
                        </a:rPr>
                        <a:t>外国人起業家が関西で起業した理由等</a:t>
                      </a:r>
                      <a:r>
                        <a:rPr kumimoji="1" lang="ja-JP" altLang="en-US" sz="900" b="1" dirty="0" smtClean="0">
                          <a:solidFill>
                            <a:schemeClr val="bg1"/>
                          </a:solidFill>
                          <a:latin typeface="Meiryo UI" panose="020B0604030504040204" pitchFamily="50" charset="-128"/>
                          <a:ea typeface="Meiryo UI" panose="020B0604030504040204" pitchFamily="50" charset="-128"/>
                        </a:rPr>
                        <a:t>（</a:t>
                      </a:r>
                      <a:r>
                        <a:rPr kumimoji="1" lang="en-US" altLang="ja-JP" sz="900" b="1" dirty="0" smtClean="0">
                          <a:solidFill>
                            <a:schemeClr val="bg1"/>
                          </a:solidFill>
                          <a:latin typeface="Meiryo UI" panose="020B0604030504040204" pitchFamily="50" charset="-128"/>
                          <a:ea typeface="Meiryo UI" panose="020B0604030504040204" pitchFamily="50" charset="-128"/>
                        </a:rPr>
                        <a:t>※</a:t>
                      </a:r>
                      <a:r>
                        <a:rPr kumimoji="1" lang="ja-JP" altLang="en-US" sz="900" b="1" dirty="0" smtClean="0">
                          <a:solidFill>
                            <a:schemeClr val="bg1"/>
                          </a:solidFill>
                          <a:latin typeface="Meiryo UI" panose="020B0604030504040204" pitchFamily="50" charset="-128"/>
                          <a:ea typeface="Meiryo UI" panose="020B0604030504040204" pitchFamily="50" charset="-128"/>
                        </a:rPr>
                        <a:t>関西における外国人起業家の動向（近畿経済産業局））</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517464"/>
                  </a:ext>
                </a:extLst>
              </a:tr>
              <a:tr h="437029">
                <a:tc gridSpan="2">
                  <a:txBody>
                    <a:bodyPr/>
                    <a:lstStyle/>
                    <a:p>
                      <a:r>
                        <a:rPr kumimoji="1" lang="en-US" altLang="ja-JP" sz="1050" b="1"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在留外国人資格（経理・管理）保有者数</a:t>
                      </a:r>
                      <a:r>
                        <a:rPr kumimoji="1" lang="en-US" altLang="ja-JP" sz="1050" b="1" dirty="0" smtClean="0">
                          <a:latin typeface="Meiryo UI" panose="020B0604030504040204" pitchFamily="50" charset="-128"/>
                          <a:ea typeface="Meiryo UI" panose="020B0604030504040204" pitchFamily="50" charset="-128"/>
                        </a:rPr>
                        <a:t>】</a:t>
                      </a:r>
                    </a:p>
                    <a:p>
                      <a:r>
                        <a:rPr kumimoji="1" lang="ja-JP" altLang="en-US" sz="105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1,292</a:t>
                      </a:r>
                      <a:r>
                        <a:rPr kumimoji="1" lang="ja-JP" altLang="en-US" sz="1000" dirty="0" smtClean="0">
                          <a:latin typeface="Meiryo UI" panose="020B0604030504040204" pitchFamily="50" charset="-128"/>
                          <a:ea typeface="Meiryo UI" panose="020B0604030504040204" pitchFamily="50" charset="-128"/>
                        </a:rPr>
                        <a:t>人→　</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2,031</a:t>
                      </a:r>
                      <a:r>
                        <a:rPr kumimoji="1" lang="ja-JP" altLang="en-US" sz="1000" dirty="0" smtClean="0">
                          <a:latin typeface="Meiryo UI" panose="020B0604030504040204" pitchFamily="50" charset="-128"/>
                          <a:ea typeface="Meiryo UI" panose="020B0604030504040204" pitchFamily="50" charset="-128"/>
                        </a:rPr>
                        <a:t>人（約</a:t>
                      </a:r>
                      <a:r>
                        <a:rPr kumimoji="1" lang="en-US" altLang="ja-JP" sz="1000" dirty="0" smtClean="0">
                          <a:latin typeface="Meiryo UI" panose="020B0604030504040204" pitchFamily="50" charset="-128"/>
                          <a:ea typeface="Meiryo UI" panose="020B0604030504040204" pitchFamily="50" charset="-128"/>
                        </a:rPr>
                        <a:t>1.6</a:t>
                      </a:r>
                      <a:r>
                        <a:rPr kumimoji="1" lang="ja-JP" altLang="en-US" sz="1000" dirty="0" smtClean="0">
                          <a:latin typeface="Meiryo UI" panose="020B0604030504040204" pitchFamily="50" charset="-128"/>
                          <a:ea typeface="Meiryo UI" panose="020B0604030504040204" pitchFamily="50" charset="-128"/>
                        </a:rPr>
                        <a:t>倍）</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（うち中国人　</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694</a:t>
                      </a:r>
                      <a:r>
                        <a:rPr kumimoji="1" lang="ja-JP" altLang="en-US" sz="1000" dirty="0" smtClean="0">
                          <a:latin typeface="Meiryo UI" panose="020B0604030504040204" pitchFamily="50" charset="-128"/>
                          <a:ea typeface="Meiryo UI" panose="020B0604030504040204" pitchFamily="50" charset="-128"/>
                        </a:rPr>
                        <a:t>人　→　</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1,265</a:t>
                      </a:r>
                      <a:r>
                        <a:rPr kumimoji="1" lang="ja-JP" altLang="en-US" sz="1000" dirty="0" smtClean="0">
                          <a:latin typeface="Meiryo UI" panose="020B0604030504040204" pitchFamily="50" charset="-128"/>
                          <a:ea typeface="Meiryo UI" panose="020B0604030504040204" pitchFamily="50" charset="-128"/>
                        </a:rPr>
                        <a:t>人（約</a:t>
                      </a:r>
                      <a:r>
                        <a:rPr kumimoji="1" lang="en-US" altLang="ja-JP" sz="1000" dirty="0" smtClean="0">
                          <a:latin typeface="Meiryo UI" panose="020B0604030504040204" pitchFamily="50" charset="-128"/>
                          <a:ea typeface="Meiryo UI" panose="020B0604030504040204" pitchFamily="50" charset="-128"/>
                        </a:rPr>
                        <a:t>1.8</a:t>
                      </a:r>
                      <a:r>
                        <a:rPr kumimoji="1" lang="ja-JP" altLang="en-US" sz="1000" dirty="0" smtClean="0">
                          <a:latin typeface="Meiryo UI" panose="020B0604030504040204" pitchFamily="50" charset="-128"/>
                          <a:ea typeface="Meiryo UI" panose="020B0604030504040204" pitchFamily="50" charset="-128"/>
                        </a:rPr>
                        <a:t>倍））</a:t>
                      </a: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gridSpan="2">
                  <a:txBody>
                    <a:bodyPr/>
                    <a:lstStyle/>
                    <a:p>
                      <a:r>
                        <a:rPr kumimoji="1" lang="en-US" altLang="ja-JP" sz="1050" b="1"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起業した理由</a:t>
                      </a:r>
                      <a:r>
                        <a:rPr kumimoji="1" lang="en-US" altLang="ja-JP" sz="1050" b="1" dirty="0" smtClean="0">
                          <a:latin typeface="Meiryo UI" panose="020B0604030504040204" pitchFamily="50" charset="-128"/>
                          <a:ea typeface="Meiryo UI" panose="020B0604030504040204" pitchFamily="50" charset="-128"/>
                        </a:rPr>
                        <a:t>】</a:t>
                      </a:r>
                    </a:p>
                    <a:p>
                      <a:r>
                        <a:rPr kumimoji="1" lang="ja-JP" altLang="en-US" sz="1050"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伝統文化や豊かな自然</a:t>
                      </a:r>
                      <a:r>
                        <a:rPr kumimoji="1" lang="ja-JP" altLang="en-US" sz="1050" dirty="0" smtClean="0">
                          <a:latin typeface="Meiryo UI" panose="020B0604030504040204" pitchFamily="50" charset="-128"/>
                          <a:ea typeface="Meiryo UI" panose="020B0604030504040204" pitchFamily="50" charset="-128"/>
                        </a:rPr>
                        <a:t>など、関西の魅力に惹かれた。</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a:t>
                      </a:r>
                      <a:r>
                        <a:rPr kumimoji="1" lang="ja-JP" altLang="en-US" sz="1050" b="1" dirty="0" smtClean="0">
                          <a:latin typeface="Meiryo UI" panose="020B0604030504040204" pitchFamily="50" charset="-128"/>
                          <a:ea typeface="Meiryo UI" panose="020B0604030504040204" pitchFamily="50" charset="-128"/>
                        </a:rPr>
                        <a:t>人件費や土地代、オフィス賃料が東京より安い</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・人材確保に際して、</a:t>
                      </a:r>
                      <a:r>
                        <a:rPr kumimoji="1" lang="ja-JP" altLang="en-US" sz="1050" b="1" dirty="0" smtClean="0">
                          <a:latin typeface="Meiryo UI" panose="020B0604030504040204" pitchFamily="50" charset="-128"/>
                          <a:ea typeface="Meiryo UI" panose="020B0604030504040204" pitchFamily="50" charset="-128"/>
                        </a:rPr>
                        <a:t>留学生の多さ</a:t>
                      </a:r>
                      <a:r>
                        <a:rPr kumimoji="1" lang="ja-JP" altLang="en-US" sz="1050" dirty="0" smtClean="0">
                          <a:latin typeface="Meiryo UI" panose="020B0604030504040204" pitchFamily="50" charset="-128"/>
                          <a:ea typeface="Meiryo UI" panose="020B0604030504040204" pitchFamily="50" charset="-128"/>
                        </a:rPr>
                        <a:t>がメリット。街がコンパクト。</a:t>
                      </a: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1221722147"/>
                  </a:ext>
                </a:extLst>
              </a:tr>
            </a:tbl>
          </a:graphicData>
        </a:graphic>
      </p:graphicFrame>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世界の都市（３）シンクタンク等による大阪のポジション分析</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567368710"/>
              </p:ext>
            </p:extLst>
          </p:nvPr>
        </p:nvGraphicFramePr>
        <p:xfrm>
          <a:off x="3307977" y="803649"/>
          <a:ext cx="6533795" cy="4598530"/>
        </p:xfrm>
        <a:graphic>
          <a:graphicData uri="http://schemas.openxmlformats.org/drawingml/2006/table">
            <a:tbl>
              <a:tblPr firstRow="1" bandRow="1">
                <a:tableStyleId>{5C22544A-7EE6-4342-B048-85BDC9FD1C3A}</a:tableStyleId>
              </a:tblPr>
              <a:tblGrid>
                <a:gridCol w="2178424">
                  <a:extLst>
                    <a:ext uri="{9D8B030D-6E8A-4147-A177-3AD203B41FA5}">
                      <a16:colId xmlns:a16="http://schemas.microsoft.com/office/drawing/2014/main" val="232806481"/>
                    </a:ext>
                  </a:extLst>
                </a:gridCol>
                <a:gridCol w="2191871">
                  <a:extLst>
                    <a:ext uri="{9D8B030D-6E8A-4147-A177-3AD203B41FA5}">
                      <a16:colId xmlns:a16="http://schemas.microsoft.com/office/drawing/2014/main" val="1166849202"/>
                    </a:ext>
                  </a:extLst>
                </a:gridCol>
                <a:gridCol w="2163500">
                  <a:extLst>
                    <a:ext uri="{9D8B030D-6E8A-4147-A177-3AD203B41FA5}">
                      <a16:colId xmlns:a16="http://schemas.microsoft.com/office/drawing/2014/main" val="1048619640"/>
                    </a:ext>
                  </a:extLst>
                </a:gridCol>
              </a:tblGrid>
              <a:tr h="370840">
                <a:tc>
                  <a:txBody>
                    <a:bodyPr/>
                    <a:lstStyle/>
                    <a:p>
                      <a:pPr algn="ctr"/>
                      <a:r>
                        <a:rPr lang="ja-JP" altLang="en-US" sz="1000" b="1" spc="-100" dirty="0" smtClean="0">
                          <a:latin typeface="Meiryo UI" panose="020B0604030504040204" pitchFamily="50" charset="-128"/>
                          <a:ea typeface="Meiryo UI" panose="020B0604030504040204" pitchFamily="50" charset="-128"/>
                        </a:rPr>
                        <a:t>世界で最も住みやすい都市ランキング</a:t>
                      </a:r>
                      <a:r>
                        <a:rPr lang="ja-JP" altLang="en-US" sz="1000" b="1" spc="-100" baseline="0" dirty="0" smtClean="0">
                          <a:latin typeface="Meiryo UI" panose="020B0604030504040204" pitchFamily="50" charset="-128"/>
                          <a:ea typeface="Meiryo UI" panose="020B0604030504040204" pitchFamily="50" charset="-128"/>
                        </a:rPr>
                        <a:t> </a:t>
                      </a:r>
                      <a:r>
                        <a:rPr lang="en-US" altLang="ja-JP" sz="1000" b="1" spc="-100" dirty="0" smtClean="0">
                          <a:latin typeface="Meiryo UI" panose="020B0604030504040204" pitchFamily="50" charset="-128"/>
                          <a:ea typeface="Meiryo UI" panose="020B0604030504040204" pitchFamily="50" charset="-128"/>
                        </a:rPr>
                        <a:t>2019</a:t>
                      </a:r>
                    </a:p>
                    <a:p>
                      <a:pPr algn="ctr"/>
                      <a:r>
                        <a:rPr lang="en-US" altLang="ja-JP" sz="1000" b="1" spc="-100" dirty="0" smtClean="0">
                          <a:latin typeface="Meiryo UI" panose="020B0604030504040204" pitchFamily="50" charset="-128"/>
                          <a:ea typeface="Meiryo UI" panose="020B0604030504040204" pitchFamily="50" charset="-128"/>
                        </a:rPr>
                        <a:t>※</a:t>
                      </a:r>
                      <a:r>
                        <a:rPr lang="ja-JP" altLang="en-US" sz="1000" spc="-100" dirty="0" smtClean="0">
                          <a:latin typeface="Meiryo UI" panose="020B0604030504040204" pitchFamily="50" charset="-128"/>
                          <a:ea typeface="Meiryo UI" panose="020B0604030504040204" pitchFamily="50" charset="-128"/>
                        </a:rPr>
                        <a:t>英雑誌「エコノミスト」</a:t>
                      </a:r>
                      <a:endParaRPr kumimoji="1" lang="ja-JP" altLang="en-US" sz="1000" spc="-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spc="-100" dirty="0" smtClean="0">
                          <a:latin typeface="Meiryo UI" panose="020B0604030504040204" pitchFamily="50" charset="-128"/>
                          <a:ea typeface="Meiryo UI" panose="020B0604030504040204" pitchFamily="50" charset="-128"/>
                        </a:rPr>
                        <a:t>世界の都市の安全指数ランキング</a:t>
                      </a:r>
                      <a:r>
                        <a:rPr kumimoji="1" lang="en-US" altLang="ja-JP" sz="1050" spc="-100" dirty="0" smtClean="0">
                          <a:latin typeface="Meiryo UI" panose="020B0604030504040204" pitchFamily="50" charset="-128"/>
                          <a:ea typeface="Meiryo UI" panose="020B0604030504040204" pitchFamily="50" charset="-128"/>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spc="-100" dirty="0" smtClean="0">
                          <a:latin typeface="Meiryo UI" panose="020B0604030504040204" pitchFamily="50" charset="-128"/>
                          <a:ea typeface="Meiryo UI" panose="020B0604030504040204" pitchFamily="50" charset="-128"/>
                        </a:rPr>
                        <a:t>　</a:t>
                      </a:r>
                      <a:r>
                        <a:rPr lang="en-US" altLang="ja-JP" sz="1050" b="1" spc="-100" dirty="0" smtClean="0">
                          <a:latin typeface="Meiryo UI" panose="020B0604030504040204" pitchFamily="50" charset="-128"/>
                          <a:ea typeface="Meiryo UI" panose="020B0604030504040204" pitchFamily="50" charset="-128"/>
                        </a:rPr>
                        <a:t>※</a:t>
                      </a:r>
                      <a:r>
                        <a:rPr lang="ja-JP" altLang="en-US" sz="1050" spc="-100" dirty="0" smtClean="0">
                          <a:latin typeface="Meiryo UI" panose="020B0604030504040204" pitchFamily="50" charset="-128"/>
                          <a:ea typeface="Meiryo UI" panose="020B0604030504040204" pitchFamily="50" charset="-128"/>
                        </a:rPr>
                        <a:t>英雑誌「エコノミスト」</a:t>
                      </a:r>
                      <a:endParaRPr kumimoji="1" lang="ja-JP" altLang="en-US" sz="1050" spc="-1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000" b="1" spc="-100" dirty="0" smtClean="0">
                          <a:latin typeface="Meiryo UI" panose="020B0604030504040204" pitchFamily="50" charset="-128"/>
                          <a:ea typeface="Meiryo UI" panose="020B0604030504040204" pitchFamily="50" charset="-128"/>
                        </a:rPr>
                        <a:t>世界で最も魅力的な都市ランキング </a:t>
                      </a:r>
                      <a:r>
                        <a:rPr kumimoji="1" lang="en-US" altLang="ja-JP" sz="1000" b="1" spc="-100" dirty="0" smtClean="0">
                          <a:latin typeface="Meiryo UI" panose="020B0604030504040204" pitchFamily="50" charset="-128"/>
                          <a:ea typeface="Meiryo UI" panose="020B0604030504040204" pitchFamily="50" charset="-128"/>
                        </a:rPr>
                        <a:t>2019</a:t>
                      </a:r>
                    </a:p>
                    <a:p>
                      <a:pPr algn="ctr"/>
                      <a:r>
                        <a:rPr kumimoji="1" lang="ja-JP" altLang="en-US" sz="1000" b="1" spc="-100" dirty="0" smtClean="0">
                          <a:latin typeface="Meiryo UI" panose="020B0604030504040204" pitchFamily="50" charset="-128"/>
                          <a:ea typeface="Meiryo UI" panose="020B0604030504040204" pitchFamily="50" charset="-128"/>
                        </a:rPr>
                        <a:t>　</a:t>
                      </a:r>
                      <a:r>
                        <a:rPr kumimoji="1" lang="en-US" altLang="ja-JP" sz="1000" b="1" spc="-100" dirty="0" smtClean="0">
                          <a:latin typeface="Meiryo UI" panose="020B0604030504040204" pitchFamily="50" charset="-128"/>
                          <a:ea typeface="Meiryo UI" panose="020B0604030504040204" pitchFamily="50" charset="-128"/>
                        </a:rPr>
                        <a:t>※</a:t>
                      </a:r>
                      <a:r>
                        <a:rPr kumimoji="1" lang="ja-JP" altLang="en-US" sz="1000" b="1" spc="-100" dirty="0" smtClean="0">
                          <a:latin typeface="Meiryo UI" panose="020B0604030504040204" pitchFamily="50" charset="-128"/>
                          <a:ea typeface="Meiryo UI" panose="020B0604030504040204" pitchFamily="50" charset="-128"/>
                        </a:rPr>
                        <a:t>米誌「コンデナンス・トラベラー」</a:t>
                      </a:r>
                      <a:endParaRPr kumimoji="1" lang="ja-JP" altLang="en-US" sz="1000" spc="-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6754009"/>
                  </a:ext>
                </a:extLst>
              </a:tr>
              <a:tr h="48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spc="-100" baseline="0" dirty="0" smtClean="0">
                          <a:latin typeface="Meiryo UI" panose="020B0604030504040204" pitchFamily="50" charset="-128"/>
                          <a:ea typeface="Meiryo UI" panose="020B0604030504040204" pitchFamily="50" charset="-128"/>
                        </a:rPr>
                        <a:t>・大阪は</a:t>
                      </a:r>
                      <a:r>
                        <a:rPr lang="en-US" altLang="ja-JP" sz="1050" spc="-100" baseline="0" dirty="0" smtClean="0">
                          <a:latin typeface="Meiryo UI" panose="020B0604030504040204" pitchFamily="50" charset="-128"/>
                          <a:ea typeface="Meiryo UI" panose="020B0604030504040204" pitchFamily="50" charset="-128"/>
                        </a:rPr>
                        <a:t>4</a:t>
                      </a:r>
                      <a:r>
                        <a:rPr lang="ja-JP" altLang="en-US" sz="1050" spc="-100" baseline="0" dirty="0" smtClean="0">
                          <a:latin typeface="Meiryo UI" panose="020B0604030504040204" pitchFamily="50" charset="-128"/>
                          <a:ea typeface="Meiryo UI" panose="020B0604030504040204" pitchFamily="50" charset="-128"/>
                        </a:rPr>
                        <a:t>位（前年</a:t>
                      </a:r>
                      <a:r>
                        <a:rPr lang="en-US" altLang="ja-JP" sz="1050" spc="-100" baseline="0" dirty="0" smtClean="0">
                          <a:latin typeface="Meiryo UI" panose="020B0604030504040204" pitchFamily="50" charset="-128"/>
                          <a:ea typeface="Meiryo UI" panose="020B0604030504040204" pitchFamily="50" charset="-128"/>
                        </a:rPr>
                        <a:t>3</a:t>
                      </a:r>
                      <a:r>
                        <a:rPr lang="ja-JP" altLang="en-US" sz="1050" spc="-100" baseline="0" dirty="0" smtClean="0">
                          <a:latin typeface="Meiryo UI" panose="020B0604030504040204" pitchFamily="50" charset="-128"/>
                          <a:ea typeface="Meiryo UI" panose="020B0604030504040204" pitchFamily="50" charset="-128"/>
                        </a:rPr>
                        <a:t>位）</a:t>
                      </a:r>
                      <a:r>
                        <a:rPr lang="en-US" altLang="ja-JP" sz="1050" spc="-100" baseline="0" dirty="0" smtClean="0">
                          <a:latin typeface="Meiryo UI" panose="020B0604030504040204" pitchFamily="50" charset="-128"/>
                          <a:ea typeface="Meiryo UI" panose="020B0604030504040204" pitchFamily="50" charset="-128"/>
                        </a:rPr>
                        <a:t>2</a:t>
                      </a:r>
                      <a:r>
                        <a:rPr lang="ja-JP" altLang="en-US" sz="1050" spc="-100" baseline="0" dirty="0" smtClean="0">
                          <a:latin typeface="Meiryo UI" panose="020B0604030504040204" pitchFamily="50" charset="-128"/>
                          <a:ea typeface="Meiryo UI" panose="020B0604030504040204" pitchFamily="50" charset="-128"/>
                        </a:rPr>
                        <a:t>年連続国内１位</a:t>
                      </a:r>
                      <a:endParaRPr lang="en-US" altLang="ja-JP" sz="1050" spc="-100" baseline="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spc="-100" baseline="0" dirty="0" smtClean="0">
                          <a:latin typeface="Meiryo UI" panose="020B0604030504040204" pitchFamily="50" charset="-128"/>
                          <a:ea typeface="Meiryo UI" panose="020B0604030504040204" pitchFamily="50" charset="-128"/>
                        </a:rPr>
                        <a:t>・主に暮らしやすさ（健康医療制度、教育、公共交通など）が評価</a:t>
                      </a:r>
                      <a:endParaRPr kumimoji="1" lang="ja-JP" altLang="en-US" sz="1050" spc="-100" baseline="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smtClean="0">
                          <a:latin typeface="Meiryo UI" panose="020B0604030504040204" pitchFamily="50" charset="-128"/>
                          <a:ea typeface="Meiryo UI" panose="020B0604030504040204" pitchFamily="50" charset="-128"/>
                        </a:rPr>
                        <a:t>主に、高品質の医療インフラ（</a:t>
                      </a:r>
                      <a:r>
                        <a:rPr kumimoji="1" lang="en-US" altLang="ja-JP" sz="1050" dirty="0" smtClean="0">
                          <a:latin typeface="Meiryo UI" panose="020B0604030504040204" pitchFamily="50" charset="-128"/>
                          <a:ea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rPr>
                        <a:t>位）や、インフラの安全性（</a:t>
                      </a:r>
                      <a:r>
                        <a:rPr kumimoji="1" lang="en-US" altLang="ja-JP" sz="1050" dirty="0" smtClean="0">
                          <a:latin typeface="Meiryo UI" panose="020B0604030504040204" pitchFamily="50" charset="-128"/>
                          <a:ea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rPr>
                        <a:t>位）が評価。</a:t>
                      </a: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050" dirty="0" smtClean="0">
                          <a:latin typeface="Meiryo UI" panose="020B0604030504040204" pitchFamily="50" charset="-128"/>
                          <a:ea typeface="Meiryo UI" panose="020B0604030504040204" pitchFamily="50" charset="-128"/>
                        </a:rPr>
                        <a:t>・北米を除く世界の大都市部門において、５位（昨年</a:t>
                      </a:r>
                      <a:r>
                        <a:rPr lang="en-US" altLang="ja-JP" sz="1050" dirty="0" smtClean="0">
                          <a:latin typeface="Meiryo UI" panose="020B0604030504040204" pitchFamily="50" charset="-128"/>
                          <a:ea typeface="Meiryo UI" panose="020B0604030504040204" pitchFamily="50" charset="-128"/>
                        </a:rPr>
                        <a:t>12</a:t>
                      </a:r>
                      <a:r>
                        <a:rPr lang="ja-JP" altLang="en-US" sz="1050" dirty="0" smtClean="0">
                          <a:latin typeface="Meiryo UI" panose="020B0604030504040204" pitchFamily="50" charset="-128"/>
                          <a:ea typeface="Meiryo UI" panose="020B0604030504040204" pitchFamily="50" charset="-128"/>
                        </a:rPr>
                        <a:t>位）</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・「美食の都市」、「大阪城」などが評価</a:t>
                      </a:r>
                      <a:endParaRPr kumimoji="1" lang="ja-JP" altLang="en-US" sz="105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750371"/>
                  </a:ext>
                </a:extLst>
              </a:tr>
              <a:tr h="3318370">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29894"/>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66703176"/>
              </p:ext>
            </p:extLst>
          </p:nvPr>
        </p:nvGraphicFramePr>
        <p:xfrm>
          <a:off x="3512943" y="2253904"/>
          <a:ext cx="1871585" cy="2936240"/>
        </p:xfrm>
        <a:graphic>
          <a:graphicData uri="http://schemas.openxmlformats.org/drawingml/2006/table">
            <a:tbl>
              <a:tblPr firstRow="1" bandRow="1">
                <a:tableStyleId>{5C22544A-7EE6-4342-B048-85BDC9FD1C3A}</a:tableStyleId>
              </a:tblPr>
              <a:tblGrid>
                <a:gridCol w="416858">
                  <a:extLst>
                    <a:ext uri="{9D8B030D-6E8A-4147-A177-3AD203B41FA5}">
                      <a16:colId xmlns:a16="http://schemas.microsoft.com/office/drawing/2014/main" val="20000"/>
                    </a:ext>
                  </a:extLst>
                </a:gridCol>
                <a:gridCol w="1454727">
                  <a:extLst>
                    <a:ext uri="{9D8B030D-6E8A-4147-A177-3AD203B41FA5}">
                      <a16:colId xmlns:a16="http://schemas.microsoft.com/office/drawing/2014/main" val="20001"/>
                    </a:ext>
                  </a:extLst>
                </a:gridCol>
              </a:tblGrid>
              <a:tr h="237525">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93881">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１位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ウィーン（ｵｰｽﾄﾘｱ）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7029">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２位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メルボルン（ｵｰｽﾄﾗﾘｱ）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60518">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３位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シドニー（ｵｰｽﾄﾗﾘｱ）</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3102">
                <a:tc>
                  <a:txBody>
                    <a:bodyPr/>
                    <a:lstStyle/>
                    <a:p>
                      <a:pPr algn="ctr">
                        <a:lnSpc>
                          <a:spcPts val="1400"/>
                        </a:lnSpc>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４位</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ts val="1400"/>
                        </a:lnSpc>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大阪（日本）</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r h="229356">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５位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カルガリー（カナダ）</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29057">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６位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バンクーバー（ｶﾅﾀﾞ）</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1957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７位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東京（日本）</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38236">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８位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トロント（ｶﾅﾀﾞ）</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11043">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９位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sng" dirty="0" smtClean="0">
                          <a:latin typeface="Meiryo UI" panose="020B0604030504040204" pitchFamily="50" charset="-128"/>
                          <a:ea typeface="Meiryo UI" panose="020B0604030504040204" pitchFamily="50" charset="-128"/>
                          <a:cs typeface="Meiryo UI" panose="020B0604030504040204" pitchFamily="50" charset="-128"/>
                        </a:rPr>
                        <a:t>コペンハーゲン（ﾃﾞﾝﾏｰｸ）</a:t>
                      </a:r>
                      <a:endParaRPr kumimoji="1" lang="ja-JP" altLang="en-US" sz="1000" b="0" u="sng"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3373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000" b="0" u="none"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アデレード（ｵｰｽﾄﾗﾘｱ）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3356026213"/>
              </p:ext>
            </p:extLst>
          </p:nvPr>
        </p:nvGraphicFramePr>
        <p:xfrm>
          <a:off x="5662841" y="2253904"/>
          <a:ext cx="1871587" cy="2936240"/>
        </p:xfrm>
        <a:graphic>
          <a:graphicData uri="http://schemas.openxmlformats.org/drawingml/2006/table">
            <a:tbl>
              <a:tblPr firstRow="1" bandRow="1">
                <a:tableStyleId>{5C22544A-7EE6-4342-B048-85BDC9FD1C3A}</a:tableStyleId>
              </a:tblPr>
              <a:tblGrid>
                <a:gridCol w="416859">
                  <a:extLst>
                    <a:ext uri="{9D8B030D-6E8A-4147-A177-3AD203B41FA5}">
                      <a16:colId xmlns:a16="http://schemas.microsoft.com/office/drawing/2014/main" val="20000"/>
                    </a:ext>
                  </a:extLst>
                </a:gridCol>
                <a:gridCol w="1454728">
                  <a:extLst>
                    <a:ext uri="{9D8B030D-6E8A-4147-A177-3AD203B41FA5}">
                      <a16:colId xmlns:a16="http://schemas.microsoft.com/office/drawing/2014/main" val="20001"/>
                    </a:ext>
                  </a:extLst>
                </a:gridCol>
              </a:tblGrid>
              <a:tr h="237525">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93881">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１位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東京（日本）</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7029">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２位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シンガポール（ｼﾝｶﾞﾎﾟｰﾙ）</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60518">
                <a:tc>
                  <a:txBody>
                    <a:bodyPr/>
                    <a:lstStyle/>
                    <a:p>
                      <a:pPr algn="ctr">
                        <a:lnSpc>
                          <a:spcPts val="1400"/>
                        </a:lnSpc>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３位</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大阪（日本）</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3"/>
                  </a:ext>
                </a:extLst>
              </a:tr>
              <a:tr h="243102">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４位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アムステルダム（ｵﾗﾝﾀﾞ）</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29356">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５位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シドニー（ｵｰｽﾄﾗﾘｱ）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29057">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６位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トロント（ｶﾅﾀﾞ）</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1957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７位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ワシントン（ｱﾒﾘｶ）</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38236">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８位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sng" dirty="0" smtClean="0">
                          <a:latin typeface="Meiryo UI" panose="020B0604030504040204" pitchFamily="50" charset="-128"/>
                          <a:ea typeface="Meiryo UI" panose="020B0604030504040204" pitchFamily="50" charset="-128"/>
                          <a:cs typeface="Meiryo UI" panose="020B0604030504040204" pitchFamily="50" charset="-128"/>
                        </a:rPr>
                        <a:t>コペンハーゲン（ﾃﾞﾝﾏｰｸ）</a:t>
                      </a:r>
                      <a:endParaRPr kumimoji="1" lang="ja-JP" altLang="en-US" sz="1000" b="0" u="sng"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11043">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９位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ソウル（韓国）</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3373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000" b="0" u="none"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メルボルン（ｵｰｽﾄﾗﾘｱ）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3885436418"/>
              </p:ext>
            </p:extLst>
          </p:nvPr>
        </p:nvGraphicFramePr>
        <p:xfrm>
          <a:off x="7793214" y="2253904"/>
          <a:ext cx="1887193" cy="2936240"/>
        </p:xfrm>
        <a:graphic>
          <a:graphicData uri="http://schemas.openxmlformats.org/drawingml/2006/table">
            <a:tbl>
              <a:tblPr firstRow="1" bandRow="1">
                <a:tableStyleId>{5C22544A-7EE6-4342-B048-85BDC9FD1C3A}</a:tableStyleId>
              </a:tblPr>
              <a:tblGrid>
                <a:gridCol w="416859">
                  <a:extLst>
                    <a:ext uri="{9D8B030D-6E8A-4147-A177-3AD203B41FA5}">
                      <a16:colId xmlns:a16="http://schemas.microsoft.com/office/drawing/2014/main" val="20000"/>
                    </a:ext>
                  </a:extLst>
                </a:gridCol>
                <a:gridCol w="1470334">
                  <a:extLst>
                    <a:ext uri="{9D8B030D-6E8A-4147-A177-3AD203B41FA5}">
                      <a16:colId xmlns:a16="http://schemas.microsoft.com/office/drawing/2014/main" val="20001"/>
                    </a:ext>
                  </a:extLst>
                </a:gridCol>
              </a:tblGrid>
              <a:tr h="239630">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1200"/>
                        </a:lnSpc>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  市</a:t>
                      </a:r>
                      <a:endParaRPr kumimoji="1"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64592">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１位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東京（日本）</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4592">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２位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京都（日本）</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4592">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３位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シンガポール</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4592">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４位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ウィーン（ｵｰｽﾄﾘｱ）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459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５位</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ts val="1400"/>
                        </a:lnSpc>
                      </a:pPr>
                      <a:r>
                        <a:rPr kumimoji="1" lang="ja-JP" altLang="en-US" sz="1000" b="1" u="none" dirty="0" smtClean="0">
                          <a:latin typeface="Meiryo UI" panose="020B0604030504040204" pitchFamily="50" charset="-128"/>
                          <a:ea typeface="Meiryo UI" panose="020B0604030504040204" pitchFamily="50" charset="-128"/>
                          <a:cs typeface="Meiryo UI" panose="020B0604030504040204" pitchFamily="50" charset="-128"/>
                        </a:rPr>
                        <a:t>大阪（日本）</a:t>
                      </a:r>
                      <a:endParaRPr kumimoji="1" lang="ja-JP" altLang="en-US" sz="1000" b="1"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5"/>
                  </a:ext>
                </a:extLst>
              </a:tr>
              <a:tr h="26459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６位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sng" dirty="0" smtClean="0">
                          <a:latin typeface="Meiryo UI" panose="020B0604030504040204" pitchFamily="50" charset="-128"/>
                          <a:ea typeface="Meiryo UI" panose="020B0604030504040204" pitchFamily="50" charset="-128"/>
                          <a:cs typeface="Meiryo UI" panose="020B0604030504040204" pitchFamily="50" charset="-128"/>
                        </a:rPr>
                        <a:t>ｺﾍﾟﾝﾊｰｹﾞﾝ（ﾃﾞﾝﾏｰｸ）</a:t>
                      </a:r>
                      <a:endParaRPr kumimoji="1" lang="ja-JP" altLang="en-US" sz="1000" b="0" u="sng"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459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７位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ｱﾑｽﾃﾙﾀﾞﾑ（ｵﾗﾝﾀﾞ）</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459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８位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sng" dirty="0" smtClean="0">
                          <a:latin typeface="Meiryo UI" panose="020B0604030504040204" pitchFamily="50" charset="-128"/>
                          <a:ea typeface="Meiryo UI" panose="020B0604030504040204" pitchFamily="50" charset="-128"/>
                          <a:cs typeface="Meiryo UI" panose="020B0604030504040204" pitchFamily="50" charset="-128"/>
                        </a:rPr>
                        <a:t>バルセロナ（ｽﾍﾟｲﾝ）</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459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９位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台北（台湾）</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4592">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kumimoji="1" lang="en-US" altLang="ja-JP" sz="1000" b="0" u="none"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400"/>
                        </a:lnSpc>
                      </a:pPr>
                      <a:r>
                        <a:rPr kumimoji="1" lang="ja-JP" altLang="en-US" sz="1000" b="0" u="none" dirty="0" smtClean="0">
                          <a:latin typeface="Meiryo UI" panose="020B0604030504040204" pitchFamily="50" charset="-128"/>
                          <a:ea typeface="Meiryo UI" panose="020B0604030504040204" pitchFamily="50" charset="-128"/>
                          <a:cs typeface="Meiryo UI" panose="020B0604030504040204" pitchFamily="50" charset="-128"/>
                        </a:rPr>
                        <a:t>シドニー（ｵｰｽﾄﾗﾘｱ）</a:t>
                      </a:r>
                      <a:endParaRPr kumimoji="1" lang="ja-JP" altLang="en-US" sz="1000" b="0" u="none"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724849949"/>
              </p:ext>
            </p:extLst>
          </p:nvPr>
        </p:nvGraphicFramePr>
        <p:xfrm>
          <a:off x="114880" y="534238"/>
          <a:ext cx="3119750" cy="6202680"/>
        </p:xfrm>
        <a:graphic>
          <a:graphicData uri="http://schemas.openxmlformats.org/drawingml/2006/table">
            <a:tbl>
              <a:tblPr firstRow="1" bandRow="1">
                <a:tableStyleId>{5C22544A-7EE6-4342-B048-85BDC9FD1C3A}</a:tableStyleId>
              </a:tblPr>
              <a:tblGrid>
                <a:gridCol w="3119750">
                  <a:extLst>
                    <a:ext uri="{9D8B030D-6E8A-4147-A177-3AD203B41FA5}">
                      <a16:colId xmlns:a16="http://schemas.microsoft.com/office/drawing/2014/main" val="4183934692"/>
                    </a:ext>
                  </a:extLst>
                </a:gridCol>
              </a:tblGrid>
              <a:tr h="370840">
                <a:tc>
                  <a:txBody>
                    <a:bodyPr/>
                    <a:lstStyle/>
                    <a:p>
                      <a:pPr algn="ctr"/>
                      <a:r>
                        <a:rPr lang="ja-JP" altLang="en-US" sz="1200" b="1" spc="-100" dirty="0" smtClean="0">
                          <a:latin typeface="Meiryo UI" panose="020B0604030504040204" pitchFamily="50" charset="-128"/>
                          <a:ea typeface="Meiryo UI" panose="020B0604030504040204" pitchFamily="50" charset="-128"/>
                        </a:rPr>
                        <a:t>都市間競争の実相</a:t>
                      </a:r>
                      <a:endParaRPr lang="en-US" altLang="ja-JP" sz="1200" b="1" spc="-100" dirty="0" smtClean="0">
                        <a:latin typeface="Meiryo UI" panose="020B0604030504040204" pitchFamily="50" charset="-128"/>
                        <a:ea typeface="Meiryo UI" panose="020B0604030504040204" pitchFamily="50" charset="-128"/>
                      </a:endParaRPr>
                    </a:p>
                    <a:p>
                      <a:pPr algn="ctr"/>
                      <a:r>
                        <a:rPr lang="en-US" altLang="ja-JP" sz="1200" b="1" spc="-100" dirty="0" smtClean="0">
                          <a:latin typeface="Meiryo UI" panose="020B0604030504040204" pitchFamily="50" charset="-128"/>
                          <a:ea typeface="Meiryo UI" panose="020B0604030504040204" pitchFamily="50" charset="-128"/>
                        </a:rPr>
                        <a:t>〜</a:t>
                      </a:r>
                      <a:r>
                        <a:rPr lang="ja-JP" altLang="en-US" sz="1200" b="1" spc="-100" dirty="0" smtClean="0">
                          <a:latin typeface="Meiryo UI" panose="020B0604030504040204" pitchFamily="50" charset="-128"/>
                          <a:ea typeface="Meiryo UI" panose="020B0604030504040204" pitchFamily="50" charset="-128"/>
                        </a:rPr>
                        <a:t>地域ごとに目標を定めた戦略を描け</a:t>
                      </a:r>
                      <a:r>
                        <a:rPr lang="en-US" altLang="ja-JP" sz="1200" b="1" spc="-100" dirty="0" smtClean="0">
                          <a:latin typeface="Meiryo UI" panose="020B0604030504040204" pitchFamily="50" charset="-128"/>
                          <a:ea typeface="Meiryo UI" panose="020B0604030504040204" pitchFamily="50" charset="-128"/>
                        </a:rPr>
                        <a:t>〜</a:t>
                      </a:r>
                    </a:p>
                    <a:p>
                      <a:pPr algn="ctr"/>
                      <a:r>
                        <a:rPr lang="ja-JP" altLang="en-US" sz="1100" b="1" spc="-100" dirty="0" smtClean="0">
                          <a:latin typeface="Meiryo UI" panose="020B0604030504040204" pitchFamily="50" charset="-128"/>
                          <a:ea typeface="Meiryo UI" panose="020B0604030504040204" pitchFamily="50" charset="-128"/>
                        </a:rPr>
                        <a:t>（関西経済研究センター所長　廣瀬茂夫）</a:t>
                      </a:r>
                      <a:endParaRPr lang="en-US" altLang="ja-JP" sz="1100" b="1" spc="-10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6923035"/>
                  </a:ext>
                </a:extLst>
              </a:tr>
              <a:tr h="425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0" baseline="0" dirty="0" smtClean="0">
                          <a:latin typeface="Meiryo UI" panose="020B0604030504040204" pitchFamily="50" charset="-128"/>
                          <a:ea typeface="Meiryo UI" panose="020B0604030504040204" pitchFamily="50" charset="-128"/>
                        </a:rPr>
                        <a:t>・関西圏のプライオリティ</a:t>
                      </a:r>
                      <a:endParaRPr lang="en-US" altLang="ja-JP" sz="1200" spc="0" baseline="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spc="0" baseline="0" dirty="0" smtClean="0">
                          <a:latin typeface="Meiryo UI" panose="020B0604030504040204" pitchFamily="50" charset="-128"/>
                          <a:ea typeface="Meiryo UI" panose="020B0604030504040204" pitchFamily="50" charset="-128"/>
                        </a:rPr>
                        <a:t>　①次世代産業育成、②観光、③企業立地</a:t>
                      </a:r>
                      <a:endParaRPr kumimoji="1" lang="ja-JP" altLang="en-US" sz="1200" spc="0" baseline="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741946"/>
                  </a:ext>
                </a:extLst>
              </a:tr>
              <a:tr h="3429000">
                <a:tc>
                  <a:txBody>
                    <a:bodyPr/>
                    <a:lstStyle/>
                    <a:p>
                      <a:pPr marL="93663" indent="-93663"/>
                      <a:r>
                        <a:rPr kumimoji="1" lang="ja-JP" altLang="en-US" sz="1100" dirty="0" smtClean="0">
                          <a:latin typeface="Meiryo UI" panose="020B0604030504040204" pitchFamily="50" charset="-128"/>
                          <a:ea typeface="Meiryo UI" panose="020B0604030504040204" pitchFamily="50" charset="-128"/>
                        </a:rPr>
                        <a:t>○世界における都市・地域の競争を類型化すると、次の４つ。</a:t>
                      </a:r>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①立地獲得：外資を中心に工場、事業所を誘致する。</a:t>
                      </a:r>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②次世代産業育成：集積を生かし開発型産業を生み出す。</a:t>
                      </a:r>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③観光：外国人旅行客に目的地として選ばれる。</a:t>
                      </a:r>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④ハブ獲得：グローバルな観点での地域拠点、金融、物流などの中心地となる。</a:t>
                      </a:r>
                      <a:endParaRPr kumimoji="1" lang="en-US" altLang="ja-JP" sz="1100" dirty="0" smtClean="0">
                        <a:latin typeface="Meiryo UI" panose="020B0604030504040204" pitchFamily="50" charset="-128"/>
                        <a:ea typeface="Meiryo UI" panose="020B0604030504040204" pitchFamily="50" charset="-128"/>
                      </a:endParaRPr>
                    </a:p>
                    <a:p>
                      <a:pPr marL="93663" indent="-93663"/>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○東京圏のプライオリティは、①ハブ獲得、②観光、③次世代産業育成の順。アジア地域でのハブ機能維持に向けたシンガポールや香港、上海との競争を強く意識すべき。</a:t>
                      </a:r>
                      <a:endParaRPr kumimoji="1" lang="en-US" altLang="ja-JP" sz="1100" dirty="0" smtClean="0">
                        <a:latin typeface="Meiryo UI" panose="020B0604030504040204" pitchFamily="50" charset="-128"/>
                        <a:ea typeface="Meiryo UI" panose="020B0604030504040204" pitchFamily="50" charset="-128"/>
                      </a:endParaRPr>
                    </a:p>
                    <a:p>
                      <a:pPr marL="93663" indent="-93663"/>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関西がアジアのハブをめざすには無理</a:t>
                      </a:r>
                      <a:r>
                        <a:rPr kumimoji="1" lang="ja-JP" altLang="en-US" sz="1100" dirty="0" smtClean="0">
                          <a:latin typeface="Meiryo UI" panose="020B0604030504040204" pitchFamily="50" charset="-128"/>
                          <a:ea typeface="Meiryo UI" panose="020B0604030504040204" pitchFamily="50" charset="-128"/>
                        </a:rPr>
                        <a:t>がある。</a:t>
                      </a:r>
                      <a:r>
                        <a:rPr kumimoji="1" lang="ja-JP" altLang="en-US" sz="1100" b="1" dirty="0" smtClean="0">
                          <a:latin typeface="Meiryo UI" panose="020B0604030504040204" pitchFamily="50" charset="-128"/>
                          <a:ea typeface="Meiryo UI" panose="020B0604030504040204" pitchFamily="50" charset="-128"/>
                        </a:rPr>
                        <a:t>プライオリティは、①次世代産業育成、②観光、③企業立地の順</a:t>
                      </a:r>
                      <a:r>
                        <a:rPr kumimoji="1" lang="ja-JP" altLang="en-US" sz="1100" dirty="0" smtClean="0">
                          <a:latin typeface="Meiryo UI" panose="020B0604030504040204" pitchFamily="50" charset="-128"/>
                          <a:ea typeface="Meiryo UI" panose="020B0604030504040204" pitchFamily="50" charset="-128"/>
                        </a:rPr>
                        <a:t>。企業立地競争は、絶えざる人件費引き下げ競争につながる可能性があり、これに重点を置くことは実り多いとは言い難い。</a:t>
                      </a:r>
                      <a:endParaRPr kumimoji="1" lang="en-US" altLang="ja-JP" sz="1100" dirty="0" smtClean="0">
                        <a:latin typeface="Meiryo UI" panose="020B0604030504040204" pitchFamily="50" charset="-128"/>
                        <a:ea typeface="Meiryo UI" panose="020B0604030504040204" pitchFamily="50" charset="-128"/>
                      </a:endParaRPr>
                    </a:p>
                    <a:p>
                      <a:pPr marL="93663" indent="-93663"/>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ja-JP" altLang="en-US" sz="1100"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観光は今後の成長産業</a:t>
                      </a:r>
                      <a:r>
                        <a:rPr kumimoji="1" lang="ja-JP" altLang="en-US" sz="1100" dirty="0" smtClean="0">
                          <a:latin typeface="Meiryo UI" panose="020B0604030504040204" pitchFamily="50" charset="-128"/>
                          <a:ea typeface="Meiryo UI" panose="020B0604030504040204" pitchFamily="50" charset="-128"/>
                        </a:rPr>
                        <a:t>であり、重点的に資源投入を図るべきではあるが、</a:t>
                      </a:r>
                      <a:r>
                        <a:rPr kumimoji="1" lang="ja-JP" altLang="en-US" sz="1100" b="1" dirty="0" smtClean="0">
                          <a:latin typeface="Meiryo UI" panose="020B0604030504040204" pitchFamily="50" charset="-128"/>
                          <a:ea typeface="Meiryo UI" panose="020B0604030504040204" pitchFamily="50" charset="-128"/>
                        </a:rPr>
                        <a:t>トップ・プライオリティを置くほどのポテンシャルには乏しい</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pPr marL="93663" indent="-93663"/>
                      <a:endParaRPr kumimoji="1" lang="en-US" altLang="ja-JP" sz="1100" dirty="0" smtClean="0">
                        <a:latin typeface="Meiryo UI" panose="020B0604030504040204" pitchFamily="50" charset="-128"/>
                        <a:ea typeface="Meiryo UI" panose="020B0604030504040204" pitchFamily="50" charset="-128"/>
                      </a:endParaRPr>
                    </a:p>
                    <a:p>
                      <a:pPr marL="93663" indent="-93663"/>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次世代産業育成の都市として、シリコンバレー等に加えて、ワシントン州立大学を擁する</a:t>
                      </a:r>
                      <a:r>
                        <a:rPr kumimoji="1" lang="ja-JP" altLang="en-US" sz="1100" u="sng" dirty="0" smtClean="0">
                          <a:latin typeface="Meiryo UI" panose="020B0604030504040204" pitchFamily="50" charset="-128"/>
                          <a:ea typeface="Meiryo UI" panose="020B0604030504040204" pitchFamily="50" charset="-128"/>
                        </a:rPr>
                        <a:t>「シアトル周辺」</a:t>
                      </a:r>
                      <a:r>
                        <a:rPr kumimoji="1" lang="ja-JP" altLang="en-US" sz="1100" dirty="0" smtClean="0">
                          <a:latin typeface="Meiryo UI" panose="020B0604030504040204" pitchFamily="50" charset="-128"/>
                          <a:ea typeface="Meiryo UI" panose="020B0604030504040204" pitchFamily="50" charset="-128"/>
                        </a:rPr>
                        <a:t>等をあげている。</a:t>
                      </a:r>
                      <a:endParaRPr kumimoji="1" lang="en-US" altLang="ja-JP" sz="1100" dirty="0" smtClean="0">
                        <a:latin typeface="Meiryo UI" panose="020B0604030504040204" pitchFamily="50" charset="-128"/>
                        <a:ea typeface="Meiryo UI" panose="020B0604030504040204" pitchFamily="50" charset="-128"/>
                      </a:endParaRPr>
                    </a:p>
                    <a:p>
                      <a:pPr marL="93663" indent="-93663"/>
                      <a:endParaRPr kumimoji="1" lang="en-US" altLang="ja-JP" sz="1100" dirty="0" smtClean="0">
                        <a:latin typeface="Meiryo UI" panose="020B0604030504040204" pitchFamily="50" charset="-128"/>
                        <a:ea typeface="Meiryo UI" panose="020B0604030504040204" pitchFamily="50" charset="-128"/>
                      </a:endParaRPr>
                    </a:p>
                    <a:p>
                      <a:pPr marL="93663" indent="-93663"/>
                      <a:endParaRPr kumimoji="1" lang="ja-JP" altLang="en-US" sz="11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1484377"/>
                  </a:ext>
                </a:extLst>
              </a:tr>
            </a:tbl>
          </a:graphicData>
        </a:graphic>
      </p:graphicFrame>
      <p:sp>
        <p:nvSpPr>
          <p:cNvPr id="16" name="正方形/長方形 15"/>
          <p:cNvSpPr/>
          <p:nvPr/>
        </p:nvSpPr>
        <p:spPr>
          <a:xfrm>
            <a:off x="3294529" y="480370"/>
            <a:ext cx="3577917" cy="338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（参考）個別分野の視点からの分析</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153</a:t>
            </a:r>
          </a:p>
        </p:txBody>
      </p:sp>
    </p:spTree>
    <p:extLst>
      <p:ext uri="{BB962C8B-B14F-4D97-AF65-F5344CB8AC3E}">
        <p14:creationId xmlns:p14="http://schemas.microsoft.com/office/powerpoint/2010/main" val="202891939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48077" y="767134"/>
            <a:ext cx="9466729" cy="2677656"/>
          </a:xfrm>
          <a:prstGeom prst="rect">
            <a:avLst/>
          </a:prstGeom>
          <a:solidFill>
            <a:schemeClr val="bg1"/>
          </a:solidFill>
          <a:ln w="28575" cmpd="dbl">
            <a:solidFill>
              <a:schemeClr val="tx1"/>
            </a:solidFill>
          </a:ln>
        </p:spPr>
        <p:txBody>
          <a:bodyPr wrap="square" rtlCol="0">
            <a:spAutoFit/>
          </a:bodyPr>
          <a:lstStyle/>
          <a:p>
            <a:pPr>
              <a:lnSpc>
                <a:spcPct val="1500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これまで述べてきた都市論やシンクタンク等の分析で論じられていた都市を中心に、ニューヨークやロンドン、東京といった金融機能の中枢を担う世界都市とは異なる魅力（クリエイティブ都市、住みやすさ等）で人を惹きつけ、世界の中で発展している都市のうち、次の観点から都市をセレクトし、発展モデルを検証。</a:t>
            </a:r>
            <a:endParaRPr kumimoji="1" lang="en-US" altLang="ja-JP" sz="1600" dirty="0" smtClean="0">
              <a:latin typeface="Meiryo UI" panose="020B0604030504040204" pitchFamily="50" charset="-128"/>
              <a:ea typeface="Meiryo UI" panose="020B0604030504040204" pitchFamily="50" charset="-128"/>
            </a:endParaRPr>
          </a:p>
          <a:p>
            <a:pPr>
              <a:lnSpc>
                <a:spcPct val="150000"/>
              </a:lnSpc>
            </a:pPr>
            <a:endParaRPr kumimoji="1" lang="en-US" altLang="ja-JP" sz="1600" dirty="0">
              <a:latin typeface="Meiryo UI" panose="020B0604030504040204" pitchFamily="50" charset="-128"/>
              <a:ea typeface="Meiryo UI" panose="020B0604030504040204" pitchFamily="50" charset="-128"/>
            </a:endParaRPr>
          </a:p>
          <a:p>
            <a:pPr>
              <a:lnSpc>
                <a:spcPct val="150000"/>
              </a:lnSpc>
            </a:pPr>
            <a:r>
              <a:rPr kumimoji="1" lang="ja-JP" altLang="en-US" sz="1600" dirty="0" smtClean="0">
                <a:latin typeface="Meiryo UI" panose="020B0604030504040204" pitchFamily="50" charset="-128"/>
                <a:ea typeface="Meiryo UI" panose="020B0604030504040204" pitchFamily="50" charset="-128"/>
              </a:rPr>
              <a:t>　　①重工業等からの産業構造の転換などにより、都市再生に成功した都市。</a:t>
            </a:r>
            <a:endParaRPr kumimoji="1" lang="en-US" altLang="ja-JP" sz="1600" dirty="0" smtClean="0">
              <a:latin typeface="Meiryo UI" panose="020B0604030504040204" pitchFamily="50" charset="-128"/>
              <a:ea typeface="Meiryo UI" panose="020B0604030504040204" pitchFamily="50" charset="-128"/>
            </a:endParaRPr>
          </a:p>
          <a:p>
            <a:pPr>
              <a:lnSpc>
                <a:spcPct val="1500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②都市における成長産業等が大阪と類似（健康医療産業など）している都市</a:t>
            </a:r>
            <a:endParaRPr kumimoji="1" lang="en-US" altLang="ja-JP" sz="1600" dirty="0" smtClean="0">
              <a:latin typeface="Meiryo UI" panose="020B0604030504040204" pitchFamily="50" charset="-128"/>
              <a:ea typeface="Meiryo UI" panose="020B0604030504040204" pitchFamily="50" charset="-128"/>
            </a:endParaRPr>
          </a:p>
          <a:p>
            <a:pPr>
              <a:lnSpc>
                <a:spcPct val="1500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③寛容性・多様性に富み、生活の質が高く世界から多くの人が集まる都市</a:t>
            </a:r>
            <a:endParaRPr kumimoji="1" lang="en-US" altLang="ja-JP" sz="1600" dirty="0" smtClean="0">
              <a:latin typeface="Meiryo UI" panose="020B0604030504040204" pitchFamily="50" charset="-128"/>
              <a:ea typeface="Meiryo UI" panose="020B0604030504040204" pitchFamily="50" charset="-128"/>
            </a:endParaRPr>
          </a:p>
        </p:txBody>
      </p:sp>
      <p:sp>
        <p:nvSpPr>
          <p:cNvPr id="2" name="二等辺三角形 1"/>
          <p:cNvSpPr/>
          <p:nvPr/>
        </p:nvSpPr>
        <p:spPr>
          <a:xfrm flipV="1">
            <a:off x="2974041" y="4145960"/>
            <a:ext cx="3957917" cy="2872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045506" y="4791541"/>
            <a:ext cx="2219885" cy="73528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コペンハーゲン</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（②、</a:t>
            </a:r>
            <a:r>
              <a:rPr kumimoji="1" lang="ja-JP" altLang="en-US" sz="1600" b="1" dirty="0">
                <a:solidFill>
                  <a:schemeClr val="bg1"/>
                </a:solidFill>
                <a:latin typeface="Meiryo UI" panose="020B0604030504040204" pitchFamily="50" charset="-128"/>
                <a:ea typeface="Meiryo UI" panose="020B0604030504040204" pitchFamily="50" charset="-128"/>
              </a:rPr>
              <a:t>③</a:t>
            </a:r>
            <a:r>
              <a:rPr kumimoji="1" lang="ja-JP" altLang="en-US" sz="1600" b="1" dirty="0" smtClean="0">
                <a:solidFill>
                  <a:schemeClr val="bg1"/>
                </a:solidFill>
                <a:latin typeface="Meiryo UI" panose="020B0604030504040204" pitchFamily="50" charset="-128"/>
                <a:ea typeface="Meiryo UI" panose="020B0604030504040204" pitchFamily="50" charset="-128"/>
              </a:rPr>
              <a:t>）</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0" name="角丸四角形 9"/>
          <p:cNvSpPr/>
          <p:nvPr/>
        </p:nvSpPr>
        <p:spPr>
          <a:xfrm>
            <a:off x="3808878" y="4767076"/>
            <a:ext cx="2219885" cy="74400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シアトル</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（①、③）</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3" name="角丸四角形 12"/>
          <p:cNvSpPr/>
          <p:nvPr/>
        </p:nvSpPr>
        <p:spPr>
          <a:xfrm>
            <a:off x="6572250" y="4785053"/>
            <a:ext cx="2219885" cy="73705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バルセロナ</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（①、③）</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4" name="角丸四角形 13"/>
          <p:cNvSpPr/>
          <p:nvPr/>
        </p:nvSpPr>
        <p:spPr>
          <a:xfrm>
            <a:off x="6572250" y="5721919"/>
            <a:ext cx="2219885" cy="72480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ポートランド</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（①、③）</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6" name="角丸四角形 15"/>
          <p:cNvSpPr/>
          <p:nvPr/>
        </p:nvSpPr>
        <p:spPr>
          <a:xfrm>
            <a:off x="3808879" y="5721919"/>
            <a:ext cx="2219885" cy="6934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マンチェスター</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（①、②）</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7" name="角丸四角形 16"/>
          <p:cNvSpPr/>
          <p:nvPr/>
        </p:nvSpPr>
        <p:spPr>
          <a:xfrm>
            <a:off x="1045508" y="5746656"/>
            <a:ext cx="2219885" cy="6934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ピッツバーグ</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solidFill>
                <a:latin typeface="Meiryo UI" panose="020B0604030504040204" pitchFamily="50" charset="-128"/>
                <a:ea typeface="Meiryo UI" panose="020B0604030504040204" pitchFamily="50" charset="-128"/>
              </a:rPr>
              <a:t>（①、②）</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154</a:t>
            </a:r>
          </a:p>
        </p:txBody>
      </p:sp>
    </p:spTree>
    <p:extLst>
      <p:ext uri="{BB962C8B-B14F-4D97-AF65-F5344CB8AC3E}">
        <p14:creationId xmlns:p14="http://schemas.microsoft.com/office/powerpoint/2010/main" val="419983398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85349" y="543696"/>
            <a:ext cx="2479332" cy="568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コペンハーゲン</a:t>
            </a:r>
          </a:p>
        </p:txBody>
      </p:sp>
      <p:graphicFrame>
        <p:nvGraphicFramePr>
          <p:cNvPr id="8" name="表 7"/>
          <p:cNvGraphicFramePr>
            <a:graphicFrameLocks noGrp="1"/>
          </p:cNvGraphicFramePr>
          <p:nvPr>
            <p:extLst>
              <p:ext uri="{D42A27DB-BD31-4B8C-83A1-F6EECF244321}">
                <p14:modId xmlns:p14="http://schemas.microsoft.com/office/powerpoint/2010/main" val="1566297426"/>
              </p:ext>
            </p:extLst>
          </p:nvPr>
        </p:nvGraphicFramePr>
        <p:xfrm>
          <a:off x="160635" y="1339571"/>
          <a:ext cx="3160788" cy="926964"/>
        </p:xfrm>
        <a:graphic>
          <a:graphicData uri="http://schemas.openxmlformats.org/drawingml/2006/table">
            <a:tbl>
              <a:tblPr firstRow="1" bandRow="1">
                <a:tableStyleId>{BDBED569-4797-4DF1-A0F4-6AAB3CD982D8}</a:tableStyleId>
              </a:tblPr>
              <a:tblGrid>
                <a:gridCol w="1053596">
                  <a:extLst>
                    <a:ext uri="{9D8B030D-6E8A-4147-A177-3AD203B41FA5}">
                      <a16:colId xmlns:a16="http://schemas.microsoft.com/office/drawing/2014/main" val="334839310"/>
                    </a:ext>
                  </a:extLst>
                </a:gridCol>
                <a:gridCol w="1053596">
                  <a:extLst>
                    <a:ext uri="{9D8B030D-6E8A-4147-A177-3AD203B41FA5}">
                      <a16:colId xmlns:a16="http://schemas.microsoft.com/office/drawing/2014/main" val="713728825"/>
                    </a:ext>
                  </a:extLst>
                </a:gridCol>
                <a:gridCol w="1053596">
                  <a:extLst>
                    <a:ext uri="{9D8B030D-6E8A-4147-A177-3AD203B41FA5}">
                      <a16:colId xmlns:a16="http://schemas.microsoft.com/office/drawing/2014/main" val="977820794"/>
                    </a:ext>
                  </a:extLst>
                </a:gridCol>
              </a:tblGrid>
              <a:tr h="308988">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人口</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331811"/>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市域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56</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88</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3604235"/>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都市圏域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195</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err="1" smtClean="0">
                          <a:latin typeface="Meiryo UI" panose="020B0604030504040204" pitchFamily="50" charset="-128"/>
                          <a:ea typeface="Meiryo UI" panose="020B0604030504040204" pitchFamily="50" charset="-128"/>
                        </a:rPr>
                        <a:t>ー</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37214063"/>
                  </a:ext>
                </a:extLst>
              </a:tr>
            </a:tbl>
          </a:graphicData>
        </a:graphic>
      </p:graphicFrame>
      <p:sp>
        <p:nvSpPr>
          <p:cNvPr id="10" name="正方形/長方形 9"/>
          <p:cNvSpPr/>
          <p:nvPr/>
        </p:nvSpPr>
        <p:spPr>
          <a:xfrm>
            <a:off x="185349" y="2627956"/>
            <a:ext cx="9576489" cy="1208147"/>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人にとって「世界で一番すばらしい都市」をめざした</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人間</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中心の公共空間づくり。</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市民の環境への意識も高く、職住近接のまちづくりにより、自転車が都市交通の要。「世界一の自転車都市」</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年に世界初となる「カーボンニュートラル都市」を</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めざし、先進的なスマートシティの取組を推進。</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バイオテクノロジーの強みを活かし、近接する都市とメディコンバレーを形成。</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域内のスタートアップとの協業を促すことを目的に、海外のスタートアップ支援を充実。</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111207" y="4001404"/>
            <a:ext cx="9733008" cy="26477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r>
              <a:rPr kumimoji="1" lang="ja-JP" altLang="en-US" sz="1200" dirty="0" smtClean="0">
                <a:solidFill>
                  <a:schemeClr val="tx1"/>
                </a:solidFill>
                <a:latin typeface="Meiryo UI" panose="020B0604030504040204" pitchFamily="50" charset="-128"/>
                <a:ea typeface="Meiryo UI" panose="020B0604030504040204" pitchFamily="50" charset="-128"/>
              </a:rPr>
              <a:t>○コペンハーゲン都市圏は、</a:t>
            </a:r>
            <a:r>
              <a:rPr kumimoji="1" lang="en-US" altLang="ja-JP" sz="1200" dirty="0" smtClean="0">
                <a:solidFill>
                  <a:schemeClr val="tx1"/>
                </a:solidFill>
                <a:latin typeface="Meiryo UI" panose="020B0604030504040204" pitchFamily="50" charset="-128"/>
                <a:ea typeface="Meiryo UI" panose="020B0604030504040204" pitchFamily="50" charset="-128"/>
              </a:rPr>
              <a:t>1947</a:t>
            </a:r>
            <a:r>
              <a:rPr kumimoji="1" lang="ja-JP" altLang="en-US" sz="1200" dirty="0" smtClean="0">
                <a:solidFill>
                  <a:schemeClr val="tx1"/>
                </a:solidFill>
                <a:latin typeface="Meiryo UI" panose="020B0604030504040204" pitchFamily="50" charset="-128"/>
                <a:ea typeface="Meiryo UI" panose="020B0604030504040204" pitchFamily="50" charset="-128"/>
              </a:rPr>
              <a:t>年に策定された「フィンガープラン」をもとに、単に住宅建設などによって分散させるのではなく、職住近接等の観点から、産業、住宅建設、都市開発、環境、交通計画などの包括的な視点をもって、戦略的にまちづくりを推進。</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2009</a:t>
            </a:r>
            <a:r>
              <a:rPr kumimoji="1" lang="ja-JP" altLang="en-US" sz="1200" dirty="0" smtClean="0">
                <a:solidFill>
                  <a:schemeClr val="tx1"/>
                </a:solidFill>
                <a:latin typeface="Meiryo UI" panose="020B0604030504040204" pitchFamily="50" charset="-128"/>
                <a:ea typeface="Meiryo UI" panose="020B0604030504040204" pitchFamily="50" charset="-128"/>
              </a:rPr>
              <a:t>年に</a:t>
            </a:r>
            <a:r>
              <a:rPr kumimoji="1" lang="ja-JP" altLang="en-US" sz="1200" u="sng" dirty="0" smtClean="0">
                <a:solidFill>
                  <a:schemeClr val="tx1"/>
                </a:solidFill>
                <a:latin typeface="Meiryo UI" panose="020B0604030504040204" pitchFamily="50" charset="-128"/>
                <a:ea typeface="Meiryo UI" panose="020B0604030504040204" pitchFamily="50" charset="-128"/>
              </a:rPr>
              <a:t>「世界で一番すばらしい都市」</a:t>
            </a:r>
            <a:r>
              <a:rPr kumimoji="1" lang="ja-JP" altLang="en-US" sz="1200" dirty="0" smtClean="0">
                <a:solidFill>
                  <a:schemeClr val="tx1"/>
                </a:solidFill>
                <a:latin typeface="Meiryo UI" panose="020B0604030504040204" pitchFamily="50" charset="-128"/>
                <a:ea typeface="Meiryo UI" panose="020B0604030504040204" pitchFamily="50" charset="-128"/>
              </a:rPr>
              <a:t>になると宣言。従来からの</a:t>
            </a:r>
            <a:r>
              <a:rPr kumimoji="1" lang="ja-JP" altLang="en-US" sz="1200" u="sng" dirty="0" smtClean="0">
                <a:solidFill>
                  <a:schemeClr val="tx1"/>
                </a:solidFill>
                <a:latin typeface="Meiryo UI" panose="020B0604030504040204" pitchFamily="50" charset="-128"/>
                <a:ea typeface="Meiryo UI" panose="020B0604030504040204" pitchFamily="50" charset="-128"/>
              </a:rPr>
              <a:t>人間中心のまちづくりを推し進め、</a:t>
            </a:r>
            <a:r>
              <a:rPr kumimoji="1" lang="ja-JP" altLang="en-US" sz="1200" dirty="0" smtClean="0">
                <a:solidFill>
                  <a:schemeClr val="tx1"/>
                </a:solidFill>
                <a:latin typeface="Meiryo UI" panose="020B0604030504040204" pitchFamily="50" charset="-128"/>
                <a:ea typeface="Meiryo UI" panose="020B0604030504040204" pitchFamily="50" charset="-128"/>
              </a:rPr>
              <a:t>パブリックスペースから自動車や駐車場を減らして、市民に開放。</a:t>
            </a:r>
            <a:r>
              <a:rPr kumimoji="1" lang="en-US" altLang="ja-JP" sz="1200" dirty="0">
                <a:solidFill>
                  <a:schemeClr val="tx1"/>
                </a:solidFill>
                <a:latin typeface="Meiryo UI" panose="020B0604030504040204" pitchFamily="50" charset="-128"/>
                <a:ea typeface="Meiryo UI" panose="020B0604030504040204" pitchFamily="50" charset="-128"/>
              </a:rPr>
              <a:t>2011</a:t>
            </a:r>
            <a:r>
              <a:rPr kumimoji="1" lang="ja-JP" altLang="en-US" sz="1200" dirty="0">
                <a:solidFill>
                  <a:schemeClr val="tx1"/>
                </a:solidFill>
                <a:latin typeface="Meiryo UI" panose="020B0604030504040204" pitchFamily="50" charset="-128"/>
                <a:ea typeface="Meiryo UI" panose="020B0604030504040204" pitchFamily="50" charset="-128"/>
              </a:rPr>
              <a:t>年には</a:t>
            </a:r>
            <a:r>
              <a:rPr kumimoji="1" lang="ja-JP" altLang="en-US" sz="1200" u="sng" dirty="0">
                <a:solidFill>
                  <a:schemeClr val="tx1"/>
                </a:solidFill>
                <a:latin typeface="Meiryo UI" panose="020B0604030504040204" pitchFamily="50" charset="-128"/>
                <a:ea typeface="Meiryo UI" panose="020B0604030504040204" pitchFamily="50" charset="-128"/>
              </a:rPr>
              <a:t>「自転車にとって世界一すばらしい都市」</a:t>
            </a:r>
            <a:r>
              <a:rPr kumimoji="1" lang="ja-JP" altLang="en-US" sz="1200" dirty="0">
                <a:solidFill>
                  <a:schemeClr val="tx1"/>
                </a:solidFill>
                <a:latin typeface="Meiryo UI" panose="020B0604030504040204" pitchFamily="50" charset="-128"/>
                <a:ea typeface="Meiryo UI" panose="020B0604030504040204" pitchFamily="50" charset="-128"/>
              </a:rPr>
              <a:t>をめざして、自転車レーンが整備され、</a:t>
            </a:r>
            <a:r>
              <a:rPr kumimoji="1" lang="ja-JP" altLang="en-US" sz="1200" u="sng" dirty="0">
                <a:solidFill>
                  <a:schemeClr val="tx1"/>
                </a:solidFill>
                <a:latin typeface="Meiryo UI" panose="020B0604030504040204" pitchFamily="50" charset="-128"/>
                <a:ea typeface="Meiryo UI" panose="020B0604030504040204" pitchFamily="50" charset="-128"/>
              </a:rPr>
              <a:t>自転車の都市交通の要</a:t>
            </a:r>
            <a:r>
              <a:rPr kumimoji="1" lang="ja-JP" altLang="en-US" sz="1200" dirty="0">
                <a:solidFill>
                  <a:schemeClr val="tx1"/>
                </a:solidFill>
                <a:latin typeface="Meiryo UI" panose="020B0604030504040204" pitchFamily="50" charset="-128"/>
                <a:ea typeface="Meiryo UI" panose="020B0604030504040204" pitchFamily="50" charset="-128"/>
              </a:rPr>
              <a:t>とする</a:t>
            </a:r>
            <a:r>
              <a:rPr kumimoji="1" lang="ja-JP" altLang="en-US" sz="1200" dirty="0" smtClean="0">
                <a:solidFill>
                  <a:schemeClr val="tx1"/>
                </a:solidFill>
                <a:latin typeface="Meiryo UI" panose="020B0604030504040204" pitchFamily="50" charset="-128"/>
                <a:ea typeface="Meiryo UI" panose="020B0604030504040204" pitchFamily="50" charset="-128"/>
              </a:rPr>
              <a:t>取組みも進められている。</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r>
              <a:rPr kumimoji="1" lang="ja-JP" altLang="en-US" sz="1200" dirty="0" smtClean="0">
                <a:solidFill>
                  <a:schemeClr val="tx1"/>
                </a:solidFill>
                <a:latin typeface="Meiryo UI" panose="020B0604030504040204" pitchFamily="50" charset="-128"/>
                <a:ea typeface="Meiryo UI" panose="020B0604030504040204" pitchFamily="50" charset="-128"/>
              </a:rPr>
              <a:t>○また、</a:t>
            </a:r>
            <a:r>
              <a:rPr kumimoji="1" lang="en-US" altLang="ja-JP" sz="1200" u="sng" dirty="0" smtClean="0">
                <a:solidFill>
                  <a:schemeClr val="tx1"/>
                </a:solidFill>
                <a:latin typeface="Meiryo UI" panose="020B0604030504040204" pitchFamily="50" charset="-128"/>
                <a:ea typeface="Meiryo UI" panose="020B0604030504040204" pitchFamily="50" charset="-128"/>
              </a:rPr>
              <a:t>2025</a:t>
            </a:r>
            <a:r>
              <a:rPr kumimoji="1" lang="ja-JP" altLang="en-US" sz="1200" u="sng" dirty="0" smtClean="0">
                <a:solidFill>
                  <a:schemeClr val="tx1"/>
                </a:solidFill>
                <a:latin typeface="Meiryo UI" panose="020B0604030504040204" pitchFamily="50" charset="-128"/>
                <a:ea typeface="Meiryo UI" panose="020B0604030504040204" pitchFamily="50" charset="-128"/>
              </a:rPr>
              <a:t>年までに「世界初となるカーボンニュートラル都市」</a:t>
            </a:r>
            <a:r>
              <a:rPr kumimoji="1" lang="ja-JP" altLang="en-US" sz="1200" dirty="0" smtClean="0">
                <a:solidFill>
                  <a:schemeClr val="tx1"/>
                </a:solidFill>
                <a:latin typeface="Meiryo UI" panose="020B0604030504040204" pitchFamily="50" charset="-128"/>
                <a:ea typeface="Meiryo UI" panose="020B0604030504040204" pitchFamily="50" charset="-128"/>
              </a:rPr>
              <a:t>をめざしており、この実現に</a:t>
            </a:r>
            <a:r>
              <a:rPr kumimoji="1" lang="ja-JP" altLang="en-US" sz="1200" dirty="0">
                <a:solidFill>
                  <a:schemeClr val="tx1"/>
                </a:solidFill>
                <a:latin typeface="Meiryo UI" panose="020B0604030504040204" pitchFamily="50" charset="-128"/>
                <a:ea typeface="Meiryo UI" panose="020B0604030504040204" pitchFamily="50" charset="-128"/>
              </a:rPr>
              <a:t>向け、「エネルギー消費」、「エネルギー生産」、「モビリティ」など</a:t>
            </a:r>
            <a:r>
              <a:rPr kumimoji="1" lang="ja-JP" altLang="en-US" sz="1200" dirty="0" smtClean="0">
                <a:solidFill>
                  <a:schemeClr val="tx1"/>
                </a:solidFill>
                <a:latin typeface="Meiryo UI" panose="020B0604030504040204" pitchFamily="50" charset="-128"/>
                <a:ea typeface="Meiryo UI" panose="020B0604030504040204" pitchFamily="50" charset="-128"/>
              </a:rPr>
              <a:t>の面から、スマートシティの取組みを推進。</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93663" indent="-93663"/>
            <a:endParaRPr kumimoji="1" lang="en-US" altLang="ja-JP" sz="1200" dirty="0">
              <a:solidFill>
                <a:schemeClr val="tx1"/>
              </a:solidFill>
              <a:latin typeface="Meiryo UI" panose="020B0604030504040204" pitchFamily="50" charset="-128"/>
              <a:ea typeface="Meiryo UI" panose="020B0604030504040204" pitchFamily="50" charset="-128"/>
            </a:endParaRPr>
          </a:p>
          <a:p>
            <a:pPr marL="93663" indent="-93663"/>
            <a:r>
              <a:rPr kumimoji="1" lang="ja-JP" altLang="en-US" sz="1200" dirty="0" smtClean="0">
                <a:solidFill>
                  <a:schemeClr val="tx1"/>
                </a:solidFill>
                <a:latin typeface="Meiryo UI" panose="020B0604030504040204" pitchFamily="50" charset="-128"/>
                <a:ea typeface="Meiryo UI" panose="020B0604030504040204" pitchFamily="50" charset="-128"/>
              </a:rPr>
              <a:t>○デンマーク</a:t>
            </a:r>
            <a:r>
              <a:rPr kumimoji="1" lang="ja-JP" altLang="en-US" sz="1200" dirty="0">
                <a:solidFill>
                  <a:schemeClr val="tx1"/>
                </a:solidFill>
                <a:latin typeface="Meiryo UI" panose="020B0604030504040204" pitchFamily="50" charset="-128"/>
                <a:ea typeface="Meiryo UI" panose="020B0604030504040204" pitchFamily="50" charset="-128"/>
              </a:rPr>
              <a:t>では、工業用酵素、乳製品・発酵工業への応用技術が伝統的に強く、バイオテクノロジーの研究に力を入れて</a:t>
            </a:r>
            <a:r>
              <a:rPr kumimoji="1" lang="ja-JP" altLang="en-US" sz="1200" dirty="0" smtClean="0">
                <a:solidFill>
                  <a:schemeClr val="tx1"/>
                </a:solidFill>
                <a:latin typeface="Meiryo UI" panose="020B0604030504040204" pitchFamily="50" charset="-128"/>
                <a:ea typeface="Meiryo UI" panose="020B0604030504040204" pitchFamily="50" charset="-128"/>
              </a:rPr>
              <a:t>きた結果、</a:t>
            </a:r>
            <a:r>
              <a:rPr kumimoji="1" lang="ja-JP" altLang="en-US" sz="1200" u="sng" dirty="0">
                <a:solidFill>
                  <a:schemeClr val="tx1"/>
                </a:solidFill>
                <a:latin typeface="Meiryo UI" panose="020B0604030504040204" pitchFamily="50" charset="-128"/>
                <a:ea typeface="Meiryo UI" panose="020B0604030504040204" pitchFamily="50" charset="-128"/>
              </a:rPr>
              <a:t>バイオテクノロジー・医療技術・ヘルステック分野の産官学の</a:t>
            </a:r>
            <a:r>
              <a:rPr kumimoji="1" lang="ja-JP" altLang="en-US" sz="1200" u="sng" dirty="0" smtClean="0">
                <a:solidFill>
                  <a:schemeClr val="tx1"/>
                </a:solidFill>
                <a:latin typeface="Meiryo UI" panose="020B0604030504040204" pitchFamily="50" charset="-128"/>
                <a:ea typeface="Meiryo UI" panose="020B0604030504040204" pitchFamily="50" charset="-128"/>
              </a:rPr>
              <a:t>連携</a:t>
            </a:r>
            <a:r>
              <a:rPr kumimoji="1" lang="ja-JP" altLang="en-US" sz="1200" dirty="0" smtClean="0">
                <a:solidFill>
                  <a:schemeClr val="tx1"/>
                </a:solidFill>
                <a:latin typeface="Meiryo UI" panose="020B0604030504040204" pitchFamily="50" charset="-128"/>
                <a:ea typeface="Meiryo UI" panose="020B0604030504040204" pitchFamily="50" charset="-128"/>
              </a:rPr>
              <a:t>が進んでいる（近隣するスウェーデン南部のスコーネ地域との間で「メディコンバレー」を形成）。</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endParaRPr kumimoji="1" lang="en-US" altLang="ja-JP" sz="1200" dirty="0">
              <a:solidFill>
                <a:schemeClr val="tx1"/>
              </a:solidFill>
              <a:latin typeface="Meiryo UI" panose="020B0604030504040204" pitchFamily="50" charset="-128"/>
              <a:ea typeface="Meiryo UI" panose="020B0604030504040204" pitchFamily="50" charset="-128"/>
            </a:endParaRPr>
          </a:p>
          <a:p>
            <a:pPr marL="93663" indent="-93663"/>
            <a:r>
              <a:rPr kumimoji="1" lang="ja-JP" altLang="en-US" sz="1200" dirty="0" smtClean="0">
                <a:solidFill>
                  <a:schemeClr val="tx1"/>
                </a:solidFill>
                <a:latin typeface="Meiryo UI" panose="020B0604030504040204" pitchFamily="50" charset="-128"/>
                <a:ea typeface="Meiryo UI" panose="020B0604030504040204" pitchFamily="50" charset="-128"/>
              </a:rPr>
              <a:t>○市の外郭組織であるコペンハーゲン投資局は、海外の技術スタートアップの支援を積極的に行い、</a:t>
            </a:r>
            <a:r>
              <a:rPr kumimoji="1" lang="ja-JP" altLang="en-US" sz="1200" u="sng" dirty="0" smtClean="0">
                <a:solidFill>
                  <a:schemeClr val="tx1"/>
                </a:solidFill>
                <a:latin typeface="Meiryo UI" panose="020B0604030504040204" pitchFamily="50" charset="-128"/>
                <a:ea typeface="Meiryo UI" panose="020B0604030504040204" pitchFamily="50" charset="-128"/>
              </a:rPr>
              <a:t>コペンハーゲンのスタートアップと協業させる形で投資誘致とイノベーションを同時に実現</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447528" y="6628573"/>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8531" y="496735"/>
            <a:ext cx="2118360" cy="1988820"/>
          </a:xfrm>
          <a:prstGeom prst="rect">
            <a:avLst/>
          </a:prstGeom>
        </p:spPr>
      </p:pic>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155</a:t>
            </a:r>
          </a:p>
        </p:txBody>
      </p:sp>
    </p:spTree>
    <p:extLst>
      <p:ext uri="{BB962C8B-B14F-4D97-AF65-F5344CB8AC3E}">
        <p14:creationId xmlns:p14="http://schemas.microsoft.com/office/powerpoint/2010/main" val="14679133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85349" y="543696"/>
            <a:ext cx="2479332" cy="568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シアトル</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102910066"/>
              </p:ext>
            </p:extLst>
          </p:nvPr>
        </p:nvGraphicFramePr>
        <p:xfrm>
          <a:off x="160632" y="1339571"/>
          <a:ext cx="3564203" cy="926964"/>
        </p:xfrm>
        <a:graphic>
          <a:graphicData uri="http://schemas.openxmlformats.org/drawingml/2006/table">
            <a:tbl>
              <a:tblPr firstRow="1" bandRow="1">
                <a:tableStyleId>{BDBED569-4797-4DF1-A0F4-6AAB3CD982D8}</a:tableStyleId>
              </a:tblPr>
              <a:tblGrid>
                <a:gridCol w="1188068">
                  <a:extLst>
                    <a:ext uri="{9D8B030D-6E8A-4147-A177-3AD203B41FA5}">
                      <a16:colId xmlns:a16="http://schemas.microsoft.com/office/drawing/2014/main" val="334839310"/>
                    </a:ext>
                  </a:extLst>
                </a:gridCol>
                <a:gridCol w="1091304">
                  <a:extLst>
                    <a:ext uri="{9D8B030D-6E8A-4147-A177-3AD203B41FA5}">
                      <a16:colId xmlns:a16="http://schemas.microsoft.com/office/drawing/2014/main" val="713728825"/>
                    </a:ext>
                  </a:extLst>
                </a:gridCol>
                <a:gridCol w="1284831">
                  <a:extLst>
                    <a:ext uri="{9D8B030D-6E8A-4147-A177-3AD203B41FA5}">
                      <a16:colId xmlns:a16="http://schemas.microsoft.com/office/drawing/2014/main" val="977820794"/>
                    </a:ext>
                  </a:extLst>
                </a:gridCol>
              </a:tblGrid>
              <a:tr h="308988">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人口</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331811"/>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市域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63</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369</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3604235"/>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都市圏域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390</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21,000</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37214063"/>
                  </a:ext>
                </a:extLst>
              </a:tr>
            </a:tbl>
          </a:graphicData>
        </a:graphic>
      </p:graphicFrame>
      <p:sp>
        <p:nvSpPr>
          <p:cNvPr id="10" name="正方形/長方形 9"/>
          <p:cNvSpPr/>
          <p:nvPr/>
        </p:nvSpPr>
        <p:spPr>
          <a:xfrm>
            <a:off x="185349" y="2541964"/>
            <a:ext cx="9576489" cy="1208845"/>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産業構造の転換に成功し続けてきた都市（港町 ➡ 造船 ➡ 航空宇宙 ➡ ソフトウェア）</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アメリカを代表する主要テクノロジー・イノベーションハブ都市。</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テクノロジー関係の企業、人材が集積（ボーイング、</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Microsoft</a:t>
            </a:r>
            <a:r>
              <a:rPr kumimoji="1" lang="ja-JP" altLang="en-US" sz="1400" dirty="0" err="1"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Amazon</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ほか）</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革新的なテクノロジー企業によ</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り</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多数の雇用を確保。</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スタートアップを支えるエコシステムを確立。</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111207" y="3941806"/>
            <a:ext cx="9733008" cy="26545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Microsoft</a:t>
            </a:r>
            <a:r>
              <a:rPr kumimoji="1" lang="ja-JP" altLang="en-US" sz="1200" dirty="0" smtClean="0">
                <a:solidFill>
                  <a:schemeClr val="tx1"/>
                </a:solidFill>
                <a:latin typeface="Meiryo UI" panose="020B0604030504040204" pitchFamily="50" charset="-128"/>
                <a:ea typeface="Meiryo UI" panose="020B0604030504040204" pitchFamily="50" charset="-128"/>
              </a:rPr>
              <a:t>社や</a:t>
            </a:r>
            <a:r>
              <a:rPr kumimoji="1" lang="en-US" altLang="ja-JP" sz="1200" dirty="0" smtClean="0">
                <a:solidFill>
                  <a:schemeClr val="tx1"/>
                </a:solidFill>
                <a:latin typeface="Meiryo UI" panose="020B0604030504040204" pitchFamily="50" charset="-128"/>
                <a:ea typeface="Meiryo UI" panose="020B0604030504040204" pitchFamily="50" charset="-128"/>
              </a:rPr>
              <a:t>Amazon</a:t>
            </a:r>
            <a:r>
              <a:rPr kumimoji="1" lang="ja-JP" altLang="en-US" sz="1200" dirty="0" smtClean="0">
                <a:solidFill>
                  <a:schemeClr val="tx1"/>
                </a:solidFill>
                <a:latin typeface="Meiryo UI" panose="020B0604030504040204" pitchFamily="50" charset="-128"/>
                <a:ea typeface="Meiryo UI" panose="020B0604030504040204" pitchFamily="50" charset="-128"/>
              </a:rPr>
              <a:t>社など大手テクノロジー企業が本社を置くシアトルは、かねてからアメリカ国内でソフトウェアエンジニアに対する需要の高い都市の１つ</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だったが、</a:t>
            </a:r>
            <a:r>
              <a:rPr kumimoji="1" lang="en-US" altLang="ja-JP" sz="1200" dirty="0" smtClean="0">
                <a:solidFill>
                  <a:schemeClr val="tx1"/>
                </a:solidFill>
                <a:latin typeface="Meiryo UI" panose="020B0604030504040204" pitchFamily="50" charset="-128"/>
                <a:ea typeface="Meiryo UI" panose="020B0604030504040204" pitchFamily="50" charset="-128"/>
              </a:rPr>
              <a:t>Google</a:t>
            </a:r>
            <a:r>
              <a:rPr kumimoji="1" lang="ja-JP" altLang="en-US" sz="1200" dirty="0" smtClean="0">
                <a:solidFill>
                  <a:schemeClr val="tx1"/>
                </a:solidFill>
                <a:latin typeface="Meiryo UI" panose="020B0604030504040204" pitchFamily="50" charset="-128"/>
                <a:ea typeface="Meiryo UI" panose="020B0604030504040204" pitchFamily="50" charset="-128"/>
              </a:rPr>
              <a:t>社や</a:t>
            </a:r>
            <a:r>
              <a:rPr kumimoji="1" lang="en-US" altLang="ja-JP" sz="1200" dirty="0" smtClean="0">
                <a:solidFill>
                  <a:schemeClr val="tx1"/>
                </a:solidFill>
                <a:latin typeface="Meiryo UI" panose="020B0604030504040204" pitchFamily="50" charset="-128"/>
                <a:ea typeface="Meiryo UI" panose="020B0604030504040204" pitchFamily="50" charset="-128"/>
              </a:rPr>
              <a:t>Facebook</a:t>
            </a:r>
            <a:r>
              <a:rPr kumimoji="1" lang="ja-JP" altLang="en-US" sz="1200" dirty="0" smtClean="0">
                <a:solidFill>
                  <a:schemeClr val="tx1"/>
                </a:solidFill>
                <a:latin typeface="Meiryo UI" panose="020B0604030504040204" pitchFamily="50" charset="-128"/>
                <a:ea typeface="Meiryo UI" panose="020B0604030504040204" pitchFamily="50" charset="-128"/>
              </a:rPr>
              <a:t>社などシリコンバレーに本社を置く企業も</a:t>
            </a:r>
            <a:r>
              <a:rPr kumimoji="1" lang="ja-JP" altLang="en-US" sz="1200" u="sng" dirty="0" smtClean="0">
                <a:solidFill>
                  <a:schemeClr val="tx1"/>
                </a:solidFill>
                <a:latin typeface="Meiryo UI" panose="020B0604030504040204" pitchFamily="50" charset="-128"/>
                <a:ea typeface="Meiryo UI" panose="020B0604030504040204" pitchFamily="50" charset="-128"/>
              </a:rPr>
              <a:t>優秀なソフトウェア人材の確保を狙いシアトルにサテライトオフィスを設置</a:t>
            </a:r>
            <a:r>
              <a:rPr kumimoji="1" lang="ja-JP" altLang="en-US" sz="1200" dirty="0" smtClean="0">
                <a:solidFill>
                  <a:schemeClr val="tx1"/>
                </a:solidFill>
                <a:latin typeface="Meiryo UI" panose="020B0604030504040204" pitchFamily="50" charset="-128"/>
                <a:ea typeface="Meiryo UI" panose="020B0604030504040204" pitchFamily="50" charset="-128"/>
              </a:rPr>
              <a:t>・拡大。</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○サテライトオフィスの設置拠点としてシアトルが企業を惹きつける背景は、</a:t>
            </a:r>
            <a:r>
              <a:rPr kumimoji="1" lang="ja-JP" altLang="en-US" sz="1200" u="sng" dirty="0" smtClean="0">
                <a:solidFill>
                  <a:schemeClr val="tx1"/>
                </a:solidFill>
                <a:latin typeface="Meiryo UI" panose="020B0604030504040204" pitchFamily="50" charset="-128"/>
                <a:ea typeface="Meiryo UI" panose="020B0604030504040204" pitchFamily="50" charset="-128"/>
              </a:rPr>
              <a:t>シリコンバレーと比較して住居・生活費が割安</a:t>
            </a:r>
            <a:r>
              <a:rPr kumimoji="1" lang="ja-JP" altLang="en-US" sz="1200" dirty="0" smtClean="0">
                <a:solidFill>
                  <a:schemeClr val="tx1"/>
                </a:solidFill>
                <a:latin typeface="Meiryo UI" panose="020B0604030504040204" pitchFamily="50" charset="-128"/>
                <a:ea typeface="Meiryo UI" panose="020B0604030504040204" pitchFamily="50" charset="-128"/>
              </a:rPr>
              <a:t>であることのほか、特に</a:t>
            </a:r>
            <a:r>
              <a:rPr kumimoji="1" lang="ja-JP" altLang="en-US" sz="1200" u="sng" dirty="0" smtClean="0">
                <a:solidFill>
                  <a:schemeClr val="tx1"/>
                </a:solidFill>
                <a:latin typeface="Meiryo UI" panose="020B0604030504040204" pitchFamily="50" charset="-128"/>
                <a:ea typeface="Meiryo UI" panose="020B0604030504040204" pitchFamily="50" charset="-128"/>
              </a:rPr>
              <a:t>豊富なソフトウェア</a:t>
            </a:r>
            <a:endParaRPr kumimoji="1" lang="en-US" altLang="ja-JP" sz="1200" u="sng"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u="sng" dirty="0" smtClean="0">
                <a:solidFill>
                  <a:schemeClr val="tx1"/>
                </a:solidFill>
                <a:latin typeface="Meiryo UI" panose="020B0604030504040204" pitchFamily="50" charset="-128"/>
                <a:ea typeface="Meiryo UI" panose="020B0604030504040204" pitchFamily="50" charset="-128"/>
              </a:rPr>
              <a:t>の人材プールを有している</a:t>
            </a:r>
            <a:r>
              <a:rPr kumimoji="1" lang="ja-JP" altLang="en-US" sz="1200" dirty="0" smtClean="0">
                <a:solidFill>
                  <a:schemeClr val="tx1"/>
                </a:solidFill>
                <a:latin typeface="Meiryo UI" panose="020B0604030504040204" pitchFamily="50" charset="-128"/>
                <a:ea typeface="Meiryo UI" panose="020B0604030504040204" pitchFamily="50" charset="-128"/>
              </a:rPr>
              <a:t>ことが大きい（ソフトウェアエンジニア数９万人以上）</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ワシントン州テクノロジー産業協会調査（</a:t>
            </a:r>
            <a:r>
              <a:rPr kumimoji="1" lang="en-US" altLang="ja-JP" sz="1050" dirty="0" smtClean="0">
                <a:solidFill>
                  <a:schemeClr val="tx1"/>
                </a:solidFill>
                <a:latin typeface="Meiryo UI" panose="020B0604030504040204" pitchFamily="50" charset="-128"/>
                <a:ea typeface="Meiryo UI" panose="020B0604030504040204" pitchFamily="50" charset="-128"/>
              </a:rPr>
              <a:t>2015</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シアトルにおけるソフトウェアエンジニアの年間平均所得額は</a:t>
            </a:r>
            <a:r>
              <a:rPr kumimoji="1" lang="en-US" altLang="ja-JP" sz="1050" dirty="0" smtClean="0">
                <a:solidFill>
                  <a:schemeClr val="tx1"/>
                </a:solidFill>
                <a:latin typeface="Meiryo UI" panose="020B0604030504040204" pitchFamily="50" charset="-128"/>
                <a:ea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rPr>
              <a:t>万５千ドル。カリフォルニア州ベイエリアのソフトウェアエンジニアの平均所得より</a:t>
            </a:r>
            <a:r>
              <a:rPr kumimoji="1" lang="en-US" altLang="ja-JP" sz="1050" dirty="0" smtClean="0">
                <a:solidFill>
                  <a:schemeClr val="tx1"/>
                </a:solidFill>
                <a:latin typeface="Meiryo UI" panose="020B0604030504040204" pitchFamily="50" charset="-128"/>
                <a:ea typeface="Meiryo UI" panose="020B0604030504040204" pitchFamily="50" charset="-128"/>
              </a:rPr>
              <a:t>5%</a:t>
            </a:r>
            <a:r>
              <a:rPr kumimoji="1" lang="ja-JP" altLang="en-US" sz="1050" dirty="0" smtClean="0">
                <a:solidFill>
                  <a:schemeClr val="tx1"/>
                </a:solidFill>
                <a:latin typeface="Meiryo UI" panose="020B0604030504040204" pitchFamily="50" charset="-128"/>
                <a:ea typeface="Meiryo UI" panose="020B0604030504040204" pitchFamily="50" charset="-128"/>
              </a:rPr>
              <a:t>低いが、シアトル市での生活にかかる</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費用はサンフランシスコ市より</a:t>
            </a:r>
            <a:r>
              <a:rPr kumimoji="1" lang="en-US" altLang="ja-JP" sz="1050" dirty="0" smtClean="0">
                <a:solidFill>
                  <a:schemeClr val="tx1"/>
                </a:solidFill>
                <a:latin typeface="Meiryo UI" panose="020B0604030504040204" pitchFamily="50" charset="-128"/>
                <a:ea typeface="Meiryo UI" panose="020B0604030504040204" pitchFamily="50" charset="-128"/>
              </a:rPr>
              <a:t>25%</a:t>
            </a:r>
            <a:r>
              <a:rPr kumimoji="1" lang="ja-JP" altLang="en-US" sz="1050" dirty="0" smtClean="0">
                <a:solidFill>
                  <a:schemeClr val="tx1"/>
                </a:solidFill>
                <a:latin typeface="Meiryo UI" panose="020B0604030504040204" pitchFamily="50" charset="-128"/>
                <a:ea typeface="Meiryo UI" panose="020B0604030504040204" pitchFamily="50" charset="-128"/>
              </a:rPr>
              <a:t>低いことが明らかになっている。</a:t>
            </a:r>
            <a:r>
              <a:rPr kumimoji="1" lang="en-US" altLang="ja-JP" sz="1050" dirty="0" smtClean="0">
                <a:solidFill>
                  <a:schemeClr val="tx1"/>
                </a:solidFill>
                <a:latin typeface="Meiryo UI" panose="020B0604030504040204" pitchFamily="50" charset="-128"/>
                <a:ea typeface="Meiryo UI" panose="020B0604030504040204" pitchFamily="50" charset="-128"/>
              </a:rPr>
              <a:t>〕</a:t>
            </a:r>
          </a:p>
          <a:p>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○ソフトウェアエンジニア</a:t>
            </a:r>
            <a:r>
              <a:rPr kumimoji="1" lang="ja-JP" altLang="en-US" sz="1200" u="sng" dirty="0" smtClean="0">
                <a:solidFill>
                  <a:schemeClr val="tx1"/>
                </a:solidFill>
                <a:latin typeface="Meiryo UI" panose="020B0604030504040204" pitchFamily="50" charset="-128"/>
                <a:ea typeface="Meiryo UI" panose="020B0604030504040204" pitchFamily="50" charset="-128"/>
              </a:rPr>
              <a:t>人材の主要な育成・供給元はワシントン大学</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ja-JP" altLang="en-US" sz="1200" u="sng" dirty="0" smtClean="0">
                <a:solidFill>
                  <a:schemeClr val="tx1"/>
                </a:solidFill>
                <a:latin typeface="Meiryo UI" panose="020B0604030504040204" pitchFamily="50" charset="-128"/>
                <a:ea typeface="Meiryo UI" panose="020B0604030504040204" pitchFamily="50" charset="-128"/>
              </a:rPr>
              <a:t>同大学のコンピュータサイエンス及び工学プログラムは公立大学でありながら</a:t>
            </a:r>
            <a:r>
              <a:rPr kumimoji="1" lang="ja-JP" altLang="en-US" sz="1200" dirty="0" smtClean="0">
                <a:solidFill>
                  <a:schemeClr val="tx1"/>
                </a:solidFill>
                <a:latin typeface="Meiryo UI" panose="020B0604030504040204" pitchFamily="50" charset="-128"/>
                <a:ea typeface="Meiryo UI" panose="020B0604030504040204" pitchFamily="50" charset="-128"/>
              </a:rPr>
              <a:t>、スタンフォード</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大学にも引けをとらない</a:t>
            </a:r>
            <a:r>
              <a:rPr kumimoji="1" lang="ja-JP" altLang="en-US" sz="1200" u="sng" dirty="0" smtClean="0">
                <a:solidFill>
                  <a:schemeClr val="tx1"/>
                </a:solidFill>
                <a:latin typeface="Meiryo UI" panose="020B0604030504040204" pitchFamily="50" charset="-128"/>
                <a:ea typeface="Meiryo UI" panose="020B0604030504040204" pitchFamily="50" charset="-128"/>
              </a:rPr>
              <a:t>アメリカ国内でトップ</a:t>
            </a:r>
            <a:r>
              <a:rPr kumimoji="1" lang="en-US" altLang="ja-JP" sz="1200" u="sng" dirty="0" smtClean="0">
                <a:solidFill>
                  <a:schemeClr val="tx1"/>
                </a:solidFill>
                <a:latin typeface="Meiryo UI" panose="020B0604030504040204" pitchFamily="50" charset="-128"/>
                <a:ea typeface="Meiryo UI" panose="020B0604030504040204" pitchFamily="50" charset="-128"/>
              </a:rPr>
              <a:t>10</a:t>
            </a:r>
            <a:r>
              <a:rPr kumimoji="1" lang="ja-JP" altLang="en-US" sz="1200" u="sng" dirty="0" smtClean="0">
                <a:solidFill>
                  <a:schemeClr val="tx1"/>
                </a:solidFill>
                <a:latin typeface="Meiryo UI" panose="020B0604030504040204" pitchFamily="50" charset="-128"/>
                <a:ea typeface="Meiryo UI" panose="020B0604030504040204" pitchFamily="50" charset="-128"/>
              </a:rPr>
              <a:t>に入る教育水準</a:t>
            </a:r>
            <a:r>
              <a:rPr kumimoji="1" lang="ja-JP" altLang="en-US" sz="1200" dirty="0" smtClean="0">
                <a:solidFill>
                  <a:schemeClr val="tx1"/>
                </a:solidFill>
                <a:latin typeface="Meiryo UI" panose="020B0604030504040204" pitchFamily="50" charset="-128"/>
                <a:ea typeface="Meiryo UI" panose="020B0604030504040204" pitchFamily="50" charset="-128"/>
              </a:rPr>
              <a:t>。ただし、近年、ソフトウェア人材の需要が急激に高まっており、その対応が課題。</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○第</a:t>
            </a: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次大戦までは中継貿易の港湾都市、第</a:t>
            </a:r>
            <a:r>
              <a:rPr kumimoji="1" lang="en-US" altLang="ja-JP" sz="1200" dirty="0" smtClean="0">
                <a:solidFill>
                  <a:schemeClr val="tx1"/>
                </a:solidFill>
                <a:latin typeface="Meiryo UI" panose="020B0604030504040204" pitchFamily="50" charset="-128"/>
                <a:ea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rPr>
              <a:t>次大戦を契機に造船業都市へ。第</a:t>
            </a:r>
            <a:r>
              <a:rPr kumimoji="1" lang="en-US" altLang="ja-JP" sz="1200" dirty="0" smtClean="0">
                <a:solidFill>
                  <a:schemeClr val="tx1"/>
                </a:solidFill>
                <a:latin typeface="Meiryo UI" panose="020B0604030504040204" pitchFamily="50" charset="-128"/>
                <a:ea typeface="Meiryo UI" panose="020B0604030504040204" pitchFamily="50" charset="-128"/>
              </a:rPr>
              <a:t>2</a:t>
            </a:r>
            <a:r>
              <a:rPr kumimoji="1" lang="ja-JP" altLang="en-US" sz="1200" dirty="0" smtClean="0">
                <a:solidFill>
                  <a:schemeClr val="tx1"/>
                </a:solidFill>
                <a:latin typeface="Meiryo UI" panose="020B0604030504040204" pitchFamily="50" charset="-128"/>
                <a:ea typeface="Meiryo UI" panose="020B0604030504040204" pitchFamily="50" charset="-128"/>
              </a:rPr>
              <a:t>次大戦時にボーイング社・航空機産業が登場し航空宇宙産業都市に。</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smtClean="0">
                <a:solidFill>
                  <a:schemeClr val="tx1"/>
                </a:solidFill>
                <a:latin typeface="Meiryo UI" panose="020B0604030504040204" pitchFamily="50" charset="-128"/>
                <a:ea typeface="Meiryo UI" panose="020B0604030504040204" pitchFamily="50" charset="-128"/>
              </a:rPr>
              <a:t>1979</a:t>
            </a:r>
            <a:r>
              <a:rPr kumimoji="1" lang="ja-JP" altLang="en-US" sz="1200" dirty="0" smtClean="0">
                <a:solidFill>
                  <a:schemeClr val="tx1"/>
                </a:solidFill>
                <a:latin typeface="Meiryo UI" panose="020B0604030504040204" pitchFamily="50" charset="-128"/>
                <a:ea typeface="Meiryo UI" panose="020B0604030504040204" pitchFamily="50" charset="-128"/>
              </a:rPr>
              <a:t>年に</a:t>
            </a:r>
            <a:r>
              <a:rPr kumimoji="1" lang="en-US" altLang="ja-JP" sz="1200" dirty="0" smtClean="0">
                <a:solidFill>
                  <a:schemeClr val="tx1"/>
                </a:solidFill>
                <a:latin typeface="Meiryo UI" panose="020B0604030504040204" pitchFamily="50" charset="-128"/>
                <a:ea typeface="Meiryo UI" panose="020B0604030504040204" pitchFamily="50" charset="-128"/>
              </a:rPr>
              <a:t>Microsoft</a:t>
            </a:r>
            <a:r>
              <a:rPr kumimoji="1" lang="ja-JP" altLang="en-US" sz="1200" dirty="0" smtClean="0">
                <a:solidFill>
                  <a:schemeClr val="tx1"/>
                </a:solidFill>
                <a:latin typeface="Meiryo UI" panose="020B0604030504040204" pitchFamily="50" charset="-128"/>
                <a:ea typeface="Meiryo UI" panose="020B0604030504040204" pitchFamily="50" charset="-128"/>
              </a:rPr>
              <a:t>社によるシアトルへの本社移転後、ソフトウェア業が急激に伸び、近年は関連する</a:t>
            </a:r>
            <a:r>
              <a:rPr kumimoji="1" lang="en-US" altLang="ja-JP" sz="1200" dirty="0" smtClean="0">
                <a:solidFill>
                  <a:schemeClr val="tx1"/>
                </a:solidFill>
                <a:latin typeface="Meiryo UI" panose="020B0604030504040204" pitchFamily="50" charset="-128"/>
                <a:ea typeface="Meiryo UI" panose="020B0604030504040204" pitchFamily="50" charset="-128"/>
              </a:rPr>
              <a:t>e</a:t>
            </a:r>
            <a:r>
              <a:rPr kumimoji="1" lang="ja-JP" altLang="en-US" sz="1200" dirty="0" smtClean="0">
                <a:solidFill>
                  <a:schemeClr val="tx1"/>
                </a:solidFill>
                <a:latin typeface="Meiryo UI" panose="020B0604030504040204" pitchFamily="50" charset="-128"/>
                <a:ea typeface="Meiryo UI" panose="020B0604030504040204" pitchFamily="50" charset="-128"/>
              </a:rPr>
              <a:t>コマース事業者やスマートフォン事業者なども拠点を</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rPr>
              <a:t>設置している。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3" name="角丸四角形 12"/>
          <p:cNvSpPr/>
          <p:nvPr/>
        </p:nvSpPr>
        <p:spPr>
          <a:xfrm>
            <a:off x="7735336" y="2681416"/>
            <a:ext cx="1915292" cy="95147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Meiryo UI" panose="020B0604030504040204" pitchFamily="50" charset="-128"/>
                <a:ea typeface="Meiryo UI" panose="020B0604030504040204" pitchFamily="50" charset="-128"/>
              </a:rPr>
              <a:t>高付加価値経済に重要な</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・ハイテク</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・イノベーション</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・研究開発力　を保有</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7474607" y="6628207"/>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8400" y="524749"/>
            <a:ext cx="3451860" cy="1798320"/>
          </a:xfrm>
          <a:prstGeom prst="rect">
            <a:avLst/>
          </a:prstGeom>
        </p:spPr>
      </p:pic>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156</a:t>
            </a:r>
          </a:p>
        </p:txBody>
      </p:sp>
    </p:spTree>
    <p:extLst>
      <p:ext uri="{BB962C8B-B14F-4D97-AF65-F5344CB8AC3E}">
        <p14:creationId xmlns:p14="http://schemas.microsoft.com/office/powerpoint/2010/main" val="116790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221771" y="1049115"/>
            <a:ext cx="3634740" cy="2423160"/>
          </a:xfrm>
          <a:prstGeom prst="rect">
            <a:avLst/>
          </a:prstGeom>
        </p:spPr>
      </p:pic>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の特色（１）都市圏の</a:t>
            </a:r>
            <a:r>
              <a:rPr lang="ja-JP" altLang="en-US" sz="1800" dirty="0">
                <a:solidFill>
                  <a:schemeClr val="bg1"/>
                </a:solidFill>
                <a:latin typeface="Meiryo UI" panose="020B0604030504040204" pitchFamily="50" charset="-128"/>
                <a:ea typeface="Meiryo UI" panose="020B0604030504040204" pitchFamily="50" charset="-128"/>
              </a:rPr>
              <a:t>形成</a:t>
            </a:r>
            <a:r>
              <a:rPr lang="ja-JP" altLang="en-US" sz="1800" dirty="0" smtClean="0">
                <a:solidFill>
                  <a:schemeClr val="bg1"/>
                </a:solidFill>
                <a:latin typeface="Meiryo UI" panose="020B0604030504040204" pitchFamily="50" charset="-128"/>
                <a:ea typeface="Meiryo UI" panose="020B0604030504040204" pitchFamily="50" charset="-128"/>
              </a:rPr>
              <a:t>過程</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85060" y="529770"/>
            <a:ext cx="3409099" cy="3000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■近代（戦前・戦中）</a:t>
            </a:r>
            <a:r>
              <a:rPr lang="en-US" altLang="ja-JP" sz="1400" b="1" dirty="0" smtClean="0">
                <a:solidFill>
                  <a:schemeClr val="tx1"/>
                </a:solidFill>
                <a:latin typeface="Meiryo UI" panose="020B0604030504040204" pitchFamily="50" charset="-128"/>
                <a:ea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rPr>
              <a:t>　戦後　</a:t>
            </a:r>
            <a:r>
              <a:rPr lang="en-US" altLang="ja-JP" sz="1400" b="1" dirty="0" smtClean="0">
                <a:solidFill>
                  <a:schemeClr val="tx1"/>
                </a:solidFill>
                <a:latin typeface="Meiryo UI" panose="020B0604030504040204" pitchFamily="50" charset="-128"/>
                <a:ea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rPr>
              <a:t>　現在</a:t>
            </a:r>
            <a:endParaRPr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25" name="図 24">
            <a:extLst>
              <a:ext uri="{FF2B5EF4-FFF2-40B4-BE49-F238E27FC236}">
                <a16:creationId xmlns:a16="http://schemas.microsoft.com/office/drawing/2014/main" id="{C56DD4F9-F41D-4A53-996E-CBABECBB8D36}"/>
              </a:ext>
            </a:extLst>
          </p:cNvPr>
          <p:cNvPicPr>
            <a:picLocks noChangeAspect="1"/>
          </p:cNvPicPr>
          <p:nvPr/>
        </p:nvPicPr>
        <p:blipFill>
          <a:blip r:embed="rId3"/>
          <a:stretch>
            <a:fillRect/>
          </a:stretch>
        </p:blipFill>
        <p:spPr>
          <a:xfrm>
            <a:off x="222815" y="1460745"/>
            <a:ext cx="2044831" cy="2971822"/>
          </a:xfrm>
          <a:prstGeom prst="rect">
            <a:avLst/>
          </a:prstGeom>
        </p:spPr>
      </p:pic>
      <p:pic>
        <p:nvPicPr>
          <p:cNvPr id="26" name="図 25">
            <a:extLst>
              <a:ext uri="{FF2B5EF4-FFF2-40B4-BE49-F238E27FC236}">
                <a16:creationId xmlns:a16="http://schemas.microsoft.com/office/drawing/2014/main" id="{C56DD4F9-F41D-4A53-996E-CBABECBB8D36}"/>
              </a:ext>
            </a:extLst>
          </p:cNvPr>
          <p:cNvPicPr>
            <a:picLocks noChangeAspect="1"/>
          </p:cNvPicPr>
          <p:nvPr/>
        </p:nvPicPr>
        <p:blipFill>
          <a:blip r:embed="rId3"/>
          <a:stretch>
            <a:fillRect/>
          </a:stretch>
        </p:blipFill>
        <p:spPr>
          <a:xfrm>
            <a:off x="3145258" y="1405384"/>
            <a:ext cx="2121016" cy="3082544"/>
          </a:xfrm>
          <a:prstGeom prst="rect">
            <a:avLst/>
          </a:prstGeom>
        </p:spPr>
      </p:pic>
      <p:sp>
        <p:nvSpPr>
          <p:cNvPr id="22" name="フローチャート: 結合子 21"/>
          <p:cNvSpPr/>
          <p:nvPr/>
        </p:nvSpPr>
        <p:spPr>
          <a:xfrm>
            <a:off x="1326359" y="2633347"/>
            <a:ext cx="491808" cy="626618"/>
          </a:xfrm>
          <a:prstGeom prst="flowChartConnector">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結合子 26"/>
          <p:cNvSpPr/>
          <p:nvPr/>
        </p:nvSpPr>
        <p:spPr>
          <a:xfrm>
            <a:off x="1041991" y="2948401"/>
            <a:ext cx="322464" cy="367896"/>
          </a:xfrm>
          <a:prstGeom prst="flowChartConnector">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線吹き出し 1 (枠付き) 3"/>
          <p:cNvSpPr/>
          <p:nvPr/>
        </p:nvSpPr>
        <p:spPr>
          <a:xfrm>
            <a:off x="1284868" y="1635065"/>
            <a:ext cx="1367647" cy="465564"/>
          </a:xfrm>
          <a:prstGeom prst="borderCallout1">
            <a:avLst>
              <a:gd name="adj1" fmla="val 103251"/>
              <a:gd name="adj2" fmla="val 26652"/>
              <a:gd name="adj3" fmla="val 276934"/>
              <a:gd name="adj4" fmla="val 129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dirty="0" smtClean="0">
                <a:solidFill>
                  <a:schemeClr val="tx1"/>
                </a:solidFill>
              </a:rPr>
              <a:t>都心中心の都市づくり</a:t>
            </a:r>
            <a:endParaRPr kumimoji="1" lang="en-US" altLang="ja-JP" sz="900" b="1" dirty="0" smtClean="0">
              <a:solidFill>
                <a:schemeClr val="tx1"/>
              </a:solidFill>
            </a:endParaRPr>
          </a:p>
          <a:p>
            <a:r>
              <a:rPr kumimoji="1" lang="ja-JP" altLang="en-US" sz="900" b="1" dirty="0" smtClean="0">
                <a:solidFill>
                  <a:schemeClr val="tx1"/>
                </a:solidFill>
              </a:rPr>
              <a:t>・御堂筋</a:t>
            </a:r>
            <a:endParaRPr kumimoji="1" lang="en-US" altLang="ja-JP" sz="900" b="1" dirty="0" smtClean="0">
              <a:solidFill>
                <a:schemeClr val="tx1"/>
              </a:solidFill>
            </a:endParaRPr>
          </a:p>
          <a:p>
            <a:r>
              <a:rPr kumimoji="1" lang="ja-JP" altLang="en-US" sz="900" b="1" dirty="0" smtClean="0">
                <a:solidFill>
                  <a:schemeClr val="tx1"/>
                </a:solidFill>
              </a:rPr>
              <a:t>・地下鉄　など</a:t>
            </a:r>
            <a:endParaRPr kumimoji="1" lang="ja-JP" altLang="en-US" sz="900" b="1" dirty="0">
              <a:solidFill>
                <a:schemeClr val="tx1"/>
              </a:solidFill>
            </a:endParaRPr>
          </a:p>
        </p:txBody>
      </p:sp>
      <p:sp>
        <p:nvSpPr>
          <p:cNvPr id="28" name="線吹き出し 1 (枠付き) 27"/>
          <p:cNvSpPr/>
          <p:nvPr/>
        </p:nvSpPr>
        <p:spPr>
          <a:xfrm>
            <a:off x="95693" y="2172917"/>
            <a:ext cx="1272393" cy="528893"/>
          </a:xfrm>
          <a:prstGeom prst="borderCallout1">
            <a:avLst>
              <a:gd name="adj1" fmla="val 103251"/>
              <a:gd name="adj2" fmla="val 26652"/>
              <a:gd name="adj3" fmla="val 161105"/>
              <a:gd name="adj4" fmla="val 8131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dirty="0" smtClean="0">
                <a:solidFill>
                  <a:schemeClr val="tx1"/>
                </a:solidFill>
              </a:rPr>
              <a:t>・大阪港開港</a:t>
            </a:r>
            <a:endParaRPr kumimoji="1" lang="en-US" altLang="ja-JP" sz="900" b="1" dirty="0" smtClean="0">
              <a:solidFill>
                <a:schemeClr val="tx1"/>
              </a:solidFill>
            </a:endParaRPr>
          </a:p>
          <a:p>
            <a:pPr marL="85725" indent="-85725"/>
            <a:r>
              <a:rPr kumimoji="1" lang="ja-JP" altLang="en-US" sz="900" b="1" dirty="0" smtClean="0">
                <a:solidFill>
                  <a:schemeClr val="tx1"/>
                </a:solidFill>
              </a:rPr>
              <a:t>・繊維産業等の軽工業の集積　など</a:t>
            </a:r>
            <a:endParaRPr kumimoji="1" lang="ja-JP" altLang="en-US" sz="900" b="1" dirty="0">
              <a:solidFill>
                <a:schemeClr val="tx1"/>
              </a:solidFill>
            </a:endParaRPr>
          </a:p>
        </p:txBody>
      </p:sp>
      <p:sp>
        <p:nvSpPr>
          <p:cNvPr id="30" name="フローチャート: 結合子 29"/>
          <p:cNvSpPr/>
          <p:nvPr/>
        </p:nvSpPr>
        <p:spPr>
          <a:xfrm>
            <a:off x="4343457" y="3472275"/>
            <a:ext cx="388032" cy="366985"/>
          </a:xfrm>
          <a:prstGeom prst="flowChartConnector">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ローチャート: 結合子 30"/>
          <p:cNvSpPr/>
          <p:nvPr/>
        </p:nvSpPr>
        <p:spPr>
          <a:xfrm>
            <a:off x="4459540" y="2172918"/>
            <a:ext cx="388032" cy="366985"/>
          </a:xfrm>
          <a:prstGeom prst="flowChartConnector">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結合子 31"/>
          <p:cNvSpPr/>
          <p:nvPr/>
        </p:nvSpPr>
        <p:spPr>
          <a:xfrm rot="1490461">
            <a:off x="3920238" y="3241089"/>
            <a:ext cx="309083" cy="727042"/>
          </a:xfrm>
          <a:prstGeom prst="flowChartConnector">
            <a:avLst/>
          </a:prstGeom>
          <a:no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95693" y="1097194"/>
            <a:ext cx="1892595" cy="30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u="sng" dirty="0" smtClean="0">
                <a:solidFill>
                  <a:schemeClr val="tx1"/>
                </a:solidFill>
                <a:latin typeface="Meiryo UI" panose="020B0604030504040204" pitchFamily="50" charset="-128"/>
                <a:ea typeface="Meiryo UI" panose="020B0604030504040204" pitchFamily="50" charset="-128"/>
              </a:rPr>
              <a:t>○戦前・戦中</a:t>
            </a:r>
            <a:endParaRPr kumimoji="1" lang="ja-JP" altLang="en-US" sz="1100" b="1" u="sng"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3259468" y="1104027"/>
            <a:ext cx="1892595" cy="30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u="sng" dirty="0" smtClean="0">
                <a:solidFill>
                  <a:schemeClr val="tx1"/>
                </a:solidFill>
                <a:latin typeface="Meiryo UI" panose="020B0604030504040204" pitchFamily="50" charset="-128"/>
                <a:ea typeface="Meiryo UI" panose="020B0604030504040204" pitchFamily="50" charset="-128"/>
              </a:rPr>
              <a:t>○戦後（高度成長期）</a:t>
            </a:r>
            <a:endParaRPr kumimoji="1" lang="ja-JP" altLang="en-US" sz="1100" b="1" u="sng" dirty="0">
              <a:solidFill>
                <a:schemeClr val="tx1"/>
              </a:solidFill>
              <a:latin typeface="Meiryo UI" panose="020B0604030504040204" pitchFamily="50" charset="-128"/>
              <a:ea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254126788"/>
              </p:ext>
            </p:extLst>
          </p:nvPr>
        </p:nvGraphicFramePr>
        <p:xfrm>
          <a:off x="287073" y="4679158"/>
          <a:ext cx="2215881" cy="2057400"/>
        </p:xfrm>
        <a:graphic>
          <a:graphicData uri="http://schemas.openxmlformats.org/drawingml/2006/table">
            <a:tbl>
              <a:tblPr firstRow="1" bandRow="1">
                <a:tableStyleId>{5940675A-B579-460E-94D1-54222C63F5DA}</a:tableStyleId>
              </a:tblPr>
              <a:tblGrid>
                <a:gridCol w="652895">
                  <a:extLst>
                    <a:ext uri="{9D8B030D-6E8A-4147-A177-3AD203B41FA5}">
                      <a16:colId xmlns:a16="http://schemas.microsoft.com/office/drawing/2014/main" val="3911215039"/>
                    </a:ext>
                  </a:extLst>
                </a:gridCol>
                <a:gridCol w="781493">
                  <a:extLst>
                    <a:ext uri="{9D8B030D-6E8A-4147-A177-3AD203B41FA5}">
                      <a16:colId xmlns:a16="http://schemas.microsoft.com/office/drawing/2014/main" val="2852286798"/>
                    </a:ext>
                  </a:extLst>
                </a:gridCol>
                <a:gridCol w="781493">
                  <a:extLst>
                    <a:ext uri="{9D8B030D-6E8A-4147-A177-3AD203B41FA5}">
                      <a16:colId xmlns:a16="http://schemas.microsoft.com/office/drawing/2014/main" val="2678711337"/>
                    </a:ext>
                  </a:extLst>
                </a:gridCol>
              </a:tblGrid>
              <a:tr h="0">
                <a:tc gridSpan="3">
                  <a:txBody>
                    <a:bodyPr/>
                    <a:lstStyle/>
                    <a:p>
                      <a:r>
                        <a:rPr kumimoji="1" lang="en-US" altLang="ja-JP" sz="900" b="1" dirty="0" smtClean="0">
                          <a:solidFill>
                            <a:schemeClr val="tx1"/>
                          </a:solidFill>
                          <a:latin typeface="Meiryo UI" panose="020B0604030504040204" pitchFamily="50" charset="-128"/>
                          <a:ea typeface="Meiryo UI" panose="020B0604030504040204" pitchFamily="50" charset="-128"/>
                        </a:rPr>
                        <a:t>【</a:t>
                      </a:r>
                      <a:r>
                        <a:rPr kumimoji="1" lang="ja-JP" altLang="en-US" sz="900" b="1" dirty="0" smtClean="0">
                          <a:solidFill>
                            <a:schemeClr val="tx1"/>
                          </a:solidFill>
                          <a:latin typeface="Meiryo UI" panose="020B0604030504040204" pitchFamily="50" charset="-128"/>
                          <a:ea typeface="Meiryo UI" panose="020B0604030504040204" pitchFamily="50" charset="-128"/>
                        </a:rPr>
                        <a:t>戦前・戦中</a:t>
                      </a:r>
                      <a:r>
                        <a:rPr kumimoji="1" lang="en-US" altLang="ja-JP" sz="900" b="1" dirty="0" smtClean="0">
                          <a:solidFill>
                            <a:schemeClr val="tx1"/>
                          </a:solidFill>
                          <a:latin typeface="Meiryo UI" panose="020B0604030504040204" pitchFamily="50" charset="-128"/>
                          <a:ea typeface="Meiryo UI" panose="020B0604030504040204" pitchFamily="50" charset="-128"/>
                        </a:rPr>
                        <a:t>】</a:t>
                      </a:r>
                    </a:p>
                    <a:p>
                      <a:r>
                        <a:rPr kumimoji="1" lang="ja-JP" altLang="en-US" sz="900" b="1" dirty="0" smtClean="0">
                          <a:solidFill>
                            <a:schemeClr val="tx1"/>
                          </a:solidFill>
                          <a:latin typeface="Meiryo UI" panose="020B0604030504040204" pitchFamily="50" charset="-128"/>
                          <a:ea typeface="Meiryo UI" panose="020B0604030504040204" pitchFamily="50" charset="-128"/>
                        </a:rPr>
                        <a:t>〇都心集中の時代→戦時統制の時代</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・商工業の発展（商業、軽工業）</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・経済統制の強化、軍需の拡大</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・大阪市への産業、人口の集中</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55802314"/>
                  </a:ext>
                </a:extLst>
              </a:tr>
              <a:tr h="0">
                <a:tc gridSpan="3">
                  <a:txBody>
                    <a:bodyPr/>
                    <a:lstStyle/>
                    <a:p>
                      <a:r>
                        <a:rPr kumimoji="1" lang="ja-JP" altLang="en-US" sz="900" b="1" dirty="0" smtClean="0">
                          <a:solidFill>
                            <a:schemeClr val="tx1"/>
                          </a:solidFill>
                          <a:latin typeface="Meiryo UI" panose="020B0604030504040204" pitchFamily="50" charset="-128"/>
                          <a:ea typeface="Meiryo UI" panose="020B0604030504040204" pitchFamily="50" charset="-128"/>
                        </a:rPr>
                        <a:t>（人口）</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1738994"/>
                  </a:ext>
                </a:extLst>
              </a:tr>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年代</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1920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1940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28644894"/>
                  </a:ext>
                </a:extLst>
              </a:tr>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大阪市</a:t>
                      </a:r>
                      <a:r>
                        <a:rPr kumimoji="1" lang="en-US" altLang="ja-JP" sz="900" dirty="0" smtClean="0">
                          <a:solidFill>
                            <a:schemeClr val="tx1"/>
                          </a:solidFill>
                          <a:latin typeface="Meiryo UI" panose="020B0604030504040204" pitchFamily="50" charset="-128"/>
                          <a:ea typeface="Meiryo UI" panose="020B0604030504040204" pitchFamily="50" charset="-128"/>
                        </a:rPr>
                        <a:t>A</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125</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325</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69189036"/>
                  </a:ext>
                </a:extLst>
              </a:tr>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大阪府</a:t>
                      </a:r>
                      <a:r>
                        <a:rPr kumimoji="1" lang="en-US" altLang="ja-JP" sz="900" dirty="0" smtClean="0">
                          <a:solidFill>
                            <a:schemeClr val="tx1"/>
                          </a:solidFill>
                          <a:latin typeface="Meiryo UI" panose="020B0604030504040204" pitchFamily="50" charset="-128"/>
                          <a:ea typeface="Meiryo UI" panose="020B0604030504040204" pitchFamily="50" charset="-128"/>
                        </a:rPr>
                        <a:t>B</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259</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479</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77809664"/>
                  </a:ext>
                </a:extLst>
              </a:tr>
              <a:tr h="0">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A/B</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48.3%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67.8%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69933605"/>
                  </a:ext>
                </a:extLst>
              </a:tr>
            </a:tbl>
          </a:graphicData>
        </a:graphic>
      </p:graphicFrame>
      <p:sp>
        <p:nvSpPr>
          <p:cNvPr id="36" name="線吹き出し 1 (枠付き) 35"/>
          <p:cNvSpPr/>
          <p:nvPr/>
        </p:nvSpPr>
        <p:spPr>
          <a:xfrm>
            <a:off x="4668366" y="1341180"/>
            <a:ext cx="1367647" cy="409341"/>
          </a:xfrm>
          <a:prstGeom prst="borderCallout1">
            <a:avLst>
              <a:gd name="adj1" fmla="val 103251"/>
              <a:gd name="adj2" fmla="val 26652"/>
              <a:gd name="adj3" fmla="val 242677"/>
              <a:gd name="adj4" fmla="val -1034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dirty="0" smtClean="0">
                <a:solidFill>
                  <a:schemeClr val="tx1"/>
                </a:solidFill>
              </a:rPr>
              <a:t>人口増加に伴う</a:t>
            </a:r>
            <a:r>
              <a:rPr kumimoji="1" lang="en-US" altLang="ja-JP" sz="900" b="1" dirty="0" smtClean="0">
                <a:solidFill>
                  <a:schemeClr val="tx1"/>
                </a:solidFill>
              </a:rPr>
              <a:t>NT</a:t>
            </a:r>
            <a:r>
              <a:rPr kumimoji="1" lang="ja-JP" altLang="en-US" sz="900" b="1" dirty="0" smtClean="0">
                <a:solidFill>
                  <a:schemeClr val="tx1"/>
                </a:solidFill>
              </a:rPr>
              <a:t>開発</a:t>
            </a:r>
            <a:endParaRPr kumimoji="1" lang="en-US" altLang="ja-JP" sz="900" b="1" dirty="0" smtClean="0">
              <a:solidFill>
                <a:schemeClr val="tx1"/>
              </a:solidFill>
            </a:endParaRPr>
          </a:p>
          <a:p>
            <a:r>
              <a:rPr kumimoji="1" lang="ja-JP" altLang="en-US" sz="900" b="1" dirty="0" smtClean="0">
                <a:solidFill>
                  <a:schemeClr val="tx1"/>
                </a:solidFill>
              </a:rPr>
              <a:t>・千里</a:t>
            </a:r>
            <a:r>
              <a:rPr kumimoji="1" lang="en-US" altLang="ja-JP" sz="900" b="1" dirty="0" smtClean="0">
                <a:solidFill>
                  <a:schemeClr val="tx1"/>
                </a:solidFill>
              </a:rPr>
              <a:t>NT</a:t>
            </a:r>
            <a:r>
              <a:rPr kumimoji="1" lang="ja-JP" altLang="en-US" sz="900" b="1" dirty="0" err="1" smtClean="0">
                <a:solidFill>
                  <a:schemeClr val="tx1"/>
                </a:solidFill>
              </a:rPr>
              <a:t>、</a:t>
            </a:r>
            <a:r>
              <a:rPr kumimoji="1" lang="ja-JP" altLang="en-US" sz="900" b="1" dirty="0" smtClean="0">
                <a:solidFill>
                  <a:schemeClr val="tx1"/>
                </a:solidFill>
              </a:rPr>
              <a:t>泉北</a:t>
            </a:r>
            <a:r>
              <a:rPr kumimoji="1" lang="en-US" altLang="ja-JP" sz="900" b="1" dirty="0" smtClean="0">
                <a:solidFill>
                  <a:schemeClr val="tx1"/>
                </a:solidFill>
              </a:rPr>
              <a:t>NT</a:t>
            </a:r>
            <a:endParaRPr kumimoji="1" lang="ja-JP" altLang="en-US" sz="900" b="1" dirty="0">
              <a:solidFill>
                <a:schemeClr val="tx1"/>
              </a:solidFill>
            </a:endParaRPr>
          </a:p>
        </p:txBody>
      </p:sp>
      <p:cxnSp>
        <p:nvCxnSpPr>
          <p:cNvPr id="10" name="直線コネクタ 9"/>
          <p:cNvCxnSpPr/>
          <p:nvPr/>
        </p:nvCxnSpPr>
        <p:spPr>
          <a:xfrm flipH="1">
            <a:off x="4539338" y="1750522"/>
            <a:ext cx="501570" cy="1838053"/>
          </a:xfrm>
          <a:prstGeom prst="line">
            <a:avLst/>
          </a:prstGeom>
        </p:spPr>
        <p:style>
          <a:lnRef idx="1">
            <a:schemeClr val="accent1"/>
          </a:lnRef>
          <a:fillRef idx="0">
            <a:schemeClr val="accent1"/>
          </a:fillRef>
          <a:effectRef idx="0">
            <a:schemeClr val="accent1"/>
          </a:effectRef>
          <a:fontRef idx="minor">
            <a:schemeClr val="tx1"/>
          </a:fontRef>
        </p:style>
      </p:cxnSp>
      <p:sp>
        <p:nvSpPr>
          <p:cNvPr id="38" name="線吹き出し 1 (枠付き) 37"/>
          <p:cNvSpPr/>
          <p:nvPr/>
        </p:nvSpPr>
        <p:spPr>
          <a:xfrm>
            <a:off x="3071428" y="2319310"/>
            <a:ext cx="1272393" cy="735766"/>
          </a:xfrm>
          <a:prstGeom prst="borderCallout1">
            <a:avLst>
              <a:gd name="adj1" fmla="val 91690"/>
              <a:gd name="adj2" fmla="val 64255"/>
              <a:gd name="adj3" fmla="val 127867"/>
              <a:gd name="adj4" fmla="val 762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900" b="1" dirty="0" smtClean="0">
                <a:solidFill>
                  <a:schemeClr val="tx1"/>
                </a:solidFill>
              </a:rPr>
              <a:t>素材型重化学工業への構造転換</a:t>
            </a:r>
            <a:endParaRPr kumimoji="1" lang="en-US" altLang="ja-JP" sz="900" b="1" dirty="0" smtClean="0">
              <a:solidFill>
                <a:schemeClr val="tx1"/>
              </a:solidFill>
            </a:endParaRPr>
          </a:p>
          <a:p>
            <a:pPr marL="85725" indent="-85725"/>
            <a:r>
              <a:rPr kumimoji="1" lang="ja-JP" altLang="en-US" sz="900" b="1" dirty="0" smtClean="0">
                <a:solidFill>
                  <a:schemeClr val="tx1"/>
                </a:solidFill>
              </a:rPr>
              <a:t>・堺泉北臨海工業地域の開発</a:t>
            </a:r>
            <a:endParaRPr kumimoji="1" lang="ja-JP" altLang="en-US" sz="900" b="1" dirty="0">
              <a:solidFill>
                <a:schemeClr val="tx1"/>
              </a:solidFill>
            </a:endParaRPr>
          </a:p>
        </p:txBody>
      </p:sp>
      <p:sp>
        <p:nvSpPr>
          <p:cNvPr id="39" name="正方形/長方形 38"/>
          <p:cNvSpPr/>
          <p:nvPr/>
        </p:nvSpPr>
        <p:spPr>
          <a:xfrm>
            <a:off x="6229349" y="1049556"/>
            <a:ext cx="1892595" cy="30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u="sng" dirty="0" smtClean="0">
                <a:solidFill>
                  <a:schemeClr val="tx1"/>
                </a:solidFill>
                <a:latin typeface="Meiryo UI" panose="020B0604030504040204" pitchFamily="50" charset="-128"/>
                <a:ea typeface="Meiryo UI" panose="020B0604030504040204" pitchFamily="50" charset="-128"/>
              </a:rPr>
              <a:t>○</a:t>
            </a:r>
            <a:r>
              <a:rPr kumimoji="1" lang="ja-JP" altLang="en-US" sz="1100" b="1" u="sng" dirty="0">
                <a:solidFill>
                  <a:schemeClr val="tx1"/>
                </a:solidFill>
                <a:latin typeface="Meiryo UI" panose="020B0604030504040204" pitchFamily="50" charset="-128"/>
                <a:ea typeface="Meiryo UI" panose="020B0604030504040204" pitchFamily="50" charset="-128"/>
              </a:rPr>
              <a:t>現在</a:t>
            </a:r>
          </a:p>
        </p:txBody>
      </p:sp>
      <p:graphicFrame>
        <p:nvGraphicFramePr>
          <p:cNvPr id="40" name="表 39"/>
          <p:cNvGraphicFramePr>
            <a:graphicFrameLocks noGrp="1"/>
          </p:cNvGraphicFramePr>
          <p:nvPr>
            <p:extLst>
              <p:ext uri="{D42A27DB-BD31-4B8C-83A1-F6EECF244321}">
                <p14:modId xmlns:p14="http://schemas.microsoft.com/office/powerpoint/2010/main" val="3239855967"/>
              </p:ext>
            </p:extLst>
          </p:nvPr>
        </p:nvGraphicFramePr>
        <p:xfrm>
          <a:off x="3351599" y="4667084"/>
          <a:ext cx="2215881" cy="2057400"/>
        </p:xfrm>
        <a:graphic>
          <a:graphicData uri="http://schemas.openxmlformats.org/drawingml/2006/table">
            <a:tbl>
              <a:tblPr firstRow="1" bandRow="1">
                <a:tableStyleId>{5940675A-B579-460E-94D1-54222C63F5DA}</a:tableStyleId>
              </a:tblPr>
              <a:tblGrid>
                <a:gridCol w="652895">
                  <a:extLst>
                    <a:ext uri="{9D8B030D-6E8A-4147-A177-3AD203B41FA5}">
                      <a16:colId xmlns:a16="http://schemas.microsoft.com/office/drawing/2014/main" val="3911215039"/>
                    </a:ext>
                  </a:extLst>
                </a:gridCol>
                <a:gridCol w="781493">
                  <a:extLst>
                    <a:ext uri="{9D8B030D-6E8A-4147-A177-3AD203B41FA5}">
                      <a16:colId xmlns:a16="http://schemas.microsoft.com/office/drawing/2014/main" val="2852286798"/>
                    </a:ext>
                  </a:extLst>
                </a:gridCol>
                <a:gridCol w="781493">
                  <a:extLst>
                    <a:ext uri="{9D8B030D-6E8A-4147-A177-3AD203B41FA5}">
                      <a16:colId xmlns:a16="http://schemas.microsoft.com/office/drawing/2014/main" val="2678711337"/>
                    </a:ext>
                  </a:extLst>
                </a:gridCol>
              </a:tblGrid>
              <a:tr h="0">
                <a:tc gridSpan="3">
                  <a:txBody>
                    <a:bodyPr/>
                    <a:lstStyle/>
                    <a:p>
                      <a:r>
                        <a:rPr kumimoji="1" lang="en-US" altLang="ja-JP" sz="900" b="1" dirty="0" smtClean="0">
                          <a:solidFill>
                            <a:schemeClr val="tx1"/>
                          </a:solidFill>
                          <a:latin typeface="Meiryo UI" panose="020B0604030504040204" pitchFamily="50" charset="-128"/>
                          <a:ea typeface="Meiryo UI" panose="020B0604030504040204" pitchFamily="50" charset="-128"/>
                        </a:rPr>
                        <a:t>【</a:t>
                      </a:r>
                      <a:r>
                        <a:rPr kumimoji="1" lang="ja-JP" altLang="en-US" sz="900" b="1" dirty="0" smtClean="0">
                          <a:solidFill>
                            <a:schemeClr val="tx1"/>
                          </a:solidFill>
                          <a:latin typeface="Meiryo UI" panose="020B0604030504040204" pitchFamily="50" charset="-128"/>
                          <a:ea typeface="Meiryo UI" panose="020B0604030504040204" pitchFamily="50" charset="-128"/>
                        </a:rPr>
                        <a:t>戦後</a:t>
                      </a:r>
                      <a:r>
                        <a:rPr kumimoji="1" lang="en-US" altLang="ja-JP" sz="900" b="1" dirty="0" smtClean="0">
                          <a:solidFill>
                            <a:schemeClr val="tx1"/>
                          </a:solidFill>
                          <a:latin typeface="Meiryo UI" panose="020B0604030504040204" pitchFamily="50" charset="-128"/>
                          <a:ea typeface="Meiryo UI" panose="020B0604030504040204" pitchFamily="50" charset="-128"/>
                        </a:rPr>
                        <a:t>】</a:t>
                      </a:r>
                    </a:p>
                    <a:p>
                      <a:r>
                        <a:rPr kumimoji="1" lang="ja-JP" altLang="en-US" sz="900" b="1" dirty="0" smtClean="0">
                          <a:solidFill>
                            <a:schemeClr val="tx1"/>
                          </a:solidFill>
                          <a:latin typeface="Meiryo UI" panose="020B0604030504040204" pitchFamily="50" charset="-128"/>
                          <a:ea typeface="Meiryo UI" panose="020B0604030504040204" pitchFamily="50" charset="-128"/>
                        </a:rPr>
                        <a:t>〇分散・拡大の時代</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・重工業の発展</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（堺泉北臨海工業地域）</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・府域の大幅な人口増</a:t>
                      </a:r>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900" dirty="0" smtClean="0">
                          <a:solidFill>
                            <a:schemeClr val="tx1"/>
                          </a:solidFill>
                          <a:latin typeface="Meiryo UI" panose="020B0604030504040204" pitchFamily="50" charset="-128"/>
                          <a:ea typeface="Meiryo UI" panose="020B0604030504040204" pitchFamily="50" charset="-128"/>
                        </a:rPr>
                        <a:t>　（千里、泉北ニュータウン）</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55802314"/>
                  </a:ext>
                </a:extLst>
              </a:tr>
              <a:tr h="0">
                <a:tc gridSpan="3">
                  <a:txBody>
                    <a:bodyPr/>
                    <a:lstStyle/>
                    <a:p>
                      <a:r>
                        <a:rPr kumimoji="1" lang="ja-JP" altLang="en-US" sz="900" b="1" dirty="0" smtClean="0">
                          <a:solidFill>
                            <a:schemeClr val="tx1"/>
                          </a:solidFill>
                          <a:latin typeface="Meiryo UI" panose="020B0604030504040204" pitchFamily="50" charset="-128"/>
                          <a:ea typeface="Meiryo UI" panose="020B0604030504040204" pitchFamily="50" charset="-128"/>
                        </a:rPr>
                        <a:t>（人口）</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1738994"/>
                  </a:ext>
                </a:extLst>
              </a:tr>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年代</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1955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1975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28644894"/>
                  </a:ext>
                </a:extLst>
              </a:tr>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大阪市</a:t>
                      </a:r>
                      <a:r>
                        <a:rPr kumimoji="1" lang="en-US" altLang="ja-JP" sz="900" dirty="0" smtClean="0">
                          <a:solidFill>
                            <a:schemeClr val="tx1"/>
                          </a:solidFill>
                          <a:latin typeface="Meiryo UI" panose="020B0604030504040204" pitchFamily="50" charset="-128"/>
                          <a:ea typeface="Meiryo UI" panose="020B0604030504040204" pitchFamily="50" charset="-128"/>
                        </a:rPr>
                        <a:t>A</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255</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278</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69189036"/>
                  </a:ext>
                </a:extLst>
              </a:tr>
              <a:tr h="0">
                <a:tc>
                  <a:txBody>
                    <a:bodyPr/>
                    <a:lstStyle/>
                    <a:p>
                      <a:pPr algn="ctr"/>
                      <a:r>
                        <a:rPr kumimoji="1" lang="ja-JP" altLang="en-US" sz="900" dirty="0" smtClean="0">
                          <a:solidFill>
                            <a:schemeClr val="tx1"/>
                          </a:solidFill>
                          <a:latin typeface="Meiryo UI" panose="020B0604030504040204" pitchFamily="50" charset="-128"/>
                          <a:ea typeface="Meiryo UI" panose="020B0604030504040204" pitchFamily="50" charset="-128"/>
                        </a:rPr>
                        <a:t>大阪府</a:t>
                      </a:r>
                      <a:r>
                        <a:rPr kumimoji="1" lang="en-US" altLang="ja-JP" sz="900" dirty="0" smtClean="0">
                          <a:solidFill>
                            <a:schemeClr val="tx1"/>
                          </a:solidFill>
                          <a:latin typeface="Meiryo UI" panose="020B0604030504040204" pitchFamily="50" charset="-128"/>
                          <a:ea typeface="Meiryo UI" panose="020B0604030504040204" pitchFamily="50" charset="-128"/>
                        </a:rPr>
                        <a:t>B</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462</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828</a:t>
                      </a:r>
                      <a:r>
                        <a:rPr kumimoji="1" lang="ja-JP" altLang="en-US" sz="900" dirty="0" smtClean="0">
                          <a:solidFill>
                            <a:schemeClr val="tx1"/>
                          </a:solidFill>
                          <a:latin typeface="Meiryo UI" panose="020B0604030504040204" pitchFamily="50" charset="-128"/>
                          <a:ea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77809664"/>
                  </a:ext>
                </a:extLst>
              </a:tr>
              <a:tr h="0">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A/B</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55.2%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rPr>
                        <a:t>33.5%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69933605"/>
                  </a:ext>
                </a:extLst>
              </a:tr>
            </a:tbl>
          </a:graphicData>
        </a:graphic>
      </p:graphicFrame>
      <p:sp>
        <p:nvSpPr>
          <p:cNvPr id="44" name="正方形/長方形 43"/>
          <p:cNvSpPr/>
          <p:nvPr/>
        </p:nvSpPr>
        <p:spPr>
          <a:xfrm>
            <a:off x="8086725" y="5414830"/>
            <a:ext cx="1690576" cy="784830"/>
          </a:xfrm>
          <a:prstGeom prst="rect">
            <a:avLst/>
          </a:prstGeom>
        </p:spPr>
        <p:txBody>
          <a:bodyPr wrap="square">
            <a:spAutoFit/>
          </a:bodyPr>
          <a:lstStyle/>
          <a:p>
            <a:r>
              <a:rPr lang="en-US" altLang="ja-JP" sz="9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通勤圏域</a:t>
            </a:r>
            <a:endParaRPr lang="en-US" altLang="ja-JP" sz="900" b="1" dirty="0" smtClean="0">
              <a:latin typeface="Meiryo UI" panose="020B0604030504040204" pitchFamily="50" charset="-128"/>
              <a:ea typeface="Meiryo UI" panose="020B0604030504040204" pitchFamily="50" charset="-128"/>
            </a:endParaRPr>
          </a:p>
          <a:p>
            <a:r>
              <a:rPr lang="ja-JP" altLang="ja-JP" sz="900" dirty="0" smtClean="0">
                <a:latin typeface="Meiryo UI" panose="020B0604030504040204" pitchFamily="50" charset="-128"/>
                <a:ea typeface="Meiryo UI" panose="020B0604030504040204" pitchFamily="50" charset="-128"/>
              </a:rPr>
              <a:t>大阪市</a:t>
            </a:r>
            <a:r>
              <a:rPr lang="ja-JP" altLang="ja-JP" sz="900" dirty="0">
                <a:latin typeface="Meiryo UI" panose="020B0604030504040204" pitchFamily="50" charset="-128"/>
                <a:ea typeface="Meiryo UI" panose="020B0604030504040204" pitchFamily="50" charset="-128"/>
              </a:rPr>
              <a:t>へ</a:t>
            </a:r>
            <a:r>
              <a:rPr lang="ja-JP" altLang="ja-JP" sz="900" dirty="0" smtClean="0">
                <a:latin typeface="Meiryo UI" panose="020B0604030504040204" pitchFamily="50" charset="-128"/>
                <a:ea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rPr>
              <a:t>通勤</a:t>
            </a:r>
            <a:r>
              <a:rPr lang="ja-JP" altLang="ja-JP" sz="900" dirty="0" smtClean="0">
                <a:latin typeface="Meiryo UI" panose="020B0604030504040204" pitchFamily="50" charset="-128"/>
                <a:ea typeface="Meiryo UI" panose="020B0604030504040204" pitchFamily="50" charset="-128"/>
              </a:rPr>
              <a:t>圏</a:t>
            </a:r>
            <a:r>
              <a:rPr lang="ja-JP" altLang="ja-JP" sz="900" dirty="0">
                <a:latin typeface="Meiryo UI" panose="020B0604030504040204" pitchFamily="50" charset="-128"/>
                <a:ea typeface="Meiryo UI" panose="020B0604030504040204" pitchFamily="50" charset="-128"/>
              </a:rPr>
              <a:t>は府域を超えて、兵庫県、京都府、奈良県、三重県、和歌山県まで及んでいる。</a:t>
            </a:r>
            <a:endParaRPr lang="ja-JP" altLang="en-US" sz="900" dirty="0">
              <a:latin typeface="Meiryo UI" panose="020B0604030504040204" pitchFamily="50" charset="-128"/>
              <a:ea typeface="Meiryo UI" panose="020B0604030504040204" pitchFamily="50" charset="-128"/>
            </a:endParaRPr>
          </a:p>
        </p:txBody>
      </p:sp>
      <p:sp>
        <p:nvSpPr>
          <p:cNvPr id="45" name="正方形/長方形 44"/>
          <p:cNvSpPr/>
          <p:nvPr/>
        </p:nvSpPr>
        <p:spPr>
          <a:xfrm>
            <a:off x="8173838" y="3882254"/>
            <a:ext cx="1603463" cy="784830"/>
          </a:xfrm>
          <a:prstGeom prst="rect">
            <a:avLst/>
          </a:prstGeom>
        </p:spPr>
        <p:txBody>
          <a:bodyPr wrap="square">
            <a:spAutoFit/>
          </a:bodyPr>
          <a:lstStyle/>
          <a:p>
            <a:r>
              <a:rPr lang="en-US" altLang="ja-JP" sz="900" b="1" dirty="0" smtClean="0">
                <a:latin typeface="Meiryo UI" panose="020B0604030504040204" pitchFamily="50" charset="-128"/>
                <a:ea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rPr>
              <a:t>事業所密度</a:t>
            </a:r>
            <a:endParaRPr lang="en-US" altLang="ja-JP" sz="900" b="1"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３００事業所</a:t>
            </a:r>
            <a:r>
              <a:rPr lang="en-US" altLang="ja-JP" sz="900" dirty="0">
                <a:latin typeface="Meiryo UI" panose="020B0604030504040204" pitchFamily="50" charset="-128"/>
                <a:ea typeface="Meiryo UI" panose="020B0604030504040204" pitchFamily="50" charset="-128"/>
              </a:rPr>
              <a:t>/km2</a:t>
            </a:r>
            <a:r>
              <a:rPr lang="ja-JP" altLang="en-US" sz="900" dirty="0">
                <a:latin typeface="Meiryo UI" panose="020B0604030504040204" pitchFamily="50" charset="-128"/>
                <a:ea typeface="Meiryo UI" panose="020B0604030504040204" pitchFamily="50" charset="-128"/>
              </a:rPr>
              <a:t>以上の地域」のエリアは大阪市域を超え、大阪市を中心とする２０</a:t>
            </a:r>
            <a:r>
              <a:rPr lang="en-US" altLang="ja-JP" sz="900" dirty="0">
                <a:latin typeface="Meiryo UI" panose="020B0604030504040204" pitchFamily="50" charset="-128"/>
                <a:ea typeface="Meiryo UI" panose="020B0604030504040204" pitchFamily="50" charset="-128"/>
              </a:rPr>
              <a:t>km</a:t>
            </a:r>
            <a:r>
              <a:rPr lang="ja-JP" altLang="en-US" sz="900" dirty="0">
                <a:latin typeface="Meiryo UI" panose="020B0604030504040204" pitchFamily="50" charset="-128"/>
                <a:ea typeface="Meiryo UI" panose="020B0604030504040204" pitchFamily="50" charset="-128"/>
              </a:rPr>
              <a:t>圏内に及んでいる。</a:t>
            </a:r>
          </a:p>
        </p:txBody>
      </p:sp>
      <p:sp>
        <p:nvSpPr>
          <p:cNvPr id="47" name="二等辺三角形 46"/>
          <p:cNvSpPr/>
          <p:nvPr/>
        </p:nvSpPr>
        <p:spPr>
          <a:xfrm rot="5400000">
            <a:off x="1089601" y="4075022"/>
            <a:ext cx="3494693" cy="2005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rot="5400000">
            <a:off x="4180796" y="4084417"/>
            <a:ext cx="3494693" cy="2005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7303491" y="3455885"/>
            <a:ext cx="2564408" cy="219537"/>
          </a:xfrm>
          <a:prstGeom prst="rect">
            <a:avLst/>
          </a:prstGeom>
        </p:spPr>
        <p:txBody>
          <a:bodyPr wrap="square">
            <a:spAutoFit/>
          </a:bodyPr>
          <a:lstStyle/>
          <a:p>
            <a:r>
              <a:rPr lang="zh-TW" altLang="en-US" sz="800" dirty="0">
                <a:latin typeface="MS-PGothic"/>
              </a:rPr>
              <a:t>第</a:t>
            </a:r>
            <a:r>
              <a:rPr lang="en-US" altLang="zh-TW" sz="800" dirty="0">
                <a:latin typeface="MS-PGothic"/>
              </a:rPr>
              <a:t>30</a:t>
            </a:r>
            <a:r>
              <a:rPr lang="zh-TW" altLang="en-US" sz="800" dirty="0">
                <a:latin typeface="MS-PGothic"/>
              </a:rPr>
              <a:t>次地方制度調査会第</a:t>
            </a:r>
            <a:r>
              <a:rPr lang="en-US" altLang="zh-TW" sz="800" dirty="0">
                <a:latin typeface="MS-PGothic"/>
              </a:rPr>
              <a:t>7</a:t>
            </a:r>
            <a:r>
              <a:rPr lang="zh-TW" altLang="en-US" sz="800" dirty="0">
                <a:latin typeface="MS-PGothic"/>
              </a:rPr>
              <a:t>回専門小委員会提出資料</a:t>
            </a:r>
            <a:endParaRPr lang="ja-JP" altLang="en-US" sz="800" dirty="0"/>
          </a:p>
        </p:txBody>
      </p:sp>
      <p:pic>
        <p:nvPicPr>
          <p:cNvPr id="9" name="図 8"/>
          <p:cNvPicPr>
            <a:picLocks noChangeAspect="1"/>
          </p:cNvPicPr>
          <p:nvPr/>
        </p:nvPicPr>
        <p:blipFill>
          <a:blip r:embed="rId4"/>
          <a:stretch>
            <a:fillRect/>
          </a:stretch>
        </p:blipFill>
        <p:spPr>
          <a:xfrm>
            <a:off x="6236643" y="3722348"/>
            <a:ext cx="1920240" cy="1257300"/>
          </a:xfrm>
          <a:prstGeom prst="rect">
            <a:avLst/>
          </a:prstGeom>
        </p:spPr>
      </p:pic>
      <p:pic>
        <p:nvPicPr>
          <p:cNvPr id="11" name="図 10"/>
          <p:cNvPicPr>
            <a:picLocks noChangeAspect="1"/>
          </p:cNvPicPr>
          <p:nvPr/>
        </p:nvPicPr>
        <p:blipFill>
          <a:blip r:embed="rId5"/>
          <a:stretch>
            <a:fillRect/>
          </a:stretch>
        </p:blipFill>
        <p:spPr>
          <a:xfrm>
            <a:off x="6399295" y="5112906"/>
            <a:ext cx="1706880" cy="1638300"/>
          </a:xfrm>
          <a:prstGeom prst="rect">
            <a:avLst/>
          </a:prstGeom>
        </p:spPr>
      </p:pic>
      <p:sp>
        <p:nvSpPr>
          <p:cNvPr id="33" name="正方形/長方形 3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13</a:t>
            </a:r>
          </a:p>
        </p:txBody>
      </p:sp>
    </p:spTree>
    <p:extLst>
      <p:ext uri="{BB962C8B-B14F-4D97-AF65-F5344CB8AC3E}">
        <p14:creationId xmlns:p14="http://schemas.microsoft.com/office/powerpoint/2010/main" val="254098675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85349" y="543696"/>
            <a:ext cx="2479332" cy="568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バルセロナ</a:t>
            </a:r>
          </a:p>
        </p:txBody>
      </p:sp>
      <p:graphicFrame>
        <p:nvGraphicFramePr>
          <p:cNvPr id="8" name="表 7"/>
          <p:cNvGraphicFramePr>
            <a:graphicFrameLocks noGrp="1"/>
          </p:cNvGraphicFramePr>
          <p:nvPr>
            <p:extLst>
              <p:ext uri="{D42A27DB-BD31-4B8C-83A1-F6EECF244321}">
                <p14:modId xmlns:p14="http://schemas.microsoft.com/office/powerpoint/2010/main" val="2461594587"/>
              </p:ext>
            </p:extLst>
          </p:nvPr>
        </p:nvGraphicFramePr>
        <p:xfrm>
          <a:off x="160635" y="1339571"/>
          <a:ext cx="3241470" cy="926964"/>
        </p:xfrm>
        <a:graphic>
          <a:graphicData uri="http://schemas.openxmlformats.org/drawingml/2006/table">
            <a:tbl>
              <a:tblPr firstRow="1" bandRow="1">
                <a:tableStyleId>{BDBED569-4797-4DF1-A0F4-6AAB3CD982D8}</a:tableStyleId>
              </a:tblPr>
              <a:tblGrid>
                <a:gridCol w="1080490">
                  <a:extLst>
                    <a:ext uri="{9D8B030D-6E8A-4147-A177-3AD203B41FA5}">
                      <a16:colId xmlns:a16="http://schemas.microsoft.com/office/drawing/2014/main" val="334839310"/>
                    </a:ext>
                  </a:extLst>
                </a:gridCol>
                <a:gridCol w="1080490">
                  <a:extLst>
                    <a:ext uri="{9D8B030D-6E8A-4147-A177-3AD203B41FA5}">
                      <a16:colId xmlns:a16="http://schemas.microsoft.com/office/drawing/2014/main" val="713728825"/>
                    </a:ext>
                  </a:extLst>
                </a:gridCol>
                <a:gridCol w="1080490">
                  <a:extLst>
                    <a:ext uri="{9D8B030D-6E8A-4147-A177-3AD203B41FA5}">
                      <a16:colId xmlns:a16="http://schemas.microsoft.com/office/drawing/2014/main" val="977820794"/>
                    </a:ext>
                  </a:extLst>
                </a:gridCol>
              </a:tblGrid>
              <a:tr h="308988">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人口</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331811"/>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市域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160</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101</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3604235"/>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都市圏域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324</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636</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37214063"/>
                  </a:ext>
                </a:extLst>
              </a:tr>
            </a:tbl>
          </a:graphicData>
        </a:graphic>
      </p:graphicFrame>
      <p:sp>
        <p:nvSpPr>
          <p:cNvPr id="10" name="正方形/長方形 9"/>
          <p:cNvSpPr/>
          <p:nvPr/>
        </p:nvSpPr>
        <p:spPr>
          <a:xfrm>
            <a:off x="201340" y="2414840"/>
            <a:ext cx="9576489" cy="1446206"/>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オリンピックのインパクトを活用し、文化と経済が共に発展するための戦略を打ち出し、都市インフラの整備と産業構造の転換を図り、都市を再生。（「バルセロナ・モデル」として世界から脚光）</a:t>
            </a:r>
            <a:endPar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産業構造の転換（繊維産業　➡　メディア、ＩＴ、バイオメディカル、エ</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ネ</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ルギー、文化）</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文化やアートに関連する産業セクターを第５次産業として位置づけ、創造的な産業として振興。</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歩行空間の創出、職住近接のまちづくりなどを進め、生活面での高いクオリティ　。</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Wi-Fi</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を活用したスマートサービスを</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展開するなど、スマートシティとしても世界的に注目。</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123080" y="3991851"/>
            <a:ext cx="9733008" cy="26369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u="sng" dirty="0" smtClean="0">
                <a:solidFill>
                  <a:schemeClr val="tx1"/>
                </a:solidFill>
                <a:latin typeface="Meiryo UI" panose="020B0604030504040204" pitchFamily="50" charset="-128"/>
                <a:ea typeface="Meiryo UI" panose="020B0604030504040204" pitchFamily="50" charset="-128"/>
              </a:rPr>
              <a:t>1970</a:t>
            </a:r>
            <a:r>
              <a:rPr kumimoji="1" lang="ja-JP" altLang="en-US" sz="1100" u="sng" dirty="0" smtClean="0">
                <a:solidFill>
                  <a:schemeClr val="tx1"/>
                </a:solidFill>
                <a:latin typeface="Meiryo UI" panose="020B0604030504040204" pitchFamily="50" charset="-128"/>
                <a:ea typeface="Meiryo UI" panose="020B0604030504040204" pitchFamily="50" charset="-128"/>
              </a:rPr>
              <a:t>年代の民主化後、著しく老朽化が進んだ市街地を再生</a:t>
            </a:r>
            <a:r>
              <a:rPr kumimoji="1" lang="ja-JP" altLang="en-US" sz="1100" dirty="0" smtClean="0">
                <a:solidFill>
                  <a:schemeClr val="tx1"/>
                </a:solidFill>
                <a:latin typeface="Meiryo UI" panose="020B0604030504040204" pitchFamily="50" charset="-128"/>
                <a:ea typeface="Meiryo UI" panose="020B0604030504040204" pitchFamily="50" charset="-128"/>
              </a:rPr>
              <a:t>。具体的には、</a:t>
            </a:r>
            <a:r>
              <a:rPr kumimoji="1" lang="ja-JP" altLang="en-US" sz="1100" u="sng" dirty="0" smtClean="0">
                <a:solidFill>
                  <a:schemeClr val="tx1"/>
                </a:solidFill>
                <a:latin typeface="Meiryo UI" panose="020B0604030504040204" pitchFamily="50" charset="-128"/>
                <a:ea typeface="Meiryo UI" panose="020B0604030504040204" pitchFamily="50" charset="-128"/>
              </a:rPr>
              <a:t>旧市街地</a:t>
            </a:r>
            <a:r>
              <a:rPr kumimoji="1" lang="ja-JP" altLang="en-US" sz="1100" u="sng" dirty="0">
                <a:solidFill>
                  <a:schemeClr val="tx1"/>
                </a:solidFill>
                <a:latin typeface="Meiryo UI" panose="020B0604030504040204" pitchFamily="50" charset="-128"/>
                <a:ea typeface="Meiryo UI" panose="020B0604030504040204" pitchFamily="50" charset="-128"/>
              </a:rPr>
              <a:t>における多孔質化戦略</a:t>
            </a:r>
            <a:r>
              <a:rPr kumimoji="1" lang="ja-JP" altLang="en-US" sz="1100" dirty="0">
                <a:solidFill>
                  <a:schemeClr val="tx1"/>
                </a:solidFill>
                <a:latin typeface="Meiryo UI" panose="020B0604030504040204" pitchFamily="50" charset="-128"/>
                <a:ea typeface="Meiryo UI" panose="020B0604030504040204" pitchFamily="50" charset="-128"/>
              </a:rPr>
              <a:t>（老朽化した建造物群を取り壊し、新たに公共空間として整備し、地区全体に歩行者動線を生み出していくこと。）</a:t>
            </a: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u="sng" dirty="0" smtClean="0">
                <a:solidFill>
                  <a:schemeClr val="tx1"/>
                </a:solidFill>
                <a:latin typeface="Meiryo UI" panose="020B0604030504040204" pitchFamily="50" charset="-128"/>
                <a:ea typeface="Meiryo UI" panose="020B0604030504040204" pitchFamily="50" charset="-128"/>
              </a:rPr>
              <a:t>歴史的</a:t>
            </a:r>
            <a:r>
              <a:rPr kumimoji="1" lang="ja-JP" altLang="en-US" sz="1100" u="sng" dirty="0">
                <a:solidFill>
                  <a:schemeClr val="tx1"/>
                </a:solidFill>
                <a:latin typeface="Meiryo UI" panose="020B0604030504040204" pitchFamily="50" charset="-128"/>
                <a:ea typeface="Meiryo UI" panose="020B0604030504040204" pitchFamily="50" charset="-128"/>
              </a:rPr>
              <a:t>市街地</a:t>
            </a:r>
            <a:r>
              <a:rPr kumimoji="1" lang="ja-JP" altLang="en-US" sz="1100" u="sng" dirty="0" smtClean="0">
                <a:solidFill>
                  <a:schemeClr val="tx1"/>
                </a:solidFill>
                <a:latin typeface="Meiryo UI" panose="020B0604030504040204" pitchFamily="50" charset="-128"/>
                <a:ea typeface="Meiryo UI" panose="020B0604030504040204" pitchFamily="50" charset="-128"/>
              </a:rPr>
              <a:t>における歩</a:t>
            </a:r>
            <a:r>
              <a:rPr kumimoji="1" lang="ja-JP" altLang="en-US" sz="1100" u="sng" dirty="0">
                <a:solidFill>
                  <a:schemeClr val="tx1"/>
                </a:solidFill>
                <a:latin typeface="Meiryo UI" panose="020B0604030504040204" pitchFamily="50" charset="-128"/>
                <a:ea typeface="Meiryo UI" panose="020B0604030504040204" pitchFamily="50" charset="-128"/>
              </a:rPr>
              <a:t>行者の空間化といった地区</a:t>
            </a:r>
            <a:r>
              <a:rPr kumimoji="1" lang="ja-JP" altLang="en-US" sz="1100" u="sng" dirty="0" smtClean="0">
                <a:solidFill>
                  <a:schemeClr val="tx1"/>
                </a:solidFill>
                <a:latin typeface="Meiryo UI" panose="020B0604030504040204" pitchFamily="50" charset="-128"/>
                <a:ea typeface="Meiryo UI" panose="020B0604030504040204" pitchFamily="50" charset="-128"/>
              </a:rPr>
              <a:t>再生を実施</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1986</a:t>
            </a:r>
            <a:r>
              <a:rPr kumimoji="1" lang="ja-JP" altLang="en-US" sz="1100" dirty="0" smtClean="0">
                <a:solidFill>
                  <a:schemeClr val="tx1"/>
                </a:solidFill>
                <a:latin typeface="Meiryo UI" panose="020B0604030504040204" pitchFamily="50" charset="-128"/>
                <a:ea typeface="Meiryo UI" panose="020B0604030504040204" pitchFamily="50" charset="-128"/>
              </a:rPr>
              <a:t>年に</a:t>
            </a:r>
            <a:r>
              <a:rPr kumimoji="1" lang="ja-JP" altLang="en-US" sz="1100" u="sng" dirty="0" smtClean="0">
                <a:solidFill>
                  <a:schemeClr val="tx1"/>
                </a:solidFill>
                <a:latin typeface="Meiryo UI" panose="020B0604030504040204" pitchFamily="50" charset="-128"/>
                <a:ea typeface="Meiryo UI" panose="020B0604030504040204" pitchFamily="50" charset="-128"/>
              </a:rPr>
              <a:t>オリンピックの開催が決定したことを契機として、文化を視点を取り入れて都市インフラを整備</a:t>
            </a:r>
            <a:r>
              <a:rPr kumimoji="1" lang="ja-JP" altLang="en-US" sz="1100" dirty="0" smtClean="0">
                <a:solidFill>
                  <a:schemeClr val="tx1"/>
                </a:solidFill>
                <a:latin typeface="Meiryo UI" panose="020B0604030504040204" pitchFamily="50" charset="-128"/>
                <a:ea typeface="Meiryo UI" panose="020B0604030504040204" pitchFamily="50" charset="-128"/>
              </a:rPr>
              <a:t>。バルセロナ現代文化センターやバルセロナ現代美術館がこの時期に建設。また、バルセロナ大学の歴史学科と哲学科を都心部に移転し、地域の活性化につなげている。</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○バルセロナは、スペインで最も工業（繊維が中心）が盛んな都市として発展。その後、</a:t>
            </a:r>
            <a:r>
              <a:rPr kumimoji="1" lang="ja-JP" altLang="en-US" sz="1100" u="sng" dirty="0" smtClean="0">
                <a:solidFill>
                  <a:schemeClr val="tx1"/>
                </a:solidFill>
                <a:latin typeface="Meiryo UI" panose="020B0604030504040204" pitchFamily="50" charset="-128"/>
                <a:ea typeface="Meiryo UI" panose="020B0604030504040204" pitchFamily="50" charset="-128"/>
              </a:rPr>
              <a:t>工業地帯の衰退する中で、オリンピックを契機にサービス業へ転換</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沿岸部の工場地帯を再開発し、</a:t>
            </a:r>
            <a:r>
              <a:rPr kumimoji="1" lang="ja-JP" altLang="en-US" sz="1100" u="sng" dirty="0" smtClean="0">
                <a:solidFill>
                  <a:schemeClr val="tx1"/>
                </a:solidFill>
                <a:latin typeface="Meiryo UI" panose="020B0604030504040204" pitchFamily="50" charset="-128"/>
                <a:ea typeface="Meiryo UI" panose="020B0604030504040204" pitchFamily="50" charset="-128"/>
              </a:rPr>
              <a:t>①メディア、②ＩＴ、③バイオメディカル・テクノロジー、④エネルギー、⑤文化の５分野をテーマ</a:t>
            </a:r>
            <a:r>
              <a:rPr kumimoji="1" lang="ja-JP" altLang="en-US" sz="1100" dirty="0" smtClean="0">
                <a:solidFill>
                  <a:schemeClr val="tx1"/>
                </a:solidFill>
                <a:latin typeface="Meiryo UI" panose="020B0604030504040204" pitchFamily="50" charset="-128"/>
                <a:ea typeface="Meiryo UI" panose="020B0604030504040204" pitchFamily="50" charset="-128"/>
              </a:rPr>
              <a:t>として設定。</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このうち特に「文化」については、他の分野すべてに関連する分野として位置づけ。また、開発のキーワードとして「コンパクトシティ」を設定し、職住近接を実現。</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○バルセロナの戦略計画（</a:t>
            </a:r>
            <a:r>
              <a:rPr kumimoji="1" lang="en-US" altLang="ja-JP" sz="1100" dirty="0" smtClean="0">
                <a:solidFill>
                  <a:schemeClr val="tx1"/>
                </a:solidFill>
                <a:latin typeface="Meiryo UI" panose="020B0604030504040204" pitchFamily="50" charset="-128"/>
                <a:ea typeface="Meiryo UI" panose="020B0604030504040204" pitchFamily="50" charset="-128"/>
              </a:rPr>
              <a:t>New accents 2006</a:t>
            </a:r>
            <a:r>
              <a:rPr kumimoji="1" lang="ja-JP" altLang="en-US" sz="1100" dirty="0" smtClean="0">
                <a:solidFill>
                  <a:schemeClr val="tx1"/>
                </a:solidFill>
                <a:latin typeface="Meiryo UI" panose="020B0604030504040204" pitchFamily="50" charset="-128"/>
                <a:ea typeface="Meiryo UI" panose="020B0604030504040204" pitchFamily="50" charset="-128"/>
              </a:rPr>
              <a:t>）では、</a:t>
            </a:r>
            <a:r>
              <a:rPr kumimoji="1" lang="ja-JP" altLang="en-US" sz="1100" u="sng" dirty="0" smtClean="0">
                <a:solidFill>
                  <a:schemeClr val="tx1"/>
                </a:solidFill>
                <a:latin typeface="Meiryo UI" panose="020B0604030504040204" pitchFamily="50" charset="-128"/>
                <a:ea typeface="Meiryo UI" panose="020B0604030504040204" pitchFamily="50" charset="-128"/>
              </a:rPr>
              <a:t>文化やアートに関連する産業セクター（文化、アート、デザイン、オーディオビジュアル、メディア等）を第５次産業として位置付け、創造的な産業として振興</a:t>
            </a:r>
            <a:r>
              <a:rPr kumimoji="1" lang="ja-JP" altLang="en-US" sz="1100" dirty="0" smtClean="0">
                <a:solidFill>
                  <a:schemeClr val="tx1"/>
                </a:solidFill>
                <a:latin typeface="Meiryo UI" panose="020B0604030504040204" pitchFamily="50" charset="-128"/>
                <a:ea typeface="Meiryo UI" panose="020B0604030504040204" pitchFamily="50" charset="-128"/>
              </a:rPr>
              <a:t>。ハード・ソフト両面からの文化政策の効果もあり、クリエイティビティと文化多様性を担う主体としての才能ある個人や起業家が</a:t>
            </a:r>
            <a:r>
              <a:rPr kumimoji="1" lang="ja-JP" altLang="en-US" sz="1100" u="sng" dirty="0" smtClean="0">
                <a:solidFill>
                  <a:schemeClr val="tx1"/>
                </a:solidFill>
                <a:latin typeface="Meiryo UI" panose="020B0604030504040204" pitchFamily="50" charset="-128"/>
                <a:ea typeface="Meiryo UI" panose="020B0604030504040204" pitchFamily="50" charset="-128"/>
              </a:rPr>
              <a:t>生活しやすく、ビジネスしやすい土壌が培われている。</a:t>
            </a:r>
            <a:endParaRPr kumimoji="1" lang="en-US" altLang="ja-JP" sz="1100" u="sng"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○世界からの観光地として、さらには、大規模なコンベンションセンターなどを有し、国際会議や見本市などの面でも高いポテンシャル。</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74625" indent="-17462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○近年、</a:t>
            </a:r>
            <a:r>
              <a:rPr kumimoji="1" lang="ja-JP" altLang="en-US" sz="1100" u="sng" dirty="0" smtClean="0">
                <a:solidFill>
                  <a:schemeClr val="tx1"/>
                </a:solidFill>
                <a:latin typeface="Meiryo UI" panose="020B0604030504040204" pitchFamily="50" charset="-128"/>
                <a:ea typeface="Meiryo UI" panose="020B0604030504040204" pitchFamily="50" charset="-128"/>
              </a:rPr>
              <a:t>スマートシティの世界都市ランキングでも上位に入るなど、</a:t>
            </a:r>
            <a:r>
              <a:rPr kumimoji="1" lang="en-US" altLang="ja-JP" sz="1100" u="sng" dirty="0" smtClean="0">
                <a:solidFill>
                  <a:schemeClr val="tx1"/>
                </a:solidFill>
                <a:latin typeface="Meiryo UI" panose="020B0604030504040204" pitchFamily="50" charset="-128"/>
                <a:ea typeface="Meiryo UI" panose="020B0604030504040204" pitchFamily="50" charset="-128"/>
              </a:rPr>
              <a:t>Wi-Fi</a:t>
            </a:r>
            <a:r>
              <a:rPr kumimoji="1" lang="ja-JP" altLang="en-US" sz="1100" u="sng" dirty="0" smtClean="0">
                <a:solidFill>
                  <a:schemeClr val="tx1"/>
                </a:solidFill>
                <a:latin typeface="Meiryo UI" panose="020B0604030504040204" pitchFamily="50" charset="-128"/>
                <a:ea typeface="Meiryo UI" panose="020B0604030504040204" pitchFamily="50" charset="-128"/>
              </a:rPr>
              <a:t>を活用したスマートサービスを展開</a:t>
            </a:r>
            <a:r>
              <a:rPr kumimoji="1" lang="ja-JP" altLang="en-US" sz="1100" dirty="0" smtClean="0">
                <a:solidFill>
                  <a:schemeClr val="tx1"/>
                </a:solidFill>
                <a:latin typeface="Meiryo UI" panose="020B0604030504040204" pitchFamily="50" charset="-128"/>
                <a:ea typeface="Meiryo UI" panose="020B0604030504040204" pitchFamily="50" charset="-128"/>
              </a:rPr>
              <a:t>（省エネ、渋滞緩和、バスの運行情報など）</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7529199" y="6637056"/>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pic>
        <p:nvPicPr>
          <p:cNvPr id="3" name="図 2"/>
          <p:cNvPicPr>
            <a:picLocks noChangeAspect="1"/>
          </p:cNvPicPr>
          <p:nvPr/>
        </p:nvPicPr>
        <p:blipFill>
          <a:blip r:embed="rId2"/>
          <a:stretch>
            <a:fillRect/>
          </a:stretch>
        </p:blipFill>
        <p:spPr>
          <a:xfrm>
            <a:off x="3698890" y="478448"/>
            <a:ext cx="2796540" cy="1882140"/>
          </a:xfrm>
          <a:prstGeom prst="rect">
            <a:avLst/>
          </a:prstGeom>
        </p:spPr>
      </p:pic>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157</a:t>
            </a:r>
          </a:p>
        </p:txBody>
      </p:sp>
    </p:spTree>
    <p:extLst>
      <p:ext uri="{BB962C8B-B14F-4D97-AF65-F5344CB8AC3E}">
        <p14:creationId xmlns:p14="http://schemas.microsoft.com/office/powerpoint/2010/main" val="4260910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34892" y="3892312"/>
            <a:ext cx="9614589" cy="24549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kumimoji="1" lang="ja-JP" altLang="en-US" sz="1200" dirty="0" smtClean="0">
                <a:solidFill>
                  <a:schemeClr val="tx1"/>
                </a:solidFill>
                <a:latin typeface="Meiryo UI" panose="020B0604030504040204" pitchFamily="50" charset="-128"/>
                <a:ea typeface="Meiryo UI" panose="020B0604030504040204" pitchFamily="50" charset="-128"/>
              </a:rPr>
              <a:t>○ピッツバーグ</a:t>
            </a:r>
            <a:r>
              <a:rPr kumimoji="1" lang="ja-JP" altLang="en-US" sz="1200" dirty="0">
                <a:solidFill>
                  <a:schemeClr val="tx1"/>
                </a:solidFill>
                <a:latin typeface="Meiryo UI" panose="020B0604030504040204" pitchFamily="50" charset="-128"/>
                <a:ea typeface="Meiryo UI" panose="020B0604030504040204" pitchFamily="50" charset="-128"/>
              </a:rPr>
              <a:t>はかつては製鉄産業を中心とする</a:t>
            </a:r>
            <a:r>
              <a:rPr kumimoji="1" lang="ja-JP" altLang="en-US" sz="1200" u="sng" dirty="0">
                <a:solidFill>
                  <a:schemeClr val="tx1"/>
                </a:solidFill>
                <a:latin typeface="Meiryo UI" panose="020B0604030504040204" pitchFamily="50" charset="-128"/>
                <a:ea typeface="Meiryo UI" panose="020B0604030504040204" pitchFamily="50" charset="-128"/>
              </a:rPr>
              <a:t>世界的な工業都市であったが、日本の鉄鋼産業等との競争に敗れて衰退</a:t>
            </a:r>
            <a:r>
              <a:rPr kumimoji="1" lang="ja-JP" altLang="en-US" sz="1200" dirty="0">
                <a:solidFill>
                  <a:schemeClr val="tx1"/>
                </a:solidFill>
                <a:latin typeface="Meiryo UI" panose="020B0604030504040204" pitchFamily="50" charset="-128"/>
                <a:ea typeface="Meiryo UI" panose="020B0604030504040204" pitchFamily="50" charset="-128"/>
              </a:rPr>
              <a:t>。工業地帯は廃墟となった。</a:t>
            </a:r>
          </a:p>
          <a:p>
            <a:pPr>
              <a:lnSpc>
                <a:spcPts val="1500"/>
              </a:lnSpc>
            </a:pPr>
            <a:r>
              <a:rPr kumimoji="1" lang="ja-JP" altLang="en-US" sz="1200" dirty="0" smtClean="0">
                <a:solidFill>
                  <a:schemeClr val="tx1"/>
                </a:solidFill>
                <a:latin typeface="Meiryo UI" panose="020B0604030504040204" pitchFamily="50" charset="-128"/>
                <a:ea typeface="Meiryo UI" panose="020B0604030504040204" pitchFamily="50" charset="-128"/>
              </a:rPr>
              <a:t>　その後</a:t>
            </a:r>
            <a:r>
              <a:rPr kumimoji="1" lang="ja-JP" altLang="en-US" sz="1200" dirty="0">
                <a:solidFill>
                  <a:schemeClr val="tx1"/>
                </a:solidFill>
                <a:latin typeface="Meiryo UI" panose="020B0604030504040204" pitchFamily="50" charset="-128"/>
                <a:ea typeface="Meiryo UI" panose="020B0604030504040204" pitchFamily="50" charset="-128"/>
              </a:rPr>
              <a:t>、政財トップリーダーが主導して都市再開発を通じた大企業本社誘致や市内大学などの集積を生かした</a:t>
            </a:r>
            <a:r>
              <a:rPr kumimoji="1" lang="ja-JP" altLang="en-US" sz="1200" u="sng" dirty="0">
                <a:solidFill>
                  <a:schemeClr val="tx1"/>
                </a:solidFill>
                <a:latin typeface="Meiryo UI" panose="020B0604030504040204" pitchFamily="50" charset="-128"/>
                <a:ea typeface="Meiryo UI" panose="020B0604030504040204" pitchFamily="50" charset="-128"/>
              </a:rPr>
              <a:t>医療産業・ハイテク産業の振興</a:t>
            </a:r>
            <a:r>
              <a:rPr kumimoji="1" lang="ja-JP" altLang="en-US" sz="1200" dirty="0">
                <a:solidFill>
                  <a:schemeClr val="tx1"/>
                </a:solidFill>
                <a:latin typeface="Meiryo UI" panose="020B0604030504040204" pitchFamily="50" charset="-128"/>
                <a:ea typeface="Meiryo UI" panose="020B0604030504040204" pitchFamily="50" charset="-128"/>
              </a:rPr>
              <a:t>に取組んできた。</a:t>
            </a:r>
          </a:p>
          <a:p>
            <a:pPr>
              <a:lnSpc>
                <a:spcPts val="1500"/>
              </a:lnSpc>
            </a:pP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ピッツバーグのイノベーション・エコシステムを支える主な要素としては、</a:t>
            </a:r>
            <a:r>
              <a:rPr kumimoji="1" lang="ja-JP" altLang="en-US" sz="1200" u="sng" dirty="0">
                <a:solidFill>
                  <a:schemeClr val="tx1"/>
                </a:solidFill>
                <a:latin typeface="Meiryo UI" panose="020B0604030504040204" pitchFamily="50" charset="-128"/>
                <a:ea typeface="Meiryo UI" panose="020B0604030504040204" pitchFamily="50" charset="-128"/>
              </a:rPr>
              <a:t>①優秀なテック人材及びスタートアップの排出をリードする大学（カーネギーメロン大学やピッツバーグ大学など）、②地域のスタートアップの成長を支援する大手テクノロジー企業、③地域政府の積極的支援</a:t>
            </a:r>
            <a:r>
              <a:rPr kumimoji="1" lang="ja-JP" altLang="en-US" sz="1200" dirty="0">
                <a:solidFill>
                  <a:schemeClr val="tx1"/>
                </a:solidFill>
                <a:latin typeface="Meiryo UI" panose="020B0604030504040204" pitchFamily="50" charset="-128"/>
                <a:ea typeface="Meiryo UI" panose="020B0604030504040204" pitchFamily="50" charset="-128"/>
              </a:rPr>
              <a:t>があげられる。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500"/>
              </a:lnSpc>
            </a:pP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200" dirty="0" smtClean="0">
                <a:solidFill>
                  <a:schemeClr val="tx1"/>
                </a:solidFill>
                <a:latin typeface="Meiryo UI" panose="020B0604030504040204" pitchFamily="50" charset="-128"/>
                <a:ea typeface="Meiryo UI" panose="020B0604030504040204" pitchFamily="50" charset="-128"/>
              </a:rPr>
              <a:t>○テクノロジーハブ</a:t>
            </a:r>
            <a:r>
              <a:rPr kumimoji="1" lang="ja-JP" altLang="en-US" sz="1200" dirty="0">
                <a:solidFill>
                  <a:schemeClr val="tx1"/>
                </a:solidFill>
                <a:latin typeface="Meiryo UI" panose="020B0604030504040204" pitchFamily="50" charset="-128"/>
                <a:ea typeface="Meiryo UI" panose="020B0604030504040204" pitchFamily="50" charset="-128"/>
              </a:rPr>
              <a:t>としての規模は、シリコンバレーやボストンなどと比べると小規模ではあるが、</a:t>
            </a:r>
            <a:r>
              <a:rPr kumimoji="1" lang="ja-JP" altLang="en-US" sz="1200" u="sng" dirty="0">
                <a:solidFill>
                  <a:schemeClr val="tx1"/>
                </a:solidFill>
                <a:latin typeface="Meiryo UI" panose="020B0604030504040204" pitchFamily="50" charset="-128"/>
                <a:ea typeface="Meiryo UI" panose="020B0604030504040204" pitchFamily="50" charset="-128"/>
              </a:rPr>
              <a:t>ＶＣによるスタートアップ投資額は近年増加傾向</a:t>
            </a:r>
            <a:r>
              <a:rPr kumimoji="1" lang="ja-JP" altLang="en-US" sz="1200" dirty="0">
                <a:solidFill>
                  <a:schemeClr val="tx1"/>
                </a:solidFill>
                <a:latin typeface="Meiryo UI" panose="020B0604030504040204" pitchFamily="50" charset="-128"/>
                <a:ea typeface="Meiryo UI" panose="020B0604030504040204" pitchFamily="50" charset="-128"/>
              </a:rPr>
              <a:t>にあり、</a:t>
            </a:r>
            <a:r>
              <a:rPr kumimoji="1" lang="en-US" altLang="ja-JP" sz="1200" dirty="0">
                <a:solidFill>
                  <a:schemeClr val="tx1"/>
                </a:solidFill>
                <a:latin typeface="Meiryo UI" panose="020B0604030504040204" pitchFamily="50" charset="-128"/>
                <a:ea typeface="Meiryo UI" panose="020B0604030504040204" pitchFamily="50" charset="-128"/>
              </a:rPr>
              <a:t>2008</a:t>
            </a:r>
            <a:r>
              <a:rPr kumimoji="1" lang="ja-JP" altLang="en-US" sz="1200" dirty="0">
                <a:solidFill>
                  <a:schemeClr val="tx1"/>
                </a:solidFill>
                <a:latin typeface="Meiryo UI" panose="020B0604030504040204" pitchFamily="50" charset="-128"/>
                <a:ea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rPr>
              <a:t>〜2017</a:t>
            </a:r>
            <a:r>
              <a:rPr kumimoji="1" lang="ja-JP" altLang="en-US" sz="1200" dirty="0">
                <a:solidFill>
                  <a:schemeClr val="tx1"/>
                </a:solidFill>
                <a:latin typeface="Meiryo UI" panose="020B0604030504040204" pitchFamily="50" charset="-128"/>
                <a:ea typeface="Meiryo UI" panose="020B0604030504040204" pitchFamily="50" charset="-128"/>
              </a:rPr>
              <a:t>年の</a:t>
            </a:r>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年間において、</a:t>
            </a:r>
            <a:r>
              <a:rPr kumimoji="1" lang="ja-JP" altLang="en-US" sz="1200" u="sng" dirty="0">
                <a:solidFill>
                  <a:schemeClr val="tx1"/>
                </a:solidFill>
                <a:latin typeface="Meiryo UI" panose="020B0604030504040204" pitchFamily="50" charset="-128"/>
                <a:ea typeface="Meiryo UI" panose="020B0604030504040204" pitchFamily="50" charset="-128"/>
              </a:rPr>
              <a:t>投資額が</a:t>
            </a:r>
            <a:r>
              <a:rPr kumimoji="1" lang="en-US" altLang="ja-JP" sz="1200" u="sng" dirty="0">
                <a:solidFill>
                  <a:schemeClr val="tx1"/>
                </a:solidFill>
                <a:latin typeface="Meiryo UI" panose="020B0604030504040204" pitchFamily="50" charset="-128"/>
                <a:ea typeface="Meiryo UI" panose="020B0604030504040204" pitchFamily="50" charset="-128"/>
              </a:rPr>
              <a:t>198%</a:t>
            </a:r>
            <a:r>
              <a:rPr kumimoji="1" lang="ja-JP" altLang="en-US" sz="1200" u="sng" dirty="0">
                <a:solidFill>
                  <a:schemeClr val="tx1"/>
                </a:solidFill>
                <a:latin typeface="Meiryo UI" panose="020B0604030504040204" pitchFamily="50" charset="-128"/>
                <a:ea typeface="Meiryo UI" panose="020B0604030504040204" pitchFamily="50" charset="-128"/>
              </a:rPr>
              <a:t>増加</a:t>
            </a:r>
            <a:r>
              <a:rPr kumimoji="1" lang="ja-JP" altLang="en-US" sz="1200" dirty="0">
                <a:solidFill>
                  <a:schemeClr val="tx1"/>
                </a:solidFill>
                <a:latin typeface="Meiryo UI" panose="020B0604030504040204" pitchFamily="50" charset="-128"/>
                <a:ea typeface="Meiryo UI" panose="020B0604030504040204" pitchFamily="50" charset="-128"/>
              </a:rPr>
              <a:t>している。大部分の資金がソフトウエア及びライフサイエンス関連企業に集中している。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500"/>
              </a:lnSpc>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200" dirty="0" smtClean="0">
                <a:solidFill>
                  <a:schemeClr val="tx1"/>
                </a:solidFill>
                <a:latin typeface="Meiryo UI" panose="020B0604030504040204" pitchFamily="50" charset="-128"/>
                <a:ea typeface="Meiryo UI" panose="020B0604030504040204" pitchFamily="50" charset="-128"/>
              </a:rPr>
              <a:t>○医療</a:t>
            </a:r>
            <a:r>
              <a:rPr kumimoji="1" lang="ja-JP" altLang="en-US" sz="1200" dirty="0">
                <a:solidFill>
                  <a:schemeClr val="tx1"/>
                </a:solidFill>
                <a:latin typeface="Meiryo UI" panose="020B0604030504040204" pitchFamily="50" charset="-128"/>
                <a:ea typeface="Meiryo UI" panose="020B0604030504040204" pitchFamily="50" charset="-128"/>
              </a:rPr>
              <a:t>産業振興としてはピッツバーグ大学医療センター（</a:t>
            </a:r>
            <a:r>
              <a:rPr kumimoji="1" lang="en-US" altLang="ja-JP" sz="1200" dirty="0">
                <a:solidFill>
                  <a:schemeClr val="tx1"/>
                </a:solidFill>
                <a:latin typeface="Meiryo UI" panose="020B0604030504040204" pitchFamily="50" charset="-128"/>
                <a:ea typeface="Meiryo UI" panose="020B0604030504040204" pitchFamily="50" charset="-128"/>
              </a:rPr>
              <a:t>UPMC)</a:t>
            </a:r>
            <a:r>
              <a:rPr kumimoji="1" lang="ja-JP" altLang="en-US" sz="1200" dirty="0">
                <a:solidFill>
                  <a:schemeClr val="tx1"/>
                </a:solidFill>
                <a:latin typeface="Meiryo UI" panose="020B0604030504040204" pitchFamily="50" charset="-128"/>
                <a:ea typeface="Meiryo UI" panose="020B0604030504040204" pitchFamily="50" charset="-128"/>
              </a:rPr>
              <a:t>を核に進められている。</a:t>
            </a:r>
            <a:r>
              <a:rPr kumimoji="1" lang="en-US" altLang="ja-JP" sz="1200" dirty="0">
                <a:solidFill>
                  <a:schemeClr val="tx1"/>
                </a:solidFill>
                <a:latin typeface="Meiryo UI" panose="020B0604030504040204" pitchFamily="50" charset="-128"/>
                <a:ea typeface="Meiryo UI" panose="020B0604030504040204" pitchFamily="50" charset="-128"/>
              </a:rPr>
              <a:t>UPMC</a:t>
            </a:r>
            <a:r>
              <a:rPr kumimoji="1" lang="ja-JP" altLang="en-US" sz="1200" dirty="0">
                <a:solidFill>
                  <a:schemeClr val="tx1"/>
                </a:solidFill>
                <a:latin typeface="Meiryo UI" panose="020B0604030504040204" pitchFamily="50" charset="-128"/>
                <a:ea typeface="Meiryo UI" panose="020B0604030504040204" pitchFamily="50" charset="-128"/>
              </a:rPr>
              <a:t>は大学から完全に独立した非営利法人で州政府の補助を受けずに運営されている。初期には臓器移植を中心にした産業集積をめざして移植パイオニアを招いて</a:t>
            </a:r>
            <a:r>
              <a:rPr kumimoji="1" lang="ja-JP" altLang="en-US" sz="1200" u="sng" dirty="0">
                <a:solidFill>
                  <a:schemeClr val="tx1"/>
                </a:solidFill>
                <a:latin typeface="Meiryo UI" panose="020B0604030504040204" pitchFamily="50" charset="-128"/>
                <a:ea typeface="Meiryo UI" panose="020B0604030504040204" pitchFamily="50" charset="-128"/>
              </a:rPr>
              <a:t>全米初の</a:t>
            </a:r>
            <a:r>
              <a:rPr kumimoji="1" lang="ja-JP" altLang="en-US" sz="1200" u="sng" dirty="0" smtClean="0">
                <a:solidFill>
                  <a:schemeClr val="tx1"/>
                </a:solidFill>
                <a:latin typeface="Meiryo UI" panose="020B0604030504040204" pitchFamily="50" charset="-128"/>
                <a:ea typeface="Meiryo UI" panose="020B0604030504040204" pitchFamily="50" charset="-128"/>
              </a:rPr>
              <a:t>臓器移植</a:t>
            </a:r>
            <a:r>
              <a:rPr kumimoji="1" lang="ja-JP" altLang="en-US" sz="1200" u="sng" dirty="0">
                <a:solidFill>
                  <a:schemeClr val="tx1"/>
                </a:solidFill>
                <a:latin typeface="Meiryo UI" panose="020B0604030504040204" pitchFamily="50" charset="-128"/>
                <a:ea typeface="Meiryo UI" panose="020B0604030504040204" pitchFamily="50" charset="-128"/>
              </a:rPr>
              <a:t>拠点を設立し成功</a:t>
            </a:r>
            <a:r>
              <a:rPr kumimoji="1" lang="ja-JP" altLang="en-US" sz="1200" dirty="0">
                <a:solidFill>
                  <a:schemeClr val="tx1"/>
                </a:solidFill>
                <a:latin typeface="Meiryo UI" panose="020B0604030504040204" pitchFamily="50" charset="-128"/>
                <a:ea typeface="Meiryo UI" panose="020B0604030504040204" pitchFamily="50" charset="-128"/>
              </a:rPr>
              <a:t>を収めた。</a:t>
            </a:r>
            <a:r>
              <a:rPr kumimoji="1" lang="en-US" altLang="ja-JP" sz="1200" dirty="0">
                <a:solidFill>
                  <a:schemeClr val="tx1"/>
                </a:solidFill>
                <a:latin typeface="Meiryo UI" panose="020B0604030504040204" pitchFamily="50" charset="-128"/>
                <a:ea typeface="Meiryo UI" panose="020B0604030504040204" pitchFamily="50" charset="-128"/>
              </a:rPr>
              <a:t>UPMC</a:t>
            </a:r>
            <a:r>
              <a:rPr kumimoji="1" lang="ja-JP" altLang="en-US" sz="1200" dirty="0">
                <a:solidFill>
                  <a:schemeClr val="tx1"/>
                </a:solidFill>
                <a:latin typeface="Meiryo UI" panose="020B0604030504040204" pitchFamily="50" charset="-128"/>
                <a:ea typeface="Meiryo UI" panose="020B0604030504040204" pitchFamily="50" charset="-128"/>
              </a:rPr>
              <a:t>は病院や医療保険の買収統合を進め、大きく成長し、海外展開まで行うようになっている</a:t>
            </a:r>
            <a:r>
              <a:rPr kumimoji="1" lang="ja-JP" altLang="en-US" sz="1200" dirty="0" smtClean="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185349" y="543696"/>
            <a:ext cx="2479332" cy="568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ピッツバーグ</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1350024459"/>
              </p:ext>
            </p:extLst>
          </p:nvPr>
        </p:nvGraphicFramePr>
        <p:xfrm>
          <a:off x="160635" y="1290143"/>
          <a:ext cx="3241470" cy="926964"/>
        </p:xfrm>
        <a:graphic>
          <a:graphicData uri="http://schemas.openxmlformats.org/drawingml/2006/table">
            <a:tbl>
              <a:tblPr firstRow="1" bandRow="1">
                <a:tableStyleId>{BDBED569-4797-4DF1-A0F4-6AAB3CD982D8}</a:tableStyleId>
              </a:tblPr>
              <a:tblGrid>
                <a:gridCol w="1080490">
                  <a:extLst>
                    <a:ext uri="{9D8B030D-6E8A-4147-A177-3AD203B41FA5}">
                      <a16:colId xmlns:a16="http://schemas.microsoft.com/office/drawing/2014/main" val="334839310"/>
                    </a:ext>
                  </a:extLst>
                </a:gridCol>
                <a:gridCol w="1080490">
                  <a:extLst>
                    <a:ext uri="{9D8B030D-6E8A-4147-A177-3AD203B41FA5}">
                      <a16:colId xmlns:a16="http://schemas.microsoft.com/office/drawing/2014/main" val="713728825"/>
                    </a:ext>
                  </a:extLst>
                </a:gridCol>
                <a:gridCol w="1080490">
                  <a:extLst>
                    <a:ext uri="{9D8B030D-6E8A-4147-A177-3AD203B41FA5}">
                      <a16:colId xmlns:a16="http://schemas.microsoft.com/office/drawing/2014/main" val="977820794"/>
                    </a:ext>
                  </a:extLst>
                </a:gridCol>
              </a:tblGrid>
              <a:tr h="308988">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人口</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331811"/>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市域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30</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151</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3604235"/>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都市圏域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237</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138</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37214063"/>
                  </a:ext>
                </a:extLst>
              </a:tr>
            </a:tbl>
          </a:graphicData>
        </a:graphic>
      </p:graphicFrame>
      <p:sp>
        <p:nvSpPr>
          <p:cNvPr id="27" name="正方形/長方形 26"/>
          <p:cNvSpPr/>
          <p:nvPr/>
        </p:nvSpPr>
        <p:spPr>
          <a:xfrm>
            <a:off x="172992" y="2627470"/>
            <a:ext cx="9576489" cy="1066225"/>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製鉄産業を中心とする世界的な工業都市から、国際的な競争に敗れて衰退。</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産業構造を転換し再生（製鉄産業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医療</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産業</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、ハイテク産業、教育、スポーツなど）</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大学の集積等を活かし、イノベーション・エコシステムを形成。</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近年、スタートアップ投資額も</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増加。</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医療産業分野では</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、全米初の臓器移植</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拠点の設立に成功。</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a:off x="7474607" y="6614559"/>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pic>
        <p:nvPicPr>
          <p:cNvPr id="3" name="図 2"/>
          <p:cNvPicPr>
            <a:picLocks noChangeAspect="1"/>
          </p:cNvPicPr>
          <p:nvPr/>
        </p:nvPicPr>
        <p:blipFill>
          <a:blip r:embed="rId2"/>
          <a:stretch>
            <a:fillRect/>
          </a:stretch>
        </p:blipFill>
        <p:spPr>
          <a:xfrm>
            <a:off x="3568401" y="603739"/>
            <a:ext cx="3307080" cy="1828800"/>
          </a:xfrm>
          <a:prstGeom prst="rect">
            <a:avLst/>
          </a:prstGeom>
        </p:spPr>
      </p:pic>
      <p:sp>
        <p:nvSpPr>
          <p:cNvPr id="1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158</a:t>
            </a:r>
          </a:p>
        </p:txBody>
      </p:sp>
    </p:spTree>
    <p:extLst>
      <p:ext uri="{BB962C8B-B14F-4D97-AF65-F5344CB8AC3E}">
        <p14:creationId xmlns:p14="http://schemas.microsoft.com/office/powerpoint/2010/main" val="375364412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85349" y="543696"/>
            <a:ext cx="2479332" cy="568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マンチェスター</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525461527"/>
              </p:ext>
            </p:extLst>
          </p:nvPr>
        </p:nvGraphicFramePr>
        <p:xfrm>
          <a:off x="160635" y="1290143"/>
          <a:ext cx="3188043" cy="926964"/>
        </p:xfrm>
        <a:graphic>
          <a:graphicData uri="http://schemas.openxmlformats.org/drawingml/2006/table">
            <a:tbl>
              <a:tblPr firstRow="1" bandRow="1">
                <a:tableStyleId>{BDBED569-4797-4DF1-A0F4-6AAB3CD982D8}</a:tableStyleId>
              </a:tblPr>
              <a:tblGrid>
                <a:gridCol w="1062681">
                  <a:extLst>
                    <a:ext uri="{9D8B030D-6E8A-4147-A177-3AD203B41FA5}">
                      <a16:colId xmlns:a16="http://schemas.microsoft.com/office/drawing/2014/main" val="334839310"/>
                    </a:ext>
                  </a:extLst>
                </a:gridCol>
                <a:gridCol w="1062681">
                  <a:extLst>
                    <a:ext uri="{9D8B030D-6E8A-4147-A177-3AD203B41FA5}">
                      <a16:colId xmlns:a16="http://schemas.microsoft.com/office/drawing/2014/main" val="713728825"/>
                    </a:ext>
                  </a:extLst>
                </a:gridCol>
                <a:gridCol w="1062681">
                  <a:extLst>
                    <a:ext uri="{9D8B030D-6E8A-4147-A177-3AD203B41FA5}">
                      <a16:colId xmlns:a16="http://schemas.microsoft.com/office/drawing/2014/main" val="977820794"/>
                    </a:ext>
                  </a:extLst>
                </a:gridCol>
              </a:tblGrid>
              <a:tr h="308988">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人口</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331811"/>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市域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46</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115</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3604235"/>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都市圏域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263</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1,200</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37214063"/>
                  </a:ext>
                </a:extLst>
              </a:tr>
            </a:tbl>
          </a:graphicData>
        </a:graphic>
      </p:graphicFrame>
      <p:sp>
        <p:nvSpPr>
          <p:cNvPr id="10" name="正方形/長方形 9"/>
          <p:cNvSpPr/>
          <p:nvPr/>
        </p:nvSpPr>
        <p:spPr>
          <a:xfrm>
            <a:off x="172992" y="2471352"/>
            <a:ext cx="9576489" cy="1240060"/>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イングランド北西部に位置する、北部イングランドを代表する都市（都市圏人口はイングランドで第</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位）</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産業構造を転換（繊維産業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ライフサイエンス・ヘルスケア、高度製造業</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デジタル</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クリエイティブ産業など）</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人口（国内第３位、国内総人口の約</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1/25</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）や製造業が強い特徴などは、大阪府との類似点</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ロンドン以外では英国内で最も経済成長率が高い</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ロンドン</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以外では最も就航路線の</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多いマンチェスター</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国際</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空港を</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有し、交通アクセスの利便性が</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高い</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102699" y="3838535"/>
            <a:ext cx="9733008" cy="272692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○マンチェスターでは、</a:t>
            </a:r>
            <a:r>
              <a:rPr kumimoji="1" lang="en-US" altLang="ja-JP" sz="1100" u="sng" dirty="0" smtClean="0">
                <a:solidFill>
                  <a:schemeClr val="tx1"/>
                </a:solidFill>
                <a:latin typeface="Meiryo UI" panose="020B0604030504040204" pitchFamily="50" charset="-128"/>
                <a:ea typeface="Meiryo UI" panose="020B0604030504040204" pitchFamily="50" charset="-128"/>
              </a:rPr>
              <a:t>ICT</a:t>
            </a:r>
            <a:r>
              <a:rPr kumimoji="1" lang="ja-JP" altLang="en-US" sz="1100" u="sng" dirty="0" smtClean="0">
                <a:solidFill>
                  <a:schemeClr val="tx1"/>
                </a:solidFill>
                <a:latin typeface="Meiryo UI" panose="020B0604030504040204" pitchFamily="50" charset="-128"/>
                <a:ea typeface="Meiryo UI" panose="020B0604030504040204" pitchFamily="50" charset="-128"/>
              </a:rPr>
              <a:t>により街の活性化をめざすプロジェクト「</a:t>
            </a:r>
            <a:r>
              <a:rPr kumimoji="1" lang="en-US" altLang="ja-JP" sz="1100" u="sng" dirty="0" err="1" smtClean="0">
                <a:solidFill>
                  <a:schemeClr val="tx1"/>
                </a:solidFill>
                <a:latin typeface="Meiryo UI" panose="020B0604030504040204" pitchFamily="50" charset="-128"/>
                <a:ea typeface="Meiryo UI" panose="020B0604030504040204" pitchFamily="50" charset="-128"/>
              </a:rPr>
              <a:t>CityVerve</a:t>
            </a:r>
            <a:r>
              <a:rPr kumimoji="1" lang="ja-JP" altLang="en-US" sz="1100" u="sng" dirty="0" smtClean="0">
                <a:solidFill>
                  <a:schemeClr val="tx1"/>
                </a:solidFill>
                <a:latin typeface="Meiryo UI" panose="020B0604030504040204" pitchFamily="50" charset="-128"/>
                <a:ea typeface="Meiryo UI" panose="020B0604030504040204" pitchFamily="50" charset="-128"/>
              </a:rPr>
              <a:t>」を推進</a:t>
            </a:r>
            <a:r>
              <a:rPr kumimoji="1" lang="ja-JP" altLang="en-US" sz="1100" dirty="0" smtClean="0">
                <a:solidFill>
                  <a:schemeClr val="tx1"/>
                </a:solidFill>
                <a:latin typeface="Meiryo UI" panose="020B0604030504040204" pitchFamily="50" charset="-128"/>
                <a:ea typeface="Meiryo UI" panose="020B0604030504040204" pitchFamily="50" charset="-128"/>
              </a:rPr>
              <a:t>。「医療・健康」、「輸送・交通」、「エネルギー・環境」、「文化・コミュニティ」の４主要領域で</a:t>
            </a:r>
            <a:r>
              <a:rPr kumimoji="1" lang="en-US" altLang="ja-JP" sz="1100" dirty="0" err="1" smtClean="0">
                <a:solidFill>
                  <a:schemeClr val="tx1"/>
                </a:solidFill>
                <a:latin typeface="Meiryo UI" panose="020B0604030504040204" pitchFamily="50" charset="-128"/>
                <a:ea typeface="Meiryo UI" panose="020B0604030504040204" pitchFamily="50" charset="-128"/>
              </a:rPr>
              <a:t>IoT</a:t>
            </a:r>
            <a:r>
              <a:rPr kumimoji="1" lang="ja-JP" altLang="en-US" sz="1100" dirty="0" smtClean="0">
                <a:solidFill>
                  <a:schemeClr val="tx1"/>
                </a:solidFill>
                <a:latin typeface="Meiryo UI" panose="020B0604030504040204" pitchFamily="50" charset="-128"/>
                <a:ea typeface="Meiryo UI" panose="020B0604030504040204" pitchFamily="50" charset="-128"/>
              </a:rPr>
              <a:t>技術のアプリケーションおよびサービスの実証実験を</a:t>
            </a:r>
            <a:r>
              <a:rPr kumimoji="1" lang="en-US" altLang="ja-JP" sz="1100" dirty="0" smtClean="0">
                <a:solidFill>
                  <a:schemeClr val="tx1"/>
                </a:solidFill>
                <a:latin typeface="Meiryo UI" panose="020B0604030504040204" pitchFamily="50" charset="-128"/>
                <a:ea typeface="Meiryo UI" panose="020B0604030504040204" pitchFamily="50" charset="-128"/>
              </a:rPr>
              <a:t>2025</a:t>
            </a:r>
            <a:r>
              <a:rPr kumimoji="1" lang="ja-JP" altLang="en-US" sz="1100" dirty="0" smtClean="0">
                <a:solidFill>
                  <a:schemeClr val="tx1"/>
                </a:solidFill>
                <a:latin typeface="Meiryo UI" panose="020B0604030504040204" pitchFamily="50" charset="-128"/>
                <a:ea typeface="Meiryo UI" panose="020B0604030504040204" pitchFamily="50" charset="-128"/>
              </a:rPr>
              <a:t>年から開始。</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en-US" altLang="ja-JP"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世界規模の研究所、大学、医療機関等が集中するエリアで実施（</a:t>
            </a:r>
            <a:r>
              <a:rPr kumimoji="1" lang="en-US" altLang="ja-JP" sz="1100" dirty="0" smtClean="0">
                <a:solidFill>
                  <a:schemeClr val="tx1"/>
                </a:solidFill>
                <a:latin typeface="Meiryo UI" panose="020B0604030504040204" pitchFamily="50" charset="-128"/>
                <a:ea typeface="Meiryo UI" panose="020B0604030504040204" pitchFamily="50" charset="-128"/>
              </a:rPr>
              <a:t>Manchester Corridor,243</a:t>
            </a:r>
            <a:r>
              <a:rPr kumimoji="1" lang="ja-JP" altLang="en-US" sz="1100" dirty="0" smtClean="0">
                <a:solidFill>
                  <a:schemeClr val="tx1"/>
                </a:solidFill>
                <a:latin typeface="Meiryo UI" panose="020B0604030504040204" pitchFamily="50" charset="-128"/>
                <a:ea typeface="Meiryo UI" panose="020B0604030504040204" pitchFamily="50" charset="-128"/>
              </a:rPr>
              <a:t>ヘクタール</a:t>
            </a:r>
            <a:r>
              <a:rPr kumimoji="1" lang="ja-JP" altLang="en-US" sz="1100" dirty="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グレーターマンチェスター合同行政</a:t>
            </a:r>
            <a:r>
              <a:rPr kumimoji="1" lang="ja-JP" altLang="en-US" sz="1100" dirty="0" smtClean="0">
                <a:solidFill>
                  <a:schemeClr val="tx1"/>
                </a:solidFill>
                <a:latin typeface="Meiryo UI" panose="020B0604030504040204" pitchFamily="50" charset="-128"/>
                <a:ea typeface="Meiryo UI" panose="020B0604030504040204" pitchFamily="50" charset="-128"/>
              </a:rPr>
              <a:t>機構と中央</a:t>
            </a:r>
            <a:r>
              <a:rPr kumimoji="1" lang="ja-JP" altLang="en-US" sz="1100" dirty="0">
                <a:solidFill>
                  <a:schemeClr val="tx1"/>
                </a:solidFill>
                <a:latin typeface="Meiryo UI" panose="020B0604030504040204" pitchFamily="50" charset="-128"/>
                <a:ea typeface="Meiryo UI" panose="020B0604030504040204" pitchFamily="50" charset="-128"/>
              </a:rPr>
              <a:t>政府との協定（シティディール）に基づき</a:t>
            </a:r>
            <a:r>
              <a:rPr kumimoji="1" lang="ja-JP" altLang="en-US" sz="1100" dirty="0" smtClean="0">
                <a:solidFill>
                  <a:schemeClr val="tx1"/>
                </a:solidFill>
                <a:latin typeface="Meiryo UI" panose="020B0604030504040204" pitchFamily="50" charset="-128"/>
                <a:ea typeface="Meiryo UI" panose="020B0604030504040204" pitchFamily="50" charset="-128"/>
              </a:rPr>
              <a:t>、中央</a:t>
            </a:r>
            <a:r>
              <a:rPr kumimoji="1" lang="ja-JP" altLang="en-US" sz="1100" dirty="0">
                <a:solidFill>
                  <a:schemeClr val="tx1"/>
                </a:solidFill>
                <a:latin typeface="Meiryo UI" panose="020B0604030504040204" pitchFamily="50" charset="-128"/>
                <a:ea typeface="Meiryo UI" panose="020B0604030504040204" pitchFamily="50" charset="-128"/>
              </a:rPr>
              <a:t>政府</a:t>
            </a:r>
            <a:r>
              <a:rPr kumimoji="1" lang="ja-JP" altLang="en-US" sz="1100" dirty="0" smtClean="0">
                <a:solidFill>
                  <a:schemeClr val="tx1"/>
                </a:solidFill>
                <a:latin typeface="Meiryo UI" panose="020B0604030504040204" pitchFamily="50" charset="-128"/>
                <a:ea typeface="Meiryo UI" panose="020B0604030504040204" pitchFamily="50" charset="-128"/>
              </a:rPr>
              <a:t>から権限</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財源</a:t>
            </a:r>
            <a:r>
              <a:rPr kumimoji="1" lang="ja-JP" altLang="en-US" sz="1100" dirty="0">
                <a:solidFill>
                  <a:schemeClr val="tx1"/>
                </a:solidFill>
                <a:latin typeface="Meiryo UI" panose="020B0604030504040204" pitchFamily="50" charset="-128"/>
                <a:ea typeface="Meiryo UI" panose="020B0604030504040204" pitchFamily="50" charset="-128"/>
              </a:rPr>
              <a:t>や、プロジェクトの主導権を</a:t>
            </a:r>
            <a:r>
              <a:rPr kumimoji="1" lang="ja-JP" altLang="en-US" sz="1100" dirty="0" smtClean="0">
                <a:solidFill>
                  <a:schemeClr val="tx1"/>
                </a:solidFill>
                <a:latin typeface="Meiryo UI" panose="020B0604030504040204" pitchFamily="50" charset="-128"/>
                <a:ea typeface="Meiryo UI" panose="020B0604030504040204" pitchFamily="50" charset="-128"/>
              </a:rPr>
              <a:t>移譲。</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○交通アクセスの良いマンチェスター空港周辺の開発特区の例（</a:t>
            </a:r>
            <a:r>
              <a:rPr kumimoji="1" lang="en-US" altLang="ja-JP" sz="1100" dirty="0" smtClean="0">
                <a:solidFill>
                  <a:schemeClr val="tx1"/>
                </a:solidFill>
                <a:latin typeface="Meiryo UI" panose="020B0604030504040204" pitchFamily="50" charset="-128"/>
                <a:ea typeface="Meiryo UI" panose="020B0604030504040204" pitchFamily="50" charset="-128"/>
              </a:rPr>
              <a:t>Manchester Airport City </a:t>
            </a:r>
            <a:r>
              <a:rPr kumimoji="1" lang="en-US" altLang="ja-JP" sz="1100" dirty="0" err="1" smtClean="0">
                <a:solidFill>
                  <a:schemeClr val="tx1"/>
                </a:solidFill>
                <a:latin typeface="Meiryo UI" panose="020B0604030504040204" pitchFamily="50" charset="-128"/>
                <a:ea typeface="Meiryo UI" panose="020B0604030504040204" pitchFamily="50" charset="-128"/>
              </a:rPr>
              <a:t>Enterprize</a:t>
            </a:r>
            <a:r>
              <a:rPr kumimoji="1" lang="en-US" altLang="ja-JP" sz="1100" dirty="0" smtClean="0">
                <a:solidFill>
                  <a:schemeClr val="tx1"/>
                </a:solidFill>
                <a:latin typeface="Meiryo UI" panose="020B0604030504040204" pitchFamily="50" charset="-128"/>
                <a:ea typeface="Meiryo UI" panose="020B0604030504040204" pitchFamily="50" charset="-128"/>
              </a:rPr>
              <a:t> Zone</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①</a:t>
            </a:r>
            <a:r>
              <a:rPr kumimoji="1" lang="en-US" altLang="ja-JP" sz="1100" dirty="0" smtClean="0">
                <a:solidFill>
                  <a:schemeClr val="tx1"/>
                </a:solidFill>
                <a:latin typeface="Meiryo UI" panose="020B0604030504040204" pitchFamily="50" charset="-128"/>
                <a:ea typeface="Meiryo UI" panose="020B0604030504040204" pitchFamily="50" charset="-128"/>
              </a:rPr>
              <a:t>Airport City</a:t>
            </a:r>
            <a:r>
              <a:rPr kumimoji="1" lang="ja-JP" altLang="en-US" sz="1100" dirty="0" smtClean="0">
                <a:solidFill>
                  <a:schemeClr val="tx1"/>
                </a:solidFill>
                <a:latin typeface="Meiryo UI" panose="020B0604030504040204" pitchFamily="50" charset="-128"/>
                <a:ea typeface="Meiryo UI" panose="020B0604030504040204" pitchFamily="50" charset="-128"/>
              </a:rPr>
              <a:t>：高度製造業が立地する地区</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②</a:t>
            </a:r>
            <a:r>
              <a:rPr kumimoji="1" lang="en-US" altLang="ja-JP" sz="1100" dirty="0" smtClean="0">
                <a:solidFill>
                  <a:schemeClr val="tx1"/>
                </a:solidFill>
                <a:latin typeface="Meiryo UI" panose="020B0604030504040204" pitchFamily="50" charset="-128"/>
                <a:ea typeface="Meiryo UI" panose="020B0604030504040204" pitchFamily="50" charset="-128"/>
              </a:rPr>
              <a:t>World Logistics Hub</a:t>
            </a:r>
            <a:r>
              <a:rPr kumimoji="1" lang="ja-JP" altLang="en-US" sz="1100" dirty="0" smtClean="0">
                <a:solidFill>
                  <a:schemeClr val="tx1"/>
                </a:solidFill>
                <a:latin typeface="Meiryo UI" panose="020B0604030504040204" pitchFamily="50" charset="-128"/>
                <a:ea typeface="Meiryo UI" panose="020B0604030504040204" pitchFamily="50" charset="-128"/>
              </a:rPr>
              <a:t>：物流拠点</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③</a:t>
            </a:r>
            <a:r>
              <a:rPr kumimoji="1" lang="en-US" altLang="ja-JP" sz="1100" dirty="0" err="1" smtClean="0">
                <a:solidFill>
                  <a:schemeClr val="tx1"/>
                </a:solidFill>
                <a:latin typeface="Meiryo UI" panose="020B0604030504040204" pitchFamily="50" charset="-128"/>
                <a:ea typeface="Meiryo UI" panose="020B0604030504040204" pitchFamily="50" charset="-128"/>
              </a:rPr>
              <a:t>MediPark</a:t>
            </a:r>
            <a:r>
              <a:rPr kumimoji="1" lang="ja-JP" altLang="en-US" sz="1100" dirty="0" smtClean="0">
                <a:solidFill>
                  <a:schemeClr val="tx1"/>
                </a:solidFill>
                <a:latin typeface="Meiryo UI" panose="020B0604030504040204" pitchFamily="50" charset="-128"/>
                <a:ea typeface="Meiryo UI" panose="020B0604030504040204" pitchFamily="50" charset="-128"/>
              </a:rPr>
              <a:t>：ライフサイエンス・製薬企業向けの工業団地。医療研修施設や国際医療研究センターに隣接</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特区内では、建築に関する規制緩和、次世代インターネットの整備、税制インセンティブの提供などを行っている</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180975" indent="-180975">
              <a:lnSpc>
                <a:spcPts val="1600"/>
              </a:lnSpc>
            </a:pPr>
            <a:r>
              <a:rPr kumimoji="1" lang="ja-JP" altLang="en-US" sz="1100" dirty="0" smtClean="0">
                <a:solidFill>
                  <a:schemeClr val="tx1"/>
                </a:solidFill>
                <a:latin typeface="Meiryo UI" panose="020B0604030504040204" pitchFamily="50" charset="-128"/>
                <a:ea typeface="Meiryo UI" panose="020B0604030504040204" pitchFamily="50" charset="-128"/>
              </a:rPr>
              <a:t>○マンチェスターには国際ハブ空港があるほか、鉄道の結節点であることやイングランド有数の海港であるリバプール港と鉄道・運河で結ばれていることから、</a:t>
            </a:r>
            <a:r>
              <a:rPr kumimoji="1" lang="ja-JP" altLang="en-US" sz="1100" u="sng" dirty="0" smtClean="0">
                <a:solidFill>
                  <a:schemeClr val="tx1"/>
                </a:solidFill>
                <a:latin typeface="Meiryo UI" panose="020B0604030504040204" pitchFamily="50" charset="-128"/>
                <a:ea typeface="Meiryo UI" panose="020B0604030504040204" pitchFamily="50" charset="-128"/>
              </a:rPr>
              <a:t>物流拠点として適した地域</a:t>
            </a:r>
            <a:r>
              <a:rPr kumimoji="1" lang="ja-JP" altLang="en-US" sz="1100" dirty="0" smtClean="0">
                <a:solidFill>
                  <a:schemeClr val="tx1"/>
                </a:solidFill>
                <a:latin typeface="Meiryo UI" panose="020B0604030504040204" pitchFamily="50" charset="-128"/>
                <a:ea typeface="Meiryo UI" panose="020B0604030504040204" pitchFamily="50" charset="-128"/>
              </a:rPr>
              <a:t>。また、こうした交通アクセスの良さに加え、</a:t>
            </a:r>
            <a:r>
              <a:rPr kumimoji="1" lang="ja-JP" altLang="en-US" sz="1100" u="sng" dirty="0" smtClean="0">
                <a:solidFill>
                  <a:schemeClr val="tx1"/>
                </a:solidFill>
                <a:latin typeface="Meiryo UI" panose="020B0604030504040204" pitchFamily="50" charset="-128"/>
                <a:ea typeface="Meiryo UI" panose="020B0604030504040204" pitchFamily="50" charset="-128"/>
              </a:rPr>
              <a:t>ケンブリッジ大学・オックスフォード大学に続く英国第</a:t>
            </a:r>
            <a:r>
              <a:rPr kumimoji="1" lang="en-US" altLang="ja-JP" sz="1100" u="sng" dirty="0" smtClean="0">
                <a:solidFill>
                  <a:schemeClr val="tx1"/>
                </a:solidFill>
                <a:latin typeface="Meiryo UI" panose="020B0604030504040204" pitchFamily="50" charset="-128"/>
                <a:ea typeface="Meiryo UI" panose="020B0604030504040204" pitchFamily="50" charset="-128"/>
              </a:rPr>
              <a:t>3</a:t>
            </a:r>
            <a:r>
              <a:rPr kumimoji="1" lang="ja-JP" altLang="en-US" sz="1100" u="sng" dirty="0" smtClean="0">
                <a:solidFill>
                  <a:schemeClr val="tx1"/>
                </a:solidFill>
                <a:latin typeface="Meiryo UI" panose="020B0604030504040204" pitchFamily="50" charset="-128"/>
                <a:ea typeface="Meiryo UI" panose="020B0604030504040204" pitchFamily="50" charset="-128"/>
              </a:rPr>
              <a:t>位のマンチェスター大学を有し、優れた大学卒業生を輩出</a:t>
            </a:r>
            <a:r>
              <a:rPr kumimoji="1" lang="ja-JP" altLang="en-US" sz="1100" dirty="0" smtClean="0">
                <a:solidFill>
                  <a:schemeClr val="tx1"/>
                </a:solidFill>
                <a:latin typeface="Meiryo UI" panose="020B0604030504040204" pitchFamily="50" charset="-128"/>
                <a:ea typeface="Meiryo UI" panose="020B0604030504040204" pitchFamily="50" charset="-128"/>
              </a:rPr>
              <a:t>できることから、</a:t>
            </a:r>
            <a:r>
              <a:rPr kumimoji="1" lang="ja-JP" altLang="en-US" sz="1100" u="sng" dirty="0" smtClean="0">
                <a:solidFill>
                  <a:schemeClr val="tx1"/>
                </a:solidFill>
                <a:latin typeface="Meiryo UI" panose="020B0604030504040204" pitchFamily="50" charset="-128"/>
                <a:ea typeface="Meiryo UI" panose="020B0604030504040204" pitchFamily="50" charset="-128"/>
              </a:rPr>
              <a:t>金融・ビジネス産業の集積</a:t>
            </a:r>
            <a:r>
              <a:rPr kumimoji="1" lang="ja-JP" altLang="en-US" sz="1100" dirty="0" smtClean="0">
                <a:solidFill>
                  <a:schemeClr val="tx1"/>
                </a:solidFill>
                <a:latin typeface="Meiryo UI" panose="020B0604030504040204" pitchFamily="50" charset="-128"/>
                <a:ea typeface="Meiryo UI" panose="020B0604030504040204" pitchFamily="50" charset="-128"/>
              </a:rPr>
              <a:t>もねらっている。</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a:lnSpc>
                <a:spcPts val="16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→「物流企業・物流拠点」、「銀行、保険会社等のバックオフィス」をターゲットとして積極的な誘致活動を展開</a:t>
            </a:r>
            <a:r>
              <a:rPr kumimoji="1" lang="ja-JP" altLang="en-US" sz="1100" dirty="0">
                <a:solidFill>
                  <a:schemeClr val="tx1"/>
                </a:solidFill>
                <a:latin typeface="Meiryo UI" panose="020B0604030504040204" pitchFamily="50" charset="-128"/>
                <a:ea typeface="Meiryo UI" panose="020B0604030504040204" pitchFamily="50" charset="-128"/>
              </a:rPr>
              <a:t>　</a:t>
            </a:r>
            <a:endParaRPr kumimoji="1" lang="en-US" altLang="ja-JP" sz="11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618735" y="2207994"/>
            <a:ext cx="1729944" cy="215444"/>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都市圏：グレーター・マンチェスター</a:t>
            </a:r>
            <a:endParaRPr kumimoji="1" lang="ja-JP" altLang="en-US" sz="800" dirty="0">
              <a:latin typeface="Meiryo UI" panose="020B0604030504040204" pitchFamily="50" charset="-128"/>
              <a:ea typeface="Meiryo UI" panose="020B0604030504040204" pitchFamily="50" charset="-128"/>
            </a:endParaRP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7474607" y="6644663"/>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pic>
        <p:nvPicPr>
          <p:cNvPr id="3" name="図 2"/>
          <p:cNvPicPr>
            <a:picLocks noChangeAspect="1"/>
          </p:cNvPicPr>
          <p:nvPr/>
        </p:nvPicPr>
        <p:blipFill>
          <a:blip r:embed="rId2"/>
          <a:stretch>
            <a:fillRect/>
          </a:stretch>
        </p:blipFill>
        <p:spPr>
          <a:xfrm>
            <a:off x="3816179" y="446849"/>
            <a:ext cx="1981200" cy="1897380"/>
          </a:xfrm>
          <a:prstGeom prst="rect">
            <a:avLst/>
          </a:prstGeom>
        </p:spPr>
      </p:pic>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159</a:t>
            </a:r>
          </a:p>
        </p:txBody>
      </p:sp>
    </p:spTree>
    <p:extLst>
      <p:ext uri="{BB962C8B-B14F-4D97-AF65-F5344CB8AC3E}">
        <p14:creationId xmlns:p14="http://schemas.microsoft.com/office/powerpoint/2010/main" val="33962391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85349" y="543696"/>
            <a:ext cx="2479332" cy="5684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ポート</a:t>
            </a:r>
            <a:r>
              <a:rPr kumimoji="1" lang="ja-JP" altLang="en-US" sz="2000" b="1" dirty="0">
                <a:solidFill>
                  <a:schemeClr val="bg1"/>
                </a:solidFill>
                <a:latin typeface="Meiryo UI" panose="020B0604030504040204" pitchFamily="50" charset="-128"/>
                <a:ea typeface="Meiryo UI" panose="020B0604030504040204" pitchFamily="50" charset="-128"/>
              </a:rPr>
              <a:t>ランド</a:t>
            </a:r>
          </a:p>
        </p:txBody>
      </p:sp>
      <p:graphicFrame>
        <p:nvGraphicFramePr>
          <p:cNvPr id="8" name="表 7"/>
          <p:cNvGraphicFramePr>
            <a:graphicFrameLocks noGrp="1"/>
          </p:cNvGraphicFramePr>
          <p:nvPr>
            <p:extLst>
              <p:ext uri="{D42A27DB-BD31-4B8C-83A1-F6EECF244321}">
                <p14:modId xmlns:p14="http://schemas.microsoft.com/office/powerpoint/2010/main" val="4153014906"/>
              </p:ext>
            </p:extLst>
          </p:nvPr>
        </p:nvGraphicFramePr>
        <p:xfrm>
          <a:off x="160635" y="1339571"/>
          <a:ext cx="3241470" cy="926964"/>
        </p:xfrm>
        <a:graphic>
          <a:graphicData uri="http://schemas.openxmlformats.org/drawingml/2006/table">
            <a:tbl>
              <a:tblPr firstRow="1" bandRow="1">
                <a:tableStyleId>{BDBED569-4797-4DF1-A0F4-6AAB3CD982D8}</a:tableStyleId>
              </a:tblPr>
              <a:tblGrid>
                <a:gridCol w="1080490">
                  <a:extLst>
                    <a:ext uri="{9D8B030D-6E8A-4147-A177-3AD203B41FA5}">
                      <a16:colId xmlns:a16="http://schemas.microsoft.com/office/drawing/2014/main" val="334839310"/>
                    </a:ext>
                  </a:extLst>
                </a:gridCol>
                <a:gridCol w="1080490">
                  <a:extLst>
                    <a:ext uri="{9D8B030D-6E8A-4147-A177-3AD203B41FA5}">
                      <a16:colId xmlns:a16="http://schemas.microsoft.com/office/drawing/2014/main" val="713728825"/>
                    </a:ext>
                  </a:extLst>
                </a:gridCol>
                <a:gridCol w="1080490">
                  <a:extLst>
                    <a:ext uri="{9D8B030D-6E8A-4147-A177-3AD203B41FA5}">
                      <a16:colId xmlns:a16="http://schemas.microsoft.com/office/drawing/2014/main" val="977820794"/>
                    </a:ext>
                  </a:extLst>
                </a:gridCol>
              </a:tblGrid>
              <a:tr h="308988">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人口</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面積</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331811"/>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市域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58</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376</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13604235"/>
                  </a:ext>
                </a:extLst>
              </a:tr>
              <a:tr h="308988">
                <a:tc>
                  <a:txBody>
                    <a:bodyPr/>
                    <a:lstStyle/>
                    <a:p>
                      <a:pPr algn="ctr"/>
                      <a:r>
                        <a:rPr kumimoji="1" lang="ja-JP" altLang="en-US" sz="1400" b="1" dirty="0" smtClean="0">
                          <a:latin typeface="Meiryo UI" panose="020B0604030504040204" pitchFamily="50" charset="-128"/>
                          <a:ea typeface="Meiryo UI" panose="020B0604030504040204" pitchFamily="50" charset="-128"/>
                        </a:rPr>
                        <a:t>都市圏域</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229</a:t>
                      </a:r>
                      <a:r>
                        <a:rPr kumimoji="1" lang="ja-JP" altLang="en-US" sz="1400" dirty="0" smtClean="0">
                          <a:latin typeface="Meiryo UI" panose="020B0604030504040204" pitchFamily="50" charset="-128"/>
                          <a:ea typeface="Meiryo UI" panose="020B0604030504040204" pitchFamily="50" charset="-128"/>
                        </a:rPr>
                        <a:t>万人</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dirty="0" err="1" smtClean="0">
                          <a:latin typeface="Meiryo UI" panose="020B0604030504040204" pitchFamily="50" charset="-128"/>
                          <a:ea typeface="Meiryo UI" panose="020B0604030504040204" pitchFamily="50" charset="-128"/>
                        </a:rPr>
                        <a:t>ー</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37214063"/>
                  </a:ext>
                </a:extLst>
              </a:tr>
            </a:tbl>
          </a:graphicData>
        </a:graphic>
      </p:graphicFrame>
      <p:sp>
        <p:nvSpPr>
          <p:cNvPr id="10" name="正方形/長方形 9"/>
          <p:cNvSpPr/>
          <p:nvPr/>
        </p:nvSpPr>
        <p:spPr>
          <a:xfrm>
            <a:off x="172992" y="2471352"/>
            <a:ext cx="9576489" cy="1048600"/>
          </a:xfrm>
          <a:prstGeom prst="rect">
            <a:avLst/>
          </a:prstGeom>
          <a:noFill/>
          <a:ln w="571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1851</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年の市成立以来、人口が減った時期があまりなく、近年も人口は増加（</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20</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代</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〜30</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代の若者が多く移住）</a:t>
            </a:r>
            <a:endPar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産業構造の転換（農業・林業　➡　製鉄・造船　➡　クリーンビジネス、スポーツ、ソフトウエア・デジタルなど）</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 人口と経済を伸ばしつつ、都市圏の二酸化炭素の排出量を削減し続けている。</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職住近接による「</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20</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分圏コミュニティ」を</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形成。全米</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で住みたい</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街、</a:t>
            </a:r>
            <a:r>
              <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rPr>
              <a:t>10</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年</a:t>
            </a:r>
            <a:r>
              <a:rPr kumimoji="1"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rPr>
              <a:t>連続１位</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106847" y="3622361"/>
            <a:ext cx="9733008" cy="31011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indent="-93663">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1851</a:t>
            </a:r>
            <a:r>
              <a:rPr kumimoji="1" lang="ja-JP" altLang="en-US" sz="1100" dirty="0" smtClean="0">
                <a:solidFill>
                  <a:schemeClr val="tx1"/>
                </a:solidFill>
                <a:latin typeface="Meiryo UI" panose="020B0604030504040204" pitchFamily="50" charset="-128"/>
                <a:ea typeface="Meiryo UI" panose="020B0604030504040204" pitchFamily="50" charset="-128"/>
              </a:rPr>
              <a:t>年の市設立当初は、オレゴン州の地域の</a:t>
            </a:r>
            <a:r>
              <a:rPr kumimoji="1" lang="ja-JP" altLang="en-US" sz="1100" u="sng" dirty="0" smtClean="0">
                <a:solidFill>
                  <a:schemeClr val="tx1"/>
                </a:solidFill>
                <a:latin typeface="Meiryo UI" panose="020B0604030504040204" pitchFamily="50" charset="-128"/>
                <a:ea typeface="Meiryo UI" panose="020B0604030504040204" pitchFamily="50" charset="-128"/>
              </a:rPr>
              <a:t>自然を頼って経済を賄ってきた（農業・林業）</a:t>
            </a:r>
            <a:r>
              <a:rPr kumimoji="1" lang="ja-JP" altLang="en-US" sz="1100" dirty="0" smtClean="0">
                <a:solidFill>
                  <a:schemeClr val="tx1"/>
                </a:solidFill>
                <a:latin typeface="Meiryo UI" panose="020B0604030504040204" pitchFamily="50" charset="-128"/>
                <a:ea typeface="Meiryo UI" panose="020B0604030504040204" pitchFamily="50" charset="-128"/>
              </a:rPr>
              <a:t>。その後、工業化の進展に伴い、</a:t>
            </a:r>
            <a:r>
              <a:rPr kumimoji="1" lang="en-US" altLang="ja-JP" sz="1100" dirty="0">
                <a:solidFill>
                  <a:schemeClr val="tx1"/>
                </a:solidFill>
                <a:latin typeface="Meiryo UI" panose="020B0604030504040204" pitchFamily="50" charset="-128"/>
                <a:ea typeface="Meiryo UI" panose="020B0604030504040204" pitchFamily="50" charset="-128"/>
              </a:rPr>
              <a:t>1930</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en-US" altLang="ja-JP" sz="1100" dirty="0">
                <a:solidFill>
                  <a:schemeClr val="tx1"/>
                </a:solidFill>
                <a:latin typeface="Meiryo UI" panose="020B0604030504040204" pitchFamily="50" charset="-128"/>
                <a:ea typeface="Meiryo UI" panose="020B0604030504040204" pitchFamily="50" charset="-128"/>
              </a:rPr>
              <a:t>〜1940</a:t>
            </a:r>
            <a:r>
              <a:rPr kumimoji="1" lang="ja-JP" altLang="en-US" sz="1100" dirty="0">
                <a:solidFill>
                  <a:schemeClr val="tx1"/>
                </a:solidFill>
                <a:latin typeface="Meiryo UI" panose="020B0604030504040204" pitchFamily="50" charset="-128"/>
                <a:ea typeface="Meiryo UI" panose="020B0604030504040204" pitchFamily="50" charset="-128"/>
              </a:rPr>
              <a:t>年代には、川沿いに多くの</a:t>
            </a:r>
            <a:r>
              <a:rPr kumimoji="1" lang="ja-JP" altLang="en-US" sz="1100" u="sng" dirty="0" smtClean="0">
                <a:solidFill>
                  <a:schemeClr val="tx1"/>
                </a:solidFill>
                <a:latin typeface="Meiryo UI" panose="020B0604030504040204" pitchFamily="50" charset="-128"/>
                <a:ea typeface="Meiryo UI" panose="020B0604030504040204" pitchFamily="50" charset="-128"/>
              </a:rPr>
              <a:t>製鉄工業や</a:t>
            </a:r>
            <a:r>
              <a:rPr kumimoji="1" lang="ja-JP" altLang="en-US" sz="1100" u="sng" dirty="0">
                <a:solidFill>
                  <a:schemeClr val="tx1"/>
                </a:solidFill>
                <a:latin typeface="Meiryo UI" panose="020B0604030504040204" pitchFamily="50" charset="-128"/>
                <a:ea typeface="Meiryo UI" panose="020B0604030504040204" pitchFamily="50" charset="-128"/>
              </a:rPr>
              <a:t>造船所が建設され、工業地帯へと</a:t>
            </a:r>
            <a:r>
              <a:rPr kumimoji="1" lang="ja-JP" altLang="en-US" sz="1100" u="sng" dirty="0" smtClean="0">
                <a:solidFill>
                  <a:schemeClr val="tx1"/>
                </a:solidFill>
                <a:latin typeface="Meiryo UI" panose="020B0604030504040204" pitchFamily="50" charset="-128"/>
                <a:ea typeface="Meiryo UI" panose="020B0604030504040204" pitchFamily="50" charset="-128"/>
              </a:rPr>
              <a:t>発展。北西部の貿易拠点として成長</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工業化の進展に伴う環境汚染の悪化を受け、</a:t>
            </a:r>
            <a:r>
              <a:rPr kumimoji="1" lang="en-US" altLang="ja-JP" sz="1100" dirty="0" smtClean="0">
                <a:solidFill>
                  <a:schemeClr val="tx1"/>
                </a:solidFill>
                <a:latin typeface="Meiryo UI" panose="020B0604030504040204" pitchFamily="50" charset="-128"/>
                <a:ea typeface="Meiryo UI" panose="020B0604030504040204" pitchFamily="50" charset="-128"/>
              </a:rPr>
              <a:t>1960</a:t>
            </a:r>
            <a:r>
              <a:rPr kumimoji="1" lang="ja-JP" altLang="en-US" sz="1100" dirty="0" smtClean="0">
                <a:solidFill>
                  <a:schemeClr val="tx1"/>
                </a:solidFill>
                <a:latin typeface="Meiryo UI" panose="020B0604030504040204" pitchFamily="50" charset="-128"/>
                <a:ea typeface="Meiryo UI" panose="020B0604030504040204" pitchFamily="50" charset="-128"/>
              </a:rPr>
              <a:t>年代から環境対策に注力。（</a:t>
            </a:r>
            <a:r>
              <a:rPr kumimoji="1" lang="en-US" altLang="ja-JP" sz="1100" dirty="0" smtClean="0">
                <a:solidFill>
                  <a:schemeClr val="tx1"/>
                </a:solidFill>
                <a:latin typeface="Meiryo UI" panose="020B0604030504040204" pitchFamily="50" charset="-128"/>
                <a:ea typeface="Meiryo UI" panose="020B0604030504040204" pitchFamily="50" charset="-128"/>
              </a:rPr>
              <a:t>1971</a:t>
            </a:r>
            <a:r>
              <a:rPr kumimoji="1" lang="ja-JP" altLang="en-US" sz="1100" dirty="0" smtClean="0">
                <a:solidFill>
                  <a:schemeClr val="tx1"/>
                </a:solidFill>
                <a:latin typeface="Meiryo UI" panose="020B0604030504040204" pitchFamily="50" charset="-128"/>
                <a:ea typeface="Meiryo UI" panose="020B0604030504040204" pitchFamily="50" charset="-128"/>
              </a:rPr>
              <a:t>年にガラス</a:t>
            </a:r>
            <a:r>
              <a:rPr kumimoji="1" lang="ja-JP" altLang="en-US" sz="1100" dirty="0">
                <a:solidFill>
                  <a:schemeClr val="tx1"/>
                </a:solidFill>
                <a:latin typeface="Meiryo UI" panose="020B0604030504040204" pitchFamily="50" charset="-128"/>
                <a:ea typeface="Meiryo UI" panose="020B0604030504040204" pitchFamily="50" charset="-128"/>
              </a:rPr>
              <a:t>瓶のリサイクルと換金を全米で初めて</a:t>
            </a:r>
            <a:r>
              <a:rPr kumimoji="1" lang="ja-JP" altLang="en-US" sz="1100" dirty="0" smtClean="0">
                <a:solidFill>
                  <a:schemeClr val="tx1"/>
                </a:solidFill>
                <a:latin typeface="Meiryo UI" panose="020B0604030504040204" pitchFamily="50" charset="-128"/>
                <a:ea typeface="Meiryo UI" panose="020B0604030504040204" pitchFamily="50" charset="-128"/>
              </a:rPr>
              <a:t>義務付け。）</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また、この頃</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農業や林業などの地場産業の基盤拡大を通じて、環境保全を進めるために、土地のゾーニング等を定める「都市成長境界線」を導入。</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endParaRPr kumimoji="1" lang="en-US" altLang="ja-JP" sz="1100" dirty="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a:solidFill>
                  <a:schemeClr val="tx1"/>
                </a:solidFill>
                <a:latin typeface="Meiryo UI" panose="020B0604030504040204" pitchFamily="50" charset="-128"/>
                <a:ea typeface="Meiryo UI" panose="020B0604030504040204" pitchFamily="50" charset="-128"/>
              </a:rPr>
              <a:t>○現在、市開発局</a:t>
            </a:r>
            <a:r>
              <a:rPr kumimoji="1" lang="ja-JP" altLang="en-US" sz="1100" dirty="0" smtClean="0">
                <a:solidFill>
                  <a:schemeClr val="tx1"/>
                </a:solidFill>
                <a:latin typeface="Meiryo UI" panose="020B0604030504040204" pitchFamily="50" charset="-128"/>
                <a:ea typeface="Meiryo UI" panose="020B0604030504040204" pitchFamily="50" charset="-128"/>
              </a:rPr>
              <a:t>が、雇用数や産業内</a:t>
            </a:r>
            <a:r>
              <a:rPr kumimoji="1" lang="ja-JP" altLang="en-US" sz="1100" dirty="0">
                <a:solidFill>
                  <a:schemeClr val="tx1"/>
                </a:solidFill>
                <a:latin typeface="Meiryo UI" panose="020B0604030504040204" pitchFamily="50" charset="-128"/>
                <a:ea typeface="Meiryo UI" panose="020B0604030504040204" pitchFamily="50" charset="-128"/>
              </a:rPr>
              <a:t>の立地計数</a:t>
            </a:r>
            <a:r>
              <a:rPr kumimoji="1" lang="ja-JP" altLang="en-US" sz="1100" dirty="0" smtClean="0">
                <a:solidFill>
                  <a:schemeClr val="tx1"/>
                </a:solidFill>
                <a:latin typeface="Meiryo UI" panose="020B0604030504040204" pitchFamily="50" charset="-128"/>
                <a:ea typeface="Meiryo UI" panose="020B0604030504040204" pitchFamily="50" charset="-128"/>
              </a:rPr>
              <a:t>、今後</a:t>
            </a:r>
            <a:r>
              <a:rPr kumimoji="1" lang="ja-JP" altLang="en-US" sz="1100" dirty="0">
                <a:solidFill>
                  <a:schemeClr val="tx1"/>
                </a:solidFill>
                <a:latin typeface="Meiryo UI" panose="020B0604030504040204" pitchFamily="50" charset="-128"/>
                <a:ea typeface="Meiryo UI" panose="020B0604030504040204" pitchFamily="50" charset="-128"/>
              </a:rPr>
              <a:t>期待される成長の度合い</a:t>
            </a:r>
            <a:r>
              <a:rPr kumimoji="1" lang="ja-JP" altLang="en-US" sz="1100" dirty="0" smtClean="0">
                <a:solidFill>
                  <a:schemeClr val="tx1"/>
                </a:solidFill>
                <a:latin typeface="Meiryo UI" panose="020B0604030504040204" pitchFamily="50" charset="-128"/>
                <a:ea typeface="Meiryo UI" panose="020B0604030504040204" pitchFamily="50" charset="-128"/>
              </a:rPr>
              <a:t>など踏まえ、</a:t>
            </a:r>
            <a:r>
              <a:rPr kumimoji="1" lang="ja-JP" altLang="en-US" sz="1100" u="sng" dirty="0" smtClean="0">
                <a:solidFill>
                  <a:schemeClr val="tx1"/>
                </a:solidFill>
                <a:latin typeface="Meiryo UI" panose="020B0604030504040204" pitchFamily="50" charset="-128"/>
                <a:ea typeface="Meiryo UI" panose="020B0604030504040204" pitchFamily="50" charset="-128"/>
              </a:rPr>
              <a:t>４つのターゲット産業を設定</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u="sng" dirty="0" smtClean="0">
                <a:solidFill>
                  <a:schemeClr val="tx1"/>
                </a:solidFill>
                <a:latin typeface="Meiryo UI" panose="020B0604030504040204" pitchFamily="50" charset="-128"/>
                <a:ea typeface="Meiryo UI" panose="020B0604030504040204" pitchFamily="50" charset="-128"/>
              </a:rPr>
              <a:t>①</a:t>
            </a:r>
            <a:r>
              <a:rPr kumimoji="1" lang="ja-JP" altLang="en-US" sz="1100" u="sng" dirty="0">
                <a:solidFill>
                  <a:schemeClr val="tx1"/>
                </a:solidFill>
                <a:latin typeface="Meiryo UI" panose="020B0604030504040204" pitchFamily="50" charset="-128"/>
                <a:ea typeface="Meiryo UI" panose="020B0604030504040204" pitchFamily="50" charset="-128"/>
              </a:rPr>
              <a:t>グリーンビジネス</a:t>
            </a:r>
            <a:r>
              <a:rPr kumimoji="1" lang="ja-JP" altLang="en-US" sz="1100" u="sng" dirty="0" smtClean="0">
                <a:solidFill>
                  <a:schemeClr val="tx1"/>
                </a:solidFill>
                <a:latin typeface="Meiryo UI" panose="020B0604030504040204" pitchFamily="50" charset="-128"/>
                <a:ea typeface="Meiryo UI" panose="020B0604030504040204" pitchFamily="50" charset="-128"/>
              </a:rPr>
              <a:t>産業</a:t>
            </a:r>
            <a:r>
              <a:rPr kumimoji="1" lang="ja-JP" altLang="en-US" sz="1100" dirty="0" smtClean="0">
                <a:solidFill>
                  <a:schemeClr val="tx1"/>
                </a:solidFill>
                <a:latin typeface="Meiryo UI" panose="020B0604030504040204" pitchFamily="50" charset="-128"/>
                <a:ea typeface="Meiryo UI" panose="020B0604030504040204" pitchFamily="50" charset="-128"/>
              </a:rPr>
              <a:t>：世界的</a:t>
            </a:r>
            <a:r>
              <a:rPr kumimoji="1" lang="ja-JP" altLang="en-US" sz="1100" dirty="0">
                <a:solidFill>
                  <a:schemeClr val="tx1"/>
                </a:solidFill>
                <a:latin typeface="Meiryo UI" panose="020B0604030504040204" pitchFamily="50" charset="-128"/>
                <a:ea typeface="Meiryo UI" panose="020B0604030504040204" pitchFamily="50" charset="-128"/>
              </a:rPr>
              <a:t>なデンマークの風力発電機</a:t>
            </a:r>
            <a:r>
              <a:rPr kumimoji="1" lang="ja-JP" altLang="en-US" sz="1100" dirty="0" smtClean="0">
                <a:solidFill>
                  <a:schemeClr val="tx1"/>
                </a:solidFill>
                <a:latin typeface="Meiryo UI" panose="020B0604030504040204" pitchFamily="50" charset="-128"/>
                <a:ea typeface="Meiryo UI" panose="020B0604030504040204" pitchFamily="50" charset="-128"/>
              </a:rPr>
              <a:t>メーカーなどを誘致。風力発電パーツなど地場産業である鉄工業会社とのサプライチェーンを形成。</a:t>
            </a:r>
            <a:endParaRPr kumimoji="1" lang="ja-JP" altLang="en-US" sz="1100" dirty="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u="sng" dirty="0" smtClean="0">
                <a:solidFill>
                  <a:schemeClr val="tx1"/>
                </a:solidFill>
                <a:latin typeface="Meiryo UI" panose="020B0604030504040204" pitchFamily="50" charset="-128"/>
                <a:ea typeface="Meiryo UI" panose="020B0604030504040204" pitchFamily="50" charset="-128"/>
              </a:rPr>
              <a:t>②</a:t>
            </a:r>
            <a:r>
              <a:rPr kumimoji="1" lang="ja-JP" altLang="en-US" sz="1100" u="sng" dirty="0">
                <a:solidFill>
                  <a:schemeClr val="tx1"/>
                </a:solidFill>
                <a:latin typeface="Meiryo UI" panose="020B0604030504040204" pitchFamily="50" charset="-128"/>
                <a:ea typeface="Meiryo UI" panose="020B0604030504040204" pitchFamily="50" charset="-128"/>
              </a:rPr>
              <a:t>スポーツ・アウトドア</a:t>
            </a:r>
            <a:r>
              <a:rPr kumimoji="1" lang="ja-JP" altLang="en-US" sz="1100" dirty="0">
                <a:solidFill>
                  <a:schemeClr val="tx1"/>
                </a:solidFill>
                <a:latin typeface="Meiryo UI" panose="020B0604030504040204" pitchFamily="50" charset="-128"/>
                <a:ea typeface="Meiryo UI" panose="020B0604030504040204" pitchFamily="50" charset="-128"/>
              </a:rPr>
              <a:t>：ナイキを筆頭にアディダス北米本社。コロンビア、</a:t>
            </a:r>
            <a:r>
              <a:rPr kumimoji="1" lang="ja-JP" altLang="en-US" sz="1100" dirty="0" smtClean="0">
                <a:solidFill>
                  <a:schemeClr val="tx1"/>
                </a:solidFill>
                <a:latin typeface="Meiryo UI" panose="020B0604030504040204" pitchFamily="50" charset="-128"/>
                <a:ea typeface="Meiryo UI" panose="020B0604030504040204" pitchFamily="50" charset="-128"/>
              </a:rPr>
              <a:t>ミズノを集積。</a:t>
            </a:r>
            <a:r>
              <a:rPr kumimoji="1" lang="ja-JP" altLang="en-US" sz="1100" dirty="0">
                <a:solidFill>
                  <a:schemeClr val="tx1"/>
                </a:solidFill>
                <a:latin typeface="Meiryo UI" panose="020B0604030504040204" pitchFamily="50" charset="-128"/>
                <a:ea typeface="Meiryo UI" panose="020B0604030504040204" pitchFamily="50" charset="-128"/>
              </a:rPr>
              <a:t>市は業界の横のつながりを強化し、ベンチャーエコシステムの確立を</a:t>
            </a:r>
            <a:r>
              <a:rPr kumimoji="1" lang="ja-JP" altLang="en-US" sz="1100" dirty="0" smtClean="0">
                <a:solidFill>
                  <a:schemeClr val="tx1"/>
                </a:solidFill>
                <a:latin typeface="Meiryo UI" panose="020B0604030504040204" pitchFamily="50" charset="-128"/>
                <a:ea typeface="Meiryo UI" panose="020B0604030504040204" pitchFamily="50" charset="-128"/>
              </a:rPr>
              <a:t>支援。</a:t>
            </a:r>
            <a:endParaRPr kumimoji="1" lang="ja-JP" altLang="en-US" sz="1100" dirty="0">
              <a:solidFill>
                <a:schemeClr val="tx1"/>
              </a:solidFill>
              <a:latin typeface="Meiryo UI" panose="020B0604030504040204" pitchFamily="50" charset="-128"/>
              <a:ea typeface="Meiryo UI" panose="020B0604030504040204" pitchFamily="50" charset="-128"/>
            </a:endParaRPr>
          </a:p>
          <a:p>
            <a:pPr marL="1431925" indent="-1431925">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u="sng" dirty="0" smtClean="0">
                <a:solidFill>
                  <a:schemeClr val="tx1"/>
                </a:solidFill>
                <a:latin typeface="Meiryo UI" panose="020B0604030504040204" pitchFamily="50" charset="-128"/>
                <a:ea typeface="Meiryo UI" panose="020B0604030504040204" pitchFamily="50" charset="-128"/>
              </a:rPr>
              <a:t>③</a:t>
            </a:r>
            <a:r>
              <a:rPr kumimoji="1" lang="ja-JP" altLang="en-US" sz="1100" u="sng" dirty="0">
                <a:solidFill>
                  <a:schemeClr val="tx1"/>
                </a:solidFill>
                <a:latin typeface="Meiryo UI" panose="020B0604030504040204" pitchFamily="50" charset="-128"/>
                <a:ea typeface="Meiryo UI" panose="020B0604030504040204" pitchFamily="50" charset="-128"/>
              </a:rPr>
              <a:t>ソフトウェア・デジタル</a:t>
            </a: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ハイテク産業の歴史も古く、インテルをはじめとするエレクトロニクス有力企業が同地に</a:t>
            </a:r>
            <a:r>
              <a:rPr kumimoji="1" lang="ja-JP" altLang="en-US" sz="1100" dirty="0" smtClean="0">
                <a:solidFill>
                  <a:schemeClr val="tx1"/>
                </a:solidFill>
                <a:latin typeface="Meiryo UI" panose="020B0604030504040204" pitchFamily="50" charset="-128"/>
                <a:ea typeface="Meiryo UI" panose="020B0604030504040204" pitchFamily="50" charset="-128"/>
              </a:rPr>
              <a:t>集積。現在、安価</a:t>
            </a:r>
            <a:r>
              <a:rPr kumimoji="1" lang="ja-JP" altLang="en-US" sz="1100" dirty="0">
                <a:solidFill>
                  <a:schemeClr val="tx1"/>
                </a:solidFill>
                <a:latin typeface="Meiryo UI" panose="020B0604030504040204" pitchFamily="50" charset="-128"/>
                <a:ea typeface="Meiryo UI" panose="020B0604030504040204" pitchFamily="50" charset="-128"/>
              </a:rPr>
              <a:t>で優秀な人材と不動産を求めて、シリコンバレーからポートランドへの移転が拡張</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u="sng" dirty="0" smtClean="0">
                <a:solidFill>
                  <a:schemeClr val="tx1"/>
                </a:solidFill>
                <a:latin typeface="Meiryo UI" panose="020B0604030504040204" pitchFamily="50" charset="-128"/>
                <a:ea typeface="Meiryo UI" panose="020B0604030504040204" pitchFamily="50" charset="-128"/>
              </a:rPr>
              <a:t>④</a:t>
            </a:r>
            <a:r>
              <a:rPr kumimoji="1" lang="ja-JP" altLang="en-US" sz="1100" u="sng" dirty="0">
                <a:solidFill>
                  <a:schemeClr val="tx1"/>
                </a:solidFill>
                <a:latin typeface="Meiryo UI" panose="020B0604030504040204" pitchFamily="50" charset="-128"/>
                <a:ea typeface="Meiryo UI" panose="020B0604030504040204" pitchFamily="50" charset="-128"/>
              </a:rPr>
              <a:t>鉄工業</a:t>
            </a:r>
            <a:r>
              <a:rPr kumimoji="1" lang="ja-JP" altLang="en-US" sz="1100" dirty="0" smtClean="0">
                <a:solidFill>
                  <a:schemeClr val="tx1"/>
                </a:solidFill>
                <a:latin typeface="Meiryo UI" panose="020B0604030504040204" pitchFamily="50" charset="-128"/>
                <a:ea typeface="Meiryo UI" panose="020B0604030504040204" pitchFamily="50" charset="-128"/>
              </a:rPr>
              <a:t>：産業</a:t>
            </a:r>
            <a:r>
              <a:rPr kumimoji="1" lang="ja-JP" altLang="en-US" sz="1100" dirty="0">
                <a:solidFill>
                  <a:schemeClr val="tx1"/>
                </a:solidFill>
                <a:latin typeface="Meiryo UI" panose="020B0604030504040204" pitchFamily="50" charset="-128"/>
                <a:ea typeface="Meiryo UI" panose="020B0604030504040204" pitchFamily="50" charset="-128"/>
              </a:rPr>
              <a:t>自体の成長は横ばいであるが、次世代の人材とスキル育成、生産プロセスの効率化、省エネ化、新産業へ参入</a:t>
            </a:r>
            <a:r>
              <a:rPr kumimoji="1" lang="ja-JP" altLang="en-US" sz="1100" dirty="0" smtClean="0">
                <a:solidFill>
                  <a:schemeClr val="tx1"/>
                </a:solidFill>
                <a:latin typeface="Meiryo UI" panose="020B0604030504040204" pitchFamily="50" charset="-128"/>
                <a:ea typeface="Meiryo UI" panose="020B0604030504040204" pitchFamily="50" charset="-128"/>
              </a:rPr>
              <a:t>支援を実施。</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あわせて、起業支援にも力を入れており</a:t>
            </a: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ja-JP" altLang="en-US" sz="1100" u="sng" dirty="0" smtClean="0">
                <a:solidFill>
                  <a:schemeClr val="tx1"/>
                </a:solidFill>
                <a:latin typeface="Meiryo UI" panose="020B0604030504040204" pitchFamily="50" charset="-128"/>
                <a:ea typeface="Meiryo UI" panose="020B0604030504040204" pitchFamily="50" charset="-128"/>
              </a:rPr>
              <a:t>多くの若者がポートランドに移住。ポートランド</a:t>
            </a:r>
            <a:r>
              <a:rPr kumimoji="1" lang="ja-JP" altLang="en-US" sz="1100" u="sng" dirty="0">
                <a:solidFill>
                  <a:schemeClr val="tx1"/>
                </a:solidFill>
                <a:latin typeface="Meiryo UI" panose="020B0604030504040204" pitchFamily="50" charset="-128"/>
                <a:ea typeface="Meiryo UI" panose="020B0604030504040204" pitchFamily="50" charset="-128"/>
              </a:rPr>
              <a:t>都市圏の</a:t>
            </a:r>
            <a:r>
              <a:rPr kumimoji="1" lang="en-US" altLang="ja-JP" sz="1100" u="sng" dirty="0">
                <a:solidFill>
                  <a:schemeClr val="tx1"/>
                </a:solidFill>
                <a:latin typeface="Meiryo UI" panose="020B0604030504040204" pitchFamily="50" charset="-128"/>
                <a:ea typeface="Meiryo UI" panose="020B0604030504040204" pitchFamily="50" charset="-128"/>
              </a:rPr>
              <a:t>80%</a:t>
            </a:r>
            <a:r>
              <a:rPr kumimoji="1" lang="ja-JP" altLang="en-US" sz="1100" u="sng" dirty="0">
                <a:solidFill>
                  <a:schemeClr val="tx1"/>
                </a:solidFill>
                <a:latin typeface="Meiryo UI" panose="020B0604030504040204" pitchFamily="50" charset="-128"/>
                <a:ea typeface="Meiryo UI" panose="020B0604030504040204" pitchFamily="50" charset="-128"/>
              </a:rPr>
              <a:t>以上の企業が、社員</a:t>
            </a:r>
            <a:r>
              <a:rPr kumimoji="1" lang="en-US" altLang="ja-JP" sz="1100" u="sng" dirty="0">
                <a:solidFill>
                  <a:schemeClr val="tx1"/>
                </a:solidFill>
                <a:latin typeface="Meiryo UI" panose="020B0604030504040204" pitchFamily="50" charset="-128"/>
                <a:ea typeface="Meiryo UI" panose="020B0604030504040204" pitchFamily="50" charset="-128"/>
              </a:rPr>
              <a:t>20</a:t>
            </a:r>
            <a:r>
              <a:rPr kumimoji="1" lang="ja-JP" altLang="en-US" sz="1100" u="sng" dirty="0">
                <a:solidFill>
                  <a:schemeClr val="tx1"/>
                </a:solidFill>
                <a:latin typeface="Meiryo UI" panose="020B0604030504040204" pitchFamily="50" charset="-128"/>
                <a:ea typeface="Meiryo UI" panose="020B0604030504040204" pitchFamily="50" charset="-128"/>
              </a:rPr>
              <a:t>名以下の</a:t>
            </a:r>
            <a:r>
              <a:rPr kumimoji="1" lang="ja-JP" altLang="en-US" sz="1100" u="sng" dirty="0" smtClean="0">
                <a:solidFill>
                  <a:schemeClr val="tx1"/>
                </a:solidFill>
                <a:latin typeface="Meiryo UI" panose="020B0604030504040204" pitchFamily="50" charset="-128"/>
                <a:ea typeface="Meiryo UI" panose="020B0604030504040204" pitchFamily="50" charset="-128"/>
              </a:rPr>
              <a:t>小企業</a:t>
            </a:r>
            <a:r>
              <a:rPr kumimoji="1" lang="ja-JP" altLang="en-US" sz="1100" dirty="0" smtClean="0">
                <a:solidFill>
                  <a:schemeClr val="tx1"/>
                </a:solidFill>
                <a:latin typeface="Meiryo UI" panose="020B0604030504040204" pitchFamily="50" charset="-128"/>
                <a:ea typeface="Meiryo UI" panose="020B0604030504040204" pitchFamily="50" charset="-128"/>
              </a:rPr>
              <a:t>。</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pPr marL="93663" indent="-93663">
              <a:lnSpc>
                <a:spcPts val="1500"/>
              </a:lnSpc>
            </a:pPr>
            <a:endParaRPr kumimoji="1" lang="en-US" altLang="ja-JP" sz="1100" dirty="0">
              <a:solidFill>
                <a:schemeClr val="tx1"/>
              </a:solidFill>
              <a:latin typeface="Meiryo UI" panose="020B0604030504040204" pitchFamily="50" charset="-128"/>
              <a:ea typeface="Meiryo UI" panose="020B0604030504040204" pitchFamily="50" charset="-128"/>
            </a:endParaRPr>
          </a:p>
          <a:p>
            <a:pPr marL="93663" indent="-93663">
              <a:lnSpc>
                <a:spcPts val="1500"/>
              </a:lnSpc>
            </a:pPr>
            <a:r>
              <a:rPr kumimoji="1" lang="ja-JP" altLang="en-US" sz="1100" dirty="0">
                <a:solidFill>
                  <a:schemeClr val="tx1"/>
                </a:solidFill>
                <a:latin typeface="Meiryo UI" panose="020B0604030504040204" pitchFamily="50" charset="-128"/>
                <a:ea typeface="Meiryo UI" panose="020B0604030504040204" pitchFamily="50" charset="-128"/>
              </a:rPr>
              <a:t>○まちづくりに関しては、ドーナツ化現象を防止し、常に多様な人々が行き交う</a:t>
            </a:r>
            <a:r>
              <a:rPr kumimoji="1" lang="ja-JP" altLang="en-US" sz="1100" dirty="0" smtClean="0">
                <a:solidFill>
                  <a:schemeClr val="tx1"/>
                </a:solidFill>
                <a:latin typeface="Meiryo UI" panose="020B0604030504040204" pitchFamily="50" charset="-128"/>
                <a:ea typeface="Meiryo UI" panose="020B0604030504040204" pitchFamily="50" charset="-128"/>
              </a:rPr>
              <a:t>街とするため、</a:t>
            </a:r>
            <a:r>
              <a:rPr kumimoji="1" lang="ja-JP" altLang="en-US" sz="1100" u="sng" dirty="0" smtClean="0">
                <a:solidFill>
                  <a:schemeClr val="tx1"/>
                </a:solidFill>
                <a:latin typeface="Meiryo UI" panose="020B0604030504040204" pitchFamily="50" charset="-128"/>
                <a:ea typeface="Meiryo UI" panose="020B0604030504040204" pitchFamily="50" charset="-128"/>
              </a:rPr>
              <a:t>建物</a:t>
            </a:r>
            <a:r>
              <a:rPr kumimoji="1" lang="ja-JP" altLang="en-US" sz="1100" u="sng" dirty="0">
                <a:solidFill>
                  <a:schemeClr val="tx1"/>
                </a:solidFill>
                <a:latin typeface="Meiryo UI" panose="020B0604030504040204" pitchFamily="50" charset="-128"/>
                <a:ea typeface="Meiryo UI" panose="020B0604030504040204" pitchFamily="50" charset="-128"/>
              </a:rPr>
              <a:t>の</a:t>
            </a:r>
            <a:r>
              <a:rPr kumimoji="1" lang="ja-JP" altLang="en-US" sz="1100" u="sng" dirty="0" smtClean="0">
                <a:solidFill>
                  <a:schemeClr val="tx1"/>
                </a:solidFill>
                <a:latin typeface="Meiryo UI" panose="020B0604030504040204" pitchFamily="50" charset="-128"/>
                <a:ea typeface="Meiryo UI" panose="020B0604030504040204" pitchFamily="50" charset="-128"/>
              </a:rPr>
              <a:t>ミクストユース化</a:t>
            </a:r>
            <a:r>
              <a:rPr kumimoji="1" lang="ja-JP" altLang="en-US" sz="1100" dirty="0" smtClean="0">
                <a:solidFill>
                  <a:schemeClr val="tx1"/>
                </a:solidFill>
                <a:latin typeface="Meiryo UI" panose="020B0604030504040204" pitchFamily="50" charset="-128"/>
                <a:ea typeface="Meiryo UI" panose="020B0604030504040204" pitchFamily="50" charset="-128"/>
              </a:rPr>
              <a:t>（１階</a:t>
            </a:r>
            <a:r>
              <a:rPr kumimoji="1" lang="ja-JP" altLang="en-US" sz="1100" dirty="0">
                <a:solidFill>
                  <a:schemeClr val="tx1"/>
                </a:solidFill>
                <a:latin typeface="Meiryo UI" panose="020B0604030504040204" pitchFamily="50" charset="-128"/>
                <a:ea typeface="Meiryo UI" panose="020B0604030504040204" pitchFamily="50" charset="-128"/>
              </a:rPr>
              <a:t>を商業、２</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５階をオフィス、</a:t>
            </a:r>
            <a:r>
              <a:rPr kumimoji="1" lang="ja-JP" altLang="en-US" sz="1100" dirty="0" smtClean="0">
                <a:solidFill>
                  <a:schemeClr val="tx1"/>
                </a:solidFill>
                <a:latin typeface="Meiryo UI" panose="020B0604030504040204" pitchFamily="50" charset="-128"/>
                <a:ea typeface="Meiryo UI" panose="020B0604030504040204" pitchFamily="50" charset="-128"/>
              </a:rPr>
              <a:t>その上を</a:t>
            </a:r>
            <a:r>
              <a:rPr kumimoji="1" lang="ja-JP" altLang="en-US" sz="1100" dirty="0">
                <a:solidFill>
                  <a:schemeClr val="tx1"/>
                </a:solidFill>
                <a:latin typeface="Meiryo UI" panose="020B0604030504040204" pitchFamily="50" charset="-128"/>
                <a:ea typeface="Meiryo UI" panose="020B0604030504040204" pitchFamily="50" charset="-128"/>
              </a:rPr>
              <a:t>住居やホテル</a:t>
            </a:r>
            <a:r>
              <a:rPr kumimoji="1" lang="ja-JP" altLang="en-US" sz="1100" dirty="0" smtClean="0">
                <a:solidFill>
                  <a:schemeClr val="tx1"/>
                </a:solidFill>
                <a:latin typeface="Meiryo UI" panose="020B0604030504040204" pitchFamily="50" charset="-128"/>
                <a:ea typeface="Meiryo UI" panose="020B0604030504040204" pitchFamily="50" charset="-128"/>
              </a:rPr>
              <a:t>など）を</a:t>
            </a:r>
            <a:r>
              <a:rPr kumimoji="1" lang="en-US" altLang="ja-JP" sz="1100" dirty="0" smtClean="0">
                <a:solidFill>
                  <a:schemeClr val="tx1"/>
                </a:solidFill>
                <a:latin typeface="Meiryo UI" panose="020B0604030504040204" pitchFamily="50" charset="-128"/>
                <a:ea typeface="Meiryo UI" panose="020B0604030504040204" pitchFamily="50" charset="-128"/>
              </a:rPr>
              <a:t>1960</a:t>
            </a:r>
            <a:r>
              <a:rPr kumimoji="1" lang="ja-JP" altLang="en-US" sz="1100" dirty="0" smtClean="0">
                <a:solidFill>
                  <a:schemeClr val="tx1"/>
                </a:solidFill>
                <a:latin typeface="Meiryo UI" panose="020B0604030504040204" pitchFamily="50" charset="-128"/>
                <a:ea typeface="Meiryo UI" panose="020B0604030504040204" pitchFamily="50" charset="-128"/>
              </a:rPr>
              <a:t>年代から実施。歩きたくなる街、住みたい街を実現するため、</a:t>
            </a:r>
            <a:r>
              <a:rPr kumimoji="1" lang="ja-JP" altLang="en-US" sz="1100" u="sng" dirty="0" smtClean="0">
                <a:solidFill>
                  <a:schemeClr val="tx1"/>
                </a:solidFill>
                <a:latin typeface="Meiryo UI" panose="020B0604030504040204" pitchFamily="50" charset="-128"/>
                <a:ea typeface="Meiryo UI" panose="020B0604030504040204" pitchFamily="50" charset="-128"/>
              </a:rPr>
              <a:t>職住近接による「</a:t>
            </a:r>
            <a:r>
              <a:rPr kumimoji="1" lang="en-US" altLang="ja-JP" sz="1100" u="sng" dirty="0" smtClean="0">
                <a:solidFill>
                  <a:schemeClr val="tx1"/>
                </a:solidFill>
                <a:latin typeface="Meiryo UI" panose="020B0604030504040204" pitchFamily="50" charset="-128"/>
                <a:ea typeface="Meiryo UI" panose="020B0604030504040204" pitchFamily="50" charset="-128"/>
              </a:rPr>
              <a:t>20</a:t>
            </a:r>
            <a:r>
              <a:rPr kumimoji="1" lang="ja-JP" altLang="en-US" sz="1100" u="sng" dirty="0" smtClean="0">
                <a:solidFill>
                  <a:schemeClr val="tx1"/>
                </a:solidFill>
                <a:latin typeface="Meiryo UI" panose="020B0604030504040204" pitchFamily="50" charset="-128"/>
                <a:ea typeface="Meiryo UI" panose="020B0604030504040204" pitchFamily="50" charset="-128"/>
              </a:rPr>
              <a:t>分圏コミュニティ」を形成。全米で住みたい街、</a:t>
            </a:r>
            <a:r>
              <a:rPr kumimoji="1" lang="en-US" altLang="ja-JP" sz="1100" u="sng" dirty="0" smtClean="0">
                <a:solidFill>
                  <a:schemeClr val="tx1"/>
                </a:solidFill>
                <a:latin typeface="Meiryo UI" panose="020B0604030504040204" pitchFamily="50" charset="-128"/>
                <a:ea typeface="Meiryo UI" panose="020B0604030504040204" pitchFamily="50" charset="-128"/>
              </a:rPr>
              <a:t>10</a:t>
            </a:r>
            <a:r>
              <a:rPr kumimoji="1" lang="ja-JP" altLang="en-US" sz="1100" u="sng" dirty="0" smtClean="0">
                <a:solidFill>
                  <a:schemeClr val="tx1"/>
                </a:solidFill>
                <a:latin typeface="Meiryo UI" panose="020B0604030504040204" pitchFamily="50" charset="-128"/>
                <a:ea typeface="Meiryo UI" panose="020B0604030504040204" pitchFamily="50" charset="-128"/>
              </a:rPr>
              <a:t>年連続１位に。</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7571913" y="6655502"/>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pic>
        <p:nvPicPr>
          <p:cNvPr id="3" name="図 2"/>
          <p:cNvPicPr>
            <a:picLocks noChangeAspect="1"/>
          </p:cNvPicPr>
          <p:nvPr/>
        </p:nvPicPr>
        <p:blipFill>
          <a:blip r:embed="rId2"/>
          <a:stretch>
            <a:fillRect/>
          </a:stretch>
        </p:blipFill>
        <p:spPr>
          <a:xfrm>
            <a:off x="3729094" y="585863"/>
            <a:ext cx="2689860" cy="1783080"/>
          </a:xfrm>
          <a:prstGeom prst="rect">
            <a:avLst/>
          </a:prstGeom>
        </p:spPr>
      </p:pic>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160</a:t>
            </a:r>
          </a:p>
        </p:txBody>
      </p:sp>
    </p:spTree>
    <p:extLst>
      <p:ext uri="{BB962C8B-B14F-4D97-AF65-F5344CB8AC3E}">
        <p14:creationId xmlns:p14="http://schemas.microsoft.com/office/powerpoint/2010/main" val="3149195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 y="1922666"/>
            <a:ext cx="9708777" cy="461665"/>
          </a:xfrm>
          <a:prstGeom prst="rect">
            <a:avLst/>
          </a:prstGeom>
          <a:noFill/>
        </p:spPr>
        <p:txBody>
          <a:bodyPr wrap="square" rtlCol="0">
            <a:spAutoFit/>
          </a:bodyPr>
          <a:lstStyle/>
          <a:p>
            <a:pPr marL="174625" indent="-174625"/>
            <a:r>
              <a:rPr kumimoji="1" lang="ja-JP" altLang="en-US" sz="1200" dirty="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marL="174625" indent="-174625"/>
            <a:r>
              <a:rPr kumimoji="1" lang="ja-JP" altLang="en-US" sz="1200" dirty="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21105" y="917276"/>
            <a:ext cx="8982203" cy="3293209"/>
          </a:xfrm>
          <a:prstGeom prst="rect">
            <a:avLst/>
          </a:prstGeom>
          <a:noFill/>
          <a:ln w="28575">
            <a:solidFill>
              <a:schemeClr val="tx1"/>
            </a:solidFill>
          </a:ln>
        </p:spPr>
        <p:txBody>
          <a:bodyPr wrap="square" rtlCol="0">
            <a:spAutoFit/>
          </a:bodyPr>
          <a:lstStyle/>
          <a:p>
            <a:pPr marL="363538" indent="-363538"/>
            <a:r>
              <a:rPr kumimoji="1" lang="ja-JP" altLang="en-US" sz="1600" b="1" dirty="0" smtClean="0">
                <a:latin typeface="Meiryo UI" panose="020B0604030504040204" pitchFamily="50" charset="-128"/>
                <a:ea typeface="Meiryo UI" panose="020B0604030504040204" pitchFamily="50" charset="-128"/>
              </a:rPr>
              <a:t>○世界の各都市の</a:t>
            </a:r>
            <a:r>
              <a:rPr kumimoji="1" lang="ja-JP" altLang="en-US" sz="1600" b="1" dirty="0">
                <a:latin typeface="Meiryo UI" panose="020B0604030504040204" pitchFamily="50" charset="-128"/>
                <a:ea typeface="Meiryo UI" panose="020B0604030504040204" pitchFamily="50" charset="-128"/>
              </a:rPr>
              <a:t>発展</a:t>
            </a:r>
            <a:r>
              <a:rPr kumimoji="1" lang="ja-JP" altLang="en-US" sz="1600" b="1" dirty="0" smtClean="0">
                <a:latin typeface="Meiryo UI" panose="020B0604030504040204" pitchFamily="50" charset="-128"/>
                <a:ea typeface="Meiryo UI" panose="020B0604030504040204" pitchFamily="50" charset="-128"/>
              </a:rPr>
              <a:t>モデルをみると、概ね次のような特徴がみられる。</a:t>
            </a:r>
            <a:endParaRPr kumimoji="1" lang="en-US" altLang="ja-JP" sz="1600" b="1" dirty="0" smtClean="0">
              <a:latin typeface="Meiryo UI" panose="020B0604030504040204" pitchFamily="50" charset="-128"/>
              <a:ea typeface="Meiryo UI" panose="020B0604030504040204" pitchFamily="50" charset="-128"/>
            </a:endParaRPr>
          </a:p>
          <a:p>
            <a:pPr marL="363538" indent="-363538"/>
            <a:endParaRPr kumimoji="1" lang="en-US" altLang="ja-JP" sz="1600" dirty="0">
              <a:latin typeface="Meiryo UI" panose="020B0604030504040204" pitchFamily="50" charset="-128"/>
              <a:ea typeface="Meiryo UI" panose="020B0604030504040204" pitchFamily="50" charset="-128"/>
            </a:endParaRPr>
          </a:p>
          <a:p>
            <a:pPr marL="363538" indent="-363538"/>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➢大学や研究機関が都心（都市の近郊地域）に存在。</a:t>
            </a:r>
            <a:endParaRPr kumimoji="1" lang="en-US" altLang="ja-JP" sz="1600" dirty="0" smtClean="0">
              <a:latin typeface="Meiryo UI" panose="020B0604030504040204" pitchFamily="50" charset="-128"/>
              <a:ea typeface="Meiryo UI" panose="020B0604030504040204" pitchFamily="50" charset="-128"/>
            </a:endParaRPr>
          </a:p>
          <a:p>
            <a:pPr marL="363538" indent="-363538"/>
            <a:endParaRPr kumimoji="1" lang="en-US" altLang="ja-JP" sz="1600" dirty="0">
              <a:latin typeface="Meiryo UI" panose="020B0604030504040204" pitchFamily="50" charset="-128"/>
              <a:ea typeface="Meiryo UI" panose="020B0604030504040204" pitchFamily="50" charset="-128"/>
            </a:endParaRPr>
          </a:p>
          <a:p>
            <a:pPr marL="363538" indent="-363538"/>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➢ベンチャーキャピタル（</a:t>
            </a:r>
            <a:r>
              <a:rPr kumimoji="1" lang="en-US" altLang="ja-JP" sz="1600" dirty="0">
                <a:latin typeface="Meiryo UI" panose="020B0604030504040204" pitchFamily="50" charset="-128"/>
                <a:ea typeface="Meiryo UI" panose="020B0604030504040204" pitchFamily="50" charset="-128"/>
              </a:rPr>
              <a:t>VC</a:t>
            </a:r>
            <a:r>
              <a:rPr kumimoji="1" lang="ja-JP" altLang="en-US" sz="1600" dirty="0" smtClean="0">
                <a:latin typeface="Meiryo UI" panose="020B0604030504040204" pitchFamily="50" charset="-128"/>
                <a:ea typeface="Meiryo UI" panose="020B0604030504040204" pitchFamily="50" charset="-128"/>
              </a:rPr>
              <a:t>）、投資家</a:t>
            </a:r>
            <a:r>
              <a:rPr kumimoji="1" lang="ja-JP" altLang="en-US" sz="1600" dirty="0">
                <a:latin typeface="Meiryo UI" panose="020B0604030504040204" pitchFamily="50" charset="-128"/>
                <a:ea typeface="Meiryo UI" panose="020B0604030504040204" pitchFamily="50" charset="-128"/>
              </a:rPr>
              <a:t>による支援。スタートアップを包括的にサポートする体制が充実。</a:t>
            </a:r>
            <a:endParaRPr kumimoji="1" lang="en-US" altLang="ja-JP" sz="1600" dirty="0">
              <a:latin typeface="Meiryo UI" panose="020B0604030504040204" pitchFamily="50" charset="-128"/>
              <a:ea typeface="Meiryo UI" panose="020B0604030504040204" pitchFamily="50" charset="-128"/>
            </a:endParaRPr>
          </a:p>
          <a:p>
            <a:pPr marL="363538" indent="-363538"/>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a:p>
            <a:pPr marL="363538" indent="-363538"/>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革新的な</a:t>
            </a:r>
            <a:r>
              <a:rPr kumimoji="1" lang="ja-JP" altLang="en-US" sz="1600" dirty="0" smtClean="0">
                <a:latin typeface="Meiryo UI" panose="020B0604030504040204" pitchFamily="50" charset="-128"/>
                <a:ea typeface="Meiryo UI" panose="020B0604030504040204" pitchFamily="50" charset="-128"/>
              </a:rPr>
              <a:t>企業の集積による雇用創出と、大学やベンチャー企業との連携によるイノベーションの促進。</a:t>
            </a:r>
            <a:endParaRPr kumimoji="1" lang="en-US" altLang="ja-JP" sz="1600" dirty="0" smtClean="0">
              <a:latin typeface="Meiryo UI" panose="020B0604030504040204" pitchFamily="50" charset="-128"/>
              <a:ea typeface="Meiryo UI" panose="020B0604030504040204" pitchFamily="50" charset="-128"/>
            </a:endParaRPr>
          </a:p>
          <a:p>
            <a:pPr marL="363538" indent="-363538"/>
            <a:endParaRPr kumimoji="1" lang="en-US" altLang="ja-JP" sz="1600" dirty="0" smtClean="0">
              <a:latin typeface="Meiryo UI" panose="020B0604030504040204" pitchFamily="50" charset="-128"/>
              <a:ea typeface="Meiryo UI" panose="020B0604030504040204" pitchFamily="50" charset="-128"/>
            </a:endParaRPr>
          </a:p>
          <a:p>
            <a:pPr marL="363538" indent="-363538"/>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地域外からの優秀な人材をも惹きつける良質な生活環境及び移住し易い環境</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endParaRPr>
          </a:p>
          <a:p>
            <a:pPr marL="363538" indent="-363538"/>
            <a:endParaRPr kumimoji="1" lang="en-US" altLang="ja-JP" sz="1600" dirty="0">
              <a:latin typeface="Meiryo UI" panose="020B0604030504040204" pitchFamily="50" charset="-128"/>
              <a:ea typeface="Meiryo UI" panose="020B0604030504040204" pitchFamily="50" charset="-128"/>
            </a:endParaRPr>
          </a:p>
          <a:p>
            <a:pPr marL="363538" indent="-363538"/>
            <a:r>
              <a:rPr kumimoji="1" lang="ja-JP" altLang="en-US" sz="1600" dirty="0" smtClean="0">
                <a:latin typeface="Meiryo UI" panose="020B0604030504040204" pitchFamily="50" charset="-128"/>
                <a:ea typeface="Meiryo UI" panose="020B0604030504040204" pitchFamily="50" charset="-128"/>
              </a:rPr>
              <a:t>　　➢以上のような都市ポテンシャルを踏まえ、「人にとって世界一すばらしい都市」など独自の魅力発信で世界の中で存在感を発揮。</a:t>
            </a:r>
            <a:endParaRPr kumimoji="1" lang="ja-JP" altLang="en-US" sz="1600" dirty="0">
              <a:latin typeface="Meiryo UI" panose="020B0604030504040204" pitchFamily="50" charset="-128"/>
              <a:ea typeface="Meiryo UI" panose="020B0604030504040204" pitchFamily="50" charset="-128"/>
            </a:endParaRPr>
          </a:p>
          <a:p>
            <a:pPr marL="363538" indent="-363538"/>
            <a:endParaRPr kumimoji="1" lang="en-US" altLang="ja-JP" sz="1600" dirty="0" smtClean="0">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161</a:t>
            </a:r>
          </a:p>
        </p:txBody>
      </p:sp>
    </p:spTree>
    <p:extLst>
      <p:ext uri="{BB962C8B-B14F-4D97-AF65-F5344CB8AC3E}">
        <p14:creationId xmlns:p14="http://schemas.microsoft.com/office/powerpoint/2010/main" val="23032297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a:t>
            </a:r>
            <a:r>
              <a:rPr lang="ja-JP" altLang="en-US" sz="1400" dirty="0" smtClean="0">
                <a:solidFill>
                  <a:schemeClr val="bg1"/>
                </a:solidFill>
                <a:latin typeface="Meiryo UI" panose="020B0604030504040204" pitchFamily="50" charset="-128"/>
                <a:ea typeface="Meiryo UI" panose="020B0604030504040204" pitchFamily="50" charset="-128"/>
              </a:rPr>
              <a:t>（参考：</a:t>
            </a:r>
            <a:r>
              <a:rPr lang="en-US" altLang="ja-JP" sz="1400" dirty="0" smtClean="0">
                <a:solidFill>
                  <a:schemeClr val="bg1"/>
                </a:solidFill>
                <a:latin typeface="Meiryo UI" panose="020B0604030504040204" pitchFamily="50" charset="-128"/>
                <a:ea typeface="Meiryo UI" panose="020B0604030504040204" pitchFamily="50" charset="-128"/>
              </a:rPr>
              <a:t>JETRO</a:t>
            </a:r>
            <a:r>
              <a:rPr lang="ja-JP" altLang="en-US" sz="1400" dirty="0" smtClean="0">
                <a:solidFill>
                  <a:schemeClr val="bg1"/>
                </a:solidFill>
                <a:latin typeface="Meiryo UI" panose="020B0604030504040204" pitchFamily="50" charset="-128"/>
                <a:ea typeface="Meiryo UI" panose="020B0604030504040204" pitchFamily="50" charset="-128"/>
              </a:rPr>
              <a:t>報告書）　</a:t>
            </a:r>
            <a:r>
              <a:rPr lang="ja-JP" altLang="en-US" sz="1800" dirty="0" smtClean="0">
                <a:solidFill>
                  <a:schemeClr val="bg1"/>
                </a:solidFill>
                <a:latin typeface="Meiryo UI" panose="020B0604030504040204" pitchFamily="50" charset="-128"/>
                <a:ea typeface="Meiryo UI" panose="020B0604030504040204" pitchFamily="50" charset="-128"/>
              </a:rPr>
              <a:t>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 y="1372575"/>
            <a:ext cx="9708777" cy="307777"/>
          </a:xfrm>
          <a:prstGeom prst="rect">
            <a:avLst/>
          </a:prstGeom>
          <a:noFill/>
        </p:spPr>
        <p:txBody>
          <a:bodyPr wrap="square" rtlCol="0">
            <a:spAutoFit/>
          </a:bodyPr>
          <a:lstStyle/>
          <a:p>
            <a:pPr marL="363538" indent="-363538"/>
            <a:r>
              <a:rPr kumimoji="1" lang="ja-JP" altLang="en-US" sz="1400" b="1" dirty="0" smtClean="0">
                <a:latin typeface="Meiryo UI" panose="020B0604030504040204" pitchFamily="50" charset="-128"/>
                <a:ea typeface="Meiryo UI" panose="020B0604030504040204" pitchFamily="50" charset="-128"/>
              </a:rPr>
              <a:t>■米国・カナダにおけるテクノロジー・イノベーションハブ</a:t>
            </a:r>
            <a:r>
              <a:rPr kumimoji="1" lang="ja-JP" altLang="en-US" sz="1400" b="1" dirty="0">
                <a:latin typeface="Meiryo UI" panose="020B0604030504040204" pitchFamily="50" charset="-128"/>
                <a:ea typeface="Meiryo UI" panose="020B0604030504040204" pitchFamily="50" charset="-128"/>
              </a:rPr>
              <a:t>の現状</a:t>
            </a:r>
            <a:r>
              <a:rPr kumimoji="1" lang="ja-JP" altLang="en-US" sz="1100" b="1" dirty="0">
                <a:latin typeface="Meiryo UI" panose="020B0604030504040204" pitchFamily="50" charset="-128"/>
                <a:ea typeface="Meiryo UI" panose="020B0604030504040204" pitchFamily="50" charset="-128"/>
              </a:rPr>
              <a:t>（</a:t>
            </a:r>
            <a:r>
              <a:rPr kumimoji="1" lang="en-US" altLang="ja-JP" sz="1100" b="1" dirty="0">
                <a:latin typeface="Meiryo UI" panose="020B0604030504040204" pitchFamily="50" charset="-128"/>
                <a:ea typeface="Meiryo UI" panose="020B0604030504040204" pitchFamily="50" charset="-128"/>
              </a:rPr>
              <a:t>2017</a:t>
            </a:r>
            <a:r>
              <a:rPr kumimoji="1" lang="ja-JP" altLang="en-US" sz="1100" b="1" dirty="0">
                <a:latin typeface="Meiryo UI" panose="020B0604030504040204" pitchFamily="50" charset="-128"/>
                <a:ea typeface="Meiryo UI" panose="020B0604030504040204" pitchFamily="50" charset="-128"/>
              </a:rPr>
              <a:t>年</a:t>
            </a:r>
            <a:r>
              <a:rPr kumimoji="1" lang="en-US" altLang="ja-JP" sz="1100" b="1" dirty="0">
                <a:latin typeface="Meiryo UI" panose="020B0604030504040204" pitchFamily="50" charset="-128"/>
                <a:ea typeface="Meiryo UI" panose="020B0604030504040204" pitchFamily="50" charset="-128"/>
              </a:rPr>
              <a:t>10</a:t>
            </a:r>
            <a:r>
              <a:rPr kumimoji="1" lang="ja-JP" altLang="en-US" sz="1100" b="1" dirty="0">
                <a:latin typeface="Meiryo UI" panose="020B0604030504040204" pitchFamily="50" charset="-128"/>
                <a:ea typeface="Meiryo UI" panose="020B0604030504040204" pitchFamily="50" charset="-128"/>
              </a:rPr>
              <a:t>月</a:t>
            </a:r>
            <a:r>
              <a:rPr kumimoji="1" lang="en-US" altLang="ja-JP" sz="1100" b="1" dirty="0">
                <a:latin typeface="Meiryo UI" panose="020B0604030504040204" pitchFamily="50" charset="-128"/>
                <a:ea typeface="Meiryo UI" panose="020B0604030504040204" pitchFamily="50" charset="-128"/>
              </a:rPr>
              <a:t>JETRO</a:t>
            </a:r>
            <a:r>
              <a:rPr kumimoji="1" lang="ja-JP" altLang="en-US" sz="1100" b="1" dirty="0">
                <a:latin typeface="Meiryo UI" panose="020B0604030504040204" pitchFamily="50" charset="-128"/>
                <a:ea typeface="Meiryo UI" panose="020B0604030504040204" pitchFamily="50" charset="-128"/>
              </a:rPr>
              <a:t>報告書</a:t>
            </a:r>
            <a:r>
              <a:rPr kumimoji="1" lang="ja-JP" altLang="en-US" sz="1100" b="1" dirty="0" smtClean="0">
                <a:latin typeface="Meiryo UI" panose="020B0604030504040204" pitchFamily="50" charset="-128"/>
                <a:ea typeface="Meiryo UI" panose="020B0604030504040204" pitchFamily="50" charset="-128"/>
              </a:rPr>
              <a:t>）</a:t>
            </a:r>
            <a:endParaRPr kumimoji="1" lang="en-US" altLang="ja-JP" sz="11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 y="1922666"/>
            <a:ext cx="9708777" cy="461665"/>
          </a:xfrm>
          <a:prstGeom prst="rect">
            <a:avLst/>
          </a:prstGeom>
          <a:noFill/>
        </p:spPr>
        <p:txBody>
          <a:bodyPr wrap="square" rtlCol="0">
            <a:spAutoFit/>
          </a:bodyPr>
          <a:lstStyle/>
          <a:p>
            <a:pPr marL="174625" indent="-174625"/>
            <a:r>
              <a:rPr kumimoji="1" lang="ja-JP" altLang="en-US" sz="1200" dirty="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marL="174625" indent="-174625"/>
            <a:r>
              <a:rPr kumimoji="1" lang="ja-JP" altLang="en-US" sz="1200" dirty="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19332" y="1698341"/>
            <a:ext cx="9516272" cy="3537250"/>
          </a:xfrm>
          <a:prstGeom prst="rect">
            <a:avLst/>
          </a:prstGeom>
          <a:noFill/>
        </p:spPr>
        <p:txBody>
          <a:bodyPr wrap="square" rtlCol="0">
            <a:spAutoFit/>
          </a:bodyPr>
          <a:lstStyle/>
          <a:p>
            <a:pPr marL="363538" indent="-363538">
              <a:lnSpc>
                <a:spcPts val="1500"/>
              </a:lnSpc>
            </a:pP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テクノロジー・イノベーションハブとして躍進する都市の特徴</a:t>
            </a:r>
            <a:r>
              <a:rPr kumimoji="1" lang="en-US" altLang="ja-JP" sz="1200" b="1" dirty="0" smtClean="0">
                <a:latin typeface="Meiryo UI" panose="020B0604030504040204" pitchFamily="50" charset="-128"/>
                <a:ea typeface="Meiryo UI" panose="020B0604030504040204" pitchFamily="50" charset="-128"/>
              </a:rPr>
              <a:t>】</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シリコンバレーは、依然として米国及び世界最大のイノベーションハブであるが、</a:t>
            </a:r>
            <a:r>
              <a:rPr kumimoji="1" lang="ja-JP" altLang="en-US" sz="1200" b="1" dirty="0">
                <a:latin typeface="Meiryo UI" panose="020B0604030504040204" pitchFamily="50" charset="-128"/>
                <a:ea typeface="Meiryo UI" panose="020B0604030504040204" pitchFamily="50" charset="-128"/>
              </a:rPr>
              <a:t>住居不足・住宅価格の高騰といった構造的な問題が深刻化</a:t>
            </a:r>
            <a:r>
              <a:rPr kumimoji="1" lang="ja-JP" altLang="en-US" sz="1200" dirty="0">
                <a:latin typeface="Meiryo UI" panose="020B0604030504040204" pitchFamily="50" charset="-128"/>
                <a:ea typeface="Meiryo UI" panose="020B0604030504040204" pitchFamily="50" charset="-128"/>
              </a:rPr>
              <a:t>する中、米国では、過去</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年間において様々な地域における都市（ボストン、シアトル、トロントなど）が新たなテクノロジーハブとして発展し注目を集めている。</a:t>
            </a:r>
            <a:r>
              <a:rPr kumimoji="1" lang="ja-JP" altLang="en-US" sz="1200" b="1" dirty="0">
                <a:latin typeface="Meiryo UI" panose="020B0604030504040204" pitchFamily="50" charset="-128"/>
                <a:ea typeface="Meiryo UI" panose="020B0604030504040204" pitchFamily="50" charset="-128"/>
              </a:rPr>
              <a:t>テクノロジーハブとして躍進するこれらの都市には、共通して主に以下のような特徴がみられる</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marL="363538" indent="-363538">
              <a:lnSpc>
                <a:spcPts val="1500"/>
              </a:lnSpc>
            </a:pPr>
            <a:endParaRPr kumimoji="1" lang="en-US" altLang="ja-JP" sz="1200" b="1" dirty="0" smtClean="0">
              <a:latin typeface="Meiryo UI" panose="020B0604030504040204" pitchFamily="50" charset="-128"/>
              <a:ea typeface="Meiryo UI" panose="020B0604030504040204" pitchFamily="50" charset="-128"/>
            </a:endParaRPr>
          </a:p>
          <a:p>
            <a:pPr marL="363538" indent="-363538">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　</a:t>
            </a:r>
            <a:r>
              <a:rPr kumimoji="1" lang="ja-JP" altLang="en-US" sz="1200" b="1" u="sng" dirty="0" smtClean="0">
                <a:latin typeface="Meiryo UI" panose="020B0604030504040204" pitchFamily="50" charset="-128"/>
                <a:ea typeface="Meiryo UI" panose="020B0604030504040204" pitchFamily="50" charset="-128"/>
              </a:rPr>
              <a:t>①豊富</a:t>
            </a:r>
            <a:r>
              <a:rPr kumimoji="1" lang="ja-JP" altLang="en-US" sz="1200" b="1" u="sng" dirty="0">
                <a:latin typeface="Meiryo UI" panose="020B0604030504040204" pitchFamily="50" charset="-128"/>
                <a:ea typeface="Meiryo UI" panose="020B0604030504040204" pitchFamily="50" charset="-128"/>
              </a:rPr>
              <a:t>なテクノロジー人材</a:t>
            </a:r>
            <a:r>
              <a:rPr kumimoji="1" lang="ja-JP" altLang="en-US" sz="1200" b="1" u="sng" dirty="0" smtClean="0">
                <a:latin typeface="Meiryo UI" panose="020B0604030504040204" pitchFamily="50" charset="-128"/>
                <a:ea typeface="Meiryo UI" panose="020B0604030504040204" pitchFamily="50" charset="-128"/>
              </a:rPr>
              <a:t>プール</a:t>
            </a:r>
            <a:endParaRPr kumimoji="1" lang="en-US" altLang="ja-JP" sz="1200" b="1" u="sng" dirty="0" smtClean="0">
              <a:latin typeface="Meiryo UI" panose="020B0604030504040204" pitchFamily="50" charset="-128"/>
              <a:ea typeface="Meiryo UI" panose="020B0604030504040204" pitchFamily="50" charset="-128"/>
            </a:endParaRPr>
          </a:p>
          <a:p>
            <a:pPr marL="363538" indent="-363538">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革新的なテクノロジー企業の発展を支える高度なコンピューティング／工学分野の知識を備えた</a:t>
            </a:r>
            <a:r>
              <a:rPr kumimoji="1" lang="ja-JP" altLang="en-US" sz="1200" b="1" dirty="0">
                <a:latin typeface="Meiryo UI" panose="020B0604030504040204" pitchFamily="50" charset="-128"/>
                <a:ea typeface="Meiryo UI" panose="020B0604030504040204" pitchFamily="50" charset="-128"/>
              </a:rPr>
              <a:t>将来のテクノロジー人材を育成する専門プログラムを持つ大規模な大学等の教育機関を近郊地域に有していることは、テクノロジーハブとして発展する都市を支える重要な基本条件の一つ</a:t>
            </a:r>
            <a:r>
              <a:rPr kumimoji="1" lang="ja-JP" altLang="en-US" sz="1200" dirty="0">
                <a:latin typeface="Meiryo UI" panose="020B0604030504040204" pitchFamily="50" charset="-128"/>
                <a:ea typeface="Meiryo UI" panose="020B0604030504040204" pitchFamily="50" charset="-128"/>
              </a:rPr>
              <a:t>である。また、</a:t>
            </a:r>
            <a:r>
              <a:rPr kumimoji="1" lang="ja-JP" altLang="en-US" sz="1200" b="1" dirty="0">
                <a:latin typeface="Meiryo UI" panose="020B0604030504040204" pitchFamily="50" charset="-128"/>
                <a:ea typeface="Meiryo UI" panose="020B0604030504040204" pitchFamily="50" charset="-128"/>
              </a:rPr>
              <a:t>テクノロジーハブとなる都市は</a:t>
            </a:r>
            <a:r>
              <a:rPr kumimoji="1" lang="ja-JP" altLang="en-US" sz="1200" dirty="0">
                <a:latin typeface="Meiryo UI" panose="020B0604030504040204" pitchFamily="50" charset="-128"/>
                <a:ea typeface="Meiryo UI" panose="020B0604030504040204" pitchFamily="50" charset="-128"/>
              </a:rPr>
              <a:t>、イノベーション思考を持つ</a:t>
            </a:r>
            <a:r>
              <a:rPr kumimoji="1" lang="en-US" altLang="ja-JP" sz="1200" dirty="0">
                <a:latin typeface="Meiryo UI" panose="020B0604030504040204" pitchFamily="50" charset="-128"/>
                <a:ea typeface="Meiryo UI" panose="020B0604030504040204" pitchFamily="50" charset="-128"/>
              </a:rPr>
              <a:t>1980</a:t>
            </a:r>
            <a:r>
              <a:rPr kumimoji="1" lang="ja-JP" altLang="en-US" sz="1200" dirty="0">
                <a:latin typeface="Meiryo UI" panose="020B0604030504040204" pitchFamily="50" charset="-128"/>
                <a:ea typeface="Meiryo UI" panose="020B0604030504040204" pitchFamily="50" charset="-128"/>
              </a:rPr>
              <a:t>年代～</a:t>
            </a:r>
            <a:r>
              <a:rPr kumimoji="1" lang="en-US" altLang="ja-JP" sz="1200" dirty="0">
                <a:latin typeface="Meiryo UI" panose="020B0604030504040204" pitchFamily="50" charset="-128"/>
                <a:ea typeface="Meiryo UI" panose="020B0604030504040204" pitchFamily="50" charset="-128"/>
              </a:rPr>
              <a:t>2000</a:t>
            </a:r>
            <a:r>
              <a:rPr kumimoji="1" lang="ja-JP" altLang="en-US" sz="1200" dirty="0">
                <a:latin typeface="Meiryo UI" panose="020B0604030504040204" pitchFamily="50" charset="-128"/>
                <a:ea typeface="Meiryo UI" panose="020B0604030504040204" pitchFamily="50" charset="-128"/>
              </a:rPr>
              <a:t>年代初頭に誕生したミレニアル世代を中心</a:t>
            </a:r>
            <a:r>
              <a:rPr kumimoji="1" lang="ja-JP" altLang="en-US" sz="1200" dirty="0" smtClean="0">
                <a:latin typeface="Meiryo UI" panose="020B0604030504040204" pitchFamily="50" charset="-128"/>
                <a:ea typeface="Meiryo UI" panose="020B0604030504040204" pitchFamily="50" charset="-128"/>
              </a:rPr>
              <a:t>に、</a:t>
            </a:r>
            <a:r>
              <a:rPr kumimoji="1" lang="ja-JP" altLang="en-US" sz="1200" b="1" dirty="0" smtClean="0">
                <a:latin typeface="Meiryo UI" panose="020B0604030504040204" pitchFamily="50" charset="-128"/>
                <a:ea typeface="Meiryo UI" panose="020B0604030504040204" pitchFamily="50" charset="-128"/>
              </a:rPr>
              <a:t>地域外から</a:t>
            </a:r>
            <a:r>
              <a:rPr kumimoji="1" lang="ja-JP" altLang="en-US" sz="1200" b="1" dirty="0">
                <a:latin typeface="Meiryo UI" panose="020B0604030504040204" pitchFamily="50" charset="-128"/>
                <a:ea typeface="Meiryo UI" panose="020B0604030504040204" pitchFamily="50" charset="-128"/>
              </a:rPr>
              <a:t>の優秀な人材をも惹きつける良質な生活環境及び移住し易い環境を提供</a:t>
            </a:r>
            <a:r>
              <a:rPr kumimoji="1" lang="ja-JP" altLang="en-US" sz="1200" dirty="0">
                <a:latin typeface="Meiryo UI" panose="020B0604030504040204" pitchFamily="50" charset="-128"/>
                <a:ea typeface="Meiryo UI" panose="020B0604030504040204" pitchFamily="50" charset="-128"/>
              </a:rPr>
              <a:t>して</a:t>
            </a:r>
            <a:r>
              <a:rPr kumimoji="1" lang="ja-JP" altLang="en-US" sz="1200" dirty="0" smtClean="0">
                <a:latin typeface="Meiryo UI" panose="020B0604030504040204" pitchFamily="50" charset="-128"/>
                <a:ea typeface="Meiryo UI" panose="020B0604030504040204" pitchFamily="50" charset="-128"/>
              </a:rPr>
              <a:t>いる。</a:t>
            </a:r>
            <a:endParaRPr kumimoji="1" lang="en-US" altLang="ja-JP" sz="1200" dirty="0" smtClean="0">
              <a:latin typeface="Meiryo UI" panose="020B0604030504040204" pitchFamily="50" charset="-128"/>
              <a:ea typeface="Meiryo UI" panose="020B0604030504040204" pitchFamily="50" charset="-128"/>
            </a:endParaRPr>
          </a:p>
          <a:p>
            <a:pPr marL="363538" indent="-363538">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u="sng" dirty="0" smtClean="0">
                <a:latin typeface="Meiryo UI" panose="020B0604030504040204" pitchFamily="50" charset="-128"/>
                <a:ea typeface="Meiryo UI" panose="020B0604030504040204" pitchFamily="50" charset="-128"/>
              </a:rPr>
              <a:t>②スタートアップエコシステム</a:t>
            </a:r>
            <a:r>
              <a:rPr kumimoji="1" lang="ja-JP" altLang="en-US" sz="1200" b="1" u="sng" dirty="0">
                <a:latin typeface="Meiryo UI" panose="020B0604030504040204" pitchFamily="50" charset="-128"/>
                <a:ea typeface="Meiryo UI" panose="020B0604030504040204" pitchFamily="50" charset="-128"/>
              </a:rPr>
              <a:t>を支える</a:t>
            </a:r>
            <a:r>
              <a:rPr kumimoji="1" lang="ja-JP" altLang="en-US" sz="1200" b="1" u="sng" dirty="0" smtClean="0">
                <a:latin typeface="Meiryo UI" panose="020B0604030504040204" pitchFamily="50" charset="-128"/>
                <a:ea typeface="Meiryo UI" panose="020B0604030504040204" pitchFamily="50" charset="-128"/>
              </a:rPr>
              <a:t>仕組み</a:t>
            </a:r>
            <a:endParaRPr kumimoji="1" lang="en-US" altLang="ja-JP" sz="1200" b="1" u="sng" dirty="0">
              <a:latin typeface="Meiryo UI" panose="020B0604030504040204" pitchFamily="50" charset="-128"/>
              <a:ea typeface="Meiryo UI" panose="020B0604030504040204" pitchFamily="50" charset="-128"/>
            </a:endParaRPr>
          </a:p>
          <a:p>
            <a:pPr marL="363538" indent="-363538">
              <a:lnSpc>
                <a:spcPts val="1500"/>
              </a:lnSpc>
            </a:pPr>
            <a:r>
              <a:rPr kumimoji="1" lang="ja-JP" altLang="en-US" sz="1200" dirty="0" smtClean="0">
                <a:latin typeface="Meiryo UI" panose="020B0604030504040204" pitchFamily="50" charset="-128"/>
                <a:ea typeface="Meiryo UI" panose="020B0604030504040204" pitchFamily="50" charset="-128"/>
              </a:rPr>
              <a:t>　　　　各地域</a:t>
            </a:r>
            <a:r>
              <a:rPr kumimoji="1" lang="ja-JP" altLang="en-US" sz="1200" dirty="0">
                <a:latin typeface="Meiryo UI" panose="020B0604030504040204" pitchFamily="50" charset="-128"/>
                <a:ea typeface="Meiryo UI" panose="020B0604030504040204" pitchFamily="50" charset="-128"/>
              </a:rPr>
              <a:t>においてイノベーションや画期的な新技術の商用化を実現しスタートアップが成長するためには、</a:t>
            </a:r>
            <a:r>
              <a:rPr kumimoji="1" lang="ja-JP" altLang="en-US" sz="1200" b="1" dirty="0">
                <a:latin typeface="Meiryo UI" panose="020B0604030504040204" pitchFamily="50" charset="-128"/>
                <a:ea typeface="Meiryo UI" panose="020B0604030504040204" pitchFamily="50" charset="-128"/>
              </a:rPr>
              <a:t>ベンチャーキャピタル（</a:t>
            </a:r>
            <a:r>
              <a:rPr kumimoji="1" lang="en-US" altLang="ja-JP" sz="1200" b="1" dirty="0">
                <a:latin typeface="Meiryo UI" panose="020B0604030504040204" pitchFamily="50" charset="-128"/>
                <a:ea typeface="Meiryo UI" panose="020B0604030504040204" pitchFamily="50" charset="-128"/>
              </a:rPr>
              <a:t>VC</a:t>
            </a:r>
            <a:r>
              <a:rPr kumimoji="1" lang="ja-JP" altLang="en-US" sz="1200" b="1" dirty="0">
                <a:latin typeface="Meiryo UI" panose="020B0604030504040204" pitchFamily="50" charset="-128"/>
                <a:ea typeface="Meiryo UI" panose="020B0604030504040204" pitchFamily="50" charset="-128"/>
              </a:rPr>
              <a:t>）／投資家による支援が不可欠</a:t>
            </a:r>
            <a:r>
              <a:rPr kumimoji="1" lang="ja-JP" altLang="en-US" sz="1200" dirty="0">
                <a:latin typeface="Meiryo UI" panose="020B0604030504040204" pitchFamily="50" charset="-128"/>
                <a:ea typeface="Meiryo UI" panose="020B0604030504040204" pitchFamily="50" charset="-128"/>
              </a:rPr>
              <a:t>であり、様々なインキュベーターやアクセラレータがこうした投資家及び業界における他の企業とのネットワーク作りを推進し、業界が直面する課題等について議論するミートアップ等の機会を積極的に提供し、</a:t>
            </a:r>
            <a:r>
              <a:rPr kumimoji="1" lang="ja-JP" altLang="en-US" sz="1200" b="1" dirty="0">
                <a:latin typeface="Meiryo UI" panose="020B0604030504040204" pitchFamily="50" charset="-128"/>
                <a:ea typeface="Meiryo UI" panose="020B0604030504040204" pitchFamily="50" charset="-128"/>
              </a:rPr>
              <a:t>スタートアップを包括的にサポートする体制が充実</a:t>
            </a:r>
            <a:r>
              <a:rPr kumimoji="1" lang="ja-JP" altLang="en-US" sz="1200" dirty="0">
                <a:latin typeface="Meiryo UI" panose="020B0604030504040204" pitchFamily="50" charset="-128"/>
                <a:ea typeface="Meiryo UI" panose="020B0604030504040204" pitchFamily="50" charset="-128"/>
              </a:rPr>
              <a:t>している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363538" indent="-363538">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u="sng" dirty="0" smtClean="0">
                <a:latin typeface="Meiryo UI" panose="020B0604030504040204" pitchFamily="50" charset="-128"/>
                <a:ea typeface="Meiryo UI" panose="020B0604030504040204" pitchFamily="50" charset="-128"/>
              </a:rPr>
              <a:t>③革新的</a:t>
            </a:r>
            <a:r>
              <a:rPr kumimoji="1" lang="ja-JP" altLang="en-US" sz="1200" b="1" u="sng" dirty="0">
                <a:latin typeface="Meiryo UI" panose="020B0604030504040204" pitchFamily="50" charset="-128"/>
                <a:ea typeface="Meiryo UI" panose="020B0604030504040204" pitchFamily="50" charset="-128"/>
              </a:rPr>
              <a:t>なテクノロジー企業による多数の</a:t>
            </a:r>
            <a:r>
              <a:rPr kumimoji="1" lang="ja-JP" altLang="en-US" sz="1200" b="1" u="sng" dirty="0" smtClean="0">
                <a:latin typeface="Meiryo UI" panose="020B0604030504040204" pitchFamily="50" charset="-128"/>
                <a:ea typeface="Meiryo UI" panose="020B0604030504040204" pitchFamily="50" charset="-128"/>
              </a:rPr>
              <a:t>雇用</a:t>
            </a:r>
            <a:endParaRPr kumimoji="1" lang="en-US" altLang="ja-JP" sz="1200" b="1" u="sng" dirty="0" smtClean="0">
              <a:latin typeface="Meiryo UI" panose="020B0604030504040204" pitchFamily="50" charset="-128"/>
              <a:ea typeface="Meiryo UI" panose="020B0604030504040204" pitchFamily="50" charset="-128"/>
            </a:endParaRPr>
          </a:p>
          <a:p>
            <a:pPr marL="363538" indent="-363538">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テクノロジーハブ</a:t>
            </a:r>
            <a:r>
              <a:rPr kumimoji="1" lang="ja-JP" altLang="en-US" sz="1200" dirty="0">
                <a:latin typeface="Meiryo UI" panose="020B0604030504040204" pitchFamily="50" charset="-128"/>
                <a:ea typeface="Meiryo UI" panose="020B0604030504040204" pitchFamily="50" charset="-128"/>
              </a:rPr>
              <a:t>では、急成長しているテクノロジースタートアップをはじめ、（税優遇措置や行政命令などを通じて、積極的に関連テクノロジー企業を誘致するなど、一部の州では州政府が都市のテクノロジーハブ化を積極的に推進することで）</a:t>
            </a:r>
            <a:r>
              <a:rPr kumimoji="1" lang="ja-JP" altLang="en-US" sz="1200" b="1" dirty="0">
                <a:latin typeface="Meiryo UI" panose="020B0604030504040204" pitchFamily="50" charset="-128"/>
                <a:ea typeface="Meiryo UI" panose="020B0604030504040204" pitchFamily="50" charset="-128"/>
              </a:rPr>
              <a:t>革新的なテクノロジー企業が多数集まり高い雇用機会を創出しており、地域内外から優秀な人材を惹きつけている</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19332" y="5235591"/>
            <a:ext cx="9516272" cy="1438855"/>
          </a:xfrm>
          <a:prstGeom prst="rect">
            <a:avLst/>
          </a:prstGeom>
          <a:noFill/>
        </p:spPr>
        <p:txBody>
          <a:bodyPr wrap="square" rtlCol="0">
            <a:spAutoFit/>
          </a:bodyPr>
          <a:lstStyle/>
          <a:p>
            <a:pPr marL="363538" indent="-363538">
              <a:lnSpc>
                <a:spcPts val="1500"/>
              </a:lnSpc>
            </a:pP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イノベーションハブ創出のための日本の課題</a:t>
            </a:r>
            <a:r>
              <a:rPr kumimoji="1" lang="en-US" altLang="ja-JP" sz="1200" b="1" dirty="0" smtClean="0">
                <a:latin typeface="Meiryo UI" panose="020B0604030504040204" pitchFamily="50" charset="-128"/>
                <a:ea typeface="Meiryo UI" panose="020B0604030504040204" pitchFamily="50" charset="-128"/>
              </a:rPr>
              <a:t>】</a:t>
            </a:r>
          </a:p>
          <a:p>
            <a:pPr marL="363538" indent="-363538">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・日本は人材や資金は有しているが、独自のシリコンバレーを構築するための</a:t>
            </a:r>
            <a:r>
              <a:rPr kumimoji="1" lang="ja-JP" altLang="en-US" sz="1200" b="1" dirty="0" smtClean="0">
                <a:latin typeface="Meiryo UI" panose="020B0604030504040204" pitchFamily="50" charset="-128"/>
                <a:ea typeface="Meiryo UI" panose="020B0604030504040204" pitchFamily="50" charset="-128"/>
              </a:rPr>
              <a:t>必要なエコシステムを欠いている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・日本には、次世代の世界を変える企業の育成方法について、起業家に最適なアドバイスを行える、</a:t>
            </a:r>
            <a:r>
              <a:rPr kumimoji="1" lang="ja-JP" altLang="en-US" sz="1200" b="1" dirty="0" smtClean="0">
                <a:latin typeface="Meiryo UI" panose="020B0604030504040204" pitchFamily="50" charset="-128"/>
                <a:ea typeface="Meiryo UI" panose="020B0604030504040204" pitchFamily="50" charset="-128"/>
              </a:rPr>
              <a:t>起業家の模範となる起業家から投資家への転身者が不足</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日本では起業で失敗すると、そのマイナスイメージ</a:t>
            </a:r>
            <a:r>
              <a:rPr kumimoji="1" lang="ja-JP" altLang="en-US" sz="1200" dirty="0" smtClean="0">
                <a:latin typeface="Meiryo UI" panose="020B0604030504040204" pitchFamily="50" charset="-128"/>
                <a:ea typeface="Meiryo UI" panose="020B0604030504040204" pitchFamily="50" charset="-128"/>
              </a:rPr>
              <a:t>がつきまとってしまう。シリコンバレーのように様々なスタートアップが集積している地域では、</a:t>
            </a:r>
            <a:r>
              <a:rPr kumimoji="1" lang="ja-JP" altLang="en-US" sz="1200" b="1" dirty="0" smtClean="0">
                <a:latin typeface="Meiryo UI" panose="020B0604030504040204" pitchFamily="50" charset="-128"/>
                <a:ea typeface="Meiryo UI" panose="020B0604030504040204" pitchFamily="50" charset="-128"/>
              </a:rPr>
              <a:t>一度や二度の失敗は当然として起業の失敗経験を汚点ではなく挑戦の証として評価</a:t>
            </a:r>
            <a:r>
              <a:rPr kumimoji="1" lang="ja-JP" altLang="en-US" sz="1200" dirty="0" smtClean="0">
                <a:latin typeface="Meiryo UI" panose="020B0604030504040204" pitchFamily="50" charset="-128"/>
                <a:ea typeface="Meiryo UI" panose="020B0604030504040204" pitchFamily="50" charset="-128"/>
              </a:rPr>
              <a:t>される。</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・シリコンバレーでは、</a:t>
            </a:r>
            <a:r>
              <a:rPr kumimoji="1" lang="ja-JP" altLang="en-US" sz="1200" b="1" dirty="0">
                <a:latin typeface="Meiryo UI" panose="020B0604030504040204" pitchFamily="50" charset="-128"/>
                <a:ea typeface="Meiryo UI" panose="020B0604030504040204" pitchFamily="50" charset="-128"/>
              </a:rPr>
              <a:t>ベンチャー企業の起業から自立までのプロセスを支える人材・組織、経営資源、ネットワークなどのインフラが非常に整って</a:t>
            </a:r>
            <a:r>
              <a:rPr kumimoji="1" lang="ja-JP" altLang="en-US" sz="1200" b="1" dirty="0" smtClean="0">
                <a:latin typeface="Meiryo UI" panose="020B0604030504040204" pitchFamily="50" charset="-128"/>
                <a:ea typeface="Meiryo UI" panose="020B0604030504040204" pitchFamily="50" charset="-128"/>
              </a:rPr>
              <a:t>いる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6114" y="491505"/>
            <a:ext cx="9773772"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テクノロジー・イノベーションハブとして躍進する都市の条件として、「①</a:t>
            </a:r>
            <a:r>
              <a:rPr kumimoji="1" lang="ja-JP" altLang="en-US" sz="1400" dirty="0">
                <a:latin typeface="UD デジタル 教科書体 NK-R" panose="02020400000000000000" pitchFamily="18" charset="-128"/>
                <a:ea typeface="UD デジタル 教科書体 NK-R" panose="02020400000000000000" pitchFamily="18" charset="-128"/>
              </a:rPr>
              <a:t>豊富なテクノロジー人材</a:t>
            </a:r>
            <a:r>
              <a:rPr kumimoji="1" lang="ja-JP" altLang="en-US" sz="1400" dirty="0" smtClean="0">
                <a:latin typeface="UD デジタル 教科書体 NK-R" panose="02020400000000000000" pitchFamily="18" charset="-128"/>
                <a:ea typeface="UD デジタル 教科書体 NK-R" panose="02020400000000000000" pitchFamily="18" charset="-128"/>
              </a:rPr>
              <a:t>プール」、「②</a:t>
            </a:r>
            <a:r>
              <a:rPr kumimoji="1" lang="ja-JP" altLang="en-US" sz="1400" dirty="0">
                <a:latin typeface="UD デジタル 教科書体 NK-R" panose="02020400000000000000" pitchFamily="18" charset="-128"/>
                <a:ea typeface="UD デジタル 教科書体 NK-R" panose="02020400000000000000" pitchFamily="18" charset="-128"/>
              </a:rPr>
              <a:t>スタートアップエコシステムを支える</a:t>
            </a:r>
            <a:r>
              <a:rPr kumimoji="1" lang="ja-JP" altLang="en-US" sz="1400" dirty="0" smtClean="0">
                <a:latin typeface="UD デジタル 教科書体 NK-R" panose="02020400000000000000" pitchFamily="18" charset="-128"/>
                <a:ea typeface="UD デジタル 教科書体 NK-R" panose="02020400000000000000" pitchFamily="18" charset="-128"/>
              </a:rPr>
              <a:t>仕組み」、「③革新的</a:t>
            </a:r>
            <a:r>
              <a:rPr kumimoji="1" lang="ja-JP" altLang="en-US" sz="1400" dirty="0">
                <a:latin typeface="UD デジタル 教科書体 NK-R" panose="02020400000000000000" pitchFamily="18" charset="-128"/>
                <a:ea typeface="UD デジタル 教科書体 NK-R" panose="02020400000000000000" pitchFamily="18" charset="-128"/>
              </a:rPr>
              <a:t>なテクノロジー企業による多数の</a:t>
            </a:r>
            <a:r>
              <a:rPr kumimoji="1" lang="ja-JP" altLang="en-US" sz="1400" dirty="0" smtClean="0">
                <a:latin typeface="UD デジタル 教科書体 NK-R" panose="02020400000000000000" pitchFamily="18" charset="-128"/>
                <a:ea typeface="UD デジタル 教科書体 NK-R" panose="02020400000000000000" pitchFamily="18" charset="-128"/>
              </a:rPr>
              <a:t>雇用」の３点をあげている。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➢日本の課題として、起業で失敗するとマイナスイメージがつきまとう点を指摘。</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162</a:t>
            </a:r>
          </a:p>
        </p:txBody>
      </p:sp>
    </p:spTree>
    <p:extLst>
      <p:ext uri="{BB962C8B-B14F-4D97-AF65-F5344CB8AC3E}">
        <p14:creationId xmlns:p14="http://schemas.microsoft.com/office/powerpoint/2010/main" val="5116202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4981014" y="3981470"/>
            <a:ext cx="4886886" cy="2745725"/>
          </a:xfrm>
          <a:prstGeom prst="rect">
            <a:avLst/>
          </a:prstGeom>
        </p:spPr>
      </p:pic>
      <p:sp>
        <p:nvSpPr>
          <p:cNvPr id="11" name="テキスト ボックス 10"/>
          <p:cNvSpPr txBox="1"/>
          <p:nvPr/>
        </p:nvSpPr>
        <p:spPr>
          <a:xfrm>
            <a:off x="60511" y="562318"/>
            <a:ext cx="977377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国際間</a:t>
            </a:r>
            <a:r>
              <a:rPr kumimoji="1" lang="ja-JP" altLang="en-US" sz="1400" dirty="0">
                <a:latin typeface="UD デジタル 教科書体 NK-R" panose="02020400000000000000" pitchFamily="18" charset="-128"/>
                <a:ea typeface="UD デジタル 教科書体 NK-R" panose="02020400000000000000" pitchFamily="18" charset="-128"/>
              </a:rPr>
              <a:t>でのヒト、モノ、カネ、情報の流れがますます活発化していく中</a:t>
            </a:r>
            <a:r>
              <a:rPr kumimoji="1" lang="ja-JP" altLang="en-US" sz="1400" dirty="0" smtClean="0">
                <a:latin typeface="UD デジタル 教科書体 NK-R" panose="02020400000000000000" pitchFamily="18" charset="-128"/>
                <a:ea typeface="UD デジタル 教科書体 NK-R" panose="02020400000000000000" pitchFamily="18" charset="-128"/>
              </a:rPr>
              <a:t>、国際的な都市間（メガリージョン）競争</a:t>
            </a:r>
            <a:r>
              <a:rPr kumimoji="1" lang="ja-JP" altLang="en-US" sz="1400" dirty="0">
                <a:latin typeface="UD デジタル 教科書体 NK-R" panose="02020400000000000000" pitchFamily="18" charset="-128"/>
                <a:ea typeface="UD デジタル 教科書体 NK-R" panose="02020400000000000000" pitchFamily="18" charset="-128"/>
              </a:rPr>
              <a:t>が激化している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➢経済</a:t>
            </a:r>
            <a:r>
              <a:rPr kumimoji="1" lang="ja-JP" altLang="en-US" sz="1400" dirty="0">
                <a:latin typeface="UD デジタル 教科書体 NK-R" panose="02020400000000000000" pitchFamily="18" charset="-128"/>
                <a:ea typeface="UD デジタル 教科書体 NK-R" panose="02020400000000000000" pitchFamily="18" charset="-128"/>
              </a:rPr>
              <a:t>規模で上位</a:t>
            </a:r>
            <a:r>
              <a:rPr kumimoji="1" lang="en-US" altLang="ja-JP" sz="1400" dirty="0">
                <a:latin typeface="UD デジタル 教科書体 NK-R" panose="02020400000000000000" pitchFamily="18" charset="-128"/>
                <a:ea typeface="UD デジタル 教科書体 NK-R" panose="02020400000000000000" pitchFamily="18" charset="-128"/>
              </a:rPr>
              <a:t>40</a:t>
            </a:r>
            <a:r>
              <a:rPr kumimoji="1" lang="ja-JP" altLang="en-US" sz="1400" dirty="0" smtClean="0">
                <a:latin typeface="UD デジタル 教科書体 NK-R" panose="02020400000000000000" pitchFamily="18" charset="-128"/>
                <a:ea typeface="UD デジタル 教科書体 NK-R" panose="02020400000000000000" pitchFamily="18" charset="-128"/>
              </a:rPr>
              <a:t>地域の</a:t>
            </a:r>
            <a:r>
              <a:rPr kumimoji="1" lang="ja-JP" altLang="en-US" sz="1400" dirty="0">
                <a:latin typeface="UD デジタル 教科書体 NK-R" panose="02020400000000000000" pitchFamily="18" charset="-128"/>
                <a:ea typeface="UD デジタル 教科書体 NK-R" panose="02020400000000000000" pitchFamily="18" charset="-128"/>
              </a:rPr>
              <a:t>合計人口は、世界の全人口の</a:t>
            </a:r>
            <a:r>
              <a:rPr kumimoji="1" lang="en-US" altLang="ja-JP" sz="1400" dirty="0">
                <a:latin typeface="UD デジタル 教科書体 NK-R" panose="02020400000000000000" pitchFamily="18" charset="-128"/>
                <a:ea typeface="UD デジタル 教科書体 NK-R" panose="02020400000000000000" pitchFamily="18" charset="-128"/>
              </a:rPr>
              <a:t>18</a:t>
            </a:r>
            <a:r>
              <a:rPr kumimoji="1" lang="ja-JP" altLang="en-US" sz="1400" dirty="0">
                <a:latin typeface="UD デジタル 教科書体 NK-R" panose="02020400000000000000" pitchFamily="18" charset="-128"/>
                <a:ea typeface="UD デジタル 教科書体 NK-R" panose="02020400000000000000" pitchFamily="18" charset="-128"/>
              </a:rPr>
              <a:t>％に相当する。それで</a:t>
            </a:r>
            <a:r>
              <a:rPr kumimoji="1" lang="ja-JP" altLang="en-US" sz="1400" dirty="0" smtClean="0">
                <a:latin typeface="UD デジタル 教科書体 NK-R" panose="02020400000000000000" pitchFamily="18" charset="-128"/>
                <a:ea typeface="UD デジタル 教科書体 NK-R" panose="02020400000000000000" pitchFamily="18" charset="-128"/>
              </a:rPr>
              <a:t>世界、全体</a:t>
            </a:r>
            <a:r>
              <a:rPr kumimoji="1" lang="ja-JP" altLang="en-US" sz="1400" dirty="0">
                <a:latin typeface="UD デジタル 教科書体 NK-R" panose="02020400000000000000" pitchFamily="18" charset="-128"/>
                <a:ea typeface="UD デジタル 教科書体 NK-R" panose="02020400000000000000" pitchFamily="18" charset="-128"/>
              </a:rPr>
              <a:t>の</a:t>
            </a:r>
            <a:r>
              <a:rPr kumimoji="1" lang="en-US" altLang="ja-JP" sz="1400" dirty="0">
                <a:latin typeface="UD デジタル 教科書体 NK-R" panose="02020400000000000000" pitchFamily="18" charset="-128"/>
                <a:ea typeface="UD デジタル 教科書体 NK-R" panose="02020400000000000000" pitchFamily="18" charset="-128"/>
              </a:rPr>
              <a:t>66</a:t>
            </a:r>
            <a:r>
              <a:rPr kumimoji="1" lang="ja-JP" altLang="en-US" sz="1400" dirty="0">
                <a:latin typeface="UD デジタル 教科書体 NK-R" panose="02020400000000000000" pitchFamily="18" charset="-128"/>
                <a:ea typeface="UD デジタル 教科書体 NK-R" panose="02020400000000000000" pitchFamily="18" charset="-128"/>
              </a:rPr>
              <a:t>％の経済活動を担い、イノベーションの</a:t>
            </a:r>
            <a:r>
              <a:rPr kumimoji="1" lang="en-US" altLang="ja-JP" sz="1400" dirty="0">
                <a:latin typeface="UD デジタル 教科書体 NK-R" panose="02020400000000000000" pitchFamily="18" charset="-128"/>
                <a:ea typeface="UD デジタル 教科書体 NK-R" panose="02020400000000000000" pitchFamily="18" charset="-128"/>
              </a:rPr>
              <a:t>86</a:t>
            </a:r>
            <a:r>
              <a:rPr kumimoji="1" lang="ja-JP" altLang="en-US" sz="1400" dirty="0">
                <a:latin typeface="UD デジタル 教科書体 NK-R" panose="02020400000000000000" pitchFamily="18" charset="-128"/>
                <a:ea typeface="UD デジタル 教科書体 NK-R" panose="02020400000000000000" pitchFamily="18" charset="-128"/>
              </a:rPr>
              <a:t>％を支えている。トップ科学者の数</a:t>
            </a:r>
            <a:r>
              <a:rPr kumimoji="1" lang="ja-JP" altLang="en-US" sz="1400" dirty="0" smtClean="0">
                <a:latin typeface="UD デジタル 教科書体 NK-R" panose="02020400000000000000" pitchFamily="18" charset="-128"/>
                <a:ea typeface="UD デジタル 教科書体 NK-R" panose="02020400000000000000" pitchFamily="18" charset="-128"/>
              </a:rPr>
              <a:t>は世界</a:t>
            </a:r>
            <a:r>
              <a:rPr kumimoji="1" lang="ja-JP" altLang="en-US" sz="1400" dirty="0">
                <a:latin typeface="UD デジタル 教科書体 NK-R" panose="02020400000000000000" pitchFamily="18" charset="-128"/>
                <a:ea typeface="UD デジタル 教科書体 NK-R" panose="02020400000000000000" pitchFamily="18" charset="-128"/>
              </a:rPr>
              <a:t>の</a:t>
            </a:r>
            <a:r>
              <a:rPr kumimoji="1" lang="en-US" altLang="ja-JP" sz="1400" dirty="0">
                <a:latin typeface="UD デジタル 教科書体 NK-R" panose="02020400000000000000" pitchFamily="18" charset="-128"/>
                <a:ea typeface="UD デジタル 教科書体 NK-R" panose="02020400000000000000" pitchFamily="18" charset="-128"/>
              </a:rPr>
              <a:t>83</a:t>
            </a:r>
            <a:r>
              <a:rPr kumimoji="1" lang="ja-JP" altLang="en-US" sz="1400" dirty="0">
                <a:latin typeface="UD デジタル 教科書体 NK-R" panose="02020400000000000000" pitchFamily="18" charset="-128"/>
                <a:ea typeface="UD デジタル 教科書体 NK-R" panose="02020400000000000000" pitchFamily="18" charset="-128"/>
              </a:rPr>
              <a:t>％を占める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a:off x="5631132" y="1849097"/>
            <a:ext cx="4094910" cy="369332"/>
          </a:xfrm>
          <a:prstGeom prst="rect">
            <a:avLst/>
          </a:prstGeom>
          <a:noFill/>
        </p:spPr>
        <p:txBody>
          <a:bodyPr wrap="square" rtlCol="0">
            <a:spAutoFit/>
          </a:bodyPr>
          <a:lstStyle/>
          <a:p>
            <a:pPr marL="174625" indent="-174625"/>
            <a:r>
              <a:rPr kumimoji="1" lang="en-US" altLang="ja-JP" sz="900" dirty="0">
                <a:latin typeface="Meiryo UI" panose="020B0604030504040204" pitchFamily="50" charset="-128"/>
                <a:ea typeface="Meiryo UI" panose="020B0604030504040204" pitchFamily="50" charset="-128"/>
              </a:rPr>
              <a:t>※LRP</a:t>
            </a:r>
            <a:r>
              <a:rPr kumimoji="1" lang="ja-JP" altLang="en-US" sz="900" dirty="0">
                <a:latin typeface="Meiryo UI" panose="020B0604030504040204" pitchFamily="50" charset="-128"/>
                <a:ea typeface="Meiryo UI" panose="020B0604030504040204" pitchFamily="50" charset="-128"/>
              </a:rPr>
              <a:t>（夜間光量に基づく地域生産高）</a:t>
            </a:r>
            <a:r>
              <a:rPr kumimoji="1" lang="ja-JP" altLang="en-US" sz="900" dirty="0" smtClean="0">
                <a:latin typeface="Meiryo UI" panose="020B0604030504040204" pitchFamily="50" charset="-128"/>
                <a:ea typeface="Meiryo UI" panose="020B0604030504040204" pitchFamily="50" charset="-128"/>
              </a:rPr>
              <a:t>：衛星</a:t>
            </a:r>
            <a:r>
              <a:rPr kumimoji="1" lang="ja-JP" altLang="en-US" sz="900" dirty="0">
                <a:latin typeface="Meiryo UI" panose="020B0604030504040204" pitchFamily="50" charset="-128"/>
                <a:ea typeface="Meiryo UI" panose="020B0604030504040204" pitchFamily="50" charset="-128"/>
              </a:rPr>
              <a:t>からの観測データに基づき当該地域から発せられる光量</a:t>
            </a:r>
            <a:r>
              <a:rPr kumimoji="1" lang="ja-JP" altLang="en-US" sz="900" dirty="0" smtClean="0">
                <a:latin typeface="Meiryo UI" panose="020B0604030504040204" pitchFamily="50" charset="-128"/>
                <a:ea typeface="Meiryo UI" panose="020B0604030504040204" pitchFamily="50" charset="-128"/>
              </a:rPr>
              <a:t>を空間的</a:t>
            </a:r>
            <a:r>
              <a:rPr kumimoji="1" lang="ja-JP" altLang="en-US" sz="900" dirty="0">
                <a:latin typeface="Meiryo UI" panose="020B0604030504040204" pitchFamily="50" charset="-128"/>
                <a:ea typeface="Meiryo UI" panose="020B0604030504040204" pitchFamily="50" charset="-128"/>
              </a:rPr>
              <a:t>、統計的に分析し、経済規模を推定したもの</a:t>
            </a:r>
            <a:endParaRPr kumimoji="1" lang="en-US" altLang="ja-JP" sz="900"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92253" y="6552725"/>
            <a:ext cx="4094910" cy="246221"/>
          </a:xfrm>
          <a:prstGeom prst="rect">
            <a:avLst/>
          </a:prstGeom>
          <a:noFill/>
        </p:spPr>
        <p:txBody>
          <a:bodyPr wrap="square" rtlCol="0">
            <a:spAutoFit/>
          </a:bodyPr>
          <a:lstStyle/>
          <a:p>
            <a:pPr marL="174625" indent="-174625"/>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出典：「クリエイティブ都市論」（リチャード・フロリダ）</a:t>
            </a:r>
            <a:endParaRPr kumimoji="1" lang="en-US" altLang="ja-JP" sz="1000" dirty="0" smtClean="0">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　世界の都市（４）各都市の</a:t>
            </a:r>
            <a:r>
              <a:rPr lang="ja-JP" altLang="en-US" sz="1800" dirty="0">
                <a:solidFill>
                  <a:schemeClr val="bg1"/>
                </a:solidFill>
                <a:latin typeface="Meiryo UI" panose="020B0604030504040204" pitchFamily="50" charset="-128"/>
                <a:ea typeface="Meiryo UI" panose="020B0604030504040204" pitchFamily="50" charset="-128"/>
              </a:rPr>
              <a:t>発展</a:t>
            </a:r>
            <a:r>
              <a:rPr lang="ja-JP" altLang="en-US" sz="1800" dirty="0" smtClean="0">
                <a:solidFill>
                  <a:schemeClr val="bg1"/>
                </a:solidFill>
                <a:latin typeface="Meiryo UI" panose="020B0604030504040204" pitchFamily="50" charset="-128"/>
                <a:ea typeface="Meiryo UI" panose="020B0604030504040204" pitchFamily="50" charset="-128"/>
              </a:rPr>
              <a:t>モデル</a:t>
            </a:r>
            <a:r>
              <a:rPr lang="ja-JP" altLang="en-US" sz="1400" dirty="0" smtClean="0">
                <a:solidFill>
                  <a:schemeClr val="bg1"/>
                </a:solidFill>
                <a:latin typeface="Meiryo UI" panose="020B0604030504040204" pitchFamily="50" charset="-128"/>
                <a:ea typeface="Meiryo UI" panose="020B0604030504040204" pitchFamily="50" charset="-128"/>
              </a:rPr>
              <a:t>（参考：世界の都市経済圏）　</a:t>
            </a:r>
            <a:r>
              <a:rPr lang="ja-JP" altLang="en-US" sz="1800" dirty="0" smtClean="0">
                <a:solidFill>
                  <a:schemeClr val="bg1"/>
                </a:solidFill>
                <a:latin typeface="Meiryo UI" panose="020B0604030504040204" pitchFamily="50" charset="-128"/>
                <a:ea typeface="Meiryo UI" panose="020B0604030504040204" pitchFamily="50" charset="-128"/>
              </a:rPr>
              <a:t>　</a:t>
            </a:r>
            <a:endParaRPr lang="ja-JP" altLang="en-US" sz="1800"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030" y="1454491"/>
            <a:ext cx="5506102" cy="3445217"/>
          </a:xfrm>
          <a:prstGeom prst="rect">
            <a:avLst/>
          </a:prstGeom>
        </p:spPr>
      </p:pic>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163</a:t>
            </a:r>
          </a:p>
        </p:txBody>
      </p:sp>
    </p:spTree>
    <p:extLst>
      <p:ext uri="{BB962C8B-B14F-4D97-AF65-F5344CB8AC3E}">
        <p14:creationId xmlns:p14="http://schemas.microsoft.com/office/powerpoint/2010/main" val="57773011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9306" y="2442949"/>
            <a:ext cx="9321421" cy="1564275"/>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u="sng" dirty="0">
                <a:latin typeface="Meiryo UI" panose="020B0604030504040204" pitchFamily="50" charset="-128"/>
                <a:ea typeface="Meiryo UI" panose="020B0604030504040204" pitchFamily="50" charset="-128"/>
              </a:rPr>
              <a:t>５　</a:t>
            </a:r>
            <a:r>
              <a:rPr lang="ja-JP" altLang="en-US" sz="3600" b="1" u="sng" dirty="0" smtClean="0">
                <a:latin typeface="Meiryo UI" panose="020B0604030504040204" pitchFamily="50" charset="-128"/>
                <a:ea typeface="Meiryo UI" panose="020B0604030504040204" pitchFamily="50" charset="-128"/>
              </a:rPr>
              <a:t>過去の国際博覧会等</a:t>
            </a:r>
            <a:endParaRPr lang="ja-JP" altLang="en-US" sz="3600" b="1" u="sng" dirty="0">
              <a:latin typeface="Meiryo UI" panose="020B0604030504040204" pitchFamily="50" charset="-128"/>
              <a:ea typeface="Meiryo UI" panose="020B0604030504040204" pitchFamily="50" charset="-128"/>
            </a:endParaRP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164</a:t>
            </a:r>
          </a:p>
        </p:txBody>
      </p:sp>
    </p:spTree>
    <p:extLst>
      <p:ext uri="{BB962C8B-B14F-4D97-AF65-F5344CB8AC3E}">
        <p14:creationId xmlns:p14="http://schemas.microsoft.com/office/powerpoint/2010/main" val="17135887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国際博覧会等（１）国際博覧会の歴史</a:t>
            </a:r>
            <a:endParaRPr lang="ja-JP" altLang="en-US" sz="1800"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431804" y="797578"/>
            <a:ext cx="8484782" cy="5105681"/>
          </a:xfrm>
          <a:prstGeom prst="rect">
            <a:avLst/>
          </a:prstGeom>
        </p:spPr>
      </p:pic>
      <p:sp>
        <p:nvSpPr>
          <p:cNvPr id="4" name="正方形/長方形 3"/>
          <p:cNvSpPr/>
          <p:nvPr/>
        </p:nvSpPr>
        <p:spPr>
          <a:xfrm>
            <a:off x="601300" y="6590274"/>
            <a:ext cx="5268726" cy="246221"/>
          </a:xfrm>
          <a:prstGeom prst="rect">
            <a:avLst/>
          </a:prstGeom>
        </p:spPr>
        <p:txBody>
          <a:bodyPr wrap="square">
            <a:spAutoFit/>
          </a:bodyPr>
          <a:lstStyle/>
          <a:p>
            <a:r>
              <a:rPr lang="en-US" altLang="ja-JP" sz="1000" dirty="0" smtClean="0">
                <a:solidFill>
                  <a:srgbClr val="000000"/>
                </a:solidFill>
                <a:latin typeface="ＭＳ"/>
              </a:rPr>
              <a:t>※</a:t>
            </a:r>
            <a:r>
              <a:rPr lang="ja-JP" altLang="en-US" sz="1000" dirty="0" smtClean="0">
                <a:solidFill>
                  <a:srgbClr val="000000"/>
                </a:solidFill>
                <a:latin typeface="ＭＳ"/>
              </a:rPr>
              <a:t>出典：</a:t>
            </a:r>
            <a:r>
              <a:rPr lang="zh-CN" altLang="en-US" sz="1000" dirty="0" smtClean="0">
                <a:solidFill>
                  <a:srgbClr val="000000"/>
                </a:solidFill>
                <a:latin typeface="ＭＳ"/>
              </a:rPr>
              <a:t>第１回 </a:t>
            </a:r>
            <a:r>
              <a:rPr lang="en-US" altLang="zh-CN" sz="1000" dirty="0">
                <a:solidFill>
                  <a:srgbClr val="000000"/>
                </a:solidFill>
                <a:latin typeface="ＭＳ"/>
              </a:rPr>
              <a:t>2025</a:t>
            </a:r>
            <a:r>
              <a:rPr lang="zh-CN" altLang="en-US" sz="1000" dirty="0">
                <a:solidFill>
                  <a:srgbClr val="000000"/>
                </a:solidFill>
                <a:latin typeface="ＭＳ"/>
              </a:rPr>
              <a:t>年国際博覧会</a:t>
            </a:r>
            <a:r>
              <a:rPr lang="zh-CN" altLang="en-US" sz="1000" dirty="0" smtClean="0">
                <a:solidFill>
                  <a:srgbClr val="000000"/>
                </a:solidFill>
                <a:latin typeface="ＭＳ"/>
              </a:rPr>
              <a:t>検討会</a:t>
            </a:r>
            <a:r>
              <a:rPr lang="ja-JP" altLang="en-US" sz="1000" dirty="0" smtClean="0">
                <a:solidFill>
                  <a:srgbClr val="000000"/>
                </a:solidFill>
                <a:latin typeface="ＭＳ"/>
              </a:rPr>
              <a:t>資料（経済産業省（Ｈ</a:t>
            </a:r>
            <a:r>
              <a:rPr lang="en-US" altLang="ja-JP" sz="1000" dirty="0" smtClean="0">
                <a:solidFill>
                  <a:srgbClr val="000000"/>
                </a:solidFill>
                <a:latin typeface="ＭＳ"/>
              </a:rPr>
              <a:t>28.12.16</a:t>
            </a:r>
            <a:r>
              <a:rPr lang="ja-JP" altLang="en-US" sz="1000" dirty="0" smtClean="0">
                <a:solidFill>
                  <a:srgbClr val="000000"/>
                </a:solidFill>
                <a:latin typeface="ＭＳ"/>
              </a:rPr>
              <a:t>））を基に作成</a:t>
            </a:r>
            <a:r>
              <a:rPr lang="zh-CN" altLang="en-US" sz="1000" dirty="0" smtClean="0">
                <a:solidFill>
                  <a:srgbClr val="000000"/>
                </a:solidFill>
                <a:latin typeface="ＭＳ"/>
              </a:rPr>
              <a:t> </a:t>
            </a:r>
            <a:endParaRPr lang="ja-JP" altLang="en-US" sz="1000" dirty="0"/>
          </a:p>
        </p:txBody>
      </p:sp>
      <p:sp>
        <p:nvSpPr>
          <p:cNvPr id="6" name="テキスト ボックス 5"/>
          <p:cNvSpPr txBox="1"/>
          <p:nvPr/>
        </p:nvSpPr>
        <p:spPr>
          <a:xfrm>
            <a:off x="8161674" y="896415"/>
            <a:ext cx="648587" cy="461665"/>
          </a:xfrm>
          <a:prstGeom prst="rect">
            <a:avLst/>
          </a:prstGeom>
          <a:solidFill>
            <a:schemeClr val="bg1"/>
          </a:solidFill>
          <a:ln w="38100">
            <a:noFill/>
          </a:ln>
        </p:spPr>
        <p:txBody>
          <a:bodyPr wrap="square" rtlCol="0">
            <a:spAutoFit/>
          </a:bodyPr>
          <a:lstStyle/>
          <a:p>
            <a:pPr algn="ctr"/>
            <a:endParaRPr kumimoji="1" lang="en-US" altLang="ja-JP" sz="800" b="1" spc="-100" dirty="0" smtClean="0"/>
          </a:p>
          <a:p>
            <a:pPr algn="ctr"/>
            <a:endParaRPr kumimoji="1" lang="en-US" altLang="ja-JP" sz="800" b="1" spc="-100" dirty="0"/>
          </a:p>
          <a:p>
            <a:pPr algn="ctr"/>
            <a:endParaRPr kumimoji="1" lang="ja-JP" altLang="en-US" sz="800" b="1" spc="-100" dirty="0"/>
          </a:p>
        </p:txBody>
      </p:sp>
      <p:sp>
        <p:nvSpPr>
          <p:cNvPr id="7" name="正方形/長方形 6"/>
          <p:cNvSpPr/>
          <p:nvPr/>
        </p:nvSpPr>
        <p:spPr>
          <a:xfrm>
            <a:off x="8310530" y="1839433"/>
            <a:ext cx="414670" cy="71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2881137796"/>
              </p:ext>
            </p:extLst>
          </p:nvPr>
        </p:nvGraphicFramePr>
        <p:xfrm>
          <a:off x="519818" y="5903259"/>
          <a:ext cx="7641856" cy="640080"/>
        </p:xfrm>
        <a:graphic>
          <a:graphicData uri="http://schemas.openxmlformats.org/drawingml/2006/table">
            <a:tbl>
              <a:tblPr firstRow="1" bandRow="1">
                <a:tableStyleId>{5940675A-B579-460E-94D1-54222C63F5DA}</a:tableStyleId>
              </a:tblPr>
              <a:tblGrid>
                <a:gridCol w="1762051">
                  <a:extLst>
                    <a:ext uri="{9D8B030D-6E8A-4147-A177-3AD203B41FA5}">
                      <a16:colId xmlns:a16="http://schemas.microsoft.com/office/drawing/2014/main" val="3769922053"/>
                    </a:ext>
                  </a:extLst>
                </a:gridCol>
                <a:gridCol w="1499191">
                  <a:extLst>
                    <a:ext uri="{9D8B030D-6E8A-4147-A177-3AD203B41FA5}">
                      <a16:colId xmlns:a16="http://schemas.microsoft.com/office/drawing/2014/main" val="3631374740"/>
                    </a:ext>
                  </a:extLst>
                </a:gridCol>
                <a:gridCol w="1371600">
                  <a:extLst>
                    <a:ext uri="{9D8B030D-6E8A-4147-A177-3AD203B41FA5}">
                      <a16:colId xmlns:a16="http://schemas.microsoft.com/office/drawing/2014/main" val="3326043136"/>
                    </a:ext>
                  </a:extLst>
                </a:gridCol>
                <a:gridCol w="1499191">
                  <a:extLst>
                    <a:ext uri="{9D8B030D-6E8A-4147-A177-3AD203B41FA5}">
                      <a16:colId xmlns:a16="http://schemas.microsoft.com/office/drawing/2014/main" val="2792138034"/>
                    </a:ext>
                  </a:extLst>
                </a:gridCol>
                <a:gridCol w="1509823">
                  <a:extLst>
                    <a:ext uri="{9D8B030D-6E8A-4147-A177-3AD203B41FA5}">
                      <a16:colId xmlns:a16="http://schemas.microsoft.com/office/drawing/2014/main" val="3943871937"/>
                    </a:ext>
                  </a:extLst>
                </a:gridCol>
              </a:tblGrid>
              <a:tr h="370840">
                <a:tc>
                  <a:txBody>
                    <a:bodyPr/>
                    <a:lstStyle/>
                    <a:p>
                      <a:r>
                        <a:rPr kumimoji="1" lang="ja-JP" altLang="en-US" sz="1100" b="1" dirty="0" smtClean="0">
                          <a:latin typeface="Meiryo UI" panose="020B0604030504040204" pitchFamily="50" charset="-128"/>
                          <a:ea typeface="Meiryo UI" panose="020B0604030504040204" pitchFamily="50" charset="-128"/>
                        </a:rPr>
                        <a:t>過去の開催都市</a:t>
                      </a:r>
                      <a:endParaRPr kumimoji="1" lang="ja-JP" altLang="en-US" sz="1100" b="1" dirty="0">
                        <a:latin typeface="Meiryo UI" panose="020B0604030504040204" pitchFamily="50" charset="-128"/>
                        <a:ea typeface="Meiryo UI" panose="020B0604030504040204" pitchFamily="50" charset="-128"/>
                      </a:endParaRPr>
                    </a:p>
                  </a:txBody>
                  <a:tcPr/>
                </a:tc>
                <a:tc>
                  <a:txBody>
                    <a:bodyPr/>
                    <a:lstStyle/>
                    <a:p>
                      <a:r>
                        <a:rPr kumimoji="1" lang="ja-JP" altLang="en-US" sz="900" b="1" dirty="0" smtClean="0">
                          <a:latin typeface="Meiryo UI" panose="020B0604030504040204" pitchFamily="50" charset="-128"/>
                          <a:ea typeface="Meiryo UI" panose="020B0604030504040204" pitchFamily="50" charset="-128"/>
                        </a:rPr>
                        <a:t>ロンドン（</a:t>
                      </a:r>
                      <a:r>
                        <a:rPr kumimoji="1" lang="en-US" altLang="ja-JP" sz="900" b="1" dirty="0" smtClean="0">
                          <a:latin typeface="Meiryo UI" panose="020B0604030504040204" pitchFamily="50" charset="-128"/>
                          <a:ea typeface="Meiryo UI" panose="020B0604030504040204" pitchFamily="50" charset="-128"/>
                        </a:rPr>
                        <a:t>1851</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パリ（</a:t>
                      </a:r>
                      <a:r>
                        <a:rPr kumimoji="1" lang="en-US" altLang="ja-JP" sz="900" b="1" dirty="0" smtClean="0">
                          <a:latin typeface="Meiryo UI" panose="020B0604030504040204" pitchFamily="50" charset="-128"/>
                          <a:ea typeface="Meiryo UI" panose="020B0604030504040204" pitchFamily="50" charset="-128"/>
                        </a:rPr>
                        <a:t>1855</a:t>
                      </a:r>
                      <a:r>
                        <a:rPr kumimoji="1" lang="ja-JP" altLang="en-US" sz="900" b="1" dirty="0" smtClean="0">
                          <a:latin typeface="Meiryo UI" panose="020B0604030504040204" pitchFamily="50" charset="-128"/>
                          <a:ea typeface="Meiryo UI" panose="020B0604030504040204" pitchFamily="50" charset="-128"/>
                        </a:rPr>
                        <a:t>年）等</a:t>
                      </a:r>
                      <a:endParaRPr kumimoji="1" lang="ja-JP" altLang="en-US" sz="900" b="1" dirty="0">
                        <a:latin typeface="Meiryo UI" panose="020B0604030504040204" pitchFamily="50" charset="-128"/>
                        <a:ea typeface="Meiryo UI" panose="020B0604030504040204" pitchFamily="50" charset="-128"/>
                      </a:endParaRPr>
                    </a:p>
                  </a:txBody>
                  <a:tcPr/>
                </a:tc>
                <a:tc>
                  <a:txBody>
                    <a:bodyPr/>
                    <a:lstStyle/>
                    <a:p>
                      <a:r>
                        <a:rPr kumimoji="1" lang="ja-JP" altLang="en-US" sz="900" b="1" dirty="0" smtClean="0">
                          <a:latin typeface="Meiryo UI" panose="020B0604030504040204" pitchFamily="50" charset="-128"/>
                          <a:ea typeface="Meiryo UI" panose="020B0604030504040204" pitchFamily="50" charset="-128"/>
                        </a:rPr>
                        <a:t>シカゴ（</a:t>
                      </a:r>
                      <a:r>
                        <a:rPr kumimoji="1" lang="en-US" altLang="ja-JP" sz="900" b="1" dirty="0" smtClean="0">
                          <a:latin typeface="Meiryo UI" panose="020B0604030504040204" pitchFamily="50" charset="-128"/>
                          <a:ea typeface="Meiryo UI" panose="020B0604030504040204" pitchFamily="50" charset="-128"/>
                        </a:rPr>
                        <a:t>1933</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等</a:t>
                      </a:r>
                      <a:endParaRPr kumimoji="1" lang="ja-JP" altLang="en-US" sz="900" b="1" dirty="0">
                        <a:latin typeface="Meiryo UI" panose="020B0604030504040204" pitchFamily="50" charset="-128"/>
                        <a:ea typeface="Meiryo UI" panose="020B0604030504040204" pitchFamily="50" charset="-128"/>
                      </a:endParaRPr>
                    </a:p>
                  </a:txBody>
                  <a:tcPr/>
                </a:tc>
                <a:tc>
                  <a:txBody>
                    <a:bodyPr/>
                    <a:lstStyle/>
                    <a:p>
                      <a:r>
                        <a:rPr kumimoji="1" lang="ja-JP" altLang="en-US" sz="900" b="1" dirty="0" smtClean="0">
                          <a:latin typeface="Meiryo UI" panose="020B0604030504040204" pitchFamily="50" charset="-128"/>
                          <a:ea typeface="Meiryo UI" panose="020B0604030504040204" pitchFamily="50" charset="-128"/>
                        </a:rPr>
                        <a:t>ブリュッセル（</a:t>
                      </a:r>
                      <a:r>
                        <a:rPr kumimoji="1" lang="en-US" altLang="ja-JP" sz="900" b="1" dirty="0" smtClean="0">
                          <a:latin typeface="Meiryo UI" panose="020B0604030504040204" pitchFamily="50" charset="-128"/>
                          <a:ea typeface="Meiryo UI" panose="020B0604030504040204" pitchFamily="50" charset="-128"/>
                        </a:rPr>
                        <a:t>1958</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大阪（</a:t>
                      </a:r>
                      <a:r>
                        <a:rPr kumimoji="1" lang="en-US" altLang="ja-JP" sz="900" b="1" dirty="0" smtClean="0">
                          <a:latin typeface="Meiryo UI" panose="020B0604030504040204" pitchFamily="50" charset="-128"/>
                          <a:ea typeface="Meiryo UI" panose="020B0604030504040204" pitchFamily="50" charset="-128"/>
                        </a:rPr>
                        <a:t>1970</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セビリア（</a:t>
                      </a:r>
                      <a:r>
                        <a:rPr kumimoji="1" lang="en-US" altLang="ja-JP" sz="900" b="1" dirty="0" smtClean="0">
                          <a:latin typeface="Meiryo UI" panose="020B0604030504040204" pitchFamily="50" charset="-128"/>
                          <a:ea typeface="Meiryo UI" panose="020B0604030504040204" pitchFamily="50" charset="-128"/>
                        </a:rPr>
                        <a:t>1992</a:t>
                      </a:r>
                      <a:r>
                        <a:rPr kumimoji="1" lang="ja-JP" altLang="en-US" sz="900" b="1" dirty="0" smtClean="0">
                          <a:latin typeface="Meiryo UI" panose="020B0604030504040204" pitchFamily="50" charset="-128"/>
                          <a:ea typeface="Meiryo UI" panose="020B0604030504040204" pitchFamily="50" charset="-128"/>
                        </a:rPr>
                        <a:t>年）</a:t>
                      </a:r>
                      <a:endParaRPr kumimoji="1" lang="ja-JP" altLang="en-US" sz="900" b="1" dirty="0">
                        <a:latin typeface="Meiryo UI" panose="020B0604030504040204" pitchFamily="50" charset="-128"/>
                        <a:ea typeface="Meiryo UI" panose="020B0604030504040204" pitchFamily="50" charset="-128"/>
                      </a:endParaRPr>
                    </a:p>
                  </a:txBody>
                  <a:tcPr/>
                </a:tc>
                <a:tc>
                  <a:txBody>
                    <a:bodyPr/>
                    <a:lstStyle/>
                    <a:p>
                      <a:r>
                        <a:rPr kumimoji="1" lang="ja-JP" altLang="en-US" sz="900" b="1" dirty="0" smtClean="0">
                          <a:latin typeface="Meiryo UI" panose="020B0604030504040204" pitchFamily="50" charset="-128"/>
                          <a:ea typeface="Meiryo UI" panose="020B0604030504040204" pitchFamily="50" charset="-128"/>
                        </a:rPr>
                        <a:t>ハノーバー（</a:t>
                      </a:r>
                      <a:r>
                        <a:rPr kumimoji="1" lang="en-US" altLang="ja-JP" sz="900" b="1" dirty="0" smtClean="0">
                          <a:latin typeface="Meiryo UI" panose="020B0604030504040204" pitchFamily="50" charset="-128"/>
                          <a:ea typeface="Meiryo UI" panose="020B0604030504040204" pitchFamily="50" charset="-128"/>
                        </a:rPr>
                        <a:t>2000</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愛知（</a:t>
                      </a:r>
                      <a:r>
                        <a:rPr kumimoji="1" lang="en-US" altLang="ja-JP" sz="900" b="1" dirty="0" smtClean="0">
                          <a:latin typeface="Meiryo UI" panose="020B0604030504040204" pitchFamily="50" charset="-128"/>
                          <a:ea typeface="Meiryo UI" panose="020B0604030504040204" pitchFamily="50" charset="-128"/>
                        </a:rPr>
                        <a:t>2005</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上海（</a:t>
                      </a:r>
                      <a:r>
                        <a:rPr kumimoji="1" lang="en-US" altLang="ja-JP" sz="900" b="1" dirty="0" smtClean="0">
                          <a:latin typeface="Meiryo UI" panose="020B0604030504040204" pitchFamily="50" charset="-128"/>
                          <a:ea typeface="Meiryo UI" panose="020B0604030504040204" pitchFamily="50" charset="-128"/>
                        </a:rPr>
                        <a:t>2010</a:t>
                      </a:r>
                      <a:r>
                        <a:rPr kumimoji="1" lang="ja-JP" altLang="en-US" sz="900" b="1" dirty="0" smtClean="0">
                          <a:latin typeface="Meiryo UI" panose="020B0604030504040204" pitchFamily="50" charset="-128"/>
                          <a:ea typeface="Meiryo UI" panose="020B0604030504040204" pitchFamily="50" charset="-128"/>
                        </a:rPr>
                        <a:t>年）</a:t>
                      </a:r>
                      <a:endParaRPr kumimoji="1" lang="en-US" altLang="ja-JP" sz="900" b="1" dirty="0" smtClean="0">
                        <a:latin typeface="Meiryo UI" panose="020B0604030504040204" pitchFamily="50" charset="-128"/>
                        <a:ea typeface="Meiryo UI" panose="020B0604030504040204" pitchFamily="50" charset="-128"/>
                      </a:endParaRPr>
                    </a:p>
                    <a:p>
                      <a:r>
                        <a:rPr kumimoji="1" lang="ja-JP" altLang="en-US" sz="900" b="1" dirty="0" smtClean="0">
                          <a:latin typeface="Meiryo UI" panose="020B0604030504040204" pitchFamily="50" charset="-128"/>
                          <a:ea typeface="Meiryo UI" panose="020B0604030504040204" pitchFamily="50" charset="-128"/>
                        </a:rPr>
                        <a:t>ミラノ（</a:t>
                      </a:r>
                      <a:r>
                        <a:rPr kumimoji="1" lang="en-US" altLang="ja-JP" sz="900" b="1" dirty="0" smtClean="0">
                          <a:latin typeface="Meiryo UI" panose="020B0604030504040204" pitchFamily="50" charset="-128"/>
                          <a:ea typeface="Meiryo UI" panose="020B0604030504040204" pitchFamily="50" charset="-128"/>
                        </a:rPr>
                        <a:t>2015</a:t>
                      </a:r>
                      <a:r>
                        <a:rPr kumimoji="1" lang="ja-JP" altLang="en-US" sz="900" b="1" dirty="0" smtClean="0">
                          <a:latin typeface="Meiryo UI" panose="020B0604030504040204" pitchFamily="50" charset="-128"/>
                          <a:ea typeface="Meiryo UI" panose="020B0604030504040204" pitchFamily="50" charset="-128"/>
                        </a:rPr>
                        <a:t>年）</a:t>
                      </a:r>
                      <a:endParaRPr kumimoji="1" lang="ja-JP" altLang="en-US" sz="9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85485754"/>
                  </a:ext>
                </a:extLst>
              </a:tr>
            </a:tbl>
          </a:graphicData>
        </a:graphic>
      </p:graphicFrame>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165</a:t>
            </a:r>
          </a:p>
        </p:txBody>
      </p:sp>
      <p:sp>
        <p:nvSpPr>
          <p:cNvPr id="2" name="角丸四角形 1"/>
          <p:cNvSpPr/>
          <p:nvPr/>
        </p:nvSpPr>
        <p:spPr>
          <a:xfrm>
            <a:off x="9198591" y="896415"/>
            <a:ext cx="477672" cy="48902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smtClean="0">
                <a:solidFill>
                  <a:schemeClr val="tx1"/>
                </a:solidFill>
              </a:rPr>
              <a:t>大阪・関西万博</a:t>
            </a:r>
            <a:endParaRPr kumimoji="1" lang="ja-JP" altLang="en-US" dirty="0">
              <a:solidFill>
                <a:schemeClr val="tx1"/>
              </a:solidFill>
            </a:endParaRPr>
          </a:p>
        </p:txBody>
      </p:sp>
      <p:sp>
        <p:nvSpPr>
          <p:cNvPr id="5" name="二等辺三角形 4"/>
          <p:cNvSpPr/>
          <p:nvPr/>
        </p:nvSpPr>
        <p:spPr>
          <a:xfrm rot="5400000">
            <a:off x="8522070" y="3273453"/>
            <a:ext cx="1014532" cy="1361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739143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国際博覧会等（２）</a:t>
            </a:r>
            <a:r>
              <a:rPr lang="en-US" altLang="ja-JP" sz="1800" dirty="0" smtClean="0">
                <a:solidFill>
                  <a:schemeClr val="bg1"/>
                </a:solidFill>
                <a:latin typeface="Meiryo UI" panose="020B0604030504040204" pitchFamily="50" charset="-128"/>
                <a:ea typeface="Meiryo UI" panose="020B0604030504040204" pitchFamily="50" charset="-128"/>
              </a:rPr>
              <a:t>1970</a:t>
            </a:r>
            <a:r>
              <a:rPr lang="ja-JP" altLang="en-US" sz="1800" dirty="0" smtClean="0">
                <a:solidFill>
                  <a:schemeClr val="bg1"/>
                </a:solidFill>
                <a:latin typeface="Meiryo UI" panose="020B0604030504040204" pitchFamily="50" charset="-128"/>
                <a:ea typeface="Meiryo UI" panose="020B0604030504040204" pitchFamily="50" charset="-128"/>
              </a:rPr>
              <a:t>年日本万国博覧会</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213828594"/>
              </p:ext>
            </p:extLst>
          </p:nvPr>
        </p:nvGraphicFramePr>
        <p:xfrm>
          <a:off x="375652" y="2297954"/>
          <a:ext cx="4268538" cy="4514765"/>
        </p:xfrm>
        <a:graphic>
          <a:graphicData uri="http://schemas.openxmlformats.org/drawingml/2006/table">
            <a:tbl>
              <a:tblPr firstRow="1" bandRow="1">
                <a:tableStyleId>{5940675A-B579-460E-94D1-54222C63F5DA}</a:tableStyleId>
              </a:tblPr>
              <a:tblGrid>
                <a:gridCol w="1224548">
                  <a:extLst>
                    <a:ext uri="{9D8B030D-6E8A-4147-A177-3AD203B41FA5}">
                      <a16:colId xmlns:a16="http://schemas.microsoft.com/office/drawing/2014/main" val="2470256194"/>
                    </a:ext>
                  </a:extLst>
                </a:gridCol>
                <a:gridCol w="3043990">
                  <a:extLst>
                    <a:ext uri="{9D8B030D-6E8A-4147-A177-3AD203B41FA5}">
                      <a16:colId xmlns:a16="http://schemas.microsoft.com/office/drawing/2014/main" val="1488088555"/>
                    </a:ext>
                  </a:extLst>
                </a:gridCol>
              </a:tblGrid>
              <a:tr h="589625">
                <a:tc>
                  <a:txBody>
                    <a:bodyPr/>
                    <a:lstStyle/>
                    <a:p>
                      <a:r>
                        <a:rPr kumimoji="1" lang="ja-JP" altLang="en-US" sz="1400" dirty="0" smtClean="0">
                          <a:latin typeface="Meiryo UI" panose="020B0604030504040204" pitchFamily="50" charset="-128"/>
                          <a:ea typeface="Meiryo UI" panose="020B0604030504040204" pitchFamily="50" charset="-128"/>
                        </a:rPr>
                        <a:t>名称</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日本万国博覧会</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739690454"/>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カテゴリー</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BIE</a:t>
                      </a:r>
                      <a:r>
                        <a:rPr kumimoji="1" lang="ja-JP" altLang="en-US" sz="1400" dirty="0" smtClean="0">
                          <a:latin typeface="Meiryo UI" panose="020B0604030504040204" pitchFamily="50" charset="-128"/>
                          <a:ea typeface="Meiryo UI" panose="020B0604030504040204" pitchFamily="50" charset="-128"/>
                        </a:rPr>
                        <a:t>一般博（現登録博）</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05007766"/>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テーマ</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人類の進歩と調和</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80547695"/>
                  </a:ext>
                </a:extLst>
              </a:tr>
              <a:tr h="860610">
                <a:tc>
                  <a:txBody>
                    <a:bodyPr/>
                    <a:lstStyle/>
                    <a:p>
                      <a:r>
                        <a:rPr kumimoji="1" lang="ja-JP" altLang="en-US" sz="1400" dirty="0" smtClean="0">
                          <a:latin typeface="Meiryo UI" panose="020B0604030504040204" pitchFamily="50" charset="-128"/>
                          <a:ea typeface="Meiryo UI" panose="020B0604030504040204" pitchFamily="50" charset="-128"/>
                        </a:rPr>
                        <a:t>意義</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広く世界各国の参加を求め、人類の英知を結集し、諸国民間の相互理解を深めることにより、世界の平和と人類の福祉の増進に寄与すること。</a:t>
                      </a:r>
                    </a:p>
                  </a:txBody>
                  <a:tcPr anchor="ctr"/>
                </a:tc>
                <a:extLst>
                  <a:ext uri="{0D108BD9-81ED-4DB2-BD59-A6C34878D82A}">
                    <a16:rowId xmlns:a16="http://schemas.microsoft.com/office/drawing/2014/main" val="1995059894"/>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会期</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1970</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rPr>
                        <a:t>日</a:t>
                      </a:r>
                      <a:r>
                        <a:rPr kumimoji="1" lang="en-US" altLang="ja-JP" sz="1400" dirty="0" smtClean="0">
                          <a:latin typeface="Meiryo UI" panose="020B0604030504040204" pitchFamily="50" charset="-128"/>
                          <a:ea typeface="Meiryo UI" panose="020B0604030504040204" pitchFamily="50" charset="-128"/>
                        </a:rPr>
                        <a:t>〜9</a:t>
                      </a:r>
                      <a:r>
                        <a:rPr kumimoji="1" lang="ja-JP" altLang="en-US" sz="1400" dirty="0" smtClean="0">
                          <a:latin typeface="Meiryo UI" panose="020B0604030504040204" pitchFamily="50" charset="-128"/>
                          <a:ea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rPr>
                        <a:t>13</a:t>
                      </a:r>
                      <a:r>
                        <a:rPr kumimoji="1" lang="ja-JP" altLang="en-US" sz="1400" dirty="0" smtClean="0">
                          <a:latin typeface="Meiryo UI" panose="020B0604030504040204" pitchFamily="50" charset="-128"/>
                          <a:ea typeface="Meiryo UI" panose="020B0604030504040204" pitchFamily="50" charset="-128"/>
                        </a:rPr>
                        <a:t>日</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183</a:t>
                      </a:r>
                      <a:r>
                        <a:rPr kumimoji="1" lang="ja-JP" altLang="en-US" sz="1400" dirty="0" smtClean="0">
                          <a:latin typeface="Meiryo UI" panose="020B0604030504040204" pitchFamily="50" charset="-128"/>
                          <a:ea typeface="Meiryo UI" panose="020B0604030504040204" pitchFamily="50" charset="-128"/>
                        </a:rPr>
                        <a:t>日間）</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70365337"/>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場所</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大阪千里丘陵</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21494667"/>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会場面積</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330ha</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8736480"/>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入場者数</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64,218,770</a:t>
                      </a:r>
                      <a:r>
                        <a:rPr kumimoji="1" lang="ja-JP" altLang="en-US" sz="1400" dirty="0" smtClean="0">
                          <a:latin typeface="Meiryo UI" panose="020B0604030504040204" pitchFamily="50" charset="-128"/>
                          <a:ea typeface="Meiryo UI" panose="020B0604030504040204" pitchFamily="50" charset="-128"/>
                        </a:rPr>
                        <a:t>人</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（計画目標：</a:t>
                      </a:r>
                      <a:r>
                        <a:rPr kumimoji="1" lang="en-US" altLang="ja-JP" sz="1400" dirty="0" smtClean="0">
                          <a:latin typeface="Meiryo UI" panose="020B0604030504040204" pitchFamily="50" charset="-128"/>
                          <a:ea typeface="Meiryo UI" panose="020B0604030504040204" pitchFamily="50" charset="-128"/>
                        </a:rPr>
                        <a:t>5,000</a:t>
                      </a:r>
                      <a:r>
                        <a:rPr kumimoji="1" lang="ja-JP" altLang="en-US" sz="1400" dirty="0" smtClean="0">
                          <a:latin typeface="Meiryo UI" panose="020B0604030504040204" pitchFamily="50" charset="-128"/>
                          <a:ea typeface="Meiryo UI" panose="020B0604030504040204" pitchFamily="50" charset="-128"/>
                        </a:rPr>
                        <a:t>万人）</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41371343"/>
                  </a:ext>
                </a:extLst>
              </a:tr>
            </a:tbl>
          </a:graphicData>
        </a:graphic>
      </p:graphicFrame>
      <p:sp>
        <p:nvSpPr>
          <p:cNvPr id="15" name="正方形/長方形 14"/>
          <p:cNvSpPr/>
          <p:nvPr/>
        </p:nvSpPr>
        <p:spPr>
          <a:xfrm>
            <a:off x="279399" y="1949116"/>
            <a:ext cx="1380960" cy="2914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■開催</a:t>
            </a:r>
            <a:r>
              <a:rPr lang="ja-JP" altLang="en-US" sz="1400" b="1" dirty="0">
                <a:solidFill>
                  <a:schemeClr val="tx1"/>
                </a:solidFill>
                <a:latin typeface="Meiryo UI" panose="020B0604030504040204" pitchFamily="50" charset="-128"/>
                <a:ea typeface="Meiryo UI" panose="020B0604030504040204" pitchFamily="50" charset="-128"/>
              </a:rPr>
              <a:t>概要</a:t>
            </a:r>
          </a:p>
        </p:txBody>
      </p:sp>
      <p:sp>
        <p:nvSpPr>
          <p:cNvPr id="11" name="テキスト ボックス 10"/>
          <p:cNvSpPr txBox="1"/>
          <p:nvPr/>
        </p:nvSpPr>
        <p:spPr>
          <a:xfrm>
            <a:off x="44823" y="499646"/>
            <a:ext cx="9820836" cy="1384995"/>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1970</a:t>
            </a:r>
            <a:r>
              <a:rPr kumimoji="1" lang="ja-JP" altLang="en-US" sz="1400" dirty="0" smtClean="0">
                <a:latin typeface="UD デジタル 教科書体 NK-R" panose="02020400000000000000" pitchFamily="18" charset="-128"/>
                <a:ea typeface="UD デジタル 教科書体 NK-R" panose="02020400000000000000" pitchFamily="18" charset="-128"/>
              </a:rPr>
              <a:t>年大阪万博は、大きな経済効果を生むとともに、近畿圏における交通網の整備をはじめ経済基盤の強化につながった。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また、世界中の英知が結集されることで、かつてない規模の教育実験の場になるとともに、「世界の中の日本」という認識を呼び覚ますこととなった。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➢加えて、電気自動車や動く歩道などの新技術や、</a:t>
            </a:r>
            <a:r>
              <a:rPr kumimoji="1" lang="en-US" altLang="ja-JP" sz="1400" dirty="0" smtClean="0">
                <a:latin typeface="UD デジタル 教科書体 NK-R" panose="02020400000000000000" pitchFamily="18" charset="-128"/>
                <a:ea typeface="UD デジタル 教科書体 NK-R" panose="02020400000000000000" pitchFamily="18" charset="-128"/>
              </a:rPr>
              <a:t>JV</a:t>
            </a:r>
            <a:r>
              <a:rPr kumimoji="1" lang="ja-JP" altLang="en-US" sz="1400" dirty="0" smtClean="0">
                <a:latin typeface="UD デジタル 教科書体 NK-R" panose="02020400000000000000" pitchFamily="18" charset="-128"/>
                <a:ea typeface="UD デジタル 教科書体 NK-R" panose="02020400000000000000" pitchFamily="18" charset="-128"/>
              </a:rPr>
              <a:t>方式や海外企業との連携など、新たなビジネス手法を生み出す契機となった。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一方で、</a:t>
            </a:r>
            <a:r>
              <a:rPr kumimoji="1" lang="en-US" altLang="ja-JP" sz="1400" dirty="0" smtClean="0">
                <a:latin typeface="UD デジタル 教科書体 NK-R" panose="02020400000000000000" pitchFamily="18" charset="-128"/>
                <a:ea typeface="UD デジタル 教科書体 NK-R" panose="02020400000000000000" pitchFamily="18" charset="-128"/>
              </a:rPr>
              <a:t>1970</a:t>
            </a:r>
            <a:r>
              <a:rPr kumimoji="1" lang="ja-JP" altLang="en-US" sz="1400" dirty="0" smtClean="0">
                <a:latin typeface="UD デジタル 教科書体 NK-R" panose="02020400000000000000" pitchFamily="18" charset="-128"/>
                <a:ea typeface="UD デジタル 教科書体 NK-R" panose="02020400000000000000" pitchFamily="18" charset="-128"/>
              </a:rPr>
              <a:t>年頃をピークに経済はじめ大阪のポテンシャルは低下</a:t>
            </a:r>
            <a:r>
              <a:rPr kumimoji="1" lang="ja-JP" altLang="en-US" sz="1400" dirty="0">
                <a:latin typeface="UD デジタル 教科書体 NK-R" panose="02020400000000000000" pitchFamily="18" charset="-128"/>
                <a:ea typeface="UD デジタル 教科書体 NK-R" panose="02020400000000000000" pitchFamily="18" charset="-128"/>
              </a:rPr>
              <a:t>。当時の大阪を取り巻く社会情勢の変化により、万博開催の効果をその後の大阪の成長に十分に結びつけることができなかった</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166</a:t>
            </a:r>
          </a:p>
        </p:txBody>
      </p:sp>
      <p:grpSp>
        <p:nvGrpSpPr>
          <p:cNvPr id="10" name="グループ化 9"/>
          <p:cNvGrpSpPr/>
          <p:nvPr/>
        </p:nvGrpSpPr>
        <p:grpSpPr>
          <a:xfrm>
            <a:off x="5030051" y="5762890"/>
            <a:ext cx="4489202" cy="944562"/>
            <a:chOff x="4993719" y="5531109"/>
            <a:chExt cx="4489202" cy="944562"/>
          </a:xfrm>
        </p:grpSpPr>
        <p:pic>
          <p:nvPicPr>
            <p:cNvPr id="4" name="図 3"/>
            <p:cNvPicPr>
              <a:picLocks noChangeAspect="1"/>
            </p:cNvPicPr>
            <p:nvPr/>
          </p:nvPicPr>
          <p:blipFill>
            <a:blip r:embed="rId2"/>
            <a:stretch>
              <a:fillRect/>
            </a:stretch>
          </p:blipFill>
          <p:spPr>
            <a:xfrm>
              <a:off x="4993719" y="5531109"/>
              <a:ext cx="953070" cy="938031"/>
            </a:xfrm>
            <a:prstGeom prst="rect">
              <a:avLst/>
            </a:prstGeom>
          </p:spPr>
        </p:pic>
        <p:pic>
          <p:nvPicPr>
            <p:cNvPr id="6" name="図 5"/>
            <p:cNvPicPr>
              <a:picLocks noChangeAspect="1"/>
            </p:cNvPicPr>
            <p:nvPr/>
          </p:nvPicPr>
          <p:blipFill>
            <a:blip r:embed="rId3"/>
            <a:stretch>
              <a:fillRect/>
            </a:stretch>
          </p:blipFill>
          <p:spPr>
            <a:xfrm>
              <a:off x="5943668" y="5537640"/>
              <a:ext cx="1087079" cy="938031"/>
            </a:xfrm>
            <a:prstGeom prst="rect">
              <a:avLst/>
            </a:prstGeom>
          </p:spPr>
        </p:pic>
        <p:pic>
          <p:nvPicPr>
            <p:cNvPr id="7" name="図 6"/>
            <p:cNvPicPr>
              <a:picLocks noChangeAspect="1"/>
            </p:cNvPicPr>
            <p:nvPr/>
          </p:nvPicPr>
          <p:blipFill>
            <a:blip r:embed="rId4"/>
            <a:stretch>
              <a:fillRect/>
            </a:stretch>
          </p:blipFill>
          <p:spPr>
            <a:xfrm>
              <a:off x="7030747" y="5531110"/>
              <a:ext cx="1275497" cy="938031"/>
            </a:xfrm>
            <a:prstGeom prst="rect">
              <a:avLst/>
            </a:prstGeom>
          </p:spPr>
        </p:pic>
        <p:pic>
          <p:nvPicPr>
            <p:cNvPr id="9" name="図 8"/>
            <p:cNvPicPr>
              <a:picLocks noChangeAspect="1"/>
            </p:cNvPicPr>
            <p:nvPr/>
          </p:nvPicPr>
          <p:blipFill>
            <a:blip r:embed="rId5"/>
            <a:stretch>
              <a:fillRect/>
            </a:stretch>
          </p:blipFill>
          <p:spPr>
            <a:xfrm>
              <a:off x="8306244" y="5537380"/>
              <a:ext cx="1176677" cy="931761"/>
            </a:xfrm>
            <a:prstGeom prst="rect">
              <a:avLst/>
            </a:prstGeom>
          </p:spPr>
        </p:pic>
      </p:grpSp>
      <p:pic>
        <p:nvPicPr>
          <p:cNvPr id="14" name="図 13"/>
          <p:cNvPicPr>
            <a:picLocks noChangeAspect="1"/>
          </p:cNvPicPr>
          <p:nvPr/>
        </p:nvPicPr>
        <p:blipFill>
          <a:blip r:embed="rId6"/>
          <a:stretch>
            <a:fillRect/>
          </a:stretch>
        </p:blipFill>
        <p:spPr>
          <a:xfrm>
            <a:off x="5030051" y="2226184"/>
            <a:ext cx="4489202" cy="3530175"/>
          </a:xfrm>
          <a:prstGeom prst="rect">
            <a:avLst/>
          </a:prstGeom>
        </p:spPr>
      </p:pic>
      <p:pic>
        <p:nvPicPr>
          <p:cNvPr id="17" name="図 16"/>
          <p:cNvPicPr>
            <a:picLocks noChangeAspect="1"/>
          </p:cNvPicPr>
          <p:nvPr/>
        </p:nvPicPr>
        <p:blipFill>
          <a:blip r:embed="rId7"/>
          <a:stretch>
            <a:fillRect/>
          </a:stretch>
        </p:blipFill>
        <p:spPr>
          <a:xfrm>
            <a:off x="8965909" y="1975478"/>
            <a:ext cx="907575" cy="1066799"/>
          </a:xfrm>
          <a:prstGeom prst="rect">
            <a:avLst/>
          </a:prstGeom>
        </p:spPr>
      </p:pic>
    </p:spTree>
    <p:extLst>
      <p:ext uri="{BB962C8B-B14F-4D97-AF65-F5344CB8AC3E}">
        <p14:creationId xmlns:p14="http://schemas.microsoft.com/office/powerpoint/2010/main" val="3203030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の特色（１）都市圏の形成過程</a:t>
            </a:r>
            <a:r>
              <a:rPr lang="ja-JP" altLang="en-US" sz="1400" dirty="0" smtClean="0">
                <a:solidFill>
                  <a:schemeClr val="bg1"/>
                </a:solidFill>
                <a:latin typeface="Meiryo UI" panose="020B0604030504040204" pitchFamily="50" charset="-128"/>
                <a:ea typeface="Meiryo UI" panose="020B0604030504040204" pitchFamily="50" charset="-128"/>
              </a:rPr>
              <a:t>（参考：近年、大阪がめざした都市構造）</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85061" y="529770"/>
            <a:ext cx="4071726" cy="3000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大阪府の総合計画　</a:t>
            </a:r>
            <a:r>
              <a:rPr lang="ja-JP" altLang="ja-JP" sz="14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4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大阪の再生・元気倍増プラン</a:t>
            </a:r>
            <a:r>
              <a:rPr lang="ja-JP" altLang="ja-JP" sz="14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sz="14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85061" y="950820"/>
            <a:ext cx="9660518" cy="1938992"/>
          </a:xfrm>
          <a:prstGeom prst="rect">
            <a:avLst/>
          </a:prstGeom>
        </p:spPr>
        <p:txBody>
          <a:bodyPr wrap="square">
            <a:spAutoFit/>
          </a:bodyPr>
          <a:lstStyle/>
          <a:p>
            <a:pPr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『大阪の再生・元気倍増プラン』</a:t>
            </a:r>
          </a:p>
          <a:p>
            <a:pPr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　大阪</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21</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世紀の総合計画（大阪府 平成</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12</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月）</a:t>
            </a:r>
          </a:p>
          <a:p>
            <a:pPr algn="just">
              <a:spcAft>
                <a:spcPts val="0"/>
              </a:spcAft>
            </a:pP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b="1" kern="100" dirty="0" smtClean="0">
                <a:latin typeface="Meiryo UI" panose="020B0604030504040204" pitchFamily="50" charset="-128"/>
                <a:ea typeface="Meiryo UI" panose="020B0604030504040204" pitchFamily="50" charset="-128"/>
                <a:cs typeface="Times New Roman" panose="02020603050405020304" pitchFamily="18" charset="0"/>
              </a:rPr>
              <a:t>連携型</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地域構造　～生活連携軸を活かす、広域的連携を活かす、蓄積を活かす～</a:t>
            </a:r>
          </a:p>
          <a:p>
            <a:pPr marL="266700" indent="-26670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臨海部</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、内陸部、周辺山系のそれぞれのエリアがもつ</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自然や産業、文化などの蓄積や特性を、</a:t>
            </a:r>
            <a:r>
              <a:rPr lang="en-US" altLang="ja-JP" sz="1200" b="1" kern="100" dirty="0">
                <a:latin typeface="Meiryo UI" panose="020B0604030504040204" pitchFamily="50" charset="-128"/>
                <a:ea typeface="Meiryo UI" panose="020B0604030504040204" pitchFamily="50" charset="-128"/>
                <a:cs typeface="Times New Roman" panose="02020603050405020304" pitchFamily="18" charset="0"/>
              </a:rPr>
              <a:t>21</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世紀に対応した貴重な資源として活用</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し、中核となる拠点を活かし、それぞれの地域の個性を磨く。</a:t>
            </a:r>
          </a:p>
          <a:p>
            <a:pPr marL="266700" indent="-26670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交通網</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や情報網を中心とした身近なまちや拠点相互間の結びつきを生活連携軸として発展させ、より効率的、効果的に機能させることによって、人・モノ・情報の交流を促す。</a:t>
            </a:r>
          </a:p>
          <a:p>
            <a:pPr marL="265113" indent="-265113"/>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rPr>
              <a:t>21</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世紀の大阪は、このようなエリアと生活連携軸が格子状にまじりあい、</a:t>
            </a:r>
            <a:r>
              <a:rPr lang="ja-JP" altLang="ja-JP" sz="1200" b="1" dirty="0">
                <a:latin typeface="Meiryo UI" panose="020B0604030504040204" pitchFamily="50" charset="-128"/>
                <a:ea typeface="Meiryo UI" panose="020B0604030504040204" pitchFamily="50" charset="-128"/>
                <a:cs typeface="Times New Roman" panose="02020603050405020304" pitchFamily="18" charset="0"/>
              </a:rPr>
              <a:t>エリアや生活連携軸の中の拠点が多方面に交流しあう「連携型地域構造」</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を基本とする。</a:t>
            </a:r>
            <a:endParaRPr lang="ja-JP" altLang="en-US"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3868153" y="2811259"/>
            <a:ext cx="1744579" cy="33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latin typeface="Meiryo UI" panose="020B0604030504040204" pitchFamily="50" charset="-128"/>
                <a:ea typeface="Meiryo UI" panose="020B0604030504040204" pitchFamily="50" charset="-128"/>
              </a:rPr>
              <a:t>連携型地域構造（例）</a:t>
            </a:r>
            <a:endParaRPr kumimoji="1" lang="ja-JP" altLang="en-US" sz="1200" b="1" u="sng" dirty="0">
              <a:solidFill>
                <a:schemeClr val="tx1"/>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4953000" y="3092021"/>
            <a:ext cx="3777664" cy="3582545"/>
            <a:chOff x="4953000" y="3092021"/>
            <a:chExt cx="3777664" cy="3582545"/>
          </a:xfrm>
        </p:grpSpPr>
        <p:pic>
          <p:nvPicPr>
            <p:cNvPr id="3" name="図 2"/>
            <p:cNvPicPr>
              <a:picLocks noChangeAspect="1"/>
            </p:cNvPicPr>
            <p:nvPr/>
          </p:nvPicPr>
          <p:blipFill>
            <a:blip r:embed="rId2"/>
            <a:stretch>
              <a:fillRect/>
            </a:stretch>
          </p:blipFill>
          <p:spPr>
            <a:xfrm>
              <a:off x="5406952" y="3215086"/>
              <a:ext cx="3185160" cy="3459480"/>
            </a:xfrm>
            <a:prstGeom prst="rect">
              <a:avLst/>
            </a:prstGeom>
          </p:spPr>
        </p:pic>
        <p:sp>
          <p:nvSpPr>
            <p:cNvPr id="43" name="正方形/長方形 42"/>
            <p:cNvSpPr/>
            <p:nvPr/>
          </p:nvSpPr>
          <p:spPr>
            <a:xfrm>
              <a:off x="4953000" y="3092021"/>
              <a:ext cx="1744579" cy="73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③蓄積を活かす</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6986085" y="4458642"/>
              <a:ext cx="1744579" cy="18270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内陸エリア（特にインナーエリア）の再生</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6374731" y="4971721"/>
              <a:ext cx="1483643" cy="1780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大阪都心部の機能高度化</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6115735" y="5609115"/>
              <a:ext cx="1259623" cy="1780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臨海エリアの整備</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grpSp>
      <p:grpSp>
        <p:nvGrpSpPr>
          <p:cNvPr id="5" name="グループ化 4"/>
          <p:cNvGrpSpPr/>
          <p:nvPr/>
        </p:nvGrpSpPr>
        <p:grpSpPr>
          <a:xfrm>
            <a:off x="565484" y="3116179"/>
            <a:ext cx="3591302" cy="3758106"/>
            <a:chOff x="565484" y="3116179"/>
            <a:chExt cx="3591302" cy="3758106"/>
          </a:xfrm>
        </p:grpSpPr>
        <p:pic>
          <p:nvPicPr>
            <p:cNvPr id="2" name="図 1"/>
            <p:cNvPicPr>
              <a:picLocks noChangeAspect="1"/>
            </p:cNvPicPr>
            <p:nvPr/>
          </p:nvPicPr>
          <p:blipFill>
            <a:blip r:embed="rId3"/>
            <a:stretch>
              <a:fillRect/>
            </a:stretch>
          </p:blipFill>
          <p:spPr>
            <a:xfrm>
              <a:off x="765886" y="3247165"/>
              <a:ext cx="3390900" cy="3627120"/>
            </a:xfrm>
            <a:prstGeom prst="rect">
              <a:avLst/>
            </a:prstGeom>
          </p:spPr>
        </p:pic>
        <p:sp>
          <p:nvSpPr>
            <p:cNvPr id="9" name="正方形/長方形 8"/>
            <p:cNvSpPr/>
            <p:nvPr/>
          </p:nvSpPr>
          <p:spPr>
            <a:xfrm>
              <a:off x="565484" y="3116179"/>
              <a:ext cx="1744579" cy="73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solidFill>
                    <a:schemeClr val="tx1"/>
                  </a:solidFill>
                  <a:latin typeface="Meiryo UI" panose="020B0604030504040204" pitchFamily="50" charset="-128"/>
                  <a:ea typeface="Meiryo UI" panose="020B0604030504040204" pitchFamily="50" charset="-128"/>
                </a:rPr>
                <a:t>①生活連携軸を活かす</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②広域的連携を活かす</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 name="下矢印 3"/>
            <p:cNvSpPr/>
            <p:nvPr/>
          </p:nvSpPr>
          <p:spPr>
            <a:xfrm rot="5400000">
              <a:off x="1035658" y="4416446"/>
              <a:ext cx="659958" cy="576468"/>
            </a:xfrm>
            <a:prstGeom prst="downArrow">
              <a:avLst>
                <a:gd name="adj1" fmla="val 59638"/>
                <a:gd name="adj2" fmla="val 32540"/>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1090943" y="4531996"/>
              <a:ext cx="657077" cy="329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西日本国土軸</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中国・九州との</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連携</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16" name="下矢印 15"/>
            <p:cNvSpPr/>
            <p:nvPr/>
          </p:nvSpPr>
          <p:spPr>
            <a:xfrm rot="5400000">
              <a:off x="816178" y="5601000"/>
              <a:ext cx="659958" cy="576468"/>
            </a:xfrm>
            <a:prstGeom prst="downArrow">
              <a:avLst>
                <a:gd name="adj1" fmla="val 59638"/>
                <a:gd name="adj2" fmla="val 32540"/>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871463" y="5716550"/>
              <a:ext cx="657077" cy="329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太平洋国土軸</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四国・九州との</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連携</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19" name="下矢印 18"/>
            <p:cNvSpPr/>
            <p:nvPr/>
          </p:nvSpPr>
          <p:spPr>
            <a:xfrm rot="10800000">
              <a:off x="2868340" y="3385993"/>
              <a:ext cx="659958" cy="576468"/>
            </a:xfrm>
            <a:prstGeom prst="downArrow">
              <a:avLst>
                <a:gd name="adj1" fmla="val 59638"/>
                <a:gd name="adj2" fmla="val 32540"/>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2940763" y="3528454"/>
              <a:ext cx="553518" cy="329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北陸・北近畿</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との連携</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21" name="下矢印 20"/>
            <p:cNvSpPr/>
            <p:nvPr/>
          </p:nvSpPr>
          <p:spPr>
            <a:xfrm rot="16200000">
              <a:off x="3391174" y="4009471"/>
              <a:ext cx="659958" cy="576468"/>
            </a:xfrm>
            <a:prstGeom prst="downArrow">
              <a:avLst>
                <a:gd name="adj1" fmla="val 59638"/>
                <a:gd name="adj2" fmla="val 32540"/>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a:off x="3422721" y="4121225"/>
              <a:ext cx="616543" cy="329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西日本国土軸</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関東・中部との連携</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23" name="下矢印 22"/>
            <p:cNvSpPr/>
            <p:nvPr/>
          </p:nvSpPr>
          <p:spPr>
            <a:xfrm rot="16200000">
              <a:off x="3209625" y="5688520"/>
              <a:ext cx="659958" cy="576468"/>
            </a:xfrm>
            <a:prstGeom prst="downArrow">
              <a:avLst>
                <a:gd name="adj1" fmla="val 59638"/>
                <a:gd name="adj2" fmla="val 32540"/>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241173" y="5824127"/>
              <a:ext cx="646898" cy="329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太平洋国土軸</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中部との連携</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26" name="下矢印 25"/>
            <p:cNvSpPr/>
            <p:nvPr/>
          </p:nvSpPr>
          <p:spPr>
            <a:xfrm>
              <a:off x="2554110" y="6153593"/>
              <a:ext cx="659958" cy="532619"/>
            </a:xfrm>
            <a:prstGeom prst="downArrow">
              <a:avLst>
                <a:gd name="adj1" fmla="val 59638"/>
                <a:gd name="adj2" fmla="val 32540"/>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p:cNvSpPr/>
            <p:nvPr/>
          </p:nvSpPr>
          <p:spPr>
            <a:xfrm>
              <a:off x="2679519" y="6196652"/>
              <a:ext cx="468732" cy="329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南近畿</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nSpc>
                  <a:spcPts val="800"/>
                </a:lnSpc>
              </a:pPr>
              <a:r>
                <a:rPr kumimoji="1" lang="ja-JP" altLang="en-US" sz="500" dirty="0" smtClean="0">
                  <a:solidFill>
                    <a:schemeClr val="tx1"/>
                  </a:solidFill>
                  <a:latin typeface="Meiryo UI" panose="020B0604030504040204" pitchFamily="50" charset="-128"/>
                  <a:ea typeface="Meiryo UI" panose="020B0604030504040204" pitchFamily="50" charset="-128"/>
                </a:rPr>
                <a:t>との連携</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grpSp>
      <p:sp>
        <p:nvSpPr>
          <p:cNvPr id="28" name="正方形/長方形 2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14</a:t>
            </a:r>
          </a:p>
        </p:txBody>
      </p:sp>
    </p:spTree>
    <p:extLst>
      <p:ext uri="{BB962C8B-B14F-4D97-AF65-F5344CB8AC3E}">
        <p14:creationId xmlns:p14="http://schemas.microsoft.com/office/powerpoint/2010/main" val="205348064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1102" y="489515"/>
            <a:ext cx="9538566" cy="6247864"/>
          </a:xfrm>
          <a:prstGeom prst="rect">
            <a:avLst/>
          </a:prstGeom>
          <a:noFill/>
          <a:ln>
            <a:noFill/>
            <a:prstDash val="dash"/>
          </a:ln>
        </p:spPr>
        <p:txBody>
          <a:bodyPr wrap="square" rtlCol="0">
            <a:spAutoFit/>
          </a:bodyPr>
          <a:lstStyle/>
          <a:p>
            <a:pPr>
              <a:lnSpc>
                <a:spcPts val="1500"/>
              </a:lnSpc>
            </a:pPr>
            <a:r>
              <a:rPr kumimoji="1" lang="ja-JP" altLang="en-US" sz="1200" b="1" dirty="0" smtClean="0">
                <a:latin typeface="Meiryo UI" panose="020B0604030504040204" pitchFamily="50" charset="-128"/>
                <a:ea typeface="Meiryo UI" panose="020B0604030504040204" pitchFamily="50" charset="-128"/>
              </a:rPr>
              <a:t>◆開催</a:t>
            </a:r>
            <a:r>
              <a:rPr kumimoji="1" lang="ja-JP" altLang="en-US" sz="1200" b="1" dirty="0">
                <a:latin typeface="Meiryo UI" panose="020B0604030504040204" pitchFamily="50" charset="-128"/>
                <a:ea typeface="Meiryo UI" panose="020B0604030504040204" pitchFamily="50" charset="-128"/>
              </a:rPr>
              <a:t>経緯</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古くは明治</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年、参議西郷従道により、日本において万国博覧会を開催すべしとの建議がなされているが、当時の国力などから到底不可能であった。</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その後、明治</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年代から</a:t>
            </a:r>
            <a:r>
              <a:rPr kumimoji="1" lang="en-US" altLang="ja-JP" sz="1200" dirty="0">
                <a:latin typeface="Meiryo UI" panose="020B0604030504040204" pitchFamily="50" charset="-128"/>
                <a:ea typeface="Meiryo UI" panose="020B0604030504040204" pitchFamily="50" charset="-128"/>
              </a:rPr>
              <a:t>30</a:t>
            </a:r>
            <a:r>
              <a:rPr kumimoji="1" lang="ja-JP" altLang="en-US" sz="1200" dirty="0">
                <a:latin typeface="Meiryo UI" panose="020B0604030504040204" pitchFamily="50" charset="-128"/>
                <a:ea typeface="Meiryo UI" panose="020B0604030504040204" pitchFamily="50" charset="-128"/>
              </a:rPr>
              <a:t>年代にかけて、内国勧業博覧会が５回にわたり</a:t>
            </a:r>
            <a:r>
              <a:rPr kumimoji="1" lang="ja-JP" altLang="en-US" sz="1200" dirty="0" smtClean="0">
                <a:latin typeface="Meiryo UI" panose="020B0604030504040204" pitchFamily="50" charset="-128"/>
                <a:ea typeface="Meiryo UI" panose="020B0604030504040204" pitchFamily="50" charset="-128"/>
              </a:rPr>
              <a:t>行われ、</a:t>
            </a:r>
            <a:r>
              <a:rPr kumimoji="1" lang="ja-JP" altLang="en-US" sz="1200" dirty="0">
                <a:latin typeface="Meiryo UI" panose="020B0604030504040204" pitchFamily="50" charset="-128"/>
                <a:ea typeface="Meiryo UI" panose="020B0604030504040204" pitchFamily="50" charset="-128"/>
              </a:rPr>
              <a:t>明治</a:t>
            </a:r>
            <a:r>
              <a:rPr kumimoji="1" lang="en-US" altLang="ja-JP" sz="1200" dirty="0">
                <a:latin typeface="Meiryo UI" panose="020B0604030504040204" pitchFamily="50" charset="-128"/>
                <a:ea typeface="Meiryo UI" panose="020B0604030504040204" pitchFamily="50" charset="-128"/>
              </a:rPr>
              <a:t>40</a:t>
            </a:r>
            <a:r>
              <a:rPr kumimoji="1" lang="ja-JP" altLang="en-US" sz="1200" dirty="0">
                <a:latin typeface="Meiryo UI" panose="020B0604030504040204" pitchFamily="50" charset="-128"/>
                <a:ea typeface="Meiryo UI" panose="020B0604030504040204" pitchFamily="50" charset="-128"/>
              </a:rPr>
              <a:t>年には５年後の明治</a:t>
            </a:r>
            <a:r>
              <a:rPr kumimoji="1" lang="en-US" altLang="ja-JP" sz="1200" dirty="0">
                <a:latin typeface="Meiryo UI" panose="020B0604030504040204" pitchFamily="50" charset="-128"/>
                <a:ea typeface="Meiryo UI" panose="020B0604030504040204" pitchFamily="50" charset="-128"/>
              </a:rPr>
              <a:t>45</a:t>
            </a:r>
            <a:r>
              <a:rPr kumimoji="1" lang="ja-JP" altLang="en-US" sz="1200" dirty="0">
                <a:latin typeface="Meiryo UI" panose="020B0604030504040204" pitchFamily="50" charset="-128"/>
                <a:ea typeface="Meiryo UI" panose="020B0604030504040204" pitchFamily="50" charset="-128"/>
              </a:rPr>
              <a:t>年を目途として、万国博覧会開催が企画されたが、立ち消えとなった</a:t>
            </a:r>
            <a:r>
              <a:rPr kumimoji="1" lang="ja-JP" altLang="en-US" sz="1200" dirty="0" smtClean="0">
                <a:latin typeface="Meiryo UI" panose="020B0604030504040204" pitchFamily="50" charset="-128"/>
                <a:ea typeface="Meiryo UI" panose="020B0604030504040204" pitchFamily="50" charset="-128"/>
              </a:rPr>
              <a:t>。次</a:t>
            </a:r>
            <a:r>
              <a:rPr kumimoji="1" lang="ja-JP" altLang="en-US" sz="1200" dirty="0">
                <a:latin typeface="Meiryo UI" panose="020B0604030504040204" pitchFamily="50" charset="-128"/>
                <a:ea typeface="Meiryo UI" panose="020B0604030504040204" pitchFamily="50" charset="-128"/>
              </a:rPr>
              <a:t>に昭和</a:t>
            </a:r>
            <a:r>
              <a:rPr kumimoji="1" lang="en-US" altLang="ja-JP" sz="1200" dirty="0">
                <a:latin typeface="Meiryo UI" panose="020B0604030504040204" pitchFamily="50" charset="-128"/>
                <a:ea typeface="Meiryo UI" panose="020B0604030504040204" pitchFamily="50" charset="-128"/>
              </a:rPr>
              <a:t>15</a:t>
            </a:r>
            <a:r>
              <a:rPr kumimoji="1" lang="ja-JP" altLang="en-US" sz="1200" dirty="0">
                <a:latin typeface="Meiryo UI" panose="020B0604030504040204" pitchFamily="50" charset="-128"/>
                <a:ea typeface="Meiryo UI" panose="020B0604030504040204" pitchFamily="50" charset="-128"/>
              </a:rPr>
              <a:t>年を目標に、紀元</a:t>
            </a:r>
            <a:r>
              <a:rPr kumimoji="1" lang="en-US" altLang="ja-JP" sz="1200" dirty="0">
                <a:latin typeface="Meiryo UI" panose="020B0604030504040204" pitchFamily="50" charset="-128"/>
                <a:ea typeface="Meiryo UI" panose="020B0604030504040204" pitchFamily="50" charset="-128"/>
              </a:rPr>
              <a:t>2600</a:t>
            </a:r>
            <a:r>
              <a:rPr kumimoji="1" lang="ja-JP" altLang="en-US" sz="1200" dirty="0">
                <a:latin typeface="Meiryo UI" panose="020B0604030504040204" pitchFamily="50" charset="-128"/>
                <a:ea typeface="Meiryo UI" panose="020B0604030504040204" pitchFamily="50" charset="-128"/>
              </a:rPr>
              <a:t>年記念祝典行事として、日本万国博覧会の開催準備が進められたが、戦争のため中止となった。</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第２次世界大戦後、我が国の経済力が回復し、貿易の自由化が進むにつれて、万国</a:t>
            </a:r>
            <a:r>
              <a:rPr kumimoji="1" lang="ja-JP" altLang="en-US" sz="1200" dirty="0" smtClean="0">
                <a:latin typeface="Meiryo UI" panose="020B0604030504040204" pitchFamily="50" charset="-128"/>
                <a:ea typeface="Meiryo UI" panose="020B0604030504040204" pitchFamily="50" charset="-128"/>
              </a:rPr>
              <a:t>博覧会をわが国</a:t>
            </a:r>
            <a:r>
              <a:rPr kumimoji="1" lang="ja-JP" altLang="en-US" sz="1200" dirty="0">
                <a:latin typeface="Meiryo UI" panose="020B0604030504040204" pitchFamily="50" charset="-128"/>
                <a:ea typeface="Meiryo UI" panose="020B0604030504040204" pitchFamily="50" charset="-128"/>
              </a:rPr>
              <a:t>で開催しようという動きが盛り上がってきた。これに注目したのは大阪府、市や大阪商工会議所などの経済界であった。東京オリンピック大会の準備活動に刺激されたこともあって、昭和</a:t>
            </a:r>
            <a:r>
              <a:rPr kumimoji="1" lang="en-US" altLang="ja-JP" sz="1200" dirty="0">
                <a:latin typeface="Meiryo UI" panose="020B0604030504040204" pitchFamily="50" charset="-128"/>
                <a:ea typeface="Meiryo UI" panose="020B0604030504040204" pitchFamily="50" charset="-128"/>
              </a:rPr>
              <a:t>38</a:t>
            </a:r>
            <a:r>
              <a:rPr kumimoji="1" lang="ja-JP" altLang="en-US" sz="1200" dirty="0">
                <a:latin typeface="Meiryo UI" panose="020B0604030504040204" pitchFamily="50" charset="-128"/>
                <a:ea typeface="Meiryo UI" panose="020B0604030504040204" pitchFamily="50" charset="-128"/>
              </a:rPr>
              <a:t>年には早くも各種調査検討に入り、その後、万博の開催につながった。</a:t>
            </a:r>
          </a:p>
          <a:p>
            <a:pPr>
              <a:lnSpc>
                <a:spcPts val="1500"/>
              </a:lnSpc>
            </a:pP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smtClean="0">
                <a:latin typeface="Meiryo UI" panose="020B0604030504040204" pitchFamily="50" charset="-128"/>
                <a:ea typeface="Meiryo UI" panose="020B0604030504040204" pitchFamily="50" charset="-128"/>
              </a:rPr>
              <a:t>◆開催</a:t>
            </a:r>
            <a:r>
              <a:rPr kumimoji="1" lang="ja-JP" altLang="en-US" sz="1200" b="1" dirty="0">
                <a:latin typeface="Meiryo UI" panose="020B0604030504040204" pitchFamily="50" charset="-128"/>
                <a:ea typeface="Meiryo UI" panose="020B0604030504040204" pitchFamily="50" charset="-128"/>
              </a:rPr>
              <a:t>意義</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目的</a:t>
            </a:r>
            <a:r>
              <a:rPr kumimoji="1" lang="en-US" altLang="ja-JP" sz="1200" b="1"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広く世界各国の参加を求め、人類の英知を結集し、諸国民間の相互理解を深めることにより、</a:t>
            </a:r>
            <a:r>
              <a:rPr kumimoji="1" lang="ja-JP" altLang="en-US" sz="1200" b="1" dirty="0">
                <a:latin typeface="Meiryo UI" panose="020B0604030504040204" pitchFamily="50" charset="-128"/>
                <a:ea typeface="Meiryo UI" panose="020B0604030504040204" pitchFamily="50" charset="-128"/>
              </a:rPr>
              <a:t>世界の平和と人類の福祉の増進に寄与</a:t>
            </a:r>
            <a:r>
              <a:rPr kumimoji="1" lang="ja-JP" altLang="en-US" sz="1200"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東西文化の融合、世界諸民族の相互理解</a:t>
            </a:r>
            <a:r>
              <a:rPr kumimoji="1" lang="ja-JP" altLang="en-US" sz="1200" dirty="0">
                <a:latin typeface="Meiryo UI" panose="020B0604030504040204" pitchFamily="50" charset="-128"/>
                <a:ea typeface="Meiryo UI" panose="020B0604030504040204" pitchFamily="50" charset="-128"/>
              </a:rPr>
              <a:t>に極めて大きな効果。</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国民各層が内外の産業・文化の粋をまのあたりに見、</a:t>
            </a:r>
            <a:r>
              <a:rPr kumimoji="1" lang="ja-JP" altLang="en-US" sz="1200" b="1" dirty="0">
                <a:latin typeface="Meiryo UI" panose="020B0604030504040204" pitchFamily="50" charset="-128"/>
                <a:ea typeface="Meiryo UI" panose="020B0604030504040204" pitchFamily="50" charset="-128"/>
              </a:rPr>
              <a:t>知識を広め、理解を深める貴重な機会</a:t>
            </a:r>
            <a:r>
              <a:rPr kumimoji="1" lang="ja-JP" altLang="en-US" sz="1200" dirty="0">
                <a:latin typeface="Meiryo UI" panose="020B0604030504040204" pitchFamily="50" charset="-128"/>
                <a:ea typeface="Meiryo UI" panose="020B0604030504040204" pitchFamily="50" charset="-128"/>
              </a:rPr>
              <a:t>。特に日本の未来をになう</a:t>
            </a:r>
            <a:r>
              <a:rPr kumimoji="1" lang="ja-JP" altLang="en-US" sz="1200" b="1" dirty="0">
                <a:latin typeface="Meiryo UI" panose="020B0604030504040204" pitchFamily="50" charset="-128"/>
                <a:ea typeface="Meiryo UI" panose="020B0604030504040204" pitchFamily="50" charset="-128"/>
              </a:rPr>
              <a:t>青少年に対する教育上の効果は、測りしれない</a:t>
            </a:r>
            <a:r>
              <a:rPr kumimoji="1" lang="ja-JP" altLang="en-US" sz="1200"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日本に対する世界の正しい認識と理解を深める絶好の場となり、</a:t>
            </a:r>
            <a:r>
              <a:rPr kumimoji="1" lang="ja-JP" altLang="en-US" sz="1200" b="1" dirty="0">
                <a:latin typeface="Meiryo UI" panose="020B0604030504040204" pitchFamily="50" charset="-128"/>
                <a:ea typeface="Meiryo UI" panose="020B0604030504040204" pitchFamily="50" charset="-128"/>
              </a:rPr>
              <a:t>貿易の振興および文化の交流の増進</a:t>
            </a:r>
            <a:r>
              <a:rPr kumimoji="1" lang="ja-JP" altLang="en-US" sz="1200" dirty="0">
                <a:latin typeface="Meiryo UI" panose="020B0604030504040204" pitchFamily="50" charset="-128"/>
                <a:ea typeface="Meiryo UI" panose="020B0604030504040204" pitchFamily="50" charset="-128"/>
              </a:rPr>
              <a:t>に大きく貢献。</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道路、鉄道、港湾</a:t>
            </a:r>
            <a:r>
              <a:rPr kumimoji="1" lang="ja-JP" altLang="en-US" sz="1200" dirty="0" smtClean="0">
                <a:latin typeface="Meiryo UI" panose="020B0604030504040204" pitchFamily="50" charset="-128"/>
                <a:ea typeface="Meiryo UI" panose="020B0604030504040204" pitchFamily="50" charset="-128"/>
              </a:rPr>
              <a:t>、公演、</a:t>
            </a:r>
            <a:r>
              <a:rPr kumimoji="1" lang="ja-JP" altLang="en-US" sz="1200" dirty="0">
                <a:latin typeface="Meiryo UI" panose="020B0604030504040204" pitchFamily="50" charset="-128"/>
                <a:ea typeface="Meiryo UI" panose="020B0604030504040204" pitchFamily="50" charset="-128"/>
              </a:rPr>
              <a:t>宿泊施設などの建設、整備は近畿全体の開発整備をいちじるしく促進。</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万博の理念</a:t>
            </a:r>
            <a:r>
              <a:rPr kumimoji="1" lang="en-US" altLang="ja-JP" sz="1200" b="1" dirty="0">
                <a:latin typeface="Meiryo UI" panose="020B0604030504040204" pitchFamily="50" charset="-128"/>
                <a:ea typeface="Meiryo UI" panose="020B0604030504040204" pitchFamily="50" charset="-128"/>
              </a:rPr>
              <a:t>】</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人類の栄光ある歴史にもかかわらず、多くの不調和があることを認めながら</a:t>
            </a:r>
            <a:r>
              <a:rPr kumimoji="1" lang="ja-JP" altLang="en-US" sz="1200" dirty="0" smtClean="0">
                <a:latin typeface="Meiryo UI" panose="020B0604030504040204" pitchFamily="50" charset="-128"/>
                <a:ea typeface="Meiryo UI" panose="020B0604030504040204" pitchFamily="50" charset="-128"/>
              </a:rPr>
              <a:t>も多様</a:t>
            </a:r>
            <a:r>
              <a:rPr kumimoji="1" lang="ja-JP" altLang="en-US" sz="1200" dirty="0">
                <a:latin typeface="Meiryo UI" panose="020B0604030504040204" pitchFamily="50" charset="-128"/>
                <a:ea typeface="Meiryo UI" panose="020B0604030504040204" pitchFamily="50" charset="-128"/>
              </a:rPr>
              <a:t>な人類の知恵の交流によって、</a:t>
            </a:r>
            <a:r>
              <a:rPr kumimoji="1" lang="ja-JP" altLang="en-US" sz="1200" b="1" dirty="0">
                <a:latin typeface="Meiryo UI" panose="020B0604030504040204" pitchFamily="50" charset="-128"/>
                <a:ea typeface="Meiryo UI" panose="020B0604030504040204" pitchFamily="50" charset="-128"/>
              </a:rPr>
              <a:t>よりよい生活に向かっての調和ある発展をもたらす</a:t>
            </a:r>
            <a:r>
              <a:rPr kumimoji="1" lang="ja-JP" altLang="en-US" sz="1200" dirty="0">
                <a:latin typeface="Meiryo UI" panose="020B0604030504040204" pitchFamily="50" charset="-128"/>
                <a:ea typeface="Meiryo UI" panose="020B0604030504040204" pitchFamily="50" charset="-128"/>
              </a:rPr>
              <a:t>ことの可能性をうたっている。</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◆主な開催効果</a:t>
            </a:r>
          </a:p>
          <a:p>
            <a:pPr>
              <a:lnSpc>
                <a:spcPts val="1500"/>
              </a:lnSpc>
            </a:pPr>
            <a:r>
              <a:rPr kumimoji="1" lang="ja-JP" altLang="en-US" sz="1200" dirty="0">
                <a:latin typeface="Meiryo UI" panose="020B0604030504040204" pitchFamily="50" charset="-128"/>
                <a:ea typeface="Meiryo UI" panose="020B0604030504040204" pitchFamily="50" charset="-128"/>
              </a:rPr>
              <a:t>　・万博は、来場者に対するアミューズメントの提供といった直接的効果のほかに、次のような効果があった。</a:t>
            </a:r>
          </a:p>
          <a:p>
            <a:pPr marL="360363" indent="-360363">
              <a:lnSpc>
                <a:spcPts val="1500"/>
              </a:lnSpc>
            </a:pPr>
            <a:r>
              <a:rPr kumimoji="1" lang="ja-JP" altLang="en-US" sz="1200" dirty="0">
                <a:latin typeface="Meiryo UI" panose="020B0604030504040204" pitchFamily="50" charset="-128"/>
                <a:ea typeface="Meiryo UI" panose="020B0604030504040204" pitchFamily="50" charset="-128"/>
              </a:rPr>
              <a:t>　　➀</a:t>
            </a:r>
            <a:r>
              <a:rPr kumimoji="1" lang="ja-JP" altLang="en-US" sz="1200" b="1" dirty="0">
                <a:latin typeface="Meiryo UI" panose="020B0604030504040204" pitchFamily="50" charset="-128"/>
                <a:ea typeface="Meiryo UI" panose="020B0604030504040204" pitchFamily="50" charset="-128"/>
              </a:rPr>
              <a:t>第一は経済効果</a:t>
            </a:r>
            <a:r>
              <a:rPr kumimoji="1" lang="ja-JP" altLang="en-US" sz="1200" dirty="0">
                <a:latin typeface="Meiryo UI" panose="020B0604030504040204" pitchFamily="50" charset="-128"/>
                <a:ea typeface="Meiryo UI" panose="020B0604030504040204" pitchFamily="50" charset="-128"/>
              </a:rPr>
              <a:t>。万国博覧会の総需要は、会場建設、関連投資、消費支出を含めて</a:t>
            </a:r>
            <a:r>
              <a:rPr kumimoji="1" lang="ja-JP" altLang="en-US" sz="1200" b="1" dirty="0">
                <a:latin typeface="Meiryo UI" panose="020B0604030504040204" pitchFamily="50" charset="-128"/>
                <a:ea typeface="Meiryo UI" panose="020B0604030504040204" pitchFamily="50" charset="-128"/>
              </a:rPr>
              <a:t>３兆３千億円</a:t>
            </a:r>
            <a:r>
              <a:rPr kumimoji="1" lang="ja-JP" altLang="en-US" sz="1200" dirty="0">
                <a:latin typeface="Meiryo UI" panose="020B0604030504040204" pitchFamily="50" charset="-128"/>
                <a:ea typeface="Meiryo UI" panose="020B0604030504040204" pitchFamily="50" charset="-128"/>
              </a:rPr>
              <a:t>といわれる。</a:t>
            </a:r>
            <a:r>
              <a:rPr kumimoji="1" lang="ja-JP" altLang="en-US" sz="1200" b="1" dirty="0">
                <a:latin typeface="Meiryo UI" panose="020B0604030504040204" pitchFamily="50" charset="-128"/>
                <a:ea typeface="Meiryo UI" panose="020B0604030504040204" pitchFamily="50" charset="-128"/>
              </a:rPr>
              <a:t>近畿圏における経済基盤の強化、とくに交通網の整備</a:t>
            </a:r>
            <a:r>
              <a:rPr kumimoji="1" lang="ja-JP" altLang="en-US" sz="1200" dirty="0">
                <a:latin typeface="Meiryo UI" panose="020B0604030504040204" pitchFamily="50" charset="-128"/>
                <a:ea typeface="Meiryo UI" panose="020B0604030504040204" pitchFamily="50" charset="-128"/>
              </a:rPr>
              <a:t>に果たした役割は、まさに太閤</a:t>
            </a:r>
            <a:r>
              <a:rPr kumimoji="1" lang="ja-JP" altLang="en-US" sz="1200" dirty="0" smtClean="0">
                <a:latin typeface="Meiryo UI" panose="020B0604030504040204" pitchFamily="50" charset="-128"/>
                <a:ea typeface="Meiryo UI" panose="020B0604030504040204" pitchFamily="50" charset="-128"/>
              </a:rPr>
              <a:t>さん</a:t>
            </a:r>
            <a:r>
              <a:rPr kumimoji="1" lang="ja-JP" altLang="en-US" sz="1200" dirty="0">
                <a:latin typeface="Meiryo UI" panose="020B0604030504040204" pitchFamily="50" charset="-128"/>
                <a:ea typeface="Meiryo UI" panose="020B0604030504040204" pitchFamily="50" charset="-128"/>
              </a:rPr>
              <a:t>以来</a:t>
            </a:r>
            <a:r>
              <a:rPr kumimoji="1" lang="ja-JP" altLang="en-US" sz="1200" dirty="0" smtClean="0">
                <a:latin typeface="Meiryo UI" panose="020B0604030504040204" pitchFamily="50" charset="-128"/>
                <a:ea typeface="Meiryo UI" panose="020B0604030504040204" pitchFamily="50" charset="-128"/>
              </a:rPr>
              <a:t>の</a:t>
            </a:r>
            <a:r>
              <a:rPr kumimoji="1" lang="ja-JP" altLang="en-US" sz="1200" dirty="0">
                <a:latin typeface="Meiryo UI" panose="020B0604030504040204" pitchFamily="50" charset="-128"/>
                <a:ea typeface="Meiryo UI" panose="020B0604030504040204" pitchFamily="50" charset="-128"/>
              </a:rPr>
              <a:t>世直し的効果をもったといわれる。</a:t>
            </a:r>
          </a:p>
          <a:p>
            <a:pPr marL="360363" indent="-360363">
              <a:lnSpc>
                <a:spcPts val="1500"/>
              </a:lnSpc>
            </a:pPr>
            <a:r>
              <a:rPr kumimoji="1" lang="ja-JP" altLang="en-US" sz="1200" dirty="0">
                <a:latin typeface="Meiryo UI" panose="020B0604030504040204" pitchFamily="50" charset="-128"/>
                <a:ea typeface="Meiryo UI" panose="020B0604030504040204" pitchFamily="50" charset="-128"/>
              </a:rPr>
              <a:t>　　②</a:t>
            </a:r>
            <a:r>
              <a:rPr kumimoji="1" lang="ja-JP" altLang="en-US" sz="1200" b="1" dirty="0">
                <a:latin typeface="Meiryo UI" panose="020B0604030504040204" pitchFamily="50" charset="-128"/>
                <a:ea typeface="Meiryo UI" panose="020B0604030504040204" pitchFamily="50" charset="-128"/>
              </a:rPr>
              <a:t>第二に、日本全体に引き起こされた巨大な知的エネルギーの動員</a:t>
            </a:r>
            <a:r>
              <a:rPr kumimoji="1" lang="ja-JP" altLang="en-US" sz="1200" dirty="0">
                <a:latin typeface="Meiryo UI" panose="020B0604030504040204" pitchFamily="50" charset="-128"/>
                <a:ea typeface="Meiryo UI" panose="020B0604030504040204" pitchFamily="50" charset="-128"/>
              </a:rPr>
              <a:t>をあげることができる。万国博覧会は日常では想像もできぬ新奇な情報の大集積場でもあり大多数の入場者に与えた知的起爆力の総量はかなりのものであったといえる。巨大な情報の広場としての日本万国博覧会は</a:t>
            </a:r>
            <a:r>
              <a:rPr kumimoji="1" lang="ja-JP" altLang="en-US" sz="1200" b="1" dirty="0">
                <a:latin typeface="Meiryo UI" panose="020B0604030504040204" pitchFamily="50" charset="-128"/>
                <a:ea typeface="Meiryo UI" panose="020B0604030504040204" pitchFamily="50" charset="-128"/>
              </a:rPr>
              <a:t>かつてない規模の教育実験の場</a:t>
            </a:r>
            <a:r>
              <a:rPr kumimoji="1" lang="ja-JP" altLang="en-US" sz="1200" dirty="0">
                <a:latin typeface="Meiryo UI" panose="020B0604030504040204" pitchFamily="50" charset="-128"/>
                <a:ea typeface="Meiryo UI" panose="020B0604030504040204" pitchFamily="50" charset="-128"/>
              </a:rPr>
              <a:t>でもあった。</a:t>
            </a:r>
          </a:p>
          <a:p>
            <a:pPr marL="360363" indent="-360363">
              <a:lnSpc>
                <a:spcPts val="1500"/>
              </a:lnSpc>
            </a:pPr>
            <a:r>
              <a:rPr kumimoji="1" lang="ja-JP" altLang="en-US" sz="1200" dirty="0">
                <a:latin typeface="Meiryo UI" panose="020B0604030504040204" pitchFamily="50" charset="-128"/>
                <a:ea typeface="Meiryo UI" panose="020B0604030504040204" pitchFamily="50" charset="-128"/>
              </a:rPr>
              <a:t>　　③</a:t>
            </a:r>
            <a:r>
              <a:rPr kumimoji="1" lang="ja-JP" altLang="en-US" sz="1200" b="1" dirty="0">
                <a:latin typeface="Meiryo UI" panose="020B0604030504040204" pitchFamily="50" charset="-128"/>
                <a:ea typeface="Meiryo UI" panose="020B0604030504040204" pitchFamily="50" charset="-128"/>
              </a:rPr>
              <a:t>第三に、日本全土の交流、流動性</a:t>
            </a:r>
            <a:r>
              <a:rPr kumimoji="1" lang="ja-JP" altLang="en-US" sz="1200" dirty="0">
                <a:latin typeface="Meiryo UI" panose="020B0604030504040204" pitchFamily="50" charset="-128"/>
                <a:ea typeface="Meiryo UI" panose="020B0604030504040204" pitchFamily="50" charset="-128"/>
              </a:rPr>
              <a:t>の高まりも無視できない。平均入場回数３回として、実数で２千万人、北海道から鹿児島まで、全国５人のうち１人は万国博の民族大移動を経験した。日本列島の距離感がこれほど短縮されたのもはじめてのことである。</a:t>
            </a:r>
          </a:p>
          <a:p>
            <a:pPr marL="360363" indent="-360363">
              <a:lnSpc>
                <a:spcPts val="1500"/>
              </a:lnSpc>
            </a:pPr>
            <a:r>
              <a:rPr kumimoji="1" lang="ja-JP" altLang="en-US" sz="1200" dirty="0">
                <a:latin typeface="Meiryo UI" panose="020B0604030504040204" pitchFamily="50" charset="-128"/>
                <a:ea typeface="Meiryo UI" panose="020B0604030504040204" pitchFamily="50" charset="-128"/>
              </a:rPr>
              <a:t>　　④</a:t>
            </a:r>
            <a:r>
              <a:rPr kumimoji="1" lang="ja-JP" altLang="en-US" sz="1200" b="1" dirty="0">
                <a:latin typeface="Meiryo UI" panose="020B0604030504040204" pitchFamily="50" charset="-128"/>
                <a:ea typeface="Meiryo UI" panose="020B0604030504040204" pitchFamily="50" charset="-128"/>
              </a:rPr>
              <a:t>第四は、国際交流</a:t>
            </a:r>
            <a:r>
              <a:rPr kumimoji="1" lang="ja-JP" altLang="en-US" sz="1200" dirty="0">
                <a:latin typeface="Meiryo UI" panose="020B0604030504040204" pitchFamily="50" charset="-128"/>
                <a:ea typeface="Meiryo UI" panose="020B0604030504040204" pitchFamily="50" charset="-128"/>
              </a:rPr>
              <a:t>である。これだけ多くの日本人が「外国」に直接触れたという点では、第二の開国という言葉もオーバーではないであろう。また、この期間中には各種国際会議が日本で開催された</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国際博覧会等（２）</a:t>
            </a:r>
            <a:r>
              <a:rPr lang="en-US" altLang="ja-JP" sz="1800" dirty="0" smtClean="0">
                <a:solidFill>
                  <a:schemeClr val="bg1"/>
                </a:solidFill>
                <a:latin typeface="Meiryo UI" panose="020B0604030504040204" pitchFamily="50" charset="-128"/>
                <a:ea typeface="Meiryo UI" panose="020B0604030504040204" pitchFamily="50" charset="-128"/>
              </a:rPr>
              <a:t>1970</a:t>
            </a:r>
            <a:r>
              <a:rPr lang="ja-JP" altLang="en-US" sz="1800" dirty="0" smtClean="0">
                <a:solidFill>
                  <a:schemeClr val="bg1"/>
                </a:solidFill>
                <a:latin typeface="Meiryo UI" panose="020B0604030504040204" pitchFamily="50" charset="-128"/>
                <a:ea typeface="Meiryo UI" panose="020B0604030504040204" pitchFamily="50" charset="-128"/>
              </a:rPr>
              <a:t>年日本万国博覧会</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167</a:t>
            </a:r>
          </a:p>
        </p:txBody>
      </p:sp>
    </p:spTree>
    <p:extLst>
      <p:ext uri="{BB962C8B-B14F-4D97-AF65-F5344CB8AC3E}">
        <p14:creationId xmlns:p14="http://schemas.microsoft.com/office/powerpoint/2010/main" val="226356100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5164" y="670147"/>
            <a:ext cx="9660415" cy="5670783"/>
          </a:xfrm>
          <a:prstGeom prst="rect">
            <a:avLst/>
          </a:prstGeom>
          <a:noFill/>
          <a:ln>
            <a:noFill/>
            <a:prstDash val="dash"/>
          </a:ln>
        </p:spPr>
        <p:txBody>
          <a:bodyPr wrap="square" rtlCol="0">
            <a:spAutoFit/>
          </a:bodyPr>
          <a:lstStyle/>
          <a:p>
            <a:pPr marL="265113" indent="-265113">
              <a:lnSpc>
                <a:spcPts val="1500"/>
              </a:lnSpc>
            </a:pPr>
            <a:r>
              <a:rPr kumimoji="1" lang="ja-JP" altLang="en-US" sz="1200" b="1" dirty="0" smtClean="0">
                <a:latin typeface="Meiryo UI" panose="020B0604030504040204" pitchFamily="50" charset="-128"/>
                <a:ea typeface="Meiryo UI" panose="020B0604030504040204" pitchFamily="50" charset="-128"/>
              </a:rPr>
              <a:t>◆その他の開催効果</a:t>
            </a:r>
            <a:endParaRPr kumimoji="1" lang="en-US" altLang="ja-JP" sz="1200" b="1"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新たな技術開発</a:t>
            </a:r>
            <a:r>
              <a:rPr kumimoji="1" lang="en-US" altLang="ja-JP" sz="1200" b="1"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モノレールと動く歩道</a:t>
            </a:r>
            <a:r>
              <a:rPr kumimoji="1" lang="ja-JP" altLang="en-US" sz="1200" dirty="0">
                <a:latin typeface="Meiryo UI" panose="020B0604030504040204" pitchFamily="50" charset="-128"/>
                <a:ea typeface="Meiryo UI" panose="020B0604030504040204" pitchFamily="50" charset="-128"/>
              </a:rPr>
              <a:t>を輸送手段として、道路は人間に開放</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電気</a:t>
            </a:r>
            <a:r>
              <a:rPr kumimoji="1" lang="ja-JP" altLang="en-US" sz="1200" b="1" dirty="0">
                <a:latin typeface="Meiryo UI" panose="020B0604030504040204" pitchFamily="50" charset="-128"/>
                <a:ea typeface="Meiryo UI" panose="020B0604030504040204" pitchFamily="50" charset="-128"/>
              </a:rPr>
              <a:t>自動車</a:t>
            </a:r>
            <a:r>
              <a:rPr kumimoji="1" lang="ja-JP" altLang="en-US" sz="1200" dirty="0">
                <a:latin typeface="Meiryo UI" panose="020B0604030504040204" pitchFamily="50" charset="-128"/>
                <a:ea typeface="Meiryo UI" panose="020B0604030504040204" pitchFamily="50" charset="-128"/>
              </a:rPr>
              <a:t>の利用は、排気ガスと騒音に無縁な世界をつくりだした。</a:t>
            </a:r>
          </a:p>
          <a:p>
            <a:pPr marL="265113" indent="-265113">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動力線は全部地下に埋没されて、会場の美観が</a:t>
            </a:r>
            <a:r>
              <a:rPr kumimoji="1" lang="ja-JP" altLang="en-US" sz="1200" dirty="0" smtClean="0">
                <a:latin typeface="Meiryo UI" panose="020B0604030504040204" pitchFamily="50" charset="-128"/>
                <a:ea typeface="Meiryo UI" panose="020B0604030504040204" pitchFamily="50" charset="-128"/>
              </a:rPr>
              <a:t>そこなわれるのを防いだ。人工</a:t>
            </a:r>
            <a:r>
              <a:rPr kumimoji="1" lang="ja-JP" altLang="en-US" sz="1200" dirty="0">
                <a:latin typeface="Meiryo UI" panose="020B0604030504040204" pitchFamily="50" charset="-128"/>
                <a:ea typeface="Meiryo UI" panose="020B0604030504040204" pitchFamily="50" charset="-128"/>
              </a:rPr>
              <a:t>池は濾過装置で澄んだ水を連続的に供給して来場者にさわやかな印象を与えた</a:t>
            </a:r>
            <a:r>
              <a:rPr kumimoji="1" lang="ja-JP" altLang="en-US" sz="1200" dirty="0" smtClean="0">
                <a:latin typeface="Meiryo UI" panose="020B0604030504040204" pitchFamily="50" charset="-128"/>
                <a:ea typeface="Meiryo UI" panose="020B0604030504040204" pitchFamily="50" charset="-128"/>
              </a:rPr>
              <a:t>。地域</a:t>
            </a:r>
            <a:r>
              <a:rPr kumimoji="1" lang="ja-JP" altLang="en-US" sz="1200" dirty="0">
                <a:latin typeface="Meiryo UI" panose="020B0604030504040204" pitchFamily="50" charset="-128"/>
                <a:ea typeface="Meiryo UI" panose="020B0604030504040204" pitchFamily="50" charset="-128"/>
              </a:rPr>
              <a:t>冷房方式による冷水管網は、快適な環境を</a:t>
            </a:r>
            <a:r>
              <a:rPr kumimoji="1" lang="ja-JP" altLang="en-US" sz="1200" dirty="0" smtClean="0">
                <a:latin typeface="Meiryo UI" panose="020B0604030504040204" pitchFamily="50" charset="-128"/>
                <a:ea typeface="Meiryo UI" panose="020B0604030504040204" pitchFamily="50" charset="-128"/>
              </a:rPr>
              <a:t>つくりだす一助</a:t>
            </a:r>
            <a:r>
              <a:rPr kumimoji="1" lang="ja-JP" altLang="en-US" sz="1200" dirty="0">
                <a:latin typeface="Meiryo UI" panose="020B0604030504040204" pitchFamily="50" charset="-128"/>
                <a:ea typeface="Meiryo UI" panose="020B0604030504040204" pitchFamily="50" charset="-128"/>
              </a:rPr>
              <a:t>となった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・また、</a:t>
            </a:r>
            <a:r>
              <a:rPr kumimoji="1" lang="en-US" altLang="ja-JP" sz="1200" dirty="0" smtClean="0">
                <a:latin typeface="Meiryo UI" panose="020B0604030504040204" pitchFamily="50" charset="-128"/>
                <a:ea typeface="Meiryo UI" panose="020B0604030504040204" pitchFamily="50" charset="-128"/>
              </a:rPr>
              <a:t>1970</a:t>
            </a:r>
            <a:r>
              <a:rPr kumimoji="1" lang="ja-JP" altLang="en-US" sz="1200" dirty="0" smtClean="0">
                <a:latin typeface="Meiryo UI" panose="020B0604030504040204" pitchFamily="50" charset="-128"/>
                <a:ea typeface="Meiryo UI" panose="020B0604030504040204" pitchFamily="50" charset="-128"/>
              </a:rPr>
              <a:t>年、駅プラットホームの点字ブロックの第１号として、旧国鉄「我孫子駅」に敷設された。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新たなビジネス手法</a:t>
            </a:r>
            <a:r>
              <a:rPr kumimoji="1" lang="en-US" altLang="ja-JP" sz="1200" b="1"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万博を契機に産業界の近代化が行われた。</a:t>
            </a:r>
          </a:p>
          <a:p>
            <a:pPr>
              <a:lnSpc>
                <a:spcPts val="1500"/>
              </a:lnSpc>
            </a:pPr>
            <a:r>
              <a:rPr kumimoji="1" lang="ja-JP" altLang="en-US" sz="1200" dirty="0" smtClean="0">
                <a:latin typeface="Meiryo UI" panose="020B0604030504040204" pitchFamily="50" charset="-128"/>
                <a:ea typeface="Meiryo UI" panose="020B0604030504040204" pitchFamily="50" charset="-128"/>
              </a:rPr>
              <a:t>　　　➀</a:t>
            </a:r>
            <a:r>
              <a:rPr kumimoji="1" lang="ja-JP" altLang="en-US" sz="1200" dirty="0">
                <a:latin typeface="Meiryo UI" panose="020B0604030504040204" pitchFamily="50" charset="-128"/>
                <a:ea typeface="Meiryo UI" panose="020B0604030504040204" pitchFamily="50" charset="-128"/>
              </a:rPr>
              <a:t>全国レベルの業界団体の設立、②業種ごとの分散発注による入札方式、③プロデューサーシステムの</a:t>
            </a:r>
            <a:r>
              <a:rPr kumimoji="1" lang="ja-JP" altLang="en-US" sz="1200" dirty="0" smtClean="0">
                <a:latin typeface="Meiryo UI" panose="020B0604030504040204" pitchFamily="50" charset="-128"/>
                <a:ea typeface="Meiryo UI" panose="020B0604030504040204" pitchFamily="50" charset="-128"/>
              </a:rPr>
              <a:t>導入、④</a:t>
            </a:r>
            <a:r>
              <a:rPr kumimoji="1" lang="ja-JP" altLang="en-US" sz="1200" dirty="0">
                <a:latin typeface="Meiryo UI" panose="020B0604030504040204" pitchFamily="50" charset="-128"/>
                <a:ea typeface="Meiryo UI" panose="020B0604030504040204" pitchFamily="50" charset="-128"/>
              </a:rPr>
              <a:t>ジョイントベンチャー方式の導入</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⑤</a:t>
            </a:r>
            <a:r>
              <a:rPr kumimoji="1" lang="ja-JP" altLang="en-US" sz="1200" dirty="0">
                <a:latin typeface="Meiryo UI" panose="020B0604030504040204" pitchFamily="50" charset="-128"/>
                <a:ea typeface="Meiryo UI" panose="020B0604030504040204" pitchFamily="50" charset="-128"/>
              </a:rPr>
              <a:t>海外事業者との提携など</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文化資産等</a:t>
            </a:r>
            <a:r>
              <a:rPr kumimoji="1" lang="en-US" altLang="ja-JP" sz="1200" b="1" dirty="0" smtClean="0">
                <a:latin typeface="Meiryo UI" panose="020B0604030504040204" pitchFamily="50" charset="-128"/>
                <a:ea typeface="Meiryo UI" panose="020B0604030504040204" pitchFamily="50" charset="-128"/>
              </a:rPr>
              <a:t>】</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・太陽の塔</a:t>
            </a:r>
            <a:r>
              <a:rPr kumimoji="1" lang="ja-JP" altLang="en-US" sz="1200" dirty="0">
                <a:latin typeface="Meiryo UI" panose="020B0604030504040204" pitchFamily="50" charset="-128"/>
                <a:ea typeface="Meiryo UI" panose="020B0604030504040204" pitchFamily="50" charset="-128"/>
              </a:rPr>
              <a:t>、万博記念公</a:t>
            </a:r>
            <a:r>
              <a:rPr kumimoji="1" lang="ja-JP" altLang="en-US" sz="1200" dirty="0" smtClean="0">
                <a:latin typeface="Meiryo UI" panose="020B0604030504040204" pitchFamily="50" charset="-128"/>
                <a:ea typeface="Meiryo UI" panose="020B0604030504040204" pitchFamily="50" charset="-128"/>
              </a:rPr>
              <a:t>園、国立民族博物館など</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・建築・芸術・ファッション等のクリエイティブ人材の活躍など</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関連公共事業</a:t>
            </a:r>
            <a:r>
              <a:rPr kumimoji="1" lang="en-US" altLang="ja-JP" sz="1200" b="1" dirty="0" smtClean="0">
                <a:latin typeface="Meiryo UI" panose="020B0604030504040204" pitchFamily="50" charset="-128"/>
                <a:ea typeface="Meiryo UI" panose="020B0604030504040204" pitchFamily="50" charset="-128"/>
              </a:rPr>
              <a:t>】</a:t>
            </a:r>
          </a:p>
          <a:p>
            <a:pPr>
              <a:lnSpc>
                <a:spcPts val="1500"/>
              </a:lnSpc>
            </a:pPr>
            <a:r>
              <a:rPr kumimoji="1" lang="ja-JP" altLang="en-US" sz="1200" b="1" dirty="0" smtClean="0">
                <a:latin typeface="Meiryo UI" panose="020B0604030504040204" pitchFamily="50" charset="-128"/>
                <a:ea typeface="Meiryo UI" panose="020B0604030504040204" pitchFamily="50" charset="-128"/>
              </a:rPr>
              <a:t>　万博</a:t>
            </a:r>
            <a:r>
              <a:rPr kumimoji="1" lang="ja-JP" altLang="en-US" sz="1200" b="1" dirty="0">
                <a:latin typeface="Meiryo UI" panose="020B0604030504040204" pitchFamily="50" charset="-128"/>
                <a:ea typeface="Meiryo UI" panose="020B0604030504040204" pitchFamily="50" charset="-128"/>
              </a:rPr>
              <a:t>関連公共事業費（政府決定総事業費　</a:t>
            </a:r>
            <a:r>
              <a:rPr kumimoji="1" lang="en-US" altLang="ja-JP" sz="1200" b="1" dirty="0">
                <a:latin typeface="Meiryo UI" panose="020B0604030504040204" pitchFamily="50" charset="-128"/>
                <a:ea typeface="Meiryo UI" panose="020B0604030504040204" pitchFamily="50" charset="-128"/>
              </a:rPr>
              <a:t>650,247</a:t>
            </a:r>
            <a:r>
              <a:rPr kumimoji="1" lang="ja-JP" altLang="en-US" sz="1200" b="1" dirty="0">
                <a:latin typeface="Meiryo UI" panose="020B0604030504040204" pitchFamily="50" charset="-128"/>
                <a:ea typeface="Meiryo UI" panose="020B0604030504040204" pitchFamily="50" charset="-128"/>
              </a:rPr>
              <a:t>百万円）</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道路（寝屋川バイパス、第二阪神国道、一般国道</a:t>
            </a:r>
            <a:r>
              <a:rPr kumimoji="1" lang="en-US" altLang="ja-JP" sz="1200" dirty="0">
                <a:latin typeface="Meiryo UI" panose="020B0604030504040204" pitchFamily="50" charset="-128"/>
                <a:ea typeface="Meiryo UI" panose="020B0604030504040204" pitchFamily="50" charset="-128"/>
              </a:rPr>
              <a:t>163</a:t>
            </a:r>
            <a:r>
              <a:rPr kumimoji="1" lang="ja-JP" altLang="en-US" sz="1200" dirty="0">
                <a:latin typeface="Meiryo UI" panose="020B0604030504040204" pitchFamily="50" charset="-128"/>
                <a:ea typeface="Meiryo UI" panose="020B0604030504040204" pitchFamily="50" charset="-128"/>
              </a:rPr>
              <a:t>号、</a:t>
            </a:r>
            <a:r>
              <a:rPr kumimoji="1" lang="en-US" altLang="ja-JP" sz="1200" dirty="0">
                <a:latin typeface="Meiryo UI" panose="020B0604030504040204" pitchFamily="50" charset="-128"/>
                <a:ea typeface="Meiryo UI" panose="020B0604030504040204" pitchFamily="50" charset="-128"/>
              </a:rPr>
              <a:t>171</a:t>
            </a:r>
            <a:r>
              <a:rPr kumimoji="1" lang="ja-JP" altLang="en-US" sz="1200" dirty="0">
                <a:latin typeface="Meiryo UI" panose="020B0604030504040204" pitchFamily="50" charset="-128"/>
                <a:ea typeface="Meiryo UI" panose="020B0604030504040204" pitchFamily="50" charset="-128"/>
              </a:rPr>
              <a:t>号、</a:t>
            </a:r>
            <a:r>
              <a:rPr kumimoji="1" lang="en-US" altLang="ja-JP" sz="1200" dirty="0">
                <a:latin typeface="Meiryo UI" panose="020B0604030504040204" pitchFamily="50" charset="-128"/>
                <a:ea typeface="Meiryo UI" panose="020B0604030504040204" pitchFamily="50" charset="-128"/>
              </a:rPr>
              <a:t>176</a:t>
            </a:r>
            <a:r>
              <a:rPr kumimoji="1" lang="ja-JP" altLang="en-US" sz="1200" dirty="0">
                <a:latin typeface="Meiryo UI" panose="020B0604030504040204" pitchFamily="50" charset="-128"/>
                <a:ea typeface="Meiryo UI" panose="020B0604030504040204" pitchFamily="50" charset="-128"/>
              </a:rPr>
              <a:t>号、</a:t>
            </a:r>
            <a:r>
              <a:rPr kumimoji="1" lang="en-US" altLang="ja-JP" sz="1200" dirty="0">
                <a:latin typeface="Meiryo UI" panose="020B0604030504040204" pitchFamily="50" charset="-128"/>
                <a:ea typeface="Meiryo UI" panose="020B0604030504040204" pitchFamily="50" charset="-128"/>
              </a:rPr>
              <a:t>170</a:t>
            </a:r>
            <a:r>
              <a:rPr kumimoji="1" lang="ja-JP" altLang="en-US" sz="1200" dirty="0">
                <a:latin typeface="Meiryo UI" panose="020B0604030504040204" pitchFamily="50" charset="-128"/>
                <a:ea typeface="Meiryo UI" panose="020B0604030504040204" pitchFamily="50" charset="-128"/>
              </a:rPr>
              <a:t>号等）</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街路（大阪中央環状線、御堂筋線</a:t>
            </a:r>
            <a:r>
              <a:rPr kumimoji="1" lang="ja-JP" altLang="en-US" sz="1200" dirty="0" smtClean="0">
                <a:latin typeface="Meiryo UI" panose="020B0604030504040204" pitchFamily="50" charset="-128"/>
                <a:ea typeface="Meiryo UI" panose="020B0604030504040204" pitchFamily="50" charset="-128"/>
              </a:rPr>
              <a:t>、茨木駅</a:t>
            </a:r>
            <a:r>
              <a:rPr kumimoji="1" lang="ja-JP" altLang="en-US" sz="1200" dirty="0">
                <a:latin typeface="Meiryo UI" panose="020B0604030504040204" pitchFamily="50" charset="-128"/>
                <a:ea typeface="Meiryo UI" panose="020B0604030504040204" pitchFamily="50" charset="-128"/>
              </a:rPr>
              <a:t>前線、築港深江線等）</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都市改造（新大阪駅周辺土地区画整理事業、神戸三宮土地区画整理事業）</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有料道路（神戸明石道路、阪奈道路、阪神高速（大阪池田線、大阪東大阪線等））</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高速道路（中国自動車道（吹田</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宝塚）、近畿自動車道（門真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吹田））</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河川（</a:t>
            </a:r>
            <a:r>
              <a:rPr kumimoji="1" lang="ja-JP" altLang="en-US" sz="1200" dirty="0" smtClean="0">
                <a:latin typeface="Meiryo UI" panose="020B0604030504040204" pitchFamily="50" charset="-128"/>
                <a:ea typeface="Meiryo UI" panose="020B0604030504040204" pitchFamily="50" charset="-128"/>
              </a:rPr>
              <a:t>猪名川改修、</a:t>
            </a:r>
            <a:r>
              <a:rPr kumimoji="1" lang="ja-JP" altLang="en-US" sz="1200" dirty="0">
                <a:latin typeface="Meiryo UI" panose="020B0604030504040204" pitchFamily="50" charset="-128"/>
                <a:ea typeface="Meiryo UI" panose="020B0604030504040204" pitchFamily="50" charset="-128"/>
              </a:rPr>
              <a:t>寝屋川汚濁対策、安威川改修等）</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下水道（安威川流域下水道、猪名川流域下水道）</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公園（大阪城公園、宝ヶ池公園）</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鉄道（新幹線の輸送力増強、北大阪急行電鉄の万博会場線、近畿日本鉄道（上本町</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なんば）等</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出典：日本万国博覧会政府公式記録、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一財</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安全交通試験研究センター</a:t>
            </a:r>
            <a:r>
              <a:rPr kumimoji="1" lang="en-US" altLang="ja-JP" sz="1000" dirty="0" smtClean="0">
                <a:latin typeface="Meiryo UI" panose="020B0604030504040204" pitchFamily="50" charset="-128"/>
                <a:ea typeface="Meiryo UI" panose="020B0604030504040204" pitchFamily="50" charset="-128"/>
              </a:rPr>
              <a:t>HP</a:t>
            </a:r>
            <a:r>
              <a:rPr kumimoji="1" lang="ja-JP" altLang="en-US" sz="1000" dirty="0" err="1"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有識者へのヒアリング等）</a:t>
            </a:r>
            <a:endParaRPr kumimoji="1" lang="ja-JP" altLang="en-US" sz="1000" dirty="0">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国際博覧会等（２）</a:t>
            </a:r>
            <a:r>
              <a:rPr lang="en-US" altLang="ja-JP" sz="1800" dirty="0" smtClean="0">
                <a:solidFill>
                  <a:schemeClr val="bg1"/>
                </a:solidFill>
                <a:latin typeface="Meiryo UI" panose="020B0604030504040204" pitchFamily="50" charset="-128"/>
                <a:ea typeface="Meiryo UI" panose="020B0604030504040204" pitchFamily="50" charset="-128"/>
              </a:rPr>
              <a:t>1970</a:t>
            </a:r>
            <a:r>
              <a:rPr lang="ja-JP" altLang="en-US" sz="1800" dirty="0" smtClean="0">
                <a:solidFill>
                  <a:schemeClr val="bg1"/>
                </a:solidFill>
                <a:latin typeface="Meiryo UI" panose="020B0604030504040204" pitchFamily="50" charset="-128"/>
                <a:ea typeface="Meiryo UI" panose="020B0604030504040204" pitchFamily="50" charset="-128"/>
              </a:rPr>
              <a:t>年日本万国博覧会</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168</a:t>
            </a:r>
          </a:p>
        </p:txBody>
      </p:sp>
    </p:spTree>
    <p:extLst>
      <p:ext uri="{BB962C8B-B14F-4D97-AF65-F5344CB8AC3E}">
        <p14:creationId xmlns:p14="http://schemas.microsoft.com/office/powerpoint/2010/main" val="40105965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5076" y="476689"/>
            <a:ext cx="9773771" cy="3139321"/>
          </a:xfrm>
          <a:prstGeom prst="rect">
            <a:avLst/>
          </a:prstGeom>
          <a:solidFill>
            <a:schemeClr val="bg1"/>
          </a:solidFill>
          <a:ln w="28575" cmpd="dbl">
            <a:solidFill>
              <a:schemeClr val="tx1"/>
            </a:solidFill>
          </a:ln>
        </p:spPr>
        <p:txBody>
          <a:bodyPr wrap="square" rtlCol="0">
            <a:spAutoFit/>
          </a:bodyPr>
          <a:lstStyle/>
          <a:p>
            <a:r>
              <a:rPr kumimoji="1" lang="ja-JP" altLang="en-US" sz="1400" b="1" dirty="0" smtClean="0">
                <a:latin typeface="UD デジタル 教科書体 NK-R" panose="02020400000000000000" pitchFamily="18" charset="-128"/>
                <a:ea typeface="UD デジタル 教科書体 NK-R" panose="02020400000000000000" pitchFamily="18" charset="-128"/>
              </a:rPr>
              <a:t>（堺屋太一氏</a:t>
            </a:r>
            <a:r>
              <a:rPr kumimoji="1" lang="ja-JP" altLang="en-US" sz="1100" b="1" dirty="0" smtClean="0">
                <a:latin typeface="UD デジタル 教科書体 NK-R" panose="02020400000000000000" pitchFamily="18" charset="-128"/>
                <a:ea typeface="UD デジタル 教科書体 NK-R" panose="02020400000000000000" pitchFamily="18" charset="-128"/>
              </a:rPr>
              <a:t>（大阪府主催「おおさか未来塾（平成</a:t>
            </a:r>
            <a:r>
              <a:rPr kumimoji="1" lang="en-US" altLang="ja-JP" sz="1100" b="1" dirty="0" smtClean="0">
                <a:latin typeface="UD デジタル 教科書体 NK-R" panose="02020400000000000000" pitchFamily="18" charset="-128"/>
                <a:ea typeface="UD デジタル 教科書体 NK-R" panose="02020400000000000000" pitchFamily="18" charset="-128"/>
              </a:rPr>
              <a:t>29</a:t>
            </a:r>
            <a:r>
              <a:rPr kumimoji="1" lang="ja-JP" altLang="en-US" sz="1100" b="1" dirty="0" smtClean="0">
                <a:latin typeface="UD デジタル 教科書体 NK-R" panose="02020400000000000000" pitchFamily="18" charset="-128"/>
                <a:ea typeface="UD デジタル 教科書体 NK-R" panose="02020400000000000000" pitchFamily="18" charset="-128"/>
              </a:rPr>
              <a:t>年５月）」での講演内容より）</a:t>
            </a:r>
            <a:r>
              <a:rPr kumimoji="1" lang="ja-JP" altLang="en-US" sz="1400" b="1" dirty="0" smtClean="0">
                <a:latin typeface="UD デジタル 教科書体 NK-R" panose="02020400000000000000" pitchFamily="18" charset="-128"/>
                <a:ea typeface="UD デジタル 教科書体 NK-R" panose="02020400000000000000" pitchFamily="18" charset="-128"/>
              </a:rPr>
              <a:t>）</a:t>
            </a:r>
            <a:endParaRPr kumimoji="1" lang="en-US" altLang="ja-JP" sz="1400" b="1"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　</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○万国博覧会というのは、極めて特殊な環境、時空間をつくることによって、</a:t>
            </a:r>
            <a:r>
              <a:rPr kumimoji="1" lang="ja-JP" altLang="en-US" sz="1200" b="1" dirty="0" smtClean="0">
                <a:latin typeface="UD デジタル 教科書体 NK-R" panose="02020400000000000000" pitchFamily="18" charset="-128"/>
                <a:ea typeface="UD デジタル 教科書体 NK-R" panose="02020400000000000000" pitchFamily="18" charset="-128"/>
              </a:rPr>
              <a:t>来館者の判断を変える、意欲を掻き立てる、これが一番のポイント</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○万国博覧会のあった</a:t>
            </a:r>
            <a:r>
              <a:rPr kumimoji="1" lang="en-US" altLang="ja-JP" sz="1200" dirty="0" smtClean="0">
                <a:latin typeface="UD デジタル 教科書体 NK-R" panose="02020400000000000000" pitchFamily="18" charset="-128"/>
                <a:ea typeface="UD デジタル 教科書体 NK-R" panose="02020400000000000000" pitchFamily="18" charset="-128"/>
              </a:rPr>
              <a:t>1970</a:t>
            </a:r>
            <a:r>
              <a:rPr kumimoji="1" lang="ja-JP" altLang="en-US" sz="1200" dirty="0" smtClean="0">
                <a:latin typeface="UD デジタル 教科書体 NK-R" panose="02020400000000000000" pitchFamily="18" charset="-128"/>
                <a:ea typeface="UD デジタル 教科書体 NK-R" panose="02020400000000000000" pitchFamily="18" charset="-128"/>
              </a:rPr>
              <a:t>年の後は、日本の出生率がずっと上がった（いわゆる団塊ジュニア世代）。</a:t>
            </a:r>
            <a:r>
              <a:rPr kumimoji="1" lang="en-US" altLang="ja-JP" sz="1200" dirty="0" smtClean="0">
                <a:latin typeface="UD デジタル 教科書体 NK-R" panose="02020400000000000000" pitchFamily="18" charset="-128"/>
                <a:ea typeface="UD デジタル 教科書体 NK-R" panose="02020400000000000000" pitchFamily="18" charset="-128"/>
              </a:rPr>
              <a:t>2025</a:t>
            </a:r>
            <a:r>
              <a:rPr kumimoji="1" lang="ja-JP" altLang="en-US" sz="1200" dirty="0" smtClean="0">
                <a:latin typeface="UD デジタル 教科書体 NK-R" panose="02020400000000000000" pitchFamily="18" charset="-128"/>
                <a:ea typeface="UD デジタル 教科書体 NK-R" panose="02020400000000000000" pitchFamily="18" charset="-128"/>
              </a:rPr>
              <a:t>年の万博でも、これを機会に人口が増えだしたというような行事にしないといけない。</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○万博の歴史を振り返ると、</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en-US" altLang="ja-JP" sz="1200" dirty="0" smtClean="0">
                <a:latin typeface="UD デジタル 教科書体 NK-R" panose="02020400000000000000" pitchFamily="18" charset="-128"/>
                <a:ea typeface="UD デジタル 教科書体 NK-R" panose="02020400000000000000" pitchFamily="18" charset="-128"/>
              </a:rPr>
              <a:t>19</a:t>
            </a:r>
            <a:r>
              <a:rPr kumimoji="1" lang="ja-JP" altLang="en-US" sz="1200" dirty="0" smtClean="0">
                <a:latin typeface="UD デジタル 教科書体 NK-R" panose="02020400000000000000" pitchFamily="18" charset="-128"/>
                <a:ea typeface="UD デジタル 教科書体 NK-R" panose="02020400000000000000" pitchFamily="18" charset="-128"/>
              </a:rPr>
              <a:t>世紀、</a:t>
            </a:r>
            <a:r>
              <a:rPr kumimoji="1" lang="en-US" altLang="ja-JP" sz="1200" dirty="0" smtClean="0">
                <a:latin typeface="UD デジタル 教科書体 NK-R" panose="02020400000000000000" pitchFamily="18" charset="-128"/>
                <a:ea typeface="UD デジタル 教科書体 NK-R" panose="02020400000000000000" pitchFamily="18" charset="-128"/>
              </a:rPr>
              <a:t>20</a:t>
            </a:r>
            <a:r>
              <a:rPr kumimoji="1" lang="ja-JP" altLang="en-US" sz="1200" dirty="0" smtClean="0">
                <a:latin typeface="UD デジタル 教科書体 NK-R" panose="02020400000000000000" pitchFamily="18" charset="-128"/>
                <a:ea typeface="UD デジタル 教科書体 NK-R" panose="02020400000000000000" pitchFamily="18" charset="-128"/>
              </a:rPr>
              <a:t>世紀の初め、第一次世界大戦までの博覧会は、</a:t>
            </a:r>
            <a:r>
              <a:rPr kumimoji="1" lang="ja-JP" altLang="en-US" sz="1200" b="1" dirty="0" smtClean="0">
                <a:latin typeface="UD デジタル 教科書体 NK-R" panose="02020400000000000000" pitchFamily="18" charset="-128"/>
                <a:ea typeface="UD デジタル 教科書体 NK-R" panose="02020400000000000000" pitchFamily="18" charset="-128"/>
              </a:rPr>
              <a:t>「技術と珍品の博覧会」（第一の博覧会）</a:t>
            </a:r>
            <a:endParaRPr kumimoji="1" lang="en-US" altLang="ja-JP" sz="1200" b="1"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en-US" altLang="ja-JP" sz="1200" dirty="0" smtClean="0">
                <a:latin typeface="UD デジタル 教科書体 NK-R" panose="02020400000000000000" pitchFamily="18" charset="-128"/>
                <a:ea typeface="UD デジタル 教科書体 NK-R" panose="02020400000000000000" pitchFamily="18" charset="-128"/>
              </a:rPr>
              <a:t>1928</a:t>
            </a:r>
            <a:r>
              <a:rPr kumimoji="1" lang="ja-JP" altLang="en-US" sz="1200" dirty="0" smtClean="0">
                <a:latin typeface="UD デジタル 教科書体 NK-R" panose="02020400000000000000" pitchFamily="18" charset="-128"/>
                <a:ea typeface="UD デジタル 教科書体 NK-R" panose="02020400000000000000" pitchFamily="18" charset="-128"/>
              </a:rPr>
              <a:t>年ぐらいからは、</a:t>
            </a:r>
            <a:r>
              <a:rPr kumimoji="1" lang="ja-JP" altLang="en-US" sz="1200" b="1" dirty="0" smtClean="0">
                <a:latin typeface="UD デジタル 教科書体 NK-R" panose="02020400000000000000" pitchFamily="18" charset="-128"/>
                <a:ea typeface="UD デジタル 教科書体 NK-R" panose="02020400000000000000" pitchFamily="18" charset="-128"/>
              </a:rPr>
              <a:t>「芸術の博覧会」（第二</a:t>
            </a:r>
            <a:r>
              <a:rPr kumimoji="1" lang="ja-JP" altLang="en-US" sz="1200" b="1" dirty="0">
                <a:latin typeface="UD デジタル 教科書体 NK-R" panose="02020400000000000000" pitchFamily="18" charset="-128"/>
                <a:ea typeface="UD デジタル 教科書体 NK-R" panose="02020400000000000000" pitchFamily="18" charset="-128"/>
              </a:rPr>
              <a:t>の</a:t>
            </a:r>
            <a:r>
              <a:rPr kumimoji="1" lang="ja-JP" altLang="en-US" sz="1200" b="1" dirty="0" smtClean="0">
                <a:latin typeface="UD デジタル 教科書体 NK-R" panose="02020400000000000000" pitchFamily="18" charset="-128"/>
                <a:ea typeface="UD デジタル 教科書体 NK-R" panose="02020400000000000000" pitchFamily="18" charset="-128"/>
              </a:rPr>
              <a:t>博覧会）</a:t>
            </a:r>
            <a:endParaRPr kumimoji="1" lang="en-US" altLang="ja-JP" sz="1200" b="1"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・その後、</a:t>
            </a:r>
            <a:r>
              <a:rPr kumimoji="1" lang="en-US" altLang="ja-JP" sz="1200" b="1" dirty="0" smtClean="0">
                <a:latin typeface="UD デジタル 教科書体 NK-R" panose="02020400000000000000" pitchFamily="18" charset="-128"/>
                <a:ea typeface="UD デジタル 教科書体 NK-R" panose="02020400000000000000" pitchFamily="18" charset="-128"/>
              </a:rPr>
              <a:t>1970</a:t>
            </a:r>
            <a:r>
              <a:rPr kumimoji="1" lang="ja-JP" altLang="en-US" sz="1200" b="1" dirty="0" smtClean="0">
                <a:latin typeface="UD デジタル 教科書体 NK-R" panose="02020400000000000000" pitchFamily="18" charset="-128"/>
                <a:ea typeface="UD デジタル 教科書体 NK-R" panose="02020400000000000000" pitchFamily="18" charset="-128"/>
              </a:rPr>
              <a:t>年万博からが「人間の博覧会」（第三の博覧会）</a:t>
            </a:r>
            <a:r>
              <a:rPr kumimoji="1" lang="ja-JP" altLang="en-US" sz="1200" dirty="0" smtClean="0">
                <a:latin typeface="UD デジタル 教科書体 NK-R" panose="02020400000000000000" pitchFamily="18" charset="-128"/>
                <a:ea typeface="UD デジタル 教科書体 NK-R" panose="02020400000000000000" pitchFamily="18" charset="-128"/>
              </a:rPr>
              <a:t>。人間を見ることが一番楽しみであるという博覧会が生まれた。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en-US" altLang="ja-JP" sz="1200" dirty="0" smtClean="0">
                <a:latin typeface="UD デジタル 教科書体 NK-R" panose="02020400000000000000" pitchFamily="18" charset="-128"/>
                <a:ea typeface="UD デジタル 教科書体 NK-R" panose="02020400000000000000" pitchFamily="18" charset="-128"/>
              </a:rPr>
              <a:t>1970</a:t>
            </a:r>
            <a:r>
              <a:rPr kumimoji="1" lang="ja-JP" altLang="en-US" sz="1200" dirty="0" smtClean="0">
                <a:latin typeface="UD デジタル 教科書体 NK-R" panose="02020400000000000000" pitchFamily="18" charset="-128"/>
                <a:ea typeface="UD デジタル 教科書体 NK-R" panose="02020400000000000000" pitchFamily="18" charset="-128"/>
              </a:rPr>
              <a:t>年万博は、</a:t>
            </a:r>
            <a:r>
              <a:rPr kumimoji="1" lang="ja-JP" altLang="en-US" sz="1200" b="1" dirty="0" smtClean="0">
                <a:latin typeface="UD デジタル 教科書体 NK-R" panose="02020400000000000000" pitchFamily="18" charset="-128"/>
                <a:ea typeface="UD デジタル 教科書体 NK-R" panose="02020400000000000000" pitchFamily="18" charset="-128"/>
              </a:rPr>
              <a:t>「</a:t>
            </a:r>
            <a:r>
              <a:rPr kumimoji="1" lang="ja-JP" altLang="en-US" sz="1200" b="1" dirty="0">
                <a:latin typeface="UD デジタル 教科書体 NK-R" panose="02020400000000000000" pitchFamily="18" charset="-128"/>
                <a:ea typeface="UD デジタル 教科書体 NK-R" panose="02020400000000000000" pitchFamily="18" charset="-128"/>
              </a:rPr>
              <a:t>規格</a:t>
            </a:r>
            <a:r>
              <a:rPr kumimoji="1" lang="ja-JP" altLang="en-US" sz="1200" b="1" dirty="0" smtClean="0">
                <a:latin typeface="UD デジタル 教科書体 NK-R" panose="02020400000000000000" pitchFamily="18" charset="-128"/>
                <a:ea typeface="UD デジタル 教科書体 NK-R" panose="02020400000000000000" pitchFamily="18" charset="-128"/>
              </a:rPr>
              <a:t>大量生産の工業社会である日本」というものをコンセプト</a:t>
            </a:r>
            <a:r>
              <a:rPr kumimoji="1" lang="ja-JP" altLang="en-US" sz="1200" dirty="0" smtClean="0">
                <a:latin typeface="UD デジタル 教科書体 NK-R" panose="02020400000000000000" pitchFamily="18" charset="-128"/>
                <a:ea typeface="UD デジタル 教科書体 NK-R" panose="02020400000000000000" pitchFamily="18" charset="-128"/>
              </a:rPr>
              <a:t>にしようと考えた。</a:t>
            </a:r>
            <a:r>
              <a:rPr kumimoji="1" lang="ja-JP" altLang="en-US" sz="1200" b="1" dirty="0" smtClean="0">
                <a:latin typeface="UD デジタル 教科書体 NK-R" panose="02020400000000000000" pitchFamily="18" charset="-128"/>
                <a:ea typeface="UD デジタル 教科書体 NK-R" panose="02020400000000000000" pitchFamily="18" charset="-128"/>
              </a:rPr>
              <a:t>第３次産業革命による規格大量生産のマーケーットを日本中に広げようというもの</a:t>
            </a:r>
            <a:r>
              <a:rPr kumimoji="1" lang="ja-JP" altLang="en-US" sz="1200" dirty="0" smtClean="0">
                <a:latin typeface="UD デジタル 教科書体 NK-R" panose="02020400000000000000" pitchFamily="18" charset="-128"/>
                <a:ea typeface="UD デジタル 教科書体 NK-R" panose="02020400000000000000" pitchFamily="18" charset="-128"/>
              </a:rPr>
              <a:t>。万博では、カラーテレビや、クーラー、自動車などがものすごくうけた。コンセプトが実現した。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○一方で、</a:t>
            </a:r>
            <a:r>
              <a:rPr kumimoji="1" lang="ja-JP" altLang="en-US" sz="1200" b="1" dirty="0" smtClean="0">
                <a:latin typeface="UD デジタル 教科書体 NK-R" panose="02020400000000000000" pitchFamily="18" charset="-128"/>
                <a:ea typeface="UD デジタル 教科書体 NK-R" panose="02020400000000000000" pitchFamily="18" charset="-128"/>
              </a:rPr>
              <a:t>レガシーを残せなかったのが、</a:t>
            </a:r>
            <a:r>
              <a:rPr kumimoji="1" lang="en-US" altLang="ja-JP" sz="1200" b="1" dirty="0" smtClean="0">
                <a:latin typeface="UD デジタル 教科書体 NK-R" panose="02020400000000000000" pitchFamily="18" charset="-128"/>
                <a:ea typeface="UD デジタル 教科書体 NK-R" panose="02020400000000000000" pitchFamily="18" charset="-128"/>
              </a:rPr>
              <a:t>70</a:t>
            </a:r>
            <a:r>
              <a:rPr kumimoji="1" lang="ja-JP" altLang="en-US" sz="1200" b="1" dirty="0" smtClean="0">
                <a:latin typeface="UD デジタル 教科書体 NK-R" panose="02020400000000000000" pitchFamily="18" charset="-128"/>
                <a:ea typeface="UD デジタル 教科書体 NK-R" panose="02020400000000000000" pitchFamily="18" charset="-128"/>
              </a:rPr>
              <a:t>年万博の唯一残念</a:t>
            </a:r>
            <a:r>
              <a:rPr kumimoji="1" lang="ja-JP" altLang="en-US" sz="1200" dirty="0" smtClean="0">
                <a:latin typeface="UD デジタル 教科書体 NK-R" panose="02020400000000000000" pitchFamily="18" charset="-128"/>
                <a:ea typeface="UD デジタル 教科書体 NK-R" panose="02020400000000000000" pitchFamily="18" charset="-128"/>
              </a:rPr>
              <a:t>なところ。今や</a:t>
            </a:r>
            <a:r>
              <a:rPr kumimoji="1" lang="en-US" altLang="ja-JP" sz="1200" dirty="0" smtClean="0">
                <a:latin typeface="UD デジタル 教科書体 NK-R" panose="02020400000000000000" pitchFamily="18" charset="-128"/>
                <a:ea typeface="UD デジタル 教科書体 NK-R" panose="02020400000000000000" pitchFamily="18" charset="-128"/>
              </a:rPr>
              <a:t>20</a:t>
            </a:r>
            <a:r>
              <a:rPr kumimoji="1" lang="ja-JP" altLang="en-US" sz="1200" dirty="0" smtClean="0">
                <a:latin typeface="UD デジタル 教科書体 NK-R" panose="02020400000000000000" pitchFamily="18" charset="-128"/>
                <a:ea typeface="UD デジタル 教科書体 NK-R" panose="02020400000000000000" pitchFamily="18" charset="-128"/>
              </a:rPr>
              <a:t>世紀の思い出としてあるだけ。</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○万博が開催された当時は、</a:t>
            </a:r>
            <a:r>
              <a:rPr kumimoji="1" lang="ja-JP" altLang="en-US" sz="1200" b="1" dirty="0" smtClean="0">
                <a:latin typeface="UD デジタル 教科書体 NK-R" panose="02020400000000000000" pitchFamily="18" charset="-128"/>
                <a:ea typeface="UD デジタル 教科書体 NK-R" panose="02020400000000000000" pitchFamily="18" charset="-128"/>
              </a:rPr>
              <a:t>デザイナーや漫画家</a:t>
            </a:r>
            <a:r>
              <a:rPr kumimoji="1" lang="ja-JP" altLang="en-US" sz="1200" dirty="0" smtClean="0">
                <a:latin typeface="UD デジタル 教科書体 NK-R" panose="02020400000000000000" pitchFamily="18" charset="-128"/>
                <a:ea typeface="UD デジタル 教科書体 NK-R" panose="02020400000000000000" pitchFamily="18" charset="-128"/>
              </a:rPr>
              <a:t>など非正規集団がものすごくいた。そういう人たちは</a:t>
            </a:r>
            <a:r>
              <a:rPr kumimoji="1" lang="ja-JP" altLang="en-US" sz="1200" b="1" dirty="0" smtClean="0">
                <a:latin typeface="UD デジタル 教科書体 NK-R" panose="02020400000000000000" pitchFamily="18" charset="-128"/>
                <a:ea typeface="UD デジタル 教科書体 NK-R" panose="02020400000000000000" pitchFamily="18" charset="-128"/>
              </a:rPr>
              <a:t>みんな東京に行ってしまった</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また、そのタイミングで</a:t>
            </a:r>
            <a:r>
              <a:rPr kumimoji="1" lang="ja-JP" altLang="en-US" sz="1200" b="1" dirty="0" smtClean="0">
                <a:latin typeface="UD デジタル 教科書体 NK-R" panose="02020400000000000000" pitchFamily="18" charset="-128"/>
                <a:ea typeface="UD デジタル 教科書体 NK-R" panose="02020400000000000000" pitchFamily="18" charset="-128"/>
              </a:rPr>
              <a:t>情報発信機能が東京一極に集中</a:t>
            </a:r>
            <a:r>
              <a:rPr kumimoji="1" lang="ja-JP" altLang="en-US" sz="1200" dirty="0" smtClean="0">
                <a:latin typeface="UD デジタル 教科書体 NK-R" panose="02020400000000000000" pitchFamily="18" charset="-128"/>
                <a:ea typeface="UD デジタル 教科書体 NK-R" panose="02020400000000000000" pitchFamily="18" charset="-128"/>
              </a:rPr>
              <a:t>した。（大阪の停滞の原因として）これも非常に大きかった。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○現在、</a:t>
            </a:r>
            <a:r>
              <a:rPr kumimoji="1" lang="ja-JP" altLang="en-US" sz="1200" b="1" dirty="0" smtClean="0">
                <a:latin typeface="UD デジタル 教科書体 NK-R" panose="02020400000000000000" pitchFamily="18" charset="-128"/>
                <a:ea typeface="UD デジタル 教科書体 NK-R" panose="02020400000000000000" pitchFamily="18" charset="-128"/>
              </a:rPr>
              <a:t>第４次産業革命の議論</a:t>
            </a:r>
            <a:r>
              <a:rPr kumimoji="1" lang="ja-JP" altLang="en-US" sz="1200" dirty="0" smtClean="0">
                <a:latin typeface="UD デジタル 教科書体 NK-R" panose="02020400000000000000" pitchFamily="18" charset="-128"/>
                <a:ea typeface="UD デジタル 教科書体 NK-R" panose="02020400000000000000" pitchFamily="18" charset="-128"/>
              </a:rPr>
              <a:t>が行われているが、はっきりとした答えが出ていない。</a:t>
            </a:r>
            <a:r>
              <a:rPr kumimoji="1" lang="ja-JP" altLang="en-US" sz="1200" b="1" dirty="0" smtClean="0">
                <a:latin typeface="UD デジタル 教科書体 NK-R" panose="02020400000000000000" pitchFamily="18" charset="-128"/>
                <a:ea typeface="UD デジタル 教科書体 NK-R" panose="02020400000000000000" pitchFamily="18" charset="-128"/>
              </a:rPr>
              <a:t>その答えを出すのが、</a:t>
            </a:r>
            <a:r>
              <a:rPr kumimoji="1" lang="en-US" altLang="ja-JP" sz="1200" b="1" dirty="0" smtClean="0">
                <a:latin typeface="UD デジタル 教科書体 NK-R" panose="02020400000000000000" pitchFamily="18" charset="-128"/>
                <a:ea typeface="UD デジタル 教科書体 NK-R" panose="02020400000000000000" pitchFamily="18" charset="-128"/>
              </a:rPr>
              <a:t>2025</a:t>
            </a:r>
            <a:r>
              <a:rPr kumimoji="1" lang="ja-JP" altLang="en-US" sz="1200" b="1" dirty="0" smtClean="0">
                <a:latin typeface="UD デジタル 教科書体 NK-R" panose="02020400000000000000" pitchFamily="18" charset="-128"/>
                <a:ea typeface="UD デジタル 教科書体 NK-R" panose="02020400000000000000" pitchFamily="18" charset="-128"/>
              </a:rPr>
              <a:t>年の万博の使命</a:t>
            </a:r>
            <a:r>
              <a:rPr kumimoji="1" lang="ja-JP" altLang="en-US" sz="1200" dirty="0" smtClean="0">
                <a:latin typeface="UD デジタル 教科書体 NK-R" panose="02020400000000000000" pitchFamily="18" charset="-128"/>
                <a:ea typeface="UD デジタル 教科書体 NK-R" panose="02020400000000000000" pitchFamily="18" charset="-128"/>
              </a:rPr>
              <a:t>ではないかと考える。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○やっぱり面白いことをつくらないといけない。</a:t>
            </a:r>
            <a:r>
              <a:rPr kumimoji="1" lang="ja-JP" altLang="en-US" sz="1200" b="1" dirty="0" smtClean="0">
                <a:latin typeface="UD デジタル 教科書体 NK-R" panose="02020400000000000000" pitchFamily="18" charset="-128"/>
                <a:ea typeface="UD デジタル 教科書体 NK-R" panose="02020400000000000000" pitchFamily="18" charset="-128"/>
              </a:rPr>
              <a:t>本当に人々が面白いなと思うこと、これがなんであるか、それを見出すのが</a:t>
            </a:r>
            <a:r>
              <a:rPr kumimoji="1" lang="en-US" altLang="ja-JP" sz="1200" b="1" dirty="0" smtClean="0">
                <a:latin typeface="UD デジタル 教科書体 NK-R" panose="02020400000000000000" pitchFamily="18" charset="-128"/>
                <a:ea typeface="UD デジタル 教科書体 NK-R" panose="02020400000000000000" pitchFamily="18" charset="-128"/>
              </a:rPr>
              <a:t>2025</a:t>
            </a:r>
            <a:r>
              <a:rPr kumimoji="1" lang="ja-JP" altLang="en-US" sz="1200" b="1" dirty="0" smtClean="0">
                <a:latin typeface="UD デジタル 教科書体 NK-R" panose="02020400000000000000" pitchFamily="18" charset="-128"/>
                <a:ea typeface="UD デジタル 教科書体 NK-R" panose="02020400000000000000" pitchFamily="18" charset="-128"/>
              </a:rPr>
              <a:t>年の我々の大使命</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132229" y="3721569"/>
            <a:ext cx="9641542" cy="3077766"/>
          </a:xfrm>
          <a:prstGeom prst="rect">
            <a:avLst/>
          </a:prstGeom>
          <a:solidFill>
            <a:schemeClr val="bg1"/>
          </a:solidFill>
          <a:ln w="28575" cmpd="dbl">
            <a:solidFill>
              <a:schemeClr val="tx1"/>
            </a:solidFill>
          </a:ln>
        </p:spPr>
        <p:txBody>
          <a:bodyPr wrap="square" rtlCol="0">
            <a:spAutoFit/>
          </a:bodyPr>
          <a:lstStyle/>
          <a:p>
            <a:r>
              <a:rPr kumimoji="1" lang="ja-JP" altLang="en-US" sz="1400" b="1" dirty="0" smtClean="0">
                <a:latin typeface="UD デジタル 教科書体 NK-R" panose="02020400000000000000" pitchFamily="18" charset="-128"/>
                <a:ea typeface="UD デジタル 教科書体 NK-R" panose="02020400000000000000" pitchFamily="18" charset="-128"/>
              </a:rPr>
              <a:t>（橋爪紳也氏</a:t>
            </a:r>
            <a:r>
              <a:rPr kumimoji="1" lang="ja-JP" altLang="en-US" sz="1200" b="1" dirty="0" smtClean="0">
                <a:latin typeface="UD デジタル 教科書体 NK-R" panose="02020400000000000000" pitchFamily="18" charset="-128"/>
                <a:ea typeface="UD デジタル 教科書体 NK-R" panose="02020400000000000000" pitchFamily="18" charset="-128"/>
              </a:rPr>
              <a:t>（大阪府立大学研究機構特別教授　大阪府立大学観光産業戦略研究所長）</a:t>
            </a:r>
            <a:r>
              <a:rPr kumimoji="1" lang="ja-JP" altLang="en-US" sz="1400" b="1" dirty="0" smtClean="0">
                <a:latin typeface="UD デジタル 教科書体 NK-R" panose="02020400000000000000" pitchFamily="18" charset="-128"/>
                <a:ea typeface="UD デジタル 教科書体 NK-R" panose="02020400000000000000" pitchFamily="18" charset="-128"/>
              </a:rPr>
              <a:t>）</a:t>
            </a:r>
            <a:endParaRPr kumimoji="1" lang="en-US" altLang="ja-JP" sz="1400" b="1"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○万博開催により直接の経済効果や新技術の開発などが進んだが、これ以外の成果としては、</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大規模な国際的なイベントを成功させた</a:t>
            </a:r>
            <a:r>
              <a:rPr kumimoji="1" lang="ja-JP" altLang="en-US" sz="1200" b="1" dirty="0">
                <a:latin typeface="UD デジタル 教科書体 NK-R" panose="02020400000000000000" pitchFamily="18" charset="-128"/>
                <a:ea typeface="UD デジタル 教科書体 NK-R" panose="02020400000000000000" pitchFamily="18" charset="-128"/>
              </a:rPr>
              <a:t>自信、プライド、成功</a:t>
            </a:r>
            <a:r>
              <a:rPr kumimoji="1" lang="ja-JP" altLang="en-US" sz="1200" b="1" dirty="0" smtClean="0">
                <a:latin typeface="UD デジタル 教科書体 NK-R" panose="02020400000000000000" pitchFamily="18" charset="-128"/>
                <a:ea typeface="UD デジタル 教科書体 NK-R" panose="02020400000000000000" pitchFamily="18" charset="-128"/>
              </a:rPr>
              <a:t>体験を府民と共有</a:t>
            </a:r>
            <a:r>
              <a:rPr kumimoji="1" lang="ja-JP" altLang="en-US" sz="1200" dirty="0" smtClean="0">
                <a:latin typeface="UD デジタル 教科書体 NK-R" panose="02020400000000000000" pitchFamily="18" charset="-128"/>
                <a:ea typeface="UD デジタル 教科書体 NK-R" panose="02020400000000000000" pitchFamily="18" charset="-128"/>
              </a:rPr>
              <a:t>できたこと。</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工場等に</a:t>
            </a:r>
            <a:r>
              <a:rPr kumimoji="1" lang="ja-JP" altLang="en-US" sz="1200" dirty="0" smtClean="0">
                <a:latin typeface="UD デジタル 教科書体 NK-R" panose="02020400000000000000" pitchFamily="18" charset="-128"/>
                <a:ea typeface="UD デジタル 教科書体 NK-R" panose="02020400000000000000" pitchFamily="18" charset="-128"/>
              </a:rPr>
              <a:t>対する各種規制法</a:t>
            </a:r>
            <a:r>
              <a:rPr kumimoji="1" lang="ja-JP" altLang="en-US" sz="1200" dirty="0">
                <a:latin typeface="UD デジタル 教科書体 NK-R" panose="02020400000000000000" pitchFamily="18" charset="-128"/>
                <a:ea typeface="UD デジタル 教科書体 NK-R" panose="02020400000000000000" pitchFamily="18" charset="-128"/>
              </a:rPr>
              <a:t>が成立し、</a:t>
            </a:r>
            <a:r>
              <a:rPr kumimoji="1" lang="ja-JP" altLang="en-US" sz="1200" b="1" dirty="0">
                <a:latin typeface="UD デジタル 教科書体 NK-R" panose="02020400000000000000" pitchFamily="18" charset="-128"/>
                <a:ea typeface="UD デジタル 教科書体 NK-R" panose="02020400000000000000" pitchFamily="18" charset="-128"/>
              </a:rPr>
              <a:t>公害等の対策が</a:t>
            </a:r>
            <a:r>
              <a:rPr kumimoji="1" lang="ja-JP" altLang="en-US" sz="1200" b="1" dirty="0" smtClean="0">
                <a:latin typeface="UD デジタル 教科書体 NK-R" panose="02020400000000000000" pitchFamily="18" charset="-128"/>
                <a:ea typeface="UD デジタル 教科書体 NK-R" panose="02020400000000000000" pitchFamily="18" charset="-128"/>
              </a:rPr>
              <a:t>進んだ</a:t>
            </a:r>
            <a:r>
              <a:rPr kumimoji="1" lang="ja-JP" altLang="en-US" sz="1200" dirty="0" smtClean="0">
                <a:latin typeface="UD デジタル 教科書体 NK-R" panose="02020400000000000000" pitchFamily="18" charset="-128"/>
                <a:ea typeface="UD デジタル 教科書体 NK-R" panose="02020400000000000000" pitchFamily="18" charset="-128"/>
              </a:rPr>
              <a:t>こと。</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モータリゼーションの中で万博を契機に</a:t>
            </a:r>
            <a:r>
              <a:rPr kumimoji="1" lang="ja-JP" altLang="en-US" sz="1200" b="1" dirty="0">
                <a:latin typeface="UD デジタル 教科書体 NK-R" panose="02020400000000000000" pitchFamily="18" charset="-128"/>
                <a:ea typeface="UD デジタル 教科書体 NK-R" panose="02020400000000000000" pitchFamily="18" charset="-128"/>
              </a:rPr>
              <a:t>道路整備</a:t>
            </a:r>
            <a:r>
              <a:rPr kumimoji="1" lang="ja-JP" altLang="en-US" sz="1200" dirty="0">
                <a:latin typeface="UD デジタル 教科書体 NK-R" panose="02020400000000000000" pitchFamily="18" charset="-128"/>
                <a:ea typeface="UD デジタル 教科書体 NK-R" panose="02020400000000000000" pitchFamily="18" charset="-128"/>
              </a:rPr>
              <a:t>が</a:t>
            </a:r>
            <a:r>
              <a:rPr kumimoji="1" lang="ja-JP" altLang="en-US" sz="1200" dirty="0" smtClean="0">
                <a:latin typeface="UD デジタル 教科書体 NK-R" panose="02020400000000000000" pitchFamily="18" charset="-128"/>
                <a:ea typeface="UD デジタル 教科書体 NK-R" panose="02020400000000000000" pitchFamily="18" charset="-128"/>
              </a:rPr>
              <a:t>進んだこと。</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個人消費が伸びるなど</a:t>
            </a:r>
            <a:r>
              <a:rPr kumimoji="1" lang="ja-JP" altLang="en-US" sz="1200" b="1" dirty="0">
                <a:latin typeface="UD デジタル 教科書体 NK-R" panose="02020400000000000000" pitchFamily="18" charset="-128"/>
                <a:ea typeface="UD デジタル 教科書体 NK-R" panose="02020400000000000000" pitchFamily="18" charset="-128"/>
              </a:rPr>
              <a:t>内需が拡大</a:t>
            </a:r>
            <a:r>
              <a:rPr kumimoji="1" lang="ja-JP" altLang="en-US" sz="1200" dirty="0" smtClean="0">
                <a:latin typeface="UD デジタル 教科書体 NK-R" panose="02020400000000000000" pitchFamily="18" charset="-128"/>
                <a:ea typeface="UD デジタル 教科書体 NK-R" panose="02020400000000000000" pitchFamily="18" charset="-128"/>
              </a:rPr>
              <a:t>したこと。　などが考えられる</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○一方で、急速</a:t>
            </a:r>
            <a:r>
              <a:rPr kumimoji="1" lang="ja-JP" altLang="en-US" sz="1200" dirty="0">
                <a:latin typeface="UD デジタル 教科書体 NK-R" panose="02020400000000000000" pitchFamily="18" charset="-128"/>
                <a:ea typeface="UD デジタル 教科書体 NK-R" panose="02020400000000000000" pitchFamily="18" charset="-128"/>
              </a:rPr>
              <a:t>な都市化が進んだこともあり、</a:t>
            </a:r>
            <a:r>
              <a:rPr kumimoji="1" lang="ja-JP" altLang="en-US" sz="1200" b="1" dirty="0">
                <a:latin typeface="UD デジタル 教科書体 NK-R" panose="02020400000000000000" pitchFamily="18" charset="-128"/>
                <a:ea typeface="UD デジタル 教科書体 NK-R" panose="02020400000000000000" pitchFamily="18" charset="-128"/>
              </a:rPr>
              <a:t>木造の密集住宅等が増加</a:t>
            </a:r>
            <a:r>
              <a:rPr kumimoji="1" lang="ja-JP" altLang="en-US" sz="1200" dirty="0" smtClean="0">
                <a:latin typeface="UD デジタル 教科書体 NK-R" panose="02020400000000000000" pitchFamily="18" charset="-128"/>
                <a:ea typeface="UD デジタル 教科書体 NK-R" panose="02020400000000000000" pitchFamily="18" charset="-128"/>
              </a:rPr>
              <a:t>。さらには、工場</a:t>
            </a:r>
            <a:r>
              <a:rPr kumimoji="1" lang="ja-JP" altLang="en-US" sz="1200" dirty="0">
                <a:latin typeface="UD デジタル 教科書体 NK-R" panose="02020400000000000000" pitchFamily="18" charset="-128"/>
                <a:ea typeface="UD デジタル 教科書体 NK-R" panose="02020400000000000000" pitchFamily="18" charset="-128"/>
              </a:rPr>
              <a:t>等規制法の影響で</a:t>
            </a:r>
            <a:r>
              <a:rPr kumimoji="1" lang="ja-JP" altLang="en-US" sz="1200" b="1" dirty="0">
                <a:latin typeface="UD デジタル 教科書体 NK-R" panose="02020400000000000000" pitchFamily="18" charset="-128"/>
                <a:ea typeface="UD デジタル 教科書体 NK-R" panose="02020400000000000000" pitchFamily="18" charset="-128"/>
              </a:rPr>
              <a:t>郊外に工場が移転</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b="1" dirty="0">
                <a:latin typeface="UD デジタル 教科書体 NK-R" panose="02020400000000000000" pitchFamily="18" charset="-128"/>
                <a:ea typeface="UD デジタル 教科書体 NK-R" panose="02020400000000000000" pitchFamily="18" charset="-128"/>
              </a:rPr>
              <a:t>大学も郊外</a:t>
            </a:r>
            <a:r>
              <a:rPr kumimoji="1" lang="ja-JP" altLang="en-US" sz="1200" dirty="0">
                <a:latin typeface="UD デジタル 教科書体 NK-R" panose="02020400000000000000" pitchFamily="18" charset="-128"/>
                <a:ea typeface="UD デジタル 教科書体 NK-R" panose="02020400000000000000" pitchFamily="18" charset="-128"/>
              </a:rPr>
              <a:t>に出した。</a:t>
            </a:r>
          </a:p>
          <a:p>
            <a:pPr marL="180975" indent="-180975"/>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○万博</a:t>
            </a:r>
            <a:r>
              <a:rPr kumimoji="1" lang="ja-JP" altLang="en-US" sz="1200" dirty="0">
                <a:latin typeface="UD デジタル 教科書体 NK-R" panose="02020400000000000000" pitchFamily="18" charset="-128"/>
                <a:ea typeface="UD デジタル 教科書体 NK-R" panose="02020400000000000000" pitchFamily="18" charset="-128"/>
              </a:rPr>
              <a:t>を契機に</a:t>
            </a:r>
            <a:r>
              <a:rPr kumimoji="1" lang="ja-JP" altLang="en-US" sz="1200" b="1" dirty="0">
                <a:latin typeface="UD デジタル 教科書体 NK-R" panose="02020400000000000000" pitchFamily="18" charset="-128"/>
                <a:ea typeface="UD デジタル 教科書体 NK-R" panose="02020400000000000000" pitchFamily="18" charset="-128"/>
              </a:rPr>
              <a:t>公共工事も進んだが、もともと予定したものを前倒し</a:t>
            </a:r>
            <a:r>
              <a:rPr kumimoji="1" lang="ja-JP" altLang="en-US" sz="1200" dirty="0" smtClean="0">
                <a:latin typeface="UD デジタル 教科書体 NK-R" panose="02020400000000000000" pitchFamily="18" charset="-128"/>
                <a:ea typeface="UD デジタル 教科書体 NK-R" panose="02020400000000000000" pitchFamily="18" charset="-128"/>
              </a:rPr>
              <a:t>したもの。</a:t>
            </a:r>
            <a:r>
              <a:rPr kumimoji="1" lang="ja-JP" altLang="en-US" sz="1200" dirty="0">
                <a:latin typeface="UD デジタル 教科書体 NK-R" panose="02020400000000000000" pitchFamily="18" charset="-128"/>
                <a:ea typeface="UD デジタル 教科書体 NK-R" panose="02020400000000000000" pitchFamily="18" charset="-128"/>
              </a:rPr>
              <a:t>万博後にインフラ整備されていないことでも見て取れる</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○万博</a:t>
            </a:r>
            <a:r>
              <a:rPr kumimoji="1" lang="ja-JP" altLang="en-US" sz="1200" dirty="0">
                <a:latin typeface="UD デジタル 教科書体 NK-R" panose="02020400000000000000" pitchFamily="18" charset="-128"/>
                <a:ea typeface="UD デジタル 教科書体 NK-R" panose="02020400000000000000" pitchFamily="18" charset="-128"/>
              </a:rPr>
              <a:t>の評価は難しい。インパクトから検証する方法と、事後的に万博開催後に検証する方法があるが、実際には開催後に検証</a:t>
            </a:r>
            <a:r>
              <a:rPr kumimoji="1" lang="ja-JP" altLang="en-US" sz="1200" dirty="0" smtClean="0">
                <a:latin typeface="UD デジタル 教科書体 NK-R" panose="02020400000000000000" pitchFamily="18" charset="-128"/>
                <a:ea typeface="UD デジタル 教科書体 NK-R" panose="02020400000000000000" pitchFamily="18" charset="-128"/>
              </a:rPr>
              <a:t>する方法</a:t>
            </a:r>
            <a:r>
              <a:rPr kumimoji="1" lang="ja-JP" altLang="en-US" sz="1200" dirty="0">
                <a:latin typeface="UD デジタル 教科書体 NK-R" panose="02020400000000000000" pitchFamily="18" charset="-128"/>
                <a:ea typeface="UD デジタル 教科書体 NK-R" panose="02020400000000000000" pitchFamily="18" charset="-128"/>
              </a:rPr>
              <a:t>が取られている。</a:t>
            </a: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○現在</a:t>
            </a:r>
            <a:r>
              <a:rPr kumimoji="1" lang="ja-JP" altLang="en-US" sz="1200" dirty="0">
                <a:latin typeface="UD デジタル 教科書体 NK-R" panose="02020400000000000000" pitchFamily="18" charset="-128"/>
                <a:ea typeface="UD デジタル 教科書体 NK-R" panose="02020400000000000000" pitchFamily="18" charset="-128"/>
              </a:rPr>
              <a:t>、我々が使っているインフラは高度成長期に整備されたもの。これを今後維持</a:t>
            </a:r>
            <a:r>
              <a:rPr kumimoji="1" lang="ja-JP" altLang="en-US" sz="1200" dirty="0" smtClean="0">
                <a:latin typeface="UD デジタル 教科書体 NK-R" panose="02020400000000000000" pitchFamily="18" charset="-128"/>
                <a:ea typeface="UD デジタル 教科書体 NK-R" panose="02020400000000000000" pitchFamily="18" charset="-128"/>
              </a:rPr>
              <a:t>し、次</a:t>
            </a:r>
            <a:r>
              <a:rPr kumimoji="1" lang="ja-JP" altLang="en-US" sz="1200" dirty="0">
                <a:latin typeface="UD デジタル 教科書体 NK-R" panose="02020400000000000000" pitchFamily="18" charset="-128"/>
                <a:ea typeface="UD デジタル 教科書体 NK-R" panose="02020400000000000000" pitchFamily="18" charset="-128"/>
              </a:rPr>
              <a:t>世代に引き継ぎながら、新しいものをつくっていくということが必要。まさに、</a:t>
            </a:r>
            <a:r>
              <a:rPr kumimoji="1" lang="ja-JP" altLang="en-US" sz="1200" b="1" dirty="0">
                <a:latin typeface="UD デジタル 教科書体 NK-R" panose="02020400000000000000" pitchFamily="18" charset="-128"/>
                <a:ea typeface="UD デジタル 教科書体 NK-R" panose="02020400000000000000" pitchFamily="18" charset="-128"/>
              </a:rPr>
              <a:t>高度経済成長モデルの転換期にきている</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en-US" altLang="ja-JP" sz="1200" dirty="0" smtClean="0">
                <a:latin typeface="UD デジタル 教科書体 NK-R" panose="02020400000000000000" pitchFamily="18" charset="-128"/>
                <a:ea typeface="UD デジタル 教科書体 NK-R" panose="02020400000000000000" pitchFamily="18" charset="-128"/>
              </a:rPr>
              <a:t>2025</a:t>
            </a:r>
            <a:r>
              <a:rPr kumimoji="1" lang="ja-JP" altLang="en-US" sz="1200" dirty="0" smtClean="0">
                <a:latin typeface="UD デジタル 教科書体 NK-R" panose="02020400000000000000" pitchFamily="18" charset="-128"/>
                <a:ea typeface="UD デジタル 教科書体 NK-R" panose="02020400000000000000" pitchFamily="18" charset="-128"/>
              </a:rPr>
              <a:t>年万博では、</a:t>
            </a:r>
            <a:r>
              <a:rPr kumimoji="1" lang="en-US" altLang="ja-JP" sz="1200" b="1" dirty="0" smtClean="0">
                <a:latin typeface="UD デジタル 教科書体 NK-R" panose="02020400000000000000" pitchFamily="18" charset="-128"/>
                <a:ea typeface="UD デジタル 教科書体 NK-R" panose="02020400000000000000" pitchFamily="18" charset="-128"/>
              </a:rPr>
              <a:t>Society5.0</a:t>
            </a:r>
            <a:r>
              <a:rPr kumimoji="1" lang="ja-JP" altLang="en-US" sz="1200" b="1" dirty="0">
                <a:latin typeface="UD デジタル 教科書体 NK-R" panose="02020400000000000000" pitchFamily="18" charset="-128"/>
                <a:ea typeface="UD デジタル 教科書体 NK-R" panose="02020400000000000000" pitchFamily="18" charset="-128"/>
              </a:rPr>
              <a:t>が実現された社会を大阪で実現</a:t>
            </a:r>
            <a:r>
              <a:rPr kumimoji="1" lang="ja-JP" altLang="en-US" sz="1200" dirty="0">
                <a:latin typeface="UD デジタル 教科書体 NK-R" panose="02020400000000000000" pitchFamily="18" charset="-128"/>
                <a:ea typeface="UD デジタル 教科書体 NK-R" panose="02020400000000000000" pitchFamily="18" charset="-128"/>
              </a:rPr>
              <a:t>。例えば、</a:t>
            </a:r>
            <a:r>
              <a:rPr kumimoji="1" lang="ja-JP" altLang="en-US" sz="1200" b="1" dirty="0">
                <a:latin typeface="UD デジタル 教科書体 NK-R" panose="02020400000000000000" pitchFamily="18" charset="-128"/>
                <a:ea typeface="UD デジタル 教科書体 NK-R" panose="02020400000000000000" pitchFamily="18" charset="-128"/>
              </a:rPr>
              <a:t>ロボットが大阪の街中にいる等</a:t>
            </a:r>
            <a:r>
              <a:rPr kumimoji="1" lang="ja-JP" altLang="en-US" sz="1200" dirty="0" smtClean="0">
                <a:latin typeface="UD デジタル 教科書体 NK-R" panose="02020400000000000000" pitchFamily="18" charset="-128"/>
                <a:ea typeface="UD デジタル 教科書体 NK-R" panose="02020400000000000000" pitchFamily="18" charset="-128"/>
              </a:rPr>
              <a:t>。新た</a:t>
            </a:r>
            <a:r>
              <a:rPr kumimoji="1" lang="ja-JP" altLang="en-US" sz="1200" dirty="0">
                <a:latin typeface="UD デジタル 教科書体 NK-R" panose="02020400000000000000" pitchFamily="18" charset="-128"/>
                <a:ea typeface="UD デジタル 教科書体 NK-R" panose="02020400000000000000" pitchFamily="18" charset="-128"/>
              </a:rPr>
              <a:t>な技術を取り入れていくことで、</a:t>
            </a:r>
            <a:r>
              <a:rPr kumimoji="1" lang="ja-JP" altLang="en-US" sz="1200" b="1" dirty="0">
                <a:latin typeface="UD デジタル 教科書体 NK-R" panose="02020400000000000000" pitchFamily="18" charset="-128"/>
                <a:ea typeface="UD デジタル 教科書体 NK-R" panose="02020400000000000000" pitchFamily="18" charset="-128"/>
              </a:rPr>
              <a:t>住みやすい・便利なまち</a:t>
            </a:r>
            <a:r>
              <a:rPr kumimoji="1" lang="ja-JP" altLang="en-US" sz="1200" dirty="0">
                <a:latin typeface="UD デジタル 教科書体 NK-R" panose="02020400000000000000" pitchFamily="18" charset="-128"/>
                <a:ea typeface="UD デジタル 教科書体 NK-R" panose="02020400000000000000" pitchFamily="18" charset="-128"/>
              </a:rPr>
              <a:t>にしていく</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b="1" dirty="0" smtClean="0">
                <a:latin typeface="UD デジタル 教科書体 NK-R" panose="02020400000000000000" pitchFamily="18" charset="-128"/>
                <a:ea typeface="UD デジタル 教科書体 NK-R" panose="02020400000000000000" pitchFamily="18" charset="-128"/>
              </a:rPr>
              <a:t>世界中</a:t>
            </a:r>
            <a:r>
              <a:rPr kumimoji="1" lang="ja-JP" altLang="en-US" sz="1200" b="1" dirty="0">
                <a:latin typeface="UD デジタル 教科書体 NK-R" panose="02020400000000000000" pitchFamily="18" charset="-128"/>
                <a:ea typeface="UD デジタル 教科書体 NK-R" panose="02020400000000000000" pitchFamily="18" charset="-128"/>
              </a:rPr>
              <a:t>から人が集まり、新しいことにチャレンジし、新しいモデルが生まれる</a:t>
            </a:r>
            <a:r>
              <a:rPr kumimoji="1" lang="ja-JP" altLang="en-US" sz="1200" dirty="0">
                <a:latin typeface="UD デジタル 教科書体 NK-R" panose="02020400000000000000" pitchFamily="18" charset="-128"/>
                <a:ea typeface="UD デジタル 教科書体 NK-R" panose="02020400000000000000" pitchFamily="18" charset="-128"/>
              </a:rPr>
              <a:t>ようなまち。少子化の中でも、国内外から若者が集まる。若者からムーブメントが起こるようなまちに。そのためには大学も必要</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国際博覧会等（２）</a:t>
            </a:r>
            <a:r>
              <a:rPr lang="en-US" altLang="ja-JP" sz="1800" dirty="0" smtClean="0">
                <a:solidFill>
                  <a:schemeClr val="bg1"/>
                </a:solidFill>
                <a:latin typeface="Meiryo UI" panose="020B0604030504040204" pitchFamily="50" charset="-128"/>
                <a:ea typeface="Meiryo UI" panose="020B0604030504040204" pitchFamily="50" charset="-128"/>
              </a:rPr>
              <a:t>1970</a:t>
            </a:r>
            <a:r>
              <a:rPr lang="ja-JP" altLang="en-US" sz="1800" dirty="0" smtClean="0">
                <a:solidFill>
                  <a:schemeClr val="bg1"/>
                </a:solidFill>
                <a:latin typeface="Meiryo UI" panose="020B0604030504040204" pitchFamily="50" charset="-128"/>
                <a:ea typeface="Meiryo UI" panose="020B0604030504040204" pitchFamily="50" charset="-128"/>
              </a:rPr>
              <a:t>年日本万国博覧会（有識者意見）</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169</a:t>
            </a:r>
          </a:p>
        </p:txBody>
      </p:sp>
    </p:spTree>
    <p:extLst>
      <p:ext uri="{BB962C8B-B14F-4D97-AF65-F5344CB8AC3E}">
        <p14:creationId xmlns:p14="http://schemas.microsoft.com/office/powerpoint/2010/main" val="247254574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8581" y="609499"/>
            <a:ext cx="9641542" cy="2893100"/>
          </a:xfrm>
          <a:prstGeom prst="rect">
            <a:avLst/>
          </a:prstGeom>
          <a:noFill/>
          <a:ln w="28575" cmpd="dbl">
            <a:solidFill>
              <a:schemeClr val="tx1"/>
            </a:solidFill>
          </a:ln>
        </p:spPr>
        <p:txBody>
          <a:bodyPr wrap="square" rtlCol="0">
            <a:spAutoFit/>
          </a:bodyPr>
          <a:lstStyle/>
          <a:p>
            <a:r>
              <a:rPr kumimoji="1" lang="ja-JP" altLang="en-US" sz="1400" b="1" dirty="0" smtClean="0">
                <a:latin typeface="UD デジタル 教科書体 NK-R" panose="02020400000000000000" pitchFamily="18" charset="-128"/>
                <a:ea typeface="UD デジタル 教科書体 NK-R" panose="02020400000000000000" pitchFamily="18" charset="-128"/>
              </a:rPr>
              <a:t>（石川智久氏</a:t>
            </a:r>
            <a:r>
              <a:rPr kumimoji="1" lang="ja-JP" altLang="en-US" sz="1200" b="1" dirty="0" smtClean="0">
                <a:latin typeface="UD デジタル 教科書体 NK-R" panose="02020400000000000000" pitchFamily="18" charset="-128"/>
                <a:ea typeface="UD デジタル 教科書体 NK-R" panose="02020400000000000000" pitchFamily="18" charset="-128"/>
              </a:rPr>
              <a:t>（日本総合研究所　調査部マクロ経済研究センター所長）</a:t>
            </a:r>
            <a:r>
              <a:rPr kumimoji="1" lang="ja-JP" altLang="en-US" sz="1400" b="1" dirty="0" smtClean="0">
                <a:latin typeface="UD デジタル 教科書体 NK-R" panose="02020400000000000000" pitchFamily="18" charset="-128"/>
                <a:ea typeface="UD デジタル 教科書体 NK-R" panose="02020400000000000000" pitchFamily="18" charset="-128"/>
              </a:rPr>
              <a:t>）</a:t>
            </a:r>
            <a:endParaRPr kumimoji="1" lang="en-US" altLang="ja-JP" sz="1400" b="1"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　</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1970</a:t>
            </a:r>
            <a:r>
              <a:rPr kumimoji="1" lang="ja-JP" altLang="en-US" sz="1200" dirty="0">
                <a:latin typeface="UD デジタル 教科書体 NK-R" panose="02020400000000000000" pitchFamily="18" charset="-128"/>
                <a:ea typeface="UD デジタル 教科書体 NK-R" panose="02020400000000000000" pitchFamily="18" charset="-128"/>
              </a:rPr>
              <a:t>年の万博の特徴として次の</a:t>
            </a:r>
            <a:r>
              <a:rPr kumimoji="1" lang="ja-JP" altLang="en-US" sz="1200" dirty="0" smtClean="0">
                <a:latin typeface="UD デジタル 教科書体 NK-R" panose="02020400000000000000" pitchFamily="18" charset="-128"/>
                <a:ea typeface="UD デジタル 教科書体 NK-R" panose="02020400000000000000" pitchFamily="18" charset="-128"/>
              </a:rPr>
              <a:t>４点が指摘</a:t>
            </a:r>
            <a:r>
              <a:rPr kumimoji="1" lang="ja-JP" altLang="en-US" sz="1200" dirty="0">
                <a:latin typeface="UD デジタル 教科書体 NK-R" panose="02020400000000000000" pitchFamily="18" charset="-128"/>
                <a:ea typeface="UD デジタル 教科書体 NK-R" panose="02020400000000000000" pitchFamily="18" charset="-128"/>
              </a:rPr>
              <a:t>可能　</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268288" indent="-26828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b="1" dirty="0" smtClean="0">
                <a:latin typeface="UD デジタル 教科書体 NK-R" panose="02020400000000000000" pitchFamily="18" charset="-128"/>
                <a:ea typeface="UD デジタル 教科書体 NK-R" panose="02020400000000000000" pitchFamily="18" charset="-128"/>
              </a:rPr>
              <a:t>第１</a:t>
            </a:r>
            <a:r>
              <a:rPr kumimoji="1" lang="ja-JP" altLang="en-US" sz="1200" dirty="0">
                <a:latin typeface="UD デジタル 教科書体 NK-R" panose="02020400000000000000" pitchFamily="18" charset="-128"/>
                <a:ea typeface="UD デジタル 教科書体 NK-R" panose="02020400000000000000" pitchFamily="18" charset="-128"/>
              </a:rPr>
              <a:t>に、</a:t>
            </a:r>
            <a:r>
              <a:rPr kumimoji="1" lang="ja-JP" altLang="en-US" sz="1200" b="1" dirty="0">
                <a:latin typeface="UD デジタル 教科書体 NK-R" panose="02020400000000000000" pitchFamily="18" charset="-128"/>
                <a:ea typeface="UD デジタル 教科書体 NK-R" panose="02020400000000000000" pitchFamily="18" charset="-128"/>
              </a:rPr>
              <a:t>理念・エンターティメント性・希望を重視した全体設計</a:t>
            </a:r>
            <a:r>
              <a:rPr kumimoji="1" lang="ja-JP" altLang="en-US" sz="1200" dirty="0">
                <a:latin typeface="UD デジタル 教科書体 NK-R" panose="02020400000000000000" pitchFamily="18" charset="-128"/>
                <a:ea typeface="UD デジタル 教科書体 NK-R" panose="02020400000000000000" pitchFamily="18" charset="-128"/>
              </a:rPr>
              <a:t>がなされたことである。第二次世界大戦後初の万博であるブリュッセル万博では科学文明</a:t>
            </a:r>
            <a:r>
              <a:rPr kumimoji="1" lang="ja-JP" altLang="en-US" sz="1200" dirty="0" smtClean="0">
                <a:latin typeface="UD デジタル 教科書体 NK-R" panose="02020400000000000000" pitchFamily="18" charset="-128"/>
                <a:ea typeface="UD デジタル 教科書体 NK-R" panose="02020400000000000000" pitchFamily="18" charset="-128"/>
              </a:rPr>
              <a:t>とヒューマニズム</a:t>
            </a:r>
            <a:r>
              <a:rPr kumimoji="1" lang="ja-JP" altLang="en-US" sz="1200" dirty="0">
                <a:latin typeface="UD デジタル 教科書体 NK-R" panose="02020400000000000000" pitchFamily="18" charset="-128"/>
                <a:ea typeface="UD デジタル 教科書体 NK-R" panose="02020400000000000000" pitchFamily="18" charset="-128"/>
              </a:rPr>
              <a:t>の追求というテーマが高く</a:t>
            </a:r>
            <a:r>
              <a:rPr kumimoji="1" lang="ja-JP" altLang="en-US" sz="1200" dirty="0" smtClean="0">
                <a:latin typeface="UD デジタル 教科書体 NK-R" panose="02020400000000000000" pitchFamily="18" charset="-128"/>
                <a:ea typeface="UD デジタル 教科書体 NK-R" panose="02020400000000000000" pitchFamily="18" charset="-128"/>
              </a:rPr>
              <a:t>評価された</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1964</a:t>
            </a:r>
            <a:r>
              <a:rPr kumimoji="1" lang="ja-JP" altLang="en-US" sz="1200" dirty="0">
                <a:latin typeface="UD デジタル 教科書体 NK-R" panose="02020400000000000000" pitchFamily="18" charset="-128"/>
                <a:ea typeface="UD デジタル 教科書体 NK-R" panose="02020400000000000000" pitchFamily="18" charset="-128"/>
              </a:rPr>
              <a:t>年のニューヨーク万博はディスプレイ技術等を積極的に活用するなど</a:t>
            </a:r>
            <a:r>
              <a:rPr kumimoji="1" lang="ja-JP" altLang="en-US" sz="1200" dirty="0" smtClean="0">
                <a:latin typeface="UD デジタル 教科書体 NK-R" panose="02020400000000000000" pitchFamily="18" charset="-128"/>
                <a:ea typeface="UD デジタル 教科書体 NK-R" panose="02020400000000000000" pitchFamily="18" charset="-128"/>
              </a:rPr>
              <a:t>エンターテインメント性</a:t>
            </a:r>
            <a:r>
              <a:rPr kumimoji="1" lang="ja-JP" altLang="en-US" sz="1200" dirty="0">
                <a:latin typeface="UD デジタル 教科書体 NK-R" panose="02020400000000000000" pitchFamily="18" charset="-128"/>
                <a:ea typeface="UD デジタル 教科書体 NK-R" panose="02020400000000000000" pitchFamily="18" charset="-128"/>
              </a:rPr>
              <a:t>が高く、</a:t>
            </a:r>
            <a:r>
              <a:rPr kumimoji="1" lang="en-US" altLang="ja-JP" sz="1200" dirty="0">
                <a:latin typeface="UD デジタル 教科書体 NK-R" panose="02020400000000000000" pitchFamily="18" charset="-128"/>
                <a:ea typeface="UD デジタル 教科書体 NK-R" panose="02020400000000000000" pitchFamily="18" charset="-128"/>
              </a:rPr>
              <a:t>1967</a:t>
            </a:r>
            <a:r>
              <a:rPr kumimoji="1" lang="ja-JP" altLang="en-US" sz="1200" dirty="0">
                <a:latin typeface="UD デジタル 教科書体 NK-R" panose="02020400000000000000" pitchFamily="18" charset="-128"/>
                <a:ea typeface="UD デジタル 教科書体 NK-R" panose="02020400000000000000" pitchFamily="18" charset="-128"/>
              </a:rPr>
              <a:t>年のモントリオール万博は未来都市のイメージを発信した。</a:t>
            </a:r>
            <a:r>
              <a:rPr kumimoji="1" lang="en-US" altLang="ja-JP" sz="1200" b="1" dirty="0">
                <a:latin typeface="UD デジタル 教科書体 NK-R" panose="02020400000000000000" pitchFamily="18" charset="-128"/>
                <a:ea typeface="UD デジタル 教科書体 NK-R" panose="02020400000000000000" pitchFamily="18" charset="-128"/>
              </a:rPr>
              <a:t>1970</a:t>
            </a:r>
            <a:r>
              <a:rPr kumimoji="1" lang="ja-JP" altLang="en-US" sz="1200" b="1" dirty="0">
                <a:latin typeface="UD デジタル 教科書体 NK-R" panose="02020400000000000000" pitchFamily="18" charset="-128"/>
                <a:ea typeface="UD デジタル 教科書体 NK-R" panose="02020400000000000000" pitchFamily="18" charset="-128"/>
              </a:rPr>
              <a:t>年万博はこれらの</a:t>
            </a:r>
            <a:r>
              <a:rPr kumimoji="1" lang="ja-JP" altLang="en-US" sz="1200" b="1" dirty="0" smtClean="0">
                <a:latin typeface="UD デジタル 教科書体 NK-R" panose="02020400000000000000" pitchFamily="18" charset="-128"/>
                <a:ea typeface="UD デジタル 教科書体 NK-R" panose="02020400000000000000" pitchFamily="18" charset="-128"/>
              </a:rPr>
              <a:t>良い</a:t>
            </a:r>
            <a:r>
              <a:rPr kumimoji="1" lang="ja-JP" altLang="en-US" sz="1200" b="1" dirty="0">
                <a:latin typeface="UD デジタル 教科書体 NK-R" panose="02020400000000000000" pitchFamily="18" charset="-128"/>
                <a:ea typeface="UD デジタル 教科書体 NK-R" panose="02020400000000000000" pitchFamily="18" charset="-128"/>
              </a:rPr>
              <a:t>点をうまく融合</a:t>
            </a:r>
            <a:r>
              <a:rPr kumimoji="1" lang="ja-JP" altLang="en-US" sz="1200" dirty="0">
                <a:latin typeface="UD デジタル 教科書体 NK-R" panose="02020400000000000000" pitchFamily="18" charset="-128"/>
                <a:ea typeface="UD デジタル 教科書体 NK-R" panose="02020400000000000000" pitchFamily="18" charset="-128"/>
              </a:rPr>
              <a:t>したもので</a:t>
            </a:r>
            <a:r>
              <a:rPr kumimoji="1" lang="ja-JP" altLang="en-US" sz="1200" dirty="0" smtClean="0">
                <a:latin typeface="UD デジタル 教科書体 NK-R" panose="02020400000000000000" pitchFamily="18" charset="-128"/>
                <a:ea typeface="UD デジタル 教科書体 NK-R" panose="02020400000000000000" pitchFamily="18" charset="-128"/>
              </a:rPr>
              <a:t>あった。</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8288" indent="-26828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b="1" dirty="0" smtClean="0">
                <a:latin typeface="UD デジタル 教科書体 NK-R" panose="02020400000000000000" pitchFamily="18" charset="-128"/>
                <a:ea typeface="UD デジタル 教科書体 NK-R" panose="02020400000000000000" pitchFamily="18" charset="-128"/>
              </a:rPr>
              <a:t>第２</a:t>
            </a:r>
            <a:r>
              <a:rPr kumimoji="1" lang="ja-JP" altLang="en-US" sz="1200" dirty="0">
                <a:latin typeface="UD デジタル 教科書体 NK-R" panose="02020400000000000000" pitchFamily="18" charset="-128"/>
                <a:ea typeface="UD デジタル 教科書体 NK-R" panose="02020400000000000000" pitchFamily="18" charset="-128"/>
              </a:rPr>
              <a:t>に、</a:t>
            </a:r>
            <a:r>
              <a:rPr kumimoji="1" lang="ja-JP" altLang="en-US" sz="1200" b="1" dirty="0">
                <a:latin typeface="UD デジタル 教科書体 NK-R" panose="02020400000000000000" pitchFamily="18" charset="-128"/>
                <a:ea typeface="UD デジタル 教科書体 NK-R" panose="02020400000000000000" pitchFamily="18" charset="-128"/>
              </a:rPr>
              <a:t>オールジャパン体制で人材を投入</a:t>
            </a:r>
            <a:r>
              <a:rPr kumimoji="1" lang="ja-JP" altLang="en-US" sz="1200" dirty="0">
                <a:latin typeface="UD デジタル 教科書体 NK-R" panose="02020400000000000000" pitchFamily="18" charset="-128"/>
                <a:ea typeface="UD デジタル 教科書体 NK-R" panose="02020400000000000000" pitchFamily="18" charset="-128"/>
              </a:rPr>
              <a:t>したことである。構想立案には湯川秀樹、井深大、</a:t>
            </a:r>
            <a:r>
              <a:rPr kumimoji="1" lang="ja-JP" altLang="en-US" sz="1200" dirty="0" smtClean="0">
                <a:latin typeface="UD デジタル 教科書体 NK-R" panose="02020400000000000000" pitchFamily="18" charset="-128"/>
                <a:ea typeface="UD デジタル 教科書体 NK-R" panose="02020400000000000000" pitchFamily="18" charset="-128"/>
              </a:rPr>
              <a:t>武者小路</a:t>
            </a:r>
            <a:r>
              <a:rPr kumimoji="1" lang="ja-JP" altLang="en-US" sz="1200" dirty="0">
                <a:latin typeface="UD デジタル 教科書体 NK-R" panose="02020400000000000000" pitchFamily="18" charset="-128"/>
                <a:ea typeface="UD デジタル 教科書体 NK-R" panose="02020400000000000000" pitchFamily="18" charset="-128"/>
              </a:rPr>
              <a:t>実篤、大佛次郎、大来佐武郎、丹下健三等の日本を代表する研究者、実業家、知識人が結集した。</a:t>
            </a:r>
            <a:r>
              <a:rPr kumimoji="1" lang="ja-JP" altLang="en-US" sz="1200" dirty="0" smtClean="0">
                <a:latin typeface="UD デジタル 教科書体 NK-R" panose="02020400000000000000" pitchFamily="18" charset="-128"/>
                <a:ea typeface="UD デジタル 教科書体 NK-R" panose="02020400000000000000" pitchFamily="18" charset="-128"/>
              </a:rPr>
              <a:t>小松</a:t>
            </a:r>
            <a:r>
              <a:rPr kumimoji="1" lang="ja-JP" altLang="en-US" sz="1200" dirty="0">
                <a:latin typeface="UD デジタル 教科書体 NK-R" panose="02020400000000000000" pitchFamily="18" charset="-128"/>
                <a:ea typeface="UD デジタル 教科書体 NK-R" panose="02020400000000000000" pitchFamily="18" charset="-128"/>
              </a:rPr>
              <a:t>左京等が主催する私的勉強会の成果も活用された。また、調整等の裏方についても日本中の人材を</a:t>
            </a:r>
            <a:r>
              <a:rPr kumimoji="1" lang="ja-JP" altLang="en-US" sz="1200" dirty="0" smtClean="0">
                <a:latin typeface="UD デジタル 教科書体 NK-R" panose="02020400000000000000" pitchFamily="18" charset="-128"/>
                <a:ea typeface="UD デジタル 教科書体 NK-R" panose="02020400000000000000" pitchFamily="18" charset="-128"/>
              </a:rPr>
              <a:t>活用</a:t>
            </a:r>
            <a:r>
              <a:rPr kumimoji="1" lang="ja-JP" altLang="en-US" sz="1200" dirty="0">
                <a:latin typeface="UD デジタル 教科書体 NK-R" panose="02020400000000000000" pitchFamily="18" charset="-128"/>
                <a:ea typeface="UD デジタル 教科書体 NK-R" panose="02020400000000000000" pitchFamily="18" charset="-128"/>
              </a:rPr>
              <a:t>した。</a:t>
            </a:r>
          </a:p>
          <a:p>
            <a:pPr marL="268288" indent="-26828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b="1" dirty="0" smtClean="0">
                <a:latin typeface="UD デジタル 教科書体 NK-R" panose="02020400000000000000" pitchFamily="18" charset="-128"/>
                <a:ea typeface="UD デジタル 教科書体 NK-R" panose="02020400000000000000" pitchFamily="18" charset="-128"/>
              </a:rPr>
              <a:t>第３</a:t>
            </a:r>
            <a:r>
              <a:rPr kumimoji="1" lang="ja-JP" altLang="en-US" sz="1200" dirty="0">
                <a:latin typeface="UD デジタル 教科書体 NK-R" panose="02020400000000000000" pitchFamily="18" charset="-128"/>
                <a:ea typeface="UD デジタル 教科書体 NK-R" panose="02020400000000000000" pitchFamily="18" charset="-128"/>
              </a:rPr>
              <a:t>に、半年間の「祭」と割り切り、</a:t>
            </a:r>
            <a:r>
              <a:rPr kumimoji="1" lang="ja-JP" altLang="en-US" sz="1200" b="1" dirty="0">
                <a:latin typeface="UD デジタル 教科書体 NK-R" panose="02020400000000000000" pitchFamily="18" charset="-128"/>
                <a:ea typeface="UD デジタル 教科書体 NK-R" panose="02020400000000000000" pitchFamily="18" charset="-128"/>
              </a:rPr>
              <a:t>若手や前衛芸術家等に活躍の場を与えた</a:t>
            </a:r>
            <a:r>
              <a:rPr kumimoji="1" lang="ja-JP" altLang="en-US" sz="1200" dirty="0">
                <a:latin typeface="UD デジタル 教科書体 NK-R" panose="02020400000000000000" pitchFamily="18" charset="-128"/>
                <a:ea typeface="UD デジタル 教科書体 NK-R" panose="02020400000000000000" pitchFamily="18" charset="-128"/>
              </a:rPr>
              <a:t>ことである。国家の</a:t>
            </a:r>
            <a:r>
              <a:rPr kumimoji="1" lang="ja-JP" altLang="en-US" sz="1200" dirty="0" smtClean="0">
                <a:latin typeface="UD デジタル 教科書体 NK-R" panose="02020400000000000000" pitchFamily="18" charset="-128"/>
                <a:ea typeface="UD デジタル 教科書体 NK-R" panose="02020400000000000000" pitchFamily="18" charset="-128"/>
              </a:rPr>
              <a:t>威信</a:t>
            </a:r>
            <a:r>
              <a:rPr kumimoji="1" lang="ja-JP" altLang="en-US" sz="1200" dirty="0">
                <a:latin typeface="UD デジタル 教科書体 NK-R" panose="02020400000000000000" pitchFamily="18" charset="-128"/>
                <a:ea typeface="UD デジタル 教科書体 NK-R" panose="02020400000000000000" pitchFamily="18" charset="-128"/>
              </a:rPr>
              <a:t>をかけたプロジェクトにもかかわらず、若手のいわゆる「前衛」、「アングラ」芸術家を数多く投入</a:t>
            </a:r>
            <a:r>
              <a:rPr kumimoji="1" lang="ja-JP" altLang="en-US" sz="1200" dirty="0" smtClean="0">
                <a:latin typeface="UD デジタル 教科書体 NK-R" panose="02020400000000000000" pitchFamily="18" charset="-128"/>
                <a:ea typeface="UD デジタル 教科書体 NK-R" panose="02020400000000000000" pitchFamily="18" charset="-128"/>
              </a:rPr>
              <a:t>した。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268288" indent="-268288"/>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b="1" dirty="0" smtClean="0">
                <a:latin typeface="UD デジタル 教科書体 NK-R" panose="02020400000000000000" pitchFamily="18" charset="-128"/>
                <a:ea typeface="UD デジタル 教科書体 NK-R" panose="02020400000000000000" pitchFamily="18" charset="-128"/>
              </a:rPr>
              <a:t>第４</a:t>
            </a:r>
            <a:r>
              <a:rPr kumimoji="1" lang="ja-JP" altLang="en-US" sz="1200" dirty="0">
                <a:latin typeface="UD デジタル 教科書体 NK-R" panose="02020400000000000000" pitchFamily="18" charset="-128"/>
                <a:ea typeface="UD デジタル 教科書体 NK-R" panose="02020400000000000000" pitchFamily="18" charset="-128"/>
              </a:rPr>
              <a:t>に、</a:t>
            </a:r>
            <a:r>
              <a:rPr kumimoji="1" lang="ja-JP" altLang="en-US" sz="1200" b="1" dirty="0">
                <a:latin typeface="UD デジタル 教科書体 NK-R" panose="02020400000000000000" pitchFamily="18" charset="-128"/>
                <a:ea typeface="UD デジタル 教科書体 NK-R" panose="02020400000000000000" pitchFamily="18" charset="-128"/>
              </a:rPr>
              <a:t>新技術・新ビジネス手法等のレガシーを創出</a:t>
            </a:r>
            <a:r>
              <a:rPr kumimoji="1" lang="ja-JP" altLang="en-US" sz="1200" dirty="0">
                <a:latin typeface="UD デジタル 教科書体 NK-R" panose="02020400000000000000" pitchFamily="18" charset="-128"/>
                <a:ea typeface="UD デジタル 教科書体 NK-R" panose="02020400000000000000" pitchFamily="18" charset="-128"/>
              </a:rPr>
              <a:t>したことである。ジョイントベンチャーや</a:t>
            </a:r>
            <a:r>
              <a:rPr kumimoji="1" lang="ja-JP" altLang="en-US" sz="1200" dirty="0" smtClean="0">
                <a:latin typeface="UD デジタル 教科書体 NK-R" panose="02020400000000000000" pitchFamily="18" charset="-128"/>
                <a:ea typeface="UD デジタル 教科書体 NK-R" panose="02020400000000000000" pitchFamily="18" charset="-128"/>
              </a:rPr>
              <a:t>海外事</a:t>
            </a:r>
            <a:r>
              <a:rPr kumimoji="1" lang="ja-JP" altLang="en-US" sz="1200" dirty="0">
                <a:latin typeface="UD デジタル 教科書体 NK-R" panose="02020400000000000000" pitchFamily="18" charset="-128"/>
                <a:ea typeface="UD デジタル 教科書体 NK-R" panose="02020400000000000000" pitchFamily="18" charset="-128"/>
              </a:rPr>
              <a:t>業者との提携など、現在において当然とされる手法は万博をきっかけに導入された</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268288" indent="-26828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○また、今回の大阪・関西万博の開催</a:t>
            </a:r>
            <a:r>
              <a:rPr kumimoji="1" lang="ja-JP" altLang="en-US" sz="1200" dirty="0">
                <a:latin typeface="UD デジタル 教科書体 NK-R" panose="02020400000000000000" pitchFamily="18" charset="-128"/>
                <a:ea typeface="UD デジタル 教科書体 NK-R" panose="02020400000000000000" pitchFamily="18" charset="-128"/>
              </a:rPr>
              <a:t>決定を受けて、</a:t>
            </a:r>
            <a:r>
              <a:rPr kumimoji="1" lang="ja-JP" altLang="en-US" sz="1200" dirty="0" smtClean="0">
                <a:latin typeface="UD デジタル 教科書体 NK-R" panose="02020400000000000000" pitchFamily="18" charset="-128"/>
                <a:ea typeface="UD デジタル 教科書体 NK-R" panose="02020400000000000000" pitchFamily="18" charset="-128"/>
              </a:rPr>
              <a:t>府民が明るい</a:t>
            </a:r>
            <a:r>
              <a:rPr kumimoji="1" lang="ja-JP" altLang="en-US" sz="1200" dirty="0">
                <a:latin typeface="UD デジタル 教科書体 NK-R" panose="02020400000000000000" pitchFamily="18" charset="-128"/>
                <a:ea typeface="UD デジタル 教科書体 NK-R" panose="02020400000000000000" pitchFamily="18" charset="-128"/>
              </a:rPr>
              <a:t>気持ちに</a:t>
            </a:r>
            <a:r>
              <a:rPr kumimoji="1" lang="ja-JP" altLang="en-US" sz="1200" dirty="0" smtClean="0">
                <a:latin typeface="UD デジタル 教科書体 NK-R" panose="02020400000000000000" pitchFamily="18" charset="-128"/>
                <a:ea typeface="UD デジタル 教科書体 NK-R" panose="02020400000000000000" pitchFamily="18" charset="-128"/>
              </a:rPr>
              <a:t>なり、</a:t>
            </a:r>
            <a:r>
              <a:rPr kumimoji="1" lang="en-US" altLang="ja-JP" sz="1200" dirty="0">
                <a:latin typeface="UD デジタル 教科書体 NK-R" panose="02020400000000000000" pitchFamily="18" charset="-128"/>
                <a:ea typeface="UD デジタル 教科書体 NK-R" panose="02020400000000000000" pitchFamily="18" charset="-128"/>
              </a:rPr>
              <a:t>70</a:t>
            </a:r>
            <a:r>
              <a:rPr kumimoji="1" lang="ja-JP" altLang="en-US" sz="1200" dirty="0">
                <a:latin typeface="UD デジタル 教科書体 NK-R" panose="02020400000000000000" pitchFamily="18" charset="-128"/>
                <a:ea typeface="UD デジタル 教科書体 NK-R" panose="02020400000000000000" pitchFamily="18" charset="-128"/>
              </a:rPr>
              <a:t>年万博を振り返り、次の万博に活かそうという議論がなされて</a:t>
            </a:r>
            <a:r>
              <a:rPr kumimoji="1" lang="ja-JP" altLang="en-US" sz="1200" dirty="0" smtClean="0">
                <a:latin typeface="UD デジタル 教科書体 NK-R" panose="02020400000000000000" pitchFamily="18" charset="-128"/>
                <a:ea typeface="UD デジタル 教科書体 NK-R" panose="02020400000000000000" pitchFamily="18" charset="-128"/>
              </a:rPr>
              <a:t>いることはレガシーだと考える。</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p:cNvSpPr/>
          <p:nvPr/>
        </p:nvSpPr>
        <p:spPr>
          <a:xfrm>
            <a:off x="6536899" y="714434"/>
            <a:ext cx="3121367" cy="215444"/>
          </a:xfrm>
          <a:prstGeom prst="rect">
            <a:avLst/>
          </a:prstGeom>
        </p:spPr>
        <p:txBody>
          <a:bodyPr wrap="none">
            <a:spAutoFit/>
          </a:bodyPr>
          <a:lstStyle/>
          <a:p>
            <a:r>
              <a:rPr lang="en-US" altLang="ja-JP" sz="800" dirty="0" smtClean="0">
                <a:latin typeface="Ryumin-regular"/>
              </a:rPr>
              <a:t>※</a:t>
            </a:r>
            <a:r>
              <a:rPr lang="ja-JP" altLang="en-US" sz="800" dirty="0" smtClean="0">
                <a:latin typeface="Ryumin-regular"/>
              </a:rPr>
              <a:t>出典：</a:t>
            </a:r>
            <a:r>
              <a:rPr lang="en-US" altLang="ja-JP" sz="800" dirty="0" smtClean="0">
                <a:latin typeface="Ryumin-regular"/>
              </a:rPr>
              <a:t>J </a:t>
            </a:r>
            <a:r>
              <a:rPr lang="en-US" altLang="ja-JP" sz="800" dirty="0">
                <a:latin typeface="Ryumin-regular"/>
              </a:rPr>
              <a:t>R I</a:t>
            </a:r>
            <a:r>
              <a:rPr lang="ja-JP" altLang="en-US" sz="800" dirty="0">
                <a:latin typeface="Ryumin-regular"/>
              </a:rPr>
              <a:t>レビュー </a:t>
            </a:r>
            <a:r>
              <a:rPr lang="en-US" altLang="ja-JP" sz="800" dirty="0">
                <a:latin typeface="Ryumin-regular"/>
              </a:rPr>
              <a:t>2018 Vol.7, </a:t>
            </a:r>
            <a:r>
              <a:rPr lang="en-US" altLang="ja-JP" sz="800" dirty="0" smtClean="0">
                <a:latin typeface="Ryumin-regular"/>
              </a:rPr>
              <a:t>No.58</a:t>
            </a:r>
            <a:r>
              <a:rPr lang="ja-JP" altLang="en-US" sz="800" dirty="0" smtClean="0">
                <a:latin typeface="Ryumin-regular"/>
              </a:rPr>
              <a:t>「関西経済見通し」など</a:t>
            </a:r>
            <a:endParaRPr lang="ja-JP" altLang="en-US" dirty="0"/>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国際博覧会等（２）</a:t>
            </a:r>
            <a:r>
              <a:rPr lang="en-US" altLang="ja-JP" sz="1800" dirty="0" smtClean="0">
                <a:solidFill>
                  <a:schemeClr val="bg1"/>
                </a:solidFill>
                <a:latin typeface="Meiryo UI" panose="020B0604030504040204" pitchFamily="50" charset="-128"/>
                <a:ea typeface="Meiryo UI" panose="020B0604030504040204" pitchFamily="50" charset="-128"/>
              </a:rPr>
              <a:t>1970</a:t>
            </a:r>
            <a:r>
              <a:rPr lang="ja-JP" altLang="en-US" sz="1800" dirty="0" smtClean="0">
                <a:solidFill>
                  <a:schemeClr val="bg1"/>
                </a:solidFill>
                <a:latin typeface="Meiryo UI" panose="020B0604030504040204" pitchFamily="50" charset="-128"/>
                <a:ea typeface="Meiryo UI" panose="020B0604030504040204" pitchFamily="50" charset="-128"/>
              </a:rPr>
              <a:t>年日本万国博覧会（有識者意見）</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22058" y="3703289"/>
            <a:ext cx="9638065" cy="2677656"/>
          </a:xfrm>
          <a:prstGeom prst="rect">
            <a:avLst/>
          </a:prstGeom>
          <a:noFill/>
          <a:ln w="28575" cmpd="dbl">
            <a:solidFill>
              <a:schemeClr val="tx1"/>
            </a:solidFill>
          </a:ln>
        </p:spPr>
        <p:txBody>
          <a:bodyPr wrap="square" rtlCol="0">
            <a:spAutoFit/>
          </a:bodyPr>
          <a:lstStyle/>
          <a:p>
            <a:r>
              <a:rPr kumimoji="1" lang="ja-JP" altLang="en-US" sz="1200" b="1" dirty="0">
                <a:latin typeface="UD デジタル 教科書体 NK-R" panose="02020400000000000000" pitchFamily="18" charset="-128"/>
                <a:ea typeface="UD デジタル 教科書体 NK-R" panose="02020400000000000000" pitchFamily="18" charset="-128"/>
              </a:rPr>
              <a:t>（高橋　朋幸氏（</a:t>
            </a:r>
            <a:r>
              <a:rPr kumimoji="1" lang="zh-TW" altLang="en-US" sz="1200" b="1" dirty="0">
                <a:latin typeface="UD デジタル 教科書体 NK-R" panose="02020400000000000000" pitchFamily="18" charset="-128"/>
                <a:ea typeface="UD デジタル 教科書体 NK-R" panose="02020400000000000000" pitchFamily="18" charset="-128"/>
              </a:rPr>
              <a:t>三菱総合研究所  西日本営業本部長兼万博推進室長</a:t>
            </a:r>
            <a:r>
              <a:rPr kumimoji="1" lang="ja-JP" altLang="en-US" sz="1200" b="1" dirty="0">
                <a:latin typeface="UD デジタル 教科書体 NK-R" panose="02020400000000000000" pitchFamily="18" charset="-128"/>
                <a:ea typeface="UD デジタル 教科書体 NK-R" panose="02020400000000000000" pitchFamily="18" charset="-128"/>
              </a:rPr>
              <a:t>））</a:t>
            </a:r>
            <a:endParaRPr kumimoji="1" lang="en-US" altLang="ja-JP" sz="1200" b="1" dirty="0">
              <a:latin typeface="UD デジタル 教科書体 NK-R" panose="02020400000000000000" pitchFamily="18" charset="-128"/>
              <a:ea typeface="UD デジタル 教科書体 NK-R" panose="02020400000000000000" pitchFamily="18" charset="-128"/>
            </a:endParaRPr>
          </a:p>
          <a:p>
            <a:pPr marL="167058" indent="-167058"/>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b="1" dirty="0">
                <a:latin typeface="UD デジタル 教科書体 NK-R" panose="02020400000000000000" pitchFamily="18" charset="-128"/>
                <a:ea typeface="UD デジタル 教科書体 NK-R" panose="02020400000000000000" pitchFamily="18" charset="-128"/>
              </a:rPr>
              <a:t>70</a:t>
            </a:r>
            <a:r>
              <a:rPr kumimoji="1" lang="ja-JP" altLang="en-US" sz="1200" b="1" dirty="0">
                <a:latin typeface="UD デジタル 教科書体 NK-R" panose="02020400000000000000" pitchFamily="18" charset="-128"/>
                <a:ea typeface="UD デジタル 教科書体 NK-R" panose="02020400000000000000" pitchFamily="18" charset="-128"/>
              </a:rPr>
              <a:t>年万博の最大のレガシーは、個人的には「太陽の塔」</a:t>
            </a:r>
            <a:r>
              <a:rPr kumimoji="1" lang="ja-JP" altLang="en-US" sz="1200" dirty="0">
                <a:latin typeface="UD デジタル 教科書体 NK-R" panose="02020400000000000000" pitchFamily="18" charset="-128"/>
                <a:ea typeface="UD デジタル 教科書体 NK-R" panose="02020400000000000000" pitchFamily="18" charset="-128"/>
              </a:rPr>
              <a:t>だと考えている。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・「太陽の塔」がようやく理解され始めてきたと感じる。</a:t>
            </a:r>
            <a:r>
              <a:rPr kumimoji="1" lang="en-US" altLang="ja-JP" sz="1200" dirty="0">
                <a:latin typeface="UD デジタル 教科書体 NK-R" panose="02020400000000000000" pitchFamily="18" charset="-128"/>
                <a:ea typeface="UD デジタル 教科書体 NK-R" panose="02020400000000000000" pitchFamily="18" charset="-128"/>
              </a:rPr>
              <a:t>SDGs</a:t>
            </a:r>
            <a:r>
              <a:rPr kumimoji="1" lang="ja-JP" altLang="en-US" sz="1200" dirty="0" err="1">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ダイバーシティ、世界は一つだというインクルーシブの考えなどがそこには内在し、それが最近になって理解され始めてきたように思う。</a:t>
            </a: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dirty="0">
                <a:latin typeface="UD デジタル 教科書体 NK-R" panose="02020400000000000000" pitchFamily="18" charset="-128"/>
                <a:ea typeface="UD デジタル 教科書体 NK-R" panose="02020400000000000000" pitchFamily="18" charset="-128"/>
              </a:rPr>
              <a:t>2025</a:t>
            </a:r>
            <a:r>
              <a:rPr kumimoji="1" lang="ja-JP" altLang="en-US" sz="1200" dirty="0">
                <a:latin typeface="UD デジタル 教科書体 NK-R" panose="02020400000000000000" pitchFamily="18" charset="-128"/>
                <a:ea typeface="UD デジタル 教科書体 NK-R" panose="02020400000000000000" pitchFamily="18" charset="-128"/>
              </a:rPr>
              <a:t>年万博も、課題解決型であり、</a:t>
            </a:r>
            <a:r>
              <a:rPr kumimoji="1" lang="en-US" altLang="ja-JP" sz="1200" dirty="0">
                <a:latin typeface="UD デジタル 教科書体 NK-R" panose="02020400000000000000" pitchFamily="18" charset="-128"/>
                <a:ea typeface="UD デジタル 教科書体 NK-R" panose="02020400000000000000" pitchFamily="18" charset="-128"/>
              </a:rPr>
              <a:t>SDGs</a:t>
            </a:r>
            <a:r>
              <a:rPr kumimoji="1" lang="ja-JP" altLang="en-US" sz="1200" dirty="0">
                <a:latin typeface="UD デジタル 教科書体 NK-R" panose="02020400000000000000" pitchFamily="18" charset="-128"/>
                <a:ea typeface="UD デジタル 教科書体 NK-R" panose="02020400000000000000" pitchFamily="18" charset="-128"/>
              </a:rPr>
              <a:t>につながる、加えて、さらに先の新しい未来社会像にチャレンジするものにもなるのではないか。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b="1" dirty="0">
                <a:latin typeface="UD デジタル 教科書体 NK-R" panose="02020400000000000000" pitchFamily="18" charset="-128"/>
                <a:ea typeface="UD デジタル 教科書体 NK-R" panose="02020400000000000000" pitchFamily="18" charset="-128"/>
              </a:rPr>
              <a:t>○万博を契機に都市構造も変わる。</a:t>
            </a:r>
            <a:endParaRPr kumimoji="1" lang="en-US" altLang="ja-JP" sz="1200" b="1"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b="1" dirty="0">
                <a:latin typeface="UD デジタル 教科書体 NK-R" panose="02020400000000000000" pitchFamily="18" charset="-128"/>
                <a:ea typeface="UD デジタル 教科書体 NK-R" panose="02020400000000000000" pitchFamily="18" charset="-128"/>
              </a:rPr>
              <a:t>70</a:t>
            </a:r>
            <a:r>
              <a:rPr kumimoji="1" lang="ja-JP" altLang="en-US" sz="1200" b="1" dirty="0">
                <a:latin typeface="UD デジタル 教科書体 NK-R" panose="02020400000000000000" pitchFamily="18" charset="-128"/>
                <a:ea typeface="UD デジタル 教科書体 NK-R" panose="02020400000000000000" pitchFamily="18" charset="-128"/>
              </a:rPr>
              <a:t>年万博の契機に国土軸ができた</a:t>
            </a:r>
            <a:r>
              <a:rPr kumimoji="1" lang="ja-JP" altLang="en-US" sz="1200" dirty="0">
                <a:latin typeface="UD デジタル 教科書体 NK-R" panose="02020400000000000000" pitchFamily="18" charset="-128"/>
                <a:ea typeface="UD デジタル 教科書体 NK-R" panose="02020400000000000000" pitchFamily="18" charset="-128"/>
              </a:rPr>
              <a:t>と考える。今回は間に合わないが、</a:t>
            </a:r>
            <a:r>
              <a:rPr kumimoji="1" lang="ja-JP" altLang="en-US" sz="1200" b="1" dirty="0">
                <a:latin typeface="UD デジタル 教科書体 NK-R" panose="02020400000000000000" pitchFamily="18" charset="-128"/>
                <a:ea typeface="UD デジタル 教科書体 NK-R" panose="02020400000000000000" pitchFamily="18" charset="-128"/>
              </a:rPr>
              <a:t>いずれリニアを見越した新たな国土軸</a:t>
            </a:r>
            <a:r>
              <a:rPr kumimoji="1" lang="ja-JP" altLang="en-US" sz="1200" dirty="0">
                <a:latin typeface="UD デジタル 教科書体 NK-R" panose="02020400000000000000" pitchFamily="18" charset="-128"/>
                <a:ea typeface="UD デジタル 教科書体 NK-R" panose="02020400000000000000" pitchFamily="18" charset="-128"/>
              </a:rPr>
              <a:t>もできる。</a:t>
            </a: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・大阪市内をみると、これまで</a:t>
            </a:r>
            <a:r>
              <a:rPr kumimoji="1" lang="ja-JP" altLang="en-US" sz="1200" b="1" dirty="0">
                <a:latin typeface="UD デジタル 教科書体 NK-R" panose="02020400000000000000" pitchFamily="18" charset="-128"/>
                <a:ea typeface="UD デジタル 教科書体 NK-R" panose="02020400000000000000" pitchFamily="18" charset="-128"/>
              </a:rPr>
              <a:t>南北を軸に発展してきたが、</a:t>
            </a:r>
            <a:r>
              <a:rPr kumimoji="1" lang="en-US" altLang="ja-JP" sz="1200" b="1" dirty="0">
                <a:latin typeface="UD デジタル 教科書体 NK-R" panose="02020400000000000000" pitchFamily="18" charset="-128"/>
                <a:ea typeface="UD デジタル 教科書体 NK-R" panose="02020400000000000000" pitchFamily="18" charset="-128"/>
              </a:rPr>
              <a:t>2025</a:t>
            </a:r>
            <a:r>
              <a:rPr kumimoji="1" lang="ja-JP" altLang="en-US" sz="1200" b="1" dirty="0">
                <a:latin typeface="UD デジタル 教科書体 NK-R" panose="02020400000000000000" pitchFamily="18" charset="-128"/>
                <a:ea typeface="UD デジタル 教科書体 NK-R" panose="02020400000000000000" pitchFamily="18" charset="-128"/>
              </a:rPr>
              <a:t>年万博を契機に東西の軸も発展</a:t>
            </a:r>
            <a:r>
              <a:rPr kumimoji="1" lang="ja-JP" altLang="en-US" sz="1200" dirty="0">
                <a:latin typeface="UD デジタル 教科書体 NK-R" panose="02020400000000000000" pitchFamily="18" charset="-128"/>
                <a:ea typeface="UD デジタル 教科書体 NK-R" panose="02020400000000000000" pitchFamily="18" charset="-128"/>
              </a:rPr>
              <a:t>していくと考えられる。</a:t>
            </a: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dirty="0">
                <a:latin typeface="UD デジタル 教科書体 NK-R" panose="02020400000000000000" pitchFamily="18" charset="-128"/>
                <a:ea typeface="UD デジタル 教科書体 NK-R" panose="02020400000000000000" pitchFamily="18" charset="-128"/>
              </a:rPr>
              <a:t>70</a:t>
            </a:r>
            <a:r>
              <a:rPr kumimoji="1" lang="ja-JP" altLang="en-US" sz="1200" dirty="0">
                <a:latin typeface="UD デジタル 教科書体 NK-R" panose="02020400000000000000" pitchFamily="18" charset="-128"/>
                <a:ea typeface="UD デジタル 教科書体 NK-R" panose="02020400000000000000" pitchFamily="18" charset="-128"/>
              </a:rPr>
              <a:t>年万博から</a:t>
            </a:r>
            <a:r>
              <a:rPr kumimoji="1" lang="en-US" altLang="ja-JP" sz="1200" dirty="0">
                <a:latin typeface="UD デジタル 教科書体 NK-R" panose="02020400000000000000" pitchFamily="18" charset="-128"/>
                <a:ea typeface="UD デジタル 教科書体 NK-R" panose="02020400000000000000" pitchFamily="18" charset="-128"/>
              </a:rPr>
              <a:t>2025</a:t>
            </a:r>
            <a:r>
              <a:rPr kumimoji="1" lang="ja-JP" altLang="en-US" sz="1200" dirty="0">
                <a:latin typeface="UD デジタル 教科書体 NK-R" panose="02020400000000000000" pitchFamily="18" charset="-128"/>
                <a:ea typeface="UD デジタル 教科書体 NK-R" panose="02020400000000000000" pitchFamily="18" charset="-128"/>
              </a:rPr>
              <a:t>年万博参加について考えてみる。</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b="1" dirty="0">
                <a:latin typeface="UD デジタル 教科書体 NK-R" panose="02020400000000000000" pitchFamily="18" charset="-128"/>
                <a:ea typeface="UD デジタル 教科書体 NK-R" panose="02020400000000000000" pitchFamily="18" charset="-128"/>
              </a:rPr>
              <a:t>70</a:t>
            </a:r>
            <a:r>
              <a:rPr kumimoji="1" lang="ja-JP" altLang="en-US" sz="1200" b="1" dirty="0">
                <a:latin typeface="UD デジタル 教科書体 NK-R" panose="02020400000000000000" pitchFamily="18" charset="-128"/>
                <a:ea typeface="UD デジタル 教科書体 NK-R" panose="02020400000000000000" pitchFamily="18" charset="-128"/>
              </a:rPr>
              <a:t>年万博では内外の国々や企業からの発信が中心で、国際交流が活発化、新しいライフスタイルが提案</a:t>
            </a:r>
            <a:r>
              <a:rPr kumimoji="1" lang="ja-JP" altLang="en-US" sz="1200" dirty="0">
                <a:latin typeface="UD デジタル 教科書体 NK-R" panose="02020400000000000000" pitchFamily="18" charset="-128"/>
                <a:ea typeface="UD デジタル 教科書体 NK-R" panose="02020400000000000000" pitchFamily="18" charset="-128"/>
              </a:rPr>
              <a:t>された。</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dirty="0">
                <a:latin typeface="UD デジタル 教科書体 NK-R" panose="02020400000000000000" pitchFamily="18" charset="-128"/>
                <a:ea typeface="UD デジタル 教科書体 NK-R" panose="02020400000000000000" pitchFamily="18" charset="-128"/>
              </a:rPr>
              <a:t>2005</a:t>
            </a:r>
            <a:r>
              <a:rPr kumimoji="1" lang="ja-JP" altLang="en-US" sz="1200" dirty="0">
                <a:latin typeface="UD デジタル 教科書体 NK-R" panose="02020400000000000000" pitchFamily="18" charset="-128"/>
                <a:ea typeface="UD デジタル 教科書体 NK-R" panose="02020400000000000000" pitchFamily="18" charset="-128"/>
              </a:rPr>
              <a:t>年愛知万博では市民レベルでの取り組みが着目された。</a:t>
            </a: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67058" indent="-167058"/>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en-US" altLang="ja-JP" sz="1200" b="1" dirty="0">
                <a:latin typeface="UD デジタル 教科書体 NK-R" panose="02020400000000000000" pitchFamily="18" charset="-128"/>
                <a:ea typeface="UD デジタル 教科書体 NK-R" panose="02020400000000000000" pitchFamily="18" charset="-128"/>
              </a:rPr>
              <a:t>2025</a:t>
            </a:r>
            <a:r>
              <a:rPr kumimoji="1" lang="ja-JP" altLang="en-US" sz="1200" b="1" dirty="0">
                <a:latin typeface="UD デジタル 教科書体 NK-R" panose="02020400000000000000" pitchFamily="18" charset="-128"/>
                <a:ea typeface="UD デジタル 教科書体 NK-R" panose="02020400000000000000" pitchFamily="18" charset="-128"/>
              </a:rPr>
              <a:t>年万博では</a:t>
            </a:r>
            <a:r>
              <a:rPr kumimoji="1" lang="ja-JP" altLang="en-US" sz="1200" b="1" dirty="0" smtClean="0">
                <a:latin typeface="UD デジタル 教科書体 NK-R" panose="02020400000000000000" pitchFamily="18" charset="-128"/>
                <a:ea typeface="UD デジタル 教科書体 NK-R" panose="02020400000000000000" pitchFamily="18" charset="-128"/>
              </a:rPr>
              <a:t>、</a:t>
            </a:r>
            <a:r>
              <a:rPr kumimoji="1" lang="ja-JP" altLang="en-US" sz="1200" b="1" dirty="0">
                <a:latin typeface="UD デジタル 教科書体 NK-R" panose="02020400000000000000" pitchFamily="18" charset="-128"/>
                <a:ea typeface="UD デジタル 教科書体 NK-R" panose="02020400000000000000" pitchFamily="18" charset="-128"/>
              </a:rPr>
              <a:t>一人</a:t>
            </a:r>
            <a:r>
              <a:rPr kumimoji="1" lang="ja-JP" altLang="en-US" sz="1200" b="1" dirty="0" smtClean="0">
                <a:latin typeface="UD デジタル 教科書体 NK-R" panose="02020400000000000000" pitchFamily="18" charset="-128"/>
                <a:ea typeface="UD デジタル 教科書体 NK-R" panose="02020400000000000000" pitchFamily="18" charset="-128"/>
              </a:rPr>
              <a:t>ひとり</a:t>
            </a:r>
            <a:r>
              <a:rPr kumimoji="1" lang="ja-JP" altLang="en-US" sz="1200" b="1" dirty="0">
                <a:latin typeface="UD デジタル 教科書体 NK-R" panose="02020400000000000000" pitchFamily="18" charset="-128"/>
                <a:ea typeface="UD デジタル 教科書体 NK-R" panose="02020400000000000000" pitchFamily="18" charset="-128"/>
              </a:rPr>
              <a:t>の生き方・幸せのあり方、</a:t>
            </a:r>
            <a:r>
              <a:rPr kumimoji="1" lang="en-US" altLang="ja-JP" sz="1200" b="1" dirty="0">
                <a:latin typeface="UD デジタル 教科書体 NK-R" panose="02020400000000000000" pitchFamily="18" charset="-128"/>
                <a:ea typeface="UD デジタル 教科書体 NK-R" panose="02020400000000000000" pitchFamily="18" charset="-128"/>
              </a:rPr>
              <a:t> </a:t>
            </a:r>
            <a:r>
              <a:rPr kumimoji="1" lang="ja-JP" altLang="en-US" sz="1200" b="1" dirty="0">
                <a:latin typeface="UD デジタル 教科書体 NK-R" panose="02020400000000000000" pitchFamily="18" charset="-128"/>
                <a:ea typeface="UD デジタル 教科書体 NK-R" panose="02020400000000000000" pitchFamily="18" charset="-128"/>
              </a:rPr>
              <a:t>さらに</a:t>
            </a:r>
            <a:r>
              <a:rPr kumimoji="1" lang="en-US" altLang="ja-JP" sz="1200" b="1" dirty="0">
                <a:latin typeface="UD デジタル 教科書体 NK-R" panose="02020400000000000000" pitchFamily="18" charset="-128"/>
                <a:ea typeface="UD デジタル 教科書体 NK-R" panose="02020400000000000000" pitchFamily="18" charset="-128"/>
              </a:rPr>
              <a:t>100</a:t>
            </a:r>
            <a:r>
              <a:rPr kumimoji="1" lang="ja-JP" altLang="en-US" sz="1200" b="1" dirty="0">
                <a:latin typeface="UD デジタル 教科書体 NK-R" panose="02020400000000000000" pitchFamily="18" charset="-128"/>
                <a:ea typeface="UD デジタル 教科書体 NK-R" panose="02020400000000000000" pitchFamily="18" charset="-128"/>
              </a:rPr>
              <a:t>年寿命時代のライフスタイルを個人レベルで考えさせるものに昇華されていくものになるのではないか。その手段として</a:t>
            </a:r>
            <a:r>
              <a:rPr kumimoji="1" lang="en-US" altLang="ja-JP" sz="1200" b="1" dirty="0">
                <a:latin typeface="UD デジタル 教科書体 NK-R" panose="02020400000000000000" pitchFamily="18" charset="-128"/>
                <a:ea typeface="UD デジタル 教科書体 NK-R" panose="02020400000000000000" pitchFamily="18" charset="-128"/>
              </a:rPr>
              <a:t>ICT</a:t>
            </a:r>
            <a:r>
              <a:rPr kumimoji="1" lang="ja-JP" altLang="en-US" sz="1200" b="1" dirty="0">
                <a:latin typeface="UD デジタル 教科書体 NK-R" panose="02020400000000000000" pitchFamily="18" charset="-128"/>
                <a:ea typeface="UD デジタル 教科書体 NK-R" panose="02020400000000000000" pitchFamily="18" charset="-128"/>
              </a:rPr>
              <a:t>の技術革新が使える。</a:t>
            </a:r>
            <a:endParaRPr kumimoji="1" lang="en-US" altLang="ja-JP" sz="1200" b="1"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170</a:t>
            </a:r>
          </a:p>
        </p:txBody>
      </p:sp>
    </p:spTree>
    <p:extLst>
      <p:ext uri="{BB962C8B-B14F-4D97-AF65-F5344CB8AC3E}">
        <p14:creationId xmlns:p14="http://schemas.microsoft.com/office/powerpoint/2010/main" val="338015470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国際博覧会等（３）</a:t>
            </a:r>
            <a:r>
              <a:rPr lang="en-US" altLang="ja-JP" sz="1800" dirty="0" smtClean="0">
                <a:solidFill>
                  <a:schemeClr val="bg1"/>
                </a:solidFill>
                <a:latin typeface="Meiryo UI" panose="020B0604030504040204" pitchFamily="50" charset="-128"/>
                <a:ea typeface="Meiryo UI" panose="020B0604030504040204" pitchFamily="50" charset="-128"/>
              </a:rPr>
              <a:t>1990</a:t>
            </a:r>
            <a:r>
              <a:rPr lang="ja-JP" altLang="en-US" sz="1800" dirty="0" smtClean="0">
                <a:solidFill>
                  <a:schemeClr val="bg1"/>
                </a:solidFill>
                <a:latin typeface="Meiryo UI" panose="020B0604030504040204" pitchFamily="50" charset="-128"/>
                <a:ea typeface="Meiryo UI" panose="020B0604030504040204" pitchFamily="50" charset="-128"/>
              </a:rPr>
              <a:t>年国際花と緑の博覧会</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343321379"/>
              </p:ext>
            </p:extLst>
          </p:nvPr>
        </p:nvGraphicFramePr>
        <p:xfrm>
          <a:off x="375652" y="2297954"/>
          <a:ext cx="4268538" cy="4446484"/>
        </p:xfrm>
        <a:graphic>
          <a:graphicData uri="http://schemas.openxmlformats.org/drawingml/2006/table">
            <a:tbl>
              <a:tblPr firstRow="1" bandRow="1">
                <a:tableStyleId>{5940675A-B579-460E-94D1-54222C63F5DA}</a:tableStyleId>
              </a:tblPr>
              <a:tblGrid>
                <a:gridCol w="1224548">
                  <a:extLst>
                    <a:ext uri="{9D8B030D-6E8A-4147-A177-3AD203B41FA5}">
                      <a16:colId xmlns:a16="http://schemas.microsoft.com/office/drawing/2014/main" val="2470256194"/>
                    </a:ext>
                  </a:extLst>
                </a:gridCol>
                <a:gridCol w="3043990">
                  <a:extLst>
                    <a:ext uri="{9D8B030D-6E8A-4147-A177-3AD203B41FA5}">
                      <a16:colId xmlns:a16="http://schemas.microsoft.com/office/drawing/2014/main" val="1488088555"/>
                    </a:ext>
                  </a:extLst>
                </a:gridCol>
              </a:tblGrid>
              <a:tr h="605614">
                <a:tc>
                  <a:txBody>
                    <a:bodyPr/>
                    <a:lstStyle/>
                    <a:p>
                      <a:r>
                        <a:rPr kumimoji="1" lang="ja-JP" altLang="en-US" sz="1400" dirty="0" smtClean="0">
                          <a:latin typeface="Meiryo UI" panose="020B0604030504040204" pitchFamily="50" charset="-128"/>
                          <a:ea typeface="Meiryo UI" panose="020B0604030504040204" pitchFamily="50" charset="-128"/>
                        </a:rPr>
                        <a:t>名称</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国際花と緑の博覧会</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（略称：花の万博　</a:t>
                      </a:r>
                      <a:r>
                        <a:rPr kumimoji="1" lang="en-US" altLang="ja-JP" sz="1400" dirty="0" smtClean="0">
                          <a:latin typeface="Meiryo UI" panose="020B0604030504040204" pitchFamily="50" charset="-128"/>
                          <a:ea typeface="Meiryo UI" panose="020B0604030504040204" pitchFamily="50" charset="-128"/>
                        </a:rPr>
                        <a:t>EXPO’70</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739690454"/>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カテゴリー</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BIE</a:t>
                      </a:r>
                      <a:r>
                        <a:rPr kumimoji="1" lang="ja-JP" altLang="en-US" sz="1400" dirty="0" smtClean="0">
                          <a:latin typeface="Meiryo UI" panose="020B0604030504040204" pitchFamily="50" charset="-128"/>
                          <a:ea typeface="Meiryo UI" panose="020B0604030504040204" pitchFamily="50" charset="-128"/>
                        </a:rPr>
                        <a:t>特別博（現認定博）</a:t>
                      </a:r>
                      <a:endParaRPr kumimoji="1" lang="en-US" altLang="ja-JP" sz="1400" dirty="0" smtClean="0">
                        <a:latin typeface="Meiryo UI" panose="020B0604030504040204" pitchFamily="50" charset="-128"/>
                        <a:ea typeface="Meiryo UI" panose="020B0604030504040204" pitchFamily="50" charset="-128"/>
                      </a:endParaRPr>
                    </a:p>
                    <a:p>
                      <a:r>
                        <a:rPr kumimoji="1" lang="en-US" altLang="ja-JP" sz="1400" dirty="0" smtClean="0">
                          <a:latin typeface="Meiryo UI" panose="020B0604030504040204" pitchFamily="50" charset="-128"/>
                          <a:ea typeface="Meiryo UI" panose="020B0604030504040204" pitchFamily="50" charset="-128"/>
                        </a:rPr>
                        <a:t>AIPH</a:t>
                      </a:r>
                      <a:r>
                        <a:rPr kumimoji="1" lang="ja-JP" altLang="en-US" sz="1400" dirty="0" smtClean="0">
                          <a:latin typeface="Meiryo UI" panose="020B0604030504040204" pitchFamily="50" charset="-128"/>
                          <a:ea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rPr>
                        <a:t>A</a:t>
                      </a:r>
                      <a:r>
                        <a:rPr kumimoji="1" lang="ja-JP" altLang="en-US" sz="1400" dirty="0" smtClean="0">
                          <a:latin typeface="Meiryo UI" panose="020B0604030504040204" pitchFamily="50" charset="-128"/>
                          <a:ea typeface="Meiryo UI" panose="020B0604030504040204" pitchFamily="50" charset="-128"/>
                        </a:rPr>
                        <a:t>類１　大国際園芸博</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05007766"/>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テーマ</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自然と人間の共生</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80547695"/>
                  </a:ext>
                </a:extLst>
              </a:tr>
              <a:tr h="860610">
                <a:tc>
                  <a:txBody>
                    <a:bodyPr/>
                    <a:lstStyle/>
                    <a:p>
                      <a:r>
                        <a:rPr kumimoji="1" lang="ja-JP" altLang="en-US" sz="1400" dirty="0" smtClean="0">
                          <a:latin typeface="Meiryo UI" panose="020B0604030504040204" pitchFamily="50" charset="-128"/>
                          <a:ea typeface="Meiryo UI" panose="020B0604030504040204" pitchFamily="50" charset="-128"/>
                        </a:rPr>
                        <a:t>ねらい</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花と緑と人間生活のかかわりをとらえ、</a:t>
                      </a:r>
                      <a:r>
                        <a:rPr kumimoji="1" lang="en-US" altLang="ja-JP" sz="1400" dirty="0" smtClean="0">
                          <a:latin typeface="Meiryo UI" panose="020B0604030504040204" pitchFamily="50" charset="-128"/>
                          <a:ea typeface="Meiryo UI" panose="020B0604030504040204" pitchFamily="50" charset="-128"/>
                        </a:rPr>
                        <a:t>21</a:t>
                      </a:r>
                      <a:r>
                        <a:rPr kumimoji="1" lang="ja-JP" altLang="en-US" sz="1400" dirty="0" smtClean="0">
                          <a:latin typeface="Meiryo UI" panose="020B0604030504040204" pitchFamily="50" charset="-128"/>
                          <a:ea typeface="Meiryo UI" panose="020B0604030504040204" pitchFamily="50" charset="-128"/>
                        </a:rPr>
                        <a:t>世紀に向けて潤いのある豊かな社会の創造をめざす。</a:t>
                      </a:r>
                    </a:p>
                  </a:txBody>
                  <a:tcPr anchor="ctr"/>
                </a:tc>
                <a:extLst>
                  <a:ext uri="{0D108BD9-81ED-4DB2-BD59-A6C34878D82A}">
                    <a16:rowId xmlns:a16="http://schemas.microsoft.com/office/drawing/2014/main" val="1995059894"/>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会期</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1990</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4</a:t>
                      </a:r>
                      <a:r>
                        <a:rPr kumimoji="1" lang="ja-JP" altLang="en-US" sz="1400" dirty="0" smtClean="0">
                          <a:latin typeface="Meiryo UI" panose="020B0604030504040204" pitchFamily="50" charset="-128"/>
                          <a:ea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rPr>
                        <a:t>1</a:t>
                      </a:r>
                      <a:r>
                        <a:rPr kumimoji="1" lang="ja-JP" altLang="en-US" sz="1400" dirty="0" smtClean="0">
                          <a:latin typeface="Meiryo UI" panose="020B0604030504040204" pitchFamily="50" charset="-128"/>
                          <a:ea typeface="Meiryo UI" panose="020B0604030504040204" pitchFamily="50" charset="-128"/>
                        </a:rPr>
                        <a:t>日</a:t>
                      </a:r>
                      <a:r>
                        <a:rPr kumimoji="1" lang="en-US" altLang="ja-JP" sz="1400" dirty="0" smtClean="0">
                          <a:latin typeface="Meiryo UI" panose="020B0604030504040204" pitchFamily="50" charset="-128"/>
                          <a:ea typeface="Meiryo UI" panose="020B0604030504040204" pitchFamily="50" charset="-128"/>
                        </a:rPr>
                        <a:t>〜9</a:t>
                      </a:r>
                      <a:r>
                        <a:rPr kumimoji="1" lang="ja-JP" altLang="en-US" sz="1400" dirty="0" smtClean="0">
                          <a:latin typeface="Meiryo UI" panose="020B0604030504040204" pitchFamily="50" charset="-128"/>
                          <a:ea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rPr>
                        <a:t>30</a:t>
                      </a:r>
                      <a:r>
                        <a:rPr kumimoji="1" lang="ja-JP" altLang="en-US" sz="1400" dirty="0" smtClean="0">
                          <a:latin typeface="Meiryo UI" panose="020B0604030504040204" pitchFamily="50" charset="-128"/>
                          <a:ea typeface="Meiryo UI" panose="020B0604030504040204" pitchFamily="50" charset="-128"/>
                        </a:rPr>
                        <a:t>日</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183</a:t>
                      </a:r>
                      <a:r>
                        <a:rPr kumimoji="1" lang="ja-JP" altLang="en-US" sz="1400" dirty="0" smtClean="0">
                          <a:latin typeface="Meiryo UI" panose="020B0604030504040204" pitchFamily="50" charset="-128"/>
                          <a:ea typeface="Meiryo UI" panose="020B0604030504040204" pitchFamily="50" charset="-128"/>
                        </a:rPr>
                        <a:t>日間）</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70365337"/>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場所</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大阪鶴見緑地</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21494667"/>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会場面積</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140ha</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8736480"/>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入場者数</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23,126,934</a:t>
                      </a:r>
                      <a:r>
                        <a:rPr kumimoji="1" lang="ja-JP" altLang="en-US" sz="1400" dirty="0" smtClean="0">
                          <a:latin typeface="Meiryo UI" panose="020B0604030504040204" pitchFamily="50" charset="-128"/>
                          <a:ea typeface="Meiryo UI" panose="020B0604030504040204" pitchFamily="50" charset="-128"/>
                        </a:rPr>
                        <a:t>人</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（計画目標：</a:t>
                      </a:r>
                      <a:r>
                        <a:rPr kumimoji="1" lang="en-US" altLang="ja-JP" sz="1400" dirty="0" smtClean="0">
                          <a:latin typeface="Meiryo UI" panose="020B0604030504040204" pitchFamily="50" charset="-128"/>
                          <a:ea typeface="Meiryo UI" panose="020B0604030504040204" pitchFamily="50" charset="-128"/>
                        </a:rPr>
                        <a:t>2,000</a:t>
                      </a:r>
                      <a:r>
                        <a:rPr kumimoji="1" lang="ja-JP" altLang="en-US" sz="1400" dirty="0" smtClean="0">
                          <a:latin typeface="Meiryo UI" panose="020B0604030504040204" pitchFamily="50" charset="-128"/>
                          <a:ea typeface="Meiryo UI" panose="020B0604030504040204" pitchFamily="50" charset="-128"/>
                        </a:rPr>
                        <a:t>万人）</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41371343"/>
                  </a:ext>
                </a:extLst>
              </a:tr>
            </a:tbl>
          </a:graphicData>
        </a:graphic>
      </p:graphicFrame>
      <p:sp>
        <p:nvSpPr>
          <p:cNvPr id="15" name="正方形/長方形 14"/>
          <p:cNvSpPr/>
          <p:nvPr/>
        </p:nvSpPr>
        <p:spPr>
          <a:xfrm>
            <a:off x="291431" y="1949116"/>
            <a:ext cx="1188453" cy="2914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■開催</a:t>
            </a:r>
            <a:r>
              <a:rPr lang="ja-JP" altLang="en-US" sz="1400" b="1" dirty="0">
                <a:solidFill>
                  <a:schemeClr val="tx1"/>
                </a:solidFill>
                <a:latin typeface="Meiryo UI" panose="020B0604030504040204" pitchFamily="50" charset="-128"/>
                <a:ea typeface="Meiryo UI" panose="020B0604030504040204" pitchFamily="50" charset="-128"/>
              </a:rPr>
              <a:t>概要</a:t>
            </a:r>
          </a:p>
        </p:txBody>
      </p:sp>
      <p:sp>
        <p:nvSpPr>
          <p:cNvPr id="16" name="テキスト ボックス 15"/>
          <p:cNvSpPr txBox="1"/>
          <p:nvPr/>
        </p:nvSpPr>
        <p:spPr>
          <a:xfrm>
            <a:off x="4944487" y="6585020"/>
            <a:ext cx="4328334" cy="246221"/>
          </a:xfrm>
          <a:prstGeom prst="rect">
            <a:avLst/>
          </a:prstGeom>
          <a:noFill/>
        </p:spPr>
        <p:txBody>
          <a:bodyPr wrap="square" rtlCol="0">
            <a:spAutoFit/>
          </a:bodyPr>
          <a:lstStyle/>
          <a:p>
            <a:pPr marL="174625" indent="-174625"/>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出典：「国際と花と緑の博覧会公式記録」（財）国際花と緑の博覧会協会</a:t>
            </a:r>
            <a:endParaRPr kumimoji="1" lang="en-US" altLang="ja-JP" sz="1000" dirty="0" smtClean="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23716" y="486207"/>
            <a:ext cx="9641542" cy="1384995"/>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1990</a:t>
            </a:r>
            <a:r>
              <a:rPr kumimoji="1" lang="ja-JP" altLang="en-US" sz="1400" dirty="0" smtClean="0">
                <a:latin typeface="UD デジタル 教科書体 NK-R" panose="02020400000000000000" pitchFamily="18" charset="-128"/>
                <a:ea typeface="UD デジタル 教科書体 NK-R" panose="02020400000000000000" pitchFamily="18" charset="-128"/>
              </a:rPr>
              <a:t>年花の万博は、「</a:t>
            </a:r>
            <a:r>
              <a:rPr kumimoji="1" lang="ja-JP" altLang="en-US" sz="1400" dirty="0">
                <a:latin typeface="UD デジタル 教科書体 NK-R" panose="02020400000000000000" pitchFamily="18" charset="-128"/>
                <a:ea typeface="UD デジタル 教科書体 NK-R" panose="02020400000000000000" pitchFamily="18" charset="-128"/>
              </a:rPr>
              <a:t>自然と人間との共生」のテーマのもと、世界の人々に自然の尊さを訴え、自然と人間の共生のあり方を問いかけるきっかけとなった。</a:t>
            </a: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➢花</a:t>
            </a:r>
            <a:r>
              <a:rPr kumimoji="1" lang="ja-JP" altLang="en-US" sz="1400" dirty="0">
                <a:latin typeface="UD デジタル 教科書体 NK-R" panose="02020400000000000000" pitchFamily="18" charset="-128"/>
                <a:ea typeface="UD デジタル 教科書体 NK-R" panose="02020400000000000000" pitchFamily="18" charset="-128"/>
              </a:rPr>
              <a:t>と緑を通じて国際親善及び園芸や造園分野の国際交流に大きく寄与（国際</a:t>
            </a:r>
            <a:r>
              <a:rPr kumimoji="1" lang="ja-JP" altLang="en-US" sz="1400" dirty="0" smtClean="0">
                <a:latin typeface="UD デジタル 教科書体 NK-R" panose="02020400000000000000" pitchFamily="18" charset="-128"/>
                <a:ea typeface="UD デジタル 教科書体 NK-R" panose="02020400000000000000" pitchFamily="18" charset="-128"/>
              </a:rPr>
              <a:t>園芸家協会</a:t>
            </a:r>
            <a:r>
              <a:rPr kumimoji="1" lang="ja-JP" altLang="en-US" sz="1400" dirty="0">
                <a:latin typeface="UD デジタル 教科書体 NK-R" panose="02020400000000000000" pitchFamily="18" charset="-128"/>
                <a:ea typeface="UD デジタル 教科書体 NK-R" panose="02020400000000000000" pitchFamily="18" charset="-128"/>
              </a:rPr>
              <a:t>の承認によるアジア初の国際園芸博覧会であった。）</a:t>
            </a: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➢我が国</a:t>
            </a:r>
            <a:r>
              <a:rPr kumimoji="1" lang="ja-JP" altLang="en-US" sz="1400" dirty="0">
                <a:latin typeface="UD デジタル 教科書体 NK-R" panose="02020400000000000000" pitchFamily="18" charset="-128"/>
                <a:ea typeface="UD デジタル 教科書体 NK-R" panose="02020400000000000000" pitchFamily="18" charset="-128"/>
              </a:rPr>
              <a:t>の園芸や造園技術の向上及び関連産業の活性化に寄与（立体花壇、花桟敷、フラワーバスケットによる栽培方式、維持管理や関連資機材の開発等</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171</a:t>
            </a:r>
          </a:p>
        </p:txBody>
      </p:sp>
      <p:pic>
        <p:nvPicPr>
          <p:cNvPr id="4" name="図 3"/>
          <p:cNvPicPr>
            <a:picLocks noChangeAspect="1"/>
          </p:cNvPicPr>
          <p:nvPr/>
        </p:nvPicPr>
        <p:blipFill>
          <a:blip r:embed="rId2"/>
          <a:stretch>
            <a:fillRect/>
          </a:stretch>
        </p:blipFill>
        <p:spPr>
          <a:xfrm>
            <a:off x="4971881" y="2094857"/>
            <a:ext cx="4511040" cy="4549140"/>
          </a:xfrm>
          <a:prstGeom prst="rect">
            <a:avLst/>
          </a:prstGeom>
        </p:spPr>
      </p:pic>
    </p:spTree>
    <p:extLst>
      <p:ext uri="{BB962C8B-B14F-4D97-AF65-F5344CB8AC3E}">
        <p14:creationId xmlns:p14="http://schemas.microsoft.com/office/powerpoint/2010/main" val="132422350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５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a:t>
            </a:r>
            <a:r>
              <a:rPr lang="ja-JP" altLang="en-US" sz="1800" dirty="0">
                <a:solidFill>
                  <a:schemeClr val="bg1"/>
                </a:solidFill>
                <a:latin typeface="Meiryo UI" panose="020B0604030504040204" pitchFamily="50" charset="-128"/>
                <a:ea typeface="Meiryo UI" panose="020B0604030504040204" pitchFamily="50" charset="-128"/>
              </a:rPr>
              <a:t>３</a:t>
            </a:r>
            <a:r>
              <a:rPr lang="ja-JP" altLang="en-US" sz="1800" dirty="0" smtClean="0">
                <a:solidFill>
                  <a:schemeClr val="bg1"/>
                </a:solidFill>
                <a:latin typeface="Meiryo UI" panose="020B0604030504040204" pitchFamily="50" charset="-128"/>
                <a:ea typeface="Meiryo UI" panose="020B0604030504040204" pitchFamily="50" charset="-128"/>
              </a:rPr>
              <a:t>）</a:t>
            </a:r>
            <a:r>
              <a:rPr lang="en-US" altLang="ja-JP" sz="1800" dirty="0" smtClean="0">
                <a:solidFill>
                  <a:schemeClr val="bg1"/>
                </a:solidFill>
                <a:latin typeface="Meiryo UI" panose="020B0604030504040204" pitchFamily="50" charset="-128"/>
                <a:ea typeface="Meiryo UI" panose="020B0604030504040204" pitchFamily="50" charset="-128"/>
              </a:rPr>
              <a:t>1990</a:t>
            </a:r>
            <a:r>
              <a:rPr lang="ja-JP" altLang="en-US" sz="1800" dirty="0" smtClean="0">
                <a:solidFill>
                  <a:schemeClr val="bg1"/>
                </a:solidFill>
                <a:latin typeface="Meiryo UI" panose="020B0604030504040204" pitchFamily="50" charset="-128"/>
                <a:ea typeface="Meiryo UI" panose="020B0604030504040204" pitchFamily="50" charset="-128"/>
              </a:rPr>
              <a:t>年国際花と緑の博覧会</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83717" y="573736"/>
            <a:ext cx="9538566" cy="6055504"/>
          </a:xfrm>
          <a:prstGeom prst="rect">
            <a:avLst/>
          </a:prstGeom>
          <a:noFill/>
          <a:ln>
            <a:noFill/>
            <a:prstDash val="dash"/>
          </a:ln>
        </p:spPr>
        <p:txBody>
          <a:bodyPr wrap="square" rtlCol="0">
            <a:spAutoFit/>
          </a:bodyPr>
          <a:lstStyle/>
          <a:p>
            <a:pPr>
              <a:lnSpc>
                <a:spcPts val="1500"/>
              </a:lnSpc>
            </a:pPr>
            <a:r>
              <a:rPr kumimoji="1" lang="ja-JP" altLang="en-US" sz="1200" b="1" dirty="0" smtClean="0">
                <a:latin typeface="Meiryo UI" panose="020B0604030504040204" pitchFamily="50" charset="-128"/>
                <a:ea typeface="Meiryo UI" panose="020B0604030504040204" pitchFamily="50" charset="-128"/>
              </a:rPr>
              <a:t>◆開催</a:t>
            </a:r>
            <a:r>
              <a:rPr kumimoji="1" lang="ja-JP" altLang="en-US" sz="1200" b="1" dirty="0">
                <a:latin typeface="Meiryo UI" panose="020B0604030504040204" pitchFamily="50" charset="-128"/>
                <a:ea typeface="Meiryo UI" panose="020B0604030504040204" pitchFamily="50" charset="-128"/>
              </a:rPr>
              <a:t>経緯</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1984</a:t>
            </a:r>
            <a:r>
              <a:rPr kumimoji="1" lang="ja-JP" altLang="en-US" sz="1200" dirty="0" smtClean="0">
                <a:latin typeface="Meiryo UI" panose="020B0604030504040204" pitchFamily="50" charset="-128"/>
                <a:ea typeface="Meiryo UI" panose="020B0604030504040204" pitchFamily="50" charset="-128"/>
              </a:rPr>
              <a:t>年、国において「緑の３倍増構想」が掲げられ、</a:t>
            </a:r>
            <a:r>
              <a:rPr kumimoji="1" lang="en-US" altLang="ja-JP" sz="1200" dirty="0" smtClean="0">
                <a:latin typeface="Meiryo UI" panose="020B0604030504040204" pitchFamily="50" charset="-128"/>
                <a:ea typeface="Meiryo UI" panose="020B0604030504040204" pitchFamily="50" charset="-128"/>
              </a:rPr>
              <a:t>21</a:t>
            </a:r>
            <a:r>
              <a:rPr kumimoji="1" lang="ja-JP" altLang="en-US" sz="1200" dirty="0" smtClean="0">
                <a:latin typeface="Meiryo UI" panose="020B0604030504040204" pitchFamily="50" charset="-128"/>
                <a:ea typeface="Meiryo UI" panose="020B0604030504040204" pitchFamily="50" charset="-128"/>
              </a:rPr>
              <a:t>世紀初頭までに、欧米諸国並の緑の水準を確保をめざして、各都市における樹木本数が２</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３倍になることを目標とする「緑化の推進についてー</a:t>
            </a:r>
            <a:r>
              <a:rPr kumimoji="1" lang="en-US" altLang="ja-JP" sz="1200" dirty="0" smtClean="0">
                <a:latin typeface="Meiryo UI" panose="020B0604030504040204" pitchFamily="50" charset="-128"/>
                <a:ea typeface="Meiryo UI" panose="020B0604030504040204" pitchFamily="50" charset="-128"/>
              </a:rPr>
              <a:t>21</a:t>
            </a:r>
            <a:r>
              <a:rPr kumimoji="1" lang="ja-JP" altLang="en-US" sz="1200" dirty="0" smtClean="0">
                <a:latin typeface="Meiryo UI" panose="020B0604030504040204" pitchFamily="50" charset="-128"/>
                <a:ea typeface="Meiryo UI" panose="020B0604030504040204" pitchFamily="50" charset="-128"/>
              </a:rPr>
              <a:t>世紀緑の文化形成をめざしてー」が策定された。</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・その中には、緑の国際協調の一環として</a:t>
            </a:r>
            <a:r>
              <a:rPr kumimoji="1" lang="en-US" altLang="ja-JP" sz="1200" dirty="0" smtClean="0">
                <a:latin typeface="Meiryo UI" panose="020B0604030504040204" pitchFamily="50" charset="-128"/>
                <a:ea typeface="Meiryo UI" panose="020B0604030504040204" pitchFamily="50" charset="-128"/>
              </a:rPr>
              <a:t>1990</a:t>
            </a:r>
            <a:r>
              <a:rPr kumimoji="1" lang="ja-JP" altLang="en-US" sz="1200" dirty="0" smtClean="0">
                <a:latin typeface="Meiryo UI" panose="020B0604030504040204" pitchFamily="50" charset="-128"/>
                <a:ea typeface="Meiryo UI" panose="020B0604030504040204" pitchFamily="50" charset="-128"/>
              </a:rPr>
              <a:t>年日本において国際花と緑の博覧会を開催すべく、その構想を早期に立案することが掲げられた。</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国際花と緑の博覧会の会場については、その構想発表以来、大阪市を含め全国各地より誘致の運動が行われたが、大阪市が「花の博覧会」として全国都市緑化フェアの開催準備を進めていたこと、「鶴見緑地」が博覧会を開催する規模としても適切であったこと、花や緑が一般的に少ないと言われる大阪においてこそ開催の意義も高まることなどが考慮され、大阪において開催されることとなった。</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endParaRPr kumimoji="1" lang="ja-JP" altLang="en-US"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smtClean="0">
                <a:latin typeface="Meiryo UI" panose="020B0604030504040204" pitchFamily="50" charset="-128"/>
                <a:ea typeface="Meiryo UI" panose="020B0604030504040204" pitchFamily="50" charset="-128"/>
              </a:rPr>
              <a:t>◆開催</a:t>
            </a:r>
            <a:r>
              <a:rPr kumimoji="1" lang="ja-JP" altLang="en-US" sz="1200" b="1" dirty="0">
                <a:latin typeface="Meiryo UI" panose="020B0604030504040204" pitchFamily="50" charset="-128"/>
                <a:ea typeface="Meiryo UI" panose="020B0604030504040204" pitchFamily="50" charset="-128"/>
              </a:rPr>
              <a:t>意義</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目的</a:t>
            </a:r>
            <a:r>
              <a:rPr kumimoji="1" lang="en-US" altLang="ja-JP" sz="1200" b="1" dirty="0">
                <a:latin typeface="Meiryo UI" panose="020B0604030504040204" pitchFamily="50" charset="-128"/>
                <a:ea typeface="Meiryo UI" panose="020B0604030504040204" pitchFamily="50" charset="-128"/>
              </a:rPr>
              <a:t>】</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21</a:t>
            </a:r>
            <a:r>
              <a:rPr kumimoji="1" lang="ja-JP" altLang="en-US" sz="1200" dirty="0" smtClean="0">
                <a:latin typeface="Meiryo UI" panose="020B0604030504040204" pitchFamily="50" charset="-128"/>
                <a:ea typeface="Meiryo UI" panose="020B0604030504040204" pitchFamily="50" charset="-128"/>
              </a:rPr>
              <a:t>世紀を平和と繁栄に満ちた豊かでうるおいのある世界とするためには、</a:t>
            </a:r>
            <a:r>
              <a:rPr kumimoji="1" lang="en-US" altLang="ja-JP" sz="1200" dirty="0" smtClean="0">
                <a:latin typeface="Meiryo UI" panose="020B0604030504040204" pitchFamily="50" charset="-128"/>
                <a:ea typeface="Meiryo UI" panose="020B0604030504040204" pitchFamily="50" charset="-128"/>
              </a:rPr>
              <a:t>21</a:t>
            </a:r>
            <a:r>
              <a:rPr kumimoji="1" lang="ja-JP" altLang="en-US" sz="1200" dirty="0" smtClean="0">
                <a:latin typeface="Meiryo UI" panose="020B0604030504040204" pitchFamily="50" charset="-128"/>
                <a:ea typeface="Meiryo UI" panose="020B0604030504040204" pitchFamily="50" charset="-128"/>
              </a:rPr>
              <a:t>世紀に向けての発想の転換、柔軟な思考、ハードよりもソフトという人間一人ひとりの意識や価値観の改革が必須。</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・本博覧会は、そのヒントを求めるべく、人類誕生のはるか以前の太古の古から地球上に姿を現し、物言わず力強く生きてきた植物とそれを育んできた</a:t>
            </a:r>
            <a:r>
              <a:rPr kumimoji="1" lang="ja-JP" altLang="en-US" sz="1200" b="1" dirty="0" smtClean="0">
                <a:latin typeface="Meiryo UI" panose="020B0604030504040204" pitchFamily="50" charset="-128"/>
                <a:ea typeface="Meiryo UI" panose="020B0604030504040204" pitchFamily="50" charset="-128"/>
              </a:rPr>
              <a:t>大自然の偉大さ、奥深さに改めて敬意を表し、これを様々な角度から学び、見つめなおすとともに、自然と人間の調和のある発展をめざすことを命題</a:t>
            </a:r>
            <a:r>
              <a:rPr kumimoji="1" lang="ja-JP" altLang="en-US" sz="1200" dirty="0" smtClean="0">
                <a:latin typeface="Meiryo UI" panose="020B0604030504040204" pitchFamily="50" charset="-128"/>
                <a:ea typeface="Meiryo UI" panose="020B0604030504040204" pitchFamily="50" charset="-128"/>
              </a:rPr>
              <a:t>としたもの。</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ja-JP" altLang="en-US" sz="1200"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万博の理念</a:t>
            </a:r>
            <a:r>
              <a:rPr kumimoji="1" lang="en-US" altLang="ja-JP" sz="1200" b="1" dirty="0">
                <a:latin typeface="Meiryo UI" panose="020B0604030504040204" pitchFamily="50" charset="-128"/>
                <a:ea typeface="Meiryo UI" panose="020B0604030504040204" pitchFamily="50" charset="-128"/>
              </a:rPr>
              <a:t>】</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21</a:t>
            </a:r>
            <a:r>
              <a:rPr kumimoji="1" lang="ja-JP" altLang="en-US" sz="1200" dirty="0" smtClean="0">
                <a:latin typeface="Meiryo UI" panose="020B0604030504040204" pitchFamily="50" charset="-128"/>
                <a:ea typeface="Meiryo UI" panose="020B0604030504040204" pitchFamily="50" charset="-128"/>
              </a:rPr>
              <a:t>世紀を目前にして、世界文明が大きく変わろうとしている今日、花と緑を身近なものとする技術、園芸と、それにつながる生命科学は画期的な意味を持ち始めた。</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・世界の産業先進国のひとつであり、現代人類の課題を典型的に負っている日本は、自国の伝統文化と、世界の態様な庭園、園芸観の遺産を踏まえながら、今回の博覧会で大胆な実験をも試みて、</a:t>
            </a:r>
            <a:r>
              <a:rPr kumimoji="1" lang="en-US" altLang="ja-JP" sz="1200" dirty="0" smtClean="0">
                <a:latin typeface="Meiryo UI" panose="020B0604030504040204" pitchFamily="50" charset="-128"/>
                <a:ea typeface="Meiryo UI" panose="020B0604030504040204" pitchFamily="50" charset="-128"/>
              </a:rPr>
              <a:t>21</a:t>
            </a:r>
            <a:r>
              <a:rPr kumimoji="1" lang="ja-JP" altLang="en-US" sz="1200" dirty="0" smtClean="0">
                <a:latin typeface="Meiryo UI" panose="020B0604030504040204" pitchFamily="50" charset="-128"/>
                <a:ea typeface="Meiryo UI" panose="020B0604030504040204" pitchFamily="50" charset="-128"/>
              </a:rPr>
              <a:t>世紀の地球社会の平和と繁栄に貢献。</a:t>
            </a:r>
            <a:endParaRPr kumimoji="1" lang="ja-JP" altLang="en-US" sz="1200"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◆主な開催効果</a:t>
            </a: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・第一</a:t>
            </a:r>
            <a:r>
              <a:rPr kumimoji="1" lang="ja-JP" altLang="en-US" sz="1200" dirty="0" smtClean="0">
                <a:latin typeface="Meiryo UI" panose="020B0604030504040204" pitchFamily="50" charset="-128"/>
                <a:ea typeface="Meiryo UI" panose="020B0604030504040204" pitchFamily="50" charset="-128"/>
              </a:rPr>
              <a:t>に、人々に人間生活における</a:t>
            </a:r>
            <a:r>
              <a:rPr kumimoji="1" lang="ja-JP" altLang="en-US" sz="1200" b="1" dirty="0" smtClean="0">
                <a:latin typeface="Meiryo UI" panose="020B0604030504040204" pitchFamily="50" charset="-128"/>
                <a:ea typeface="Meiryo UI" panose="020B0604030504040204" pitchFamily="50" charset="-128"/>
              </a:rPr>
              <a:t>花と緑の重要性についての確認を深める絶好の機会</a:t>
            </a:r>
            <a:r>
              <a:rPr kumimoji="1" lang="ja-JP" altLang="en-US" sz="1200" dirty="0" smtClean="0">
                <a:latin typeface="Meiryo UI" panose="020B0604030504040204" pitchFamily="50" charset="-128"/>
                <a:ea typeface="Meiryo UI" panose="020B0604030504040204" pitchFamily="50" charset="-128"/>
              </a:rPr>
              <a:t>を提供した。人々に花と緑の美しさやすばらしさを肌で感じ、新たな知見を得る機会を提供して、</a:t>
            </a:r>
            <a:r>
              <a:rPr kumimoji="1" lang="ja-JP" altLang="en-US" sz="1200" b="1" dirty="0" smtClean="0">
                <a:latin typeface="Meiryo UI" panose="020B0604030504040204" pitchFamily="50" charset="-128"/>
                <a:ea typeface="Meiryo UI" panose="020B0604030504040204" pitchFamily="50" charset="-128"/>
              </a:rPr>
              <a:t>自然の尊さを訴え、自然と人間の共生のあり方を問いかけた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第二</a:t>
            </a:r>
            <a:r>
              <a:rPr kumimoji="1" lang="ja-JP" altLang="en-US" sz="1200" dirty="0" smtClean="0">
                <a:latin typeface="Meiryo UI" panose="020B0604030504040204" pitchFamily="50" charset="-128"/>
                <a:ea typeface="Meiryo UI" panose="020B0604030504040204" pitchFamily="50" charset="-128"/>
              </a:rPr>
              <a:t>に、花と緑を通じて</a:t>
            </a:r>
            <a:r>
              <a:rPr kumimoji="1" lang="ja-JP" altLang="en-US" sz="1200" b="1" dirty="0" smtClean="0">
                <a:latin typeface="Meiryo UI" panose="020B0604030504040204" pitchFamily="50" charset="-128"/>
                <a:ea typeface="Meiryo UI" panose="020B0604030504040204" pitchFamily="50" charset="-128"/>
              </a:rPr>
              <a:t>国際親善及び園芸分野の国際交流に大きく寄与</a:t>
            </a:r>
            <a:r>
              <a:rPr kumimoji="1" lang="ja-JP" altLang="en-US" sz="1200" dirty="0" smtClean="0">
                <a:latin typeface="Meiryo UI" panose="020B0604030504040204" pitchFamily="50" charset="-128"/>
                <a:ea typeface="Meiryo UI" panose="020B0604030504040204" pitchFamily="50" charset="-128"/>
              </a:rPr>
              <a:t>した。国際花と緑の博覧会は、国際園芸家協会（</a:t>
            </a:r>
            <a:r>
              <a:rPr kumimoji="1" lang="en-US" altLang="ja-JP" sz="1200" dirty="0" smtClean="0">
                <a:latin typeface="Meiryo UI" panose="020B0604030504040204" pitchFamily="50" charset="-128"/>
                <a:ea typeface="Meiryo UI" panose="020B0604030504040204" pitchFamily="50" charset="-128"/>
              </a:rPr>
              <a:t>AIPH</a:t>
            </a:r>
            <a:r>
              <a:rPr kumimoji="1" lang="ja-JP" altLang="en-US" sz="1200" dirty="0" smtClean="0">
                <a:latin typeface="Meiryo UI" panose="020B0604030504040204" pitchFamily="50" charset="-128"/>
                <a:ea typeface="Meiryo UI" panose="020B0604030504040204" pitchFamily="50" charset="-128"/>
              </a:rPr>
              <a:t>）の承認による国際園芸博覧会であり、特にアジアで初めての国際園芸博覧会であったということもあり、我が国を含むアジア諸国と西欧諸国の園芸や造園家が集い、相互に新たな園芸産品や造園技術について理解を深める絶好の機会を提供しており、将来の園芸や造園分野の技術交流、経済交流の促進に大きく公園することが期待。</a:t>
            </a:r>
            <a:endParaRPr kumimoji="1" lang="en-US" altLang="ja-JP" sz="1200" dirty="0" smtClean="0">
              <a:latin typeface="Meiryo UI" panose="020B0604030504040204" pitchFamily="50" charset="-128"/>
              <a:ea typeface="Meiryo UI" panose="020B0604030504040204" pitchFamily="50" charset="-128"/>
            </a:endParaRPr>
          </a:p>
          <a:p>
            <a:pPr marL="174625" indent="-1746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第三</a:t>
            </a:r>
            <a:r>
              <a:rPr kumimoji="1" lang="ja-JP" altLang="en-US" sz="1200" dirty="0" smtClean="0">
                <a:latin typeface="Meiryo UI" panose="020B0604030504040204" pitchFamily="50" charset="-128"/>
                <a:ea typeface="Meiryo UI" panose="020B0604030504040204" pitchFamily="50" charset="-128"/>
              </a:rPr>
              <a:t>に、我が国の</a:t>
            </a:r>
            <a:r>
              <a:rPr kumimoji="1" lang="ja-JP" altLang="en-US" sz="1200" b="1" dirty="0" smtClean="0">
                <a:latin typeface="Meiryo UI" panose="020B0604030504040204" pitchFamily="50" charset="-128"/>
                <a:ea typeface="Meiryo UI" panose="020B0604030504040204" pitchFamily="50" charset="-128"/>
              </a:rPr>
              <a:t>園芸や造園技術の向上及び関連産業の活性化に寄与</a:t>
            </a:r>
            <a:r>
              <a:rPr kumimoji="1" lang="ja-JP" altLang="en-US" sz="1200" dirty="0" smtClean="0">
                <a:latin typeface="Meiryo UI" panose="020B0604030504040204" pitchFamily="50" charset="-128"/>
                <a:ea typeface="Meiryo UI" panose="020B0604030504040204" pitchFamily="50" charset="-128"/>
              </a:rPr>
              <a:t>。例えば、都市部において、花と緑をより身近なものとするための立体花壇、花屏風、花桟敷、維持管理や関連資機材の開発など、様々な工夫がなされ博覧会の場に活用された。</a:t>
            </a:r>
            <a:endParaRPr kumimoji="1" lang="en-US" altLang="ja-JP" sz="1200" dirty="0" smtClean="0">
              <a:latin typeface="Meiryo UI" panose="020B0604030504040204" pitchFamily="50" charset="-128"/>
              <a:ea typeface="Meiryo UI" panose="020B0604030504040204" pitchFamily="50" charset="-128"/>
            </a:endParaRPr>
          </a:p>
        </p:txBody>
      </p:sp>
      <p:sp>
        <p:nvSpPr>
          <p:cNvPr id="6" name="正方形/長方形 5"/>
          <p:cNvSpPr/>
          <p:nvPr/>
        </p:nvSpPr>
        <p:spPr>
          <a:xfrm>
            <a:off x="183717" y="6532108"/>
            <a:ext cx="3918048" cy="262059"/>
          </a:xfrm>
          <a:prstGeom prst="rect">
            <a:avLst/>
          </a:prstGeom>
        </p:spPr>
        <p:txBody>
          <a:bodyPr wrap="square">
            <a:spAutoFit/>
          </a:bodyPr>
          <a:lstStyle/>
          <a:p>
            <a:pPr>
              <a:lnSpc>
                <a:spcPts val="1500"/>
              </a:lnSpc>
            </a:pPr>
            <a:r>
              <a:rPr kumimoji="1" lang="ja-JP" altLang="en-US" sz="1000" dirty="0">
                <a:latin typeface="Meiryo UI" panose="020B0604030504040204" pitchFamily="50" charset="-128"/>
                <a:ea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：「国際花と緑の博覧会政府公式記録」</a:t>
            </a:r>
            <a:endParaRPr kumimoji="1" lang="ja-JP" altLang="en-US" sz="1000" dirty="0">
              <a:latin typeface="Meiryo UI" panose="020B0604030504040204" pitchFamily="50" charset="-128"/>
              <a:ea typeface="Meiryo UI" panose="020B0604030504040204"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172</a:t>
            </a:r>
          </a:p>
        </p:txBody>
      </p:sp>
    </p:spTree>
    <p:extLst>
      <p:ext uri="{BB962C8B-B14F-4D97-AF65-F5344CB8AC3E}">
        <p14:creationId xmlns:p14="http://schemas.microsoft.com/office/powerpoint/2010/main" val="252309515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627892072"/>
              </p:ext>
            </p:extLst>
          </p:nvPr>
        </p:nvGraphicFramePr>
        <p:xfrm>
          <a:off x="106455" y="1741888"/>
          <a:ext cx="9667316" cy="4854501"/>
        </p:xfrm>
        <a:graphic>
          <a:graphicData uri="http://schemas.openxmlformats.org/drawingml/2006/table">
            <a:tbl>
              <a:tblPr firstRow="1" bandRow="1">
                <a:tableStyleId>{5C22544A-7EE6-4342-B048-85BDC9FD1C3A}</a:tableStyleId>
              </a:tblPr>
              <a:tblGrid>
                <a:gridCol w="9667316">
                  <a:extLst>
                    <a:ext uri="{9D8B030D-6E8A-4147-A177-3AD203B41FA5}">
                      <a16:colId xmlns:a16="http://schemas.microsoft.com/office/drawing/2014/main" val="3654486749"/>
                    </a:ext>
                  </a:extLst>
                </a:gridCol>
              </a:tblGrid>
              <a:tr h="281873">
                <a:tc>
                  <a:txBody>
                    <a:bodyPr/>
                    <a:lstStyle/>
                    <a:p>
                      <a:pPr algn="ctr"/>
                      <a:r>
                        <a:rPr kumimoji="1" lang="en-US" altLang="ja-JP" sz="1200" dirty="0" smtClean="0">
                          <a:latin typeface="Meiryo UI" panose="020B0604030504040204" pitchFamily="50" charset="-128"/>
                          <a:ea typeface="Meiryo UI" panose="020B0604030504040204" pitchFamily="50" charset="-128"/>
                        </a:rPr>
                        <a:t>2000</a:t>
                      </a:r>
                      <a:r>
                        <a:rPr kumimoji="1" lang="ja-JP" altLang="en-US" sz="1200" dirty="0" smtClean="0">
                          <a:latin typeface="Meiryo UI" panose="020B0604030504040204" pitchFamily="50" charset="-128"/>
                          <a:ea typeface="Meiryo UI" panose="020B0604030504040204" pitchFamily="50" charset="-128"/>
                        </a:rPr>
                        <a:t>年ハノバー国際博覧会（</a:t>
                      </a:r>
                      <a:r>
                        <a:rPr kumimoji="1" lang="en-US" altLang="ja-JP" sz="1200" dirty="0" smtClean="0">
                          <a:latin typeface="Meiryo UI" panose="020B0604030504040204" pitchFamily="50" charset="-128"/>
                          <a:ea typeface="Meiryo UI" panose="020B0604030504040204" pitchFamily="50" charset="-128"/>
                        </a:rPr>
                        <a:t>2000.6.1</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10.31</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032947"/>
                  </a:ext>
                </a:extLst>
              </a:tr>
              <a:tr h="4572628">
                <a:tc>
                  <a:txBody>
                    <a:bodyPr/>
                    <a:lstStyle/>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ja-JP" altLang="en-US" sz="1050" b="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533143"/>
                  </a:ext>
                </a:extLst>
              </a:tr>
            </a:tbl>
          </a:graphicData>
        </a:graphic>
      </p:graphicFrame>
      <p:sp>
        <p:nvSpPr>
          <p:cNvPr id="8" name="正方形/長方形 7"/>
          <p:cNvSpPr/>
          <p:nvPr/>
        </p:nvSpPr>
        <p:spPr>
          <a:xfrm>
            <a:off x="298593" y="2551808"/>
            <a:ext cx="4636478" cy="1579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latin typeface="Meiryo UI" panose="020B0604030504040204" pitchFamily="50" charset="-128"/>
                <a:ea typeface="Meiryo UI" panose="020B0604030504040204" pitchFamily="50" charset="-128"/>
              </a:rPr>
              <a:t>○テーマ</a:t>
            </a:r>
            <a:r>
              <a:rPr lang="ja-JP" altLang="en-US" sz="1200" dirty="0" smtClean="0">
                <a:solidFill>
                  <a:schemeClr val="tx1"/>
                </a:solidFill>
                <a:latin typeface="Meiryo UI" panose="020B0604030504040204" pitchFamily="50" charset="-128"/>
                <a:ea typeface="Meiryo UI" panose="020B0604030504040204" pitchFamily="50" charset="-128"/>
              </a:rPr>
              <a:t>：人間、自然、技術</a:t>
            </a:r>
            <a:r>
              <a:rPr lang="ja-JP" altLang="en-US" sz="1200" dirty="0" err="1" smtClean="0">
                <a:solidFill>
                  <a:schemeClr val="tx1"/>
                </a:solidFill>
                <a:latin typeface="Meiryo UI" panose="020B0604030504040204" pitchFamily="50" charset="-128"/>
                <a:ea typeface="Meiryo UI" panose="020B0604030504040204" pitchFamily="50" charset="-128"/>
              </a:rPr>
              <a:t>ー</a:t>
            </a:r>
            <a:r>
              <a:rPr lang="ja-JP" altLang="en-US" sz="1200" dirty="0" smtClean="0">
                <a:solidFill>
                  <a:schemeClr val="tx1"/>
                </a:solidFill>
                <a:latin typeface="Meiryo UI" panose="020B0604030504040204" pitchFamily="50" charset="-128"/>
                <a:ea typeface="Meiryo UI" panose="020B0604030504040204" pitchFamily="50" charset="-128"/>
              </a:rPr>
              <a:t>新たな世界の幕開け</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Mensch, </a:t>
            </a:r>
            <a:r>
              <a:rPr lang="en-US" altLang="ja-JP" sz="1200" dirty="0" err="1">
                <a:solidFill>
                  <a:schemeClr val="tx1"/>
                </a:solidFill>
                <a:latin typeface="Meiryo UI" panose="020B0604030504040204" pitchFamily="50" charset="-128"/>
                <a:ea typeface="Meiryo UI" panose="020B0604030504040204" pitchFamily="50" charset="-128"/>
              </a:rPr>
              <a:t>Natur</a:t>
            </a:r>
            <a:r>
              <a:rPr lang="en-US" altLang="ja-JP" sz="1200" dirty="0">
                <a:solidFill>
                  <a:schemeClr val="tx1"/>
                </a:solidFill>
                <a:latin typeface="Meiryo UI" panose="020B0604030504040204" pitchFamily="50" charset="-128"/>
                <a:ea typeface="Meiryo UI" panose="020B0604030504040204" pitchFamily="50" charset="-128"/>
              </a:rPr>
              <a:t> und </a:t>
            </a:r>
            <a:r>
              <a:rPr lang="en-US" altLang="ja-JP" sz="1200" dirty="0" err="1">
                <a:solidFill>
                  <a:schemeClr val="tx1"/>
                </a:solidFill>
                <a:latin typeface="Meiryo UI" panose="020B0604030504040204" pitchFamily="50" charset="-128"/>
                <a:ea typeface="Meiryo UI" panose="020B0604030504040204" pitchFamily="50" charset="-128"/>
              </a:rPr>
              <a:t>Technik</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rPr>
              <a:t>○来場者数</a:t>
            </a:r>
            <a:r>
              <a:rPr lang="ja-JP" altLang="en-US" sz="1200" dirty="0" smtClean="0">
                <a:solidFill>
                  <a:schemeClr val="tx1"/>
                </a:solidFill>
                <a:latin typeface="Meiryo UI" panose="020B0604030504040204" pitchFamily="50" charset="-128"/>
                <a:ea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rPr>
              <a:t>1810</a:t>
            </a:r>
            <a:r>
              <a:rPr lang="ja-JP" altLang="en-US" sz="1200" dirty="0" smtClean="0">
                <a:solidFill>
                  <a:schemeClr val="tx1"/>
                </a:solidFill>
                <a:latin typeface="Meiryo UI" panose="020B0604030504040204" pitchFamily="50" charset="-128"/>
                <a:ea typeface="Meiryo UI" panose="020B0604030504040204" pitchFamily="50" charset="-128"/>
              </a:rPr>
              <a:t>万人（目標</a:t>
            </a:r>
            <a:r>
              <a:rPr lang="en-US" altLang="ja-JP" sz="1200" dirty="0" smtClean="0">
                <a:solidFill>
                  <a:schemeClr val="tx1"/>
                </a:solidFill>
                <a:latin typeface="Meiryo UI" panose="020B0604030504040204" pitchFamily="50" charset="-128"/>
                <a:ea typeface="Meiryo UI" panose="020B0604030504040204" pitchFamily="50" charset="-128"/>
              </a:rPr>
              <a:t>4000</a:t>
            </a:r>
            <a:r>
              <a:rPr lang="ja-JP" altLang="en-US" sz="1200" dirty="0" smtClean="0">
                <a:solidFill>
                  <a:schemeClr val="tx1"/>
                </a:solidFill>
                <a:latin typeface="Meiryo UI" panose="020B0604030504040204" pitchFamily="50" charset="-128"/>
                <a:ea typeface="Meiryo UI" panose="020B0604030504040204" pitchFamily="50" charset="-128"/>
              </a:rPr>
              <a:t>万人）</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※1200</a:t>
            </a:r>
            <a:r>
              <a:rPr lang="ja-JP" altLang="en-US" sz="1200" dirty="0">
                <a:solidFill>
                  <a:schemeClr val="tx1"/>
                </a:solidFill>
                <a:latin typeface="Meiryo UI" panose="020B0604030504040204" pitchFamily="50" charset="-128"/>
                <a:ea typeface="Meiryo UI" panose="020B0604030504040204" pitchFamily="50" charset="-128"/>
              </a:rPr>
              <a:t>億</a:t>
            </a:r>
            <a:r>
              <a:rPr lang="ja-JP" altLang="en-US" sz="1200" dirty="0" smtClean="0">
                <a:solidFill>
                  <a:schemeClr val="tx1"/>
                </a:solidFill>
                <a:latin typeface="Meiryo UI" panose="020B0604030504040204" pitchFamily="50" charset="-128"/>
                <a:ea typeface="Meiryo UI" panose="020B0604030504040204" pitchFamily="50" charset="-128"/>
              </a:rPr>
              <a:t>円の赤字</a:t>
            </a:r>
            <a:r>
              <a:rPr lang="ja-JP" altLang="en-US" sz="1200" dirty="0">
                <a:solidFill>
                  <a:schemeClr val="tx1"/>
                </a:solidFill>
                <a:latin typeface="Meiryo UI" panose="020B0604030504040204" pitchFamily="50" charset="-128"/>
                <a:ea typeface="Meiryo UI" panose="020B0604030504040204" pitchFamily="50" charset="-128"/>
              </a:rPr>
              <a:t>　　</a:t>
            </a:r>
          </a:p>
          <a:p>
            <a:r>
              <a:rPr lang="ja-JP" altLang="en-US" sz="1200" b="1" dirty="0">
                <a:solidFill>
                  <a:schemeClr val="tx1"/>
                </a:solidFill>
                <a:latin typeface="Meiryo UI" panose="020B0604030504040204" pitchFamily="50" charset="-128"/>
                <a:ea typeface="Meiryo UI" panose="020B0604030504040204" pitchFamily="50" charset="-128"/>
              </a:rPr>
              <a:t>○経済</a:t>
            </a:r>
            <a:r>
              <a:rPr lang="ja-JP" altLang="en-US" sz="1200" b="1" dirty="0" smtClean="0">
                <a:solidFill>
                  <a:schemeClr val="tx1"/>
                </a:solidFill>
                <a:latin typeface="Meiryo UI" panose="020B0604030504040204" pitchFamily="50" charset="-128"/>
                <a:ea typeface="Meiryo UI" panose="020B0604030504040204" pitchFamily="50" charset="-128"/>
              </a:rPr>
              <a:t>効果</a:t>
            </a:r>
            <a:r>
              <a:rPr lang="ja-JP" altLang="en-US" sz="1200" dirty="0" smtClean="0">
                <a:solidFill>
                  <a:schemeClr val="tx1"/>
                </a:solidFill>
                <a:latin typeface="Meiryo UI" panose="020B0604030504040204" pitchFamily="50" charset="-128"/>
                <a:ea typeface="Meiryo UI" panose="020B0604030504040204" pitchFamily="50" charset="-128"/>
              </a:rPr>
              <a:t>：第１次インパクト　</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75</a:t>
            </a:r>
            <a:r>
              <a:rPr lang="ja-JP" altLang="en-US" sz="1200" dirty="0" smtClean="0">
                <a:solidFill>
                  <a:schemeClr val="tx1"/>
                </a:solidFill>
                <a:latin typeface="Meiryo UI" panose="020B0604030504040204" pitchFamily="50" charset="-128"/>
                <a:ea typeface="Meiryo UI" panose="020B0604030504040204" pitchFamily="50" charset="-128"/>
              </a:rPr>
              <a:t>億</a:t>
            </a:r>
            <a:r>
              <a:rPr lang="en-US" altLang="ja-JP" sz="1200" dirty="0" smtClean="0">
                <a:solidFill>
                  <a:schemeClr val="tx1"/>
                </a:solidFill>
                <a:latin typeface="Meiryo UI" panose="020B0604030504040204" pitchFamily="50" charset="-128"/>
                <a:ea typeface="Meiryo UI" panose="020B0604030504040204" pitchFamily="50" charset="-128"/>
              </a:rPr>
              <a:t>5000</a:t>
            </a:r>
            <a:r>
              <a:rPr lang="ja-JP" altLang="en-US" sz="1200" dirty="0" smtClean="0">
                <a:solidFill>
                  <a:schemeClr val="tx1"/>
                </a:solidFill>
                <a:latin typeface="Meiryo UI" panose="020B0604030504040204" pitchFamily="50" charset="-128"/>
                <a:ea typeface="Meiryo UI" panose="020B0604030504040204" pitchFamily="50" charset="-128"/>
              </a:rPr>
              <a:t>万マルク</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価値創造　</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83</a:t>
            </a:r>
            <a:r>
              <a:rPr lang="ja-JP" altLang="en-US" sz="1200" dirty="0" smtClean="0">
                <a:solidFill>
                  <a:schemeClr val="tx1"/>
                </a:solidFill>
                <a:latin typeface="Meiryo UI" panose="020B0604030504040204" pitchFamily="50" charset="-128"/>
                <a:ea typeface="Meiryo UI" panose="020B0604030504040204" pitchFamily="50" charset="-128"/>
              </a:rPr>
              <a:t>億</a:t>
            </a:r>
            <a:r>
              <a:rPr lang="en-US" altLang="ja-JP" sz="1200" dirty="0" smtClean="0">
                <a:solidFill>
                  <a:schemeClr val="tx1"/>
                </a:solidFill>
                <a:latin typeface="Meiryo UI" panose="020B0604030504040204" pitchFamily="50" charset="-128"/>
                <a:ea typeface="Meiryo UI" panose="020B0604030504040204" pitchFamily="50" charset="-128"/>
              </a:rPr>
              <a:t>8000</a:t>
            </a:r>
            <a:r>
              <a:rPr lang="ja-JP" altLang="en-US" sz="1200" dirty="0" smtClean="0">
                <a:solidFill>
                  <a:schemeClr val="tx1"/>
                </a:solidFill>
                <a:latin typeface="Meiryo UI" panose="020B0604030504040204" pitchFamily="50" charset="-128"/>
                <a:ea typeface="Meiryo UI" panose="020B0604030504040204" pitchFamily="50" charset="-128"/>
              </a:rPr>
              <a:t>万マルク</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雇用創出　</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　６万</a:t>
            </a:r>
            <a:r>
              <a:rPr lang="en-US" altLang="ja-JP" sz="1200" dirty="0" smtClean="0">
                <a:solidFill>
                  <a:schemeClr val="tx1"/>
                </a:solidFill>
                <a:latin typeface="Meiryo UI" panose="020B0604030504040204" pitchFamily="50" charset="-128"/>
                <a:ea typeface="Meiryo UI" panose="020B0604030504040204" pitchFamily="50" charset="-128"/>
              </a:rPr>
              <a:t>5667</a:t>
            </a:r>
            <a:r>
              <a:rPr lang="ja-JP" altLang="en-US" sz="1200" dirty="0" smtClean="0">
                <a:solidFill>
                  <a:schemeClr val="tx1"/>
                </a:solidFill>
                <a:latin typeface="Meiryo UI" panose="020B0604030504040204" pitchFamily="50" charset="-128"/>
                <a:ea typeface="Meiryo UI" panose="020B0604030504040204" pitchFamily="50" charset="-128"/>
              </a:rPr>
              <a:t>人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ニーダーザクセン州に対する経済効果</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298593" y="2145165"/>
            <a:ext cx="1707208" cy="2669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■テーマ、経済効果等</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953000" y="2150340"/>
            <a:ext cx="2014301" cy="2566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■万博と連動した都市開発</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4935071" y="2534302"/>
            <a:ext cx="4612966" cy="2380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Meiryo UI" panose="020B0604030504040204" pitchFamily="50" charset="-128"/>
                <a:ea typeface="Meiryo UI" panose="020B0604030504040204" pitchFamily="50" charset="-128"/>
              </a:rPr>
              <a:t>　ハノーバー万博では、</a:t>
            </a:r>
            <a:r>
              <a:rPr lang="ja-JP" altLang="en-US" sz="1200" b="1" dirty="0" smtClean="0">
                <a:solidFill>
                  <a:schemeClr val="tx1"/>
                </a:solidFill>
                <a:latin typeface="Meiryo UI" panose="020B0604030504040204" pitchFamily="50" charset="-128"/>
                <a:ea typeface="Meiryo UI" panose="020B0604030504040204" pitchFamily="50" charset="-128"/>
              </a:rPr>
              <a:t>会場建設に関連した地域開発と都市の再開発</a:t>
            </a:r>
            <a:r>
              <a:rPr lang="ja-JP" altLang="en-US" sz="1200" dirty="0" smtClean="0">
                <a:solidFill>
                  <a:schemeClr val="tx1"/>
                </a:solidFill>
                <a:latin typeface="Meiryo UI" panose="020B0604030504040204" pitchFamily="50" charset="-128"/>
                <a:ea typeface="Meiryo UI" panose="020B0604030504040204" pitchFamily="50" charset="-128"/>
              </a:rPr>
              <a:t>が行われた。</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①万博会場の建設とクロンスベルク地域の開発</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marL="268288" indent="-268288"/>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・新しい住宅地の開発、市内中心部への市電、道路等のインフラ整備など</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②交通インフラの整備：空港・鉄道網と中央駅アウトバーン</a:t>
            </a:r>
            <a:endParaRPr lang="en-US" altLang="ja-JP" sz="1200" b="1"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・ハノーバー空港のリニューアル、都市近郊電車の乗り入れなど</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③市内全域の都市基盤整備と再開発</a:t>
            </a:r>
            <a:endParaRPr lang="en-US" altLang="ja-JP" sz="1200" b="1" dirty="0" smtClean="0">
              <a:solidFill>
                <a:schemeClr val="tx1"/>
              </a:solidFill>
              <a:latin typeface="Meiryo UI" panose="020B0604030504040204" pitchFamily="50" charset="-128"/>
              <a:ea typeface="Meiryo UI" panose="020B0604030504040204" pitchFamily="50" charset="-128"/>
            </a:endParaRPr>
          </a:p>
          <a:p>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　（ハノーバー・プログラム</a:t>
            </a:r>
            <a:r>
              <a:rPr lang="en-US" altLang="ja-JP" sz="1200" b="1" dirty="0" smtClean="0">
                <a:solidFill>
                  <a:schemeClr val="tx1"/>
                </a:solidFill>
                <a:latin typeface="Meiryo UI" panose="020B0604030504040204" pitchFamily="50" charset="-128"/>
                <a:ea typeface="Meiryo UI" panose="020B0604030504040204" pitchFamily="50" charset="-128"/>
              </a:rPr>
              <a:t>2001</a:t>
            </a:r>
            <a:r>
              <a:rPr lang="ja-JP" altLang="en-US" sz="1200" b="1" dirty="0" smtClean="0">
                <a:solidFill>
                  <a:schemeClr val="tx1"/>
                </a:solidFill>
                <a:latin typeface="Meiryo UI" panose="020B0604030504040204" pitchFamily="50" charset="-128"/>
                <a:ea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endParaRPr>
          </a:p>
          <a:p>
            <a:pPr marL="268288" indent="-268288"/>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　・中心市街地の小工業地の活性化、都市景観の近代化、観光地の整備など。</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98593" y="4752406"/>
            <a:ext cx="4273407" cy="2015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b="1" dirty="0" smtClean="0">
                <a:solidFill>
                  <a:schemeClr val="tx1"/>
                </a:solidFill>
                <a:latin typeface="Meiryo UI" panose="020B0604030504040204" pitchFamily="50" charset="-128"/>
                <a:ea typeface="Meiryo UI" panose="020B0604030504040204" pitchFamily="50" charset="-128"/>
              </a:rPr>
              <a:t>○万博の印象（マイナス面）</a:t>
            </a:r>
            <a:endParaRPr lang="en-US" altLang="ja-JP" sz="1200" b="1" dirty="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・環境問題の教育テーマが中心でエンターテインメント性が低い。</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・非日常的な感動や心躍る楽しさがあまり感じられなかった。</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・万博の展示としては難解すぎた。</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rPr>
              <a:t>○全体的効果</a:t>
            </a:r>
            <a:endParaRPr lang="en-US" altLang="ja-JP" sz="1200" b="1" dirty="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・メッセ会場の拡充・リニューアル、会場アクセス、利便性向上</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・メッセ開催のノウハウの向上、メッセ都市としてのイメージ向上</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rPr>
              <a:t>→ＭＩＣＥ都市としての地位を確立との評価。</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298593" y="4435899"/>
            <a:ext cx="1707208" cy="2669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■全体的な評価</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国際博覧会等（４）近年の国際博覧会（</a:t>
            </a:r>
            <a:r>
              <a:rPr lang="en-US" altLang="ja-JP" sz="1800" dirty="0" smtClean="0">
                <a:solidFill>
                  <a:schemeClr val="bg1"/>
                </a:solidFill>
                <a:latin typeface="Meiryo UI" panose="020B0604030504040204" pitchFamily="50" charset="-128"/>
                <a:ea typeface="Meiryo UI" panose="020B0604030504040204" pitchFamily="50" charset="-128"/>
              </a:rPr>
              <a:t>2000</a:t>
            </a:r>
            <a:r>
              <a:rPr lang="ja-JP" altLang="en-US" sz="1800" dirty="0" smtClean="0">
                <a:solidFill>
                  <a:schemeClr val="bg1"/>
                </a:solidFill>
                <a:latin typeface="Meiryo UI" panose="020B0604030504040204" pitchFamily="50" charset="-128"/>
                <a:ea typeface="Meiryo UI" panose="020B0604030504040204" pitchFamily="50" charset="-128"/>
              </a:rPr>
              <a:t>年以降</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32229" y="487534"/>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ハノーバー万博は、万博自体としては、決して成功と言えるものではないが、ハノーバーの都市としてのビジョンの実現、ＭＩＣＥ都市としての地位の確立に大きな効果。</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➢愛・地球</a:t>
            </a:r>
            <a:r>
              <a:rPr kumimoji="1" lang="ja-JP" altLang="en-US" sz="1400" dirty="0">
                <a:latin typeface="UD デジタル 教科書体 NK-R" panose="02020400000000000000" pitchFamily="18" charset="-128"/>
                <a:ea typeface="UD デジタル 教科書体 NK-R" panose="02020400000000000000" pitchFamily="18" charset="-128"/>
              </a:rPr>
              <a:t>博は、環境面での社会変化を促すなどの効果</a:t>
            </a:r>
            <a:r>
              <a:rPr kumimoji="1" lang="ja-JP" altLang="en-US" sz="1400" dirty="0" smtClean="0">
                <a:latin typeface="UD デジタル 教科書体 NK-R" panose="02020400000000000000" pitchFamily="18" charset="-128"/>
                <a:ea typeface="UD デジタル 教科書体 NK-R" panose="02020400000000000000" pitchFamily="18" charset="-128"/>
              </a:rPr>
              <a:t>。一方で、万博</a:t>
            </a:r>
            <a:r>
              <a:rPr kumimoji="1" lang="ja-JP" altLang="en-US" sz="1400" dirty="0">
                <a:latin typeface="UD デジタル 教科書体 NK-R" panose="02020400000000000000" pitchFamily="18" charset="-128"/>
                <a:ea typeface="UD デジタル 教科書体 NK-R" panose="02020400000000000000" pitchFamily="18" charset="-128"/>
              </a:rPr>
              <a:t>自体で地域開発の整合が問われ、会場変更などの</a:t>
            </a:r>
            <a:r>
              <a:rPr kumimoji="1" lang="ja-JP" altLang="en-US" sz="1400" dirty="0" smtClean="0">
                <a:latin typeface="UD デジタル 教科書体 NK-R" panose="02020400000000000000" pitchFamily="18" charset="-128"/>
                <a:ea typeface="UD デジタル 教科書体 NK-R" panose="02020400000000000000" pitchFamily="18" charset="-128"/>
              </a:rPr>
              <a:t>紆余曲折を経ることとなった。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万博を都市としてのビジョンの中で、どう捉え、整合を取って都市の発展につなげていくかが問われているのではないか。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204464" y="6584848"/>
            <a:ext cx="3918048" cy="284693"/>
          </a:xfrm>
          <a:prstGeom prst="rect">
            <a:avLst/>
          </a:prstGeom>
        </p:spPr>
        <p:txBody>
          <a:bodyPr wrap="square">
            <a:spAutoFit/>
          </a:bodyPr>
          <a:lstStyle/>
          <a:p>
            <a:pPr>
              <a:lnSpc>
                <a:spcPts val="1500"/>
              </a:lnSpc>
            </a:pP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：「国際博覧会を考える」名古屋学院大学総合研究所編）</a:t>
            </a:r>
            <a:endParaRPr kumimoji="1" lang="ja-JP" altLang="en-US" sz="1000" dirty="0">
              <a:latin typeface="Meiryo UI" panose="020B0604030504040204" pitchFamily="50" charset="-128"/>
              <a:ea typeface="Meiryo UI" panose="020B0604030504040204" pitchFamily="50" charset="-128"/>
            </a:endParaRP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173</a:t>
            </a:r>
          </a:p>
        </p:txBody>
      </p:sp>
    </p:spTree>
    <p:extLst>
      <p:ext uri="{BB962C8B-B14F-4D97-AF65-F5344CB8AC3E}">
        <p14:creationId xmlns:p14="http://schemas.microsoft.com/office/powerpoint/2010/main" val="5050025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199173166"/>
              </p:ext>
            </p:extLst>
          </p:nvPr>
        </p:nvGraphicFramePr>
        <p:xfrm>
          <a:off x="92204" y="428954"/>
          <a:ext cx="9681625" cy="6164498"/>
        </p:xfrm>
        <a:graphic>
          <a:graphicData uri="http://schemas.openxmlformats.org/drawingml/2006/table">
            <a:tbl>
              <a:tblPr firstRow="1" bandRow="1">
                <a:tableStyleId>{5C22544A-7EE6-4342-B048-85BDC9FD1C3A}</a:tableStyleId>
              </a:tblPr>
              <a:tblGrid>
                <a:gridCol w="9681625">
                  <a:extLst>
                    <a:ext uri="{9D8B030D-6E8A-4147-A177-3AD203B41FA5}">
                      <a16:colId xmlns:a16="http://schemas.microsoft.com/office/drawing/2014/main" val="3654486749"/>
                    </a:ext>
                  </a:extLst>
                </a:gridCol>
              </a:tblGrid>
              <a:tr h="305958">
                <a:tc>
                  <a:txBody>
                    <a:bodyPr/>
                    <a:lstStyle/>
                    <a:p>
                      <a:pPr algn="ctr"/>
                      <a:r>
                        <a:rPr kumimoji="1" lang="en-US" altLang="ja-JP" sz="1200" dirty="0" smtClean="0">
                          <a:latin typeface="Meiryo UI" panose="020B0604030504040204" pitchFamily="50" charset="-128"/>
                          <a:ea typeface="Meiryo UI" panose="020B0604030504040204" pitchFamily="50" charset="-128"/>
                        </a:rPr>
                        <a:t>2005</a:t>
                      </a:r>
                      <a:r>
                        <a:rPr kumimoji="1" lang="ja-JP" altLang="en-US" sz="1200" dirty="0" smtClean="0">
                          <a:latin typeface="Meiryo UI" panose="020B0604030504040204" pitchFamily="50" charset="-128"/>
                          <a:ea typeface="Meiryo UI" panose="020B0604030504040204" pitchFamily="50" charset="-128"/>
                        </a:rPr>
                        <a:t>年日本国際博覧会（愛・地球博）（</a:t>
                      </a:r>
                      <a:r>
                        <a:rPr kumimoji="1" lang="en-US" altLang="ja-JP" sz="1200" dirty="0" smtClean="0">
                          <a:latin typeface="Meiryo UI" panose="020B0604030504040204" pitchFamily="50" charset="-128"/>
                          <a:ea typeface="Meiryo UI" panose="020B0604030504040204" pitchFamily="50" charset="-128"/>
                        </a:rPr>
                        <a:t>2005.3.25</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9.25</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032947"/>
                  </a:ext>
                </a:extLst>
              </a:tr>
              <a:tr h="5858540">
                <a:tc>
                  <a:txBody>
                    <a:bodyPr/>
                    <a:lstStyle/>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en-US" altLang="ja-JP" sz="1050" b="0" dirty="0" smtClean="0">
                        <a:latin typeface="Meiryo UI" panose="020B0604030504040204" pitchFamily="50" charset="-128"/>
                        <a:ea typeface="Meiryo UI" panose="020B0604030504040204" pitchFamily="50" charset="-128"/>
                      </a:endParaRPr>
                    </a:p>
                    <a:p>
                      <a:endParaRPr kumimoji="1" lang="ja-JP" altLang="en-US" sz="1050" b="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533143"/>
                  </a:ext>
                </a:extLst>
              </a:tr>
            </a:tbl>
          </a:graphicData>
        </a:graphic>
      </p:graphicFrame>
      <p:sp>
        <p:nvSpPr>
          <p:cNvPr id="7" name="正方形/長方形 6"/>
          <p:cNvSpPr/>
          <p:nvPr/>
        </p:nvSpPr>
        <p:spPr>
          <a:xfrm>
            <a:off x="164122" y="935701"/>
            <a:ext cx="1707208" cy="2669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■テーマ、経済効果等</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82387" y="1268452"/>
            <a:ext cx="4641794" cy="1506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b="1" dirty="0">
                <a:solidFill>
                  <a:schemeClr val="tx1"/>
                </a:solidFill>
                <a:latin typeface="Meiryo UI" panose="020B0604030504040204" pitchFamily="50" charset="-128"/>
                <a:ea typeface="Meiryo UI" panose="020B0604030504040204" pitchFamily="50" charset="-128"/>
              </a:rPr>
              <a:t>○テーマ</a:t>
            </a:r>
            <a:r>
              <a:rPr lang="ja-JP" altLang="en-US" sz="1100" dirty="0">
                <a:solidFill>
                  <a:schemeClr val="tx1"/>
                </a:solidFill>
                <a:latin typeface="Meiryo UI" panose="020B0604030504040204" pitchFamily="50" charset="-128"/>
                <a:ea typeface="Meiryo UI" panose="020B0604030504040204" pitchFamily="50" charset="-128"/>
              </a:rPr>
              <a:t>：自然の叡智（</a:t>
            </a:r>
            <a:r>
              <a:rPr lang="en-US" altLang="ja-JP" sz="1100" dirty="0">
                <a:solidFill>
                  <a:schemeClr val="tx1"/>
                </a:solidFill>
                <a:latin typeface="Meiryo UI" panose="020B0604030504040204" pitchFamily="50" charset="-128"/>
                <a:ea typeface="Meiryo UI" panose="020B0604030504040204" pitchFamily="50" charset="-128"/>
              </a:rPr>
              <a:t>Nature’s Wisdom</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rPr>
              <a:t>○来場者数</a:t>
            </a:r>
            <a:r>
              <a:rPr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2204</a:t>
            </a:r>
            <a:r>
              <a:rPr lang="ja-JP" altLang="en-US" sz="1100" dirty="0">
                <a:solidFill>
                  <a:schemeClr val="tx1"/>
                </a:solidFill>
                <a:latin typeface="Meiryo UI" panose="020B0604030504040204" pitchFamily="50" charset="-128"/>
                <a:ea typeface="Meiryo UI" panose="020B0604030504040204" pitchFamily="50" charset="-128"/>
              </a:rPr>
              <a:t>万人　　　</a:t>
            </a:r>
          </a:p>
          <a:p>
            <a:r>
              <a:rPr lang="ja-JP" altLang="en-US" sz="1100" b="1" dirty="0">
                <a:solidFill>
                  <a:schemeClr val="tx1"/>
                </a:solidFill>
                <a:latin typeface="Meiryo UI" panose="020B0604030504040204" pitchFamily="50" charset="-128"/>
                <a:ea typeface="Meiryo UI" panose="020B0604030504040204" pitchFamily="50" charset="-128"/>
              </a:rPr>
              <a:t>○経済効果</a:t>
            </a:r>
            <a:r>
              <a:rPr lang="en-US" altLang="ja-JP" sz="1100" dirty="0">
                <a:solidFill>
                  <a:schemeClr val="tx1"/>
                </a:solidFill>
                <a:latin typeface="Meiryo UI" panose="020B0604030504040204" pitchFamily="50" charset="-128"/>
                <a:ea typeface="Meiryo UI" panose="020B0604030504040204" pitchFamily="50" charset="-128"/>
              </a:rPr>
              <a:t>1.6</a:t>
            </a:r>
            <a:r>
              <a:rPr lang="ja-JP" altLang="en-US" sz="1100" dirty="0">
                <a:solidFill>
                  <a:schemeClr val="tx1"/>
                </a:solidFill>
                <a:latin typeface="Meiryo UI" panose="020B0604030504040204" pitchFamily="50" charset="-128"/>
                <a:ea typeface="Meiryo UI" panose="020B0604030504040204" pitchFamily="50" charset="-128"/>
              </a:rPr>
              <a:t>兆円（うち中部</a:t>
            </a:r>
            <a:r>
              <a:rPr lang="en-US" altLang="ja-JP" sz="1100" dirty="0">
                <a:solidFill>
                  <a:schemeClr val="tx1"/>
                </a:solidFill>
                <a:latin typeface="Meiryo UI" panose="020B0604030504040204" pitchFamily="50" charset="-128"/>
                <a:ea typeface="Meiryo UI" panose="020B0604030504040204" pitchFamily="50" charset="-128"/>
              </a:rPr>
              <a:t>1.0</a:t>
            </a:r>
            <a:r>
              <a:rPr lang="ja-JP" altLang="en-US" sz="1100" dirty="0">
                <a:solidFill>
                  <a:schemeClr val="tx1"/>
                </a:solidFill>
                <a:latin typeface="Meiryo UI" panose="020B0604030504040204" pitchFamily="50" charset="-128"/>
                <a:ea typeface="Meiryo UI" panose="020B0604030504040204" pitchFamily="50" charset="-128"/>
              </a:rPr>
              <a:t>兆円、関東</a:t>
            </a:r>
            <a:r>
              <a:rPr lang="en-US" altLang="ja-JP" sz="1100" dirty="0">
                <a:solidFill>
                  <a:schemeClr val="tx1"/>
                </a:solidFill>
                <a:latin typeface="Meiryo UI" panose="020B0604030504040204" pitchFamily="50" charset="-128"/>
                <a:ea typeface="Meiryo UI" panose="020B0604030504040204" pitchFamily="50" charset="-128"/>
              </a:rPr>
              <a:t>0.3</a:t>
            </a:r>
            <a:r>
              <a:rPr lang="ja-JP" altLang="en-US" sz="1100" dirty="0">
                <a:solidFill>
                  <a:schemeClr val="tx1"/>
                </a:solidFill>
                <a:latin typeface="Meiryo UI" panose="020B0604030504040204" pitchFamily="50" charset="-128"/>
                <a:ea typeface="Meiryo UI" panose="020B0604030504040204" pitchFamily="50" charset="-128"/>
              </a:rPr>
              <a:t>兆円、近畿</a:t>
            </a:r>
            <a:r>
              <a:rPr lang="en-US" altLang="ja-JP" sz="1100" dirty="0">
                <a:solidFill>
                  <a:schemeClr val="tx1"/>
                </a:solidFill>
                <a:latin typeface="Meiryo UI" panose="020B0604030504040204" pitchFamily="50" charset="-128"/>
                <a:ea typeface="Meiryo UI" panose="020B0604030504040204" pitchFamily="50" charset="-128"/>
              </a:rPr>
              <a:t>0.1</a:t>
            </a:r>
            <a:r>
              <a:rPr lang="ja-JP" altLang="en-US" sz="1100" dirty="0">
                <a:solidFill>
                  <a:schemeClr val="tx1"/>
                </a:solidFill>
                <a:latin typeface="Meiryo UI" panose="020B0604030504040204" pitchFamily="50" charset="-128"/>
                <a:ea typeface="Meiryo UI" panose="020B0604030504040204" pitchFamily="50" charset="-128"/>
              </a:rPr>
              <a:t>兆円）</a:t>
            </a:r>
          </a:p>
          <a:p>
            <a:pPr marL="1435100" indent="-1435100"/>
            <a:r>
              <a:rPr lang="ja-JP" altLang="en-US" sz="1100" dirty="0">
                <a:solidFill>
                  <a:schemeClr val="tx1"/>
                </a:solidFill>
                <a:latin typeface="Meiryo UI" panose="020B0604030504040204" pitchFamily="50" charset="-128"/>
                <a:ea typeface="Meiryo UI" panose="020B0604030504040204" pitchFamily="50" charset="-128"/>
              </a:rPr>
              <a:t>　・建設投資 </a:t>
            </a:r>
            <a:r>
              <a:rPr lang="en-US" altLang="ja-JP" sz="1100" dirty="0">
                <a:solidFill>
                  <a:schemeClr val="tx1"/>
                </a:solidFill>
                <a:latin typeface="Meiryo UI" panose="020B0604030504040204" pitchFamily="50" charset="-128"/>
                <a:ea typeface="Meiryo UI" panose="020B0604030504040204" pitchFamily="50" charset="-128"/>
              </a:rPr>
              <a:t>4800</a:t>
            </a:r>
            <a:r>
              <a:rPr lang="ja-JP" altLang="en-US" sz="1100" dirty="0">
                <a:solidFill>
                  <a:schemeClr val="tx1"/>
                </a:solidFill>
                <a:latin typeface="Meiryo UI" panose="020B0604030504040204" pitchFamily="50" charset="-128"/>
                <a:ea typeface="Meiryo UI" panose="020B0604030504040204" pitchFamily="50" charset="-128"/>
              </a:rPr>
              <a:t>億円（東部丘陵線（リニモ</a:t>
            </a:r>
            <a:r>
              <a:rPr lang="ja-JP" altLang="en-US" sz="1100" dirty="0" smtClean="0">
                <a:solidFill>
                  <a:schemeClr val="tx1"/>
                </a:solidFill>
                <a:latin typeface="Meiryo UI" panose="020B0604030504040204" pitchFamily="50" charset="-128"/>
                <a:ea typeface="Meiryo UI" panose="020B0604030504040204" pitchFamily="50" charset="-128"/>
              </a:rPr>
              <a:t>）、愛知</a:t>
            </a:r>
            <a:r>
              <a:rPr lang="ja-JP" altLang="en-US" sz="1100" dirty="0">
                <a:solidFill>
                  <a:schemeClr val="tx1"/>
                </a:solidFill>
                <a:latin typeface="Meiryo UI" panose="020B0604030504040204" pitchFamily="50" charset="-128"/>
                <a:ea typeface="Meiryo UI" panose="020B0604030504040204" pitchFamily="50" charset="-128"/>
              </a:rPr>
              <a:t>環状鉄道、名古屋瀬戸道路など）</a:t>
            </a:r>
          </a:p>
          <a:p>
            <a:r>
              <a:rPr lang="ja-JP" altLang="en-US" sz="1100" dirty="0">
                <a:solidFill>
                  <a:schemeClr val="tx1"/>
                </a:solidFill>
                <a:latin typeface="Meiryo UI" panose="020B0604030504040204" pitchFamily="50" charset="-128"/>
                <a:ea typeface="Meiryo UI" panose="020B0604030504040204" pitchFamily="50" charset="-128"/>
              </a:rPr>
              <a:t>　・名古屋地区の百貨店売上高 前年比</a:t>
            </a:r>
            <a:r>
              <a:rPr lang="en-US" altLang="ja-JP" sz="1100" dirty="0">
                <a:solidFill>
                  <a:schemeClr val="tx1"/>
                </a:solidFill>
                <a:latin typeface="Meiryo UI" panose="020B0604030504040204" pitchFamily="50" charset="-128"/>
                <a:ea typeface="Meiryo UI" panose="020B0604030504040204" pitchFamily="50" charset="-128"/>
              </a:rPr>
              <a:t>6</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10%</a:t>
            </a:r>
            <a:r>
              <a:rPr lang="ja-JP" altLang="en-US" sz="1100" dirty="0">
                <a:solidFill>
                  <a:schemeClr val="tx1"/>
                </a:solidFill>
                <a:latin typeface="Meiryo UI" panose="020B0604030504040204" pitchFamily="50" charset="-128"/>
                <a:ea typeface="Meiryo UI" panose="020B0604030504040204" pitchFamily="50" charset="-128"/>
              </a:rPr>
              <a:t>増</a:t>
            </a:r>
          </a:p>
          <a:p>
            <a:r>
              <a:rPr lang="ja-JP" altLang="en-US" sz="1100" dirty="0">
                <a:solidFill>
                  <a:schemeClr val="tx1"/>
                </a:solidFill>
                <a:latin typeface="Meiryo UI" panose="020B0604030504040204" pitchFamily="50" charset="-128"/>
                <a:ea typeface="Meiryo UI" panose="020B0604030504040204" pitchFamily="50" charset="-128"/>
              </a:rPr>
              <a:t>　・名古屋市内主要</a:t>
            </a:r>
            <a:r>
              <a:rPr lang="en-US" altLang="ja-JP" sz="1100" dirty="0">
                <a:solidFill>
                  <a:schemeClr val="tx1"/>
                </a:solidFill>
                <a:latin typeface="Meiryo UI" panose="020B0604030504040204" pitchFamily="50" charset="-128"/>
                <a:ea typeface="Meiryo UI" panose="020B0604030504040204" pitchFamily="50" charset="-128"/>
              </a:rPr>
              <a:t>16</a:t>
            </a:r>
            <a:r>
              <a:rPr lang="ja-JP" altLang="en-US" sz="1100" dirty="0">
                <a:solidFill>
                  <a:schemeClr val="tx1"/>
                </a:solidFill>
                <a:latin typeface="Meiryo UI" panose="020B0604030504040204" pitchFamily="50" charset="-128"/>
                <a:ea typeface="Meiryo UI" panose="020B0604030504040204" pitchFamily="50" charset="-128"/>
              </a:rPr>
              <a:t>ホテル 稼働率</a:t>
            </a:r>
            <a:r>
              <a:rPr lang="en-US" altLang="ja-JP" sz="1100" dirty="0">
                <a:solidFill>
                  <a:schemeClr val="tx1"/>
                </a:solidFill>
                <a:latin typeface="Meiryo UI" panose="020B0604030504040204" pitchFamily="50" charset="-128"/>
                <a:ea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rPr>
              <a:t>　</a:t>
            </a:r>
          </a:p>
          <a:p>
            <a:r>
              <a:rPr lang="ja-JP" altLang="en-US" sz="1100" dirty="0">
                <a:solidFill>
                  <a:schemeClr val="tx1"/>
                </a:solidFill>
                <a:latin typeface="Meiryo UI" panose="020B0604030504040204" pitchFamily="50" charset="-128"/>
                <a:ea typeface="Meiryo UI" panose="020B0604030504040204" pitchFamily="50" charset="-128"/>
              </a:rPr>
              <a:t>　・新幹線旅客数 </a:t>
            </a:r>
            <a:r>
              <a:rPr lang="en-US" altLang="ja-JP" sz="1100" dirty="0">
                <a:solidFill>
                  <a:schemeClr val="tx1"/>
                </a:solidFill>
                <a:latin typeface="Meiryo UI" panose="020B0604030504040204" pitchFamily="50" charset="-128"/>
                <a:ea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rPr>
              <a:t>増</a:t>
            </a:r>
          </a:p>
          <a:p>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4805917" y="1268452"/>
            <a:ext cx="4847952" cy="241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100" b="1" dirty="0" smtClean="0">
                <a:solidFill>
                  <a:schemeClr val="tx1"/>
                </a:solidFill>
                <a:latin typeface="Meiryo UI" panose="020B0604030504040204" pitchFamily="50" charset="-128"/>
                <a:ea typeface="Meiryo UI" panose="020B0604030504040204" pitchFamily="50" charset="-128"/>
              </a:rPr>
              <a:t>○青少年</a:t>
            </a:r>
            <a:r>
              <a:rPr lang="ja-JP" altLang="en-US" sz="1100" b="1" dirty="0">
                <a:solidFill>
                  <a:schemeClr val="tx1"/>
                </a:solidFill>
                <a:latin typeface="Meiryo UI" panose="020B0604030504040204" pitchFamily="50" charset="-128"/>
                <a:ea typeface="Meiryo UI" panose="020B0604030504040204" pitchFamily="50" charset="-128"/>
              </a:rPr>
              <a:t>公園地区（長久手会場</a:t>
            </a:r>
            <a:r>
              <a:rPr lang="ja-JP" altLang="en-US" sz="1100" b="1" dirty="0" smtClean="0">
                <a:solidFill>
                  <a:schemeClr val="tx1"/>
                </a:solidFill>
                <a:latin typeface="Meiryo UI" panose="020B0604030504040204" pitchFamily="50" charset="-128"/>
                <a:ea typeface="Meiryo UI" panose="020B0604030504040204" pitchFamily="50" charset="-128"/>
              </a:rPr>
              <a:t>）</a:t>
            </a:r>
            <a:endParaRPr lang="en-US" altLang="ja-JP" sz="1100" b="1"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全体</a:t>
            </a:r>
            <a:r>
              <a:rPr lang="ja-JP" altLang="en-US" sz="1100" dirty="0">
                <a:solidFill>
                  <a:schemeClr val="tx1"/>
                </a:solidFill>
                <a:latin typeface="Meiryo UI" panose="020B0604030504040204" pitchFamily="50" charset="-128"/>
                <a:ea typeface="Meiryo UI" panose="020B0604030504040204" pitchFamily="50" charset="-128"/>
              </a:rPr>
              <a:t>を愛・地球博記念公園（モリコロパーク</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と</a:t>
            </a:r>
            <a:r>
              <a:rPr lang="ja-JP" altLang="en-US" sz="1100" dirty="0">
                <a:solidFill>
                  <a:schemeClr val="tx1"/>
                </a:solidFill>
                <a:latin typeface="Meiryo UI" panose="020B0604030504040204" pitchFamily="50" charset="-128"/>
                <a:ea typeface="Meiryo UI" panose="020B0604030504040204" pitchFamily="50" charset="-128"/>
              </a:rPr>
              <a:t>して跡地利用。</a:t>
            </a:r>
          </a:p>
          <a:p>
            <a:r>
              <a:rPr lang="ja-JP" altLang="en-US" sz="1100" dirty="0">
                <a:solidFill>
                  <a:schemeClr val="tx1"/>
                </a:solidFill>
                <a:latin typeface="Meiryo UI" panose="020B0604030504040204" pitchFamily="50" charset="-128"/>
                <a:ea typeface="Meiryo UI" panose="020B0604030504040204" pitchFamily="50" charset="-128"/>
              </a:rPr>
              <a:t>　→野球場、愛・地球博記念館、プール、</a:t>
            </a:r>
            <a:r>
              <a:rPr lang="ja-JP" altLang="en-US" sz="1100" dirty="0" smtClean="0">
                <a:solidFill>
                  <a:schemeClr val="tx1"/>
                </a:solidFill>
                <a:latin typeface="Meiryo UI" panose="020B0604030504040204" pitchFamily="50" charset="-128"/>
                <a:ea typeface="Meiryo UI" panose="020B0604030504040204" pitchFamily="50" charset="-128"/>
              </a:rPr>
              <a:t>アイススケート場</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体験</a:t>
            </a:r>
            <a:r>
              <a:rPr lang="ja-JP" altLang="en-US" sz="1100" dirty="0">
                <a:solidFill>
                  <a:schemeClr val="tx1"/>
                </a:solidFill>
                <a:latin typeface="Meiryo UI" panose="020B0604030504040204" pitchFamily="50" charset="-128"/>
                <a:ea typeface="Meiryo UI" panose="020B0604030504040204" pitchFamily="50" charset="-128"/>
              </a:rPr>
              <a:t>学習施設等</a:t>
            </a:r>
          </a:p>
          <a:p>
            <a:r>
              <a:rPr lang="ja-JP" altLang="en-US" sz="1100" dirty="0">
                <a:solidFill>
                  <a:schemeClr val="tx1"/>
                </a:solidFill>
                <a:latin typeface="Meiryo UI" panose="020B0604030504040204" pitchFamily="50" charset="-128"/>
                <a:ea typeface="Meiryo UI" panose="020B0604030504040204" pitchFamily="50" charset="-128"/>
              </a:rPr>
              <a:t>　→これら万博パビリオンや跡地活用施設を活かして「ジブリパーク」とする構想を発表。</a:t>
            </a:r>
          </a:p>
          <a:p>
            <a:r>
              <a:rPr lang="ja-JP" altLang="en-US" sz="1100" b="1" dirty="0" smtClean="0">
                <a:solidFill>
                  <a:schemeClr val="tx1"/>
                </a:solidFill>
                <a:latin typeface="Meiryo UI" panose="020B0604030504040204" pitchFamily="50" charset="-128"/>
                <a:ea typeface="Meiryo UI" panose="020B0604030504040204" pitchFamily="50" charset="-128"/>
              </a:rPr>
              <a:t>○海上</a:t>
            </a:r>
            <a:r>
              <a:rPr lang="ja-JP" altLang="en-US" sz="1100" b="1" dirty="0">
                <a:solidFill>
                  <a:schemeClr val="tx1"/>
                </a:solidFill>
                <a:latin typeface="Meiryo UI" panose="020B0604030504040204" pitchFamily="50" charset="-128"/>
                <a:ea typeface="Meiryo UI" panose="020B0604030504040204" pitchFamily="50" charset="-128"/>
              </a:rPr>
              <a:t>地区（瀬戸会場</a:t>
            </a:r>
            <a:r>
              <a:rPr lang="ja-JP" altLang="en-US" sz="1100" b="1" dirty="0" smtClean="0">
                <a:solidFill>
                  <a:schemeClr val="tx1"/>
                </a:solidFill>
                <a:latin typeface="Meiryo UI" panose="020B0604030504040204" pitchFamily="50" charset="-128"/>
                <a:ea typeface="Meiryo UI" panose="020B0604030504040204" pitchFamily="50" charset="-128"/>
              </a:rPr>
              <a:t>）</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marL="180975" indent="-180975"/>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瀬戸</a:t>
            </a:r>
            <a:r>
              <a:rPr lang="ja-JP" altLang="en-US" sz="1100" dirty="0">
                <a:solidFill>
                  <a:schemeClr val="tx1"/>
                </a:solidFill>
                <a:latin typeface="Meiryo UI" panose="020B0604030504040204" pitchFamily="50" charset="-128"/>
                <a:ea typeface="Meiryo UI" panose="020B0604030504040204" pitchFamily="50" charset="-128"/>
              </a:rPr>
              <a:t>愛知県館とその隣接地をあいち海上の森センター（ムーンアカデミー）として整備。</a:t>
            </a:r>
          </a:p>
          <a:p>
            <a:pPr marL="180975" indent="-180975"/>
            <a:r>
              <a:rPr lang="ja-JP" altLang="en-US" sz="1100" dirty="0">
                <a:solidFill>
                  <a:schemeClr val="tx1"/>
                </a:solidFill>
                <a:latin typeface="Meiryo UI" panose="020B0604030504040204" pitchFamily="50" charset="-128"/>
                <a:ea typeface="Meiryo UI" panose="020B0604030504040204" pitchFamily="50" charset="-128"/>
              </a:rPr>
              <a:t>　→愛知万博記念の森を保全、森林や里山の学習と交流の拠点作り、協働・連携の推進を目的とした</a:t>
            </a:r>
            <a:r>
              <a:rPr lang="ja-JP" altLang="en-US" sz="1100" dirty="0" smtClean="0">
                <a:solidFill>
                  <a:schemeClr val="tx1"/>
                </a:solidFill>
                <a:latin typeface="Meiryo UI" panose="020B0604030504040204" pitchFamily="50" charset="-128"/>
                <a:ea typeface="Meiryo UI" panose="020B0604030504040204" pitchFamily="50" charset="-128"/>
              </a:rPr>
              <a:t>施設、あいち</a:t>
            </a:r>
            <a:r>
              <a:rPr lang="ja-JP" altLang="en-US" sz="1100" dirty="0">
                <a:solidFill>
                  <a:schemeClr val="tx1"/>
                </a:solidFill>
                <a:latin typeface="Meiryo UI" panose="020B0604030504040204" pitchFamily="50" charset="-128"/>
                <a:ea typeface="Meiryo UI" panose="020B0604030504040204" pitchFamily="50" charset="-128"/>
              </a:rPr>
              <a:t>の森センター西側に瀬戸万博記念公園（愛・パーク）を整備。</a:t>
            </a:r>
          </a:p>
          <a:p>
            <a:pPr marL="180975" indent="-180975"/>
            <a:r>
              <a:rPr lang="ja-JP" altLang="en-US" sz="1100" dirty="0">
                <a:solidFill>
                  <a:schemeClr val="tx1"/>
                </a:solidFill>
                <a:latin typeface="Meiryo UI" panose="020B0604030504040204" pitchFamily="50" charset="-128"/>
                <a:ea typeface="Meiryo UI" panose="020B0604030504040204" pitchFamily="50" charset="-128"/>
              </a:rPr>
              <a:t>　→万博開催成果である「市民参加」、「交流」、そして「自然との共生」への想いを、未来へつなげていくための新たな交流</a:t>
            </a:r>
            <a:r>
              <a:rPr lang="ja-JP" altLang="en-US" sz="1100" dirty="0" smtClean="0">
                <a:solidFill>
                  <a:schemeClr val="tx1"/>
                </a:solidFill>
                <a:latin typeface="Meiryo UI" panose="020B0604030504040204" pitchFamily="50" charset="-128"/>
                <a:ea typeface="Meiryo UI" panose="020B0604030504040204" pitchFamily="50" charset="-128"/>
              </a:rPr>
              <a:t>拠点</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4895607" y="935700"/>
            <a:ext cx="1054395" cy="266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■跡地利用</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164122" y="3165412"/>
            <a:ext cx="4556734" cy="3477875"/>
          </a:xfrm>
          <a:prstGeom prst="rect">
            <a:avLst/>
          </a:prstGeom>
        </p:spPr>
        <p:txBody>
          <a:bodyPr wrap="square">
            <a:spAutoFit/>
          </a:bodyPr>
          <a:lstStyle/>
          <a:p>
            <a:pPr algn="just">
              <a:spcAft>
                <a:spcPts val="0"/>
              </a:spcAft>
            </a:pP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新エネルギー</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の普及</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愛知</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中部での新エネルギープラント</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中部臨空都市に移設し実証実験を継続</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2009</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年「あいち臨空新エネルギー実証研究エリア」として再オープン</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集光型</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太陽光発電プラント など</a:t>
            </a:r>
          </a:p>
          <a:p>
            <a:pPr algn="just">
              <a:spcAft>
                <a:spcPts val="0"/>
              </a:spcAft>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ドライミスト</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のその後</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環境</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万博の象徴</a:t>
            </a:r>
          </a:p>
          <a:p>
            <a:pPr marL="265113" indent="-265113"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閉幕後、全国各地のイベント会場や公共施設、一般のビルなどで取り入れられている。</a:t>
            </a:r>
          </a:p>
          <a:p>
            <a:pPr algn="just">
              <a:spcAft>
                <a:spcPts val="0"/>
              </a:spcAft>
            </a:pP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バイオラグ</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による緑化</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150</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ｍ×</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ja-JP" sz="1100" kern="100" dirty="0" err="1">
                <a:latin typeface="Meiryo UI" panose="020B0604030504040204" pitchFamily="50" charset="-128"/>
                <a:ea typeface="Meiryo UI" panose="020B0604030504040204" pitchFamily="50" charset="-128"/>
                <a:cs typeface="Times New Roman" panose="02020603050405020304" pitchFamily="18" charset="0"/>
              </a:rPr>
              <a:t>ｍ</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の壁面に約</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200</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種</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20</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万株以上の草花や樹木を管理</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商業施設に全面採用、企業広告と一体化する傾向</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ミニチュア版</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の開発、販売</a:t>
            </a:r>
          </a:p>
          <a:p>
            <a:pPr algn="just">
              <a:spcAft>
                <a:spcPts val="0"/>
              </a:spcAft>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ＩＴＳ</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（高度道路交通システム）の進歩</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博覧</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会場で無人バスの隊列運行等</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→運転支援システムの開発、</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ETC</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の普及、自動運転システムの開発</a:t>
            </a:r>
          </a:p>
          <a:p>
            <a:pPr algn="just">
              <a:spcAft>
                <a:spcPts val="0"/>
              </a:spcAft>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バイオプラスチック</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の利用</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使い捨て</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の食器類等へのバイオプラスチックの利用</a:t>
            </a:r>
          </a:p>
          <a:p>
            <a:pPr marL="266700" indent="-266700"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改良の進展、用途の拡大（家電製品のボディ、自動車の内装材、スーパーのレジ袋への利用等）</a:t>
            </a:r>
          </a:p>
        </p:txBody>
      </p:sp>
      <p:sp>
        <p:nvSpPr>
          <p:cNvPr id="11" name="正方形/長方形 10"/>
          <p:cNvSpPr/>
          <p:nvPr/>
        </p:nvSpPr>
        <p:spPr>
          <a:xfrm>
            <a:off x="117909" y="2875128"/>
            <a:ext cx="1707208" cy="2669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■イノベーション</a:t>
            </a:r>
            <a:endParaRPr lang="ja-JP" altLang="en-US" sz="1200" b="1" dirty="0">
              <a:solidFill>
                <a:schemeClr val="tx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8172638" y="858164"/>
            <a:ext cx="1468088" cy="1119631"/>
          </a:xfrm>
          <a:prstGeom prst="rect">
            <a:avLst/>
          </a:prstGeom>
        </p:spPr>
      </p:pic>
      <p:sp>
        <p:nvSpPr>
          <p:cNvPr id="12" name="正方形/長方形 11"/>
          <p:cNvSpPr/>
          <p:nvPr/>
        </p:nvSpPr>
        <p:spPr>
          <a:xfrm>
            <a:off x="4919873" y="5091676"/>
            <a:ext cx="4745119" cy="1277273"/>
          </a:xfrm>
          <a:prstGeom prst="rect">
            <a:avLst/>
          </a:prstGeom>
        </p:spPr>
        <p:txBody>
          <a:bodyPr wrap="square">
            <a:spAutoFit/>
          </a:bodyPr>
          <a:lstStyle/>
          <a:p>
            <a:pPr algn="just">
              <a:spcAft>
                <a:spcPts val="0"/>
              </a:spcAft>
            </a:pP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ごみ</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削減の取組み</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ごみ</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の分別・削減を本格的に会場で実施</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名古屋市：レジ袋有料化、マイバックにあわせてマイボトル・マイカップが普及</a:t>
            </a:r>
          </a:p>
          <a:p>
            <a:pPr algn="just">
              <a:spcAft>
                <a:spcPts val="0"/>
              </a:spcAft>
            </a:pP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エコマネー</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の普及</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EXPO</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エコマネーの利用拡大</a:t>
            </a:r>
          </a:p>
          <a:p>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　→豊田市におけるエコポイント実施など</a:t>
            </a:r>
            <a:endParaRPr lang="ja-JP" altLang="en-US" sz="1100" dirty="0">
              <a:latin typeface="Meiryo UI" panose="020B0604030504040204" pitchFamily="50" charset="-128"/>
              <a:ea typeface="Meiryo UI" panose="020B0604030504040204" pitchFamily="50" charset="-128"/>
            </a:endParaRPr>
          </a:p>
        </p:txBody>
      </p:sp>
      <p:sp>
        <p:nvSpPr>
          <p:cNvPr id="14" name="正方形/長方形 13"/>
          <p:cNvSpPr/>
          <p:nvPr/>
        </p:nvSpPr>
        <p:spPr>
          <a:xfrm>
            <a:off x="4896888" y="4723804"/>
            <a:ext cx="1193847" cy="2669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lang="ja-JP" altLang="en-US" sz="1200" b="1" dirty="0" smtClean="0">
                <a:solidFill>
                  <a:schemeClr val="tx1"/>
                </a:solidFill>
                <a:latin typeface="Meiryo UI" panose="020B0604030504040204" pitchFamily="50" charset="-128"/>
                <a:ea typeface="Meiryo UI" panose="020B0604030504040204" pitchFamily="50" charset="-128"/>
              </a:rPr>
              <a:t>■社会の変化</a:t>
            </a:r>
            <a:endParaRPr lang="ja-JP" altLang="en-US" sz="1200" b="1"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919874" y="3719986"/>
            <a:ext cx="4745119" cy="769441"/>
          </a:xfrm>
          <a:prstGeom prst="rect">
            <a:avLst/>
          </a:prstGeom>
        </p:spPr>
        <p:txBody>
          <a:bodyPr wrap="square">
            <a:spAutoFit/>
          </a:bodyPr>
          <a:lstStyle/>
          <a:p>
            <a:pPr algn="just">
              <a:spcAft>
                <a:spcPts val="0"/>
              </a:spcAft>
            </a:pPr>
            <a:r>
              <a:rPr lang="en-US"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1" kern="100" dirty="0" smtClean="0">
                <a:latin typeface="Meiryo UI" panose="020B0604030504040204" pitchFamily="50" charset="-128"/>
                <a:ea typeface="Meiryo UI" panose="020B0604030504040204" pitchFamily="50" charset="-128"/>
                <a:cs typeface="Times New Roman" panose="02020603050405020304" pitchFamily="18" charset="0"/>
              </a:rPr>
              <a:t>会場変更の経過</a:t>
            </a:r>
            <a:endParaRPr lang="en-US" altLang="ja-JP" sz="11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当初「海上の森」を切り開いて会場とし、跡地を開発する予定。</a:t>
            </a: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オオタカの営巣がされたこと等から開発への批判が高まり、メイン会場を長久手（愛知青少年公園）に変更。</a:t>
            </a:r>
            <a:endParaRPr lang="ja-JP" altLang="en-US" sz="1100" dirty="0">
              <a:latin typeface="Meiryo UI" panose="020B0604030504040204" pitchFamily="50" charset="-128"/>
              <a:ea typeface="Meiryo UI" panose="020B0604030504040204" pitchFamily="50" charset="-128"/>
            </a:endParaRP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国際博覧会等（４）近年の国際博覧会（</a:t>
            </a:r>
            <a:r>
              <a:rPr lang="en-US" altLang="ja-JP" sz="1800" dirty="0" smtClean="0">
                <a:solidFill>
                  <a:schemeClr val="bg1"/>
                </a:solidFill>
                <a:latin typeface="Meiryo UI" panose="020B0604030504040204" pitchFamily="50" charset="-128"/>
                <a:ea typeface="Meiryo UI" panose="020B0604030504040204" pitchFamily="50" charset="-128"/>
              </a:rPr>
              <a:t>2000</a:t>
            </a:r>
            <a:r>
              <a:rPr lang="ja-JP" altLang="en-US" sz="1800" dirty="0" smtClean="0">
                <a:solidFill>
                  <a:schemeClr val="bg1"/>
                </a:solidFill>
                <a:latin typeface="Meiryo UI" panose="020B0604030504040204" pitchFamily="50" charset="-128"/>
                <a:ea typeface="Meiryo UI" panose="020B0604030504040204" pitchFamily="50" charset="-128"/>
              </a:rPr>
              <a:t>年以降</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92204" y="6584848"/>
            <a:ext cx="9142049" cy="284693"/>
          </a:xfrm>
          <a:prstGeom prst="rect">
            <a:avLst/>
          </a:prstGeom>
        </p:spPr>
        <p:txBody>
          <a:bodyPr wrap="square">
            <a:spAutoFit/>
          </a:bodyPr>
          <a:lstStyle/>
          <a:p>
            <a:pPr>
              <a:lnSpc>
                <a:spcPts val="1500"/>
              </a:lnSpc>
            </a:pP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出典</a:t>
            </a:r>
            <a:r>
              <a:rPr kumimoji="1" lang="ja-JP" altLang="en-US" sz="900" dirty="0" smtClean="0">
                <a:latin typeface="Meiryo UI" panose="020B0604030504040204" pitchFamily="50" charset="-128"/>
                <a:ea typeface="Meiryo UI" panose="020B0604030504040204" pitchFamily="50" charset="-128"/>
              </a:rPr>
              <a:t>：「愛・地球博の経済効果に関する評価報告書（概要版）」（財）</a:t>
            </a:r>
            <a:r>
              <a:rPr kumimoji="1" lang="en-US" altLang="ja-JP" sz="900" dirty="0" smtClean="0">
                <a:latin typeface="Meiryo UI" panose="020B0604030504040204" pitchFamily="50" charset="-128"/>
                <a:ea typeface="Meiryo UI" panose="020B0604030504040204" pitchFamily="50" charset="-128"/>
              </a:rPr>
              <a:t>2005</a:t>
            </a:r>
            <a:r>
              <a:rPr kumimoji="1" lang="ja-JP" altLang="en-US" sz="900" dirty="0" smtClean="0">
                <a:latin typeface="Meiryo UI" panose="020B0604030504040204" pitchFamily="50" charset="-128"/>
                <a:ea typeface="Meiryo UI" panose="020B0604030504040204" pitchFamily="50" charset="-128"/>
              </a:rPr>
              <a:t>年日本博覧会協会　㈱</a:t>
            </a:r>
            <a:r>
              <a:rPr kumimoji="1" lang="en-US" altLang="ja-JP" sz="900" dirty="0" smtClean="0">
                <a:latin typeface="Meiryo UI" panose="020B0604030504040204" pitchFamily="50" charset="-128"/>
                <a:ea typeface="Meiryo UI" panose="020B0604030504040204" pitchFamily="50" charset="-128"/>
              </a:rPr>
              <a:t>UFJ</a:t>
            </a:r>
            <a:r>
              <a:rPr kumimoji="1" lang="ja-JP" altLang="en-US" sz="900" dirty="0" smtClean="0">
                <a:latin typeface="Meiryo UI" panose="020B0604030504040204" pitchFamily="50" charset="-128"/>
                <a:ea typeface="Meiryo UI" panose="020B0604030504040204" pitchFamily="50" charset="-128"/>
              </a:rPr>
              <a:t>総合研究所　　「国際博覧会を考える」名古屋学院大学総合研究所編）</a:t>
            </a:r>
            <a:endParaRPr kumimoji="1" lang="ja-JP" altLang="en-US" sz="900" dirty="0">
              <a:latin typeface="Meiryo UI" panose="020B0604030504040204" pitchFamily="50" charset="-128"/>
              <a:ea typeface="Meiryo UI" panose="020B0604030504040204"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174</a:t>
            </a:r>
          </a:p>
        </p:txBody>
      </p:sp>
    </p:spTree>
    <p:extLst>
      <p:ext uri="{BB962C8B-B14F-4D97-AF65-F5344CB8AC3E}">
        <p14:creationId xmlns:p14="http://schemas.microsoft.com/office/powerpoint/2010/main" val="255720768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002617628"/>
              </p:ext>
            </p:extLst>
          </p:nvPr>
        </p:nvGraphicFramePr>
        <p:xfrm>
          <a:off x="147719" y="578891"/>
          <a:ext cx="9679044" cy="5865241"/>
        </p:xfrm>
        <a:graphic>
          <a:graphicData uri="http://schemas.openxmlformats.org/drawingml/2006/table">
            <a:tbl>
              <a:tblPr firstRow="1" bandRow="1">
                <a:tableStyleId>{5C22544A-7EE6-4342-B048-85BDC9FD1C3A}</a:tableStyleId>
              </a:tblPr>
              <a:tblGrid>
                <a:gridCol w="4839522">
                  <a:extLst>
                    <a:ext uri="{9D8B030D-6E8A-4147-A177-3AD203B41FA5}">
                      <a16:colId xmlns:a16="http://schemas.microsoft.com/office/drawing/2014/main" val="3005456189"/>
                    </a:ext>
                  </a:extLst>
                </a:gridCol>
                <a:gridCol w="4839522">
                  <a:extLst>
                    <a:ext uri="{9D8B030D-6E8A-4147-A177-3AD203B41FA5}">
                      <a16:colId xmlns:a16="http://schemas.microsoft.com/office/drawing/2014/main" val="1207641065"/>
                    </a:ext>
                  </a:extLst>
                </a:gridCol>
              </a:tblGrid>
              <a:tr h="201808">
                <a:tc>
                  <a:txBody>
                    <a:bodyPr/>
                    <a:lstStyle/>
                    <a:p>
                      <a:pPr algn="ctr"/>
                      <a:r>
                        <a:rPr kumimoji="1" lang="en-US" altLang="ja-JP" sz="1200" dirty="0" smtClean="0">
                          <a:latin typeface="Meiryo UI" panose="020B0604030504040204" pitchFamily="50" charset="-128"/>
                          <a:ea typeface="Meiryo UI" panose="020B0604030504040204" pitchFamily="50" charset="-128"/>
                        </a:rPr>
                        <a:t>2015</a:t>
                      </a:r>
                      <a:r>
                        <a:rPr kumimoji="1" lang="ja-JP" altLang="en-US" sz="1200" dirty="0" smtClean="0">
                          <a:latin typeface="Meiryo UI" panose="020B0604030504040204" pitchFamily="50" charset="-128"/>
                          <a:ea typeface="Meiryo UI" panose="020B0604030504040204" pitchFamily="50" charset="-128"/>
                        </a:rPr>
                        <a:t>年ミラノ国際博覧会</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2015.5.1</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10.31</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zh-CN" sz="1200" dirty="0" smtClean="0">
                          <a:latin typeface="Meiryo UI" panose="020B0604030504040204" pitchFamily="50" charset="-128"/>
                          <a:ea typeface="Meiryo UI" panose="020B0604030504040204" pitchFamily="50" charset="-128"/>
                        </a:rPr>
                        <a:t>2010</a:t>
                      </a:r>
                      <a:r>
                        <a:rPr kumimoji="1" lang="zh-CN" altLang="en-US" sz="1200" dirty="0" smtClean="0">
                          <a:latin typeface="Meiryo UI" panose="020B0604030504040204" pitchFamily="50" charset="-128"/>
                          <a:ea typeface="Meiryo UI" panose="020B0604030504040204" pitchFamily="50" charset="-128"/>
                        </a:rPr>
                        <a:t>年上海国際博覧会</a:t>
                      </a:r>
                      <a:endParaRPr kumimoji="1" lang="en-US" altLang="zh-CN" sz="1200" dirty="0" smtClean="0">
                        <a:latin typeface="Meiryo UI" panose="020B0604030504040204" pitchFamily="50" charset="-128"/>
                        <a:ea typeface="Meiryo UI" panose="020B0604030504040204" pitchFamily="50" charset="-128"/>
                      </a:endParaRPr>
                    </a:p>
                    <a:p>
                      <a:pPr algn="ctr"/>
                      <a:r>
                        <a:rPr kumimoji="1" lang="zh-CN" altLang="en-US" sz="1200" dirty="0" smtClean="0">
                          <a:latin typeface="Meiryo UI" panose="020B0604030504040204" pitchFamily="50" charset="-128"/>
                          <a:ea typeface="Meiryo UI" panose="020B0604030504040204" pitchFamily="50" charset="-128"/>
                        </a:rPr>
                        <a:t>（</a:t>
                      </a:r>
                      <a:r>
                        <a:rPr kumimoji="1" lang="en-US" altLang="zh-CN" sz="1200" dirty="0" smtClean="0">
                          <a:latin typeface="Meiryo UI" panose="020B0604030504040204" pitchFamily="50" charset="-128"/>
                          <a:ea typeface="Meiryo UI" panose="020B0604030504040204" pitchFamily="50" charset="-128"/>
                        </a:rPr>
                        <a:t>2010.5.1</a:t>
                      </a:r>
                      <a:r>
                        <a:rPr kumimoji="1" lang="zh-CN" altLang="en-US" sz="1200" dirty="0" smtClean="0">
                          <a:latin typeface="Meiryo UI" panose="020B0604030504040204" pitchFamily="50" charset="-128"/>
                          <a:ea typeface="Meiryo UI" panose="020B0604030504040204" pitchFamily="50" charset="-128"/>
                        </a:rPr>
                        <a:t>～</a:t>
                      </a:r>
                      <a:r>
                        <a:rPr kumimoji="1" lang="en-US" altLang="zh-CN" sz="1200" dirty="0" smtClean="0">
                          <a:latin typeface="Meiryo UI" panose="020B0604030504040204" pitchFamily="50" charset="-128"/>
                          <a:ea typeface="Meiryo UI" panose="020B0604030504040204" pitchFamily="50" charset="-128"/>
                        </a:rPr>
                        <a:t>10.31</a:t>
                      </a:r>
                      <a:r>
                        <a:rPr kumimoji="1" lang="zh-CN"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032947"/>
                  </a:ext>
                </a:extLst>
              </a:tr>
              <a:tr h="0">
                <a:tc>
                  <a:txBody>
                    <a:bodyPr/>
                    <a:lstStyle/>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○テーマ：地球に食料を、生命にエネルギーを</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Feeding the </a:t>
                      </a:r>
                      <a:r>
                        <a:rPr kumimoji="1" lang="en-US" altLang="ja-JP" sz="1200" dirty="0" err="1" smtClean="0">
                          <a:latin typeface="Meiryo UI" panose="020B0604030504040204" pitchFamily="50" charset="-128"/>
                          <a:ea typeface="Meiryo UI" panose="020B0604030504040204" pitchFamily="50" charset="-128"/>
                        </a:rPr>
                        <a:t>Planet,Energy</a:t>
                      </a:r>
                      <a:r>
                        <a:rPr kumimoji="1" lang="en-US" altLang="ja-JP" sz="1200" dirty="0" smtClean="0">
                          <a:latin typeface="Meiryo UI" panose="020B0604030504040204" pitchFamily="50" charset="-128"/>
                          <a:ea typeface="Meiryo UI" panose="020B0604030504040204" pitchFamily="50" charset="-128"/>
                        </a:rPr>
                        <a:t> </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for Life</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○来場者数</a:t>
                      </a:r>
                      <a:r>
                        <a:rPr kumimoji="1" lang="en-US" altLang="ja-JP" sz="1200" dirty="0" smtClean="0">
                          <a:latin typeface="Meiryo UI" panose="020B0604030504040204" pitchFamily="50" charset="-128"/>
                          <a:ea typeface="Meiryo UI" panose="020B0604030504040204" pitchFamily="50" charset="-128"/>
                        </a:rPr>
                        <a:t>2150</a:t>
                      </a:r>
                      <a:r>
                        <a:rPr kumimoji="1" lang="ja-JP" altLang="en-US" sz="1200" dirty="0" smtClean="0">
                          <a:latin typeface="Meiryo UI" panose="020B0604030504040204" pitchFamily="50" charset="-128"/>
                          <a:ea typeface="Meiryo UI" panose="020B0604030504040204" pitchFamily="50" charset="-128"/>
                        </a:rPr>
                        <a:t>万人　　　○経済効果</a:t>
                      </a:r>
                      <a:r>
                        <a:rPr kumimoji="1" lang="en-US" altLang="ja-JP" sz="1200" dirty="0" smtClean="0">
                          <a:latin typeface="Meiryo UI" panose="020B0604030504040204" pitchFamily="50" charset="-128"/>
                          <a:ea typeface="Meiryo UI" panose="020B0604030504040204" pitchFamily="50" charset="-128"/>
                        </a:rPr>
                        <a:t>1.3</a:t>
                      </a:r>
                      <a:r>
                        <a:rPr kumimoji="1" lang="ja-JP" altLang="en-US" sz="1200" dirty="0" smtClean="0">
                          <a:latin typeface="Meiryo UI" panose="020B0604030504040204" pitchFamily="50" charset="-128"/>
                          <a:ea typeface="Meiryo UI" panose="020B0604030504040204" pitchFamily="50" charset="-128"/>
                        </a:rPr>
                        <a:t>兆円</a:t>
                      </a: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ja-JP" altLang="en-US" sz="1200" dirty="0" smtClean="0">
                        <a:latin typeface="Meiryo UI" panose="020B0604030504040204" pitchFamily="50" charset="-128"/>
                        <a:ea typeface="Meiryo UI" panose="020B0604030504040204" pitchFamily="50" charset="-128"/>
                      </a:endParaRPr>
                    </a:p>
                    <a:p>
                      <a:pPr>
                        <a:lnSpc>
                          <a:spcPts val="1500"/>
                        </a:lnSpc>
                      </a:pP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跡地利用</a:t>
                      </a:r>
                      <a:r>
                        <a:rPr kumimoji="1" lang="en-US" altLang="ja-JP" sz="1200" b="1" dirty="0" smtClean="0">
                          <a:latin typeface="Meiryo UI" panose="020B0604030504040204" pitchFamily="50" charset="-128"/>
                          <a:ea typeface="Meiryo UI" panose="020B0604030504040204" pitchFamily="50" charset="-128"/>
                        </a:rPr>
                        <a:t>】</a:t>
                      </a: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dirty="0" smtClean="0">
                          <a:latin typeface="Meiryo UI" panose="020B0604030504040204" pitchFamily="50" charset="-128"/>
                          <a:ea typeface="Meiryo UI" panose="020B0604030504040204" pitchFamily="50" charset="-128"/>
                        </a:rPr>
                        <a:t>　イタリアは北部から中部にかけて医薬品・化学品製造業の集積がみられ国際競争力を有している。こうした強みを下支えに加速させることが期待されている。</a:t>
                      </a:r>
                    </a:p>
                    <a:p>
                      <a:pPr>
                        <a:lnSpc>
                          <a:spcPts val="1500"/>
                        </a:lnSpc>
                      </a:pPr>
                      <a:endParaRPr kumimoji="1" lang="en-US" altLang="ja-JP" sz="1200" b="0" dirty="0" smtClean="0">
                        <a:latin typeface="Meiryo UI" panose="020B0604030504040204" pitchFamily="50" charset="-128"/>
                        <a:ea typeface="Meiryo UI" panose="020B0604030504040204" pitchFamily="50" charset="-128"/>
                      </a:endParaRPr>
                    </a:p>
                    <a:p>
                      <a:pPr>
                        <a:lnSpc>
                          <a:spcPts val="1500"/>
                        </a:lnSpc>
                      </a:pPr>
                      <a:r>
                        <a:rPr kumimoji="1" lang="ja-JP" altLang="en-US" sz="1200" b="0" dirty="0" smtClean="0">
                          <a:latin typeface="Meiryo UI" panose="020B0604030504040204" pitchFamily="50" charset="-128"/>
                          <a:ea typeface="Meiryo UI" panose="020B0604030504040204" pitchFamily="50" charset="-128"/>
                        </a:rPr>
                        <a:t>　</a:t>
                      </a:r>
                      <a:r>
                        <a:rPr kumimoji="1" lang="en-US" altLang="ja-JP" sz="1200" b="0" dirty="0" smtClean="0">
                          <a:latin typeface="Meiryo UI" panose="020B0604030504040204" pitchFamily="50" charset="-128"/>
                          <a:ea typeface="Meiryo UI" panose="020B0604030504040204" pitchFamily="50" charset="-128"/>
                        </a:rPr>
                        <a:t>Science &amp; Technology Park</a:t>
                      </a:r>
                      <a:r>
                        <a:rPr kumimoji="1" lang="ja-JP" altLang="en-US" sz="1200" b="0" dirty="0" smtClean="0">
                          <a:latin typeface="Meiryo UI" panose="020B0604030504040204" pitchFamily="50" charset="-128"/>
                          <a:ea typeface="Meiryo UI" panose="020B0604030504040204" pitchFamily="50" charset="-128"/>
                        </a:rPr>
                        <a:t>（</a:t>
                      </a:r>
                      <a:r>
                        <a:rPr kumimoji="1" lang="en-US" altLang="ja-JP" sz="1200" b="0" dirty="0" smtClean="0">
                          <a:latin typeface="Meiryo UI" panose="020B0604030504040204" pitchFamily="50" charset="-128"/>
                          <a:ea typeface="Meiryo UI" panose="020B0604030504040204" pitchFamily="50" charset="-128"/>
                        </a:rPr>
                        <a:t>STP</a:t>
                      </a:r>
                      <a:r>
                        <a:rPr kumimoji="1" lang="ja-JP" altLang="en-US" sz="1200" b="0" dirty="0" smtClean="0">
                          <a:latin typeface="Meiryo UI" panose="020B0604030504040204" pitchFamily="50" charset="-128"/>
                          <a:ea typeface="Meiryo UI" panose="020B0604030504040204" pitchFamily="50" charset="-128"/>
                        </a:rPr>
                        <a:t>）を整備する計画が進行中。</a:t>
                      </a:r>
                    </a:p>
                    <a:p>
                      <a:pPr marL="265113" indent="-265113">
                        <a:lnSpc>
                          <a:spcPts val="1500"/>
                        </a:lnSpc>
                      </a:pPr>
                      <a:r>
                        <a:rPr kumimoji="1" lang="ja-JP" altLang="en-US" sz="1200" b="0" dirty="0" smtClean="0">
                          <a:latin typeface="Meiryo UI" panose="020B0604030504040204" pitchFamily="50" charset="-128"/>
                          <a:ea typeface="Meiryo UI" panose="020B0604030504040204" pitchFamily="50" charset="-128"/>
                        </a:rPr>
                        <a:t>　１ ライフサイエンス分野の研究拠点「ヒューマン・テクノポール」を開設</a:t>
                      </a:r>
                    </a:p>
                    <a:p>
                      <a:pPr marL="265113" indent="-265113">
                        <a:lnSpc>
                          <a:spcPts val="1500"/>
                        </a:lnSpc>
                      </a:pPr>
                      <a:r>
                        <a:rPr kumimoji="1" lang="ja-JP" altLang="en-US" sz="1200" b="0" dirty="0" smtClean="0">
                          <a:latin typeface="Meiryo UI" panose="020B0604030504040204" pitchFamily="50" charset="-128"/>
                          <a:ea typeface="Meiryo UI" panose="020B0604030504040204" pitchFamily="50" charset="-128"/>
                        </a:rPr>
                        <a:t>　　→</a:t>
                      </a:r>
                      <a:r>
                        <a:rPr kumimoji="1" lang="en-US" altLang="ja-JP" sz="1200" b="0" dirty="0" smtClean="0">
                          <a:latin typeface="Meiryo UI" panose="020B0604030504040204" pitchFamily="50" charset="-128"/>
                          <a:ea typeface="Meiryo UI" panose="020B0604030504040204" pitchFamily="50" charset="-128"/>
                        </a:rPr>
                        <a:t>2024</a:t>
                      </a:r>
                      <a:r>
                        <a:rPr kumimoji="1" lang="ja-JP" altLang="en-US" sz="1200" b="0" dirty="0" smtClean="0">
                          <a:latin typeface="Meiryo UI" panose="020B0604030504040204" pitchFamily="50" charset="-128"/>
                          <a:ea typeface="Meiryo UI" panose="020B0604030504040204" pitchFamily="50" charset="-128"/>
                        </a:rPr>
                        <a:t>年には科学者・研究者・スタッフあわせて</a:t>
                      </a:r>
                      <a:r>
                        <a:rPr kumimoji="1" lang="en-US" altLang="ja-JP" sz="1200" b="0" dirty="0" smtClean="0">
                          <a:latin typeface="Meiryo UI" panose="020B0604030504040204" pitchFamily="50" charset="-128"/>
                          <a:ea typeface="Meiryo UI" panose="020B0604030504040204" pitchFamily="50" charset="-128"/>
                        </a:rPr>
                        <a:t>1500</a:t>
                      </a:r>
                      <a:r>
                        <a:rPr kumimoji="1" lang="ja-JP" altLang="en-US" sz="1200" b="0" dirty="0" smtClean="0">
                          <a:latin typeface="Meiryo UI" panose="020B0604030504040204" pitchFamily="50" charset="-128"/>
                          <a:ea typeface="Meiryo UI" panose="020B0604030504040204" pitchFamily="50" charset="-128"/>
                        </a:rPr>
                        <a:t>名規模となる予定</a:t>
                      </a:r>
                    </a:p>
                    <a:p>
                      <a:pPr>
                        <a:lnSpc>
                          <a:spcPts val="1500"/>
                        </a:lnSpc>
                      </a:pPr>
                      <a:r>
                        <a:rPr kumimoji="1" lang="ja-JP" altLang="en-US" sz="1200" b="0" dirty="0" smtClean="0">
                          <a:latin typeface="Meiryo UI" panose="020B0604030504040204" pitchFamily="50" charset="-128"/>
                          <a:ea typeface="Meiryo UI" panose="020B0604030504040204" pitchFamily="50" charset="-128"/>
                        </a:rPr>
                        <a:t>　２ 国立ミラノ大学の科学分野の学部移転</a:t>
                      </a:r>
                    </a:p>
                    <a:p>
                      <a:pPr>
                        <a:lnSpc>
                          <a:spcPts val="1500"/>
                        </a:lnSpc>
                      </a:pPr>
                      <a:r>
                        <a:rPr kumimoji="1" lang="ja-JP" altLang="en-US" sz="1200" b="0" dirty="0" smtClean="0">
                          <a:latin typeface="Meiryo UI" panose="020B0604030504040204" pitchFamily="50" charset="-128"/>
                          <a:ea typeface="Meiryo UI" panose="020B0604030504040204" pitchFamily="50" charset="-128"/>
                        </a:rPr>
                        <a:t>　　→</a:t>
                      </a:r>
                      <a:r>
                        <a:rPr kumimoji="1" lang="en-US" altLang="ja-JP" sz="1200" b="0" dirty="0" smtClean="0">
                          <a:latin typeface="Meiryo UI" panose="020B0604030504040204" pitchFamily="50" charset="-128"/>
                          <a:ea typeface="Meiryo UI" panose="020B0604030504040204" pitchFamily="50" charset="-128"/>
                        </a:rPr>
                        <a:t>1</a:t>
                      </a:r>
                      <a:r>
                        <a:rPr kumimoji="1" lang="ja-JP" altLang="en-US" sz="1200" b="0" dirty="0" smtClean="0">
                          <a:latin typeface="Meiryo UI" panose="020B0604030504040204" pitchFamily="50" charset="-128"/>
                          <a:ea typeface="Meiryo UI" panose="020B0604030504040204" pitchFamily="50" charset="-128"/>
                        </a:rPr>
                        <a:t>日あたり約</a:t>
                      </a:r>
                      <a:r>
                        <a:rPr kumimoji="1" lang="en-US" altLang="ja-JP" sz="1200" b="0" dirty="0" smtClean="0">
                          <a:latin typeface="Meiryo UI" panose="020B0604030504040204" pitchFamily="50" charset="-128"/>
                          <a:ea typeface="Meiryo UI" panose="020B0604030504040204" pitchFamily="50" charset="-128"/>
                        </a:rPr>
                        <a:t>2</a:t>
                      </a:r>
                      <a:r>
                        <a:rPr kumimoji="1" lang="ja-JP" altLang="en-US" sz="1200" b="0" dirty="0" smtClean="0">
                          <a:latin typeface="Meiryo UI" panose="020B0604030504040204" pitchFamily="50" charset="-128"/>
                          <a:ea typeface="Meiryo UI" panose="020B0604030504040204" pitchFamily="50" charset="-128"/>
                        </a:rPr>
                        <a:t>万人の流入を見込む</a:t>
                      </a:r>
                    </a:p>
                    <a:p>
                      <a:pPr>
                        <a:lnSpc>
                          <a:spcPts val="1500"/>
                        </a:lnSpc>
                      </a:pPr>
                      <a:r>
                        <a:rPr kumimoji="1" lang="ja-JP" altLang="en-US" sz="1200" b="0" dirty="0" smtClean="0">
                          <a:latin typeface="Meiryo UI" panose="020B0604030504040204" pitchFamily="50" charset="-128"/>
                          <a:ea typeface="Meiryo UI" panose="020B0604030504040204" pitchFamily="50" charset="-128"/>
                        </a:rPr>
                        <a:t>　３ 市内の整形外科専門病院の新病院を建設</a:t>
                      </a:r>
                    </a:p>
                    <a:p>
                      <a:pPr>
                        <a:lnSpc>
                          <a:spcPts val="1500"/>
                        </a:lnSpc>
                      </a:pPr>
                      <a:r>
                        <a:rPr kumimoji="1" lang="ja-JP" altLang="en-US" sz="1200" b="0" dirty="0" smtClean="0">
                          <a:latin typeface="Meiryo UI" panose="020B0604030504040204" pitchFamily="50" charset="-128"/>
                          <a:ea typeface="Meiryo UI" panose="020B0604030504040204" pitchFamily="50" charset="-128"/>
                        </a:rPr>
                        <a:t>　　→総床面積</a:t>
                      </a:r>
                      <a:r>
                        <a:rPr kumimoji="1" lang="en-US" altLang="ja-JP" sz="1200" b="0" dirty="0" smtClean="0">
                          <a:latin typeface="Meiryo UI" panose="020B0604030504040204" pitchFamily="50" charset="-128"/>
                          <a:ea typeface="Meiryo UI" panose="020B0604030504040204" pitchFamily="50" charset="-128"/>
                        </a:rPr>
                        <a:t>15</a:t>
                      </a:r>
                      <a:r>
                        <a:rPr kumimoji="1" lang="ja-JP" altLang="en-US" sz="1200" b="0" dirty="0" smtClean="0">
                          <a:latin typeface="Meiryo UI" panose="020B0604030504040204" pitchFamily="50" charset="-128"/>
                          <a:ea typeface="Meiryo UI" panose="020B0604030504040204" pitchFamily="50" charset="-128"/>
                        </a:rPr>
                        <a:t>万㎡、</a:t>
                      </a:r>
                      <a:r>
                        <a:rPr kumimoji="1" lang="en-US" altLang="ja-JP" sz="1200" b="0" dirty="0" smtClean="0">
                          <a:latin typeface="Meiryo UI" panose="020B0604030504040204" pitchFamily="50" charset="-128"/>
                          <a:ea typeface="Meiryo UI" panose="020B0604030504040204" pitchFamily="50" charset="-128"/>
                        </a:rPr>
                        <a:t>589</a:t>
                      </a:r>
                      <a:r>
                        <a:rPr kumimoji="1" lang="ja-JP" altLang="en-US" sz="1200" b="0" dirty="0" smtClean="0">
                          <a:latin typeface="Meiryo UI" panose="020B0604030504040204" pitchFamily="50" charset="-128"/>
                          <a:ea typeface="Meiryo UI" panose="020B0604030504040204" pitchFamily="50" charset="-128"/>
                        </a:rPr>
                        <a:t>床</a:t>
                      </a: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○テーマ：より良い都市、より良い生活</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Better City, Better Life</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○来場者数</a:t>
                      </a:r>
                      <a:r>
                        <a:rPr kumimoji="1" lang="en-US" altLang="ja-JP" sz="1200" dirty="0" smtClean="0">
                          <a:latin typeface="Meiryo UI" panose="020B0604030504040204" pitchFamily="50" charset="-128"/>
                          <a:ea typeface="Meiryo UI" panose="020B0604030504040204" pitchFamily="50" charset="-128"/>
                        </a:rPr>
                        <a:t>7309</a:t>
                      </a:r>
                      <a:r>
                        <a:rPr kumimoji="1" lang="ja-JP" altLang="en-US" sz="1200" dirty="0" smtClean="0">
                          <a:latin typeface="Meiryo UI" panose="020B0604030504040204" pitchFamily="50" charset="-128"/>
                          <a:ea typeface="Meiryo UI" panose="020B0604030504040204" pitchFamily="50" charset="-128"/>
                        </a:rPr>
                        <a:t>万人　○経済効果</a:t>
                      </a:r>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兆円</a:t>
                      </a: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ja-JP" altLang="en-US"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smtClean="0">
                          <a:latin typeface="Meiryo UI" panose="020B0604030504040204" pitchFamily="50" charset="-128"/>
                          <a:ea typeface="Meiryo UI" panose="020B0604030504040204" pitchFamily="50" charset="-128"/>
                        </a:rPr>
                        <a:t>１ 都市インフラ整備と生活環境の改善</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万博を開催し、上海市の交通インフラの整備を促進するとともに生活環境を改善。</a:t>
                      </a:r>
                    </a:p>
                    <a:p>
                      <a:pPr marL="444500" indent="-444500">
                        <a:lnSpc>
                          <a:spcPts val="1500"/>
                        </a:lnSpc>
                      </a:pPr>
                      <a:r>
                        <a:rPr kumimoji="1" lang="ja-JP" altLang="en-US" sz="1200" dirty="0" smtClean="0">
                          <a:latin typeface="Meiryo UI" panose="020B0604030504040204" pitchFamily="50" charset="-128"/>
                          <a:ea typeface="Meiryo UI" panose="020B0604030504040204" pitchFamily="50" charset="-128"/>
                        </a:rPr>
                        <a:t>　　　→地下鉄が世界一の長さになったことで通勤圏が拡大、上海</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南京の高速鉄道が開通し、約</a:t>
                      </a:r>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時間で結ばれたことで、上海市、江蘇省、浙江省で構成される「長江デルタ経済圏」の活性化が期待される。</a:t>
                      </a:r>
                    </a:p>
                    <a:p>
                      <a:pPr>
                        <a:lnSpc>
                          <a:spcPts val="1500"/>
                        </a:lnSpc>
                      </a:pPr>
                      <a:r>
                        <a:rPr kumimoji="1" lang="ja-JP" altLang="en-US" sz="1200" b="1" dirty="0" smtClean="0">
                          <a:latin typeface="Meiryo UI" panose="020B0604030504040204" pitchFamily="50" charset="-128"/>
                          <a:ea typeface="Meiryo UI" panose="020B0604030504040204" pitchFamily="50" charset="-128"/>
                        </a:rPr>
                        <a:t>２ ハイテク産業の発展と人材集積</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節水技術、環境保護技術、デジタル通信技術等が万博建設プロジェクトを通じて発展。科学技術の交流を通じた中国ハイテク産業の発展や人材集積の促進が期待されている。</a:t>
                      </a:r>
                    </a:p>
                    <a:p>
                      <a:pPr>
                        <a:lnSpc>
                          <a:spcPts val="1500"/>
                        </a:lnSpc>
                      </a:pPr>
                      <a:r>
                        <a:rPr kumimoji="1" lang="ja-JP" altLang="en-US" sz="1200" b="1" dirty="0" smtClean="0">
                          <a:latin typeface="Meiryo UI" panose="020B0604030504040204" pitchFamily="50" charset="-128"/>
                          <a:ea typeface="Meiryo UI" panose="020B0604030504040204" pitchFamily="50" charset="-128"/>
                        </a:rPr>
                        <a:t>３ 旅行業の発展</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浦東空港、虹橋空港の二大空港の拡張整備により、併せて年間</a:t>
                      </a:r>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億人を超える乗客の受入れが可能になった。</a:t>
                      </a:r>
                    </a:p>
                    <a:p>
                      <a:pPr>
                        <a:lnSpc>
                          <a:spcPts val="1500"/>
                        </a:lnSpc>
                      </a:pPr>
                      <a:r>
                        <a:rPr kumimoji="1" lang="ja-JP" altLang="en-US" sz="1200" b="1" dirty="0" smtClean="0">
                          <a:latin typeface="Meiryo UI" panose="020B0604030504040204" pitchFamily="50" charset="-128"/>
                          <a:ea typeface="Meiryo UI" panose="020B0604030504040204" pitchFamily="50" charset="-128"/>
                        </a:rPr>
                        <a:t>４ 長江デルタ地域間の経済融合</a:t>
                      </a:r>
                    </a:p>
                    <a:p>
                      <a:pPr marL="85725" indent="-85725">
                        <a:lnSpc>
                          <a:spcPts val="1500"/>
                        </a:lnSpc>
                      </a:pPr>
                      <a:r>
                        <a:rPr kumimoji="1" lang="ja-JP" altLang="en-US" sz="1200" dirty="0" smtClean="0">
                          <a:latin typeface="Meiryo UI" panose="020B0604030504040204" pitchFamily="50" charset="-128"/>
                          <a:ea typeface="Meiryo UI" panose="020B0604030504040204" pitchFamily="50" charset="-128"/>
                        </a:rPr>
                        <a:t>　　長江デルタ地域間の経済の一体化が促進。中国経済の面的発展を促進。</a:t>
                      </a:r>
                    </a:p>
                    <a:p>
                      <a:pPr>
                        <a:lnSpc>
                          <a:spcPts val="1500"/>
                        </a:lnSpc>
                      </a:pPr>
                      <a:endParaRPr kumimoji="1" lang="ja-JP" altLang="en-US" sz="1200" dirty="0" smtClean="0">
                        <a:latin typeface="Meiryo UI" panose="020B0604030504040204" pitchFamily="50" charset="-128"/>
                        <a:ea typeface="Meiryo UI" panose="020B0604030504040204" pitchFamily="50" charset="-128"/>
                      </a:endParaRPr>
                    </a:p>
                    <a:p>
                      <a:pPr>
                        <a:lnSpc>
                          <a:spcPts val="1500"/>
                        </a:lnSpc>
                      </a:pP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跡地利用</a:t>
                      </a:r>
                      <a:r>
                        <a:rPr kumimoji="1" lang="en-US" altLang="ja-JP" sz="1200" b="1" dirty="0" smtClean="0">
                          <a:latin typeface="Meiryo UI" panose="020B0604030504040204" pitchFamily="50" charset="-128"/>
                          <a:ea typeface="Meiryo UI" panose="020B0604030504040204" pitchFamily="50" charset="-128"/>
                        </a:rPr>
                        <a:t>】</a:t>
                      </a:r>
                    </a:p>
                    <a:p>
                      <a:pPr marL="84138" indent="-84138">
                        <a:lnSpc>
                          <a:spcPts val="1500"/>
                        </a:lnSpc>
                      </a:pPr>
                      <a:r>
                        <a:rPr kumimoji="1" lang="ja-JP" altLang="en-US" sz="1200" dirty="0" smtClean="0">
                          <a:latin typeface="Meiryo UI" panose="020B0604030504040204" pitchFamily="50" charset="-128"/>
                          <a:ea typeface="Meiryo UI" panose="020B0604030504040204" pitchFamily="50" charset="-128"/>
                        </a:rPr>
                        <a:t>・万博跡地</a:t>
                      </a:r>
                      <a:r>
                        <a:rPr kumimoji="1" lang="en-US" altLang="ja-JP" sz="1200" dirty="0" smtClean="0">
                          <a:latin typeface="Meiryo UI" panose="020B0604030504040204" pitchFamily="50" charset="-128"/>
                          <a:ea typeface="Meiryo UI" panose="020B0604030504040204" pitchFamily="50" charset="-128"/>
                        </a:rPr>
                        <a:t>528ha</a:t>
                      </a:r>
                      <a:r>
                        <a:rPr kumimoji="1" lang="ja-JP" altLang="en-US" sz="1200" dirty="0" smtClean="0">
                          <a:latin typeface="Meiryo UI" panose="020B0604030504040204" pitchFamily="50" charset="-128"/>
                          <a:ea typeface="Meiryo UI" panose="020B0604030504040204" pitchFamily="50" charset="-128"/>
                        </a:rPr>
                        <a:t>は、閉幕後「国際貿易機能」と「国際交流機能」をもつ、上海市の新しいシンボル的な拠点地区として再開発。</a:t>
                      </a:r>
                    </a:p>
                    <a:p>
                      <a:pPr marL="84138" indent="-84138">
                        <a:lnSpc>
                          <a:spcPts val="1500"/>
                        </a:lnSpc>
                      </a:pPr>
                      <a:r>
                        <a:rPr kumimoji="1" lang="ja-JP" altLang="en-US" sz="1200" dirty="0" smtClean="0">
                          <a:latin typeface="Meiryo UI" panose="020B0604030504040204" pitchFamily="50" charset="-128"/>
                          <a:ea typeface="Meiryo UI" panose="020B0604030504040204" pitchFamily="50" charset="-128"/>
                        </a:rPr>
                        <a:t>・特徴ある建築物及び大型パビリオン施設の一部は、恒久施設として建設され、上海万博終了後も再開発エリアの拠点施設として活用。　</a:t>
                      </a:r>
                      <a:endParaRPr kumimoji="1" lang="en-US" altLang="ja-JP" sz="1200" dirty="0" smtClean="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533143"/>
                  </a:ext>
                </a:extLst>
              </a:tr>
            </a:tbl>
          </a:graphicData>
        </a:graphic>
      </p:graphicFrame>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3807" y="1213337"/>
            <a:ext cx="1710489" cy="548647"/>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7322" y="1132655"/>
            <a:ext cx="1478280" cy="1440180"/>
          </a:xfrm>
          <a:prstGeom prst="rect">
            <a:avLst/>
          </a:prstGeom>
        </p:spPr>
      </p:pic>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国際博覧会等（４）近年の国際博覧会（</a:t>
            </a:r>
            <a:r>
              <a:rPr lang="en-US" altLang="ja-JP" sz="1800" dirty="0" smtClean="0">
                <a:solidFill>
                  <a:schemeClr val="bg1"/>
                </a:solidFill>
                <a:latin typeface="Meiryo UI" panose="020B0604030504040204" pitchFamily="50" charset="-128"/>
                <a:ea typeface="Meiryo UI" panose="020B0604030504040204" pitchFamily="50" charset="-128"/>
              </a:rPr>
              <a:t>2000</a:t>
            </a:r>
            <a:r>
              <a:rPr lang="ja-JP" altLang="en-US" sz="1800" dirty="0" smtClean="0">
                <a:solidFill>
                  <a:schemeClr val="bg1"/>
                </a:solidFill>
                <a:latin typeface="Meiryo UI" panose="020B0604030504040204" pitchFamily="50" charset="-128"/>
                <a:ea typeface="Meiryo UI" panose="020B0604030504040204" pitchFamily="50" charset="-128"/>
              </a:rPr>
              <a:t>年以降</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26696" y="6489266"/>
            <a:ext cx="4953000" cy="284693"/>
          </a:xfrm>
          <a:prstGeom prst="rect">
            <a:avLst/>
          </a:prstGeom>
        </p:spPr>
        <p:txBody>
          <a:bodyPr>
            <a:spAutoFit/>
          </a:bodyPr>
          <a:lstStyle/>
          <a:p>
            <a:pPr>
              <a:lnSpc>
                <a:spcPts val="1500"/>
              </a:lnSpc>
            </a:pP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：各種資料より企画室作成）</a:t>
            </a:r>
            <a:endParaRPr kumimoji="1" lang="ja-JP" altLang="en-US" sz="1000" dirty="0">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175</a:t>
            </a:r>
          </a:p>
        </p:txBody>
      </p:sp>
    </p:spTree>
    <p:extLst>
      <p:ext uri="{BB962C8B-B14F-4D97-AF65-F5344CB8AC3E}">
        <p14:creationId xmlns:p14="http://schemas.microsoft.com/office/powerpoint/2010/main" val="117084203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2229" y="558880"/>
            <a:ext cx="9641542"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➢大阪・関西万博では、「いのち輝く未来社会のデザイン」のもと、</a:t>
            </a:r>
            <a:r>
              <a:rPr kumimoji="1" lang="en-US" altLang="ja-JP" sz="1400" dirty="0" smtClean="0">
                <a:latin typeface="UD デジタル 教科書体 NK-R" panose="02020400000000000000" pitchFamily="18" charset="-128"/>
                <a:ea typeface="UD デジタル 教科書体 NK-R" panose="02020400000000000000" pitchFamily="18" charset="-128"/>
              </a:rPr>
              <a:t>SDG</a:t>
            </a:r>
            <a:r>
              <a:rPr kumimoji="1" lang="ja-JP" altLang="en-US" sz="1400" dirty="0" err="1" smtClean="0">
                <a:latin typeface="UD デジタル 教科書体 NK-R" panose="02020400000000000000" pitchFamily="18" charset="-128"/>
                <a:ea typeface="UD デジタル 教科書体 NK-R" panose="02020400000000000000" pitchFamily="18" charset="-128"/>
              </a:rPr>
              <a:t>ｓ</a:t>
            </a:r>
            <a:r>
              <a:rPr kumimoji="1" lang="ja-JP" altLang="en-US" sz="1400" dirty="0" smtClean="0">
                <a:latin typeface="UD デジタル 教科書体 NK-R" panose="02020400000000000000" pitchFamily="18" charset="-128"/>
                <a:ea typeface="UD デジタル 教科書体 NK-R" panose="02020400000000000000" pitchFamily="18" charset="-128"/>
              </a:rPr>
              <a:t>の達成に向けた取組みや、</a:t>
            </a:r>
            <a:r>
              <a:rPr kumimoji="1" lang="en-US" altLang="ja-JP" sz="1400" dirty="0">
                <a:latin typeface="UD デジタル 教科書体 NK-R" panose="02020400000000000000" pitchFamily="18" charset="-128"/>
                <a:ea typeface="UD デジタル 教科書体 NK-R" panose="02020400000000000000" pitchFamily="18" charset="-128"/>
              </a:rPr>
              <a:t>Society5 .</a:t>
            </a:r>
            <a:r>
              <a:rPr kumimoji="1" lang="en-US" altLang="ja-JP" sz="1400" dirty="0" smtClean="0">
                <a:latin typeface="UD デジタル 教科書体 NK-R" panose="02020400000000000000" pitchFamily="18" charset="-128"/>
                <a:ea typeface="UD デジタル 教科書体 NK-R" panose="02020400000000000000" pitchFamily="18" charset="-128"/>
              </a:rPr>
              <a:t>0</a:t>
            </a:r>
            <a:r>
              <a:rPr kumimoji="1" lang="ja-JP" altLang="en-US" sz="1400" dirty="0" smtClean="0">
                <a:latin typeface="UD デジタル 教科書体 NK-R" panose="02020400000000000000" pitchFamily="18" charset="-128"/>
                <a:ea typeface="UD デジタル 教科書体 NK-R" panose="02020400000000000000" pitchFamily="18" charset="-128"/>
              </a:rPr>
              <a:t>の実現に向けた様々な技術やシステムの実証が行われる。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➢万博開催を</a:t>
            </a:r>
            <a:r>
              <a:rPr kumimoji="1" lang="ja-JP" altLang="en-US" sz="1400" dirty="0">
                <a:latin typeface="UD デジタル 教科書体 NK-R" panose="02020400000000000000" pitchFamily="18" charset="-128"/>
                <a:ea typeface="UD デジタル 教科書体 NK-R" panose="02020400000000000000" pitchFamily="18" charset="-128"/>
              </a:rPr>
              <a:t>一過性のものとせず</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そのインパクトを最大限に</a:t>
            </a:r>
            <a:r>
              <a:rPr kumimoji="1" lang="ja-JP" altLang="en-US" sz="1400" dirty="0" smtClean="0">
                <a:latin typeface="UD デジタル 教科書体 NK-R" panose="02020400000000000000" pitchFamily="18" charset="-128"/>
                <a:ea typeface="UD デジタル 教科書体 NK-R" panose="02020400000000000000" pitchFamily="18" charset="-128"/>
              </a:rPr>
              <a:t>活かし、</a:t>
            </a:r>
            <a:r>
              <a:rPr kumimoji="1" lang="en-US" altLang="ja-JP" sz="1400" dirty="0" smtClean="0">
                <a:latin typeface="UD デジタル 教科書体 NK-R" panose="02020400000000000000" pitchFamily="18" charset="-128"/>
                <a:ea typeface="UD デジタル 教科書体 NK-R" panose="02020400000000000000" pitchFamily="18" charset="-128"/>
              </a:rPr>
              <a:t>2025</a:t>
            </a:r>
            <a:r>
              <a:rPr kumimoji="1" lang="ja-JP" altLang="en-US" sz="1400" dirty="0" smtClean="0">
                <a:latin typeface="UD デジタル 教科書体 NK-R" panose="02020400000000000000" pitchFamily="18" charset="-128"/>
                <a:ea typeface="UD デジタル 教科書体 NK-R" panose="02020400000000000000" pitchFamily="18" charset="-128"/>
              </a:rPr>
              <a:t>年のその先の将来像を見据え、大阪の「持続的な成長」や「府民の豊かな暮らし」を確たるものにするとともに、ＳＤＧｓの達成に向けて世界とともに取り組んでいくことが必要。</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国際博覧会等（５）</a:t>
            </a:r>
            <a:r>
              <a:rPr lang="en-US" altLang="ja-JP" sz="1800" dirty="0" smtClean="0">
                <a:solidFill>
                  <a:schemeClr val="bg1"/>
                </a:solidFill>
                <a:latin typeface="Meiryo UI" panose="020B0604030504040204" pitchFamily="50" charset="-128"/>
                <a:ea typeface="Meiryo UI" panose="020B0604030504040204" pitchFamily="50" charset="-128"/>
              </a:rPr>
              <a:t>2025</a:t>
            </a:r>
            <a:r>
              <a:rPr lang="ja-JP" altLang="en-US" sz="1800" dirty="0" smtClean="0">
                <a:solidFill>
                  <a:schemeClr val="bg1"/>
                </a:solidFill>
                <a:latin typeface="Meiryo UI" panose="020B0604030504040204" pitchFamily="50" charset="-128"/>
                <a:ea typeface="Meiryo UI" panose="020B0604030504040204" pitchFamily="50" charset="-128"/>
              </a:rPr>
              <a:t>年日本国際博覧会（大阪・関西万博）</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148878899"/>
              </p:ext>
            </p:extLst>
          </p:nvPr>
        </p:nvGraphicFramePr>
        <p:xfrm>
          <a:off x="145092" y="1663058"/>
          <a:ext cx="4576249" cy="5146025"/>
        </p:xfrm>
        <a:graphic>
          <a:graphicData uri="http://schemas.openxmlformats.org/drawingml/2006/table">
            <a:tbl>
              <a:tblPr firstRow="1" bandRow="1">
                <a:tableStyleId>{5940675A-B579-460E-94D1-54222C63F5DA}</a:tableStyleId>
              </a:tblPr>
              <a:tblGrid>
                <a:gridCol w="1074521">
                  <a:extLst>
                    <a:ext uri="{9D8B030D-6E8A-4147-A177-3AD203B41FA5}">
                      <a16:colId xmlns:a16="http://schemas.microsoft.com/office/drawing/2014/main" val="2470256194"/>
                    </a:ext>
                  </a:extLst>
                </a:gridCol>
                <a:gridCol w="3501728">
                  <a:extLst>
                    <a:ext uri="{9D8B030D-6E8A-4147-A177-3AD203B41FA5}">
                      <a16:colId xmlns:a16="http://schemas.microsoft.com/office/drawing/2014/main" val="1488088555"/>
                    </a:ext>
                  </a:extLst>
                </a:gridCol>
              </a:tblGrid>
              <a:tr h="565656">
                <a:tc>
                  <a:txBody>
                    <a:bodyPr/>
                    <a:lstStyle/>
                    <a:p>
                      <a:r>
                        <a:rPr kumimoji="1" lang="ja-JP" altLang="en-US" sz="1400" dirty="0" smtClean="0">
                          <a:latin typeface="Meiryo UI" panose="020B0604030504040204" pitchFamily="50" charset="-128"/>
                          <a:ea typeface="Meiryo UI" panose="020B0604030504040204" pitchFamily="50" charset="-128"/>
                        </a:rPr>
                        <a:t>名称</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2025</a:t>
                      </a:r>
                      <a:r>
                        <a:rPr kumimoji="1" lang="ja-JP" altLang="en-US" sz="1400" dirty="0" smtClean="0">
                          <a:latin typeface="Meiryo UI" panose="020B0604030504040204" pitchFamily="50" charset="-128"/>
                          <a:ea typeface="Meiryo UI" panose="020B0604030504040204" pitchFamily="50" charset="-128"/>
                        </a:rPr>
                        <a:t>年日本国際博覧会</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（略称「大阪・関西万博」）</a:t>
                      </a:r>
                    </a:p>
                  </a:txBody>
                  <a:tcPr anchor="ctr"/>
                </a:tc>
                <a:extLst>
                  <a:ext uri="{0D108BD9-81ED-4DB2-BD59-A6C34878D82A}">
                    <a16:rowId xmlns:a16="http://schemas.microsoft.com/office/drawing/2014/main" val="2739690454"/>
                  </a:ext>
                </a:extLst>
              </a:tr>
              <a:tr h="395785">
                <a:tc>
                  <a:txBody>
                    <a:bodyPr/>
                    <a:lstStyle/>
                    <a:p>
                      <a:r>
                        <a:rPr kumimoji="1" lang="ja-JP" altLang="en-US" sz="1400" dirty="0" smtClean="0">
                          <a:latin typeface="Meiryo UI" panose="020B0604030504040204" pitchFamily="50" charset="-128"/>
                          <a:ea typeface="Meiryo UI" panose="020B0604030504040204" pitchFamily="50" charset="-128"/>
                        </a:rPr>
                        <a:t>カテゴリー</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登録博</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05007766"/>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テーマ</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いのち輝く未来社会のデザイン</a:t>
                      </a:r>
                    </a:p>
                    <a:p>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Designing Future Society for Our Lives</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80547695"/>
                  </a:ext>
                </a:extLst>
              </a:tr>
              <a:tr h="860610">
                <a:tc>
                  <a:txBody>
                    <a:bodyPr/>
                    <a:lstStyle/>
                    <a:p>
                      <a:r>
                        <a:rPr kumimoji="1" lang="ja-JP" altLang="en-US" sz="1400" dirty="0" smtClean="0">
                          <a:latin typeface="Meiryo UI" panose="020B0604030504040204" pitchFamily="50" charset="-128"/>
                          <a:ea typeface="Meiryo UI" panose="020B0604030504040204" pitchFamily="50" charset="-128"/>
                        </a:rPr>
                        <a:t>サブテーマ</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Saving Lives</a:t>
                      </a:r>
                      <a:r>
                        <a:rPr kumimoji="1" lang="ja-JP" altLang="en-US" sz="1400" dirty="0" smtClean="0">
                          <a:latin typeface="Meiryo UI" panose="020B0604030504040204" pitchFamily="50" charset="-128"/>
                          <a:ea typeface="Meiryo UI" panose="020B0604030504040204" pitchFamily="50" charset="-128"/>
                        </a:rPr>
                        <a:t>（いのちを救う）</a:t>
                      </a:r>
                    </a:p>
                    <a:p>
                      <a:r>
                        <a:rPr kumimoji="1" lang="en-US" altLang="ja-JP" sz="1400" dirty="0" smtClean="0">
                          <a:latin typeface="Meiryo UI" panose="020B0604030504040204" pitchFamily="50" charset="-128"/>
                          <a:ea typeface="Meiryo UI" panose="020B0604030504040204" pitchFamily="50" charset="-128"/>
                        </a:rPr>
                        <a:t>Empowering Lives</a:t>
                      </a:r>
                      <a:r>
                        <a:rPr kumimoji="1" lang="ja-JP" altLang="en-US" sz="1400" dirty="0" smtClean="0">
                          <a:latin typeface="Meiryo UI" panose="020B0604030504040204" pitchFamily="50" charset="-128"/>
                          <a:ea typeface="Meiryo UI" panose="020B0604030504040204" pitchFamily="50" charset="-128"/>
                        </a:rPr>
                        <a:t>（いのちに力を与える）</a:t>
                      </a:r>
                    </a:p>
                    <a:p>
                      <a:r>
                        <a:rPr kumimoji="1" lang="en-US" altLang="ja-JP" sz="1400" dirty="0" smtClean="0">
                          <a:latin typeface="Meiryo UI" panose="020B0604030504040204" pitchFamily="50" charset="-128"/>
                          <a:ea typeface="Meiryo UI" panose="020B0604030504040204" pitchFamily="50" charset="-128"/>
                        </a:rPr>
                        <a:t>Connecting Lives</a:t>
                      </a:r>
                      <a:r>
                        <a:rPr kumimoji="1" lang="ja-JP" altLang="en-US" sz="1400" dirty="0" smtClean="0">
                          <a:latin typeface="Meiryo UI" panose="020B0604030504040204" pitchFamily="50" charset="-128"/>
                          <a:ea typeface="Meiryo UI" panose="020B0604030504040204" pitchFamily="50" charset="-128"/>
                        </a:rPr>
                        <a:t>（いのちをつなぐ）</a:t>
                      </a:r>
                    </a:p>
                  </a:txBody>
                  <a:tcPr anchor="ctr"/>
                </a:tc>
                <a:extLst>
                  <a:ext uri="{0D108BD9-81ED-4DB2-BD59-A6C34878D82A}">
                    <a16:rowId xmlns:a16="http://schemas.microsoft.com/office/drawing/2014/main" val="1995059894"/>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コンセプト</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未来社会の実験場</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People’s Living Lab</a:t>
                      </a:r>
                      <a:r>
                        <a:rPr kumimoji="1" lang="ja-JP" altLang="en-US" sz="1400" dirty="0" smtClean="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465880712"/>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会期</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en-US" altLang="ja-JP" sz="1400" dirty="0" smtClean="0">
                          <a:latin typeface="Meiryo UI" panose="020B0604030504040204" pitchFamily="50" charset="-128"/>
                          <a:ea typeface="Meiryo UI" panose="020B0604030504040204" pitchFamily="50" charset="-128"/>
                        </a:rPr>
                        <a:t>2025</a:t>
                      </a:r>
                      <a:r>
                        <a:rPr kumimoji="1" lang="ja-JP" altLang="en-US" sz="1400" dirty="0" smtClean="0">
                          <a:latin typeface="Meiryo UI" panose="020B0604030504040204" pitchFamily="50" charset="-128"/>
                          <a:ea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rPr>
                        <a:t>4</a:t>
                      </a:r>
                      <a:r>
                        <a:rPr kumimoji="1" lang="ja-JP" altLang="en-US" sz="1400" dirty="0" smtClean="0">
                          <a:latin typeface="Meiryo UI" panose="020B0604030504040204" pitchFamily="50" charset="-128"/>
                          <a:ea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rPr>
                        <a:t>13</a:t>
                      </a:r>
                      <a:r>
                        <a:rPr kumimoji="1" lang="ja-JP" altLang="en-US" sz="1400" dirty="0" smtClean="0">
                          <a:latin typeface="Meiryo UI" panose="020B0604030504040204" pitchFamily="50" charset="-128"/>
                          <a:ea typeface="Meiryo UI" panose="020B0604030504040204" pitchFamily="50" charset="-128"/>
                        </a:rPr>
                        <a:t>日</a:t>
                      </a:r>
                      <a:r>
                        <a:rPr kumimoji="1" lang="en-US" altLang="ja-JP" sz="1400" dirty="0" smtClean="0">
                          <a:latin typeface="Meiryo UI" panose="020B0604030504040204" pitchFamily="50" charset="-128"/>
                          <a:ea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rPr>
                        <a:t>13</a:t>
                      </a:r>
                      <a:r>
                        <a:rPr kumimoji="1" lang="ja-JP" altLang="en-US" sz="1400" dirty="0" smtClean="0">
                          <a:latin typeface="Meiryo UI" panose="020B0604030504040204" pitchFamily="50" charset="-128"/>
                          <a:ea typeface="Meiryo UI" panose="020B0604030504040204" pitchFamily="50" charset="-128"/>
                        </a:rPr>
                        <a:t>日</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rPr>
                        <a:t>184</a:t>
                      </a:r>
                      <a:r>
                        <a:rPr kumimoji="1" lang="ja-JP" altLang="en-US" sz="1400" dirty="0" smtClean="0">
                          <a:latin typeface="Meiryo UI" panose="020B0604030504040204" pitchFamily="50" charset="-128"/>
                          <a:ea typeface="Meiryo UI" panose="020B0604030504040204" pitchFamily="50" charset="-128"/>
                        </a:rPr>
                        <a:t>日間）</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70365337"/>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場所</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夢洲（大阪市此花区）</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21494667"/>
                  </a:ext>
                </a:extLst>
              </a:tr>
              <a:tr h="387806">
                <a:tc>
                  <a:txBody>
                    <a:bodyPr/>
                    <a:lstStyle/>
                    <a:p>
                      <a:r>
                        <a:rPr kumimoji="1" lang="ja-JP" altLang="en-US" sz="1400" dirty="0" smtClean="0">
                          <a:latin typeface="Meiryo UI" panose="020B0604030504040204" pitchFamily="50" charset="-128"/>
                          <a:ea typeface="Meiryo UI" panose="020B0604030504040204" pitchFamily="50" charset="-128"/>
                        </a:rPr>
                        <a:t>会場面積</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155ha</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8736480"/>
                  </a:ext>
                </a:extLst>
              </a:tr>
              <a:tr h="605614">
                <a:tc>
                  <a:txBody>
                    <a:bodyPr/>
                    <a:lstStyle/>
                    <a:p>
                      <a:r>
                        <a:rPr kumimoji="1" lang="ja-JP" altLang="en-US" sz="1400" dirty="0" smtClean="0">
                          <a:latin typeface="Meiryo UI" panose="020B0604030504040204" pitchFamily="50" charset="-128"/>
                          <a:ea typeface="Meiryo UI" panose="020B0604030504040204" pitchFamily="50" charset="-128"/>
                        </a:rPr>
                        <a:t>入場者数</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（想定）</a:t>
                      </a:r>
                      <a:endParaRPr kumimoji="1" lang="ja-JP" altLang="en-US" sz="14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dirty="0" smtClean="0">
                          <a:latin typeface="Meiryo UI" panose="020B0604030504040204" pitchFamily="50" charset="-128"/>
                          <a:ea typeface="Meiryo UI" panose="020B0604030504040204" pitchFamily="50" charset="-128"/>
                        </a:rPr>
                        <a:t>約</a:t>
                      </a:r>
                      <a:r>
                        <a:rPr kumimoji="1" lang="en-US" altLang="ja-JP" sz="1400" dirty="0" smtClean="0">
                          <a:latin typeface="Meiryo UI" panose="020B0604030504040204" pitchFamily="50" charset="-128"/>
                          <a:ea typeface="Meiryo UI" panose="020B0604030504040204" pitchFamily="50" charset="-128"/>
                        </a:rPr>
                        <a:t>2,800</a:t>
                      </a:r>
                      <a:r>
                        <a:rPr kumimoji="1" lang="ja-JP" altLang="en-US" sz="1400" dirty="0" smtClean="0">
                          <a:latin typeface="Meiryo UI" panose="020B0604030504040204" pitchFamily="50" charset="-128"/>
                          <a:ea typeface="Meiryo UI" panose="020B0604030504040204" pitchFamily="50" charset="-128"/>
                        </a:rPr>
                        <a:t>万人</a:t>
                      </a:r>
                      <a:endParaRPr kumimoji="1" lang="en-US" altLang="ja-JP" sz="14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41371343"/>
                  </a:ext>
                </a:extLst>
              </a:tr>
            </a:tbl>
          </a:graphicData>
        </a:graphic>
      </p:graphicFrame>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176</a:t>
            </a:r>
          </a:p>
        </p:txBody>
      </p:sp>
      <p:pic>
        <p:nvPicPr>
          <p:cNvPr id="2" name="図 1"/>
          <p:cNvPicPr>
            <a:picLocks noChangeAspect="1"/>
          </p:cNvPicPr>
          <p:nvPr/>
        </p:nvPicPr>
        <p:blipFill>
          <a:blip r:embed="rId2"/>
          <a:stretch>
            <a:fillRect/>
          </a:stretch>
        </p:blipFill>
        <p:spPr>
          <a:xfrm>
            <a:off x="4786493" y="1755174"/>
            <a:ext cx="5036820" cy="2667000"/>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2166" y="4566635"/>
            <a:ext cx="2423160" cy="1264920"/>
          </a:xfrm>
          <a:prstGeom prst="rect">
            <a:avLst/>
          </a:prstGeom>
        </p:spPr>
      </p:pic>
      <p:pic>
        <p:nvPicPr>
          <p:cNvPr id="4" name="図 3"/>
          <p:cNvPicPr>
            <a:picLocks noChangeAspect="1"/>
          </p:cNvPicPr>
          <p:nvPr/>
        </p:nvPicPr>
        <p:blipFill>
          <a:blip r:embed="rId4"/>
          <a:stretch>
            <a:fillRect/>
          </a:stretch>
        </p:blipFill>
        <p:spPr>
          <a:xfrm>
            <a:off x="4889363" y="4560592"/>
            <a:ext cx="2415540" cy="2042160"/>
          </a:xfrm>
          <a:prstGeom prst="rect">
            <a:avLst/>
          </a:prstGeom>
        </p:spPr>
      </p:pic>
    </p:spTree>
    <p:extLst>
      <p:ext uri="{BB962C8B-B14F-4D97-AF65-F5344CB8AC3E}">
        <p14:creationId xmlns:p14="http://schemas.microsoft.com/office/powerpoint/2010/main" val="2257995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85060" y="529770"/>
            <a:ext cx="5681531" cy="3000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「大阪の再生・元気倍増プラン」以前の大阪府総合計画における都市の姿</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85061" y="1058735"/>
            <a:ext cx="3007055" cy="43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latin typeface="Meiryo UI" panose="020B0604030504040204" pitchFamily="50" charset="-128"/>
                <a:ea typeface="Meiryo UI" panose="020B0604030504040204" pitchFamily="50" charset="-128"/>
              </a:rPr>
              <a:t>大阪地方計画（昭和</a:t>
            </a:r>
            <a:r>
              <a:rPr kumimoji="1" lang="en-US" altLang="ja-JP" sz="1200" b="1" u="sng" dirty="0" smtClean="0">
                <a:solidFill>
                  <a:schemeClr val="tx1"/>
                </a:solidFill>
                <a:latin typeface="Meiryo UI" panose="020B0604030504040204" pitchFamily="50" charset="-128"/>
                <a:ea typeface="Meiryo UI" panose="020B0604030504040204" pitchFamily="50" charset="-128"/>
              </a:rPr>
              <a:t>42</a:t>
            </a:r>
            <a:r>
              <a:rPr kumimoji="1" lang="ja-JP" altLang="en-US" sz="1200" b="1" u="sng" dirty="0" smtClean="0">
                <a:solidFill>
                  <a:schemeClr val="tx1"/>
                </a:solidFill>
                <a:latin typeface="Meiryo UI" panose="020B0604030504040204" pitchFamily="50" charset="-128"/>
                <a:ea typeface="Meiryo UI" panose="020B0604030504040204" pitchFamily="50" charset="-128"/>
              </a:rPr>
              <a:t>（</a:t>
            </a:r>
            <a:r>
              <a:rPr kumimoji="1" lang="en-US" altLang="ja-JP" sz="1200" b="1" u="sng" dirty="0" smtClean="0">
                <a:solidFill>
                  <a:schemeClr val="tx1"/>
                </a:solidFill>
                <a:latin typeface="Meiryo UI" panose="020B0604030504040204" pitchFamily="50" charset="-128"/>
                <a:ea typeface="Meiryo UI" panose="020B0604030504040204" pitchFamily="50" charset="-128"/>
              </a:rPr>
              <a:t>1967</a:t>
            </a:r>
            <a:r>
              <a:rPr kumimoji="1" lang="ja-JP" altLang="en-US" sz="1200" b="1" u="sng" dirty="0" smtClean="0">
                <a:solidFill>
                  <a:schemeClr val="tx1"/>
                </a:solidFill>
                <a:latin typeface="Meiryo UI" panose="020B0604030504040204" pitchFamily="50" charset="-128"/>
                <a:ea typeface="Meiryo UI" panose="020B0604030504040204" pitchFamily="50" charset="-128"/>
              </a:rPr>
              <a:t>）年度）</a:t>
            </a:r>
            <a:endParaRPr kumimoji="1" lang="ja-JP" altLang="en-US" sz="1200" b="1" u="sng" dirty="0">
              <a:solidFill>
                <a:schemeClr val="tx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12816" y="1541260"/>
            <a:ext cx="2971279" cy="2971279"/>
          </a:xfrm>
          <a:prstGeom prst="rect">
            <a:avLst/>
          </a:prstGeom>
        </p:spPr>
      </p:pic>
      <p:pic>
        <p:nvPicPr>
          <p:cNvPr id="3" name="図 2"/>
          <p:cNvPicPr>
            <a:picLocks noChangeAspect="1"/>
          </p:cNvPicPr>
          <p:nvPr/>
        </p:nvPicPr>
        <p:blipFill>
          <a:blip r:embed="rId3"/>
          <a:stretch>
            <a:fillRect/>
          </a:stretch>
        </p:blipFill>
        <p:spPr>
          <a:xfrm>
            <a:off x="3344779" y="1504734"/>
            <a:ext cx="3041984" cy="3007805"/>
          </a:xfrm>
          <a:prstGeom prst="rect">
            <a:avLst/>
          </a:prstGeom>
        </p:spPr>
      </p:pic>
      <p:pic>
        <p:nvPicPr>
          <p:cNvPr id="4" name="図 3"/>
          <p:cNvPicPr>
            <a:picLocks noChangeAspect="1"/>
          </p:cNvPicPr>
          <p:nvPr/>
        </p:nvPicPr>
        <p:blipFill>
          <a:blip r:embed="rId4"/>
          <a:stretch>
            <a:fillRect/>
          </a:stretch>
        </p:blipFill>
        <p:spPr>
          <a:xfrm>
            <a:off x="6386763" y="1504734"/>
            <a:ext cx="3320034" cy="3007805"/>
          </a:xfrm>
          <a:prstGeom prst="rect">
            <a:avLst/>
          </a:prstGeom>
        </p:spPr>
      </p:pic>
      <p:sp>
        <p:nvSpPr>
          <p:cNvPr id="17" name="正方形/長方形 16"/>
          <p:cNvSpPr/>
          <p:nvPr/>
        </p:nvSpPr>
        <p:spPr>
          <a:xfrm>
            <a:off x="3227952" y="1040356"/>
            <a:ext cx="3148264" cy="43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latin typeface="Meiryo UI" panose="020B0604030504040204" pitchFamily="50" charset="-128"/>
                <a:ea typeface="Meiryo UI" panose="020B0604030504040204" pitchFamily="50" charset="-128"/>
              </a:rPr>
              <a:t>大阪府総合計画（昭和</a:t>
            </a:r>
            <a:r>
              <a:rPr kumimoji="1" lang="en-US" altLang="ja-JP" sz="1200" b="1" u="sng" dirty="0">
                <a:solidFill>
                  <a:schemeClr val="tx1"/>
                </a:solidFill>
                <a:latin typeface="Meiryo UI" panose="020B0604030504040204" pitchFamily="50" charset="-128"/>
                <a:ea typeface="Meiryo UI" panose="020B0604030504040204" pitchFamily="50" charset="-128"/>
              </a:rPr>
              <a:t>57</a:t>
            </a:r>
            <a:r>
              <a:rPr kumimoji="1" lang="ja-JP" altLang="en-US" sz="1200" b="1" u="sng" dirty="0" smtClean="0">
                <a:solidFill>
                  <a:schemeClr val="tx1"/>
                </a:solidFill>
                <a:latin typeface="Meiryo UI" panose="020B0604030504040204" pitchFamily="50" charset="-128"/>
                <a:ea typeface="Meiryo UI" panose="020B0604030504040204" pitchFamily="50" charset="-128"/>
              </a:rPr>
              <a:t>（</a:t>
            </a:r>
            <a:r>
              <a:rPr kumimoji="1" lang="en-US" altLang="ja-JP" sz="1200" b="1" u="sng" dirty="0" smtClean="0">
                <a:solidFill>
                  <a:schemeClr val="tx1"/>
                </a:solidFill>
                <a:latin typeface="Meiryo UI" panose="020B0604030504040204" pitchFamily="50" charset="-128"/>
                <a:ea typeface="Meiryo UI" panose="020B0604030504040204" pitchFamily="50" charset="-128"/>
              </a:rPr>
              <a:t>1982</a:t>
            </a:r>
            <a:r>
              <a:rPr kumimoji="1" lang="ja-JP" altLang="en-US" sz="1200" b="1" u="sng" dirty="0" smtClean="0">
                <a:solidFill>
                  <a:schemeClr val="tx1"/>
                </a:solidFill>
                <a:latin typeface="Meiryo UI" panose="020B0604030504040204" pitchFamily="50" charset="-128"/>
                <a:ea typeface="Meiryo UI" panose="020B0604030504040204" pitchFamily="50" charset="-128"/>
              </a:rPr>
              <a:t>）年度）</a:t>
            </a:r>
            <a:endParaRPr kumimoji="1" lang="ja-JP" altLang="en-US" sz="1200" b="1" u="sng"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6472648" y="1068234"/>
            <a:ext cx="3148264" cy="43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smtClean="0">
                <a:solidFill>
                  <a:schemeClr val="tx1"/>
                </a:solidFill>
                <a:latin typeface="Meiryo UI" panose="020B0604030504040204" pitchFamily="50" charset="-128"/>
                <a:ea typeface="Meiryo UI" panose="020B0604030504040204" pitchFamily="50" charset="-128"/>
              </a:rPr>
              <a:t>大阪府新総合計画（平成</a:t>
            </a:r>
            <a:r>
              <a:rPr kumimoji="1" lang="en-US" altLang="ja-JP" sz="1200" b="1" u="sng" dirty="0" smtClean="0">
                <a:solidFill>
                  <a:schemeClr val="tx1"/>
                </a:solidFill>
                <a:latin typeface="Meiryo UI" panose="020B0604030504040204" pitchFamily="50" charset="-128"/>
                <a:ea typeface="Meiryo UI" panose="020B0604030504040204" pitchFamily="50" charset="-128"/>
              </a:rPr>
              <a:t>3</a:t>
            </a:r>
            <a:r>
              <a:rPr kumimoji="1" lang="ja-JP" altLang="en-US" sz="1200" b="1" u="sng" dirty="0" smtClean="0">
                <a:solidFill>
                  <a:schemeClr val="tx1"/>
                </a:solidFill>
                <a:latin typeface="Meiryo UI" panose="020B0604030504040204" pitchFamily="50" charset="-128"/>
                <a:ea typeface="Meiryo UI" panose="020B0604030504040204" pitchFamily="50" charset="-128"/>
              </a:rPr>
              <a:t>（</a:t>
            </a:r>
            <a:r>
              <a:rPr kumimoji="1" lang="en-US" altLang="ja-JP" sz="1200" b="1" u="sng" dirty="0" smtClean="0">
                <a:solidFill>
                  <a:schemeClr val="tx1"/>
                </a:solidFill>
                <a:latin typeface="Meiryo UI" panose="020B0604030504040204" pitchFamily="50" charset="-128"/>
                <a:ea typeface="Meiryo UI" panose="020B0604030504040204" pitchFamily="50" charset="-128"/>
              </a:rPr>
              <a:t>1991</a:t>
            </a:r>
            <a:r>
              <a:rPr kumimoji="1" lang="ja-JP" altLang="en-US" sz="1200" b="1" u="sng" dirty="0" smtClean="0">
                <a:solidFill>
                  <a:schemeClr val="tx1"/>
                </a:solidFill>
                <a:latin typeface="Meiryo UI" panose="020B0604030504040204" pitchFamily="50" charset="-128"/>
                <a:ea typeface="Meiryo UI" panose="020B0604030504040204" pitchFamily="50" charset="-128"/>
              </a:rPr>
              <a:t>）年度）</a:t>
            </a:r>
            <a:endParaRPr kumimoji="1" lang="ja-JP" altLang="en-US" sz="1200" b="1" u="sng"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1106476" y="2570463"/>
            <a:ext cx="810556" cy="1951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既成都市地帯</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860750" y="3287641"/>
            <a:ext cx="810556" cy="1951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臨海開発地帯</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1890579" y="2387624"/>
            <a:ext cx="810556" cy="1951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整備開発</a:t>
            </a:r>
            <a:r>
              <a:rPr kumimoji="1" lang="ja-JP" altLang="en-US" sz="700" b="1" dirty="0">
                <a:solidFill>
                  <a:schemeClr val="bg1"/>
                </a:solidFill>
                <a:latin typeface="Meiryo UI" panose="020B0604030504040204" pitchFamily="50" charset="-128"/>
                <a:ea typeface="Meiryo UI" panose="020B0604030504040204" pitchFamily="50" charset="-128"/>
              </a:rPr>
              <a:t>地帯</a:t>
            </a:r>
          </a:p>
        </p:txBody>
      </p:sp>
      <p:sp>
        <p:nvSpPr>
          <p:cNvPr id="50" name="正方形/長方形 49"/>
          <p:cNvSpPr/>
          <p:nvPr/>
        </p:nvSpPr>
        <p:spPr>
          <a:xfrm>
            <a:off x="4394945" y="2228415"/>
            <a:ext cx="698333" cy="1592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国土軸</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2078958" y="4009590"/>
            <a:ext cx="786314" cy="17520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rPr>
              <a:t>緑地保全地帯</a:t>
            </a:r>
            <a:endParaRPr kumimoji="1" lang="ja-JP" altLang="en-US" sz="700" b="1" dirty="0">
              <a:solidFill>
                <a:schemeClr val="bg1"/>
              </a:solidFill>
              <a:latin typeface="Meiryo UI" panose="020B0604030504040204" pitchFamily="50" charset="-128"/>
              <a:ea typeface="Meiryo UI" panose="020B0604030504040204" pitchFamily="50" charset="-128"/>
            </a:endParaRPr>
          </a:p>
        </p:txBody>
      </p:sp>
      <p:sp>
        <p:nvSpPr>
          <p:cNvPr id="5" name="楕円 4"/>
          <p:cNvSpPr/>
          <p:nvPr/>
        </p:nvSpPr>
        <p:spPr>
          <a:xfrm flipV="1">
            <a:off x="5127369" y="2127280"/>
            <a:ext cx="384009" cy="171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5108319" y="2136805"/>
            <a:ext cx="482768" cy="155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smtClean="0">
                <a:solidFill>
                  <a:schemeClr val="tx1"/>
                </a:solidFill>
                <a:latin typeface="Meiryo UI" panose="020B0604030504040204" pitchFamily="50" charset="-128"/>
                <a:ea typeface="Meiryo UI" panose="020B0604030504040204" pitchFamily="50" charset="-128"/>
              </a:rPr>
              <a:t>中央</a:t>
            </a:r>
            <a:r>
              <a:rPr kumimoji="1" lang="ja-JP" altLang="en-US" sz="700" dirty="0">
                <a:solidFill>
                  <a:schemeClr val="tx1"/>
                </a:solidFill>
                <a:latin typeface="Meiryo UI" panose="020B0604030504040204" pitchFamily="50" charset="-128"/>
                <a:ea typeface="Meiryo UI" panose="020B0604030504040204" pitchFamily="50" charset="-128"/>
              </a:rPr>
              <a:t>軸</a:t>
            </a:r>
          </a:p>
        </p:txBody>
      </p:sp>
      <p:sp>
        <p:nvSpPr>
          <p:cNvPr id="21" name="楕円 20"/>
          <p:cNvSpPr/>
          <p:nvPr/>
        </p:nvSpPr>
        <p:spPr>
          <a:xfrm flipV="1">
            <a:off x="5766591" y="4097738"/>
            <a:ext cx="384009" cy="171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5747541" y="4107263"/>
            <a:ext cx="482768" cy="155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smtClean="0">
                <a:solidFill>
                  <a:schemeClr val="tx1"/>
                </a:solidFill>
                <a:latin typeface="Meiryo UI" panose="020B0604030504040204" pitchFamily="50" charset="-128"/>
                <a:ea typeface="Meiryo UI" panose="020B0604030504040204" pitchFamily="50" charset="-128"/>
              </a:rPr>
              <a:t>内陸軸</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3" name="楕円 22"/>
          <p:cNvSpPr/>
          <p:nvPr/>
        </p:nvSpPr>
        <p:spPr>
          <a:xfrm flipV="1">
            <a:off x="5685916" y="2604580"/>
            <a:ext cx="384009" cy="171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666866" y="2614105"/>
            <a:ext cx="482768" cy="155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smtClean="0">
                <a:solidFill>
                  <a:schemeClr val="tx1"/>
                </a:solidFill>
                <a:latin typeface="Meiryo UI" panose="020B0604030504040204" pitchFamily="50" charset="-128"/>
                <a:ea typeface="Meiryo UI" panose="020B0604030504040204" pitchFamily="50" charset="-128"/>
              </a:rPr>
              <a:t>新都心</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6" name="楕円 25"/>
          <p:cNvSpPr/>
          <p:nvPr/>
        </p:nvSpPr>
        <p:spPr>
          <a:xfrm flipV="1">
            <a:off x="4371466" y="2642680"/>
            <a:ext cx="384009" cy="171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7" name="正方形/長方形 26"/>
          <p:cNvSpPr/>
          <p:nvPr/>
        </p:nvSpPr>
        <p:spPr>
          <a:xfrm>
            <a:off x="4352416" y="2652205"/>
            <a:ext cx="482768" cy="155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smtClean="0">
                <a:solidFill>
                  <a:schemeClr val="tx1"/>
                </a:solidFill>
                <a:latin typeface="Meiryo UI" panose="020B0604030504040204" pitchFamily="50" charset="-128"/>
                <a:ea typeface="Meiryo UI" panose="020B0604030504040204" pitchFamily="50" charset="-128"/>
              </a:rPr>
              <a:t>湾岸</a:t>
            </a:r>
            <a:r>
              <a:rPr kumimoji="1" lang="ja-JP" altLang="en-US" sz="700" dirty="0">
                <a:solidFill>
                  <a:schemeClr val="tx1"/>
                </a:solidFill>
                <a:latin typeface="Meiryo UI" panose="020B0604030504040204" pitchFamily="50" charset="-128"/>
                <a:ea typeface="Meiryo UI" panose="020B0604030504040204" pitchFamily="50" charset="-128"/>
              </a:rPr>
              <a:t>軸</a:t>
            </a:r>
          </a:p>
        </p:txBody>
      </p:sp>
      <p:sp>
        <p:nvSpPr>
          <p:cNvPr id="29" name="正方形/長方形 28"/>
          <p:cNvSpPr/>
          <p:nvPr/>
        </p:nvSpPr>
        <p:spPr>
          <a:xfrm>
            <a:off x="8790070" y="2232554"/>
            <a:ext cx="482768" cy="15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smtClean="0">
                <a:solidFill>
                  <a:schemeClr val="tx1"/>
                </a:solidFill>
                <a:latin typeface="Meiryo UI" panose="020B0604030504040204" pitchFamily="50" charset="-128"/>
                <a:ea typeface="Meiryo UI" panose="020B0604030504040204" pitchFamily="50" charset="-128"/>
              </a:rPr>
              <a:t>国土軸</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8551445" y="2367324"/>
            <a:ext cx="388947" cy="212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 dirty="0" smtClean="0">
                <a:solidFill>
                  <a:schemeClr val="tx1"/>
                </a:solidFill>
                <a:latin typeface="Meiryo UI" panose="020B0604030504040204" pitchFamily="50" charset="-128"/>
                <a:ea typeface="Meiryo UI" panose="020B0604030504040204" pitchFamily="50" charset="-128"/>
              </a:rPr>
              <a:t>関西文化</a:t>
            </a:r>
            <a:endParaRPr kumimoji="1" lang="en-US" altLang="ja-JP" sz="400" dirty="0" smtClean="0">
              <a:solidFill>
                <a:schemeClr val="tx1"/>
              </a:solidFill>
              <a:latin typeface="Meiryo UI" panose="020B0604030504040204" pitchFamily="50" charset="-128"/>
              <a:ea typeface="Meiryo UI" panose="020B0604030504040204" pitchFamily="50" charset="-128"/>
            </a:endParaRPr>
          </a:p>
          <a:p>
            <a:r>
              <a:rPr kumimoji="1" lang="ja-JP" altLang="en-US" sz="400" dirty="0" smtClean="0">
                <a:solidFill>
                  <a:schemeClr val="tx1"/>
                </a:solidFill>
                <a:latin typeface="Meiryo UI" panose="020B0604030504040204" pitchFamily="50" charset="-128"/>
                <a:ea typeface="Meiryo UI" panose="020B0604030504040204" pitchFamily="50" charset="-128"/>
              </a:rPr>
              <a:t>学術研究</a:t>
            </a:r>
            <a:endParaRPr kumimoji="1" lang="en-US" altLang="ja-JP" sz="400" dirty="0" smtClean="0">
              <a:solidFill>
                <a:schemeClr val="tx1"/>
              </a:solidFill>
              <a:latin typeface="Meiryo UI" panose="020B0604030504040204" pitchFamily="50" charset="-128"/>
              <a:ea typeface="Meiryo UI" panose="020B0604030504040204" pitchFamily="50" charset="-128"/>
            </a:endParaRPr>
          </a:p>
          <a:p>
            <a:r>
              <a:rPr kumimoji="1" lang="ja-JP" altLang="en-US" sz="400" dirty="0" smtClean="0">
                <a:solidFill>
                  <a:schemeClr val="tx1"/>
                </a:solidFill>
                <a:latin typeface="Meiryo UI" panose="020B0604030504040204" pitchFamily="50" charset="-128"/>
                <a:ea typeface="Meiryo UI" panose="020B0604030504040204" pitchFamily="50" charset="-128"/>
              </a:rPr>
              <a:t>都市</a:t>
            </a:r>
            <a:endParaRPr kumimoji="1" lang="ja-JP" altLang="en-US" sz="400" dirty="0">
              <a:solidFill>
                <a:schemeClr val="tx1"/>
              </a:solidFill>
              <a:latin typeface="Meiryo UI" panose="020B0604030504040204" pitchFamily="50" charset="-128"/>
              <a:ea typeface="Meiryo UI" panose="020B0604030504040204" pitchFamily="50" charset="-128"/>
            </a:endParaRPr>
          </a:p>
        </p:txBody>
      </p:sp>
      <p:sp>
        <p:nvSpPr>
          <p:cNvPr id="7" name="フローチャート: 結合子 6"/>
          <p:cNvSpPr/>
          <p:nvPr/>
        </p:nvSpPr>
        <p:spPr>
          <a:xfrm>
            <a:off x="8723598" y="2403638"/>
            <a:ext cx="217688" cy="214818"/>
          </a:xfrm>
          <a:prstGeom prst="flowChartConnector">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8070857" y="2365131"/>
            <a:ext cx="479694" cy="163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dirty="0" smtClean="0">
                <a:solidFill>
                  <a:schemeClr val="tx1"/>
                </a:solidFill>
                <a:latin typeface="Meiryo UI" panose="020B0604030504040204" pitchFamily="50" charset="-128"/>
                <a:ea typeface="Meiryo UI" panose="020B0604030504040204" pitchFamily="50" charset="-128"/>
              </a:rPr>
              <a:t>内陸環状都市構想</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8070857" y="3741551"/>
            <a:ext cx="554048" cy="114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dirty="0" smtClean="0">
                <a:solidFill>
                  <a:schemeClr val="tx1"/>
                </a:solidFill>
                <a:latin typeface="Meiryo UI" panose="020B0604030504040204" pitchFamily="50" charset="-128"/>
                <a:ea typeface="Meiryo UI" panose="020B0604030504040204" pitchFamily="50" charset="-128"/>
              </a:rPr>
              <a:t>第二国土軸</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7043698" y="3652626"/>
            <a:ext cx="486354" cy="111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smtClean="0">
                <a:solidFill>
                  <a:schemeClr val="tx1"/>
                </a:solidFill>
                <a:latin typeface="Meiryo UI" panose="020B0604030504040204" pitchFamily="50" charset="-128"/>
                <a:ea typeface="Meiryo UI" panose="020B0604030504040204" pitchFamily="50" charset="-128"/>
              </a:rPr>
              <a:t>紀淡海峡</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500" dirty="0" smtClean="0">
                <a:solidFill>
                  <a:schemeClr val="tx1"/>
                </a:solidFill>
                <a:latin typeface="Meiryo UI" panose="020B0604030504040204" pitchFamily="50" charset="-128"/>
                <a:ea typeface="Meiryo UI" panose="020B0604030504040204" pitchFamily="50" charset="-128"/>
              </a:rPr>
              <a:t>連絡</a:t>
            </a:r>
            <a:r>
              <a:rPr kumimoji="1" lang="ja-JP" altLang="en-US" sz="500" dirty="0">
                <a:solidFill>
                  <a:schemeClr val="tx1"/>
                </a:solidFill>
                <a:latin typeface="Meiryo UI" panose="020B0604030504040204" pitchFamily="50" charset="-128"/>
                <a:ea typeface="Meiryo UI" panose="020B0604030504040204" pitchFamily="50" charset="-128"/>
              </a:rPr>
              <a:t>ルート</a:t>
            </a:r>
          </a:p>
        </p:txBody>
      </p:sp>
      <p:sp>
        <p:nvSpPr>
          <p:cNvPr id="34" name="正方形/長方形 33"/>
          <p:cNvSpPr/>
          <p:nvPr/>
        </p:nvSpPr>
        <p:spPr>
          <a:xfrm>
            <a:off x="7106006" y="3503001"/>
            <a:ext cx="574242" cy="57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dirty="0" smtClean="0">
                <a:solidFill>
                  <a:schemeClr val="tx1"/>
                </a:solidFill>
                <a:latin typeface="Meiryo UI" panose="020B0604030504040204" pitchFamily="50" charset="-128"/>
                <a:ea typeface="Meiryo UI" panose="020B0604030504040204" pitchFamily="50" charset="-128"/>
              </a:rPr>
              <a:t>関西国際空港</a:t>
            </a:r>
            <a:endParaRPr kumimoji="1" lang="ja-JP" altLang="en-US" sz="500"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7515783" y="3102371"/>
            <a:ext cx="643381" cy="6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spc="-100" dirty="0" smtClean="0">
                <a:solidFill>
                  <a:schemeClr val="tx1"/>
                </a:solidFill>
                <a:latin typeface="Meiryo UI" panose="020B0604030504040204" pitchFamily="50" charset="-128"/>
                <a:ea typeface="Meiryo UI" panose="020B0604030504040204" pitchFamily="50" charset="-128"/>
              </a:rPr>
              <a:t>大阪環状都市構想</a:t>
            </a:r>
            <a:endParaRPr kumimoji="1" lang="ja-JP" altLang="en-US" sz="500" spc="-100" dirty="0">
              <a:solidFill>
                <a:schemeClr val="tx1"/>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7411377" y="2981344"/>
            <a:ext cx="52696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spc="-100" dirty="0" smtClean="0">
                <a:solidFill>
                  <a:schemeClr val="tx1"/>
                </a:solidFill>
                <a:latin typeface="Meiryo UI" panose="020B0604030504040204" pitchFamily="50" charset="-128"/>
                <a:ea typeface="Meiryo UI" panose="020B0604030504040204" pitchFamily="50" charset="-128"/>
              </a:rPr>
              <a:t>明石海峡</a:t>
            </a:r>
            <a:r>
              <a:rPr kumimoji="1" lang="ja-JP" altLang="en-US" sz="500" spc="-100" dirty="0">
                <a:solidFill>
                  <a:schemeClr val="tx1"/>
                </a:solidFill>
                <a:latin typeface="Meiryo UI" panose="020B0604030504040204" pitchFamily="50" charset="-128"/>
                <a:ea typeface="Meiryo UI" panose="020B0604030504040204" pitchFamily="50" charset="-128"/>
              </a:rPr>
              <a:t>大橋</a:t>
            </a:r>
          </a:p>
        </p:txBody>
      </p:sp>
      <p:sp>
        <p:nvSpPr>
          <p:cNvPr id="38" name="楕円 37"/>
          <p:cNvSpPr/>
          <p:nvPr/>
        </p:nvSpPr>
        <p:spPr>
          <a:xfrm flipV="1">
            <a:off x="8063176" y="2793137"/>
            <a:ext cx="384009" cy="1715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7997013" y="2775788"/>
            <a:ext cx="553538" cy="188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spc="-100" dirty="0" smtClean="0">
                <a:solidFill>
                  <a:schemeClr val="tx1"/>
                </a:solidFill>
                <a:latin typeface="Meiryo UI" panose="020B0604030504040204" pitchFamily="50" charset="-128"/>
                <a:ea typeface="Meiryo UI" panose="020B0604030504040204" pitchFamily="50" charset="-128"/>
              </a:rPr>
              <a:t>大阪都心機能</a:t>
            </a:r>
            <a:endParaRPr kumimoji="1" lang="en-US" altLang="ja-JP" sz="500" spc="-100" dirty="0">
              <a:solidFill>
                <a:schemeClr val="tx1"/>
              </a:solidFill>
              <a:latin typeface="Meiryo UI" panose="020B0604030504040204" pitchFamily="50" charset="-128"/>
              <a:ea typeface="Meiryo UI" panose="020B0604030504040204" pitchFamily="50" charset="-128"/>
            </a:endParaRPr>
          </a:p>
          <a:p>
            <a:pPr algn="ctr"/>
            <a:r>
              <a:rPr kumimoji="1" lang="ja-JP" altLang="en-US" sz="500" spc="-100" dirty="0" smtClean="0">
                <a:solidFill>
                  <a:schemeClr val="tx1"/>
                </a:solidFill>
                <a:latin typeface="Meiryo UI" panose="020B0604030504040204" pitchFamily="50" charset="-128"/>
                <a:ea typeface="Meiryo UI" panose="020B0604030504040204" pitchFamily="50" charset="-128"/>
              </a:rPr>
              <a:t>高度化構想</a:t>
            </a:r>
            <a:endParaRPr kumimoji="1" lang="ja-JP" altLang="en-US" sz="500" spc="-1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8809268" y="2652206"/>
            <a:ext cx="102365" cy="8507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500" b="1" spc="-100" dirty="0" smtClean="0">
                <a:solidFill>
                  <a:schemeClr val="bg1"/>
                </a:solidFill>
                <a:latin typeface="Meiryo UI" panose="020B0604030504040204" pitchFamily="50" charset="-128"/>
                <a:ea typeface="Meiryo UI" panose="020B0604030504040204" pitchFamily="50" charset="-128"/>
              </a:rPr>
              <a:t>水と緑、歴史・文化の都市構想</a:t>
            </a:r>
            <a:endParaRPr kumimoji="1" lang="ja-JP" altLang="en-US" sz="500" b="1" spc="-100"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8472890" y="2554485"/>
            <a:ext cx="77661" cy="6315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500" b="1" spc="-100" dirty="0" smtClean="0">
                <a:solidFill>
                  <a:schemeClr val="bg1"/>
                </a:solidFill>
                <a:latin typeface="Meiryo UI" panose="020B0604030504040204" pitchFamily="50" charset="-128"/>
                <a:ea typeface="Meiryo UI" panose="020B0604030504040204" pitchFamily="50" charset="-128"/>
              </a:rPr>
              <a:t>既成市街地の再生</a:t>
            </a:r>
            <a:endParaRPr kumimoji="1" lang="ja-JP" altLang="en-US" sz="500" b="1" spc="-100" dirty="0">
              <a:solidFill>
                <a:schemeClr val="bg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167779" y="4598106"/>
            <a:ext cx="2798706" cy="11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大阪地方計画では、府域を、大阪都心部である「既成都市地帯」、その外側内陸部を「整備開発地帯」、大阪南港から泉州海岸一帯をさす「臨海開発地帯」、近畿圏整備法による保全区域である「緑地保全地帯」の４つの地帯に分け、</a:t>
            </a:r>
            <a:r>
              <a:rPr kumimoji="1" lang="ja-JP" altLang="en-US" sz="1100" b="1" dirty="0" smtClean="0">
                <a:solidFill>
                  <a:schemeClr val="tx1"/>
                </a:solidFill>
                <a:latin typeface="Meiryo UI" panose="020B0604030504040204" pitchFamily="50" charset="-128"/>
                <a:ea typeface="Meiryo UI" panose="020B0604030504040204" pitchFamily="50" charset="-128"/>
              </a:rPr>
              <a:t>各地帯の整備及び開発構想や土地利用の基本的構想を明らか</a:t>
            </a:r>
            <a:r>
              <a:rPr kumimoji="1" lang="ja-JP" altLang="en-US" sz="1100" dirty="0" smtClean="0">
                <a:solidFill>
                  <a:schemeClr val="tx1"/>
                </a:solidFill>
                <a:latin typeface="Meiryo UI" panose="020B0604030504040204" pitchFamily="50" charset="-128"/>
                <a:ea typeface="Meiryo UI" panose="020B0604030504040204" pitchFamily="50" charset="-128"/>
              </a:rPr>
              <a:t>にした。</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3317072" y="4596281"/>
            <a:ext cx="2798706" cy="11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indent="-85725"/>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大阪府総合計画では、</a:t>
            </a:r>
            <a:r>
              <a:rPr kumimoji="1" lang="ja-JP" altLang="en-US" sz="1100" b="1" dirty="0" smtClean="0">
                <a:solidFill>
                  <a:schemeClr val="tx1"/>
                </a:solidFill>
                <a:latin typeface="Meiryo UI" panose="020B0604030504040204" pitchFamily="50" charset="-128"/>
                <a:ea typeface="Meiryo UI" panose="020B0604030504040204" pitchFamily="50" charset="-128"/>
              </a:rPr>
              <a:t>３本の南北軸を設定</a:t>
            </a:r>
            <a:r>
              <a:rPr kumimoji="1" lang="ja-JP" altLang="en-US" sz="1100" dirty="0" smtClean="0">
                <a:solidFill>
                  <a:schemeClr val="tx1"/>
                </a:solidFill>
                <a:latin typeface="Meiryo UI" panose="020B0604030504040204" pitchFamily="50" charset="-128"/>
                <a:ea typeface="Meiryo UI" panose="020B0604030504040204" pitchFamily="50" charset="-128"/>
              </a:rPr>
              <a:t>するとともに、新都心など各地域ごとに業務などの中心となる地区を育成するなど、</a:t>
            </a:r>
            <a:r>
              <a:rPr kumimoji="1" lang="ja-JP" altLang="en-US" sz="1100" b="1" dirty="0" smtClean="0">
                <a:solidFill>
                  <a:schemeClr val="tx1"/>
                </a:solidFill>
                <a:latin typeface="Meiryo UI" panose="020B0604030504040204" pitchFamily="50" charset="-128"/>
                <a:ea typeface="Meiryo UI" panose="020B0604030504040204" pitchFamily="50" charset="-128"/>
              </a:rPr>
              <a:t>多軸・多核心型都市構造を構想</a:t>
            </a:r>
            <a:r>
              <a:rPr kumimoji="1" lang="ja-JP" altLang="en-US" sz="1100" dirty="0" smtClean="0">
                <a:solidFill>
                  <a:schemeClr val="tx1"/>
                </a:solidFill>
                <a:latin typeface="Meiryo UI" panose="020B0604030504040204" pitchFamily="50" charset="-128"/>
                <a:ea typeface="Meiryo UI" panose="020B0604030504040204" pitchFamily="50" charset="-128"/>
              </a:rPr>
              <a:t>した。</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6647427" y="4603138"/>
            <a:ext cx="2798706" cy="1659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indent="-85725"/>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大阪府新総合計画では、</a:t>
            </a:r>
            <a:r>
              <a:rPr kumimoji="1" lang="ja-JP" altLang="en-US" sz="1100" b="1" dirty="0" smtClean="0">
                <a:solidFill>
                  <a:schemeClr val="tx1"/>
                </a:solidFill>
                <a:latin typeface="Meiryo UI" panose="020B0604030504040204" pitchFamily="50" charset="-128"/>
                <a:ea typeface="Meiryo UI" panose="020B0604030504040204" pitchFamily="50" charset="-128"/>
              </a:rPr>
              <a:t>一点集中型から多核環状型へと再編整備</a:t>
            </a:r>
            <a:r>
              <a:rPr kumimoji="1" lang="ja-JP" altLang="en-US" sz="1100" dirty="0" smtClean="0">
                <a:solidFill>
                  <a:schemeClr val="tx1"/>
                </a:solidFill>
                <a:latin typeface="Meiryo UI" panose="020B0604030504040204" pitchFamily="50" charset="-128"/>
                <a:ea typeface="Meiryo UI" panose="020B0604030504040204" pitchFamily="50" charset="-128"/>
              </a:rPr>
              <a:t>することをめざして、大阪湾ベイエリアの発展を図る「大阪湾都市構想」、既成市街地の再生、新都心の整備を図る「内陸環状都市構想」、周辺山系の緑や河川などを活用した「水と緑、歴史・文化の都市構想」、</a:t>
            </a:r>
            <a:r>
              <a:rPr kumimoji="1" lang="ja-JP" altLang="en-US" sz="1100" b="1" dirty="0" smtClean="0">
                <a:solidFill>
                  <a:schemeClr val="tx1"/>
                </a:solidFill>
                <a:latin typeface="Meiryo UI" panose="020B0604030504040204" pitchFamily="50" charset="-128"/>
                <a:ea typeface="Meiryo UI" panose="020B0604030504040204" pitchFamily="50" charset="-128"/>
              </a:rPr>
              <a:t>大阪都心部全体としての機能強化を図る「大阪都心機能高度化構想</a:t>
            </a:r>
            <a:r>
              <a:rPr kumimoji="1" lang="ja-JP" altLang="en-US" sz="1100" dirty="0" smtClean="0">
                <a:solidFill>
                  <a:schemeClr val="tx1"/>
                </a:solidFill>
                <a:latin typeface="Meiryo UI" panose="020B0604030504040204" pitchFamily="50" charset="-128"/>
                <a:ea typeface="Meiryo UI" panose="020B0604030504040204" pitchFamily="50" charset="-128"/>
              </a:rPr>
              <a:t>」を示した。</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4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の特色（１）都市圏の形成過程</a:t>
            </a:r>
            <a:r>
              <a:rPr lang="ja-JP" altLang="en-US" sz="1400" dirty="0" smtClean="0">
                <a:solidFill>
                  <a:schemeClr val="bg1"/>
                </a:solidFill>
                <a:latin typeface="Meiryo UI" panose="020B0604030504040204" pitchFamily="50" charset="-128"/>
                <a:ea typeface="Meiryo UI" panose="020B0604030504040204" pitchFamily="50" charset="-128"/>
              </a:rPr>
              <a:t>（参考：近年、大阪がめざした都市構造）</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15</a:t>
            </a:r>
          </a:p>
        </p:txBody>
      </p:sp>
    </p:spTree>
    <p:extLst>
      <p:ext uri="{BB962C8B-B14F-4D97-AF65-F5344CB8AC3E}">
        <p14:creationId xmlns:p14="http://schemas.microsoft.com/office/powerpoint/2010/main" val="408251322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　過去</a:t>
            </a:r>
            <a:r>
              <a:rPr lang="ja-JP" altLang="en-US" sz="1800" dirty="0">
                <a:solidFill>
                  <a:schemeClr val="bg1"/>
                </a:solidFill>
                <a:latin typeface="Meiryo UI" panose="020B0604030504040204" pitchFamily="50" charset="-128"/>
                <a:ea typeface="Meiryo UI" panose="020B0604030504040204" pitchFamily="50" charset="-128"/>
              </a:rPr>
              <a:t>の</a:t>
            </a:r>
            <a:r>
              <a:rPr lang="ja-JP" altLang="en-US" sz="1800" dirty="0" smtClean="0">
                <a:solidFill>
                  <a:schemeClr val="bg1"/>
                </a:solidFill>
                <a:latin typeface="Meiryo UI" panose="020B0604030504040204" pitchFamily="50" charset="-128"/>
                <a:ea typeface="Meiryo UI" panose="020B0604030504040204" pitchFamily="50" charset="-128"/>
              </a:rPr>
              <a:t>国際博覧会等（５）</a:t>
            </a:r>
            <a:r>
              <a:rPr lang="en-US" altLang="ja-JP" sz="1800" dirty="0" smtClean="0">
                <a:solidFill>
                  <a:schemeClr val="bg1"/>
                </a:solidFill>
                <a:latin typeface="Meiryo UI" panose="020B0604030504040204" pitchFamily="50" charset="-128"/>
                <a:ea typeface="Meiryo UI" panose="020B0604030504040204" pitchFamily="50" charset="-128"/>
              </a:rPr>
              <a:t>2025</a:t>
            </a:r>
            <a:r>
              <a:rPr lang="ja-JP" altLang="en-US" sz="1800" dirty="0" smtClean="0">
                <a:solidFill>
                  <a:schemeClr val="bg1"/>
                </a:solidFill>
                <a:latin typeface="Meiryo UI" panose="020B0604030504040204" pitchFamily="50" charset="-128"/>
                <a:ea typeface="Meiryo UI" panose="020B0604030504040204" pitchFamily="50" charset="-128"/>
              </a:rPr>
              <a:t>年日本国際博覧会（大阪・関西万博）</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83717" y="573736"/>
            <a:ext cx="9538566" cy="6247864"/>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◆テーマ：いのち輝く未来社会のデザイン</a:t>
            </a:r>
            <a:endParaRPr kumimoji="1" lang="ja-JP" altLang="en-US" sz="1200" b="1" u="sng"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いのち輝く未来社会のデザイン</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というテーマは、</a:t>
            </a:r>
            <a:r>
              <a:rPr kumimoji="1" lang="ja-JP" altLang="en-US" sz="1200" b="1" dirty="0">
                <a:latin typeface="Meiryo UI" panose="020B0604030504040204" pitchFamily="50" charset="-128"/>
                <a:ea typeface="Meiryo UI" panose="020B0604030504040204" pitchFamily="50" charset="-128"/>
              </a:rPr>
              <a:t>人間一人一人が、自らの望む生き方を考え、</a:t>
            </a:r>
            <a:r>
              <a:rPr kumimoji="1" lang="ja-JP" altLang="en-US" sz="1200" b="1" dirty="0" smtClean="0">
                <a:latin typeface="Meiryo UI" panose="020B0604030504040204" pitchFamily="50" charset="-128"/>
                <a:ea typeface="Meiryo UI" panose="020B0604030504040204" pitchFamily="50" charset="-128"/>
              </a:rPr>
              <a:t>それぞれの</a:t>
            </a:r>
            <a:r>
              <a:rPr kumimoji="1" lang="ja-JP" altLang="en-US" sz="1200" b="1" dirty="0">
                <a:latin typeface="Meiryo UI" panose="020B0604030504040204" pitchFamily="50" charset="-128"/>
                <a:ea typeface="Meiryo UI" panose="020B0604030504040204" pitchFamily="50" charset="-128"/>
              </a:rPr>
              <a:t>可能性を最大限に発揮できるようにするとともに、こうした生き方を支える持続可能な社会を、国際社会</a:t>
            </a:r>
            <a:r>
              <a:rPr kumimoji="1" lang="ja-JP" altLang="en-US" sz="1200" b="1" dirty="0" smtClean="0">
                <a:latin typeface="Meiryo UI" panose="020B0604030504040204" pitchFamily="50" charset="-128"/>
                <a:ea typeface="Meiryo UI" panose="020B0604030504040204" pitchFamily="50" charset="-128"/>
              </a:rPr>
              <a:t>が共創</a:t>
            </a:r>
            <a:r>
              <a:rPr kumimoji="1" lang="ja-JP" altLang="en-US" sz="1200" b="1" dirty="0">
                <a:latin typeface="Meiryo UI" panose="020B0604030504040204" pitchFamily="50" charset="-128"/>
                <a:ea typeface="Meiryo UI" panose="020B0604030504040204" pitchFamily="50" charset="-128"/>
              </a:rPr>
              <a:t>していくことを推し進めるもの</a:t>
            </a:r>
            <a:r>
              <a:rPr kumimoji="1" lang="ja-JP" altLang="en-US" sz="1200" dirty="0">
                <a:latin typeface="Meiryo UI" panose="020B0604030504040204" pitchFamily="50" charset="-128"/>
                <a:ea typeface="Meiryo UI" panose="020B0604030504040204" pitchFamily="50" charset="-128"/>
              </a:rPr>
              <a:t>である。</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・言い換えれば</a:t>
            </a:r>
            <a:r>
              <a:rPr kumimoji="1" lang="ja-JP" altLang="en-US" sz="1200" dirty="0">
                <a:latin typeface="Meiryo UI" panose="020B0604030504040204" pitchFamily="50" charset="-128"/>
                <a:ea typeface="Meiryo UI" panose="020B0604030504040204" pitchFamily="50" charset="-128"/>
              </a:rPr>
              <a:t>、大阪・関西万博は、格差や対立の拡大といった新たな社会課題や、</a:t>
            </a:r>
            <a:r>
              <a:rPr kumimoji="1" lang="en-US" altLang="ja-JP" sz="1200" dirty="0">
                <a:latin typeface="Meiryo UI" panose="020B0604030504040204" pitchFamily="50" charset="-128"/>
                <a:ea typeface="Meiryo UI" panose="020B0604030504040204" pitchFamily="50" charset="-128"/>
              </a:rPr>
              <a:t>AI </a:t>
            </a:r>
            <a:r>
              <a:rPr kumimoji="1" lang="ja-JP" altLang="en-US" sz="1200" dirty="0">
                <a:latin typeface="Meiryo UI" panose="020B0604030504040204" pitchFamily="50" charset="-128"/>
                <a:ea typeface="Meiryo UI" panose="020B0604030504040204" pitchFamily="50" charset="-128"/>
              </a:rPr>
              <a:t>や</a:t>
            </a:r>
            <a:r>
              <a:rPr kumimoji="1" lang="ja-JP" altLang="en-US" sz="1200" dirty="0" smtClean="0">
                <a:latin typeface="Meiryo UI" panose="020B0604030504040204" pitchFamily="50" charset="-128"/>
                <a:ea typeface="Meiryo UI" panose="020B0604030504040204" pitchFamily="50" charset="-128"/>
              </a:rPr>
              <a:t>バイオテクノロジー</a:t>
            </a:r>
            <a:r>
              <a:rPr kumimoji="1" lang="ja-JP" altLang="en-US" sz="1200" dirty="0">
                <a:latin typeface="Meiryo UI" panose="020B0604030504040204" pitchFamily="50" charset="-128"/>
                <a:ea typeface="Meiryo UI" panose="020B0604030504040204" pitchFamily="50" charset="-128"/>
              </a:rPr>
              <a:t>等の科学技術の発展、その結果としての長寿命化といった変化に直面する中で、参加者一人一人に対し</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自ら</a:t>
            </a:r>
            <a:r>
              <a:rPr kumimoji="1" lang="ja-JP" altLang="en-US" sz="1200" b="1" dirty="0">
                <a:latin typeface="Meiryo UI" panose="020B0604030504040204" pitchFamily="50" charset="-128"/>
                <a:ea typeface="Meiryo UI" panose="020B0604030504040204" pitchFamily="50" charset="-128"/>
              </a:rPr>
              <a:t>にとって「幸福な生き方とは何か」を正面から問う、初めての万博</a:t>
            </a:r>
            <a:r>
              <a:rPr kumimoji="1" lang="ja-JP" altLang="en-US" sz="1200" dirty="0">
                <a:latin typeface="Meiryo UI" panose="020B0604030504040204" pitchFamily="50" charset="-128"/>
                <a:ea typeface="Meiryo UI" panose="020B0604030504040204" pitchFamily="50" charset="-128"/>
              </a:rPr>
              <a:t>になる。</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・近年</a:t>
            </a:r>
            <a:r>
              <a:rPr kumimoji="1" lang="ja-JP" altLang="en-US" sz="1200" dirty="0">
                <a:latin typeface="Meiryo UI" panose="020B0604030504040204" pitchFamily="50" charset="-128"/>
                <a:ea typeface="Meiryo UI" panose="020B0604030504040204" pitchFamily="50" charset="-128"/>
              </a:rPr>
              <a:t>、人々の価値観や生き方がますます多様化するとともに、技術革新によって誰もがこれまで想像</a:t>
            </a:r>
            <a:r>
              <a:rPr kumimoji="1" lang="ja-JP" altLang="en-US" sz="1200" dirty="0" smtClean="0">
                <a:latin typeface="Meiryo UI" panose="020B0604030504040204" pitchFamily="50" charset="-128"/>
                <a:ea typeface="Meiryo UI" panose="020B0604030504040204" pitchFamily="50" charset="-128"/>
              </a:rPr>
              <a:t>しえなかった</a:t>
            </a:r>
            <a:r>
              <a:rPr kumimoji="1" lang="ja-JP" altLang="en-US" sz="1200" dirty="0">
                <a:latin typeface="Meiryo UI" panose="020B0604030504040204" pitchFamily="50" charset="-128"/>
                <a:ea typeface="Meiryo UI" panose="020B0604030504040204" pitchFamily="50" charset="-128"/>
              </a:rPr>
              <a:t>量の情報にアクセスし、やりとりを行うことが可能となった。このような進展は、大阪・関西万博が</a:t>
            </a:r>
            <a:r>
              <a:rPr kumimoji="1" lang="ja-JP" altLang="en-US" sz="1200" dirty="0" smtClean="0">
                <a:latin typeface="Meiryo UI" panose="020B0604030504040204" pitchFamily="50" charset="-128"/>
                <a:ea typeface="Meiryo UI" panose="020B0604030504040204" pitchFamily="50" charset="-128"/>
              </a:rPr>
              <a:t>世界の</a:t>
            </a:r>
            <a:r>
              <a:rPr kumimoji="1" lang="ja-JP" altLang="en-US" sz="1200" dirty="0">
                <a:latin typeface="Meiryo UI" panose="020B0604030504040204" pitchFamily="50" charset="-128"/>
                <a:ea typeface="Meiryo UI" panose="020B0604030504040204" pitchFamily="50" charset="-128"/>
              </a:rPr>
              <a:t>叡智とベストプラクティスを大阪・関西地域に集約するのに役立ち、多様な価値観が複雑に絡み合った</a:t>
            </a:r>
            <a:r>
              <a:rPr kumimoji="1" lang="ja-JP" altLang="en-US" sz="1200" dirty="0" smtClean="0">
                <a:latin typeface="Meiryo UI" panose="020B0604030504040204" pitchFamily="50" charset="-128"/>
                <a:ea typeface="Meiryo UI" panose="020B0604030504040204" pitchFamily="50" charset="-128"/>
              </a:rPr>
              <a:t>諸課題</a:t>
            </a:r>
            <a:r>
              <a:rPr kumimoji="1" lang="ja-JP" altLang="en-US" sz="1200" dirty="0">
                <a:latin typeface="Meiryo UI" panose="020B0604030504040204" pitchFamily="50" charset="-128"/>
                <a:ea typeface="Meiryo UI" panose="020B0604030504040204" pitchFamily="50" charset="-128"/>
              </a:rPr>
              <a:t>への解決策をもたらすはずである。</a:t>
            </a:r>
          </a:p>
          <a:p>
            <a:pPr>
              <a:lnSpc>
                <a:spcPts val="1500"/>
              </a:lnSpc>
            </a:pP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a:t>
            </a:r>
            <a:r>
              <a:rPr kumimoji="1" lang="en-US" altLang="ja-JP" sz="1200" b="1" u="sng" dirty="0" smtClean="0">
                <a:latin typeface="Meiryo UI" panose="020B0604030504040204" pitchFamily="50" charset="-128"/>
                <a:ea typeface="Meiryo UI" panose="020B0604030504040204" pitchFamily="50" charset="-128"/>
              </a:rPr>
              <a:t>SDG</a:t>
            </a:r>
            <a:r>
              <a:rPr kumimoji="1" lang="ja-JP" altLang="en-US" sz="1200" b="1" u="sng" dirty="0" err="1" smtClean="0">
                <a:latin typeface="Meiryo UI" panose="020B0604030504040204" pitchFamily="50" charset="-128"/>
                <a:ea typeface="Meiryo UI" panose="020B0604030504040204" pitchFamily="50" charset="-128"/>
              </a:rPr>
              <a:t>ｓ</a:t>
            </a:r>
            <a:r>
              <a:rPr kumimoji="1" lang="en-US" altLang="ja-JP" sz="1200" b="1" u="sng" dirty="0" smtClean="0">
                <a:latin typeface="Meiryo UI" panose="020B0604030504040204" pitchFamily="50" charset="-128"/>
                <a:ea typeface="Meiryo UI" panose="020B0604030504040204" pitchFamily="50" charset="-128"/>
              </a:rPr>
              <a:t>+beyond</a:t>
            </a:r>
            <a:r>
              <a:rPr kumimoji="1" lang="ja-JP" altLang="en-US" sz="1200" b="1" u="sng" dirty="0" smtClean="0">
                <a:latin typeface="Meiryo UI" panose="020B0604030504040204" pitchFamily="50" charset="-128"/>
                <a:ea typeface="Meiryo UI" panose="020B0604030504040204" pitchFamily="50" charset="-128"/>
              </a:rPr>
              <a:t>」達成への飛躍の機会</a:t>
            </a:r>
            <a:endParaRPr kumimoji="1" lang="ja-JP" altLang="en-US" sz="1200" b="1" u="sng"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いのち輝く未来社会のデザイン</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というテーマの下で行われる一連の活動は、「誰一人取り残さない」と</a:t>
            </a:r>
            <a:r>
              <a:rPr kumimoji="1" lang="ja-JP" altLang="en-US" sz="1200" dirty="0" smtClean="0">
                <a:latin typeface="Meiryo UI" panose="020B0604030504040204" pitchFamily="50" charset="-128"/>
                <a:ea typeface="Meiryo UI" panose="020B0604030504040204" pitchFamily="50" charset="-128"/>
              </a:rPr>
              <a:t>いう</a:t>
            </a:r>
            <a:r>
              <a:rPr kumimoji="1" lang="ja-JP" altLang="en-US" sz="1200" dirty="0">
                <a:latin typeface="Meiryo UI" panose="020B0604030504040204" pitchFamily="50" charset="-128"/>
                <a:ea typeface="Meiryo UI" panose="020B0604030504040204" pitchFamily="50" charset="-128"/>
              </a:rPr>
              <a:t>誓いに裏打ちされた持続可能な方法で、多様性と包摂性のある社会を実現することを究極の目的とする</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国連</a:t>
            </a:r>
            <a:r>
              <a:rPr kumimoji="1" lang="ja-JP" altLang="en-US" sz="1200" b="1" dirty="0">
                <a:latin typeface="Meiryo UI" panose="020B0604030504040204" pitchFamily="50" charset="-128"/>
                <a:ea typeface="Meiryo UI" panose="020B0604030504040204" pitchFamily="50" charset="-128"/>
              </a:rPr>
              <a:t>の</a:t>
            </a:r>
            <a:r>
              <a:rPr kumimoji="1" lang="en-US" altLang="ja-JP" sz="1200" b="1" dirty="0">
                <a:latin typeface="Meiryo UI" panose="020B0604030504040204" pitchFamily="50" charset="-128"/>
                <a:ea typeface="Meiryo UI" panose="020B0604030504040204" pitchFamily="50" charset="-128"/>
              </a:rPr>
              <a:t>SDGs</a:t>
            </a:r>
            <a:r>
              <a:rPr kumimoji="1" lang="ja-JP" altLang="en-US" sz="1200" b="1" dirty="0">
                <a:latin typeface="Meiryo UI" panose="020B0604030504040204" pitchFamily="50" charset="-128"/>
                <a:ea typeface="Meiryo UI" panose="020B0604030504040204" pitchFamily="50" charset="-128"/>
              </a:rPr>
              <a:t>と合致するもの</a:t>
            </a:r>
            <a:r>
              <a:rPr kumimoji="1" lang="ja-JP" altLang="en-US" sz="1200" dirty="0">
                <a:latin typeface="Meiryo UI" panose="020B0604030504040204" pitchFamily="50" charset="-128"/>
                <a:ea typeface="Meiryo UI" panose="020B0604030504040204" pitchFamily="50" charset="-128"/>
              </a:rPr>
              <a:t>である。</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・大阪</a:t>
            </a:r>
            <a:r>
              <a:rPr kumimoji="1" lang="ja-JP" altLang="en-US" sz="1200" dirty="0">
                <a:latin typeface="Meiryo UI" panose="020B0604030504040204" pitchFamily="50" charset="-128"/>
                <a:ea typeface="Meiryo UI" panose="020B0604030504040204" pitchFamily="50" charset="-128"/>
              </a:rPr>
              <a:t>・関西万博が開催される</a:t>
            </a:r>
            <a:r>
              <a:rPr kumimoji="1" lang="en-US" altLang="ja-JP" sz="1200" dirty="0">
                <a:latin typeface="Meiryo UI" panose="020B0604030504040204" pitchFamily="50" charset="-128"/>
                <a:ea typeface="Meiryo UI" panose="020B0604030504040204" pitchFamily="50" charset="-128"/>
              </a:rPr>
              <a:t>2025 </a:t>
            </a:r>
            <a:r>
              <a:rPr kumimoji="1" lang="ja-JP" altLang="en-US" sz="1200" dirty="0">
                <a:latin typeface="Meiryo UI" panose="020B0604030504040204" pitchFamily="50" charset="-128"/>
                <a:ea typeface="Meiryo UI" panose="020B0604030504040204" pitchFamily="50" charset="-128"/>
              </a:rPr>
              <a:t>年は、</a:t>
            </a:r>
            <a:r>
              <a:rPr kumimoji="1" lang="en-US" altLang="ja-JP" sz="1200" dirty="0">
                <a:latin typeface="Meiryo UI" panose="020B0604030504040204" pitchFamily="50" charset="-128"/>
                <a:ea typeface="Meiryo UI" panose="020B0604030504040204" pitchFamily="50" charset="-128"/>
              </a:rPr>
              <a:t>SDGs </a:t>
            </a:r>
            <a:r>
              <a:rPr kumimoji="1" lang="ja-JP" altLang="en-US" sz="1200" dirty="0">
                <a:latin typeface="Meiryo UI" panose="020B0604030504040204" pitchFamily="50" charset="-128"/>
                <a:ea typeface="Meiryo UI" panose="020B0604030504040204" pitchFamily="50" charset="-128"/>
              </a:rPr>
              <a:t>の目標年である</a:t>
            </a:r>
            <a:r>
              <a:rPr kumimoji="1" lang="en-US" altLang="ja-JP" sz="1200" dirty="0">
                <a:latin typeface="Meiryo UI" panose="020B0604030504040204" pitchFamily="50" charset="-128"/>
                <a:ea typeface="Meiryo UI" panose="020B0604030504040204" pitchFamily="50" charset="-128"/>
              </a:rPr>
              <a:t>2030 </a:t>
            </a:r>
            <a:r>
              <a:rPr kumimoji="1" lang="ja-JP" altLang="en-US" sz="1200" dirty="0">
                <a:latin typeface="Meiryo UI" panose="020B0604030504040204" pitchFamily="50" charset="-128"/>
                <a:ea typeface="Meiryo UI" panose="020B0604030504040204" pitchFamily="50" charset="-128"/>
              </a:rPr>
              <a:t>年の</a:t>
            </a:r>
            <a:r>
              <a:rPr kumimoji="1" lang="en-US" altLang="ja-JP" sz="1200" dirty="0">
                <a:latin typeface="Meiryo UI" panose="020B0604030504040204" pitchFamily="50" charset="-128"/>
                <a:ea typeface="Meiryo UI" panose="020B0604030504040204" pitchFamily="50" charset="-128"/>
              </a:rPr>
              <a:t>5 </a:t>
            </a:r>
            <a:r>
              <a:rPr kumimoji="1" lang="ja-JP" altLang="en-US" sz="1200" dirty="0">
                <a:latin typeface="Meiryo UI" panose="020B0604030504040204" pitchFamily="50" charset="-128"/>
                <a:ea typeface="Meiryo UI" panose="020B0604030504040204" pitchFamily="50" charset="-128"/>
              </a:rPr>
              <a:t>年前であり、</a:t>
            </a:r>
            <a:r>
              <a:rPr kumimoji="1" lang="en-US" altLang="ja-JP" sz="1200" b="1" dirty="0">
                <a:latin typeface="Meiryo UI" panose="020B0604030504040204" pitchFamily="50" charset="-128"/>
                <a:ea typeface="Meiryo UI" panose="020B0604030504040204" pitchFamily="50" charset="-128"/>
              </a:rPr>
              <a:t>SDGs </a:t>
            </a:r>
            <a:r>
              <a:rPr kumimoji="1" lang="ja-JP" altLang="en-US" sz="1200" b="1" dirty="0" smtClean="0">
                <a:latin typeface="Meiryo UI" panose="020B0604030504040204" pitchFamily="50" charset="-128"/>
                <a:ea typeface="Meiryo UI" panose="020B0604030504040204" pitchFamily="50" charset="-128"/>
              </a:rPr>
              <a:t>達成に</a:t>
            </a:r>
            <a:r>
              <a:rPr kumimoji="1" lang="ja-JP" altLang="en-US" sz="1200" b="1" dirty="0">
                <a:latin typeface="Meiryo UI" panose="020B0604030504040204" pitchFamily="50" charset="-128"/>
                <a:ea typeface="Meiryo UI" panose="020B0604030504040204" pitchFamily="50" charset="-128"/>
              </a:rPr>
              <a:t>向けたこれまでの取組の進捗状況を確認し、その達成に向けた取組を加速させる絶好の機会</a:t>
            </a:r>
            <a:r>
              <a:rPr kumimoji="1" lang="ja-JP" altLang="en-US" sz="1200" dirty="0">
                <a:latin typeface="Meiryo UI" panose="020B0604030504040204" pitchFamily="50" charset="-128"/>
                <a:ea typeface="Meiryo UI" panose="020B0604030504040204" pitchFamily="50" charset="-128"/>
              </a:rPr>
              <a:t>となる。</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・同時</a:t>
            </a:r>
            <a:r>
              <a:rPr kumimoji="1" lang="ja-JP" altLang="en-US" sz="1200" dirty="0">
                <a:latin typeface="Meiryo UI" panose="020B0604030504040204" pitchFamily="50" charset="-128"/>
                <a:ea typeface="Meiryo UI" panose="020B0604030504040204" pitchFamily="50" charset="-128"/>
              </a:rPr>
              <a:t>に、</a:t>
            </a:r>
            <a:r>
              <a:rPr kumimoji="1" lang="en-US" altLang="ja-JP" sz="1200" dirty="0">
                <a:latin typeface="Meiryo UI" panose="020B0604030504040204" pitchFamily="50" charset="-128"/>
                <a:ea typeface="Meiryo UI" panose="020B0604030504040204" pitchFamily="50" charset="-128"/>
              </a:rPr>
              <a:t>2025 </a:t>
            </a:r>
            <a:r>
              <a:rPr kumimoji="1" lang="ja-JP" altLang="en-US" sz="1200" dirty="0">
                <a:latin typeface="Meiryo UI" panose="020B0604030504040204" pitchFamily="50" charset="-128"/>
                <a:ea typeface="Meiryo UI" panose="020B0604030504040204" pitchFamily="50" charset="-128"/>
              </a:rPr>
              <a:t>年の大阪・関西万博においては、中長期的な視野を持って未来社会を考える際、</a:t>
            </a:r>
            <a:r>
              <a:rPr kumimoji="1" lang="en-US" altLang="ja-JP" sz="1200" b="1" dirty="0" smtClean="0">
                <a:latin typeface="Meiryo UI" panose="020B0604030504040204" pitchFamily="50" charset="-128"/>
                <a:ea typeface="Meiryo UI" panose="020B0604030504040204" pitchFamily="50" charset="-128"/>
              </a:rPr>
              <a:t>2030</a:t>
            </a:r>
            <a:r>
              <a:rPr kumimoji="1" lang="ja-JP" altLang="en-US" sz="1200" b="1" dirty="0" smtClean="0">
                <a:latin typeface="Meiryo UI" panose="020B0604030504040204" pitchFamily="50" charset="-128"/>
                <a:ea typeface="Meiryo UI" panose="020B0604030504040204" pitchFamily="50" charset="-128"/>
              </a:rPr>
              <a:t>年</a:t>
            </a:r>
            <a:r>
              <a:rPr kumimoji="1" lang="ja-JP" altLang="en-US" sz="1200" b="1" dirty="0">
                <a:latin typeface="Meiryo UI" panose="020B0604030504040204" pitchFamily="50" charset="-128"/>
                <a:ea typeface="Meiryo UI" panose="020B0604030504040204" pitchFamily="50" charset="-128"/>
              </a:rPr>
              <a:t>の</a:t>
            </a:r>
            <a:r>
              <a:rPr kumimoji="1" lang="en-US" altLang="ja-JP" sz="1200" b="1" dirty="0">
                <a:latin typeface="Meiryo UI" panose="020B0604030504040204" pitchFamily="50" charset="-128"/>
                <a:ea typeface="Meiryo UI" panose="020B0604030504040204" pitchFamily="50" charset="-128"/>
              </a:rPr>
              <a:t>SDGs </a:t>
            </a:r>
            <a:r>
              <a:rPr kumimoji="1" lang="ja-JP" altLang="en-US" sz="1200" b="1" dirty="0">
                <a:latin typeface="Meiryo UI" panose="020B0604030504040204" pitchFamily="50" charset="-128"/>
                <a:ea typeface="Meiryo UI" panose="020B0604030504040204" pitchFamily="50" charset="-128"/>
              </a:rPr>
              <a:t>達成にとどまらず、</a:t>
            </a:r>
            <a:r>
              <a:rPr kumimoji="1" lang="en-US" altLang="ja-JP" sz="1200" b="1" dirty="0">
                <a:latin typeface="Meiryo UI" panose="020B0604030504040204" pitchFamily="50" charset="-128"/>
                <a:ea typeface="Meiryo UI" panose="020B0604030504040204" pitchFamily="50" charset="-128"/>
              </a:rPr>
              <a:t>+beyond</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rPr>
              <a:t>2030 </a:t>
            </a:r>
            <a:r>
              <a:rPr kumimoji="1" lang="ja-JP" altLang="en-US" sz="1200" b="1" dirty="0">
                <a:latin typeface="Meiryo UI" panose="020B0604030504040204" pitchFamily="50" charset="-128"/>
                <a:ea typeface="Meiryo UI" panose="020B0604030504040204" pitchFamily="50" charset="-128"/>
              </a:rPr>
              <a:t>年より先）に向けた目標が示されることも期待</a:t>
            </a:r>
            <a:r>
              <a:rPr kumimoji="1" lang="ja-JP" altLang="en-US" sz="1200" dirty="0">
                <a:latin typeface="Meiryo UI" panose="020B0604030504040204" pitchFamily="50" charset="-128"/>
                <a:ea typeface="Meiryo UI" panose="020B0604030504040204" pitchFamily="50" charset="-128"/>
              </a:rPr>
              <a:t>される。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◆コンセプト：</a:t>
            </a:r>
            <a:r>
              <a:rPr kumimoji="1" lang="en-US" altLang="ja-JP" sz="1200" b="1" u="sng" dirty="0" smtClean="0">
                <a:latin typeface="Meiryo UI" panose="020B0604030504040204" pitchFamily="50" charset="-128"/>
                <a:ea typeface="Meiryo UI" panose="020B0604030504040204" pitchFamily="50" charset="-128"/>
              </a:rPr>
              <a:t>People’s Living Lab</a:t>
            </a:r>
            <a:r>
              <a:rPr kumimoji="1" lang="ja-JP" altLang="en-US" sz="1200" b="1" u="sng" dirty="0" smtClean="0">
                <a:latin typeface="Meiryo UI" panose="020B0604030504040204" pitchFamily="50" charset="-128"/>
                <a:ea typeface="Meiryo UI" panose="020B0604030504040204" pitchFamily="50" charset="-128"/>
              </a:rPr>
              <a:t>（未来社会の実験場）</a:t>
            </a:r>
          </a:p>
          <a:p>
            <a:pPr marL="180975" indent="-180975">
              <a:lnSpc>
                <a:spcPts val="1500"/>
              </a:lnSpc>
            </a:pPr>
            <a:r>
              <a:rPr kumimoji="1" lang="ja-JP" altLang="en-US" sz="1200" dirty="0">
                <a:latin typeface="Meiryo UI" panose="020B0604030504040204" pitchFamily="50" charset="-128"/>
                <a:ea typeface="Meiryo UI" panose="020B0604030504040204" pitchFamily="50" charset="-128"/>
              </a:rPr>
              <a:t>　・大阪・関西万博では、会場を新たな技術やシステムを実証する、「未来社会の実験場」と位置づけ、</a:t>
            </a:r>
            <a:r>
              <a:rPr kumimoji="1" lang="ja-JP" altLang="en-US" sz="1200" b="1" dirty="0">
                <a:latin typeface="Meiryo UI" panose="020B0604030504040204" pitchFamily="50" charset="-128"/>
                <a:ea typeface="Meiryo UI" panose="020B0604030504040204" pitchFamily="50" charset="-128"/>
              </a:rPr>
              <a:t>多様</a:t>
            </a:r>
            <a:r>
              <a:rPr kumimoji="1" lang="ja-JP" altLang="en-US" sz="1200" b="1" dirty="0" smtClean="0">
                <a:latin typeface="Meiryo UI" panose="020B0604030504040204" pitchFamily="50" charset="-128"/>
                <a:ea typeface="Meiryo UI" panose="020B0604030504040204" pitchFamily="50" charset="-128"/>
              </a:rPr>
              <a:t>なプレーヤー</a:t>
            </a:r>
            <a:r>
              <a:rPr kumimoji="1" lang="ja-JP" altLang="en-US" sz="1200" b="1" dirty="0">
                <a:latin typeface="Meiryo UI" panose="020B0604030504040204" pitchFamily="50" charset="-128"/>
                <a:ea typeface="Meiryo UI" panose="020B0604030504040204" pitchFamily="50" charset="-128"/>
              </a:rPr>
              <a:t>によるイノベーションを誘発し、それらを社会実装していくための、</a:t>
            </a:r>
            <a:r>
              <a:rPr kumimoji="1" lang="en-US" altLang="ja-JP" sz="1200" b="1" dirty="0">
                <a:latin typeface="Meiryo UI" panose="020B0604030504040204" pitchFamily="50" charset="-128"/>
                <a:ea typeface="Meiryo UI" panose="020B0604030504040204" pitchFamily="50" charset="-128"/>
              </a:rPr>
              <a:t>Society5 .0 </a:t>
            </a:r>
            <a:r>
              <a:rPr kumimoji="1" lang="ja-JP" altLang="en-US" sz="1200" b="1" dirty="0">
                <a:latin typeface="Meiryo UI" panose="020B0604030504040204" pitchFamily="50" charset="-128"/>
                <a:ea typeface="Meiryo UI" panose="020B0604030504040204" pitchFamily="50" charset="-128"/>
              </a:rPr>
              <a:t>実現型会場を目指す</a:t>
            </a:r>
            <a:r>
              <a:rPr kumimoji="1" lang="ja-JP" altLang="en-US" sz="1200" dirty="0">
                <a:latin typeface="Meiryo UI" panose="020B0604030504040204" pitchFamily="50" charset="-128"/>
                <a:ea typeface="Meiryo UI" panose="020B0604030504040204" pitchFamily="50" charset="-128"/>
              </a:rPr>
              <a:t>。</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・また</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このコンセプトを実現するために重要になるのが、</a:t>
            </a:r>
            <a:r>
              <a:rPr kumimoji="1" lang="en-US" altLang="ja-JP" sz="1200" b="1" dirty="0">
                <a:latin typeface="Meiryo UI" panose="020B0604030504040204" pitchFamily="50" charset="-128"/>
                <a:ea typeface="Meiryo UI" panose="020B0604030504040204" pitchFamily="50" charset="-128"/>
              </a:rPr>
              <a:t>Co-Creation</a:t>
            </a:r>
            <a:r>
              <a:rPr kumimoji="1" lang="ja-JP" altLang="en-US" sz="1200" b="1" dirty="0">
                <a:latin typeface="Meiryo UI" panose="020B0604030504040204" pitchFamily="50" charset="-128"/>
                <a:ea typeface="Meiryo UI" panose="020B0604030504040204" pitchFamily="50" charset="-128"/>
              </a:rPr>
              <a:t>（共創）</a:t>
            </a:r>
            <a:r>
              <a:rPr kumimoji="1" lang="ja-JP" altLang="en-US" sz="1200" dirty="0">
                <a:latin typeface="Meiryo UI" panose="020B0604030504040204" pitchFamily="50" charset="-128"/>
                <a:ea typeface="Meiryo UI" panose="020B0604030504040204" pitchFamily="50" charset="-128"/>
              </a:rPr>
              <a:t>である。ここでの共創とは</a:t>
            </a:r>
            <a:r>
              <a:rPr kumimoji="1" lang="ja-JP" altLang="en-US" sz="1200" dirty="0" smtClean="0">
                <a:latin typeface="Meiryo UI" panose="020B0604030504040204" pitchFamily="50" charset="-128"/>
                <a:ea typeface="Meiryo UI" panose="020B0604030504040204" pitchFamily="50" charset="-128"/>
              </a:rPr>
              <a:t>、多様</a:t>
            </a:r>
            <a:r>
              <a:rPr kumimoji="1" lang="ja-JP" altLang="en-US" sz="1200" dirty="0">
                <a:latin typeface="Meiryo UI" panose="020B0604030504040204" pitchFamily="50" charset="-128"/>
                <a:ea typeface="Meiryo UI" panose="020B0604030504040204" pitchFamily="50" charset="-128"/>
              </a:rPr>
              <a:t>な参加者と共に大阪・関西万博を創りあげることを意味する。大阪・関西万博では、会期前から大阪・</a:t>
            </a:r>
            <a:r>
              <a:rPr kumimoji="1" lang="ja-JP" altLang="en-US" sz="1200" dirty="0" smtClean="0">
                <a:latin typeface="Meiryo UI" panose="020B0604030504040204" pitchFamily="50" charset="-128"/>
                <a:ea typeface="Meiryo UI" panose="020B0604030504040204" pitchFamily="50" charset="-128"/>
              </a:rPr>
              <a:t>関西</a:t>
            </a:r>
            <a:r>
              <a:rPr kumimoji="1" lang="ja-JP" altLang="en-US" sz="1200" dirty="0">
                <a:latin typeface="Meiryo UI" panose="020B0604030504040204" pitchFamily="50" charset="-128"/>
                <a:ea typeface="Meiryo UI" panose="020B0604030504040204" pitchFamily="50" charset="-128"/>
              </a:rPr>
              <a:t>万博に関わるネットワークを広げていくことを通じて、会場内外からこの壮大な実験に参加して未来社会の</a:t>
            </a:r>
            <a:r>
              <a:rPr kumimoji="1" lang="ja-JP" altLang="en-US" sz="1200" dirty="0" smtClean="0">
                <a:latin typeface="Meiryo UI" panose="020B0604030504040204" pitchFamily="50" charset="-128"/>
                <a:ea typeface="Meiryo UI" panose="020B0604030504040204" pitchFamily="50" charset="-128"/>
              </a:rPr>
              <a:t>デザイン</a:t>
            </a:r>
            <a:r>
              <a:rPr kumimoji="1" lang="ja-JP" altLang="en-US" sz="1200" dirty="0">
                <a:latin typeface="Meiryo UI" panose="020B0604030504040204" pitchFamily="50" charset="-128"/>
                <a:ea typeface="Meiryo UI" panose="020B0604030504040204" pitchFamily="50" charset="-128"/>
              </a:rPr>
              <a:t>を共創することを目指す</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180975" indent="-180975">
              <a:lnSpc>
                <a:spcPts val="1500"/>
              </a:lnSpc>
            </a:pPr>
            <a:endParaRPr kumimoji="1" lang="en-US" altLang="ja-JP" sz="1200" dirty="0">
              <a:latin typeface="Meiryo UI" panose="020B0604030504040204" pitchFamily="50" charset="-128"/>
              <a:ea typeface="Meiryo UI" panose="020B0604030504040204" pitchFamily="50" charset="-128"/>
            </a:endParaRPr>
          </a:p>
          <a:p>
            <a:pPr marL="180975" indent="-180975">
              <a:lnSpc>
                <a:spcPts val="1500"/>
              </a:lnSpc>
            </a:pPr>
            <a:r>
              <a:rPr kumimoji="1" lang="ja-JP" altLang="en-US" sz="1200" b="1" u="sng" dirty="0" smtClean="0">
                <a:latin typeface="Meiryo UI" panose="020B0604030504040204" pitchFamily="50" charset="-128"/>
                <a:ea typeface="Meiryo UI" panose="020B0604030504040204" pitchFamily="50" charset="-128"/>
              </a:rPr>
              <a:t>◆レガシー</a:t>
            </a:r>
            <a:endParaRPr kumimoji="1" lang="en-US" altLang="ja-JP" sz="1200" b="1" u="sng" dirty="0" smtClean="0">
              <a:latin typeface="Meiryo UI" panose="020B0604030504040204" pitchFamily="50" charset="-128"/>
              <a:ea typeface="Meiryo UI" panose="020B0604030504040204" pitchFamily="50" charset="-128"/>
            </a:endParaRP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・国際</a:t>
            </a:r>
            <a:r>
              <a:rPr kumimoji="1" lang="ja-JP" altLang="en-US" sz="1200" dirty="0">
                <a:latin typeface="Meiryo UI" panose="020B0604030504040204" pitchFamily="50" charset="-128"/>
                <a:ea typeface="Meiryo UI" panose="020B0604030504040204" pitchFamily="50" charset="-128"/>
              </a:rPr>
              <a:t>社会は所得格差、社会不安の拡大、生活環境や働き方の変化、大規模な災害、高齢化社会</a:t>
            </a:r>
            <a:r>
              <a:rPr kumimoji="1" lang="ja-JP" altLang="en-US" sz="1200" dirty="0" smtClean="0">
                <a:latin typeface="Meiryo UI" panose="020B0604030504040204" pitchFamily="50" charset="-128"/>
                <a:ea typeface="Meiryo UI" panose="020B0604030504040204" pitchFamily="50" charset="-128"/>
              </a:rPr>
              <a:t>など新た</a:t>
            </a:r>
            <a:r>
              <a:rPr kumimoji="1" lang="ja-JP" altLang="en-US" sz="1200" dirty="0">
                <a:latin typeface="Meiryo UI" panose="020B0604030504040204" pitchFamily="50" charset="-128"/>
                <a:ea typeface="Meiryo UI" panose="020B0604030504040204" pitchFamily="50" charset="-128"/>
              </a:rPr>
              <a:t>な課題にさらされている。</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・開催者</a:t>
            </a:r>
            <a:r>
              <a:rPr kumimoji="1" lang="ja-JP" altLang="en-US" sz="1200" dirty="0">
                <a:latin typeface="Meiryo UI" panose="020B0604030504040204" pitchFamily="50" charset="-128"/>
                <a:ea typeface="Meiryo UI" panose="020B0604030504040204" pitchFamily="50" charset="-128"/>
              </a:rPr>
              <a:t>は、大阪・関西万博を通じ、</a:t>
            </a:r>
            <a:r>
              <a:rPr kumimoji="1" lang="ja-JP" altLang="en-US" sz="1200" b="1" dirty="0">
                <a:latin typeface="Meiryo UI" panose="020B0604030504040204" pitchFamily="50" charset="-128"/>
                <a:ea typeface="Meiryo UI" panose="020B0604030504040204" pitchFamily="50" charset="-128"/>
              </a:rPr>
              <a:t>個人の行動変容を促し、</a:t>
            </a:r>
            <a:r>
              <a:rPr kumimoji="1" lang="en-US" altLang="ja-JP" sz="1200" b="1" dirty="0">
                <a:latin typeface="Meiryo UI" panose="020B0604030504040204" pitchFamily="50" charset="-128"/>
                <a:ea typeface="Meiryo UI" panose="020B0604030504040204" pitchFamily="50" charset="-128"/>
              </a:rPr>
              <a:t>SDGs</a:t>
            </a:r>
            <a:r>
              <a:rPr kumimoji="1" lang="ja-JP" altLang="en-US" sz="1200" b="1" dirty="0">
                <a:latin typeface="Meiryo UI" panose="020B0604030504040204" pitchFamily="50" charset="-128"/>
                <a:ea typeface="Meiryo UI" panose="020B0604030504040204" pitchFamily="50" charset="-128"/>
              </a:rPr>
              <a:t>などの人類共通の課題解決に</a:t>
            </a:r>
            <a:r>
              <a:rPr kumimoji="1" lang="ja-JP" altLang="en-US" sz="1200" b="1" dirty="0" smtClean="0">
                <a:latin typeface="Meiryo UI" panose="020B0604030504040204" pitchFamily="50" charset="-128"/>
                <a:ea typeface="Meiryo UI" panose="020B0604030504040204" pitchFamily="50" charset="-128"/>
              </a:rPr>
              <a:t>向けた</a:t>
            </a:r>
            <a:r>
              <a:rPr kumimoji="1" lang="ja-JP" altLang="en-US" sz="1200" b="1" dirty="0">
                <a:latin typeface="Meiryo UI" panose="020B0604030504040204" pitchFamily="50" charset="-128"/>
                <a:ea typeface="Meiryo UI" panose="020B0604030504040204" pitchFamily="50" charset="-128"/>
              </a:rPr>
              <a:t>大きなムーブメントを起こす</a:t>
            </a:r>
            <a:r>
              <a:rPr kumimoji="1" lang="ja-JP" altLang="en-US" sz="1200" dirty="0">
                <a:latin typeface="Meiryo UI" panose="020B0604030504040204" pitchFamily="50" charset="-128"/>
                <a:ea typeface="Meiryo UI" panose="020B0604030504040204" pitchFamily="50" charset="-128"/>
              </a:rPr>
              <a:t>。</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・同時</a:t>
            </a:r>
            <a:r>
              <a:rPr kumimoji="1" lang="ja-JP" altLang="en-US" sz="1200" dirty="0">
                <a:latin typeface="Meiryo UI" panose="020B0604030504040204" pitchFamily="50" charset="-128"/>
                <a:ea typeface="Meiryo UI" panose="020B0604030504040204" pitchFamily="50" charset="-128"/>
              </a:rPr>
              <a:t>に、大阪・関西万博では、会場を「未来社会の実験場」として、</a:t>
            </a:r>
            <a:r>
              <a:rPr kumimoji="1" lang="ja-JP" altLang="en-US" sz="1200" b="1" dirty="0">
                <a:latin typeface="Meiryo UI" panose="020B0604030504040204" pitchFamily="50" charset="-128"/>
                <a:ea typeface="Meiryo UI" panose="020B0604030504040204" pitchFamily="50" charset="-128"/>
              </a:rPr>
              <a:t>様々な技術やシステムの実証が</a:t>
            </a:r>
            <a:r>
              <a:rPr kumimoji="1" lang="ja-JP" altLang="en-US" sz="1200" b="1" dirty="0" smtClean="0">
                <a:latin typeface="Meiryo UI" panose="020B0604030504040204" pitchFamily="50" charset="-128"/>
                <a:ea typeface="Meiryo UI" panose="020B0604030504040204" pitchFamily="50" charset="-128"/>
              </a:rPr>
              <a:t>行われる</a:t>
            </a:r>
            <a:r>
              <a:rPr kumimoji="1" lang="ja-JP" altLang="en-US" sz="1200" b="1" dirty="0">
                <a:latin typeface="Meiryo UI" panose="020B0604030504040204" pitchFamily="50" charset="-128"/>
                <a:ea typeface="Meiryo UI" panose="020B0604030504040204" pitchFamily="50" charset="-128"/>
              </a:rPr>
              <a:t>。こうした実証のプロセスや結果もまた、大きなレガシー</a:t>
            </a:r>
            <a:r>
              <a:rPr kumimoji="1" lang="ja-JP" altLang="en-US" sz="1200" dirty="0">
                <a:latin typeface="Meiryo UI" panose="020B0604030504040204" pitchFamily="50" charset="-128"/>
                <a:ea typeface="Meiryo UI" panose="020B0604030504040204" pitchFamily="50" charset="-128"/>
              </a:rPr>
              <a:t>となる。</a:t>
            </a:r>
          </a:p>
          <a:p>
            <a:pPr marL="180975" indent="-180975">
              <a:lnSpc>
                <a:spcPts val="1500"/>
              </a:lnSpc>
            </a:pPr>
            <a:r>
              <a:rPr kumimoji="1" lang="ja-JP" altLang="en-US" sz="1200" dirty="0" smtClean="0">
                <a:latin typeface="Meiryo UI" panose="020B0604030504040204" pitchFamily="50" charset="-128"/>
                <a:ea typeface="Meiryo UI" panose="020B0604030504040204" pitchFamily="50" charset="-128"/>
              </a:rPr>
              <a:t>　・また</a:t>
            </a:r>
            <a:r>
              <a:rPr kumimoji="1" lang="ja-JP" altLang="en-US" sz="1200" dirty="0">
                <a:latin typeface="Meiryo UI" panose="020B0604030504040204" pitchFamily="50" charset="-128"/>
                <a:ea typeface="Meiryo UI" panose="020B0604030504040204" pitchFamily="50" charset="-128"/>
              </a:rPr>
              <a:t>、開催者は今後、具体的に準備を進めていくに当たり、多様なバックグラウンドを持つ人から広く</a:t>
            </a:r>
            <a:r>
              <a:rPr kumimoji="1" lang="ja-JP" altLang="en-US" sz="1200" dirty="0" smtClean="0">
                <a:latin typeface="Meiryo UI" panose="020B0604030504040204" pitchFamily="50" charset="-128"/>
                <a:ea typeface="Meiryo UI" panose="020B0604030504040204" pitchFamily="50" charset="-128"/>
              </a:rPr>
              <a:t>知恵を</a:t>
            </a:r>
            <a:r>
              <a:rPr kumimoji="1" lang="ja-JP" altLang="en-US" sz="1200" dirty="0">
                <a:latin typeface="Meiryo UI" panose="020B0604030504040204" pitchFamily="50" charset="-128"/>
                <a:ea typeface="Meiryo UI" panose="020B0604030504040204" pitchFamily="50" charset="-128"/>
              </a:rPr>
              <a:t>集めつつ、準備段階から多様な主体による共創を実現していく。様々なアイデアを取り入れることが</a:t>
            </a:r>
            <a:r>
              <a:rPr kumimoji="1" lang="ja-JP" altLang="en-US" sz="1200" dirty="0" smtClean="0">
                <a:latin typeface="Meiryo UI" panose="020B0604030504040204" pitchFamily="50" charset="-128"/>
                <a:ea typeface="Meiryo UI" panose="020B0604030504040204" pitchFamily="50" charset="-128"/>
              </a:rPr>
              <a:t>できるよう</a:t>
            </a:r>
            <a:r>
              <a:rPr kumimoji="1" lang="ja-JP" altLang="en-US" sz="1200" dirty="0">
                <a:latin typeface="Meiryo UI" panose="020B0604030504040204" pitchFamily="50" charset="-128"/>
                <a:ea typeface="Meiryo UI" panose="020B0604030504040204" pitchFamily="50" charset="-128"/>
              </a:rPr>
              <a:t>、年齢、性別、国籍など様々な観点から多様性のある推進体制を構築していく。こうした</a:t>
            </a:r>
            <a:r>
              <a:rPr kumimoji="1" lang="ja-JP" altLang="en-US" sz="1200" b="1" dirty="0">
                <a:latin typeface="Meiryo UI" panose="020B0604030504040204" pitchFamily="50" charset="-128"/>
                <a:ea typeface="Meiryo UI" panose="020B0604030504040204" pitchFamily="50" charset="-128"/>
              </a:rPr>
              <a:t>未来社会を</a:t>
            </a:r>
            <a:r>
              <a:rPr kumimoji="1" lang="ja-JP" altLang="en-US" sz="1200" b="1" dirty="0" smtClean="0">
                <a:latin typeface="Meiryo UI" panose="020B0604030504040204" pitchFamily="50" charset="-128"/>
                <a:ea typeface="Meiryo UI" panose="020B0604030504040204" pitchFamily="50" charset="-128"/>
              </a:rPr>
              <a:t>担う</a:t>
            </a:r>
            <a:r>
              <a:rPr kumimoji="1" lang="ja-JP" altLang="en-US" sz="1200" b="1" dirty="0">
                <a:latin typeface="Meiryo UI" panose="020B0604030504040204" pitchFamily="50" charset="-128"/>
                <a:ea typeface="Meiryo UI" panose="020B0604030504040204" pitchFamily="50" charset="-128"/>
              </a:rPr>
              <a:t>次世代の才能の飛躍の機会となることも、大阪・関西万博のレガシーの</a:t>
            </a:r>
            <a:r>
              <a:rPr kumimoji="1" lang="en-US" altLang="ja-JP" sz="1200" b="1" dirty="0">
                <a:latin typeface="Meiryo UI" panose="020B0604030504040204" pitchFamily="50" charset="-128"/>
                <a:ea typeface="Meiryo UI" panose="020B0604030504040204" pitchFamily="50" charset="-128"/>
              </a:rPr>
              <a:t>1 </a:t>
            </a:r>
            <a:r>
              <a:rPr kumimoji="1" lang="ja-JP" altLang="en-US" sz="1200" b="1" dirty="0">
                <a:latin typeface="Meiryo UI" panose="020B0604030504040204" pitchFamily="50" charset="-128"/>
                <a:ea typeface="Meiryo UI" panose="020B0604030504040204" pitchFamily="50" charset="-128"/>
              </a:rPr>
              <a:t>つ</a:t>
            </a:r>
            <a:r>
              <a:rPr kumimoji="1" lang="ja-JP" altLang="en-US" sz="1200" dirty="0">
                <a:latin typeface="Meiryo UI" panose="020B0604030504040204" pitchFamily="50" charset="-128"/>
                <a:ea typeface="Meiryo UI" panose="020B0604030504040204" pitchFamily="50" charset="-128"/>
              </a:rPr>
              <a:t>である。</a:t>
            </a:r>
          </a:p>
        </p:txBody>
      </p:sp>
      <p:sp>
        <p:nvSpPr>
          <p:cNvPr id="23" name="正方形/長方形 22"/>
          <p:cNvSpPr/>
          <p:nvPr/>
        </p:nvSpPr>
        <p:spPr>
          <a:xfrm>
            <a:off x="6172201" y="6596390"/>
            <a:ext cx="3310720" cy="284693"/>
          </a:xfrm>
          <a:prstGeom prst="rect">
            <a:avLst/>
          </a:prstGeom>
        </p:spPr>
        <p:txBody>
          <a:bodyPr wrap="square">
            <a:spAutoFit/>
          </a:bodyPr>
          <a:lstStyle/>
          <a:p>
            <a:pPr>
              <a:lnSpc>
                <a:spcPts val="1500"/>
              </a:lnSpc>
            </a:pP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EXPO2025</a:t>
            </a:r>
            <a:r>
              <a:rPr kumimoji="1" lang="ja-JP" altLang="en-US" sz="1000" dirty="0" smtClean="0">
                <a:latin typeface="Meiryo UI" panose="020B0604030504040204" pitchFamily="50" charset="-128"/>
                <a:ea typeface="Meiryo UI" panose="020B0604030504040204" pitchFamily="50" charset="-128"/>
              </a:rPr>
              <a:t>　登録申請書（日本語仮訳））</a:t>
            </a:r>
            <a:endParaRPr kumimoji="1" lang="ja-JP" altLang="en-US" sz="1000" dirty="0">
              <a:latin typeface="Meiryo UI" panose="020B0604030504040204" pitchFamily="50" charset="-128"/>
              <a:ea typeface="Meiryo UI" panose="020B0604030504040204" pitchFamily="50" charset="-128"/>
            </a:endParaRP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177</a:t>
            </a:r>
          </a:p>
        </p:txBody>
      </p:sp>
    </p:spTree>
    <p:extLst>
      <p:ext uri="{BB962C8B-B14F-4D97-AF65-F5344CB8AC3E}">
        <p14:creationId xmlns:p14="http://schemas.microsoft.com/office/powerpoint/2010/main" val="390049568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9306" y="2442949"/>
            <a:ext cx="9321421" cy="1564275"/>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u="sng" dirty="0">
                <a:latin typeface="Meiryo UI" panose="020B0604030504040204" pitchFamily="50" charset="-128"/>
                <a:ea typeface="Meiryo UI" panose="020B0604030504040204" pitchFamily="50" charset="-128"/>
              </a:rPr>
              <a:t>６</a:t>
            </a:r>
            <a:r>
              <a:rPr lang="ja-JP" altLang="en-US" sz="3600" b="1" u="sng" dirty="0" smtClean="0">
                <a:latin typeface="Meiryo UI" panose="020B0604030504040204" pitchFamily="50" charset="-128"/>
                <a:ea typeface="Meiryo UI" panose="020B0604030504040204" pitchFamily="50" charset="-128"/>
              </a:rPr>
              <a:t>　今後の将来予測</a:t>
            </a:r>
            <a:endParaRPr lang="ja-JP" altLang="en-US" sz="3600" b="1" u="sng" dirty="0">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178</a:t>
            </a:r>
          </a:p>
        </p:txBody>
      </p:sp>
    </p:spTree>
    <p:extLst>
      <p:ext uri="{BB962C8B-B14F-4D97-AF65-F5344CB8AC3E}">
        <p14:creationId xmlns:p14="http://schemas.microsoft.com/office/powerpoint/2010/main" val="18062910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ホームベース 48"/>
          <p:cNvSpPr/>
          <p:nvPr/>
        </p:nvSpPr>
        <p:spPr>
          <a:xfrm>
            <a:off x="750525" y="5988603"/>
            <a:ext cx="8652781" cy="779281"/>
          </a:xfrm>
          <a:prstGeom prst="homePlate">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ホームベース 32"/>
          <p:cNvSpPr/>
          <p:nvPr/>
        </p:nvSpPr>
        <p:spPr>
          <a:xfrm>
            <a:off x="1571036" y="4987841"/>
            <a:ext cx="8004168" cy="659825"/>
          </a:xfrm>
          <a:prstGeom prst="homePlate">
            <a:avLst>
              <a:gd name="adj" fmla="val 245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ホームベース 31"/>
          <p:cNvSpPr/>
          <p:nvPr/>
        </p:nvSpPr>
        <p:spPr>
          <a:xfrm>
            <a:off x="1569870" y="4204458"/>
            <a:ext cx="8005333" cy="696647"/>
          </a:xfrm>
          <a:prstGeom prst="homePlate">
            <a:avLst>
              <a:gd name="adj" fmla="val 245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ホームベース 30"/>
          <p:cNvSpPr/>
          <p:nvPr/>
        </p:nvSpPr>
        <p:spPr>
          <a:xfrm>
            <a:off x="1586753" y="3365880"/>
            <a:ext cx="7988450" cy="742632"/>
          </a:xfrm>
          <a:prstGeom prst="homePlate">
            <a:avLst>
              <a:gd name="adj" fmla="val 245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ホームベース 3"/>
          <p:cNvSpPr/>
          <p:nvPr/>
        </p:nvSpPr>
        <p:spPr>
          <a:xfrm>
            <a:off x="606686" y="2891335"/>
            <a:ext cx="8968517" cy="373179"/>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（１）ＳＤＧｓと今後の将来予測</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29990" y="496803"/>
            <a:ext cx="9641542" cy="2246769"/>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大阪・関西万博のテーマである「いのち輝く未来社会のデザイン」は、まさにＳＤＧｓが達成された社会。</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　⇒ＳＤＧｓと万博は密接不可分。</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本章では、こうした万博とＳＤＧｓの関係を踏まえ、</a:t>
            </a:r>
            <a:r>
              <a:rPr kumimoji="1" lang="en-US" altLang="ja-JP" sz="1400" dirty="0" smtClean="0">
                <a:latin typeface="UD デジタル 教科書体 NK-R" panose="02020400000000000000" pitchFamily="18" charset="-128"/>
                <a:ea typeface="UD デジタル 教科書体 NK-R" panose="02020400000000000000" pitchFamily="18" charset="-128"/>
              </a:rPr>
              <a:t>SDG</a:t>
            </a:r>
            <a:r>
              <a:rPr kumimoji="1" lang="ja-JP" altLang="en-US" sz="1400" dirty="0" err="1" smtClean="0">
                <a:latin typeface="UD デジタル 教科書体 NK-R" panose="02020400000000000000" pitchFamily="18" charset="-128"/>
                <a:ea typeface="UD デジタル 教科書体 NK-R" panose="02020400000000000000" pitchFamily="18" charset="-128"/>
              </a:rPr>
              <a:t>ｓ</a:t>
            </a:r>
            <a:r>
              <a:rPr kumimoji="1" lang="ja-JP" altLang="en-US" sz="1400" dirty="0" smtClean="0">
                <a:latin typeface="UD デジタル 教科書体 NK-R" panose="02020400000000000000" pitchFamily="18" charset="-128"/>
                <a:ea typeface="UD デジタル 教科書体 NK-R" panose="02020400000000000000" pitchFamily="18" charset="-128"/>
              </a:rPr>
              <a:t>の視点から今後の将来予測について整理。</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endParaRPr kumimoji="1" lang="en-US" altLang="ja-JP" sz="1400" dirty="0">
              <a:latin typeface="UD デジタル 教科書体 NK-R" panose="02020400000000000000" pitchFamily="18" charset="-128"/>
              <a:ea typeface="UD デジタル 教科書体 NK-R" panose="02020400000000000000" pitchFamily="18" charset="-128"/>
            </a:endParaRPr>
          </a:p>
          <a:p>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endParaRPr kumimoji="1" lang="en-US" altLang="ja-JP" sz="1400" dirty="0">
              <a:latin typeface="UD デジタル 教科書体 NK-R" panose="02020400000000000000" pitchFamily="18" charset="-128"/>
              <a:ea typeface="UD デジタル 教科書体 NK-R" panose="02020400000000000000" pitchFamily="18" charset="-128"/>
            </a:endParaRPr>
          </a:p>
          <a:p>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endParaRPr kumimoji="1"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p:cNvSpPr txBox="1"/>
          <p:nvPr/>
        </p:nvSpPr>
        <p:spPr>
          <a:xfrm>
            <a:off x="328109" y="1233076"/>
            <a:ext cx="9247094" cy="1384995"/>
          </a:xfrm>
          <a:prstGeom prst="rect">
            <a:avLst/>
          </a:prstGeom>
          <a:solidFill>
            <a:schemeClr val="bg1"/>
          </a:solidFill>
          <a:ln>
            <a:solidFill>
              <a:schemeClr val="tx1"/>
            </a:solidFill>
            <a:prstDash val="sysDash"/>
          </a:ln>
        </p:spPr>
        <p:txBody>
          <a:bodyPr wrap="square" rtlCol="0">
            <a:spAutoFit/>
          </a:bodyPr>
          <a:lstStyle/>
          <a:p>
            <a:pPr marL="174625" indent="-174625"/>
            <a:r>
              <a:rPr kumimoji="1" lang="ja-JP" altLang="en-US" sz="1400" dirty="0" smtClean="0">
                <a:latin typeface="UD デジタル 教科書体 NK-R" panose="02020400000000000000" pitchFamily="18" charset="-128"/>
                <a:ea typeface="UD デジタル 教科書体 NK-R" panose="02020400000000000000" pitchFamily="18" charset="-128"/>
              </a:rPr>
              <a:t>○「ゴール１：貧困」、「ゴール２：飢餓」、「ゴール３：健康と福祉」などに大きな影響を与える</a:t>
            </a:r>
            <a:r>
              <a:rPr kumimoji="1" lang="ja-JP" altLang="en-US" sz="1400" u="sng" dirty="0" smtClean="0">
                <a:latin typeface="UD デジタル 教科書体 NK-R" panose="02020400000000000000" pitchFamily="18" charset="-128"/>
                <a:ea typeface="UD デジタル 教科書体 NK-R" panose="02020400000000000000" pitchFamily="18" charset="-128"/>
              </a:rPr>
              <a:t>途上国を中心とした人口増加</a:t>
            </a:r>
            <a:r>
              <a:rPr kumimoji="1" lang="ja-JP" altLang="en-US" sz="1400" dirty="0" smtClean="0">
                <a:latin typeface="UD デジタル 教科書体 NK-R" panose="02020400000000000000" pitchFamily="18" charset="-128"/>
                <a:ea typeface="UD デジタル 教科書体 NK-R" panose="02020400000000000000" pitchFamily="18" charset="-128"/>
              </a:rPr>
              <a:t>や、</a:t>
            </a:r>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「ゴール３：健康と福祉」などに影響を与える</a:t>
            </a:r>
            <a:r>
              <a:rPr kumimoji="1" lang="ja-JP" altLang="en-US" sz="1400" u="sng" dirty="0" smtClean="0">
                <a:latin typeface="UD デジタル 教科書体 NK-R" panose="02020400000000000000" pitchFamily="18" charset="-128"/>
                <a:ea typeface="UD デジタル 教科書体 NK-R" panose="02020400000000000000" pitchFamily="18" charset="-128"/>
              </a:rPr>
              <a:t>先進国から新興国に広がる高齢化</a:t>
            </a:r>
            <a:r>
              <a:rPr kumimoji="1" lang="ja-JP" altLang="en-US" sz="1400" dirty="0" smtClean="0">
                <a:latin typeface="UD デジタル 教科書体 NK-R" panose="02020400000000000000" pitchFamily="18" charset="-128"/>
                <a:ea typeface="UD デジタル 教科書体 NK-R" panose="02020400000000000000" pitchFamily="18" charset="-128"/>
              </a:rPr>
              <a:t>などの今後の将来予測から見える世界の課題等について記述。</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smtClean="0">
                <a:latin typeface="UD デジタル 教科書体 NK-R" panose="02020400000000000000" pitchFamily="18" charset="-128"/>
                <a:ea typeface="UD デジタル 教科書体 NK-R" panose="02020400000000000000" pitchFamily="18" charset="-128"/>
              </a:rPr>
              <a:t>○また、「ゴール</a:t>
            </a:r>
            <a:r>
              <a:rPr kumimoji="1" lang="en-US" altLang="ja-JP" sz="1400" dirty="0" smtClean="0">
                <a:latin typeface="UD デジタル 教科書体 NK-R" panose="02020400000000000000" pitchFamily="18" charset="-128"/>
                <a:ea typeface="UD デジタル 教科書体 NK-R" panose="02020400000000000000" pitchFamily="18" charset="-128"/>
              </a:rPr>
              <a:t>13</a:t>
            </a:r>
            <a:r>
              <a:rPr kumimoji="1" lang="ja-JP" altLang="en-US" sz="1400" dirty="0" smtClean="0">
                <a:latin typeface="UD デジタル 教科書体 NK-R" panose="02020400000000000000" pitchFamily="18" charset="-128"/>
                <a:ea typeface="UD デジタル 教科書体 NK-R" panose="02020400000000000000" pitchFamily="18" charset="-128"/>
              </a:rPr>
              <a:t>：気候変動」、「ゴール</a:t>
            </a:r>
            <a:r>
              <a:rPr kumimoji="1" lang="en-US" altLang="ja-JP" sz="1400" dirty="0" smtClean="0">
                <a:latin typeface="UD デジタル 教科書体 NK-R" panose="02020400000000000000" pitchFamily="18" charset="-128"/>
                <a:ea typeface="UD デジタル 教科書体 NK-R" panose="02020400000000000000" pitchFamily="18" charset="-128"/>
              </a:rPr>
              <a:t>14</a:t>
            </a:r>
            <a:r>
              <a:rPr kumimoji="1" lang="ja-JP" altLang="en-US" sz="1400" dirty="0" smtClean="0">
                <a:latin typeface="UD デジタル 教科書体 NK-R" panose="02020400000000000000" pitchFamily="18" charset="-128"/>
                <a:ea typeface="UD デジタル 教科書体 NK-R" panose="02020400000000000000" pitchFamily="18" charset="-128"/>
              </a:rPr>
              <a:t>：海洋資源」などに影響を与える地球温暖化等の課題について記述。</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smtClean="0">
                <a:latin typeface="UD デジタル 教科書体 NK-R" panose="02020400000000000000" pitchFamily="18" charset="-128"/>
                <a:ea typeface="UD デジタル 教科書体 NK-R" panose="02020400000000000000" pitchFamily="18" charset="-128"/>
              </a:rPr>
              <a:t>○あわせて、これらの課題の解決に役立ち、さらには、「ゴール８： </a:t>
            </a:r>
            <a:r>
              <a:rPr kumimoji="1" lang="ja-JP" altLang="en-US" sz="1400" dirty="0">
                <a:latin typeface="UD デジタル 教科書体 NK-R" panose="02020400000000000000" pitchFamily="18" charset="-128"/>
                <a:ea typeface="UD デジタル 教科書体 NK-R" panose="02020400000000000000" pitchFamily="18" charset="-128"/>
              </a:rPr>
              <a:t>経済成長と</a:t>
            </a:r>
            <a:r>
              <a:rPr kumimoji="1" lang="ja-JP" altLang="en-US" sz="1400" dirty="0" smtClean="0">
                <a:latin typeface="UD デジタル 教科書体 NK-R" panose="02020400000000000000" pitchFamily="18" charset="-128"/>
                <a:ea typeface="UD デジタル 教科書体 NK-R" panose="02020400000000000000" pitchFamily="18" charset="-128"/>
              </a:rPr>
              <a:t>雇用」、「ゴール９：インフラ</a:t>
            </a:r>
            <a:r>
              <a:rPr kumimoji="1" lang="ja-JP" altLang="en-US" sz="1400" dirty="0">
                <a:latin typeface="UD デジタル 教科書体 NK-R" panose="02020400000000000000" pitchFamily="18" charset="-128"/>
                <a:ea typeface="UD デジタル 教科書体 NK-R" panose="02020400000000000000" pitchFamily="18" charset="-128"/>
              </a:rPr>
              <a:t>・産業化・</a:t>
            </a:r>
            <a:r>
              <a:rPr kumimoji="1" lang="ja-JP" altLang="en-US" sz="1400" dirty="0" smtClean="0">
                <a:latin typeface="UD デジタル 教科書体 NK-R" panose="02020400000000000000" pitchFamily="18" charset="-128"/>
                <a:ea typeface="UD デジタル 教科書体 NK-R" panose="02020400000000000000" pitchFamily="18" charset="-128"/>
              </a:rPr>
              <a:t>イノベーション」を支えることが期待される</a:t>
            </a:r>
            <a:r>
              <a:rPr kumimoji="1" lang="ja-JP" altLang="en-US" sz="1400" u="sng" dirty="0" smtClean="0">
                <a:latin typeface="UD デジタル 教科書体 NK-R" panose="02020400000000000000" pitchFamily="18" charset="-128"/>
                <a:ea typeface="UD デジタル 教科書体 NK-R" panose="02020400000000000000" pitchFamily="18" charset="-128"/>
              </a:rPr>
              <a:t>科学技術の進展</a:t>
            </a:r>
            <a:r>
              <a:rPr kumimoji="1" lang="ja-JP" altLang="en-US" sz="1400" dirty="0" smtClean="0">
                <a:latin typeface="UD デジタル 教科書体 NK-R" panose="02020400000000000000" pitchFamily="18" charset="-128"/>
                <a:ea typeface="UD デジタル 教科書体 NK-R" panose="02020400000000000000" pitchFamily="18" charset="-128"/>
              </a:rPr>
              <a:t>について、負の側面等も含め記述。</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7" name="正方形/長方形 16"/>
          <p:cNvSpPr/>
          <p:nvPr/>
        </p:nvSpPr>
        <p:spPr>
          <a:xfrm>
            <a:off x="750525" y="3365880"/>
            <a:ext cx="836228" cy="7426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400" b="1" dirty="0" smtClean="0">
                <a:solidFill>
                  <a:schemeClr val="bg1"/>
                </a:solidFill>
                <a:latin typeface="Meiryo UI" panose="020B0604030504040204" pitchFamily="50" charset="-128"/>
                <a:ea typeface="Meiryo UI" panose="020B0604030504040204" pitchFamily="50" charset="-128"/>
              </a:rPr>
              <a:t>人口の</a:t>
            </a:r>
            <a:endParaRPr lang="en-US" altLang="ja-JP" sz="1400" b="1" dirty="0" smtClean="0">
              <a:solidFill>
                <a:schemeClr val="bg1"/>
              </a:solidFill>
              <a:latin typeface="Meiryo UI" panose="020B0604030504040204" pitchFamily="50" charset="-128"/>
              <a:ea typeface="Meiryo UI" panose="020B0604030504040204" pitchFamily="50" charset="-128"/>
            </a:endParaRPr>
          </a:p>
          <a:p>
            <a:pPr algn="ctr">
              <a:lnSpc>
                <a:spcPts val="1900"/>
              </a:lnSpc>
            </a:pPr>
            <a:r>
              <a:rPr lang="ja-JP" altLang="en-US" sz="1400" b="1" dirty="0" smtClean="0">
                <a:solidFill>
                  <a:schemeClr val="bg1"/>
                </a:solidFill>
                <a:latin typeface="Meiryo UI" panose="020B0604030504040204" pitchFamily="50" charset="-128"/>
                <a:ea typeface="Meiryo UI" panose="020B0604030504040204" pitchFamily="50" charset="-128"/>
              </a:rPr>
              <a:t>増加</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50525" y="4211003"/>
            <a:ext cx="819345" cy="6901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400" b="1" dirty="0" smtClean="0">
                <a:solidFill>
                  <a:schemeClr val="bg1"/>
                </a:solidFill>
                <a:latin typeface="Meiryo UI" panose="020B0604030504040204" pitchFamily="50" charset="-128"/>
                <a:ea typeface="Meiryo UI" panose="020B0604030504040204" pitchFamily="50" charset="-128"/>
              </a:rPr>
              <a:t>高齢化</a:t>
            </a:r>
            <a:endParaRPr lang="en-US" altLang="ja-JP" sz="1400" b="1" dirty="0" smtClean="0">
              <a:solidFill>
                <a:schemeClr val="bg1"/>
              </a:solidFill>
              <a:latin typeface="Meiryo UI" panose="020B0604030504040204" pitchFamily="50" charset="-128"/>
              <a:ea typeface="Meiryo UI" panose="020B0604030504040204" pitchFamily="50" charset="-128"/>
            </a:endParaRPr>
          </a:p>
          <a:p>
            <a:pPr algn="ctr">
              <a:lnSpc>
                <a:spcPts val="1900"/>
              </a:lnSpc>
            </a:pPr>
            <a:r>
              <a:rPr lang="ja-JP" altLang="en-US" sz="1400" b="1" dirty="0" smtClean="0">
                <a:solidFill>
                  <a:schemeClr val="bg1"/>
                </a:solidFill>
                <a:latin typeface="Meiryo UI" panose="020B0604030504040204" pitchFamily="50" charset="-128"/>
                <a:ea typeface="Meiryo UI" panose="020B0604030504040204" pitchFamily="50" charset="-128"/>
              </a:rPr>
              <a:t>の進展</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4137622" y="2931114"/>
            <a:ext cx="1867655" cy="34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400" b="1" dirty="0" smtClean="0">
                <a:solidFill>
                  <a:schemeClr val="tx1"/>
                </a:solidFill>
                <a:latin typeface="Meiryo UI" panose="020B0604030504040204" pitchFamily="50" charset="-128"/>
                <a:ea typeface="Meiryo UI" panose="020B0604030504040204" pitchFamily="50" charset="-128"/>
              </a:rPr>
              <a:t>今後の将来予測</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40" name="二等辺三角形 39"/>
          <p:cNvSpPr/>
          <p:nvPr/>
        </p:nvSpPr>
        <p:spPr>
          <a:xfrm>
            <a:off x="3635082" y="5771138"/>
            <a:ext cx="3180959" cy="161365"/>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750522" y="5817847"/>
            <a:ext cx="2328851" cy="256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400" b="1" dirty="0" smtClean="0">
                <a:solidFill>
                  <a:schemeClr val="tx1"/>
                </a:solidFill>
                <a:latin typeface="Meiryo UI" panose="020B0604030504040204" pitchFamily="50" charset="-128"/>
                <a:ea typeface="Meiryo UI" panose="020B0604030504040204" pitchFamily="50" charset="-128"/>
              </a:rPr>
              <a:t>科学技術の進展</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1606403" y="3433836"/>
            <a:ext cx="5776855" cy="646331"/>
          </a:xfrm>
          <a:prstGeom prst="rect">
            <a:avLst/>
          </a:prstGeom>
          <a:noFill/>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・今後、世界ではさらに人口増加が予測（</a:t>
            </a:r>
            <a:r>
              <a:rPr kumimoji="1" lang="en-US" altLang="ja-JP" sz="1200" dirty="0" smtClean="0">
                <a:latin typeface="Meiryo UI" panose="020B0604030504040204" pitchFamily="50" charset="-128"/>
                <a:ea typeface="Meiryo UI" panose="020B0604030504040204" pitchFamily="50" charset="-128"/>
              </a:rPr>
              <a:t>2050</a:t>
            </a:r>
            <a:r>
              <a:rPr kumimoji="1" lang="ja-JP" altLang="en-US" sz="1200" dirty="0">
                <a:latin typeface="Meiryo UI" panose="020B0604030504040204" pitchFamily="50" charset="-128"/>
                <a:ea typeface="Meiryo UI" panose="020B0604030504040204" pitchFamily="50" charset="-128"/>
              </a:rPr>
              <a:t>年には</a:t>
            </a:r>
            <a:r>
              <a:rPr kumimoji="1" lang="en-US" altLang="ja-JP" sz="1200" dirty="0">
                <a:latin typeface="Meiryo UI" panose="020B0604030504040204" pitchFamily="50" charset="-128"/>
                <a:ea typeface="Meiryo UI" panose="020B0604030504040204" pitchFamily="50" charset="-128"/>
              </a:rPr>
              <a:t>97</a:t>
            </a:r>
            <a:r>
              <a:rPr kumimoji="1" lang="ja-JP" altLang="en-US" sz="1200" dirty="0" smtClean="0">
                <a:latin typeface="Meiryo UI" panose="020B0604030504040204" pitchFamily="50" charset="-128"/>
                <a:ea typeface="Meiryo UI" panose="020B0604030504040204" pitchFamily="50" charset="-128"/>
              </a:rPr>
              <a:t>億人に到達）</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・特に途上国において、人口</a:t>
            </a:r>
            <a:r>
              <a:rPr kumimoji="1" lang="ja-JP" altLang="en-US" sz="1200" dirty="0">
                <a:latin typeface="Meiryo UI" panose="020B0604030504040204" pitchFamily="50" charset="-128"/>
                <a:ea typeface="Meiryo UI" panose="020B0604030504040204" pitchFamily="50" charset="-128"/>
              </a:rPr>
              <a:t>増加が</a:t>
            </a:r>
            <a:r>
              <a:rPr kumimoji="1" lang="ja-JP" altLang="en-US" sz="1200" dirty="0" smtClean="0">
                <a:latin typeface="Meiryo UI" panose="020B0604030504040204" pitchFamily="50" charset="-128"/>
                <a:ea typeface="Meiryo UI" panose="020B0604030504040204" pitchFamily="50" charset="-128"/>
              </a:rPr>
              <a:t>見込まれる。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・こうした人口増加により、貧困、飢餓、健康・福祉などへの追加的課題が懸念。</a:t>
            </a:r>
            <a:endParaRPr lang="ja-JP" altLang="en-US" sz="1200" dirty="0"/>
          </a:p>
        </p:txBody>
      </p:sp>
      <p:sp>
        <p:nvSpPr>
          <p:cNvPr id="28" name="正方形/長方形 27"/>
          <p:cNvSpPr/>
          <p:nvPr/>
        </p:nvSpPr>
        <p:spPr>
          <a:xfrm>
            <a:off x="1606403" y="4278081"/>
            <a:ext cx="5474837" cy="646331"/>
          </a:xfrm>
          <a:prstGeom prst="rect">
            <a:avLst/>
          </a:prstGeom>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・今後、特にアジアを中心に高齢化が進展（</a:t>
            </a:r>
            <a:r>
              <a:rPr kumimoji="1" lang="en-US" altLang="ja-JP" sz="1200" dirty="0" smtClean="0">
                <a:latin typeface="Meiryo UI" panose="020B0604030504040204" pitchFamily="50" charset="-128"/>
                <a:ea typeface="Meiryo UI" panose="020B0604030504040204" pitchFamily="50" charset="-128"/>
              </a:rPr>
              <a:t>2050</a:t>
            </a:r>
            <a:r>
              <a:rPr kumimoji="1" lang="ja-JP" altLang="en-US" sz="1200" dirty="0" smtClean="0">
                <a:latin typeface="Meiryo UI" panose="020B0604030504040204" pitchFamily="50" charset="-128"/>
                <a:ea typeface="Meiryo UI" panose="020B0604030504040204" pitchFamily="50" charset="-128"/>
              </a:rPr>
              <a:t>年には６人１人が高齢者に）</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・日本は、世界に先駆けて超高齢社会に突入し、今後、医療・介護などの社会的コストの増大や、老朽化する都市インフラへの対応等が懸念。</a:t>
            </a:r>
            <a:endParaRPr lang="ja-JP" altLang="en-US" sz="1200" dirty="0"/>
          </a:p>
        </p:txBody>
      </p:sp>
      <p:sp>
        <p:nvSpPr>
          <p:cNvPr id="30" name="正方形/長方形 29"/>
          <p:cNvSpPr/>
          <p:nvPr/>
        </p:nvSpPr>
        <p:spPr>
          <a:xfrm>
            <a:off x="750526" y="5006770"/>
            <a:ext cx="855878" cy="6483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ja-JP" altLang="en-US" sz="1400" b="1" dirty="0" smtClean="0">
                <a:solidFill>
                  <a:schemeClr val="bg1"/>
                </a:solidFill>
                <a:latin typeface="Meiryo UI" panose="020B0604030504040204" pitchFamily="50" charset="-128"/>
                <a:ea typeface="Meiryo UI" panose="020B0604030504040204" pitchFamily="50" charset="-128"/>
              </a:rPr>
              <a:t>気候</a:t>
            </a:r>
            <a:endParaRPr lang="en-US" altLang="ja-JP" sz="1400" b="1" dirty="0" smtClean="0">
              <a:solidFill>
                <a:schemeClr val="bg1"/>
              </a:solidFill>
              <a:latin typeface="Meiryo UI" panose="020B0604030504040204" pitchFamily="50" charset="-128"/>
              <a:ea typeface="Meiryo UI" panose="020B0604030504040204" pitchFamily="50" charset="-128"/>
            </a:endParaRPr>
          </a:p>
          <a:p>
            <a:pPr algn="ctr">
              <a:lnSpc>
                <a:spcPts val="1900"/>
              </a:lnSpc>
            </a:pPr>
            <a:r>
              <a:rPr lang="ja-JP" altLang="en-US" sz="1400" b="1" dirty="0" smtClean="0">
                <a:solidFill>
                  <a:schemeClr val="bg1"/>
                </a:solidFill>
                <a:latin typeface="Meiryo UI" panose="020B0604030504040204" pitchFamily="50" charset="-128"/>
                <a:ea typeface="Meiryo UI" panose="020B0604030504040204" pitchFamily="50" charset="-128"/>
              </a:rPr>
              <a:t>変動</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1632324" y="5092334"/>
            <a:ext cx="7286035" cy="461665"/>
          </a:xfrm>
          <a:prstGeom prst="rect">
            <a:avLst/>
          </a:prstGeom>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・現在の進行速度では、地球温暖化は</a:t>
            </a:r>
            <a:r>
              <a:rPr kumimoji="1" lang="en-US" altLang="ja-JP" sz="1200" dirty="0" smtClean="0">
                <a:latin typeface="Meiryo UI" panose="020B0604030504040204" pitchFamily="50" charset="-128"/>
                <a:ea typeface="Meiryo UI" panose="020B0604030504040204" pitchFamily="50" charset="-128"/>
              </a:rPr>
              <a:t>2030</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〜2050</a:t>
            </a:r>
            <a:r>
              <a:rPr kumimoji="1" lang="ja-JP" altLang="en-US" sz="1200" dirty="0" smtClean="0">
                <a:latin typeface="Meiryo UI" panose="020B0604030504040204" pitchFamily="50" charset="-128"/>
                <a:ea typeface="Meiryo UI" panose="020B0604030504040204" pitchFamily="50" charset="-128"/>
              </a:rPr>
              <a:t>年には</a:t>
            </a:r>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に達する見込み</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・気候変動により、異常気象、生態系や社会・経済への影響等が懸念</a:t>
            </a:r>
            <a:endParaRPr kumimoji="1" lang="en-US" altLang="ja-JP" sz="1200" dirty="0" smtClean="0">
              <a:latin typeface="Meiryo UI" panose="020B0604030504040204" pitchFamily="50" charset="-128"/>
              <a:ea typeface="Meiryo UI" panose="020B0604030504040204" pitchFamily="50" charset="-128"/>
            </a:endParaRPr>
          </a:p>
        </p:txBody>
      </p:sp>
      <p:sp>
        <p:nvSpPr>
          <p:cNvPr id="35" name="正方形/長方形 34"/>
          <p:cNvSpPr/>
          <p:nvPr/>
        </p:nvSpPr>
        <p:spPr>
          <a:xfrm>
            <a:off x="9049683" y="3617301"/>
            <a:ext cx="480894" cy="276999"/>
          </a:xfrm>
          <a:prstGeom prst="rect">
            <a:avLst/>
          </a:prstGeom>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など。</a:t>
            </a:r>
            <a:endParaRPr lang="ja-JP" altLang="en-US" sz="1200" dirty="0"/>
          </a:p>
        </p:txBody>
      </p:sp>
      <p:sp>
        <p:nvSpPr>
          <p:cNvPr id="36" name="正方形/長方形 35"/>
          <p:cNvSpPr/>
          <p:nvPr/>
        </p:nvSpPr>
        <p:spPr>
          <a:xfrm>
            <a:off x="9039716" y="4414281"/>
            <a:ext cx="480894" cy="276999"/>
          </a:xfrm>
          <a:prstGeom prst="rect">
            <a:avLst/>
          </a:prstGeom>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など。</a:t>
            </a:r>
            <a:endParaRPr lang="ja-JP" altLang="en-US" sz="1200" dirty="0"/>
          </a:p>
        </p:txBody>
      </p:sp>
      <p:sp>
        <p:nvSpPr>
          <p:cNvPr id="45" name="正方形/長方形 44"/>
          <p:cNvSpPr/>
          <p:nvPr/>
        </p:nvSpPr>
        <p:spPr>
          <a:xfrm>
            <a:off x="9067609" y="5173315"/>
            <a:ext cx="480894" cy="276999"/>
          </a:xfrm>
          <a:prstGeom prst="rect">
            <a:avLst/>
          </a:prstGeom>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など。</a:t>
            </a:r>
            <a:endParaRPr lang="ja-JP" altLang="en-US" sz="1200" dirty="0"/>
          </a:p>
        </p:txBody>
      </p:sp>
      <p:pic>
        <p:nvPicPr>
          <p:cNvPr id="7" name="図 6"/>
          <p:cNvPicPr>
            <a:picLocks noChangeAspect="1"/>
          </p:cNvPicPr>
          <p:nvPr/>
        </p:nvPicPr>
        <p:blipFill>
          <a:blip r:embed="rId2"/>
          <a:stretch>
            <a:fillRect/>
          </a:stretch>
        </p:blipFill>
        <p:spPr>
          <a:xfrm>
            <a:off x="7615192" y="3548631"/>
            <a:ext cx="414338" cy="414338"/>
          </a:xfrm>
          <a:prstGeom prst="rect">
            <a:avLst/>
          </a:prstGeom>
        </p:spPr>
      </p:pic>
      <p:pic>
        <p:nvPicPr>
          <p:cNvPr id="11" name="図 10"/>
          <p:cNvPicPr>
            <a:picLocks noChangeAspect="1"/>
          </p:cNvPicPr>
          <p:nvPr/>
        </p:nvPicPr>
        <p:blipFill>
          <a:blip r:embed="rId3"/>
          <a:stretch>
            <a:fillRect/>
          </a:stretch>
        </p:blipFill>
        <p:spPr>
          <a:xfrm>
            <a:off x="8126289" y="3566926"/>
            <a:ext cx="414338" cy="414338"/>
          </a:xfrm>
          <a:prstGeom prst="rect">
            <a:avLst/>
          </a:prstGeom>
        </p:spPr>
      </p:pic>
      <p:pic>
        <p:nvPicPr>
          <p:cNvPr id="12" name="図 11"/>
          <p:cNvPicPr>
            <a:picLocks noChangeAspect="1"/>
          </p:cNvPicPr>
          <p:nvPr/>
        </p:nvPicPr>
        <p:blipFill>
          <a:blip r:embed="rId4"/>
          <a:stretch>
            <a:fillRect/>
          </a:stretch>
        </p:blipFill>
        <p:spPr>
          <a:xfrm>
            <a:off x="8654813" y="3566926"/>
            <a:ext cx="414338" cy="414338"/>
          </a:xfrm>
          <a:prstGeom prst="rect">
            <a:avLst/>
          </a:prstGeom>
        </p:spPr>
      </p:pic>
      <p:pic>
        <p:nvPicPr>
          <p:cNvPr id="48" name="図 47"/>
          <p:cNvPicPr>
            <a:picLocks noChangeAspect="1"/>
          </p:cNvPicPr>
          <p:nvPr/>
        </p:nvPicPr>
        <p:blipFill>
          <a:blip r:embed="rId4"/>
          <a:stretch>
            <a:fillRect/>
          </a:stretch>
        </p:blipFill>
        <p:spPr>
          <a:xfrm>
            <a:off x="7607435" y="4355881"/>
            <a:ext cx="414338" cy="414338"/>
          </a:xfrm>
          <a:prstGeom prst="rect">
            <a:avLst/>
          </a:prstGeom>
        </p:spPr>
      </p:pic>
      <p:pic>
        <p:nvPicPr>
          <p:cNvPr id="13" name="図 12"/>
          <p:cNvPicPr>
            <a:picLocks noChangeAspect="1"/>
          </p:cNvPicPr>
          <p:nvPr/>
        </p:nvPicPr>
        <p:blipFill>
          <a:blip r:embed="rId5"/>
          <a:stretch>
            <a:fillRect/>
          </a:stretch>
        </p:blipFill>
        <p:spPr>
          <a:xfrm>
            <a:off x="8165757" y="4355881"/>
            <a:ext cx="414338" cy="414338"/>
          </a:xfrm>
          <a:prstGeom prst="rect">
            <a:avLst/>
          </a:prstGeom>
        </p:spPr>
      </p:pic>
      <p:pic>
        <p:nvPicPr>
          <p:cNvPr id="14" name="図 13"/>
          <p:cNvPicPr>
            <a:picLocks noChangeAspect="1"/>
          </p:cNvPicPr>
          <p:nvPr/>
        </p:nvPicPr>
        <p:blipFill>
          <a:blip r:embed="rId6"/>
          <a:stretch>
            <a:fillRect/>
          </a:stretch>
        </p:blipFill>
        <p:spPr>
          <a:xfrm>
            <a:off x="8682912" y="4355881"/>
            <a:ext cx="414338" cy="414338"/>
          </a:xfrm>
          <a:prstGeom prst="rect">
            <a:avLst/>
          </a:prstGeom>
        </p:spPr>
      </p:pic>
      <p:pic>
        <p:nvPicPr>
          <p:cNvPr id="24" name="図 23"/>
          <p:cNvPicPr>
            <a:picLocks noChangeAspect="1"/>
          </p:cNvPicPr>
          <p:nvPr/>
        </p:nvPicPr>
        <p:blipFill>
          <a:blip r:embed="rId7"/>
          <a:stretch>
            <a:fillRect/>
          </a:stretch>
        </p:blipFill>
        <p:spPr>
          <a:xfrm>
            <a:off x="7615192" y="5127866"/>
            <a:ext cx="414338" cy="414338"/>
          </a:xfrm>
          <a:prstGeom prst="rect">
            <a:avLst/>
          </a:prstGeom>
        </p:spPr>
      </p:pic>
      <p:pic>
        <p:nvPicPr>
          <p:cNvPr id="25" name="図 24"/>
          <p:cNvPicPr>
            <a:picLocks noChangeAspect="1"/>
          </p:cNvPicPr>
          <p:nvPr/>
        </p:nvPicPr>
        <p:blipFill>
          <a:blip r:embed="rId8"/>
          <a:stretch>
            <a:fillRect/>
          </a:stretch>
        </p:blipFill>
        <p:spPr>
          <a:xfrm>
            <a:off x="8176981" y="5139661"/>
            <a:ext cx="414338" cy="414338"/>
          </a:xfrm>
          <a:prstGeom prst="rect">
            <a:avLst/>
          </a:prstGeom>
        </p:spPr>
      </p:pic>
      <p:pic>
        <p:nvPicPr>
          <p:cNvPr id="26" name="図 25"/>
          <p:cNvPicPr>
            <a:picLocks noChangeAspect="1"/>
          </p:cNvPicPr>
          <p:nvPr/>
        </p:nvPicPr>
        <p:blipFill>
          <a:blip r:embed="rId9"/>
          <a:stretch>
            <a:fillRect/>
          </a:stretch>
        </p:blipFill>
        <p:spPr>
          <a:xfrm>
            <a:off x="8682912" y="5139661"/>
            <a:ext cx="414338" cy="414338"/>
          </a:xfrm>
          <a:prstGeom prst="rect">
            <a:avLst/>
          </a:prstGeom>
        </p:spPr>
      </p:pic>
      <p:sp>
        <p:nvSpPr>
          <p:cNvPr id="50" name="正方形/長方形 49"/>
          <p:cNvSpPr/>
          <p:nvPr/>
        </p:nvSpPr>
        <p:spPr>
          <a:xfrm>
            <a:off x="840519" y="6100803"/>
            <a:ext cx="8770087" cy="830997"/>
          </a:xfrm>
          <a:prstGeom prst="rect">
            <a:avLst/>
          </a:prstGeom>
        </p:spPr>
        <p:txBody>
          <a:bodyPr wrap="square">
            <a:spAutoFit/>
          </a:bodyPr>
          <a:lstStyle/>
          <a:p>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err="1" smtClean="0">
                <a:latin typeface="Meiryo UI" panose="020B0604030504040204" pitchFamily="50" charset="-128"/>
                <a:ea typeface="Meiryo UI" panose="020B0604030504040204" pitchFamily="50" charset="-128"/>
              </a:rPr>
              <a:t>IoT</a:t>
            </a:r>
            <a:r>
              <a:rPr kumimoji="1" lang="ja-JP" altLang="en-US" sz="1200" dirty="0" smtClean="0">
                <a:latin typeface="Meiryo UI" panose="020B0604030504040204" pitchFamily="50" charset="-128"/>
                <a:ea typeface="Meiryo UI" panose="020B0604030504040204" pitchFamily="50" charset="-128"/>
              </a:rPr>
              <a:t>で</a:t>
            </a:r>
            <a:r>
              <a:rPr kumimoji="1" lang="ja-JP" altLang="en-US" sz="1200" dirty="0">
                <a:latin typeface="Meiryo UI" panose="020B0604030504040204" pitchFamily="50" charset="-128"/>
                <a:ea typeface="Meiryo UI" panose="020B0604030504040204" pitchFamily="50" charset="-128"/>
              </a:rPr>
              <a:t>全ての人とモノがつながり、様々な知識や情報が共有され、今までにない新たな価値</a:t>
            </a:r>
            <a:r>
              <a:rPr kumimoji="1" lang="ja-JP" altLang="en-US" sz="1200" dirty="0" smtClean="0">
                <a:latin typeface="Meiryo UI" panose="020B0604030504040204" pitchFamily="50" charset="-128"/>
                <a:ea typeface="Meiryo UI" panose="020B0604030504040204" pitchFamily="50" charset="-128"/>
              </a:rPr>
              <a:t>を創造。</a:t>
            </a:r>
            <a:endParaRPr kumimoji="1" lang="ja-JP" altLang="en-US" sz="1200" dirty="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・人工</a:t>
            </a:r>
            <a:r>
              <a:rPr kumimoji="1" lang="ja-JP" altLang="en-US" sz="1200" dirty="0">
                <a:latin typeface="Meiryo UI" panose="020B0604030504040204" pitchFamily="50" charset="-128"/>
                <a:ea typeface="Meiryo UI" panose="020B0604030504040204" pitchFamily="50" charset="-128"/>
              </a:rPr>
              <a:t>知能（</a:t>
            </a:r>
            <a:r>
              <a:rPr kumimoji="1" lang="en-US" altLang="ja-JP" sz="1200" dirty="0">
                <a:latin typeface="Meiryo UI" panose="020B0604030504040204" pitchFamily="50" charset="-128"/>
                <a:ea typeface="Meiryo UI" panose="020B0604030504040204" pitchFamily="50" charset="-128"/>
              </a:rPr>
              <a:t>AI</a:t>
            </a:r>
            <a:r>
              <a:rPr kumimoji="1" lang="ja-JP" altLang="en-US" sz="1200" dirty="0">
                <a:latin typeface="Meiryo UI" panose="020B0604030504040204" pitchFamily="50" charset="-128"/>
                <a:ea typeface="Meiryo UI" panose="020B0604030504040204" pitchFamily="50" charset="-128"/>
              </a:rPr>
              <a:t>）により、必要な情報が必要な時に提供されるようになり、ロボットや自動走行車など</a:t>
            </a:r>
            <a:r>
              <a:rPr kumimoji="1" lang="ja-JP" altLang="en-US" sz="1200" dirty="0" smtClean="0">
                <a:latin typeface="Meiryo UI" panose="020B0604030504040204" pitchFamily="50" charset="-128"/>
                <a:ea typeface="Meiryo UI" panose="020B0604030504040204" pitchFamily="50" charset="-128"/>
              </a:rPr>
              <a:t>の新たな技術を開発。</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・こうしたイノベーションを通じて、</a:t>
            </a:r>
            <a:r>
              <a:rPr kumimoji="1" lang="ja-JP" altLang="en-US" sz="1200" dirty="0">
                <a:latin typeface="Meiryo UI" panose="020B0604030504040204" pitchFamily="50" charset="-128"/>
                <a:ea typeface="Meiryo UI" panose="020B0604030504040204" pitchFamily="50" charset="-128"/>
              </a:rPr>
              <a:t>格差の</a:t>
            </a:r>
            <a:r>
              <a:rPr kumimoji="1" lang="ja-JP" altLang="en-US" sz="1200" dirty="0" smtClean="0">
                <a:latin typeface="Meiryo UI" panose="020B0604030504040204" pitchFamily="50" charset="-128"/>
                <a:ea typeface="Meiryo UI" panose="020B0604030504040204" pitchFamily="50" charset="-128"/>
              </a:rPr>
              <a:t>拡大、少子高齢化など課題を克服。</a:t>
            </a:r>
            <a:endParaRPr kumimoji="1" lang="ja-JP" altLang="en-US" sz="1200"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p:txBody>
      </p:sp>
      <p:sp>
        <p:nvSpPr>
          <p:cNvPr id="38" name="正方形/長方形 3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179</a:t>
            </a:r>
          </a:p>
        </p:txBody>
      </p:sp>
    </p:spTree>
    <p:extLst>
      <p:ext uri="{BB962C8B-B14F-4D97-AF65-F5344CB8AC3E}">
        <p14:creationId xmlns:p14="http://schemas.microsoft.com/office/powerpoint/2010/main" val="31265466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a:t>
            </a:r>
            <a:r>
              <a:rPr lang="ja-JP" altLang="en-US" sz="1800" dirty="0">
                <a:solidFill>
                  <a:schemeClr val="bg1"/>
                </a:solidFill>
                <a:latin typeface="Meiryo UI" panose="020B0604030504040204" pitchFamily="50" charset="-128"/>
                <a:ea typeface="Meiryo UI" panose="020B0604030504040204" pitchFamily="50" charset="-128"/>
              </a:rPr>
              <a:t>世界の人口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こと（国連の公表内容）</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94111"/>
            <a:ext cx="9641542" cy="5816977"/>
          </a:xfrm>
          <a:prstGeom prst="rect">
            <a:avLst/>
          </a:prstGeom>
          <a:solidFill>
            <a:schemeClr val="bg1"/>
          </a:solidFill>
          <a:ln w="28575" cmpd="dbl">
            <a:noFill/>
          </a:ln>
        </p:spPr>
        <p:txBody>
          <a:bodyPr wrap="square" rtlCol="0">
            <a:spAutoFit/>
          </a:bodyPr>
          <a:lstStyle/>
          <a:p>
            <a:endParaRPr kumimoji="1" lang="en-US" altLang="ja-JP" sz="1200" b="1"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b="1" u="sng" dirty="0" smtClean="0">
                <a:latin typeface="Meiryo UI" panose="020B0604030504040204" pitchFamily="50" charset="-128"/>
                <a:ea typeface="Meiryo UI" panose="020B0604030504040204" pitchFamily="50" charset="-128"/>
              </a:rPr>
              <a:t>1</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世界人口は増大を続けるものの、地域によって増加率に大きな差</a:t>
            </a:r>
          </a:p>
          <a:p>
            <a:pPr marL="174625" indent="-174625"/>
            <a:r>
              <a:rPr kumimoji="1" lang="ja-JP" altLang="en-US" sz="1200" dirty="0" smtClean="0">
                <a:latin typeface="Meiryo UI" panose="020B0604030504040204" pitchFamily="50" charset="-128"/>
                <a:ea typeface="Meiryo UI" panose="020B0604030504040204" pitchFamily="50" charset="-128"/>
              </a:rPr>
              <a:t>　・世界</a:t>
            </a:r>
            <a:r>
              <a:rPr kumimoji="1" lang="ja-JP" altLang="en-US" sz="1200" dirty="0">
                <a:latin typeface="Meiryo UI" panose="020B0604030504040204" pitchFamily="50" charset="-128"/>
                <a:ea typeface="Meiryo UI" panose="020B0604030504040204" pitchFamily="50" charset="-128"/>
              </a:rPr>
              <a:t>の人口は</a:t>
            </a:r>
            <a:r>
              <a:rPr kumimoji="1" lang="en-US" altLang="ja-JP" sz="1200" dirty="0">
                <a:latin typeface="Meiryo UI" panose="020B0604030504040204" pitchFamily="50" charset="-128"/>
                <a:ea typeface="Meiryo UI" panose="020B0604030504040204" pitchFamily="50" charset="-128"/>
              </a:rPr>
              <a:t>2019</a:t>
            </a:r>
            <a:r>
              <a:rPr kumimoji="1" lang="ja-JP" altLang="en-US" sz="1200" dirty="0">
                <a:latin typeface="Meiryo UI" panose="020B0604030504040204" pitchFamily="50" charset="-128"/>
                <a:ea typeface="Meiryo UI" panose="020B0604030504040204" pitchFamily="50" charset="-128"/>
              </a:rPr>
              <a:t>年の</a:t>
            </a:r>
            <a:r>
              <a:rPr kumimoji="1" lang="en-US" altLang="ja-JP" sz="1200" dirty="0">
                <a:latin typeface="Meiryo UI" panose="020B0604030504040204" pitchFamily="50" charset="-128"/>
                <a:ea typeface="Meiryo UI" panose="020B0604030504040204" pitchFamily="50" charset="-128"/>
              </a:rPr>
              <a:t>77</a:t>
            </a:r>
            <a:r>
              <a:rPr kumimoji="1" lang="ja-JP" altLang="en-US" sz="1200" dirty="0">
                <a:latin typeface="Meiryo UI" panose="020B0604030504040204" pitchFamily="50" charset="-128"/>
                <a:ea typeface="Meiryo UI" panose="020B0604030504040204" pitchFamily="50" charset="-128"/>
              </a:rPr>
              <a:t>億人から</a:t>
            </a:r>
            <a:r>
              <a:rPr kumimoji="1" lang="en-US" altLang="ja-JP" sz="1200" dirty="0">
                <a:latin typeface="Meiryo UI" panose="020B0604030504040204" pitchFamily="50" charset="-128"/>
                <a:ea typeface="Meiryo UI" panose="020B0604030504040204" pitchFamily="50" charset="-128"/>
              </a:rPr>
              <a:t>2030</a:t>
            </a:r>
            <a:r>
              <a:rPr kumimoji="1" lang="ja-JP" altLang="en-US" sz="1200" dirty="0">
                <a:latin typeface="Meiryo UI" panose="020B0604030504040204" pitchFamily="50" charset="-128"/>
                <a:ea typeface="Meiryo UI" panose="020B0604030504040204" pitchFamily="50" charset="-128"/>
              </a:rPr>
              <a:t>年の</a:t>
            </a:r>
            <a:r>
              <a:rPr kumimoji="1" lang="en-US" altLang="ja-JP" sz="1200" dirty="0">
                <a:latin typeface="Meiryo UI" panose="020B0604030504040204" pitchFamily="50" charset="-128"/>
                <a:ea typeface="Meiryo UI" panose="020B0604030504040204" pitchFamily="50" charset="-128"/>
              </a:rPr>
              <a:t>85</a:t>
            </a:r>
            <a:r>
              <a:rPr kumimoji="1" lang="ja-JP" altLang="en-US" sz="1200" dirty="0">
                <a:latin typeface="Meiryo UI" panose="020B0604030504040204" pitchFamily="50" charset="-128"/>
                <a:ea typeface="Meiryo UI" panose="020B0604030504040204" pitchFamily="50" charset="-128"/>
              </a:rPr>
              <a:t>億人（</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増）へ、さらに</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年には</a:t>
            </a:r>
            <a:r>
              <a:rPr kumimoji="1" lang="en-US" altLang="ja-JP" sz="1200" b="1" dirty="0">
                <a:latin typeface="Meiryo UI" panose="020B0604030504040204" pitchFamily="50" charset="-128"/>
                <a:ea typeface="Meiryo UI" panose="020B0604030504040204" pitchFamily="50" charset="-128"/>
              </a:rPr>
              <a:t>97</a:t>
            </a:r>
            <a:r>
              <a:rPr kumimoji="1" lang="ja-JP" altLang="en-US" sz="1200" b="1" dirty="0">
                <a:latin typeface="Meiryo UI" panose="020B0604030504040204" pitchFamily="50" charset="-128"/>
                <a:ea typeface="Meiryo UI" panose="020B0604030504040204" pitchFamily="50" charset="-128"/>
              </a:rPr>
              <a:t>億人（同</a:t>
            </a:r>
            <a:r>
              <a:rPr kumimoji="1" lang="en-US" altLang="ja-JP" sz="1200" b="1" dirty="0">
                <a:latin typeface="Meiryo UI" panose="020B0604030504040204" pitchFamily="50" charset="-128"/>
                <a:ea typeface="Meiryo UI" panose="020B0604030504040204" pitchFamily="50" charset="-128"/>
              </a:rPr>
              <a:t>26%</a:t>
            </a:r>
            <a:r>
              <a:rPr kumimoji="1" lang="ja-JP" altLang="en-US"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2100</a:t>
            </a:r>
            <a:r>
              <a:rPr kumimoji="1" lang="ja-JP" altLang="en-US" sz="1200" dirty="0">
                <a:latin typeface="Meiryo UI" panose="020B0604030504040204" pitchFamily="50" charset="-128"/>
                <a:ea typeface="Meiryo UI" panose="020B0604030504040204" pitchFamily="50" charset="-128"/>
              </a:rPr>
              <a:t>年には</a:t>
            </a:r>
            <a:r>
              <a:rPr kumimoji="1" lang="en-US" altLang="ja-JP" sz="1200" dirty="0">
                <a:latin typeface="Meiryo UI" panose="020B0604030504040204" pitchFamily="50" charset="-128"/>
                <a:ea typeface="Meiryo UI" panose="020B0604030504040204" pitchFamily="50" charset="-128"/>
              </a:rPr>
              <a:t>109</a:t>
            </a:r>
            <a:r>
              <a:rPr kumimoji="1" lang="ja-JP" altLang="en-US" sz="1200" dirty="0">
                <a:latin typeface="Meiryo UI" panose="020B0604030504040204" pitchFamily="50" charset="-128"/>
                <a:ea typeface="Meiryo UI" panose="020B0604030504040204" pitchFamily="50" charset="-128"/>
              </a:rPr>
              <a:t>億人</a:t>
            </a:r>
            <a:r>
              <a:rPr kumimoji="1" lang="ja-JP" altLang="en-US" sz="1200" dirty="0" smtClean="0">
                <a:latin typeface="Meiryo UI" panose="020B0604030504040204" pitchFamily="50" charset="-128"/>
                <a:ea typeface="Meiryo UI" panose="020B0604030504040204" pitchFamily="50" charset="-128"/>
              </a:rPr>
              <a:t>（同</a:t>
            </a:r>
            <a:r>
              <a:rPr kumimoji="1" lang="en-US" altLang="ja-JP" sz="1200" dirty="0" smtClean="0">
                <a:latin typeface="Meiryo UI" panose="020B0604030504040204" pitchFamily="50" charset="-128"/>
                <a:ea typeface="Meiryo UI" panose="020B0604030504040204" pitchFamily="50" charset="-128"/>
              </a:rPr>
              <a:t>42</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）へと増えることが</a:t>
            </a:r>
            <a:r>
              <a:rPr kumimoji="1" lang="ja-JP" altLang="en-US" sz="1200" dirty="0" smtClean="0">
                <a:latin typeface="Meiryo UI" panose="020B0604030504040204" pitchFamily="50" charset="-128"/>
                <a:ea typeface="Meiryo UI" panose="020B0604030504040204" pitchFamily="50" charset="-128"/>
              </a:rPr>
              <a:t>予測</a:t>
            </a:r>
            <a:endParaRPr kumimoji="1" lang="en-US" altLang="ja-JP" sz="1200" dirty="0" smtClean="0">
              <a:latin typeface="Meiryo UI" panose="020B0604030504040204" pitchFamily="50" charset="-128"/>
              <a:ea typeface="Meiryo UI" panose="020B0604030504040204" pitchFamily="50" charset="-128"/>
            </a:endParaRPr>
          </a:p>
          <a:p>
            <a:pPr marL="174625" indent="-174625"/>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サハラ</a:t>
            </a:r>
            <a:r>
              <a:rPr kumimoji="1" lang="ja-JP" altLang="en-US" sz="1200" b="1" dirty="0">
                <a:latin typeface="Meiryo UI" panose="020B0604030504040204" pitchFamily="50" charset="-128"/>
                <a:ea typeface="Meiryo UI" panose="020B0604030504040204" pitchFamily="50" charset="-128"/>
              </a:rPr>
              <a:t>以南アフリカの人口は、</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年までに倍増</a:t>
            </a:r>
            <a:r>
              <a:rPr kumimoji="1" lang="ja-JP" altLang="en-US" sz="1200" b="1" dirty="0" smtClean="0">
                <a:latin typeface="Meiryo UI" panose="020B0604030504040204" pitchFamily="50" charset="-128"/>
                <a:ea typeface="Meiryo UI" panose="020B0604030504040204" pitchFamily="50" charset="-128"/>
              </a:rPr>
              <a:t>（同</a:t>
            </a:r>
            <a:r>
              <a:rPr kumimoji="1" lang="en-US" altLang="ja-JP" sz="1200" b="1" dirty="0" smtClean="0">
                <a:latin typeface="Meiryo UI" panose="020B0604030504040204" pitchFamily="50" charset="-128"/>
                <a:ea typeface="Meiryo UI" panose="020B0604030504040204" pitchFamily="50" charset="-128"/>
              </a:rPr>
              <a:t>99</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するとみられて</a:t>
            </a:r>
            <a:r>
              <a:rPr kumimoji="1" lang="ja-JP" altLang="en-US" sz="1200" dirty="0" smtClean="0">
                <a:latin typeface="Meiryo UI" panose="020B0604030504040204" pitchFamily="50" charset="-128"/>
                <a:ea typeface="Meiryo UI" panose="020B0604030504040204" pitchFamily="50" charset="-128"/>
              </a:rPr>
              <a:t>いる。</a:t>
            </a:r>
            <a:endParaRPr kumimoji="1" lang="ja-JP" altLang="en-US" sz="1200"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r>
              <a:rPr kumimoji="1" lang="en-US" altLang="ja-JP" sz="1200" b="1" u="sng" dirty="0">
                <a:latin typeface="Meiryo UI" panose="020B0604030504040204" pitchFamily="50" charset="-128"/>
                <a:ea typeface="Meiryo UI" panose="020B0604030504040204" pitchFamily="50" charset="-128"/>
              </a:rPr>
              <a:t>2.</a:t>
            </a:r>
            <a:r>
              <a:rPr kumimoji="1" lang="ja-JP" altLang="en-US" sz="1200" b="1" u="sng" dirty="0">
                <a:latin typeface="Meiryo UI" panose="020B0604030504040204" pitchFamily="50" charset="-128"/>
                <a:ea typeface="Meiryo UI" panose="020B0604030504040204" pitchFamily="50" charset="-128"/>
              </a:rPr>
              <a:t>　今後</a:t>
            </a:r>
            <a:r>
              <a:rPr kumimoji="1" lang="en-US" altLang="ja-JP" sz="1200" b="1" u="sng" dirty="0">
                <a:latin typeface="Meiryo UI" panose="020B0604030504040204" pitchFamily="50" charset="-128"/>
                <a:ea typeface="Meiryo UI" panose="020B0604030504040204" pitchFamily="50" charset="-128"/>
              </a:rPr>
              <a:t>2050</a:t>
            </a:r>
            <a:r>
              <a:rPr kumimoji="1" lang="ja-JP" altLang="en-US" sz="1200" b="1" u="sng" dirty="0">
                <a:latin typeface="Meiryo UI" panose="020B0604030504040204" pitchFamily="50" charset="-128"/>
                <a:ea typeface="Meiryo UI" panose="020B0604030504040204" pitchFamily="50" charset="-128"/>
              </a:rPr>
              <a:t>年までに予測される人口増加の半分以上は</a:t>
            </a:r>
            <a:r>
              <a:rPr kumimoji="1" lang="en-US" altLang="ja-JP" sz="1200" b="1" u="sng" dirty="0">
                <a:latin typeface="Meiryo UI" panose="020B0604030504040204" pitchFamily="50" charset="-128"/>
                <a:ea typeface="Meiryo UI" panose="020B0604030504040204" pitchFamily="50" charset="-128"/>
              </a:rPr>
              <a:t>9</a:t>
            </a:r>
            <a:r>
              <a:rPr kumimoji="1" lang="ja-JP" altLang="en-US" sz="1200" b="1" u="sng" dirty="0">
                <a:latin typeface="Meiryo UI" panose="020B0604030504040204" pitchFamily="50" charset="-128"/>
                <a:ea typeface="Meiryo UI" panose="020B0604030504040204" pitchFamily="50" charset="-128"/>
              </a:rPr>
              <a:t>カ国で発生</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a:latin typeface="Meiryo UI" panose="020B0604030504040204" pitchFamily="50" charset="-128"/>
                <a:ea typeface="Meiryo UI" panose="020B0604030504040204" pitchFamily="50" charset="-128"/>
              </a:rPr>
              <a:t>年から</a:t>
            </a:r>
            <a:r>
              <a:rPr kumimoji="1" lang="en-US" altLang="ja-JP" sz="1200" dirty="0">
                <a:latin typeface="Meiryo UI" panose="020B0604030504040204" pitchFamily="50" charset="-128"/>
                <a:ea typeface="Meiryo UI" panose="020B0604030504040204" pitchFamily="50" charset="-128"/>
              </a:rPr>
              <a:t>2050</a:t>
            </a:r>
            <a:r>
              <a:rPr kumimoji="1" lang="ja-JP" altLang="en-US" sz="1200" dirty="0">
                <a:latin typeface="Meiryo UI" panose="020B0604030504040204" pitchFamily="50" charset="-128"/>
                <a:ea typeface="Meiryo UI" panose="020B0604030504040204" pitchFamily="50" charset="-128"/>
              </a:rPr>
              <a:t>年にかけ、</a:t>
            </a:r>
            <a:r>
              <a:rPr kumimoji="1" lang="ja-JP" altLang="en-US" sz="1200" b="1" dirty="0">
                <a:latin typeface="Meiryo UI" panose="020B0604030504040204" pitchFamily="50" charset="-128"/>
                <a:ea typeface="Meiryo UI" panose="020B0604030504040204" pitchFamily="50" charset="-128"/>
              </a:rPr>
              <a:t>最も大幅な人口増加が起きると見られるのはインド、ナイジェリア、パキスタン、コンゴ民主共和国、エチオピア、タンザニア連合共和国、インドネシア、エジプト、米国（予測される人口増が多い順）の</a:t>
            </a:r>
            <a:r>
              <a:rPr kumimoji="1" lang="en-US" altLang="ja-JP" sz="1200" b="1" dirty="0">
                <a:latin typeface="Meiryo UI" panose="020B0604030504040204" pitchFamily="50" charset="-128"/>
                <a:ea typeface="Meiryo UI" panose="020B0604030504040204" pitchFamily="50" charset="-128"/>
              </a:rPr>
              <a:t>9</a:t>
            </a:r>
            <a:r>
              <a:rPr kumimoji="1" lang="ja-JP" altLang="en-US" sz="1200" b="1" dirty="0">
                <a:latin typeface="Meiryo UI" panose="020B0604030504040204" pitchFamily="50" charset="-128"/>
                <a:ea typeface="Meiryo UI" panose="020B0604030504040204" pitchFamily="50" charset="-128"/>
              </a:rPr>
              <a:t>カ国</a:t>
            </a:r>
            <a:r>
              <a:rPr kumimoji="1" lang="ja-JP" altLang="en-US" sz="1200" dirty="0">
                <a:latin typeface="Meiryo UI" panose="020B0604030504040204" pitchFamily="50" charset="-128"/>
                <a:ea typeface="Meiryo UI" panose="020B0604030504040204" pitchFamily="50" charset="-128"/>
              </a:rPr>
              <a:t>です。</a:t>
            </a:r>
            <a:r>
              <a:rPr kumimoji="1" lang="ja-JP" altLang="en-US" sz="1200" b="1" dirty="0">
                <a:latin typeface="Meiryo UI" panose="020B0604030504040204" pitchFamily="50" charset="-128"/>
                <a:ea typeface="Meiryo UI" panose="020B0604030504040204" pitchFamily="50" charset="-128"/>
              </a:rPr>
              <a:t>インドは</a:t>
            </a:r>
            <a:r>
              <a:rPr kumimoji="1" lang="en-US" altLang="ja-JP" sz="1200" b="1" dirty="0">
                <a:latin typeface="Meiryo UI" panose="020B0604030504040204" pitchFamily="50" charset="-128"/>
                <a:ea typeface="Meiryo UI" panose="020B0604030504040204" pitchFamily="50" charset="-128"/>
              </a:rPr>
              <a:t>2027</a:t>
            </a:r>
            <a:r>
              <a:rPr kumimoji="1" lang="ja-JP" altLang="en-US" sz="1200" b="1" dirty="0">
                <a:latin typeface="Meiryo UI" panose="020B0604030504040204" pitchFamily="50" charset="-128"/>
                <a:ea typeface="Meiryo UI" panose="020B0604030504040204" pitchFamily="50" charset="-128"/>
              </a:rPr>
              <a:t>年頃、中国を抜いて世界で最も人口が多い国</a:t>
            </a:r>
            <a:r>
              <a:rPr kumimoji="1" lang="ja-JP" altLang="en-US" sz="1200" dirty="0">
                <a:latin typeface="Meiryo UI" panose="020B0604030504040204" pitchFamily="50" charset="-128"/>
                <a:ea typeface="Meiryo UI" panose="020B0604030504040204" pitchFamily="50" charset="-128"/>
              </a:rPr>
              <a:t>になると</a:t>
            </a:r>
            <a:r>
              <a:rPr kumimoji="1" lang="ja-JP" altLang="en-US" sz="1200" dirty="0" smtClean="0">
                <a:latin typeface="Meiryo UI" panose="020B0604030504040204" pitchFamily="50" charset="-128"/>
                <a:ea typeface="Meiryo UI" panose="020B0604030504040204" pitchFamily="50" charset="-128"/>
              </a:rPr>
              <a:t>みられる。</a:t>
            </a:r>
            <a:endParaRPr kumimoji="1" lang="ja-JP" altLang="en-US" sz="1200"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r>
              <a:rPr kumimoji="1" lang="en-US" altLang="ja-JP" sz="1200" b="1" u="sng" dirty="0">
                <a:latin typeface="Meiryo UI" panose="020B0604030504040204" pitchFamily="50" charset="-128"/>
                <a:ea typeface="Meiryo UI" panose="020B0604030504040204" pitchFamily="50" charset="-128"/>
              </a:rPr>
              <a:t>3.</a:t>
            </a:r>
            <a:r>
              <a:rPr kumimoji="1" lang="ja-JP" altLang="en-US" sz="1200" b="1" u="sng" dirty="0">
                <a:latin typeface="Meiryo UI" panose="020B0604030504040204" pitchFamily="50" charset="-128"/>
                <a:ea typeface="Meiryo UI" panose="020B0604030504040204" pitchFamily="50" charset="-128"/>
              </a:rPr>
              <a:t>　急激な人口増加で、持続可能な開発に課題</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最速</a:t>
            </a:r>
            <a:r>
              <a:rPr kumimoji="1" lang="ja-JP" altLang="en-US" sz="1200" b="1" dirty="0">
                <a:latin typeface="Meiryo UI" panose="020B0604030504040204" pitchFamily="50" charset="-128"/>
                <a:ea typeface="Meiryo UI" panose="020B0604030504040204" pitchFamily="50" charset="-128"/>
              </a:rPr>
              <a:t>の人口増加が見込まれるのは最貧国</a:t>
            </a:r>
            <a:r>
              <a:rPr kumimoji="1" lang="ja-JP" altLang="en-US" sz="1200" dirty="0">
                <a:latin typeface="Meiryo UI" panose="020B0604030504040204" pitchFamily="50" charset="-128"/>
                <a:ea typeface="Meiryo UI" panose="020B0604030504040204" pitchFamily="50" charset="-128"/>
              </a:rPr>
              <a:t>であり、それらの国では人口増加により</a:t>
            </a:r>
            <a:r>
              <a:rPr kumimoji="1" lang="ja-JP" altLang="en-US" sz="1200" b="1" dirty="0">
                <a:latin typeface="Meiryo UI" panose="020B0604030504040204" pitchFamily="50" charset="-128"/>
                <a:ea typeface="Meiryo UI" panose="020B0604030504040204" pitchFamily="50" charset="-128"/>
              </a:rPr>
              <a:t>貧困の根絶（</a:t>
            </a:r>
            <a:r>
              <a:rPr kumimoji="1" lang="en-US" altLang="ja-JP" sz="1200" b="1" dirty="0">
                <a:latin typeface="Meiryo UI" panose="020B0604030504040204" pitchFamily="50" charset="-128"/>
                <a:ea typeface="Meiryo UI" panose="020B0604030504040204" pitchFamily="50" charset="-128"/>
              </a:rPr>
              <a:t>SDGs</a:t>
            </a:r>
            <a:r>
              <a:rPr kumimoji="1" lang="ja-JP" altLang="en-US" sz="1200" b="1" dirty="0">
                <a:latin typeface="Meiryo UI" panose="020B0604030504040204" pitchFamily="50" charset="-128"/>
                <a:ea typeface="Meiryo UI" panose="020B0604030504040204" pitchFamily="50" charset="-128"/>
              </a:rPr>
              <a:t>ゴール </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）、不平等の</a:t>
            </a:r>
            <a:r>
              <a:rPr kumimoji="1" lang="ja-JP" altLang="en-US" sz="1200" b="1" dirty="0" smtClean="0">
                <a:latin typeface="Meiryo UI" panose="020B0604030504040204" pitchFamily="50" charset="-128"/>
                <a:ea typeface="Meiryo UI" panose="020B0604030504040204" pitchFamily="50" charset="-128"/>
              </a:rPr>
              <a:t>是正（</a:t>
            </a: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5</a:t>
            </a:r>
            <a:r>
              <a:rPr kumimoji="1" lang="ja-JP" altLang="en-US" sz="1200" b="1" dirty="0">
                <a:latin typeface="Meiryo UI" panose="020B0604030504040204" pitchFamily="50" charset="-128"/>
                <a:ea typeface="Meiryo UI" panose="020B0604030504040204" pitchFamily="50" charset="-128"/>
              </a:rPr>
              <a:t>および</a:t>
            </a:r>
            <a:r>
              <a:rPr kumimoji="1" lang="en-US" altLang="ja-JP" sz="1200" b="1" dirty="0">
                <a:latin typeface="Meiryo UI" panose="020B0604030504040204" pitchFamily="50" charset="-128"/>
                <a:ea typeface="Meiryo UI" panose="020B0604030504040204" pitchFamily="50" charset="-128"/>
              </a:rPr>
              <a:t>10</a:t>
            </a:r>
            <a:r>
              <a:rPr kumimoji="1" lang="ja-JP" altLang="en-US" sz="1200" b="1" dirty="0">
                <a:latin typeface="Meiryo UI" panose="020B0604030504040204" pitchFamily="50" charset="-128"/>
                <a:ea typeface="Meiryo UI" panose="020B0604030504040204" pitchFamily="50" charset="-128"/>
              </a:rPr>
              <a:t>）、飢餓と栄養不良への対策（ゴール</a:t>
            </a:r>
            <a:r>
              <a:rPr kumimoji="1" lang="en-US" altLang="ja-JP" sz="1200" b="1" dirty="0">
                <a:latin typeface="Meiryo UI" panose="020B0604030504040204" pitchFamily="50" charset="-128"/>
                <a:ea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rPr>
              <a:t>）、保健・教育のカバレッジと質の向上（ゴール</a:t>
            </a:r>
            <a:r>
              <a:rPr kumimoji="1" lang="en-US" altLang="ja-JP" sz="1200" b="1" dirty="0">
                <a:latin typeface="Meiryo UI" panose="020B0604030504040204" pitchFamily="50" charset="-128"/>
                <a:ea typeface="Meiryo UI" panose="020B0604030504040204" pitchFamily="50" charset="-128"/>
              </a:rPr>
              <a:t>3</a:t>
            </a:r>
            <a:r>
              <a:rPr kumimoji="1" lang="ja-JP" altLang="en-US" sz="1200" b="1" dirty="0">
                <a:latin typeface="Meiryo UI" panose="020B0604030504040204" pitchFamily="50" charset="-128"/>
                <a:ea typeface="Meiryo UI" panose="020B0604030504040204" pitchFamily="50" charset="-128"/>
              </a:rPr>
              <a:t>および</a:t>
            </a:r>
            <a:r>
              <a:rPr kumimoji="1" lang="en-US" altLang="ja-JP" sz="1200" b="1" dirty="0">
                <a:latin typeface="Meiryo UI" panose="020B0604030504040204" pitchFamily="50" charset="-128"/>
                <a:ea typeface="Meiryo UI" panose="020B0604030504040204" pitchFamily="50" charset="-128"/>
              </a:rPr>
              <a:t>4</a:t>
            </a:r>
            <a:r>
              <a:rPr kumimoji="1" lang="ja-JP" altLang="en-US" sz="1200" b="1" dirty="0">
                <a:latin typeface="Meiryo UI" panose="020B0604030504040204" pitchFamily="50" charset="-128"/>
                <a:ea typeface="Meiryo UI" panose="020B0604030504040204" pitchFamily="50" charset="-128"/>
              </a:rPr>
              <a:t>）に対して、追加的な課題</a:t>
            </a:r>
            <a:r>
              <a:rPr kumimoji="1" lang="ja-JP" altLang="en-US" sz="1200" dirty="0">
                <a:latin typeface="Meiryo UI" panose="020B0604030504040204" pitchFamily="50" charset="-128"/>
                <a:ea typeface="Meiryo UI" panose="020B0604030504040204" pitchFamily="50" charset="-128"/>
              </a:rPr>
              <a:t>が</a:t>
            </a:r>
            <a:r>
              <a:rPr kumimoji="1" lang="ja-JP" altLang="en-US" sz="1200" dirty="0" smtClean="0">
                <a:latin typeface="Meiryo UI" panose="020B0604030504040204" pitchFamily="50" charset="-128"/>
                <a:ea typeface="Meiryo UI" panose="020B0604030504040204" pitchFamily="50" charset="-128"/>
              </a:rPr>
              <a:t>生じる。</a:t>
            </a:r>
            <a:endParaRPr kumimoji="1" lang="ja-JP" altLang="en-US" sz="1200"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r>
              <a:rPr kumimoji="1" lang="en-US" altLang="ja-JP" sz="1200" b="1" u="sng" dirty="0">
                <a:latin typeface="Meiryo UI" panose="020B0604030504040204" pitchFamily="50" charset="-128"/>
                <a:ea typeface="Meiryo UI" panose="020B0604030504040204" pitchFamily="50" charset="-128"/>
              </a:rPr>
              <a:t>4.</a:t>
            </a:r>
            <a:r>
              <a:rPr kumimoji="1" lang="ja-JP" altLang="en-US" sz="1200" b="1" u="sng" dirty="0">
                <a:latin typeface="Meiryo UI" panose="020B0604030504040204" pitchFamily="50" charset="-128"/>
                <a:ea typeface="Meiryo UI" panose="020B0604030504040204" pitchFamily="50" charset="-128"/>
              </a:rPr>
              <a:t>　生産年齢人口の増大が、経済成長のチャンスになる国も</a:t>
            </a:r>
          </a:p>
          <a:p>
            <a:pPr marL="174625" indent="-174625"/>
            <a:r>
              <a:rPr kumimoji="1" lang="ja-JP" altLang="en-US" sz="1200" dirty="0" smtClean="0">
                <a:latin typeface="Meiryo UI" panose="020B0604030504040204" pitchFamily="50" charset="-128"/>
                <a:ea typeface="Meiryo UI" panose="020B0604030504040204" pitchFamily="50" charset="-128"/>
              </a:rPr>
              <a:t>　・サハラ</a:t>
            </a:r>
            <a:r>
              <a:rPr kumimoji="1" lang="ja-JP" altLang="en-US" sz="1200" dirty="0">
                <a:latin typeface="Meiryo UI" panose="020B0604030504040204" pitchFamily="50" charset="-128"/>
                <a:ea typeface="Meiryo UI" panose="020B0604030504040204" pitchFamily="50" charset="-128"/>
              </a:rPr>
              <a:t>以南アフリカのほとんどの国と、アジアやラテンアメリカ・カリブ地域の一部の国では、最近になって出生率が低下したことで、生産年齢人口（</a:t>
            </a:r>
            <a:r>
              <a:rPr kumimoji="1" lang="en-US" altLang="ja-JP" sz="1200" dirty="0">
                <a:latin typeface="Meiryo UI" panose="020B0604030504040204" pitchFamily="50" charset="-128"/>
                <a:ea typeface="Meiryo UI" panose="020B0604030504040204" pitchFamily="50" charset="-128"/>
              </a:rPr>
              <a:t>25~64</a:t>
            </a:r>
            <a:r>
              <a:rPr kumimoji="1" lang="ja-JP" altLang="en-US" sz="1200" dirty="0">
                <a:latin typeface="Meiryo UI" panose="020B0604030504040204" pitchFamily="50" charset="-128"/>
                <a:ea typeface="Meiryo UI" panose="020B0604030504040204" pitchFamily="50" charset="-128"/>
              </a:rPr>
              <a:t>歳）が他の年齢層よりも早いスピードで</a:t>
            </a:r>
            <a:r>
              <a:rPr kumimoji="1" lang="ja-JP" altLang="en-US" sz="1200" dirty="0" smtClean="0">
                <a:latin typeface="Meiryo UI" panose="020B0604030504040204" pitchFamily="50" charset="-128"/>
                <a:ea typeface="Meiryo UI" panose="020B0604030504040204" pitchFamily="50" charset="-128"/>
              </a:rPr>
              <a:t>増加。</a:t>
            </a:r>
            <a:r>
              <a:rPr kumimoji="1" lang="ja-JP" altLang="en-US" sz="1200" dirty="0">
                <a:latin typeface="Meiryo UI" panose="020B0604030504040204" pitchFamily="50" charset="-128"/>
                <a:ea typeface="Meiryo UI" panose="020B0604030504040204" pitchFamily="50" charset="-128"/>
              </a:rPr>
              <a:t>これは、「人口ボーナス」と呼ばれる著しい経済成長が期待できる機会が訪れていることを示唆して</a:t>
            </a:r>
            <a:r>
              <a:rPr kumimoji="1" lang="ja-JP" altLang="en-US" sz="1200" dirty="0" smtClean="0">
                <a:latin typeface="Meiryo UI" panose="020B0604030504040204" pitchFamily="50" charset="-128"/>
                <a:ea typeface="Meiryo UI" panose="020B0604030504040204" pitchFamily="50" charset="-128"/>
              </a:rPr>
              <a:t>いる。</a:t>
            </a:r>
            <a:r>
              <a:rPr kumimoji="1" lang="ja-JP" altLang="en-US" sz="1200" dirty="0">
                <a:latin typeface="Meiryo UI" panose="020B0604030504040204" pitchFamily="50" charset="-128"/>
                <a:ea typeface="Meiryo UI" panose="020B0604030504040204" pitchFamily="50" charset="-128"/>
              </a:rPr>
              <a:t>この「人口ボーナス」から利益を得るためには、政府が</a:t>
            </a:r>
            <a:r>
              <a:rPr kumimoji="1" lang="ja-JP" altLang="en-US" sz="1200" b="1" dirty="0">
                <a:latin typeface="Meiryo UI" panose="020B0604030504040204" pitchFamily="50" charset="-128"/>
                <a:ea typeface="Meiryo UI" panose="020B0604030504040204" pitchFamily="50" charset="-128"/>
              </a:rPr>
              <a:t>特に若者向けの教育と保健に投資し、持続可能な経済成長を促進する条件を整備す</a:t>
            </a:r>
            <a:r>
              <a:rPr kumimoji="1" lang="ja-JP" altLang="en-US" sz="1200" b="1" dirty="0" smtClean="0">
                <a:latin typeface="Meiryo UI" panose="020B0604030504040204" pitchFamily="50" charset="-128"/>
                <a:ea typeface="Meiryo UI" panose="020B0604030504040204" pitchFamily="50" charset="-128"/>
              </a:rPr>
              <a:t>べき</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r>
              <a:rPr kumimoji="1" lang="en-US" altLang="ja-JP" sz="1200" b="1" u="sng" dirty="0">
                <a:latin typeface="Meiryo UI" panose="020B0604030504040204" pitchFamily="50" charset="-128"/>
                <a:ea typeface="Meiryo UI" panose="020B0604030504040204" pitchFamily="50" charset="-128"/>
              </a:rPr>
              <a:t>5.</a:t>
            </a:r>
            <a:r>
              <a:rPr kumimoji="1" lang="ja-JP" altLang="en-US" sz="1200" b="1" u="sng" dirty="0">
                <a:latin typeface="Meiryo UI" panose="020B0604030504040204" pitchFamily="50" charset="-128"/>
                <a:ea typeface="Meiryo UI" panose="020B0604030504040204" pitchFamily="50" charset="-128"/>
              </a:rPr>
              <a:t>　出生率は全世界的に減少しているものの、一部では高止まり</a:t>
            </a:r>
          </a:p>
          <a:p>
            <a:pPr marL="174625" indent="-174625"/>
            <a:r>
              <a:rPr kumimoji="1" lang="ja-JP" altLang="en-US" sz="1200" dirty="0" smtClean="0">
                <a:latin typeface="Meiryo UI" panose="020B0604030504040204" pitchFamily="50" charset="-128"/>
                <a:ea typeface="Meiryo UI" panose="020B0604030504040204" pitchFamily="50" charset="-128"/>
              </a:rPr>
              <a:t>　・現時点</a:t>
            </a:r>
            <a:r>
              <a:rPr kumimoji="1" lang="ja-JP" altLang="en-US" sz="1200" dirty="0">
                <a:latin typeface="Meiryo UI" panose="020B0604030504040204" pitchFamily="50" charset="-128"/>
                <a:ea typeface="Meiryo UI" panose="020B0604030504040204" pitchFamily="50" charset="-128"/>
              </a:rPr>
              <a:t>で、</a:t>
            </a:r>
            <a:r>
              <a:rPr kumimoji="1" lang="ja-JP" altLang="en-US" sz="1200" b="1" dirty="0">
                <a:latin typeface="Meiryo UI" panose="020B0604030504040204" pitchFamily="50" charset="-128"/>
                <a:ea typeface="Meiryo UI" panose="020B0604030504040204" pitchFamily="50" charset="-128"/>
              </a:rPr>
              <a:t>世界人口の半数近くは、出生率が女性</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人当たり</a:t>
            </a:r>
            <a:r>
              <a:rPr kumimoji="1" lang="en-US" altLang="ja-JP" sz="1200" b="1" dirty="0">
                <a:latin typeface="Meiryo UI" panose="020B0604030504040204" pitchFamily="50" charset="-128"/>
                <a:ea typeface="Meiryo UI" panose="020B0604030504040204" pitchFamily="50" charset="-128"/>
              </a:rPr>
              <a:t>2.1</a:t>
            </a:r>
            <a:r>
              <a:rPr kumimoji="1" lang="ja-JP" altLang="en-US" sz="1200" b="1" dirty="0">
                <a:latin typeface="Meiryo UI" panose="020B0604030504040204" pitchFamily="50" charset="-128"/>
                <a:ea typeface="Meiryo UI" panose="020B0604030504040204" pitchFamily="50" charset="-128"/>
              </a:rPr>
              <a:t>人未満</a:t>
            </a:r>
            <a:r>
              <a:rPr kumimoji="1" lang="ja-JP" altLang="en-US" sz="1200" dirty="0">
                <a:latin typeface="Meiryo UI" panose="020B0604030504040204" pitchFamily="50" charset="-128"/>
                <a:ea typeface="Meiryo UI" panose="020B0604030504040204" pitchFamily="50" charset="-128"/>
              </a:rPr>
              <a:t>の国または地域で暮らして</a:t>
            </a:r>
            <a:r>
              <a:rPr kumimoji="1" lang="ja-JP" altLang="en-US" sz="1200" dirty="0" smtClean="0">
                <a:latin typeface="Meiryo UI" panose="020B0604030504040204" pitchFamily="50" charset="-128"/>
                <a:ea typeface="Meiryo UI" panose="020B0604030504040204" pitchFamily="50" charset="-128"/>
              </a:rPr>
              <a:t>いる。</a:t>
            </a:r>
            <a:r>
              <a:rPr kumimoji="1" lang="en-US" altLang="ja-JP" sz="1200" dirty="0">
                <a:latin typeface="Meiryo UI" panose="020B0604030504040204" pitchFamily="50" charset="-128"/>
                <a:ea typeface="Meiryo UI" panose="020B0604030504040204" pitchFamily="50" charset="-128"/>
              </a:rPr>
              <a:t>2019</a:t>
            </a:r>
            <a:r>
              <a:rPr kumimoji="1" lang="ja-JP" altLang="en-US" sz="1200" dirty="0">
                <a:latin typeface="Meiryo UI" panose="020B0604030504040204" pitchFamily="50" charset="-128"/>
                <a:ea typeface="Meiryo UI" panose="020B0604030504040204" pitchFamily="50" charset="-128"/>
              </a:rPr>
              <a:t>年の出生率が平均でこれを上回っている地域は、サハラ以南アフリカ（</a:t>
            </a:r>
            <a:r>
              <a:rPr kumimoji="1" lang="en-US" altLang="ja-JP" sz="1200" dirty="0">
                <a:latin typeface="Meiryo UI" panose="020B0604030504040204" pitchFamily="50" charset="-128"/>
                <a:ea typeface="Meiryo UI" panose="020B0604030504040204" pitchFamily="50" charset="-128"/>
              </a:rPr>
              <a:t>4.6</a:t>
            </a:r>
            <a:r>
              <a:rPr kumimoji="1" lang="ja-JP" altLang="en-US" sz="1200" dirty="0">
                <a:latin typeface="Meiryo UI" panose="020B0604030504040204" pitchFamily="50" charset="-128"/>
                <a:ea typeface="Meiryo UI" panose="020B0604030504040204" pitchFamily="50" charset="-128"/>
              </a:rPr>
              <a:t>人）、オーストラリアとニュージーランドを除くオセアニア（</a:t>
            </a:r>
            <a:r>
              <a:rPr kumimoji="1" lang="en-US" altLang="ja-JP" sz="1200" dirty="0">
                <a:latin typeface="Meiryo UI" panose="020B0604030504040204" pitchFamily="50" charset="-128"/>
                <a:ea typeface="Meiryo UI" panose="020B0604030504040204" pitchFamily="50" charset="-128"/>
              </a:rPr>
              <a:t>3.4</a:t>
            </a:r>
            <a:r>
              <a:rPr kumimoji="1" lang="ja-JP" altLang="en-US" sz="1200" dirty="0">
                <a:latin typeface="Meiryo UI" panose="020B0604030504040204" pitchFamily="50" charset="-128"/>
                <a:ea typeface="Meiryo UI" panose="020B0604030504040204" pitchFamily="50" charset="-128"/>
              </a:rPr>
              <a:t>人）、北アフリカ・西アジア（</a:t>
            </a:r>
            <a:r>
              <a:rPr kumimoji="1" lang="en-US" altLang="ja-JP" sz="1200" dirty="0">
                <a:latin typeface="Meiryo UI" panose="020B0604030504040204" pitchFamily="50" charset="-128"/>
                <a:ea typeface="Meiryo UI" panose="020B0604030504040204" pitchFamily="50" charset="-128"/>
              </a:rPr>
              <a:t>2.9</a:t>
            </a:r>
            <a:r>
              <a:rPr kumimoji="1" lang="ja-JP" altLang="en-US" sz="1200" dirty="0">
                <a:latin typeface="Meiryo UI" panose="020B0604030504040204" pitchFamily="50" charset="-128"/>
                <a:ea typeface="Meiryo UI" panose="020B0604030504040204" pitchFamily="50" charset="-128"/>
              </a:rPr>
              <a:t>人）および中央・南アジア（</a:t>
            </a:r>
            <a:r>
              <a:rPr kumimoji="1" lang="en-US" altLang="ja-JP" sz="1200" dirty="0">
                <a:latin typeface="Meiryo UI" panose="020B0604030504040204" pitchFamily="50" charset="-128"/>
                <a:ea typeface="Meiryo UI" panose="020B0604030504040204" pitchFamily="50" charset="-128"/>
              </a:rPr>
              <a:t>3.4</a:t>
            </a:r>
            <a:r>
              <a:rPr kumimoji="1" lang="ja-JP" altLang="en-US" sz="1200" dirty="0">
                <a:latin typeface="Meiryo UI" panose="020B0604030504040204" pitchFamily="50" charset="-128"/>
                <a:ea typeface="Meiryo UI" panose="020B0604030504040204" pitchFamily="50" charset="-128"/>
              </a:rPr>
              <a:t>人</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全世界の出生率は、</a:t>
            </a:r>
            <a:r>
              <a:rPr kumimoji="1" lang="en-US" altLang="ja-JP" sz="1200" b="1" dirty="0">
                <a:latin typeface="Meiryo UI" panose="020B0604030504040204" pitchFamily="50" charset="-128"/>
                <a:ea typeface="Meiryo UI" panose="020B0604030504040204" pitchFamily="50" charset="-128"/>
              </a:rPr>
              <a:t>1990</a:t>
            </a:r>
            <a:r>
              <a:rPr kumimoji="1" lang="ja-JP" altLang="en-US" sz="1200" b="1" dirty="0">
                <a:latin typeface="Meiryo UI" panose="020B0604030504040204" pitchFamily="50" charset="-128"/>
                <a:ea typeface="Meiryo UI" panose="020B0604030504040204" pitchFamily="50" charset="-128"/>
              </a:rPr>
              <a:t>年の女性</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人当たり</a:t>
            </a:r>
            <a:r>
              <a:rPr kumimoji="1" lang="en-US" altLang="ja-JP" sz="1200" b="1" dirty="0">
                <a:latin typeface="Meiryo UI" panose="020B0604030504040204" pitchFamily="50" charset="-128"/>
                <a:ea typeface="Meiryo UI" panose="020B0604030504040204" pitchFamily="50" charset="-128"/>
              </a:rPr>
              <a:t>3.2</a:t>
            </a:r>
            <a:r>
              <a:rPr kumimoji="1" lang="ja-JP" altLang="en-US" sz="1200" b="1" dirty="0">
                <a:latin typeface="Meiryo UI" panose="020B0604030504040204" pitchFamily="50" charset="-128"/>
                <a:ea typeface="Meiryo UI" panose="020B0604030504040204" pitchFamily="50" charset="-128"/>
              </a:rPr>
              <a:t>人から</a:t>
            </a:r>
            <a:r>
              <a:rPr kumimoji="1" lang="en-US" altLang="ja-JP" sz="1200" b="1" dirty="0">
                <a:latin typeface="Meiryo UI" panose="020B0604030504040204" pitchFamily="50" charset="-128"/>
                <a:ea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rPr>
              <a:t>年には</a:t>
            </a:r>
            <a:r>
              <a:rPr kumimoji="1" lang="en-US" altLang="ja-JP" sz="1200" b="1" dirty="0">
                <a:latin typeface="Meiryo UI" panose="020B0604030504040204" pitchFamily="50" charset="-128"/>
                <a:ea typeface="Meiryo UI" panose="020B0604030504040204" pitchFamily="50" charset="-128"/>
              </a:rPr>
              <a:t>2.5</a:t>
            </a:r>
            <a:r>
              <a:rPr kumimoji="1" lang="ja-JP" altLang="en-US" sz="1200" b="1" dirty="0">
                <a:latin typeface="Meiryo UI" panose="020B0604030504040204" pitchFamily="50" charset="-128"/>
                <a:ea typeface="Meiryo UI" panose="020B0604030504040204" pitchFamily="50" charset="-128"/>
              </a:rPr>
              <a:t>人へと低下し、 </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年にはさらに</a:t>
            </a:r>
            <a:r>
              <a:rPr kumimoji="1" lang="en-US" altLang="ja-JP" sz="1200" b="1" dirty="0">
                <a:latin typeface="Meiryo UI" panose="020B0604030504040204" pitchFamily="50" charset="-128"/>
                <a:ea typeface="Meiryo UI" panose="020B0604030504040204" pitchFamily="50" charset="-128"/>
              </a:rPr>
              <a:t>2.2</a:t>
            </a:r>
            <a:r>
              <a:rPr kumimoji="1" lang="ja-JP" altLang="en-US" sz="1200" b="1" dirty="0">
                <a:latin typeface="Meiryo UI" panose="020B0604030504040204" pitchFamily="50" charset="-128"/>
                <a:ea typeface="Meiryo UI" panose="020B0604030504040204" pitchFamily="50" charset="-128"/>
              </a:rPr>
              <a:t>人へと低下する</a:t>
            </a:r>
            <a:r>
              <a:rPr kumimoji="1" lang="ja-JP" altLang="en-US" sz="1200" b="1" dirty="0" smtClean="0">
                <a:latin typeface="Meiryo UI" panose="020B0604030504040204" pitchFamily="50" charset="-128"/>
                <a:ea typeface="Meiryo UI" panose="020B0604030504040204" pitchFamily="50" charset="-128"/>
              </a:rPr>
              <a:t>見込み</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32229" y="594111"/>
            <a:ext cx="6836815" cy="307777"/>
          </a:xfrm>
          <a:prstGeom prst="rect">
            <a:avLst/>
          </a:prstGeom>
          <a:solidFill>
            <a:schemeClr val="accent1">
              <a:lumMod val="20000"/>
              <a:lumOff val="80000"/>
            </a:schemeClr>
          </a:solidFill>
          <a:ln w="6350" cmpd="dbl">
            <a:solidFill>
              <a:schemeClr val="tx1"/>
            </a:solidFill>
          </a:ln>
        </p:spPr>
        <p:txBody>
          <a:bodyPr wrap="square" rtlCol="0">
            <a:spAutoFit/>
          </a:bodyPr>
          <a:lstStyle/>
          <a:p>
            <a:pPr defTabSz="457189"/>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世界人口推計</a:t>
            </a:r>
            <a:r>
              <a:rPr kumimoji="1" lang="en-US" altLang="ja-JP" sz="1400" b="1" dirty="0">
                <a:solidFill>
                  <a:prstClr val="black"/>
                </a:solidFill>
                <a:latin typeface="Meiryo UI" panose="020B0604030504040204" pitchFamily="50" charset="-128"/>
                <a:ea typeface="Meiryo UI" panose="020B0604030504040204" pitchFamily="50" charset="-128"/>
              </a:rPr>
              <a:t>2019</a:t>
            </a:r>
            <a:r>
              <a:rPr kumimoji="1" lang="ja-JP" altLang="en-US" sz="1400" b="1" dirty="0">
                <a:solidFill>
                  <a:prstClr val="black"/>
                </a:solidFill>
                <a:latin typeface="Meiryo UI" panose="020B0604030504040204" pitchFamily="50" charset="-128"/>
                <a:ea typeface="Meiryo UI" panose="020B0604030504040204" pitchFamily="50" charset="-128"/>
              </a:rPr>
              <a:t>年版：要旨　</a:t>
            </a:r>
            <a:r>
              <a:rPr kumimoji="1" lang="en-US" altLang="ja-JP" sz="1400" b="1" dirty="0">
                <a:solidFill>
                  <a:prstClr val="black"/>
                </a:solidFill>
                <a:latin typeface="Meiryo UI" panose="020B0604030504040204" pitchFamily="50" charset="-128"/>
                <a:ea typeface="Meiryo UI" panose="020B0604030504040204" pitchFamily="50" charset="-128"/>
              </a:rPr>
              <a:t>10</a:t>
            </a:r>
            <a:r>
              <a:rPr kumimoji="1" lang="ja-JP" altLang="en-US" sz="1400" b="1" dirty="0">
                <a:solidFill>
                  <a:prstClr val="black"/>
                </a:solidFill>
                <a:latin typeface="Meiryo UI" panose="020B0604030504040204" pitchFamily="50" charset="-128"/>
                <a:ea typeface="Meiryo UI" panose="020B0604030504040204" pitchFamily="50" charset="-128"/>
              </a:rPr>
              <a:t>の主要な調査結果</a:t>
            </a:r>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rPr>
              <a:t>※</a:t>
            </a:r>
            <a:r>
              <a:rPr kumimoji="1" lang="ja-JP" altLang="en-US" sz="1400" b="1" dirty="0">
                <a:solidFill>
                  <a:prstClr val="black"/>
                </a:solidFill>
                <a:latin typeface="Meiryo UI" panose="020B0604030504040204" pitchFamily="50" charset="-128"/>
                <a:ea typeface="Meiryo UI" panose="020B0604030504040204" pitchFamily="50" charset="-128"/>
              </a:rPr>
              <a:t>出典：国連広報</a:t>
            </a:r>
            <a:r>
              <a:rPr kumimoji="1" lang="ja-JP" altLang="en-US" sz="1400" b="1" dirty="0" smtClean="0">
                <a:solidFill>
                  <a:prstClr val="black"/>
                </a:solidFill>
                <a:latin typeface="Meiryo UI" panose="020B0604030504040204" pitchFamily="50" charset="-128"/>
                <a:ea typeface="Meiryo UI" panose="020B0604030504040204" pitchFamily="50" charset="-128"/>
              </a:rPr>
              <a:t>センター</a:t>
            </a:r>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180</a:t>
            </a:r>
          </a:p>
        </p:txBody>
      </p:sp>
    </p:spTree>
    <p:extLst>
      <p:ext uri="{BB962C8B-B14F-4D97-AF65-F5344CB8AC3E}">
        <p14:creationId xmlns:p14="http://schemas.microsoft.com/office/powerpoint/2010/main" val="34034051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32229" y="576035"/>
            <a:ext cx="9641542" cy="5447645"/>
          </a:xfrm>
          <a:prstGeom prst="rect">
            <a:avLst/>
          </a:prstGeom>
          <a:noFill/>
          <a:ln w="28575" cmpd="dbl">
            <a:noFill/>
          </a:ln>
        </p:spPr>
        <p:txBody>
          <a:bodyPr wrap="square" rtlCol="0">
            <a:spAutoFit/>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en-US" altLang="ja-JP" sz="1200" b="1" u="sng" dirty="0" smtClean="0">
                <a:latin typeface="Meiryo UI" panose="020B0604030504040204" pitchFamily="50" charset="-128"/>
                <a:ea typeface="Meiryo UI" panose="020B0604030504040204" pitchFamily="50" charset="-128"/>
              </a:rPr>
              <a:t>6</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平均寿命は延びているものの、最貧国は世界平均に</a:t>
            </a:r>
            <a:r>
              <a:rPr kumimoji="1" lang="en-US" altLang="ja-JP" sz="1200" b="1" u="sng" dirty="0">
                <a:latin typeface="Meiryo UI" panose="020B0604030504040204" pitchFamily="50" charset="-128"/>
                <a:ea typeface="Meiryo UI" panose="020B0604030504040204" pitchFamily="50" charset="-128"/>
              </a:rPr>
              <a:t>7</a:t>
            </a:r>
            <a:r>
              <a:rPr kumimoji="1" lang="ja-JP" altLang="en-US" sz="1200" b="1" u="sng" dirty="0">
                <a:latin typeface="Meiryo UI" panose="020B0604030504040204" pitchFamily="50" charset="-128"/>
                <a:ea typeface="Meiryo UI" panose="020B0604030504040204" pitchFamily="50" charset="-128"/>
              </a:rPr>
              <a:t>年及ばず</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1990</a:t>
            </a:r>
            <a:r>
              <a:rPr kumimoji="1" lang="ja-JP" altLang="en-US" sz="1200" dirty="0">
                <a:latin typeface="Meiryo UI" panose="020B0604030504040204" pitchFamily="50" charset="-128"/>
                <a:ea typeface="Meiryo UI" panose="020B0604030504040204" pitchFamily="50" charset="-128"/>
              </a:rPr>
              <a:t>年の</a:t>
            </a:r>
            <a:r>
              <a:rPr kumimoji="1" lang="en-US" altLang="ja-JP" sz="1200" dirty="0">
                <a:latin typeface="Meiryo UI" panose="020B0604030504040204" pitchFamily="50" charset="-128"/>
                <a:ea typeface="Meiryo UI" panose="020B0604030504040204" pitchFamily="50" charset="-128"/>
              </a:rPr>
              <a:t>64.2</a:t>
            </a:r>
            <a:r>
              <a:rPr kumimoji="1" lang="ja-JP" altLang="en-US" sz="1200" dirty="0">
                <a:latin typeface="Meiryo UI" panose="020B0604030504040204" pitchFamily="50" charset="-128"/>
                <a:ea typeface="Meiryo UI" panose="020B0604030504040204" pitchFamily="50" charset="-128"/>
              </a:rPr>
              <a:t>歳から</a:t>
            </a:r>
            <a:r>
              <a:rPr kumimoji="1" lang="en-US" altLang="ja-JP" sz="1200" b="1" dirty="0">
                <a:latin typeface="Meiryo UI" panose="020B0604030504040204" pitchFamily="50" charset="-128"/>
                <a:ea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rPr>
              <a:t>年には</a:t>
            </a:r>
            <a:r>
              <a:rPr kumimoji="1" lang="en-US" altLang="ja-JP" sz="1200" b="1" dirty="0">
                <a:latin typeface="Meiryo UI" panose="020B0604030504040204" pitchFamily="50" charset="-128"/>
                <a:ea typeface="Meiryo UI" panose="020B0604030504040204" pitchFamily="50" charset="-128"/>
              </a:rPr>
              <a:t>72.6</a:t>
            </a:r>
            <a:r>
              <a:rPr kumimoji="1" lang="ja-JP" altLang="en-US" sz="1200" b="1" dirty="0">
                <a:latin typeface="Meiryo UI" panose="020B0604030504040204" pitchFamily="50" charset="-128"/>
                <a:ea typeface="Meiryo UI" panose="020B0604030504040204" pitchFamily="50" charset="-128"/>
              </a:rPr>
              <a:t>歳へと延びた世界の平均寿命は、さらに</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年までに</a:t>
            </a:r>
            <a:r>
              <a:rPr kumimoji="1" lang="en-US" altLang="ja-JP" sz="1200" b="1" dirty="0">
                <a:latin typeface="Meiryo UI" panose="020B0604030504040204" pitchFamily="50" charset="-128"/>
                <a:ea typeface="Meiryo UI" panose="020B0604030504040204" pitchFamily="50" charset="-128"/>
              </a:rPr>
              <a:t>77.1</a:t>
            </a:r>
            <a:r>
              <a:rPr kumimoji="1" lang="ja-JP" altLang="en-US" sz="1200" b="1" dirty="0">
                <a:latin typeface="Meiryo UI" panose="020B0604030504040204" pitchFamily="50" charset="-128"/>
                <a:ea typeface="Meiryo UI" panose="020B0604030504040204" pitchFamily="50" charset="-128"/>
              </a:rPr>
              <a:t>歳</a:t>
            </a:r>
            <a:r>
              <a:rPr kumimoji="1" lang="ja-JP" altLang="en-US" sz="1200" dirty="0">
                <a:latin typeface="Meiryo UI" panose="020B0604030504040204" pitchFamily="50" charset="-128"/>
                <a:ea typeface="Meiryo UI" panose="020B0604030504040204" pitchFamily="50" charset="-128"/>
              </a:rPr>
              <a:t>へと延びる</a:t>
            </a:r>
            <a:r>
              <a:rPr kumimoji="1" lang="ja-JP" altLang="en-US" sz="1200" dirty="0" smtClean="0">
                <a:latin typeface="Meiryo UI" panose="020B0604030504040204" pitchFamily="50" charset="-128"/>
                <a:ea typeface="Meiryo UI" panose="020B0604030504040204" pitchFamily="50" charset="-128"/>
              </a:rPr>
              <a:t>見込み。</a:t>
            </a:r>
            <a:r>
              <a:rPr kumimoji="1" lang="ja-JP" altLang="en-US" sz="1200" dirty="0">
                <a:latin typeface="Meiryo UI" panose="020B0604030504040204" pitchFamily="50" charset="-128"/>
                <a:ea typeface="Meiryo UI" panose="020B0604030504040204" pitchFamily="50" charset="-128"/>
              </a:rPr>
              <a:t>国際的な平均寿命の差の縮小という点では、かなりの進展が見られるものの、依然として大きな格差が残って</a:t>
            </a:r>
            <a:r>
              <a:rPr kumimoji="1" lang="ja-JP" altLang="en-US" sz="1200" dirty="0" smtClean="0">
                <a:latin typeface="Meiryo UI" panose="020B0604030504040204" pitchFamily="50" charset="-128"/>
                <a:ea typeface="Meiryo UI" panose="020B0604030504040204" pitchFamily="50" charset="-128"/>
              </a:rPr>
              <a:t>いる。</a:t>
            </a:r>
            <a:r>
              <a:rPr kumimoji="1" lang="en-US" altLang="ja-JP" sz="1200" dirty="0">
                <a:latin typeface="Meiryo UI" panose="020B0604030504040204" pitchFamily="50" charset="-128"/>
                <a:ea typeface="Meiryo UI" panose="020B0604030504040204" pitchFamily="50" charset="-128"/>
              </a:rPr>
              <a:t>2019</a:t>
            </a:r>
            <a:r>
              <a:rPr kumimoji="1" lang="ja-JP" altLang="en-US" sz="1200" dirty="0">
                <a:latin typeface="Meiryo UI" panose="020B0604030504040204" pitchFamily="50" charset="-128"/>
                <a:ea typeface="Meiryo UI" panose="020B0604030504040204" pitchFamily="50" charset="-128"/>
              </a:rPr>
              <a:t>年現在、</a:t>
            </a:r>
            <a:r>
              <a:rPr kumimoji="1" lang="ja-JP" altLang="en-US" sz="1200" b="1" dirty="0">
                <a:latin typeface="Meiryo UI" panose="020B0604030504040204" pitchFamily="50" charset="-128"/>
                <a:ea typeface="Meiryo UI" panose="020B0604030504040204" pitchFamily="50" charset="-128"/>
              </a:rPr>
              <a:t>後発開発途上国の平均寿命は</a:t>
            </a:r>
            <a:r>
              <a:rPr kumimoji="1" lang="ja-JP" altLang="en-US" sz="1200" dirty="0">
                <a:latin typeface="Meiryo UI" panose="020B0604030504040204" pitchFamily="50" charset="-128"/>
                <a:ea typeface="Meiryo UI" panose="020B0604030504040204" pitchFamily="50" charset="-128"/>
              </a:rPr>
              <a:t>、主として子どもと妊産婦の死亡率が高止まりしている</a:t>
            </a:r>
            <a:r>
              <a:rPr kumimoji="1" lang="ja-JP" altLang="en-US" sz="1200" dirty="0" smtClean="0">
                <a:latin typeface="Meiryo UI" panose="020B0604030504040204" pitchFamily="50" charset="-128"/>
                <a:ea typeface="Meiryo UI" panose="020B0604030504040204" pitchFamily="50" charset="-128"/>
              </a:rPr>
              <a:t>ことなどから、</a:t>
            </a:r>
            <a:r>
              <a:rPr kumimoji="1" lang="ja-JP" altLang="en-US" sz="1200" b="1" dirty="0">
                <a:latin typeface="Meiryo UI" panose="020B0604030504040204" pitchFamily="50" charset="-128"/>
                <a:ea typeface="Meiryo UI" panose="020B0604030504040204" pitchFamily="50" charset="-128"/>
              </a:rPr>
              <a:t>世界平均を</a:t>
            </a:r>
            <a:r>
              <a:rPr kumimoji="1" lang="en-US" altLang="ja-JP" sz="1200" b="1" dirty="0">
                <a:latin typeface="Meiryo UI" panose="020B0604030504040204" pitchFamily="50" charset="-128"/>
                <a:ea typeface="Meiryo UI" panose="020B0604030504040204" pitchFamily="50" charset="-128"/>
              </a:rPr>
              <a:t>7.4</a:t>
            </a:r>
            <a:r>
              <a:rPr kumimoji="1" lang="ja-JP" altLang="en-US" sz="1200" b="1" dirty="0">
                <a:latin typeface="Meiryo UI" panose="020B0604030504040204" pitchFamily="50" charset="-128"/>
                <a:ea typeface="Meiryo UI" panose="020B0604030504040204" pitchFamily="50" charset="-128"/>
              </a:rPr>
              <a:t>歳下回って</a:t>
            </a:r>
            <a:r>
              <a:rPr kumimoji="1" lang="ja-JP" altLang="en-US" sz="1200" b="1" dirty="0" smtClean="0">
                <a:latin typeface="Meiryo UI" panose="020B0604030504040204" pitchFamily="50" charset="-128"/>
                <a:ea typeface="Meiryo UI" panose="020B0604030504040204" pitchFamily="50" charset="-128"/>
              </a:rPr>
              <a:t>いる。</a:t>
            </a:r>
            <a:endParaRPr kumimoji="1" lang="ja-JP" altLang="en-US" sz="1200" b="1" dirty="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r>
              <a:rPr kumimoji="1" lang="en-US" altLang="ja-JP" sz="1200" b="1" u="sng" dirty="0">
                <a:latin typeface="Meiryo UI" panose="020B0604030504040204" pitchFamily="50" charset="-128"/>
                <a:ea typeface="Meiryo UI" panose="020B0604030504040204" pitchFamily="50" charset="-128"/>
              </a:rPr>
              <a:t>7.</a:t>
            </a:r>
            <a:r>
              <a:rPr kumimoji="1" lang="ja-JP" altLang="en-US" sz="1200" b="1" u="sng" dirty="0">
                <a:latin typeface="Meiryo UI" panose="020B0604030504040204" pitchFamily="50" charset="-128"/>
                <a:ea typeface="Meiryo UI" panose="020B0604030504040204" pitchFamily="50" charset="-128"/>
              </a:rPr>
              <a:t>　世界人口は高齢化、</a:t>
            </a:r>
            <a:r>
              <a:rPr kumimoji="1" lang="en-US" altLang="ja-JP" sz="1200" b="1" u="sng" dirty="0">
                <a:latin typeface="Meiryo UI" panose="020B0604030504040204" pitchFamily="50" charset="-128"/>
                <a:ea typeface="Meiryo UI" panose="020B0604030504040204" pitchFamily="50" charset="-128"/>
              </a:rPr>
              <a:t>65</a:t>
            </a:r>
            <a:r>
              <a:rPr kumimoji="1" lang="ja-JP" altLang="en-US" sz="1200" b="1" u="sng" dirty="0">
                <a:latin typeface="Meiryo UI" panose="020B0604030504040204" pitchFamily="50" charset="-128"/>
                <a:ea typeface="Meiryo UI" panose="020B0604030504040204" pitchFamily="50" charset="-128"/>
              </a:rPr>
              <a:t>歳以上の年齢層が最速の拡大</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rPr>
              <a:t>年現在、世界人口の</a:t>
            </a:r>
            <a:r>
              <a:rPr kumimoji="1" lang="en-US" altLang="ja-JP" sz="1200" b="1" dirty="0">
                <a:latin typeface="Meiryo UI" panose="020B0604030504040204" pitchFamily="50" charset="-128"/>
                <a:ea typeface="Meiryo UI" panose="020B0604030504040204" pitchFamily="50" charset="-128"/>
              </a:rPr>
              <a:t>11</a:t>
            </a:r>
            <a:r>
              <a:rPr kumimoji="1" lang="ja-JP" altLang="en-US" sz="1200" b="1" dirty="0">
                <a:latin typeface="Meiryo UI" panose="020B0604030504040204" pitchFamily="50" charset="-128"/>
                <a:ea typeface="Meiryo UI" panose="020B0604030504040204" pitchFamily="50" charset="-128"/>
              </a:rPr>
              <a:t>人に</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人（</a:t>
            </a:r>
            <a:r>
              <a:rPr kumimoji="1" lang="en-US" altLang="ja-JP" sz="1200" b="1" dirty="0">
                <a:latin typeface="Meiryo UI" panose="020B0604030504040204" pitchFamily="50" charset="-128"/>
                <a:ea typeface="Meiryo UI" panose="020B0604030504040204" pitchFamily="50" charset="-128"/>
              </a:rPr>
              <a:t>9%</a:t>
            </a:r>
            <a:r>
              <a:rPr kumimoji="1" lang="ja-JP" altLang="en-US" sz="1200" b="1" dirty="0">
                <a:latin typeface="Meiryo UI" panose="020B0604030504040204" pitchFamily="50" charset="-128"/>
                <a:ea typeface="Meiryo UI" panose="020B0604030504040204" pitchFamily="50" charset="-128"/>
              </a:rPr>
              <a:t>）が</a:t>
            </a:r>
            <a:r>
              <a:rPr kumimoji="1" lang="en-US" altLang="ja-JP" sz="1200" b="1" dirty="0">
                <a:latin typeface="Meiryo UI" panose="020B0604030504040204" pitchFamily="50" charset="-128"/>
                <a:ea typeface="Meiryo UI" panose="020B0604030504040204" pitchFamily="50" charset="-128"/>
              </a:rPr>
              <a:t>65</a:t>
            </a:r>
            <a:r>
              <a:rPr kumimoji="1" lang="ja-JP" altLang="en-US" sz="1200" b="1" dirty="0">
                <a:latin typeface="Meiryo UI" panose="020B0604030504040204" pitchFamily="50" charset="-128"/>
                <a:ea typeface="Meiryo UI" panose="020B0604030504040204" pitchFamily="50" charset="-128"/>
              </a:rPr>
              <a:t>歳以上</a:t>
            </a:r>
            <a:r>
              <a:rPr kumimoji="1" lang="ja-JP" altLang="en-US" sz="1200" dirty="0">
                <a:latin typeface="Meiryo UI" panose="020B0604030504040204" pitchFamily="50" charset="-128"/>
                <a:ea typeface="Meiryo UI" panose="020B0604030504040204" pitchFamily="50" charset="-128"/>
              </a:rPr>
              <a:t>となって</a:t>
            </a:r>
            <a:r>
              <a:rPr kumimoji="1" lang="ja-JP" altLang="en-US" sz="1200" dirty="0" smtClean="0">
                <a:latin typeface="Meiryo UI" panose="020B0604030504040204" pitchFamily="50" charset="-128"/>
                <a:ea typeface="Meiryo UI" panose="020B0604030504040204" pitchFamily="50" charset="-128"/>
              </a:rPr>
              <a:t>いる、</a:t>
            </a:r>
            <a:r>
              <a:rPr kumimoji="1" lang="ja-JP" altLang="en-US" sz="1200" dirty="0">
                <a:latin typeface="Meiryo UI" panose="020B0604030504040204" pitchFamily="50" charset="-128"/>
                <a:ea typeface="Meiryo UI" panose="020B0604030504040204" pitchFamily="50" charset="-128"/>
              </a:rPr>
              <a:t>この割合は</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年までに</a:t>
            </a:r>
            <a:r>
              <a:rPr kumimoji="1" lang="en-US" altLang="ja-JP" sz="1200" b="1" dirty="0">
                <a:latin typeface="Meiryo UI" panose="020B0604030504040204" pitchFamily="50" charset="-128"/>
                <a:ea typeface="Meiryo UI" panose="020B0604030504040204" pitchFamily="50" charset="-128"/>
              </a:rPr>
              <a:t>6</a:t>
            </a:r>
            <a:r>
              <a:rPr kumimoji="1" lang="ja-JP" altLang="en-US" sz="1200" b="1" dirty="0">
                <a:latin typeface="Meiryo UI" panose="020B0604030504040204" pitchFamily="50" charset="-128"/>
                <a:ea typeface="Meiryo UI" panose="020B0604030504040204" pitchFamily="50" charset="-128"/>
              </a:rPr>
              <a:t>人に</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人（</a:t>
            </a:r>
            <a:r>
              <a:rPr kumimoji="1" lang="en-US" altLang="ja-JP" sz="1200" b="1" dirty="0">
                <a:latin typeface="Meiryo UI" panose="020B0604030504040204" pitchFamily="50" charset="-128"/>
                <a:ea typeface="Meiryo UI" panose="020B0604030504040204" pitchFamily="50" charset="-128"/>
              </a:rPr>
              <a:t>16%</a:t>
            </a:r>
            <a:r>
              <a:rPr kumimoji="1" lang="ja-JP" altLang="en-US" sz="1200" b="1"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へと増える</a:t>
            </a:r>
            <a:r>
              <a:rPr kumimoji="1" lang="ja-JP" altLang="en-US" sz="1200" dirty="0" smtClean="0">
                <a:latin typeface="Meiryo UI" panose="020B0604030504040204" pitchFamily="50" charset="-128"/>
                <a:ea typeface="Meiryo UI" panose="020B0604030504040204" pitchFamily="50" charset="-128"/>
              </a:rPr>
              <a:t>見込み。</a:t>
            </a: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rPr>
              <a:t>年から</a:t>
            </a:r>
            <a:r>
              <a:rPr kumimoji="1" lang="en-US" altLang="ja-JP" sz="1200" dirty="0" smtClean="0">
                <a:latin typeface="Meiryo UI" panose="020B0604030504040204" pitchFamily="50" charset="-128"/>
                <a:ea typeface="Meiryo UI" panose="020B0604030504040204" pitchFamily="50" charset="-128"/>
              </a:rPr>
              <a:t>2050</a:t>
            </a:r>
            <a:r>
              <a:rPr kumimoji="1" lang="ja-JP" altLang="en-US" sz="1200" dirty="0" smtClean="0">
                <a:latin typeface="Meiryo UI" panose="020B0604030504040204" pitchFamily="50" charset="-128"/>
                <a:ea typeface="Meiryo UI" panose="020B0604030504040204" pitchFamily="50" charset="-128"/>
              </a:rPr>
              <a:t>年にかけ、北アフリカ・西アジア、中央・南アジア、東・東南アジア、ラテンアメリカ・カリブの各地域では、</a:t>
            </a:r>
            <a:r>
              <a:rPr kumimoji="1" lang="en-US" altLang="ja-JP" sz="1200" dirty="0" smtClean="0">
                <a:latin typeface="Meiryo UI" panose="020B0604030504040204" pitchFamily="50" charset="-128"/>
                <a:ea typeface="Meiryo UI" panose="020B0604030504040204" pitchFamily="50" charset="-128"/>
              </a:rPr>
              <a:t>65</a:t>
            </a:r>
            <a:r>
              <a:rPr kumimoji="1" lang="ja-JP" altLang="en-US" sz="1200" dirty="0" smtClean="0">
                <a:latin typeface="Meiryo UI" panose="020B0604030504040204" pitchFamily="50" charset="-128"/>
                <a:ea typeface="Meiryo UI" panose="020B0604030504040204" pitchFamily="50" charset="-128"/>
              </a:rPr>
              <a:t>歳以上人口の割合が倍増するとみられている。</a:t>
            </a:r>
            <a:r>
              <a:rPr kumimoji="1" lang="en-US" altLang="ja-JP" sz="1200" b="1" dirty="0" smtClean="0">
                <a:latin typeface="Meiryo UI" panose="020B0604030504040204" pitchFamily="50" charset="-128"/>
                <a:ea typeface="Meiryo UI" panose="020B0604030504040204" pitchFamily="50" charset="-128"/>
              </a:rPr>
              <a:t>80</a:t>
            </a:r>
            <a:r>
              <a:rPr kumimoji="1" lang="ja-JP" altLang="en-US" sz="1200" b="1" dirty="0">
                <a:latin typeface="Meiryo UI" panose="020B0604030504040204" pitchFamily="50" charset="-128"/>
                <a:ea typeface="Meiryo UI" panose="020B0604030504040204" pitchFamily="50" charset="-128"/>
              </a:rPr>
              <a:t>歳以上の人口</a:t>
            </a:r>
            <a:r>
              <a:rPr kumimoji="1" lang="ja-JP" altLang="en-US" sz="1200" dirty="0">
                <a:latin typeface="Meiryo UI" panose="020B0604030504040204" pitchFamily="50" charset="-128"/>
                <a:ea typeface="Meiryo UI" panose="020B0604030504040204" pitchFamily="50" charset="-128"/>
              </a:rPr>
              <a:t>も、</a:t>
            </a:r>
            <a:r>
              <a:rPr kumimoji="1" lang="en-US" altLang="ja-JP" sz="1200" dirty="0">
                <a:latin typeface="Meiryo UI" panose="020B0604030504040204" pitchFamily="50" charset="-128"/>
                <a:ea typeface="Meiryo UI" panose="020B0604030504040204" pitchFamily="50" charset="-128"/>
              </a:rPr>
              <a:t>2019</a:t>
            </a:r>
            <a:r>
              <a:rPr kumimoji="1" lang="ja-JP" altLang="en-US" sz="1200" dirty="0">
                <a:latin typeface="Meiryo UI" panose="020B0604030504040204" pitchFamily="50" charset="-128"/>
                <a:ea typeface="Meiryo UI" panose="020B0604030504040204" pitchFamily="50" charset="-128"/>
              </a:rPr>
              <a:t>年の</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億</a:t>
            </a:r>
            <a:r>
              <a:rPr kumimoji="1" lang="en-US" altLang="ja-JP" sz="1200" dirty="0">
                <a:latin typeface="Meiryo UI" panose="020B0604030504040204" pitchFamily="50" charset="-128"/>
                <a:ea typeface="Meiryo UI" panose="020B0604030504040204" pitchFamily="50" charset="-128"/>
              </a:rPr>
              <a:t>4,300</a:t>
            </a:r>
            <a:r>
              <a:rPr kumimoji="1" lang="ja-JP" altLang="en-US" sz="1200" dirty="0">
                <a:latin typeface="Meiryo UI" panose="020B0604030504040204" pitchFamily="50" charset="-128"/>
                <a:ea typeface="Meiryo UI" panose="020B0604030504040204" pitchFamily="50" charset="-128"/>
              </a:rPr>
              <a:t>万人から</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年には</a:t>
            </a:r>
            <a:r>
              <a:rPr kumimoji="1" lang="en-US" altLang="ja-JP" sz="1200" b="1" dirty="0">
                <a:latin typeface="Meiryo UI" panose="020B0604030504040204" pitchFamily="50" charset="-128"/>
                <a:ea typeface="Meiryo UI" panose="020B0604030504040204" pitchFamily="50" charset="-128"/>
              </a:rPr>
              <a:t>4</a:t>
            </a:r>
            <a:r>
              <a:rPr kumimoji="1" lang="ja-JP" altLang="en-US" sz="1200" b="1" dirty="0">
                <a:latin typeface="Meiryo UI" panose="020B0604030504040204" pitchFamily="50" charset="-128"/>
                <a:ea typeface="Meiryo UI" panose="020B0604030504040204" pitchFamily="50" charset="-128"/>
              </a:rPr>
              <a:t>億</a:t>
            </a:r>
            <a:r>
              <a:rPr kumimoji="1" lang="en-US" altLang="ja-JP" sz="1200" b="1" dirty="0">
                <a:latin typeface="Meiryo UI" panose="020B0604030504040204" pitchFamily="50" charset="-128"/>
                <a:ea typeface="Meiryo UI" panose="020B0604030504040204" pitchFamily="50" charset="-128"/>
              </a:rPr>
              <a:t>2,600</a:t>
            </a:r>
            <a:r>
              <a:rPr kumimoji="1" lang="ja-JP" altLang="en-US" sz="1200" b="1" dirty="0">
                <a:latin typeface="Meiryo UI" panose="020B0604030504040204" pitchFamily="50" charset="-128"/>
                <a:ea typeface="Meiryo UI" panose="020B0604030504040204" pitchFamily="50" charset="-128"/>
              </a:rPr>
              <a:t>万人へと、</a:t>
            </a:r>
            <a:r>
              <a:rPr kumimoji="1" lang="en-US" altLang="ja-JP" sz="1200" b="1" dirty="0">
                <a:latin typeface="Meiryo UI" panose="020B0604030504040204" pitchFamily="50" charset="-128"/>
                <a:ea typeface="Meiryo UI" panose="020B0604030504040204" pitchFamily="50" charset="-128"/>
              </a:rPr>
              <a:t>3</a:t>
            </a:r>
            <a:r>
              <a:rPr kumimoji="1" lang="ja-JP" altLang="en-US" sz="1200" b="1" dirty="0">
                <a:latin typeface="Meiryo UI" panose="020B0604030504040204" pitchFamily="50" charset="-128"/>
                <a:ea typeface="Meiryo UI" panose="020B0604030504040204" pitchFamily="50" charset="-128"/>
              </a:rPr>
              <a:t>倍に増える</a:t>
            </a:r>
            <a:r>
              <a:rPr kumimoji="1" lang="ja-JP" altLang="en-US" sz="1200" dirty="0">
                <a:latin typeface="Meiryo UI" panose="020B0604030504040204" pitchFamily="50" charset="-128"/>
                <a:ea typeface="Meiryo UI" panose="020B0604030504040204" pitchFamily="50" charset="-128"/>
              </a:rPr>
              <a:t>ことが</a:t>
            </a:r>
            <a:r>
              <a:rPr kumimoji="1" lang="ja-JP" altLang="en-US" sz="1200" dirty="0" smtClean="0">
                <a:latin typeface="Meiryo UI" panose="020B0604030504040204" pitchFamily="50" charset="-128"/>
                <a:ea typeface="Meiryo UI" panose="020B0604030504040204" pitchFamily="50" charset="-128"/>
              </a:rPr>
              <a:t>予測。</a:t>
            </a:r>
            <a:endParaRPr kumimoji="1" lang="ja-JP" altLang="en-US"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endParaRPr kumimoji="1" lang="en-US" altLang="ja-JP" sz="1200" b="1" u="sng" dirty="0" smtClean="0">
              <a:latin typeface="Meiryo UI" panose="020B0604030504040204" pitchFamily="50" charset="-128"/>
              <a:ea typeface="Meiryo UI" panose="020B0604030504040204" pitchFamily="50" charset="-128"/>
            </a:endParaRPr>
          </a:p>
          <a:p>
            <a:r>
              <a:rPr kumimoji="1" lang="en-US" altLang="ja-JP" sz="1200" b="1" u="sng" dirty="0" smtClean="0">
                <a:latin typeface="Meiryo UI" panose="020B0604030504040204" pitchFamily="50" charset="-128"/>
                <a:ea typeface="Meiryo UI" panose="020B0604030504040204" pitchFamily="50" charset="-128"/>
              </a:rPr>
              <a:t>8</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生産年齢人口の割合低下が社会保障制度に圧力</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en-US" altLang="ja-JP" sz="1200" b="1" dirty="0" smtClean="0">
                <a:latin typeface="Meiryo UI" panose="020B0604030504040204" pitchFamily="50" charset="-128"/>
                <a:ea typeface="Meiryo UI" panose="020B0604030504040204" pitchFamily="50" charset="-128"/>
              </a:rPr>
              <a:t>25~64</a:t>
            </a:r>
            <a:r>
              <a:rPr kumimoji="1" lang="ja-JP" altLang="en-US" sz="1200" b="1" dirty="0">
                <a:latin typeface="Meiryo UI" panose="020B0604030504040204" pitchFamily="50" charset="-128"/>
                <a:ea typeface="Meiryo UI" panose="020B0604030504040204" pitchFamily="50" charset="-128"/>
              </a:rPr>
              <a:t>歳の生産年齢人口の</a:t>
            </a:r>
            <a:r>
              <a:rPr kumimoji="1" lang="en-US" altLang="ja-JP" sz="1200" b="1" dirty="0">
                <a:latin typeface="Meiryo UI" panose="020B0604030504040204" pitchFamily="50" charset="-128"/>
                <a:ea typeface="Meiryo UI" panose="020B0604030504040204" pitchFamily="50" charset="-128"/>
              </a:rPr>
              <a:t>65</a:t>
            </a:r>
            <a:r>
              <a:rPr kumimoji="1" lang="ja-JP" altLang="en-US" sz="1200" b="1" dirty="0">
                <a:latin typeface="Meiryo UI" panose="020B0604030504040204" pitchFamily="50" charset="-128"/>
                <a:ea typeface="Meiryo UI" panose="020B0604030504040204" pitchFamily="50" charset="-128"/>
              </a:rPr>
              <a:t>歳以上人口に対する割合</a:t>
            </a:r>
            <a:r>
              <a:rPr kumimoji="1" lang="ja-JP" altLang="en-US" sz="1200" dirty="0">
                <a:latin typeface="Meiryo UI" panose="020B0604030504040204" pitchFamily="50" charset="-128"/>
                <a:ea typeface="Meiryo UI" panose="020B0604030504040204" pitchFamily="50" charset="-128"/>
              </a:rPr>
              <a:t>を示す潜在扶養指数は、全世界で低下を続けて</a:t>
            </a:r>
            <a:r>
              <a:rPr kumimoji="1" lang="ja-JP" altLang="en-US" sz="1200" dirty="0" smtClean="0">
                <a:latin typeface="Meiryo UI" panose="020B0604030504040204" pitchFamily="50" charset="-128"/>
                <a:ea typeface="Meiryo UI" panose="020B0604030504040204" pitchFamily="50" charset="-128"/>
              </a:rPr>
              <a:t>いる。</a:t>
            </a:r>
            <a:r>
              <a:rPr kumimoji="1" lang="ja-JP" altLang="en-US" sz="1200" b="1" dirty="0">
                <a:latin typeface="Meiryo UI" panose="020B0604030504040204" pitchFamily="50" charset="-128"/>
                <a:ea typeface="Meiryo UI" panose="020B0604030504040204" pitchFamily="50" charset="-128"/>
              </a:rPr>
              <a:t>日本はこの率が</a:t>
            </a:r>
            <a:r>
              <a:rPr kumimoji="1" lang="en-US" altLang="ja-JP" sz="1200" b="1" dirty="0">
                <a:latin typeface="Meiryo UI" panose="020B0604030504040204" pitchFamily="50" charset="-128"/>
                <a:ea typeface="Meiryo UI" panose="020B0604030504040204" pitchFamily="50" charset="-128"/>
              </a:rPr>
              <a:t>1.8</a:t>
            </a:r>
            <a:r>
              <a:rPr kumimoji="1" lang="ja-JP" altLang="en-US" sz="1200" b="1" dirty="0">
                <a:latin typeface="Meiryo UI" panose="020B0604030504040204" pitchFamily="50" charset="-128"/>
                <a:ea typeface="Meiryo UI" panose="020B0604030504040204" pitchFamily="50" charset="-128"/>
              </a:rPr>
              <a:t>と、世界で最も低く</a:t>
            </a:r>
            <a:r>
              <a:rPr kumimoji="1" lang="ja-JP" altLang="en-US" sz="1200" b="1" dirty="0" smtClean="0">
                <a:latin typeface="Meiryo UI" panose="020B0604030504040204" pitchFamily="50" charset="-128"/>
                <a:ea typeface="Meiryo UI" panose="020B0604030504040204" pitchFamily="50" charset="-128"/>
              </a:rPr>
              <a:t>なっている</a:t>
            </a:r>
            <a:r>
              <a:rPr kumimoji="1" lang="ja-JP" altLang="en-US" sz="1200" dirty="0" smtClean="0">
                <a:latin typeface="Meiryo UI" panose="020B0604030504040204" pitchFamily="50" charset="-128"/>
                <a:ea typeface="Meiryo UI" panose="020B0604030504040204" pitchFamily="50" charset="-128"/>
              </a:rPr>
              <a:t>。こう</a:t>
            </a:r>
            <a:r>
              <a:rPr kumimoji="1" lang="ja-JP" altLang="en-US" sz="1200" dirty="0">
                <a:latin typeface="Meiryo UI" panose="020B0604030504040204" pitchFamily="50" charset="-128"/>
                <a:ea typeface="Meiryo UI" panose="020B0604030504040204" pitchFamily="50" charset="-128"/>
              </a:rPr>
              <a:t>した低い数値は、高齢化が労働市場と経済実績に及ぼす潜在的な影響のほか、</a:t>
            </a:r>
            <a:r>
              <a:rPr kumimoji="1" lang="ja-JP" altLang="en-US" sz="1200" b="1" dirty="0">
                <a:latin typeface="Meiryo UI" panose="020B0604030504040204" pitchFamily="50" charset="-128"/>
                <a:ea typeface="Meiryo UI" panose="020B0604030504040204" pitchFamily="50" charset="-128"/>
              </a:rPr>
              <a:t>多くの国が高齢者向けの公的医療、年金および社会保障制度を構築、維持しようとする中で、今後数十年で直面することになる財政圧力を如実に示して</a:t>
            </a:r>
            <a:r>
              <a:rPr kumimoji="1" lang="ja-JP" altLang="en-US" sz="1200" b="1" dirty="0" smtClean="0">
                <a:latin typeface="Meiryo UI" panose="020B0604030504040204" pitchFamily="50" charset="-128"/>
                <a:ea typeface="Meiryo UI" panose="020B0604030504040204" pitchFamily="50" charset="-128"/>
              </a:rPr>
              <a:t>いる</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endParaRPr kumimoji="1" lang="en-US" altLang="ja-JP" sz="1200" b="1" u="sng" dirty="0" smtClean="0">
              <a:latin typeface="Meiryo UI" panose="020B0604030504040204" pitchFamily="50" charset="-128"/>
              <a:ea typeface="Meiryo UI" panose="020B0604030504040204" pitchFamily="50" charset="-128"/>
            </a:endParaRPr>
          </a:p>
          <a:p>
            <a:r>
              <a:rPr kumimoji="1" lang="en-US" altLang="ja-JP" sz="1200" b="1" u="sng" dirty="0" smtClean="0">
                <a:latin typeface="Meiryo UI" panose="020B0604030504040204" pitchFamily="50" charset="-128"/>
                <a:ea typeface="Meiryo UI" panose="020B0604030504040204" pitchFamily="50" charset="-128"/>
              </a:rPr>
              <a:t>9</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人口の減少を経験する国が増加</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2010</a:t>
            </a:r>
            <a:r>
              <a:rPr kumimoji="1" lang="ja-JP" altLang="en-US" sz="1200" dirty="0">
                <a:latin typeface="Meiryo UI" panose="020B0604030504040204" pitchFamily="50" charset="-128"/>
                <a:ea typeface="Meiryo UI" panose="020B0604030504040204" pitchFamily="50" charset="-128"/>
              </a:rPr>
              <a:t>年以来、</a:t>
            </a:r>
            <a:r>
              <a:rPr kumimoji="1" lang="en-US" altLang="ja-JP" sz="1200" dirty="0">
                <a:latin typeface="Meiryo UI" panose="020B0604030504040204" pitchFamily="50" charset="-128"/>
                <a:ea typeface="Meiryo UI" panose="020B0604030504040204" pitchFamily="50" charset="-128"/>
              </a:rPr>
              <a:t>27</a:t>
            </a:r>
            <a:r>
              <a:rPr kumimoji="1" lang="ja-JP" altLang="en-US" sz="1200" dirty="0">
                <a:latin typeface="Meiryo UI" panose="020B0604030504040204" pitchFamily="50" charset="-128"/>
                <a:ea typeface="Meiryo UI" panose="020B0604030504040204" pitchFamily="50" charset="-128"/>
              </a:rPr>
              <a:t>の国と地域で人口が</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以上の減少を示しています。この人口減の原因として、低い出生率と、場所によっては高い移民流出率が</a:t>
            </a:r>
            <a:r>
              <a:rPr kumimoji="1" lang="ja-JP" altLang="en-US" sz="1200" dirty="0" smtClean="0">
                <a:latin typeface="Meiryo UI" panose="020B0604030504040204" pitchFamily="50" charset="-128"/>
                <a:ea typeface="Meiryo UI" panose="020B0604030504040204" pitchFamily="50" charset="-128"/>
              </a:rPr>
              <a:t>挙げられる。</a:t>
            </a:r>
            <a:r>
              <a:rPr kumimoji="1" lang="en-US" altLang="ja-JP" sz="1200" b="1" dirty="0">
                <a:latin typeface="Meiryo UI" panose="020B0604030504040204" pitchFamily="50" charset="-128"/>
                <a:ea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rPr>
              <a:t>年から</a:t>
            </a:r>
            <a:r>
              <a:rPr kumimoji="1" lang="en-US" altLang="ja-JP" sz="1200" b="1" dirty="0">
                <a:latin typeface="Meiryo UI" panose="020B0604030504040204" pitchFamily="50" charset="-128"/>
                <a:ea typeface="Meiryo UI" panose="020B0604030504040204" pitchFamily="50" charset="-128"/>
              </a:rPr>
              <a:t>2050</a:t>
            </a:r>
            <a:r>
              <a:rPr kumimoji="1" lang="ja-JP" altLang="en-US" sz="1200" b="1" dirty="0">
                <a:latin typeface="Meiryo UI" panose="020B0604030504040204" pitchFamily="50" charset="-128"/>
                <a:ea typeface="Meiryo UI" panose="020B0604030504040204" pitchFamily="50" charset="-128"/>
              </a:rPr>
              <a:t>年にかけ、</a:t>
            </a:r>
            <a:r>
              <a:rPr kumimoji="1" lang="en-US" altLang="ja-JP" sz="1200" b="1" dirty="0">
                <a:latin typeface="Meiryo UI" panose="020B0604030504040204" pitchFamily="50" charset="-128"/>
                <a:ea typeface="Meiryo UI" panose="020B0604030504040204" pitchFamily="50" charset="-128"/>
              </a:rPr>
              <a:t>55</a:t>
            </a:r>
            <a:r>
              <a:rPr kumimoji="1" lang="ja-JP" altLang="en-US" sz="1200" b="1" dirty="0">
                <a:latin typeface="Meiryo UI" panose="020B0604030504040204" pitchFamily="50" charset="-128"/>
                <a:ea typeface="Meiryo UI" panose="020B0604030504040204" pitchFamily="50" charset="-128"/>
              </a:rPr>
              <a:t>の国と地域で人口が</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以上減少すると</a:t>
            </a:r>
            <a:r>
              <a:rPr kumimoji="1" lang="ja-JP" altLang="en-US" sz="1200" b="1" dirty="0" smtClean="0">
                <a:latin typeface="Meiryo UI" panose="020B0604030504040204" pitchFamily="50" charset="-128"/>
                <a:ea typeface="Meiryo UI" panose="020B0604030504040204" pitchFamily="50" charset="-128"/>
              </a:rPr>
              <a:t>予測。</a:t>
            </a:r>
            <a:endParaRPr kumimoji="1" lang="ja-JP" altLang="en-US"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a:p>
            <a:endParaRPr kumimoji="1" lang="en-US" altLang="ja-JP" sz="1200" b="1" u="sng" dirty="0" smtClean="0">
              <a:latin typeface="Meiryo UI" panose="020B0604030504040204" pitchFamily="50" charset="-128"/>
              <a:ea typeface="Meiryo UI" panose="020B0604030504040204" pitchFamily="50" charset="-128"/>
            </a:endParaRPr>
          </a:p>
          <a:p>
            <a:r>
              <a:rPr kumimoji="1" lang="en-US" altLang="ja-JP" sz="1200" b="1" u="sng" dirty="0" smtClean="0">
                <a:latin typeface="Meiryo UI" panose="020B0604030504040204" pitchFamily="50" charset="-128"/>
                <a:ea typeface="Meiryo UI" panose="020B0604030504040204" pitchFamily="50" charset="-128"/>
              </a:rPr>
              <a:t>10</a:t>
            </a:r>
            <a:r>
              <a:rPr kumimoji="1" lang="en-US" altLang="ja-JP" sz="1200" b="1" u="sng"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　一部の国では、国際移動が人口変動の大きな要因に</a:t>
            </a:r>
          </a:p>
          <a:p>
            <a:pPr marL="174625" indent="-174625"/>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2010</a:t>
            </a:r>
            <a:r>
              <a:rPr kumimoji="1" lang="ja-JP" altLang="en-US" sz="1200" dirty="0">
                <a:latin typeface="Meiryo UI" panose="020B0604030504040204" pitchFamily="50" charset="-128"/>
                <a:ea typeface="Meiryo UI" panose="020B0604030504040204" pitchFamily="50" charset="-128"/>
              </a:rPr>
              <a:t>年から</a:t>
            </a:r>
            <a:r>
              <a:rPr kumimoji="1" lang="en-US" altLang="ja-JP" sz="1200" dirty="0">
                <a:latin typeface="Meiryo UI" panose="020B0604030504040204" pitchFamily="50" charset="-128"/>
                <a:ea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rPr>
              <a:t>年にかけ、欧州・北米、北アフリカ・西アジア、オーストラリアとニュージーランドは移民が入国超過となり、他の地域は出国超過となる</a:t>
            </a:r>
            <a:r>
              <a:rPr kumimoji="1" lang="ja-JP" altLang="en-US" sz="1200" dirty="0" smtClean="0">
                <a:latin typeface="Meiryo UI" panose="020B0604030504040204" pitchFamily="50" charset="-128"/>
                <a:ea typeface="Meiryo UI" panose="020B0604030504040204" pitchFamily="50" charset="-128"/>
              </a:rPr>
              <a:t>見込み。</a:t>
            </a:r>
            <a:r>
              <a:rPr kumimoji="1" lang="en-US" altLang="ja-JP" sz="1200" dirty="0">
                <a:latin typeface="Meiryo UI" panose="020B0604030504040204" pitchFamily="50" charset="-128"/>
                <a:ea typeface="Meiryo UI" panose="020B0604030504040204" pitchFamily="50" charset="-128"/>
              </a:rPr>
              <a:t>14</a:t>
            </a:r>
            <a:r>
              <a:rPr kumimoji="1" lang="ja-JP" altLang="en-US" sz="1200" dirty="0">
                <a:latin typeface="Meiryo UI" panose="020B0604030504040204" pitchFamily="50" charset="-128"/>
                <a:ea typeface="Meiryo UI" panose="020B0604030504040204" pitchFamily="50" charset="-128"/>
              </a:rPr>
              <a:t>の国と地域で移民が</a:t>
            </a:r>
            <a:r>
              <a:rPr kumimoji="1" lang="en-US" altLang="ja-JP" sz="1200" dirty="0">
                <a:latin typeface="Meiryo UI" panose="020B0604030504040204" pitchFamily="50" charset="-128"/>
                <a:ea typeface="Meiryo UI" panose="020B0604030504040204" pitchFamily="50" charset="-128"/>
              </a:rPr>
              <a:t>100</a:t>
            </a:r>
            <a:r>
              <a:rPr kumimoji="1" lang="ja-JP" altLang="en-US" sz="1200" dirty="0">
                <a:latin typeface="Meiryo UI" panose="020B0604030504040204" pitchFamily="50" charset="-128"/>
                <a:ea typeface="Meiryo UI" panose="020B0604030504040204" pitchFamily="50" charset="-128"/>
              </a:rPr>
              <a:t>万人を超える純増となる一方、</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カ国では、逆に</a:t>
            </a:r>
            <a:r>
              <a:rPr kumimoji="1" lang="en-US" altLang="ja-JP" sz="1200" dirty="0">
                <a:latin typeface="Meiryo UI" panose="020B0604030504040204" pitchFamily="50" charset="-128"/>
                <a:ea typeface="Meiryo UI" panose="020B0604030504040204" pitchFamily="50" charset="-128"/>
              </a:rPr>
              <a:t>100</a:t>
            </a:r>
            <a:r>
              <a:rPr kumimoji="1" lang="ja-JP" altLang="en-US" sz="1200" dirty="0">
                <a:latin typeface="Meiryo UI" panose="020B0604030504040204" pitchFamily="50" charset="-128"/>
                <a:ea typeface="Meiryo UI" panose="020B0604030504040204" pitchFamily="50" charset="-128"/>
              </a:rPr>
              <a:t>万人を超える移民流出が起きると</a:t>
            </a:r>
            <a:r>
              <a:rPr kumimoji="1" lang="ja-JP" altLang="en-US" sz="1200" dirty="0" smtClean="0">
                <a:latin typeface="Meiryo UI" panose="020B0604030504040204" pitchFamily="50" charset="-128"/>
                <a:ea typeface="Meiryo UI" panose="020B0604030504040204" pitchFamily="50" charset="-128"/>
              </a:rPr>
              <a:t>みられる。ベラルーシ</a:t>
            </a:r>
            <a:r>
              <a:rPr kumimoji="1" lang="ja-JP" altLang="en-US" sz="1200" dirty="0">
                <a:latin typeface="Meiryo UI" panose="020B0604030504040204" pitchFamily="50" charset="-128"/>
                <a:ea typeface="Meiryo UI" panose="020B0604030504040204" pitchFamily="50" charset="-128"/>
              </a:rPr>
              <a:t>、エストニア、ドイツ、ハンガリー、イタリア、</a:t>
            </a:r>
            <a:r>
              <a:rPr kumimoji="1" lang="ja-JP" altLang="en-US" sz="1200" b="1" dirty="0">
                <a:latin typeface="Meiryo UI" panose="020B0604030504040204" pitchFamily="50" charset="-128"/>
                <a:ea typeface="Meiryo UI" panose="020B0604030504040204" pitchFamily="50" charset="-128"/>
              </a:rPr>
              <a:t>日本、</a:t>
            </a:r>
            <a:r>
              <a:rPr kumimoji="1" lang="ja-JP" altLang="en-US" sz="1200" dirty="0">
                <a:latin typeface="Meiryo UI" panose="020B0604030504040204" pitchFamily="50" charset="-128"/>
                <a:ea typeface="Meiryo UI" panose="020B0604030504040204" pitchFamily="50" charset="-128"/>
              </a:rPr>
              <a:t>ロシア連邦、セルビアおよびウクライナでは、</a:t>
            </a:r>
            <a:r>
              <a:rPr kumimoji="1" lang="ja-JP" altLang="en-US" sz="1200" b="1" dirty="0">
                <a:latin typeface="Meiryo UI" panose="020B0604030504040204" pitchFamily="50" charset="-128"/>
                <a:ea typeface="Meiryo UI" panose="020B0604030504040204" pitchFamily="50" charset="-128"/>
              </a:rPr>
              <a:t>この</a:t>
            </a:r>
            <a:r>
              <a:rPr kumimoji="1" lang="en-US" altLang="ja-JP" sz="1200" b="1" dirty="0">
                <a:latin typeface="Meiryo UI" panose="020B0604030504040204" pitchFamily="50" charset="-128"/>
                <a:ea typeface="Meiryo UI" panose="020B0604030504040204" pitchFamily="50" charset="-128"/>
              </a:rPr>
              <a:t>10</a:t>
            </a:r>
            <a:r>
              <a:rPr kumimoji="1" lang="ja-JP" altLang="en-US" sz="1200" b="1" dirty="0">
                <a:latin typeface="Meiryo UI" panose="020B0604030504040204" pitchFamily="50" charset="-128"/>
                <a:ea typeface="Meiryo UI" panose="020B0604030504040204" pitchFamily="50" charset="-128"/>
              </a:rPr>
              <a:t>年間で移民が純増となり、死亡率と出生率の差によってもたらされる人口減少が部分的に相殺される</a:t>
            </a:r>
            <a:r>
              <a:rPr kumimoji="1" lang="ja-JP" altLang="en-US" sz="1200" b="1" dirty="0" smtClean="0">
                <a:latin typeface="Meiryo UI" panose="020B0604030504040204" pitchFamily="50" charset="-128"/>
                <a:ea typeface="Meiryo UI" panose="020B0604030504040204" pitchFamily="50" charset="-128"/>
              </a:rPr>
              <a:t>見込み</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a:t>
            </a:r>
            <a:r>
              <a:rPr lang="ja-JP" altLang="en-US" sz="1800" dirty="0">
                <a:solidFill>
                  <a:schemeClr val="bg1"/>
                </a:solidFill>
                <a:latin typeface="Meiryo UI" panose="020B0604030504040204" pitchFamily="50" charset="-128"/>
                <a:ea typeface="Meiryo UI" panose="020B0604030504040204" pitchFamily="50" charset="-128"/>
              </a:rPr>
              <a:t>世界の人口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こと（国連の公表内容）</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181</a:t>
            </a:r>
          </a:p>
        </p:txBody>
      </p:sp>
    </p:spTree>
    <p:extLst>
      <p:ext uri="{BB962C8B-B14F-4D97-AF65-F5344CB8AC3E}">
        <p14:creationId xmlns:p14="http://schemas.microsoft.com/office/powerpoint/2010/main" val="24943943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こと（人口推移）</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graphicFrame>
        <p:nvGraphicFramePr>
          <p:cNvPr id="7" name="コンテンツ プレースホルダー 7"/>
          <p:cNvGraphicFramePr>
            <a:graphicFrameLocks/>
          </p:cNvGraphicFramePr>
          <p:nvPr>
            <p:extLst>
              <p:ext uri="{D42A27DB-BD31-4B8C-83A1-F6EECF244321}">
                <p14:modId xmlns:p14="http://schemas.microsoft.com/office/powerpoint/2010/main" val="384332140"/>
              </p:ext>
            </p:extLst>
          </p:nvPr>
        </p:nvGraphicFramePr>
        <p:xfrm>
          <a:off x="256510" y="818806"/>
          <a:ext cx="9196772" cy="5589810"/>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732760" y="6408616"/>
            <a:ext cx="4953000" cy="246221"/>
          </a:xfrm>
          <a:prstGeom prst="rect">
            <a:avLst/>
          </a:prstGeom>
        </p:spPr>
        <p:txBody>
          <a:bodyPr>
            <a:spAutoFit/>
          </a:bodyPr>
          <a:lstStyle/>
          <a:p>
            <a:r>
              <a:rPr kumimoji="1" lang="ja-JP" altLang="en-US" sz="1000" dirty="0">
                <a:latin typeface="Meiryo UI" panose="020B0604030504040204" pitchFamily="50" charset="-128"/>
                <a:ea typeface="Meiryo UI" panose="020B0604030504040204" pitchFamily="50" charset="-128"/>
              </a:rPr>
              <a:t>出典：国際連合「世界人口予測・</a:t>
            </a:r>
            <a:r>
              <a:rPr kumimoji="1" lang="en-US" altLang="ja-JP" sz="1000" dirty="0">
                <a:latin typeface="Meiryo UI" panose="020B0604030504040204" pitchFamily="50" charset="-128"/>
                <a:ea typeface="Meiryo UI" panose="020B0604030504040204" pitchFamily="50" charset="-128"/>
              </a:rPr>
              <a:t>2019</a:t>
            </a:r>
            <a:r>
              <a:rPr kumimoji="1" lang="ja-JP" altLang="en-US" sz="1000" dirty="0">
                <a:latin typeface="Meiryo UI" panose="020B0604030504040204" pitchFamily="50" charset="-128"/>
                <a:ea typeface="Meiryo UI" panose="020B0604030504040204" pitchFamily="50" charset="-128"/>
              </a:rPr>
              <a:t>年版」（関連ＨＰを含む）</a:t>
            </a: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182</a:t>
            </a:r>
          </a:p>
        </p:txBody>
      </p:sp>
      <p:sp>
        <p:nvSpPr>
          <p:cNvPr id="8" name="正方形/長方形 7"/>
          <p:cNvSpPr/>
          <p:nvPr/>
        </p:nvSpPr>
        <p:spPr>
          <a:xfrm>
            <a:off x="5685760" y="1762646"/>
            <a:ext cx="1046500" cy="424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dirty="0" smtClean="0">
                <a:solidFill>
                  <a:sysClr val="windowText" lastClr="000000"/>
                </a:solidFill>
              </a:rPr>
              <a:t>約</a:t>
            </a:r>
            <a:r>
              <a:rPr lang="en-US" altLang="ja-JP" dirty="0">
                <a:solidFill>
                  <a:sysClr val="windowText" lastClr="000000"/>
                </a:solidFill>
              </a:rPr>
              <a:t>92</a:t>
            </a:r>
            <a:r>
              <a:rPr lang="ja-JP" altLang="en-US" dirty="0" smtClean="0">
                <a:solidFill>
                  <a:sysClr val="windowText" lastClr="000000"/>
                </a:solidFill>
              </a:rPr>
              <a:t>億</a:t>
            </a:r>
            <a:endParaRPr lang="ja-JP" dirty="0">
              <a:solidFill>
                <a:sysClr val="windowText" lastClr="000000"/>
              </a:solidFill>
            </a:endParaRPr>
          </a:p>
        </p:txBody>
      </p:sp>
    </p:spTree>
    <p:extLst>
      <p:ext uri="{BB962C8B-B14F-4D97-AF65-F5344CB8AC3E}">
        <p14:creationId xmlns:p14="http://schemas.microsoft.com/office/powerpoint/2010/main" val="4591717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15690"/>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➢世界</a:t>
            </a:r>
            <a:r>
              <a:rPr kumimoji="1" lang="ja-JP" altLang="en-US" sz="1400" dirty="0">
                <a:latin typeface="UD デジタル 教科書体 NK-R" panose="02020400000000000000" pitchFamily="18" charset="-128"/>
                <a:ea typeface="UD デジタル 教科書体 NK-R" panose="02020400000000000000" pitchFamily="18" charset="-128"/>
              </a:rPr>
              <a:t>銀行が公表して</a:t>
            </a:r>
            <a:r>
              <a:rPr kumimoji="1" lang="ja-JP" altLang="en-US" sz="1400" dirty="0" smtClean="0">
                <a:latin typeface="UD デジタル 教科書体 NK-R" panose="02020400000000000000" pitchFamily="18" charset="-128"/>
                <a:ea typeface="UD デジタル 教科書体 NK-R" panose="02020400000000000000" pitchFamily="18" charset="-128"/>
              </a:rPr>
              <a:t>いるデータでは、</a:t>
            </a:r>
            <a:r>
              <a:rPr kumimoji="1" lang="en-US" altLang="ja-JP" sz="1400" dirty="0" smtClean="0">
                <a:latin typeface="UD デジタル 教科書体 NK-R" panose="02020400000000000000" pitchFamily="18" charset="-128"/>
                <a:ea typeface="UD デジタル 教科書体 NK-R" panose="02020400000000000000" pitchFamily="18" charset="-128"/>
              </a:rPr>
              <a:t>2015</a:t>
            </a:r>
            <a:r>
              <a:rPr kumimoji="1" lang="ja-JP" altLang="en-US" sz="1400" dirty="0" smtClean="0">
                <a:latin typeface="UD デジタル 教科書体 NK-R" panose="02020400000000000000" pitchFamily="18" charset="-128"/>
                <a:ea typeface="UD デジタル 教科書体 NK-R" panose="02020400000000000000" pitchFamily="18" charset="-128"/>
              </a:rPr>
              <a:t>年の世界全体の貧困率は約</a:t>
            </a:r>
            <a:r>
              <a:rPr kumimoji="1" lang="en-US" altLang="ja-JP" sz="1400" dirty="0" smtClean="0">
                <a:latin typeface="UD デジタル 教科書体 NK-R" panose="02020400000000000000" pitchFamily="18" charset="-128"/>
                <a:ea typeface="UD デジタル 教科書体 NK-R" panose="02020400000000000000" pitchFamily="18" charset="-128"/>
              </a:rPr>
              <a:t>10%</a:t>
            </a:r>
            <a:r>
              <a:rPr kumimoji="1" lang="ja-JP" altLang="en-US" sz="1400" dirty="0" err="1"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貧困層の数は約７億</a:t>
            </a:r>
            <a:r>
              <a:rPr kumimoji="1" lang="en-US" altLang="ja-JP" sz="1400" dirty="0" smtClean="0">
                <a:latin typeface="UD デジタル 教科書体 NK-R" panose="02020400000000000000" pitchFamily="18" charset="-128"/>
                <a:ea typeface="UD デジタル 教科書体 NK-R" panose="02020400000000000000" pitchFamily="18" charset="-128"/>
              </a:rPr>
              <a:t>3600</a:t>
            </a:r>
            <a:r>
              <a:rPr kumimoji="1" lang="ja-JP" altLang="en-US" sz="1400" dirty="0" smtClean="0">
                <a:latin typeface="UD デジタル 教科書体 NK-R" panose="02020400000000000000" pitchFamily="18" charset="-128"/>
                <a:ea typeface="UD デジタル 教科書体 NK-R" panose="02020400000000000000" pitchFamily="18" charset="-128"/>
              </a:rPr>
              <a:t>万人。</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「国際貧困ラインに基づく地域別貧困率」をみると、アフリカ地域において、特に貧困率が高い傾向。</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ＳＤＧｓ（ゴール１）のターゲットの一つとして、「</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年までに、現在１日</a:t>
            </a:r>
            <a:r>
              <a:rPr kumimoji="1" lang="en-US" altLang="ja-JP" sz="1400" dirty="0">
                <a:latin typeface="UD デジタル 教科書体 NK-R" panose="02020400000000000000" pitchFamily="18" charset="-128"/>
                <a:ea typeface="UD デジタル 教科書体 NK-R" panose="02020400000000000000" pitchFamily="18" charset="-128"/>
              </a:rPr>
              <a:t>1.25</a:t>
            </a:r>
            <a:r>
              <a:rPr kumimoji="1" lang="ja-JP" altLang="en-US" sz="1400" dirty="0">
                <a:latin typeface="UD デジタル 教科書体 NK-R" panose="02020400000000000000" pitchFamily="18" charset="-128"/>
                <a:ea typeface="UD デジタル 教科書体 NK-R" panose="02020400000000000000" pitchFamily="18" charset="-128"/>
              </a:rPr>
              <a:t>ドル未満で生活する人々と定義されている極度の貧困をあらゆる場所で</a:t>
            </a:r>
            <a:r>
              <a:rPr kumimoji="1" lang="ja-JP" altLang="en-US" sz="1400" dirty="0" smtClean="0">
                <a:latin typeface="UD デジタル 教科書体 NK-R" panose="02020400000000000000" pitchFamily="18" charset="-128"/>
                <a:ea typeface="UD デジタル 教科書体 NK-R" panose="02020400000000000000" pitchFamily="18" charset="-128"/>
              </a:rPr>
              <a:t>終わらせる」こととされている。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ＳＤＧｓ（ゴール１０）「人や国の不平等をなくそう」にもつながる。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675616" y="5587310"/>
            <a:ext cx="4953000" cy="246221"/>
          </a:xfrm>
          <a:prstGeom prst="rect">
            <a:avLst/>
          </a:prstGeom>
        </p:spPr>
        <p:txBody>
          <a:bodyPr>
            <a:spAutoFit/>
          </a:bodyPr>
          <a:lstStyle/>
          <a:p>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：世界銀行ＨＰ</a:t>
            </a:r>
            <a:endParaRPr kumimoji="1" lang="ja-JP" altLang="en-US" sz="10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stretch>
            <a:fillRect/>
          </a:stretch>
        </p:blipFill>
        <p:spPr>
          <a:xfrm>
            <a:off x="675616" y="1951306"/>
            <a:ext cx="8554950" cy="3684166"/>
          </a:xfrm>
          <a:prstGeom prst="rect">
            <a:avLst/>
          </a:prstGeom>
        </p:spPr>
      </p:pic>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こと（貧困）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3" name="楕円 2"/>
          <p:cNvSpPr/>
          <p:nvPr/>
        </p:nvSpPr>
        <p:spPr>
          <a:xfrm>
            <a:off x="3711388" y="4583444"/>
            <a:ext cx="685801" cy="27094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183</a:t>
            </a:r>
          </a:p>
        </p:txBody>
      </p:sp>
    </p:spTree>
    <p:extLst>
      <p:ext uri="{BB962C8B-B14F-4D97-AF65-F5344CB8AC3E}">
        <p14:creationId xmlns:p14="http://schemas.microsoft.com/office/powerpoint/2010/main" val="22828968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08800"/>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年版「世界の食料安全保障と栄養の現状」</a:t>
            </a:r>
            <a:r>
              <a:rPr kumimoji="1" lang="ja-JP" altLang="en-US" sz="1400" dirty="0" smtClean="0">
                <a:latin typeface="UD デジタル 教科書体 NK-R" panose="02020400000000000000" pitchFamily="18" charset="-128"/>
                <a:ea typeface="UD デジタル 教科書体 NK-R" panose="02020400000000000000" pitchFamily="18" charset="-128"/>
              </a:rPr>
              <a:t>報告書によると、世界の飢餓人口の増加は続いており、</a:t>
            </a:r>
            <a:r>
              <a:rPr kumimoji="1" lang="en-US" altLang="ja-JP" sz="1400" dirty="0" smtClean="0">
                <a:latin typeface="UD デジタル 教科書体 NK-R" panose="02020400000000000000" pitchFamily="18" charset="-128"/>
                <a:ea typeface="UD デジタル 教科書体 NK-R" panose="02020400000000000000" pitchFamily="18" charset="-128"/>
              </a:rPr>
              <a:t>2017</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　８億</a:t>
            </a:r>
            <a:r>
              <a:rPr kumimoji="1" lang="en-US" altLang="ja-JP" sz="1400" dirty="0" smtClean="0">
                <a:latin typeface="UD デジタル 教科書体 NK-R" panose="02020400000000000000" pitchFamily="18" charset="-128"/>
                <a:ea typeface="UD デジタル 教科書体 NK-R" panose="02020400000000000000" pitchFamily="18" charset="-128"/>
              </a:rPr>
              <a:t>2,100</a:t>
            </a:r>
            <a:r>
              <a:rPr kumimoji="1" lang="ja-JP" altLang="en-US" sz="1400" dirty="0" smtClean="0">
                <a:latin typeface="UD デジタル 教科書体 NK-R" panose="02020400000000000000" pitchFamily="18" charset="-128"/>
                <a:ea typeface="UD デジタル 教科書体 NK-R" panose="02020400000000000000" pitchFamily="18" charset="-128"/>
              </a:rPr>
              <a:t>万人、９人に１人が飢えに</a:t>
            </a:r>
            <a:r>
              <a:rPr kumimoji="1" lang="ja-JP" altLang="en-US" sz="1400" dirty="0">
                <a:latin typeface="UD デジタル 教科書体 NK-R" panose="02020400000000000000" pitchFamily="18" charset="-128"/>
                <a:ea typeface="UD デジタル 教科書体 NK-R" panose="02020400000000000000" pitchFamily="18" charset="-128"/>
              </a:rPr>
              <a:t>苦</a:t>
            </a:r>
            <a:r>
              <a:rPr kumimoji="1" lang="ja-JP" altLang="en-US" sz="1400" dirty="0" smtClean="0">
                <a:latin typeface="UD デジタル 教科書体 NK-R" panose="02020400000000000000" pitchFamily="18" charset="-128"/>
                <a:ea typeface="UD デジタル 教科書体 NK-R" panose="02020400000000000000" pitchFamily="18" charset="-128"/>
              </a:rPr>
              <a:t>しんでいるとされている。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➢過去３年間、飢餓は増加を続け、</a:t>
            </a:r>
            <a:r>
              <a:rPr kumimoji="1" lang="en-US" altLang="ja-JP" sz="1400" dirty="0" smtClean="0">
                <a:latin typeface="UD デジタル 教科書体 NK-R" panose="02020400000000000000" pitchFamily="18" charset="-128"/>
                <a:ea typeface="UD デジタル 教科書体 NK-R" panose="02020400000000000000" pitchFamily="18" charset="-128"/>
              </a:rPr>
              <a:t>10</a:t>
            </a:r>
            <a:r>
              <a:rPr kumimoji="1" lang="ja-JP" altLang="en-US" sz="1400" dirty="0" smtClean="0">
                <a:latin typeface="UD デジタル 教科書体 NK-R" panose="02020400000000000000" pitchFamily="18" charset="-128"/>
                <a:ea typeface="UD デジタル 教科書体 NK-R" panose="02020400000000000000" pitchFamily="18" charset="-128"/>
              </a:rPr>
              <a:t>年前の状況に逆戻りしている。南米やアフリカのほとんどの地域で状況が悪化している。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ＳＤＧｓ（ゴール２）のターゲットの一つとして、「</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年までに、飢餓を撲滅し、全ての人々、特に貧困層及び幼児を含む脆弱な立場にある人々が一年中安全かつ栄養のある食料を十分得られるように</a:t>
            </a:r>
            <a:r>
              <a:rPr kumimoji="1" lang="ja-JP" altLang="en-US" sz="1400" dirty="0" smtClean="0">
                <a:latin typeface="UD デジタル 教科書体 NK-R" panose="02020400000000000000" pitchFamily="18" charset="-128"/>
                <a:ea typeface="UD デジタル 教科書体 NK-R" panose="02020400000000000000" pitchFamily="18" charset="-128"/>
              </a:rPr>
              <a:t>する」こととされている。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092475" y="6473279"/>
            <a:ext cx="6070885" cy="246221"/>
          </a:xfrm>
          <a:prstGeom prst="rect">
            <a:avLst/>
          </a:prstGeom>
        </p:spPr>
        <p:txBody>
          <a:bodyPr wrap="square">
            <a:spAutoFit/>
          </a:bodyPr>
          <a:lstStyle/>
          <a:p>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年版「世界の食料安全保障と栄養の現状」報告書　ユニセフＨＰ</a:t>
            </a:r>
            <a:endParaRPr kumimoji="1" lang="ja-JP" altLang="en-US" sz="10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2"/>
          <a:stretch>
            <a:fillRect/>
          </a:stretch>
        </p:blipFill>
        <p:spPr>
          <a:xfrm>
            <a:off x="1864659" y="1880916"/>
            <a:ext cx="5692588" cy="4585406"/>
          </a:xfrm>
          <a:prstGeom prst="rect">
            <a:avLst/>
          </a:prstGeom>
        </p:spPr>
      </p:pic>
      <p:sp>
        <p:nvSpPr>
          <p:cNvPr id="11" name="楕円 10"/>
          <p:cNvSpPr/>
          <p:nvPr/>
        </p:nvSpPr>
        <p:spPr>
          <a:xfrm rot="5400000">
            <a:off x="6092926" y="3476334"/>
            <a:ext cx="746294" cy="1394572"/>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674604" y="4457687"/>
            <a:ext cx="1896036" cy="415498"/>
          </a:xfrm>
          <a:prstGeom prst="rect">
            <a:avLst/>
          </a:prstGeom>
          <a:ln w="6350">
            <a:solidFill>
              <a:schemeClr val="tx1"/>
            </a:solidFill>
            <a:prstDash val="dash"/>
          </a:ln>
        </p:spPr>
        <p:txBody>
          <a:bodyPr wrap="square">
            <a:spAutoFit/>
          </a:bodyPr>
          <a:lstStyle/>
          <a:p>
            <a:pPr marL="174625" indent="-174625"/>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３年間で、</a:t>
            </a:r>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年前の状況に逆戻り</a:t>
            </a:r>
            <a:endParaRPr lang="en-US" altLang="ja-JP" sz="1050" dirty="0" smtClean="0">
              <a:latin typeface="Meiryo UI" panose="020B0604030504040204" pitchFamily="50" charset="-128"/>
              <a:ea typeface="Meiryo UI" panose="020B0604030504040204" pitchFamily="50" charset="-128"/>
            </a:endParaRPr>
          </a:p>
        </p:txBody>
      </p:sp>
      <p:cxnSp>
        <p:nvCxnSpPr>
          <p:cNvPr id="13" name="直線矢印コネクタ 12"/>
          <p:cNvCxnSpPr/>
          <p:nvPr/>
        </p:nvCxnSpPr>
        <p:spPr>
          <a:xfrm>
            <a:off x="6921568" y="4457687"/>
            <a:ext cx="783596" cy="215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こと（飢餓）</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184</a:t>
            </a:r>
          </a:p>
        </p:txBody>
      </p:sp>
    </p:spTree>
    <p:extLst>
      <p:ext uri="{BB962C8B-B14F-4D97-AF65-F5344CB8AC3E}">
        <p14:creationId xmlns:p14="http://schemas.microsoft.com/office/powerpoint/2010/main" val="5725569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5993" y="508222"/>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世界人口の増加や、</a:t>
            </a:r>
            <a:r>
              <a:rPr kumimoji="1" lang="ja-JP" altLang="en-US" sz="1400" dirty="0">
                <a:latin typeface="UD デジタル 教科書体 NK-R" panose="02020400000000000000" pitchFamily="18" charset="-128"/>
                <a:ea typeface="UD デジタル 教科書体 NK-R" panose="02020400000000000000" pitchFamily="18" charset="-128"/>
              </a:rPr>
              <a:t>新興国の所得向上もあり、食料需要は大幅に</a:t>
            </a:r>
            <a:r>
              <a:rPr kumimoji="1" lang="ja-JP" altLang="en-US" sz="1400" dirty="0" smtClean="0">
                <a:latin typeface="UD デジタル 教科書体 NK-R" panose="02020400000000000000" pitchFamily="18" charset="-128"/>
                <a:ea typeface="UD デジタル 教科書体 NK-R" panose="02020400000000000000" pitchFamily="18" charset="-128"/>
              </a:rPr>
              <a:t>拡大が見込まれる。</a:t>
            </a:r>
            <a:endParaRPr kumimoji="1" lang="ja-JP" altLang="en-US" sz="1400" dirty="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テクノロジー</a:t>
            </a:r>
            <a:r>
              <a:rPr kumimoji="1" lang="ja-JP" altLang="en-US" sz="1400" dirty="0">
                <a:latin typeface="UD デジタル 教科書体 NK-R" panose="02020400000000000000" pitchFamily="18" charset="-128"/>
                <a:ea typeface="UD デジタル 教科書体 NK-R" panose="02020400000000000000" pitchFamily="18" charset="-128"/>
              </a:rPr>
              <a:t>の進歩が食料生産を向上させる一方、バイオ燃料需要増加のほか、温暖化や異常気象によって供給</a:t>
            </a:r>
            <a:r>
              <a:rPr kumimoji="1" lang="ja-JP" altLang="en-US" sz="1400" dirty="0" smtClean="0">
                <a:latin typeface="UD デジタル 教科書体 NK-R" panose="02020400000000000000" pitchFamily="18" charset="-128"/>
                <a:ea typeface="UD デジタル 教科書体 NK-R" panose="02020400000000000000" pitchFamily="18" charset="-128"/>
              </a:rPr>
              <a:t>への</a:t>
            </a:r>
            <a:r>
              <a:rPr kumimoji="1" lang="ja-JP" altLang="en-US" sz="1400" dirty="0">
                <a:latin typeface="UD デジタル 教科書体 NK-R" panose="02020400000000000000" pitchFamily="18" charset="-128"/>
                <a:ea typeface="UD デジタル 教科書体 NK-R" panose="02020400000000000000" pitchFamily="18" charset="-128"/>
              </a:rPr>
              <a:t>悪影響が広がり、国や地域によっては食料需給が逼迫</a:t>
            </a:r>
            <a:r>
              <a:rPr kumimoji="1" lang="ja-JP" altLang="en-US" sz="1400" dirty="0" smtClean="0">
                <a:latin typeface="UD デジタル 教科書体 NK-R" panose="02020400000000000000" pitchFamily="18" charset="-128"/>
                <a:ea typeface="UD デジタル 教科書体 NK-R" panose="02020400000000000000" pitchFamily="18" charset="-128"/>
              </a:rPr>
              <a:t>する恐れもある。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2"/>
          <a:stretch>
            <a:fillRect/>
          </a:stretch>
        </p:blipFill>
        <p:spPr>
          <a:xfrm>
            <a:off x="226864" y="1699556"/>
            <a:ext cx="9265172" cy="4444164"/>
          </a:xfrm>
          <a:prstGeom prst="rect">
            <a:avLst/>
          </a:prstGeom>
        </p:spPr>
      </p:pic>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こと（飢餓）</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185</a:t>
            </a:r>
          </a:p>
        </p:txBody>
      </p:sp>
    </p:spTree>
    <p:extLst>
      <p:ext uri="{BB962C8B-B14F-4D97-AF65-F5344CB8AC3E}">
        <p14:creationId xmlns:p14="http://schemas.microsoft.com/office/powerpoint/2010/main" val="326969313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85163" y="522212"/>
            <a:ext cx="9735671" cy="1384995"/>
          </a:xfrm>
          <a:prstGeom prst="rect">
            <a:avLst/>
          </a:prstGeom>
          <a:solidFill>
            <a:schemeClr val="accent1">
              <a:lumMod val="20000"/>
              <a:lumOff val="80000"/>
            </a:schemeClr>
          </a:solidFill>
          <a:ln w="28575" cmpd="dbl">
            <a:solidFill>
              <a:schemeClr val="tx1"/>
            </a:solidFill>
          </a:ln>
        </p:spPr>
        <p:txBody>
          <a:bodyPr wrap="square" rtlCol="0">
            <a:spAutoFit/>
          </a:bodyPr>
          <a:lstStyle/>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2015</a:t>
            </a:r>
            <a:r>
              <a:rPr kumimoji="1" lang="ja-JP" altLang="en-US" sz="1400" dirty="0" smtClean="0">
                <a:latin typeface="UD デジタル 教科書体 NK-R" panose="02020400000000000000" pitchFamily="18" charset="-128"/>
                <a:ea typeface="UD デジタル 教科書体 NK-R" panose="02020400000000000000" pitchFamily="18" charset="-128"/>
              </a:rPr>
              <a:t>年時点で、約</a:t>
            </a:r>
            <a:r>
              <a:rPr kumimoji="1" lang="en-US" altLang="ja-JP" sz="1400" dirty="0" smtClean="0">
                <a:latin typeface="UD デジタル 教科書体 NK-R" panose="02020400000000000000" pitchFamily="18" charset="-128"/>
                <a:ea typeface="UD デジタル 教科書体 NK-R" panose="02020400000000000000" pitchFamily="18" charset="-128"/>
              </a:rPr>
              <a:t>8.4</a:t>
            </a:r>
            <a:r>
              <a:rPr kumimoji="1" lang="ja-JP" altLang="en-US" sz="1400" dirty="0" smtClean="0">
                <a:latin typeface="UD デジタル 教科書体 NK-R" panose="02020400000000000000" pitchFamily="18" charset="-128"/>
                <a:ea typeface="UD デジタル 教科書体 NK-R" panose="02020400000000000000" pitchFamily="18" charset="-128"/>
              </a:rPr>
              <a:t>億人が基本的な給水サービスを利用できず、</a:t>
            </a:r>
            <a:r>
              <a:rPr kumimoji="1" lang="en-US" altLang="ja-JP" sz="1400" dirty="0" smtClean="0">
                <a:latin typeface="UD デジタル 教科書体 NK-R" panose="02020400000000000000" pitchFamily="18" charset="-128"/>
                <a:ea typeface="UD デジタル 教科書体 NK-R" panose="02020400000000000000" pitchFamily="18" charset="-128"/>
              </a:rPr>
              <a:t>23</a:t>
            </a:r>
            <a:r>
              <a:rPr kumimoji="1" lang="ja-JP" altLang="en-US" sz="1400" dirty="0" smtClean="0">
                <a:latin typeface="UD デジタル 教科書体 NK-R" panose="02020400000000000000" pitchFamily="18" charset="-128"/>
                <a:ea typeface="UD デジタル 教科書体 NK-R" panose="02020400000000000000" pitchFamily="18" charset="-128"/>
              </a:rPr>
              <a:t>億人が基本的な衛生施設（トイレ等）を使えないといわれている。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人口増加や経済発展、生活水準の向上等に伴って水需要は増え続け、水資源分野の課題は今後ますます深刻化が懸念。</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年には、水需要に対して水資源が</a:t>
            </a:r>
            <a:r>
              <a:rPr kumimoji="1" lang="en-US" altLang="ja-JP" sz="1400" dirty="0" smtClean="0">
                <a:latin typeface="UD デジタル 教科書体 NK-R" panose="02020400000000000000" pitchFamily="18" charset="-128"/>
                <a:ea typeface="UD デジタル 教科書体 NK-R" panose="02020400000000000000" pitchFamily="18" charset="-128"/>
              </a:rPr>
              <a:t>40%</a:t>
            </a:r>
            <a:r>
              <a:rPr kumimoji="1" lang="ja-JP" altLang="en-US" sz="1400" dirty="0" smtClean="0">
                <a:latin typeface="UD デジタル 教科書体 NK-R" panose="02020400000000000000" pitchFamily="18" charset="-128"/>
                <a:ea typeface="UD デジタル 教科書体 NK-R" panose="02020400000000000000" pitchFamily="18" charset="-128"/>
              </a:rPr>
              <a:t>不足すると見込まれている。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ＳＤＧｓ（ゴール６）のターゲットの一つとして、「</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年までに、全ての人々の、安全で安価な飲料水の普遍的かつ衡平なアクセスを達成</a:t>
            </a:r>
            <a:r>
              <a:rPr kumimoji="1" lang="ja-JP" altLang="en-US" sz="1400" dirty="0" smtClean="0">
                <a:latin typeface="UD デジタル 教科書体 NK-R" panose="02020400000000000000" pitchFamily="18" charset="-128"/>
                <a:ea typeface="UD デジタル 教科書体 NK-R" panose="02020400000000000000" pitchFamily="18" charset="-128"/>
              </a:rPr>
              <a:t>する」こととされている。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079028" y="6350169"/>
            <a:ext cx="6070885" cy="246221"/>
          </a:xfrm>
          <a:prstGeom prst="rect">
            <a:avLst/>
          </a:prstGeom>
        </p:spPr>
        <p:txBody>
          <a:bodyPr wrap="square">
            <a:spAutoFit/>
          </a:bodyPr>
          <a:lstStyle/>
          <a:p>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：「ＪＩＣＡ」ＨＰ</a:t>
            </a:r>
            <a:endParaRPr kumimoji="1" lang="ja-JP" altLang="en-US" sz="10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stretch>
            <a:fillRect/>
          </a:stretch>
        </p:blipFill>
        <p:spPr>
          <a:xfrm>
            <a:off x="831102" y="2209229"/>
            <a:ext cx="8243795" cy="4100373"/>
          </a:xfrm>
          <a:prstGeom prst="rect">
            <a:avLst/>
          </a:prstGeom>
        </p:spPr>
      </p:pic>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こと（水資源）</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186</a:t>
            </a:r>
          </a:p>
        </p:txBody>
      </p:sp>
    </p:spTree>
    <p:extLst>
      <p:ext uri="{BB962C8B-B14F-4D97-AF65-F5344CB8AC3E}">
        <p14:creationId xmlns:p14="http://schemas.microsoft.com/office/powerpoint/2010/main" val="107207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465320" y="1063600"/>
            <a:ext cx="5440680" cy="5623560"/>
          </a:xfrm>
          <a:prstGeom prst="rect">
            <a:avLst/>
          </a:prstGeom>
        </p:spPr>
      </p:pic>
      <p:sp>
        <p:nvSpPr>
          <p:cNvPr id="24" name="正方形/長方形 23"/>
          <p:cNvSpPr/>
          <p:nvPr/>
        </p:nvSpPr>
        <p:spPr>
          <a:xfrm>
            <a:off x="85061" y="529770"/>
            <a:ext cx="3091276" cy="3000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rPr>
              <a:t>大阪市総合計画（</a:t>
            </a:r>
            <a:r>
              <a:rPr lang="en-US" altLang="ja-JP" sz="1400" b="1" dirty="0" smtClean="0">
                <a:solidFill>
                  <a:schemeClr val="tx1"/>
                </a:solidFill>
                <a:latin typeface="Meiryo UI" panose="020B0604030504040204" pitchFamily="50" charset="-128"/>
                <a:ea typeface="Meiryo UI" panose="020B0604030504040204" pitchFamily="50" charset="-128"/>
              </a:rPr>
              <a:t>2006</a:t>
            </a:r>
            <a:r>
              <a:rPr lang="ja-JP" altLang="en-US" sz="1400" b="1" dirty="0" smtClean="0">
                <a:solidFill>
                  <a:schemeClr val="tx1"/>
                </a:solidFill>
                <a:latin typeface="Meiryo UI" panose="020B0604030504040204" pitchFamily="50" charset="-128"/>
                <a:ea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rPr>
              <a:t>2015</a:t>
            </a:r>
            <a:r>
              <a:rPr lang="ja-JP" altLang="en-US" sz="1400" b="1" dirty="0" smtClean="0">
                <a:solidFill>
                  <a:schemeClr val="tx1"/>
                </a:solidFill>
                <a:latin typeface="Meiryo UI" panose="020B0604030504040204" pitchFamily="50" charset="-128"/>
                <a:ea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85061" y="1063600"/>
            <a:ext cx="4380613" cy="4493538"/>
          </a:xfrm>
          <a:prstGeom prst="rect">
            <a:avLst/>
          </a:prstGeom>
        </p:spPr>
        <p:txBody>
          <a:bodyPr wrap="square">
            <a:spAutoFit/>
          </a:bodyPr>
          <a:lstStyle/>
          <a:p>
            <a:pPr algn="just">
              <a:spcAft>
                <a:spcPts val="0"/>
              </a:spcAft>
            </a:pP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これ</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まで構築してきた、南北・東西都市軸を骨格とする都市構造を、新しいまちづくりの土台としながら、これからの大阪に不可欠</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な経済</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・産業、文化などの都市機能を、より集中的・重点的に集積し、大阪の発展を先導する、活力と創造力に満ちた拠点を形成。</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今後の都市空間の形成にあたっては、</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新たな都市活力を創出する拠点の形成</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美しく快適な質の高い都市空間の</a:t>
            </a: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形成</a:t>
            </a:r>
            <a:endParaRPr lang="en-US" altLang="ja-JP" sz="11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を</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基本的な考え方として展開。</a:t>
            </a:r>
          </a:p>
          <a:p>
            <a:pPr algn="just">
              <a:spcAft>
                <a:spcPts val="0"/>
              </a:spcAft>
            </a:pP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（都心機能整備エリア）</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業務・商業機能の集積促進、都心居住の促進、文化集客魅力の</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向上</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都市再生緊急整備地域における都市開発の促進</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＜大阪駅周辺、中之島、御堂筋周辺、難波・湊町地区、阿倍野地区＞</a:t>
            </a: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臨海機能整備エリア）</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港湾・物流機能の強化</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生産の場、新たな産業創造の場としての機能の強化</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居住の場としての魅力の向上</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交流や集客・観光の場としての魅力の向上</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新臨海部における都市</a:t>
            </a: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開発</a:t>
            </a: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咲洲、舞洲、夢洲＞</a:t>
            </a: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1" kern="100" dirty="0">
                <a:latin typeface="Meiryo UI" panose="020B0604030504040204" pitchFamily="50" charset="-128"/>
                <a:ea typeface="Meiryo UI" panose="020B0604030504040204" pitchFamily="50" charset="-128"/>
                <a:cs typeface="Times New Roman" panose="02020603050405020304" pitchFamily="18" charset="0"/>
              </a:rPr>
              <a:t>住環境整備エリア）</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良好な住宅地の形成</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老朽住宅密集市街地の防災性・住環境の向上</a:t>
            </a: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生産機能と調和のとれた居住・生産複合地の形成</a:t>
            </a:r>
          </a:p>
        </p:txBody>
      </p:sp>
      <p:sp>
        <p:nvSpPr>
          <p:cNvPr id="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の特色（１）都市圏の形成過程</a:t>
            </a:r>
            <a:r>
              <a:rPr lang="ja-JP" altLang="en-US" sz="1400" dirty="0" smtClean="0">
                <a:solidFill>
                  <a:schemeClr val="bg1"/>
                </a:solidFill>
                <a:latin typeface="Meiryo UI" panose="020B0604030504040204" pitchFamily="50" charset="-128"/>
                <a:ea typeface="Meiryo UI" panose="020B0604030504040204" pitchFamily="50" charset="-128"/>
              </a:rPr>
              <a:t>（参考：近年、大阪がめざした都市構造）</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16</a:t>
            </a:r>
          </a:p>
        </p:txBody>
      </p:sp>
    </p:spTree>
    <p:extLst>
      <p:ext uri="{BB962C8B-B14F-4D97-AF65-F5344CB8AC3E}">
        <p14:creationId xmlns:p14="http://schemas.microsoft.com/office/powerpoint/2010/main" val="15058954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50969"/>
            <a:ext cx="9641542" cy="2131609"/>
          </a:xfrm>
          <a:prstGeom prst="rect">
            <a:avLst/>
          </a:prstGeom>
          <a:solidFill>
            <a:schemeClr val="accent1">
              <a:lumMod val="20000"/>
              <a:lumOff val="80000"/>
            </a:schemeClr>
          </a:solidFill>
          <a:ln w="28575" cmpd="dbl">
            <a:solidFill>
              <a:schemeClr val="tx1"/>
            </a:solidFill>
          </a:ln>
        </p:spPr>
        <p:txBody>
          <a:bodyPr wrap="square" rtlCol="0">
            <a:spAutoFit/>
          </a:bodyPr>
          <a:lstStyle/>
          <a:p>
            <a:pPr marL="174625" indent="-174625">
              <a:lnSpc>
                <a:spcPts val="20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世界</a:t>
            </a:r>
            <a:r>
              <a:rPr kumimoji="1" lang="ja-JP" altLang="en-US" sz="1400" dirty="0">
                <a:latin typeface="UD デジタル 教科書体 NK-R" panose="02020400000000000000" pitchFamily="18" charset="-128"/>
                <a:ea typeface="UD デジタル 教科書体 NK-R" panose="02020400000000000000" pitchFamily="18" charset="-128"/>
              </a:rPr>
              <a:t>医療人材連携の推計によると、特に状況が深刻な</a:t>
            </a:r>
            <a:r>
              <a:rPr kumimoji="1" lang="en-US" altLang="ja-JP" sz="1400" dirty="0">
                <a:latin typeface="UD デジタル 教科書体 NK-R" panose="02020400000000000000" pitchFamily="18" charset="-128"/>
                <a:ea typeface="UD デジタル 教科書体 NK-R" panose="02020400000000000000" pitchFamily="18" charset="-128"/>
              </a:rPr>
              <a:t>57</a:t>
            </a:r>
            <a:r>
              <a:rPr kumimoji="1" lang="ja-JP" altLang="en-US" sz="1400" dirty="0">
                <a:latin typeface="UD デジタル 教科書体 NK-R" panose="02020400000000000000" pitchFamily="18" charset="-128"/>
                <a:ea typeface="UD デジタル 教科書体 NK-R" panose="02020400000000000000" pitchFamily="18" charset="-128"/>
              </a:rPr>
              <a:t>カ国では、医師、助産師、看護師などの保健医療従事者不足数の合計は</a:t>
            </a:r>
            <a:r>
              <a:rPr kumimoji="1" lang="en-US" altLang="ja-JP" sz="1400" dirty="0">
                <a:latin typeface="UD デジタル 教科書体 NK-R" panose="02020400000000000000" pitchFamily="18" charset="-128"/>
                <a:ea typeface="UD デジタル 教科書体 NK-R" panose="02020400000000000000" pitchFamily="18" charset="-128"/>
              </a:rPr>
              <a:t>425</a:t>
            </a:r>
            <a:r>
              <a:rPr kumimoji="1" lang="ja-JP" altLang="en-US" sz="1400" dirty="0">
                <a:latin typeface="UD デジタル 教科書体 NK-R" panose="02020400000000000000" pitchFamily="18" charset="-128"/>
                <a:ea typeface="UD デジタル 教科書体 NK-R" panose="02020400000000000000" pitchFamily="18" charset="-128"/>
              </a:rPr>
              <a:t>万人にのぼる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2000"/>
              </a:lnSpc>
            </a:pPr>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　例えば</a:t>
            </a:r>
            <a:r>
              <a:rPr kumimoji="1" lang="ja-JP" altLang="en-US" sz="1400" dirty="0">
                <a:latin typeface="UD デジタル 教科書体 NK-R" panose="02020400000000000000" pitchFamily="18" charset="-128"/>
                <a:ea typeface="UD デジタル 教科書体 NK-R" panose="02020400000000000000" pitchFamily="18" charset="-128"/>
              </a:rPr>
              <a:t>、世界の全人口の</a:t>
            </a:r>
            <a:r>
              <a:rPr kumimoji="1" lang="en-US" altLang="ja-JP" sz="1400" dirty="0">
                <a:latin typeface="UD デジタル 教科書体 NK-R" panose="02020400000000000000" pitchFamily="18" charset="-128"/>
                <a:ea typeface="UD デジタル 教科書体 NK-R" panose="02020400000000000000" pitchFamily="18" charset="-128"/>
              </a:rPr>
              <a:t>11</a:t>
            </a:r>
            <a:r>
              <a:rPr kumimoji="1" lang="ja-JP" altLang="en-US" sz="1400" dirty="0">
                <a:latin typeface="UD デジタル 教科書体 NK-R" panose="02020400000000000000" pitchFamily="18" charset="-128"/>
                <a:ea typeface="UD デジタル 教科書体 NK-R" panose="02020400000000000000" pitchFamily="18" charset="-128"/>
              </a:rPr>
              <a:t>％が住み、世界疾病負担の</a:t>
            </a:r>
            <a:r>
              <a:rPr kumimoji="1" lang="en-US" altLang="ja-JP" sz="1400" dirty="0">
                <a:latin typeface="UD デジタル 教科書体 NK-R" panose="02020400000000000000" pitchFamily="18" charset="-128"/>
                <a:ea typeface="UD デジタル 教科書体 NK-R" panose="02020400000000000000" pitchFamily="18" charset="-128"/>
              </a:rPr>
              <a:t>29</a:t>
            </a:r>
            <a:r>
              <a:rPr kumimoji="1" lang="ja-JP" altLang="en-US" sz="1400" dirty="0">
                <a:latin typeface="UD デジタル 教科書体 NK-R" panose="02020400000000000000" pitchFamily="18" charset="-128"/>
                <a:ea typeface="UD デジタル 教科書体 NK-R" panose="02020400000000000000" pitchFamily="18" charset="-128"/>
              </a:rPr>
              <a:t>％を抱えるサハラ以南のアフリカでは、保健医療従事者の数は全世界のたった</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にすぎない。</a:t>
            </a:r>
          </a:p>
          <a:p>
            <a:pPr>
              <a:lnSpc>
                <a:spcPts val="2000"/>
              </a:lnSpc>
            </a:pPr>
            <a:r>
              <a:rPr kumimoji="1" lang="ja-JP" altLang="en-US" sz="1400" dirty="0" smtClean="0">
                <a:latin typeface="UD デジタル 教科書体 NK-R" panose="02020400000000000000" pitchFamily="18" charset="-128"/>
                <a:ea typeface="UD デジタル 教科書体 NK-R" panose="02020400000000000000" pitchFamily="18" charset="-128"/>
              </a:rPr>
              <a:t>➢多く</a:t>
            </a:r>
            <a:r>
              <a:rPr kumimoji="1" lang="ja-JP" altLang="en-US" sz="1400" dirty="0">
                <a:latin typeface="UD デジタル 教科書体 NK-R" panose="02020400000000000000" pitchFamily="18" charset="-128"/>
                <a:ea typeface="UD デジタル 教科書体 NK-R" panose="02020400000000000000" pitchFamily="18" charset="-128"/>
              </a:rPr>
              <a:t>の保健医療従事者が、よい高い賃金やより良い労働条件を求めて海外に流出している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これ</a:t>
            </a:r>
            <a:r>
              <a:rPr kumimoji="1" lang="ja-JP" altLang="en-US" sz="1400" dirty="0">
                <a:latin typeface="UD デジタル 教科書体 NK-R" panose="02020400000000000000" pitchFamily="18" charset="-128"/>
                <a:ea typeface="UD デジタル 教科書体 NK-R" panose="02020400000000000000" pitchFamily="18" charset="-128"/>
              </a:rPr>
              <a:t>に加え、国内の都市部と農村部での格差が生じている国も多い</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2000"/>
              </a:lnSpc>
            </a:pP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ゴール３）</a:t>
            </a:r>
            <a:r>
              <a:rPr kumimoji="1" lang="ja-JP" altLang="en-US" sz="1400" dirty="0">
                <a:latin typeface="UD デジタル 教科書体 NK-R" panose="02020400000000000000" pitchFamily="18" charset="-128"/>
                <a:ea typeface="UD デジタル 教科書体 NK-R" panose="02020400000000000000" pitchFamily="18" charset="-128"/>
              </a:rPr>
              <a:t>のターゲットの一つとして</a:t>
            </a:r>
            <a:r>
              <a:rPr kumimoji="1" lang="ja-JP" altLang="en-US" sz="1400" dirty="0" smtClean="0">
                <a:latin typeface="UD デジタル 教科書体 NK-R" panose="02020400000000000000" pitchFamily="18" charset="-128"/>
                <a:ea typeface="UD デジタル 教科書体 NK-R" panose="02020400000000000000" pitchFamily="18" charset="-128"/>
              </a:rPr>
              <a:t>、「開発</a:t>
            </a:r>
            <a:r>
              <a:rPr kumimoji="1" lang="ja-JP" altLang="en-US" sz="1400" dirty="0">
                <a:latin typeface="UD デジタル 教科書体 NK-R" panose="02020400000000000000" pitchFamily="18" charset="-128"/>
                <a:ea typeface="UD デジタル 教科書体 NK-R" panose="02020400000000000000" pitchFamily="18" charset="-128"/>
              </a:rPr>
              <a:t>途上国、特に後発開発途上国及び小島嶼開発途上国において保健財政及び保健人材の採用、能力開発・訓練及び定着を大幅に拡大</a:t>
            </a:r>
            <a:r>
              <a:rPr kumimoji="1" lang="ja-JP" altLang="en-US" sz="1400" dirty="0" smtClean="0">
                <a:latin typeface="UD デジタル 教科書体 NK-R" panose="02020400000000000000" pitchFamily="18" charset="-128"/>
                <a:ea typeface="UD デジタル 教科書体 NK-R" panose="02020400000000000000" pitchFamily="18" charset="-128"/>
              </a:rPr>
              <a:t>させる」こととされている。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p:cNvSpPr/>
          <p:nvPr/>
        </p:nvSpPr>
        <p:spPr>
          <a:xfrm>
            <a:off x="280147" y="2709322"/>
            <a:ext cx="6550542"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rPr>
              <a:t>：「保健分野における世界的人材不足への対策を求める」（</a:t>
            </a:r>
            <a:r>
              <a:rPr lang="en-US" altLang="ja-JP" sz="900" dirty="0" smtClean="0">
                <a:latin typeface="Meiryo UI" panose="020B0604030504040204" pitchFamily="50" charset="-128"/>
                <a:ea typeface="Meiryo UI" panose="020B0604030504040204" pitchFamily="50" charset="-128"/>
              </a:rPr>
              <a:t>2008</a:t>
            </a:r>
            <a:r>
              <a:rPr lang="ja-JP" altLang="en-US" sz="900" dirty="0" smtClean="0">
                <a:latin typeface="Meiryo UI" panose="020B0604030504040204" pitchFamily="50" charset="-128"/>
                <a:ea typeface="Meiryo UI" panose="020B0604030504040204" pitchFamily="50" charset="-128"/>
              </a:rPr>
              <a:t>年３月　プレスリリース資料）国連人口基金ＨＰ</a:t>
            </a:r>
            <a:endParaRPr lang="ja-JP" altLang="en-US" sz="900" dirty="0"/>
          </a:p>
        </p:txBody>
      </p:sp>
      <p:sp>
        <p:nvSpPr>
          <p:cNvPr id="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こと（健康と福祉）</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187</a:t>
            </a:r>
          </a:p>
        </p:txBody>
      </p:sp>
    </p:spTree>
    <p:extLst>
      <p:ext uri="{BB962C8B-B14F-4D97-AF65-F5344CB8AC3E}">
        <p14:creationId xmlns:p14="http://schemas.microsoft.com/office/powerpoint/2010/main" val="9454004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50969"/>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中等教育就学年齢に相当する世界人口の</a:t>
            </a:r>
            <a:r>
              <a:rPr kumimoji="1" lang="en-US" altLang="ja-JP" sz="1400" dirty="0" smtClean="0">
                <a:latin typeface="UD デジタル 教科書体 NK-R" panose="02020400000000000000" pitchFamily="18" charset="-128"/>
                <a:ea typeface="UD デジタル 教科書体 NK-R" panose="02020400000000000000" pitchFamily="18" charset="-128"/>
              </a:rPr>
              <a:t>90%</a:t>
            </a:r>
            <a:r>
              <a:rPr kumimoji="1" lang="ja-JP" altLang="en-US" sz="1400" dirty="0" smtClean="0">
                <a:latin typeface="UD デジタル 教科書体 NK-R" panose="02020400000000000000" pitchFamily="18" charset="-128"/>
                <a:ea typeface="UD デジタル 教科書体 NK-R" panose="02020400000000000000" pitchFamily="18" charset="-128"/>
              </a:rPr>
              <a:t>を占める</a:t>
            </a:r>
            <a:r>
              <a:rPr kumimoji="1" lang="en-US" altLang="ja-JP" sz="1400" dirty="0" smtClean="0">
                <a:latin typeface="UD デジタル 教科書体 NK-R" panose="02020400000000000000" pitchFamily="18" charset="-128"/>
                <a:ea typeface="UD デジタル 教科書体 NK-R" panose="02020400000000000000" pitchFamily="18" charset="-128"/>
              </a:rPr>
              <a:t>128</a:t>
            </a:r>
            <a:r>
              <a:rPr kumimoji="1" lang="ja-JP" altLang="en-US" sz="1400" dirty="0" smtClean="0">
                <a:latin typeface="UD デジタル 教科書体 NK-R" panose="02020400000000000000" pitchFamily="18" charset="-128"/>
                <a:ea typeface="UD デジタル 教科書体 NK-R" panose="02020400000000000000" pitchFamily="18" charset="-128"/>
              </a:rPr>
              <a:t>ヵ国の</a:t>
            </a:r>
            <a:r>
              <a:rPr kumimoji="1" lang="en-US" altLang="ja-JP" sz="1400" dirty="0" smtClean="0">
                <a:latin typeface="UD デジタル 教科書体 NK-R" panose="02020400000000000000" pitchFamily="18" charset="-128"/>
                <a:ea typeface="UD デジタル 教科書体 NK-R" panose="02020400000000000000" pitchFamily="18" charset="-128"/>
              </a:rPr>
              <a:t>2010</a:t>
            </a:r>
            <a:r>
              <a:rPr kumimoji="1" lang="ja-JP" altLang="en-US" sz="1400" dirty="0" smtClean="0">
                <a:latin typeface="UD デジタル 教科書体 NK-R" panose="02020400000000000000" pitchFamily="18" charset="-128"/>
                <a:ea typeface="UD デジタル 教科書体 NK-R" panose="02020400000000000000" pitchFamily="18" charset="-128"/>
              </a:rPr>
              <a:t>年から</a:t>
            </a:r>
            <a:r>
              <a:rPr kumimoji="1" lang="en-US" altLang="ja-JP" sz="1400" dirty="0" smtClean="0">
                <a:latin typeface="UD デジタル 教科書体 NK-R" panose="02020400000000000000" pitchFamily="18" charset="-128"/>
                <a:ea typeface="UD デジタル 教科書体 NK-R" panose="02020400000000000000" pitchFamily="18" charset="-128"/>
              </a:rPr>
              <a:t>2015</a:t>
            </a:r>
            <a:r>
              <a:rPr kumimoji="1" lang="ja-JP" altLang="en-US" sz="1400" dirty="0" smtClean="0">
                <a:latin typeface="UD デジタル 教科書体 NK-R" panose="02020400000000000000" pitchFamily="18" charset="-128"/>
                <a:ea typeface="UD デジタル 教科書体 NK-R" panose="02020400000000000000" pitchFamily="18" charset="-128"/>
              </a:rPr>
              <a:t>年のデータに基づく結果。</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➢中等教育を修了した若者は</a:t>
            </a:r>
            <a:r>
              <a:rPr kumimoji="1" lang="en-US" altLang="ja-JP" sz="1400" dirty="0" smtClean="0">
                <a:latin typeface="UD デジタル 教科書体 NK-R" panose="02020400000000000000" pitchFamily="18" charset="-128"/>
                <a:ea typeface="UD デジタル 教科書体 NK-R" panose="02020400000000000000" pitchFamily="18" charset="-128"/>
              </a:rPr>
              <a:t>40</a:t>
            </a:r>
            <a:r>
              <a:rPr kumimoji="1" lang="ja-JP" altLang="en-US" sz="1400" dirty="0" smtClean="0">
                <a:latin typeface="UD デジタル 教科書体 NK-R" panose="02020400000000000000" pitchFamily="18" charset="-128"/>
                <a:ea typeface="UD デジタル 教科書体 NK-R" panose="02020400000000000000" pitchFamily="18" charset="-128"/>
              </a:rPr>
              <a:t>ヵ国において４人に１人未満であり、</a:t>
            </a:r>
            <a:r>
              <a:rPr kumimoji="1" lang="en-US" altLang="ja-JP" sz="1400" dirty="0" smtClean="0">
                <a:latin typeface="UD デジタル 教科書体 NK-R" panose="02020400000000000000" pitchFamily="18" charset="-128"/>
                <a:ea typeface="UD デジタル 教科書体 NK-R" panose="02020400000000000000" pitchFamily="18" charset="-128"/>
              </a:rPr>
              <a:t>60</a:t>
            </a:r>
            <a:r>
              <a:rPr kumimoji="1" lang="ja-JP" altLang="en-US" sz="1400" dirty="0" smtClean="0">
                <a:latin typeface="UD デジタル 教科書体 NK-R" panose="02020400000000000000" pitchFamily="18" charset="-128"/>
                <a:ea typeface="UD デジタル 教科書体 NK-R" panose="02020400000000000000" pitchFamily="18" charset="-128"/>
              </a:rPr>
              <a:t>ヵ国においては２人に１人未満である。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修了率が少なくとも</a:t>
            </a:r>
            <a:r>
              <a:rPr kumimoji="1" lang="en-US" altLang="ja-JP" sz="1400" dirty="0" smtClean="0">
                <a:latin typeface="UD デジタル 教科書体 NK-R" panose="02020400000000000000" pitchFamily="18" charset="-128"/>
                <a:ea typeface="UD デジタル 教科書体 NK-R" panose="02020400000000000000" pitchFamily="18" charset="-128"/>
              </a:rPr>
              <a:t>90%</a:t>
            </a:r>
            <a:r>
              <a:rPr kumimoji="1" lang="ja-JP" altLang="en-US" sz="1400" dirty="0" smtClean="0">
                <a:latin typeface="UD デジタル 教科書体 NK-R" panose="02020400000000000000" pitchFamily="18" charset="-128"/>
                <a:ea typeface="UD デジタル 教科書体 NK-R" panose="02020400000000000000" pitchFamily="18" charset="-128"/>
              </a:rPr>
              <a:t>に達している国はたった</a:t>
            </a:r>
            <a:r>
              <a:rPr kumimoji="1" lang="en-US" altLang="ja-JP" sz="1400" dirty="0" smtClean="0">
                <a:latin typeface="UD デジタル 教科書体 NK-R" panose="02020400000000000000" pitchFamily="18" charset="-128"/>
                <a:ea typeface="UD デジタル 教科書体 NK-R" panose="02020400000000000000" pitchFamily="18" charset="-128"/>
              </a:rPr>
              <a:t>14</a:t>
            </a:r>
            <a:r>
              <a:rPr kumimoji="1" lang="ja-JP" altLang="en-US" sz="1400" dirty="0" smtClean="0">
                <a:latin typeface="UD デジタル 教科書体 NK-R" panose="02020400000000000000" pitchFamily="18" charset="-128"/>
                <a:ea typeface="UD デジタル 教科書体 NK-R" panose="02020400000000000000" pitchFamily="18" charset="-128"/>
              </a:rPr>
              <a:t>ヵ国であった。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ゴール４）</a:t>
            </a:r>
            <a:r>
              <a:rPr kumimoji="1" lang="ja-JP" altLang="en-US" sz="1400" dirty="0">
                <a:latin typeface="UD デジタル 教科書体 NK-R" panose="02020400000000000000" pitchFamily="18" charset="-128"/>
                <a:ea typeface="UD デジタル 教科書体 NK-R" panose="02020400000000000000" pitchFamily="18" charset="-128"/>
              </a:rPr>
              <a:t>のターゲットの一つとして</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年までに、全ての子供が男女の区別なく、適切かつ効果的な学習成果をもたらす、無償かつ公正で質の高い初等教育及び中等教育を修了できるように</a:t>
            </a:r>
            <a:r>
              <a:rPr kumimoji="1" lang="ja-JP" altLang="en-US" sz="1400" dirty="0" smtClean="0">
                <a:latin typeface="UD デジタル 教科書体 NK-R" panose="02020400000000000000" pitchFamily="18" charset="-128"/>
                <a:ea typeface="UD デジタル 教科書体 NK-R" panose="02020400000000000000" pitchFamily="18" charset="-128"/>
              </a:rPr>
              <a:t>する」こと</a:t>
            </a:r>
            <a:r>
              <a:rPr kumimoji="1" lang="ja-JP" altLang="en-US" sz="1400" dirty="0">
                <a:latin typeface="UD デジタル 教科書体 NK-R" panose="02020400000000000000" pitchFamily="18" charset="-128"/>
                <a:ea typeface="UD デジタル 教科書体 NK-R" panose="02020400000000000000" pitchFamily="18" charset="-128"/>
              </a:rPr>
              <a:t>とされている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p:cNvSpPr/>
          <p:nvPr/>
        </p:nvSpPr>
        <p:spPr>
          <a:xfrm>
            <a:off x="132229" y="6243948"/>
            <a:ext cx="6550542"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rPr>
              <a:t>：「グローバル　エドュケーション　モニタリング　リポート</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８」　ユネスコＨＰ</a:t>
            </a:r>
            <a:endParaRPr lang="ja-JP" altLang="en-US" sz="900" dirty="0"/>
          </a:p>
        </p:txBody>
      </p:sp>
      <p:pic>
        <p:nvPicPr>
          <p:cNvPr id="6" name="図 5"/>
          <p:cNvPicPr>
            <a:picLocks noChangeAspect="1"/>
          </p:cNvPicPr>
          <p:nvPr/>
        </p:nvPicPr>
        <p:blipFill>
          <a:blip r:embed="rId2"/>
          <a:stretch>
            <a:fillRect/>
          </a:stretch>
        </p:blipFill>
        <p:spPr>
          <a:xfrm>
            <a:off x="132229" y="2095264"/>
            <a:ext cx="5009310" cy="4087565"/>
          </a:xfrm>
          <a:prstGeom prst="rect">
            <a:avLst/>
          </a:prstGeom>
        </p:spPr>
      </p:pic>
      <p:pic>
        <p:nvPicPr>
          <p:cNvPr id="7" name="図 6"/>
          <p:cNvPicPr>
            <a:picLocks noChangeAspect="1"/>
          </p:cNvPicPr>
          <p:nvPr/>
        </p:nvPicPr>
        <p:blipFill>
          <a:blip r:embed="rId3"/>
          <a:stretch>
            <a:fillRect/>
          </a:stretch>
        </p:blipFill>
        <p:spPr>
          <a:xfrm>
            <a:off x="5141540" y="2095264"/>
            <a:ext cx="4632232" cy="3942325"/>
          </a:xfrm>
          <a:prstGeom prst="rect">
            <a:avLst/>
          </a:prstGeom>
        </p:spPr>
      </p:pic>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こと（教育）</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2" name="右中かっこ 1"/>
          <p:cNvSpPr/>
          <p:nvPr/>
        </p:nvSpPr>
        <p:spPr>
          <a:xfrm>
            <a:off x="4750174" y="3745829"/>
            <a:ext cx="202826" cy="1311711"/>
          </a:xfrm>
          <a:prstGeom prst="rightBrace">
            <a:avLst/>
          </a:prstGeom>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4" name="正方形/長方形 13"/>
          <p:cNvSpPr/>
          <p:nvPr/>
        </p:nvSpPr>
        <p:spPr>
          <a:xfrm>
            <a:off x="3341459" y="4514190"/>
            <a:ext cx="1522306" cy="553998"/>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rPr>
              <a:t>中等教育を修了した</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若者は、</a:t>
            </a:r>
            <a:r>
              <a:rPr lang="en-US" altLang="ja-JP" sz="1000" b="1" dirty="0" smtClean="0">
                <a:latin typeface="Meiryo UI" panose="020B0604030504040204" pitchFamily="50" charset="-128"/>
                <a:ea typeface="Meiryo UI" panose="020B0604030504040204" pitchFamily="50" charset="-128"/>
              </a:rPr>
              <a:t>40</a:t>
            </a:r>
            <a:r>
              <a:rPr lang="ja-JP" altLang="en-US" sz="1000" b="1" dirty="0" smtClean="0">
                <a:latin typeface="Meiryo UI" panose="020B0604030504040204" pitchFamily="50" charset="-128"/>
                <a:ea typeface="Meiryo UI" panose="020B0604030504040204" pitchFamily="50" charset="-128"/>
              </a:rPr>
              <a:t>ヵ国において</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４人に１人未満</a:t>
            </a:r>
            <a:endParaRPr lang="ja-JP" altLang="en-US" sz="1000" b="1" dirty="0">
              <a:latin typeface="Meiryo UI" panose="020B0604030504040204" pitchFamily="50" charset="-128"/>
              <a:ea typeface="Meiryo UI" panose="020B0604030504040204" pitchFamily="50" charset="-128"/>
            </a:endParaRPr>
          </a:p>
        </p:txBody>
      </p:sp>
      <p:sp>
        <p:nvSpPr>
          <p:cNvPr id="16" name="右中かっこ 15"/>
          <p:cNvSpPr/>
          <p:nvPr/>
        </p:nvSpPr>
        <p:spPr>
          <a:xfrm>
            <a:off x="3128971" y="4514190"/>
            <a:ext cx="163468" cy="543350"/>
          </a:xfrm>
          <a:prstGeom prst="rightBrace">
            <a:avLst/>
          </a:prstGeom>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7" name="正方形/長方形 16"/>
          <p:cNvSpPr/>
          <p:nvPr/>
        </p:nvSpPr>
        <p:spPr>
          <a:xfrm>
            <a:off x="5027948" y="4139046"/>
            <a:ext cx="1522306" cy="553998"/>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rPr>
              <a:t>中等教育を修了した</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若者は、</a:t>
            </a:r>
            <a:r>
              <a:rPr lang="en-US" altLang="ja-JP" sz="1000" b="1" dirty="0" smtClean="0">
                <a:latin typeface="Meiryo UI" panose="020B0604030504040204" pitchFamily="50" charset="-128"/>
                <a:ea typeface="Meiryo UI" panose="020B0604030504040204" pitchFamily="50" charset="-128"/>
              </a:rPr>
              <a:t>60</a:t>
            </a:r>
            <a:r>
              <a:rPr lang="ja-JP" altLang="en-US" sz="1000" b="1" dirty="0" smtClean="0">
                <a:latin typeface="Meiryo UI" panose="020B0604030504040204" pitchFamily="50" charset="-128"/>
                <a:ea typeface="Meiryo UI" panose="020B0604030504040204" pitchFamily="50" charset="-128"/>
              </a:rPr>
              <a:t>ヵ国において</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２</a:t>
            </a:r>
            <a:r>
              <a:rPr lang="ja-JP" altLang="en-US" sz="1000" b="1" dirty="0" smtClean="0">
                <a:latin typeface="Meiryo UI" panose="020B0604030504040204" pitchFamily="50" charset="-128"/>
                <a:ea typeface="Meiryo UI" panose="020B0604030504040204" pitchFamily="50" charset="-128"/>
              </a:rPr>
              <a:t>人に１人未満</a:t>
            </a:r>
            <a:endParaRPr lang="ja-JP" altLang="en-US" sz="1000"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188</a:t>
            </a:r>
          </a:p>
        </p:txBody>
      </p:sp>
    </p:spTree>
    <p:extLst>
      <p:ext uri="{BB962C8B-B14F-4D97-AF65-F5344CB8AC3E}">
        <p14:creationId xmlns:p14="http://schemas.microsoft.com/office/powerpoint/2010/main" val="27056007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40578" y="1830797"/>
            <a:ext cx="7475220" cy="4442460"/>
          </a:xfrm>
          <a:prstGeom prst="rect">
            <a:avLst/>
          </a:prstGeom>
        </p:spPr>
      </p:pic>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50969"/>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都市部</a:t>
            </a:r>
            <a:r>
              <a:rPr kumimoji="1" lang="ja-JP" altLang="en-US" sz="1400" dirty="0">
                <a:latin typeface="UD デジタル 教科書体 NK-R" panose="02020400000000000000" pitchFamily="18" charset="-128"/>
                <a:ea typeface="UD デジタル 教科書体 NK-R" panose="02020400000000000000" pitchFamily="18" charset="-128"/>
              </a:rPr>
              <a:t>に住む人口は毎年</a:t>
            </a:r>
            <a:r>
              <a:rPr kumimoji="1" lang="en-US" altLang="ja-JP" sz="1400" dirty="0">
                <a:latin typeface="UD デジタル 教科書体 NK-R" panose="02020400000000000000" pitchFamily="18" charset="-128"/>
                <a:ea typeface="UD デジタル 教科書体 NK-R" panose="02020400000000000000" pitchFamily="18" charset="-128"/>
              </a:rPr>
              <a:t>6,500</a:t>
            </a:r>
            <a:r>
              <a:rPr kumimoji="1" lang="ja-JP" altLang="en-US" sz="1400" dirty="0">
                <a:latin typeface="UD デジタル 教科書体 NK-R" panose="02020400000000000000" pitchFamily="18" charset="-128"/>
                <a:ea typeface="UD デジタル 教科書体 NK-R" panose="02020400000000000000" pitchFamily="18" charset="-128"/>
              </a:rPr>
              <a:t>万人ずつ増加し続けおり、</a:t>
            </a:r>
            <a:r>
              <a:rPr kumimoji="1" lang="en-US" altLang="ja-JP" sz="1400" dirty="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年には世界人口</a:t>
            </a:r>
            <a:r>
              <a:rPr kumimoji="1" lang="en-US" altLang="ja-JP" sz="1400" dirty="0">
                <a:latin typeface="UD デジタル 教科書体 NK-R" panose="02020400000000000000" pitchFamily="18" charset="-128"/>
                <a:ea typeface="UD デジタル 教科書体 NK-R" panose="02020400000000000000" pitchFamily="18" charset="-128"/>
              </a:rPr>
              <a:t>83</a:t>
            </a:r>
            <a:r>
              <a:rPr kumimoji="1" lang="ja-JP" altLang="en-US" sz="1400" dirty="0">
                <a:latin typeface="UD デジタル 教科書体 NK-R" panose="02020400000000000000" pitchFamily="18" charset="-128"/>
                <a:ea typeface="UD デジタル 教科書体 NK-R" panose="02020400000000000000" pitchFamily="18" charset="-128"/>
              </a:rPr>
              <a:t>億人のうち、都市人口は約６割の</a:t>
            </a:r>
            <a:r>
              <a:rPr kumimoji="1" lang="en-US" altLang="ja-JP" sz="1400" dirty="0" smtClean="0">
                <a:latin typeface="UD デジタル 教科書体 NK-R" panose="02020400000000000000" pitchFamily="18" charset="-128"/>
                <a:ea typeface="UD デジタル 教科書体 NK-R" panose="02020400000000000000" pitchFamily="18" charset="-128"/>
              </a:rPr>
              <a:t>49</a:t>
            </a:r>
            <a:r>
              <a:rPr kumimoji="1" lang="ja-JP" altLang="en-US" sz="1400" dirty="0" smtClean="0">
                <a:latin typeface="UD デジタル 教科書体 NK-R" panose="02020400000000000000" pitchFamily="18" charset="-128"/>
                <a:ea typeface="UD デジタル 教科書体 NK-R" panose="02020400000000000000" pitchFamily="18" charset="-128"/>
              </a:rPr>
              <a:t>億人</a:t>
            </a:r>
            <a:r>
              <a:rPr kumimoji="1" lang="ja-JP" altLang="en-US" sz="1400" dirty="0">
                <a:latin typeface="UD デジタル 教科書体 NK-R" panose="02020400000000000000" pitchFamily="18" charset="-128"/>
                <a:ea typeface="UD デジタル 教科書体 NK-R" panose="02020400000000000000" pitchFamily="18" charset="-128"/>
              </a:rPr>
              <a:t>になるとみられている。（</a:t>
            </a:r>
            <a:r>
              <a:rPr kumimoji="1" lang="en-US" altLang="ja-JP" sz="1400" dirty="0">
                <a:latin typeface="UD デジタル 教科書体 NK-R" panose="02020400000000000000" pitchFamily="18" charset="-128"/>
                <a:ea typeface="UD デジタル 教科書体 NK-R" panose="02020400000000000000" pitchFamily="18" charset="-128"/>
              </a:rPr>
              <a:t>1950</a:t>
            </a:r>
            <a:r>
              <a:rPr kumimoji="1" lang="ja-JP" altLang="en-US" sz="1400" dirty="0">
                <a:latin typeface="UD デジタル 教科書体 NK-R" panose="02020400000000000000" pitchFamily="18" charset="-128"/>
                <a:ea typeface="UD デジタル 教科書体 NK-R" panose="02020400000000000000" pitchFamily="18" charset="-128"/>
              </a:rPr>
              <a:t>年の都市部人口は約３割。</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特</a:t>
            </a:r>
            <a:r>
              <a:rPr kumimoji="1" lang="ja-JP" altLang="en-US" sz="1400" dirty="0">
                <a:latin typeface="UD デジタル 教科書体 NK-R" panose="02020400000000000000" pitchFamily="18" charset="-128"/>
                <a:ea typeface="UD デジタル 教科書体 NK-R" panose="02020400000000000000" pitchFamily="18" charset="-128"/>
              </a:rPr>
              <a:t>に、アジアでの都市化率は</a:t>
            </a:r>
            <a:r>
              <a:rPr kumimoji="1" lang="en-US" altLang="ja-JP" sz="1400" dirty="0">
                <a:latin typeface="UD デジタル 教科書体 NK-R" panose="02020400000000000000" pitchFamily="18" charset="-128"/>
                <a:ea typeface="UD デジタル 教科書体 NK-R" panose="02020400000000000000" pitchFamily="18" charset="-128"/>
              </a:rPr>
              <a:t>47.0%</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2015</a:t>
            </a:r>
            <a:r>
              <a:rPr kumimoji="1" lang="ja-JP" altLang="en-US" sz="1400" dirty="0">
                <a:latin typeface="UD デジタル 教科書体 NK-R" panose="02020400000000000000" pitchFamily="18" charset="-128"/>
                <a:ea typeface="UD デジタル 教科書体 NK-R" panose="02020400000000000000" pitchFamily="18" charset="-128"/>
              </a:rPr>
              <a:t>年）から</a:t>
            </a:r>
            <a:r>
              <a:rPr kumimoji="1" lang="en-US" altLang="ja-JP" sz="1400" dirty="0">
                <a:latin typeface="UD デジタル 教科書体 NK-R" panose="02020400000000000000" pitchFamily="18" charset="-128"/>
                <a:ea typeface="UD デジタル 教科書体 NK-R" panose="02020400000000000000" pitchFamily="18" charset="-128"/>
              </a:rPr>
              <a:t>63.2%</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2050</a:t>
            </a:r>
            <a:r>
              <a:rPr kumimoji="1" lang="ja-JP" altLang="en-US" sz="1400" dirty="0">
                <a:latin typeface="UD デジタル 教科書体 NK-R" panose="02020400000000000000" pitchFamily="18" charset="-128"/>
                <a:ea typeface="UD デジタル 教科書体 NK-R" panose="02020400000000000000" pitchFamily="18" charset="-128"/>
              </a:rPr>
              <a:t>年）へ上昇。都市への人口流入が</a:t>
            </a:r>
            <a:r>
              <a:rPr kumimoji="1" lang="ja-JP" altLang="en-US" sz="1400" dirty="0" smtClean="0">
                <a:latin typeface="UD デジタル 教科書体 NK-R" panose="02020400000000000000" pitchFamily="18" charset="-128"/>
                <a:ea typeface="UD デジタル 教科書体 NK-R" panose="02020400000000000000" pitchFamily="18" charset="-128"/>
              </a:rPr>
              <a:t>続く見込みであり、急速</a:t>
            </a:r>
            <a:r>
              <a:rPr kumimoji="1" lang="ja-JP" altLang="en-US" sz="1400" dirty="0">
                <a:latin typeface="UD デジタル 教科書体 NK-R" panose="02020400000000000000" pitchFamily="18" charset="-128"/>
                <a:ea typeface="UD デジタル 教科書体 NK-R" panose="02020400000000000000" pitchFamily="18" charset="-128"/>
              </a:rPr>
              <a:t>な都市化に伴い発生する課題への対応が</a:t>
            </a:r>
            <a:r>
              <a:rPr kumimoji="1" lang="ja-JP" altLang="en-US" sz="1400" dirty="0" smtClean="0">
                <a:latin typeface="UD デジタル 教科書体 NK-R" panose="02020400000000000000" pitchFamily="18" charset="-128"/>
                <a:ea typeface="UD デジタル 教科書体 NK-R" panose="02020400000000000000" pitchFamily="18" charset="-128"/>
              </a:rPr>
              <a:t>必要となる。</a:t>
            </a:r>
            <a:endParaRPr kumimoji="1" lang="ja-JP" altLang="en-US"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 「都市開発」、「都市交通」、「廃棄物問題」、「水問題」、「災害」などが主要課題に</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p:cNvSpPr/>
          <p:nvPr/>
        </p:nvSpPr>
        <p:spPr>
          <a:xfrm>
            <a:off x="1347333" y="6301624"/>
            <a:ext cx="6550542"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出典：</a:t>
            </a:r>
            <a:r>
              <a:rPr lang="en-US" altLang="ja-JP" sz="900" dirty="0">
                <a:latin typeface="Meiryo UI" panose="020B0604030504040204" pitchFamily="50" charset="-128"/>
                <a:ea typeface="Meiryo UI" panose="020B0604030504040204" pitchFamily="50" charset="-128"/>
              </a:rPr>
              <a:t>Office of the Director of National Intelligence</a:t>
            </a:r>
          </a:p>
          <a:p>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National Intelligence Council Global Trends 2030: Alternative Worlds</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(December 12, 2012</a:t>
            </a:r>
            <a:r>
              <a:rPr lang="ja-JP" altLang="en-US" sz="900" dirty="0">
                <a:latin typeface="Meiryo UI" panose="020B0604030504040204" pitchFamily="50" charset="-128"/>
                <a:ea typeface="Meiryo UI" panose="020B0604030504040204" pitchFamily="50" charset="-128"/>
              </a:rPr>
              <a:t>）</a:t>
            </a:r>
            <a:endParaRPr lang="ja-JP" altLang="en-US" sz="900" dirty="0"/>
          </a:p>
        </p:txBody>
      </p:sp>
      <p:sp>
        <p:nvSpPr>
          <p:cNvPr id="10" name="線吹き出し 1 (枠付き) 9"/>
          <p:cNvSpPr/>
          <p:nvPr/>
        </p:nvSpPr>
        <p:spPr>
          <a:xfrm>
            <a:off x="6900909" y="3041594"/>
            <a:ext cx="974554" cy="307337"/>
          </a:xfrm>
          <a:prstGeom prst="borderCallout1">
            <a:avLst>
              <a:gd name="adj1" fmla="val 47954"/>
              <a:gd name="adj2" fmla="val -72"/>
              <a:gd name="adj3" fmla="val 161990"/>
              <a:gd name="adj4" fmla="val -380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rPr>
              <a:t>約</a:t>
            </a:r>
            <a:r>
              <a:rPr kumimoji="1" lang="en-US" altLang="ja-JP" sz="1200" b="1" dirty="0" smtClean="0">
                <a:solidFill>
                  <a:schemeClr val="tx1"/>
                </a:solidFill>
              </a:rPr>
              <a:t>49</a:t>
            </a:r>
            <a:r>
              <a:rPr kumimoji="1" lang="ja-JP" altLang="en-US" sz="1200" b="1" dirty="0" smtClean="0">
                <a:solidFill>
                  <a:schemeClr val="tx1"/>
                </a:solidFill>
              </a:rPr>
              <a:t>億人</a:t>
            </a:r>
            <a:endParaRPr kumimoji="1" lang="ja-JP" altLang="en-US" sz="1200" b="1" dirty="0">
              <a:solidFill>
                <a:schemeClr val="tx1"/>
              </a:solidFill>
            </a:endParaRPr>
          </a:p>
        </p:txBody>
      </p: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こと（都市化の進展）</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189</a:t>
            </a:r>
          </a:p>
        </p:txBody>
      </p:sp>
    </p:spTree>
    <p:extLst>
      <p:ext uri="{BB962C8B-B14F-4D97-AF65-F5344CB8AC3E}">
        <p14:creationId xmlns:p14="http://schemas.microsoft.com/office/powerpoint/2010/main" val="40107004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26809" y="1130969"/>
            <a:ext cx="9652381" cy="4403558"/>
          </a:xfrm>
          <a:prstGeom prst="rect">
            <a:avLst/>
          </a:prstGeom>
        </p:spPr>
      </p:pic>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６　今後の将来予測（２）世界</a:t>
            </a:r>
            <a:r>
              <a:rPr lang="ja-JP" altLang="en-US" sz="1800" dirty="0">
                <a:solidFill>
                  <a:schemeClr val="bg1"/>
                </a:solidFill>
                <a:latin typeface="Meiryo UI" panose="020B0604030504040204" pitchFamily="50" charset="-128"/>
                <a:ea typeface="Meiryo UI" panose="020B0604030504040204" pitchFamily="50" charset="-128"/>
              </a:rPr>
              <a:t>の人口</a:t>
            </a:r>
            <a:r>
              <a:rPr lang="ja-JP" altLang="en-US" sz="1800" dirty="0" smtClean="0">
                <a:solidFill>
                  <a:schemeClr val="bg1"/>
                </a:solidFill>
                <a:latin typeface="Meiryo UI" panose="020B0604030504040204" pitchFamily="50" charset="-128"/>
                <a:ea typeface="Meiryo UI" panose="020B0604030504040204" pitchFamily="50" charset="-128"/>
              </a:rPr>
              <a:t>予測等から</a:t>
            </a:r>
            <a:r>
              <a:rPr lang="ja-JP" altLang="en-US" sz="1800" dirty="0">
                <a:solidFill>
                  <a:schemeClr val="bg1"/>
                </a:solidFill>
                <a:latin typeface="Meiryo UI" panose="020B0604030504040204" pitchFamily="50" charset="-128"/>
                <a:ea typeface="Meiryo UI" panose="020B0604030504040204" pitchFamily="50" charset="-128"/>
              </a:rPr>
              <a:t>見える</a:t>
            </a:r>
            <a:r>
              <a:rPr lang="ja-JP" altLang="en-US" sz="1800" dirty="0" smtClean="0">
                <a:solidFill>
                  <a:schemeClr val="bg1"/>
                </a:solidFill>
                <a:latin typeface="Meiryo UI" panose="020B0604030504040204" pitchFamily="50" charset="-128"/>
                <a:ea typeface="Meiryo UI" panose="020B0604030504040204" pitchFamily="50" charset="-128"/>
              </a:rPr>
              <a:t>こと（都市化の進展）</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190</a:t>
            </a:r>
          </a:p>
        </p:txBody>
      </p:sp>
    </p:spTree>
    <p:extLst>
      <p:ext uri="{BB962C8B-B14F-4D97-AF65-F5344CB8AC3E}">
        <p14:creationId xmlns:p14="http://schemas.microsoft.com/office/powerpoint/2010/main" val="7423238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（３）世界の高齢化（高齢化の推移）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493041"/>
            <a:ext cx="9641542"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世界各国で高齢化が進展し、</a:t>
            </a:r>
            <a:r>
              <a:rPr kumimoji="1" lang="en-US" altLang="ja-JP" sz="1400" dirty="0">
                <a:latin typeface="UD デジタル 教科書体 NK-R" panose="02020400000000000000" pitchFamily="18" charset="-128"/>
                <a:ea typeface="UD デジタル 教科書体 NK-R" panose="02020400000000000000" pitchFamily="18" charset="-128"/>
              </a:rPr>
              <a:t>2019</a:t>
            </a:r>
            <a:r>
              <a:rPr kumimoji="1" lang="ja-JP" altLang="en-US" sz="1400" dirty="0">
                <a:latin typeface="UD デジタル 教科書体 NK-R" panose="02020400000000000000" pitchFamily="18" charset="-128"/>
                <a:ea typeface="UD デジタル 教科書体 NK-R" panose="02020400000000000000" pitchFamily="18" charset="-128"/>
              </a:rPr>
              <a:t>年現在、世界人口の</a:t>
            </a:r>
            <a:r>
              <a:rPr kumimoji="1" lang="en-US" altLang="ja-JP" sz="1400" dirty="0">
                <a:latin typeface="UD デジタル 教科書体 NK-R" panose="02020400000000000000" pitchFamily="18" charset="-128"/>
                <a:ea typeface="UD デジタル 教科書体 NK-R" panose="02020400000000000000" pitchFamily="18" charset="-128"/>
              </a:rPr>
              <a:t>11</a:t>
            </a:r>
            <a:r>
              <a:rPr kumimoji="1" lang="ja-JP" altLang="en-US" sz="1400" dirty="0">
                <a:latin typeface="UD デジタル 教科書体 NK-R" panose="02020400000000000000" pitchFamily="18" charset="-128"/>
                <a:ea typeface="UD デジタル 教科書体 NK-R" panose="02020400000000000000" pitchFamily="18" charset="-128"/>
              </a:rPr>
              <a:t>人に</a:t>
            </a:r>
            <a:r>
              <a:rPr kumimoji="1" lang="en-US" altLang="ja-JP" sz="1400" dirty="0">
                <a:latin typeface="UD デジタル 教科書体 NK-R" panose="02020400000000000000" pitchFamily="18" charset="-128"/>
                <a:ea typeface="UD デジタル 教科書体 NK-R" panose="02020400000000000000" pitchFamily="18" charset="-128"/>
              </a:rPr>
              <a:t>1</a:t>
            </a:r>
            <a:r>
              <a:rPr kumimoji="1" lang="ja-JP" altLang="en-US" sz="1400" dirty="0">
                <a:latin typeface="UD デジタル 教科書体 NK-R" panose="02020400000000000000" pitchFamily="18" charset="-128"/>
                <a:ea typeface="UD デジタル 教科書体 NK-R" panose="02020400000000000000" pitchFamily="18" charset="-128"/>
              </a:rPr>
              <a:t>人（</a:t>
            </a:r>
            <a:r>
              <a:rPr kumimoji="1" lang="en-US" altLang="ja-JP" sz="1400" dirty="0">
                <a:latin typeface="UD デジタル 教科書体 NK-R" panose="02020400000000000000" pitchFamily="18" charset="-128"/>
                <a:ea typeface="UD デジタル 教科書体 NK-R" panose="02020400000000000000" pitchFamily="18" charset="-128"/>
              </a:rPr>
              <a:t>9%</a:t>
            </a:r>
            <a:r>
              <a:rPr kumimoji="1" lang="ja-JP" altLang="en-US" sz="1400" dirty="0">
                <a:latin typeface="UD デジタル 教科書体 NK-R" panose="02020400000000000000" pitchFamily="18" charset="-128"/>
                <a:ea typeface="UD デジタル 教科書体 NK-R" panose="02020400000000000000" pitchFamily="18" charset="-128"/>
              </a:rPr>
              <a:t>）が</a:t>
            </a:r>
            <a:r>
              <a:rPr kumimoji="1" lang="en-US" altLang="ja-JP" sz="1400" dirty="0">
                <a:latin typeface="UD デジタル 教科書体 NK-R" panose="02020400000000000000" pitchFamily="18" charset="-128"/>
                <a:ea typeface="UD デジタル 教科書体 NK-R" panose="02020400000000000000" pitchFamily="18" charset="-128"/>
              </a:rPr>
              <a:t>65</a:t>
            </a:r>
            <a:r>
              <a:rPr kumimoji="1" lang="ja-JP" altLang="en-US" sz="1400" dirty="0">
                <a:latin typeface="UD デジタル 教科書体 NK-R" panose="02020400000000000000" pitchFamily="18" charset="-128"/>
                <a:ea typeface="UD デジタル 教科書体 NK-R" panose="02020400000000000000" pitchFamily="18" charset="-128"/>
              </a:rPr>
              <a:t>歳以上となっている、この割合は</a:t>
            </a:r>
            <a:r>
              <a:rPr kumimoji="1" lang="en-US" altLang="ja-JP" sz="1400" dirty="0">
                <a:latin typeface="UD デジタル 教科書体 NK-R" panose="02020400000000000000" pitchFamily="18" charset="-128"/>
                <a:ea typeface="UD デジタル 教科書体 NK-R" panose="02020400000000000000" pitchFamily="18" charset="-128"/>
              </a:rPr>
              <a:t>2050</a:t>
            </a:r>
            <a:r>
              <a:rPr kumimoji="1" lang="ja-JP" altLang="en-US" sz="1400" dirty="0">
                <a:latin typeface="UD デジタル 教科書体 NK-R" panose="02020400000000000000" pitchFamily="18" charset="-128"/>
                <a:ea typeface="UD デジタル 教科書体 NK-R" panose="02020400000000000000" pitchFamily="18" charset="-128"/>
              </a:rPr>
              <a:t>年までに</a:t>
            </a:r>
            <a:r>
              <a:rPr kumimoji="1" lang="en-US" altLang="ja-JP" sz="1400" dirty="0">
                <a:latin typeface="UD デジタル 教科書体 NK-R" panose="02020400000000000000" pitchFamily="18" charset="-128"/>
                <a:ea typeface="UD デジタル 教科書体 NK-R" panose="02020400000000000000" pitchFamily="18" charset="-128"/>
              </a:rPr>
              <a:t>6</a:t>
            </a:r>
            <a:r>
              <a:rPr kumimoji="1" lang="ja-JP" altLang="en-US" sz="1400" dirty="0">
                <a:latin typeface="UD デジタル 教科書体 NK-R" panose="02020400000000000000" pitchFamily="18" charset="-128"/>
                <a:ea typeface="UD デジタル 教科書体 NK-R" panose="02020400000000000000" pitchFamily="18" charset="-128"/>
              </a:rPr>
              <a:t>人に</a:t>
            </a:r>
            <a:r>
              <a:rPr kumimoji="1" lang="en-US" altLang="ja-JP" sz="1400" dirty="0">
                <a:latin typeface="UD デジタル 教科書体 NK-R" panose="02020400000000000000" pitchFamily="18" charset="-128"/>
                <a:ea typeface="UD デジタル 教科書体 NK-R" panose="02020400000000000000" pitchFamily="18" charset="-128"/>
              </a:rPr>
              <a:t>1</a:t>
            </a:r>
            <a:r>
              <a:rPr kumimoji="1" lang="ja-JP" altLang="en-US" sz="1400" dirty="0">
                <a:latin typeface="UD デジタル 教科書体 NK-R" panose="02020400000000000000" pitchFamily="18" charset="-128"/>
                <a:ea typeface="UD デジタル 教科書体 NK-R" panose="02020400000000000000" pitchFamily="18" charset="-128"/>
              </a:rPr>
              <a:t>人（</a:t>
            </a:r>
            <a:r>
              <a:rPr kumimoji="1" lang="en-US" altLang="ja-JP" sz="1400" dirty="0">
                <a:latin typeface="UD デジタル 教科書体 NK-R" panose="02020400000000000000" pitchFamily="18" charset="-128"/>
                <a:ea typeface="UD デジタル 教科書体 NK-R" panose="02020400000000000000" pitchFamily="18" charset="-128"/>
              </a:rPr>
              <a:t>16%</a:t>
            </a:r>
            <a:r>
              <a:rPr kumimoji="1" lang="ja-JP" altLang="en-US" sz="1400" dirty="0">
                <a:latin typeface="UD デジタル 教科書体 NK-R" panose="02020400000000000000" pitchFamily="18" charset="-128"/>
                <a:ea typeface="UD デジタル 教科書体 NK-R" panose="02020400000000000000" pitchFamily="18" charset="-128"/>
              </a:rPr>
              <a:t>）へと増える見込み</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なかでもアジアが特に高い高齢化率に達し、中国、韓国、シンガポール、タイでは３人に１人が高齢者となる見込み。</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ＳＤＧｓ（ゴール１３）「すべての人に健康と福祉を」にも大きな影響。</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836927" y="6617168"/>
            <a:ext cx="4953000" cy="246221"/>
          </a:xfrm>
          <a:prstGeom prst="rect">
            <a:avLst/>
          </a:prstGeom>
        </p:spPr>
        <p:txBody>
          <a:bodyPr>
            <a:spAutoFit/>
          </a:bodyPr>
          <a:lstStyle/>
          <a:p>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：内閣府「平成</a:t>
            </a:r>
            <a:r>
              <a:rPr kumimoji="1" lang="en-US" altLang="ja-JP" sz="1000" dirty="0" smtClean="0">
                <a:latin typeface="Meiryo UI" panose="020B0604030504040204" pitchFamily="50" charset="-128"/>
                <a:ea typeface="Meiryo UI" panose="020B0604030504040204" pitchFamily="50" charset="-128"/>
              </a:rPr>
              <a:t>30</a:t>
            </a:r>
            <a:r>
              <a:rPr kumimoji="1" lang="ja-JP" altLang="en-US" sz="1000" dirty="0" smtClean="0">
                <a:latin typeface="Meiryo UI" panose="020B0604030504040204" pitchFamily="50" charset="-128"/>
                <a:ea typeface="Meiryo UI" panose="020B0604030504040204" pitchFamily="50" charset="-128"/>
              </a:rPr>
              <a:t>年度高齢社会白書」</a:t>
            </a:r>
            <a:endParaRPr kumimoji="1" lang="ja-JP" altLang="en-US" sz="1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6820" y="1565108"/>
            <a:ext cx="7452360" cy="5052060"/>
          </a:xfrm>
          <a:prstGeom prst="rect">
            <a:avLst/>
          </a:prstGeom>
        </p:spPr>
      </p:pic>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191</a:t>
            </a:r>
          </a:p>
        </p:txBody>
      </p:sp>
    </p:spTree>
    <p:extLst>
      <p:ext uri="{BB962C8B-B14F-4D97-AF65-F5344CB8AC3E}">
        <p14:creationId xmlns:p14="http://schemas.microsoft.com/office/powerpoint/2010/main" val="16715544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15" name="正方形/長方形 14"/>
          <p:cNvSpPr/>
          <p:nvPr/>
        </p:nvSpPr>
        <p:spPr>
          <a:xfrm>
            <a:off x="475605" y="5732333"/>
            <a:ext cx="658244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出典：経済産業省「</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年国際博覧会のテーマ・基本理念、日本で</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年に開催する意義について」（平成</a:t>
            </a:r>
            <a:r>
              <a:rPr lang="en-US" altLang="ja-JP" sz="1000" dirty="0">
                <a:latin typeface="Meiryo UI" panose="020B0604030504040204" pitchFamily="50" charset="-128"/>
                <a:ea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rPr>
              <a:t>年）</a:t>
            </a:r>
            <a:endParaRPr lang="en-US" altLang="ja-JP" sz="1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0087" y="1904224"/>
            <a:ext cx="7406640" cy="3528060"/>
          </a:xfrm>
          <a:prstGeom prst="rect">
            <a:avLst/>
          </a:prstGeom>
        </p:spPr>
      </p:pic>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（３）世界の高齢化（認知症人口）</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32229" y="591566"/>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世界の認知症患者の数は</a:t>
            </a:r>
            <a:r>
              <a:rPr kumimoji="1" lang="en-US" altLang="ja-JP" sz="1400" dirty="0">
                <a:latin typeface="UD デジタル 教科書体 NK-R" panose="02020400000000000000" pitchFamily="18" charset="-128"/>
                <a:ea typeface="UD デジタル 教科書体 NK-R" panose="02020400000000000000" pitchFamily="18" charset="-128"/>
              </a:rPr>
              <a:t>2010</a:t>
            </a:r>
            <a:r>
              <a:rPr kumimoji="1" lang="ja-JP" altLang="en-US" sz="1400" dirty="0">
                <a:latin typeface="UD デジタル 教科書体 NK-R" panose="02020400000000000000" pitchFamily="18" charset="-128"/>
                <a:ea typeface="UD デジタル 教科書体 NK-R" panose="02020400000000000000" pitchFamily="18" charset="-128"/>
              </a:rPr>
              <a:t>年の</a:t>
            </a:r>
            <a:r>
              <a:rPr kumimoji="1" lang="en-US" altLang="ja-JP" sz="1400" dirty="0">
                <a:latin typeface="UD デジタル 教科書体 NK-R" panose="02020400000000000000" pitchFamily="18" charset="-128"/>
                <a:ea typeface="UD デジタル 教科書体 NK-R" panose="02020400000000000000" pitchFamily="18" charset="-128"/>
              </a:rPr>
              <a:t>3,560</a:t>
            </a:r>
            <a:r>
              <a:rPr kumimoji="1" lang="ja-JP" altLang="en-US" sz="1400" dirty="0">
                <a:latin typeface="UD デジタル 教科書体 NK-R" panose="02020400000000000000" pitchFamily="18" charset="-128"/>
                <a:ea typeface="UD デジタル 教科書体 NK-R" panose="02020400000000000000" pitchFamily="18" charset="-128"/>
              </a:rPr>
              <a:t>万人から</a:t>
            </a:r>
            <a:r>
              <a:rPr kumimoji="1" lang="en-US" altLang="ja-JP" sz="1400" dirty="0">
                <a:latin typeface="UD デジタル 教科書体 NK-R" panose="02020400000000000000" pitchFamily="18" charset="-128"/>
                <a:ea typeface="UD デジタル 教科書体 NK-R" panose="02020400000000000000" pitchFamily="18" charset="-128"/>
              </a:rPr>
              <a:t>2050</a:t>
            </a:r>
            <a:r>
              <a:rPr kumimoji="1" lang="ja-JP" altLang="en-US" sz="1400" dirty="0">
                <a:latin typeface="UD デジタル 教科書体 NK-R" panose="02020400000000000000" pitchFamily="18" charset="-128"/>
                <a:ea typeface="UD デジタル 教科書体 NK-R" panose="02020400000000000000" pitchFamily="18" charset="-128"/>
              </a:rPr>
              <a:t>年には</a:t>
            </a:r>
            <a:r>
              <a:rPr kumimoji="1" lang="en-US" altLang="ja-JP" sz="1400" dirty="0">
                <a:latin typeface="UD デジタル 教科書体 NK-R" panose="02020400000000000000" pitchFamily="18" charset="-128"/>
                <a:ea typeface="UD デジタル 教科書体 NK-R" panose="02020400000000000000" pitchFamily="18" charset="-128"/>
              </a:rPr>
              <a:t>1</a:t>
            </a:r>
            <a:r>
              <a:rPr kumimoji="1" lang="ja-JP" altLang="en-US" sz="1400" dirty="0">
                <a:latin typeface="UD デジタル 教科書体 NK-R" panose="02020400000000000000" pitchFamily="18" charset="-128"/>
                <a:ea typeface="UD デジタル 教科書体 NK-R" panose="02020400000000000000" pitchFamily="18" charset="-128"/>
              </a:rPr>
              <a:t>億</a:t>
            </a:r>
            <a:r>
              <a:rPr kumimoji="1" lang="en-US" altLang="ja-JP" sz="1400" dirty="0">
                <a:latin typeface="UD デジタル 教科書体 NK-R" panose="02020400000000000000" pitchFamily="18" charset="-128"/>
                <a:ea typeface="UD デジタル 教科書体 NK-R" panose="02020400000000000000" pitchFamily="18" charset="-128"/>
              </a:rPr>
              <a:t>1,540</a:t>
            </a:r>
            <a:r>
              <a:rPr kumimoji="1" lang="ja-JP" altLang="en-US" sz="1400" dirty="0">
                <a:latin typeface="UD デジタル 教科書体 NK-R" panose="02020400000000000000" pitchFamily="18" charset="-128"/>
                <a:ea typeface="UD デジタル 教科書体 NK-R" panose="02020400000000000000" pitchFamily="18" charset="-128"/>
              </a:rPr>
              <a:t>万人に達し、約</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倍となる。</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➢主に、低・中所得国で大きな増加となり、高齢化で平均寿命が延伸することにより、認知症を含めた慢性疾患の発症率が高くなると考えられている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192</a:t>
            </a:r>
          </a:p>
        </p:txBody>
      </p:sp>
    </p:spTree>
    <p:extLst>
      <p:ext uri="{BB962C8B-B14F-4D97-AF65-F5344CB8AC3E}">
        <p14:creationId xmlns:p14="http://schemas.microsoft.com/office/powerpoint/2010/main" val="5178614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graphicFrame>
        <p:nvGraphicFramePr>
          <p:cNvPr id="9" name="グラフ 8"/>
          <p:cNvGraphicFramePr>
            <a:graphicFrameLocks/>
          </p:cNvGraphicFramePr>
          <p:nvPr>
            <p:extLst/>
          </p:nvPr>
        </p:nvGraphicFramePr>
        <p:xfrm>
          <a:off x="268604" y="2221696"/>
          <a:ext cx="4417032" cy="3400023"/>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1"/>
          <p:cNvSpPr txBox="1"/>
          <p:nvPr/>
        </p:nvSpPr>
        <p:spPr>
          <a:xfrm>
            <a:off x="3227902" y="2862330"/>
            <a:ext cx="785611" cy="2060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eiryo UI" panose="020B0604030504040204" pitchFamily="50" charset="-128"/>
                <a:ea typeface="Meiryo UI" panose="020B0604030504040204" pitchFamily="50" charset="-128"/>
              </a:rPr>
              <a:t>2,160</a:t>
            </a:r>
            <a:r>
              <a:rPr lang="ja-JP" altLang="en-US" sz="800" dirty="0" smtClean="0">
                <a:latin typeface="Meiryo UI" panose="020B0604030504040204" pitchFamily="50" charset="-128"/>
                <a:ea typeface="Meiryo UI" panose="020B0604030504040204" pitchFamily="50" charset="-128"/>
              </a:rPr>
              <a:t>万人</a:t>
            </a:r>
            <a:endParaRPr lang="ja-JP" altLang="en-US" sz="800" dirty="0">
              <a:latin typeface="Meiryo UI" panose="020B0604030504040204" pitchFamily="50" charset="-128"/>
              <a:ea typeface="Meiryo UI" panose="020B0604030504040204" pitchFamily="50" charset="-128"/>
            </a:endParaRPr>
          </a:p>
        </p:txBody>
      </p:sp>
      <p:sp>
        <p:nvSpPr>
          <p:cNvPr id="2" name="右矢印 1"/>
          <p:cNvSpPr/>
          <p:nvPr/>
        </p:nvSpPr>
        <p:spPr>
          <a:xfrm rot="20288015">
            <a:off x="2001988" y="3163278"/>
            <a:ext cx="1107583" cy="2318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
          <p:cNvSpPr txBox="1"/>
          <p:nvPr/>
        </p:nvSpPr>
        <p:spPr>
          <a:xfrm>
            <a:off x="1651830" y="2862330"/>
            <a:ext cx="1049130" cy="2202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200" b="1" dirty="0" smtClean="0">
                <a:latin typeface="Meiryo UI" panose="020B0604030504040204" pitchFamily="50" charset="-128"/>
                <a:ea typeface="Meiryo UI" panose="020B0604030504040204" pitchFamily="50" charset="-128"/>
              </a:rPr>
              <a:t>1.5</a:t>
            </a:r>
            <a:r>
              <a:rPr lang="ja-JP" altLang="en-US" sz="1200" b="1" dirty="0" smtClean="0">
                <a:latin typeface="Meiryo UI" panose="020B0604030504040204" pitchFamily="50" charset="-128"/>
                <a:ea typeface="Meiryo UI" panose="020B0604030504040204" pitchFamily="50" charset="-128"/>
              </a:rPr>
              <a:t>倍に増加</a:t>
            </a:r>
            <a:endParaRPr lang="ja-JP" altLang="en-US" sz="12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998943" y="5674436"/>
            <a:ext cx="301457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IARC</a:t>
            </a:r>
            <a:r>
              <a:rPr lang="ja-JP" altLang="en-US" sz="1000" dirty="0" smtClean="0">
                <a:latin typeface="Meiryo UI" panose="020B0604030504040204" pitchFamily="50" charset="-128"/>
                <a:ea typeface="Meiryo UI" panose="020B0604030504040204" pitchFamily="50" charset="-128"/>
              </a:rPr>
              <a:t>「世界がん報告書」（</a:t>
            </a:r>
            <a:r>
              <a:rPr lang="en-US" altLang="ja-JP" sz="1000" dirty="0" smtClean="0">
                <a:latin typeface="Meiryo UI" panose="020B0604030504040204" pitchFamily="50" charset="-128"/>
                <a:ea typeface="Meiryo UI" panose="020B0604030504040204" pitchFamily="50" charset="-128"/>
              </a:rPr>
              <a:t>2014</a:t>
            </a:r>
            <a:r>
              <a:rPr lang="ja-JP" altLang="en-US" sz="1000" dirty="0" smtClean="0">
                <a:latin typeface="Meiryo UI" panose="020B0604030504040204" pitchFamily="50" charset="-128"/>
                <a:ea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8965" y="2027988"/>
            <a:ext cx="4770120" cy="3771900"/>
          </a:xfrm>
          <a:prstGeom prst="rect">
            <a:avLst/>
          </a:prstGeom>
        </p:spPr>
      </p:pic>
      <p:sp>
        <p:nvSpPr>
          <p:cNvPr id="13" name="テキスト ボックス 12"/>
          <p:cNvSpPr txBox="1"/>
          <p:nvPr/>
        </p:nvSpPr>
        <p:spPr>
          <a:xfrm>
            <a:off x="132229" y="591566"/>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95250" indent="-95250"/>
            <a:r>
              <a:rPr kumimoji="1" lang="ja-JP" altLang="en-US" sz="1400" dirty="0" smtClean="0">
                <a:latin typeface="UD デジタル 教科書体 NK-R" panose="02020400000000000000" pitchFamily="18" charset="-128"/>
                <a:ea typeface="UD デジタル 教科書体 NK-R" panose="02020400000000000000" pitchFamily="18" charset="-128"/>
              </a:rPr>
              <a:t>➢がん</a:t>
            </a:r>
            <a:r>
              <a:rPr kumimoji="1" lang="ja-JP" altLang="en-US" sz="1400" dirty="0">
                <a:latin typeface="UD デジタル 教科書体 NK-R" panose="02020400000000000000" pitchFamily="18" charset="-128"/>
                <a:ea typeface="UD デジタル 教科書体 NK-R" panose="02020400000000000000" pitchFamily="18" charset="-128"/>
              </a:rPr>
              <a:t>患者は</a:t>
            </a:r>
            <a:r>
              <a:rPr kumimoji="1" lang="en-US" altLang="ja-JP" sz="1400" dirty="0">
                <a:latin typeface="UD デジタル 教科書体 NK-R" panose="02020400000000000000" pitchFamily="18" charset="-128"/>
                <a:ea typeface="UD デジタル 教科書体 NK-R" panose="02020400000000000000" pitchFamily="18" charset="-128"/>
              </a:rPr>
              <a:t>2012</a:t>
            </a:r>
            <a:r>
              <a:rPr kumimoji="1" lang="ja-JP" altLang="en-US" sz="1400" dirty="0">
                <a:latin typeface="UD デジタル 教科書体 NK-R" panose="02020400000000000000" pitchFamily="18" charset="-128"/>
                <a:ea typeface="UD デジタル 教科書体 NK-R" panose="02020400000000000000" pitchFamily="18" charset="-128"/>
              </a:rPr>
              <a:t>年の</a:t>
            </a:r>
            <a:r>
              <a:rPr kumimoji="1" lang="en-US" altLang="ja-JP" sz="1400" dirty="0">
                <a:latin typeface="UD デジタル 教科書体 NK-R" panose="02020400000000000000" pitchFamily="18" charset="-128"/>
                <a:ea typeface="UD デジタル 教科書体 NK-R" panose="02020400000000000000" pitchFamily="18" charset="-128"/>
              </a:rPr>
              <a:t>1,400</a:t>
            </a:r>
            <a:r>
              <a:rPr kumimoji="1" lang="ja-JP" altLang="en-US" sz="1400" dirty="0">
                <a:latin typeface="UD デジタル 教科書体 NK-R" panose="02020400000000000000" pitchFamily="18" charset="-128"/>
                <a:ea typeface="UD デジタル 教科書体 NK-R" panose="02020400000000000000" pitchFamily="18" charset="-128"/>
              </a:rPr>
              <a:t>万人から</a:t>
            </a:r>
            <a:r>
              <a:rPr kumimoji="1" lang="en-US" altLang="ja-JP" sz="1400" dirty="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年には</a:t>
            </a:r>
            <a:r>
              <a:rPr kumimoji="1" lang="en-US" altLang="ja-JP" sz="1400" dirty="0">
                <a:latin typeface="UD デジタル 教科書体 NK-R" panose="02020400000000000000" pitchFamily="18" charset="-128"/>
                <a:ea typeface="UD デジタル 教科書体 NK-R" panose="02020400000000000000" pitchFamily="18" charset="-128"/>
              </a:rPr>
              <a:t>2,160</a:t>
            </a:r>
            <a:r>
              <a:rPr kumimoji="1" lang="ja-JP" altLang="en-US" sz="1400" dirty="0">
                <a:latin typeface="UD デジタル 教科書体 NK-R" panose="02020400000000000000" pitchFamily="18" charset="-128"/>
                <a:ea typeface="UD デジタル 教科書体 NK-R" panose="02020400000000000000" pitchFamily="18" charset="-128"/>
              </a:rPr>
              <a:t>万人へ、糖尿病患者は</a:t>
            </a:r>
            <a:r>
              <a:rPr kumimoji="1" lang="en-US" altLang="ja-JP" sz="1400" dirty="0">
                <a:latin typeface="UD デジタル 教科書体 NK-R" panose="02020400000000000000" pitchFamily="18" charset="-128"/>
                <a:ea typeface="UD デジタル 教科書体 NK-R" panose="02020400000000000000" pitchFamily="18" charset="-128"/>
              </a:rPr>
              <a:t>2010</a:t>
            </a:r>
            <a:r>
              <a:rPr kumimoji="1" lang="ja-JP" altLang="en-US" sz="1400" dirty="0">
                <a:latin typeface="UD デジタル 教科書体 NK-R" panose="02020400000000000000" pitchFamily="18" charset="-128"/>
                <a:ea typeface="UD デジタル 教科書体 NK-R" panose="02020400000000000000" pitchFamily="18" charset="-128"/>
              </a:rPr>
              <a:t>年の</a:t>
            </a:r>
            <a:r>
              <a:rPr kumimoji="1" lang="en-US" altLang="ja-JP" sz="1400" dirty="0">
                <a:latin typeface="UD デジタル 教科書体 NK-R" panose="02020400000000000000" pitchFamily="18" charset="-128"/>
                <a:ea typeface="UD デジタル 教科書体 NK-R" panose="02020400000000000000" pitchFamily="18" charset="-128"/>
              </a:rPr>
              <a:t>2</a:t>
            </a:r>
            <a:r>
              <a:rPr kumimoji="1" lang="ja-JP" altLang="en-US" sz="1400" dirty="0">
                <a:latin typeface="UD デジタル 教科書体 NK-R" panose="02020400000000000000" pitchFamily="18" charset="-128"/>
                <a:ea typeface="UD デジタル 教科書体 NK-R" panose="02020400000000000000" pitchFamily="18" charset="-128"/>
              </a:rPr>
              <a:t>億</a:t>
            </a:r>
            <a:r>
              <a:rPr kumimoji="1" lang="en-US" altLang="ja-JP" sz="1400" dirty="0">
                <a:latin typeface="UD デジタル 教科書体 NK-R" panose="02020400000000000000" pitchFamily="18" charset="-128"/>
                <a:ea typeface="UD デジタル 教科書体 NK-R" panose="02020400000000000000" pitchFamily="18" charset="-128"/>
              </a:rPr>
              <a:t>8,500</a:t>
            </a:r>
            <a:r>
              <a:rPr kumimoji="1" lang="ja-JP" altLang="en-US" sz="1400" dirty="0">
                <a:latin typeface="UD デジタル 教科書体 NK-R" panose="02020400000000000000" pitchFamily="18" charset="-128"/>
                <a:ea typeface="UD デジタル 教科書体 NK-R" panose="02020400000000000000" pitchFamily="18" charset="-128"/>
              </a:rPr>
              <a:t>万人から</a:t>
            </a:r>
            <a:r>
              <a:rPr kumimoji="1" lang="en-US" altLang="ja-JP" sz="1400" dirty="0">
                <a:latin typeface="UD デジタル 教科書体 NK-R" panose="02020400000000000000" pitchFamily="18" charset="-128"/>
                <a:ea typeface="UD デジタル 教科書体 NK-R" panose="02020400000000000000" pitchFamily="18" charset="-128"/>
              </a:rPr>
              <a:t>2035</a:t>
            </a:r>
            <a:r>
              <a:rPr kumimoji="1" lang="ja-JP" altLang="en-US" sz="1400" dirty="0">
                <a:latin typeface="UD デジタル 教科書体 NK-R" panose="02020400000000000000" pitchFamily="18" charset="-128"/>
                <a:ea typeface="UD デジタル 教科書体 NK-R" panose="02020400000000000000" pitchFamily="18" charset="-128"/>
              </a:rPr>
              <a:t>年の</a:t>
            </a:r>
            <a:r>
              <a:rPr kumimoji="1" lang="en-US" altLang="ja-JP" sz="1400" dirty="0">
                <a:latin typeface="UD デジタル 教科書体 NK-R" panose="02020400000000000000" pitchFamily="18" charset="-128"/>
                <a:ea typeface="UD デジタル 教科書体 NK-R" panose="02020400000000000000" pitchFamily="18" charset="-128"/>
              </a:rPr>
              <a:t>5</a:t>
            </a:r>
            <a:r>
              <a:rPr kumimoji="1" lang="ja-JP" altLang="en-US" sz="1400" dirty="0">
                <a:latin typeface="UD デジタル 教科書体 NK-R" panose="02020400000000000000" pitchFamily="18" charset="-128"/>
                <a:ea typeface="UD デジタル 教科書体 NK-R" panose="02020400000000000000" pitchFamily="18" charset="-128"/>
              </a:rPr>
              <a:t>億</a:t>
            </a:r>
            <a:r>
              <a:rPr kumimoji="1" lang="en-US" altLang="ja-JP" sz="1400" dirty="0">
                <a:latin typeface="UD デジタル 教科書体 NK-R" panose="02020400000000000000" pitchFamily="18" charset="-128"/>
                <a:ea typeface="UD デジタル 教科書体 NK-R" panose="02020400000000000000" pitchFamily="18" charset="-128"/>
              </a:rPr>
              <a:t>9,200</a:t>
            </a:r>
            <a:r>
              <a:rPr kumimoji="1" lang="ja-JP" altLang="en-US" sz="1400" dirty="0">
                <a:latin typeface="UD デジタル 教科書体 NK-R" panose="02020400000000000000" pitchFamily="18" charset="-128"/>
                <a:ea typeface="UD デジタル 教科書体 NK-R" panose="02020400000000000000" pitchFamily="18" charset="-128"/>
              </a:rPr>
              <a:t>万人に増加し、それぞれ患者数が概ね現在の約</a:t>
            </a:r>
            <a:r>
              <a:rPr kumimoji="1" lang="en-US" altLang="ja-JP" sz="1400" dirty="0">
                <a:latin typeface="UD デジタル 教科書体 NK-R" panose="02020400000000000000" pitchFamily="18" charset="-128"/>
                <a:ea typeface="UD デジタル 教科書体 NK-R" panose="02020400000000000000" pitchFamily="18" charset="-128"/>
              </a:rPr>
              <a:t>1.5</a:t>
            </a:r>
            <a:r>
              <a:rPr kumimoji="1" lang="ja-JP" altLang="en-US" sz="1400" dirty="0">
                <a:latin typeface="UD デジタル 教科書体 NK-R" panose="02020400000000000000" pitchFamily="18" charset="-128"/>
                <a:ea typeface="UD デジタル 教科書体 NK-R" panose="02020400000000000000" pitchFamily="18" charset="-128"/>
              </a:rPr>
              <a:t>倍となることが予測されている。</a:t>
            </a:r>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（３）世界の高齢化（糖尿病患者数等）</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193</a:t>
            </a:r>
          </a:p>
        </p:txBody>
      </p:sp>
    </p:spTree>
    <p:extLst>
      <p:ext uri="{BB962C8B-B14F-4D97-AF65-F5344CB8AC3E}">
        <p14:creationId xmlns:p14="http://schemas.microsoft.com/office/powerpoint/2010/main" val="17586524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02447" y="1796037"/>
            <a:ext cx="8901106" cy="3785652"/>
          </a:xfrm>
          <a:prstGeom prst="rect">
            <a:avLst/>
          </a:prstGeom>
          <a:noFill/>
          <a:ln w="28575" cmpd="dbl">
            <a:solidFill>
              <a:schemeClr val="tx1"/>
            </a:solidFill>
          </a:ln>
        </p:spPr>
        <p:txBody>
          <a:bodyPr wrap="square" rtlCol="0">
            <a:spAutoFit/>
          </a:bodyPr>
          <a:lstStyle/>
          <a:p>
            <a:pPr defTabSz="457189">
              <a:lnSpc>
                <a:spcPts val="1600"/>
              </a:lnSpc>
            </a:pPr>
            <a:endParaRPr kumimoji="1" lang="en-US" altLang="ja-JP" sz="1200" b="1" dirty="0" smtClean="0">
              <a:solidFill>
                <a:prstClr val="black"/>
              </a:solidFill>
              <a:latin typeface="Meiryo UI" panose="020B0604030504040204" pitchFamily="50" charset="-128"/>
              <a:ea typeface="Meiryo UI" panose="020B0604030504040204" pitchFamily="50" charset="-128"/>
            </a:endParaRPr>
          </a:p>
          <a:p>
            <a:pPr defTabSz="457189">
              <a:lnSpc>
                <a:spcPts val="1600"/>
              </a:lnSpc>
            </a:pPr>
            <a:r>
              <a:rPr kumimoji="1" lang="ja-JP" altLang="en-US" sz="1200" b="1" dirty="0" smtClean="0">
                <a:solidFill>
                  <a:prstClr val="black"/>
                </a:solidFill>
                <a:latin typeface="Meiryo UI" panose="020B0604030504040204" pitchFamily="50" charset="-128"/>
                <a:ea typeface="Meiryo UI" panose="020B0604030504040204" pitchFamily="50" charset="-128"/>
              </a:rPr>
              <a:t>■</a:t>
            </a:r>
            <a:r>
              <a:rPr kumimoji="1" lang="ja-JP" altLang="en-US" sz="1200" b="1" dirty="0">
                <a:solidFill>
                  <a:prstClr val="black"/>
                </a:solidFill>
                <a:latin typeface="Meiryo UI" panose="020B0604030504040204" pitchFamily="50" charset="-128"/>
                <a:ea typeface="Meiryo UI" panose="020B0604030504040204" pitchFamily="50" charset="-128"/>
              </a:rPr>
              <a:t>気候変動は、既に世界中の人々、生態系及び生計に影響を与えている。</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457189">
              <a:lnSpc>
                <a:spcPts val="1600"/>
              </a:lnSpc>
            </a:pPr>
            <a:r>
              <a:rPr kumimoji="1" lang="ja-JP" altLang="en-US" sz="1200" dirty="0">
                <a:solidFill>
                  <a:prstClr val="black"/>
                </a:solidFill>
                <a:latin typeface="Meiryo UI" panose="020B0604030504040204" pitchFamily="50" charset="-128"/>
                <a:ea typeface="Meiryo UI" panose="020B0604030504040204" pitchFamily="50" charset="-128"/>
              </a:rPr>
              <a:t>　　・工業化以降、人間活動は約</a:t>
            </a:r>
            <a:r>
              <a:rPr kumimoji="1" lang="en-US" altLang="ja-JP" sz="1200" dirty="0">
                <a:solidFill>
                  <a:prstClr val="black"/>
                </a:solidFill>
                <a:latin typeface="Meiryo UI" panose="020B0604030504040204" pitchFamily="50" charset="-128"/>
                <a:ea typeface="Meiryo UI" panose="020B0604030504040204" pitchFamily="50" charset="-128"/>
              </a:rPr>
              <a:t>10</a:t>
            </a:r>
            <a:r>
              <a:rPr kumimoji="1" lang="ja-JP" altLang="en-US" sz="1200" dirty="0">
                <a:solidFill>
                  <a:prstClr val="black"/>
                </a:solidFill>
                <a:latin typeface="Meiryo UI" panose="020B0604030504040204" pitchFamily="50" charset="-128"/>
                <a:ea typeface="Meiryo UI" panose="020B0604030504040204" pitchFamily="50" charset="-128"/>
              </a:rPr>
              <a:t>℃の地球温暖化をもたらしている。</a:t>
            </a:r>
            <a:endParaRPr kumimoji="1" lang="en-US" altLang="ja-JP" sz="1200" dirty="0">
              <a:solidFill>
                <a:prstClr val="black"/>
              </a:solidFill>
              <a:latin typeface="Meiryo UI" panose="020B0604030504040204" pitchFamily="50" charset="-128"/>
              <a:ea typeface="Meiryo UI" panose="020B0604030504040204" pitchFamily="50" charset="-128"/>
            </a:endParaRPr>
          </a:p>
          <a:p>
            <a:pPr defTabSz="457189">
              <a:lnSpc>
                <a:spcPts val="1600"/>
              </a:lnSpc>
            </a:pPr>
            <a:r>
              <a:rPr kumimoji="1" lang="ja-JP" altLang="en-US" sz="1200" dirty="0">
                <a:solidFill>
                  <a:prstClr val="black"/>
                </a:solidFill>
                <a:latin typeface="Meiryo UI" panose="020B0604030504040204" pitchFamily="50" charset="-128"/>
                <a:ea typeface="Meiryo UI" panose="020B0604030504040204" pitchFamily="50" charset="-128"/>
              </a:rPr>
              <a:t>　　・現在の進行速度は、地球温暖化は</a:t>
            </a:r>
            <a:r>
              <a:rPr kumimoji="1" lang="en-US" altLang="ja-JP" sz="1200" dirty="0">
                <a:solidFill>
                  <a:prstClr val="black"/>
                </a:solidFill>
                <a:latin typeface="Meiryo UI" panose="020B0604030504040204" pitchFamily="50" charset="-128"/>
                <a:ea typeface="Meiryo UI" panose="020B0604030504040204" pitchFamily="50" charset="-128"/>
              </a:rPr>
              <a:t>2030</a:t>
            </a:r>
            <a:r>
              <a:rPr kumimoji="1" lang="ja-JP" altLang="en-US" sz="1200" dirty="0">
                <a:solidFill>
                  <a:prstClr val="black"/>
                </a:solidFill>
                <a:latin typeface="Meiryo UI" panose="020B0604030504040204" pitchFamily="50" charset="-128"/>
                <a:ea typeface="Meiryo UI" panose="020B0604030504040204" pitchFamily="50" charset="-128"/>
              </a:rPr>
              <a:t>年</a:t>
            </a:r>
            <a:r>
              <a:rPr kumimoji="1" lang="en-US" altLang="ja-JP" sz="1200" dirty="0">
                <a:solidFill>
                  <a:prstClr val="black"/>
                </a:solidFill>
                <a:latin typeface="Meiryo UI" panose="020B0604030504040204" pitchFamily="50" charset="-128"/>
                <a:ea typeface="Meiryo UI" panose="020B0604030504040204" pitchFamily="50" charset="-128"/>
              </a:rPr>
              <a:t>〜2050</a:t>
            </a:r>
            <a:r>
              <a:rPr kumimoji="1" lang="ja-JP" altLang="en-US" sz="1200" dirty="0">
                <a:solidFill>
                  <a:prstClr val="black"/>
                </a:solidFill>
                <a:latin typeface="Meiryo UI" panose="020B0604030504040204" pitchFamily="50" charset="-128"/>
                <a:ea typeface="Meiryo UI" panose="020B0604030504040204" pitchFamily="50" charset="-128"/>
              </a:rPr>
              <a:t>年に</a:t>
            </a:r>
            <a:r>
              <a:rPr kumimoji="1" lang="en-US" altLang="ja-JP" sz="1200" dirty="0">
                <a:solidFill>
                  <a:prstClr val="black"/>
                </a:solidFill>
                <a:latin typeface="Meiryo UI" panose="020B0604030504040204" pitchFamily="50" charset="-128"/>
                <a:ea typeface="Meiryo UI" panose="020B0604030504040204" pitchFamily="50" charset="-128"/>
              </a:rPr>
              <a:t>1.5</a:t>
            </a:r>
            <a:r>
              <a:rPr kumimoji="1" lang="ja-JP" altLang="en-US" sz="1200" dirty="0">
                <a:solidFill>
                  <a:prstClr val="black"/>
                </a:solidFill>
                <a:latin typeface="Meiryo UI" panose="020B0604030504040204" pitchFamily="50" charset="-128"/>
                <a:ea typeface="Meiryo UI" panose="020B0604030504040204" pitchFamily="50" charset="-128"/>
              </a:rPr>
              <a:t>℃に達する。</a:t>
            </a:r>
            <a:endParaRPr kumimoji="1" lang="en-US" altLang="ja-JP" sz="1200" dirty="0">
              <a:solidFill>
                <a:prstClr val="black"/>
              </a:solidFill>
              <a:latin typeface="Meiryo UI" panose="020B0604030504040204" pitchFamily="50" charset="-128"/>
              <a:ea typeface="Meiryo UI" panose="020B0604030504040204" pitchFamily="50" charset="-128"/>
            </a:endParaRPr>
          </a:p>
          <a:p>
            <a:pPr defTabSz="457189">
              <a:lnSpc>
                <a:spcPts val="1600"/>
              </a:lnSpc>
            </a:pPr>
            <a:endParaRPr kumimoji="1" lang="en-US" altLang="ja-JP" sz="1200" dirty="0">
              <a:solidFill>
                <a:prstClr val="black"/>
              </a:solidFill>
              <a:latin typeface="Meiryo UI" panose="020B0604030504040204" pitchFamily="50" charset="-128"/>
              <a:ea typeface="Meiryo UI" panose="020B0604030504040204" pitchFamily="50" charset="-128"/>
            </a:endParaRPr>
          </a:p>
          <a:p>
            <a:pPr marL="174625" indent="-174625" defTabSz="457189">
              <a:lnSpc>
                <a:spcPts val="1600"/>
              </a:lnSpc>
            </a:pPr>
            <a:r>
              <a:rPr kumimoji="1" lang="ja-JP" altLang="en-US" sz="1200" b="1" dirty="0">
                <a:solidFill>
                  <a:prstClr val="black"/>
                </a:solidFill>
                <a:latin typeface="Meiryo UI" panose="020B0604030504040204" pitchFamily="50" charset="-128"/>
                <a:ea typeface="Meiryo UI" panose="020B0604030504040204" pitchFamily="50" charset="-128"/>
              </a:rPr>
              <a:t>■地球温暖化を</a:t>
            </a:r>
            <a:r>
              <a:rPr kumimoji="1" lang="en-US" altLang="ja-JP" sz="1200" b="1" dirty="0">
                <a:solidFill>
                  <a:prstClr val="black"/>
                </a:solidFill>
                <a:latin typeface="Meiryo UI" panose="020B0604030504040204" pitchFamily="50" charset="-128"/>
                <a:ea typeface="Meiryo UI" panose="020B0604030504040204" pitchFamily="50" charset="-128"/>
              </a:rPr>
              <a:t>1.5</a:t>
            </a:r>
            <a:r>
              <a:rPr kumimoji="1" lang="ja-JP" altLang="en-US" sz="1200" b="1" dirty="0">
                <a:solidFill>
                  <a:prstClr val="black"/>
                </a:solidFill>
                <a:latin typeface="Meiryo UI" panose="020B0604030504040204" pitchFamily="50" charset="-128"/>
                <a:ea typeface="Meiryo UI" panose="020B0604030504040204" pitchFamily="50" charset="-128"/>
              </a:rPr>
              <a:t>℃に抑制することは不可能ではない。</a:t>
            </a:r>
            <a:r>
              <a:rPr kumimoji="1" lang="en-US" altLang="ja-JP" sz="1200" b="1" dirty="0">
                <a:solidFill>
                  <a:prstClr val="black"/>
                </a:solidFill>
                <a:latin typeface="Meiryo UI" panose="020B0604030504040204" pitchFamily="50" charset="-128"/>
                <a:ea typeface="Meiryo UI" panose="020B0604030504040204" pitchFamily="50" charset="-128"/>
              </a:rPr>
              <a:t>※</a:t>
            </a:r>
            <a:r>
              <a:rPr kumimoji="1" lang="ja-JP" altLang="en-US" sz="1200" b="1" dirty="0">
                <a:solidFill>
                  <a:prstClr val="black"/>
                </a:solidFill>
                <a:latin typeface="Meiryo UI" panose="020B0604030504040204" pitchFamily="50" charset="-128"/>
                <a:ea typeface="Meiryo UI" panose="020B0604030504040204" pitchFamily="50" charset="-128"/>
              </a:rPr>
              <a:t>１　　しかし、社会のあらゆる側面において前例のない移行が必要である。</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marL="268288" indent="-268288" defTabSz="457189">
              <a:lnSpc>
                <a:spcPts val="1600"/>
              </a:lnSpc>
            </a:pPr>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en-US" altLang="ja-JP" sz="1200" dirty="0">
                <a:solidFill>
                  <a:prstClr val="black"/>
                </a:solidFill>
                <a:latin typeface="Meiryo UI" panose="020B0604030504040204" pitchFamily="50" charset="-128"/>
                <a:ea typeface="Meiryo UI" panose="020B0604030504040204" pitchFamily="50" charset="-128"/>
              </a:rPr>
              <a:t>CO2</a:t>
            </a:r>
            <a:r>
              <a:rPr kumimoji="1" lang="ja-JP" altLang="en-US" sz="1200" dirty="0">
                <a:solidFill>
                  <a:prstClr val="black"/>
                </a:solidFill>
                <a:latin typeface="Meiryo UI" panose="020B0604030504040204" pitchFamily="50" charset="-128"/>
                <a:ea typeface="Meiryo UI" panose="020B0604030504040204" pitchFamily="50" charset="-128"/>
              </a:rPr>
              <a:t>排出量が</a:t>
            </a:r>
            <a:r>
              <a:rPr kumimoji="1" lang="en-US" altLang="ja-JP" sz="1200" dirty="0">
                <a:solidFill>
                  <a:prstClr val="black"/>
                </a:solidFill>
                <a:latin typeface="Meiryo UI" panose="020B0604030504040204" pitchFamily="50" charset="-128"/>
                <a:ea typeface="Meiryo UI" panose="020B0604030504040204" pitchFamily="50" charset="-128"/>
              </a:rPr>
              <a:t>2030</a:t>
            </a:r>
            <a:r>
              <a:rPr kumimoji="1" lang="ja-JP" altLang="en-US" sz="1200" dirty="0">
                <a:solidFill>
                  <a:prstClr val="black"/>
                </a:solidFill>
                <a:latin typeface="Meiryo UI" panose="020B0604030504040204" pitchFamily="50" charset="-128"/>
                <a:ea typeface="Meiryo UI" panose="020B0604030504040204" pitchFamily="50" charset="-128"/>
              </a:rPr>
              <a:t>年までに</a:t>
            </a:r>
            <a:r>
              <a:rPr kumimoji="1" lang="en-US" altLang="ja-JP" sz="1200" dirty="0">
                <a:solidFill>
                  <a:prstClr val="black"/>
                </a:solidFill>
                <a:latin typeface="Meiryo UI" panose="020B0604030504040204" pitchFamily="50" charset="-128"/>
                <a:ea typeface="Meiryo UI" panose="020B0604030504040204" pitchFamily="50" charset="-128"/>
              </a:rPr>
              <a:t>45%</a:t>
            </a:r>
            <a:r>
              <a:rPr kumimoji="1" lang="ja-JP" altLang="en-US" sz="1200" dirty="0" err="1">
                <a:solidFill>
                  <a:prstClr val="black"/>
                </a:solidFill>
                <a:latin typeface="Meiryo UI" panose="020B0604030504040204" pitchFamily="50" charset="-128"/>
                <a:ea typeface="Meiryo UI" panose="020B0604030504040204" pitchFamily="50" charset="-128"/>
              </a:rPr>
              <a:t>まで削</a:t>
            </a:r>
            <a:r>
              <a:rPr kumimoji="1" lang="ja-JP" altLang="en-US" sz="1200" dirty="0">
                <a:solidFill>
                  <a:prstClr val="black"/>
                </a:solidFill>
                <a:latin typeface="Meiryo UI" panose="020B0604030504040204" pitchFamily="50" charset="-128"/>
                <a:ea typeface="Meiryo UI" panose="020B0604030504040204" pitchFamily="50" charset="-128"/>
              </a:rPr>
              <a:t>減され、</a:t>
            </a:r>
            <a:r>
              <a:rPr kumimoji="1" lang="en-US" altLang="ja-JP" sz="1200" dirty="0">
                <a:solidFill>
                  <a:prstClr val="black"/>
                </a:solidFill>
                <a:latin typeface="Meiryo UI" panose="020B0604030504040204" pitchFamily="50" charset="-128"/>
                <a:ea typeface="Meiryo UI" panose="020B0604030504040204" pitchFamily="50" charset="-128"/>
              </a:rPr>
              <a:t>2050</a:t>
            </a:r>
            <a:r>
              <a:rPr kumimoji="1" lang="ja-JP" altLang="en-US" sz="1200" dirty="0">
                <a:solidFill>
                  <a:prstClr val="black"/>
                </a:solidFill>
                <a:latin typeface="Meiryo UI" panose="020B0604030504040204" pitchFamily="50" charset="-128"/>
                <a:ea typeface="Meiryo UI" panose="020B0604030504040204" pitchFamily="50" charset="-128"/>
              </a:rPr>
              <a:t>年頃には正味ゼロに達する必要がある。メタンなどの</a:t>
            </a:r>
            <a:r>
              <a:rPr kumimoji="1" lang="en-US" altLang="ja-JP" sz="1200" dirty="0">
                <a:solidFill>
                  <a:prstClr val="black"/>
                </a:solidFill>
                <a:latin typeface="Meiryo UI" panose="020B0604030504040204" pitchFamily="50" charset="-128"/>
                <a:ea typeface="Meiryo UI" panose="020B0604030504040204" pitchFamily="50" charset="-128"/>
              </a:rPr>
              <a:t>CO2</a:t>
            </a:r>
            <a:r>
              <a:rPr kumimoji="1" lang="ja-JP" altLang="en-US" sz="1200" dirty="0">
                <a:solidFill>
                  <a:prstClr val="black"/>
                </a:solidFill>
                <a:latin typeface="Meiryo UI" panose="020B0604030504040204" pitchFamily="50" charset="-128"/>
                <a:ea typeface="Meiryo UI" panose="020B0604030504040204" pitchFamily="50" charset="-128"/>
              </a:rPr>
              <a:t>以外の排出量も大幅に削減される必要がある。</a:t>
            </a:r>
            <a:endParaRPr kumimoji="1" lang="en-US" altLang="ja-JP" sz="1200" dirty="0">
              <a:solidFill>
                <a:prstClr val="black"/>
              </a:solidFill>
              <a:latin typeface="Meiryo UI" panose="020B0604030504040204" pitchFamily="50" charset="-128"/>
              <a:ea typeface="Meiryo UI" panose="020B0604030504040204" pitchFamily="50" charset="-128"/>
            </a:endParaRPr>
          </a:p>
          <a:p>
            <a:pPr defTabSz="457189">
              <a:lnSpc>
                <a:spcPts val="1600"/>
              </a:lnSpc>
            </a:pPr>
            <a:endParaRPr kumimoji="1" lang="en-US" altLang="ja-JP" sz="1200" dirty="0">
              <a:solidFill>
                <a:prstClr val="black"/>
              </a:solidFill>
              <a:latin typeface="Meiryo UI" panose="020B0604030504040204" pitchFamily="50" charset="-128"/>
              <a:ea typeface="Meiryo UI" panose="020B0604030504040204" pitchFamily="50" charset="-128"/>
            </a:endParaRPr>
          </a:p>
          <a:p>
            <a:pPr defTabSz="457189">
              <a:lnSpc>
                <a:spcPts val="1600"/>
              </a:lnSpc>
            </a:pPr>
            <a:r>
              <a:rPr kumimoji="1" lang="ja-JP" altLang="en-US" sz="1200" b="1" dirty="0">
                <a:solidFill>
                  <a:prstClr val="black"/>
                </a:solidFill>
                <a:latin typeface="Meiryo UI" panose="020B0604030504040204" pitchFamily="50" charset="-128"/>
                <a:ea typeface="Meiryo UI" panose="020B0604030504040204" pitchFamily="50" charset="-128"/>
              </a:rPr>
              <a:t>■地球温暖化を２℃、またはそれ以上ではなく</a:t>
            </a:r>
            <a:r>
              <a:rPr kumimoji="1" lang="en-US" altLang="ja-JP" sz="1200" b="1" dirty="0">
                <a:solidFill>
                  <a:prstClr val="black"/>
                </a:solidFill>
                <a:latin typeface="Meiryo UI" panose="020B0604030504040204" pitchFamily="50" charset="-128"/>
                <a:ea typeface="Meiryo UI" panose="020B0604030504040204" pitchFamily="50" charset="-128"/>
              </a:rPr>
              <a:t>1.5</a:t>
            </a:r>
            <a:r>
              <a:rPr kumimoji="1" lang="ja-JP" altLang="en-US" sz="1200" b="1" dirty="0">
                <a:solidFill>
                  <a:prstClr val="black"/>
                </a:solidFill>
                <a:latin typeface="Meiryo UI" panose="020B0604030504040204" pitchFamily="50" charset="-128"/>
                <a:ea typeface="Meiryo UI" panose="020B0604030504040204" pitchFamily="50" charset="-128"/>
              </a:rPr>
              <a:t>℃に抑制することには、明らかな便益がある。</a:t>
            </a:r>
            <a:r>
              <a:rPr kumimoji="1" lang="en-US" altLang="ja-JP" sz="1200" b="1" dirty="0">
                <a:solidFill>
                  <a:prstClr val="black"/>
                </a:solidFill>
                <a:latin typeface="Meiryo UI" panose="020B0604030504040204" pitchFamily="50" charset="-128"/>
                <a:ea typeface="Meiryo UI" panose="020B0604030504040204" pitchFamily="50" charset="-128"/>
              </a:rPr>
              <a:t>※</a:t>
            </a:r>
            <a:r>
              <a:rPr kumimoji="1" lang="ja-JP" altLang="en-US" sz="1200" b="1" dirty="0">
                <a:solidFill>
                  <a:prstClr val="black"/>
                </a:solidFill>
                <a:latin typeface="Meiryo UI" panose="020B0604030504040204" pitchFamily="50" charset="-128"/>
                <a:ea typeface="Meiryo UI" panose="020B0604030504040204" pitchFamily="50" charset="-128"/>
              </a:rPr>
              <a:t>２</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457189">
              <a:lnSpc>
                <a:spcPts val="1600"/>
              </a:lnSpc>
            </a:pPr>
            <a:endParaRPr kumimoji="1" lang="en-US" altLang="ja-JP" sz="1200" dirty="0">
              <a:solidFill>
                <a:prstClr val="black"/>
              </a:solidFill>
              <a:latin typeface="Meiryo UI" panose="020B0604030504040204" pitchFamily="50" charset="-128"/>
              <a:ea typeface="Meiryo UI" panose="020B0604030504040204" pitchFamily="50" charset="-128"/>
            </a:endParaRPr>
          </a:p>
          <a:p>
            <a:pPr marL="174625" indent="-174625" defTabSz="457189">
              <a:lnSpc>
                <a:spcPts val="1600"/>
              </a:lnSpc>
            </a:pPr>
            <a:r>
              <a:rPr kumimoji="1" lang="ja-JP" altLang="en-US" sz="1200" b="1" dirty="0">
                <a:solidFill>
                  <a:prstClr val="black"/>
                </a:solidFill>
                <a:latin typeface="Meiryo UI" panose="020B0604030504040204" pitchFamily="50" charset="-128"/>
                <a:ea typeface="Meiryo UI" panose="020B0604030504040204" pitchFamily="50" charset="-128"/>
              </a:rPr>
              <a:t>■地球温暖化を</a:t>
            </a:r>
            <a:r>
              <a:rPr kumimoji="1" lang="en-US" altLang="ja-JP" sz="1200" b="1" dirty="0">
                <a:solidFill>
                  <a:prstClr val="black"/>
                </a:solidFill>
                <a:latin typeface="Meiryo UI" panose="020B0604030504040204" pitchFamily="50" charset="-128"/>
                <a:ea typeface="Meiryo UI" panose="020B0604030504040204" pitchFamily="50" charset="-128"/>
              </a:rPr>
              <a:t>1.5</a:t>
            </a:r>
            <a:r>
              <a:rPr kumimoji="1" lang="ja-JP" altLang="en-US" sz="1200" b="1" dirty="0">
                <a:solidFill>
                  <a:prstClr val="black"/>
                </a:solidFill>
                <a:latin typeface="Meiryo UI" panose="020B0604030504040204" pitchFamily="50" charset="-128"/>
                <a:ea typeface="Meiryo UI" panose="020B0604030504040204" pitchFamily="50" charset="-128"/>
              </a:rPr>
              <a:t>℃に抑制することは、持続可能な開発の達成や貧困の撲滅等、気候変動以外の世界的な目標とともに達成しうる。</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457189">
              <a:lnSpc>
                <a:spcPts val="1600"/>
              </a:lnSpc>
            </a:pPr>
            <a:endParaRPr kumimoji="1" lang="en-US" altLang="ja-JP" sz="1200" dirty="0">
              <a:solidFill>
                <a:prstClr val="black"/>
              </a:solidFill>
              <a:latin typeface="Meiryo UI" panose="020B0604030504040204" pitchFamily="50" charset="-128"/>
              <a:ea typeface="Meiryo UI" panose="020B0604030504040204" pitchFamily="50" charset="-128"/>
            </a:endParaRPr>
          </a:p>
          <a:p>
            <a:pPr defTabSz="457189">
              <a:lnSpc>
                <a:spcPts val="1600"/>
              </a:lnSpc>
            </a:pPr>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en-US" altLang="ja-JP" sz="1200" dirty="0">
                <a:solidFill>
                  <a:prstClr val="black"/>
                </a:solidFill>
                <a:latin typeface="Meiryo UI" panose="020B0604030504040204" pitchFamily="50" charset="-128"/>
                <a:ea typeface="Meiryo UI" panose="020B0604030504040204" pitchFamily="50" charset="-128"/>
              </a:rPr>
              <a:t>※1</a:t>
            </a:r>
            <a:r>
              <a:rPr kumimoji="1" lang="ja-JP" altLang="en-US" sz="1200" dirty="0">
                <a:solidFill>
                  <a:prstClr val="black"/>
                </a:solidFill>
                <a:latin typeface="Meiryo UI" panose="020B0604030504040204" pitchFamily="50" charset="-128"/>
                <a:ea typeface="Meiryo UI" panose="020B0604030504040204" pitchFamily="50" charset="-128"/>
              </a:rPr>
              <a:t>　ただし、その実現可能性について「単純な回答はない」ともされている。</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444500" indent="-444500" defTabSz="457189">
              <a:lnSpc>
                <a:spcPts val="1600"/>
              </a:lnSpc>
            </a:pPr>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en-US" altLang="ja-JP" sz="1200" dirty="0">
                <a:solidFill>
                  <a:prstClr val="black"/>
                </a:solidFill>
                <a:latin typeface="Meiryo UI" panose="020B0604030504040204" pitchFamily="50" charset="-128"/>
                <a:ea typeface="Meiryo UI" panose="020B0604030504040204" pitchFamily="50" charset="-128"/>
              </a:rPr>
              <a:t>※2</a:t>
            </a:r>
            <a:r>
              <a:rPr kumimoji="1" lang="ja-JP" altLang="en-US" sz="1200" dirty="0">
                <a:solidFill>
                  <a:prstClr val="black"/>
                </a:solidFill>
                <a:latin typeface="Meiryo UI" panose="020B0604030504040204" pitchFamily="50" charset="-128"/>
                <a:ea typeface="Meiryo UI" panose="020B0604030504040204" pitchFamily="50" charset="-128"/>
              </a:rPr>
              <a:t>　例えば、地球温暖化を</a:t>
            </a:r>
            <a:r>
              <a:rPr kumimoji="1" lang="en-US" altLang="ja-JP" sz="1200" dirty="0">
                <a:solidFill>
                  <a:prstClr val="black"/>
                </a:solidFill>
                <a:latin typeface="Meiryo UI" panose="020B0604030504040204" pitchFamily="50" charset="-128"/>
                <a:ea typeface="Meiryo UI" panose="020B0604030504040204" pitchFamily="50" charset="-128"/>
              </a:rPr>
              <a:t>1.5</a:t>
            </a:r>
            <a:r>
              <a:rPr kumimoji="1" lang="ja-JP" altLang="en-US" sz="1200" dirty="0">
                <a:solidFill>
                  <a:prstClr val="black"/>
                </a:solidFill>
                <a:latin typeface="Meiryo UI" panose="020B0604030504040204" pitchFamily="50" charset="-128"/>
                <a:ea typeface="Meiryo UI" panose="020B0604030504040204" pitchFamily="50" charset="-128"/>
              </a:rPr>
              <a:t>℃に抑制する過程もたらせている大気質の改善は、人々の健康面に直接的及び即時的に便益を与えることが示されている。ただし、地球温暖化を</a:t>
            </a:r>
            <a:r>
              <a:rPr kumimoji="1" lang="en-US" altLang="ja-JP" sz="1200" dirty="0">
                <a:solidFill>
                  <a:prstClr val="black"/>
                </a:solidFill>
                <a:latin typeface="Meiryo UI" panose="020B0604030504040204" pitchFamily="50" charset="-128"/>
                <a:ea typeface="Meiryo UI" panose="020B0604030504040204" pitchFamily="50" charset="-128"/>
              </a:rPr>
              <a:t>1.5</a:t>
            </a:r>
            <a:r>
              <a:rPr kumimoji="1" lang="ja-JP" altLang="en-US" sz="1200" dirty="0">
                <a:solidFill>
                  <a:prstClr val="black"/>
                </a:solidFill>
                <a:latin typeface="Meiryo UI" panose="020B0604030504040204" pitchFamily="50" charset="-128"/>
                <a:ea typeface="Meiryo UI" panose="020B0604030504040204" pitchFamily="50" charset="-128"/>
              </a:rPr>
              <a:t>℃に抑制するために必要な総緩和費用に関する文献は限定的であり、</a:t>
            </a:r>
            <a:r>
              <a:rPr kumimoji="1" lang="en-US" altLang="ja-JP" sz="1200" dirty="0">
                <a:solidFill>
                  <a:prstClr val="black"/>
                </a:solidFill>
                <a:latin typeface="Meiryo UI" panose="020B0604030504040204" pitchFamily="50" charset="-128"/>
                <a:ea typeface="Meiryo UI" panose="020B0604030504040204" pitchFamily="50" charset="-128"/>
              </a:rPr>
              <a:t>1.5℃</a:t>
            </a:r>
            <a:r>
              <a:rPr kumimoji="1" lang="ja-JP" altLang="en-US" sz="1200" dirty="0">
                <a:solidFill>
                  <a:prstClr val="black"/>
                </a:solidFill>
                <a:latin typeface="Meiryo UI" panose="020B0604030504040204" pitchFamily="50" charset="-128"/>
                <a:ea typeface="Meiryo UI" panose="020B0604030504040204" pitchFamily="50" charset="-128"/>
              </a:rPr>
              <a:t>特別報告書では評価されていない</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marL="444500" indent="-444500" defTabSz="457189">
              <a:lnSpc>
                <a:spcPts val="1600"/>
              </a:lnSpc>
            </a:pPr>
            <a:endParaRPr kumimoji="1" lang="en-US" altLang="ja-JP" sz="1200" dirty="0">
              <a:solidFill>
                <a:prstClr val="black"/>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41500" y="573701"/>
            <a:ext cx="6516918" cy="523220"/>
          </a:xfrm>
          <a:prstGeom prst="rect">
            <a:avLst/>
          </a:prstGeom>
          <a:solidFill>
            <a:schemeClr val="accent1">
              <a:lumMod val="20000"/>
              <a:lumOff val="80000"/>
            </a:schemeClr>
          </a:solidFill>
          <a:ln w="6350" cmpd="dbl">
            <a:solidFill>
              <a:schemeClr val="tx1"/>
            </a:solidFill>
          </a:ln>
        </p:spPr>
        <p:txBody>
          <a:bodyPr wrap="square" rtlCol="0">
            <a:spAutoFit/>
          </a:bodyPr>
          <a:lstStyle/>
          <a:p>
            <a:pPr defTabSz="457189"/>
            <a:r>
              <a:rPr kumimoji="1" lang="en-US" altLang="ja-JP" sz="1400" b="1" dirty="0">
                <a:solidFill>
                  <a:prstClr val="black"/>
                </a:solidFill>
                <a:latin typeface="Meiryo UI" panose="020B0604030504040204" pitchFamily="50" charset="-128"/>
                <a:ea typeface="Meiryo UI" panose="020B0604030504040204" pitchFamily="50" charset="-128"/>
              </a:rPr>
              <a:t>IPCC</a:t>
            </a:r>
            <a:r>
              <a:rPr kumimoji="1" lang="ja-JP" altLang="en-US" sz="1400" b="1" dirty="0">
                <a:solidFill>
                  <a:prstClr val="black"/>
                </a:solidFill>
                <a:latin typeface="Meiryo UI" panose="020B0604030504040204" pitchFamily="50" charset="-128"/>
                <a:ea typeface="Meiryo UI" panose="020B0604030504040204" pitchFamily="50" charset="-128"/>
              </a:rPr>
              <a:t>　「</a:t>
            </a:r>
            <a:r>
              <a:rPr kumimoji="1" lang="en-US" altLang="ja-JP" sz="1400" b="1" dirty="0">
                <a:solidFill>
                  <a:prstClr val="black"/>
                </a:solidFill>
                <a:latin typeface="Meiryo UI" panose="020B0604030504040204" pitchFamily="50" charset="-128"/>
                <a:ea typeface="Meiryo UI" panose="020B0604030504040204" pitchFamily="50" charset="-128"/>
              </a:rPr>
              <a:t>1.5</a:t>
            </a:r>
            <a:r>
              <a:rPr kumimoji="1" lang="ja-JP" altLang="en-US" sz="1400" b="1" dirty="0">
                <a:solidFill>
                  <a:prstClr val="black"/>
                </a:solidFill>
                <a:latin typeface="Meiryo UI" panose="020B0604030504040204" pitchFamily="50" charset="-128"/>
                <a:ea typeface="Meiryo UI" panose="020B0604030504040204" pitchFamily="50" charset="-128"/>
              </a:rPr>
              <a:t>℃特別報告書の概要」　</a:t>
            </a:r>
            <a:r>
              <a:rPr kumimoji="1" lang="en-US" altLang="ja-JP" sz="1400" b="1" dirty="0">
                <a:solidFill>
                  <a:prstClr val="black"/>
                </a:solidFill>
                <a:latin typeface="Meiryo UI" panose="020B0604030504040204" pitchFamily="50" charset="-128"/>
                <a:ea typeface="Meiryo UI" panose="020B0604030504040204" pitchFamily="50" charset="-128"/>
              </a:rPr>
              <a:t>2018</a:t>
            </a:r>
            <a:r>
              <a:rPr kumimoji="1" lang="ja-JP" altLang="en-US" sz="1400" b="1" dirty="0">
                <a:solidFill>
                  <a:prstClr val="black"/>
                </a:solidFill>
                <a:latin typeface="Meiryo UI" panose="020B0604030504040204" pitchFamily="50" charset="-128"/>
                <a:ea typeface="Meiryo UI" panose="020B0604030504040204" pitchFamily="50" charset="-128"/>
              </a:rPr>
              <a:t>年度　環境省（</a:t>
            </a:r>
            <a:r>
              <a:rPr kumimoji="1" lang="en-US" altLang="ja-JP" sz="1400" b="1" dirty="0">
                <a:solidFill>
                  <a:prstClr val="black"/>
                </a:solidFill>
                <a:latin typeface="Meiryo UI" panose="020B0604030504040204" pitchFamily="50" charset="-128"/>
                <a:ea typeface="Meiryo UI" panose="020B0604030504040204" pitchFamily="50" charset="-128"/>
              </a:rPr>
              <a:t>2019</a:t>
            </a:r>
            <a:r>
              <a:rPr kumimoji="1" lang="ja-JP" altLang="en-US" sz="1400" b="1" dirty="0">
                <a:solidFill>
                  <a:prstClr val="black"/>
                </a:solidFill>
                <a:latin typeface="Meiryo UI" panose="020B0604030504040204" pitchFamily="50" charset="-128"/>
                <a:ea typeface="Meiryo UI" panose="020B0604030504040204" pitchFamily="50" charset="-128"/>
              </a:rPr>
              <a:t>年７月版）抜粋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defTabSz="457189"/>
            <a:r>
              <a:rPr kumimoji="1" lang="ja-JP" altLang="en-US" sz="1400" b="1" dirty="0">
                <a:solidFill>
                  <a:prstClr val="black"/>
                </a:solidFill>
                <a:latin typeface="Meiryo UI" panose="020B0604030504040204" pitchFamily="50" charset="-128"/>
                <a:ea typeface="Meiryo UI" panose="020B0604030504040204" pitchFamily="50" charset="-128"/>
              </a:rPr>
              <a:t>　</a:t>
            </a:r>
            <a:r>
              <a:rPr kumimoji="1" lang="ja-JP" altLang="en-US" sz="1400" dirty="0">
                <a:solidFill>
                  <a:prstClr val="black"/>
                </a:solidFill>
                <a:latin typeface="Meiryo UI" panose="020B0604030504040204" pitchFamily="50" charset="-128"/>
                <a:ea typeface="Meiryo UI" panose="020B0604030504040204" pitchFamily="50" charset="-128"/>
              </a:rPr>
              <a:t>＊</a:t>
            </a:r>
            <a:r>
              <a:rPr kumimoji="1" lang="en-US" altLang="ja-JP" sz="1400" dirty="0">
                <a:solidFill>
                  <a:prstClr val="black"/>
                </a:solidFill>
                <a:latin typeface="Meiryo UI" panose="020B0604030504040204" pitchFamily="50" charset="-128"/>
                <a:ea typeface="Meiryo UI" panose="020B0604030504040204" pitchFamily="50" charset="-128"/>
              </a:rPr>
              <a:t>IPCC</a:t>
            </a:r>
            <a:r>
              <a:rPr kumimoji="1" lang="ja-JP" altLang="en-US" sz="1400" dirty="0">
                <a:solidFill>
                  <a:prstClr val="black"/>
                </a:solidFill>
                <a:latin typeface="Meiryo UI" panose="020B0604030504040204" pitchFamily="50" charset="-128"/>
                <a:ea typeface="Meiryo UI" panose="020B0604030504040204" pitchFamily="50" charset="-128"/>
              </a:rPr>
              <a:t>：気候変動に関する政府間パネル</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97911" y="1261813"/>
            <a:ext cx="3845435" cy="369332"/>
          </a:xfrm>
          <a:prstGeom prst="rect">
            <a:avLst/>
          </a:prstGeom>
          <a:solidFill>
            <a:srgbClr val="00B0F0"/>
          </a:solidFill>
          <a:ln w="28575" cmpd="dbl">
            <a:solidFill>
              <a:schemeClr val="tx1"/>
            </a:solidFill>
          </a:ln>
        </p:spPr>
        <p:txBody>
          <a:bodyPr wrap="square" rtlCol="0">
            <a:spAutoFit/>
          </a:bodyPr>
          <a:lstStyle/>
          <a:p>
            <a:pPr algn="ctr" defTabSz="457189"/>
            <a:r>
              <a:rPr kumimoji="1" lang="ja-JP" altLang="en-US" b="1" u="sng" dirty="0">
                <a:solidFill>
                  <a:prstClr val="white"/>
                </a:solidFill>
                <a:latin typeface="Meiryo UI" panose="020B0604030504040204" pitchFamily="50" charset="-128"/>
                <a:ea typeface="Meiryo UI" panose="020B0604030504040204" pitchFamily="50" charset="-128"/>
              </a:rPr>
              <a:t>「</a:t>
            </a:r>
            <a:r>
              <a:rPr kumimoji="1" lang="en-US" altLang="ja-JP" b="1" u="sng" dirty="0">
                <a:solidFill>
                  <a:prstClr val="white"/>
                </a:solidFill>
                <a:latin typeface="Meiryo UI" panose="020B0604030504040204" pitchFamily="50" charset="-128"/>
                <a:ea typeface="Meiryo UI" panose="020B0604030504040204" pitchFamily="50" charset="-128"/>
              </a:rPr>
              <a:t>1.5</a:t>
            </a:r>
            <a:r>
              <a:rPr kumimoji="1" lang="ja-JP" altLang="en-US" b="1" u="sng" dirty="0">
                <a:solidFill>
                  <a:prstClr val="white"/>
                </a:solidFill>
                <a:latin typeface="Meiryo UI" panose="020B0604030504040204" pitchFamily="50" charset="-128"/>
                <a:ea typeface="Meiryo UI" panose="020B0604030504040204" pitchFamily="50" charset="-128"/>
              </a:rPr>
              <a:t>℃特別報告書の主なポイント」</a:t>
            </a:r>
            <a:endParaRPr kumimoji="1" lang="en-US" altLang="ja-JP" b="1" u="sng" dirty="0">
              <a:solidFill>
                <a:prstClr val="white"/>
              </a:solidFill>
              <a:latin typeface="Meiryo UI" panose="020B0604030504040204" pitchFamily="50" charset="-128"/>
              <a:ea typeface="Meiryo UI" panose="020B0604030504040204" pitchFamily="50" charset="-128"/>
            </a:endParaRPr>
          </a:p>
        </p:txBody>
      </p:sp>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（４）地球規模の環境問題（気候変動に伴う影響（</a:t>
            </a:r>
            <a:r>
              <a:rPr lang="en-US" altLang="ja-JP" sz="1800" dirty="0" smtClean="0">
                <a:solidFill>
                  <a:schemeClr val="bg1"/>
                </a:solidFill>
                <a:latin typeface="Meiryo UI" panose="020B0604030504040204" pitchFamily="50" charset="-128"/>
                <a:ea typeface="Meiryo UI" panose="020B0604030504040204" pitchFamily="50" charset="-128"/>
              </a:rPr>
              <a:t>IPCC</a:t>
            </a:r>
            <a:r>
              <a:rPr lang="ja-JP" altLang="en-US" sz="1800" dirty="0" smtClean="0">
                <a:solidFill>
                  <a:schemeClr val="bg1"/>
                </a:solidFill>
                <a:latin typeface="Meiryo UI" panose="020B0604030504040204" pitchFamily="50" charset="-128"/>
                <a:ea typeface="Meiryo UI" panose="020B0604030504040204" pitchFamily="50" charset="-128"/>
              </a:rPr>
              <a:t>報告内容））</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194</a:t>
            </a:r>
          </a:p>
        </p:txBody>
      </p:sp>
    </p:spTree>
    <p:extLst>
      <p:ext uri="{BB962C8B-B14F-4D97-AF65-F5344CB8AC3E}">
        <p14:creationId xmlns:p14="http://schemas.microsoft.com/office/powerpoint/2010/main" val="64969751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02447" y="1067314"/>
            <a:ext cx="8901106" cy="307777"/>
          </a:xfrm>
          <a:prstGeom prst="rect">
            <a:avLst/>
          </a:prstGeom>
          <a:noFill/>
          <a:ln w="28575" cmpd="dbl">
            <a:noFill/>
          </a:ln>
        </p:spPr>
        <p:txBody>
          <a:bodyPr wrap="square" rtlCol="0">
            <a:spAutoFit/>
          </a:bodyPr>
          <a:lstStyle/>
          <a:p>
            <a:pPr algn="ctr" defTabSz="457189"/>
            <a:r>
              <a:rPr kumimoji="1" lang="ja-JP" altLang="en-US" sz="1400" b="1" dirty="0">
                <a:solidFill>
                  <a:prstClr val="black"/>
                </a:solidFill>
                <a:latin typeface="Meiryo UI" panose="020B0604030504040204" pitchFamily="50" charset="-128"/>
                <a:ea typeface="Meiryo UI" panose="020B0604030504040204" pitchFamily="50" charset="-128"/>
              </a:rPr>
              <a:t>世界全体及び地域的な気候変動並びに関連するハザードの評価</a:t>
            </a:r>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20059" y="553395"/>
            <a:ext cx="4410212" cy="369332"/>
          </a:xfrm>
          <a:prstGeom prst="rect">
            <a:avLst/>
          </a:prstGeom>
          <a:solidFill>
            <a:srgbClr val="00B0F0"/>
          </a:solidFill>
          <a:ln w="28575" cmpd="dbl">
            <a:solidFill>
              <a:schemeClr val="tx1"/>
            </a:solidFill>
          </a:ln>
        </p:spPr>
        <p:txBody>
          <a:bodyPr wrap="square" rtlCol="0">
            <a:spAutoFit/>
          </a:bodyPr>
          <a:lstStyle/>
          <a:p>
            <a:pPr defTabSz="457189"/>
            <a:r>
              <a:rPr kumimoji="1" lang="ja-JP" altLang="en-US" b="1" u="sng" dirty="0">
                <a:solidFill>
                  <a:prstClr val="white"/>
                </a:solidFill>
                <a:latin typeface="Meiryo UI" panose="020B0604030504040204" pitchFamily="50" charset="-128"/>
                <a:ea typeface="Meiryo UI" panose="020B0604030504040204" pitchFamily="50" charset="-128"/>
              </a:rPr>
              <a:t>気候・気象の極端現象の変化に関する予測</a:t>
            </a:r>
            <a:endParaRPr kumimoji="1" lang="en-US" altLang="ja-JP" b="1" u="sng" dirty="0">
              <a:solidFill>
                <a:prstClr val="white"/>
              </a:solidFill>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nvPr>
        </p:nvGraphicFramePr>
        <p:xfrm>
          <a:off x="502448" y="1375090"/>
          <a:ext cx="8901107" cy="4759960"/>
        </p:xfrm>
        <a:graphic>
          <a:graphicData uri="http://schemas.openxmlformats.org/drawingml/2006/table">
            <a:tbl>
              <a:tblPr firstRow="1" bandRow="1">
                <a:tableStyleId>{5940675A-B579-460E-94D1-54222C63F5DA}</a:tableStyleId>
              </a:tblPr>
              <a:tblGrid>
                <a:gridCol w="1196365">
                  <a:extLst>
                    <a:ext uri="{9D8B030D-6E8A-4147-A177-3AD203B41FA5}">
                      <a16:colId xmlns:a16="http://schemas.microsoft.com/office/drawing/2014/main" val="2143323426"/>
                    </a:ext>
                  </a:extLst>
                </a:gridCol>
                <a:gridCol w="3852371">
                  <a:extLst>
                    <a:ext uri="{9D8B030D-6E8A-4147-A177-3AD203B41FA5}">
                      <a16:colId xmlns:a16="http://schemas.microsoft.com/office/drawing/2014/main" val="1758027974"/>
                    </a:ext>
                  </a:extLst>
                </a:gridCol>
                <a:gridCol w="3852371">
                  <a:extLst>
                    <a:ext uri="{9D8B030D-6E8A-4147-A177-3AD203B41FA5}">
                      <a16:colId xmlns:a16="http://schemas.microsoft.com/office/drawing/2014/main" val="44119965"/>
                    </a:ext>
                  </a:extLst>
                </a:gridCol>
              </a:tblGrid>
              <a:tr h="252774">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現象</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1.5</a:t>
                      </a:r>
                      <a:r>
                        <a:rPr kumimoji="1" lang="ja-JP" altLang="en-US" sz="1200" b="1" dirty="0" smtClean="0">
                          <a:solidFill>
                            <a:schemeClr val="tx1"/>
                          </a:solidFill>
                          <a:latin typeface="Meiryo UI" panose="020B0604030504040204" pitchFamily="50" charset="-128"/>
                          <a:ea typeface="Meiryo UI" panose="020B0604030504040204" pitchFamily="50" charset="-128"/>
                        </a:rPr>
                        <a:t>℃の地球温暖化に関する予測</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２℃の地球温暖化に関する予測</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3592647902"/>
                  </a:ext>
                </a:extLst>
              </a:tr>
              <a:tr h="370840">
                <a:tc row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極端な気温</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・陸域における極端な気温は</a:t>
                      </a:r>
                      <a:r>
                        <a:rPr kumimoji="1" lang="en-US" altLang="ja-JP" sz="1200" dirty="0" smtClean="0">
                          <a:solidFill>
                            <a:schemeClr val="tx1"/>
                          </a:solidFill>
                          <a:latin typeface="Meiryo UI" panose="020B0604030504040204" pitchFamily="50" charset="-128"/>
                          <a:ea typeface="Meiryo UI" panose="020B0604030504040204" pitchFamily="50" charset="-128"/>
                        </a:rPr>
                        <a:t>GMST</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Global Mean Surface Temperature</a:t>
                      </a:r>
                      <a:r>
                        <a:rPr kumimoji="1" lang="ja-JP" altLang="en-US" sz="1200" dirty="0" smtClean="0">
                          <a:solidFill>
                            <a:schemeClr val="tx1"/>
                          </a:solidFill>
                          <a:latin typeface="Meiryo UI" panose="020B0604030504040204" pitchFamily="50" charset="-128"/>
                          <a:ea typeface="Meiryo UI" panose="020B0604030504040204" pitchFamily="50" charset="-128"/>
                        </a:rPr>
                        <a:t>）よりも高くなる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・暑い日の数が陸域のほとんど地域で増加し、熱帯地域で最も増える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・現在の脆弱性が変化しないとすると、２℃に比べて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℃に地球温暖化を抑えることで、極端な熱波に頻繁に晒される人口が約</a:t>
                      </a:r>
                      <a:r>
                        <a:rPr kumimoji="1" lang="en-US" altLang="ja-JP" sz="1200" dirty="0" smtClean="0">
                          <a:solidFill>
                            <a:schemeClr val="tx1"/>
                          </a:solidFill>
                          <a:latin typeface="Meiryo UI" panose="020B0604030504040204" pitchFamily="50" charset="-128"/>
                          <a:ea typeface="Meiryo UI" panose="020B0604030504040204" pitchFamily="50" charset="-128"/>
                        </a:rPr>
                        <a:t>4.2</a:t>
                      </a:r>
                      <a:r>
                        <a:rPr kumimoji="1" lang="ja-JP" altLang="en-US" sz="1200" dirty="0" smtClean="0">
                          <a:solidFill>
                            <a:schemeClr val="tx1"/>
                          </a:solidFill>
                          <a:latin typeface="Meiryo UI" panose="020B0604030504040204" pitchFamily="50" charset="-128"/>
                          <a:ea typeface="Meiryo UI" panose="020B0604030504040204" pitchFamily="50" charset="-128"/>
                        </a:rPr>
                        <a:t>億人、例外的な熱波に晒される人口が</a:t>
                      </a:r>
                      <a:r>
                        <a:rPr kumimoji="1" lang="en-US" altLang="ja-JP" sz="1200" dirty="0" smtClean="0">
                          <a:solidFill>
                            <a:schemeClr val="tx1"/>
                          </a:solidFill>
                          <a:latin typeface="Meiryo UI" panose="020B0604030504040204" pitchFamily="50" charset="-128"/>
                          <a:ea typeface="Meiryo UI" panose="020B0604030504040204" pitchFamily="50" charset="-128"/>
                        </a:rPr>
                        <a:t>6,500</a:t>
                      </a:r>
                      <a:r>
                        <a:rPr kumimoji="1" lang="ja-JP" altLang="en-US" sz="1200" dirty="0" smtClean="0">
                          <a:solidFill>
                            <a:schemeClr val="tx1"/>
                          </a:solidFill>
                          <a:latin typeface="Meiryo UI" panose="020B0604030504040204" pitchFamily="50" charset="-128"/>
                          <a:ea typeface="Meiryo UI" panose="020B0604030504040204" pitchFamily="50" charset="-128"/>
                        </a:rPr>
                        <a:t>万人に減少する</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79791773"/>
                  </a:ext>
                </a:extLst>
              </a:tr>
              <a:tr h="370840">
                <a:tc v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・中緯度域の極端に暑い日が約３℃昇温する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・高緯度域の極端に寒い夜が約</a:t>
                      </a:r>
                      <a:r>
                        <a:rPr kumimoji="1" lang="en-US" altLang="ja-JP" sz="1200" dirty="0" smtClean="0">
                          <a:solidFill>
                            <a:schemeClr val="tx1"/>
                          </a:solidFill>
                          <a:latin typeface="Meiryo UI" panose="020B0604030504040204" pitchFamily="50" charset="-128"/>
                          <a:ea typeface="Meiryo UI" panose="020B0604030504040204" pitchFamily="50" charset="-128"/>
                        </a:rPr>
                        <a:t>4.5</a:t>
                      </a:r>
                      <a:r>
                        <a:rPr kumimoji="1" lang="ja-JP" altLang="en-US" sz="1200" dirty="0" smtClean="0">
                          <a:solidFill>
                            <a:schemeClr val="tx1"/>
                          </a:solidFill>
                          <a:latin typeface="Meiryo UI" panose="020B0604030504040204" pitchFamily="50" charset="-128"/>
                          <a:ea typeface="Meiryo UI" panose="020B0604030504040204" pitchFamily="50" charset="-128"/>
                        </a:rPr>
                        <a:t>℃昇温する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・中緯度域の極端に暑い日が約４℃昇温する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・高緯度域の極端に寒い夜が約６℃昇温する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txBody>
                  <a:tcPr/>
                </a:tc>
                <a:extLst>
                  <a:ext uri="{0D108BD9-81ED-4DB2-BD59-A6C34878D82A}">
                    <a16:rowId xmlns:a16="http://schemas.microsoft.com/office/drawing/2014/main" val="2972539755"/>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強い降水現象</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・世界全体の陸域で、強い降水現象の頻度、強度、及び／または量が増加する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・いくつかの北半球の高緯度域、及び／または高標高域、東アジア並びに北アメリカ東部において、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℃に比べ２℃の地球温暖化においての方がリスクが高くなる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10035460"/>
                  </a:ext>
                </a:extLst>
              </a:tr>
              <a:tr h="370840">
                <a:tc row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干ばつ・</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降水不足</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・一部の地域で干ばつ・降水不足が増加する。ただし、考慮する指数や気候変動モデルによって大きな変動がある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p>
                      <a:r>
                        <a:rPr kumimoji="1" lang="ja-JP" altLang="en-US" sz="1200" dirty="0" smtClean="0">
                          <a:solidFill>
                            <a:schemeClr val="tx1"/>
                          </a:solidFill>
                          <a:latin typeface="Meiryo UI" panose="020B0604030504040204" pitchFamily="50" charset="-128"/>
                          <a:ea typeface="Meiryo UI" panose="020B0604030504040204" pitchFamily="50" charset="-128"/>
                        </a:rPr>
                        <a:t>・地中海域及び南部アフリカにおいて、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℃に比べて２℃の地球温暖化においての方が乾燥傾向が強い</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13009634"/>
                  </a:ext>
                </a:extLst>
              </a:tr>
              <a:tr h="370840">
                <a:tc v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・持続型社会に関する</a:t>
                      </a:r>
                      <a:r>
                        <a:rPr kumimoji="1" lang="en-US" altLang="ja-JP" sz="1200" dirty="0" smtClean="0">
                          <a:solidFill>
                            <a:schemeClr val="tx1"/>
                          </a:solidFill>
                          <a:latin typeface="Meiryo UI" panose="020B0604030504040204" pitchFamily="50" charset="-128"/>
                          <a:ea typeface="Meiryo UI" panose="020B0604030504040204" pitchFamily="50" charset="-128"/>
                        </a:rPr>
                        <a:t>SSP</a:t>
                      </a:r>
                      <a:r>
                        <a:rPr kumimoji="1" lang="ja-JP" altLang="en-US" sz="1200" dirty="0" smtClean="0">
                          <a:solidFill>
                            <a:schemeClr val="tx1"/>
                          </a:solidFill>
                          <a:latin typeface="Meiryo UI" panose="020B0604030504040204" pitchFamily="50" charset="-128"/>
                          <a:ea typeface="Meiryo UI" panose="020B0604030504040204" pitchFamily="50" charset="-128"/>
                        </a:rPr>
                        <a:t>１シナリオでは、</a:t>
                      </a:r>
                      <a:r>
                        <a:rPr kumimoji="1" lang="en-US" altLang="ja-JP" sz="1200" dirty="0" smtClean="0">
                          <a:solidFill>
                            <a:schemeClr val="tx1"/>
                          </a:solidFill>
                          <a:latin typeface="Meiryo UI" panose="020B0604030504040204" pitchFamily="50" charset="-128"/>
                          <a:ea typeface="Meiryo UI" panose="020B0604030504040204" pitchFamily="50" charset="-128"/>
                        </a:rPr>
                        <a:t>1986〜2005</a:t>
                      </a:r>
                      <a:r>
                        <a:rPr kumimoji="1" lang="ja-JP" altLang="en-US" sz="1200" dirty="0" smtClean="0">
                          <a:solidFill>
                            <a:schemeClr val="tx1"/>
                          </a:solidFill>
                          <a:latin typeface="Meiryo UI" panose="020B0604030504040204" pitchFamily="50" charset="-128"/>
                          <a:ea typeface="Meiryo UI" panose="020B0604030504040204" pitchFamily="50" charset="-128"/>
                        </a:rPr>
                        <a:t>年を基準として、干ばつの影響を受ける世界全体の都市人口が</a:t>
                      </a:r>
                      <a:r>
                        <a:rPr kumimoji="1" lang="en-US" altLang="ja-JP" sz="1200" dirty="0" smtClean="0">
                          <a:solidFill>
                            <a:schemeClr val="tx1"/>
                          </a:solidFill>
                          <a:latin typeface="Meiryo UI" panose="020B0604030504040204" pitchFamily="50" charset="-128"/>
                          <a:ea typeface="Meiryo UI" panose="020B0604030504040204" pitchFamily="50" charset="-128"/>
                        </a:rPr>
                        <a:t>35.02±15.88</a:t>
                      </a:r>
                      <a:r>
                        <a:rPr kumimoji="1" lang="ja-JP" altLang="en-US" sz="1200" dirty="0" smtClean="0">
                          <a:solidFill>
                            <a:schemeClr val="tx1"/>
                          </a:solidFill>
                          <a:latin typeface="Meiryo UI" panose="020B0604030504040204" pitchFamily="50" charset="-128"/>
                          <a:ea typeface="Meiryo UI" panose="020B0604030504040204" pitchFamily="50" charset="-128"/>
                        </a:rPr>
                        <a:t>千万人になる</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・持続型社会に関する</a:t>
                      </a:r>
                      <a:r>
                        <a:rPr kumimoji="1" lang="en-US" altLang="ja-JP" sz="1200" dirty="0" smtClean="0">
                          <a:solidFill>
                            <a:schemeClr val="tx1"/>
                          </a:solidFill>
                          <a:latin typeface="Meiryo UI" panose="020B0604030504040204" pitchFamily="50" charset="-128"/>
                          <a:ea typeface="Meiryo UI" panose="020B0604030504040204" pitchFamily="50" charset="-128"/>
                        </a:rPr>
                        <a:t>SSP</a:t>
                      </a:r>
                      <a:r>
                        <a:rPr kumimoji="1" lang="ja-JP" altLang="en-US" sz="1200" dirty="0" smtClean="0">
                          <a:solidFill>
                            <a:schemeClr val="tx1"/>
                          </a:solidFill>
                          <a:latin typeface="Meiryo UI" panose="020B0604030504040204" pitchFamily="50" charset="-128"/>
                          <a:ea typeface="Meiryo UI" panose="020B0604030504040204" pitchFamily="50" charset="-128"/>
                        </a:rPr>
                        <a:t>１シナリオでは、</a:t>
                      </a:r>
                      <a:r>
                        <a:rPr kumimoji="1" lang="en-US" altLang="ja-JP" sz="1200" dirty="0" smtClean="0">
                          <a:solidFill>
                            <a:schemeClr val="tx1"/>
                          </a:solidFill>
                          <a:latin typeface="Meiryo UI" panose="020B0604030504040204" pitchFamily="50" charset="-128"/>
                          <a:ea typeface="Meiryo UI" panose="020B0604030504040204" pitchFamily="50" charset="-128"/>
                        </a:rPr>
                        <a:t>1986〜2005</a:t>
                      </a:r>
                      <a:r>
                        <a:rPr kumimoji="1" lang="ja-JP" altLang="en-US" sz="1200" dirty="0" smtClean="0">
                          <a:solidFill>
                            <a:schemeClr val="tx1"/>
                          </a:solidFill>
                          <a:latin typeface="Meiryo UI" panose="020B0604030504040204" pitchFamily="50" charset="-128"/>
                          <a:ea typeface="Meiryo UI" panose="020B0604030504040204" pitchFamily="50" charset="-128"/>
                        </a:rPr>
                        <a:t>年を基準として、干ばつの影響を受ける世界全体の都市人口が</a:t>
                      </a:r>
                      <a:r>
                        <a:rPr kumimoji="1" lang="en-US" altLang="ja-JP" sz="1200" dirty="0" smtClean="0">
                          <a:solidFill>
                            <a:schemeClr val="tx1"/>
                          </a:solidFill>
                          <a:latin typeface="Meiryo UI" panose="020B0604030504040204" pitchFamily="50" charset="-128"/>
                          <a:ea typeface="Meiryo UI" panose="020B0604030504040204" pitchFamily="50" charset="-128"/>
                        </a:rPr>
                        <a:t>41.07±21.35</a:t>
                      </a:r>
                      <a:r>
                        <a:rPr kumimoji="1" lang="ja-JP" altLang="en-US" sz="1200" dirty="0" smtClean="0">
                          <a:solidFill>
                            <a:schemeClr val="tx1"/>
                          </a:solidFill>
                          <a:latin typeface="Meiryo UI" panose="020B0604030504040204" pitchFamily="50" charset="-128"/>
                          <a:ea typeface="Meiryo UI" panose="020B0604030504040204" pitchFamily="50" charset="-128"/>
                        </a:rPr>
                        <a:t>千万人になる</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28697276"/>
                  </a:ext>
                </a:extLst>
              </a:tr>
              <a:tr h="370840">
                <a:tc row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洪水</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・洪水ハザードの影響を受ける世界全体の陸域の割合は、</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℃に比べて２℃の地球温暖化においての方が大きい</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60908866"/>
                  </a:ext>
                </a:extLst>
              </a:tr>
              <a:tr h="370840">
                <a:tc v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1976〜2005</a:t>
                      </a:r>
                      <a:r>
                        <a:rPr kumimoji="1" lang="ja-JP" altLang="en-US" sz="1200" dirty="0" smtClean="0">
                          <a:solidFill>
                            <a:schemeClr val="tx1"/>
                          </a:solidFill>
                          <a:latin typeface="Meiryo UI" panose="020B0604030504040204" pitchFamily="50" charset="-128"/>
                          <a:ea typeface="Meiryo UI" panose="020B0604030504040204" pitchFamily="50" charset="-128"/>
                        </a:rPr>
                        <a:t>年を基準として、洪水による影響を受ける人口が</a:t>
                      </a:r>
                      <a:r>
                        <a:rPr kumimoji="1" lang="en-US" altLang="ja-JP" sz="1200" dirty="0" smtClean="0">
                          <a:solidFill>
                            <a:schemeClr val="tx1"/>
                          </a:solidFill>
                          <a:latin typeface="Meiryo UI" panose="020B0604030504040204" pitchFamily="50" charset="-128"/>
                          <a:ea typeface="Meiryo UI" panose="020B0604030504040204" pitchFamily="50" charset="-128"/>
                        </a:rPr>
                        <a:t>100%</a:t>
                      </a:r>
                      <a:r>
                        <a:rPr kumimoji="1" lang="ja-JP" altLang="en-US" sz="1200" dirty="0" smtClean="0">
                          <a:solidFill>
                            <a:schemeClr val="tx1"/>
                          </a:solidFill>
                          <a:latin typeface="Meiryo UI" panose="020B0604030504040204" pitchFamily="50" charset="-128"/>
                          <a:ea typeface="Meiryo UI" panose="020B0604030504040204" pitchFamily="50" charset="-128"/>
                        </a:rPr>
                        <a:t>増加する</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1976〜2005</a:t>
                      </a:r>
                      <a:r>
                        <a:rPr kumimoji="1" lang="ja-JP" altLang="en-US" sz="1200" dirty="0" smtClean="0">
                          <a:solidFill>
                            <a:schemeClr val="tx1"/>
                          </a:solidFill>
                          <a:latin typeface="Meiryo UI" panose="020B0604030504040204" pitchFamily="50" charset="-128"/>
                          <a:ea typeface="Meiryo UI" panose="020B0604030504040204" pitchFamily="50" charset="-128"/>
                        </a:rPr>
                        <a:t>年を基準として、洪水による影響を受ける人口が</a:t>
                      </a:r>
                      <a:r>
                        <a:rPr kumimoji="1" lang="en-US" altLang="ja-JP" sz="1200" dirty="0" smtClean="0">
                          <a:solidFill>
                            <a:schemeClr val="tx1"/>
                          </a:solidFill>
                          <a:latin typeface="Meiryo UI" panose="020B0604030504040204" pitchFamily="50" charset="-128"/>
                          <a:ea typeface="Meiryo UI" panose="020B0604030504040204" pitchFamily="50" charset="-128"/>
                        </a:rPr>
                        <a:t>170%</a:t>
                      </a:r>
                      <a:r>
                        <a:rPr kumimoji="1" lang="ja-JP" altLang="en-US" sz="1200" dirty="0" smtClean="0">
                          <a:solidFill>
                            <a:schemeClr val="tx1"/>
                          </a:solidFill>
                          <a:latin typeface="Meiryo UI" panose="020B0604030504040204" pitchFamily="50" charset="-128"/>
                          <a:ea typeface="Meiryo UI" panose="020B0604030504040204" pitchFamily="50" charset="-128"/>
                        </a:rPr>
                        <a:t>増加する</a:t>
                      </a:r>
                      <a:r>
                        <a:rPr kumimoji="1" lang="en-US" altLang="ja-JP" sz="1200" dirty="0" smtClean="0">
                          <a:solidFill>
                            <a:schemeClr val="tx1"/>
                          </a:solidFill>
                          <a:latin typeface="Meiryo UI" panose="020B0604030504040204" pitchFamily="50" charset="-128"/>
                          <a:ea typeface="Meiryo UI" panose="020B0604030504040204" pitchFamily="50" charset="-128"/>
                        </a:rPr>
                        <a:t>(M)</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43486283"/>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熱帯低気圧</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・熱帯低気圧に伴う強い降水は</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℃に比べて２℃の地球温暖化においての方が増える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p>
                      <a:r>
                        <a:rPr kumimoji="1" lang="ja-JP" altLang="en-US" sz="1200" dirty="0" smtClean="0">
                          <a:solidFill>
                            <a:schemeClr val="tx1"/>
                          </a:solidFill>
                          <a:latin typeface="Meiryo UI" panose="020B0604030504040204" pitchFamily="50" charset="-128"/>
                          <a:ea typeface="Meiryo UI" panose="020B0604030504040204" pitchFamily="50" charset="-128"/>
                        </a:rPr>
                        <a:t>・証拠は限定的であるが、世界全体の熱帯低気圧の数は</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℃に比べて２℃の地球温暖化においての方が少ない。ただし、非常に強い熱帯低気圧の数は増加する。</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07648940"/>
                  </a:ext>
                </a:extLst>
              </a:tr>
            </a:tbl>
          </a:graphicData>
        </a:graphic>
      </p:graphicFrame>
      <p:sp>
        <p:nvSpPr>
          <p:cNvPr id="13" name="テキスト ボックス 12"/>
          <p:cNvSpPr txBox="1"/>
          <p:nvPr/>
        </p:nvSpPr>
        <p:spPr>
          <a:xfrm>
            <a:off x="502448" y="6211832"/>
            <a:ext cx="3845435" cy="261610"/>
          </a:xfrm>
          <a:prstGeom prst="rect">
            <a:avLst/>
          </a:prstGeom>
          <a:noFill/>
          <a:ln w="28575" cmpd="dbl">
            <a:noFill/>
          </a:ln>
        </p:spPr>
        <p:txBody>
          <a:bodyPr wrap="square" rtlCol="0">
            <a:spAutoFit/>
          </a:bodyPr>
          <a:lstStyle/>
          <a:p>
            <a:pPr defTabSz="457189"/>
            <a:r>
              <a:rPr kumimoji="1" lang="en-US" altLang="ja-JP" sz="1100" dirty="0">
                <a:solidFill>
                  <a:prstClr val="black"/>
                </a:solidFill>
                <a:latin typeface="Meiryo UI" panose="020B0604030504040204" pitchFamily="50" charset="-128"/>
                <a:ea typeface="Meiryo UI" panose="020B0604030504040204" pitchFamily="50" charset="-128"/>
              </a:rPr>
              <a:t>H</a:t>
            </a:r>
            <a:r>
              <a:rPr kumimoji="1" lang="ja-JP" altLang="en-US" sz="1100" dirty="0">
                <a:solidFill>
                  <a:prstClr val="black"/>
                </a:solidFill>
                <a:latin typeface="Meiryo UI" panose="020B0604030504040204" pitchFamily="50" charset="-128"/>
                <a:ea typeface="Meiryo UI" panose="020B0604030504040204" pitchFamily="50" charset="-128"/>
              </a:rPr>
              <a:t>：確信度が高い。</a:t>
            </a:r>
            <a:r>
              <a:rPr kumimoji="1" lang="en-US" altLang="ja-JP" sz="1100" dirty="0">
                <a:solidFill>
                  <a:prstClr val="black"/>
                </a:solidFill>
                <a:latin typeface="Meiryo UI" panose="020B0604030504040204" pitchFamily="50" charset="-128"/>
                <a:ea typeface="Meiryo UI" panose="020B0604030504040204" pitchFamily="50" charset="-128"/>
              </a:rPr>
              <a:t>M</a:t>
            </a:r>
            <a:r>
              <a:rPr kumimoji="1" lang="ja-JP" altLang="en-US" sz="1100" dirty="0">
                <a:solidFill>
                  <a:prstClr val="black"/>
                </a:solidFill>
                <a:latin typeface="Meiryo UI" panose="020B0604030504040204" pitchFamily="50" charset="-128"/>
                <a:ea typeface="Meiryo UI" panose="020B0604030504040204" pitchFamily="50" charset="-128"/>
              </a:rPr>
              <a:t>：確信度が中程度　</a:t>
            </a:r>
            <a:r>
              <a:rPr kumimoji="1" lang="en-US" altLang="ja-JP" sz="1100" dirty="0">
                <a:solidFill>
                  <a:prstClr val="black"/>
                </a:solidFill>
                <a:latin typeface="Meiryo UI" panose="020B0604030504040204" pitchFamily="50" charset="-128"/>
                <a:ea typeface="Meiryo UI" panose="020B0604030504040204" pitchFamily="50" charset="-128"/>
              </a:rPr>
              <a:t>L</a:t>
            </a:r>
            <a:r>
              <a:rPr kumimoji="1" lang="ja-JP" altLang="en-US" sz="1100" dirty="0">
                <a:solidFill>
                  <a:prstClr val="black"/>
                </a:solidFill>
                <a:latin typeface="Meiryo UI" panose="020B0604030504040204" pitchFamily="50" charset="-128"/>
                <a:ea typeface="Meiryo UI" panose="020B0604030504040204" pitchFamily="50" charset="-128"/>
              </a:rPr>
              <a:t>：確信度が高い</a:t>
            </a:r>
            <a:endParaRPr kumimoji="1" lang="en-US" altLang="ja-JP" sz="1100" dirty="0">
              <a:solidFill>
                <a:prstClr val="black"/>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195</a:t>
            </a: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（４）地球規模の環境問題（気候変動に伴う影響（</a:t>
            </a:r>
            <a:r>
              <a:rPr lang="en-US" altLang="ja-JP" sz="1800" dirty="0" smtClean="0">
                <a:solidFill>
                  <a:schemeClr val="bg1"/>
                </a:solidFill>
                <a:latin typeface="Meiryo UI" panose="020B0604030504040204" pitchFamily="50" charset="-128"/>
                <a:ea typeface="Meiryo UI" panose="020B0604030504040204" pitchFamily="50" charset="-128"/>
              </a:rPr>
              <a:t>IPCC</a:t>
            </a:r>
            <a:r>
              <a:rPr lang="ja-JP" altLang="en-US" sz="1800" dirty="0" smtClean="0">
                <a:solidFill>
                  <a:schemeClr val="bg1"/>
                </a:solidFill>
                <a:latin typeface="Meiryo UI" panose="020B0604030504040204" pitchFamily="50" charset="-128"/>
                <a:ea typeface="Meiryo UI" panose="020B0604030504040204" pitchFamily="50" charset="-128"/>
              </a:rPr>
              <a:t>報告内容））</a:t>
            </a:r>
            <a:endParaRPr lang="ja-JP" altLang="en-US" sz="18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1827147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02447" y="1067314"/>
            <a:ext cx="8901106" cy="307777"/>
          </a:xfrm>
          <a:prstGeom prst="rect">
            <a:avLst/>
          </a:prstGeom>
          <a:noFill/>
          <a:ln w="28575" cmpd="dbl">
            <a:noFill/>
          </a:ln>
        </p:spPr>
        <p:txBody>
          <a:bodyPr wrap="square" rtlCol="0">
            <a:spAutoFit/>
          </a:bodyPr>
          <a:lstStyle/>
          <a:p>
            <a:pPr algn="ctr" defTabSz="457189"/>
            <a:r>
              <a:rPr kumimoji="1" lang="en-US" altLang="ja-JP" sz="1400" b="1" dirty="0">
                <a:solidFill>
                  <a:prstClr val="black"/>
                </a:solidFill>
                <a:latin typeface="Meiryo UI" panose="020B0604030504040204" pitchFamily="50" charset="-128"/>
                <a:ea typeface="Meiryo UI" panose="020B0604030504040204" pitchFamily="50" charset="-128"/>
              </a:rPr>
              <a:t>1.5</a:t>
            </a:r>
            <a:r>
              <a:rPr kumimoji="1" lang="ja-JP" altLang="en-US" sz="1400" b="1" dirty="0">
                <a:solidFill>
                  <a:prstClr val="black"/>
                </a:solidFill>
                <a:latin typeface="Meiryo UI" panose="020B0604030504040204" pitchFamily="50" charset="-128"/>
                <a:ea typeface="Meiryo UI" panose="020B0604030504040204" pitchFamily="50" charset="-128"/>
              </a:rPr>
              <a:t>℃及び２℃の地球温暖化で社会・経済に生じるリスクの予測</a:t>
            </a:r>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77595" y="553395"/>
            <a:ext cx="4410212" cy="369332"/>
          </a:xfrm>
          <a:prstGeom prst="rect">
            <a:avLst/>
          </a:prstGeom>
          <a:solidFill>
            <a:srgbClr val="00B0F0"/>
          </a:solidFill>
          <a:ln w="28575" cmpd="dbl">
            <a:solidFill>
              <a:schemeClr val="tx1"/>
            </a:solidFill>
          </a:ln>
        </p:spPr>
        <p:txBody>
          <a:bodyPr wrap="square" rtlCol="0">
            <a:spAutoFit/>
          </a:bodyPr>
          <a:lstStyle/>
          <a:p>
            <a:pPr defTabSz="457189"/>
            <a:r>
              <a:rPr kumimoji="1" lang="ja-JP" altLang="en-US" b="1" u="sng" dirty="0">
                <a:solidFill>
                  <a:prstClr val="white"/>
                </a:solidFill>
                <a:latin typeface="Meiryo UI" panose="020B0604030504040204" pitchFamily="50" charset="-128"/>
                <a:ea typeface="Meiryo UI" panose="020B0604030504040204" pitchFamily="50" charset="-128"/>
              </a:rPr>
              <a:t>社会・経済への影響・リスクに関する予測</a:t>
            </a:r>
            <a:endParaRPr kumimoji="1" lang="en-US" altLang="ja-JP" b="1" u="sng" dirty="0">
              <a:solidFill>
                <a:prstClr val="white"/>
              </a:solidFill>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nvPr>
        </p:nvGraphicFramePr>
        <p:xfrm>
          <a:off x="502448" y="1375090"/>
          <a:ext cx="8901107" cy="4846320"/>
        </p:xfrm>
        <a:graphic>
          <a:graphicData uri="http://schemas.openxmlformats.org/drawingml/2006/table">
            <a:tbl>
              <a:tblPr firstRow="1" bandRow="1">
                <a:tableStyleId>{5940675A-B579-460E-94D1-54222C63F5DA}</a:tableStyleId>
              </a:tblPr>
              <a:tblGrid>
                <a:gridCol w="1196365">
                  <a:extLst>
                    <a:ext uri="{9D8B030D-6E8A-4147-A177-3AD203B41FA5}">
                      <a16:colId xmlns:a16="http://schemas.microsoft.com/office/drawing/2014/main" val="2143323426"/>
                    </a:ext>
                  </a:extLst>
                </a:gridCol>
                <a:gridCol w="3852371">
                  <a:extLst>
                    <a:ext uri="{9D8B030D-6E8A-4147-A177-3AD203B41FA5}">
                      <a16:colId xmlns:a16="http://schemas.microsoft.com/office/drawing/2014/main" val="1758027974"/>
                    </a:ext>
                  </a:extLst>
                </a:gridCol>
                <a:gridCol w="3852371">
                  <a:extLst>
                    <a:ext uri="{9D8B030D-6E8A-4147-A177-3AD203B41FA5}">
                      <a16:colId xmlns:a16="http://schemas.microsoft.com/office/drawing/2014/main" val="44119965"/>
                    </a:ext>
                  </a:extLst>
                </a:gridCol>
              </a:tblGrid>
              <a:tr h="252774">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現象</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1.5</a:t>
                      </a:r>
                      <a:r>
                        <a:rPr kumimoji="1" lang="ja-JP" altLang="en-US" sz="1200" b="1" dirty="0" smtClean="0">
                          <a:solidFill>
                            <a:schemeClr val="tx1"/>
                          </a:solidFill>
                          <a:latin typeface="Meiryo UI" panose="020B0604030504040204" pitchFamily="50" charset="-128"/>
                          <a:ea typeface="Meiryo UI" panose="020B0604030504040204" pitchFamily="50" charset="-128"/>
                        </a:rPr>
                        <a:t>℃の地球温暖化に関する予測</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２℃の地球温暖化に関する予測</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3592647902"/>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貧困及び不利な条件の増大</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・不利な立場がありかつ脆弱な人々、一部の先住民、及び農業または沿岸域の生計依存する地元コミュニティは、</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℃及びそれ以上の地球温暖化による悪い影響を受けるリスクが偏って高い</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・北極域の生態系、乾燥地域、小島嶼開発途上国、及び後発開発途上国は、偏って高いリスクに曝される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・地球温暖化の進行に伴って一部の人々において、貧困及び不利な条件が増大する。２℃に比べて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℃に地球温暖化を抑えることで、気候に関連するリスクに曝されるとともに貧困の影響を受けやすい人々の数を</a:t>
                      </a:r>
                      <a:r>
                        <a:rPr kumimoji="1" lang="en-US" altLang="ja-JP" sz="1200" dirty="0" smtClean="0">
                          <a:solidFill>
                            <a:schemeClr val="tx1"/>
                          </a:solidFill>
                          <a:latin typeface="Meiryo UI" panose="020B0604030504040204" pitchFamily="50" charset="-128"/>
                          <a:ea typeface="Meiryo UI" panose="020B0604030504040204" pitchFamily="50" charset="-128"/>
                        </a:rPr>
                        <a:t>2050</a:t>
                      </a:r>
                      <a:r>
                        <a:rPr kumimoji="1" lang="ja-JP" altLang="en-US" sz="1200" dirty="0" smtClean="0">
                          <a:solidFill>
                            <a:schemeClr val="tx1"/>
                          </a:solidFill>
                          <a:latin typeface="Meiryo UI" panose="020B0604030504040204" pitchFamily="50" charset="-128"/>
                          <a:ea typeface="Meiryo UI" panose="020B0604030504040204" pitchFamily="50" charset="-128"/>
                        </a:rPr>
                        <a:t>年までに最大数億人削減しうる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10035460"/>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健康への影響</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・いかなる地球温暖化の進行も人間の健康に影響を及ぼし、一義的に負の影響を伴う</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・２℃に比べて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℃の地球温暖化においての方が、暑熱に関連する疾病及び死亡のリスクを低減し</a:t>
                      </a:r>
                      <a:r>
                        <a:rPr kumimoji="1" lang="en-US" altLang="ja-JP" sz="1200" dirty="0" smtClean="0">
                          <a:solidFill>
                            <a:schemeClr val="tx1"/>
                          </a:solidFill>
                          <a:latin typeface="Meiryo UI" panose="020B0604030504040204" pitchFamily="50" charset="-128"/>
                          <a:ea typeface="Meiryo UI" panose="020B0604030504040204" pitchFamily="50" charset="-128"/>
                        </a:rPr>
                        <a:t>(VH)</a:t>
                      </a:r>
                      <a:r>
                        <a:rPr kumimoji="1" lang="ja-JP" altLang="en-US" sz="1200" dirty="0" err="1"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オゾン生成に必要な排出が依然として高い水準である場合に、オゾンに関連する死亡のリスクが低減する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・都市のヒートアイランドは多くの場合、都市における熱波の影響を増大させる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・マラリア及びデング熱などの一部の動物媒介性感染症によるリスクは</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℃から２℃の昇温に伴って増大し、感染症が発生する地理的範囲が遷移する可能性がある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txBody>
                  <a:tcPr/>
                </a:tc>
                <a:tc hMerge="1">
                  <a:txBody>
                    <a:bodyPr/>
                    <a:lstStyle/>
                    <a:p>
                      <a:endParaRPr kumimoji="1" lang="ja-JP" altLang="en-US"/>
                    </a:p>
                  </a:txBody>
                  <a:tcPr/>
                </a:tc>
                <a:extLst>
                  <a:ext uri="{0D108BD9-81ED-4DB2-BD59-A6C34878D82A}">
                    <a16:rowId xmlns:a16="http://schemas.microsoft.com/office/drawing/2014/main" val="2388755390"/>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食料安全保障への影響</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・２℃に比べて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昇温を抑えると、その結果、特にサハラ砂漠以南のアフリカ、東南アジア、及びラテンアメリカにおいて、トウモロコシ、米、コムギ、及び潜在的にその他の穀物の正味収量の減少、並びにＣＯ２濃度に関連して生じる米とコムギの栄養の質の低下が抑えられ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℃に比べて２℃の地球温暖化においての方が、サヘル、アフリカ南部、地中海、中央ヨーロッパ、及びアマゾンにおける食料の入手可能性がより減少する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・家畜は、餌の品質、疫病の広がり、及び水資源の利用可能性の変化の程度次第で、気温の上昇に伴って悪い影響を受ける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60908866"/>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水ストレス</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・将来の社会経済条件により、２℃に比べて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℃に地球温暖化を抑えることで、気候変動に起因する水ストレスの増加に曝される世界人口の割合を最大</a:t>
                      </a:r>
                      <a:r>
                        <a:rPr kumimoji="1" lang="en-US" altLang="ja-JP" sz="1200" dirty="0" smtClean="0">
                          <a:solidFill>
                            <a:schemeClr val="tx1"/>
                          </a:solidFill>
                          <a:latin typeface="Meiryo UI" panose="020B0604030504040204" pitchFamily="50" charset="-128"/>
                          <a:ea typeface="Meiryo UI" panose="020B0604030504040204" pitchFamily="50" charset="-128"/>
                        </a:rPr>
                        <a:t>50%</a:t>
                      </a:r>
                      <a:r>
                        <a:rPr kumimoji="1" lang="ja-JP" altLang="en-US" sz="1200" dirty="0" err="1" smtClean="0">
                          <a:solidFill>
                            <a:schemeClr val="tx1"/>
                          </a:solidFill>
                          <a:latin typeface="Meiryo UI" panose="020B0604030504040204" pitchFamily="50" charset="-128"/>
                          <a:ea typeface="Meiryo UI" panose="020B0604030504040204" pitchFamily="50" charset="-128"/>
                        </a:rPr>
                        <a:t>まで</a:t>
                      </a:r>
                      <a:r>
                        <a:rPr kumimoji="1" lang="ja-JP" altLang="en-US" sz="1200" dirty="0" smtClean="0">
                          <a:solidFill>
                            <a:schemeClr val="tx1"/>
                          </a:solidFill>
                          <a:latin typeface="Meiryo UI" panose="020B0604030504040204" pitchFamily="50" charset="-128"/>
                          <a:ea typeface="Meiryo UI" panose="020B0604030504040204" pitchFamily="50" charset="-128"/>
                        </a:rPr>
                        <a:t>抑えうるかもしれない。ただし、地域間で大幅なばらつきがある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p>
                      <a:r>
                        <a:rPr kumimoji="1" lang="ja-JP" altLang="en-US" sz="1200" dirty="0" smtClean="0">
                          <a:solidFill>
                            <a:schemeClr val="tx1"/>
                          </a:solidFill>
                          <a:latin typeface="Meiryo UI" panose="020B0604030504040204" pitchFamily="50" charset="-128"/>
                          <a:ea typeface="Meiryo UI" panose="020B0604030504040204" pitchFamily="50" charset="-128"/>
                        </a:rPr>
                        <a:t>・多くの小島嶼開発途上国では、</a:t>
                      </a:r>
                      <a:r>
                        <a:rPr kumimoji="1" lang="en-US" altLang="ja-JP" sz="1200" dirty="0" smtClean="0">
                          <a:solidFill>
                            <a:schemeClr val="tx1"/>
                          </a:solidFill>
                          <a:latin typeface="Meiryo UI" panose="020B0604030504040204" pitchFamily="50" charset="-128"/>
                          <a:ea typeface="Meiryo UI" panose="020B0604030504040204" pitchFamily="50" charset="-128"/>
                        </a:rPr>
                        <a:t>2℃</a:t>
                      </a:r>
                      <a:r>
                        <a:rPr kumimoji="1" lang="ja-JP" altLang="en-US" sz="1200" dirty="0" smtClean="0">
                          <a:solidFill>
                            <a:schemeClr val="tx1"/>
                          </a:solidFill>
                          <a:latin typeface="Meiryo UI" panose="020B0604030504040204" pitchFamily="50" charset="-128"/>
                          <a:ea typeface="Meiryo UI" panose="020B0604030504040204" pitchFamily="50" charset="-128"/>
                        </a:rPr>
                        <a:t>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℃に地球温暖化が抑えられた場合、乾燥状態の変化が予測されるため、水ストレスは低くなりうるだろう</a:t>
                      </a:r>
                      <a:r>
                        <a:rPr kumimoji="1" lang="en-US" altLang="ja-JP" sz="1200" dirty="0" smtClean="0">
                          <a:solidFill>
                            <a:schemeClr val="tx1"/>
                          </a:solidFill>
                          <a:latin typeface="Meiryo UI" panose="020B0604030504040204" pitchFamily="50" charset="-128"/>
                          <a:ea typeface="Meiryo UI" panose="020B0604030504040204" pitchFamily="50" charset="-128"/>
                        </a:rPr>
                        <a:t>(H)</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07648940"/>
                  </a:ext>
                </a:extLst>
              </a:tr>
            </a:tbl>
          </a:graphicData>
        </a:graphic>
      </p:graphicFrame>
      <p:sp>
        <p:nvSpPr>
          <p:cNvPr id="13" name="テキスト ボックス 12"/>
          <p:cNvSpPr txBox="1"/>
          <p:nvPr/>
        </p:nvSpPr>
        <p:spPr>
          <a:xfrm>
            <a:off x="502448" y="6211832"/>
            <a:ext cx="5593553" cy="261610"/>
          </a:xfrm>
          <a:prstGeom prst="rect">
            <a:avLst/>
          </a:prstGeom>
          <a:noFill/>
          <a:ln w="28575" cmpd="dbl">
            <a:noFill/>
          </a:ln>
        </p:spPr>
        <p:txBody>
          <a:bodyPr wrap="square" rtlCol="0">
            <a:spAutoFit/>
          </a:bodyPr>
          <a:lstStyle/>
          <a:p>
            <a:pPr defTabSz="457189"/>
            <a:r>
              <a:rPr kumimoji="1" lang="en-US" altLang="ja-JP" sz="1100" dirty="0">
                <a:solidFill>
                  <a:prstClr val="black"/>
                </a:solidFill>
                <a:latin typeface="Meiryo UI" panose="020B0604030504040204" pitchFamily="50" charset="-128"/>
                <a:ea typeface="Meiryo UI" panose="020B0604030504040204" pitchFamily="50" charset="-128"/>
              </a:rPr>
              <a:t>VH</a:t>
            </a:r>
            <a:r>
              <a:rPr kumimoji="1" lang="ja-JP" altLang="en-US" sz="1100" dirty="0">
                <a:solidFill>
                  <a:prstClr val="black"/>
                </a:solidFill>
                <a:latin typeface="Meiryo UI" panose="020B0604030504040204" pitchFamily="50" charset="-128"/>
                <a:ea typeface="Meiryo UI" panose="020B0604030504040204" pitchFamily="50" charset="-128"/>
              </a:rPr>
              <a:t>：確信度が非常に高い。</a:t>
            </a:r>
            <a:r>
              <a:rPr kumimoji="1" lang="en-US" altLang="ja-JP" sz="1100" dirty="0">
                <a:solidFill>
                  <a:prstClr val="black"/>
                </a:solidFill>
                <a:latin typeface="Meiryo UI" panose="020B0604030504040204" pitchFamily="50" charset="-128"/>
                <a:ea typeface="Meiryo UI" panose="020B0604030504040204" pitchFamily="50" charset="-128"/>
              </a:rPr>
              <a:t>H</a:t>
            </a:r>
            <a:r>
              <a:rPr kumimoji="1" lang="ja-JP" altLang="en-US" sz="1100" dirty="0">
                <a:solidFill>
                  <a:prstClr val="black"/>
                </a:solidFill>
                <a:latin typeface="Meiryo UI" panose="020B0604030504040204" pitchFamily="50" charset="-128"/>
                <a:ea typeface="Meiryo UI" panose="020B0604030504040204" pitchFamily="50" charset="-128"/>
              </a:rPr>
              <a:t>：確信度が高い。</a:t>
            </a:r>
            <a:r>
              <a:rPr kumimoji="1" lang="en-US" altLang="ja-JP" sz="1100" dirty="0">
                <a:solidFill>
                  <a:prstClr val="black"/>
                </a:solidFill>
                <a:latin typeface="Meiryo UI" panose="020B0604030504040204" pitchFamily="50" charset="-128"/>
                <a:ea typeface="Meiryo UI" panose="020B0604030504040204" pitchFamily="50" charset="-128"/>
              </a:rPr>
              <a:t>M</a:t>
            </a:r>
            <a:r>
              <a:rPr kumimoji="1" lang="ja-JP" altLang="en-US" sz="1100" dirty="0">
                <a:solidFill>
                  <a:prstClr val="black"/>
                </a:solidFill>
                <a:latin typeface="Meiryo UI" panose="020B0604030504040204" pitchFamily="50" charset="-128"/>
                <a:ea typeface="Meiryo UI" panose="020B0604030504040204" pitchFamily="50" charset="-128"/>
              </a:rPr>
              <a:t>：確信度が中程度</a:t>
            </a:r>
            <a:endParaRPr kumimoji="1" lang="en-US" altLang="ja-JP" sz="1100" dirty="0">
              <a:solidFill>
                <a:prstClr val="black"/>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196</a:t>
            </a: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（４）地球規模の環境問題（気候変動に伴う影響（</a:t>
            </a:r>
            <a:r>
              <a:rPr lang="en-US" altLang="ja-JP" sz="1800" dirty="0" smtClean="0">
                <a:solidFill>
                  <a:schemeClr val="bg1"/>
                </a:solidFill>
                <a:latin typeface="Meiryo UI" panose="020B0604030504040204" pitchFamily="50" charset="-128"/>
                <a:ea typeface="Meiryo UI" panose="020B0604030504040204" pitchFamily="50" charset="-128"/>
              </a:rPr>
              <a:t>IPCC</a:t>
            </a:r>
            <a:r>
              <a:rPr lang="ja-JP" altLang="en-US" sz="1800" dirty="0" smtClean="0">
                <a:solidFill>
                  <a:schemeClr val="bg1"/>
                </a:solidFill>
                <a:latin typeface="Meiryo UI" panose="020B0604030504040204" pitchFamily="50" charset="-128"/>
                <a:ea typeface="Meiryo UI" panose="020B0604030504040204" pitchFamily="50" charset="-128"/>
              </a:rPr>
              <a:t>報告内容））</a:t>
            </a:r>
            <a:endParaRPr lang="ja-JP" altLang="en-US" sz="18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947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591672" y="914589"/>
            <a:ext cx="8619563" cy="4840752"/>
          </a:xfrm>
          <a:prstGeom prst="rect">
            <a:avLst/>
          </a:prstGeom>
          <a:noFill/>
          <a:ln w="19050">
            <a:solidFill>
              <a:schemeClr val="tx1"/>
            </a:solidFill>
          </a:ln>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265113" indent="-265113" algn="l">
              <a:lnSpc>
                <a:spcPct val="150000"/>
              </a:lnSpc>
            </a:pPr>
            <a:r>
              <a:rPr lang="ja-JP" altLang="en-US" sz="1800" dirty="0" smtClean="0">
                <a:latin typeface="UD デジタル 教科書体 NK-R" panose="02020400000000000000" pitchFamily="18" charset="-128"/>
                <a:ea typeface="UD デジタル 教科書体 NK-R" panose="02020400000000000000" pitchFamily="18" charset="-128"/>
              </a:rPr>
              <a:t>○　本資料は、「万博のインパクトを活かした大阪の将来像」を描くにあたって、有識者ワーキングでの議論の素材として作成したもの。</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gn="l">
              <a:lnSpc>
                <a:spcPct val="150000"/>
              </a:lnSpc>
            </a:pPr>
            <a:endParaRPr lang="en-US" altLang="ja-JP" sz="1800" dirty="0" smtClean="0">
              <a:latin typeface="UD デジタル 教科書体 NK-R" panose="02020400000000000000" pitchFamily="18" charset="-128"/>
              <a:ea typeface="UD デジタル 教科書体 NK-R" panose="02020400000000000000" pitchFamily="18" charset="-128"/>
            </a:endParaRPr>
          </a:p>
          <a:p>
            <a:pPr marL="265113" indent="-265113" algn="l">
              <a:lnSpc>
                <a:spcPct val="150000"/>
              </a:lnSpc>
            </a:pPr>
            <a:r>
              <a:rPr lang="ja-JP" altLang="en-US" sz="1800" dirty="0" smtClean="0">
                <a:latin typeface="UD デジタル 教科書体 NK-R" panose="02020400000000000000" pitchFamily="18" charset="-128"/>
                <a:ea typeface="UD デジタル 教科書体 NK-R" panose="02020400000000000000" pitchFamily="18" charset="-128"/>
              </a:rPr>
              <a:t>○　構成としては、「１、大阪の歴史」において、これまでの大阪の歩みを俯瞰したうえで、「２、歴史から導かれる大阪の特色」において、歴史から培われた特色を整理。</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marL="265113" indent="-265113" algn="l">
              <a:lnSpc>
                <a:spcPct val="150000"/>
              </a:lnSpc>
            </a:pPr>
            <a:r>
              <a:rPr lang="ja-JP" altLang="en-US" sz="1800" dirty="0" smtClean="0">
                <a:latin typeface="UD デジタル 教科書体 NK-R" panose="02020400000000000000" pitchFamily="18" charset="-128"/>
                <a:ea typeface="UD デジタル 教科書体 NK-R" panose="02020400000000000000" pitchFamily="18" charset="-128"/>
              </a:rPr>
              <a:t>　　そのうえで「３、現在の大阪の位置・ポテンシャル」で大阪の経済等の現状を分析。</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marL="265113" indent="-265113" algn="l">
              <a:lnSpc>
                <a:spcPct val="150000"/>
              </a:lnSpc>
            </a:pPr>
            <a:endParaRPr lang="en-US" altLang="ja-JP" sz="1800" dirty="0" smtClean="0">
              <a:latin typeface="UD デジタル 教科書体 NK-R" panose="02020400000000000000" pitchFamily="18" charset="-128"/>
              <a:ea typeface="UD デジタル 教科書体 NK-R" panose="02020400000000000000" pitchFamily="18" charset="-128"/>
            </a:endParaRPr>
          </a:p>
          <a:p>
            <a:pPr marL="265113" indent="-265113" algn="l">
              <a:lnSpc>
                <a:spcPct val="150000"/>
              </a:lnSpc>
            </a:pPr>
            <a:r>
              <a:rPr lang="ja-JP" altLang="en-US" sz="1800" dirty="0" smtClean="0">
                <a:latin typeface="UD デジタル 教科書体 NK-R" panose="02020400000000000000" pitchFamily="18" charset="-128"/>
                <a:ea typeface="UD デジタル 教科書体 NK-R" panose="02020400000000000000" pitchFamily="18" charset="-128"/>
              </a:rPr>
              <a:t>○　あわせて</a:t>
            </a:r>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smtClean="0">
                <a:latin typeface="UD デジタル 教科書体 NK-R" panose="02020400000000000000" pitchFamily="18" charset="-128"/>
                <a:ea typeface="UD デジタル 教科書体 NK-R" panose="02020400000000000000" pitchFamily="18" charset="-128"/>
              </a:rPr>
              <a:t>「４、</a:t>
            </a:r>
            <a:r>
              <a:rPr lang="ja-JP" altLang="en-US" sz="1800" dirty="0">
                <a:latin typeface="UD デジタル 教科書体 NK-R" panose="02020400000000000000" pitchFamily="18" charset="-128"/>
                <a:ea typeface="UD デジタル 教科書体 NK-R" panose="02020400000000000000" pitchFamily="18" charset="-128"/>
              </a:rPr>
              <a:t>世界の都市」において</a:t>
            </a:r>
            <a:r>
              <a:rPr lang="ja-JP" altLang="en-US" sz="1800" dirty="0" smtClean="0">
                <a:latin typeface="UD デジタル 教科書体 NK-R" panose="02020400000000000000" pitchFamily="18" charset="-128"/>
                <a:ea typeface="UD デジタル 教科書体 NK-R" panose="02020400000000000000" pitchFamily="18" charset="-128"/>
              </a:rPr>
              <a:t>、世界の都市論や各都市の発展モデルを分析し、「</a:t>
            </a:r>
            <a:r>
              <a:rPr lang="ja-JP" altLang="en-US" sz="1800" dirty="0">
                <a:latin typeface="UD デジタル 教科書体 NK-R" panose="02020400000000000000" pitchFamily="18" charset="-128"/>
                <a:ea typeface="UD デジタル 教科書体 NK-R" panose="02020400000000000000" pitchFamily="18" charset="-128"/>
              </a:rPr>
              <a:t>５</a:t>
            </a:r>
            <a:r>
              <a:rPr lang="ja-JP" altLang="en-US" sz="1800" dirty="0" smtClean="0">
                <a:latin typeface="UD デジタル 教科書体 NK-R" panose="02020400000000000000" pitchFamily="18" charset="-128"/>
                <a:ea typeface="UD デジタル 教科書体 NK-R" panose="02020400000000000000" pitchFamily="18" charset="-128"/>
              </a:rPr>
              <a:t>、過去の国際博覧会等」において、これまでの万博から今後の万博、万博と地域・世界との関係の示唆を得るとともに、「６、今後の将来予測」を踏まえて、「</a:t>
            </a:r>
            <a:r>
              <a:rPr lang="ja-JP" altLang="en-US" sz="1800" dirty="0">
                <a:latin typeface="UD デジタル 教科書体 NK-R" panose="02020400000000000000" pitchFamily="18" charset="-128"/>
                <a:ea typeface="UD デジタル 教科書体 NK-R" panose="02020400000000000000" pitchFamily="18" charset="-128"/>
              </a:rPr>
              <a:t>万博のインパクトを活かした大阪の将来像</a:t>
            </a:r>
            <a:r>
              <a:rPr lang="ja-JP" altLang="en-US" sz="1800" dirty="0" smtClean="0">
                <a:latin typeface="UD デジタル 教科書体 NK-R" panose="02020400000000000000" pitchFamily="18" charset="-128"/>
                <a:ea typeface="UD デジタル 教科書体 NK-R" panose="02020400000000000000" pitchFamily="18" charset="-128"/>
              </a:rPr>
              <a:t>」を導くアプローチ。</a:t>
            </a:r>
            <a:endParaRPr lang="en-US" altLang="ja-JP" sz="1800"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840893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の特色（２）海外とのつながり</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3454" y="528997"/>
            <a:ext cx="963909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大阪のまちは、国内各都市や海外との交流、貿易等を通じて都市が形成されてきた。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大阪は国内</a:t>
            </a:r>
            <a:r>
              <a:rPr kumimoji="1" lang="ja-JP" altLang="en-US" sz="1400" dirty="0">
                <a:latin typeface="UD デジタル 教科書体 NK-R" panose="02020400000000000000" pitchFamily="18" charset="-128"/>
                <a:ea typeface="UD デジタル 教科書体 NK-R" panose="02020400000000000000" pitchFamily="18" charset="-128"/>
              </a:rPr>
              <a:t>外</a:t>
            </a:r>
            <a:r>
              <a:rPr kumimoji="1" lang="ja-JP" altLang="en-US" sz="1400" dirty="0" smtClean="0">
                <a:latin typeface="UD デジタル 教科書体 NK-R" panose="02020400000000000000" pitchFamily="18" charset="-128"/>
                <a:ea typeface="UD デジタル 教科書体 NK-R" panose="02020400000000000000" pitchFamily="18" charset="-128"/>
              </a:rPr>
              <a:t>との玄関口として、日本の中で外交、内政、物流のネットワークの重要な拠点として発展するとともに、海外からの多様な文化や価値観を取り入れ、大阪独自の発展を遂げてきた。</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p:cNvSpPr txBox="1"/>
          <p:nvPr/>
        </p:nvSpPr>
        <p:spPr>
          <a:xfrm>
            <a:off x="94129" y="1585229"/>
            <a:ext cx="9773771" cy="4324261"/>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◆難波津</a:t>
            </a:r>
            <a:endParaRPr kumimoji="1" lang="ja-JP" altLang="en-US"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・５世紀、大阪湾は、瀬戸内海、西国諸国、さらには朝鮮半島、中国につながるパイプであり、玄関であった。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・そこに、</a:t>
            </a:r>
            <a:r>
              <a:rPr kumimoji="1" lang="ja-JP" altLang="en-US" sz="1200" b="1" dirty="0">
                <a:latin typeface="Meiryo UI" panose="020B0604030504040204" pitchFamily="50" charset="-128"/>
                <a:ea typeface="Meiryo UI" panose="020B0604030504040204" pitchFamily="50" charset="-128"/>
              </a:rPr>
              <a:t>「難波津</a:t>
            </a:r>
            <a:r>
              <a:rPr kumimoji="1" lang="ja-JP" altLang="en-US" sz="1200" b="1" dirty="0" smtClean="0">
                <a:latin typeface="Meiryo UI" panose="020B0604030504040204" pitchFamily="50" charset="-128"/>
                <a:ea typeface="Meiryo UI" panose="020B0604030504040204" pitchFamily="50" charset="-128"/>
              </a:rPr>
              <a:t>」と</a:t>
            </a:r>
            <a:r>
              <a:rPr kumimoji="1" lang="ja-JP" altLang="en-US" sz="1200" b="1" dirty="0">
                <a:latin typeface="Meiryo UI" panose="020B0604030504040204" pitchFamily="50" charset="-128"/>
                <a:ea typeface="Meiryo UI" panose="020B0604030504040204" pitchFamily="50" charset="-128"/>
              </a:rPr>
              <a:t>呼ばれる港ができ</a:t>
            </a:r>
            <a:r>
              <a:rPr kumimoji="1" lang="ja-JP" altLang="en-US" sz="1200" b="1" dirty="0" smtClean="0">
                <a:latin typeface="Meiryo UI" panose="020B0604030504040204" pitchFamily="50" charset="-128"/>
                <a:ea typeface="Meiryo UI" panose="020B0604030504040204" pitchFamily="50" charset="-128"/>
              </a:rPr>
              <a:t>、人が集まり、住むようになる。</a:t>
            </a:r>
            <a:endParaRPr kumimoji="1" lang="en-US" altLang="ja-JP" sz="1200" b="1" dirty="0" smtClean="0">
              <a:latin typeface="Meiryo UI" panose="020B0604030504040204" pitchFamily="50" charset="-128"/>
              <a:ea typeface="Meiryo UI" panose="020B0604030504040204" pitchFamily="50" charset="-128"/>
            </a:endParaRPr>
          </a:p>
          <a:p>
            <a:pPr marL="180975" indent="-180975">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難波津には、遣唐使や遣隋使の出発点であり、新羅や渤海からの国賓もやってきた。地方から都に送られる米や綿など貢納品を積んだ船、山陽道・南海道・西海道の諸国と往来する官人の船、九州の防衛にあたる防人を乗せた船の発着地となった。</a:t>
            </a:r>
            <a:endParaRPr kumimoji="1" lang="en-US" altLang="ja-JP" sz="1200" dirty="0" smtClean="0">
              <a:latin typeface="Meiryo UI" panose="020B0604030504040204" pitchFamily="50" charset="-128"/>
              <a:ea typeface="Meiryo UI" panose="020B0604030504040204" pitchFamily="50" charset="-128"/>
            </a:endParaRPr>
          </a:p>
          <a:p>
            <a:pPr marL="180975" indent="-18097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難波津は、外交・内政・物流・軍事のネットワークの重要な拠点</a:t>
            </a:r>
            <a:r>
              <a:rPr kumimoji="1" lang="ja-JP" altLang="en-US" sz="1200" dirty="0" smtClean="0">
                <a:latin typeface="Meiryo UI" panose="020B0604030504040204" pitchFamily="50" charset="-128"/>
                <a:ea typeface="Meiryo UI" panose="020B0604030504040204" pitchFamily="50" charset="-128"/>
              </a:rPr>
              <a:t>であった。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◆貿易都市・堺</a:t>
            </a:r>
            <a:endParaRPr kumimoji="1" lang="en-US" altLang="ja-JP"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・応仁・文明の乱（</a:t>
            </a:r>
            <a:r>
              <a:rPr kumimoji="1" lang="en-US" altLang="ja-JP" sz="1200" dirty="0" smtClean="0">
                <a:latin typeface="Meiryo UI" panose="020B0604030504040204" pitchFamily="50" charset="-128"/>
                <a:ea typeface="Meiryo UI" panose="020B0604030504040204" pitchFamily="50" charset="-128"/>
              </a:rPr>
              <a:t>1467</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〜1477</a:t>
            </a:r>
            <a:r>
              <a:rPr kumimoji="1" lang="ja-JP" altLang="en-US" sz="1200" dirty="0" smtClean="0">
                <a:latin typeface="Meiryo UI" panose="020B0604030504040204" pitchFamily="50" charset="-128"/>
                <a:ea typeface="Meiryo UI" panose="020B0604030504040204" pitchFamily="50" charset="-128"/>
              </a:rPr>
              <a:t>年）にあたり、</a:t>
            </a:r>
            <a:r>
              <a:rPr kumimoji="1" lang="ja-JP" altLang="en-US" sz="1200" b="1" dirty="0" smtClean="0">
                <a:latin typeface="Meiryo UI" panose="020B0604030504040204" pitchFamily="50" charset="-128"/>
                <a:ea typeface="Meiryo UI" panose="020B0604030504040204" pitchFamily="50" charset="-128"/>
              </a:rPr>
              <a:t>遺明船の発着地が兵庫の津から堺津に移された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・明へのルートは不安定な瀬戸内航路から土佐沖を行く南海航路が開かれ、</a:t>
            </a:r>
            <a:r>
              <a:rPr kumimoji="1" lang="ja-JP" altLang="en-US" sz="1200" b="1" dirty="0" smtClean="0">
                <a:latin typeface="Meiryo UI" panose="020B0604030504040204" pitchFamily="50" charset="-128"/>
                <a:ea typeface="Meiryo UI" panose="020B0604030504040204" pitchFamily="50" charset="-128"/>
              </a:rPr>
              <a:t>堺を発着地とする朝鮮琉球貿易も発展</a:t>
            </a:r>
            <a:r>
              <a:rPr kumimoji="1" lang="ja-JP" altLang="en-US" sz="1200" dirty="0" smtClean="0">
                <a:latin typeface="Meiryo UI" panose="020B0604030504040204" pitchFamily="50" charset="-128"/>
                <a:ea typeface="Meiryo UI" panose="020B0604030504040204" pitchFamily="50" charset="-128"/>
              </a:rPr>
              <a:t>した。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・江戸初期に</a:t>
            </a:r>
            <a:r>
              <a:rPr kumimoji="1" lang="ja-JP" altLang="en-US" sz="1200" dirty="0">
                <a:latin typeface="Meiryo UI" panose="020B0604030504040204" pitchFamily="50" charset="-128"/>
                <a:ea typeface="Meiryo UI" panose="020B0604030504040204" pitchFamily="50" charset="-128"/>
              </a:rPr>
              <a:t>は、朱印状を与えて貿易を奨励した</a:t>
            </a:r>
            <a:r>
              <a:rPr kumimoji="1" lang="ja-JP" altLang="en-US" sz="1200" dirty="0" smtClean="0">
                <a:latin typeface="Meiryo UI" panose="020B0604030504040204" pitchFamily="50" charset="-128"/>
                <a:ea typeface="Meiryo UI" panose="020B0604030504040204" pitchFamily="50" charset="-128"/>
              </a:rPr>
              <a:t>結果、堺</a:t>
            </a:r>
            <a:r>
              <a:rPr kumimoji="1" lang="ja-JP" altLang="en-US" sz="1200" dirty="0">
                <a:latin typeface="Meiryo UI" panose="020B0604030504040204" pitchFamily="50" charset="-128"/>
                <a:ea typeface="Meiryo UI" panose="020B0604030504040204" pitchFamily="50" charset="-128"/>
              </a:rPr>
              <a:t>商人は南方に進出し、</a:t>
            </a:r>
            <a:r>
              <a:rPr kumimoji="1" lang="ja-JP" altLang="en-US" sz="1200" b="1" dirty="0">
                <a:latin typeface="Meiryo UI" panose="020B0604030504040204" pitchFamily="50" charset="-128"/>
                <a:ea typeface="Meiryo UI" panose="020B0604030504040204" pitchFamily="50" charset="-128"/>
              </a:rPr>
              <a:t>オランダ、イギリス、メキシコの</a:t>
            </a:r>
            <a:r>
              <a:rPr kumimoji="1" lang="ja-JP" altLang="en-US" sz="1200" dirty="0">
                <a:latin typeface="Meiryo UI" panose="020B0604030504040204" pitchFamily="50" charset="-128"/>
                <a:ea typeface="Meiryo UI" panose="020B0604030504040204" pitchFamily="50" charset="-128"/>
              </a:rPr>
              <a:t>商船が</a:t>
            </a:r>
            <a:r>
              <a:rPr kumimoji="1" lang="ja-JP" altLang="en-US" sz="1200" dirty="0" smtClean="0">
                <a:latin typeface="Meiryo UI" panose="020B0604030504040204" pitchFamily="50" charset="-128"/>
                <a:ea typeface="Meiryo UI" panose="020B0604030504040204" pitchFamily="50" charset="-128"/>
              </a:rPr>
              <a:t>港に</a:t>
            </a:r>
            <a:r>
              <a:rPr kumimoji="1" lang="ja-JP" altLang="en-US" sz="1200" dirty="0">
                <a:latin typeface="Meiryo UI" panose="020B0604030504040204" pitchFamily="50" charset="-128"/>
                <a:ea typeface="Meiryo UI" panose="020B0604030504040204" pitchFamily="50" charset="-128"/>
              </a:rPr>
              <a:t>出入り。</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◆大阪港開港</a:t>
            </a:r>
            <a:endParaRPr kumimoji="1" lang="en-US" altLang="ja-JP"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・徳川</a:t>
            </a:r>
            <a:r>
              <a:rPr kumimoji="1" lang="ja-JP" altLang="en-US" sz="1200" dirty="0">
                <a:latin typeface="Meiryo UI" panose="020B0604030504040204" pitchFamily="50" charset="-128"/>
                <a:ea typeface="Meiryo UI" panose="020B0604030504040204" pitchFamily="50" charset="-128"/>
              </a:rPr>
              <a:t>時代の長い鎖国も終わりを</a:t>
            </a:r>
            <a:r>
              <a:rPr kumimoji="1" lang="ja-JP" altLang="en-US" sz="1200" dirty="0" smtClean="0">
                <a:latin typeface="Meiryo UI" panose="020B0604030504040204" pitchFamily="50" charset="-128"/>
                <a:ea typeface="Meiryo UI" panose="020B0604030504040204" pitchFamily="50" charset="-128"/>
              </a:rPr>
              <a:t>つげ、</a:t>
            </a:r>
            <a:r>
              <a:rPr kumimoji="1" lang="ja-JP" altLang="en-US" sz="1200" dirty="0">
                <a:latin typeface="Meiryo UI" panose="020B0604030504040204" pitchFamily="50" charset="-128"/>
                <a:ea typeface="Meiryo UI" panose="020B0604030504040204" pitchFamily="50" charset="-128"/>
              </a:rPr>
              <a:t>諸外国より大阪港の開港が盛んに主張され、</a:t>
            </a:r>
            <a:r>
              <a:rPr kumimoji="1" lang="en-US" altLang="ja-JP" sz="1200" b="1" dirty="0">
                <a:latin typeface="Meiryo UI" panose="020B0604030504040204" pitchFamily="50" charset="-128"/>
                <a:ea typeface="Meiryo UI" panose="020B0604030504040204" pitchFamily="50" charset="-128"/>
              </a:rPr>
              <a:t>1868</a:t>
            </a:r>
            <a:r>
              <a:rPr kumimoji="1" lang="ja-JP" altLang="en-US" sz="1200" b="1" dirty="0" smtClean="0">
                <a:latin typeface="Meiryo UI" panose="020B0604030504040204" pitchFamily="50" charset="-128"/>
                <a:ea typeface="Meiryo UI" panose="020B0604030504040204" pitchFamily="50" charset="-128"/>
              </a:rPr>
              <a:t>年、川口</a:t>
            </a:r>
            <a:r>
              <a:rPr kumimoji="1" lang="ja-JP" altLang="en-US" sz="1200" b="1" dirty="0">
                <a:latin typeface="Meiryo UI" panose="020B0604030504040204" pitchFamily="50" charset="-128"/>
                <a:ea typeface="Meiryo UI" panose="020B0604030504040204" pitchFamily="50" charset="-128"/>
              </a:rPr>
              <a:t>に</a:t>
            </a:r>
            <a:r>
              <a:rPr kumimoji="1" lang="ja-JP" altLang="en-US" sz="1200" b="1" dirty="0" smtClean="0">
                <a:latin typeface="Meiryo UI" panose="020B0604030504040204" pitchFamily="50" charset="-128"/>
                <a:ea typeface="Meiryo UI" panose="020B0604030504040204" pitchFamily="50" charset="-128"/>
              </a:rPr>
              <a:t>大阪港</a:t>
            </a:r>
            <a:r>
              <a:rPr kumimoji="1" lang="ja-JP" altLang="en-US" sz="1200" b="1" dirty="0">
                <a:latin typeface="Meiryo UI" panose="020B0604030504040204" pitchFamily="50" charset="-128"/>
                <a:ea typeface="Meiryo UI" panose="020B0604030504040204" pitchFamily="50" charset="-128"/>
              </a:rPr>
              <a:t>が開港</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smtClean="0">
                <a:latin typeface="Meiryo UI" panose="020B0604030504040204" pitchFamily="50" charset="-128"/>
                <a:ea typeface="Meiryo UI" panose="020B0604030504040204" pitchFamily="50" charset="-128"/>
              </a:rPr>
              <a:t>　・港</a:t>
            </a:r>
            <a:r>
              <a:rPr kumimoji="1" lang="ja-JP" altLang="en-US" sz="1200" dirty="0">
                <a:latin typeface="Meiryo UI" panose="020B0604030504040204" pitchFamily="50" charset="-128"/>
                <a:ea typeface="Meiryo UI" panose="020B0604030504040204" pitchFamily="50" charset="-128"/>
              </a:rPr>
              <a:t>に行くには安治川の河口からさかのぼる必要</a:t>
            </a:r>
            <a:r>
              <a:rPr kumimoji="1" lang="ja-JP" altLang="en-US" sz="1200" dirty="0" smtClean="0">
                <a:latin typeface="Meiryo UI" panose="020B0604030504040204" pitchFamily="50" charset="-128"/>
                <a:ea typeface="Meiryo UI" panose="020B0604030504040204" pitchFamily="50" charset="-128"/>
              </a:rPr>
              <a:t>があったが、当時</a:t>
            </a:r>
            <a:r>
              <a:rPr kumimoji="1" lang="ja-JP" altLang="en-US" sz="1200" dirty="0">
                <a:latin typeface="Meiryo UI" panose="020B0604030504040204" pitchFamily="50" charset="-128"/>
                <a:ea typeface="Meiryo UI" panose="020B0604030504040204" pitchFamily="50" charset="-128"/>
              </a:rPr>
              <a:t>の安治川は川底が浅く大型船が入港できなかったため</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外国</a:t>
            </a:r>
            <a:r>
              <a:rPr kumimoji="1" lang="ja-JP" altLang="en-US" sz="1200" dirty="0">
                <a:latin typeface="Meiryo UI" panose="020B0604030504040204" pitchFamily="50" charset="-128"/>
                <a:ea typeface="Meiryo UI" panose="020B0604030504040204" pitchFamily="50" charset="-128"/>
              </a:rPr>
              <a:t>からの大型船は近くの兵庫港へと移り、居留地の外国商人たちも次々と川口に見切りをつけ神戸の居留地</a:t>
            </a:r>
            <a:r>
              <a:rPr kumimoji="1" lang="ja-JP" altLang="en-US" sz="1200" dirty="0" smtClean="0">
                <a:latin typeface="Meiryo UI" panose="020B0604030504040204" pitchFamily="50" charset="-128"/>
                <a:ea typeface="Meiryo UI" panose="020B0604030504040204" pitchFamily="50" charset="-128"/>
              </a:rPr>
              <a:t>に</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転居するなど、大阪港</a:t>
            </a:r>
            <a:r>
              <a:rPr kumimoji="1" lang="ja-JP" altLang="en-US" sz="1200" dirty="0">
                <a:latin typeface="Meiryo UI" panose="020B0604030504040204" pitchFamily="50" charset="-128"/>
                <a:ea typeface="Meiryo UI" panose="020B0604030504040204" pitchFamily="50" charset="-128"/>
              </a:rPr>
              <a:t>は貿易港としての役割を果たして</a:t>
            </a:r>
            <a:r>
              <a:rPr kumimoji="1" lang="ja-JP" altLang="en-US" sz="1200" dirty="0" smtClean="0">
                <a:latin typeface="Meiryo UI" panose="020B0604030504040204" pitchFamily="50" charset="-128"/>
                <a:ea typeface="Meiryo UI" panose="020B0604030504040204" pitchFamily="50" charset="-128"/>
              </a:rPr>
              <a:t>いなかった。</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・そこで、天保山に近代式の大きな港をつくることとなり、</a:t>
            </a:r>
            <a:r>
              <a:rPr kumimoji="1" lang="ja-JP" altLang="en-US" sz="1200" b="1" dirty="0" smtClean="0">
                <a:latin typeface="Meiryo UI" panose="020B0604030504040204" pitchFamily="50" charset="-128"/>
                <a:ea typeface="Meiryo UI" panose="020B0604030504040204" pitchFamily="50" charset="-128"/>
              </a:rPr>
              <a:t>天保山に築港大桟橋が完成</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1937</a:t>
            </a:r>
            <a:r>
              <a:rPr kumimoji="1" lang="ja-JP" altLang="en-US" sz="1200" dirty="0" smtClean="0">
                <a:latin typeface="Meiryo UI" panose="020B0604030504040204" pitchFamily="50" charset="-128"/>
                <a:ea typeface="Meiryo UI" panose="020B0604030504040204" pitchFamily="50" charset="-128"/>
              </a:rPr>
              <a:t>から</a:t>
            </a:r>
            <a:r>
              <a:rPr kumimoji="1" lang="en-US" altLang="ja-JP" sz="1200" dirty="0" smtClean="0">
                <a:latin typeface="Meiryo UI" panose="020B0604030504040204" pitchFamily="50" charset="-128"/>
                <a:ea typeface="Meiryo UI" panose="020B0604030504040204" pitchFamily="50" charset="-128"/>
              </a:rPr>
              <a:t>39</a:t>
            </a:r>
            <a:r>
              <a:rPr kumimoji="1" lang="ja-JP" altLang="en-US" sz="1200" dirty="0" smtClean="0">
                <a:latin typeface="Meiryo UI" panose="020B0604030504040204" pitchFamily="50" charset="-128"/>
                <a:ea typeface="Meiryo UI" panose="020B0604030504040204" pitchFamily="50" charset="-128"/>
              </a:rPr>
              <a:t>年に、戦前における最盛期を迎え、</a:t>
            </a:r>
            <a:r>
              <a:rPr kumimoji="1" lang="en-US" altLang="ja-JP" sz="1200" b="1" dirty="0" smtClean="0">
                <a:latin typeface="Meiryo UI" panose="020B0604030504040204" pitchFamily="50" charset="-128"/>
                <a:ea typeface="Meiryo UI" panose="020B0604030504040204" pitchFamily="50" charset="-128"/>
              </a:rPr>
              <a:t>1937</a:t>
            </a:r>
            <a:r>
              <a:rPr kumimoji="1" lang="ja-JP" altLang="en-US" sz="1200" b="1" dirty="0" smtClean="0">
                <a:latin typeface="Meiryo UI" panose="020B0604030504040204" pitchFamily="50" charset="-128"/>
                <a:ea typeface="Meiryo UI" panose="020B0604030504040204" pitchFamily="50" charset="-128"/>
              </a:rPr>
              <a:t>年には入港船舶数、</a:t>
            </a:r>
            <a:r>
              <a:rPr kumimoji="1" lang="en-US" altLang="ja-JP" sz="1200" b="1" dirty="0" smtClean="0">
                <a:latin typeface="Meiryo UI" panose="020B0604030504040204" pitchFamily="50" charset="-128"/>
                <a:ea typeface="Meiryo UI" panose="020B0604030504040204" pitchFamily="50" charset="-128"/>
              </a:rPr>
              <a:t>39</a:t>
            </a:r>
            <a:r>
              <a:rPr kumimoji="1" lang="ja-JP" altLang="en-US" sz="1200" b="1" dirty="0" smtClean="0">
                <a:latin typeface="Meiryo UI" panose="020B0604030504040204" pitchFamily="50" charset="-128"/>
                <a:ea typeface="Meiryo UI" panose="020B0604030504040204" pitchFamily="50" charset="-128"/>
              </a:rPr>
              <a:t>年には貨物取扱量が全国</a:t>
            </a:r>
            <a:r>
              <a:rPr kumimoji="1" lang="en-US" altLang="ja-JP" sz="1200" b="1" dirty="0" smtClean="0">
                <a:latin typeface="Meiryo UI" panose="020B0604030504040204" pitchFamily="50" charset="-128"/>
                <a:ea typeface="Meiryo UI" panose="020B0604030504040204" pitchFamily="50" charset="-128"/>
              </a:rPr>
              <a:t>1</a:t>
            </a:r>
            <a:r>
              <a:rPr kumimoji="1" lang="ja-JP" altLang="en-US" sz="1200" b="1" dirty="0" smtClean="0">
                <a:latin typeface="Meiryo UI" panose="020B0604030504040204" pitchFamily="50" charset="-128"/>
                <a:ea typeface="Meiryo UI" panose="020B0604030504040204" pitchFamily="50" charset="-128"/>
              </a:rPr>
              <a:t>位</a:t>
            </a:r>
            <a:r>
              <a:rPr kumimoji="1" lang="ja-JP" altLang="en-US" sz="1200" dirty="0" smtClean="0">
                <a:latin typeface="Meiryo UI" panose="020B0604030504040204" pitchFamily="50" charset="-128"/>
                <a:ea typeface="Meiryo UI" panose="020B0604030504040204" pitchFamily="50" charset="-128"/>
              </a:rPr>
              <a:t>となる。　</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・現在も大阪港は、北米、欧州への貨物運搬の窓口となっている。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2"/>
          <a:stretch>
            <a:fillRect/>
          </a:stretch>
        </p:blipFill>
        <p:spPr>
          <a:xfrm>
            <a:off x="8259976" y="5010910"/>
            <a:ext cx="1511228" cy="296348"/>
          </a:xfrm>
          <a:prstGeom prst="rect">
            <a:avLst/>
          </a:prstGeom>
        </p:spPr>
      </p:pic>
      <p:sp>
        <p:nvSpPr>
          <p:cNvPr id="17" name="正方形/長方形 16"/>
          <p:cNvSpPr/>
          <p:nvPr/>
        </p:nvSpPr>
        <p:spPr>
          <a:xfrm>
            <a:off x="7093999" y="6597993"/>
            <a:ext cx="1981199" cy="23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出典：近畿地方整備局資料</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406" y="5391092"/>
            <a:ext cx="3025140" cy="1173480"/>
          </a:xfrm>
          <a:prstGeom prst="rect">
            <a:avLst/>
          </a:prstGeom>
        </p:spPr>
      </p:pic>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17</a:t>
            </a:r>
          </a:p>
        </p:txBody>
      </p:sp>
    </p:spTree>
    <p:extLst>
      <p:ext uri="{BB962C8B-B14F-4D97-AF65-F5344CB8AC3E}">
        <p14:creationId xmlns:p14="http://schemas.microsoft.com/office/powerpoint/2010/main" val="1001194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02447" y="1067314"/>
            <a:ext cx="8901106" cy="307777"/>
          </a:xfrm>
          <a:prstGeom prst="rect">
            <a:avLst/>
          </a:prstGeom>
          <a:noFill/>
          <a:ln w="28575" cmpd="dbl">
            <a:noFill/>
          </a:ln>
        </p:spPr>
        <p:txBody>
          <a:bodyPr wrap="square" rtlCol="0">
            <a:spAutoFit/>
          </a:bodyPr>
          <a:lstStyle/>
          <a:p>
            <a:pPr algn="ctr" defTabSz="457189"/>
            <a:r>
              <a:rPr kumimoji="1" lang="en-US" altLang="ja-JP" sz="1400" b="1" dirty="0">
                <a:solidFill>
                  <a:prstClr val="black"/>
                </a:solidFill>
                <a:latin typeface="Meiryo UI" panose="020B0604030504040204" pitchFamily="50" charset="-128"/>
                <a:ea typeface="Meiryo UI" panose="020B0604030504040204" pitchFamily="50" charset="-128"/>
              </a:rPr>
              <a:t>1.5</a:t>
            </a:r>
            <a:r>
              <a:rPr kumimoji="1" lang="ja-JP" altLang="en-US" sz="1400" b="1" dirty="0">
                <a:solidFill>
                  <a:prstClr val="black"/>
                </a:solidFill>
                <a:latin typeface="Meiryo UI" panose="020B0604030504040204" pitchFamily="50" charset="-128"/>
                <a:ea typeface="Meiryo UI" panose="020B0604030504040204" pitchFamily="50" charset="-128"/>
              </a:rPr>
              <a:t>℃及び２℃の地球温暖化で社会・経済に生じるリスクの予測</a:t>
            </a:r>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89626" y="553395"/>
            <a:ext cx="4410212" cy="369332"/>
          </a:xfrm>
          <a:prstGeom prst="rect">
            <a:avLst/>
          </a:prstGeom>
          <a:solidFill>
            <a:srgbClr val="00B0F0"/>
          </a:solidFill>
          <a:ln w="28575" cmpd="dbl">
            <a:solidFill>
              <a:schemeClr val="tx1"/>
            </a:solidFill>
          </a:ln>
        </p:spPr>
        <p:txBody>
          <a:bodyPr wrap="square" rtlCol="0">
            <a:spAutoFit/>
          </a:bodyPr>
          <a:lstStyle/>
          <a:p>
            <a:pPr defTabSz="457189"/>
            <a:r>
              <a:rPr kumimoji="1" lang="ja-JP" altLang="en-US" b="1" u="sng" dirty="0">
                <a:solidFill>
                  <a:prstClr val="white"/>
                </a:solidFill>
                <a:latin typeface="Meiryo UI" panose="020B0604030504040204" pitchFamily="50" charset="-128"/>
                <a:ea typeface="Meiryo UI" panose="020B0604030504040204" pitchFamily="50" charset="-128"/>
              </a:rPr>
              <a:t>社会・経済への影響・リスクに関する予測</a:t>
            </a:r>
            <a:endParaRPr kumimoji="1" lang="en-US" altLang="ja-JP" b="1" u="sng" dirty="0">
              <a:solidFill>
                <a:prstClr val="white"/>
              </a:solidFill>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nvPr>
        </p:nvGraphicFramePr>
        <p:xfrm>
          <a:off x="502448" y="1375090"/>
          <a:ext cx="8901107" cy="1920240"/>
        </p:xfrm>
        <a:graphic>
          <a:graphicData uri="http://schemas.openxmlformats.org/drawingml/2006/table">
            <a:tbl>
              <a:tblPr firstRow="1" bandRow="1">
                <a:tableStyleId>{5940675A-B579-460E-94D1-54222C63F5DA}</a:tableStyleId>
              </a:tblPr>
              <a:tblGrid>
                <a:gridCol w="1196365">
                  <a:extLst>
                    <a:ext uri="{9D8B030D-6E8A-4147-A177-3AD203B41FA5}">
                      <a16:colId xmlns:a16="http://schemas.microsoft.com/office/drawing/2014/main" val="2143323426"/>
                    </a:ext>
                  </a:extLst>
                </a:gridCol>
                <a:gridCol w="3852371">
                  <a:extLst>
                    <a:ext uri="{9D8B030D-6E8A-4147-A177-3AD203B41FA5}">
                      <a16:colId xmlns:a16="http://schemas.microsoft.com/office/drawing/2014/main" val="1758027974"/>
                    </a:ext>
                  </a:extLst>
                </a:gridCol>
                <a:gridCol w="3852371">
                  <a:extLst>
                    <a:ext uri="{9D8B030D-6E8A-4147-A177-3AD203B41FA5}">
                      <a16:colId xmlns:a16="http://schemas.microsoft.com/office/drawing/2014/main" val="44119965"/>
                    </a:ext>
                  </a:extLst>
                </a:gridCol>
              </a:tblGrid>
              <a:tr h="252774">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現象</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200" b="1" dirty="0" smtClean="0">
                          <a:solidFill>
                            <a:schemeClr val="tx1"/>
                          </a:solidFill>
                          <a:latin typeface="Meiryo UI" panose="020B0604030504040204" pitchFamily="50" charset="-128"/>
                          <a:ea typeface="Meiryo UI" panose="020B0604030504040204" pitchFamily="50" charset="-128"/>
                        </a:rPr>
                        <a:t>1.5</a:t>
                      </a:r>
                      <a:r>
                        <a:rPr kumimoji="1" lang="ja-JP" altLang="en-US" sz="1200" b="1" dirty="0" smtClean="0">
                          <a:solidFill>
                            <a:schemeClr val="tx1"/>
                          </a:solidFill>
                          <a:latin typeface="Meiryo UI" panose="020B0604030504040204" pitchFamily="50" charset="-128"/>
                          <a:ea typeface="Meiryo UI" panose="020B0604030504040204" pitchFamily="50" charset="-128"/>
                        </a:rPr>
                        <a:t>℃の地球温暖化に関する予測</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２℃の地球温暖化に関する予測</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3592647902"/>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経済成長への</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影響</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・気候変動の影響による世界の総経済成長に対するリスクは、今世紀の終わりまでに２℃に比べて</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℃の地球温暖化においての方が低くなる</a:t>
                      </a:r>
                      <a:r>
                        <a:rPr kumimoji="1" lang="en-US" altLang="ja-JP" sz="1200" dirty="0" smtClean="0">
                          <a:solidFill>
                            <a:schemeClr val="tx1"/>
                          </a:solidFill>
                          <a:latin typeface="Meiryo UI" panose="020B0604030504040204" pitchFamily="50" charset="-128"/>
                          <a:ea typeface="Meiryo UI" panose="020B0604030504040204" pitchFamily="50" charset="-128"/>
                        </a:rPr>
                        <a:t>(M)※</a:t>
                      </a:r>
                      <a:r>
                        <a:rPr kumimoji="1" lang="ja-JP" altLang="en-US" sz="1200" dirty="0" smtClean="0">
                          <a:solidFill>
                            <a:schemeClr val="tx1"/>
                          </a:solidFill>
                          <a:latin typeface="Meiryo UI" panose="020B0604030504040204" pitchFamily="50" charset="-128"/>
                          <a:ea typeface="Meiryo UI" panose="020B0604030504040204" pitchFamily="50" charset="-128"/>
                        </a:rPr>
                        <a:t>　これは緩和のコスト、適応への投資、及び適法への便益を含まない。</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℃から２℃に地球温暖化が進んだ場合、熱帯域及び南半球の亜熱帯域の国おいて影響が最も大きくなる</a:t>
                      </a:r>
                      <a:r>
                        <a:rPr kumimoji="1" lang="en-US" altLang="ja-JP" sz="1200" dirty="0" smtClean="0">
                          <a:solidFill>
                            <a:schemeClr val="tx1"/>
                          </a:solidFill>
                          <a:latin typeface="Meiryo UI" panose="020B0604030504040204" pitchFamily="50" charset="-128"/>
                          <a:ea typeface="Meiryo UI" panose="020B0604030504040204" pitchFamily="50" charset="-128"/>
                        </a:rPr>
                        <a:t>(M)</a:t>
                      </a:r>
                    </a:p>
                  </a:txBody>
                  <a:tcPr/>
                </a:tc>
                <a:tc hMerge="1">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10035460"/>
                  </a:ext>
                </a:extLst>
              </a:tr>
              <a:tr h="370840">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複合的なリスクへの曝露</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℃と２℃の地球温暖化の間では、複数かつ複合的な気候に関連するリスクへの曝露が増加し、そのように貧困に曝されその影響を受けやすい人々の割合はアフリカ及びアジアにおいてより大きくなる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rPr>
                        <a:t>℃から２℃の地球温暖化においては、エネルギー、食糧、及び水部門にわたってリスクが空間的及び時間的に重複しうるだろう。それによって、さらに多数の人々の地域に影響を及ぼしうる</a:t>
                      </a:r>
                      <a:r>
                        <a:rPr kumimoji="1" lang="ja-JP" altLang="en-US" sz="1200" dirty="0" err="1" smtClean="0">
                          <a:solidFill>
                            <a:schemeClr val="tx1"/>
                          </a:solidFill>
                          <a:latin typeface="Meiryo UI" panose="020B0604030504040204" pitchFamily="50" charset="-128"/>
                          <a:ea typeface="Meiryo UI" panose="020B0604030504040204" pitchFamily="50" charset="-128"/>
                        </a:rPr>
                        <a:t>で</a:t>
                      </a:r>
                      <a:r>
                        <a:rPr kumimoji="1" lang="ja-JP" altLang="en-US" sz="1200" dirty="0" smtClean="0">
                          <a:solidFill>
                            <a:schemeClr val="tx1"/>
                          </a:solidFill>
                          <a:latin typeface="Meiryo UI" panose="020B0604030504040204" pitchFamily="50" charset="-128"/>
                          <a:ea typeface="Meiryo UI" panose="020B0604030504040204" pitchFamily="50" charset="-128"/>
                        </a:rPr>
                        <a:t>あろうハザード、曝露、及び脆弱性を新たに生むとともに、現状を悪化させる</a:t>
                      </a:r>
                      <a:r>
                        <a:rPr kumimoji="1" lang="en-US" altLang="ja-JP" sz="1200" dirty="0" smtClean="0">
                          <a:solidFill>
                            <a:schemeClr val="tx1"/>
                          </a:solidFill>
                          <a:latin typeface="Meiryo UI" panose="020B0604030504040204" pitchFamily="50" charset="-128"/>
                          <a:ea typeface="Meiryo UI" panose="020B0604030504040204" pitchFamily="50" charset="-128"/>
                        </a:rPr>
                        <a:t>(H)</a:t>
                      </a:r>
                    </a:p>
                  </a:txBody>
                  <a:tcPr/>
                </a:tc>
                <a:tc hMerge="1">
                  <a:txBody>
                    <a:bodyPr/>
                    <a:lstStyle/>
                    <a:p>
                      <a:endParaRPr kumimoji="1" lang="ja-JP" altLang="en-US"/>
                    </a:p>
                  </a:txBody>
                  <a:tcPr/>
                </a:tc>
                <a:extLst>
                  <a:ext uri="{0D108BD9-81ED-4DB2-BD59-A6C34878D82A}">
                    <a16:rowId xmlns:a16="http://schemas.microsoft.com/office/drawing/2014/main" val="2388755390"/>
                  </a:ext>
                </a:extLst>
              </a:tr>
            </a:tbl>
          </a:graphicData>
        </a:graphic>
      </p:graphicFrame>
      <p:sp>
        <p:nvSpPr>
          <p:cNvPr id="13" name="テキスト ボックス 12"/>
          <p:cNvSpPr txBox="1"/>
          <p:nvPr/>
        </p:nvSpPr>
        <p:spPr>
          <a:xfrm>
            <a:off x="489213" y="3364552"/>
            <a:ext cx="5593553" cy="261610"/>
          </a:xfrm>
          <a:prstGeom prst="rect">
            <a:avLst/>
          </a:prstGeom>
          <a:noFill/>
          <a:ln w="28575" cmpd="dbl">
            <a:noFill/>
          </a:ln>
        </p:spPr>
        <p:txBody>
          <a:bodyPr wrap="square" rtlCol="0">
            <a:spAutoFit/>
          </a:bodyPr>
          <a:lstStyle/>
          <a:p>
            <a:pPr defTabSz="457189"/>
            <a:r>
              <a:rPr kumimoji="1" lang="en-US" altLang="ja-JP" sz="1100" dirty="0">
                <a:solidFill>
                  <a:prstClr val="black"/>
                </a:solidFill>
                <a:latin typeface="Meiryo UI" panose="020B0604030504040204" pitchFamily="50" charset="-128"/>
                <a:ea typeface="Meiryo UI" panose="020B0604030504040204" pitchFamily="50" charset="-128"/>
              </a:rPr>
              <a:t>H</a:t>
            </a:r>
            <a:r>
              <a:rPr kumimoji="1" lang="ja-JP" altLang="en-US" sz="1100" dirty="0">
                <a:solidFill>
                  <a:prstClr val="black"/>
                </a:solidFill>
                <a:latin typeface="Meiryo UI" panose="020B0604030504040204" pitchFamily="50" charset="-128"/>
                <a:ea typeface="Meiryo UI" panose="020B0604030504040204" pitchFamily="50" charset="-128"/>
              </a:rPr>
              <a:t>：確信度が高い。</a:t>
            </a:r>
            <a:r>
              <a:rPr kumimoji="1" lang="en-US" altLang="ja-JP" sz="1100" dirty="0">
                <a:solidFill>
                  <a:prstClr val="black"/>
                </a:solidFill>
                <a:latin typeface="Meiryo UI" panose="020B0604030504040204" pitchFamily="50" charset="-128"/>
                <a:ea typeface="Meiryo UI" panose="020B0604030504040204" pitchFamily="50" charset="-128"/>
              </a:rPr>
              <a:t>M</a:t>
            </a:r>
            <a:r>
              <a:rPr kumimoji="1" lang="ja-JP" altLang="en-US" sz="1100" dirty="0">
                <a:solidFill>
                  <a:prstClr val="black"/>
                </a:solidFill>
                <a:latin typeface="Meiryo UI" panose="020B0604030504040204" pitchFamily="50" charset="-128"/>
                <a:ea typeface="Meiryo UI" panose="020B0604030504040204" pitchFamily="50" charset="-128"/>
              </a:rPr>
              <a:t>：確信度が中程度</a:t>
            </a:r>
            <a:endParaRPr kumimoji="1" lang="en-US" altLang="ja-JP" sz="1100" dirty="0">
              <a:solidFill>
                <a:prstClr val="black"/>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89213" y="3626163"/>
            <a:ext cx="6252247" cy="430887"/>
          </a:xfrm>
          <a:prstGeom prst="rect">
            <a:avLst/>
          </a:prstGeom>
          <a:noFill/>
          <a:ln w="28575" cmpd="dbl">
            <a:noFill/>
          </a:ln>
        </p:spPr>
        <p:txBody>
          <a:bodyPr wrap="square" rtlCol="0">
            <a:spAutoFit/>
          </a:bodyPr>
          <a:lstStyle/>
          <a:p>
            <a:pPr defTabSz="457189"/>
            <a:r>
              <a:rPr kumimoji="1" lang="en-US" altLang="ja-JP" sz="1100" dirty="0">
                <a:solidFill>
                  <a:prstClr val="black"/>
                </a:solidFill>
                <a:latin typeface="Meiryo UI" panose="020B0604030504040204" pitchFamily="50" charset="-128"/>
                <a:ea typeface="Meiryo UI" panose="020B0604030504040204" pitchFamily="50" charset="-128"/>
              </a:rPr>
              <a:t>※</a:t>
            </a:r>
            <a:r>
              <a:rPr kumimoji="1" lang="ja-JP" altLang="en-US" sz="1100" dirty="0">
                <a:solidFill>
                  <a:prstClr val="black"/>
                </a:solidFill>
                <a:latin typeface="Meiryo UI" panose="020B0604030504040204" pitchFamily="50" charset="-128"/>
                <a:ea typeface="Meiryo UI" panose="020B0604030504040204" pitchFamily="50" charset="-128"/>
              </a:rPr>
              <a:t>　ここでは経済成長への影響とＧＤＰの変化を意味する。人間の命、文化遺産、及び生態系</a:t>
            </a:r>
            <a:endParaRPr kumimoji="1" lang="en-US" altLang="ja-JP" sz="1100" dirty="0">
              <a:solidFill>
                <a:prstClr val="black"/>
              </a:solidFill>
              <a:latin typeface="Meiryo UI" panose="020B0604030504040204" pitchFamily="50" charset="-128"/>
              <a:ea typeface="Meiryo UI" panose="020B0604030504040204" pitchFamily="50" charset="-128"/>
            </a:endParaRPr>
          </a:p>
          <a:p>
            <a:pPr defTabSz="457189"/>
            <a:r>
              <a:rPr kumimoji="1" lang="ja-JP" altLang="en-US" sz="1100" dirty="0">
                <a:solidFill>
                  <a:prstClr val="black"/>
                </a:solidFill>
                <a:latin typeface="Meiryo UI" panose="020B0604030504040204" pitchFamily="50" charset="-128"/>
                <a:ea typeface="Meiryo UI" panose="020B0604030504040204" pitchFamily="50" charset="-128"/>
              </a:rPr>
              <a:t>　　サービスの喪失などの多くの場合は、評価及び金銭化が難しい。</a:t>
            </a:r>
            <a:endParaRPr kumimoji="1" lang="en-US" altLang="ja-JP" sz="1100" dirty="0">
              <a:solidFill>
                <a:prstClr val="black"/>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197</a:t>
            </a: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（４）地球規模の環境問題（気候変動に伴う影響（</a:t>
            </a:r>
            <a:r>
              <a:rPr lang="en-US" altLang="ja-JP" sz="1800" dirty="0" smtClean="0">
                <a:solidFill>
                  <a:schemeClr val="bg1"/>
                </a:solidFill>
                <a:latin typeface="Meiryo UI" panose="020B0604030504040204" pitchFamily="50" charset="-128"/>
                <a:ea typeface="Meiryo UI" panose="020B0604030504040204" pitchFamily="50" charset="-128"/>
              </a:rPr>
              <a:t>IPCC</a:t>
            </a:r>
            <a:r>
              <a:rPr lang="ja-JP" altLang="en-US" sz="1800" dirty="0" smtClean="0">
                <a:solidFill>
                  <a:schemeClr val="bg1"/>
                </a:solidFill>
                <a:latin typeface="Meiryo UI" panose="020B0604030504040204" pitchFamily="50" charset="-128"/>
                <a:ea typeface="Meiryo UI" panose="020B0604030504040204" pitchFamily="50" charset="-128"/>
              </a:rPr>
              <a:t>報告内容））</a:t>
            </a:r>
            <a:endParaRPr lang="ja-JP" altLang="en-US" sz="18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39241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482" y="1723143"/>
            <a:ext cx="6911340" cy="3436620"/>
          </a:xfrm>
          <a:prstGeom prst="rect">
            <a:avLst/>
          </a:prstGeom>
        </p:spPr>
      </p:pic>
      <p:sp>
        <p:nvSpPr>
          <p:cNvPr id="2" name="正方形/長方形 1"/>
          <p:cNvSpPr/>
          <p:nvPr/>
        </p:nvSpPr>
        <p:spPr>
          <a:xfrm>
            <a:off x="617851" y="6603498"/>
            <a:ext cx="2371049" cy="254502"/>
          </a:xfrm>
          <a:prstGeom prst="rect">
            <a:avLst/>
          </a:prstGeom>
        </p:spPr>
        <p:txBody>
          <a:bodyPr wrap="square">
            <a:spAutoFit/>
          </a:bodyPr>
          <a:lstStyle/>
          <a:p>
            <a:r>
              <a:rPr kumimoji="1" lang="ja-JP" altLang="en-US" sz="1000" dirty="0">
                <a:latin typeface="Meiryo UI" panose="020B0604030504040204" pitchFamily="50" charset="-128"/>
                <a:ea typeface="Meiryo UI" panose="020B0604030504040204" pitchFamily="50" charset="-128"/>
              </a:rPr>
              <a:t>出典：</a:t>
            </a:r>
            <a:r>
              <a:rPr kumimoji="1" lang="en-US" altLang="ja-JP" sz="1000" dirty="0">
                <a:latin typeface="Meiryo UI" panose="020B0604030504040204" pitchFamily="50" charset="-128"/>
                <a:ea typeface="Meiryo UI" panose="020B0604030504040204" pitchFamily="50" charset="-128"/>
              </a:rPr>
              <a:t>IPCC</a:t>
            </a:r>
            <a:r>
              <a:rPr kumimoji="1" lang="ja-JP" altLang="en-US" sz="1000" dirty="0">
                <a:latin typeface="Meiryo UI" panose="020B0604030504040204" pitchFamily="50" charset="-128"/>
                <a:ea typeface="Meiryo UI" panose="020B0604030504040204" pitchFamily="50" charset="-128"/>
              </a:rPr>
              <a:t>「第５次評価報告書」</a:t>
            </a:r>
          </a:p>
        </p:txBody>
      </p:sp>
      <p:graphicFrame>
        <p:nvGraphicFramePr>
          <p:cNvPr id="7" name="表 6"/>
          <p:cNvGraphicFramePr>
            <a:graphicFrameLocks noGrp="1"/>
          </p:cNvGraphicFramePr>
          <p:nvPr>
            <p:extLst>
              <p:ext uri="{D42A27DB-BD31-4B8C-83A1-F6EECF244321}">
                <p14:modId xmlns:p14="http://schemas.microsoft.com/office/powerpoint/2010/main" val="291438653"/>
              </p:ext>
            </p:extLst>
          </p:nvPr>
        </p:nvGraphicFramePr>
        <p:xfrm>
          <a:off x="617851" y="5188696"/>
          <a:ext cx="5174981" cy="1386275"/>
        </p:xfrm>
        <a:graphic>
          <a:graphicData uri="http://schemas.openxmlformats.org/drawingml/2006/table">
            <a:tbl>
              <a:tblPr/>
              <a:tblGrid>
                <a:gridCol w="1079274">
                  <a:extLst>
                    <a:ext uri="{9D8B030D-6E8A-4147-A177-3AD203B41FA5}">
                      <a16:colId xmlns:a16="http://schemas.microsoft.com/office/drawing/2014/main" val="3411728073"/>
                    </a:ext>
                  </a:extLst>
                </a:gridCol>
                <a:gridCol w="913232">
                  <a:extLst>
                    <a:ext uri="{9D8B030D-6E8A-4147-A177-3AD203B41FA5}">
                      <a16:colId xmlns:a16="http://schemas.microsoft.com/office/drawing/2014/main" val="3756101895"/>
                    </a:ext>
                  </a:extLst>
                </a:gridCol>
                <a:gridCol w="913232">
                  <a:extLst>
                    <a:ext uri="{9D8B030D-6E8A-4147-A177-3AD203B41FA5}">
                      <a16:colId xmlns:a16="http://schemas.microsoft.com/office/drawing/2014/main" val="325331834"/>
                    </a:ext>
                  </a:extLst>
                </a:gridCol>
                <a:gridCol w="2269243">
                  <a:extLst>
                    <a:ext uri="{9D8B030D-6E8A-4147-A177-3AD203B41FA5}">
                      <a16:colId xmlns:a16="http://schemas.microsoft.com/office/drawing/2014/main" val="781713354"/>
                    </a:ext>
                  </a:extLst>
                </a:gridCol>
              </a:tblGrid>
              <a:tr h="277255">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シナリオ名称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温暖化対策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平均</a:t>
                      </a: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「可能性が高い」予測幅</a:t>
                      </a:r>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612747"/>
                  </a:ext>
                </a:extLst>
              </a:tr>
              <a:tr h="277255">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RCP8.5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対策なし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+2.6~+4.8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86946855"/>
                  </a:ext>
                </a:extLst>
              </a:tr>
              <a:tr h="277255">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RCP6.0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+1.4~+3.1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71914415"/>
                  </a:ext>
                </a:extLst>
              </a:tr>
              <a:tr h="277255">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RCP4.5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588727356"/>
                  </a:ext>
                </a:extLst>
              </a:tr>
              <a:tr h="277255">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RCP2.6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最大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84298972"/>
                  </a:ext>
                </a:extLst>
              </a:tr>
            </a:tbl>
          </a:graphicData>
        </a:graphic>
      </p:graphicFrame>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（４）地球規模の環境問題（気候変動に伴う影響（地球温暖化））</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5483" y="553592"/>
            <a:ext cx="9638288" cy="95410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2016</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2035</a:t>
            </a:r>
            <a:r>
              <a:rPr kumimoji="1" lang="ja-JP" altLang="en-US" sz="1400" dirty="0">
                <a:latin typeface="UD デジタル 教科書体 NK-R" panose="02020400000000000000" pitchFamily="18" charset="-128"/>
                <a:ea typeface="UD デジタル 教科書体 NK-R" panose="02020400000000000000" pitchFamily="18" charset="-128"/>
              </a:rPr>
              <a:t>年における世界平均地上気温は、</a:t>
            </a:r>
            <a:r>
              <a:rPr kumimoji="1" lang="en-US" altLang="ja-JP" sz="1400" dirty="0">
                <a:latin typeface="UD デジタル 教科書体 NK-R" panose="02020400000000000000" pitchFamily="18" charset="-128"/>
                <a:ea typeface="UD デジタル 教科書体 NK-R" panose="02020400000000000000" pitchFamily="18" charset="-128"/>
              </a:rPr>
              <a:t>1986</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2005</a:t>
            </a:r>
            <a:r>
              <a:rPr kumimoji="1" lang="ja-JP" altLang="en-US" sz="1400" dirty="0">
                <a:latin typeface="UD デジタル 教科書体 NK-R" panose="02020400000000000000" pitchFamily="18" charset="-128"/>
                <a:ea typeface="UD デジタル 教科書体 NK-R" panose="02020400000000000000" pitchFamily="18" charset="-128"/>
              </a:rPr>
              <a:t>年平均に対して</a:t>
            </a:r>
            <a:r>
              <a:rPr kumimoji="1" lang="en-US" altLang="ja-JP" sz="1400" dirty="0">
                <a:latin typeface="UD デジタル 教科書体 NK-R" panose="02020400000000000000" pitchFamily="18" charset="-128"/>
                <a:ea typeface="UD デジタル 教科書体 NK-R" panose="02020400000000000000" pitchFamily="18" charset="-128"/>
              </a:rPr>
              <a:t>0.3</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0.7℃</a:t>
            </a:r>
            <a:r>
              <a:rPr kumimoji="1" lang="ja-JP" altLang="en-US" sz="1400" dirty="0">
                <a:latin typeface="UD デジタル 教科書体 NK-R" panose="02020400000000000000" pitchFamily="18" charset="-128"/>
                <a:ea typeface="UD デジタル 教科書体 NK-R" panose="02020400000000000000" pitchFamily="18" charset="-128"/>
              </a:rPr>
              <a:t>上昇。</a:t>
            </a: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21</a:t>
            </a:r>
            <a:r>
              <a:rPr kumimoji="1" lang="ja-JP" altLang="en-US" sz="1400" dirty="0">
                <a:latin typeface="UD デジタル 教科書体 NK-R" panose="02020400000000000000" pitchFamily="18" charset="-128"/>
                <a:ea typeface="UD デジタル 教科書体 NK-R" panose="02020400000000000000" pitchFamily="18" charset="-128"/>
              </a:rPr>
              <a:t>世紀末における平均気温は</a:t>
            </a:r>
            <a:r>
              <a:rPr kumimoji="1" lang="en-US" altLang="ja-JP" sz="1400" dirty="0">
                <a:latin typeface="UD デジタル 教科書体 NK-R" panose="02020400000000000000" pitchFamily="18" charset="-128"/>
                <a:ea typeface="UD デジタル 教科書体 NK-R" panose="02020400000000000000" pitchFamily="18" charset="-128"/>
              </a:rPr>
              <a:t>RCP</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2.6</a:t>
            </a:r>
            <a:r>
              <a:rPr kumimoji="1" lang="ja-JP" altLang="en-US" sz="1400" dirty="0">
                <a:latin typeface="UD デジタル 教科書体 NK-R" panose="02020400000000000000" pitchFamily="18" charset="-128"/>
                <a:ea typeface="UD デジタル 教科書体 NK-R" panose="02020400000000000000" pitchFamily="18" charset="-128"/>
              </a:rPr>
              <a:t>シナリオで</a:t>
            </a:r>
            <a:r>
              <a:rPr kumimoji="1" lang="en-US" altLang="ja-JP" sz="1400" dirty="0">
                <a:latin typeface="UD デジタル 教科書体 NK-R" panose="02020400000000000000" pitchFamily="18" charset="-128"/>
                <a:ea typeface="UD デジタル 教科書体 NK-R" panose="02020400000000000000" pitchFamily="18" charset="-128"/>
              </a:rPr>
              <a:t>0.3</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1.7℃</a:t>
            </a:r>
            <a:r>
              <a:rPr kumimoji="1" lang="ja-JP" altLang="en-US" sz="1400" dirty="0" err="1">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RCP8.5</a:t>
            </a:r>
            <a:r>
              <a:rPr kumimoji="1" lang="ja-JP" altLang="en-US" sz="1400" dirty="0">
                <a:latin typeface="UD デジタル 教科書体 NK-R" panose="02020400000000000000" pitchFamily="18" charset="-128"/>
                <a:ea typeface="UD デジタル 教科書体 NK-R" panose="02020400000000000000" pitchFamily="18" charset="-128"/>
              </a:rPr>
              <a:t>シナリオでは</a:t>
            </a:r>
            <a:r>
              <a:rPr kumimoji="1" lang="en-US" altLang="ja-JP" sz="1400" dirty="0">
                <a:latin typeface="UD デジタル 教科書体 NK-R" panose="02020400000000000000" pitchFamily="18" charset="-128"/>
                <a:ea typeface="UD デジタル 教科書体 NK-R" panose="02020400000000000000" pitchFamily="18" charset="-128"/>
              </a:rPr>
              <a:t>2.6</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4.8℃</a:t>
            </a:r>
            <a:r>
              <a:rPr kumimoji="1" lang="ja-JP" altLang="en-US" sz="1400" dirty="0">
                <a:latin typeface="UD デジタル 教科書体 NK-R" panose="02020400000000000000" pitchFamily="18" charset="-128"/>
                <a:ea typeface="UD デジタル 教科書体 NK-R" panose="02020400000000000000" pitchFamily="18" charset="-128"/>
              </a:rPr>
              <a:t>上昇する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ゴール７）</a:t>
            </a:r>
            <a:r>
              <a:rPr kumimoji="1" lang="ja-JP" altLang="en-US" sz="1400" dirty="0">
                <a:latin typeface="UD デジタル 教科書体 NK-R" panose="02020400000000000000" pitchFamily="18" charset="-128"/>
                <a:ea typeface="UD デジタル 教科書体 NK-R" panose="02020400000000000000" pitchFamily="18" charset="-128"/>
              </a:rPr>
              <a:t>のターゲットの一つとして、 </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年までに、世界のエネルギーミックスにおける再生可能エネルギーの割合を大幅に拡大</a:t>
            </a:r>
            <a:r>
              <a:rPr kumimoji="1" lang="ja-JP" altLang="en-US" sz="1400" dirty="0" smtClean="0">
                <a:latin typeface="UD デジタル 教科書体 NK-R" panose="02020400000000000000" pitchFamily="18" charset="-128"/>
                <a:ea typeface="UD デジタル 教科書体 NK-R" panose="02020400000000000000" pitchFamily="18" charset="-128"/>
              </a:rPr>
              <a:t>させることとされている。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p:nvPr/>
        </p:nvSpPr>
        <p:spPr>
          <a:xfrm>
            <a:off x="6190374" y="4325765"/>
            <a:ext cx="3583397" cy="2031325"/>
          </a:xfrm>
          <a:prstGeom prst="rect">
            <a:avLst/>
          </a:prstGeom>
        </p:spPr>
        <p:txBody>
          <a:bodyPr wrap="square">
            <a:spAutoFit/>
          </a:bodyPr>
          <a:lstStyle/>
          <a:p>
            <a:pPr marL="180975" indent="-180975"/>
            <a:r>
              <a:rPr lang="en-US" altLang="ja-JP" sz="1050" b="1" dirty="0">
                <a:latin typeface="Meiryo UI" panose="020B0604030504040204" pitchFamily="50" charset="-128"/>
                <a:ea typeface="Meiryo UI" panose="020B0604030504040204" pitchFamily="50" charset="-128"/>
              </a:rPr>
              <a:t>※RCP</a:t>
            </a:r>
            <a:r>
              <a:rPr lang="ja-JP" altLang="en-US" sz="1050" b="1" dirty="0">
                <a:latin typeface="Meiryo UI" panose="020B0604030504040204" pitchFamily="50" charset="-128"/>
                <a:ea typeface="Meiryo UI" panose="020B0604030504040204" pitchFamily="50" charset="-128"/>
              </a:rPr>
              <a:t>とは</a:t>
            </a:r>
            <a:r>
              <a:rPr lang="en-US" altLang="ja-JP" sz="1050" b="1" dirty="0" smtClean="0">
                <a:latin typeface="Meiryo UI" panose="020B0604030504040204" pitchFamily="50" charset="-128"/>
                <a:ea typeface="Meiryo UI" panose="020B0604030504040204" pitchFamily="50" charset="-128"/>
              </a:rPr>
              <a:t>?</a:t>
            </a:r>
          </a:p>
          <a:p>
            <a:pPr marL="180975" indent="-180975"/>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・代表的</a:t>
            </a:r>
            <a:r>
              <a:rPr lang="ja-JP" altLang="en-US" sz="1050" dirty="0">
                <a:latin typeface="Meiryo UI" panose="020B0604030504040204" pitchFamily="50" charset="-128"/>
                <a:ea typeface="Meiryo UI" panose="020B0604030504040204" pitchFamily="50" charset="-128"/>
              </a:rPr>
              <a:t>な温室効果ガスである</a:t>
            </a:r>
            <a:r>
              <a:rPr lang="en-US" altLang="ja-JP" sz="1050" dirty="0">
                <a:latin typeface="Meiryo UI" panose="020B0604030504040204" pitchFamily="50" charset="-128"/>
                <a:ea typeface="Meiryo UI" panose="020B0604030504040204" pitchFamily="50" charset="-128"/>
              </a:rPr>
              <a:t>CO2</a:t>
            </a:r>
            <a:r>
              <a:rPr lang="ja-JP" altLang="en-US" sz="1050" dirty="0">
                <a:latin typeface="Meiryo UI" panose="020B0604030504040204" pitchFamily="50" charset="-128"/>
                <a:ea typeface="Meiryo UI" panose="020B0604030504040204" pitchFamily="50" charset="-128"/>
              </a:rPr>
              <a:t>は、いったん大気中に排出されると、森林や海洋など生態系に吸収されない限り、大気中に残り続ける。つまり大気中に累積していくということである</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marL="180975" indent="-180975"/>
            <a:r>
              <a:rPr lang="ja-JP" altLang="en-US" sz="1050" dirty="0" smtClean="0">
                <a:latin typeface="Meiryo UI" panose="020B0604030504040204" pitchFamily="50" charset="-128"/>
                <a:ea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rPr>
              <a:t>平均</a:t>
            </a:r>
            <a:r>
              <a:rPr lang="ja-JP" altLang="en-US" sz="1050" b="1" dirty="0">
                <a:latin typeface="Meiryo UI" panose="020B0604030504040204" pitchFamily="50" charset="-128"/>
                <a:ea typeface="Meiryo UI" panose="020B0604030504040204" pitchFamily="50" charset="-128"/>
              </a:rPr>
              <a:t>気温の上昇は大気中の温室効果ガスの濃度に比例</a:t>
            </a:r>
            <a:r>
              <a:rPr lang="ja-JP" altLang="en-US" sz="1050" dirty="0">
                <a:latin typeface="Meiryo UI" panose="020B0604030504040204" pitchFamily="50" charset="-128"/>
                <a:ea typeface="Meiryo UI" panose="020B0604030504040204" pitchFamily="50" charset="-128"/>
              </a:rPr>
              <a:t>する</a:t>
            </a:r>
            <a:r>
              <a:rPr lang="ja-JP" altLang="en-US" sz="1050" dirty="0" smtClean="0">
                <a:latin typeface="Meiryo UI" panose="020B0604030504040204" pitchFamily="50" charset="-128"/>
                <a:ea typeface="Meiryo UI" panose="020B0604030504040204" pitchFamily="50" charset="-128"/>
              </a:rPr>
              <a:t>。大気中</a:t>
            </a:r>
            <a:r>
              <a:rPr lang="ja-JP" altLang="en-US" sz="1050" dirty="0">
                <a:latin typeface="Meiryo UI" panose="020B0604030504040204" pitchFamily="50" charset="-128"/>
                <a:ea typeface="Meiryo UI" panose="020B0604030504040204" pitchFamily="50" charset="-128"/>
              </a:rPr>
              <a:t>に温室効果ガスが累積すればするほど、気温が上昇するということになる</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marL="180975" indent="-180975"/>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RCP</a:t>
            </a:r>
            <a:r>
              <a:rPr lang="ja-JP" altLang="en-US" sz="1050" dirty="0">
                <a:latin typeface="Meiryo UI" panose="020B0604030504040204" pitchFamily="50" charset="-128"/>
                <a:ea typeface="Meiryo UI" panose="020B0604030504040204" pitchFamily="50" charset="-128"/>
              </a:rPr>
              <a:t>とは、</a:t>
            </a:r>
            <a:r>
              <a:rPr lang="ja-JP" altLang="en-US" sz="1050" b="1" dirty="0">
                <a:latin typeface="Meiryo UI" panose="020B0604030504040204" pitchFamily="50" charset="-128"/>
                <a:ea typeface="Meiryo UI" panose="020B0604030504040204" pitchFamily="50" charset="-128"/>
              </a:rPr>
              <a:t>代表的な濃度経路を意味する英語の頭文字をとったもの</a:t>
            </a:r>
            <a:r>
              <a:rPr lang="ja-JP" altLang="en-US" sz="1050"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2.6</a:t>
            </a:r>
            <a:r>
              <a:rPr lang="ja-JP" altLang="en-US" sz="1050" b="1" dirty="0">
                <a:latin typeface="Meiryo UI" panose="020B0604030504040204" pitchFamily="50" charset="-128"/>
                <a:ea typeface="Meiryo UI" panose="020B0604030504040204" pitchFamily="50" charset="-128"/>
              </a:rPr>
              <a:t>や</a:t>
            </a:r>
            <a:r>
              <a:rPr lang="en-US" altLang="ja-JP" sz="1050" b="1" dirty="0">
                <a:latin typeface="Meiryo UI" panose="020B0604030504040204" pitchFamily="50" charset="-128"/>
                <a:ea typeface="Meiryo UI" panose="020B0604030504040204" pitchFamily="50" charset="-128"/>
              </a:rPr>
              <a:t>8.5</a:t>
            </a:r>
            <a:r>
              <a:rPr lang="ja-JP" altLang="en-US" sz="1050" b="1" dirty="0">
                <a:latin typeface="Meiryo UI" panose="020B0604030504040204" pitchFamily="50" charset="-128"/>
                <a:ea typeface="Meiryo UI" panose="020B0604030504040204" pitchFamily="50" charset="-128"/>
              </a:rPr>
              <a:t>などの数字は、地球温暖化を引き起こす効果（放射強制力と呼ばれる）を表す。数値が高いほど、温室効果ガスの濃度が高く、温暖化を引き起こす効果が高いことを示す。</a:t>
            </a: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198</a:t>
            </a:r>
          </a:p>
        </p:txBody>
      </p:sp>
    </p:spTree>
    <p:extLst>
      <p:ext uri="{BB962C8B-B14F-4D97-AF65-F5344CB8AC3E}">
        <p14:creationId xmlns:p14="http://schemas.microsoft.com/office/powerpoint/2010/main" val="186203589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en-US" altLang="ja-JP" sz="12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725769" y="2027906"/>
            <a:ext cx="772732" cy="369332"/>
          </a:xfrm>
          <a:prstGeom prst="rect">
            <a:avLst/>
          </a:prstGeom>
          <a:solidFill>
            <a:schemeClr val="bg1"/>
          </a:solidFill>
        </p:spPr>
        <p:txBody>
          <a:bodyPr wrap="square" rtlCol="0">
            <a:spAutoFit/>
          </a:bodyPr>
          <a:lstStyle/>
          <a:p>
            <a:endParaRPr kumimoji="1" lang="ja-JP" altLang="en-US" dirty="0"/>
          </a:p>
        </p:txBody>
      </p:sp>
      <p:sp>
        <p:nvSpPr>
          <p:cNvPr id="13" name="正方形/長方形 12"/>
          <p:cNvSpPr/>
          <p:nvPr/>
        </p:nvSpPr>
        <p:spPr>
          <a:xfrm>
            <a:off x="7262348" y="6095467"/>
            <a:ext cx="2371049" cy="400110"/>
          </a:xfrm>
          <a:prstGeom prst="rect">
            <a:avLst/>
          </a:prstGeom>
        </p:spPr>
        <p:txBody>
          <a:bodyPr wrap="square">
            <a:spAutoFit/>
          </a:bodyPr>
          <a:lstStyle/>
          <a:p>
            <a:r>
              <a:rPr kumimoji="1" lang="ja-JP" altLang="en-US" sz="1000" dirty="0">
                <a:latin typeface="Meiryo UI" panose="020B0604030504040204" pitchFamily="50" charset="-128"/>
                <a:ea typeface="Meiryo UI" panose="020B0604030504040204" pitchFamily="50" charset="-128"/>
              </a:rPr>
              <a:t>資料</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WORLD ECONOMIC FORUM</a:t>
            </a:r>
          </a:p>
          <a:p>
            <a:r>
              <a:rPr kumimoji="1" lang="ja-JP" altLang="en-US" sz="1000" dirty="0" smtClean="0">
                <a:latin typeface="Meiryo UI" panose="020B0604030504040204" pitchFamily="50" charset="-128"/>
                <a:ea typeface="Meiryo UI" panose="020B0604030504040204" pitchFamily="50" charset="-128"/>
              </a:rPr>
              <a:t>出典：</a:t>
            </a:r>
            <a:r>
              <a:rPr kumimoji="1" lang="en-US" altLang="ja-JP" sz="1000" dirty="0" smtClean="0">
                <a:latin typeface="Meiryo UI" panose="020B0604030504040204" pitchFamily="50" charset="-128"/>
                <a:ea typeface="Meiryo UI" panose="020B0604030504040204" pitchFamily="50" charset="-128"/>
              </a:rPr>
              <a:t>CNN Money</a:t>
            </a:r>
            <a:endParaRPr kumimoji="1" lang="ja-JP" altLang="en-US" sz="10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32229" y="534593"/>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プラスチック</a:t>
            </a:r>
            <a:r>
              <a:rPr kumimoji="1" lang="ja-JP" altLang="en-US" sz="1400" dirty="0">
                <a:latin typeface="UD デジタル 教科書体 NK-R" panose="02020400000000000000" pitchFamily="18" charset="-128"/>
                <a:ea typeface="UD デジタル 教科書体 NK-R" panose="02020400000000000000" pitchFamily="18" charset="-128"/>
              </a:rPr>
              <a:t>製品は</a:t>
            </a:r>
            <a:r>
              <a:rPr kumimoji="1" lang="en-US" altLang="ja-JP" sz="1400" dirty="0">
                <a:latin typeface="UD デジタル 教科書体 NK-R" panose="02020400000000000000" pitchFamily="18" charset="-128"/>
                <a:ea typeface="UD デジタル 教科書体 NK-R" panose="02020400000000000000" pitchFamily="18" charset="-128"/>
              </a:rPr>
              <a:t>2014</a:t>
            </a:r>
            <a:r>
              <a:rPr kumimoji="1" lang="ja-JP" altLang="en-US" sz="1400" dirty="0">
                <a:latin typeface="UD デジタル 教科書体 NK-R" panose="02020400000000000000" pitchFamily="18" charset="-128"/>
                <a:ea typeface="UD デジタル 教科書体 NK-R" panose="02020400000000000000" pitchFamily="18" charset="-128"/>
              </a:rPr>
              <a:t>年で</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億</a:t>
            </a:r>
            <a:r>
              <a:rPr kumimoji="1" lang="en-US" altLang="ja-JP" sz="1400" dirty="0">
                <a:latin typeface="UD デジタル 教科書体 NK-R" panose="02020400000000000000" pitchFamily="18" charset="-128"/>
                <a:ea typeface="UD デジタル 教科書体 NK-R" panose="02020400000000000000" pitchFamily="18" charset="-128"/>
              </a:rPr>
              <a:t>1,100</a:t>
            </a:r>
            <a:r>
              <a:rPr kumimoji="1" lang="ja-JP" altLang="en-US" sz="1400" dirty="0">
                <a:latin typeface="UD デジタル 教科書体 NK-R" panose="02020400000000000000" pitchFamily="18" charset="-128"/>
                <a:ea typeface="UD デジタル 教科書体 NK-R" panose="02020400000000000000" pitchFamily="18" charset="-128"/>
              </a:rPr>
              <a:t>万トンの生産量が、</a:t>
            </a:r>
            <a:r>
              <a:rPr kumimoji="1" lang="en-US" altLang="ja-JP" sz="1400" dirty="0">
                <a:latin typeface="UD デジタル 教科書体 NK-R" panose="02020400000000000000" pitchFamily="18" charset="-128"/>
                <a:ea typeface="UD デジタル 教科書体 NK-R" panose="02020400000000000000" pitchFamily="18" charset="-128"/>
              </a:rPr>
              <a:t>2050</a:t>
            </a:r>
            <a:r>
              <a:rPr kumimoji="1" lang="ja-JP" altLang="en-US" sz="1400" dirty="0">
                <a:latin typeface="UD デジタル 教科書体 NK-R" panose="02020400000000000000" pitchFamily="18" charset="-128"/>
                <a:ea typeface="UD デジタル 教科書体 NK-R" panose="02020400000000000000" pitchFamily="18" charset="-128"/>
              </a:rPr>
              <a:t>年には</a:t>
            </a:r>
            <a:r>
              <a:rPr kumimoji="1" lang="en-US" altLang="ja-JP" sz="1400" dirty="0">
                <a:latin typeface="UD デジタル 教科書体 NK-R" panose="02020400000000000000" pitchFamily="18" charset="-128"/>
                <a:ea typeface="UD デジタル 教科書体 NK-R" panose="02020400000000000000" pitchFamily="18" charset="-128"/>
              </a:rPr>
              <a:t>11</a:t>
            </a:r>
            <a:r>
              <a:rPr kumimoji="1" lang="ja-JP" altLang="en-US" sz="1400" dirty="0">
                <a:latin typeface="UD デジタル 教科書体 NK-R" panose="02020400000000000000" pitchFamily="18" charset="-128"/>
                <a:ea typeface="UD デジタル 教科書体 NK-R" panose="02020400000000000000" pitchFamily="18" charset="-128"/>
              </a:rPr>
              <a:t>億</a:t>
            </a:r>
            <a:r>
              <a:rPr kumimoji="1" lang="en-US" altLang="ja-JP" sz="1400" dirty="0">
                <a:latin typeface="UD デジタル 教科書体 NK-R" panose="02020400000000000000" pitchFamily="18" charset="-128"/>
                <a:ea typeface="UD デジタル 教科書体 NK-R" panose="02020400000000000000" pitchFamily="18" charset="-128"/>
              </a:rPr>
              <a:t>2,400</a:t>
            </a:r>
            <a:r>
              <a:rPr kumimoji="1" lang="ja-JP" altLang="en-US" sz="1400" dirty="0">
                <a:latin typeface="UD デジタル 教科書体 NK-R" panose="02020400000000000000" pitchFamily="18" charset="-128"/>
                <a:ea typeface="UD デジタル 教科書体 NK-R" panose="02020400000000000000" pitchFamily="18" charset="-128"/>
              </a:rPr>
              <a:t>万トンに増え、そのうち約３分の１の</a:t>
            </a:r>
            <a:r>
              <a:rPr kumimoji="1" lang="ja-JP" altLang="en-US" sz="1400" dirty="0" smtClean="0">
                <a:latin typeface="UD デジタル 教科書体 NK-R" panose="02020400000000000000" pitchFamily="18" charset="-128"/>
                <a:ea typeface="UD デジタル 教科書体 NK-R" panose="02020400000000000000" pitchFamily="18" charset="-128"/>
              </a:rPr>
              <a:t>プラスチック</a:t>
            </a:r>
            <a:r>
              <a:rPr kumimoji="1" lang="ja-JP" altLang="en-US" sz="1400" dirty="0">
                <a:latin typeface="UD デジタル 教科書体 NK-R" panose="02020400000000000000" pitchFamily="18" charset="-128"/>
                <a:ea typeface="UD デジタル 教科書体 NK-R" panose="02020400000000000000" pitchFamily="18" charset="-128"/>
              </a:rPr>
              <a:t>が未回収となる。</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2050</a:t>
            </a:r>
            <a:r>
              <a:rPr kumimoji="1" lang="ja-JP" altLang="en-US" sz="1400" dirty="0">
                <a:latin typeface="UD デジタル 教科書体 NK-R" panose="02020400000000000000" pitchFamily="18" charset="-128"/>
                <a:ea typeface="UD デジタル 教科書体 NK-R" panose="02020400000000000000" pitchFamily="18" charset="-128"/>
              </a:rPr>
              <a:t>年に海洋に廃棄されるプラスチックごみは、海にいる魚と同じ量となることが予想されている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ＳＤＧｓ</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ゴール</a:t>
            </a:r>
            <a:r>
              <a:rPr kumimoji="1" lang="en-US" altLang="ja-JP" sz="1400" dirty="0" smtClean="0">
                <a:latin typeface="UD デジタル 教科書体 NK-R" panose="02020400000000000000" pitchFamily="18" charset="-128"/>
                <a:ea typeface="UD デジタル 教科書体 NK-R" panose="02020400000000000000" pitchFamily="18" charset="-128"/>
              </a:rPr>
              <a:t>14</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のターゲットの一つとして、 </a:t>
            </a:r>
            <a:r>
              <a:rPr kumimoji="1" lang="en-US" altLang="ja-JP" sz="1400" dirty="0">
                <a:latin typeface="UD デジタル 教科書体 NK-R" panose="02020400000000000000" pitchFamily="18" charset="-128"/>
                <a:ea typeface="UD デジタル 教科書体 NK-R" panose="02020400000000000000" pitchFamily="18" charset="-128"/>
              </a:rPr>
              <a:t>2025</a:t>
            </a:r>
            <a:r>
              <a:rPr kumimoji="1" lang="ja-JP" altLang="en-US" sz="1400" dirty="0">
                <a:latin typeface="UD デジタル 教科書体 NK-R" panose="02020400000000000000" pitchFamily="18" charset="-128"/>
                <a:ea typeface="UD デジタル 教科書体 NK-R" panose="02020400000000000000" pitchFamily="18" charset="-128"/>
              </a:rPr>
              <a:t>年までに、海洋ごみや富栄養化を含む、特に陸上活動による汚染など、あらゆる種類の海洋汚染を防止し、大幅に削減</a:t>
            </a:r>
            <a:r>
              <a:rPr kumimoji="1" lang="ja-JP" altLang="en-US" sz="1400" dirty="0" smtClean="0">
                <a:latin typeface="UD デジタル 教科書体 NK-R" panose="02020400000000000000" pitchFamily="18" charset="-128"/>
                <a:ea typeface="UD デジタル 教科書体 NK-R" panose="02020400000000000000" pitchFamily="18" charset="-128"/>
              </a:rPr>
              <a:t>すること</a:t>
            </a:r>
            <a:r>
              <a:rPr kumimoji="1" lang="ja-JP" altLang="en-US" sz="1400" dirty="0">
                <a:latin typeface="UD デジタル 教科書体 NK-R" panose="02020400000000000000" pitchFamily="18" charset="-128"/>
                <a:ea typeface="UD デジタル 教科書体 NK-R" panose="02020400000000000000" pitchFamily="18" charset="-128"/>
              </a:rPr>
              <a:t>とされている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1849" y="1952161"/>
            <a:ext cx="4884420" cy="4884420"/>
          </a:xfrm>
          <a:prstGeom prst="rect">
            <a:avLst/>
          </a:prstGeom>
        </p:spPr>
      </p:pic>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a:t>
            </a:r>
            <a:r>
              <a:rPr lang="ja-JP" altLang="en-US" sz="1800" dirty="0" smtClean="0">
                <a:solidFill>
                  <a:schemeClr val="bg1"/>
                </a:solidFill>
                <a:latin typeface="Meiryo UI" panose="020B0604030504040204" pitchFamily="50" charset="-128"/>
                <a:ea typeface="Meiryo UI" panose="020B0604030504040204" pitchFamily="50" charset="-128"/>
              </a:rPr>
              <a:t>（４）地球規模の環境問題（気候変動に伴う影響（海洋プラスチックゴミ））</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199</a:t>
            </a:r>
          </a:p>
        </p:txBody>
      </p:sp>
    </p:spTree>
    <p:extLst>
      <p:ext uri="{BB962C8B-B14F-4D97-AF65-F5344CB8AC3E}">
        <p14:creationId xmlns:p14="http://schemas.microsoft.com/office/powerpoint/2010/main" val="342832552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今後の将来予測（５）日本、大阪の課題（人口減少）</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26874" y="6025795"/>
            <a:ext cx="8875303" cy="810478"/>
          </a:xfrm>
          <a:prstGeom prst="rect">
            <a:avLst/>
          </a:prstGeom>
        </p:spPr>
        <p:txBody>
          <a:bodyPr wrap="square">
            <a:spAutoFit/>
          </a:bodyPr>
          <a:lstStyle/>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年までには総務省「国勢調査」。</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年以降の全国の人口推計は、国立</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社会保障・人口問題研究所「日本の将来推計人口（平成</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る</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将来</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の出生推移・死亡推移ともに、中位の</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3765" rtl="0" eaLnBrk="1" fontAlgn="auto" latinLnBrk="0" hangingPunct="1">
              <a:lnSpc>
                <a:spcPts val="14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年以降の大阪府の人口推計は</a:t>
            </a:r>
            <a:r>
              <a:rPr kumimoji="1" lang="ja-JP" altLang="en-US" sz="10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大阪府の将来推計人口について（</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大阪府の人口推計（ケース２）に基づく大阪府政策企画部推計。</a:t>
            </a:r>
          </a:p>
        </p:txBody>
      </p:sp>
      <p:sp>
        <p:nvSpPr>
          <p:cNvPr id="8" name="テキスト ボックス 7"/>
          <p:cNvSpPr txBox="1"/>
          <p:nvPr/>
        </p:nvSpPr>
        <p:spPr>
          <a:xfrm>
            <a:off x="9424282" y="2383739"/>
            <a:ext cx="461665" cy="2880320"/>
          </a:xfrm>
          <a:prstGeom prst="rect">
            <a:avLst/>
          </a:prstGeom>
          <a:noFill/>
        </p:spPr>
        <p:txBody>
          <a:bodyPr vert="eaVert"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大阪府人口（万人）</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p:cNvSpPr txBox="1"/>
          <p:nvPr/>
        </p:nvSpPr>
        <p:spPr>
          <a:xfrm>
            <a:off x="85627" y="2549095"/>
            <a:ext cx="461665" cy="2549608"/>
          </a:xfrm>
          <a:prstGeom prst="rect">
            <a:avLst/>
          </a:prstGeom>
          <a:noFill/>
        </p:spPr>
        <p:txBody>
          <a:bodyPr vert="eaVert"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全国人口（万人）</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四角形吹き出し 9"/>
          <p:cNvSpPr/>
          <p:nvPr/>
        </p:nvSpPr>
        <p:spPr>
          <a:xfrm>
            <a:off x="2805796" y="1844824"/>
            <a:ext cx="1283108" cy="288032"/>
          </a:xfrm>
          <a:prstGeom prst="wedgeRectCallout">
            <a:avLst>
              <a:gd name="adj1" fmla="val 22843"/>
              <a:gd name="adj2" fmla="val 170742"/>
            </a:avLst>
          </a:prstGeom>
          <a:ln cmpd="dbl">
            <a:solidFill>
              <a:schemeClr val="tx1"/>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3765" rtl="0" eaLnBrk="1" fontAlgn="auto" latinLnBrk="0" hangingPunct="1">
              <a:lnSpc>
                <a:spcPts val="16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全国（左軸）</a:t>
            </a:r>
            <a:endParaRPr kumimoji="1" lang="en-US" altLang="ja-JP"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endParaRPr>
          </a:p>
        </p:txBody>
      </p:sp>
      <p:sp>
        <p:nvSpPr>
          <p:cNvPr id="11" name="四角形吹き出し 10"/>
          <p:cNvSpPr/>
          <p:nvPr/>
        </p:nvSpPr>
        <p:spPr>
          <a:xfrm>
            <a:off x="3165836" y="3501008"/>
            <a:ext cx="1283108" cy="288032"/>
          </a:xfrm>
          <a:prstGeom prst="wedgeRectCallout">
            <a:avLst>
              <a:gd name="adj1" fmla="val 22843"/>
              <a:gd name="adj2" fmla="val 170742"/>
            </a:avLst>
          </a:prstGeom>
          <a:ln cmpd="dbl">
            <a:solidFill>
              <a:schemeClr val="tx1"/>
            </a:solidFill>
          </a:ln>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3765" rtl="0" eaLnBrk="1" fontAlgn="auto" latinLnBrk="0" hangingPunct="1">
              <a:lnSpc>
                <a:spcPts val="16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大阪</a:t>
            </a: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府</a:t>
            </a:r>
            <a:r>
              <a:rPr kumimoji="1" lang="ja-JP" altLang="en-US"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rPr>
              <a:t>（右軸）</a:t>
            </a:r>
            <a:endParaRPr kumimoji="1" lang="en-US" altLang="ja-JP" sz="12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Meiryo UI" panose="020B0604030504040204" pitchFamily="50" charset="-128"/>
              <a:cs typeface="ＭＳ Ｐゴシック" panose="020B0600070205080204" pitchFamily="50" charset="-128"/>
            </a:endParaRPr>
          </a:p>
        </p:txBody>
      </p:sp>
      <p:grpSp>
        <p:nvGrpSpPr>
          <p:cNvPr id="13" name="グループ化 12"/>
          <p:cNvGrpSpPr>
            <a:grpSpLocks/>
          </p:cNvGrpSpPr>
          <p:nvPr/>
        </p:nvGrpSpPr>
        <p:grpSpPr bwMode="auto">
          <a:xfrm>
            <a:off x="3577446" y="1371270"/>
            <a:ext cx="2752725" cy="390525"/>
            <a:chOff x="0" y="0"/>
            <a:chExt cx="2752725" cy="390525"/>
          </a:xfrm>
        </p:grpSpPr>
        <p:cxnSp>
          <p:nvCxnSpPr>
            <p:cNvPr id="14" name="直線コネクタ 13"/>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a:grpSpLocks/>
            </p:cNvGrpSpPr>
            <p:nvPr/>
          </p:nvGrpSpPr>
          <p:grpSpPr bwMode="auto">
            <a:xfrm>
              <a:off x="0" y="0"/>
              <a:ext cx="2752725" cy="238125"/>
              <a:chOff x="0" y="0"/>
              <a:chExt cx="2752725" cy="238125"/>
            </a:xfrm>
          </p:grpSpPr>
          <p:cxnSp>
            <p:nvCxnSpPr>
              <p:cNvPr id="16" name="直線コネクタ 15"/>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これまで</a:t>
                </a:r>
              </a:p>
            </p:txBody>
          </p:sp>
          <p:sp>
            <p:nvSpPr>
              <p:cNvPr id="19"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これから</a:t>
                </a:r>
              </a:p>
            </p:txBody>
          </p:sp>
        </p:grpSp>
      </p:grpSp>
      <p:graphicFrame>
        <p:nvGraphicFramePr>
          <p:cNvPr id="20" name="グラフ 19"/>
          <p:cNvGraphicFramePr>
            <a:graphicFrameLocks/>
          </p:cNvGraphicFramePr>
          <p:nvPr>
            <p:extLst>
              <p:ext uri="{D42A27DB-BD31-4B8C-83A1-F6EECF244321}">
                <p14:modId xmlns:p14="http://schemas.microsoft.com/office/powerpoint/2010/main" val="3163648198"/>
              </p:ext>
            </p:extLst>
          </p:nvPr>
        </p:nvGraphicFramePr>
        <p:xfrm>
          <a:off x="562879" y="1334523"/>
          <a:ext cx="8803295" cy="4726234"/>
        </p:xfrm>
        <a:graphic>
          <a:graphicData uri="http://schemas.openxmlformats.org/drawingml/2006/chart">
            <c:chart xmlns:c="http://schemas.openxmlformats.org/drawingml/2006/chart" xmlns:r="http://schemas.openxmlformats.org/officeDocument/2006/relationships" r:id="rId2"/>
          </a:graphicData>
        </a:graphic>
      </p:graphicFrame>
      <p:sp>
        <p:nvSpPr>
          <p:cNvPr id="21" name="テキスト ボックス 20"/>
          <p:cNvSpPr txBox="1"/>
          <p:nvPr/>
        </p:nvSpPr>
        <p:spPr>
          <a:xfrm>
            <a:off x="165993" y="508222"/>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2040</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に、日本の人口は約</a:t>
            </a:r>
            <a:r>
              <a:rPr kumimoji="1" lang="ja-JP" altLang="en-US" sz="1400" dirty="0" smtClean="0">
                <a:latin typeface="UD デジタル 教科書体 NK-R" panose="02020400000000000000" pitchFamily="18" charset="-128"/>
                <a:ea typeface="UD デジタル 教科書体 NK-R" panose="02020400000000000000" pitchFamily="18" charset="-128"/>
              </a:rPr>
              <a:t>１億</a:t>
            </a:r>
            <a:r>
              <a:rPr kumimoji="1" lang="en-US" altLang="ja-JP" sz="1400" dirty="0" smtClean="0">
                <a:latin typeface="UD デジタル 教科書体 NK-R" panose="02020400000000000000" pitchFamily="18" charset="-128"/>
                <a:ea typeface="UD デジタル 教科書体 NK-R" panose="02020400000000000000" pitchFamily="18" charset="-128"/>
              </a:rPr>
              <a:t>1</a:t>
            </a:r>
            <a:r>
              <a:rPr kumimoji="1" lang="ja-JP" altLang="en-US" sz="1400" dirty="0" smtClean="0">
                <a:latin typeface="UD デジタル 教科書体 NK-R" panose="02020400000000000000" pitchFamily="18" charset="-128"/>
                <a:ea typeface="UD デジタル 教科書体 NK-R" panose="02020400000000000000" pitchFamily="18" charset="-128"/>
              </a:rPr>
              <a:t>千万人</a:t>
            </a:r>
            <a:r>
              <a:rPr kumimoji="1" lang="ja-JP" altLang="en-US" sz="1400" dirty="0">
                <a:latin typeface="UD デジタル 教科書体 NK-R" panose="02020400000000000000" pitchFamily="18" charset="-128"/>
                <a:ea typeface="UD デジタル 教科書体 NK-R" panose="02020400000000000000" pitchFamily="18" charset="-128"/>
              </a:rPr>
              <a:t>まで減少する見込み。</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a:t>
            </a:r>
            <a:r>
              <a:rPr kumimoji="1" lang="ja-JP" altLang="en-US" sz="1400" dirty="0">
                <a:latin typeface="UD デジタル 教科書体 NK-R" panose="02020400000000000000" pitchFamily="18" charset="-128"/>
                <a:ea typeface="UD デジタル 教科書体 NK-R" panose="02020400000000000000" pitchFamily="18" charset="-128"/>
              </a:rPr>
              <a:t>の人口も、</a:t>
            </a:r>
            <a:r>
              <a:rPr kumimoji="1" lang="en-US" altLang="ja-JP" sz="1400" dirty="0">
                <a:latin typeface="UD デジタル 教科書体 NK-R" panose="02020400000000000000" pitchFamily="18" charset="-128"/>
                <a:ea typeface="UD デジタル 教科書体 NK-R" panose="02020400000000000000" pitchFamily="18" charset="-128"/>
              </a:rPr>
              <a:t>2010</a:t>
            </a:r>
            <a:r>
              <a:rPr kumimoji="1" lang="ja-JP" altLang="en-US" sz="1400" dirty="0">
                <a:latin typeface="UD デジタル 教科書体 NK-R" panose="02020400000000000000" pitchFamily="18" charset="-128"/>
                <a:ea typeface="UD デジタル 教科書体 NK-R" panose="02020400000000000000" pitchFamily="18" charset="-128"/>
              </a:rPr>
              <a:t>年をピークに減少期に突入し、</a:t>
            </a:r>
            <a:r>
              <a:rPr kumimoji="1" lang="en-US" altLang="ja-JP" sz="1400" dirty="0" smtClean="0">
                <a:latin typeface="UD デジタル 教科書体 NK-R" panose="02020400000000000000" pitchFamily="18" charset="-128"/>
                <a:ea typeface="UD デジタル 教科書体 NK-R" panose="02020400000000000000" pitchFamily="18" charset="-128"/>
              </a:rPr>
              <a:t>2040</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には約</a:t>
            </a:r>
            <a:r>
              <a:rPr kumimoji="1" lang="en-US" altLang="ja-JP" sz="1400" dirty="0" smtClean="0">
                <a:latin typeface="UD デジタル 教科書体 NK-R" panose="02020400000000000000" pitchFamily="18" charset="-128"/>
                <a:ea typeface="UD デジタル 教科書体 NK-R" panose="02020400000000000000" pitchFamily="18" charset="-128"/>
              </a:rPr>
              <a:t>780</a:t>
            </a:r>
            <a:r>
              <a:rPr kumimoji="1" lang="ja-JP" altLang="en-US" sz="1400" dirty="0" smtClean="0">
                <a:latin typeface="UD デジタル 教科書体 NK-R" panose="02020400000000000000" pitchFamily="18" charset="-128"/>
                <a:ea typeface="UD デジタル 教科書体 NK-R" panose="02020400000000000000" pitchFamily="18" charset="-128"/>
              </a:rPr>
              <a:t>万人</a:t>
            </a:r>
            <a:r>
              <a:rPr kumimoji="1" lang="ja-JP" altLang="en-US" sz="1400" dirty="0">
                <a:latin typeface="UD デジタル 教科書体 NK-R" panose="02020400000000000000" pitchFamily="18" charset="-128"/>
                <a:ea typeface="UD デジタル 教科書体 NK-R" panose="02020400000000000000" pitchFamily="18" charset="-128"/>
              </a:rPr>
              <a:t>まで減少する見込み</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2" name="楕円 11"/>
          <p:cNvSpPr/>
          <p:nvPr/>
        </p:nvSpPr>
        <p:spPr>
          <a:xfrm>
            <a:off x="6509291" y="2052311"/>
            <a:ext cx="652151" cy="3403269"/>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200</a:t>
            </a:r>
          </a:p>
        </p:txBody>
      </p:sp>
    </p:spTree>
    <p:extLst>
      <p:ext uri="{BB962C8B-B14F-4D97-AF65-F5344CB8AC3E}">
        <p14:creationId xmlns:p14="http://schemas.microsoft.com/office/powerpoint/2010/main" val="163101713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65993" y="508222"/>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将来</a:t>
            </a:r>
            <a:r>
              <a:rPr kumimoji="1" lang="ja-JP" altLang="en-US" sz="1400" dirty="0">
                <a:latin typeface="UD デジタル 教科書体 NK-R" panose="02020400000000000000" pitchFamily="18" charset="-128"/>
                <a:ea typeface="UD デジタル 教科書体 NK-R" panose="02020400000000000000" pitchFamily="18" charset="-128"/>
              </a:rPr>
              <a:t>の人口推計では、全国、大阪府ともに、年少人口（</a:t>
            </a:r>
            <a:r>
              <a:rPr kumimoji="1" lang="en-US" altLang="ja-JP" sz="1400" dirty="0">
                <a:latin typeface="UD デジタル 教科書体 NK-R" panose="02020400000000000000" pitchFamily="18" charset="-128"/>
                <a:ea typeface="UD デジタル 教科書体 NK-R" panose="02020400000000000000" pitchFamily="18" charset="-128"/>
              </a:rPr>
              <a:t>0</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14</a:t>
            </a:r>
            <a:r>
              <a:rPr kumimoji="1" lang="ja-JP" altLang="en-US" sz="1400" dirty="0">
                <a:latin typeface="UD デジタル 教科書体 NK-R" panose="02020400000000000000" pitchFamily="18" charset="-128"/>
                <a:ea typeface="UD デジタル 教科書体 NK-R" panose="02020400000000000000" pitchFamily="18" charset="-128"/>
              </a:rPr>
              <a:t>歳）と生産年齢人口（</a:t>
            </a:r>
            <a:r>
              <a:rPr kumimoji="1" lang="en-US" altLang="ja-JP" sz="1400" dirty="0">
                <a:latin typeface="UD デジタル 教科書体 NK-R" panose="02020400000000000000" pitchFamily="18" charset="-128"/>
                <a:ea typeface="UD デジタル 教科書体 NK-R" panose="02020400000000000000" pitchFamily="18" charset="-128"/>
              </a:rPr>
              <a:t>15</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64</a:t>
            </a:r>
            <a:r>
              <a:rPr kumimoji="1" lang="ja-JP" altLang="en-US" sz="1400" dirty="0">
                <a:latin typeface="UD デジタル 教科書体 NK-R" panose="02020400000000000000" pitchFamily="18" charset="-128"/>
                <a:ea typeface="UD デジタル 教科書体 NK-R" panose="02020400000000000000" pitchFamily="18" charset="-128"/>
              </a:rPr>
              <a:t>歳人口）の割合は減少傾向。</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対して</a:t>
            </a:r>
            <a:r>
              <a:rPr kumimoji="1" lang="ja-JP" altLang="en-US" sz="1400" dirty="0">
                <a:latin typeface="UD デジタル 教科書体 NK-R" panose="02020400000000000000" pitchFamily="18" charset="-128"/>
                <a:ea typeface="UD デジタル 教科書体 NK-R" panose="02020400000000000000" pitchFamily="18" charset="-128"/>
              </a:rPr>
              <a:t>、高齢人口（</a:t>
            </a:r>
            <a:r>
              <a:rPr kumimoji="1" lang="en-US" altLang="ja-JP" sz="1400" dirty="0">
                <a:latin typeface="UD デジタル 教科書体 NK-R" panose="02020400000000000000" pitchFamily="18" charset="-128"/>
                <a:ea typeface="UD デジタル 教科書体 NK-R" panose="02020400000000000000" pitchFamily="18" charset="-128"/>
              </a:rPr>
              <a:t>65</a:t>
            </a:r>
            <a:r>
              <a:rPr kumimoji="1" lang="ja-JP" altLang="en-US" sz="1400" dirty="0">
                <a:latin typeface="UD デジタル 教科書体 NK-R" panose="02020400000000000000" pitchFamily="18" charset="-128"/>
                <a:ea typeface="UD デジタル 教科書体 NK-R" panose="02020400000000000000" pitchFamily="18" charset="-128"/>
              </a:rPr>
              <a:t>歳以上）の割合は、全国、大阪府ともに増加傾向になると見込み</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2040</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年には、高齢化率は約</a:t>
            </a:r>
            <a:r>
              <a:rPr kumimoji="1" lang="en-US" altLang="ja-JP" sz="1400" dirty="0" smtClean="0">
                <a:latin typeface="UD デジタル 教科書体 NK-R" panose="02020400000000000000" pitchFamily="18" charset="-128"/>
                <a:ea typeface="UD デジタル 教科書体 NK-R" panose="02020400000000000000" pitchFamily="18" charset="-128"/>
              </a:rPr>
              <a:t>35%</a:t>
            </a:r>
            <a:r>
              <a:rPr kumimoji="1" lang="ja-JP" altLang="en-US" sz="1400" dirty="0" err="1" smtClean="0">
                <a:latin typeface="UD デジタル 教科書体 NK-R" panose="02020400000000000000" pitchFamily="18" charset="-128"/>
                <a:ea typeface="UD デジタル 教科書体 NK-R" panose="02020400000000000000" pitchFamily="18" charset="-128"/>
              </a:rPr>
              <a:t>まで</a:t>
            </a:r>
            <a:r>
              <a:rPr kumimoji="1" lang="ja-JP" altLang="en-US" sz="1400" dirty="0" smtClean="0">
                <a:latin typeface="UD デジタル 教科書体 NK-R" panose="02020400000000000000" pitchFamily="18" charset="-128"/>
                <a:ea typeface="UD デジタル 教科書体 NK-R" panose="02020400000000000000" pitchFamily="18" charset="-128"/>
              </a:rPr>
              <a:t>達する見込み。</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2" name="正方形/長方形 21"/>
          <p:cNvSpPr/>
          <p:nvPr/>
        </p:nvSpPr>
        <p:spPr>
          <a:xfrm>
            <a:off x="516158" y="5887951"/>
            <a:ext cx="8875303" cy="810478"/>
          </a:xfrm>
          <a:prstGeom prst="rect">
            <a:avLst/>
          </a:prstGeom>
        </p:spPr>
        <p:txBody>
          <a:bodyPr wrap="square">
            <a:spAutoFit/>
          </a:bodyPr>
          <a:lstStyle/>
          <a:p>
            <a:pPr marL="177800" lvl="0" indent="-177800">
              <a:lnSpc>
                <a:spcPts val="1400"/>
              </a:lnSpc>
              <a:defRPr/>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年までには総務省「国勢調査」。</a:t>
            </a:r>
          </a:p>
          <a:p>
            <a:pPr marL="177800" lvl="0" indent="-177800">
              <a:lnSpc>
                <a:spcPts val="1400"/>
              </a:lnSpc>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年以降の全国の人口推計は、国立社会保障・人口問題研究所「日本の将来推計人口（平成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年推計）」における将来の出生推移・死亡推移ともに、中位のデータ。</a:t>
            </a:r>
          </a:p>
          <a:p>
            <a:pPr marL="177800" lvl="0" indent="-177800">
              <a:lnSpc>
                <a:spcPts val="1400"/>
              </a:lnSpc>
              <a:defRPr/>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年以降の大阪府の人口推計は、「大阪府の将来推計人口について（</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月）」における大阪府の人口推計（ケース２）に基づく大阪府政策企画部推計。</a:t>
            </a:r>
          </a:p>
        </p:txBody>
      </p:sp>
      <p:sp>
        <p:nvSpPr>
          <p:cNvPr id="24" name="テキスト ボックス 23"/>
          <p:cNvSpPr txBox="1"/>
          <p:nvPr/>
        </p:nvSpPr>
        <p:spPr>
          <a:xfrm>
            <a:off x="1820403" y="1484784"/>
            <a:ext cx="1224136" cy="369332"/>
          </a:xfrm>
          <a:prstGeom prst="rect">
            <a:avLst/>
          </a:prstGeom>
          <a:noFill/>
        </p:spPr>
        <p:txBody>
          <a:bodyPr vert="horz" wrap="square" rtlCol="0">
            <a:spAutoFit/>
          </a:bodyPr>
          <a:lstStyle/>
          <a:p>
            <a:pPr algn="ct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全　国</a:t>
            </a:r>
            <a:r>
              <a:rPr kumimoji="1" lang="en-US" altLang="ja-JP" b="1" dirty="0" smtClean="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814766" y="1507463"/>
            <a:ext cx="1224136" cy="369332"/>
          </a:xfrm>
          <a:prstGeom prst="rect">
            <a:avLst/>
          </a:prstGeom>
          <a:noFill/>
        </p:spPr>
        <p:txBody>
          <a:bodyPr vert="horz" wrap="square" rtlCol="0">
            <a:spAutoFit/>
          </a:bodyPr>
          <a:lstStyle/>
          <a:p>
            <a:pPr algn="ct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大阪府</a:t>
            </a:r>
            <a:r>
              <a:rPr kumimoji="1" lang="en-US" altLang="ja-JP" b="1" dirty="0" smtClean="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grpSp>
        <p:nvGrpSpPr>
          <p:cNvPr id="26" name="グループ化 25"/>
          <p:cNvGrpSpPr>
            <a:grpSpLocks/>
          </p:cNvGrpSpPr>
          <p:nvPr/>
        </p:nvGrpSpPr>
        <p:grpSpPr bwMode="auto">
          <a:xfrm>
            <a:off x="1537499" y="1750677"/>
            <a:ext cx="2357631" cy="390525"/>
            <a:chOff x="0" y="0"/>
            <a:chExt cx="2752725" cy="390525"/>
          </a:xfrm>
        </p:grpSpPr>
        <p:cxnSp>
          <p:nvCxnSpPr>
            <p:cNvPr id="27" name="直線コネクタ 26"/>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グループ化 27"/>
            <p:cNvGrpSpPr>
              <a:grpSpLocks/>
            </p:cNvGrpSpPr>
            <p:nvPr/>
          </p:nvGrpSpPr>
          <p:grpSpPr bwMode="auto">
            <a:xfrm>
              <a:off x="0" y="0"/>
              <a:ext cx="2752725" cy="238125"/>
              <a:chOff x="0" y="0"/>
              <a:chExt cx="2752725" cy="238125"/>
            </a:xfrm>
          </p:grpSpPr>
          <p:cxnSp>
            <p:nvCxnSpPr>
              <p:cNvPr id="29" name="直線コネクタ 28"/>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a:solidFill>
                      <a:sysClr val="windowText" lastClr="000000"/>
                    </a:solidFill>
                    <a:latin typeface="Meiryo UI" panose="020B0604030504040204" pitchFamily="50" charset="-128"/>
                    <a:ea typeface="Meiryo UI" panose="020B0604030504040204" pitchFamily="50" charset="-128"/>
                  </a:rPr>
                  <a:t>これまで</a:t>
                </a:r>
              </a:p>
            </p:txBody>
          </p:sp>
          <p:sp>
            <p:nvSpPr>
              <p:cNvPr id="31"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dirty="0">
                    <a:solidFill>
                      <a:sysClr val="windowText" lastClr="000000"/>
                    </a:solidFill>
                    <a:latin typeface="Meiryo UI" panose="020B0604030504040204" pitchFamily="50" charset="-128"/>
                    <a:ea typeface="Meiryo UI" panose="020B0604030504040204" pitchFamily="50" charset="-128"/>
                  </a:rPr>
                  <a:t>これから</a:t>
                </a:r>
              </a:p>
            </p:txBody>
          </p:sp>
        </p:grpSp>
      </p:grpSp>
      <p:grpSp>
        <p:nvGrpSpPr>
          <p:cNvPr id="32" name="グループ化 31"/>
          <p:cNvGrpSpPr>
            <a:grpSpLocks/>
          </p:cNvGrpSpPr>
          <p:nvPr/>
        </p:nvGrpSpPr>
        <p:grpSpPr bwMode="auto">
          <a:xfrm>
            <a:off x="6436973" y="1780658"/>
            <a:ext cx="2357631" cy="390525"/>
            <a:chOff x="0" y="0"/>
            <a:chExt cx="2752725" cy="390525"/>
          </a:xfrm>
        </p:grpSpPr>
        <p:cxnSp>
          <p:nvCxnSpPr>
            <p:cNvPr id="33" name="直線コネクタ 32"/>
            <p:cNvCxnSpPr/>
            <p:nvPr/>
          </p:nvCxnSpPr>
          <p:spPr bwMode="auto">
            <a:xfrm>
              <a:off x="1314450" y="114300"/>
              <a:ext cx="0" cy="2762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グループ化 33"/>
            <p:cNvGrpSpPr>
              <a:grpSpLocks/>
            </p:cNvGrpSpPr>
            <p:nvPr/>
          </p:nvGrpSpPr>
          <p:grpSpPr bwMode="auto">
            <a:xfrm>
              <a:off x="0" y="0"/>
              <a:ext cx="2752725" cy="238125"/>
              <a:chOff x="0" y="0"/>
              <a:chExt cx="2752725" cy="238125"/>
            </a:xfrm>
          </p:grpSpPr>
          <p:cxnSp>
            <p:nvCxnSpPr>
              <p:cNvPr id="35" name="直線コネクタ 34"/>
              <p:cNvCxnSpPr/>
              <p:nvPr/>
            </p:nvCxnSpPr>
            <p:spPr bwMode="auto">
              <a:xfrm>
                <a:off x="628650" y="114300"/>
                <a:ext cx="1362075" cy="0"/>
              </a:xfrm>
              <a:prstGeom prst="line">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6"/>
              <p:cNvSpPr txBox="1"/>
              <p:nvPr/>
            </p:nvSpPr>
            <p:spPr bwMode="auto">
              <a:xfrm>
                <a:off x="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a:solidFill>
                      <a:sysClr val="windowText" lastClr="000000"/>
                    </a:solidFill>
                    <a:latin typeface="Meiryo UI" panose="020B0604030504040204" pitchFamily="50" charset="-128"/>
                    <a:ea typeface="Meiryo UI" panose="020B0604030504040204" pitchFamily="50" charset="-128"/>
                  </a:rPr>
                  <a:t>これまで</a:t>
                </a:r>
              </a:p>
            </p:txBody>
          </p:sp>
          <p:sp>
            <p:nvSpPr>
              <p:cNvPr id="37" name="テキスト ボックス 7"/>
              <p:cNvSpPr txBox="1"/>
              <p:nvPr/>
            </p:nvSpPr>
            <p:spPr bwMode="auto">
              <a:xfrm>
                <a:off x="1962150" y="0"/>
                <a:ext cx="790575"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baseline="0">
                    <a:solidFill>
                      <a:sysClr val="windowText" lastClr="000000"/>
                    </a:solidFill>
                    <a:latin typeface="Meiryo UI" panose="020B0604030504040204" pitchFamily="50" charset="-128"/>
                    <a:ea typeface="Meiryo UI" panose="020B0604030504040204" pitchFamily="50" charset="-128"/>
                  </a:rPr>
                  <a:t>これから</a:t>
                </a:r>
              </a:p>
            </p:txBody>
          </p:sp>
        </p:grpSp>
      </p:grpSp>
      <p:graphicFrame>
        <p:nvGraphicFramePr>
          <p:cNvPr id="38" name="グラフ 37"/>
          <p:cNvGraphicFramePr>
            <a:graphicFrameLocks/>
          </p:cNvGraphicFramePr>
          <p:nvPr>
            <p:extLst/>
          </p:nvPr>
        </p:nvGraphicFramePr>
        <p:xfrm>
          <a:off x="4880993" y="1799732"/>
          <a:ext cx="4887279" cy="42267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グラフ 38"/>
          <p:cNvGraphicFramePr>
            <a:graphicFrameLocks/>
          </p:cNvGraphicFramePr>
          <p:nvPr>
            <p:extLst/>
          </p:nvPr>
        </p:nvGraphicFramePr>
        <p:xfrm>
          <a:off x="-16432" y="1891556"/>
          <a:ext cx="4897424" cy="3971430"/>
        </p:xfrm>
        <a:graphic>
          <a:graphicData uri="http://schemas.openxmlformats.org/drawingml/2006/chart">
            <c:chart xmlns:c="http://schemas.openxmlformats.org/drawingml/2006/chart" xmlns:r="http://schemas.openxmlformats.org/officeDocument/2006/relationships" r:id="rId3"/>
          </a:graphicData>
        </a:graphic>
      </p:graphicFrame>
      <p:sp>
        <p:nvSpPr>
          <p:cNvPr id="4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今後の将来予測（５）日本、大阪の課題（高齢化の進展）</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201</a:t>
            </a:r>
          </a:p>
        </p:txBody>
      </p:sp>
    </p:spTree>
    <p:extLst>
      <p:ext uri="{BB962C8B-B14F-4D97-AF65-F5344CB8AC3E}">
        <p14:creationId xmlns:p14="http://schemas.microsoft.com/office/powerpoint/2010/main" val="152558979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53191" y="1047671"/>
            <a:ext cx="9526568" cy="5548719"/>
          </a:xfrm>
          <a:prstGeom prst="rect">
            <a:avLst/>
          </a:prstGeom>
        </p:spPr>
      </p:pic>
      <p:sp>
        <p:nvSpPr>
          <p:cNvPr id="6" name="テキスト ボックス 5"/>
          <p:cNvSpPr txBox="1"/>
          <p:nvPr/>
        </p:nvSpPr>
        <p:spPr>
          <a:xfrm>
            <a:off x="132229" y="574351"/>
            <a:ext cx="9641542"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2040</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a:t>
            </a:r>
            <a:r>
              <a:rPr kumimoji="1" lang="en-US" altLang="ja-JP" sz="1400" dirty="0" smtClean="0">
                <a:latin typeface="UD デジタル 教科書体 NK-R" panose="02020400000000000000" pitchFamily="18" charset="-128"/>
                <a:ea typeface="UD デジタル 教科書体 NK-R" panose="02020400000000000000" pitchFamily="18" charset="-128"/>
              </a:rPr>
              <a:t>100</a:t>
            </a:r>
            <a:r>
              <a:rPr kumimoji="1" lang="ja-JP" altLang="en-US" sz="1400" dirty="0" smtClean="0">
                <a:latin typeface="UD デジタル 教科書体 NK-R" panose="02020400000000000000" pitchFamily="18" charset="-128"/>
                <a:ea typeface="UD デジタル 教科書体 NK-R" panose="02020400000000000000" pitchFamily="18" charset="-128"/>
              </a:rPr>
              <a:t>歳以上の高齢者が</a:t>
            </a:r>
            <a:r>
              <a:rPr kumimoji="1" lang="en-US" altLang="ja-JP" sz="1400" dirty="0" smtClean="0">
                <a:latin typeface="UD デジタル 教科書体 NK-R" panose="02020400000000000000" pitchFamily="18" charset="-128"/>
                <a:ea typeface="UD デジタル 教科書体 NK-R" panose="02020400000000000000" pitchFamily="18" charset="-128"/>
              </a:rPr>
              <a:t>30</a:t>
            </a:r>
            <a:r>
              <a:rPr kumimoji="1" lang="ja-JP" altLang="en-US" sz="1400" dirty="0" smtClean="0">
                <a:latin typeface="UD デジタル 教科書体 NK-R" panose="02020400000000000000" pitchFamily="18" charset="-128"/>
                <a:ea typeface="UD デジタル 教科書体 NK-R" panose="02020400000000000000" pitchFamily="18" charset="-128"/>
              </a:rPr>
              <a:t>万人を超える見込み。</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今後の将来予測（５）日本、大阪の課題（高齢化の進展）</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507958" y="6591261"/>
            <a:ext cx="8404889"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出典：「未来イノベーション</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WG</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からのメッセージ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月未来イノベーション</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WG</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202</a:t>
            </a:r>
          </a:p>
        </p:txBody>
      </p:sp>
    </p:spTree>
    <p:extLst>
      <p:ext uri="{BB962C8B-B14F-4D97-AF65-F5344CB8AC3E}">
        <p14:creationId xmlns:p14="http://schemas.microsoft.com/office/powerpoint/2010/main" val="13762750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65993" y="508222"/>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➢高齢化</a:t>
            </a:r>
            <a:r>
              <a:rPr kumimoji="1" lang="ja-JP" altLang="en-US" sz="1400" dirty="0">
                <a:latin typeface="UD デジタル 教科書体 NK-R" panose="02020400000000000000" pitchFamily="18" charset="-128"/>
                <a:ea typeface="UD デジタル 教科書体 NK-R" panose="02020400000000000000" pitchFamily="18" charset="-128"/>
              </a:rPr>
              <a:t>の進展に伴い、要介護（要支援）の認定者数は、制度開始（平成</a:t>
            </a:r>
            <a:r>
              <a:rPr kumimoji="1" lang="en-US" altLang="ja-JP" sz="1400" dirty="0">
                <a:latin typeface="UD デジタル 教科書体 NK-R" panose="02020400000000000000" pitchFamily="18" charset="-128"/>
                <a:ea typeface="UD デジタル 教科書体 NK-R" panose="02020400000000000000" pitchFamily="18" charset="-128"/>
              </a:rPr>
              <a:t>12</a:t>
            </a:r>
            <a:r>
              <a:rPr kumimoji="1" lang="ja-JP" altLang="en-US" sz="1400" dirty="0">
                <a:latin typeface="UD デジタル 教科書体 NK-R" panose="02020400000000000000" pitchFamily="18" charset="-128"/>
                <a:ea typeface="UD デジタル 教科書体 NK-R" panose="02020400000000000000" pitchFamily="18" charset="-128"/>
              </a:rPr>
              <a:t>年度）以降、年々増加の傾向</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2040</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年には、約</a:t>
            </a:r>
            <a:r>
              <a:rPr kumimoji="1" lang="en-US" altLang="ja-JP" sz="1400" dirty="0" smtClean="0">
                <a:latin typeface="UD デジタル 教科書体 NK-R" panose="02020400000000000000" pitchFamily="18" charset="-128"/>
                <a:ea typeface="UD デジタル 教科書体 NK-R" panose="02020400000000000000" pitchFamily="18" charset="-128"/>
              </a:rPr>
              <a:t>100</a:t>
            </a:r>
            <a:r>
              <a:rPr kumimoji="1" lang="ja-JP" altLang="en-US" sz="1400" dirty="0" smtClean="0">
                <a:latin typeface="UD デジタル 教科書体 NK-R" panose="02020400000000000000" pitchFamily="18" charset="-128"/>
                <a:ea typeface="UD デジタル 教科書体 NK-R" panose="02020400000000000000" pitchFamily="18" charset="-128"/>
              </a:rPr>
              <a:t>万人に達する見込み。</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日本全体</a:t>
            </a:r>
            <a:r>
              <a:rPr kumimoji="1" lang="ja-JP" altLang="en-US" sz="1400" dirty="0">
                <a:latin typeface="UD デジタル 教科書体 NK-R" panose="02020400000000000000" pitchFamily="18" charset="-128"/>
                <a:ea typeface="UD デジタル 教科書体 NK-R" panose="02020400000000000000" pitchFamily="18" charset="-128"/>
              </a:rPr>
              <a:t>でみると、</a:t>
            </a:r>
            <a:r>
              <a:rPr kumimoji="1" lang="en-US" altLang="ja-JP" sz="1400" dirty="0">
                <a:latin typeface="UD デジタル 教科書体 NK-R" panose="02020400000000000000" pitchFamily="18" charset="-128"/>
                <a:ea typeface="UD デジタル 教科書体 NK-R" panose="02020400000000000000" pitchFamily="18" charset="-128"/>
              </a:rPr>
              <a:t>2035</a:t>
            </a:r>
            <a:r>
              <a:rPr kumimoji="1" lang="ja-JP" altLang="en-US" sz="1400" dirty="0">
                <a:latin typeface="UD デジタル 教科書体 NK-R" panose="02020400000000000000" pitchFamily="18" charset="-128"/>
                <a:ea typeface="UD デジタル 教科書体 NK-R" panose="02020400000000000000" pitchFamily="18" charset="-128"/>
              </a:rPr>
              <a:t>年頃まで、増加のペースは緩まない見込み</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892969" y="6604459"/>
            <a:ext cx="8404889"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の介護需給に対する高齢者ケアシステムに関する</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研究会報告書」（</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月経済産業省）</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663" y="1304392"/>
            <a:ext cx="8351520" cy="5242560"/>
          </a:xfrm>
          <a:prstGeom prst="rect">
            <a:avLst/>
          </a:prstGeom>
        </p:spPr>
      </p:pic>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今後の将来予測（５）日本、大阪の課題（介護需要）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203</a:t>
            </a:r>
          </a:p>
        </p:txBody>
      </p:sp>
    </p:spTree>
    <p:extLst>
      <p:ext uri="{BB962C8B-B14F-4D97-AF65-F5344CB8AC3E}">
        <p14:creationId xmlns:p14="http://schemas.microsoft.com/office/powerpoint/2010/main" val="280976817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60615" y="639401"/>
            <a:ext cx="9641542"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全国</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の状況と同じく、大阪府においても要介護（</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要支援）認定者数</a:t>
            </a: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は増加の見込み</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7" name="正方形/長方形 6"/>
          <p:cNvSpPr/>
          <p:nvPr/>
        </p:nvSpPr>
        <p:spPr>
          <a:xfrm>
            <a:off x="248442" y="5686170"/>
            <a:ext cx="3432452"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出典：大阪府高齢者計画</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1386" y="2289003"/>
            <a:ext cx="4937390" cy="318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5457056" y="5686170"/>
            <a:ext cx="2952328" cy="230832"/>
          </a:xfrm>
          <a:prstGeom prst="rect">
            <a:avLst/>
          </a:prstGeom>
          <a:noFill/>
        </p:spPr>
        <p:txBody>
          <a:bodyPr wrap="square" rtlCol="0">
            <a:spAutoFit/>
          </a:bodyPr>
          <a:lstStyle/>
          <a:p>
            <a:pPr algn="just"/>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介護保険事業状況報告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009921" y="1988840"/>
            <a:ext cx="2880320" cy="215444"/>
          </a:xfrm>
          <a:prstGeom prst="rect">
            <a:avLst/>
          </a:prstGeom>
          <a:noFill/>
        </p:spPr>
        <p:txBody>
          <a:bodyPr wrap="square" lIns="0" tIns="0" rIns="0" bIns="0"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latin typeface="HG丸ｺﾞｼｯｸM-PRO" panose="020F0600000000000000" pitchFamily="50" charset="-128"/>
                <a:ea typeface="HG丸ｺﾞｼｯｸM-PRO" panose="020F0600000000000000" pitchFamily="50" charset="-128"/>
                <a:cs typeface="Meiryo UI" panose="020B0604030504040204" pitchFamily="50" charset="-128"/>
              </a:rPr>
              <a:t>要介護認定率の</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推移</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3" name="テキスト ボックス 12"/>
          <p:cNvSpPr txBox="1"/>
          <p:nvPr/>
        </p:nvSpPr>
        <p:spPr>
          <a:xfrm>
            <a:off x="632520" y="1988840"/>
            <a:ext cx="3267599" cy="215444"/>
          </a:xfrm>
          <a:prstGeom prst="rect">
            <a:avLst/>
          </a:prstGeom>
          <a:noFill/>
        </p:spPr>
        <p:txBody>
          <a:bodyPr wrap="square" lIns="0" tIns="0" rIns="0" bIns="0" rtlCol="0">
            <a:spAutoFit/>
          </a:bodyPr>
          <a:lstStyle/>
          <a:p>
            <a:pPr algn="ct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要介護（要支援）認定者の将来推計</a:t>
            </a:r>
            <a:r>
              <a:rPr kumimoji="1" lang="en-US" altLang="ja-JP"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kumimoji="1" lang="ja-JP" altLang="en-US" sz="1400" dirty="0" smtClean="0">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pic>
        <p:nvPicPr>
          <p:cNvPr id="14" name="図 13"/>
          <p:cNvPicPr>
            <a:picLocks noChangeAspect="1"/>
          </p:cNvPicPr>
          <p:nvPr/>
        </p:nvPicPr>
        <p:blipFill>
          <a:blip r:embed="rId3"/>
          <a:stretch>
            <a:fillRect/>
          </a:stretch>
        </p:blipFill>
        <p:spPr>
          <a:xfrm>
            <a:off x="75615" y="2289003"/>
            <a:ext cx="4805052" cy="3397167"/>
          </a:xfrm>
          <a:prstGeom prst="rect">
            <a:avLst/>
          </a:prstGeom>
        </p:spPr>
      </p:pic>
      <p:sp>
        <p:nvSpPr>
          <p:cNvPr id="1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今後の将来予測（５）日本、大阪の課題（介護需要）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204</a:t>
            </a:r>
          </a:p>
        </p:txBody>
      </p:sp>
    </p:spTree>
    <p:extLst>
      <p:ext uri="{BB962C8B-B14F-4D97-AF65-F5344CB8AC3E}">
        <p14:creationId xmlns:p14="http://schemas.microsoft.com/office/powerpoint/2010/main" val="72784787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5993" y="551150"/>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2060</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年には、高齢者の約４人に１人が認知症となり、社会的コストは約</a:t>
            </a:r>
            <a:r>
              <a:rPr kumimoji="1" lang="en-US" altLang="ja-JP" sz="1400" dirty="0" smtClean="0">
                <a:latin typeface="UD デジタル 教科書体 NK-R" panose="02020400000000000000" pitchFamily="18" charset="-128"/>
                <a:ea typeface="UD デジタル 教科書体 NK-R" panose="02020400000000000000" pitchFamily="18" charset="-128"/>
              </a:rPr>
              <a:t>24</a:t>
            </a:r>
            <a:r>
              <a:rPr kumimoji="1" lang="ja-JP" altLang="en-US" sz="1400" dirty="0">
                <a:latin typeface="UD デジタル 教科書体 NK-R" panose="02020400000000000000" pitchFamily="18" charset="-128"/>
                <a:ea typeface="UD デジタル 教科書体 NK-R" panose="02020400000000000000" pitchFamily="18" charset="-128"/>
              </a:rPr>
              <a:t>兆</a:t>
            </a:r>
            <a:r>
              <a:rPr kumimoji="1" lang="ja-JP" altLang="en-US" sz="1400" dirty="0" smtClean="0">
                <a:latin typeface="UD デジタル 教科書体 NK-R" panose="02020400000000000000" pitchFamily="18" charset="-128"/>
                <a:ea typeface="UD デジタル 教科書体 NK-R" panose="02020400000000000000" pitchFamily="18" charset="-128"/>
              </a:rPr>
              <a:t>円にのぼるとの試算。</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社会的コスト：医療費（入院</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外来）・介護費（在宅・移設）・インフォーマルコスト（家族が無償で実施する介護の費用）</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273718" y="1499936"/>
            <a:ext cx="9413501" cy="4778427"/>
          </a:xfrm>
          <a:prstGeom prst="rect">
            <a:avLst/>
          </a:prstGeom>
        </p:spPr>
      </p:pic>
      <p:sp>
        <p:nvSpPr>
          <p:cNvPr id="8" name="正方形/長方形 7"/>
          <p:cNvSpPr/>
          <p:nvPr/>
        </p:nvSpPr>
        <p:spPr>
          <a:xfrm>
            <a:off x="9324474" y="5931568"/>
            <a:ext cx="483061"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67326" y="6375851"/>
            <a:ext cx="8404889" cy="431978"/>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出典：「産業構造審議会</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経済社会構造部会とりまとめ（案）　人生</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年時代に対応した「明るい社会保障改革」の方向性</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lvl="0" indent="-177800">
              <a:lnSpc>
                <a:spcPts val="1400"/>
              </a:lnSpc>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（令和元年</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月経済産業省）</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今後の将来予測（５）日本、大阪の課題（介護需要）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205</a:t>
            </a:r>
          </a:p>
        </p:txBody>
      </p:sp>
    </p:spTree>
    <p:extLst>
      <p:ext uri="{BB962C8B-B14F-4D97-AF65-F5344CB8AC3E}">
        <p14:creationId xmlns:p14="http://schemas.microsoft.com/office/powerpoint/2010/main" val="22393504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5993" y="508222"/>
            <a:ext cx="9641542" cy="1169551"/>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➢日本</a:t>
            </a:r>
            <a:r>
              <a:rPr kumimoji="1" lang="ja-JP" altLang="en-US" sz="1400" dirty="0">
                <a:latin typeface="UD デジタル 教科書体 NK-R" panose="02020400000000000000" pitchFamily="18" charset="-128"/>
                <a:ea typeface="UD デジタル 教科書体 NK-R" panose="02020400000000000000" pitchFamily="18" charset="-128"/>
              </a:rPr>
              <a:t>の高齢者の就業意欲は他国と比較して高い。</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仕事</a:t>
            </a:r>
            <a:r>
              <a:rPr kumimoji="1" lang="ja-JP" altLang="en-US" sz="1400" dirty="0">
                <a:latin typeface="UD デジタル 教科書体 NK-R" panose="02020400000000000000" pitchFamily="18" charset="-128"/>
                <a:ea typeface="UD デジタル 教科書体 NK-R" panose="02020400000000000000" pitchFamily="18" charset="-128"/>
              </a:rPr>
              <a:t>をしている高齢者は、生きがいを感じると回答した割合が高い。</a:t>
            </a: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2013</a:t>
            </a:r>
            <a:r>
              <a:rPr kumimoji="1" lang="ja-JP" altLang="en-US" sz="1400" dirty="0">
                <a:latin typeface="UD デジタル 教科書体 NK-R" panose="02020400000000000000" pitchFamily="18" charset="-128"/>
                <a:ea typeface="UD デジタル 教科書体 NK-R" panose="02020400000000000000" pitchFamily="18" charset="-128"/>
              </a:rPr>
              <a:t>年の健康寿命は、男性が</a:t>
            </a:r>
            <a:r>
              <a:rPr kumimoji="1" lang="en-US" altLang="ja-JP" sz="1400" dirty="0">
                <a:latin typeface="UD デジタル 教科書体 NK-R" panose="02020400000000000000" pitchFamily="18" charset="-128"/>
                <a:ea typeface="UD デジタル 教科書体 NK-R" panose="02020400000000000000" pitchFamily="18" charset="-128"/>
              </a:rPr>
              <a:t>71.19</a:t>
            </a:r>
            <a:r>
              <a:rPr kumimoji="1" lang="ja-JP" altLang="en-US" sz="1400" dirty="0">
                <a:latin typeface="UD デジタル 教科書体 NK-R" panose="02020400000000000000" pitchFamily="18" charset="-128"/>
                <a:ea typeface="UD デジタル 教科書体 NK-R" panose="02020400000000000000" pitchFamily="18" charset="-128"/>
              </a:rPr>
              <a:t>歳、女性が</a:t>
            </a:r>
            <a:r>
              <a:rPr kumimoji="1" lang="en-US" altLang="ja-JP" sz="1400" dirty="0">
                <a:latin typeface="UD デジタル 教科書体 NK-R" panose="02020400000000000000" pitchFamily="18" charset="-128"/>
                <a:ea typeface="UD デジタル 教科書体 NK-R" panose="02020400000000000000" pitchFamily="18" charset="-128"/>
              </a:rPr>
              <a:t>74.21</a:t>
            </a:r>
            <a:r>
              <a:rPr kumimoji="1" lang="ja-JP" altLang="en-US" sz="1400" dirty="0">
                <a:latin typeface="UD デジタル 教科書体 NK-R" panose="02020400000000000000" pitchFamily="18" charset="-128"/>
                <a:ea typeface="UD デジタル 教科書体 NK-R" panose="02020400000000000000" pitchFamily="18" charset="-128"/>
              </a:rPr>
              <a:t>歳。健康寿命が５歳程度延伸した場合、平均寿命との差である日常生活に制限のある期間が短縮される。</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高齢者</a:t>
            </a:r>
            <a:r>
              <a:rPr kumimoji="1" lang="ja-JP" altLang="en-US" sz="1400" dirty="0">
                <a:latin typeface="UD デジタル 教科書体 NK-R" panose="02020400000000000000" pitchFamily="18" charset="-128"/>
                <a:ea typeface="UD デジタル 教科書体 NK-R" panose="02020400000000000000" pitchFamily="18" charset="-128"/>
              </a:rPr>
              <a:t>の体力・運動能力は改善。</a:t>
            </a:r>
            <a:r>
              <a:rPr kumimoji="1" lang="en-US" altLang="ja-JP" sz="1400" dirty="0">
                <a:latin typeface="UD デジタル 教科書体 NK-R" panose="02020400000000000000" pitchFamily="18" charset="-128"/>
                <a:ea typeface="UD デジタル 教科書体 NK-R" panose="02020400000000000000" pitchFamily="18" charset="-128"/>
              </a:rPr>
              <a:t>15</a:t>
            </a:r>
            <a:r>
              <a:rPr kumimoji="1" lang="ja-JP" altLang="en-US" sz="1400" dirty="0">
                <a:latin typeface="UD デジタル 教科書体 NK-R" panose="02020400000000000000" pitchFamily="18" charset="-128"/>
                <a:ea typeface="UD デジタル 教科書体 NK-R" panose="02020400000000000000" pitchFamily="18" charset="-128"/>
              </a:rPr>
              <a:t>年間で５歳下の年齢階級のスコア並に向上。</a:t>
            </a:r>
          </a:p>
        </p:txBody>
      </p:sp>
      <p:sp>
        <p:nvSpPr>
          <p:cNvPr id="8" name="正方形/長方形 7"/>
          <p:cNvSpPr/>
          <p:nvPr/>
        </p:nvSpPr>
        <p:spPr>
          <a:xfrm>
            <a:off x="9324474" y="5931568"/>
            <a:ext cx="483061"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2"/>
          <a:stretch>
            <a:fillRect/>
          </a:stretch>
        </p:blipFill>
        <p:spPr>
          <a:xfrm>
            <a:off x="725105" y="1860224"/>
            <a:ext cx="8455789" cy="4736166"/>
          </a:xfrm>
          <a:prstGeom prst="rect">
            <a:avLst/>
          </a:prstGeom>
        </p:spPr>
      </p:pic>
      <p:sp>
        <p:nvSpPr>
          <p:cNvPr id="10" name="正方形/長方形 9"/>
          <p:cNvSpPr/>
          <p:nvPr/>
        </p:nvSpPr>
        <p:spPr>
          <a:xfrm>
            <a:off x="5702516" y="6596390"/>
            <a:ext cx="3621958" cy="271869"/>
          </a:xfrm>
          <a:prstGeom prst="rect">
            <a:avLst/>
          </a:prstGeom>
          <a:solidFill>
            <a:schemeClr val="bg1"/>
          </a:solidFill>
        </p:spPr>
        <p:txBody>
          <a:bodyPr wrap="square">
            <a:spAutoFit/>
          </a:bodyPr>
          <a:lstStyle/>
          <a:p>
            <a:pPr marL="177800" lvl="0" indent="-177800">
              <a:lnSpc>
                <a:spcPts val="1400"/>
              </a:lnSpc>
              <a:defRPr/>
            </a:pP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年展望と改革タスクフォース報告書」（平成</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年１月）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今後の将来予測（５）日本、大阪の課題（高齢者の就業意欲と健康寿命）</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206</a:t>
            </a:r>
          </a:p>
        </p:txBody>
      </p:sp>
    </p:spTree>
    <p:extLst>
      <p:ext uri="{BB962C8B-B14F-4D97-AF65-F5344CB8AC3E}">
        <p14:creationId xmlns:p14="http://schemas.microsoft.com/office/powerpoint/2010/main" val="187927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の特色（２）海外とのつながり</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32229" y="576699"/>
            <a:ext cx="9773771" cy="2767809"/>
          </a:xfrm>
          <a:prstGeom prst="rect">
            <a:avLst/>
          </a:prstGeom>
          <a:noFill/>
          <a:ln>
            <a:noFill/>
            <a:prstDash val="dash"/>
          </a:ln>
        </p:spPr>
        <p:txBody>
          <a:bodyPr wrap="square" rtlCol="0">
            <a:spAutoFit/>
          </a:bodyPr>
          <a:lstStyle/>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◆関西国際空港開港</a:t>
            </a: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1994</a:t>
            </a:r>
            <a:r>
              <a:rPr kumimoji="1" lang="ja-JP" altLang="en-US" sz="1200" dirty="0">
                <a:latin typeface="Meiryo UI" panose="020B0604030504040204" pitchFamily="50" charset="-128"/>
                <a:ea typeface="Meiryo UI" panose="020B0604030504040204" pitchFamily="50" charset="-128"/>
              </a:rPr>
              <a:t>年、国内有数の国際線・国内線ネットワークを提供する完全</a:t>
            </a:r>
            <a:r>
              <a:rPr kumimoji="1" lang="en-US" altLang="ja-JP" sz="1200" dirty="0">
                <a:latin typeface="Meiryo UI" panose="020B0604030504040204" pitchFamily="50" charset="-128"/>
                <a:ea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rPr>
              <a:t>時間運用可能な国際拠点</a:t>
            </a:r>
            <a:r>
              <a:rPr kumimoji="1" lang="ja-JP" altLang="en-US" sz="1200" dirty="0" smtClean="0">
                <a:latin typeface="Meiryo UI" panose="020B0604030504040204" pitchFamily="50" charset="-128"/>
                <a:ea typeface="Meiryo UI" panose="020B0604030504040204" pitchFamily="50" charset="-128"/>
              </a:rPr>
              <a:t>空港として開港。</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年の国際線旅客数は、成田国際空港に次いで２位（約</a:t>
            </a:r>
            <a:r>
              <a:rPr kumimoji="1" lang="en-US" altLang="ja-JP" sz="1200" dirty="0" smtClean="0">
                <a:latin typeface="Meiryo UI" panose="020B0604030504040204" pitchFamily="50" charset="-128"/>
                <a:ea typeface="Meiryo UI" panose="020B0604030504040204" pitchFamily="50" charset="-128"/>
              </a:rPr>
              <a:t>2100</a:t>
            </a:r>
            <a:r>
              <a:rPr kumimoji="1" lang="ja-JP" altLang="en-US" sz="1200" dirty="0" smtClean="0">
                <a:latin typeface="Meiryo UI" panose="020B0604030504040204" pitchFamily="50" charset="-128"/>
                <a:ea typeface="Meiryo UI" panose="020B0604030504040204" pitchFamily="50" charset="-128"/>
              </a:rPr>
              <a:t>万人）。特にアジアからの入国者数は、全国トップ。</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年の貨物取扱量は、成田国際空港、東京国際空港に次いで３位（約</a:t>
            </a:r>
            <a:r>
              <a:rPr kumimoji="1" lang="en-US" altLang="ja-JP" sz="1200" dirty="0" smtClean="0">
                <a:latin typeface="Meiryo UI" panose="020B0604030504040204" pitchFamily="50" charset="-128"/>
                <a:ea typeface="Meiryo UI" panose="020B0604030504040204" pitchFamily="50" charset="-128"/>
              </a:rPr>
              <a:t>83</a:t>
            </a:r>
            <a:r>
              <a:rPr kumimoji="1" lang="ja-JP" altLang="en-US" sz="1200" dirty="0" smtClean="0">
                <a:latin typeface="Meiryo UI" panose="020B0604030504040204" pitchFamily="50" charset="-128"/>
                <a:ea typeface="Meiryo UI" panose="020B0604030504040204" pitchFamily="50" charset="-128"/>
              </a:rPr>
              <a:t>万トン）</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a:latin typeface="Meiryo UI" panose="020B0604030504040204" pitchFamily="50" charset="-128"/>
              <a:ea typeface="Meiryo UI" panose="020B0604030504040204" pitchFamily="50" charset="-128"/>
            </a:endParaRPr>
          </a:p>
        </p:txBody>
      </p:sp>
      <p:sp>
        <p:nvSpPr>
          <p:cNvPr id="12" name="正方形/長方形 11"/>
          <p:cNvSpPr/>
          <p:nvPr/>
        </p:nvSpPr>
        <p:spPr>
          <a:xfrm>
            <a:off x="430530" y="3274258"/>
            <a:ext cx="1981199" cy="23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出典：近畿地方整備局資料</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430530" y="1732148"/>
            <a:ext cx="3398520" cy="1508760"/>
          </a:xfrm>
          <a:prstGeom prst="rect">
            <a:avLst/>
          </a:prstGeom>
        </p:spPr>
      </p:pic>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18</a:t>
            </a:r>
          </a:p>
        </p:txBody>
      </p:sp>
    </p:spTree>
    <p:extLst>
      <p:ext uri="{BB962C8B-B14F-4D97-AF65-F5344CB8AC3E}">
        <p14:creationId xmlns:p14="http://schemas.microsoft.com/office/powerpoint/2010/main" val="353822831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40575" y="473659"/>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a:t>
            </a:r>
            <a:r>
              <a:rPr kumimoji="1" lang="ja-JP" altLang="en-US" sz="1400" dirty="0">
                <a:latin typeface="UD デジタル 教科書体 NK-R" panose="02020400000000000000" pitchFamily="18" charset="-128"/>
                <a:ea typeface="UD デジタル 教科書体 NK-R" panose="02020400000000000000" pitchFamily="18" charset="-128"/>
              </a:rPr>
              <a:t>の平均寿命は、全国と比較すると男女とも短く、男性は第</a:t>
            </a:r>
            <a:r>
              <a:rPr kumimoji="1" lang="en-US" altLang="ja-JP" sz="1400" dirty="0">
                <a:latin typeface="UD デジタル 教科書体 NK-R" panose="02020400000000000000" pitchFamily="18" charset="-128"/>
                <a:ea typeface="UD デジタル 教科書体 NK-R" panose="02020400000000000000" pitchFamily="18" charset="-128"/>
              </a:rPr>
              <a:t>38</a:t>
            </a:r>
            <a:r>
              <a:rPr kumimoji="1" lang="ja-JP" altLang="en-US" sz="1400" dirty="0">
                <a:latin typeface="UD デジタル 教科書体 NK-R" panose="02020400000000000000" pitchFamily="18" charset="-128"/>
                <a:ea typeface="UD デジタル 教科書体 NK-R" panose="02020400000000000000" pitchFamily="18" charset="-128"/>
              </a:rPr>
              <a:t>位、女性も第</a:t>
            </a:r>
            <a:r>
              <a:rPr kumimoji="1" lang="en-US" altLang="ja-JP" sz="1400" dirty="0">
                <a:latin typeface="UD デジタル 教科書体 NK-R" panose="02020400000000000000" pitchFamily="18" charset="-128"/>
                <a:ea typeface="UD デジタル 教科書体 NK-R" panose="02020400000000000000" pitchFamily="18" charset="-128"/>
              </a:rPr>
              <a:t>38</a:t>
            </a:r>
            <a:r>
              <a:rPr kumimoji="1" lang="ja-JP" altLang="en-US" sz="1400" dirty="0">
                <a:latin typeface="UD デジタル 教科書体 NK-R" panose="02020400000000000000" pitchFamily="18" charset="-128"/>
                <a:ea typeface="UD デジタル 教科書体 NK-R" panose="02020400000000000000" pitchFamily="18" charset="-128"/>
              </a:rPr>
              <a:t>位。</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健康</a:t>
            </a:r>
            <a:r>
              <a:rPr kumimoji="1" lang="ja-JP" altLang="en-US" sz="1400" dirty="0">
                <a:latin typeface="UD デジタル 教科書体 NK-R" panose="02020400000000000000" pitchFamily="18" charset="-128"/>
                <a:ea typeface="UD デジタル 教科書体 NK-R" panose="02020400000000000000" pitchFamily="18" charset="-128"/>
              </a:rPr>
              <a:t>寿命も、男性が第</a:t>
            </a:r>
            <a:r>
              <a:rPr kumimoji="1" lang="en-US" altLang="ja-JP" sz="1400" dirty="0">
                <a:latin typeface="UD デジタル 教科書体 NK-R" panose="02020400000000000000" pitchFamily="18" charset="-128"/>
                <a:ea typeface="UD デジタル 教科書体 NK-R" panose="02020400000000000000" pitchFamily="18" charset="-128"/>
              </a:rPr>
              <a:t>39</a:t>
            </a:r>
            <a:r>
              <a:rPr kumimoji="1" lang="ja-JP" altLang="en-US" sz="1400" dirty="0">
                <a:latin typeface="UD デジタル 教科書体 NK-R" panose="02020400000000000000" pitchFamily="18" charset="-128"/>
                <a:ea typeface="UD デジタル 教科書体 NK-R" panose="02020400000000000000" pitchFamily="18" charset="-128"/>
              </a:rPr>
              <a:t>位、女性が第</a:t>
            </a:r>
            <a:r>
              <a:rPr kumimoji="1" lang="en-US" altLang="ja-JP" sz="1400" dirty="0">
                <a:latin typeface="UD デジタル 教科書体 NK-R" panose="02020400000000000000" pitchFamily="18" charset="-128"/>
                <a:ea typeface="UD デジタル 教科書体 NK-R" panose="02020400000000000000" pitchFamily="18" charset="-128"/>
              </a:rPr>
              <a:t>34</a:t>
            </a:r>
            <a:r>
              <a:rPr kumimoji="1" lang="ja-JP" altLang="en-US" sz="1400" dirty="0">
                <a:latin typeface="UD デジタル 教科書体 NK-R" panose="02020400000000000000" pitchFamily="18" charset="-128"/>
                <a:ea typeface="UD デジタル 教科書体 NK-R" panose="02020400000000000000" pitchFamily="18" charset="-128"/>
              </a:rPr>
              <a:t>位であり、全国平均を下回る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229901" y="1090969"/>
            <a:ext cx="4853940" cy="335915"/>
          </a:xfrm>
          <a:prstGeom prst="rect">
            <a:avLst/>
          </a:prstGeom>
          <a:noFill/>
        </p:spPr>
        <p:txBody>
          <a:bodyPr wrap="square" lIns="91419" tIns="45709" rIns="91419" bIns="45709"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平均寿命・健康寿命</a:t>
            </a:r>
            <a:r>
              <a:rPr kumimoji="1" lang="en-US" altLang="ja-JP" sz="1600" b="0" i="0" u="none" strike="noStrike" kern="1200" cap="none" spc="0" normalizeH="0" baseline="0" noProof="0" dirty="0" smtClean="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endParaRPr>
          </a:p>
        </p:txBody>
      </p:sp>
      <p:sp>
        <p:nvSpPr>
          <p:cNvPr id="12" name="テキスト ボックス 11"/>
          <p:cNvSpPr txBox="1"/>
          <p:nvPr/>
        </p:nvSpPr>
        <p:spPr>
          <a:xfrm>
            <a:off x="716422" y="1407730"/>
            <a:ext cx="6192688" cy="307754"/>
          </a:xfrm>
          <a:prstGeom prst="rect">
            <a:avLst/>
          </a:prstGeom>
          <a:noFill/>
        </p:spPr>
        <p:txBody>
          <a:bodyPr wrap="square" lIns="91419" tIns="45709" rIns="91419" bIns="45709" rtlCol="0">
            <a:spAutoFit/>
          </a:bodyPr>
          <a:lstStyle/>
          <a:p>
            <a:pPr lvl="0">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健康寿命：健康上の問題で日常生活が制限されることなく生活できる期間をいう。</a:t>
            </a:r>
          </a:p>
        </p:txBody>
      </p:sp>
      <p:sp>
        <p:nvSpPr>
          <p:cNvPr id="14" name="正方形/長方形 13"/>
          <p:cNvSpPr/>
          <p:nvPr/>
        </p:nvSpPr>
        <p:spPr>
          <a:xfrm>
            <a:off x="4857110" y="6405202"/>
            <a:ext cx="4104000"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　平均寿命：厚生労働省都道府県別生命表（平成</a:t>
            </a: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健康寿命：厚生労働科学研究班報告書データ（平成</a:t>
            </a: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830" y="1743645"/>
            <a:ext cx="8336280" cy="4709160"/>
          </a:xfrm>
          <a:prstGeom prst="rect">
            <a:avLst/>
          </a:prstGeom>
        </p:spPr>
      </p:pic>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a:t>
            </a:r>
            <a:r>
              <a:rPr lang="ja-JP" altLang="en-US" sz="1400" dirty="0" smtClean="0">
                <a:solidFill>
                  <a:schemeClr val="bg1"/>
                </a:solidFill>
                <a:latin typeface="Meiryo UI" panose="020B0604030504040204" pitchFamily="50" charset="-128"/>
                <a:ea typeface="Meiryo UI" panose="020B0604030504040204" pitchFamily="50" charset="-128"/>
              </a:rPr>
              <a:t>（参考：大阪府の平均寿命と健康寿命（再掲））</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207</a:t>
            </a:r>
          </a:p>
        </p:txBody>
      </p:sp>
    </p:spTree>
    <p:extLst>
      <p:ext uri="{BB962C8B-B14F-4D97-AF65-F5344CB8AC3E}">
        <p14:creationId xmlns:p14="http://schemas.microsoft.com/office/powerpoint/2010/main" val="287639935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65993" y="508222"/>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大阪府における病床</a:t>
            </a:r>
            <a:r>
              <a:rPr kumimoji="1" lang="ja-JP" altLang="en-US" sz="1400" dirty="0">
                <a:latin typeface="UD デジタル 教科書体 NK-R" panose="02020400000000000000" pitchFamily="18" charset="-128"/>
                <a:ea typeface="UD デジタル 教科書体 NK-R" panose="02020400000000000000" pitchFamily="18" charset="-128"/>
              </a:rPr>
              <a:t>機能ごとの医療需要は</a:t>
            </a:r>
            <a:r>
              <a:rPr kumimoji="1" lang="en-US" altLang="ja-JP" sz="1400" dirty="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年頃まで増加。その後減少するが</a:t>
            </a:r>
            <a:r>
              <a:rPr kumimoji="1" lang="en-US" altLang="ja-JP" sz="1400" dirty="0">
                <a:latin typeface="UD デジタル 教科書体 NK-R" panose="02020400000000000000" pitchFamily="18" charset="-128"/>
                <a:ea typeface="UD デジタル 教科書体 NK-R" panose="02020400000000000000" pitchFamily="18" charset="-128"/>
              </a:rPr>
              <a:t>2025</a:t>
            </a:r>
            <a:r>
              <a:rPr kumimoji="1" lang="ja-JP" altLang="en-US" sz="1400" dirty="0">
                <a:latin typeface="UD デジタル 教科書体 NK-R" panose="02020400000000000000" pitchFamily="18" charset="-128"/>
                <a:ea typeface="UD デジタル 教科書体 NK-R" panose="02020400000000000000" pitchFamily="18" charset="-128"/>
              </a:rPr>
              <a:t>年と同程度の需要見込み。</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また、在宅医療等に</a:t>
            </a:r>
            <a:r>
              <a:rPr kumimoji="1" lang="ja-JP" altLang="en-US" sz="1400" dirty="0">
                <a:latin typeface="UD デジタル 教科書体 NK-R" panose="02020400000000000000" pitchFamily="18" charset="-128"/>
                <a:ea typeface="UD デジタル 教科書体 NK-R" panose="02020400000000000000" pitchFamily="18" charset="-128"/>
              </a:rPr>
              <a:t>ついても、需要は</a:t>
            </a:r>
            <a:r>
              <a:rPr kumimoji="1" lang="en-US" altLang="ja-JP" sz="1400" dirty="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年頃まで増加。特に</a:t>
            </a:r>
            <a:r>
              <a:rPr kumimoji="1" lang="en-US" altLang="ja-JP" sz="1400" dirty="0">
                <a:latin typeface="UD デジタル 教科書体 NK-R" panose="02020400000000000000" pitchFamily="18" charset="-128"/>
                <a:ea typeface="UD デジタル 教科書体 NK-R" panose="02020400000000000000" pitchFamily="18" charset="-128"/>
              </a:rPr>
              <a:t>65</a:t>
            </a:r>
            <a:r>
              <a:rPr kumimoji="1" lang="ja-JP" altLang="en-US" sz="1400" dirty="0">
                <a:latin typeface="UD デジタル 教科書体 NK-R" panose="02020400000000000000" pitchFamily="18" charset="-128"/>
                <a:ea typeface="UD デジタル 教科書体 NK-R" panose="02020400000000000000" pitchFamily="18" charset="-128"/>
              </a:rPr>
              <a:t>歳以上の需要が大幅に増加する見込み</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3" name="正方形/長方形 22"/>
          <p:cNvSpPr/>
          <p:nvPr/>
        </p:nvSpPr>
        <p:spPr>
          <a:xfrm>
            <a:off x="57722" y="1226606"/>
            <a:ext cx="3432452" cy="271869"/>
          </a:xfrm>
          <a:prstGeom prst="rect">
            <a:avLst/>
          </a:prstGeom>
        </p:spPr>
        <p:txBody>
          <a:bodyPr wrap="square">
            <a:spAutoFit/>
          </a:bodyPr>
          <a:lstStyle/>
          <a:p>
            <a:pPr marL="177800" lvl="0" indent="-177800">
              <a:lnSpc>
                <a:spcPts val="1400"/>
              </a:lnSpc>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病床機能ごとの医療需要の見込み</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a:blip r:embed="rId2"/>
          <a:stretch>
            <a:fillRect/>
          </a:stretch>
        </p:blipFill>
        <p:spPr>
          <a:xfrm>
            <a:off x="848544" y="1520143"/>
            <a:ext cx="7115740" cy="2383181"/>
          </a:xfrm>
          <a:prstGeom prst="rect">
            <a:avLst/>
          </a:prstGeom>
        </p:spPr>
      </p:pic>
      <p:sp>
        <p:nvSpPr>
          <p:cNvPr id="25" name="正方形/長方形 24"/>
          <p:cNvSpPr/>
          <p:nvPr/>
        </p:nvSpPr>
        <p:spPr>
          <a:xfrm>
            <a:off x="128464" y="4136024"/>
            <a:ext cx="3432452" cy="271869"/>
          </a:xfrm>
          <a:prstGeom prst="rect">
            <a:avLst/>
          </a:prstGeom>
        </p:spPr>
        <p:txBody>
          <a:bodyPr wrap="square">
            <a:spAutoFit/>
          </a:bodyPr>
          <a:lstStyle/>
          <a:p>
            <a:pPr marL="177800" lvl="0" indent="-177800">
              <a:lnSpc>
                <a:spcPts val="1400"/>
              </a:lnSpc>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在宅医療等の需要見込み</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3"/>
          <a:stretch>
            <a:fillRect/>
          </a:stretch>
        </p:blipFill>
        <p:spPr>
          <a:xfrm>
            <a:off x="848544" y="4402367"/>
            <a:ext cx="6408712" cy="2397953"/>
          </a:xfrm>
          <a:prstGeom prst="rect">
            <a:avLst/>
          </a:prstGeom>
        </p:spPr>
      </p:pic>
      <p:sp>
        <p:nvSpPr>
          <p:cNvPr id="27" name="正方形/長方形 26"/>
          <p:cNvSpPr/>
          <p:nvPr/>
        </p:nvSpPr>
        <p:spPr>
          <a:xfrm>
            <a:off x="7401272" y="6269994"/>
            <a:ext cx="2592288" cy="429413"/>
          </a:xfrm>
          <a:prstGeom prst="rect">
            <a:avLst/>
          </a:prstGeom>
        </p:spPr>
        <p:txBody>
          <a:bodyPr wrap="square">
            <a:spAutoFit/>
          </a:bodyPr>
          <a:lstStyle/>
          <a:p>
            <a:pPr marL="177800" lvl="0" indent="-177800">
              <a:lnSpc>
                <a:spcPts val="1400"/>
              </a:lnSpc>
              <a:defRPr/>
            </a:pP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出典：第７次大阪府医療計画</a:t>
            </a:r>
            <a:endPar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lvl="0" indent="-177800">
              <a:lnSpc>
                <a:spcPts val="1400"/>
              </a:lnSpc>
              <a:defRPr/>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年３月）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今後の将来予測（５）日本、大阪の課題（医療需要）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208</a:t>
            </a:r>
          </a:p>
        </p:txBody>
      </p:sp>
    </p:spTree>
    <p:extLst>
      <p:ext uri="{BB962C8B-B14F-4D97-AF65-F5344CB8AC3E}">
        <p14:creationId xmlns:p14="http://schemas.microsoft.com/office/powerpoint/2010/main" val="7279559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5993" y="508222"/>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a:latin typeface="UD デジタル 教科書体 NK-R" panose="02020400000000000000" pitchFamily="18" charset="-128"/>
                <a:ea typeface="UD デジタル 教科書体 NK-R" panose="02020400000000000000" pitchFamily="18" charset="-128"/>
              </a:rPr>
              <a:t>年には多くのインフラが築</a:t>
            </a:r>
            <a:r>
              <a:rPr kumimoji="1" lang="en-US" altLang="ja-JP" sz="1400" dirty="0">
                <a:latin typeface="UD デジタル 教科書体 NK-R" panose="02020400000000000000" pitchFamily="18" charset="-128"/>
                <a:ea typeface="UD デジタル 教科書体 NK-R" panose="02020400000000000000" pitchFamily="18" charset="-128"/>
              </a:rPr>
              <a:t>50</a:t>
            </a:r>
            <a:r>
              <a:rPr kumimoji="1" lang="ja-JP" altLang="en-US" sz="1400" dirty="0">
                <a:latin typeface="UD デジタル 教科書体 NK-R" panose="02020400000000000000" pitchFamily="18" charset="-128"/>
                <a:ea typeface="UD デジタル 教科書体 NK-R" panose="02020400000000000000" pitchFamily="18" charset="-128"/>
              </a:rPr>
              <a:t>年超になるなど、社会インフラの老朽化が進む。その維持管理コストは増加する見込み。</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ＩＣＴ</a:t>
            </a:r>
            <a:r>
              <a:rPr kumimoji="1" lang="ja-JP" altLang="en-US" sz="1400" dirty="0">
                <a:latin typeface="UD デジタル 教科書体 NK-R" panose="02020400000000000000" pitchFamily="18" charset="-128"/>
                <a:ea typeface="UD デジタル 教科書体 NK-R" panose="02020400000000000000" pitchFamily="18" charset="-128"/>
              </a:rPr>
              <a:t>を活用したインフラのスマート化による節約が見込まれる。</a:t>
            </a:r>
          </a:p>
        </p:txBody>
      </p:sp>
      <p:sp>
        <p:nvSpPr>
          <p:cNvPr id="8" name="正方形/長方形 7"/>
          <p:cNvSpPr/>
          <p:nvPr/>
        </p:nvSpPr>
        <p:spPr>
          <a:xfrm>
            <a:off x="9324474" y="5931568"/>
            <a:ext cx="483061"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stretch>
            <a:fillRect/>
          </a:stretch>
        </p:blipFill>
        <p:spPr>
          <a:xfrm>
            <a:off x="620113" y="1289029"/>
            <a:ext cx="8228465" cy="5010119"/>
          </a:xfrm>
          <a:prstGeom prst="rect">
            <a:avLst/>
          </a:prstGeom>
        </p:spPr>
      </p:pic>
      <p:sp>
        <p:nvSpPr>
          <p:cNvPr id="12"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今後の将来予測（５）日本、大阪の課題（インフラの老朽化）</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779752" y="6018332"/>
            <a:ext cx="3621958" cy="271869"/>
          </a:xfrm>
          <a:prstGeom prst="rect">
            <a:avLst/>
          </a:prstGeom>
          <a:solidFill>
            <a:schemeClr val="bg1"/>
          </a:solidFill>
        </p:spPr>
        <p:txBody>
          <a:bodyPr wrap="square">
            <a:spAutoFit/>
          </a:bodyPr>
          <a:lstStyle/>
          <a:p>
            <a:pPr marL="177800" lvl="0" indent="-177800">
              <a:lnSpc>
                <a:spcPts val="1400"/>
              </a:lnSpc>
              <a:defRPr/>
            </a:pP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年展望と改革タスクフォース報告書」（平成</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年１月）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209</a:t>
            </a:r>
          </a:p>
        </p:txBody>
      </p:sp>
    </p:spTree>
    <p:extLst>
      <p:ext uri="{BB962C8B-B14F-4D97-AF65-F5344CB8AC3E}">
        <p14:creationId xmlns:p14="http://schemas.microsoft.com/office/powerpoint/2010/main" val="26746607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40575" y="532882"/>
            <a:ext cx="9624850" cy="95410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➢道路橋梁や水門等の河川・海岸設備は、国内でも特に高齢化が進行。</a:t>
            </a:r>
          </a:p>
          <a:p>
            <a:r>
              <a:rPr kumimoji="1" lang="ja-JP" altLang="en-US" sz="1400" dirty="0">
                <a:latin typeface="UD デジタル 教科書体 NK-R" panose="02020400000000000000" pitchFamily="18" charset="-128"/>
                <a:ea typeface="UD デジタル 教科書体 NK-R" panose="02020400000000000000" pitchFamily="18" charset="-128"/>
              </a:rPr>
              <a:t>➢治水対策や公衆衛生対策として、早い時期から整備してきた河川護岸や下水道設備が高齢化。</a:t>
            </a:r>
          </a:p>
          <a:p>
            <a:r>
              <a:rPr kumimoji="1" lang="ja-JP" altLang="en-US" sz="1400" dirty="0">
                <a:latin typeface="UD デジタル 教科書体 NK-R" panose="02020400000000000000" pitchFamily="18" charset="-128"/>
                <a:ea typeface="UD デジタル 教科書体 NK-R" panose="02020400000000000000" pitchFamily="18" charset="-128"/>
              </a:rPr>
              <a:t>➢また、そのまま放置すれば、今後、都市基盤施設が一斉に更新時期を迎え、歳出が集中する恐れがある事から全国に先駆け</a:t>
            </a:r>
          </a:p>
          <a:p>
            <a:r>
              <a:rPr kumimoji="1" lang="ja-JP" altLang="en-US" sz="1400" dirty="0">
                <a:latin typeface="UD デジタル 教科書体 NK-R" panose="02020400000000000000" pitchFamily="18" charset="-128"/>
                <a:ea typeface="UD デジタル 教科書体 NK-R" panose="02020400000000000000" pitchFamily="18" charset="-128"/>
              </a:rPr>
              <a:t>　　都市基盤施設長寿命化計画を策定。</a:t>
            </a:r>
          </a:p>
        </p:txBody>
      </p:sp>
      <p:sp>
        <p:nvSpPr>
          <p:cNvPr id="11" name="正方形/長方形 10"/>
          <p:cNvSpPr/>
          <p:nvPr/>
        </p:nvSpPr>
        <p:spPr>
          <a:xfrm>
            <a:off x="2128446" y="6574943"/>
            <a:ext cx="5758361"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大阪府都市基盤施設長寿命化計画」（平成</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2"/>
          <a:stretch>
            <a:fillRect/>
          </a:stretch>
        </p:blipFill>
        <p:spPr>
          <a:xfrm>
            <a:off x="2128446" y="1486989"/>
            <a:ext cx="5875509" cy="5087954"/>
          </a:xfrm>
          <a:prstGeom prst="rect">
            <a:avLst/>
          </a:prstGeom>
        </p:spPr>
      </p:pic>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a:t>
            </a:r>
            <a:r>
              <a:rPr lang="ja-JP" altLang="en-US" sz="1400" dirty="0" smtClean="0">
                <a:solidFill>
                  <a:schemeClr val="bg1"/>
                </a:solidFill>
                <a:latin typeface="Meiryo UI" panose="020B0604030504040204" pitchFamily="50" charset="-128"/>
                <a:ea typeface="Meiryo UI" panose="020B0604030504040204" pitchFamily="50" charset="-128"/>
              </a:rPr>
              <a:t>（参考：大阪府の都市インフラの老朽化（再掲））</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210</a:t>
            </a:r>
          </a:p>
        </p:txBody>
      </p:sp>
    </p:spTree>
    <p:extLst>
      <p:ext uri="{BB962C8B-B14F-4D97-AF65-F5344CB8AC3E}">
        <p14:creationId xmlns:p14="http://schemas.microsoft.com/office/powerpoint/2010/main" val="297751855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5993" y="508222"/>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➢全国的に、耕作</a:t>
            </a:r>
            <a:r>
              <a:rPr kumimoji="1" lang="ja-JP" altLang="en-US" sz="1400" dirty="0">
                <a:latin typeface="UD デジタル 教科書体 NK-R" panose="02020400000000000000" pitchFamily="18" charset="-128"/>
                <a:ea typeface="UD デジタル 教科書体 NK-R" panose="02020400000000000000" pitchFamily="18" charset="-128"/>
              </a:rPr>
              <a:t>放棄地、空き家等の遊休資産が増加傾向</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2033</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年には空家率が</a:t>
            </a:r>
            <a:r>
              <a:rPr kumimoji="1" lang="en-US" altLang="ja-JP" sz="1400" dirty="0" smtClean="0">
                <a:latin typeface="UD デジタル 教科書体 NK-R" panose="02020400000000000000" pitchFamily="18" charset="-128"/>
                <a:ea typeface="UD デジタル 教科書体 NK-R" panose="02020400000000000000" pitchFamily="18" charset="-128"/>
              </a:rPr>
              <a:t>30%</a:t>
            </a:r>
            <a:r>
              <a:rPr kumimoji="1" lang="ja-JP" altLang="en-US" sz="1400" dirty="0" smtClean="0">
                <a:latin typeface="UD デジタル 教科書体 NK-R" panose="02020400000000000000" pitchFamily="18" charset="-128"/>
                <a:ea typeface="UD デジタル 教科書体 NK-R" panose="02020400000000000000" pitchFamily="18" charset="-128"/>
              </a:rPr>
              <a:t>を上回る見込み。</a:t>
            </a:r>
            <a:endParaRPr kumimoji="1" lang="ja-JP" altLang="en-US"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将来</a:t>
            </a:r>
            <a:r>
              <a:rPr kumimoji="1" lang="ja-JP" altLang="en-US" sz="1400" dirty="0">
                <a:latin typeface="UD デジタル 教科書体 NK-R" panose="02020400000000000000" pitchFamily="18" charset="-128"/>
                <a:ea typeface="UD デジタル 教科書体 NK-R" panose="02020400000000000000" pitchFamily="18" charset="-128"/>
              </a:rPr>
              <a:t>の農業従事者や世帯数の減少が見込まれる。</a:t>
            </a: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今後の将来予測（５）日本、大阪の課題（遊休資産の増大）</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5286457" y="6458834"/>
            <a:ext cx="3621958" cy="271869"/>
          </a:xfrm>
          <a:prstGeom prst="rect">
            <a:avLst/>
          </a:prstGeom>
          <a:solidFill>
            <a:schemeClr val="bg1"/>
          </a:solidFill>
        </p:spPr>
        <p:txBody>
          <a:bodyPr wrap="square">
            <a:spAutoFit/>
          </a:bodyPr>
          <a:lstStyle/>
          <a:p>
            <a:pPr marL="177800" lvl="0" indent="-177800">
              <a:lnSpc>
                <a:spcPts val="1400"/>
              </a:lnSpc>
              <a:defRPr/>
            </a:pP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年展望と改革タスクフォース報告書」（平成</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年１月）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697285" y="1415503"/>
            <a:ext cx="8211130" cy="5125872"/>
            <a:chOff x="697285" y="1415503"/>
            <a:chExt cx="8211130" cy="5125872"/>
          </a:xfrm>
        </p:grpSpPr>
        <p:pic>
          <p:nvPicPr>
            <p:cNvPr id="2" name="図 1"/>
            <p:cNvPicPr>
              <a:picLocks noChangeAspect="1"/>
            </p:cNvPicPr>
            <p:nvPr/>
          </p:nvPicPr>
          <p:blipFill>
            <a:blip r:embed="rId2"/>
            <a:stretch>
              <a:fillRect/>
            </a:stretch>
          </p:blipFill>
          <p:spPr>
            <a:xfrm>
              <a:off x="697285" y="1415503"/>
              <a:ext cx="8005462" cy="5043331"/>
            </a:xfrm>
            <a:prstGeom prst="rect">
              <a:avLst/>
            </a:prstGeom>
          </p:spPr>
        </p:pic>
        <p:sp>
          <p:nvSpPr>
            <p:cNvPr id="8" name="正方形/長方形 7"/>
            <p:cNvSpPr/>
            <p:nvPr/>
          </p:nvSpPr>
          <p:spPr>
            <a:xfrm>
              <a:off x="8425354" y="6108238"/>
              <a:ext cx="483061" cy="43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211</a:t>
            </a:r>
          </a:p>
        </p:txBody>
      </p:sp>
    </p:spTree>
    <p:extLst>
      <p:ext uri="{BB962C8B-B14F-4D97-AF65-F5344CB8AC3E}">
        <p14:creationId xmlns:p14="http://schemas.microsoft.com/office/powerpoint/2010/main" val="4558169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　今後の将来予測（５）</a:t>
            </a:r>
            <a:r>
              <a:rPr lang="ja-JP" altLang="en-US" sz="1800" dirty="0" smtClean="0">
                <a:solidFill>
                  <a:schemeClr val="bg1"/>
                </a:solidFill>
                <a:latin typeface="Meiryo UI" panose="020B0604030504040204" pitchFamily="50" charset="-128"/>
                <a:ea typeface="Meiryo UI" panose="020B0604030504040204" pitchFamily="50" charset="-128"/>
              </a:rPr>
              <a:t>日本、大阪の</a:t>
            </a:r>
            <a:r>
              <a:rPr lang="ja-JP" altLang="en-US" sz="1800" dirty="0">
                <a:solidFill>
                  <a:schemeClr val="bg1"/>
                </a:solidFill>
                <a:latin typeface="Meiryo UI" panose="020B0604030504040204" pitchFamily="50" charset="-128"/>
                <a:ea typeface="Meiryo UI" panose="020B0604030504040204" pitchFamily="50" charset="-128"/>
              </a:rPr>
              <a:t>課題</a:t>
            </a:r>
            <a:r>
              <a:rPr lang="ja-JP" altLang="en-US" sz="1400" dirty="0" smtClean="0">
                <a:solidFill>
                  <a:schemeClr val="bg1"/>
                </a:solidFill>
                <a:latin typeface="Meiryo UI" panose="020B0604030504040204" pitchFamily="50" charset="-128"/>
                <a:ea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rPr>
              <a:t>参考：大阪府</a:t>
            </a:r>
            <a:r>
              <a:rPr lang="ja-JP" altLang="en-US" sz="1400" dirty="0" smtClean="0">
                <a:solidFill>
                  <a:schemeClr val="bg1"/>
                </a:solidFill>
                <a:latin typeface="Meiryo UI" panose="020B0604030504040204" pitchFamily="50" charset="-128"/>
                <a:ea typeface="Meiryo UI" panose="020B0604030504040204" pitchFamily="50" charset="-128"/>
              </a:rPr>
              <a:t>の空家率（</a:t>
            </a:r>
            <a:r>
              <a:rPr lang="ja-JP" altLang="en-US" sz="1400" dirty="0">
                <a:solidFill>
                  <a:schemeClr val="bg1"/>
                </a:solidFill>
                <a:latin typeface="Meiryo UI" panose="020B0604030504040204" pitchFamily="50" charset="-128"/>
                <a:ea typeface="Meiryo UI" panose="020B0604030504040204" pitchFamily="50" charset="-128"/>
              </a:rPr>
              <a:t>再掲）</a:t>
            </a:r>
            <a:r>
              <a:rPr lang="ja-JP" altLang="en-US" sz="1400" dirty="0" smtClean="0">
                <a:solidFill>
                  <a:schemeClr val="bg1"/>
                </a:solidFill>
                <a:latin typeface="Meiryo UI" panose="020B0604030504040204" pitchFamily="50" charset="-128"/>
                <a:ea typeface="Meiryo UI" panose="020B0604030504040204" pitchFamily="50" charset="-128"/>
              </a:rPr>
              <a:t>）</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32882"/>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空家数</a:t>
            </a:r>
            <a:r>
              <a:rPr kumimoji="1" lang="ja-JP" altLang="en-US" sz="1400" dirty="0">
                <a:latin typeface="UD デジタル 教科書体 NK-R" panose="02020400000000000000" pitchFamily="18" charset="-128"/>
                <a:ea typeface="UD デジタル 教科書体 NK-R" panose="02020400000000000000" pitchFamily="18" charset="-128"/>
              </a:rPr>
              <a:t>は</a:t>
            </a:r>
            <a:r>
              <a:rPr kumimoji="1" lang="ja-JP" altLang="en-US" sz="1400" dirty="0" smtClean="0">
                <a:latin typeface="UD デジタル 教科書体 NK-R" panose="02020400000000000000" pitchFamily="18" charset="-128"/>
                <a:ea typeface="UD デジタル 教科書体 NK-R" panose="02020400000000000000" pitchFamily="18" charset="-128"/>
              </a:rPr>
              <a:t>平成</a:t>
            </a:r>
            <a:r>
              <a:rPr kumimoji="1" lang="en-US" altLang="ja-JP" sz="1400" dirty="0">
                <a:latin typeface="UD デジタル 教科書体 NK-R" panose="02020400000000000000" pitchFamily="18" charset="-128"/>
                <a:ea typeface="UD デジタル 教科書体 NK-R" panose="02020400000000000000" pitchFamily="18" charset="-128"/>
              </a:rPr>
              <a:t>30</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で</a:t>
            </a:r>
            <a:r>
              <a:rPr kumimoji="1" lang="ja-JP" altLang="en-US" sz="1400" dirty="0" smtClean="0">
                <a:latin typeface="UD デジタル 教科書体 NK-R" panose="02020400000000000000" pitchFamily="18" charset="-128"/>
                <a:ea typeface="UD デジタル 教科書体 NK-R" panose="02020400000000000000" pitchFamily="18" charset="-128"/>
              </a:rPr>
              <a:t>約</a:t>
            </a:r>
            <a:r>
              <a:rPr kumimoji="1" lang="en-US" altLang="ja-JP" sz="1400">
                <a:latin typeface="UD デジタル 教科書体 NK-R" panose="02020400000000000000" pitchFamily="18" charset="-128"/>
                <a:ea typeface="UD デジタル 教科書体 NK-R" panose="02020400000000000000" pitchFamily="18" charset="-128"/>
              </a:rPr>
              <a:t>71</a:t>
            </a:r>
            <a:r>
              <a:rPr kumimoji="1" lang="ja-JP" altLang="en-US" sz="1400" smtClean="0">
                <a:latin typeface="UD デジタル 教科書体 NK-R" panose="02020400000000000000" pitchFamily="18" charset="-128"/>
                <a:ea typeface="UD デジタル 教科書体 NK-R" panose="02020400000000000000" pitchFamily="18" charset="-128"/>
              </a:rPr>
              <a:t>万戸</a:t>
            </a:r>
            <a:r>
              <a:rPr kumimoji="1" lang="ja-JP" altLang="en-US" sz="1400" dirty="0">
                <a:latin typeface="UD デジタル 教科書体 NK-R" panose="02020400000000000000" pitchFamily="18" charset="-128"/>
                <a:ea typeface="UD デジタル 教科書体 NK-R" panose="02020400000000000000" pitchFamily="18" charset="-128"/>
              </a:rPr>
              <a:t>となっており、年々増加</a:t>
            </a:r>
            <a:r>
              <a:rPr kumimoji="1" lang="ja-JP" altLang="en-US" sz="1400" dirty="0" smtClean="0">
                <a:latin typeface="UD デジタル 教科書体 NK-R" panose="02020400000000000000" pitchFamily="18" charset="-128"/>
                <a:ea typeface="UD デジタル 教科書体 NK-R" panose="02020400000000000000" pitchFamily="18" charset="-128"/>
              </a:rPr>
              <a:t>傾向。今後も増加が見込まれる。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大阪府では「空家総合戦略・大阪」を策定し、「</a:t>
            </a:r>
            <a:r>
              <a:rPr kumimoji="1" lang="ja-JP" altLang="en-US" sz="1400" dirty="0">
                <a:latin typeface="UD デジタル 教科書体 NK-R" panose="02020400000000000000" pitchFamily="18" charset="-128"/>
                <a:ea typeface="UD デジタル 教科書体 NK-R" panose="02020400000000000000" pitchFamily="18" charset="-128"/>
              </a:rPr>
              <a:t>地域の居住魅力の向上」を図る取組と「地域の安全・安心の確保」を図る取組が相互に好循環を生み出すように、総合的かつ戦略的に実施。</a:t>
            </a:r>
          </a:p>
        </p:txBody>
      </p:sp>
      <p:sp>
        <p:nvSpPr>
          <p:cNvPr id="11" name="正方形/長方形 10"/>
          <p:cNvSpPr/>
          <p:nvPr/>
        </p:nvSpPr>
        <p:spPr>
          <a:xfrm>
            <a:off x="220757" y="5281809"/>
            <a:ext cx="2591472" cy="271869"/>
          </a:xfrm>
          <a:prstGeom prst="rect">
            <a:avLst/>
          </a:prstGeom>
        </p:spPr>
        <p:txBody>
          <a:bodyPr wrap="square">
            <a:spAutoFit/>
          </a:bodyPr>
          <a:lstStyle/>
          <a:p>
            <a:pPr marL="177800" lvl="0" indent="-177800">
              <a:lnSpc>
                <a:spcPts val="1400"/>
              </a:lnSpc>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3611" y="1529103"/>
            <a:ext cx="3198601"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住宅数、世帯数、空家数、空家率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542969" y="4938973"/>
            <a:ext cx="1363032" cy="861774"/>
          </a:xfrm>
          <a:prstGeom prst="rect">
            <a:avLst/>
          </a:prstGeom>
        </p:spPr>
        <p:txBody>
          <a:bodyPr wrap="square">
            <a:spAutoFit/>
          </a:bodyPr>
          <a:lstStyle/>
          <a:p>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※「腐朽・破損あり」</a:t>
            </a:r>
            <a:endParaRPr lang="ja-JP" altLang="ja-JP" sz="10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壁等の一部にひびが入っていたり</a:t>
            </a:r>
            <a:r>
              <a:rPr lang="ja-JP" altLang="ja-JP" sz="10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、雨</a:t>
            </a:r>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どいが破損してひさしの一部</a:t>
            </a:r>
            <a:r>
              <a:rPr lang="ja-JP" altLang="ja-JP" sz="10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が取れて</a:t>
            </a:r>
            <a:r>
              <a:rPr lang="ja-JP" altLang="ja-JP" sz="1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いる場合等</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正方形/長方形 26"/>
          <p:cNvSpPr/>
          <p:nvPr/>
        </p:nvSpPr>
        <p:spPr>
          <a:xfrm>
            <a:off x="4950632" y="1526879"/>
            <a:ext cx="319860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○種類別の推移と腐朽・破損の状況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1"/>
          <p:cNvPicPr>
            <a:picLocks noChangeAspect="1"/>
          </p:cNvPicPr>
          <p:nvPr/>
        </p:nvPicPr>
        <p:blipFill rotWithShape="1">
          <a:blip r:embed="rId2">
            <a:extLst>
              <a:ext uri="{28A0092B-C50C-407E-A947-70E740481C1C}">
                <a14:useLocalDpi xmlns:a14="http://schemas.microsoft.com/office/drawing/2010/main" val="0"/>
              </a:ext>
            </a:extLst>
          </a:blip>
          <a:srcRect t="2479"/>
          <a:stretch/>
        </p:blipFill>
        <p:spPr bwMode="auto">
          <a:xfrm>
            <a:off x="61722" y="1791727"/>
            <a:ext cx="4860000" cy="323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表 3"/>
          <p:cNvGraphicFramePr>
            <a:graphicFrameLocks noGrp="1"/>
          </p:cNvGraphicFramePr>
          <p:nvPr>
            <p:extLst/>
          </p:nvPr>
        </p:nvGraphicFramePr>
        <p:xfrm>
          <a:off x="5230969" y="4938973"/>
          <a:ext cx="3311999" cy="1635161"/>
        </p:xfrm>
        <a:graphic>
          <a:graphicData uri="http://schemas.openxmlformats.org/drawingml/2006/table">
            <a:tbl>
              <a:tblPr/>
              <a:tblGrid>
                <a:gridCol w="1381988">
                  <a:extLst>
                    <a:ext uri="{9D8B030D-6E8A-4147-A177-3AD203B41FA5}">
                      <a16:colId xmlns:a16="http://schemas.microsoft.com/office/drawing/2014/main" val="701147299"/>
                    </a:ext>
                  </a:extLst>
                </a:gridCol>
                <a:gridCol w="643337">
                  <a:extLst>
                    <a:ext uri="{9D8B030D-6E8A-4147-A177-3AD203B41FA5}">
                      <a16:colId xmlns:a16="http://schemas.microsoft.com/office/drawing/2014/main" val="1466240152"/>
                    </a:ext>
                  </a:extLst>
                </a:gridCol>
                <a:gridCol w="643337">
                  <a:extLst>
                    <a:ext uri="{9D8B030D-6E8A-4147-A177-3AD203B41FA5}">
                      <a16:colId xmlns:a16="http://schemas.microsoft.com/office/drawing/2014/main" val="3350735004"/>
                    </a:ext>
                  </a:extLst>
                </a:gridCol>
                <a:gridCol w="643337">
                  <a:extLst>
                    <a:ext uri="{9D8B030D-6E8A-4147-A177-3AD203B41FA5}">
                      <a16:colId xmlns:a16="http://schemas.microsoft.com/office/drawing/2014/main" val="1916085845"/>
                    </a:ext>
                  </a:extLst>
                </a:gridCol>
              </a:tblGrid>
              <a:tr h="428891">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空き家の種類</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総数</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腐朽・破損あり</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76798601"/>
                  </a:ext>
                </a:extLst>
              </a:tr>
              <a:tr h="241254">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別荘等の二次的住宅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1,800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07806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賃貸用の住宅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453,900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102,000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22.5%</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8737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売却用の住宅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35,800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19.6%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64333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その他の住宅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209,200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56,500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306560353"/>
                  </a:ext>
                </a:extLst>
              </a:tr>
              <a:tr h="241254">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空き家総数</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709,400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167,300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23.6%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29810977"/>
                  </a:ext>
                </a:extLst>
              </a:tr>
            </a:tbl>
          </a:graphicData>
        </a:graphic>
      </p:graphicFrame>
      <p:pic>
        <p:nvPicPr>
          <p:cNvPr id="3" name="図 2"/>
          <p:cNvPicPr>
            <a:picLocks noChangeAspect="1"/>
          </p:cNvPicPr>
          <p:nvPr/>
        </p:nvPicPr>
        <p:blipFill>
          <a:blip r:embed="rId3"/>
          <a:stretch>
            <a:fillRect/>
          </a:stretch>
        </p:blipFill>
        <p:spPr>
          <a:xfrm>
            <a:off x="5118623" y="1822126"/>
            <a:ext cx="4213860" cy="2964180"/>
          </a:xfrm>
          <a:prstGeom prst="rect">
            <a:avLst/>
          </a:prstGeom>
        </p:spPr>
      </p:pic>
      <p:sp>
        <p:nvSpPr>
          <p:cNvPr id="12" name="正方形/長方形 11"/>
          <p:cNvSpPr/>
          <p:nvPr/>
        </p:nvSpPr>
        <p:spPr>
          <a:xfrm>
            <a:off x="5230969" y="6590866"/>
            <a:ext cx="3621958" cy="271869"/>
          </a:xfrm>
          <a:prstGeom prst="rect">
            <a:avLst/>
          </a:prstGeom>
          <a:solidFill>
            <a:schemeClr val="bg1"/>
          </a:solidFill>
        </p:spPr>
        <p:txBody>
          <a:bodyPr wrap="square">
            <a:spAutoFit/>
          </a:bodyPr>
          <a:lstStyle/>
          <a:p>
            <a:pPr marL="177800" lvl="0" indent="-177800">
              <a:lnSpc>
                <a:spcPts val="1400"/>
              </a:lnSpc>
              <a:defRPr/>
            </a:pP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出典：「空家総合戦略・大阪」（平成</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212</a:t>
            </a:r>
          </a:p>
        </p:txBody>
      </p:sp>
    </p:spTree>
    <p:extLst>
      <p:ext uri="{BB962C8B-B14F-4D97-AF65-F5344CB8AC3E}">
        <p14:creationId xmlns:p14="http://schemas.microsoft.com/office/powerpoint/2010/main" val="333213502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32229" y="509170"/>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男女共同参画に関する国際的な指数は、日本は国際的に見て低い状況。</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lang="ja-JP" altLang="en-US" sz="1400" dirty="0" smtClean="0">
                <a:latin typeface="UD デジタル 教科書体 NK-R" panose="02020400000000000000" pitchFamily="18" charset="-128"/>
                <a:ea typeface="UD デジタル 教科書体 NK-R" panose="02020400000000000000" pitchFamily="18" charset="-128"/>
              </a:rPr>
              <a:t>➢政治</a:t>
            </a:r>
            <a:r>
              <a:rPr lang="ja-JP" altLang="en-US" sz="1400" dirty="0">
                <a:latin typeface="UD デジタル 教科書体 NK-R" panose="02020400000000000000" pitchFamily="18" charset="-128"/>
                <a:ea typeface="UD デジタル 教科書体 NK-R" panose="02020400000000000000" pitchFamily="18" charset="-128"/>
              </a:rPr>
              <a:t>・経済・社会における様々な分野において政策・方針決定過程への女性の参画が少ない</a:t>
            </a:r>
            <a:r>
              <a:rPr lang="ja-JP" altLang="en-US" sz="1400" dirty="0" smtClean="0">
                <a:latin typeface="UD デジタル 教科書体 NK-R" panose="02020400000000000000" pitchFamily="18" charset="-128"/>
                <a:ea typeface="UD デジタル 教科書体 NK-R" panose="02020400000000000000" pitchFamily="18" charset="-128"/>
              </a:rPr>
              <a:t>こと、収入</a:t>
            </a:r>
            <a:r>
              <a:rPr lang="ja-JP" altLang="en-US" sz="1400" dirty="0">
                <a:latin typeface="UD デジタル 教科書体 NK-R" panose="02020400000000000000" pitchFamily="18" charset="-128"/>
                <a:ea typeface="UD デジタル 教科書体 NK-R" panose="02020400000000000000" pitchFamily="18" charset="-128"/>
              </a:rPr>
              <a:t>や正規雇用率など雇用分野における男女差が依然として大きい</a:t>
            </a:r>
            <a:r>
              <a:rPr lang="ja-JP" altLang="en-US" sz="1400" dirty="0" smtClean="0">
                <a:latin typeface="UD デジタル 教科書体 NK-R" panose="02020400000000000000" pitchFamily="18" charset="-128"/>
                <a:ea typeface="UD デジタル 教科書体 NK-R" panose="02020400000000000000" pitchFamily="18" charset="-128"/>
              </a:rPr>
              <a:t>こと、仕事</a:t>
            </a:r>
            <a:r>
              <a:rPr lang="ja-JP" altLang="en-US" sz="1400" dirty="0">
                <a:latin typeface="UD デジタル 教科書体 NK-R" panose="02020400000000000000" pitchFamily="18" charset="-128"/>
                <a:ea typeface="UD デジタル 教科書体 NK-R" panose="02020400000000000000" pitchFamily="18" charset="-128"/>
              </a:rPr>
              <a:t>と子育て・介護等の両立の難しさ</a:t>
            </a:r>
            <a:r>
              <a:rPr lang="ja-JP" altLang="en-US" sz="1400" dirty="0" smtClean="0">
                <a:latin typeface="UD デジタル 教科書体 NK-R" panose="02020400000000000000" pitchFamily="18" charset="-128"/>
                <a:ea typeface="UD デジタル 教科書体 NK-R" panose="02020400000000000000" pitchFamily="18" charset="-128"/>
              </a:rPr>
              <a:t>など、取り組む</a:t>
            </a:r>
            <a:r>
              <a:rPr lang="ja-JP" altLang="en-US" sz="1400" dirty="0">
                <a:latin typeface="UD デジタル 教科書体 NK-R" panose="02020400000000000000" pitchFamily="18" charset="-128"/>
                <a:ea typeface="UD デジタル 教科書体 NK-R" panose="02020400000000000000" pitchFamily="18" charset="-128"/>
              </a:rPr>
              <a:t>べき多くの課題</a:t>
            </a:r>
            <a:r>
              <a:rPr lang="ja-JP" altLang="en-US" sz="1400" dirty="0" smtClean="0">
                <a:latin typeface="UD デジタル 教科書体 NK-R" panose="02020400000000000000" pitchFamily="18" charset="-128"/>
                <a:ea typeface="UD デジタル 教科書体 NK-R" panose="02020400000000000000" pitchFamily="18" charset="-128"/>
              </a:rPr>
              <a:t>が存在。</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2"/>
          <a:stretch>
            <a:fillRect/>
          </a:stretch>
        </p:blipFill>
        <p:spPr>
          <a:xfrm>
            <a:off x="1178183" y="1779082"/>
            <a:ext cx="7258617" cy="3423876"/>
          </a:xfrm>
          <a:prstGeom prst="rect">
            <a:avLst/>
          </a:prstGeom>
        </p:spPr>
      </p:pic>
      <p:sp>
        <p:nvSpPr>
          <p:cNvPr id="3" name="正方形/長方形 2"/>
          <p:cNvSpPr/>
          <p:nvPr/>
        </p:nvSpPr>
        <p:spPr>
          <a:xfrm>
            <a:off x="1151724" y="1386054"/>
            <a:ext cx="1755170" cy="430887"/>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rPr>
              <a:t>ＨＤＩ（</a:t>
            </a:r>
            <a:r>
              <a:rPr lang="ja-JP" altLang="en-US" sz="1050" dirty="0">
                <a:latin typeface="Meiryo UI" panose="020B0604030504040204" pitchFamily="50" charset="-128"/>
                <a:ea typeface="Meiryo UI" panose="020B0604030504040204" pitchFamily="50" charset="-128"/>
              </a:rPr>
              <a:t>人間開発指数）</a:t>
            </a:r>
            <a:br>
              <a:rPr lang="ja-JP" altLang="en-US" sz="1050" dirty="0">
                <a:latin typeface="Meiryo UI" panose="020B0604030504040204" pitchFamily="50" charset="-128"/>
                <a:ea typeface="Meiryo UI" panose="020B0604030504040204" pitchFamily="50" charset="-128"/>
              </a:rPr>
            </a:br>
            <a:r>
              <a:rPr lang="en-US" altLang="ja-JP" sz="1050" dirty="0">
                <a:latin typeface="Meiryo UI" panose="020B0604030504040204" pitchFamily="50" charset="-128"/>
                <a:ea typeface="Meiryo UI" panose="020B0604030504040204" pitchFamily="50" charset="-128"/>
              </a:rPr>
              <a:t>19</a:t>
            </a:r>
            <a:r>
              <a:rPr lang="ja-JP" altLang="en-US" sz="1050" dirty="0">
                <a:latin typeface="Meiryo UI" panose="020B0604030504040204" pitchFamily="50" charset="-128"/>
                <a:ea typeface="Meiryo UI" panose="020B0604030504040204" pitchFamily="50" charset="-128"/>
              </a:rPr>
              <a:t>位／</a:t>
            </a:r>
            <a:r>
              <a:rPr lang="en-US" altLang="ja-JP" sz="1050" dirty="0">
                <a:latin typeface="Meiryo UI" panose="020B0604030504040204" pitchFamily="50" charset="-128"/>
                <a:ea typeface="Meiryo UI" panose="020B0604030504040204" pitchFamily="50" charset="-128"/>
              </a:rPr>
              <a:t>189</a:t>
            </a:r>
            <a:r>
              <a:rPr lang="ja-JP" altLang="en-US" sz="1050" dirty="0">
                <a:latin typeface="Meiryo UI" panose="020B0604030504040204" pitchFamily="50" charset="-128"/>
                <a:ea typeface="Meiryo UI" panose="020B0604030504040204" pitchFamily="50" charset="-128"/>
              </a:rPr>
              <a:t>か国 </a:t>
            </a:r>
          </a:p>
        </p:txBody>
      </p:sp>
      <p:sp>
        <p:nvSpPr>
          <p:cNvPr id="4" name="正方形/長方形 3"/>
          <p:cNvSpPr/>
          <p:nvPr/>
        </p:nvSpPr>
        <p:spPr>
          <a:xfrm>
            <a:off x="2880433" y="1384462"/>
            <a:ext cx="1927058" cy="415498"/>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rPr>
              <a:t>ＧＤＩ（</a:t>
            </a:r>
            <a:r>
              <a:rPr lang="ja-JP" altLang="en-US" sz="1050" dirty="0">
                <a:latin typeface="Meiryo UI" panose="020B0604030504040204" pitchFamily="50" charset="-128"/>
                <a:ea typeface="Meiryo UI" panose="020B0604030504040204" pitchFamily="50" charset="-128"/>
              </a:rPr>
              <a:t>ジェンダー開発指数）</a:t>
            </a:r>
            <a:br>
              <a:rPr lang="ja-JP" altLang="en-US" sz="1050" dirty="0">
                <a:latin typeface="Meiryo UI" panose="020B0604030504040204" pitchFamily="50" charset="-128"/>
                <a:ea typeface="Meiryo UI" panose="020B0604030504040204" pitchFamily="50" charset="-128"/>
              </a:rPr>
            </a:br>
            <a:r>
              <a:rPr lang="en-US" altLang="ja-JP" sz="1050" dirty="0">
                <a:latin typeface="Meiryo UI" panose="020B0604030504040204" pitchFamily="50" charset="-128"/>
                <a:ea typeface="Meiryo UI" panose="020B0604030504040204" pitchFamily="50" charset="-128"/>
              </a:rPr>
              <a:t>51</a:t>
            </a:r>
            <a:r>
              <a:rPr lang="ja-JP" altLang="en-US" sz="1050" dirty="0">
                <a:latin typeface="Meiryo UI" panose="020B0604030504040204" pitchFamily="50" charset="-128"/>
                <a:ea typeface="Meiryo UI" panose="020B0604030504040204" pitchFamily="50" charset="-128"/>
              </a:rPr>
              <a:t>位／</a:t>
            </a:r>
            <a:r>
              <a:rPr lang="en-US" altLang="ja-JP" sz="1050" dirty="0">
                <a:latin typeface="Meiryo UI" panose="020B0604030504040204" pitchFamily="50" charset="-128"/>
                <a:ea typeface="Meiryo UI" panose="020B0604030504040204" pitchFamily="50" charset="-128"/>
              </a:rPr>
              <a:t>166</a:t>
            </a:r>
            <a:r>
              <a:rPr lang="ja-JP" altLang="en-US" sz="1050" dirty="0">
                <a:latin typeface="Meiryo UI" panose="020B0604030504040204" pitchFamily="50" charset="-128"/>
                <a:ea typeface="Meiryo UI" panose="020B0604030504040204" pitchFamily="50" charset="-128"/>
              </a:rPr>
              <a:t>か国 </a:t>
            </a:r>
          </a:p>
        </p:txBody>
      </p:sp>
      <p:sp>
        <p:nvSpPr>
          <p:cNvPr id="6" name="正方形/長方形 5"/>
          <p:cNvSpPr/>
          <p:nvPr/>
        </p:nvSpPr>
        <p:spPr>
          <a:xfrm>
            <a:off x="4630113" y="1399851"/>
            <a:ext cx="2083468" cy="415498"/>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rPr>
              <a:t>ＧＩＩ（</a:t>
            </a:r>
            <a:r>
              <a:rPr lang="ja-JP" altLang="en-US" sz="1050" dirty="0">
                <a:latin typeface="Meiryo UI" panose="020B0604030504040204" pitchFamily="50" charset="-128"/>
                <a:ea typeface="Meiryo UI" panose="020B0604030504040204" pitchFamily="50" charset="-128"/>
              </a:rPr>
              <a:t>ジェンダー不平等指数）</a:t>
            </a:r>
            <a:br>
              <a:rPr lang="ja-JP" altLang="en-US" sz="1050" dirty="0">
                <a:latin typeface="Meiryo UI" panose="020B0604030504040204" pitchFamily="50" charset="-128"/>
                <a:ea typeface="Meiryo UI" panose="020B0604030504040204" pitchFamily="50" charset="-128"/>
              </a:rPr>
            </a:br>
            <a:r>
              <a:rPr lang="en-US" altLang="ja-JP" sz="1050" dirty="0">
                <a:latin typeface="Meiryo UI" panose="020B0604030504040204" pitchFamily="50" charset="-128"/>
                <a:ea typeface="Meiryo UI" panose="020B0604030504040204" pitchFamily="50" charset="-128"/>
              </a:rPr>
              <a:t>23</a:t>
            </a:r>
            <a:r>
              <a:rPr lang="ja-JP" altLang="en-US" sz="1050" dirty="0">
                <a:latin typeface="Meiryo UI" panose="020B0604030504040204" pitchFamily="50" charset="-128"/>
                <a:ea typeface="Meiryo UI" panose="020B0604030504040204" pitchFamily="50" charset="-128"/>
              </a:rPr>
              <a:t>位／</a:t>
            </a:r>
            <a:r>
              <a:rPr lang="en-US" altLang="ja-JP" sz="1050" dirty="0">
                <a:latin typeface="Meiryo UI" panose="020B0604030504040204" pitchFamily="50" charset="-128"/>
                <a:ea typeface="Meiryo UI" panose="020B0604030504040204" pitchFamily="50" charset="-128"/>
              </a:rPr>
              <a:t>162</a:t>
            </a:r>
            <a:r>
              <a:rPr lang="ja-JP" altLang="en-US" sz="1050" dirty="0">
                <a:latin typeface="Meiryo UI" panose="020B0604030504040204" pitchFamily="50" charset="-128"/>
                <a:ea typeface="Meiryo UI" panose="020B0604030504040204" pitchFamily="50" charset="-128"/>
              </a:rPr>
              <a:t>か国 </a:t>
            </a:r>
          </a:p>
        </p:txBody>
      </p:sp>
      <p:sp>
        <p:nvSpPr>
          <p:cNvPr id="7" name="正方形/長方形 6"/>
          <p:cNvSpPr/>
          <p:nvPr/>
        </p:nvSpPr>
        <p:spPr>
          <a:xfrm>
            <a:off x="6530710" y="1401789"/>
            <a:ext cx="2167689" cy="415498"/>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rPr>
              <a:t>ＧＧＩ（</a:t>
            </a:r>
            <a:r>
              <a:rPr lang="ja-JP" altLang="en-US" sz="1050" dirty="0">
                <a:latin typeface="Meiryo UI" panose="020B0604030504040204" pitchFamily="50" charset="-128"/>
                <a:ea typeface="Meiryo UI" panose="020B0604030504040204" pitchFamily="50" charset="-128"/>
              </a:rPr>
              <a:t>ジェンダー・ギャップ指数）</a:t>
            </a:r>
            <a:br>
              <a:rPr lang="ja-JP" altLang="en-US" sz="1050" dirty="0">
                <a:latin typeface="Meiryo UI" panose="020B0604030504040204" pitchFamily="50" charset="-128"/>
                <a:ea typeface="Meiryo UI" panose="020B0604030504040204" pitchFamily="50" charset="-128"/>
              </a:rPr>
            </a:br>
            <a:r>
              <a:rPr lang="en-US" altLang="ja-JP" sz="1050" dirty="0">
                <a:latin typeface="Meiryo UI" panose="020B0604030504040204" pitchFamily="50" charset="-128"/>
                <a:ea typeface="Meiryo UI" panose="020B0604030504040204" pitchFamily="50" charset="-128"/>
              </a:rPr>
              <a:t>121</a:t>
            </a:r>
            <a:r>
              <a:rPr lang="ja-JP" altLang="en-US" sz="1050" dirty="0">
                <a:latin typeface="Meiryo UI" panose="020B0604030504040204" pitchFamily="50" charset="-128"/>
                <a:ea typeface="Meiryo UI" panose="020B0604030504040204" pitchFamily="50" charset="-128"/>
              </a:rPr>
              <a:t>位／</a:t>
            </a:r>
            <a:r>
              <a:rPr lang="en-US" altLang="ja-JP" sz="1050" dirty="0">
                <a:latin typeface="Meiryo UI" panose="020B0604030504040204" pitchFamily="50" charset="-128"/>
                <a:ea typeface="Meiryo UI" panose="020B0604030504040204" pitchFamily="50" charset="-128"/>
              </a:rPr>
              <a:t>153</a:t>
            </a:r>
            <a:r>
              <a:rPr lang="ja-JP" altLang="en-US" sz="1050" dirty="0">
                <a:latin typeface="Meiryo UI" panose="020B0604030504040204" pitchFamily="50" charset="-128"/>
                <a:ea typeface="Meiryo UI" panose="020B0604030504040204" pitchFamily="50" charset="-128"/>
              </a:rPr>
              <a:t>か国</a:t>
            </a:r>
          </a:p>
        </p:txBody>
      </p:sp>
      <p:sp>
        <p:nvSpPr>
          <p:cNvPr id="8" name="正方形/長方形 7"/>
          <p:cNvSpPr/>
          <p:nvPr/>
        </p:nvSpPr>
        <p:spPr>
          <a:xfrm>
            <a:off x="1178183" y="5168333"/>
            <a:ext cx="1793617" cy="900246"/>
          </a:xfrm>
          <a:prstGeom prst="rect">
            <a:avLst/>
          </a:prstGeom>
          <a:ln>
            <a:solidFill>
              <a:srgbClr val="00B0F0"/>
            </a:solidFill>
          </a:ln>
        </p:spPr>
        <p:txBody>
          <a:bodyPr wrap="square">
            <a:spAutoFit/>
          </a:bodyPr>
          <a:lstStyle/>
          <a:p>
            <a:r>
              <a:rPr lang="ja-JP" altLang="en-US" sz="1050" dirty="0">
                <a:latin typeface="Meiryo UI" panose="020B0604030504040204" pitchFamily="50" charset="-128"/>
                <a:ea typeface="Meiryo UI" panose="020B0604030504040204" pitchFamily="50" charset="-128"/>
              </a:rPr>
              <a:t>「長寿で健康場生活」「知識」及び「人間らしい生活水準」という人間開発の</a:t>
            </a:r>
            <a:r>
              <a:rPr lang="en-US" altLang="ja-JP" sz="1050" dirty="0">
                <a:latin typeface="Meiryo UI" panose="020B0604030504040204" pitchFamily="50" charset="-128"/>
                <a:ea typeface="Meiryo UI" panose="020B0604030504040204" pitchFamily="50" charset="-128"/>
              </a:rPr>
              <a:t>3</a:t>
            </a:r>
            <a:r>
              <a:rPr lang="ja-JP" altLang="en-US" sz="1050" dirty="0" err="1">
                <a:latin typeface="Meiryo UI" panose="020B0604030504040204" pitchFamily="50" charset="-128"/>
                <a:ea typeface="Meiryo UI" panose="020B0604030504040204" pitchFamily="50" charset="-128"/>
              </a:rPr>
              <a:t>つの</a:t>
            </a:r>
            <a:r>
              <a:rPr lang="ja-JP" altLang="en-US" sz="1050" dirty="0">
                <a:latin typeface="Meiryo UI" panose="020B0604030504040204" pitchFamily="50" charset="-128"/>
                <a:ea typeface="Meiryo UI" panose="020B0604030504040204" pitchFamily="50" charset="-128"/>
              </a:rPr>
              <a:t>側面を測るもの。（平均寿命、</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人あたり</a:t>
            </a:r>
            <a:r>
              <a:rPr lang="en-US" altLang="ja-JP" sz="1050" dirty="0">
                <a:latin typeface="Meiryo UI" panose="020B0604030504040204" pitchFamily="50" charset="-128"/>
                <a:ea typeface="Meiryo UI" panose="020B0604030504040204" pitchFamily="50" charset="-128"/>
              </a:rPr>
              <a:t>GDP</a:t>
            </a:r>
            <a:r>
              <a:rPr lang="ja-JP" altLang="en-US" sz="1050" dirty="0" err="1">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就学率　等）</a:t>
            </a:r>
          </a:p>
        </p:txBody>
      </p:sp>
      <p:sp>
        <p:nvSpPr>
          <p:cNvPr id="11" name="正方形/長方形 10"/>
          <p:cNvSpPr/>
          <p:nvPr/>
        </p:nvSpPr>
        <p:spPr>
          <a:xfrm>
            <a:off x="3057149" y="5247162"/>
            <a:ext cx="1835691" cy="1546577"/>
          </a:xfrm>
          <a:prstGeom prst="rect">
            <a:avLst/>
          </a:prstGeom>
          <a:ln>
            <a:solidFill>
              <a:srgbClr val="00B0F0"/>
            </a:solidFill>
          </a:ln>
        </p:spPr>
        <p:txBody>
          <a:bodyPr wrap="square">
            <a:spAutoFit/>
          </a:bodyPr>
          <a:lstStyle/>
          <a:p>
            <a:r>
              <a:rPr lang="ja-JP" altLang="en-US" sz="1050" dirty="0">
                <a:latin typeface="Meiryo UI" panose="020B0604030504040204" pitchFamily="50" charset="-128"/>
                <a:ea typeface="Meiryo UI" panose="020B0604030504040204" pitchFamily="50" charset="-128"/>
              </a:rPr>
              <a:t>人間開発における男女格差を表すもので、男女別の人間開発指数（</a:t>
            </a:r>
            <a:r>
              <a:rPr lang="en-US" altLang="ja-JP" sz="1050" dirty="0">
                <a:latin typeface="Meiryo UI" panose="020B0604030504040204" pitchFamily="50" charset="-128"/>
                <a:ea typeface="Meiryo UI" panose="020B0604030504040204" pitchFamily="50" charset="-128"/>
              </a:rPr>
              <a:t>HDI</a:t>
            </a:r>
            <a:r>
              <a:rPr lang="ja-JP" altLang="en-US" sz="1050" dirty="0">
                <a:latin typeface="Meiryo UI" panose="020B0604030504040204" pitchFamily="50" charset="-128"/>
                <a:ea typeface="Meiryo UI" panose="020B0604030504040204" pitchFamily="50" charset="-128"/>
              </a:rPr>
              <a:t>）の比率で示される。各国の</a:t>
            </a:r>
            <a:r>
              <a:rPr lang="en-US" altLang="ja-JP" sz="1050" dirty="0">
                <a:latin typeface="Meiryo UI" panose="020B0604030504040204" pitchFamily="50" charset="-128"/>
                <a:ea typeface="Meiryo UI" panose="020B0604030504040204" pitchFamily="50" charset="-128"/>
              </a:rPr>
              <a:t>GDI</a:t>
            </a:r>
            <a:r>
              <a:rPr lang="ja-JP" altLang="en-US" sz="1050" dirty="0">
                <a:latin typeface="Meiryo UI" panose="020B0604030504040204" pitchFamily="50" charset="-128"/>
                <a:ea typeface="Meiryo UI" panose="020B0604030504040204" pitchFamily="50" charset="-128"/>
              </a:rPr>
              <a:t>ランキングは、</a:t>
            </a:r>
            <a:r>
              <a:rPr lang="en-US" altLang="ja-JP" sz="1050" dirty="0">
                <a:latin typeface="Meiryo UI" panose="020B0604030504040204" pitchFamily="50" charset="-128"/>
                <a:ea typeface="Meiryo UI" panose="020B0604030504040204" pitchFamily="50" charset="-128"/>
              </a:rPr>
              <a:t>HDI</a:t>
            </a:r>
            <a:r>
              <a:rPr lang="ja-JP" altLang="en-US" sz="1050" dirty="0">
                <a:latin typeface="Meiryo UI" panose="020B0604030504040204" pitchFamily="50" charset="-128"/>
                <a:ea typeface="Meiryo UI" panose="020B0604030504040204" pitchFamily="50" charset="-128"/>
              </a:rPr>
              <a:t>における男女平等からの絶対偏差に基づいており、男性優位の不平等も女性優位の不平等も同じ扱いでランキングに反映される。</a:t>
            </a:r>
          </a:p>
        </p:txBody>
      </p:sp>
      <p:sp>
        <p:nvSpPr>
          <p:cNvPr id="13" name="正方形/長方形 12"/>
          <p:cNvSpPr/>
          <p:nvPr/>
        </p:nvSpPr>
        <p:spPr>
          <a:xfrm>
            <a:off x="4953000" y="5082641"/>
            <a:ext cx="1577710" cy="1384995"/>
          </a:xfrm>
          <a:prstGeom prst="rect">
            <a:avLst/>
          </a:prstGeom>
          <a:ln>
            <a:solidFill>
              <a:srgbClr val="00B0F0"/>
            </a:solidFill>
          </a:ln>
        </p:spPr>
        <p:txBody>
          <a:bodyPr wrap="square">
            <a:spAutoFit/>
          </a:bodyPr>
          <a:lstStyle/>
          <a:p>
            <a:r>
              <a:rPr lang="ja-JP" altLang="en-US" sz="1050">
                <a:latin typeface="Meiryo UI" panose="020B0604030504040204" pitchFamily="50" charset="-128"/>
                <a:ea typeface="Meiryo UI" panose="020B0604030504040204" pitchFamily="50" charset="-128"/>
              </a:rPr>
              <a:t>国家の人間開発の達成が男女の不平等によってどの程度妨げられているかを明らかにするもの。（妊産婦死亡率、国会議員の女性割合、中等教育以上の教育を受けた人の割合（男女別）等）</a:t>
            </a:r>
          </a:p>
        </p:txBody>
      </p:sp>
      <p:sp>
        <p:nvSpPr>
          <p:cNvPr id="14" name="正方形/長方形 13"/>
          <p:cNvSpPr/>
          <p:nvPr/>
        </p:nvSpPr>
        <p:spPr>
          <a:xfrm>
            <a:off x="6652573" y="5104854"/>
            <a:ext cx="1869575" cy="1061829"/>
          </a:xfrm>
          <a:prstGeom prst="rect">
            <a:avLst/>
          </a:prstGeom>
          <a:ln>
            <a:solidFill>
              <a:srgbClr val="00B0F0"/>
            </a:solidFill>
          </a:ln>
        </p:spPr>
        <p:txBody>
          <a:bodyPr wrap="square">
            <a:spAutoFit/>
          </a:bodyPr>
          <a:lstStyle/>
          <a:p>
            <a:r>
              <a:rPr lang="ja-JP" altLang="en-US" sz="1050" dirty="0">
                <a:latin typeface="Meiryo UI" panose="020B0604030504040204" pitchFamily="50" charset="-128"/>
                <a:ea typeface="Meiryo UI" panose="020B0604030504040204" pitchFamily="50" charset="-128"/>
              </a:rPr>
              <a:t>経済、教育、保健、政治の各分野毎に各使用データをウェイト付けして総合値を算出。その分野毎総合値を単純平均してジェンダー・ギャップ指数を算出。</a:t>
            </a:r>
            <a:r>
              <a:rPr lang="en-US" altLang="ja-JP" sz="1050" dirty="0">
                <a:latin typeface="Meiryo UI" panose="020B0604030504040204" pitchFamily="50" charset="-128"/>
                <a:ea typeface="Meiryo UI" panose="020B0604030504040204" pitchFamily="50" charset="-128"/>
              </a:rPr>
              <a:t>0</a:t>
            </a:r>
            <a:r>
              <a:rPr lang="ja-JP" altLang="en-US" sz="1050" dirty="0">
                <a:latin typeface="Meiryo UI" panose="020B0604030504040204" pitchFamily="50" charset="-128"/>
                <a:ea typeface="Meiryo UI" panose="020B0604030504040204" pitchFamily="50" charset="-128"/>
              </a:rPr>
              <a:t>が完全不平等、</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が完全平等。</a:t>
            </a:r>
          </a:p>
        </p:txBody>
      </p:sp>
      <p:sp>
        <p:nvSpPr>
          <p:cNvPr id="35" name="正方形/長方形 34"/>
          <p:cNvSpPr/>
          <p:nvPr/>
        </p:nvSpPr>
        <p:spPr>
          <a:xfrm>
            <a:off x="0" y="6166683"/>
            <a:ext cx="2716927" cy="6463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（備考）</a:t>
            </a:r>
            <a:r>
              <a:rPr lang="en-US" altLang="ja-JP" sz="900" dirty="0">
                <a:latin typeface="Meiryo UI" panose="020B0604030504040204" pitchFamily="50" charset="-128"/>
                <a:ea typeface="Meiryo UI" panose="020B0604030504040204" pitchFamily="50" charset="-128"/>
              </a:rPr>
              <a:t>HDI</a:t>
            </a:r>
            <a:r>
              <a:rPr lang="ja-JP" altLang="en-US" sz="900" dirty="0" err="1">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GDI</a:t>
            </a:r>
            <a:r>
              <a:rPr lang="ja-JP" altLang="en-US" sz="900" dirty="0">
                <a:latin typeface="Meiryo UI" panose="020B0604030504040204" pitchFamily="50" charset="-128"/>
                <a:ea typeface="Meiryo UI" panose="020B0604030504040204" pitchFamily="50" charset="-128"/>
              </a:rPr>
              <a:t>及び</a:t>
            </a:r>
            <a:r>
              <a:rPr lang="en-US" altLang="ja-JP" sz="900" dirty="0">
                <a:latin typeface="Meiryo UI" panose="020B0604030504040204" pitchFamily="50" charset="-128"/>
                <a:ea typeface="Meiryo UI" panose="020B0604030504040204" pitchFamily="50" charset="-128"/>
              </a:rPr>
              <a:t>GII</a:t>
            </a:r>
            <a:r>
              <a:rPr lang="ja-JP" altLang="en-US" sz="900" dirty="0">
                <a:latin typeface="Meiryo UI" panose="020B0604030504040204" pitchFamily="50" charset="-128"/>
                <a:ea typeface="Meiryo UI" panose="020B0604030504040204" pitchFamily="50" charset="-128"/>
              </a:rPr>
              <a:t>については国連開発</a:t>
            </a:r>
            <a:r>
              <a:rPr lang="ja-JP" altLang="en-US" sz="900" dirty="0" smtClean="0">
                <a:latin typeface="Meiryo UI" panose="020B0604030504040204" pitchFamily="50" charset="-128"/>
                <a:ea typeface="Meiryo UI" panose="020B0604030504040204" pitchFamily="50" charset="-128"/>
              </a:rPr>
              <a:t>計画</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UNDP)</a:t>
            </a:r>
            <a:r>
              <a:rPr lang="ja-JP" altLang="en-US" sz="900" dirty="0">
                <a:latin typeface="Meiryo UI" panose="020B0604030504040204" pitchFamily="50" charset="-128"/>
                <a:ea typeface="Meiryo UI" panose="020B0604030504040204" pitchFamily="50" charset="-128"/>
              </a:rPr>
              <a:t>「人間開発報告書」より、</a:t>
            </a:r>
            <a:r>
              <a:rPr lang="en-US" altLang="ja-JP" sz="900" dirty="0">
                <a:latin typeface="Meiryo UI" panose="020B0604030504040204" pitchFamily="50" charset="-128"/>
                <a:ea typeface="Meiryo UI" panose="020B0604030504040204" pitchFamily="50" charset="-128"/>
              </a:rPr>
              <a:t>GGI</a:t>
            </a:r>
            <a:r>
              <a:rPr lang="ja-JP" altLang="en-US" sz="900" dirty="0" smtClean="0">
                <a:latin typeface="Meiryo UI" panose="020B0604030504040204" pitchFamily="50" charset="-128"/>
                <a:ea typeface="Meiryo UI" panose="020B0604030504040204" pitchFamily="50" charset="-128"/>
              </a:rPr>
              <a:t>について</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は</a:t>
            </a:r>
            <a:r>
              <a:rPr lang="ja-JP" altLang="en-US" sz="900" dirty="0">
                <a:latin typeface="Meiryo UI" panose="020B0604030504040204" pitchFamily="50" charset="-128"/>
                <a:ea typeface="Meiryo UI" panose="020B0604030504040204" pitchFamily="50" charset="-128"/>
              </a:rPr>
              <a:t>世界経済フォーラム「グローバル・ジェンダー</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ギャップ</a:t>
            </a:r>
            <a:r>
              <a:rPr lang="ja-JP" altLang="en-US" sz="900" dirty="0">
                <a:latin typeface="Meiryo UI" panose="020B0604030504040204" pitchFamily="50" charset="-128"/>
                <a:ea typeface="Meiryo UI" panose="020B0604030504040204" pitchFamily="50" charset="-128"/>
              </a:rPr>
              <a:t>報告書」より作成</a:t>
            </a:r>
          </a:p>
        </p:txBody>
      </p:sp>
      <p:sp>
        <p:nvSpPr>
          <p:cNvPr id="36" name="正方形/長方形 35"/>
          <p:cNvSpPr/>
          <p:nvPr/>
        </p:nvSpPr>
        <p:spPr>
          <a:xfrm>
            <a:off x="7039829" y="6489848"/>
            <a:ext cx="1482319"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rPr>
              <a:t>出</a:t>
            </a:r>
            <a:r>
              <a:rPr lang="ja-JP" altLang="en-US" sz="1100" dirty="0">
                <a:latin typeface="Meiryo UI" panose="020B0604030504040204" pitchFamily="50" charset="-128"/>
                <a:ea typeface="Meiryo UI" panose="020B0604030504040204" pitchFamily="50" charset="-128"/>
              </a:rPr>
              <a:t>典</a:t>
            </a:r>
            <a:r>
              <a:rPr lang="ja-JP" altLang="en-US" sz="1100" dirty="0" smtClean="0">
                <a:latin typeface="Meiryo UI" panose="020B0604030504040204" pitchFamily="50" charset="-128"/>
                <a:ea typeface="Meiryo UI" panose="020B0604030504040204" pitchFamily="50" charset="-128"/>
              </a:rPr>
              <a:t>：内閣府ＨＰ</a:t>
            </a:r>
            <a:endParaRPr lang="ja-JP" altLang="en-US" sz="1100" dirty="0">
              <a:latin typeface="Meiryo UI" panose="020B0604030504040204" pitchFamily="50" charset="-128"/>
              <a:ea typeface="Meiryo UI" panose="020B0604030504040204" pitchFamily="50" charset="-128"/>
            </a:endParaRPr>
          </a:p>
        </p:txBody>
      </p:sp>
      <p:sp>
        <p:nvSpPr>
          <p:cNvPr id="1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今後の将来予測（５）日本、大阪の課題（男女共同参画）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213</a:t>
            </a:r>
          </a:p>
        </p:txBody>
      </p:sp>
    </p:spTree>
    <p:extLst>
      <p:ext uri="{BB962C8B-B14F-4D97-AF65-F5344CB8AC3E}">
        <p14:creationId xmlns:p14="http://schemas.microsoft.com/office/powerpoint/2010/main" val="66736444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32761" y="501001"/>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➢大阪の女性の就業率は改善傾向にあるが、依然として全国平均を下回っている状況。</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p:cNvSpPr/>
          <p:nvPr/>
        </p:nvSpPr>
        <p:spPr>
          <a:xfrm>
            <a:off x="6180461" y="6596390"/>
            <a:ext cx="3411657" cy="25391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出典：総務省、各都府県「労働力調査」より作成</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p:cNvGraphicFramePr>
            <a:graphicFrameLocks/>
          </p:cNvGraphicFramePr>
          <p:nvPr>
            <p:extLst/>
          </p:nvPr>
        </p:nvGraphicFramePr>
        <p:xfrm>
          <a:off x="349189" y="1334402"/>
          <a:ext cx="9408422" cy="5066398"/>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132761" y="1306152"/>
            <a:ext cx="6587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今後の将来予測（５）日本、大阪の</a:t>
            </a:r>
            <a:r>
              <a:rPr lang="ja-JP" altLang="en-US" sz="1800" dirty="0">
                <a:solidFill>
                  <a:schemeClr val="bg1"/>
                </a:solidFill>
                <a:latin typeface="Meiryo UI" panose="020B0604030504040204" pitchFamily="50" charset="-128"/>
                <a:ea typeface="Meiryo UI" panose="020B0604030504040204" pitchFamily="50" charset="-128"/>
              </a:rPr>
              <a:t>課題</a:t>
            </a:r>
            <a:r>
              <a:rPr lang="ja-JP" altLang="en-US" sz="1400" dirty="0">
                <a:solidFill>
                  <a:schemeClr val="bg1"/>
                </a:solidFill>
                <a:latin typeface="Meiryo UI" panose="020B0604030504040204" pitchFamily="50" charset="-128"/>
                <a:ea typeface="Meiryo UI" panose="020B0604030504040204" pitchFamily="50" charset="-128"/>
              </a:rPr>
              <a:t>（参考：</a:t>
            </a:r>
            <a:r>
              <a:rPr lang="ja-JP" altLang="en-US" sz="1400" dirty="0" smtClean="0">
                <a:solidFill>
                  <a:schemeClr val="bg1"/>
                </a:solidFill>
                <a:latin typeface="Meiryo UI" panose="020B0604030504040204" pitchFamily="50" charset="-128"/>
                <a:ea typeface="Meiryo UI" panose="020B0604030504040204" pitchFamily="50" charset="-128"/>
              </a:rPr>
              <a:t>大阪府の女性の就業率（</a:t>
            </a:r>
            <a:r>
              <a:rPr lang="ja-JP" altLang="en-US" sz="1400" dirty="0">
                <a:solidFill>
                  <a:schemeClr val="bg1"/>
                </a:solidFill>
                <a:latin typeface="Meiryo UI" panose="020B0604030504040204" pitchFamily="50" charset="-128"/>
                <a:ea typeface="Meiryo UI" panose="020B0604030504040204" pitchFamily="50" charset="-128"/>
              </a:rPr>
              <a:t>再掲）</a:t>
            </a:r>
            <a:r>
              <a:rPr lang="ja-JP" altLang="en-US" sz="1400" dirty="0" smtClean="0">
                <a:solidFill>
                  <a:schemeClr val="bg1"/>
                </a:solidFill>
                <a:latin typeface="Meiryo UI" panose="020B0604030504040204" pitchFamily="50" charset="-128"/>
                <a:ea typeface="Meiryo UI" panose="020B0604030504040204" pitchFamily="50" charset="-128"/>
              </a:rPr>
              <a:t>）</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214</a:t>
            </a:r>
          </a:p>
        </p:txBody>
      </p:sp>
    </p:spTree>
    <p:extLst>
      <p:ext uri="{BB962C8B-B14F-4D97-AF65-F5344CB8AC3E}">
        <p14:creationId xmlns:p14="http://schemas.microsoft.com/office/powerpoint/2010/main" val="165656529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今後の将来予測（６）科学技術の進展（テクノロジーの今後の見通し）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5238927" y="6496602"/>
            <a:ext cx="4518684" cy="369332"/>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出典：「未来をつかむ</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TECH</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戦略」（平成</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年８月）</a:t>
            </a:r>
            <a:endPar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情報通信審議会　情報通信政策部会　</a:t>
            </a:r>
            <a:r>
              <a:rPr lang="en-US" altLang="ja-JP"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新時代の未来づくり検討委員会</a:t>
            </a:r>
            <a:endPar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32761" y="501001"/>
            <a:ext cx="9624850"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将来に向かって</a:t>
            </a:r>
            <a:r>
              <a:rPr lang="ja-JP" altLang="en-US" sz="1400" dirty="0" smtClean="0">
                <a:latin typeface="UD デジタル 教科書体 NK-R" panose="02020400000000000000" pitchFamily="18" charset="-128"/>
                <a:ea typeface="UD デジタル 教科書体 NK-R" panose="02020400000000000000" pitchFamily="18" charset="-128"/>
              </a:rPr>
              <a:t>、科学技術の進展のスピード</a:t>
            </a:r>
            <a:r>
              <a:rPr lang="ja-JP" altLang="en-US" sz="1400" dirty="0">
                <a:latin typeface="UD デジタル 教科書体 NK-R" panose="02020400000000000000" pitchFamily="18" charset="-128"/>
                <a:ea typeface="UD デジタル 教科書体 NK-R" panose="02020400000000000000" pitchFamily="18" charset="-128"/>
              </a:rPr>
              <a:t>はさらに</a:t>
            </a:r>
            <a:r>
              <a:rPr lang="ja-JP" altLang="en-US" sz="1400" dirty="0" smtClean="0">
                <a:latin typeface="UD デジタル 教科書体 NK-R" panose="02020400000000000000" pitchFamily="18" charset="-128"/>
                <a:ea typeface="UD デジタル 教科書体 NK-R" panose="02020400000000000000" pitchFamily="18" charset="-128"/>
              </a:rPr>
              <a:t>高まることが想定され、</a:t>
            </a:r>
            <a:r>
              <a:rPr lang="en-US" altLang="ja-JP" sz="1400" dirty="0" smtClean="0">
                <a:latin typeface="UD デジタル 教科書体 NK-R" panose="02020400000000000000" pitchFamily="18" charset="-128"/>
                <a:ea typeface="UD デジタル 教科書体 NK-R" panose="02020400000000000000" pitchFamily="18" charset="-128"/>
              </a:rPr>
              <a:t>2045 </a:t>
            </a:r>
            <a:r>
              <a:rPr lang="ja-JP" altLang="en-US" sz="1400" dirty="0">
                <a:latin typeface="UD デジタル 教科書体 NK-R" panose="02020400000000000000" pitchFamily="18" charset="-128"/>
                <a:ea typeface="UD デジタル 教科書体 NK-R" panose="02020400000000000000" pitchFamily="18" charset="-128"/>
              </a:rPr>
              <a:t>年にはＡＩが人を超える「シンギュラリティ」が到来するとも言われている</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lang="ja-JP" altLang="en-US" sz="1400" dirty="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これら</a:t>
            </a:r>
            <a:r>
              <a:rPr lang="ja-JP" altLang="en-US" sz="1400" dirty="0">
                <a:latin typeface="UD デジタル 教科書体 NK-R" panose="02020400000000000000" pitchFamily="18" charset="-128"/>
                <a:ea typeface="UD デジタル 教科書体 NK-R" panose="02020400000000000000" pitchFamily="18" charset="-128"/>
              </a:rPr>
              <a:t>の</a:t>
            </a:r>
            <a:r>
              <a:rPr lang="ja-JP" altLang="en-US" sz="1400" dirty="0" smtClean="0">
                <a:latin typeface="UD デジタル 教科書体 NK-R" panose="02020400000000000000" pitchFamily="18" charset="-128"/>
                <a:ea typeface="UD デジタル 教科書体 NK-R" panose="02020400000000000000" pitchFamily="18" charset="-128"/>
              </a:rPr>
              <a:t>テクノロジー</a:t>
            </a:r>
            <a:r>
              <a:rPr lang="ja-JP" altLang="en-US" sz="1400" dirty="0">
                <a:latin typeface="UD デジタル 教科書体 NK-R" panose="02020400000000000000" pitchFamily="18" charset="-128"/>
                <a:ea typeface="UD デジタル 教科書体 NK-R" panose="02020400000000000000" pitchFamily="18" charset="-128"/>
              </a:rPr>
              <a:t>は「破壊的技術（</a:t>
            </a:r>
            <a:r>
              <a:rPr lang="en-US" altLang="ja-JP" sz="1400" dirty="0">
                <a:latin typeface="UD デジタル 教科書体 NK-R" panose="02020400000000000000" pitchFamily="18" charset="-128"/>
                <a:ea typeface="UD デジタル 教科書体 NK-R" panose="02020400000000000000" pitchFamily="18" charset="-128"/>
              </a:rPr>
              <a:t>disruptive technology</a:t>
            </a:r>
            <a:r>
              <a:rPr lang="ja-JP" altLang="en-US" sz="1400" dirty="0">
                <a:latin typeface="UD デジタル 教科書体 NK-R" panose="02020400000000000000" pitchFamily="18" charset="-128"/>
                <a:ea typeface="UD デジタル 教科書体 NK-R" panose="02020400000000000000" pitchFamily="18" charset="-128"/>
              </a:rPr>
              <a:t>）」とも呼ばれ、</a:t>
            </a:r>
            <a:r>
              <a:rPr lang="en-US" altLang="ja-JP" sz="1400" dirty="0">
                <a:latin typeface="UD デジタル 教科書体 NK-R" panose="02020400000000000000" pitchFamily="18" charset="-128"/>
                <a:ea typeface="UD デジタル 教科書体 NK-R" panose="02020400000000000000" pitchFamily="18" charset="-128"/>
              </a:rPr>
              <a:t>2030 </a:t>
            </a:r>
            <a:r>
              <a:rPr lang="ja-JP" altLang="en-US" sz="1400" dirty="0">
                <a:latin typeface="UD デジタル 教科書体 NK-R" panose="02020400000000000000" pitchFamily="18" charset="-128"/>
                <a:ea typeface="UD デジタル 教科書体 NK-R" panose="02020400000000000000" pitchFamily="18" charset="-128"/>
              </a:rPr>
              <a:t>年代までには、これまで</a:t>
            </a:r>
            <a:r>
              <a:rPr lang="ja-JP" altLang="en-US" sz="1400" dirty="0" smtClean="0">
                <a:latin typeface="UD デジタル 教科書体 NK-R" panose="02020400000000000000" pitchFamily="18" charset="-128"/>
                <a:ea typeface="UD デジタル 教科書体 NK-R" panose="02020400000000000000" pitchFamily="18" charset="-128"/>
              </a:rPr>
              <a:t>以上</a:t>
            </a:r>
            <a:r>
              <a:rPr lang="ja-JP" altLang="en-US" sz="1400" dirty="0">
                <a:latin typeface="UD デジタル 教科書体 NK-R" panose="02020400000000000000" pitchFamily="18" charset="-128"/>
                <a:ea typeface="UD デジタル 教科書体 NK-R" panose="02020400000000000000" pitchFamily="18" charset="-128"/>
              </a:rPr>
              <a:t>に既存の産業構造や人々の社会生活に大規模かつ非連続的な変革をもたらす</a:t>
            </a:r>
            <a:r>
              <a:rPr lang="ja-JP" altLang="en-US" sz="1400" dirty="0" smtClean="0">
                <a:latin typeface="UD デジタル 教科書体 NK-R" panose="02020400000000000000" pitchFamily="18" charset="-128"/>
                <a:ea typeface="UD デジタル 教科書体 NK-R" panose="02020400000000000000" pitchFamily="18" charset="-128"/>
              </a:rPr>
              <a:t>ことが予想</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215</a:t>
            </a:r>
          </a:p>
        </p:txBody>
      </p:sp>
      <p:pic>
        <p:nvPicPr>
          <p:cNvPr id="2" name="図 1"/>
          <p:cNvPicPr>
            <a:picLocks noChangeAspect="1"/>
          </p:cNvPicPr>
          <p:nvPr/>
        </p:nvPicPr>
        <p:blipFill>
          <a:blip r:embed="rId2"/>
          <a:stretch>
            <a:fillRect/>
          </a:stretch>
        </p:blipFill>
        <p:spPr>
          <a:xfrm>
            <a:off x="1188720" y="1586985"/>
            <a:ext cx="7528560" cy="4777740"/>
          </a:xfrm>
          <a:prstGeom prst="rect">
            <a:avLst/>
          </a:prstGeom>
        </p:spPr>
      </p:pic>
    </p:spTree>
    <p:extLst>
      <p:ext uri="{BB962C8B-B14F-4D97-AF65-F5344CB8AC3E}">
        <p14:creationId xmlns:p14="http://schemas.microsoft.com/office/powerpoint/2010/main" val="40807169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今後の将来予測（６）科学技術の進展（実現したい未来のイメージ）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5254555" y="6496602"/>
            <a:ext cx="4518684" cy="369332"/>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出典：「未来をつかむ</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TECH</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戦略」（平成</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年８月）</a:t>
            </a:r>
            <a:endPar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情報通信審議会　情報通信政策部会　</a:t>
            </a:r>
            <a:r>
              <a:rPr lang="en-US" altLang="ja-JP"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新時代の未来づくり検討委員会</a:t>
            </a:r>
            <a:endPar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32761" y="501001"/>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➢「未来をつかむ</a:t>
            </a:r>
            <a:r>
              <a:rPr kumimoji="1" lang="en-US" altLang="ja-JP" sz="1400" dirty="0">
                <a:latin typeface="UD デジタル 教科書体 NK-R" panose="02020400000000000000" pitchFamily="18" charset="-128"/>
                <a:ea typeface="UD デジタル 教科書体 NK-R" panose="02020400000000000000" pitchFamily="18" charset="-128"/>
              </a:rPr>
              <a:t>TECH</a:t>
            </a:r>
            <a:r>
              <a:rPr kumimoji="1" lang="ja-JP" altLang="en-US" sz="1400" dirty="0">
                <a:latin typeface="UD デジタル 教科書体 NK-R" panose="02020400000000000000" pitchFamily="18" charset="-128"/>
                <a:ea typeface="UD デジタル 教科書体 NK-R" panose="02020400000000000000" pitchFamily="18" charset="-128"/>
              </a:rPr>
              <a:t>戦略」（平成</a:t>
            </a:r>
            <a:r>
              <a:rPr kumimoji="1" lang="en-US" altLang="ja-JP" sz="1400" dirty="0">
                <a:latin typeface="UD デジタル 教科書体 NK-R" panose="02020400000000000000" pitchFamily="18" charset="-128"/>
                <a:ea typeface="UD デジタル 教科書体 NK-R" panose="02020400000000000000" pitchFamily="18" charset="-128"/>
              </a:rPr>
              <a:t>30</a:t>
            </a:r>
            <a:r>
              <a:rPr kumimoji="1" lang="ja-JP" altLang="en-US" sz="1400" dirty="0">
                <a:latin typeface="UD デジタル 教科書体 NK-R" panose="02020400000000000000" pitchFamily="18" charset="-128"/>
                <a:ea typeface="UD デジタル 教科書体 NK-R" panose="02020400000000000000" pitchFamily="18" charset="-128"/>
              </a:rPr>
              <a:t>年８月</a:t>
            </a:r>
            <a:r>
              <a:rPr kumimoji="1" lang="ja-JP" altLang="en-US" sz="1400" dirty="0" smtClean="0">
                <a:latin typeface="UD デジタル 教科書体 NK-R" panose="02020400000000000000" pitchFamily="18" charset="-128"/>
                <a:ea typeface="UD デジタル 教科書体 NK-R" panose="02020400000000000000" pitchFamily="18" charset="-128"/>
              </a:rPr>
              <a:t>）において、</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smtClean="0">
                <a:latin typeface="UD デジタル 教科書体 NK-R" panose="02020400000000000000" pitchFamily="18" charset="-128"/>
                <a:ea typeface="UD デジタル 教科書体 NK-R" panose="02020400000000000000" pitchFamily="18" charset="-128"/>
              </a:rPr>
              <a:t>年代に実現したい未来の姿として、①人づくり、②地域づくり、③産業づくりの３つの視点</a:t>
            </a:r>
            <a:r>
              <a:rPr kumimoji="1" lang="ja-JP" altLang="en-US" sz="1400" dirty="0">
                <a:latin typeface="UD デジタル 教科書体 NK-R" panose="02020400000000000000" pitchFamily="18" charset="-128"/>
                <a:ea typeface="UD デジタル 教科書体 NK-R" panose="02020400000000000000" pitchFamily="18" charset="-128"/>
              </a:rPr>
              <a:t>から、テクノロジーを活用して新たな社会を切り拓いている象徴的な</a:t>
            </a:r>
            <a:r>
              <a:rPr kumimoji="1" lang="en-US" altLang="ja-JP" sz="1400" dirty="0">
                <a:latin typeface="UD デジタル 教科書体 NK-R" panose="02020400000000000000" pitchFamily="18" charset="-128"/>
                <a:ea typeface="UD デジタル 教科書体 NK-R" panose="02020400000000000000" pitchFamily="18" charset="-128"/>
              </a:rPr>
              <a:t>15 </a:t>
            </a:r>
            <a:r>
              <a:rPr kumimoji="1" lang="ja-JP" altLang="en-US" sz="1400" dirty="0" smtClean="0">
                <a:latin typeface="UD デジタル 教科書体 NK-R" panose="02020400000000000000" pitchFamily="18" charset="-128"/>
                <a:ea typeface="UD デジタル 教科書体 NK-R" panose="02020400000000000000" pitchFamily="18" charset="-128"/>
              </a:rPr>
              <a:t>のシーンをイラスト化。</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2" name="正方形/長方形 11"/>
          <p:cNvSpPr/>
          <p:nvPr/>
        </p:nvSpPr>
        <p:spPr>
          <a:xfrm>
            <a:off x="132761" y="1216907"/>
            <a:ext cx="1027845"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①人づくり</a:t>
            </a:r>
            <a:endParaRPr lang="ja-JP" altLang="en-US" sz="1600"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216</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0606" y="1116413"/>
            <a:ext cx="7620000" cy="5372100"/>
          </a:xfrm>
          <a:prstGeom prst="rect">
            <a:avLst/>
          </a:prstGeom>
        </p:spPr>
      </p:pic>
    </p:spTree>
    <p:extLst>
      <p:ext uri="{BB962C8B-B14F-4D97-AF65-F5344CB8AC3E}">
        <p14:creationId xmlns:p14="http://schemas.microsoft.com/office/powerpoint/2010/main" val="154099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の特色（３）大阪の先駆性</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20502" y="545701"/>
            <a:ext cx="9639092"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大阪は、現在の日本社会の基礎となる、都市づくりや経済活動における新たなルールづくりを行うとともに、世界標準となる数多くの製品を生み出してきた。</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20502" y="1463928"/>
            <a:ext cx="7542834" cy="5047536"/>
          </a:xfrm>
          <a:prstGeom prst="rect">
            <a:avLst/>
          </a:prstGeom>
        </p:spPr>
        <p:txBody>
          <a:bodyPr wrap="square">
            <a:spAutoFit/>
          </a:bodyPr>
          <a:lstStyle/>
          <a:p>
            <a:pPr algn="just">
              <a:spcAft>
                <a:spcPts val="0"/>
              </a:spcAft>
            </a:pPr>
            <a:r>
              <a:rPr lang="ja-JP" altLang="en-US" sz="1400" b="1" u="sng"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b="1" u="sng" kern="100" dirty="0" smtClean="0">
                <a:latin typeface="Meiryo UI" panose="020B0604030504040204" pitchFamily="50" charset="-128"/>
                <a:ea typeface="Meiryo UI" panose="020B0604030504040204" pitchFamily="50" charset="-128"/>
                <a:cs typeface="Times New Roman" panose="02020603050405020304" pitchFamily="18" charset="0"/>
              </a:rPr>
              <a:t>世界</a:t>
            </a:r>
            <a:r>
              <a:rPr lang="ja-JP" altLang="ja-JP" sz="1400" b="1" u="sng" kern="100" dirty="0">
                <a:latin typeface="Meiryo UI" panose="020B0604030504040204" pitchFamily="50" charset="-128"/>
                <a:ea typeface="Meiryo UI" panose="020B0604030504040204" pitchFamily="50" charset="-128"/>
                <a:cs typeface="Times New Roman" panose="02020603050405020304" pitchFamily="18" charset="0"/>
              </a:rPr>
              <a:t>に先駆けた先物取引市場の開設</a:t>
            </a:r>
            <a:endParaRPr lang="ja-JP" altLang="ja-JP" sz="1400" u="sng" kern="100" dirty="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1730</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年に大阪堂島にて日本で最初の公許米相場会所が設置。</a:t>
            </a:r>
          </a:p>
          <a:p>
            <a:pPr marL="13335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・堂島米相場会所では、淀屋米市とは違い、「</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帳合</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米</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取引</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」という現米の受け渡しのない帳簿上の差引き計算に</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よる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33350" algn="just">
              <a:spcAft>
                <a:spcPts val="0"/>
              </a:spcAft>
            </a:pP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差金決済取引」だった。これは、現在の商品取引所法の｢現金決済取引」と同じである。</a:t>
            </a:r>
          </a:p>
          <a:p>
            <a:pPr indent="13335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・江戸、京都、大津、下関の米市は、堂島米市場での相場で取引がなされ、堂島の相場が全国の米相場の基準とされた。</a:t>
            </a:r>
          </a:p>
          <a:p>
            <a:pPr indent="13335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1876</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年には「堂島米穀取引所」と改称され、</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1939</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年に廃止された。</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世界に先駆けた先物取引市場は大阪で発展</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p>
          <a:p>
            <a:pPr indent="133350" algn="just">
              <a:spcAft>
                <a:spcPts val="0"/>
              </a:spcAft>
            </a:pP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出典「</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大阪</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ブランド資源</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報告書</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400" b="1" u="sng" kern="100" dirty="0" smtClean="0">
                <a:latin typeface="Meiryo UI" panose="020B0604030504040204" pitchFamily="50" charset="-128"/>
                <a:ea typeface="Meiryo UI" panose="020B0604030504040204" pitchFamily="50" charset="-128"/>
                <a:cs typeface="Times New Roman" panose="02020603050405020304" pitchFamily="18" charset="0"/>
              </a:rPr>
              <a:t>○民が支えてきた大阪（自治都市）</a:t>
            </a:r>
            <a:endParaRPr lang="ja-JP" altLang="ja-JP" sz="1400" u="sng" kern="100" dirty="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現代社会において、ＮＰＯや社会的企業など新たな公共の担い手が増加。</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・また、ＣＳＲ（企業の社会的責任）への関心が進む一方、世界では、寄附や投資等を通じて公益活動が、</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社会的課題解決の第三の道として新たな時代の潮流となっている。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大阪は古くから民が支えてきたまち</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である。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中世の堺</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では、環濠によって他からの侵害を防ぎ、町の自治が重んじられた</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そして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b="1" kern="100" dirty="0">
                <a:latin typeface="Meiryo UI" panose="020B0604030504040204" pitchFamily="50" charset="-128"/>
                <a:ea typeface="Meiryo UI" panose="020B0604030504040204" pitchFamily="50" charset="-128"/>
                <a:cs typeface="Times New Roman" panose="02020603050405020304" pitchFamily="18" charset="0"/>
              </a:rPr>
              <a:t>町の運営</a:t>
            </a:r>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は、会合</a:t>
            </a:r>
            <a:r>
              <a:rPr lang="ja-JP" altLang="en-US" sz="1200" b="1" kern="100" dirty="0">
                <a:latin typeface="Meiryo UI" panose="020B0604030504040204" pitchFamily="50" charset="-128"/>
                <a:ea typeface="Meiryo UI" panose="020B0604030504040204" pitchFamily="50" charset="-128"/>
                <a:cs typeface="Times New Roman" panose="02020603050405020304" pitchFamily="18" charset="0"/>
              </a:rPr>
              <a:t>衆</a:t>
            </a:r>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や納屋衆など町衆が中心となって行われた。</a:t>
            </a: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堺より規模は小さいものの、</a:t>
            </a:r>
            <a:r>
              <a:rPr lang="ja-JP" altLang="en-US" sz="1200" b="1" kern="100" dirty="0">
                <a:latin typeface="Meiryo UI" panose="020B0604030504040204" pitchFamily="50" charset="-128"/>
                <a:ea typeface="Meiryo UI" panose="020B0604030504040204" pitchFamily="50" charset="-128"/>
                <a:cs typeface="Times New Roman" panose="02020603050405020304" pitchFamily="18" charset="0"/>
              </a:rPr>
              <a:t>平野でも濠がめぐらされ、自治都市として繁栄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をきわめた</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・江戸時代、大阪は</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浪華の八百八橋</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」と呼ばれていた（実際に</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200</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ほどの橋）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・江戸の橋は、約</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350</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ある橋の半分が公儀橋と呼ばれる幕府が架けた橋であった一方、大阪では、</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公儀橋は「天神橋」「高麗橋」などのわずかに</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12</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橋。残り</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の橋は、全て町人が生活や商売のために</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架けた</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町橋</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」。町</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橋に対する幕府からの援助はなく、町人たちは自腹を切って橋を</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架けた</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a:t>
            </a:r>
          </a:p>
          <a:p>
            <a:pPr indent="133350"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b="1" kern="100" dirty="0">
                <a:latin typeface="Meiryo UI" panose="020B0604030504040204" pitchFamily="50" charset="-128"/>
                <a:ea typeface="Meiryo UI" panose="020B0604030504040204" pitchFamily="50" charset="-128"/>
                <a:cs typeface="Times New Roman" panose="02020603050405020304" pitchFamily="18" charset="0"/>
              </a:rPr>
              <a:t>　自腹を切ってでも橋を架けた町人たちのこの勢いが、「浪華の八百八橋」</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と呼ばれる</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所以。</a:t>
            </a:r>
            <a:endParaRPr lang="ja-JP" altLang="en-US" sz="1200" kern="100" dirty="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10"/>
          <p:cNvSpPr txBox="1">
            <a:spLocks noChangeArrowheads="1"/>
          </p:cNvSpPr>
          <p:nvPr/>
        </p:nvSpPr>
        <p:spPr bwMode="auto">
          <a:xfrm>
            <a:off x="7772631" y="3788401"/>
            <a:ext cx="2122162" cy="230832"/>
          </a:xfrm>
          <a:prstGeom prst="rect">
            <a:avLst/>
          </a:prstGeom>
          <a:noFill/>
          <a:ln w="9525">
            <a:noFill/>
            <a:miter lim="800000"/>
            <a:headEnd/>
            <a:tailEnd/>
          </a:ln>
        </p:spPr>
        <p:txBody>
          <a:bodyPr wrap="square">
            <a:spAutoFit/>
          </a:bodyPr>
          <a:lstStyle/>
          <a:p>
            <a:r>
              <a:rPr lang="en-US" altLang="ja-JP" sz="900" dirty="0" smtClean="0"/>
              <a:t>※</a:t>
            </a:r>
            <a:r>
              <a:rPr lang="ja-JP" altLang="en-US" sz="900" dirty="0" smtClean="0"/>
              <a:t>出典：大阪</a:t>
            </a:r>
            <a:r>
              <a:rPr lang="ja-JP" altLang="en-US" sz="900" dirty="0"/>
              <a:t>市立</a:t>
            </a:r>
            <a:r>
              <a:rPr lang="ja-JP" altLang="en-US" sz="900" dirty="0" smtClean="0"/>
              <a:t>図書館ＨＰ</a:t>
            </a:r>
            <a:endParaRPr lang="ja-JP" altLang="en-US" sz="900" dirty="0"/>
          </a:p>
        </p:txBody>
      </p:sp>
      <p:sp>
        <p:nvSpPr>
          <p:cNvPr id="10" name="テキスト ボックス 10"/>
          <p:cNvSpPr txBox="1">
            <a:spLocks noChangeArrowheads="1"/>
          </p:cNvSpPr>
          <p:nvPr/>
        </p:nvSpPr>
        <p:spPr bwMode="auto">
          <a:xfrm>
            <a:off x="7883158" y="6424021"/>
            <a:ext cx="1274290" cy="230832"/>
          </a:xfrm>
          <a:prstGeom prst="rect">
            <a:avLst/>
          </a:prstGeom>
          <a:noFill/>
          <a:ln w="9525">
            <a:noFill/>
            <a:miter lim="800000"/>
            <a:headEnd/>
            <a:tailEnd/>
          </a:ln>
        </p:spPr>
        <p:txBody>
          <a:bodyPr wrap="square">
            <a:spAutoFit/>
          </a:bodyPr>
          <a:lstStyle/>
          <a:p>
            <a:r>
              <a:rPr lang="en-US" altLang="ja-JP" sz="900" dirty="0" smtClean="0"/>
              <a:t>※</a:t>
            </a:r>
            <a:r>
              <a:rPr lang="ja-JP" altLang="en-US" sz="900" dirty="0" smtClean="0"/>
              <a:t>出典：堺市ＨＰ</a:t>
            </a:r>
            <a:endParaRPr lang="ja-JP" altLang="en-US" sz="900" dirty="0"/>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0445" y="4331006"/>
            <a:ext cx="2910840" cy="2125980"/>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631" y="1205813"/>
            <a:ext cx="1927860" cy="2491740"/>
          </a:xfrm>
          <a:prstGeom prst="rect">
            <a:avLst/>
          </a:prstGeom>
        </p:spPr>
      </p:pic>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19</a:t>
            </a:r>
          </a:p>
        </p:txBody>
      </p:sp>
    </p:spTree>
    <p:extLst>
      <p:ext uri="{BB962C8B-B14F-4D97-AF65-F5344CB8AC3E}">
        <p14:creationId xmlns:p14="http://schemas.microsoft.com/office/powerpoint/2010/main" val="350215422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今後の将来予測（６）科学技術の進展（実現したい未来のイメージ）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5281864" y="6496602"/>
            <a:ext cx="4518684" cy="369332"/>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出典：「未来をつかむ</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TECH</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戦略」（平成</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年８月）</a:t>
            </a:r>
            <a:endPar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情報通信審議会　情報通信政策部会　</a:t>
            </a:r>
            <a:r>
              <a:rPr lang="en-US" altLang="ja-JP"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新時代の未来づくり検討委員会</a:t>
            </a:r>
            <a:endPar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0729" y="627360"/>
            <a:ext cx="1233030"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②</a:t>
            </a:r>
            <a:r>
              <a:rPr lang="ja-JP" altLang="en-US" sz="1600" b="1" dirty="0" smtClean="0">
                <a:latin typeface="Meiryo UI" panose="020B0604030504040204" pitchFamily="50" charset="-128"/>
                <a:ea typeface="Meiryo UI" panose="020B0604030504040204" pitchFamily="50" charset="-128"/>
              </a:rPr>
              <a:t>地域づくり</a:t>
            </a:r>
            <a:endParaRPr lang="ja-JP" altLang="en-US" sz="16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217</a:t>
            </a: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2535" y="965914"/>
            <a:ext cx="7726680" cy="5356860"/>
          </a:xfrm>
          <a:prstGeom prst="rect">
            <a:avLst/>
          </a:prstGeom>
        </p:spPr>
      </p:pic>
    </p:spTree>
    <p:extLst>
      <p:ext uri="{BB962C8B-B14F-4D97-AF65-F5344CB8AC3E}">
        <p14:creationId xmlns:p14="http://schemas.microsoft.com/office/powerpoint/2010/main" val="9733956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今後の将来予測（６）科学技術の進展（実現したい未来のイメージ）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5281864" y="6496602"/>
            <a:ext cx="4518684" cy="369332"/>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出典：「未来をつかむ</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TECH</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戦略」（平成</a:t>
            </a:r>
            <a:r>
              <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年８月）</a:t>
            </a:r>
            <a:endPar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情報通信審議会　情報通信政策部会　</a:t>
            </a:r>
            <a:r>
              <a:rPr lang="en-US" altLang="ja-JP"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新時代の未来づくり検討委員会</a:t>
            </a:r>
            <a:endPar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0729" y="627360"/>
            <a:ext cx="1233030"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③産業づくり</a:t>
            </a:r>
            <a:endParaRPr lang="ja-JP" altLang="en-US" sz="1600" b="1" dirty="0">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218</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090" y="965914"/>
            <a:ext cx="7703820" cy="5387340"/>
          </a:xfrm>
          <a:prstGeom prst="rect">
            <a:avLst/>
          </a:prstGeom>
        </p:spPr>
      </p:pic>
    </p:spTree>
    <p:extLst>
      <p:ext uri="{BB962C8B-B14F-4D97-AF65-F5344CB8AC3E}">
        <p14:creationId xmlns:p14="http://schemas.microsoft.com/office/powerpoint/2010/main" val="10146940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今後の将来予測（６）科学技術の進展（</a:t>
            </a:r>
            <a:r>
              <a:rPr lang="en-US" altLang="ja-JP" sz="1800" dirty="0">
                <a:solidFill>
                  <a:schemeClr val="bg1"/>
                </a:solidFill>
                <a:latin typeface="Meiryo UI" panose="020B0604030504040204" pitchFamily="50" charset="-128"/>
                <a:ea typeface="Meiryo UI" panose="020B0604030504040204" pitchFamily="50" charset="-128"/>
              </a:rPr>
              <a:t>Society </a:t>
            </a:r>
            <a:r>
              <a:rPr lang="en-US" altLang="ja-JP" sz="1800" dirty="0" smtClean="0">
                <a:solidFill>
                  <a:schemeClr val="bg1"/>
                </a:solidFill>
                <a:latin typeface="Meiryo UI" panose="020B0604030504040204" pitchFamily="50" charset="-128"/>
                <a:ea typeface="Meiryo UI" panose="020B0604030504040204" pitchFamily="50" charset="-128"/>
              </a:rPr>
              <a:t>5.0</a:t>
            </a:r>
            <a:r>
              <a:rPr lang="ja-JP" altLang="en-US" sz="1800" dirty="0" smtClean="0">
                <a:solidFill>
                  <a:schemeClr val="bg1"/>
                </a:solidFill>
                <a:latin typeface="Meiryo UI" panose="020B0604030504040204" pitchFamily="50" charset="-128"/>
                <a:ea typeface="Meiryo UI" panose="020B0604030504040204" pitchFamily="50" charset="-128"/>
              </a:rPr>
              <a:t>）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189930" y="1651804"/>
            <a:ext cx="1703608"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Society </a:t>
            </a:r>
            <a:r>
              <a:rPr lang="en-US" altLang="ja-JP" sz="1400" b="1" dirty="0">
                <a:latin typeface="Meiryo UI" panose="020B0604030504040204" pitchFamily="50" charset="-128"/>
                <a:ea typeface="Meiryo UI" panose="020B0604030504040204" pitchFamily="50" charset="-128"/>
              </a:rPr>
              <a:t>5.0</a:t>
            </a:r>
            <a:r>
              <a:rPr lang="ja-JP" altLang="en-US" sz="1400" b="1" dirty="0">
                <a:latin typeface="Meiryo UI" panose="020B0604030504040204" pitchFamily="50" charset="-128"/>
                <a:ea typeface="Meiryo UI" panose="020B0604030504040204" pitchFamily="50" charset="-128"/>
              </a:rPr>
              <a:t>とは</a:t>
            </a:r>
          </a:p>
        </p:txBody>
      </p:sp>
      <p:sp>
        <p:nvSpPr>
          <p:cNvPr id="3" name="正方形/長方形 2"/>
          <p:cNvSpPr/>
          <p:nvPr/>
        </p:nvSpPr>
        <p:spPr>
          <a:xfrm>
            <a:off x="312236" y="1959581"/>
            <a:ext cx="8891981" cy="830997"/>
          </a:xfrm>
          <a:prstGeom prst="rect">
            <a:avLst/>
          </a:prstGeom>
          <a:ln>
            <a:noFill/>
          </a:ln>
        </p:spPr>
        <p:txBody>
          <a:bodyPr wrap="square">
            <a:spAutoFit/>
          </a:bodyPr>
          <a:lstStyle/>
          <a:p>
            <a:pPr marL="93663" indent="-93663"/>
            <a:r>
              <a:rPr lang="ja-JP" altLang="en-US" sz="1200" dirty="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サイバー</a:t>
            </a:r>
            <a:r>
              <a:rPr lang="ja-JP" altLang="en-US" sz="1200" b="1" dirty="0">
                <a:latin typeface="Meiryo UI" panose="020B0604030504040204" pitchFamily="50" charset="-128"/>
                <a:ea typeface="Meiryo UI" panose="020B0604030504040204" pitchFamily="50" charset="-128"/>
              </a:rPr>
              <a:t>空間（仮想空間）とフィジカル空間（現実空間）を高度に融合</a:t>
            </a:r>
            <a:r>
              <a:rPr lang="ja-JP" altLang="en-US" sz="1200" dirty="0">
                <a:latin typeface="Meiryo UI" panose="020B0604030504040204" pitchFamily="50" charset="-128"/>
                <a:ea typeface="Meiryo UI" panose="020B0604030504040204" pitchFamily="50" charset="-128"/>
              </a:rPr>
              <a:t>させたシステムにより、経済発展と社会的課題の解決を両立する、</a:t>
            </a:r>
            <a:r>
              <a:rPr lang="ja-JP" altLang="en-US" sz="1200" b="1" dirty="0">
                <a:latin typeface="Meiryo UI" panose="020B0604030504040204" pitchFamily="50" charset="-128"/>
                <a:ea typeface="Meiryo UI" panose="020B0604030504040204" pitchFamily="50" charset="-128"/>
              </a:rPr>
              <a:t>人間中心の社会（</a:t>
            </a:r>
            <a:r>
              <a:rPr lang="en-US" altLang="ja-JP" sz="1200" b="1" dirty="0">
                <a:latin typeface="Meiryo UI" panose="020B0604030504040204" pitchFamily="50" charset="-128"/>
                <a:ea typeface="Meiryo UI" panose="020B0604030504040204" pitchFamily="50" charset="-128"/>
              </a:rPr>
              <a:t>Society</a:t>
            </a:r>
            <a:r>
              <a:rPr lang="ja-JP" altLang="en-US" sz="1200" b="1" dirty="0">
                <a:latin typeface="Meiryo UI" panose="020B0604030504040204" pitchFamily="50" charset="-128"/>
                <a:ea typeface="Meiryo UI" panose="020B0604030504040204" pitchFamily="50" charset="-128"/>
              </a:rPr>
              <a:t>）</a:t>
            </a:r>
          </a:p>
          <a:p>
            <a:pPr marL="93663" indent="-93663"/>
            <a:r>
              <a:rPr lang="ja-JP" altLang="en-US" sz="1200" dirty="0" smtClean="0">
                <a:latin typeface="Meiryo UI" panose="020B0604030504040204" pitchFamily="50" charset="-128"/>
                <a:ea typeface="Meiryo UI" panose="020B0604030504040204" pitchFamily="50" charset="-128"/>
              </a:rPr>
              <a:t>○狩猟</a:t>
            </a:r>
            <a:r>
              <a:rPr lang="ja-JP" altLang="en-US" sz="1200" dirty="0">
                <a:latin typeface="Meiryo UI" panose="020B0604030504040204" pitchFamily="50" charset="-128"/>
                <a:ea typeface="Meiryo UI" panose="020B0604030504040204" pitchFamily="50" charset="-128"/>
              </a:rPr>
              <a:t>社会（</a:t>
            </a:r>
            <a:r>
              <a:rPr lang="en-US" altLang="ja-JP" sz="1200" dirty="0">
                <a:latin typeface="Meiryo UI" panose="020B0604030504040204" pitchFamily="50" charset="-128"/>
                <a:ea typeface="Meiryo UI" panose="020B0604030504040204" pitchFamily="50" charset="-128"/>
              </a:rPr>
              <a:t>Society 1.0</a:t>
            </a:r>
            <a:r>
              <a:rPr lang="ja-JP" altLang="en-US" sz="1200" dirty="0">
                <a:latin typeface="Meiryo UI" panose="020B0604030504040204" pitchFamily="50" charset="-128"/>
                <a:ea typeface="Meiryo UI" panose="020B0604030504040204" pitchFamily="50" charset="-128"/>
              </a:rPr>
              <a:t>）、農耕社会（</a:t>
            </a:r>
            <a:r>
              <a:rPr lang="en-US" altLang="ja-JP" sz="1200" dirty="0">
                <a:latin typeface="Meiryo UI" panose="020B0604030504040204" pitchFamily="50" charset="-128"/>
                <a:ea typeface="Meiryo UI" panose="020B0604030504040204" pitchFamily="50" charset="-128"/>
              </a:rPr>
              <a:t>Society 2.0</a:t>
            </a:r>
            <a:r>
              <a:rPr lang="ja-JP" altLang="en-US" sz="1200" dirty="0">
                <a:latin typeface="Meiryo UI" panose="020B0604030504040204" pitchFamily="50" charset="-128"/>
                <a:ea typeface="Meiryo UI" panose="020B0604030504040204" pitchFamily="50" charset="-128"/>
              </a:rPr>
              <a:t>）、工業社会（</a:t>
            </a:r>
            <a:r>
              <a:rPr lang="en-US" altLang="ja-JP" sz="1200" dirty="0">
                <a:latin typeface="Meiryo UI" panose="020B0604030504040204" pitchFamily="50" charset="-128"/>
                <a:ea typeface="Meiryo UI" panose="020B0604030504040204" pitchFamily="50" charset="-128"/>
              </a:rPr>
              <a:t>Society 3.0</a:t>
            </a:r>
            <a:r>
              <a:rPr lang="ja-JP" altLang="en-US" sz="1200" dirty="0">
                <a:latin typeface="Meiryo UI" panose="020B0604030504040204" pitchFamily="50" charset="-128"/>
                <a:ea typeface="Meiryo UI" panose="020B0604030504040204" pitchFamily="50" charset="-128"/>
              </a:rPr>
              <a:t>）、情報社会（</a:t>
            </a:r>
            <a:r>
              <a:rPr lang="en-US" altLang="ja-JP" sz="1200" dirty="0">
                <a:latin typeface="Meiryo UI" panose="020B0604030504040204" pitchFamily="50" charset="-128"/>
                <a:ea typeface="Meiryo UI" panose="020B0604030504040204" pitchFamily="50" charset="-128"/>
              </a:rPr>
              <a:t>Society 4.0</a:t>
            </a:r>
            <a:r>
              <a:rPr lang="ja-JP" altLang="en-US" sz="1200" dirty="0">
                <a:latin typeface="Meiryo UI" panose="020B0604030504040204" pitchFamily="50" charset="-128"/>
                <a:ea typeface="Meiryo UI" panose="020B0604030504040204" pitchFamily="50" charset="-128"/>
              </a:rPr>
              <a:t>）に続く、新たな社会を指すもので、</a:t>
            </a:r>
            <a:r>
              <a:rPr lang="ja-JP" altLang="en-US" sz="1200" b="1" dirty="0">
                <a:latin typeface="Meiryo UI" panose="020B0604030504040204" pitchFamily="50" charset="-128"/>
                <a:ea typeface="Meiryo UI" panose="020B0604030504040204" pitchFamily="50" charset="-128"/>
              </a:rPr>
              <a:t>第５期科学技術基本計画において我が国が目指すべき未来社会の姿として初めて</a:t>
            </a:r>
            <a:r>
              <a:rPr lang="ja-JP" altLang="en-US" sz="1200" b="1" dirty="0" smtClean="0">
                <a:latin typeface="Meiryo UI" panose="020B0604030504040204" pitchFamily="50" charset="-128"/>
                <a:ea typeface="Meiryo UI" panose="020B0604030504040204" pitchFamily="50" charset="-128"/>
              </a:rPr>
              <a:t>提唱。</a:t>
            </a:r>
            <a:endParaRPr lang="en-US" altLang="ja-JP" sz="1200" b="1" dirty="0" smtClean="0">
              <a:latin typeface="Meiryo UI" panose="020B0604030504040204" pitchFamily="50" charset="-128"/>
              <a:ea typeface="Meiryo UI" panose="020B0604030504040204" pitchFamily="50" charset="-128"/>
            </a:endParaRPr>
          </a:p>
        </p:txBody>
      </p:sp>
      <p:sp>
        <p:nvSpPr>
          <p:cNvPr id="4" name="正方形/長方形 3"/>
          <p:cNvSpPr/>
          <p:nvPr/>
        </p:nvSpPr>
        <p:spPr>
          <a:xfrm>
            <a:off x="189930" y="2944826"/>
            <a:ext cx="2590068"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Society </a:t>
            </a:r>
            <a:r>
              <a:rPr lang="en-US" altLang="ja-JP" sz="1400" b="1" dirty="0">
                <a:latin typeface="Meiryo UI" panose="020B0604030504040204" pitchFamily="50" charset="-128"/>
                <a:ea typeface="Meiryo UI" panose="020B0604030504040204" pitchFamily="50" charset="-128"/>
              </a:rPr>
              <a:t>5.0</a:t>
            </a:r>
            <a:r>
              <a:rPr lang="ja-JP" altLang="en-US" sz="1400" b="1" dirty="0">
                <a:latin typeface="Meiryo UI" panose="020B0604030504040204" pitchFamily="50" charset="-128"/>
                <a:ea typeface="Meiryo UI" panose="020B0604030504040204" pitchFamily="50" charset="-128"/>
              </a:rPr>
              <a:t>で実現する社会</a:t>
            </a:r>
          </a:p>
        </p:txBody>
      </p:sp>
      <p:sp>
        <p:nvSpPr>
          <p:cNvPr id="5" name="正方形/長方形 4"/>
          <p:cNvSpPr/>
          <p:nvPr/>
        </p:nvSpPr>
        <p:spPr>
          <a:xfrm>
            <a:off x="312235" y="3252603"/>
            <a:ext cx="6337763" cy="1200329"/>
          </a:xfrm>
          <a:prstGeom prst="rect">
            <a:avLst/>
          </a:prstGeom>
          <a:ln>
            <a:noFill/>
          </a:ln>
        </p:spPr>
        <p:txBody>
          <a:bodyPr wrap="square">
            <a:spAutoFit/>
          </a:bodyPr>
          <a:lstStyle/>
          <a:p>
            <a:pPr marL="93663" indent="-93663"/>
            <a:r>
              <a:rPr lang="ja-JP" altLang="en-US" sz="1200" dirty="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Society </a:t>
            </a:r>
            <a:r>
              <a:rPr lang="en-US" altLang="ja-JP" sz="1200" dirty="0">
                <a:latin typeface="Meiryo UI" panose="020B0604030504040204" pitchFamily="50" charset="-128"/>
                <a:ea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rPr>
              <a:t>で実現する社会は、</a:t>
            </a:r>
            <a:r>
              <a:rPr lang="en-US" altLang="ja-JP" sz="1200" dirty="0" err="1">
                <a:latin typeface="Meiryo UI" panose="020B0604030504040204" pitchFamily="50" charset="-128"/>
                <a:ea typeface="Meiryo UI" panose="020B0604030504040204" pitchFamily="50" charset="-128"/>
              </a:rPr>
              <a:t>IoT</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Internet of Things</a:t>
            </a:r>
            <a:r>
              <a:rPr lang="ja-JP" altLang="en-US" sz="1200" dirty="0">
                <a:latin typeface="Meiryo UI" panose="020B0604030504040204" pitchFamily="50" charset="-128"/>
                <a:ea typeface="Meiryo UI" panose="020B0604030504040204" pitchFamily="50" charset="-128"/>
              </a:rPr>
              <a:t>）で全ての人とモノがつながり、様々な知識や情報が共有され、今までにない</a:t>
            </a:r>
            <a:r>
              <a:rPr lang="ja-JP" altLang="en-US" sz="1200" b="1" dirty="0">
                <a:latin typeface="Meiryo UI" panose="020B0604030504040204" pitchFamily="50" charset="-128"/>
                <a:ea typeface="Meiryo UI" panose="020B0604030504040204" pitchFamily="50" charset="-128"/>
              </a:rPr>
              <a:t>新たな価値を生み出すことで、これらの課題や困難を</a:t>
            </a:r>
            <a:r>
              <a:rPr lang="ja-JP" altLang="en-US" sz="1200" b="1" dirty="0" smtClean="0">
                <a:latin typeface="Meiryo UI" panose="020B0604030504040204" pitchFamily="50" charset="-128"/>
                <a:ea typeface="Meiryo UI" panose="020B0604030504040204" pitchFamily="50" charset="-128"/>
              </a:rPr>
              <a:t>克服。</a:t>
            </a:r>
            <a:endParaRPr lang="en-US" altLang="ja-JP" sz="1200" b="1" dirty="0" smtClean="0">
              <a:latin typeface="Meiryo UI" panose="020B0604030504040204" pitchFamily="50" charset="-128"/>
              <a:ea typeface="Meiryo UI" panose="020B0604030504040204" pitchFamily="50" charset="-128"/>
            </a:endParaRPr>
          </a:p>
          <a:p>
            <a:pPr marL="93663" indent="-93663"/>
            <a:r>
              <a:rPr lang="ja-JP" altLang="en-US" sz="1200" dirty="0" smtClean="0">
                <a:latin typeface="Meiryo UI" panose="020B0604030504040204" pitchFamily="50" charset="-128"/>
                <a:ea typeface="Meiryo UI" panose="020B0604030504040204" pitchFamily="50" charset="-128"/>
              </a:rPr>
              <a:t>○また</a:t>
            </a:r>
            <a:r>
              <a:rPr lang="ja-JP" altLang="en-US" sz="1200" dirty="0">
                <a:latin typeface="Meiryo UI" panose="020B0604030504040204" pitchFamily="50" charset="-128"/>
                <a:ea typeface="Meiryo UI" panose="020B0604030504040204" pitchFamily="50" charset="-128"/>
              </a:rPr>
              <a:t>、人工知能（</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）により、必要な情報が必要な時に提供されるようになり、ロボットや自動走行車などの技術で、</a:t>
            </a:r>
            <a:r>
              <a:rPr lang="ja-JP" altLang="en-US" sz="1200" b="1" dirty="0">
                <a:latin typeface="Meiryo UI" panose="020B0604030504040204" pitchFamily="50" charset="-128"/>
                <a:ea typeface="Meiryo UI" panose="020B0604030504040204" pitchFamily="50" charset="-128"/>
              </a:rPr>
              <a:t>少子高齢化、地方の過疎化、貧富の格差などの課題が</a:t>
            </a:r>
            <a:r>
              <a:rPr lang="ja-JP" altLang="en-US" sz="1200" b="1" dirty="0" smtClean="0">
                <a:latin typeface="Meiryo UI" panose="020B0604030504040204" pitchFamily="50" charset="-128"/>
                <a:ea typeface="Meiryo UI" panose="020B0604030504040204" pitchFamily="50" charset="-128"/>
              </a:rPr>
              <a:t>克服</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93663" indent="-93663"/>
            <a:r>
              <a:rPr lang="ja-JP" altLang="en-US" sz="1200" dirty="0" smtClean="0">
                <a:latin typeface="Meiryo UI" panose="020B0604030504040204" pitchFamily="50" charset="-128"/>
                <a:ea typeface="Meiryo UI" panose="020B0604030504040204" pitchFamily="50" charset="-128"/>
              </a:rPr>
              <a:t>○社会</a:t>
            </a:r>
            <a:r>
              <a:rPr lang="ja-JP" altLang="en-US" sz="1200" dirty="0">
                <a:latin typeface="Meiryo UI" panose="020B0604030504040204" pitchFamily="50" charset="-128"/>
                <a:ea typeface="Meiryo UI" panose="020B0604030504040204" pitchFamily="50" charset="-128"/>
              </a:rPr>
              <a:t>の変革（イノベーション）を通じて、これまでの閉塞感を打破し、希望の持てる社会、世代を超えて互いに尊重し合あえる社会、</a:t>
            </a:r>
            <a:r>
              <a:rPr lang="ja-JP" altLang="en-US" sz="1200" b="1" dirty="0">
                <a:latin typeface="Meiryo UI" panose="020B0604030504040204" pitchFamily="50" charset="-128"/>
                <a:ea typeface="Meiryo UI" panose="020B0604030504040204" pitchFamily="50" charset="-128"/>
              </a:rPr>
              <a:t>一人一人が快適で活躍できる</a:t>
            </a:r>
            <a:r>
              <a:rPr lang="ja-JP" altLang="en-US" sz="1200" b="1" dirty="0" smtClean="0">
                <a:latin typeface="Meiryo UI" panose="020B0604030504040204" pitchFamily="50" charset="-128"/>
                <a:ea typeface="Meiryo UI" panose="020B0604030504040204" pitchFamily="50" charset="-128"/>
              </a:rPr>
              <a:t>社会。</a:t>
            </a:r>
            <a:endParaRPr lang="en-US" altLang="ja-JP" sz="1200" b="1" dirty="0" smtClean="0">
              <a:latin typeface="Meiryo UI" panose="020B0604030504040204" pitchFamily="50" charset="-128"/>
              <a:ea typeface="Meiryo UI" panose="020B0604030504040204" pitchFamily="50" charset="-128"/>
            </a:endParaRPr>
          </a:p>
        </p:txBody>
      </p:sp>
      <p:sp>
        <p:nvSpPr>
          <p:cNvPr id="10" name="正方形/長方形 9"/>
          <p:cNvSpPr/>
          <p:nvPr/>
        </p:nvSpPr>
        <p:spPr>
          <a:xfrm>
            <a:off x="7076810" y="6604324"/>
            <a:ext cx="2592288" cy="271869"/>
          </a:xfrm>
          <a:prstGeom prst="rect">
            <a:avLst/>
          </a:prstGeom>
          <a:solidFill>
            <a:schemeClr val="bg1"/>
          </a:solidFill>
        </p:spPr>
        <p:txBody>
          <a:bodyPr wrap="square">
            <a:spAutoFit/>
          </a:bodyPr>
          <a:lstStyle/>
          <a:p>
            <a:pPr marL="177800" lvl="0" indent="-177800">
              <a:lnSpc>
                <a:spcPts val="1400"/>
              </a:lnSpc>
              <a:defRPr/>
            </a:pP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出典：内閣府</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HP</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89930" y="543449"/>
            <a:ext cx="9624850"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➢大阪・関西万博は、会場全体を</a:t>
            </a:r>
            <a:r>
              <a:rPr kumimoji="1" lang="en-US" altLang="ja-JP" sz="1400" dirty="0" smtClean="0">
                <a:latin typeface="UD デジタル 教科書体 NK-R" panose="02020400000000000000" pitchFamily="18" charset="-128"/>
                <a:ea typeface="UD デジタル 教科書体 NK-R" panose="02020400000000000000" pitchFamily="18" charset="-128"/>
              </a:rPr>
              <a:t>Society5.0</a:t>
            </a:r>
            <a:r>
              <a:rPr kumimoji="1" lang="ja-JP" altLang="en-US" sz="1400" dirty="0" smtClean="0">
                <a:latin typeface="UD デジタル 教科書体 NK-R" panose="02020400000000000000" pitchFamily="18" charset="-128"/>
                <a:ea typeface="UD デジタル 教科書体 NK-R" panose="02020400000000000000" pitchFamily="18" charset="-128"/>
              </a:rPr>
              <a:t>を体現した超スマート会場とするとともに、未来社会の実験場と位置づけ、新たな技術やサービス、システムの実証、社会実装に向けたチャレンジが行われる。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 </a:t>
            </a:r>
            <a:r>
              <a:rPr kumimoji="1" lang="en-US" altLang="ja-JP" sz="1400" dirty="0" smtClean="0">
                <a:latin typeface="UD デジタル 教科書体 NK-R" panose="02020400000000000000" pitchFamily="18" charset="-128"/>
                <a:ea typeface="UD デジタル 教科書体 NK-R" panose="02020400000000000000" pitchFamily="18" charset="-128"/>
              </a:rPr>
              <a:t>Society5.0</a:t>
            </a:r>
            <a:r>
              <a:rPr kumimoji="1" lang="ja-JP" altLang="en-US" sz="1400" dirty="0" smtClean="0">
                <a:latin typeface="UD デジタル 教科書体 NK-R" panose="02020400000000000000" pitchFamily="18" charset="-128"/>
                <a:ea typeface="UD デジタル 教科書体 NK-R" panose="02020400000000000000" pitchFamily="18" charset="-128"/>
              </a:rPr>
              <a:t>は、誰もが活躍でき、人口減少・高齢化、エネルギー、環境制約など様々な社会課題を解決できる、日本ならではの持続可能でインクルーシブな社会経済システムであり、</a:t>
            </a:r>
            <a:r>
              <a:rPr kumimoji="1" lang="en-US" altLang="ja-JP" sz="1400" dirty="0" smtClean="0">
                <a:latin typeface="UD デジタル 教科書体 NK-R" panose="02020400000000000000" pitchFamily="18" charset="-128"/>
                <a:ea typeface="UD デジタル 教科書体 NK-R" panose="02020400000000000000" pitchFamily="18" charset="-128"/>
              </a:rPr>
              <a:t>SDG</a:t>
            </a:r>
            <a:r>
              <a:rPr kumimoji="1" lang="ja-JP" altLang="en-US" sz="1400" dirty="0" err="1" smtClean="0">
                <a:latin typeface="UD デジタル 教科書体 NK-R" panose="02020400000000000000" pitchFamily="18" charset="-128"/>
                <a:ea typeface="UD デジタル 教科書体 NK-R" panose="02020400000000000000" pitchFamily="18" charset="-128"/>
              </a:rPr>
              <a:t>ｓ</a:t>
            </a:r>
            <a:r>
              <a:rPr kumimoji="1" lang="en-US" altLang="ja-JP" sz="1400" dirty="0" smtClean="0">
                <a:latin typeface="UD デジタル 教科書体 NK-R" panose="02020400000000000000" pitchFamily="18" charset="-128"/>
                <a:ea typeface="UD デジタル 教科書体 NK-R" panose="02020400000000000000" pitchFamily="18" charset="-128"/>
              </a:rPr>
              <a:t>+beyond</a:t>
            </a:r>
            <a:r>
              <a:rPr kumimoji="1" lang="ja-JP" altLang="en-US" sz="1400" dirty="0" smtClean="0">
                <a:latin typeface="UD デジタル 教科書体 NK-R" panose="02020400000000000000" pitchFamily="18" charset="-128"/>
                <a:ea typeface="UD デジタル 教科書体 NK-R" panose="02020400000000000000" pitchFamily="18" charset="-128"/>
              </a:rPr>
              <a:t>に向けて鍵となるもの。</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5" name="正方形/長方形 14"/>
          <p:cNvSpPr/>
          <p:nvPr/>
        </p:nvSpPr>
        <p:spPr>
          <a:xfrm>
            <a:off x="3616191" y="5202115"/>
            <a:ext cx="6184417" cy="1200329"/>
          </a:xfrm>
          <a:prstGeom prst="rect">
            <a:avLst/>
          </a:prstGeom>
          <a:ln>
            <a:noFill/>
          </a:ln>
        </p:spPr>
        <p:txBody>
          <a:bodyPr wrap="square">
            <a:spAutoFit/>
          </a:bodyPr>
          <a:lstStyle/>
          <a:p>
            <a:pPr marL="93663" indent="-93663"/>
            <a:r>
              <a:rPr lang="ja-JP" altLang="en-US" sz="1200" dirty="0" smtClean="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Society 5.0</a:t>
            </a:r>
            <a:r>
              <a:rPr lang="ja-JP" altLang="en-US" sz="1200" dirty="0">
                <a:latin typeface="Meiryo UI" panose="020B0604030504040204" pitchFamily="50" charset="-128"/>
                <a:ea typeface="Meiryo UI" panose="020B0604030504040204" pitchFamily="50" charset="-128"/>
              </a:rPr>
              <a:t>では、</a:t>
            </a:r>
            <a:r>
              <a:rPr lang="ja-JP" altLang="en-US" sz="1200" b="1" dirty="0">
                <a:latin typeface="Meiryo UI" panose="020B0604030504040204" pitchFamily="50" charset="-128"/>
                <a:ea typeface="Meiryo UI" panose="020B0604030504040204" pitchFamily="50" charset="-128"/>
              </a:rPr>
              <a:t>フィジカル空間のセンサーからの膨大な情報がサイバー空間に</a:t>
            </a:r>
            <a:r>
              <a:rPr lang="ja-JP" altLang="en-US" sz="1200" b="1" dirty="0" smtClean="0">
                <a:latin typeface="Meiryo UI" panose="020B0604030504040204" pitchFamily="50" charset="-128"/>
                <a:ea typeface="Meiryo UI" panose="020B0604030504040204" pitchFamily="50" charset="-128"/>
              </a:rPr>
              <a:t>集積</a:t>
            </a:r>
            <a:r>
              <a:rPr lang="ja-JP" altLang="en-US" sz="1200"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サイバー</a:t>
            </a:r>
            <a:r>
              <a:rPr lang="ja-JP" altLang="en-US" sz="1200" b="1" dirty="0">
                <a:latin typeface="Meiryo UI" panose="020B0604030504040204" pitchFamily="50" charset="-128"/>
                <a:ea typeface="Meiryo UI" panose="020B0604030504040204" pitchFamily="50" charset="-128"/>
              </a:rPr>
              <a:t>空間では、このビッグデータを人工知能（</a:t>
            </a:r>
            <a:r>
              <a:rPr lang="en-US" altLang="ja-JP" sz="1200" b="1" dirty="0">
                <a:latin typeface="Meiryo UI" panose="020B0604030504040204" pitchFamily="50" charset="-128"/>
                <a:ea typeface="Meiryo UI" panose="020B0604030504040204" pitchFamily="50" charset="-128"/>
              </a:rPr>
              <a:t>AI</a:t>
            </a:r>
            <a:r>
              <a:rPr lang="ja-JP" altLang="en-US" sz="1200" b="1" dirty="0">
                <a:latin typeface="Meiryo UI" panose="020B0604030504040204" pitchFamily="50" charset="-128"/>
                <a:ea typeface="Meiryo UI" panose="020B0604030504040204" pitchFamily="50" charset="-128"/>
              </a:rPr>
              <a:t>）が解析し、その解析結果がフィジカル空間の人間に様々な形で</a:t>
            </a:r>
            <a:r>
              <a:rPr lang="ja-JP" altLang="en-US" sz="1200" b="1" dirty="0" smtClean="0">
                <a:latin typeface="Meiryo UI" panose="020B0604030504040204" pitchFamily="50" charset="-128"/>
                <a:ea typeface="Meiryo UI" panose="020B0604030504040204" pitchFamily="50" charset="-128"/>
              </a:rPr>
              <a:t>フィードバック</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93663" indent="-93663"/>
            <a:r>
              <a:rPr lang="ja-JP" altLang="en-US" sz="1200" dirty="0" smtClean="0">
                <a:latin typeface="Meiryo UI" panose="020B0604030504040204" pitchFamily="50" charset="-128"/>
                <a:ea typeface="Meiryo UI" panose="020B0604030504040204" pitchFamily="50" charset="-128"/>
              </a:rPr>
              <a:t>○今</a:t>
            </a:r>
            <a:r>
              <a:rPr lang="ja-JP" altLang="en-US" sz="1200" dirty="0">
                <a:latin typeface="Meiryo UI" panose="020B0604030504040204" pitchFamily="50" charset="-128"/>
                <a:ea typeface="Meiryo UI" panose="020B0604030504040204" pitchFamily="50" charset="-128"/>
              </a:rPr>
              <a:t>までの情報社会では、人間が情報を解析することで価値が生まれ</a:t>
            </a:r>
            <a:r>
              <a:rPr lang="ja-JP" altLang="en-US" sz="1200" dirty="0" smtClean="0">
                <a:latin typeface="Meiryo UI" panose="020B0604030504040204" pitchFamily="50" charset="-128"/>
                <a:ea typeface="Meiryo UI" panose="020B0604030504040204" pitchFamily="50" charset="-128"/>
              </a:rPr>
              <a:t>てきた</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Society 5.0</a:t>
            </a:r>
            <a:r>
              <a:rPr lang="ja-JP" altLang="en-US" sz="1200" dirty="0">
                <a:latin typeface="Meiryo UI" panose="020B0604030504040204" pitchFamily="50" charset="-128"/>
                <a:ea typeface="Meiryo UI" panose="020B0604030504040204" pitchFamily="50" charset="-128"/>
              </a:rPr>
              <a:t>では、膨大なビッグデータを人間の能力を超えた</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が解析し、その結果がロボットなどを通して人間にフィードバックされることで、これまでには出来なかった</a:t>
            </a:r>
            <a:r>
              <a:rPr lang="ja-JP" altLang="en-US" sz="1200" b="1" dirty="0">
                <a:latin typeface="Meiryo UI" panose="020B0604030504040204" pitchFamily="50" charset="-128"/>
                <a:ea typeface="Meiryo UI" panose="020B0604030504040204" pitchFamily="50" charset="-128"/>
              </a:rPr>
              <a:t>新たな価値が産業や社会にもたらされる</a:t>
            </a:r>
            <a:r>
              <a:rPr lang="ja-JP" altLang="en-US" sz="1200" dirty="0">
                <a:latin typeface="Meiryo UI" panose="020B0604030504040204" pitchFamily="50" charset="-128"/>
                <a:ea typeface="Meiryo UI" panose="020B0604030504040204" pitchFamily="50" charset="-128"/>
              </a:rPr>
              <a:t>ことに</a:t>
            </a:r>
            <a:r>
              <a:rPr lang="ja-JP" altLang="en-US" sz="1200" dirty="0" smtClean="0">
                <a:latin typeface="Meiryo UI" panose="020B0604030504040204" pitchFamily="50" charset="-128"/>
                <a:ea typeface="Meiryo UI" panose="020B0604030504040204" pitchFamily="50" charset="-128"/>
              </a:rPr>
              <a:t>なる。</a:t>
            </a:r>
            <a:endParaRPr lang="ja-JP" altLang="en-US" sz="1200"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3616191" y="4894338"/>
            <a:ext cx="1969706"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Society 5.0</a:t>
            </a:r>
            <a:r>
              <a:rPr lang="ja-JP" altLang="en-US" sz="1400" b="1" dirty="0" smtClean="0">
                <a:latin typeface="Meiryo UI" panose="020B0604030504040204" pitchFamily="50" charset="-128"/>
                <a:ea typeface="Meiryo UI" panose="020B0604030504040204" pitchFamily="50" charset="-128"/>
              </a:rPr>
              <a:t>のしくみ</a:t>
            </a:r>
            <a:endParaRPr lang="ja-JP" altLang="en-US" sz="14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219</a:t>
            </a:r>
          </a:p>
        </p:txBody>
      </p:sp>
      <p:pic>
        <p:nvPicPr>
          <p:cNvPr id="6" name="図 5"/>
          <p:cNvPicPr>
            <a:picLocks noChangeAspect="1"/>
          </p:cNvPicPr>
          <p:nvPr/>
        </p:nvPicPr>
        <p:blipFill>
          <a:blip r:embed="rId2"/>
          <a:stretch>
            <a:fillRect/>
          </a:stretch>
        </p:blipFill>
        <p:spPr>
          <a:xfrm>
            <a:off x="6630688" y="2794060"/>
            <a:ext cx="3169920" cy="2186940"/>
          </a:xfrm>
          <a:prstGeom prst="rect">
            <a:avLst/>
          </a:prstGeom>
        </p:spPr>
      </p:pic>
      <p:pic>
        <p:nvPicPr>
          <p:cNvPr id="8" name="図 7"/>
          <p:cNvPicPr>
            <a:picLocks noChangeAspect="1"/>
          </p:cNvPicPr>
          <p:nvPr/>
        </p:nvPicPr>
        <p:blipFill>
          <a:blip r:embed="rId3"/>
          <a:stretch>
            <a:fillRect/>
          </a:stretch>
        </p:blipFill>
        <p:spPr>
          <a:xfrm>
            <a:off x="248691" y="4736909"/>
            <a:ext cx="3291840" cy="1981200"/>
          </a:xfrm>
          <a:prstGeom prst="rect">
            <a:avLst/>
          </a:prstGeom>
        </p:spPr>
      </p:pic>
    </p:spTree>
    <p:extLst>
      <p:ext uri="{BB962C8B-B14F-4D97-AF65-F5344CB8AC3E}">
        <p14:creationId xmlns:p14="http://schemas.microsoft.com/office/powerpoint/2010/main" val="417524498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６</a:t>
            </a:r>
            <a:r>
              <a:rPr lang="ja-JP" altLang="en-US" sz="1800" dirty="0" smtClean="0">
                <a:solidFill>
                  <a:schemeClr val="bg1"/>
                </a:solidFill>
                <a:latin typeface="Meiryo UI" panose="020B0604030504040204" pitchFamily="50" charset="-128"/>
                <a:ea typeface="Meiryo UI" panose="020B0604030504040204" pitchFamily="50" charset="-128"/>
              </a:rPr>
              <a:t>　今後の将来予測（６）科学技術の進展（</a:t>
            </a:r>
            <a:r>
              <a:rPr lang="en-US" altLang="ja-JP" sz="1800" dirty="0" smtClean="0">
                <a:solidFill>
                  <a:schemeClr val="bg1"/>
                </a:solidFill>
                <a:latin typeface="Meiryo UI" panose="020B0604030504040204" pitchFamily="50" charset="-128"/>
                <a:ea typeface="Meiryo UI" panose="020B0604030504040204" pitchFamily="50" charset="-128"/>
              </a:rPr>
              <a:t>AI</a:t>
            </a:r>
            <a:r>
              <a:rPr lang="ja-JP" altLang="en-US" sz="1800" dirty="0" smtClean="0">
                <a:solidFill>
                  <a:schemeClr val="bg1"/>
                </a:solidFill>
                <a:latin typeface="Meiryo UI" panose="020B0604030504040204" pitchFamily="50" charset="-128"/>
                <a:ea typeface="Meiryo UI" panose="020B0604030504040204" pitchFamily="50" charset="-128"/>
              </a:rPr>
              <a:t>の進展による負の側面等）　</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231386" y="1637983"/>
            <a:ext cx="9229065" cy="4585614"/>
          </a:xfrm>
          <a:prstGeom prst="rect">
            <a:avLst/>
          </a:prstGeom>
        </p:spPr>
        <p:txBody>
          <a:bodyPr wrap="square">
            <a:spAutoFit/>
          </a:bodyPr>
          <a:lstStyle/>
          <a:p>
            <a:pPr>
              <a:lnSpc>
                <a:spcPts val="1600"/>
              </a:lnSpc>
            </a:pPr>
            <a:r>
              <a:rPr lang="en-US" altLang="ja-JP" sz="1200" b="1" dirty="0" smtClean="0">
                <a:latin typeface="Meiryo UI" panose="020B0604030504040204" pitchFamily="50" charset="-128"/>
                <a:ea typeface="Meiryo UI" panose="020B0604030504040204" pitchFamily="50" charset="-128"/>
              </a:rPr>
              <a:t>【Society </a:t>
            </a:r>
            <a:r>
              <a:rPr lang="en-US" altLang="ja-JP" sz="1200" b="1" dirty="0">
                <a:latin typeface="Meiryo UI" panose="020B0604030504040204" pitchFamily="50" charset="-128"/>
                <a:ea typeface="Meiryo UI" panose="020B0604030504040204" pitchFamily="50" charset="-128"/>
              </a:rPr>
              <a:t>5.0 </a:t>
            </a:r>
            <a:r>
              <a:rPr lang="ja-JP" altLang="en-US" sz="1200" b="1" dirty="0">
                <a:latin typeface="Meiryo UI" panose="020B0604030504040204" pitchFamily="50" charset="-128"/>
                <a:ea typeface="Meiryo UI" panose="020B0604030504040204" pitchFamily="50" charset="-128"/>
              </a:rPr>
              <a:t>実現に必要な社会変革「</a:t>
            </a:r>
            <a:r>
              <a:rPr lang="en-US" altLang="ja-JP" sz="1200" b="1" dirty="0">
                <a:latin typeface="Meiryo UI" panose="020B0604030504040204" pitchFamily="50" charset="-128"/>
                <a:ea typeface="Meiryo UI" panose="020B0604030504040204" pitchFamily="50" charset="-128"/>
              </a:rPr>
              <a:t>AI-Ready </a:t>
            </a:r>
            <a:r>
              <a:rPr lang="ja-JP" altLang="en-US" sz="1200" b="1" dirty="0">
                <a:latin typeface="Meiryo UI" panose="020B0604030504040204" pitchFamily="50" charset="-128"/>
                <a:ea typeface="Meiryo UI" panose="020B0604030504040204" pitchFamily="50" charset="-128"/>
              </a:rPr>
              <a:t>な社会</a:t>
            </a:r>
            <a:r>
              <a:rPr lang="ja-JP" altLang="en-US" sz="1200" b="1"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a:p>
            <a:pPr marL="174625" indent="-174625">
              <a:lnSpc>
                <a:spcPts val="1600"/>
              </a:lnSpc>
            </a:pP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Society </a:t>
            </a:r>
            <a:r>
              <a:rPr lang="en-US" altLang="ja-JP" sz="1200" dirty="0">
                <a:latin typeface="Meiryo UI" panose="020B0604030504040204" pitchFamily="50" charset="-128"/>
                <a:ea typeface="Meiryo UI" panose="020B0604030504040204" pitchFamily="50" charset="-128"/>
              </a:rPr>
              <a:t>5.0 </a:t>
            </a:r>
            <a:r>
              <a:rPr lang="ja-JP" altLang="en-US" sz="1200" dirty="0">
                <a:latin typeface="Meiryo UI" panose="020B0604030504040204" pitchFamily="50" charset="-128"/>
                <a:ea typeface="Meiryo UI" panose="020B0604030504040204" pitchFamily="50" charset="-128"/>
              </a:rPr>
              <a:t>の実現への貢献が期待される技術には、</a:t>
            </a:r>
            <a:r>
              <a:rPr lang="en-US" altLang="ja-JP" sz="1200" dirty="0" err="1">
                <a:latin typeface="Meiryo UI" panose="020B0604030504040204" pitchFamily="50" charset="-128"/>
                <a:ea typeface="Meiryo UI" panose="020B0604030504040204" pitchFamily="50" charset="-128"/>
              </a:rPr>
              <a:t>IoT</a:t>
            </a:r>
            <a:r>
              <a:rPr lang="ja-JP" altLang="en-US" sz="1200" dirty="0" err="1">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ロボティックス、超高速広</a:t>
            </a:r>
            <a:r>
              <a:rPr lang="ja-JP" altLang="en-US" sz="1200" dirty="0" smtClean="0">
                <a:latin typeface="Meiryo UI" panose="020B0604030504040204" pitchFamily="50" charset="-128"/>
                <a:ea typeface="Meiryo UI" panose="020B0604030504040204" pitchFamily="50" charset="-128"/>
              </a:rPr>
              <a:t>帯域</a:t>
            </a:r>
            <a:r>
              <a:rPr lang="ja-JP" altLang="en-US" sz="1200" dirty="0">
                <a:latin typeface="Meiryo UI" panose="020B0604030504040204" pitchFamily="50" charset="-128"/>
                <a:ea typeface="Meiryo UI" panose="020B0604030504040204" pitchFamily="50" charset="-128"/>
              </a:rPr>
              <a:t>通信網等と並んで</a:t>
            </a:r>
            <a:r>
              <a:rPr lang="en-US" altLang="ja-JP" sz="1200" dirty="0">
                <a:latin typeface="Meiryo UI" panose="020B0604030504040204" pitchFamily="50" charset="-128"/>
                <a:ea typeface="Meiryo UI" panose="020B0604030504040204" pitchFamily="50" charset="-128"/>
              </a:rPr>
              <a:t>AI </a:t>
            </a:r>
            <a:r>
              <a:rPr lang="ja-JP" altLang="en-US" sz="1200" dirty="0">
                <a:latin typeface="Meiryo UI" panose="020B0604030504040204" pitchFamily="50" charset="-128"/>
                <a:ea typeface="Meiryo UI" panose="020B0604030504040204" pitchFamily="50" charset="-128"/>
              </a:rPr>
              <a:t>がある。</a:t>
            </a:r>
            <a:r>
              <a:rPr lang="en-US" altLang="ja-JP" sz="1200" dirty="0">
                <a:latin typeface="Meiryo UI" panose="020B0604030504040204" pitchFamily="50" charset="-128"/>
                <a:ea typeface="Meiryo UI" panose="020B0604030504040204" pitchFamily="50" charset="-128"/>
              </a:rPr>
              <a:t>AI </a:t>
            </a:r>
            <a:r>
              <a:rPr lang="ja-JP" altLang="en-US" sz="1200" dirty="0">
                <a:latin typeface="Meiryo UI" panose="020B0604030504040204" pitchFamily="50" charset="-128"/>
                <a:ea typeface="Meiryo UI" panose="020B0604030504040204" pitchFamily="50" charset="-128"/>
              </a:rPr>
              <a:t>を用いて複雑</a:t>
            </a:r>
            <a:r>
              <a:rPr lang="ja-JP" altLang="en-US" sz="1200" dirty="0" smtClean="0">
                <a:latin typeface="Meiryo UI" panose="020B0604030504040204" pitchFamily="50" charset="-128"/>
                <a:ea typeface="Meiryo UI" panose="020B0604030504040204" pitchFamily="50" charset="-128"/>
              </a:rPr>
              <a:t>な処理</a:t>
            </a:r>
            <a:r>
              <a:rPr lang="ja-JP" altLang="en-US" sz="1200" dirty="0">
                <a:latin typeface="Meiryo UI" panose="020B0604030504040204" pitchFamily="50" charset="-128"/>
                <a:ea typeface="Meiryo UI" panose="020B0604030504040204" pitchFamily="50" charset="-128"/>
              </a:rPr>
              <a:t>を機械にある程度任せられる</a:t>
            </a:r>
            <a:r>
              <a:rPr lang="ja-JP" altLang="en-US" sz="1200" dirty="0" smtClean="0">
                <a:latin typeface="Meiryo UI" panose="020B0604030504040204" pitchFamily="50" charset="-128"/>
                <a:ea typeface="Meiryo UI" panose="020B0604030504040204" pitchFamily="50" charset="-128"/>
              </a:rPr>
              <a:t>ことが</a:t>
            </a:r>
            <a:r>
              <a:rPr lang="ja-JP" altLang="en-US" sz="1200" dirty="0">
                <a:latin typeface="Meiryo UI" panose="020B0604030504040204" pitchFamily="50" charset="-128"/>
                <a:ea typeface="Meiryo UI" panose="020B0604030504040204" pitchFamily="50" charset="-128"/>
              </a:rPr>
              <a:t>可能になっても、</a:t>
            </a:r>
            <a:r>
              <a:rPr lang="ja-JP" altLang="en-US" sz="1200" b="1" dirty="0">
                <a:latin typeface="Meiryo UI" panose="020B0604030504040204" pitchFamily="50" charset="-128"/>
                <a:ea typeface="Meiryo UI" panose="020B0604030504040204" pitchFamily="50" charset="-128"/>
              </a:rPr>
              <a:t>「何のために</a:t>
            </a:r>
            <a:r>
              <a:rPr lang="en-US" altLang="ja-JP" sz="1200" b="1" dirty="0">
                <a:latin typeface="Meiryo UI" panose="020B0604030504040204" pitchFamily="50" charset="-128"/>
                <a:ea typeface="Meiryo UI" panose="020B0604030504040204" pitchFamily="50" charset="-128"/>
              </a:rPr>
              <a:t>AI </a:t>
            </a:r>
            <a:r>
              <a:rPr lang="ja-JP" altLang="en-US" sz="1200" b="1" dirty="0">
                <a:latin typeface="Meiryo UI" panose="020B0604030504040204" pitchFamily="50" charset="-128"/>
                <a:ea typeface="Meiryo UI" panose="020B0604030504040204" pitchFamily="50" charset="-128"/>
              </a:rPr>
              <a:t>を用いるのか」という目的設定は、人間が行う必要</a:t>
            </a:r>
            <a:r>
              <a:rPr lang="ja-JP" altLang="en-US" sz="1200" dirty="0" smtClean="0">
                <a:latin typeface="Meiryo UI" panose="020B0604030504040204" pitchFamily="50" charset="-128"/>
                <a:ea typeface="Meiryo UI" panose="020B0604030504040204" pitchFamily="50" charset="-128"/>
              </a:rPr>
              <a:t>がある。</a:t>
            </a:r>
            <a:endParaRPr lang="en-US" altLang="ja-JP" sz="1200" dirty="0" smtClean="0">
              <a:latin typeface="Meiryo UI" panose="020B0604030504040204" pitchFamily="50" charset="-128"/>
              <a:ea typeface="Meiryo UI" panose="020B0604030504040204" pitchFamily="50" charset="-128"/>
            </a:endParaRPr>
          </a:p>
          <a:p>
            <a:pPr marL="174625" indent="-174625">
              <a:lnSpc>
                <a:spcPts val="16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rPr>
              <a:t>AI </a:t>
            </a:r>
            <a:r>
              <a:rPr lang="ja-JP" altLang="en-US" sz="1200" b="1" dirty="0">
                <a:latin typeface="Meiryo UI" panose="020B0604030504040204" pitchFamily="50" charset="-128"/>
                <a:ea typeface="Meiryo UI" panose="020B0604030504040204" pitchFamily="50" charset="-128"/>
              </a:rPr>
              <a:t>は、社会を良くするために使うことも可能であれば、望ましくない目的達成の</a:t>
            </a:r>
            <a:r>
              <a:rPr lang="ja-JP" altLang="en-US" sz="1200" b="1" dirty="0" smtClean="0">
                <a:latin typeface="Meiryo UI" panose="020B0604030504040204" pitchFamily="50" charset="-128"/>
                <a:ea typeface="Meiryo UI" panose="020B0604030504040204" pitchFamily="50" charset="-128"/>
              </a:rPr>
              <a:t>ために</a:t>
            </a:r>
            <a:r>
              <a:rPr lang="ja-JP" altLang="en-US" sz="1200" b="1" dirty="0">
                <a:latin typeface="Meiryo UI" panose="020B0604030504040204" pitchFamily="50" charset="-128"/>
                <a:ea typeface="Meiryo UI" panose="020B0604030504040204" pitchFamily="50" charset="-128"/>
              </a:rPr>
              <a:t>使われたり、無自覚に不適切に使われたりすることもありうる。</a:t>
            </a:r>
            <a:r>
              <a:rPr lang="ja-JP" altLang="en-US" sz="1200" dirty="0">
                <a:latin typeface="Meiryo UI" panose="020B0604030504040204" pitchFamily="50" charset="-128"/>
                <a:ea typeface="Meiryo UI" panose="020B0604030504040204" pitchFamily="50" charset="-128"/>
              </a:rPr>
              <a:t>そのため、我々は、「</a:t>
            </a:r>
            <a:r>
              <a:rPr lang="ja-JP" altLang="en-US" sz="1200" dirty="0" smtClean="0">
                <a:latin typeface="Meiryo UI" panose="020B0604030504040204" pitchFamily="50" charset="-128"/>
                <a:ea typeface="Meiryo UI" panose="020B0604030504040204" pitchFamily="50" charset="-128"/>
              </a:rPr>
              <a:t>何の</a:t>
            </a:r>
            <a:r>
              <a:rPr lang="ja-JP" altLang="en-US" sz="1200" dirty="0">
                <a:latin typeface="Meiryo UI" panose="020B0604030504040204" pitchFamily="50" charset="-128"/>
                <a:ea typeface="Meiryo UI" panose="020B0604030504040204" pitchFamily="50" charset="-128"/>
              </a:rPr>
              <a:t>ために</a:t>
            </a:r>
            <a:r>
              <a:rPr lang="en-US" altLang="ja-JP" sz="1200" dirty="0">
                <a:latin typeface="Meiryo UI" panose="020B0604030504040204" pitchFamily="50" charset="-128"/>
                <a:ea typeface="Meiryo UI" panose="020B0604030504040204" pitchFamily="50" charset="-128"/>
              </a:rPr>
              <a:t>AI </a:t>
            </a:r>
            <a:r>
              <a:rPr lang="ja-JP" altLang="en-US" sz="1200" dirty="0">
                <a:latin typeface="Meiryo UI" panose="020B0604030504040204" pitchFamily="50" charset="-128"/>
                <a:ea typeface="Meiryo UI" panose="020B0604030504040204" pitchFamily="50" charset="-128"/>
              </a:rPr>
              <a:t>を用いるのか」に答えられるような「人」、「社会システム」、「産業構造」、「</a:t>
            </a:r>
            <a:r>
              <a:rPr lang="ja-JP" altLang="en-US" sz="1200" dirty="0" smtClean="0">
                <a:latin typeface="Meiryo UI" panose="020B0604030504040204" pitchFamily="50" charset="-128"/>
                <a:ea typeface="Meiryo UI" panose="020B0604030504040204" pitchFamily="50" charset="-128"/>
              </a:rPr>
              <a:t>イノベーションシステム</a:t>
            </a:r>
            <a:r>
              <a:rPr lang="ja-JP" altLang="en-US" sz="1200" dirty="0">
                <a:latin typeface="Meiryo UI" panose="020B0604030504040204" pitchFamily="50" charset="-128"/>
                <a:ea typeface="Meiryo UI" panose="020B0604030504040204" pitchFamily="50" charset="-128"/>
              </a:rPr>
              <a:t>」、「ガバナンス」の在り方について、技術の進展との相互作用に</a:t>
            </a:r>
            <a:r>
              <a:rPr lang="ja-JP" altLang="en-US" sz="1200" dirty="0" smtClean="0">
                <a:latin typeface="Meiryo UI" panose="020B0604030504040204" pitchFamily="50" charset="-128"/>
                <a:ea typeface="Meiryo UI" panose="020B0604030504040204" pitchFamily="50" charset="-128"/>
              </a:rPr>
              <a:t>留意しながら</a:t>
            </a:r>
            <a:r>
              <a:rPr lang="ja-JP" altLang="en-US" sz="1200" dirty="0">
                <a:latin typeface="Meiryo UI" panose="020B0604030504040204" pitchFamily="50" charset="-128"/>
                <a:ea typeface="Meiryo UI" panose="020B0604030504040204" pitchFamily="50" charset="-128"/>
              </a:rPr>
              <a:t>考える必要がある。これらの５つの観点は、</a:t>
            </a:r>
            <a:r>
              <a:rPr lang="en-US" altLang="ja-JP" sz="1200" dirty="0">
                <a:latin typeface="Meiryo UI" panose="020B0604030504040204" pitchFamily="50" charset="-128"/>
                <a:ea typeface="Meiryo UI" panose="020B0604030504040204" pitchFamily="50" charset="-128"/>
              </a:rPr>
              <a:t>Society5.0 </a:t>
            </a:r>
            <a:r>
              <a:rPr lang="ja-JP" altLang="en-US" sz="1200" dirty="0">
                <a:latin typeface="Meiryo UI" panose="020B0604030504040204" pitchFamily="50" charset="-128"/>
                <a:ea typeface="Meiryo UI" panose="020B0604030504040204" pitchFamily="50" charset="-128"/>
              </a:rPr>
              <a:t>実現する上で同等に</a:t>
            </a:r>
            <a:r>
              <a:rPr lang="ja-JP" altLang="en-US" sz="1200" dirty="0" smtClean="0">
                <a:latin typeface="Meiryo UI" panose="020B0604030504040204" pitchFamily="50" charset="-128"/>
                <a:ea typeface="Meiryo UI" panose="020B0604030504040204" pitchFamily="50" charset="-128"/>
              </a:rPr>
              <a:t>重要で</a:t>
            </a:r>
            <a:r>
              <a:rPr lang="ja-JP" altLang="en-US" sz="1200" dirty="0">
                <a:latin typeface="Meiryo UI" panose="020B0604030504040204" pitchFamily="50" charset="-128"/>
                <a:ea typeface="Meiryo UI" panose="020B0604030504040204" pitchFamily="50" charset="-128"/>
              </a:rPr>
              <a:t>ある。</a:t>
            </a:r>
          </a:p>
          <a:p>
            <a:pPr>
              <a:lnSpc>
                <a:spcPts val="1600"/>
              </a:lnSpc>
            </a:pPr>
            <a:endParaRPr lang="en-US" altLang="ja-JP" sz="1200" dirty="0" smtClean="0">
              <a:latin typeface="Meiryo UI" panose="020B0604030504040204" pitchFamily="50" charset="-128"/>
              <a:ea typeface="Meiryo UI" panose="020B0604030504040204" pitchFamily="50" charset="-128"/>
            </a:endParaRPr>
          </a:p>
          <a:p>
            <a:pPr>
              <a:lnSpc>
                <a:spcPts val="1600"/>
              </a:lnSpc>
            </a:pP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「社会システム」</a:t>
            </a:r>
          </a:p>
          <a:p>
            <a:pPr marL="363538" indent="-363538">
              <a:lnSpc>
                <a:spcPts val="1600"/>
              </a:lnSpc>
            </a:pPr>
            <a:r>
              <a:rPr lang="ja-JP" altLang="en-US" sz="1200"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AI </a:t>
            </a:r>
            <a:r>
              <a:rPr lang="ja-JP" altLang="en-US" sz="1200" b="1" dirty="0">
                <a:latin typeface="Meiryo UI" panose="020B0604030504040204" pitchFamily="50" charset="-128"/>
                <a:ea typeface="Meiryo UI" panose="020B0604030504040204" pitchFamily="50" charset="-128"/>
              </a:rPr>
              <a:t>を利用することで、個々のサービス・ソリューションの進化を促進し、効率化・</a:t>
            </a:r>
            <a:r>
              <a:rPr lang="ja-JP" altLang="en-US" sz="1200" b="1" dirty="0" smtClean="0">
                <a:latin typeface="Meiryo UI" panose="020B0604030504040204" pitchFamily="50" charset="-128"/>
                <a:ea typeface="Meiryo UI" panose="020B0604030504040204" pitchFamily="50" charset="-128"/>
              </a:rPr>
              <a:t>個別化</a:t>
            </a:r>
            <a:r>
              <a:rPr lang="ja-JP" altLang="en-US" sz="1200" b="1" dirty="0">
                <a:latin typeface="Meiryo UI" panose="020B0604030504040204" pitchFamily="50" charset="-128"/>
                <a:ea typeface="Meiryo UI" panose="020B0604030504040204" pitchFamily="50" charset="-128"/>
              </a:rPr>
              <a:t>による多様なメリットを生み出すことが期待</a:t>
            </a:r>
            <a:r>
              <a:rPr lang="ja-JP" altLang="en-US" sz="1200" dirty="0">
                <a:latin typeface="Meiryo UI" panose="020B0604030504040204" pitchFamily="50" charset="-128"/>
                <a:ea typeface="Meiryo UI" panose="020B0604030504040204" pitchFamily="50" charset="-128"/>
              </a:rPr>
              <a:t>される。この変化から生じるメリット</a:t>
            </a:r>
            <a:r>
              <a:rPr lang="ja-JP" altLang="en-US" sz="1200" dirty="0" smtClean="0">
                <a:latin typeface="Meiryo UI" panose="020B0604030504040204" pitchFamily="50" charset="-128"/>
                <a:ea typeface="Meiryo UI" panose="020B0604030504040204" pitchFamily="50" charset="-128"/>
              </a:rPr>
              <a:t>を社会</a:t>
            </a:r>
            <a:r>
              <a:rPr lang="ja-JP" altLang="en-US" sz="1200" dirty="0">
                <a:latin typeface="Meiryo UI" panose="020B0604030504040204" pitchFamily="50" charset="-128"/>
                <a:ea typeface="Meiryo UI" panose="020B0604030504040204" pitchFamily="50" charset="-128"/>
              </a:rPr>
              <a:t>の側において十分に受け止めるため、医療、金融、保険、交通、エネルギー等</a:t>
            </a:r>
            <a:r>
              <a:rPr lang="ja-JP" altLang="en-US" sz="1200" dirty="0" smtClean="0">
                <a:latin typeface="Meiryo UI" panose="020B0604030504040204" pitchFamily="50" charset="-128"/>
                <a:ea typeface="Meiryo UI" panose="020B0604030504040204" pitchFamily="50" charset="-128"/>
              </a:rPr>
              <a:t>の社会</a:t>
            </a:r>
            <a:r>
              <a:rPr lang="ja-JP" altLang="en-US" sz="1200" dirty="0">
                <a:latin typeface="Meiryo UI" panose="020B0604030504040204" pitchFamily="50" charset="-128"/>
                <a:ea typeface="Meiryo UI" panose="020B0604030504040204" pitchFamily="50" charset="-128"/>
              </a:rPr>
              <a:t>システム全体が、</a:t>
            </a:r>
            <a:r>
              <a:rPr lang="en-US" altLang="ja-JP" sz="1200" dirty="0">
                <a:latin typeface="Meiryo UI" panose="020B0604030504040204" pitchFamily="50" charset="-128"/>
                <a:ea typeface="Meiryo UI" panose="020B0604030504040204" pitchFamily="50" charset="-128"/>
              </a:rPr>
              <a:t>AI </a:t>
            </a:r>
            <a:r>
              <a:rPr lang="ja-JP" altLang="en-US" sz="1200" dirty="0">
                <a:latin typeface="Meiryo UI" panose="020B0604030504040204" pitchFamily="50" charset="-128"/>
                <a:ea typeface="Meiryo UI" panose="020B0604030504040204" pitchFamily="50" charset="-128"/>
              </a:rPr>
              <a:t>の進化に応じて柔軟に変化し、対応できるようなものに</a:t>
            </a:r>
            <a:r>
              <a:rPr lang="ja-JP" altLang="en-US" sz="1200" dirty="0" smtClean="0">
                <a:latin typeface="Meiryo UI" panose="020B0604030504040204" pitchFamily="50" charset="-128"/>
                <a:ea typeface="Meiryo UI" panose="020B0604030504040204" pitchFamily="50" charset="-128"/>
              </a:rPr>
              <a:t>なって</a:t>
            </a:r>
            <a:r>
              <a:rPr lang="ja-JP" altLang="en-US" sz="1200" dirty="0">
                <a:latin typeface="Meiryo UI" panose="020B0604030504040204" pitchFamily="50" charset="-128"/>
                <a:ea typeface="Meiryo UI" panose="020B0604030504040204" pitchFamily="50" charset="-128"/>
              </a:rPr>
              <a:t>いる必要がある。これには、社会的に受け入れられた既存の目的（利便性の</a:t>
            </a:r>
            <a:r>
              <a:rPr lang="ja-JP" altLang="en-US" sz="1200" dirty="0" smtClean="0">
                <a:latin typeface="Meiryo UI" panose="020B0604030504040204" pitchFamily="50" charset="-128"/>
                <a:ea typeface="Meiryo UI" panose="020B0604030504040204" pitchFamily="50" charset="-128"/>
              </a:rPr>
              <a:t>向上や</a:t>
            </a:r>
            <a:r>
              <a:rPr lang="ja-JP" altLang="en-US" sz="1200" dirty="0">
                <a:latin typeface="Meiryo UI" panose="020B0604030504040204" pitchFamily="50" charset="-128"/>
                <a:ea typeface="Meiryo UI" panose="020B0604030504040204" pitchFamily="50" charset="-128"/>
              </a:rPr>
              <a:t>単純労働からの解放など）に照らした単純な効率化だけではなく、目的自体の</a:t>
            </a:r>
            <a:r>
              <a:rPr lang="ja-JP" altLang="en-US" sz="1200" dirty="0" smtClean="0">
                <a:latin typeface="Meiryo UI" panose="020B0604030504040204" pitchFamily="50" charset="-128"/>
                <a:ea typeface="Meiryo UI" panose="020B0604030504040204" pitchFamily="50" charset="-128"/>
              </a:rPr>
              <a:t>多様化</a:t>
            </a:r>
            <a:r>
              <a:rPr lang="ja-JP" altLang="en-US" sz="1200" dirty="0">
                <a:latin typeface="Meiryo UI" panose="020B0604030504040204" pitchFamily="50" charset="-128"/>
                <a:ea typeface="Meiryo UI" panose="020B0604030504040204" pitchFamily="50" charset="-128"/>
              </a:rPr>
              <a:t>・流動化によって生まれる新たな価値の実現や、</a:t>
            </a:r>
            <a:r>
              <a:rPr lang="en-US" altLang="ja-JP" sz="1200" b="1" dirty="0">
                <a:latin typeface="Meiryo UI" panose="020B0604030504040204" pitchFamily="50" charset="-128"/>
                <a:ea typeface="Meiryo UI" panose="020B0604030504040204" pitchFamily="50" charset="-128"/>
              </a:rPr>
              <a:t>AI </a:t>
            </a:r>
            <a:r>
              <a:rPr lang="ja-JP" altLang="en-US" sz="1200" b="1" dirty="0">
                <a:latin typeface="Meiryo UI" panose="020B0604030504040204" pitchFamily="50" charset="-128"/>
                <a:ea typeface="Meiryo UI" panose="020B0604030504040204" pitchFamily="50" charset="-128"/>
              </a:rPr>
              <a:t>の進化によってもたらされる</a:t>
            </a:r>
            <a:r>
              <a:rPr lang="ja-JP" altLang="en-US" sz="1200" b="1" dirty="0" smtClean="0">
                <a:latin typeface="Meiryo UI" panose="020B0604030504040204" pitchFamily="50" charset="-128"/>
                <a:ea typeface="Meiryo UI" panose="020B0604030504040204" pitchFamily="50" charset="-128"/>
              </a:rPr>
              <a:t>可能性</a:t>
            </a:r>
            <a:r>
              <a:rPr lang="ja-JP" altLang="en-US" sz="1200" b="1" dirty="0">
                <a:latin typeface="Meiryo UI" panose="020B0604030504040204" pitchFamily="50" charset="-128"/>
                <a:ea typeface="Meiryo UI" panose="020B0604030504040204" pitchFamily="50" charset="-128"/>
              </a:rPr>
              <a:t>のある負の側面（不平等や格差の拡大、社会的排除等）への対応</a:t>
            </a:r>
            <a:r>
              <a:rPr lang="ja-JP" altLang="en-US" sz="1200" dirty="0">
                <a:latin typeface="Meiryo UI" panose="020B0604030504040204" pitchFamily="50" charset="-128"/>
                <a:ea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rPr>
              <a:t>含まれる。</a:t>
            </a:r>
          </a:p>
          <a:p>
            <a:pPr>
              <a:lnSpc>
                <a:spcPts val="1600"/>
              </a:lnSpc>
            </a:pPr>
            <a:endParaRPr lang="en-US" altLang="ja-JP" sz="1200" dirty="0">
              <a:latin typeface="Meiryo UI" panose="020B0604030504040204" pitchFamily="50" charset="-128"/>
              <a:ea typeface="Meiryo UI" panose="020B0604030504040204" pitchFamily="50" charset="-128"/>
            </a:endParaRPr>
          </a:p>
          <a:p>
            <a:pPr>
              <a:lnSpc>
                <a:spcPts val="1600"/>
              </a:lnSpc>
            </a:pPr>
            <a:r>
              <a:rPr lang="ja-JP" altLang="en-US" sz="1200"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イノベーションシステム</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イノベーションを支援する環境</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a:t>
            </a:r>
          </a:p>
          <a:p>
            <a:pPr marL="363538" indent="-363538">
              <a:lnSpc>
                <a:spcPts val="1600"/>
              </a:lnSpc>
            </a:pPr>
            <a:r>
              <a:rPr lang="ja-JP" altLang="en-US" sz="1200" dirty="0" smtClean="0">
                <a:latin typeface="Meiryo UI" panose="020B0604030504040204" pitchFamily="50" charset="-128"/>
                <a:ea typeface="Meiryo UI" panose="020B0604030504040204" pitchFamily="50" charset="-128"/>
              </a:rPr>
              <a:t>　　　・大学</a:t>
            </a:r>
            <a:r>
              <a:rPr lang="ja-JP" altLang="en-US" sz="1200" dirty="0">
                <a:latin typeface="Meiryo UI" panose="020B0604030504040204" pitchFamily="50" charset="-128"/>
                <a:ea typeface="Meiryo UI" panose="020B0604030504040204" pitchFamily="50" charset="-128"/>
              </a:rPr>
              <a:t>・研究機関・企業、さらに一般の人々に至るまで、分野や立場を超えて</a:t>
            </a:r>
            <a:r>
              <a:rPr lang="en-US" altLang="ja-JP" sz="1200" dirty="0">
                <a:latin typeface="Meiryo UI" panose="020B0604030504040204" pitchFamily="50" charset="-128"/>
                <a:ea typeface="Meiryo UI" panose="020B0604030504040204" pitchFamily="50" charset="-128"/>
              </a:rPr>
              <a:t>AI </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研究</a:t>
            </a:r>
            <a:r>
              <a:rPr lang="ja-JP" altLang="en-US" sz="1200" dirty="0">
                <a:latin typeface="Meiryo UI" panose="020B0604030504040204" pitchFamily="50" charset="-128"/>
                <a:ea typeface="Meiryo UI" panose="020B0604030504040204" pitchFamily="50" charset="-128"/>
              </a:rPr>
              <a:t>開発、利活用及び評価に参加し、互いに刺激し合いながら、</a:t>
            </a:r>
            <a:r>
              <a:rPr lang="ja-JP" altLang="en-US" sz="1200" b="1" dirty="0">
                <a:latin typeface="Meiryo UI" panose="020B0604030504040204" pitchFamily="50" charset="-128"/>
                <a:ea typeface="Meiryo UI" panose="020B0604030504040204" pitchFamily="50" charset="-128"/>
              </a:rPr>
              <a:t>イノベーションが</a:t>
            </a:r>
            <a:r>
              <a:rPr lang="ja-JP" altLang="en-US" sz="1200" b="1" dirty="0" smtClean="0">
                <a:latin typeface="Meiryo UI" panose="020B0604030504040204" pitchFamily="50" charset="-128"/>
                <a:ea typeface="Meiryo UI" panose="020B0604030504040204" pitchFamily="50" charset="-128"/>
              </a:rPr>
              <a:t>次々に</a:t>
            </a:r>
            <a:r>
              <a:rPr lang="ja-JP" altLang="en-US" sz="1200" b="1" dirty="0">
                <a:latin typeface="Meiryo UI" panose="020B0604030504040204" pitchFamily="50" charset="-128"/>
                <a:ea typeface="Meiryo UI" panose="020B0604030504040204" pitchFamily="50" charset="-128"/>
              </a:rPr>
              <a:t>生まれる環境ができていることが必要</a:t>
            </a:r>
            <a:r>
              <a:rPr lang="ja-JP" altLang="en-US" sz="1200" dirty="0">
                <a:latin typeface="Meiryo UI" panose="020B0604030504040204" pitchFamily="50" charset="-128"/>
                <a:ea typeface="Meiryo UI" panose="020B0604030504040204" pitchFamily="50" charset="-128"/>
              </a:rPr>
              <a:t>である</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363538" indent="-363538">
              <a:lnSpc>
                <a:spcPts val="16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・その</a:t>
            </a:r>
            <a:r>
              <a:rPr lang="ja-JP" altLang="en-US" sz="1200" dirty="0">
                <a:latin typeface="Meiryo UI" panose="020B0604030504040204" pitchFamily="50" charset="-128"/>
                <a:ea typeface="Meiryo UI" panose="020B0604030504040204" pitchFamily="50" charset="-128"/>
              </a:rPr>
              <a:t>ためには、</a:t>
            </a:r>
            <a:r>
              <a:rPr lang="ja-JP" altLang="en-US" sz="1200" b="1" dirty="0">
                <a:latin typeface="Meiryo UI" panose="020B0604030504040204" pitchFamily="50" charset="-128"/>
                <a:ea typeface="Meiryo UI" panose="020B0604030504040204" pitchFamily="50" charset="-128"/>
              </a:rPr>
              <a:t>リアル空間も含めたあらゆるデータが新鮮かつ安全に</a:t>
            </a:r>
            <a:r>
              <a:rPr lang="en-US" altLang="ja-JP" sz="1200" b="1" dirty="0">
                <a:latin typeface="Meiryo UI" panose="020B0604030504040204" pitchFamily="50" charset="-128"/>
                <a:ea typeface="Meiryo UI" panose="020B0604030504040204" pitchFamily="50" charset="-128"/>
              </a:rPr>
              <a:t>AI </a:t>
            </a:r>
            <a:r>
              <a:rPr lang="ja-JP" altLang="en-US" sz="1200" b="1" dirty="0">
                <a:latin typeface="Meiryo UI" panose="020B0604030504040204" pitchFamily="50" charset="-128"/>
                <a:ea typeface="Meiryo UI" panose="020B0604030504040204" pitchFamily="50" charset="-128"/>
              </a:rPr>
              <a:t>解析</a:t>
            </a:r>
            <a:r>
              <a:rPr lang="ja-JP" altLang="en-US" sz="1200" b="1" dirty="0" smtClean="0">
                <a:latin typeface="Meiryo UI" panose="020B0604030504040204" pitchFamily="50" charset="-128"/>
                <a:ea typeface="Meiryo UI" panose="020B0604030504040204" pitchFamily="50" charset="-128"/>
              </a:rPr>
              <a:t>可能な</a:t>
            </a:r>
            <a:r>
              <a:rPr lang="ja-JP" altLang="en-US" sz="1200" b="1" dirty="0">
                <a:latin typeface="Meiryo UI" panose="020B0604030504040204" pitchFamily="50" charset="-128"/>
                <a:ea typeface="Meiryo UI" panose="020B0604030504040204" pitchFamily="50" charset="-128"/>
              </a:rPr>
              <a:t>レベルで利用可能</a:t>
            </a:r>
            <a:r>
              <a:rPr lang="ja-JP" altLang="en-US" sz="1200" dirty="0">
                <a:latin typeface="Meiryo UI" panose="020B0604030504040204" pitchFamily="50" charset="-128"/>
                <a:ea typeface="Meiryo UI" panose="020B0604030504040204" pitchFamily="50" charset="-128"/>
              </a:rPr>
              <a:t>であり、かつ、</a:t>
            </a:r>
            <a:r>
              <a:rPr lang="ja-JP" altLang="en-US" sz="1200" b="1" dirty="0">
                <a:latin typeface="Meiryo UI" panose="020B0604030504040204" pitchFamily="50" charset="-128"/>
                <a:ea typeface="Meiryo UI" panose="020B0604030504040204" pitchFamily="50" charset="-128"/>
              </a:rPr>
              <a:t>プライバシーやセキュリティが確保されることで</a:t>
            </a:r>
            <a:r>
              <a:rPr lang="ja-JP" altLang="en-US" sz="1200" b="1" dirty="0" smtClean="0">
                <a:latin typeface="Meiryo UI" panose="020B0604030504040204" pitchFamily="50" charset="-128"/>
                <a:ea typeface="Meiryo UI" panose="020B0604030504040204" pitchFamily="50" charset="-128"/>
              </a:rPr>
              <a:t>、誰</a:t>
            </a:r>
            <a:r>
              <a:rPr lang="ja-JP" altLang="en-US" sz="1200" b="1" dirty="0">
                <a:latin typeface="Meiryo UI" panose="020B0604030504040204" pitchFamily="50" charset="-128"/>
                <a:ea typeface="Meiryo UI" panose="020B0604030504040204" pitchFamily="50" charset="-128"/>
              </a:rPr>
              <a:t>もが安心してデータを提供し流通させることができ、提供したデータから便益を</a:t>
            </a:r>
            <a:r>
              <a:rPr lang="ja-JP" altLang="en-US" sz="1200" b="1" dirty="0" smtClean="0">
                <a:latin typeface="Meiryo UI" panose="020B0604030504040204" pitchFamily="50" charset="-128"/>
                <a:ea typeface="Meiryo UI" panose="020B0604030504040204" pitchFamily="50" charset="-128"/>
              </a:rPr>
              <a:t>得られる</a:t>
            </a:r>
            <a:r>
              <a:rPr lang="ja-JP" altLang="en-US" sz="1200" b="1" dirty="0">
                <a:latin typeface="Meiryo UI" panose="020B0604030504040204" pitchFamily="50" charset="-128"/>
                <a:ea typeface="Meiryo UI" panose="020B0604030504040204" pitchFamily="50" charset="-128"/>
              </a:rPr>
              <a:t>環境</a:t>
            </a:r>
            <a:r>
              <a:rPr lang="ja-JP" altLang="en-US" sz="1200" dirty="0">
                <a:latin typeface="Meiryo UI" panose="020B0604030504040204" pitchFamily="50" charset="-128"/>
                <a:ea typeface="Meiryo UI" panose="020B0604030504040204" pitchFamily="50" charset="-128"/>
              </a:rPr>
              <a:t>ができていることが求められる。</a:t>
            </a:r>
          </a:p>
          <a:p>
            <a:pPr marL="363538" indent="-363538">
              <a:lnSpc>
                <a:spcPts val="1600"/>
              </a:lnSpc>
            </a:pPr>
            <a:r>
              <a:rPr lang="ja-JP" altLang="en-US" sz="1200" dirty="0" smtClean="0">
                <a:latin typeface="Meiryo UI" panose="020B0604030504040204" pitchFamily="50" charset="-128"/>
                <a:ea typeface="Meiryo UI" panose="020B0604030504040204" pitchFamily="50" charset="-128"/>
              </a:rPr>
              <a:t>　　　・研究</a:t>
            </a:r>
            <a:r>
              <a:rPr lang="ja-JP" altLang="en-US" sz="1200" dirty="0">
                <a:latin typeface="Meiryo UI" panose="020B0604030504040204" pitchFamily="50" charset="-128"/>
                <a:ea typeface="Meiryo UI" panose="020B0604030504040204" pitchFamily="50" charset="-128"/>
              </a:rPr>
              <a:t>開発者に加えユーザも含め、安心して</a:t>
            </a:r>
            <a:r>
              <a:rPr lang="en-US" altLang="ja-JP" sz="1200" dirty="0">
                <a:latin typeface="Meiryo UI" panose="020B0604030504040204" pitchFamily="50" charset="-128"/>
                <a:ea typeface="Meiryo UI" panose="020B0604030504040204" pitchFamily="50" charset="-128"/>
              </a:rPr>
              <a:t>AI </a:t>
            </a:r>
            <a:r>
              <a:rPr lang="ja-JP" altLang="en-US" sz="1200" dirty="0">
                <a:latin typeface="Meiryo UI" panose="020B0604030504040204" pitchFamily="50" charset="-128"/>
                <a:ea typeface="Meiryo UI" panose="020B0604030504040204" pitchFamily="50" charset="-128"/>
              </a:rPr>
              <a:t>を研究開発し利活用できる環境</a:t>
            </a:r>
            <a:r>
              <a:rPr lang="ja-JP" altLang="en-US" sz="1200" dirty="0" smtClean="0">
                <a:latin typeface="Meiryo UI" panose="020B0604030504040204" pitchFamily="50" charset="-128"/>
                <a:ea typeface="Meiryo UI" panose="020B0604030504040204" pitchFamily="50" charset="-128"/>
              </a:rPr>
              <a:t>が整い</a:t>
            </a:r>
            <a:r>
              <a:rPr lang="ja-JP" altLang="en-US" sz="1200" dirty="0">
                <a:latin typeface="Meiryo UI" panose="020B0604030504040204" pitchFamily="50" charset="-128"/>
                <a:ea typeface="Meiryo UI" panose="020B0604030504040204" pitchFamily="50" charset="-128"/>
              </a:rPr>
              <a:t>、研究開発と利活用のサイクルが迅速に回ることによって、望ましい発展が</a:t>
            </a:r>
            <a:r>
              <a:rPr lang="ja-JP" altLang="en-US" sz="1200" dirty="0" smtClean="0">
                <a:latin typeface="Meiryo UI" panose="020B0604030504040204" pitchFamily="50" charset="-128"/>
                <a:ea typeface="Meiryo UI" panose="020B0604030504040204" pitchFamily="50" charset="-128"/>
              </a:rPr>
              <a:t>加速して</a:t>
            </a:r>
            <a:r>
              <a:rPr lang="ja-JP" altLang="en-US" sz="1200" dirty="0">
                <a:latin typeface="Meiryo UI" panose="020B0604030504040204" pitchFamily="50" charset="-128"/>
                <a:ea typeface="Meiryo UI" panose="020B0604030504040204" pitchFamily="50" charset="-128"/>
              </a:rPr>
              <a:t>いることが望ましい。また、</a:t>
            </a:r>
            <a:r>
              <a:rPr lang="en-US" altLang="ja-JP" sz="1200" dirty="0">
                <a:latin typeface="Meiryo UI" panose="020B0604030504040204" pitchFamily="50" charset="-128"/>
                <a:ea typeface="Meiryo UI" panose="020B0604030504040204" pitchFamily="50" charset="-128"/>
              </a:rPr>
              <a:t>AI </a:t>
            </a:r>
            <a:r>
              <a:rPr lang="ja-JP" altLang="en-US" sz="1200" dirty="0" err="1">
                <a:latin typeface="Meiryo UI" panose="020B0604030504040204" pitchFamily="50" charset="-128"/>
                <a:ea typeface="Meiryo UI" panose="020B0604030504040204" pitchFamily="50" charset="-128"/>
              </a:rPr>
              <a:t>の利</a:t>
            </a:r>
            <a:r>
              <a:rPr lang="ja-JP" altLang="en-US" sz="1200" dirty="0">
                <a:latin typeface="Meiryo UI" panose="020B0604030504040204" pitchFamily="50" charset="-128"/>
                <a:ea typeface="Meiryo UI" panose="020B0604030504040204" pitchFamily="50" charset="-128"/>
              </a:rPr>
              <a:t>活用によって、新たな発想やさらなる可能性</a:t>
            </a:r>
            <a:r>
              <a:rPr lang="ja-JP" altLang="en-US" sz="1200" dirty="0" smtClean="0">
                <a:latin typeface="Meiryo UI" panose="020B0604030504040204" pitchFamily="50" charset="-128"/>
                <a:ea typeface="Meiryo UI" panose="020B0604030504040204" pitchFamily="50" charset="-128"/>
              </a:rPr>
              <a:t>が生まれ</a:t>
            </a:r>
            <a:r>
              <a:rPr lang="ja-JP" altLang="en-US" sz="1200"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イノベーションの地平が格段に広がっていることが求められる</a:t>
            </a:r>
            <a:r>
              <a:rPr lang="ja-JP" altLang="en-US"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40575" y="637709"/>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➢科学技術の進展は、社会に大きな便益をもたらす一方、不平等や格差の拡大、社会的排除など負の側面も懸念されている。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こうした中、「人中心」の考え方のもと、人と先端技術が協調し、さらには、先端技術の活用によって、人の能力を拡張させることにより、すべての人が自らの可能性を最大限発揮できる社会にしていくことが必要。</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a:off x="6527370" y="6488668"/>
            <a:ext cx="2955551" cy="369332"/>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出典：「人間中心の</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社会の原則</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kumimoji="0"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0"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4572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統合イノベーション戦略推進会議決定</a:t>
            </a:r>
            <a:endPar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220</a:t>
            </a:r>
          </a:p>
        </p:txBody>
      </p:sp>
    </p:spTree>
    <p:extLst>
      <p:ext uri="{BB962C8B-B14F-4D97-AF65-F5344CB8AC3E}">
        <p14:creationId xmlns:p14="http://schemas.microsoft.com/office/powerpoint/2010/main" val="342764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a:t>
            </a:r>
            <a:r>
              <a:rPr lang="ja-JP" altLang="en-US" sz="1800" dirty="0" smtClean="0">
                <a:solidFill>
                  <a:schemeClr val="bg1"/>
                </a:solidFill>
                <a:latin typeface="Meiryo UI" panose="020B0604030504040204" pitchFamily="50" charset="-128"/>
                <a:ea typeface="Meiryo UI" panose="020B0604030504040204" pitchFamily="50" charset="-128"/>
              </a:rPr>
              <a:t>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の特色（３）大阪の先駆性</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120502" y="778777"/>
            <a:ext cx="9664996" cy="5570756"/>
          </a:xfrm>
          <a:prstGeom prst="rect">
            <a:avLst/>
          </a:prstGeom>
        </p:spPr>
        <p:txBody>
          <a:bodyPr wrap="square">
            <a:spAutoFit/>
          </a:bodyPr>
          <a:lstStyle/>
          <a:p>
            <a:pPr algn="just">
              <a:spcAft>
                <a:spcPts val="0"/>
              </a:spcAft>
            </a:pPr>
            <a:r>
              <a:rPr lang="ja-JP" altLang="en-US" sz="1400" b="1" u="sng"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b="1" u="sng" kern="100" dirty="0" smtClean="0">
                <a:latin typeface="Meiryo UI" panose="020B0604030504040204" pitchFamily="50" charset="-128"/>
                <a:ea typeface="Meiryo UI" panose="020B0604030504040204" pitchFamily="50" charset="-128"/>
                <a:cs typeface="Times New Roman" panose="02020603050405020304" pitchFamily="18" charset="0"/>
              </a:rPr>
              <a:t>世界</a:t>
            </a:r>
            <a:r>
              <a:rPr lang="ja-JP" altLang="ja-JP" sz="1400" b="1" u="sng" kern="100" dirty="0">
                <a:latin typeface="Meiryo UI" panose="020B0604030504040204" pitchFamily="50" charset="-128"/>
                <a:ea typeface="Meiryo UI" panose="020B0604030504040204" pitchFamily="50" charset="-128"/>
                <a:cs typeface="Times New Roman" panose="02020603050405020304" pitchFamily="18" charset="0"/>
              </a:rPr>
              <a:t>の食文化を変えた、インスタントラーメンの開発</a:t>
            </a:r>
            <a:endParaRPr lang="ja-JP" altLang="ja-JP" sz="1400" u="sng"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・安藤百福（日清食品の創業者）は、</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「発明はひらめきから。ひらめき</a:t>
            </a:r>
            <a:r>
              <a:rPr lang="ja-JP" altLang="ja-JP" sz="1200" b="1" kern="100" dirty="0" smtClean="0">
                <a:latin typeface="Meiryo UI" panose="020B0604030504040204" pitchFamily="50" charset="-128"/>
                <a:ea typeface="Meiryo UI" panose="020B0604030504040204" pitchFamily="50" charset="-128"/>
                <a:cs typeface="Times New Roman" panose="02020603050405020304" pitchFamily="18" charset="0"/>
              </a:rPr>
              <a:t>は</a:t>
            </a:r>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執念</a:t>
            </a:r>
            <a:r>
              <a:rPr lang="ja-JP" altLang="ja-JP" sz="1200" b="1" kern="100" dirty="0" smtClean="0">
                <a:latin typeface="Meiryo UI" panose="020B0604030504040204" pitchFamily="50" charset="-128"/>
                <a:ea typeface="Meiryo UI" panose="020B0604030504040204" pitchFamily="50" charset="-128"/>
                <a:cs typeface="Times New Roman" panose="02020603050405020304" pitchFamily="18" charset="0"/>
              </a:rPr>
              <a:t>から</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。執念なきものに発明はない。」</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という精神のもと</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インスタントラーメン</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を開発。</a:t>
            </a:r>
          </a:p>
          <a:p>
            <a:pPr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　　・今や</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世界で</a:t>
            </a:r>
            <a:r>
              <a:rPr lang="en-US" altLang="ja-JP" sz="1200" b="1" kern="100" dirty="0">
                <a:latin typeface="Meiryo UI" panose="020B0604030504040204" pitchFamily="50" charset="-128"/>
                <a:ea typeface="Meiryo UI" panose="020B0604030504040204" pitchFamily="50" charset="-128"/>
                <a:cs typeface="Times New Roman" panose="02020603050405020304" pitchFamily="18" charset="0"/>
              </a:rPr>
              <a:t>1000</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億食以上</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、インスタントラーメンは食されて</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いる</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b="1" u="sng"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b="1" u="sng" kern="100" dirty="0">
                <a:latin typeface="Meiryo UI" panose="020B0604030504040204" pitchFamily="50" charset="-128"/>
                <a:ea typeface="Meiryo UI" panose="020B0604030504040204" pitchFamily="50" charset="-128"/>
                <a:cs typeface="Times New Roman" panose="02020603050405020304" pitchFamily="18" charset="0"/>
              </a:rPr>
              <a:t>やってみなはれ」の精神</a:t>
            </a:r>
            <a:endParaRPr lang="ja-JP" altLang="ja-JP" sz="1400" u="sng" kern="100" dirty="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鳥井信</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治</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郎</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（サントリー創業者）は、</a:t>
            </a:r>
            <a:r>
              <a:rPr lang="ja-JP" altLang="ja-JP" sz="1200" b="1" kern="100" dirty="0">
                <a:latin typeface="Meiryo UI" panose="020B0604030504040204" pitchFamily="50" charset="-128"/>
                <a:ea typeface="Meiryo UI" panose="020B0604030504040204" pitchFamily="50" charset="-128"/>
                <a:cs typeface="Times New Roman" panose="02020603050405020304" pitchFamily="18" charset="0"/>
              </a:rPr>
              <a:t>「やってみなはれ」の精神</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のもと、日本で初めてのウイスキー事業に着手</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鳥井信</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治</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郎</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から発せられた、</a:t>
            </a:r>
            <a:r>
              <a:rPr lang="ja-JP" altLang="en-US" sz="1200" b="1" kern="100" dirty="0" smtClean="0">
                <a:latin typeface="Meiryo UI" panose="020B0604030504040204" pitchFamily="50" charset="-128"/>
                <a:ea typeface="Meiryo UI" panose="020B0604030504040204" pitchFamily="50" charset="-128"/>
                <a:cs typeface="Times New Roman" panose="02020603050405020304" pitchFamily="18" charset="0"/>
              </a:rPr>
              <a:t>挑戦の心を端的に表した</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この言葉は、どの時代でも常に新たな価値の提供に取り組んできたサントリーの原点であり、</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次の時代を切り拓く原動力となっている。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b="1"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endParaRPr lang="en-US" altLang="ja-JP" sz="11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b="1" u="sng"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b="1" u="sng" kern="100" dirty="0">
                <a:latin typeface="Meiryo UI" panose="020B0604030504040204" pitchFamily="50" charset="-128"/>
                <a:ea typeface="Meiryo UI" panose="020B0604030504040204" pitchFamily="50" charset="-128"/>
                <a:cs typeface="Times New Roman" panose="02020603050405020304" pitchFamily="18" charset="0"/>
              </a:rPr>
              <a:t>利他の精神」、「水道哲学」</a:t>
            </a:r>
            <a:endParaRPr lang="ja-JP" altLang="ja-JP" sz="1400" u="sng" kern="100" dirty="0">
              <a:latin typeface="Meiryo UI" panose="020B0604030504040204" pitchFamily="50" charset="-128"/>
              <a:ea typeface="Meiryo UI" panose="020B0604030504040204" pitchFamily="50" charset="-128"/>
              <a:cs typeface="Times New Roman" panose="02020603050405020304" pitchFamily="18" charset="0"/>
            </a:endParaRPr>
          </a:p>
          <a:p>
            <a:pPr marL="13335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・松下幸之助（</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パ</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ナ</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ソニック</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創業者）は、「企業は存在することが社会にとって有益なのかどうかを世間大衆から問われています」「無理に売るな。客の好むものも売るな。客のためになるものを売れ。」といった考えや、「水道哲学」といった経営哲学をもとに、企業経営を行い世界企業へと成長。</a:t>
            </a:r>
          </a:p>
          <a:p>
            <a:pPr indent="266700" algn="just">
              <a:spcAft>
                <a:spcPts val="0"/>
              </a:spcAft>
            </a:pP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※「水道哲学」</a:t>
            </a:r>
          </a:p>
          <a:p>
            <a:pPr marL="361950" indent="-361950" algn="just">
              <a:spcAft>
                <a:spcPts val="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産業人の使命は貧乏の克服である。そのためには物資の生産に次ぐ生産をもって、富を増大しなければならない。水道の水は、通行人がこれを飲んでもとがめられない。それは量が多く、価格があまりにも安いからである。産業人の使命も、水道の水のごとく、物資を安価無尽蔵たらしめ、楽土を建設することである。</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361950" indent="-361950" algn="just">
              <a:spcAft>
                <a:spcPts val="0"/>
              </a:spcAft>
            </a:pP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361950" indent="-361950" algn="just">
              <a:spcAft>
                <a:spcPts val="0"/>
              </a:spcAft>
            </a:pP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61950" indent="-361950" algn="just">
              <a:spcAft>
                <a:spcPts val="0"/>
              </a:spcAft>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出典：各企業</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HP</a:t>
            </a:r>
            <a:r>
              <a:rPr lang="ja-JP" altLang="en-US" sz="1100" kern="100" dirty="0" err="1"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「企業家名言集」（大阪企業家ミュージアム）、「大阪ブランド資源報告書」など）</a:t>
            </a: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361950" indent="-361950" algn="just">
              <a:spcAft>
                <a:spcPts val="0"/>
              </a:spcAft>
            </a:pP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361950" indent="-361950" algn="just">
              <a:spcAft>
                <a:spcPts val="0"/>
              </a:spcAft>
            </a:pP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361950" indent="-361950" algn="just">
              <a:spcAft>
                <a:spcPts val="0"/>
              </a:spcAft>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1" kern="100" dirty="0" smtClean="0">
                <a:latin typeface="Meiryo UI" panose="020B0604030504040204" pitchFamily="50" charset="-128"/>
                <a:ea typeface="Meiryo UI" panose="020B0604030504040204" pitchFamily="50" charset="-128"/>
                <a:cs typeface="Times New Roman" panose="02020603050405020304" pitchFamily="18" charset="0"/>
              </a:rPr>
              <a:t>これら以外にも数多くの「大阪発」のものが存在する（詳細は次ページ以降）</a:t>
            </a:r>
            <a:endPar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10"/>
          <p:cNvSpPr txBox="1">
            <a:spLocks noChangeArrowheads="1"/>
          </p:cNvSpPr>
          <p:nvPr/>
        </p:nvSpPr>
        <p:spPr bwMode="auto">
          <a:xfrm>
            <a:off x="7802196" y="2523321"/>
            <a:ext cx="2122162" cy="230832"/>
          </a:xfrm>
          <a:prstGeom prst="rect">
            <a:avLst/>
          </a:prstGeom>
          <a:noFill/>
          <a:ln w="9525">
            <a:noFill/>
            <a:miter lim="800000"/>
            <a:headEnd/>
            <a:tailEnd/>
          </a:ln>
        </p:spPr>
        <p:txBody>
          <a:bodyPr wrap="square">
            <a:spAutoFit/>
          </a:bodyPr>
          <a:lstStyle/>
          <a:p>
            <a:r>
              <a:rPr lang="en-US" altLang="ja-JP" sz="900" dirty="0" smtClean="0"/>
              <a:t>※</a:t>
            </a:r>
            <a:r>
              <a:rPr lang="ja-JP" altLang="en-US" sz="900" dirty="0" smtClean="0"/>
              <a:t>出典：日清食品グループＨＰ</a:t>
            </a:r>
            <a:endParaRPr lang="ja-JP" altLang="en-US" sz="900" dirty="0"/>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9938" y="1213234"/>
            <a:ext cx="1767840" cy="1325880"/>
          </a:xfrm>
          <a:prstGeom prst="rect">
            <a:avLst/>
          </a:prstGeom>
        </p:spPr>
      </p:pic>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20</a:t>
            </a:r>
          </a:p>
        </p:txBody>
      </p:sp>
    </p:spTree>
    <p:extLst>
      <p:ext uri="{BB962C8B-B14F-4D97-AF65-F5344CB8AC3E}">
        <p14:creationId xmlns:p14="http://schemas.microsoft.com/office/powerpoint/2010/main" val="2006531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特色（３）大阪の先駆性</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606851830"/>
              </p:ext>
            </p:extLst>
          </p:nvPr>
        </p:nvGraphicFramePr>
        <p:xfrm>
          <a:off x="146325" y="530518"/>
          <a:ext cx="9613349" cy="5944163"/>
        </p:xfrm>
        <a:graphic>
          <a:graphicData uri="http://schemas.openxmlformats.org/drawingml/2006/table">
            <a:tbl>
              <a:tblPr firstRow="1" firstCol="1" bandRow="1"/>
              <a:tblGrid>
                <a:gridCol w="1816946">
                  <a:extLst>
                    <a:ext uri="{9D8B030D-6E8A-4147-A177-3AD203B41FA5}">
                      <a16:colId xmlns:a16="http://schemas.microsoft.com/office/drawing/2014/main" val="3153579170"/>
                    </a:ext>
                  </a:extLst>
                </a:gridCol>
                <a:gridCol w="984850">
                  <a:extLst>
                    <a:ext uri="{9D8B030D-6E8A-4147-A177-3AD203B41FA5}">
                      <a16:colId xmlns:a16="http://schemas.microsoft.com/office/drawing/2014/main" val="365183979"/>
                    </a:ext>
                  </a:extLst>
                </a:gridCol>
                <a:gridCol w="6811553">
                  <a:extLst>
                    <a:ext uri="{9D8B030D-6E8A-4147-A177-3AD203B41FA5}">
                      <a16:colId xmlns:a16="http://schemas.microsoft.com/office/drawing/2014/main" val="596251023"/>
                    </a:ext>
                  </a:extLst>
                </a:gridCol>
              </a:tblGrid>
              <a:tr h="300025">
                <a:tc>
                  <a:txBody>
                    <a:bodyPr/>
                    <a:lstStyle/>
                    <a:p>
                      <a:pPr algn="ctr">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項　　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時　　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概　　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88379311"/>
                  </a:ext>
                </a:extLst>
              </a:tr>
              <a:tr h="646149">
                <a:tc>
                  <a:txBody>
                    <a:bodyPr/>
                    <a:lstStyle/>
                    <a:p>
                      <a:pPr algn="just">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遣唐使・遣隋使</a:t>
                      </a:r>
                      <a:r>
                        <a:rPr 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500"/>
                        </a:lnSpc>
                        <a:spcAft>
                          <a:spcPts val="0"/>
                        </a:spcAft>
                      </a:pPr>
                      <a:r>
                        <a:rPr 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日本</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の玄関口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７世紀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大阪は上町台地の東方の港を拠点として、瀬戸内海各地や九州、さらには大陸から持ち込まれた文化や技術が日本各地へ広がっていった。中国大陸や朝鮮半島との関係が深まり、大陸からの渡来地、さらには</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遣隋使・遣唐使の出発点</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であった難波津は、</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古代日本の玄関口として発達し、国際交流の一大拠点</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となった。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626336"/>
                  </a:ext>
                </a:extLst>
              </a:tr>
              <a:tr h="646149">
                <a:tc>
                  <a:txBody>
                    <a:bodyPr/>
                    <a:lstStyle/>
                    <a:p>
                      <a:pPr algn="just">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堺・平野、自治都市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a:effectLst/>
                          <a:latin typeface="Meiryo UI" panose="020B0604030504040204" pitchFamily="50" charset="-128"/>
                          <a:ea typeface="Meiryo UI" panose="020B0604030504040204" pitchFamily="50" charset="-128"/>
                          <a:cs typeface="Times New Roman" panose="02020603050405020304" pitchFamily="18" charset="0"/>
                        </a:rPr>
                        <a:t>15</a:t>
                      </a: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a:t>
                      </a:r>
                      <a:r>
                        <a:rPr lang="en-US" sz="1200" kern="100">
                          <a:effectLst/>
                          <a:latin typeface="Meiryo UI" panose="020B0604030504040204" pitchFamily="50" charset="-128"/>
                          <a:ea typeface="Meiryo UI" panose="020B0604030504040204" pitchFamily="50" charset="-128"/>
                          <a:cs typeface="Times New Roman" panose="02020603050405020304" pitchFamily="18" charset="0"/>
                        </a:rPr>
                        <a:t>16</a:t>
                      </a: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世紀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・堺では、環濠によって他からの侵害を防ぎ、町の自治が重んじられた。そして、町の運営は会合衆や納屋衆など町衆が中心となって行われた。</a:t>
                      </a:r>
                    </a:p>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・堺より規模は小さいものの、平野でも濠がめぐらされ、</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自治都市として繁栄</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をきわめた。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188239"/>
                  </a:ext>
                </a:extLst>
              </a:tr>
              <a:tr h="1312587">
                <a:tc>
                  <a:txBody>
                    <a:bodyPr/>
                    <a:lstStyle/>
                    <a:p>
                      <a:pPr algn="just">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豊臣秀吉に</a:t>
                      </a:r>
                      <a:r>
                        <a:rPr 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よる</a:t>
                      </a:r>
                      <a:endParaRPr lang="en-US"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500"/>
                        </a:lnSpc>
                        <a:spcAft>
                          <a:spcPts val="0"/>
                        </a:spcAft>
                      </a:pPr>
                      <a:r>
                        <a:rPr 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大規模</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な都市計画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a:effectLst/>
                          <a:latin typeface="Meiryo UI" panose="020B0604030504040204" pitchFamily="50" charset="-128"/>
                          <a:ea typeface="Meiryo UI" panose="020B0604030504040204" pitchFamily="50" charset="-128"/>
                          <a:cs typeface="Times New Roman" panose="02020603050405020304" pitchFamily="18" charset="0"/>
                        </a:rPr>
                        <a:t>16</a:t>
                      </a: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世紀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・豊臣秀吉は、上町台地を中心として、四天王寺周辺から住吉、堺までを町続きとする</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巨大都市プランで大阪城の城下町建設</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を進めた。</a:t>
                      </a:r>
                    </a:p>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・平野郷から町民を城南の地に移住させ、後には本丸・二の丸の外側の町屋地域を三の丸として城郭の中に取り込み、新たな町屋を形成した。これが船場の始まりとなる。</a:t>
                      </a:r>
                    </a:p>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・また、東横堀川・西横堀川・天満堀川などの水路を掘らせ、水はけをよくするとともに、掘り上げた土で周囲を土盛りさせた。こうして低湿地が、人の住める町にかえられた。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375527"/>
                  </a:ext>
                </a:extLst>
              </a:tr>
              <a:tr h="868294">
                <a:tc>
                  <a:txBody>
                    <a:bodyPr/>
                    <a:lstStyle/>
                    <a:p>
                      <a:pPr algn="just">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菱垣廻船、樽廻船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a:effectLst/>
                          <a:latin typeface="Meiryo UI" panose="020B0604030504040204" pitchFamily="50" charset="-128"/>
                          <a:ea typeface="Meiryo UI" panose="020B0604030504040204" pitchFamily="50" charset="-128"/>
                          <a:cs typeface="Times New Roman" panose="02020603050405020304" pitchFamily="18" charset="0"/>
                        </a:rPr>
                        <a:t>17</a:t>
                      </a: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世紀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・大阪は</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瀬戸内を介して西国とつながり、淀川を通じて京都から東国へ通じるという交通の要衝</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にあり、かつ古代以来、先進手工業技術の集積が著しい後背地をもつという条件に支えられていた。</a:t>
                      </a:r>
                    </a:p>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・そうした中、</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江戸との間の菱垣廻船や樽廻船、日本海側地域と大阪とを直接結びつける西回り航路が整備され、大阪は全国物資流通の中心地</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として栄えた。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568013"/>
                  </a:ext>
                </a:extLst>
              </a:tr>
              <a:tr h="424003">
                <a:tc>
                  <a:txBody>
                    <a:bodyPr/>
                    <a:lstStyle/>
                    <a:p>
                      <a:pPr algn="just">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両替商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18</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世紀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・事業の成功で資産家となった鴻池家は今橋で</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両替商を創始</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。鴻池家をはじめとする江戸時代の両替商が作った金融システムが、</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近代信用機関の発展と都市商業資本の集積の基礎</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となる。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415441"/>
                  </a:ext>
                </a:extLst>
              </a:tr>
              <a:tr h="868294">
                <a:tc>
                  <a:txBody>
                    <a:bodyPr/>
                    <a:lstStyle/>
                    <a:p>
                      <a:pPr algn="just">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大阪株式取引所、大阪商法会議所、大阪商業講習所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a:effectLst/>
                          <a:latin typeface="Meiryo UI" panose="020B0604030504040204" pitchFamily="50" charset="-128"/>
                          <a:ea typeface="Meiryo UI" panose="020B0604030504040204" pitchFamily="50" charset="-128"/>
                          <a:cs typeface="Times New Roman" panose="02020603050405020304" pitchFamily="18" charset="0"/>
                        </a:rPr>
                        <a:t>19</a:t>
                      </a: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世紀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大阪株式取引所、大阪商法会議所は、五代友厚を中心として設立</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。幕末・明治維新期に停滞していた大阪経済再生に向けた中心地となった。</a:t>
                      </a:r>
                    </a:p>
                    <a:p>
                      <a:pPr algn="just">
                        <a:lnSpc>
                          <a:spcPts val="15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・大阪商業講習所も、五代友厚をはじめとした当時の大阪財界有力者により、東京に次ぐ我が国二番目の商法学校として設立。五代は「欧米先進国と対等に渡り合うには、商人にも学問が必要」と説いた。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429757"/>
                  </a:ext>
                </a:extLst>
              </a:tr>
              <a:tr h="878662">
                <a:tc>
                  <a:txBody>
                    <a:bodyPr/>
                    <a:lstStyle/>
                    <a:p>
                      <a:pPr algn="just">
                        <a:lnSpc>
                          <a:spcPts val="1500"/>
                        </a:lnSpc>
                        <a:spcAft>
                          <a:spcPts val="0"/>
                        </a:spcAft>
                      </a:pP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私鉄</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a:effectLst/>
                          <a:latin typeface="Meiryo UI" panose="020B0604030504040204" pitchFamily="50" charset="-128"/>
                          <a:ea typeface="游明朝" panose="02020400000000000000" pitchFamily="18" charset="-128"/>
                          <a:cs typeface="Times New Roman" panose="02020603050405020304" pitchFamily="18" charset="0"/>
                        </a:rPr>
                        <a:t>19</a:t>
                      </a:r>
                      <a:r>
                        <a:rPr lang="ja-JP" sz="1200" kern="100">
                          <a:effectLst/>
                          <a:latin typeface="游明朝" panose="02020400000000000000" pitchFamily="18" charset="-128"/>
                          <a:ea typeface="Meiryo UI" panose="020B0604030504040204" pitchFamily="50" charset="-128"/>
                          <a:cs typeface="Times New Roman" panose="02020603050405020304" pitchFamily="18" charset="0"/>
                        </a:rPr>
                        <a:t>世紀</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現在の南海電鉄の前身となる阪堺鉄道は、民間資本による私鉄として日本で第一号</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として設立された。</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1888</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年に難波</a:t>
                      </a:r>
                      <a:r>
                        <a:rPr lang="ja-JP" sz="1200" kern="100" dirty="0" err="1">
                          <a:effectLst/>
                          <a:latin typeface="游明朝" panose="02020400000000000000" pitchFamily="18" charset="-128"/>
                          <a:ea typeface="Meiryo UI" panose="020B0604030504040204" pitchFamily="50" charset="-128"/>
                          <a:cs typeface="Times New Roman" panose="02020603050405020304" pitchFamily="18" charset="0"/>
                        </a:rPr>
                        <a:t>ー</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堺間が開通し、起点となった難波は大阪市内に敷設された最初の駅であり、阪堺鉄道の成功が鉄道ブームの引き金となった。</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・阪神電車が、</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1905</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年に大型・高速を誇るわが国初の郊外電気鉄道として開通。</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201599"/>
                  </a:ext>
                </a:extLst>
              </a:tr>
            </a:tbl>
          </a:graphicData>
        </a:graphic>
      </p:graphicFrame>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21</a:t>
            </a:r>
          </a:p>
        </p:txBody>
      </p:sp>
    </p:spTree>
    <p:extLst>
      <p:ext uri="{BB962C8B-B14F-4D97-AF65-F5344CB8AC3E}">
        <p14:creationId xmlns:p14="http://schemas.microsoft.com/office/powerpoint/2010/main" val="151770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特色（３）大阪の先駆性</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77686839"/>
              </p:ext>
            </p:extLst>
          </p:nvPr>
        </p:nvGraphicFramePr>
        <p:xfrm>
          <a:off x="161364" y="578222"/>
          <a:ext cx="9598309" cy="6056786"/>
        </p:xfrm>
        <a:graphic>
          <a:graphicData uri="http://schemas.openxmlformats.org/drawingml/2006/table">
            <a:tbl>
              <a:tblPr firstRow="1" firstCol="1" bandRow="1"/>
              <a:tblGrid>
                <a:gridCol w="1906793">
                  <a:extLst>
                    <a:ext uri="{9D8B030D-6E8A-4147-A177-3AD203B41FA5}">
                      <a16:colId xmlns:a16="http://schemas.microsoft.com/office/drawing/2014/main" val="3153579170"/>
                    </a:ext>
                  </a:extLst>
                </a:gridCol>
                <a:gridCol w="771295">
                  <a:extLst>
                    <a:ext uri="{9D8B030D-6E8A-4147-A177-3AD203B41FA5}">
                      <a16:colId xmlns:a16="http://schemas.microsoft.com/office/drawing/2014/main" val="365183979"/>
                    </a:ext>
                  </a:extLst>
                </a:gridCol>
                <a:gridCol w="6920221">
                  <a:extLst>
                    <a:ext uri="{9D8B030D-6E8A-4147-A177-3AD203B41FA5}">
                      <a16:colId xmlns:a16="http://schemas.microsoft.com/office/drawing/2014/main" val="596251023"/>
                    </a:ext>
                  </a:extLst>
                </a:gridCol>
              </a:tblGrid>
              <a:tr h="289976">
                <a:tc>
                  <a:txBody>
                    <a:bodyPr/>
                    <a:lstStyle/>
                    <a:p>
                      <a:pPr algn="ctr">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項　　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時　　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ts val="1500"/>
                        </a:lnSpc>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概　　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88379311"/>
                  </a:ext>
                </a:extLst>
              </a:tr>
              <a:tr h="849233">
                <a:tc>
                  <a:txBody>
                    <a:bodyPr/>
                    <a:lstStyle/>
                    <a:p>
                      <a:pPr algn="just">
                        <a:lnSpc>
                          <a:spcPts val="1500"/>
                        </a:lnSpc>
                        <a:spcAft>
                          <a:spcPts val="0"/>
                        </a:spcAft>
                      </a:pP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川口居留地</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dirty="0">
                          <a:effectLst/>
                          <a:latin typeface="Meiryo UI" panose="020B0604030504040204" pitchFamily="50" charset="-128"/>
                          <a:ea typeface="游明朝" panose="02020400000000000000" pitchFamily="18" charset="-128"/>
                          <a:cs typeface="Times New Roman" panose="02020603050405020304" pitchFamily="18" charset="0"/>
                        </a:rPr>
                        <a:t>19</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世紀</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・明治元年大阪開港と同時に、約</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26,000</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平方メートルに</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外国人居留地</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が設けられ、諸外国に競売された。そこには街路樹が植えられ、石油ランプの街灯、舗装道路に沿ってバンガロー風の洋館が並び、文明開化の象徴となる。　川口の港の機能低下により、居留民は神戸へと離れて行ったが、あとへはキリスト教関係者が定住、病院・学校（特に女子教育）の経営に力が注がれた。</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626336"/>
                  </a:ext>
                </a:extLst>
              </a:tr>
              <a:tr h="2017830">
                <a:tc>
                  <a:txBody>
                    <a:bodyPr/>
                    <a:lstStyle/>
                    <a:p>
                      <a:pPr algn="just">
                        <a:lnSpc>
                          <a:spcPts val="1500"/>
                        </a:lnSpc>
                        <a:spcAft>
                          <a:spcPts val="0"/>
                        </a:spcAft>
                      </a:pP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関一大阪市長に</a:t>
                      </a:r>
                      <a:r>
                        <a:rPr 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rPr>
                        <a:t>よる</a:t>
                      </a:r>
                      <a:endParaRPr lang="en-US" alt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endParaRPr>
                    </a:p>
                    <a:p>
                      <a:pPr algn="just">
                        <a:lnSpc>
                          <a:spcPts val="1500"/>
                        </a:lnSpc>
                        <a:spcAft>
                          <a:spcPts val="0"/>
                        </a:spcAft>
                      </a:pPr>
                      <a:r>
                        <a:rPr 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rPr>
                        <a:t>近代</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都市</a:t>
                      </a:r>
                      <a:r>
                        <a:rPr 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rPr>
                        <a:t>計画</a:t>
                      </a:r>
                      <a:endParaRPr lang="en-US" alt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endParaRPr>
                    </a:p>
                    <a:p>
                      <a:pPr algn="just">
                        <a:lnSpc>
                          <a:spcPts val="1500"/>
                        </a:lnSpc>
                        <a:spcAft>
                          <a:spcPts val="0"/>
                        </a:spcAft>
                      </a:pPr>
                      <a:endParaRPr lang="en-US" alt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endParaRPr>
                    </a:p>
                    <a:p>
                      <a:pPr algn="just">
                        <a:lnSpc>
                          <a:spcPts val="1500"/>
                        </a:lnSpc>
                        <a:spcAft>
                          <a:spcPts val="0"/>
                        </a:spcAft>
                      </a:pP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dirty="0">
                          <a:effectLst/>
                          <a:latin typeface="Meiryo UI" panose="020B0604030504040204" pitchFamily="50" charset="-128"/>
                          <a:ea typeface="游明朝" panose="02020400000000000000" pitchFamily="18" charset="-128"/>
                          <a:cs typeface="Times New Roman" panose="02020603050405020304" pitchFamily="18" charset="0"/>
                        </a:rPr>
                        <a:t>20</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世紀</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・関一は大阪市長に就任すると、</a:t>
                      </a:r>
                      <a:r>
                        <a:rPr lang="en-US" sz="1200" b="1" kern="100" dirty="0">
                          <a:effectLst/>
                          <a:latin typeface="游明朝" panose="02020400000000000000" pitchFamily="18" charset="-128"/>
                          <a:ea typeface="Meiryo UI" panose="020B0604030504040204" pitchFamily="50" charset="-128"/>
                          <a:cs typeface="Times New Roman" panose="02020603050405020304" pitchFamily="18" charset="0"/>
                        </a:rPr>
                        <a:t>100</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年先の大阪を見据え、「都市大改造計画」</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を打ち出し、メイン事業に「御堂筋新設拡幅工事」を掲げた。</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・その内容は、やがて車社会が訪れることを予測し、道路幅</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43.6m</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に拡幅し、中央部の地下に高速鉄道を建設するというものだった。</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・開通した御堂筋は、電線を全て地下に配し、全長約</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4</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キロメートルの直線道路と開放感のある道幅、そして自然溢れる並木道により、圧迫感のない街並みを形成している。</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・地下鉄は東京に次いで二番目の開通となったが、</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市営としては初めて</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。駅の規模は東京よりも大きく、</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機能性だけでなく見た目の美しさも追求した豪華な施設</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となった</a:t>
                      </a:r>
                      <a:r>
                        <a:rPr lang="ja-JP"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a:t>
                      </a:r>
                      <a:endParaRPr lang="en-US" altLang="ja-JP" sz="1200" kern="100" dirty="0" smtClean="0">
                        <a:effectLst/>
                        <a:latin typeface="游明朝" panose="02020400000000000000" pitchFamily="18" charset="-128"/>
                        <a:ea typeface="Meiryo UI" panose="020B0604030504040204" pitchFamily="50" charset="-128"/>
                        <a:cs typeface="Times New Roman" panose="02020603050405020304" pitchFamily="18" charset="0"/>
                      </a:endParaRPr>
                    </a:p>
                    <a:p>
                      <a:pPr algn="just">
                        <a:lnSpc>
                          <a:spcPts val="1500"/>
                        </a:lnSpc>
                        <a:spcAft>
                          <a:spcPts val="0"/>
                        </a:spcAft>
                      </a:pPr>
                      <a:r>
                        <a:rPr lang="ja-JP" altLang="en-US"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a:t>
                      </a:r>
                      <a:r>
                        <a:rPr lang="ja-JP" altLang="en-US" sz="1200" b="1" kern="100" dirty="0" smtClean="0">
                          <a:effectLst/>
                          <a:latin typeface="游明朝" panose="02020400000000000000" pitchFamily="18" charset="-128"/>
                          <a:ea typeface="Meiryo UI" panose="020B0604030504040204" pitchFamily="50" charset="-128"/>
                          <a:cs typeface="Times New Roman" panose="02020603050405020304" pitchFamily="18" charset="0"/>
                        </a:rPr>
                        <a:t>特別市制の実現</a:t>
                      </a:r>
                      <a:r>
                        <a:rPr lang="ja-JP" altLang="en-US"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によって、大都市行政に関する権限を民選の市長に集中させ、一元的行政体制を整えて行政執行の合理化を図り、</a:t>
                      </a:r>
                      <a:r>
                        <a:rPr lang="ja-JP" altLang="en-US" sz="1200" b="1" kern="100" dirty="0" smtClean="0">
                          <a:effectLst/>
                          <a:latin typeface="游明朝" panose="02020400000000000000" pitchFamily="18" charset="-128"/>
                          <a:ea typeface="Meiryo UI" panose="020B0604030504040204" pitchFamily="50" charset="-128"/>
                          <a:cs typeface="Times New Roman" panose="02020603050405020304" pitchFamily="18" charset="0"/>
                        </a:rPr>
                        <a:t>あわせて自主財源の拡大をめざした。</a:t>
                      </a:r>
                      <a:endParaRPr lang="en-US" altLang="ja-JP" sz="1200" b="1" kern="100" dirty="0" smtClean="0">
                        <a:effectLst/>
                        <a:latin typeface="游明朝" panose="02020400000000000000" pitchFamily="18"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188239"/>
                  </a:ext>
                </a:extLst>
              </a:tr>
              <a:tr h="849233">
                <a:tc>
                  <a:txBody>
                    <a:bodyPr/>
                    <a:lstStyle/>
                    <a:p>
                      <a:pPr algn="just">
                        <a:lnSpc>
                          <a:spcPts val="1500"/>
                        </a:lnSpc>
                        <a:spcAft>
                          <a:spcPts val="0"/>
                        </a:spcAft>
                      </a:pP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民生委員</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a:effectLst/>
                          <a:latin typeface="Meiryo UI" panose="020B0604030504040204" pitchFamily="50" charset="-128"/>
                          <a:ea typeface="游明朝" panose="02020400000000000000" pitchFamily="18" charset="-128"/>
                          <a:cs typeface="Times New Roman" panose="02020603050405020304" pitchFamily="18" charset="0"/>
                        </a:rPr>
                        <a:t>20</a:t>
                      </a:r>
                      <a:r>
                        <a:rPr lang="ja-JP" sz="1200" kern="100">
                          <a:effectLst/>
                          <a:latin typeface="游明朝" panose="02020400000000000000" pitchFamily="18" charset="-128"/>
                          <a:ea typeface="Meiryo UI" panose="020B0604030504040204" pitchFamily="50" charset="-128"/>
                          <a:cs typeface="Times New Roman" panose="02020603050405020304" pitchFamily="18" charset="0"/>
                        </a:rPr>
                        <a:t>世紀</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・大阪府で発祥した方面委員制度は、小学校通学区域を担当区域として、区域内の住民の生活状態を調査し、その情報を基に、要援護者に対する救済を行おうとする制度で、非常に画期的なものであった。</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方面委員制度が全国各地に波及</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し、</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1936</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年に「方面委員令」が制定されたことにより全国的制度として確立。戦後、「民生委員法」として刷新され、</a:t>
                      </a: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現在の民生委員制度として現在に至っている</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375527"/>
                  </a:ext>
                </a:extLst>
              </a:tr>
              <a:tr h="1016206">
                <a:tc>
                  <a:txBody>
                    <a:bodyPr/>
                    <a:lstStyle/>
                    <a:p>
                      <a:pPr algn="just">
                        <a:lnSpc>
                          <a:spcPts val="1500"/>
                        </a:lnSpc>
                        <a:spcAft>
                          <a:spcPts val="0"/>
                        </a:spcAft>
                      </a:pPr>
                      <a:r>
                        <a:rPr lang="ja-JP" sz="1200" b="1" kern="100" dirty="0">
                          <a:effectLst/>
                          <a:latin typeface="游明朝" panose="02020400000000000000" pitchFamily="18" charset="-128"/>
                          <a:ea typeface="Meiryo UI" panose="020B0604030504040204" pitchFamily="50" charset="-128"/>
                          <a:cs typeface="Times New Roman" panose="02020603050405020304" pitchFamily="18" charset="0"/>
                        </a:rPr>
                        <a:t>大阪の公害対策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en-US" sz="1200" kern="100" dirty="0">
                          <a:effectLst/>
                          <a:latin typeface="Meiryo UI" panose="020B0604030504040204" pitchFamily="50" charset="-128"/>
                          <a:ea typeface="游明朝" panose="02020400000000000000" pitchFamily="18" charset="-128"/>
                          <a:cs typeface="Times New Roman" panose="02020603050405020304" pitchFamily="18" charset="0"/>
                        </a:rPr>
                        <a:t>20</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世紀</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・臨海地域における重化学工業の発達等により、大気汚染が深刻化していった。昭和</a:t>
                      </a:r>
                      <a:r>
                        <a:rPr lang="en-US" sz="1200" kern="100" dirty="0">
                          <a:effectLst/>
                          <a:latin typeface="游明朝" panose="02020400000000000000" pitchFamily="18" charset="-128"/>
                          <a:ea typeface="Meiryo UI" panose="020B0604030504040204" pitchFamily="50" charset="-128"/>
                          <a:cs typeface="Times New Roman" panose="02020603050405020304" pitchFamily="18" charset="0"/>
                        </a:rPr>
                        <a:t>46</a:t>
                      </a:r>
                      <a:r>
                        <a:rPr lang="ja-JP" sz="1200" kern="100" dirty="0">
                          <a:effectLst/>
                          <a:latin typeface="游明朝" panose="02020400000000000000" pitchFamily="18" charset="-128"/>
                          <a:ea typeface="Meiryo UI" panose="020B0604030504040204" pitchFamily="50" charset="-128"/>
                          <a:cs typeface="Times New Roman" panose="02020603050405020304" pitchFamily="18" charset="0"/>
                        </a:rPr>
                        <a:t>年に就任した黒田了一知事は、反公害に施策の重点をおき</a:t>
                      </a:r>
                      <a:r>
                        <a:rPr lang="ja-JP"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a:t>
                      </a:r>
                      <a:r>
                        <a:rPr lang="ja-JP" altLang="en-US"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環境容量（地域の環境が受容しうる汚染物質の総量）の概念に基づく総合的、基本的計画として「大阪府環境管理計画」を策定し、公害対策を推進した。また、大阪市も自動車の排ガス対策や河川の浄化対策を進め、昭和</a:t>
                      </a:r>
                      <a:r>
                        <a:rPr lang="en-US" altLang="ja-JP"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50</a:t>
                      </a:r>
                      <a:r>
                        <a:rPr lang="ja-JP" altLang="en-US"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年代になると大気汚染の状況が、平成に入ると河川水質の状況が改善されてきた。</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568013"/>
                  </a:ext>
                </a:extLst>
              </a:tr>
              <a:tr h="409802">
                <a:tc>
                  <a:txBody>
                    <a:bodyPr/>
                    <a:lstStyle/>
                    <a:p>
                      <a:pPr algn="just">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地方分権の先導</a:t>
                      </a:r>
                      <a:endParaRPr lang="ja-JP"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現在</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・国直轄事業負担金の廃止、国と地方の協議の場の設置、全国初の複数府県による広域連合である関西広域連合の設置など、分権改革を先導してきた。</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839324"/>
                  </a:ext>
                </a:extLst>
              </a:tr>
              <a:tr h="624506">
                <a:tc>
                  <a:txBody>
                    <a:bodyPr/>
                    <a:lstStyle/>
                    <a:p>
                      <a:pPr algn="just">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特別区制度（いわゆる「大阪都構想」）の検討</a:t>
                      </a:r>
                    </a:p>
                    <a:p>
                      <a:pPr algn="just">
                        <a:lnSpc>
                          <a:spcPts val="1500"/>
                        </a:lnSpc>
                        <a:spcAft>
                          <a:spcPts val="0"/>
                        </a:spcAft>
                      </a:pPr>
                      <a:endParaRPr lang="ja-JP"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現在</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200" b="0" kern="100" dirty="0" smtClean="0">
                          <a:effectLst/>
                          <a:latin typeface="游明朝" panose="02020400000000000000" pitchFamily="18" charset="-128"/>
                          <a:ea typeface="Meiryo UI" panose="020B0604030504040204" pitchFamily="50" charset="-128"/>
                          <a:cs typeface="Times New Roman" panose="02020603050405020304" pitchFamily="18" charset="0"/>
                        </a:rPr>
                        <a:t>・</a:t>
                      </a:r>
                      <a:r>
                        <a:rPr lang="en-US" altLang="ja-JP" sz="1200" b="0" kern="100" dirty="0" smtClean="0">
                          <a:effectLst/>
                          <a:latin typeface="游明朝" panose="02020400000000000000" pitchFamily="18" charset="-128"/>
                          <a:ea typeface="Meiryo UI" panose="020B0604030504040204" pitchFamily="50" charset="-128"/>
                          <a:cs typeface="Times New Roman" panose="02020603050405020304" pitchFamily="18" charset="0"/>
                        </a:rPr>
                        <a:t>2015</a:t>
                      </a:r>
                      <a:r>
                        <a:rPr lang="ja-JP" altLang="en-US" sz="1200" b="0" kern="100" dirty="0" smtClean="0">
                          <a:effectLst/>
                          <a:latin typeface="游明朝" panose="02020400000000000000" pitchFamily="18" charset="-128"/>
                          <a:ea typeface="Meiryo UI" panose="020B0604030504040204" pitchFamily="50" charset="-128"/>
                          <a:cs typeface="Times New Roman" panose="02020603050405020304" pitchFamily="18" charset="0"/>
                        </a:rPr>
                        <a:t>年</a:t>
                      </a:r>
                      <a:r>
                        <a:rPr lang="en-US" altLang="ja-JP" sz="1200" b="0" kern="100" dirty="0" smtClean="0">
                          <a:effectLst/>
                          <a:latin typeface="游明朝" panose="02020400000000000000" pitchFamily="18" charset="-128"/>
                          <a:ea typeface="Meiryo UI" panose="020B0604030504040204" pitchFamily="50" charset="-128"/>
                          <a:cs typeface="Times New Roman" panose="02020603050405020304" pitchFamily="18" charset="0"/>
                        </a:rPr>
                        <a:t>5</a:t>
                      </a:r>
                      <a:r>
                        <a:rPr lang="ja-JP" altLang="en-US" sz="1200" b="0" kern="100" dirty="0" smtClean="0">
                          <a:effectLst/>
                          <a:latin typeface="游明朝" panose="02020400000000000000" pitchFamily="18" charset="-128"/>
                          <a:ea typeface="Meiryo UI" panose="020B0604030504040204" pitchFamily="50" charset="-128"/>
                          <a:cs typeface="Times New Roman" panose="02020603050405020304" pitchFamily="18" charset="0"/>
                        </a:rPr>
                        <a:t>月大阪市における特別区設置住民投票が行われ、反対票が賛成票を上回り否決。</a:t>
                      </a:r>
                      <a:endParaRPr lang="en-US" altLang="ja-JP" sz="1200" b="0" kern="100" dirty="0" smtClean="0">
                        <a:effectLst/>
                        <a:latin typeface="游明朝" panose="02020400000000000000" pitchFamily="18"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200" b="0" kern="100" dirty="0" smtClean="0">
                          <a:effectLst/>
                          <a:latin typeface="游明朝" panose="02020400000000000000" pitchFamily="18" charset="-128"/>
                          <a:ea typeface="Meiryo UI" panose="020B0604030504040204" pitchFamily="50" charset="-128"/>
                          <a:cs typeface="Times New Roman" panose="02020603050405020304" pitchFamily="18" charset="0"/>
                        </a:rPr>
                        <a:t>・現在、あらためて、副首都・大阪にふさわしい大都市制度の実現に向け、</a:t>
                      </a:r>
                      <a:r>
                        <a:rPr lang="ja-JP" altLang="en-US" sz="1200" b="1" kern="100" dirty="0" smtClean="0">
                          <a:effectLst/>
                          <a:latin typeface="游明朝" panose="02020400000000000000" pitchFamily="18" charset="-128"/>
                          <a:ea typeface="Meiryo UI" panose="020B0604030504040204" pitchFamily="50" charset="-128"/>
                          <a:cs typeface="Times New Roman" panose="02020603050405020304" pitchFamily="18" charset="0"/>
                        </a:rPr>
                        <a:t>大阪府・大阪市において、特別区制度（いわゆる「大阪都構想」）の議論</a:t>
                      </a:r>
                      <a:r>
                        <a:rPr lang="ja-JP" altLang="en-US" sz="1200" kern="100" dirty="0" smtClean="0">
                          <a:effectLst/>
                          <a:latin typeface="游明朝" panose="02020400000000000000" pitchFamily="18" charset="-128"/>
                          <a:ea typeface="Meiryo UI" panose="020B0604030504040204" pitchFamily="50" charset="-128"/>
                          <a:cs typeface="Times New Roman" panose="02020603050405020304" pitchFamily="18" charset="0"/>
                        </a:rPr>
                        <a:t>が行われている。</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15956"/>
                  </a:ext>
                </a:extLst>
              </a:tr>
            </a:tbl>
          </a:graphicData>
        </a:graphic>
      </p:graphicFrame>
      <p:sp>
        <p:nvSpPr>
          <p:cNvPr id="5" name="Text Box 58"/>
          <p:cNvSpPr txBox="1">
            <a:spLocks noChangeArrowheads="1"/>
          </p:cNvSpPr>
          <p:nvPr/>
        </p:nvSpPr>
        <p:spPr bwMode="auto">
          <a:xfrm>
            <a:off x="161363" y="6611779"/>
            <a:ext cx="83275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eaLnBrk="0" hangingPunct="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eaLnBrk="0" hangingPunct="0">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eaLnBrk="0" hangingPunct="0">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eaLnBrk="0" hangingPunct="0">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eaLnBrk="1" hangingPunct="1">
              <a:spcBef>
                <a:spcPct val="0"/>
              </a:spcBef>
              <a:buClrTx/>
              <a:buSzTx/>
              <a:buFontTx/>
              <a:buNone/>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出典：「大阪の教科書</a:t>
            </a:r>
            <a:r>
              <a:rPr lang="ja-JP" altLang="en-US" sz="1000" dirty="0">
                <a:solidFill>
                  <a:prstClr val="black"/>
                </a:solidFill>
                <a:latin typeface="Meiryo UI" panose="020B0604030504040204" pitchFamily="50" charset="-128"/>
                <a:ea typeface="Meiryo UI" panose="020B0604030504040204" pitchFamily="50" charset="-128"/>
              </a:rPr>
              <a:t>（創元社編集部編） </a:t>
            </a:r>
            <a:r>
              <a:rPr lang="ja-JP" altLang="en-US" sz="1000" dirty="0" smtClean="0">
                <a:latin typeface="Meiryo UI" panose="020B0604030504040204" pitchFamily="50" charset="-128"/>
                <a:ea typeface="Meiryo UI" panose="020B0604030504040204" pitchFamily="50" charset="-128"/>
              </a:rPr>
              <a:t>」、「大阪の歴史</a:t>
            </a:r>
            <a:r>
              <a:rPr lang="ja-JP" altLang="en-US" sz="1000" dirty="0">
                <a:solidFill>
                  <a:prstClr val="black"/>
                </a:solidFill>
                <a:latin typeface="Meiryo UI" panose="020B0604030504040204" pitchFamily="50" charset="-128"/>
                <a:ea typeface="Meiryo UI" panose="020B0604030504040204" pitchFamily="50" charset="-128"/>
              </a:rPr>
              <a:t>（藤本敦、前田豊邦、馬田綾子、堀田暁生） </a:t>
            </a:r>
            <a:r>
              <a:rPr lang="ja-JP" altLang="en-US" sz="1000" dirty="0" smtClean="0">
                <a:latin typeface="Meiryo UI" panose="020B0604030504040204" pitchFamily="50" charset="-128"/>
                <a:ea typeface="Meiryo UI" panose="020B0604030504040204" pitchFamily="50" charset="-128"/>
              </a:rPr>
              <a:t>」、大阪市ＨＰ、近畿地方整備局ＨＰ等</a:t>
            </a:r>
            <a:endParaRPr lang="ja-JP" altLang="en-US" sz="1000" dirty="0">
              <a:latin typeface="Meiryo UI" panose="020B0604030504040204" pitchFamily="50" charset="-128"/>
              <a:ea typeface="Meiryo UI" panose="020B0604030504040204" pitchFamily="50" charset="-128"/>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22</a:t>
            </a:r>
          </a:p>
        </p:txBody>
      </p:sp>
    </p:spTree>
    <p:extLst>
      <p:ext uri="{BB962C8B-B14F-4D97-AF65-F5344CB8AC3E}">
        <p14:creationId xmlns:p14="http://schemas.microsoft.com/office/powerpoint/2010/main" val="764256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２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の特色（４）気質・府民意識（江戸時代の三都気質）</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7C518212-DF93-4059-843E-B7FF6D08CDC7}"/>
              </a:ext>
            </a:extLst>
          </p:cNvPr>
          <p:cNvSpPr txBox="1"/>
          <p:nvPr/>
        </p:nvSpPr>
        <p:spPr>
          <a:xfrm>
            <a:off x="5751095" y="6217291"/>
            <a:ext cx="4046621" cy="400110"/>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出典：「世界の大都市７　東京　大阪」　大阪市立大学経済研究所</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編</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（都市と文化</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ー</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三都比較論の形成を中心にー（守屋毅））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257544765"/>
              </p:ext>
            </p:extLst>
          </p:nvPr>
        </p:nvGraphicFramePr>
        <p:xfrm>
          <a:off x="231123" y="1234337"/>
          <a:ext cx="9467515" cy="4875232"/>
        </p:xfrm>
        <a:graphic>
          <a:graphicData uri="http://schemas.openxmlformats.org/drawingml/2006/table">
            <a:tbl>
              <a:tblPr/>
              <a:tblGrid>
                <a:gridCol w="2608867">
                  <a:extLst>
                    <a:ext uri="{9D8B030D-6E8A-4147-A177-3AD203B41FA5}">
                      <a16:colId xmlns:a16="http://schemas.microsoft.com/office/drawing/2014/main" val="3439813692"/>
                    </a:ext>
                  </a:extLst>
                </a:gridCol>
                <a:gridCol w="2286216">
                  <a:extLst>
                    <a:ext uri="{9D8B030D-6E8A-4147-A177-3AD203B41FA5}">
                      <a16:colId xmlns:a16="http://schemas.microsoft.com/office/drawing/2014/main" val="994615260"/>
                    </a:ext>
                  </a:extLst>
                </a:gridCol>
                <a:gridCol w="2286216">
                  <a:extLst>
                    <a:ext uri="{9D8B030D-6E8A-4147-A177-3AD203B41FA5}">
                      <a16:colId xmlns:a16="http://schemas.microsoft.com/office/drawing/2014/main" val="4082274343"/>
                    </a:ext>
                  </a:extLst>
                </a:gridCol>
                <a:gridCol w="2286216">
                  <a:extLst>
                    <a:ext uri="{9D8B030D-6E8A-4147-A177-3AD203B41FA5}">
                      <a16:colId xmlns:a16="http://schemas.microsoft.com/office/drawing/2014/main" val="3161798636"/>
                    </a:ext>
                  </a:extLst>
                </a:gridCol>
              </a:tblGrid>
              <a:tr h="371000">
                <a:tc>
                  <a:txBody>
                    <a:bodyPr/>
                    <a:lstStyle/>
                    <a:p>
                      <a:pPr algn="ctr" fontAlgn="ctr"/>
                      <a:r>
                        <a:rPr lang="ja-JP" altLang="en-US" sz="1100" b="0" i="0" u="none" strike="noStrike" dirty="0">
                          <a:solidFill>
                            <a:srgbClr val="FFFFFF"/>
                          </a:solidFill>
                          <a:effectLst/>
                          <a:latin typeface="Meiryo UI" panose="020B0604030504040204" pitchFamily="50" charset="-128"/>
                          <a:ea typeface="Meiryo UI" panose="020B0604030504040204" pitchFamily="50" charset="-128"/>
                        </a:rPr>
                        <a:t>　</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rtl="0" fontAlgn="ctr"/>
                      <a:r>
                        <a:rPr lang="ja-JP" altLang="en-US" sz="1400" b="1" i="0" u="none" strike="noStrike" dirty="0">
                          <a:solidFill>
                            <a:srgbClr val="FFFFFF"/>
                          </a:solidFill>
                          <a:effectLst/>
                          <a:latin typeface="Meiryo UI" panose="020B0604030504040204" pitchFamily="50" charset="-128"/>
                          <a:ea typeface="Meiryo UI" panose="020B0604030504040204" pitchFamily="50" charset="-128"/>
                        </a:rPr>
                        <a:t>大　坂</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rtl="0" fontAlgn="ctr"/>
                      <a:r>
                        <a:rPr lang="ja-JP" altLang="en-US" sz="1400" b="1" i="0" u="none" strike="noStrike" dirty="0">
                          <a:solidFill>
                            <a:srgbClr val="FFFFFF"/>
                          </a:solidFill>
                          <a:effectLst/>
                          <a:latin typeface="Meiryo UI" panose="020B0604030504040204" pitchFamily="50" charset="-128"/>
                          <a:ea typeface="Meiryo UI" panose="020B0604030504040204" pitchFamily="50" charset="-128"/>
                        </a:rPr>
                        <a:t>江　戸</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rtl="0" fontAlgn="ctr"/>
                      <a:r>
                        <a:rPr lang="ja-JP" altLang="en-US" sz="1400" b="1" i="0" u="none" strike="noStrike" dirty="0">
                          <a:solidFill>
                            <a:srgbClr val="FFFFFF"/>
                          </a:solidFill>
                          <a:effectLst/>
                          <a:latin typeface="Meiryo UI" panose="020B0604030504040204" pitchFamily="50" charset="-128"/>
                          <a:ea typeface="Meiryo UI" panose="020B0604030504040204" pitchFamily="50" charset="-128"/>
                        </a:rPr>
                        <a:t>京　都</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911891452"/>
                  </a:ext>
                </a:extLst>
              </a:tr>
              <a:tr h="568297">
                <a:tc>
                  <a:txBody>
                    <a:bodyPr/>
                    <a:lstStyle/>
                    <a:p>
                      <a:pPr marL="36000" algn="l" rtl="0" fontAlgn="ctr"/>
                      <a:r>
                        <a:rPr lang="zh-CN" altLang="en-US" sz="1200" b="1" i="0" u="none" strike="noStrike" baseline="0" dirty="0">
                          <a:solidFill>
                            <a:srgbClr val="000000"/>
                          </a:solidFill>
                          <a:effectLst/>
                          <a:latin typeface="Meiryo UI" panose="020B0604030504040204" pitchFamily="50" charset="-128"/>
                          <a:ea typeface="Meiryo UI" panose="020B0604030504040204" pitchFamily="50" charset="-128"/>
                        </a:rPr>
                        <a:t>歌舞伎事始</a:t>
                      </a:r>
                      <a:br>
                        <a:rPr lang="zh-CN" altLang="en-US" sz="1200" b="1" i="0" u="none" strike="noStrike" baseline="0" dirty="0">
                          <a:solidFill>
                            <a:srgbClr val="000000"/>
                          </a:solidFill>
                          <a:effectLst/>
                          <a:latin typeface="Meiryo UI" panose="020B0604030504040204" pitchFamily="50" charset="-128"/>
                          <a:ea typeface="Meiryo UI" panose="020B0604030504040204" pitchFamily="50" charset="-128"/>
                        </a:rPr>
                      </a:br>
                      <a:r>
                        <a:rPr lang="en-US" altLang="zh-CN"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zh-CN" altLang="en-US" sz="1200" b="1" i="0" u="none" strike="noStrike" baseline="0" dirty="0">
                          <a:solidFill>
                            <a:srgbClr val="000000"/>
                          </a:solidFill>
                          <a:effectLst/>
                          <a:latin typeface="Meiryo UI" panose="020B0604030504040204" pitchFamily="50" charset="-128"/>
                          <a:ea typeface="Meiryo UI" panose="020B0604030504040204" pitchFamily="50" charset="-128"/>
                        </a:rPr>
                        <a:t>宝暦</a:t>
                      </a:r>
                      <a:r>
                        <a:rPr lang="en-US" altLang="zh-CN" sz="1200" b="1" i="0" u="none" strike="noStrike" baseline="0" dirty="0">
                          <a:solidFill>
                            <a:srgbClr val="000000"/>
                          </a:solidFill>
                          <a:effectLst/>
                          <a:latin typeface="Meiryo UI" panose="020B0604030504040204" pitchFamily="50" charset="-128"/>
                          <a:ea typeface="Meiryo UI" panose="020B0604030504040204" pitchFamily="50" charset="-128"/>
                        </a:rPr>
                        <a:t>12</a:t>
                      </a:r>
                      <a:r>
                        <a:rPr lang="zh-CN"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zh-CN" sz="1200" b="1" i="0" u="none" strike="noStrike" baseline="0" dirty="0">
                          <a:solidFill>
                            <a:srgbClr val="000000"/>
                          </a:solidFill>
                          <a:effectLst/>
                          <a:latin typeface="Meiryo UI" panose="020B0604030504040204" pitchFamily="50" charset="-128"/>
                          <a:ea typeface="Meiryo UI" panose="020B0604030504040204" pitchFamily="50" charset="-128"/>
                        </a:rPr>
                        <a:t>(1762</a:t>
                      </a:r>
                      <a:r>
                        <a:rPr lang="zh-CN"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zh-CN" sz="1200" b="1" i="0" u="none" strike="noStrike" baseline="0"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男をみがく気質</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人に遅れをとるのを嫌う気質</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姿を</a:t>
                      </a:r>
                      <a:r>
                        <a:rPr lang="ja-JP" altLang="en-US" sz="1200" b="0" i="0" u="none" strike="noStrike" baseline="0" dirty="0" err="1">
                          <a:solidFill>
                            <a:srgbClr val="000000"/>
                          </a:solidFill>
                          <a:effectLst/>
                          <a:latin typeface="Meiryo UI" panose="020B0604030504040204" pitchFamily="50" charset="-128"/>
                          <a:ea typeface="Meiryo UI" panose="020B0604030504040204" pitchFamily="50" charset="-128"/>
                        </a:rPr>
                        <a:t>粧る</a:t>
                      </a:r>
                      <a:endPar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endParaRP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100715"/>
                  </a:ext>
                </a:extLst>
              </a:tr>
              <a:tr h="564966">
                <a:tc>
                  <a:txBody>
                    <a:bodyPr/>
                    <a:lstStyle/>
                    <a:p>
                      <a:pPr marL="36000" algn="l" rtl="0" fontAlgn="ctr"/>
                      <a:r>
                        <a:rPr lang="zh-TW" altLang="en-US" sz="1200" b="1" i="0" u="none" strike="noStrike" baseline="0" dirty="0">
                          <a:solidFill>
                            <a:srgbClr val="000000"/>
                          </a:solidFill>
                          <a:effectLst/>
                          <a:latin typeface="Meiryo UI" panose="020B0604030504040204" pitchFamily="50" charset="-128"/>
                          <a:ea typeface="Meiryo UI" panose="020B0604030504040204" pitchFamily="50" charset="-128"/>
                        </a:rPr>
                        <a:t>愚雑俎</a:t>
                      </a:r>
                      <a:br>
                        <a:rPr lang="zh-TW" altLang="en-US" sz="1200" b="1" i="0" u="none" strike="noStrike" baseline="0" dirty="0">
                          <a:solidFill>
                            <a:srgbClr val="000000"/>
                          </a:solidFill>
                          <a:effectLst/>
                          <a:latin typeface="Meiryo UI" panose="020B0604030504040204" pitchFamily="50" charset="-128"/>
                          <a:ea typeface="Meiryo UI" panose="020B0604030504040204" pitchFamily="50" charset="-128"/>
                        </a:rPr>
                      </a:br>
                      <a:r>
                        <a:rPr lang="en-US" altLang="zh-TW"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zh-TW" altLang="en-US" sz="1200" b="1" i="0" u="none" strike="noStrike" baseline="0" dirty="0">
                          <a:solidFill>
                            <a:srgbClr val="000000"/>
                          </a:solidFill>
                          <a:effectLst/>
                          <a:latin typeface="Meiryo UI" panose="020B0604030504040204" pitchFamily="50" charset="-128"/>
                          <a:ea typeface="Meiryo UI" panose="020B0604030504040204" pitchFamily="50" charset="-128"/>
                        </a:rPr>
                        <a:t>田宮仲宣</a:t>
                      </a:r>
                      <a:r>
                        <a:rPr lang="en-US" altLang="zh-TW" sz="1200" b="1" i="0" u="none" strike="noStrike" baseline="0" dirty="0">
                          <a:solidFill>
                            <a:srgbClr val="000000"/>
                          </a:solidFill>
                          <a:effectLst/>
                          <a:latin typeface="Meiryo UI" panose="020B0604030504040204" pitchFamily="50" charset="-128"/>
                          <a:ea typeface="Meiryo UI" panose="020B0604030504040204" pitchFamily="50" charset="-128"/>
                        </a:rPr>
                        <a:t>(1753</a:t>
                      </a:r>
                      <a:r>
                        <a:rPr lang="zh-TW" altLang="en-US"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zh-TW" sz="1200" b="1" i="0" u="none" strike="noStrike" baseline="0" dirty="0">
                          <a:solidFill>
                            <a:srgbClr val="000000"/>
                          </a:solidFill>
                          <a:effectLst/>
                          <a:latin typeface="Meiryo UI" panose="020B0604030504040204" pitchFamily="50" charset="-128"/>
                          <a:ea typeface="Meiryo UI" panose="020B0604030504040204" pitchFamily="50" charset="-128"/>
                        </a:rPr>
                        <a:t>1815</a:t>
                      </a:r>
                      <a:r>
                        <a:rPr lang="zh-TW"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zh-TW" sz="1200" b="1" i="0" u="none" strike="noStrike" baseline="0"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雑貨衣食の集まる処、浪速に如なく</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凡万の道開けたる事、東都にしくはなし</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古に遡廻する事、京都に如なし</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258233"/>
                  </a:ext>
                </a:extLst>
              </a:tr>
              <a:tr h="564967">
                <a:tc>
                  <a:txBody>
                    <a:bodyPr/>
                    <a:lstStyle/>
                    <a:p>
                      <a:pPr marL="36000" algn="l" rtl="0" fontAlgn="ct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九桂草堂随筆</a:t>
                      </a:r>
                      <a:b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b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広瀬旭荘</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(1807</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63</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大坂の人は貧なり、富みを尊ぶ</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江戸の人は誇なり、官爵を尊ぶ</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京の人は細なり、土地を尊ぶ</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691084"/>
                  </a:ext>
                </a:extLst>
              </a:tr>
              <a:tr h="564967">
                <a:tc>
                  <a:txBody>
                    <a:bodyPr/>
                    <a:lstStyle/>
                    <a:p>
                      <a:pPr marL="36000" algn="l" rtl="0" fontAlgn="ct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戯財録</a:t>
                      </a:r>
                      <a:b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b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a:t>
                      </a: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享和元年</a:t>
                      </a: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(1801</a:t>
                      </a: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年</a:t>
                      </a: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人気利屈、男作の心持</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人気荒く、侍の心持</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人気和らかく</a:t>
                      </a:r>
                      <a:r>
                        <a:rPr lang="ja-JP" altLang="en-US" sz="1200" b="0" i="0" u="none" strike="noStrike" baseline="0" dirty="0" smtClean="0">
                          <a:solidFill>
                            <a:srgbClr val="000000"/>
                          </a:solidFill>
                          <a:effectLst/>
                          <a:latin typeface="Meiryo UI" panose="020B0604030504040204" pitchFamily="50" charset="-128"/>
                          <a:ea typeface="Meiryo UI" panose="020B0604030504040204" pitchFamily="50" charset="-128"/>
                        </a:rPr>
                        <a:t>、美女</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の心持</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579595"/>
                  </a:ext>
                </a:extLst>
              </a:tr>
              <a:tr h="659128">
                <a:tc>
                  <a:txBody>
                    <a:bodyPr/>
                    <a:lstStyle/>
                    <a:p>
                      <a:pPr marL="36000" algn="l" rtl="0" fontAlgn="ct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老のたのしみ抄</a:t>
                      </a:r>
                      <a:b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b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市川柏莚・寛保</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2</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ja-JP" altLang="en-US" sz="1200" b="0" i="0" u="none" strike="noStrike" baseline="0">
                          <a:solidFill>
                            <a:srgbClr val="000000"/>
                          </a:solidFill>
                          <a:effectLst/>
                          <a:latin typeface="Meiryo UI" panose="020B0604030504040204" pitchFamily="50" charset="-128"/>
                          <a:ea typeface="Meiryo UI" panose="020B0604030504040204" pitchFamily="50" charset="-128"/>
                        </a:rPr>
                        <a:t>舟と橋、御城、草履に、酒、蕪菜、問屋、揚屋に、石や、植木屋</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l" rtl="0" fontAlgn="ctr"/>
                      <a:r>
                        <a:rPr lang="zh-TW" altLang="en-US" sz="1200" b="0" i="0" u="none" strike="noStrike" baseline="0" dirty="0">
                          <a:solidFill>
                            <a:srgbClr val="000000"/>
                          </a:solidFill>
                          <a:effectLst/>
                          <a:latin typeface="Meiryo UI" panose="020B0604030504040204" pitchFamily="50" charset="-128"/>
                          <a:ea typeface="Meiryo UI" panose="020B0604030504040204" pitchFamily="50" charset="-128"/>
                        </a:rPr>
                        <a:t>鮭、鰹、大名屋鉾、鰯、比丘尼、紫、冬葱、大根</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000" algn="just"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水、水菜、女、染物、みや</a:t>
                      </a:r>
                      <a:r>
                        <a:rPr lang="ja-JP" altLang="en-US" sz="1200" b="0" i="0" u="none" strike="noStrike" baseline="0" dirty="0" err="1">
                          <a:solidFill>
                            <a:srgbClr val="000000"/>
                          </a:solidFill>
                          <a:effectLst/>
                          <a:latin typeface="Meiryo UI" panose="020B0604030504040204" pitchFamily="50" charset="-128"/>
                          <a:ea typeface="Meiryo UI" panose="020B0604030504040204" pitchFamily="50" charset="-128"/>
                        </a:rPr>
                        <a:t>す</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針、御寺、豆腐、鰻鱧、松茸</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680692"/>
                  </a:ext>
                </a:extLst>
              </a:tr>
              <a:tr h="712322">
                <a:tc>
                  <a:txBody>
                    <a:bodyPr/>
                    <a:lstStyle/>
                    <a:p>
                      <a:pPr marL="36000" algn="l" rtl="0" fontAlgn="ct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羇旅漫録</a:t>
                      </a:r>
                      <a:b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b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a:t>
                      </a: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滝沢馬琴</a:t>
                      </a: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(1767</a:t>
                      </a: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a:t>
                      </a: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1848</a:t>
                      </a:r>
                      <a:r>
                        <a:rPr lang="zh-TW" altLang="en-US" sz="1200" b="1" i="0" u="none" strike="noStrike" baseline="0">
                          <a:solidFill>
                            <a:srgbClr val="000000"/>
                          </a:solidFill>
                          <a:effectLst/>
                          <a:latin typeface="Meiryo UI" panose="020B0604030504040204" pitchFamily="50" charset="-128"/>
                          <a:ea typeface="Meiryo UI" panose="020B0604030504040204" pitchFamily="50" charset="-128"/>
                        </a:rPr>
                        <a:t>年</a:t>
                      </a:r>
                      <a:r>
                        <a:rPr lang="en-US" altLang="zh-TW" sz="1200" b="1" i="0" u="none" strike="noStrike" baseline="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6000" algn="l" rtl="0" fontAlgn="ct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大坂の人気は、京四分、江戸六分</a:t>
                      </a:r>
                      <a:r>
                        <a:rPr lang="ja-JP" altLang="en-US" sz="1200" b="0" i="0" u="none" strike="noStrike" baseline="0" dirty="0" smtClean="0">
                          <a:solidFill>
                            <a:srgbClr val="000000"/>
                          </a:solidFill>
                          <a:effectLst/>
                          <a:latin typeface="Meiryo UI" panose="020B0604030504040204" pitchFamily="50" charset="-128"/>
                          <a:ea typeface="Meiryo UI" panose="020B0604030504040204" pitchFamily="50" charset="-128"/>
                        </a:rPr>
                        <a:t>なり。倹</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なることは京に学び、活なることは江戸になら</a:t>
                      </a:r>
                      <a:r>
                        <a:rPr lang="ja-JP" altLang="en-US" sz="1200" b="0" i="0" u="none" strike="noStrike" baseline="0" dirty="0" err="1">
                          <a:solidFill>
                            <a:srgbClr val="000000"/>
                          </a:solidFill>
                          <a:effectLst/>
                          <a:latin typeface="Meiryo UI" panose="020B0604030504040204" pitchFamily="50" charset="-128"/>
                          <a:ea typeface="Meiryo UI" panose="020B0604030504040204" pitchFamily="50" charset="-128"/>
                        </a:rPr>
                        <a:t>ふ</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。しかれども実気あることは、京にまされ</a:t>
                      </a:r>
                      <a:r>
                        <a:rPr lang="ja-JP" altLang="en-US" sz="1200" b="0" i="0" u="none" strike="noStrike" baseline="0" dirty="0" err="1">
                          <a:solidFill>
                            <a:srgbClr val="000000"/>
                          </a:solidFill>
                          <a:effectLst/>
                          <a:latin typeface="Meiryo UI" panose="020B0604030504040204" pitchFamily="50" charset="-128"/>
                          <a:ea typeface="Meiryo UI" panose="020B0604030504040204" pitchFamily="50" charset="-128"/>
                        </a:rPr>
                        <a:t>り</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。一体人気のよく一致するところなり。これは土地の</a:t>
                      </a:r>
                      <a:r>
                        <a:rPr lang="ja-JP" altLang="en-US" sz="1200" b="0" i="0" u="none" strike="noStrike" baseline="0" dirty="0" err="1">
                          <a:solidFill>
                            <a:srgbClr val="000000"/>
                          </a:solidFill>
                          <a:effectLst/>
                          <a:latin typeface="Meiryo UI" panose="020B0604030504040204" pitchFamily="50" charset="-128"/>
                          <a:ea typeface="Meiryo UI" panose="020B0604030504040204" pitchFamily="50" charset="-128"/>
                        </a:rPr>
                        <a:t>せまきゆゑ</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なるべし。</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40463691"/>
                  </a:ext>
                </a:extLst>
              </a:tr>
              <a:tr h="869585">
                <a:tc>
                  <a:txBody>
                    <a:bodyPr/>
                    <a:lstStyle/>
                    <a:p>
                      <a:pPr marL="36000" algn="l" rtl="0" fontAlgn="ct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浪速の風</a:t>
                      </a:r>
                      <a:b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b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久須見祐雋・安政</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3</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(1856</a:t>
                      </a:r>
                      <a:r>
                        <a:rPr lang="ja-JP" altLang="en-US" sz="1200" b="1" i="0" u="none" strike="noStrike" baseline="0" dirty="0">
                          <a:solidFill>
                            <a:srgbClr val="000000"/>
                          </a:solidFill>
                          <a:effectLst/>
                          <a:latin typeface="Meiryo UI" panose="020B0604030504040204" pitchFamily="50" charset="-128"/>
                          <a:ea typeface="Meiryo UI" panose="020B0604030504040204" pitchFamily="50" charset="-128"/>
                        </a:rPr>
                        <a:t>年</a:t>
                      </a:r>
                      <a:r>
                        <a:rPr lang="en-US" altLang="ja-JP" sz="1200" b="1" i="0" u="none" strike="noStrike" baseline="0" dirty="0">
                          <a:solidFill>
                            <a:srgbClr val="000000"/>
                          </a:solidFill>
                          <a:effectLst/>
                          <a:latin typeface="Meiryo UI" panose="020B0604030504040204" pitchFamily="50" charset="-128"/>
                          <a:ea typeface="Meiryo UI" panose="020B0604030504040204" pitchFamily="50" charset="-128"/>
                        </a:rPr>
                        <a:t>)】</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6000" algn="l" rtl="0" fontAlgn="ctr"/>
                      <a:r>
                        <a:rPr lang="ja-JP" altLang="en-US" sz="1200" b="0" i="0" u="none" strike="noStrike" baseline="0" dirty="0" smtClean="0">
                          <a:solidFill>
                            <a:srgbClr val="000000"/>
                          </a:solidFill>
                          <a:effectLst/>
                          <a:latin typeface="Meiryo UI" panose="020B0604030504040204" pitchFamily="50" charset="-128"/>
                          <a:ea typeface="Meiryo UI" panose="020B0604030504040204" pitchFamily="50" charset="-128"/>
                        </a:rPr>
                        <a:t>商</a:t>
                      </a:r>
                      <a:r>
                        <a:rPr kumimoji="1" lang="ja-JP" altLang="en-US" sz="1200" b="0" kern="1200" baseline="0" dirty="0" smtClean="0">
                          <a:solidFill>
                            <a:schemeClr val="tx1"/>
                          </a:solidFill>
                          <a:effectLst/>
                          <a:latin typeface="Meiryo UI" panose="020B0604030504040204" pitchFamily="50" charset="-128"/>
                          <a:ea typeface="Meiryo UI" panose="020B0604030504040204" pitchFamily="50" charset="-128"/>
                          <a:cs typeface="+mn-cs"/>
                        </a:rPr>
                        <a:t>估</a:t>
                      </a:r>
                      <a:r>
                        <a:rPr lang="ja-JP" altLang="en-US" sz="1200" b="0" i="0" u="none" strike="noStrike" baseline="0" dirty="0" smtClean="0">
                          <a:solidFill>
                            <a:srgbClr val="000000"/>
                          </a:solidFill>
                          <a:effectLst/>
                          <a:latin typeface="Meiryo UI" panose="020B0604030504040204" pitchFamily="50" charset="-128"/>
                          <a:ea typeface="Meiryo UI" panose="020B0604030504040204" pitchFamily="50" charset="-128"/>
                        </a:rPr>
                        <a:t>専ら</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にして、人気も</a:t>
                      </a:r>
                      <a:r>
                        <a:rPr lang="ja-JP" altLang="en-US" sz="1200" b="0" i="0" u="none" strike="noStrike" baseline="0" dirty="0" smtClean="0">
                          <a:solidFill>
                            <a:srgbClr val="000000"/>
                          </a:solidFill>
                          <a:effectLst/>
                          <a:latin typeface="Meiryo UI" panose="020B0604030504040204" pitchFamily="50" charset="-128"/>
                          <a:ea typeface="Meiryo UI" panose="020B0604030504040204" pitchFamily="50" charset="-128"/>
                        </a:rPr>
                        <a:t>おのづから其</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の風に移り、利を謀ること、他国に</a:t>
                      </a:r>
                      <a:r>
                        <a:rPr lang="ja-JP" altLang="en-US" sz="1200" b="0" i="0" u="none" strike="noStrike" baseline="0" dirty="0" err="1">
                          <a:solidFill>
                            <a:srgbClr val="000000"/>
                          </a:solidFill>
                          <a:effectLst/>
                          <a:latin typeface="Meiryo UI" panose="020B0604030504040204" pitchFamily="50" charset="-128"/>
                          <a:ea typeface="Meiryo UI" panose="020B0604030504040204" pitchFamily="50" charset="-128"/>
                        </a:rPr>
                        <a:t>超て慧</a:t>
                      </a:r>
                      <a:r>
                        <a:rPr lang="ja-JP" altLang="en-US" sz="1200" b="0" i="0" u="none" strike="noStrike" baseline="0" dirty="0">
                          <a:solidFill>
                            <a:srgbClr val="000000"/>
                          </a:solidFill>
                          <a:effectLst/>
                          <a:latin typeface="Meiryo UI" panose="020B0604030504040204" pitchFamily="50" charset="-128"/>
                          <a:ea typeface="Meiryo UI" panose="020B0604030504040204" pitchFamily="50" charset="-128"/>
                        </a:rPr>
                        <a:t>敏なり。ゆえに、淳朴質素の風は更に失ふて、只だ利益に走るの風俗のみ。士といへども、土着のものは、自然此の風に浸潤して廉恥の心薄く、質朴の風なし。これ浪速風俗の大概なり。</a:t>
                      </a:r>
                    </a:p>
                  </a:txBody>
                  <a:tcPr marL="8322" marR="8322" marT="83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16898467"/>
                  </a:ext>
                </a:extLst>
              </a:tr>
            </a:tbl>
          </a:graphicData>
        </a:graphic>
      </p:graphicFrame>
      <p:sp>
        <p:nvSpPr>
          <p:cNvPr id="10" name="テキスト ボックス 9"/>
          <p:cNvSpPr txBox="1"/>
          <p:nvPr/>
        </p:nvSpPr>
        <p:spPr>
          <a:xfrm>
            <a:off x="233128" y="603395"/>
            <a:ext cx="9467516"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は、様々なものの集積地。富を重視、利益追求。</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一方</a:t>
            </a:r>
            <a:r>
              <a:rPr kumimoji="1" lang="ja-JP" altLang="en-US" sz="1400" dirty="0">
                <a:latin typeface="UD デジタル 教科書体 NK-R" panose="02020400000000000000" pitchFamily="18" charset="-128"/>
                <a:ea typeface="UD デジタル 教科書体 NK-R" panose="02020400000000000000" pitchFamily="18" charset="-128"/>
              </a:rPr>
              <a:t>で、名誉を重んじる気質、先義後利、社会貢献の考え</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23</a:t>
            </a:r>
          </a:p>
        </p:txBody>
      </p:sp>
    </p:spTree>
    <p:extLst>
      <p:ext uri="{BB962C8B-B14F-4D97-AF65-F5344CB8AC3E}">
        <p14:creationId xmlns:p14="http://schemas.microsoft.com/office/powerpoint/2010/main" val="4193687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２　</a:t>
            </a:r>
            <a:r>
              <a:rPr lang="ja-JP" altLang="en-US" sz="1800" dirty="0">
                <a:solidFill>
                  <a:schemeClr val="bg1"/>
                </a:solidFill>
                <a:latin typeface="Meiryo UI" panose="020B0604030504040204" pitchFamily="50" charset="-128"/>
                <a:ea typeface="Meiryo UI" panose="020B0604030504040204" pitchFamily="50" charset="-128"/>
              </a:rPr>
              <a:t>歴史から導かれる大阪</a:t>
            </a:r>
            <a:r>
              <a:rPr lang="ja-JP" altLang="en-US" sz="1800" dirty="0" smtClean="0">
                <a:solidFill>
                  <a:schemeClr val="bg1"/>
                </a:solidFill>
                <a:latin typeface="Meiryo UI" panose="020B0604030504040204" pitchFamily="50" charset="-128"/>
                <a:ea typeface="Meiryo UI" panose="020B0604030504040204" pitchFamily="50" charset="-128"/>
              </a:rPr>
              <a:t>の特色（４）気質・府民意識（江戸時代の三都気質）</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135057" y="693855"/>
            <a:ext cx="9610520" cy="5427127"/>
          </a:xfrm>
          <a:prstGeom prst="rect">
            <a:avLst/>
          </a:prstGeom>
          <a:ln w="9525">
            <a:noFill/>
          </a:ln>
        </p:spPr>
        <p:txBody>
          <a:bodyPr wrap="square">
            <a:spAutoFit/>
          </a:bodyPr>
          <a:lstStyle/>
          <a:p>
            <a:pPr fontAlgn="ctr">
              <a:lnSpc>
                <a:spcPts val="1600"/>
              </a:lnSpc>
            </a:pPr>
            <a:r>
              <a:rPr lang="ja-JP" altLang="en-US" sz="1200" b="1" dirty="0" smtClean="0">
                <a:solidFill>
                  <a:srgbClr val="000000"/>
                </a:solidFill>
                <a:latin typeface="Meiryo UI" panose="020B0604030504040204" pitchFamily="50" charset="-128"/>
                <a:ea typeface="Meiryo UI" panose="020B0604030504040204" pitchFamily="50" charset="-128"/>
              </a:rPr>
              <a:t>○懐</a:t>
            </a:r>
            <a:r>
              <a:rPr lang="ja-JP" altLang="en-US" sz="1200" b="1" dirty="0">
                <a:solidFill>
                  <a:srgbClr val="000000"/>
                </a:solidFill>
                <a:latin typeface="Meiryo UI" panose="020B0604030504040204" pitchFamily="50" charset="-128"/>
                <a:ea typeface="Meiryo UI" panose="020B0604030504040204" pitchFamily="50" charset="-128"/>
              </a:rPr>
              <a:t>徳堂（享保９年　</a:t>
            </a:r>
            <a:r>
              <a:rPr lang="en-US" altLang="ja-JP" sz="1200" b="1" dirty="0">
                <a:solidFill>
                  <a:srgbClr val="000000"/>
                </a:solidFill>
                <a:latin typeface="Meiryo UI" panose="020B0604030504040204" pitchFamily="50" charset="-128"/>
                <a:ea typeface="Meiryo UI" panose="020B0604030504040204" pitchFamily="50" charset="-128"/>
              </a:rPr>
              <a:t>1724</a:t>
            </a:r>
            <a:r>
              <a:rPr lang="ja-JP" altLang="en-US" sz="1200" b="1" dirty="0">
                <a:solidFill>
                  <a:srgbClr val="000000"/>
                </a:solidFill>
                <a:latin typeface="Meiryo UI" panose="020B0604030504040204" pitchFamily="50" charset="-128"/>
                <a:ea typeface="Meiryo UI" panose="020B0604030504040204" pitchFamily="50" charset="-128"/>
              </a:rPr>
              <a:t>年）</a:t>
            </a:r>
          </a:p>
          <a:p>
            <a:pPr fontAlgn="ctr">
              <a:lnSpc>
                <a:spcPts val="1600"/>
              </a:lnSpc>
            </a:pPr>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・商いの倫理を</a:t>
            </a:r>
            <a:r>
              <a:rPr lang="ja-JP" altLang="en-US" sz="1200" dirty="0" smtClean="0">
                <a:solidFill>
                  <a:srgbClr val="000000"/>
                </a:solidFill>
                <a:latin typeface="Meiryo UI" panose="020B0604030504040204" pitchFamily="50" charset="-128"/>
                <a:ea typeface="Meiryo UI" panose="020B0604030504040204" pitchFamily="50" charset="-128"/>
              </a:rPr>
              <a:t>重視。</a:t>
            </a: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仁義</a:t>
            </a:r>
            <a:r>
              <a:rPr lang="ja-JP" altLang="en-US" sz="1200" dirty="0">
                <a:solidFill>
                  <a:srgbClr val="000000"/>
                </a:solidFill>
                <a:latin typeface="Meiryo UI" panose="020B0604030504040204" pitchFamily="50" charset="-128"/>
                <a:ea typeface="Meiryo UI" panose="020B0604030504040204" pitchFamily="50" charset="-128"/>
              </a:rPr>
              <a:t>の道徳を実践する。商いは後から必ず利がついてくる</a:t>
            </a:r>
            <a:r>
              <a:rPr lang="ja-JP" altLang="en-US" sz="1200" b="1" dirty="0" smtClean="0">
                <a:solidFill>
                  <a:srgbClr val="000000"/>
                </a:solidFill>
                <a:latin typeface="Meiryo UI" panose="020B0604030504040204" pitchFamily="50" charset="-128"/>
                <a:ea typeface="Meiryo UI" panose="020B0604030504040204" pitchFamily="50" charset="-128"/>
              </a:rPr>
              <a:t>。</a:t>
            </a:r>
            <a:endParaRPr lang="en-US" altLang="ja-JP" sz="1200" b="1"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b="1" dirty="0" smtClean="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rPr>
              <a:t>（</a:t>
            </a:r>
            <a:r>
              <a:rPr lang="en-US" altLang="ja-JP" sz="1000" dirty="0" smtClean="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出典：「産経</a:t>
            </a:r>
            <a:r>
              <a:rPr lang="ja-JP" altLang="en-US" sz="1000" dirty="0">
                <a:solidFill>
                  <a:srgbClr val="000000"/>
                </a:solidFill>
                <a:latin typeface="Meiryo UI" panose="020B0604030504040204" pitchFamily="50" charset="-128"/>
                <a:ea typeface="Meiryo UI" panose="020B0604030504040204" pitchFamily="50" charset="-128"/>
              </a:rPr>
              <a:t>新聞「関西の力　教育・源流（３）懐徳堂　大坂商人がつくった学校」）</a:t>
            </a:r>
            <a:endParaRPr lang="en-US" altLang="ja-JP" sz="10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endParaRPr lang="en-US" altLang="ja-JP" sz="1200" b="1"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endParaRPr lang="en-US" altLang="ja-JP" sz="1200" b="1"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b="1" dirty="0" smtClean="0">
                <a:solidFill>
                  <a:srgbClr val="000000"/>
                </a:solidFill>
                <a:latin typeface="Meiryo UI" panose="020B0604030504040204" pitchFamily="50" charset="-128"/>
                <a:ea typeface="Meiryo UI" panose="020B0604030504040204" pitchFamily="50" charset="-128"/>
              </a:rPr>
              <a:t>○心学</a:t>
            </a:r>
            <a:r>
              <a:rPr lang="ja-JP" altLang="en-US" sz="1200" b="1" dirty="0">
                <a:solidFill>
                  <a:srgbClr val="000000"/>
                </a:solidFill>
                <a:latin typeface="Meiryo UI" panose="020B0604030504040204" pitchFamily="50" charset="-128"/>
                <a:ea typeface="Meiryo UI" panose="020B0604030504040204" pitchFamily="50" charset="-128"/>
              </a:rPr>
              <a:t>明誠舎（天明５年　</a:t>
            </a:r>
            <a:r>
              <a:rPr lang="en-US" altLang="ja-JP" sz="1200" b="1" dirty="0">
                <a:solidFill>
                  <a:srgbClr val="000000"/>
                </a:solidFill>
                <a:latin typeface="Meiryo UI" panose="020B0604030504040204" pitchFamily="50" charset="-128"/>
                <a:ea typeface="Meiryo UI" panose="020B0604030504040204" pitchFamily="50" charset="-128"/>
              </a:rPr>
              <a:t>1785</a:t>
            </a:r>
            <a:r>
              <a:rPr lang="ja-JP" altLang="en-US" sz="1200" b="1" dirty="0">
                <a:solidFill>
                  <a:srgbClr val="000000"/>
                </a:solidFill>
                <a:latin typeface="Meiryo UI" panose="020B0604030504040204" pitchFamily="50" charset="-128"/>
                <a:ea typeface="Meiryo UI" panose="020B0604030504040204" pitchFamily="50" charset="-128"/>
              </a:rPr>
              <a:t>年）</a:t>
            </a:r>
          </a:p>
          <a:p>
            <a:pPr fontAlgn="ctr">
              <a:lnSpc>
                <a:spcPts val="1600"/>
              </a:lnSpc>
            </a:pPr>
            <a:r>
              <a:rPr lang="ja-JP" altLang="en-US" sz="1200" dirty="0" smtClean="0">
                <a:solidFill>
                  <a:srgbClr val="000000"/>
                </a:solidFill>
                <a:latin typeface="Meiryo UI" panose="020B0604030504040204" pitchFamily="50" charset="-128"/>
                <a:ea typeface="Meiryo UI" panose="020B0604030504040204" pitchFamily="50" charset="-128"/>
              </a:rPr>
              <a:t>　　・京都の石田梅岩</a:t>
            </a:r>
            <a:r>
              <a:rPr lang="ja-JP" altLang="en-US" sz="1200" dirty="0">
                <a:solidFill>
                  <a:srgbClr val="000000"/>
                </a:solidFill>
                <a:latin typeface="Meiryo UI" panose="020B0604030504040204" pitchFamily="50" charset="-128"/>
                <a:ea typeface="Meiryo UI" panose="020B0604030504040204" pitchFamily="50" charset="-128"/>
              </a:rPr>
              <a:t>による石門心学の講席。</a:t>
            </a:r>
          </a:p>
          <a:p>
            <a:pPr fontAlgn="ctr">
              <a:lnSpc>
                <a:spcPts val="1600"/>
              </a:lnSpc>
            </a:pPr>
            <a:r>
              <a:rPr lang="ja-JP" altLang="en-US" sz="1200" dirty="0" smtClean="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連中定書</a:t>
            </a:r>
            <a:r>
              <a:rPr lang="ja-JP" altLang="en-US" sz="1200" dirty="0" smtClean="0">
                <a:solidFill>
                  <a:srgbClr val="000000"/>
                </a:solidFill>
                <a:latin typeface="Meiryo UI" panose="020B0604030504040204" pitchFamily="50" charset="-128"/>
                <a:ea typeface="Meiryo UI" panose="020B0604030504040204" pitchFamily="50" charset="-128"/>
              </a:rPr>
              <a:t>」：①</a:t>
            </a:r>
            <a:r>
              <a:rPr lang="ja-JP" altLang="en-US" sz="1200" dirty="0">
                <a:solidFill>
                  <a:srgbClr val="000000"/>
                </a:solidFill>
                <a:latin typeface="Meiryo UI" panose="020B0604030504040204" pitchFamily="50" charset="-128"/>
                <a:ea typeface="Meiryo UI" panose="020B0604030504040204" pitchFamily="50" charset="-128"/>
              </a:rPr>
              <a:t>法令の遵守、②神仏の崇敬、③主人から奉公人への慈愛、④奉公人から主人への献身、⑤親類との交際、⑥倹約の励行</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⑦</a:t>
            </a:r>
            <a:r>
              <a:rPr lang="ja-JP" altLang="en-US" sz="1200" dirty="0">
                <a:solidFill>
                  <a:srgbClr val="000000"/>
                </a:solidFill>
                <a:latin typeface="Meiryo UI" panose="020B0604030504040204" pitchFamily="50" charset="-128"/>
                <a:ea typeface="Meiryo UI" panose="020B0604030504040204" pitchFamily="50" charset="-128"/>
              </a:rPr>
              <a:t>親の子への慈愛</a:t>
            </a:r>
            <a:r>
              <a:rPr lang="ja-JP" altLang="en-US" sz="1200" dirty="0" smtClean="0">
                <a:solidFill>
                  <a:srgbClr val="000000"/>
                </a:solidFill>
                <a:latin typeface="Meiryo UI" panose="020B0604030504040204" pitchFamily="50" charset="-128"/>
                <a:ea typeface="Meiryo UI" panose="020B0604030504040204" pitchFamily="50" charset="-128"/>
              </a:rPr>
              <a:t>、⑧</a:t>
            </a:r>
            <a:r>
              <a:rPr lang="ja-JP" altLang="en-US" sz="1200" dirty="0">
                <a:solidFill>
                  <a:srgbClr val="000000"/>
                </a:solidFill>
                <a:latin typeface="Meiryo UI" panose="020B0604030504040204" pitchFamily="50" charset="-128"/>
                <a:ea typeface="Meiryo UI" panose="020B0604030504040204" pitchFamily="50" charset="-128"/>
              </a:rPr>
              <a:t>親孝行と家業への精励、⑨兄弟愛、⑩夫婦愛、⑪人間関係における信義、⑫言動に現れる恭敬の精神</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⑬</a:t>
            </a:r>
            <a:r>
              <a:rPr lang="ja-JP" altLang="en-US" sz="1200" dirty="0">
                <a:solidFill>
                  <a:srgbClr val="000000"/>
                </a:solidFill>
                <a:latin typeface="Meiryo UI" panose="020B0604030504040204" pitchFamily="50" charset="-128"/>
                <a:ea typeface="Meiryo UI" panose="020B0604030504040204" pitchFamily="50" charset="-128"/>
              </a:rPr>
              <a:t>過失に対する諫言</a:t>
            </a:r>
            <a:r>
              <a:rPr lang="ja-JP" altLang="en-US" sz="1200" dirty="0" smtClean="0">
                <a:solidFill>
                  <a:srgbClr val="000000"/>
                </a:solidFill>
                <a:latin typeface="Meiryo UI" panose="020B0604030504040204" pitchFamily="50" charset="-128"/>
                <a:ea typeface="Meiryo UI" panose="020B0604030504040204" pitchFamily="50" charset="-128"/>
              </a:rPr>
              <a:t>、⑭</a:t>
            </a:r>
            <a:r>
              <a:rPr lang="ja-JP" altLang="en-US" sz="1200" dirty="0">
                <a:solidFill>
                  <a:srgbClr val="000000"/>
                </a:solidFill>
                <a:latin typeface="Meiryo UI" panose="020B0604030504040204" pitchFamily="50" charset="-128"/>
                <a:ea typeface="Meiryo UI" panose="020B0604030504040204" pitchFamily="50" charset="-128"/>
              </a:rPr>
              <a:t>過失への反省と諫言の受容、⑮食欲を慎む</a:t>
            </a:r>
            <a:r>
              <a:rPr lang="ja-JP" altLang="en-US" sz="1200" dirty="0" smtClean="0">
                <a:solidFill>
                  <a:srgbClr val="000000"/>
                </a:solidFill>
                <a:latin typeface="Meiryo UI" panose="020B0604030504040204" pitchFamily="50" charset="-128"/>
                <a:ea typeface="Meiryo UI" panose="020B0604030504040204" pitchFamily="50" charset="-128"/>
              </a:rPr>
              <a:t>。　</a:t>
            </a:r>
            <a:endParaRPr lang="en-US" altLang="ja-JP" sz="12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rPr>
              <a:t>（</a:t>
            </a:r>
            <a:r>
              <a:rPr lang="en-US" altLang="ja-JP" sz="1000" dirty="0" smtClean="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出典</a:t>
            </a:r>
            <a:r>
              <a:rPr lang="ja-JP" altLang="en-US" sz="1000" dirty="0">
                <a:solidFill>
                  <a:srgbClr val="000000"/>
                </a:solidFill>
                <a:latin typeface="Meiryo UI" panose="020B0604030504040204" pitchFamily="50" charset="-128"/>
                <a:ea typeface="Meiryo UI" panose="020B0604030504040204" pitchFamily="50" charset="-128"/>
              </a:rPr>
              <a:t>：「大阪ブランドコミッティ　学問所・町人塾パネル」）</a:t>
            </a:r>
          </a:p>
          <a:p>
            <a:pPr fontAlgn="ctr">
              <a:lnSpc>
                <a:spcPts val="1600"/>
              </a:lnSpc>
            </a:pPr>
            <a:endParaRPr lang="en-US" altLang="ja-JP" sz="1000" b="1"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endParaRPr lang="en-US" altLang="ja-JP" sz="1200" b="1"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b="1" dirty="0" smtClean="0">
                <a:solidFill>
                  <a:srgbClr val="000000"/>
                </a:solidFill>
                <a:latin typeface="Meiryo UI" panose="020B0604030504040204" pitchFamily="50" charset="-128"/>
                <a:ea typeface="Meiryo UI" panose="020B0604030504040204" pitchFamily="50" charset="-128"/>
              </a:rPr>
              <a:t>○近江</a:t>
            </a:r>
            <a:r>
              <a:rPr lang="ja-JP" altLang="en-US" sz="1200" b="1" dirty="0">
                <a:solidFill>
                  <a:srgbClr val="000000"/>
                </a:solidFill>
                <a:latin typeface="Meiryo UI" panose="020B0604030504040204" pitchFamily="50" charset="-128"/>
                <a:ea typeface="Meiryo UI" panose="020B0604030504040204" pitchFamily="50" charset="-128"/>
              </a:rPr>
              <a:t>商人の経営</a:t>
            </a:r>
            <a:r>
              <a:rPr lang="ja-JP" altLang="en-US" sz="1200" b="1" dirty="0" smtClean="0">
                <a:solidFill>
                  <a:srgbClr val="000000"/>
                </a:solidFill>
                <a:latin typeface="Meiryo UI" panose="020B0604030504040204" pitchFamily="50" charset="-128"/>
                <a:ea typeface="Meiryo UI" panose="020B0604030504040204" pitchFamily="50" charset="-128"/>
              </a:rPr>
              <a:t>哲学</a:t>
            </a:r>
            <a:r>
              <a:rPr lang="ja-JP" altLang="en-US" sz="1200" dirty="0" smtClean="0">
                <a:solidFill>
                  <a:srgbClr val="000000"/>
                </a:solidFill>
                <a:latin typeface="Meiryo UI" panose="020B0604030504040204" pitchFamily="50" charset="-128"/>
                <a:ea typeface="Meiryo UI" panose="020B0604030504040204" pitchFamily="50" charset="-128"/>
              </a:rPr>
              <a:t>（伊藤忠兵衛）</a:t>
            </a:r>
            <a:endParaRPr lang="en-US" altLang="ja-JP" sz="1200" dirty="0" smtClean="0">
              <a:solidFill>
                <a:srgbClr val="000000"/>
              </a:solidFill>
              <a:latin typeface="Meiryo UI" panose="020B0604030504040204" pitchFamily="50" charset="-128"/>
              <a:ea typeface="Meiryo UI" panose="020B0604030504040204" pitchFamily="50" charset="-128"/>
            </a:endParaRPr>
          </a:p>
          <a:p>
            <a:pPr marL="265113" indent="-265113" fontAlgn="ctr">
              <a:lnSpc>
                <a:spcPts val="1600"/>
              </a:lnSpc>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・幕末</a:t>
            </a:r>
            <a:r>
              <a:rPr lang="ja-JP" altLang="en-US" sz="1200" dirty="0">
                <a:solidFill>
                  <a:srgbClr val="000000"/>
                </a:solidFill>
                <a:latin typeface="Meiryo UI" panose="020B0604030504040204" pitchFamily="50" charset="-128"/>
                <a:ea typeface="Meiryo UI" panose="020B0604030504040204" pitchFamily="50" charset="-128"/>
              </a:rPr>
              <a:t>に麻布の持ち下り（関西から</a:t>
            </a:r>
            <a:r>
              <a:rPr lang="ja-JP" altLang="en-US" sz="1200" dirty="0" smtClean="0">
                <a:solidFill>
                  <a:srgbClr val="000000"/>
                </a:solidFill>
                <a:latin typeface="Meiryo UI" panose="020B0604030504040204" pitchFamily="50" charset="-128"/>
                <a:ea typeface="Meiryo UI" panose="020B0604030504040204" pitchFamily="50" charset="-128"/>
              </a:rPr>
              <a:t>関東な</a:t>
            </a:r>
            <a:r>
              <a:rPr lang="ja-JP" altLang="en-US" sz="1200" dirty="0">
                <a:solidFill>
                  <a:srgbClr val="000000"/>
                </a:solidFill>
                <a:latin typeface="Meiryo UI" panose="020B0604030504040204" pitchFamily="50" charset="-128"/>
                <a:ea typeface="Meiryo UI" panose="020B0604030504040204" pitchFamily="50" charset="-128"/>
              </a:rPr>
              <a:t>ど</a:t>
            </a:r>
            <a:r>
              <a:rPr lang="ja-JP" altLang="en-US" sz="1200" dirty="0" smtClean="0">
                <a:solidFill>
                  <a:srgbClr val="000000"/>
                </a:solidFill>
                <a:latin typeface="Meiryo UI" panose="020B0604030504040204" pitchFamily="50" charset="-128"/>
                <a:ea typeface="Meiryo UI" panose="020B0604030504040204" pitchFamily="50" charset="-128"/>
              </a:rPr>
              <a:t>全国</a:t>
            </a:r>
            <a:r>
              <a:rPr lang="ja-JP" altLang="en-US" sz="1200" dirty="0">
                <a:solidFill>
                  <a:srgbClr val="000000"/>
                </a:solidFill>
                <a:latin typeface="Meiryo UI" panose="020B0604030504040204" pitchFamily="50" charset="-128"/>
                <a:ea typeface="Meiryo UI" panose="020B0604030504040204" pitchFamily="50" charset="-128"/>
              </a:rPr>
              <a:t>各地へ行商すること</a:t>
            </a:r>
            <a:r>
              <a:rPr lang="ja-JP" altLang="en-US" sz="1200" dirty="0" smtClean="0">
                <a:solidFill>
                  <a:srgbClr val="000000"/>
                </a:solidFill>
                <a:latin typeface="Meiryo UI" panose="020B0604030504040204" pitchFamily="50" charset="-128"/>
                <a:ea typeface="Meiryo UI" panose="020B0604030504040204" pitchFamily="50" charset="-128"/>
              </a:rPr>
              <a:t>）から商いを開始。明治</a:t>
            </a:r>
            <a:r>
              <a:rPr lang="ja-JP" altLang="en-US" sz="1200" dirty="0">
                <a:solidFill>
                  <a:srgbClr val="000000"/>
                </a:solidFill>
                <a:latin typeface="Meiryo UI" panose="020B0604030504040204" pitchFamily="50" charset="-128"/>
                <a:ea typeface="Meiryo UI" panose="020B0604030504040204" pitchFamily="50" charset="-128"/>
              </a:rPr>
              <a:t>５年、大阪に呉服太物商「紅忠」を創立し、後の総合商社</a:t>
            </a:r>
            <a:r>
              <a:rPr lang="ja-JP" altLang="en-US" sz="1200" dirty="0" smtClean="0">
                <a:solidFill>
                  <a:srgbClr val="000000"/>
                </a:solidFill>
                <a:latin typeface="Meiryo UI" panose="020B0604030504040204" pitchFamily="50" charset="-128"/>
                <a:ea typeface="Meiryo UI" panose="020B0604030504040204" pitchFamily="50" charset="-128"/>
              </a:rPr>
              <a:t>の礎を</a:t>
            </a:r>
            <a:r>
              <a:rPr lang="ja-JP" altLang="en-US" sz="1200" dirty="0">
                <a:solidFill>
                  <a:srgbClr val="000000"/>
                </a:solidFill>
                <a:latin typeface="Meiryo UI" panose="020B0604030504040204" pitchFamily="50" charset="-128"/>
                <a:ea typeface="Meiryo UI" panose="020B0604030504040204" pitchFamily="50" charset="-128"/>
              </a:rPr>
              <a:t>つくる。</a:t>
            </a:r>
          </a:p>
          <a:p>
            <a:pPr marL="265113" indent="-265113" fontAlgn="ctr">
              <a:lnSpc>
                <a:spcPts val="1600"/>
              </a:lnSpc>
            </a:pPr>
            <a:r>
              <a:rPr lang="ja-JP" altLang="en-US" sz="1200" dirty="0" smtClean="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三方よし」：</a:t>
            </a:r>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売り手によし、買い手によし、世間によし</a:t>
            </a:r>
            <a:r>
              <a:rPr lang="en-US" altLang="ja-JP" sz="1200" dirty="0" smtClean="0">
                <a:solidFill>
                  <a:srgbClr val="000000"/>
                </a:solidFill>
                <a:latin typeface="Meiryo UI" panose="020B0604030504040204" pitchFamily="50" charset="-128"/>
                <a:ea typeface="Meiryo UI" panose="020B0604030504040204" pitchFamily="50" charset="-128"/>
              </a:rPr>
              <a:t>』</a:t>
            </a:r>
            <a:r>
              <a:rPr lang="ja-JP" altLang="en-US" sz="1200" dirty="0" smtClean="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商売において売り手と買い手が満足するのは当然のこと、社会に貢献できてこそよい商売といえる」という</a:t>
            </a:r>
            <a:r>
              <a:rPr lang="ja-JP" altLang="en-US" sz="1200" dirty="0" smtClean="0">
                <a:solidFill>
                  <a:srgbClr val="000000"/>
                </a:solidFill>
                <a:latin typeface="Meiryo UI" panose="020B0604030504040204" pitchFamily="50" charset="-128"/>
                <a:ea typeface="Meiryo UI" panose="020B0604030504040204" pitchFamily="50" charset="-128"/>
              </a:rPr>
              <a:t>考え方）</a:t>
            </a:r>
            <a:endParaRPr lang="en-US" altLang="ja-JP" sz="12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b="1" dirty="0" smtClean="0">
                <a:solidFill>
                  <a:srgbClr val="000000"/>
                </a:solidFill>
                <a:latin typeface="Meiryo UI" panose="020B0604030504040204" pitchFamily="50" charset="-128"/>
                <a:ea typeface="Meiryo UI" panose="020B0604030504040204" pitchFamily="50" charset="-128"/>
              </a:rPr>
              <a:t>　</a:t>
            </a:r>
            <a:r>
              <a:rPr lang="ja-JP" altLang="en-US" sz="1000" b="1" dirty="0" smtClean="0">
                <a:solidFill>
                  <a:srgbClr val="000000"/>
                </a:solidFill>
                <a:latin typeface="Meiryo UI" panose="020B0604030504040204" pitchFamily="50" charset="-128"/>
                <a:ea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rPr>
              <a:t>（</a:t>
            </a:r>
            <a:r>
              <a:rPr lang="en-US" altLang="ja-JP" sz="1000" dirty="0" smtClean="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出典</a:t>
            </a:r>
            <a:r>
              <a:rPr lang="ja-JP" altLang="en-US" sz="1000" dirty="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「伊藤忠商事</a:t>
            </a:r>
            <a:r>
              <a:rPr lang="en-US" altLang="ja-JP" sz="1000" dirty="0" smtClean="0">
                <a:solidFill>
                  <a:srgbClr val="000000"/>
                </a:solidFill>
                <a:latin typeface="Meiryo UI" panose="020B0604030504040204" pitchFamily="50" charset="-128"/>
                <a:ea typeface="Meiryo UI" panose="020B0604030504040204" pitchFamily="50" charset="-128"/>
              </a:rPr>
              <a:t>HP</a:t>
            </a:r>
            <a:r>
              <a:rPr lang="ja-JP" altLang="en-US" sz="1000" dirty="0" smtClean="0">
                <a:solidFill>
                  <a:srgbClr val="000000"/>
                </a:solidFill>
                <a:latin typeface="Meiryo UI" panose="020B0604030504040204" pitchFamily="50" charset="-128"/>
                <a:ea typeface="Meiryo UI" panose="020B0604030504040204" pitchFamily="50" charset="-128"/>
              </a:rPr>
              <a:t>」）</a:t>
            </a:r>
            <a:endParaRPr lang="en-US" altLang="ja-JP" sz="10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endParaRPr lang="en-US" altLang="ja-JP" sz="1200" b="1" dirty="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b="1" dirty="0" smtClean="0">
                <a:solidFill>
                  <a:srgbClr val="000000"/>
                </a:solidFill>
                <a:latin typeface="Meiryo UI" panose="020B0604030504040204" pitchFamily="50" charset="-128"/>
                <a:ea typeface="Meiryo UI" panose="020B0604030504040204" pitchFamily="50" charset="-128"/>
              </a:rPr>
              <a:t>○住友の事業精神</a:t>
            </a:r>
            <a:endParaRPr lang="en-US" altLang="ja-JP" sz="1200" b="1" dirty="0" smtClean="0">
              <a:solidFill>
                <a:srgbClr val="000000"/>
              </a:solidFill>
              <a:latin typeface="Meiryo UI" panose="020B0604030504040204" pitchFamily="50" charset="-128"/>
              <a:ea typeface="Meiryo UI" panose="020B0604030504040204" pitchFamily="50" charset="-128"/>
            </a:endParaRPr>
          </a:p>
          <a:p>
            <a:pPr marL="265113" indent="-265113" fontAlgn="ctr">
              <a:lnSpc>
                <a:spcPts val="1600"/>
              </a:lnSpc>
            </a:pPr>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・初代の住友正友（</a:t>
            </a:r>
            <a:r>
              <a:rPr lang="en-US" altLang="ja-JP" sz="1200" dirty="0" smtClean="0">
                <a:solidFill>
                  <a:srgbClr val="000000"/>
                </a:solidFill>
                <a:latin typeface="Meiryo UI" panose="020B0604030504040204" pitchFamily="50" charset="-128"/>
                <a:ea typeface="Meiryo UI" panose="020B0604030504040204" pitchFamily="50" charset="-128"/>
              </a:rPr>
              <a:t>1585</a:t>
            </a:r>
            <a:r>
              <a:rPr lang="ja-JP" altLang="en-US" sz="1200" dirty="0" smtClean="0">
                <a:solidFill>
                  <a:srgbClr val="000000"/>
                </a:solidFill>
                <a:latin typeface="Meiryo UI" panose="020B0604030504040204" pitchFamily="50" charset="-128"/>
                <a:ea typeface="Meiryo UI" panose="020B0604030504040204" pitchFamily="50" charset="-128"/>
              </a:rPr>
              <a:t>年</a:t>
            </a:r>
            <a:r>
              <a:rPr lang="en-US" altLang="ja-JP" sz="1200" dirty="0" smtClean="0">
                <a:solidFill>
                  <a:srgbClr val="000000"/>
                </a:solidFill>
                <a:latin typeface="Meiryo UI" panose="020B0604030504040204" pitchFamily="50" charset="-128"/>
                <a:ea typeface="Meiryo UI" panose="020B0604030504040204" pitchFamily="50" charset="-128"/>
              </a:rPr>
              <a:t>〜1652</a:t>
            </a:r>
            <a:r>
              <a:rPr lang="ja-JP" altLang="en-US" sz="1200" dirty="0">
                <a:solidFill>
                  <a:srgbClr val="000000"/>
                </a:solidFill>
                <a:latin typeface="Meiryo UI" panose="020B0604030504040204" pitchFamily="50" charset="-128"/>
                <a:ea typeface="Meiryo UI" panose="020B0604030504040204" pitchFamily="50" charset="-128"/>
              </a:rPr>
              <a:t>年）が商売上の心得を簡潔に説いた「文殊院旨意書（もんじゅいんしいがき）」を基に</a:t>
            </a:r>
            <a:r>
              <a:rPr lang="ja-JP" altLang="en-US" sz="1200" dirty="0" smtClean="0">
                <a:solidFill>
                  <a:srgbClr val="000000"/>
                </a:solidFill>
                <a:latin typeface="Meiryo UI" panose="020B0604030504040204" pitchFamily="50" charset="-128"/>
                <a:ea typeface="Meiryo UI" panose="020B0604030504040204" pitchFamily="50" charset="-128"/>
              </a:rPr>
              <a:t>、何代</a:t>
            </a:r>
            <a:r>
              <a:rPr lang="ja-JP" altLang="en-US" sz="1200" dirty="0">
                <a:solidFill>
                  <a:srgbClr val="000000"/>
                </a:solidFill>
                <a:latin typeface="Meiryo UI" panose="020B0604030504040204" pitchFamily="50" charset="-128"/>
                <a:ea typeface="Meiryo UI" panose="020B0604030504040204" pitchFamily="50" charset="-128"/>
              </a:rPr>
              <a:t>にもわたって磨き続けてきた</a:t>
            </a:r>
            <a:r>
              <a:rPr lang="ja-JP" altLang="en-US" sz="1200" dirty="0" smtClean="0">
                <a:solidFill>
                  <a:srgbClr val="000000"/>
                </a:solidFill>
                <a:latin typeface="Meiryo UI" panose="020B0604030504040204" pitchFamily="50" charset="-128"/>
                <a:ea typeface="Meiryo UI" panose="020B0604030504040204" pitchFamily="50" charset="-128"/>
              </a:rPr>
              <a:t>もの。</a:t>
            </a:r>
            <a:endParaRPr lang="en-US" altLang="ja-JP" sz="12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dirty="0">
                <a:solidFill>
                  <a:srgbClr val="000000"/>
                </a:solidFill>
                <a:latin typeface="Meiryo UI" panose="020B0604030504040204" pitchFamily="50" charset="-128"/>
                <a:ea typeface="Meiryo UI" panose="020B0604030504040204" pitchFamily="50" charset="-128"/>
              </a:rPr>
              <a:t>　　・目の前の変化に惑わされることなく、「信用・確実」「浮利を追わず」「公利公益」に重きを置きつつ、「進取の精神」をもって変化を先取りして</a:t>
            </a:r>
            <a:r>
              <a:rPr lang="ja-JP" altLang="en-US" sz="1200" dirty="0" smtClean="0">
                <a:solidFill>
                  <a:srgbClr val="000000"/>
                </a:solidFill>
                <a:latin typeface="Meiryo UI" panose="020B0604030504040204" pitchFamily="50" charset="-128"/>
                <a:ea typeface="Meiryo UI" panose="020B0604030504040204" pitchFamily="50" charset="-128"/>
              </a:rPr>
              <a:t>いくという理念。</a:t>
            </a:r>
            <a:endParaRPr lang="en-US" altLang="ja-JP" sz="1200" dirty="0" smtClean="0">
              <a:solidFill>
                <a:srgbClr val="000000"/>
              </a:solidFill>
              <a:latin typeface="Meiryo UI" panose="020B0604030504040204" pitchFamily="50" charset="-128"/>
              <a:ea typeface="Meiryo UI" panose="020B0604030504040204" pitchFamily="50" charset="-128"/>
            </a:endParaRPr>
          </a:p>
          <a:p>
            <a:pPr fontAlgn="ctr">
              <a:lnSpc>
                <a:spcPts val="1600"/>
              </a:lnSpc>
            </a:pP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rPr>
              <a:t>　</a:t>
            </a:r>
            <a:r>
              <a:rPr lang="ja-JP" altLang="en-US" sz="1000" dirty="0">
                <a:solidFill>
                  <a:srgbClr val="000000"/>
                </a:solidFill>
                <a:latin typeface="Meiryo UI" panose="020B0604030504040204" pitchFamily="50" charset="-128"/>
                <a:ea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rPr>
              <a:t>（</a:t>
            </a:r>
            <a:r>
              <a:rPr lang="en-US" altLang="ja-JP" sz="1000" dirty="0" smtClean="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出典</a:t>
            </a:r>
            <a:r>
              <a:rPr lang="ja-JP" altLang="en-US" sz="1000" dirty="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「住友商事</a:t>
            </a:r>
            <a:r>
              <a:rPr lang="en-US" altLang="ja-JP" sz="1000" dirty="0">
                <a:solidFill>
                  <a:srgbClr val="000000"/>
                </a:solidFill>
                <a:latin typeface="Meiryo UI" panose="020B0604030504040204" pitchFamily="50" charset="-128"/>
                <a:ea typeface="Meiryo UI" panose="020B0604030504040204" pitchFamily="50" charset="-128"/>
              </a:rPr>
              <a:t>HP</a:t>
            </a:r>
            <a:r>
              <a:rPr lang="ja-JP" altLang="en-US" sz="1000" dirty="0">
                <a:solidFill>
                  <a:srgbClr val="000000"/>
                </a:solidFill>
                <a:latin typeface="Meiryo UI" panose="020B0604030504040204" pitchFamily="50" charset="-128"/>
                <a:ea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rPr>
              <a:t>）</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24</a:t>
            </a:r>
          </a:p>
        </p:txBody>
      </p:sp>
    </p:spTree>
    <p:extLst>
      <p:ext uri="{BB962C8B-B14F-4D97-AF65-F5344CB8AC3E}">
        <p14:creationId xmlns:p14="http://schemas.microsoft.com/office/powerpoint/2010/main" val="1014274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）気質・府民意識（昭和の三都論）</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202856656"/>
              </p:ext>
            </p:extLst>
          </p:nvPr>
        </p:nvGraphicFramePr>
        <p:xfrm>
          <a:off x="71080" y="1261863"/>
          <a:ext cx="9763839" cy="4743985"/>
        </p:xfrm>
        <a:graphic>
          <a:graphicData uri="http://schemas.openxmlformats.org/drawingml/2006/table">
            <a:tbl>
              <a:tblPr firstRow="1" bandRow="1">
                <a:tableStyleId>{5C22544A-7EE6-4342-B048-85BDC9FD1C3A}</a:tableStyleId>
              </a:tblPr>
              <a:tblGrid>
                <a:gridCol w="3284057">
                  <a:extLst>
                    <a:ext uri="{9D8B030D-6E8A-4147-A177-3AD203B41FA5}">
                      <a16:colId xmlns:a16="http://schemas.microsoft.com/office/drawing/2014/main" val="2230677599"/>
                    </a:ext>
                  </a:extLst>
                </a:gridCol>
                <a:gridCol w="3239891">
                  <a:extLst>
                    <a:ext uri="{9D8B030D-6E8A-4147-A177-3AD203B41FA5}">
                      <a16:colId xmlns:a16="http://schemas.microsoft.com/office/drawing/2014/main" val="4015745365"/>
                    </a:ext>
                  </a:extLst>
                </a:gridCol>
                <a:gridCol w="3239891">
                  <a:extLst>
                    <a:ext uri="{9D8B030D-6E8A-4147-A177-3AD203B41FA5}">
                      <a16:colId xmlns:a16="http://schemas.microsoft.com/office/drawing/2014/main" val="575010291"/>
                    </a:ext>
                  </a:extLst>
                </a:gridCol>
              </a:tblGrid>
              <a:tr h="373741">
                <a:tc>
                  <a:txBody>
                    <a:bodyPr/>
                    <a:lstStyle/>
                    <a:p>
                      <a:pPr algn="ctr"/>
                      <a:r>
                        <a:rPr kumimoji="1" lang="ja-JP" altLang="en-US" sz="1600" dirty="0" smtClean="0">
                          <a:latin typeface="Meiryo UI" panose="020B0604030504040204" pitchFamily="50" charset="-128"/>
                          <a:ea typeface="Meiryo UI" panose="020B0604030504040204" pitchFamily="50" charset="-128"/>
                        </a:rPr>
                        <a:t>大阪</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600" dirty="0" smtClean="0">
                          <a:latin typeface="Meiryo UI" panose="020B0604030504040204" pitchFamily="50" charset="-128"/>
                          <a:ea typeface="Meiryo UI" panose="020B0604030504040204" pitchFamily="50" charset="-128"/>
                        </a:rPr>
                        <a:t>東京</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600" dirty="0" smtClean="0">
                          <a:latin typeface="Meiryo UI" panose="020B0604030504040204" pitchFamily="50" charset="-128"/>
                          <a:ea typeface="Meiryo UI" panose="020B0604030504040204" pitchFamily="50" charset="-128"/>
                        </a:rPr>
                        <a:t>京都</a:t>
                      </a:r>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00185018"/>
                  </a:ext>
                </a:extLst>
              </a:tr>
              <a:tr h="1261284">
                <a:tc>
                  <a:txBody>
                    <a:bodyPr/>
                    <a:lstStyle/>
                    <a:p>
                      <a:r>
                        <a:rPr kumimoji="1" lang="ja-JP" altLang="en-US" sz="1200" b="1" dirty="0" smtClean="0">
                          <a:latin typeface="Meiryo UI" panose="020B0604030504040204" pitchFamily="50" charset="-128"/>
                          <a:ea typeface="Meiryo UI" panose="020B0604030504040204" pitchFamily="50" charset="-128"/>
                        </a:rPr>
                        <a:t>○実質主義</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・富それ自身の価値を評価。</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それによってもたらさせる官位等ではない。</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・権威主義ではなく実力主義。</a:t>
                      </a:r>
                    </a:p>
                    <a:p>
                      <a:r>
                        <a:rPr kumimoji="1" lang="ja-JP" altLang="en-US" sz="1200" dirty="0" smtClean="0">
                          <a:latin typeface="Meiryo UI" panose="020B0604030504040204" pitchFamily="50" charset="-128"/>
                          <a:ea typeface="Meiryo UI" panose="020B0604030504040204" pitchFamily="50" charset="-128"/>
                        </a:rPr>
                        <a:t>　・学者や文化人より、実業家の講演に人が集まる。</a:t>
                      </a:r>
                    </a:p>
                    <a:p>
                      <a:r>
                        <a:rPr kumimoji="1" lang="ja-JP" altLang="en-US" sz="1200" dirty="0" smtClean="0">
                          <a:latin typeface="Meiryo UI" panose="020B0604030504040204" pitchFamily="50" charset="-128"/>
                          <a:ea typeface="Meiryo UI" panose="020B0604030504040204" pitchFamily="50" charset="-128"/>
                        </a:rPr>
                        <a:t>　・名にこだわらず、すべての人が食べることを楽しむ。</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○権威主義</a:t>
                      </a:r>
                    </a:p>
                    <a:p>
                      <a:r>
                        <a:rPr kumimoji="1" lang="ja-JP" altLang="en-US" sz="1200" dirty="0" smtClean="0">
                          <a:latin typeface="Meiryo UI" panose="020B0604030504040204" pitchFamily="50" charset="-128"/>
                          <a:ea typeface="Meiryo UI" panose="020B0604030504040204" pitchFamily="50" charset="-128"/>
                        </a:rPr>
                        <a:t>　・有名な店での買物を好み、名声ある店での</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食事に満足を覚える。</a:t>
                      </a:r>
                    </a:p>
                    <a:p>
                      <a:r>
                        <a:rPr kumimoji="1" lang="ja-JP" altLang="en-US" sz="1200" dirty="0" smtClean="0">
                          <a:latin typeface="Meiryo UI" panose="020B0604030504040204" pitchFamily="50" charset="-128"/>
                          <a:ea typeface="Meiryo UI" panose="020B0604030504040204" pitchFamily="50" charset="-128"/>
                        </a:rPr>
                        <a:t>　・学問、芸術への評価は高くなく、大学といえば</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東京大学法学部を連想する。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官僚になるためのものと考える。</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○マンネリズムと美学</a:t>
                      </a:r>
                    </a:p>
                    <a:p>
                      <a:r>
                        <a:rPr kumimoji="1" lang="ja-JP" altLang="en-US" sz="1200" dirty="0" smtClean="0">
                          <a:latin typeface="Meiryo UI" panose="020B0604030504040204" pitchFamily="50" charset="-128"/>
                          <a:ea typeface="Meiryo UI" panose="020B0604030504040204" pitchFamily="50" charset="-128"/>
                        </a:rPr>
                        <a:t>　・習慣を尊重する。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決まった日に、決まったことをする。</a:t>
                      </a:r>
                      <a:r>
                        <a:rPr kumimoji="1" lang="en-US" altLang="ja-JP" sz="1200" dirty="0" smtClean="0">
                          <a:latin typeface="Meiryo UI" panose="020B0604030504040204" pitchFamily="50" charset="-128"/>
                          <a:ea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rPr>
                        <a:t>　・巨大な行儀作法の体系をもち、それに身を</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まかせることに安心する。</a:t>
                      </a:r>
                    </a:p>
                    <a:p>
                      <a:r>
                        <a:rPr kumimoji="1" lang="ja-JP" altLang="en-US" sz="1200" dirty="0" smtClean="0">
                          <a:latin typeface="Meiryo UI" panose="020B0604030504040204" pitchFamily="50" charset="-128"/>
                          <a:ea typeface="Meiryo UI" panose="020B0604030504040204" pitchFamily="50" charset="-128"/>
                        </a:rPr>
                        <a:t>　・美の</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芸術的</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立場から評価する傾向がある。</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59122730"/>
                  </a:ext>
                </a:extLst>
              </a:tr>
              <a:tr h="1033382">
                <a:tc>
                  <a:txBody>
                    <a:bodyPr/>
                    <a:lstStyle/>
                    <a:p>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商業的合理主義</a:t>
                      </a:r>
                    </a:p>
                    <a:p>
                      <a:r>
                        <a:rPr kumimoji="1" lang="ja-JP" altLang="en-US" sz="1200" dirty="0" smtClean="0">
                          <a:latin typeface="Meiryo UI" panose="020B0604030504040204" pitchFamily="50" charset="-128"/>
                          <a:ea typeface="Meiryo UI" panose="020B0604030504040204" pitchFamily="50" charset="-128"/>
                        </a:rPr>
                        <a:t>　・ものの価値をリーズナブルかどうかで評価する。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baseline="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・品物を十分吟味することが評価される。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一着のズボンを買うのに、十五着履くことを賞賛</a:t>
                      </a:r>
                      <a:r>
                        <a:rPr kumimoji="1" lang="en-US" altLang="ja-JP" sz="1200" dirty="0" smtClean="0">
                          <a:latin typeface="Meiryo UI" panose="020B0604030504040204" pitchFamily="50" charset="-128"/>
                          <a:ea typeface="Meiryo UI" panose="020B0604030504040204" pitchFamily="50" charset="-128"/>
                        </a:rPr>
                        <a:t>)</a:t>
                      </a: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○きれいな金づかい</a:t>
                      </a:r>
                    </a:p>
                    <a:p>
                      <a:r>
                        <a:rPr kumimoji="1" lang="ja-JP" altLang="en-US" sz="1200" dirty="0" smtClean="0">
                          <a:latin typeface="Meiryo UI" panose="020B0604030504040204" pitchFamily="50" charset="-128"/>
                          <a:ea typeface="Meiryo UI" panose="020B0604030504040204" pitchFamily="50" charset="-128"/>
                        </a:rPr>
                        <a:t>　・利害打算を度外視した、ためらいのない金の</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使い方を重んずる。</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・汚い金の使い方</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だししぶり</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を軽蔑する。</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・高級品に正札</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しょうふだ</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がなく、値が法外でも、</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きれいな買物だと満足をおぼえる。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・リーズナブルな値段という考えがあまり通用しない。</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○ひとなみ主義</a:t>
                      </a:r>
                    </a:p>
                    <a:p>
                      <a:r>
                        <a:rPr kumimoji="1" lang="ja-JP" altLang="en-US" sz="1200" dirty="0" smtClean="0">
                          <a:latin typeface="Meiryo UI" panose="020B0604030504040204" pitchFamily="50" charset="-128"/>
                          <a:ea typeface="Meiryo UI" panose="020B0604030504040204" pitchFamily="50" charset="-128"/>
                        </a:rPr>
                        <a:t>　・ひとなみ以下になりたくないという思いがある。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抜きんでようとはしない。</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・行儀作法主義。</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ことさら特別の知識を必要とし</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ない。「通」というものはない。</a:t>
                      </a:r>
                      <a:r>
                        <a:rPr kumimoji="1" lang="en-US" altLang="ja-JP" sz="1200" dirty="0" smtClean="0">
                          <a:latin typeface="Meiryo UI" panose="020B0604030504040204" pitchFamily="50" charset="-128"/>
                          <a:ea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rPr>
                        <a:t>　・「着</a:t>
                      </a:r>
                      <a:r>
                        <a:rPr kumimoji="1" lang="ja-JP" altLang="en-US" sz="1200" dirty="0" err="1" smtClean="0">
                          <a:latin typeface="Meiryo UI" panose="020B0604030504040204" pitchFamily="50" charset="-128"/>
                          <a:ea typeface="Meiryo UI" panose="020B0604030504040204" pitchFamily="50" charset="-128"/>
                        </a:rPr>
                        <a:t>だ</a:t>
                      </a:r>
                      <a:r>
                        <a:rPr kumimoji="1" lang="ja-JP" altLang="en-US" sz="1200" dirty="0" smtClean="0">
                          <a:latin typeface="Meiryo UI" panose="020B0604030504040204" pitchFamily="50" charset="-128"/>
                          <a:ea typeface="Meiryo UI" panose="020B0604030504040204" pitchFamily="50" charset="-128"/>
                        </a:rPr>
                        <a:t>おれ」。享楽ではなく、細かな規定から</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外れないために、最小限でも相当な枚数を</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持つ。</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56138037"/>
                  </a:ext>
                </a:extLst>
              </a:tr>
              <a:tr h="1447156">
                <a:tc>
                  <a:txBody>
                    <a:bodyPr/>
                    <a:lstStyle/>
                    <a:p>
                      <a:r>
                        <a:rPr kumimoji="1" lang="ja-JP" altLang="en-US" sz="1200" b="1" dirty="0" smtClean="0">
                          <a:latin typeface="Meiryo UI" panose="020B0604030504040204" pitchFamily="50" charset="-128"/>
                          <a:ea typeface="Meiryo UI" panose="020B0604030504040204" pitchFamily="50" charset="-128"/>
                        </a:rPr>
                        <a:t>○未来への身がまえ</a:t>
                      </a:r>
                    </a:p>
                    <a:p>
                      <a:r>
                        <a:rPr kumimoji="1" lang="ja-JP" altLang="en-US" sz="1200" dirty="0" smtClean="0">
                          <a:latin typeface="Meiryo UI" panose="020B0604030504040204" pitchFamily="50" charset="-128"/>
                          <a:ea typeface="Meiryo UI" panose="020B0604030504040204" pitchFamily="50" charset="-128"/>
                        </a:rPr>
                        <a:t>　・着実な、直線的上昇の、たえざる連続を理想像</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とする。</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投機をきらう。</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・自己の実力、自己流のやり方で、あたらしい</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アイディアの実現をはかる。</a:t>
                      </a:r>
                    </a:p>
                    <a:p>
                      <a:r>
                        <a:rPr kumimoji="1" lang="ja-JP" altLang="en-US" sz="1200" dirty="0" smtClean="0">
                          <a:latin typeface="Meiryo UI" panose="020B0604030504040204" pitchFamily="50" charset="-128"/>
                          <a:ea typeface="Meiryo UI" panose="020B0604030504040204" pitchFamily="50" charset="-128"/>
                        </a:rPr>
                        <a:t>　・自由で、どこの土地のひとを相手にしても、気おく</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れしない。</a:t>
                      </a:r>
                    </a:p>
                    <a:p>
                      <a:r>
                        <a:rPr kumimoji="1" lang="ja-JP" altLang="en-US" sz="1200" dirty="0" smtClean="0">
                          <a:latin typeface="Meiryo UI" panose="020B0604030504040204" pitchFamily="50" charset="-128"/>
                          <a:ea typeface="Meiryo UI" panose="020B0604030504040204" pitchFamily="50" charset="-128"/>
                        </a:rPr>
                        <a:t>　・友人は友人、商売は商売。</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臨機応変</a:t>
                      </a:r>
                    </a:p>
                    <a:p>
                      <a:r>
                        <a:rPr kumimoji="1" lang="ja-JP" altLang="en-US" sz="1200" dirty="0" smtClean="0">
                          <a:latin typeface="Meiryo UI" panose="020B0604030504040204" pitchFamily="50" charset="-128"/>
                          <a:ea typeface="Meiryo UI" panose="020B0604030504040204" pitchFamily="50" charset="-128"/>
                        </a:rPr>
                        <a:t>　・人生は、上昇と下降の繰り返しという観念をもつ。</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・求められる処世の能力は、「りこう」。刻一刻変　　</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err="1" smtClean="0">
                          <a:latin typeface="Meiryo UI" panose="020B0604030504040204" pitchFamily="50" charset="-128"/>
                          <a:ea typeface="Meiryo UI" panose="020B0604030504040204" pitchFamily="50" charset="-128"/>
                        </a:rPr>
                        <a:t>化する</a:t>
                      </a:r>
                      <a:r>
                        <a:rPr kumimoji="1" lang="ja-JP" altLang="en-US" sz="1200" dirty="0" smtClean="0">
                          <a:latin typeface="Meiryo UI" panose="020B0604030504040204" pitchFamily="50" charset="-128"/>
                          <a:ea typeface="Meiryo UI" panose="020B0604030504040204" pitchFamily="50" charset="-128"/>
                        </a:rPr>
                        <a:t>状況に、適切に処置することを評価する。</a:t>
                      </a:r>
                    </a:p>
                    <a:p>
                      <a:r>
                        <a:rPr kumimoji="1" lang="ja-JP" altLang="en-US" sz="1200" dirty="0" smtClean="0">
                          <a:latin typeface="Meiryo UI" panose="020B0604030504040204" pitchFamily="50" charset="-128"/>
                          <a:ea typeface="Meiryo UI" panose="020B0604030504040204" pitchFamily="50" charset="-128"/>
                        </a:rPr>
                        <a:t>　・日常的合理主義。</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・決断にいたるまでに、ためらうことを嫌う。</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「火事と喧嘩は江戸の華」</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・分け隔てなく、裏表もない。</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○過去の延長</a:t>
                      </a:r>
                    </a:p>
                    <a:p>
                      <a:r>
                        <a:rPr kumimoji="1" lang="ja-JP" altLang="en-US" sz="1200" dirty="0" smtClean="0">
                          <a:latin typeface="Meiryo UI" panose="020B0604030504040204" pitchFamily="50" charset="-128"/>
                          <a:ea typeface="Meiryo UI" panose="020B0604030504040204" pitchFamily="50" charset="-128"/>
                        </a:rPr>
                        <a:t>　・京都人的人生とは、上がり下がりのない、水平</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直線。</a:t>
                      </a:r>
                    </a:p>
                    <a:p>
                      <a:r>
                        <a:rPr kumimoji="1" lang="ja-JP" altLang="en-US" sz="1200" dirty="0" smtClean="0">
                          <a:latin typeface="Meiryo UI" panose="020B0604030504040204" pitchFamily="50" charset="-128"/>
                          <a:ea typeface="Meiryo UI" panose="020B0604030504040204" pitchFamily="50" charset="-128"/>
                        </a:rPr>
                        <a:t>　・おっとりしており、祇園祭、葵祭いずれも緩やか　　</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なスペクタクル。</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・人間関係構築にも時間がかかる。</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誰に対しても親切なのは、マナーが細かい</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ためで、本気で交際しているわけではない</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2835616"/>
                  </a:ext>
                </a:extLst>
              </a:tr>
            </a:tbl>
          </a:graphicData>
        </a:graphic>
      </p:graphicFrame>
      <p:sp>
        <p:nvSpPr>
          <p:cNvPr id="2" name="正方形/長方形 1"/>
          <p:cNvSpPr/>
          <p:nvPr/>
        </p:nvSpPr>
        <p:spPr>
          <a:xfrm>
            <a:off x="5822788" y="6106597"/>
            <a:ext cx="3862633" cy="246221"/>
          </a:xfrm>
          <a:prstGeom prst="rect">
            <a:avLst/>
          </a:prstGeom>
        </p:spPr>
        <p:txBody>
          <a:bodyPr wrap="square">
            <a:spAutoFit/>
          </a:bodyPr>
          <a:lstStyle/>
          <a:p>
            <a:pPr lvl="0"/>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rPr>
              <a:t>：「日本三都論　東京・大阪・京都」　梅棹　忠夫　　昭和</a:t>
            </a:r>
            <a:r>
              <a:rPr kumimoji="1" lang="en-US" altLang="ja-JP" sz="1000" dirty="0">
                <a:solidFill>
                  <a:prstClr val="black"/>
                </a:solidFill>
                <a:latin typeface="Meiryo UI" panose="020B0604030504040204" pitchFamily="50" charset="-128"/>
                <a:ea typeface="Meiryo UI" panose="020B0604030504040204" pitchFamily="50" charset="-128"/>
              </a:rPr>
              <a:t>62</a:t>
            </a:r>
            <a:r>
              <a:rPr kumimoji="1" lang="ja-JP" altLang="en-US" sz="1000" dirty="0">
                <a:solidFill>
                  <a:prstClr val="black"/>
                </a:solidFill>
                <a:latin typeface="Meiryo UI" panose="020B0604030504040204" pitchFamily="50" charset="-128"/>
                <a:ea typeface="Meiryo UI" panose="020B0604030504040204" pitchFamily="50" charset="-128"/>
              </a:rPr>
              <a:t>年</a:t>
            </a:r>
            <a:endParaRPr kumimoji="1" lang="en-US" altLang="ja-JP" sz="10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33203" y="510460"/>
            <a:ext cx="9639591"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は、①実質主義</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権威主義ではなく実力主義</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err="1">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②商業的合理主義</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リーズナブルの追求</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p>
          <a:p>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　③</a:t>
            </a:r>
            <a:r>
              <a:rPr kumimoji="1" lang="ja-JP" altLang="en-US" sz="1400" dirty="0">
                <a:latin typeface="UD デジタル 教科書体 NK-R" panose="02020400000000000000" pitchFamily="18" charset="-128"/>
                <a:ea typeface="UD デジタル 教科書体 NK-R" panose="02020400000000000000" pitchFamily="18" charset="-128"/>
              </a:rPr>
              <a:t>未来</a:t>
            </a:r>
            <a:r>
              <a:rPr kumimoji="1" lang="ja-JP" altLang="en-US" sz="1400" dirty="0" smtClean="0">
                <a:latin typeface="UD デジタル 教科書体 NK-R" panose="02020400000000000000" pitchFamily="18" charset="-128"/>
                <a:ea typeface="UD デジタル 教科書体 NK-R" panose="02020400000000000000" pitchFamily="18" charset="-128"/>
              </a:rPr>
              <a:t>志向</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自分の実力・やり方を重視、自由で開放的、新しいアイデアの実現をはかる</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の３つの特徴をもつ都市。</a:t>
            </a: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25</a:t>
            </a:r>
          </a:p>
        </p:txBody>
      </p:sp>
    </p:spTree>
    <p:extLst>
      <p:ext uri="{BB962C8B-B14F-4D97-AF65-F5344CB8AC3E}">
        <p14:creationId xmlns:p14="http://schemas.microsoft.com/office/powerpoint/2010/main" val="3937274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）気質・府民意識　（全国県民意識調査</a:t>
            </a:r>
            <a:r>
              <a:rPr lang="en-US" altLang="ja-JP" sz="1800" dirty="0" smtClean="0">
                <a:solidFill>
                  <a:schemeClr val="bg1"/>
                </a:solidFill>
                <a:latin typeface="Meiryo UI" panose="020B0604030504040204" pitchFamily="50" charset="-128"/>
                <a:ea typeface="Meiryo UI" panose="020B0604030504040204" pitchFamily="50" charset="-128"/>
              </a:rPr>
              <a:t>1996</a:t>
            </a:r>
            <a:r>
              <a:rPr lang="ja-JP" altLang="en-US" sz="1800" dirty="0" smtClean="0">
                <a:solidFill>
                  <a:schemeClr val="bg1"/>
                </a:solidFill>
                <a:latin typeface="Meiryo UI" panose="020B0604030504040204" pitchFamily="50" charset="-128"/>
                <a:ea typeface="Meiryo UI" panose="020B0604030504040204" pitchFamily="50" charset="-128"/>
              </a:rPr>
              <a:t>（抜粋））</a:t>
            </a:r>
            <a:endParaRPr lang="ja-JP" altLang="en-US" sz="1800" dirty="0">
              <a:solidFill>
                <a:schemeClr val="bg1"/>
              </a:solidFill>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4230009227"/>
              </p:ext>
            </p:extLst>
          </p:nvPr>
        </p:nvGraphicFramePr>
        <p:xfrm>
          <a:off x="211243" y="2384551"/>
          <a:ext cx="9485869" cy="3896257"/>
        </p:xfrm>
        <a:graphic>
          <a:graphicData uri="http://schemas.openxmlformats.org/drawingml/2006/table">
            <a:tbl>
              <a:tblPr/>
              <a:tblGrid>
                <a:gridCol w="4876270">
                  <a:extLst>
                    <a:ext uri="{9D8B030D-6E8A-4147-A177-3AD203B41FA5}">
                      <a16:colId xmlns:a16="http://schemas.microsoft.com/office/drawing/2014/main" val="92010469"/>
                    </a:ext>
                  </a:extLst>
                </a:gridCol>
                <a:gridCol w="945470">
                  <a:extLst>
                    <a:ext uri="{9D8B030D-6E8A-4147-A177-3AD203B41FA5}">
                      <a16:colId xmlns:a16="http://schemas.microsoft.com/office/drawing/2014/main" val="3143525035"/>
                    </a:ext>
                  </a:extLst>
                </a:gridCol>
                <a:gridCol w="945470">
                  <a:extLst>
                    <a:ext uri="{9D8B030D-6E8A-4147-A177-3AD203B41FA5}">
                      <a16:colId xmlns:a16="http://schemas.microsoft.com/office/drawing/2014/main" val="2495994386"/>
                    </a:ext>
                  </a:extLst>
                </a:gridCol>
                <a:gridCol w="692651">
                  <a:extLst>
                    <a:ext uri="{9D8B030D-6E8A-4147-A177-3AD203B41FA5}">
                      <a16:colId xmlns:a16="http://schemas.microsoft.com/office/drawing/2014/main" val="1140774379"/>
                    </a:ext>
                  </a:extLst>
                </a:gridCol>
                <a:gridCol w="2026008">
                  <a:extLst>
                    <a:ext uri="{9D8B030D-6E8A-4147-A177-3AD203B41FA5}">
                      <a16:colId xmlns:a16="http://schemas.microsoft.com/office/drawing/2014/main" val="1592915192"/>
                    </a:ext>
                  </a:extLst>
                </a:gridCol>
              </a:tblGrid>
              <a:tr h="256806">
                <a:tc>
                  <a:txBody>
                    <a:bodyPr/>
                    <a:lstStyle/>
                    <a:p>
                      <a:pPr algn="ctr" fontAlgn="b"/>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質問項目</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zh-TW" altLang="en-US" sz="1200" b="1" i="0" u="none" strike="noStrike">
                          <a:solidFill>
                            <a:srgbClr val="FFFFFF"/>
                          </a:solidFill>
                          <a:effectLst/>
                          <a:latin typeface="Meiryo UI" panose="020B0604030504040204" pitchFamily="50" charset="-128"/>
                          <a:ea typeface="Meiryo UI" panose="020B0604030504040204" pitchFamily="50" charset="-128"/>
                        </a:rPr>
                        <a:t>大阪（順位）</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zh-TW" altLang="en-US" sz="1200" b="1" i="0" u="none" strike="noStrike">
                          <a:solidFill>
                            <a:srgbClr val="FFFFFF"/>
                          </a:solidFill>
                          <a:effectLst/>
                          <a:latin typeface="Meiryo UI" panose="020B0604030504040204" pitchFamily="50" charset="-128"/>
                          <a:ea typeface="Meiryo UI" panose="020B0604030504040204" pitchFamily="50" charset="-128"/>
                        </a:rPr>
                        <a:t>東京（順位）</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200" b="1" i="0" u="none" strike="noStrike">
                          <a:solidFill>
                            <a:srgbClr val="FFFFFF"/>
                          </a:solidFill>
                          <a:effectLst/>
                          <a:latin typeface="Meiryo UI" panose="020B0604030504040204" pitchFamily="50" charset="-128"/>
                          <a:ea typeface="Meiryo UI" panose="020B0604030504040204" pitchFamily="50" charset="-128"/>
                        </a:rPr>
                        <a:t>全国</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200" b="1" i="0" u="none" strike="noStrike">
                          <a:solidFill>
                            <a:srgbClr val="FFFFFF"/>
                          </a:solidFill>
                          <a:effectLst/>
                          <a:latin typeface="Meiryo UI" panose="020B0604030504040204" pitchFamily="50" charset="-128"/>
                          <a:ea typeface="Meiryo UI" panose="020B0604030504040204" pitchFamily="50" charset="-128"/>
                        </a:rPr>
                        <a:t>備考</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943719805"/>
                  </a:ext>
                </a:extLst>
              </a:tr>
              <a:tr h="256806">
                <a:tc>
                  <a:txBody>
                    <a:bodyPr/>
                    <a:lstStyle/>
                    <a:p>
                      <a:pPr algn="l" fontAlgn="b"/>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①あなた</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は住んでいる府県が好きですか。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84.2(16</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78.6(37)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81.4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74.0(44</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907876"/>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②ものの考え方は他の県の人と違って特徴がある。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53.8(16)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51.9(19)</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44.3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924684"/>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③あなたは県民だという気持をおもちですか。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72.9(22)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72.9(22)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68.7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1330131"/>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④あなたはこの土地の言葉が好きですか。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69.9(11)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63.4(26)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61.2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61.1(23)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774247"/>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⑤</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住み</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よいところだと思っていますか。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84.6(25)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80.5(44)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83.6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78.1(46)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713811"/>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⑥お互いのことに深入りしない付き合いが望ましい。</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36.2(3)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36.9(1)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29.9(3)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656059"/>
                  </a:ext>
                </a:extLst>
              </a:tr>
              <a:tr h="256806">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⑦「よそ者」というような言葉が、地域でまだ生きていると思いますか。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26.3(45)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25.2(46)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35.2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1925373"/>
                  </a:ext>
                </a:extLst>
              </a:tr>
              <a:tr h="256806">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⑧しきたりは尊重すべき</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だ。</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59.1(15)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60.9(10)</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187985"/>
                  </a:ext>
                </a:extLst>
              </a:tr>
              <a:tr h="256806">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⑨仕事や生活の上で、新しいことを積極的に取り入れたいほうですか。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68.8(4)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60.3(43)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03320"/>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⑩今の世の中はすべて金次第で良くない。</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53.2(34)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54.8(26)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54.7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45450"/>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⑪お金はしばしば人間を堕落させると思いますか。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54.5(19)</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47.2(45)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52.2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175481"/>
                  </a:ext>
                </a:extLst>
              </a:tr>
              <a:tr h="300973">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⑫今の世の中は女の人が差別されて</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いるが、差別</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は間違ったことだ</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と思います</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か</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22.4(31)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27.6(5)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24.0</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55055"/>
                  </a:ext>
                </a:extLst>
              </a:tr>
              <a:tr h="256806">
                <a:tc>
                  <a:txBody>
                    <a:bodyPr/>
                    <a:lstStyle/>
                    <a:p>
                      <a:pPr algn="l"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⑬外国人と一緒に働いたり、勉強したりしたことがある。</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40.7(5)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42.9(3)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33.4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607282"/>
                  </a:ext>
                </a:extLst>
              </a:tr>
              <a:tr h="256806">
                <a:tc>
                  <a:txBody>
                    <a:bodyPr/>
                    <a:lstStyle/>
                    <a:p>
                      <a:pPr algn="l"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⑭日本</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に住んでいる外国人にも、日本人と同じ権利が保障されるべきだ。</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57.0(29)</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51.0(41)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56.5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469758"/>
                  </a:ext>
                </a:extLst>
              </a:tr>
            </a:tbl>
          </a:graphicData>
        </a:graphic>
      </p:graphicFrame>
      <p:sp>
        <p:nvSpPr>
          <p:cNvPr id="17" name="正方形/長方形 16"/>
          <p:cNvSpPr/>
          <p:nvPr/>
        </p:nvSpPr>
        <p:spPr>
          <a:xfrm>
            <a:off x="5827296" y="6352128"/>
            <a:ext cx="4078704" cy="244262"/>
          </a:xfrm>
          <a:prstGeom prst="rect">
            <a:avLst/>
          </a:prstGeom>
        </p:spPr>
        <p:txBody>
          <a:bodyPr wrap="square">
            <a:spAutoFit/>
          </a:bodyPr>
          <a:lstStyle/>
          <a:p>
            <a:pPr lvl="0"/>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「現代の県民気質・全国県民意識調査」</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en-US" altLang="ja-JP" sz="1000" dirty="0" smtClean="0">
                <a:solidFill>
                  <a:prstClr val="black"/>
                </a:solidFill>
                <a:latin typeface="Meiryo UI" panose="020B0604030504040204" pitchFamily="50" charset="-128"/>
                <a:ea typeface="Meiryo UI" panose="020B0604030504040204" pitchFamily="50" charset="-128"/>
              </a:rPr>
              <a:t>NHK</a:t>
            </a:r>
            <a:r>
              <a:rPr kumimoji="1" lang="ja-JP" altLang="en-US" sz="1000" dirty="0" smtClean="0">
                <a:solidFill>
                  <a:prstClr val="black"/>
                </a:solidFill>
                <a:latin typeface="Meiryo UI" panose="020B0604030504040204" pitchFamily="50" charset="-128"/>
                <a:ea typeface="Meiryo UI" panose="020B0604030504040204" pitchFamily="50" charset="-128"/>
              </a:rPr>
              <a:t>放送文化研究所</a:t>
            </a:r>
            <a:endParaRPr kumimoji="1" lang="en-US" altLang="ja-JP" sz="10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11243" y="596461"/>
            <a:ext cx="9485869" cy="1600438"/>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は、地元意識が強い、とりわけ大阪弁に強い愛着と誇り。</a:t>
            </a:r>
          </a:p>
          <a:p>
            <a:r>
              <a:rPr kumimoji="1" lang="ja-JP" altLang="en-US" sz="1400" dirty="0">
                <a:latin typeface="UD デジタル 教科書体 NK-R" panose="02020400000000000000" pitchFamily="18" charset="-128"/>
                <a:ea typeface="UD デジタル 教科書体 NK-R" panose="02020400000000000000" pitchFamily="18" charset="-128"/>
              </a:rPr>
              <a:t>➢人間関係はさっぱりした傾向（東京同様）。排他性少なく、進取の気風を有する（東京より高い）。</a:t>
            </a:r>
          </a:p>
          <a:p>
            <a:r>
              <a:rPr kumimoji="1" lang="ja-JP" altLang="en-US" sz="1400" dirty="0">
                <a:latin typeface="UD デジタル 教科書体 NK-R" panose="02020400000000000000" pitchFamily="18" charset="-128"/>
                <a:ea typeface="UD デジタル 教科書体 NK-R" panose="02020400000000000000" pitchFamily="18" charset="-128"/>
              </a:rPr>
              <a:t>➢金銭への執着も見られる（東京ほどあっさりした金銭感覚とは言えない）。</a:t>
            </a:r>
          </a:p>
          <a:p>
            <a:r>
              <a:rPr kumimoji="1" lang="ja-JP" altLang="en-US" sz="1400" dirty="0">
                <a:latin typeface="UD デジタル 教科書体 NK-R" panose="02020400000000000000" pitchFamily="18" charset="-128"/>
                <a:ea typeface="UD デジタル 教科書体 NK-R" panose="02020400000000000000" pitchFamily="18" charset="-128"/>
              </a:rPr>
              <a:t>➢共生社会は全国並み（女性、外国人）。外国人との交流・接触は多い。</a:t>
            </a:r>
          </a:p>
          <a:p>
            <a:r>
              <a:rPr kumimoji="1" lang="ja-JP" altLang="en-US" sz="1400" dirty="0">
                <a:latin typeface="UD デジタル 教科書体 NK-R" panose="02020400000000000000" pitchFamily="18" charset="-128"/>
                <a:ea typeface="UD デジタル 教科書体 NK-R" panose="02020400000000000000" pitchFamily="18" charset="-128"/>
              </a:rPr>
              <a:t>➢親しみを感じる県、住みたい県ともに上位（東京同様、都市的生活の利便性等が理由）。</a:t>
            </a:r>
          </a:p>
          <a:p>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　広い</a:t>
            </a:r>
            <a:r>
              <a:rPr kumimoji="1" lang="ja-JP" altLang="en-US" sz="1400" dirty="0">
                <a:latin typeface="UD デジタル 教科書体 NK-R" panose="02020400000000000000" pitchFamily="18" charset="-128"/>
                <a:ea typeface="UD デジタル 教科書体 NK-R" panose="02020400000000000000" pitchFamily="18" charset="-128"/>
              </a:rPr>
              <a:t>範囲で人気も、東北、関東では少ない</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　　また</a:t>
            </a:r>
            <a:r>
              <a:rPr kumimoji="1" lang="ja-JP" altLang="en-US" sz="1400" dirty="0">
                <a:latin typeface="UD デジタル 教科書体 NK-R" panose="02020400000000000000" pitchFamily="18" charset="-128"/>
                <a:ea typeface="UD デジタル 教科書体 NK-R" panose="02020400000000000000" pitchFamily="18" charset="-128"/>
              </a:rPr>
              <a:t>、大阪の人で隣接府県（京都、兵庫等）に親しみ、住みたいと感じている人の割合も多い</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26</a:t>
            </a:r>
          </a:p>
        </p:txBody>
      </p:sp>
    </p:spTree>
    <p:extLst>
      <p:ext uri="{BB962C8B-B14F-4D97-AF65-F5344CB8AC3E}">
        <p14:creationId xmlns:p14="http://schemas.microsoft.com/office/powerpoint/2010/main" val="323084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132347" y="338573"/>
            <a:ext cx="9661357" cy="3592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b="1" dirty="0" smtClean="0">
                <a:latin typeface="Meiryo UI" panose="020B0604030504040204" pitchFamily="50" charset="-128"/>
                <a:ea typeface="Meiryo UI" panose="020B0604030504040204" pitchFamily="50" charset="-128"/>
              </a:rPr>
              <a:t>目　　　次</a:t>
            </a:r>
            <a:endParaRPr lang="en-US" altLang="ja-JP" sz="2400" b="1" dirty="0" smtClean="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258137206"/>
              </p:ext>
            </p:extLst>
          </p:nvPr>
        </p:nvGraphicFramePr>
        <p:xfrm>
          <a:off x="589547" y="987034"/>
          <a:ext cx="8686799" cy="5273040"/>
        </p:xfrm>
        <a:graphic>
          <a:graphicData uri="http://schemas.openxmlformats.org/drawingml/2006/table">
            <a:tbl>
              <a:tblPr firstRow="1" bandRow="1">
                <a:tableStyleId>{5940675A-B579-460E-94D1-54222C63F5DA}</a:tableStyleId>
              </a:tblPr>
              <a:tblGrid>
                <a:gridCol w="3481394">
                  <a:extLst>
                    <a:ext uri="{9D8B030D-6E8A-4147-A177-3AD203B41FA5}">
                      <a16:colId xmlns:a16="http://schemas.microsoft.com/office/drawing/2014/main" val="2250909720"/>
                    </a:ext>
                  </a:extLst>
                </a:gridCol>
                <a:gridCol w="878690">
                  <a:extLst>
                    <a:ext uri="{9D8B030D-6E8A-4147-A177-3AD203B41FA5}">
                      <a16:colId xmlns:a16="http://schemas.microsoft.com/office/drawing/2014/main" val="1800255065"/>
                    </a:ext>
                  </a:extLst>
                </a:gridCol>
                <a:gridCol w="3737169">
                  <a:extLst>
                    <a:ext uri="{9D8B030D-6E8A-4147-A177-3AD203B41FA5}">
                      <a16:colId xmlns:a16="http://schemas.microsoft.com/office/drawing/2014/main" val="2760011309"/>
                    </a:ext>
                  </a:extLst>
                </a:gridCol>
                <a:gridCol w="589546">
                  <a:extLst>
                    <a:ext uri="{9D8B030D-6E8A-4147-A177-3AD203B41FA5}">
                      <a16:colId xmlns:a16="http://schemas.microsoft.com/office/drawing/2014/main" val="3033324256"/>
                    </a:ext>
                  </a:extLst>
                </a:gridCol>
              </a:tblGrid>
              <a:tr h="370840">
                <a:tc>
                  <a:txBody>
                    <a:bodyPr/>
                    <a:lstStyle/>
                    <a:p>
                      <a:pPr>
                        <a:lnSpc>
                          <a:spcPts val="1700"/>
                        </a:lnSpc>
                      </a:pPr>
                      <a:r>
                        <a:rPr kumimoji="1" lang="ja-JP" altLang="en-US" sz="1200" dirty="0" smtClean="0">
                          <a:latin typeface="Meiryo UI" panose="020B0604030504040204" pitchFamily="50" charset="-128"/>
                          <a:ea typeface="Meiryo UI" panose="020B0604030504040204" pitchFamily="50" charset="-128"/>
                        </a:rPr>
                        <a:t>１　大阪の歴史</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（１）古代から戦前</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（２）戦後から平成　</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２　歴史から導かれる大阪の特色</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（１）都市圏の形成過程</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（２）海外とのつながり</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（３）大阪の先駆性</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（４）気質・府民意識</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（５）経済的地位の変化（大大阪時代</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現在）</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（６）人口推移（古代</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現在）</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（７）東京一極集中の要因</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３　現在の大阪の位置・ポテンシャル</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（１）経済</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（２）産業　</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（３）人口</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（４）暮らし</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（５）都市インフラ</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（６）国際化への対応</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（７）ＳＤＧｓからみた大阪</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（８）大阪の特性・イメージ等</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（９）大阪の強み・弱み</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）府内各地域の状況</a:t>
                      </a:r>
                      <a:endParaRPr kumimoji="1" lang="en-US" altLang="ja-JP" sz="1200" dirty="0" smtClean="0">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ts val="1700"/>
                        </a:lnSpc>
                      </a:pPr>
                      <a:r>
                        <a:rPr kumimoji="1" lang="en-US" altLang="ja-JP" sz="1200" dirty="0" smtClean="0">
                          <a:latin typeface="Meiryo UI" panose="020B0604030504040204" pitchFamily="50" charset="-128"/>
                          <a:ea typeface="Meiryo UI" panose="020B0604030504040204" pitchFamily="50" charset="-128"/>
                        </a:rPr>
                        <a:t>1</a:t>
                      </a:r>
                    </a:p>
                    <a:p>
                      <a:pPr algn="l">
                        <a:lnSpc>
                          <a:spcPts val="1700"/>
                        </a:lnSpc>
                      </a:pPr>
                      <a:r>
                        <a:rPr kumimoji="1" lang="en-US" altLang="ja-JP" sz="1200" dirty="0" smtClean="0">
                          <a:latin typeface="Meiryo UI" panose="020B0604030504040204" pitchFamily="50" charset="-128"/>
                          <a:ea typeface="Meiryo UI" panose="020B0604030504040204" pitchFamily="50" charset="-128"/>
                        </a:rPr>
                        <a:t>2</a:t>
                      </a:r>
                    </a:p>
                    <a:p>
                      <a:pPr algn="l">
                        <a:lnSpc>
                          <a:spcPts val="1700"/>
                        </a:lnSpc>
                      </a:pPr>
                      <a:r>
                        <a:rPr kumimoji="1" lang="en-US" altLang="ja-JP" sz="1200" dirty="0" smtClean="0">
                          <a:latin typeface="Meiryo UI" panose="020B0604030504040204" pitchFamily="50" charset="-128"/>
                          <a:ea typeface="Meiryo UI" panose="020B0604030504040204" pitchFamily="50" charset="-128"/>
                        </a:rPr>
                        <a:t>7</a:t>
                      </a:r>
                    </a:p>
                    <a:p>
                      <a:pPr algn="l">
                        <a:lnSpc>
                          <a:spcPts val="1700"/>
                        </a:lnSpc>
                      </a:pPr>
                      <a:endParaRPr kumimoji="1" lang="en-US" altLang="ja-JP" sz="1200" dirty="0" smtClean="0">
                        <a:latin typeface="Meiryo UI" panose="020B0604030504040204" pitchFamily="50" charset="-128"/>
                        <a:ea typeface="Meiryo UI" panose="020B0604030504040204" pitchFamily="50" charset="-128"/>
                      </a:endParaRPr>
                    </a:p>
                    <a:p>
                      <a:pPr algn="l">
                        <a:lnSpc>
                          <a:spcPts val="1700"/>
                        </a:lnSpc>
                      </a:pPr>
                      <a:r>
                        <a:rPr kumimoji="1" lang="en-US" altLang="ja-JP" sz="1200" dirty="0" smtClean="0">
                          <a:latin typeface="Meiryo UI" panose="020B0604030504040204" pitchFamily="50" charset="-128"/>
                          <a:ea typeface="Meiryo UI" panose="020B0604030504040204" pitchFamily="50" charset="-128"/>
                        </a:rPr>
                        <a:t>11</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12</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17</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19</a:t>
                      </a:r>
                    </a:p>
                    <a:p>
                      <a:pPr algn="l">
                        <a:lnSpc>
                          <a:spcPts val="1700"/>
                        </a:lnSpc>
                      </a:pPr>
                      <a:r>
                        <a:rPr kumimoji="1" lang="en-US" altLang="ja-JP" sz="1200" dirty="0" smtClean="0">
                          <a:latin typeface="Meiryo UI" panose="020B0604030504040204" pitchFamily="50" charset="-128"/>
                          <a:ea typeface="Meiryo UI" panose="020B0604030504040204" pitchFamily="50" charset="-128"/>
                        </a:rPr>
                        <a:t>23</a:t>
                      </a:r>
                    </a:p>
                    <a:p>
                      <a:pPr algn="l">
                        <a:lnSpc>
                          <a:spcPts val="1700"/>
                        </a:lnSpc>
                      </a:pPr>
                      <a:r>
                        <a:rPr kumimoji="1" lang="en-US" altLang="ja-JP" sz="1200" dirty="0" smtClean="0">
                          <a:latin typeface="Meiryo UI" panose="020B0604030504040204" pitchFamily="50" charset="-128"/>
                          <a:ea typeface="Meiryo UI" panose="020B0604030504040204" pitchFamily="50" charset="-128"/>
                        </a:rPr>
                        <a:t>28</a:t>
                      </a:r>
                    </a:p>
                    <a:p>
                      <a:pPr algn="l">
                        <a:lnSpc>
                          <a:spcPts val="1700"/>
                        </a:lnSpc>
                      </a:pPr>
                      <a:r>
                        <a:rPr kumimoji="1" lang="en-US" altLang="ja-JP" sz="1200" dirty="0" smtClean="0">
                          <a:latin typeface="Meiryo UI" panose="020B0604030504040204" pitchFamily="50" charset="-128"/>
                          <a:ea typeface="Meiryo UI" panose="020B0604030504040204" pitchFamily="50" charset="-128"/>
                        </a:rPr>
                        <a:t>40</a:t>
                      </a:r>
                    </a:p>
                    <a:p>
                      <a:pPr algn="l">
                        <a:lnSpc>
                          <a:spcPts val="1700"/>
                        </a:lnSpc>
                      </a:pPr>
                      <a:r>
                        <a:rPr kumimoji="1" lang="en-US" altLang="ja-JP" sz="1200" dirty="0" smtClean="0">
                          <a:latin typeface="Meiryo UI" panose="020B0604030504040204" pitchFamily="50" charset="-128"/>
                          <a:ea typeface="Meiryo UI" panose="020B0604030504040204" pitchFamily="50" charset="-128"/>
                        </a:rPr>
                        <a:t>43</a:t>
                      </a:r>
                    </a:p>
                    <a:p>
                      <a:pPr algn="l">
                        <a:lnSpc>
                          <a:spcPts val="1700"/>
                        </a:lnSpc>
                      </a:pPr>
                      <a:endParaRPr kumimoji="1" lang="en-US" altLang="ja-JP" sz="1200" dirty="0" smtClean="0">
                        <a:latin typeface="Meiryo UI" panose="020B0604030504040204" pitchFamily="50" charset="-128"/>
                        <a:ea typeface="Meiryo UI" panose="020B0604030504040204" pitchFamily="50" charset="-128"/>
                      </a:endParaRPr>
                    </a:p>
                    <a:p>
                      <a:pPr algn="l">
                        <a:lnSpc>
                          <a:spcPts val="1700"/>
                        </a:lnSpc>
                      </a:pPr>
                      <a:r>
                        <a:rPr kumimoji="1" lang="en-US" altLang="ja-JP" sz="1200" dirty="0" smtClean="0">
                          <a:latin typeface="Meiryo UI" panose="020B0604030504040204" pitchFamily="50" charset="-128"/>
                          <a:ea typeface="Meiryo UI" panose="020B0604030504040204" pitchFamily="50" charset="-128"/>
                        </a:rPr>
                        <a:t>50</a:t>
                      </a:r>
                    </a:p>
                    <a:p>
                      <a:pPr algn="l">
                        <a:lnSpc>
                          <a:spcPts val="1700"/>
                        </a:lnSpc>
                      </a:pPr>
                      <a:r>
                        <a:rPr kumimoji="1" lang="en-US" altLang="ja-JP" sz="1200" dirty="0" smtClean="0">
                          <a:latin typeface="Meiryo UI" panose="020B0604030504040204" pitchFamily="50" charset="-128"/>
                          <a:ea typeface="Meiryo UI" panose="020B0604030504040204" pitchFamily="50" charset="-128"/>
                        </a:rPr>
                        <a:t>51</a:t>
                      </a:r>
                    </a:p>
                    <a:p>
                      <a:pPr algn="l">
                        <a:lnSpc>
                          <a:spcPts val="1700"/>
                        </a:lnSpc>
                      </a:pPr>
                      <a:r>
                        <a:rPr kumimoji="1" lang="en-US" altLang="ja-JP" sz="1200" dirty="0" smtClean="0">
                          <a:latin typeface="Meiryo UI" panose="020B0604030504040204" pitchFamily="50" charset="-128"/>
                          <a:ea typeface="Meiryo UI" panose="020B0604030504040204" pitchFamily="50" charset="-128"/>
                        </a:rPr>
                        <a:t>58</a:t>
                      </a:r>
                    </a:p>
                    <a:p>
                      <a:pPr algn="l">
                        <a:lnSpc>
                          <a:spcPts val="1700"/>
                        </a:lnSpc>
                      </a:pPr>
                      <a:r>
                        <a:rPr kumimoji="1" lang="en-US" altLang="ja-JP" sz="1200" dirty="0" smtClean="0">
                          <a:latin typeface="Meiryo UI" panose="020B0604030504040204" pitchFamily="50" charset="-128"/>
                          <a:ea typeface="Meiryo UI" panose="020B0604030504040204" pitchFamily="50" charset="-128"/>
                        </a:rPr>
                        <a:t>67</a:t>
                      </a:r>
                    </a:p>
                    <a:p>
                      <a:pPr algn="l">
                        <a:lnSpc>
                          <a:spcPts val="1700"/>
                        </a:lnSpc>
                      </a:pPr>
                      <a:r>
                        <a:rPr kumimoji="1" lang="en-US" altLang="ja-JP" sz="1200" dirty="0" smtClean="0">
                          <a:latin typeface="Meiryo UI" panose="020B0604030504040204" pitchFamily="50" charset="-128"/>
                          <a:ea typeface="Meiryo UI" panose="020B0604030504040204" pitchFamily="50" charset="-128"/>
                        </a:rPr>
                        <a:t>70</a:t>
                      </a:r>
                    </a:p>
                    <a:p>
                      <a:pPr algn="l">
                        <a:lnSpc>
                          <a:spcPts val="1700"/>
                        </a:lnSpc>
                      </a:pPr>
                      <a:r>
                        <a:rPr kumimoji="1" lang="en-US" altLang="ja-JP" sz="1200" dirty="0" smtClean="0">
                          <a:latin typeface="Meiryo UI" panose="020B0604030504040204" pitchFamily="50" charset="-128"/>
                          <a:ea typeface="Meiryo UI" panose="020B0604030504040204" pitchFamily="50" charset="-128"/>
                        </a:rPr>
                        <a:t>95</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106</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110</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114</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128</a:t>
                      </a:r>
                    </a:p>
                    <a:p>
                      <a:pPr algn="l">
                        <a:lnSpc>
                          <a:spcPts val="1700"/>
                        </a:lnSpc>
                      </a:pPr>
                      <a:r>
                        <a:rPr kumimoji="1" lang="en-US" altLang="ja-JP" sz="1200" dirty="0" smtClean="0">
                          <a:latin typeface="Meiryo UI" panose="020B0604030504040204" pitchFamily="50" charset="-128"/>
                          <a:ea typeface="Meiryo UI" panose="020B0604030504040204" pitchFamily="50" charset="-128"/>
                        </a:rPr>
                        <a:t>130</a:t>
                      </a: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700"/>
                        </a:lnSpc>
                      </a:pPr>
                      <a:r>
                        <a:rPr kumimoji="1" lang="ja-JP" altLang="en-US" sz="1200" dirty="0" smtClean="0">
                          <a:latin typeface="Meiryo UI" panose="020B0604030504040204" pitchFamily="50" charset="-128"/>
                          <a:ea typeface="Meiryo UI" panose="020B0604030504040204" pitchFamily="50" charset="-128"/>
                        </a:rPr>
                        <a:t>４　世界の都市</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（１）世界の都市論の系譜</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（２）世界の都市論における大阪の記述</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（３）シンクタンク等による大阪のボジション分析</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（４）各都市の発展モデル</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５　過去の国際博覧会等</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（１）国際博覧会の歴史</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（２）</a:t>
                      </a:r>
                      <a:r>
                        <a:rPr kumimoji="1" lang="en-US" altLang="ja-JP" sz="1200" dirty="0" smtClean="0">
                          <a:latin typeface="Meiryo UI" panose="020B0604030504040204" pitchFamily="50" charset="-128"/>
                          <a:ea typeface="Meiryo UI" panose="020B0604030504040204" pitchFamily="50" charset="-128"/>
                        </a:rPr>
                        <a:t>1970</a:t>
                      </a:r>
                      <a:r>
                        <a:rPr kumimoji="1" lang="ja-JP" altLang="en-US" sz="1200" dirty="0" smtClean="0">
                          <a:latin typeface="Meiryo UI" panose="020B0604030504040204" pitchFamily="50" charset="-128"/>
                          <a:ea typeface="Meiryo UI" panose="020B0604030504040204" pitchFamily="50" charset="-128"/>
                        </a:rPr>
                        <a:t>年日本万国博覧会</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（３）</a:t>
                      </a:r>
                      <a:r>
                        <a:rPr kumimoji="1" lang="en-US" altLang="ja-JP" sz="1200" dirty="0" smtClean="0">
                          <a:latin typeface="Meiryo UI" panose="020B0604030504040204" pitchFamily="50" charset="-128"/>
                          <a:ea typeface="Meiryo UI" panose="020B0604030504040204" pitchFamily="50" charset="-128"/>
                        </a:rPr>
                        <a:t>1990</a:t>
                      </a:r>
                      <a:r>
                        <a:rPr kumimoji="1" lang="ja-JP" altLang="en-US" sz="1200" dirty="0" smtClean="0">
                          <a:latin typeface="Meiryo UI" panose="020B0604030504040204" pitchFamily="50" charset="-128"/>
                          <a:ea typeface="Meiryo UI" panose="020B0604030504040204" pitchFamily="50" charset="-128"/>
                        </a:rPr>
                        <a:t>年国際花と緑の博覧会</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（４）近年の国際博覧会（</a:t>
                      </a:r>
                      <a:r>
                        <a:rPr kumimoji="1" lang="en-US" altLang="ja-JP" sz="1200" dirty="0" smtClean="0">
                          <a:latin typeface="Meiryo UI" panose="020B0604030504040204" pitchFamily="50" charset="-128"/>
                          <a:ea typeface="Meiryo UI" panose="020B0604030504040204" pitchFamily="50" charset="-128"/>
                        </a:rPr>
                        <a:t>2000</a:t>
                      </a:r>
                      <a:r>
                        <a:rPr kumimoji="1" lang="ja-JP" altLang="en-US" sz="1200" dirty="0" smtClean="0">
                          <a:latin typeface="Meiryo UI" panose="020B0604030504040204" pitchFamily="50" charset="-128"/>
                          <a:ea typeface="Meiryo UI" panose="020B0604030504040204" pitchFamily="50" charset="-128"/>
                        </a:rPr>
                        <a:t>年以降</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（５）</a:t>
                      </a:r>
                      <a:r>
                        <a:rPr kumimoji="1" lang="en-US" altLang="ja-JP" sz="1200" dirty="0" smtClean="0">
                          <a:latin typeface="Meiryo UI" panose="020B0604030504040204" pitchFamily="50" charset="-128"/>
                          <a:ea typeface="Meiryo UI" panose="020B0604030504040204" pitchFamily="50" charset="-128"/>
                        </a:rPr>
                        <a:t>2025</a:t>
                      </a:r>
                      <a:r>
                        <a:rPr kumimoji="1" lang="ja-JP" altLang="en-US" sz="1200" dirty="0" smtClean="0">
                          <a:latin typeface="Meiryo UI" panose="020B0604030504040204" pitchFamily="50" charset="-128"/>
                          <a:ea typeface="Meiryo UI" panose="020B0604030504040204" pitchFamily="50" charset="-128"/>
                        </a:rPr>
                        <a:t>年日本国際博覧会（大阪・関西万博）</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６　今後の将来予測</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（１）</a:t>
                      </a:r>
                      <a:r>
                        <a:rPr kumimoji="1" lang="en-US" altLang="ja-JP" sz="1200" dirty="0" smtClean="0">
                          <a:latin typeface="Meiryo UI" panose="020B0604030504040204" pitchFamily="50" charset="-128"/>
                          <a:ea typeface="Meiryo UI" panose="020B0604030504040204" pitchFamily="50" charset="-128"/>
                        </a:rPr>
                        <a:t>SDG</a:t>
                      </a:r>
                      <a:r>
                        <a:rPr kumimoji="1" lang="ja-JP" altLang="en-US" sz="1200" dirty="0" err="1" smtClean="0">
                          <a:latin typeface="Meiryo UI" panose="020B0604030504040204" pitchFamily="50" charset="-128"/>
                          <a:ea typeface="Meiryo UI" panose="020B0604030504040204" pitchFamily="50" charset="-128"/>
                        </a:rPr>
                        <a:t>ｓ</a:t>
                      </a:r>
                      <a:r>
                        <a:rPr kumimoji="1" lang="ja-JP" altLang="en-US" sz="1200" dirty="0" smtClean="0">
                          <a:latin typeface="Meiryo UI" panose="020B0604030504040204" pitchFamily="50" charset="-128"/>
                          <a:ea typeface="Meiryo UI" panose="020B0604030504040204" pitchFamily="50" charset="-128"/>
                        </a:rPr>
                        <a:t>と今後の将来予測</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（２）世界の人口予測等から見えること</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（３）世界の高齢化</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（４）地球規模の環境問題</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（５）</a:t>
                      </a:r>
                      <a:r>
                        <a:rPr kumimoji="1" lang="ja-JP" altLang="en-US" sz="1200" dirty="0" smtClean="0">
                          <a:latin typeface="Meiryo UI" panose="020B0604030504040204" pitchFamily="50" charset="-128"/>
                          <a:ea typeface="Meiryo UI" panose="020B0604030504040204" pitchFamily="50" charset="-128"/>
                        </a:rPr>
                        <a:t>日本、大阪の</a:t>
                      </a:r>
                      <a:r>
                        <a:rPr kumimoji="1" lang="ja-JP" altLang="en-US" sz="1200" dirty="0" smtClean="0">
                          <a:latin typeface="Meiryo UI" panose="020B0604030504040204" pitchFamily="50" charset="-128"/>
                          <a:ea typeface="Meiryo UI" panose="020B0604030504040204" pitchFamily="50" charset="-128"/>
                        </a:rPr>
                        <a:t>課題</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ja-JP" altLang="en-US" sz="1200" dirty="0" smtClean="0">
                          <a:latin typeface="Meiryo UI" panose="020B0604030504040204" pitchFamily="50" charset="-128"/>
                          <a:ea typeface="Meiryo UI" panose="020B0604030504040204" pitchFamily="50" charset="-128"/>
                        </a:rPr>
                        <a:t>　（６）科学技術の進展</a:t>
                      </a: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700"/>
                        </a:lnSpc>
                      </a:pPr>
                      <a:r>
                        <a:rPr kumimoji="1" lang="en-US" altLang="ja-JP" sz="1200" dirty="0" smtClean="0">
                          <a:latin typeface="Meiryo UI" panose="020B0604030504040204" pitchFamily="50" charset="-128"/>
                          <a:ea typeface="Meiryo UI" panose="020B0604030504040204" pitchFamily="50" charset="-128"/>
                        </a:rPr>
                        <a:t>146</a:t>
                      </a:r>
                    </a:p>
                    <a:p>
                      <a:pPr>
                        <a:lnSpc>
                          <a:spcPts val="1700"/>
                        </a:lnSpc>
                      </a:pPr>
                      <a:r>
                        <a:rPr kumimoji="1" lang="en-US" altLang="ja-JP" sz="1200" dirty="0" smtClean="0">
                          <a:latin typeface="Meiryo UI" panose="020B0604030504040204" pitchFamily="50" charset="-128"/>
                          <a:ea typeface="Meiryo UI" panose="020B0604030504040204" pitchFamily="50" charset="-128"/>
                        </a:rPr>
                        <a:t>147</a:t>
                      </a:r>
                    </a:p>
                    <a:p>
                      <a:pPr>
                        <a:lnSpc>
                          <a:spcPts val="1700"/>
                        </a:lnSpc>
                      </a:pPr>
                      <a:r>
                        <a:rPr kumimoji="1" lang="en-US" altLang="ja-JP" sz="1200" dirty="0" smtClean="0">
                          <a:latin typeface="Meiryo UI" panose="020B0604030504040204" pitchFamily="50" charset="-128"/>
                          <a:ea typeface="Meiryo UI" panose="020B0604030504040204" pitchFamily="50" charset="-128"/>
                        </a:rPr>
                        <a:t>150</a:t>
                      </a:r>
                    </a:p>
                    <a:p>
                      <a:pPr>
                        <a:lnSpc>
                          <a:spcPts val="1700"/>
                        </a:lnSpc>
                      </a:pPr>
                      <a:r>
                        <a:rPr kumimoji="1" lang="en-US" altLang="ja-JP" sz="1200" dirty="0" smtClean="0">
                          <a:latin typeface="Meiryo UI" panose="020B0604030504040204" pitchFamily="50" charset="-128"/>
                          <a:ea typeface="Meiryo UI" panose="020B0604030504040204" pitchFamily="50" charset="-128"/>
                        </a:rPr>
                        <a:t>151</a:t>
                      </a:r>
                    </a:p>
                    <a:p>
                      <a:pPr>
                        <a:lnSpc>
                          <a:spcPts val="1700"/>
                        </a:lnSpc>
                      </a:pPr>
                      <a:r>
                        <a:rPr kumimoji="1" lang="en-US" altLang="ja-JP" sz="1200" dirty="0" smtClean="0">
                          <a:latin typeface="Meiryo UI" panose="020B0604030504040204" pitchFamily="50" charset="-128"/>
                          <a:ea typeface="Meiryo UI" panose="020B0604030504040204" pitchFamily="50" charset="-128"/>
                        </a:rPr>
                        <a:t>154</a:t>
                      </a: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en-US" altLang="ja-JP" sz="1200" dirty="0" smtClean="0">
                          <a:latin typeface="Meiryo UI" panose="020B0604030504040204" pitchFamily="50" charset="-128"/>
                          <a:ea typeface="Meiryo UI" panose="020B0604030504040204" pitchFamily="50" charset="-128"/>
                        </a:rPr>
                        <a:t>164</a:t>
                      </a:r>
                    </a:p>
                    <a:p>
                      <a:pPr>
                        <a:lnSpc>
                          <a:spcPts val="1700"/>
                        </a:lnSpc>
                      </a:pPr>
                      <a:r>
                        <a:rPr kumimoji="1" lang="en-US" altLang="ja-JP" sz="1200" dirty="0" smtClean="0">
                          <a:latin typeface="Meiryo UI" panose="020B0604030504040204" pitchFamily="50" charset="-128"/>
                          <a:ea typeface="Meiryo UI" panose="020B0604030504040204" pitchFamily="50" charset="-128"/>
                        </a:rPr>
                        <a:t>165</a:t>
                      </a:r>
                    </a:p>
                    <a:p>
                      <a:pPr>
                        <a:lnSpc>
                          <a:spcPts val="1700"/>
                        </a:lnSpc>
                      </a:pPr>
                      <a:r>
                        <a:rPr kumimoji="1" lang="en-US" altLang="ja-JP" sz="1200" dirty="0" smtClean="0">
                          <a:latin typeface="Meiryo UI" panose="020B0604030504040204" pitchFamily="50" charset="-128"/>
                          <a:ea typeface="Meiryo UI" panose="020B0604030504040204" pitchFamily="50" charset="-128"/>
                        </a:rPr>
                        <a:t>166</a:t>
                      </a:r>
                    </a:p>
                    <a:p>
                      <a:pPr>
                        <a:lnSpc>
                          <a:spcPts val="1700"/>
                        </a:lnSpc>
                      </a:pPr>
                      <a:r>
                        <a:rPr kumimoji="1" lang="en-US" altLang="ja-JP" sz="1200" dirty="0" smtClean="0">
                          <a:latin typeface="Meiryo UI" panose="020B0604030504040204" pitchFamily="50" charset="-128"/>
                          <a:ea typeface="Meiryo UI" panose="020B0604030504040204" pitchFamily="50" charset="-128"/>
                        </a:rPr>
                        <a:t>171</a:t>
                      </a:r>
                    </a:p>
                    <a:p>
                      <a:pPr>
                        <a:lnSpc>
                          <a:spcPts val="1700"/>
                        </a:lnSpc>
                      </a:pPr>
                      <a:r>
                        <a:rPr kumimoji="1" lang="en-US" altLang="ja-JP" sz="1200" dirty="0" smtClean="0">
                          <a:latin typeface="Meiryo UI" panose="020B0604030504040204" pitchFamily="50" charset="-128"/>
                          <a:ea typeface="Meiryo UI" panose="020B0604030504040204" pitchFamily="50" charset="-128"/>
                        </a:rPr>
                        <a:t>173</a:t>
                      </a:r>
                    </a:p>
                    <a:p>
                      <a:pPr>
                        <a:lnSpc>
                          <a:spcPts val="1700"/>
                        </a:lnSpc>
                      </a:pPr>
                      <a:r>
                        <a:rPr kumimoji="1" lang="en-US" altLang="ja-JP" sz="1200" dirty="0" smtClean="0">
                          <a:latin typeface="Meiryo UI" panose="020B0604030504040204" pitchFamily="50" charset="-128"/>
                          <a:ea typeface="Meiryo UI" panose="020B0604030504040204" pitchFamily="50" charset="-128"/>
                        </a:rPr>
                        <a:t>176</a:t>
                      </a: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r>
                        <a:rPr kumimoji="1" lang="en-US" altLang="ja-JP" sz="1200" dirty="0" smtClean="0">
                          <a:latin typeface="Meiryo UI" panose="020B0604030504040204" pitchFamily="50" charset="-128"/>
                          <a:ea typeface="Meiryo UI" panose="020B0604030504040204" pitchFamily="50" charset="-128"/>
                        </a:rPr>
                        <a:t>178</a:t>
                      </a:r>
                    </a:p>
                    <a:p>
                      <a:pPr>
                        <a:lnSpc>
                          <a:spcPts val="1700"/>
                        </a:lnSpc>
                      </a:pPr>
                      <a:r>
                        <a:rPr kumimoji="1" lang="en-US" altLang="ja-JP" sz="1200" dirty="0" smtClean="0">
                          <a:latin typeface="Meiryo UI" panose="020B0604030504040204" pitchFamily="50" charset="-128"/>
                          <a:ea typeface="Meiryo UI" panose="020B0604030504040204" pitchFamily="50" charset="-128"/>
                        </a:rPr>
                        <a:t>179</a:t>
                      </a:r>
                    </a:p>
                    <a:p>
                      <a:pPr>
                        <a:lnSpc>
                          <a:spcPts val="1700"/>
                        </a:lnSpc>
                      </a:pPr>
                      <a:r>
                        <a:rPr kumimoji="1" lang="en-US" altLang="ja-JP" sz="1200" dirty="0" smtClean="0">
                          <a:latin typeface="Meiryo UI" panose="020B0604030504040204" pitchFamily="50" charset="-128"/>
                          <a:ea typeface="Meiryo UI" panose="020B0604030504040204" pitchFamily="50" charset="-128"/>
                        </a:rPr>
                        <a:t>180</a:t>
                      </a:r>
                    </a:p>
                    <a:p>
                      <a:pPr>
                        <a:lnSpc>
                          <a:spcPts val="1700"/>
                        </a:lnSpc>
                      </a:pPr>
                      <a:r>
                        <a:rPr kumimoji="1" lang="en-US" altLang="ja-JP" sz="1200" dirty="0" smtClean="0">
                          <a:latin typeface="Meiryo UI" panose="020B0604030504040204" pitchFamily="50" charset="-128"/>
                          <a:ea typeface="Meiryo UI" panose="020B0604030504040204" pitchFamily="50" charset="-128"/>
                        </a:rPr>
                        <a:t>191</a:t>
                      </a:r>
                    </a:p>
                    <a:p>
                      <a:pPr>
                        <a:lnSpc>
                          <a:spcPts val="1700"/>
                        </a:lnSpc>
                      </a:pPr>
                      <a:r>
                        <a:rPr kumimoji="1" lang="en-US" altLang="ja-JP" sz="1200" dirty="0" smtClean="0">
                          <a:latin typeface="Meiryo UI" panose="020B0604030504040204" pitchFamily="50" charset="-128"/>
                          <a:ea typeface="Meiryo UI" panose="020B0604030504040204" pitchFamily="50" charset="-128"/>
                        </a:rPr>
                        <a:t>194</a:t>
                      </a:r>
                    </a:p>
                    <a:p>
                      <a:pPr>
                        <a:lnSpc>
                          <a:spcPts val="1700"/>
                        </a:lnSpc>
                      </a:pPr>
                      <a:r>
                        <a:rPr kumimoji="1" lang="en-US" altLang="ja-JP" sz="1200" dirty="0" smtClean="0">
                          <a:latin typeface="Meiryo UI" panose="020B0604030504040204" pitchFamily="50" charset="-128"/>
                          <a:ea typeface="Meiryo UI" panose="020B0604030504040204" pitchFamily="50" charset="-128"/>
                        </a:rPr>
                        <a:t>200</a:t>
                      </a:r>
                    </a:p>
                    <a:p>
                      <a:pPr>
                        <a:lnSpc>
                          <a:spcPts val="1700"/>
                        </a:lnSpc>
                      </a:pPr>
                      <a:r>
                        <a:rPr kumimoji="1" lang="en-US" altLang="ja-JP" sz="1200" dirty="0" smtClean="0">
                          <a:latin typeface="Meiryo UI" panose="020B0604030504040204" pitchFamily="50" charset="-128"/>
                          <a:ea typeface="Meiryo UI" panose="020B0604030504040204" pitchFamily="50" charset="-128"/>
                        </a:rPr>
                        <a:t>215</a:t>
                      </a:r>
                    </a:p>
                    <a:p>
                      <a:pPr>
                        <a:lnSpc>
                          <a:spcPts val="1700"/>
                        </a:lnSpc>
                      </a:pPr>
                      <a:endParaRPr kumimoji="1" lang="en-US" altLang="ja-JP" sz="1200" dirty="0" smtClean="0">
                        <a:latin typeface="Meiryo UI" panose="020B0604030504040204" pitchFamily="50" charset="-128"/>
                        <a:ea typeface="Meiryo UI" panose="020B0604030504040204" pitchFamily="50" charset="-128"/>
                      </a:endParaRPr>
                    </a:p>
                    <a:p>
                      <a:pPr>
                        <a:lnSpc>
                          <a:spcPts val="1700"/>
                        </a:lnSpc>
                      </a:pPr>
                      <a:endParaRPr kumimoji="1" lang="ja-JP" altLang="en-US" sz="1200" dirty="0">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4558306"/>
                  </a:ext>
                </a:extLst>
              </a:tr>
            </a:tbl>
          </a:graphicData>
        </a:graphic>
      </p:graphicFrame>
    </p:spTree>
    <p:extLst>
      <p:ext uri="{BB962C8B-B14F-4D97-AF65-F5344CB8AC3E}">
        <p14:creationId xmlns:p14="http://schemas.microsoft.com/office/powerpoint/2010/main" val="3453709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）気質・府民意識　（全国県民意識調査</a:t>
            </a:r>
            <a:r>
              <a:rPr lang="en-US" altLang="ja-JP" sz="1800" dirty="0" smtClean="0">
                <a:solidFill>
                  <a:schemeClr val="bg1"/>
                </a:solidFill>
                <a:latin typeface="Meiryo UI" panose="020B0604030504040204" pitchFamily="50" charset="-128"/>
                <a:ea typeface="Meiryo UI" panose="020B0604030504040204" pitchFamily="50" charset="-128"/>
              </a:rPr>
              <a:t>1996</a:t>
            </a:r>
            <a:r>
              <a:rPr lang="ja-JP" altLang="en-US" sz="1800" dirty="0" smtClean="0">
                <a:solidFill>
                  <a:schemeClr val="bg1"/>
                </a:solidFill>
                <a:latin typeface="Meiryo UI" panose="020B0604030504040204" pitchFamily="50" charset="-128"/>
                <a:ea typeface="Meiryo UI" panose="020B0604030504040204" pitchFamily="50" charset="-128"/>
              </a:rPr>
              <a:t>（抜粋））</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7C518212-DF93-4059-843E-B7FF6D08CDC7}"/>
              </a:ext>
            </a:extLst>
          </p:cNvPr>
          <p:cNvSpPr txBox="1"/>
          <p:nvPr/>
        </p:nvSpPr>
        <p:spPr>
          <a:xfrm>
            <a:off x="132229" y="555324"/>
            <a:ext cx="5160556"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〇親しみを感じる県・住みたい県（上位の県）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132229" y="906847"/>
          <a:ext cx="4555680" cy="2616065"/>
        </p:xfrm>
        <a:graphic>
          <a:graphicData uri="http://schemas.openxmlformats.org/drawingml/2006/table">
            <a:tbl>
              <a:tblPr/>
              <a:tblGrid>
                <a:gridCol w="569460">
                  <a:extLst>
                    <a:ext uri="{9D8B030D-6E8A-4147-A177-3AD203B41FA5}">
                      <a16:colId xmlns:a16="http://schemas.microsoft.com/office/drawing/2014/main" val="1800911245"/>
                    </a:ext>
                  </a:extLst>
                </a:gridCol>
                <a:gridCol w="569460">
                  <a:extLst>
                    <a:ext uri="{9D8B030D-6E8A-4147-A177-3AD203B41FA5}">
                      <a16:colId xmlns:a16="http://schemas.microsoft.com/office/drawing/2014/main" val="4151262778"/>
                    </a:ext>
                  </a:extLst>
                </a:gridCol>
                <a:gridCol w="569460">
                  <a:extLst>
                    <a:ext uri="{9D8B030D-6E8A-4147-A177-3AD203B41FA5}">
                      <a16:colId xmlns:a16="http://schemas.microsoft.com/office/drawing/2014/main" val="2785627052"/>
                    </a:ext>
                  </a:extLst>
                </a:gridCol>
                <a:gridCol w="569460">
                  <a:extLst>
                    <a:ext uri="{9D8B030D-6E8A-4147-A177-3AD203B41FA5}">
                      <a16:colId xmlns:a16="http://schemas.microsoft.com/office/drawing/2014/main" val="959845670"/>
                    </a:ext>
                  </a:extLst>
                </a:gridCol>
                <a:gridCol w="569460">
                  <a:extLst>
                    <a:ext uri="{9D8B030D-6E8A-4147-A177-3AD203B41FA5}">
                      <a16:colId xmlns:a16="http://schemas.microsoft.com/office/drawing/2014/main" val="765862492"/>
                    </a:ext>
                  </a:extLst>
                </a:gridCol>
                <a:gridCol w="569460">
                  <a:extLst>
                    <a:ext uri="{9D8B030D-6E8A-4147-A177-3AD203B41FA5}">
                      <a16:colId xmlns:a16="http://schemas.microsoft.com/office/drawing/2014/main" val="2785992900"/>
                    </a:ext>
                  </a:extLst>
                </a:gridCol>
                <a:gridCol w="569460">
                  <a:extLst>
                    <a:ext uri="{9D8B030D-6E8A-4147-A177-3AD203B41FA5}">
                      <a16:colId xmlns:a16="http://schemas.microsoft.com/office/drawing/2014/main" val="1303208660"/>
                    </a:ext>
                  </a:extLst>
                </a:gridCol>
                <a:gridCol w="569460">
                  <a:extLst>
                    <a:ext uri="{9D8B030D-6E8A-4147-A177-3AD203B41FA5}">
                      <a16:colId xmlns:a16="http://schemas.microsoft.com/office/drawing/2014/main" val="1635319752"/>
                    </a:ext>
                  </a:extLst>
                </a:gridCol>
              </a:tblGrid>
              <a:tr h="196715">
                <a:tc gridSpan="4">
                  <a:txBody>
                    <a:bodyPr/>
                    <a:lstStyle/>
                    <a:p>
                      <a:pPr algn="ctr" fontAlgn="b"/>
                      <a:r>
                        <a:rPr lang="ja-JP" altLang="en-US" sz="1100" b="1" i="0" u="none" strike="noStrike">
                          <a:solidFill>
                            <a:srgbClr val="FFFFFF"/>
                          </a:solidFill>
                          <a:effectLst/>
                          <a:latin typeface="Meiryo UI" panose="020B0604030504040204" pitchFamily="50" charset="-128"/>
                          <a:ea typeface="Meiryo UI" panose="020B0604030504040204" pitchFamily="50" charset="-128"/>
                        </a:rPr>
                        <a:t>親しみを感じる県</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b"/>
                      <a:r>
                        <a:rPr lang="ja-JP" altLang="en-US" sz="1100" b="1" i="0" u="none" strike="noStrike">
                          <a:solidFill>
                            <a:srgbClr val="FFFFFF"/>
                          </a:solidFill>
                          <a:effectLst/>
                          <a:latin typeface="Meiryo UI" panose="020B0604030504040204" pitchFamily="50" charset="-128"/>
                          <a:ea typeface="Meiryo UI" panose="020B0604030504040204" pitchFamily="50" charset="-128"/>
                        </a:rPr>
                        <a:t>住みたい県</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83136723"/>
                  </a:ext>
                </a:extLst>
              </a:tr>
              <a:tr h="209550">
                <a:tc gridSpan="2">
                  <a:txBody>
                    <a:bodyPr/>
                    <a:lstStyle/>
                    <a:p>
                      <a:pPr algn="ctr" fontAlgn="b"/>
                      <a:r>
                        <a:rPr lang="en-US" altLang="ja-JP" sz="1100" b="1" i="0" u="none" strike="noStrike">
                          <a:solidFill>
                            <a:srgbClr val="FFFFFF"/>
                          </a:solidFill>
                          <a:effectLst/>
                          <a:latin typeface="Meiryo UI" panose="020B0604030504040204" pitchFamily="50" charset="-128"/>
                          <a:ea typeface="Meiryo UI" panose="020B0604030504040204" pitchFamily="50" charset="-128"/>
                        </a:rPr>
                        <a:t>78</a:t>
                      </a:r>
                      <a:r>
                        <a:rPr lang="ja-JP" altLang="en-US" sz="1100" b="1" i="0" u="none" strike="noStrike">
                          <a:solidFill>
                            <a:srgbClr val="FFFFFF"/>
                          </a:solidFill>
                          <a:effectLst/>
                          <a:latin typeface="Meiryo UI" panose="020B0604030504040204" pitchFamily="50" charset="-128"/>
                          <a:ea typeface="Meiryo UI" panose="020B0604030504040204" pitchFamily="50" charset="-128"/>
                        </a:rPr>
                        <a:t>年（％）</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kumimoji="1" lang="ja-JP" altLang="en-US"/>
                    </a:p>
                  </a:txBody>
                  <a:tcPr/>
                </a:tc>
                <a:tc gridSpan="2">
                  <a:txBody>
                    <a:bodyPr/>
                    <a:lstStyle/>
                    <a:p>
                      <a:pPr algn="ctr" fontAlgn="b"/>
                      <a:r>
                        <a:rPr lang="en-US" altLang="ja-JP" sz="1100" b="1" i="0" u="none" strike="noStrike">
                          <a:solidFill>
                            <a:srgbClr val="FFFFFF"/>
                          </a:solidFill>
                          <a:effectLst/>
                          <a:latin typeface="Meiryo UI" panose="020B0604030504040204" pitchFamily="50" charset="-128"/>
                          <a:ea typeface="Meiryo UI" panose="020B0604030504040204" pitchFamily="50" charset="-128"/>
                        </a:rPr>
                        <a:t>96</a:t>
                      </a:r>
                      <a:r>
                        <a:rPr lang="ja-JP" altLang="en-US" sz="1100" b="1" i="0" u="none" strike="noStrike">
                          <a:solidFill>
                            <a:srgbClr val="FFFFFF"/>
                          </a:solidFill>
                          <a:effectLst/>
                          <a:latin typeface="Meiryo UI" panose="020B0604030504040204" pitchFamily="50" charset="-128"/>
                          <a:ea typeface="Meiryo UI" panose="020B0604030504040204" pitchFamily="50" charset="-128"/>
                        </a:rPr>
                        <a:t>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kumimoji="1" lang="ja-JP" altLang="en-US"/>
                    </a:p>
                  </a:txBody>
                  <a:tcPr/>
                </a:tc>
                <a:tc gridSpan="2">
                  <a:txBody>
                    <a:bodyPr/>
                    <a:lstStyle/>
                    <a:p>
                      <a:pPr algn="ctr" fontAlgn="b"/>
                      <a:r>
                        <a:rPr lang="en-US" altLang="ja-JP" sz="1100" b="1" i="0" u="none" strike="noStrike" dirty="0">
                          <a:solidFill>
                            <a:srgbClr val="FFFFFF"/>
                          </a:solidFill>
                          <a:effectLst/>
                          <a:latin typeface="Meiryo UI" panose="020B0604030504040204" pitchFamily="50" charset="-128"/>
                          <a:ea typeface="Meiryo UI" panose="020B0604030504040204" pitchFamily="50" charset="-128"/>
                        </a:rPr>
                        <a:t>78</a:t>
                      </a:r>
                      <a:r>
                        <a:rPr lang="ja-JP" altLang="en-US" sz="1100" b="1" i="0" u="none" strike="noStrike" dirty="0">
                          <a:solidFill>
                            <a:srgbClr val="FFFFFF"/>
                          </a:solidFill>
                          <a:effectLst/>
                          <a:latin typeface="Meiryo UI" panose="020B0604030504040204" pitchFamily="50" charset="-128"/>
                          <a:ea typeface="Meiryo UI" panose="020B0604030504040204" pitchFamily="50" charset="-128"/>
                        </a:rPr>
                        <a:t>年（％）</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kumimoji="1" lang="ja-JP" altLang="en-US"/>
                    </a:p>
                  </a:txBody>
                  <a:tcPr/>
                </a:tc>
                <a:tc gridSpan="2">
                  <a:txBody>
                    <a:bodyPr/>
                    <a:lstStyle/>
                    <a:p>
                      <a:pPr algn="ctr" fontAlgn="b"/>
                      <a:r>
                        <a:rPr lang="en-US" altLang="ja-JP" sz="1100" b="1" i="0" u="none" strike="noStrike">
                          <a:solidFill>
                            <a:srgbClr val="FFFFFF"/>
                          </a:solidFill>
                          <a:effectLst/>
                          <a:latin typeface="Meiryo UI" panose="020B0604030504040204" pitchFamily="50" charset="-128"/>
                          <a:ea typeface="Meiryo UI" panose="020B0604030504040204" pitchFamily="50" charset="-128"/>
                        </a:rPr>
                        <a:t>96</a:t>
                      </a:r>
                      <a:r>
                        <a:rPr lang="ja-JP" altLang="en-US" sz="1100" b="1" i="0" u="none" strike="noStrike">
                          <a:solidFill>
                            <a:srgbClr val="FFFFFF"/>
                          </a:solidFill>
                          <a:effectLst/>
                          <a:latin typeface="Meiryo UI" panose="020B0604030504040204" pitchFamily="50" charset="-128"/>
                          <a:ea typeface="Meiryo UI" panose="020B0604030504040204" pitchFamily="50" charset="-128"/>
                        </a:rPr>
                        <a:t>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kumimoji="1" lang="ja-JP" altLang="en-US"/>
                    </a:p>
                  </a:txBody>
                  <a:tcPr/>
                </a:tc>
                <a:extLst>
                  <a:ext uri="{0D108BD9-81ED-4DB2-BD59-A6C34878D82A}">
                    <a16:rowId xmlns:a16="http://schemas.microsoft.com/office/drawing/2014/main" val="2285587862"/>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北海道</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9.5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086192"/>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1"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altLang="ja-JP" sz="1100" b="1" i="0" u="none" strike="noStrike">
                          <a:solidFill>
                            <a:srgbClr val="000000"/>
                          </a:solidFill>
                          <a:effectLst/>
                          <a:latin typeface="Meiryo UI" panose="020B0604030504040204" pitchFamily="50" charset="-128"/>
                          <a:ea typeface="Meiryo UI" panose="020B0604030504040204" pitchFamily="50" charset="-128"/>
                        </a:rPr>
                        <a:t>5.9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北海道</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静　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597572"/>
                  </a:ext>
                </a:extLst>
              </a:tr>
              <a:tr h="200025">
                <a:tc>
                  <a:txBody>
                    <a:bodyPr/>
                    <a:lstStyle/>
                    <a:p>
                      <a:pPr algn="ctr" fontAlgn="b"/>
                      <a:r>
                        <a:rPr lang="ja-JP" altLang="en-US" sz="1100" b="1"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altLang="ja-JP" sz="1100" b="1" i="0" u="none" strike="noStrike">
                          <a:solidFill>
                            <a:srgbClr val="000000"/>
                          </a:solidFill>
                          <a:effectLst/>
                          <a:latin typeface="Meiryo UI" panose="020B0604030504040204" pitchFamily="50" charset="-128"/>
                          <a:ea typeface="Meiryo UI" panose="020B0604030504040204" pitchFamily="50" charset="-128"/>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静　岡</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699084"/>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北海道</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北海道</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198577"/>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静　岡</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988414"/>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長　野</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長　野</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1"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altLang="ja-JP" sz="1100" b="1" i="0" u="none" strike="noStrike">
                          <a:solidFill>
                            <a:srgbClr val="000000"/>
                          </a:solidFill>
                          <a:effectLst/>
                          <a:latin typeface="Meiryo UI" panose="020B0604030504040204" pitchFamily="50" charset="-128"/>
                          <a:ea typeface="Meiryo UI" panose="020B0604030504040204" pitchFamily="50" charset="-128"/>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沖　縄</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831629"/>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福　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宮　崎</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長　野</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1934238"/>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福　岡</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静　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長　野</a:t>
                      </a:r>
                      <a:br>
                        <a:rPr lang="zh-TW" altLang="en-US" sz="11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兵　庫</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1"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altLang="ja-JP" sz="1100" b="1" i="0" u="none" strike="noStrike">
                          <a:solidFill>
                            <a:srgbClr val="000000"/>
                          </a:solidFill>
                          <a:effectLst/>
                          <a:latin typeface="Meiryo UI" panose="020B0604030504040204" pitchFamily="50" charset="-128"/>
                          <a:ea typeface="Meiryo UI" panose="020B0604030504040204" pitchFamily="50" charset="-128"/>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922535902"/>
                  </a:ext>
                </a:extLst>
              </a:tr>
              <a:tr h="200025">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愛　知</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兵　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福　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6392825"/>
                  </a:ext>
                </a:extLst>
              </a:tr>
              <a:tr h="409575">
                <a:tc>
                  <a:txBody>
                    <a:bodyPr/>
                    <a:lstStyle/>
                    <a:p>
                      <a:pPr algn="ctr" fontAlgn="b"/>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新　潟</a:t>
                      </a:r>
                      <a:br>
                        <a:rPr lang="zh-TW" altLang="en-US" sz="11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鹿児島</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ja-JP" altLang="en-US" sz="1100" b="0" i="0" u="none" strike="noStrike">
                          <a:solidFill>
                            <a:srgbClr val="000000"/>
                          </a:solidFill>
                          <a:effectLst/>
                          <a:latin typeface="Meiryo UI" panose="020B0604030504040204" pitchFamily="50" charset="-128"/>
                          <a:ea typeface="Meiryo UI" panose="020B0604030504040204" pitchFamily="50" charset="-128"/>
                        </a:rPr>
                        <a:t>愛　知</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福　岡</a:t>
                      </a:r>
                      <a:br>
                        <a:rPr lang="zh-TW" altLang="en-US" sz="11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100" b="0" i="0" u="none" strike="noStrike" dirty="0">
                          <a:solidFill>
                            <a:srgbClr val="000000"/>
                          </a:solidFill>
                          <a:effectLst/>
                          <a:latin typeface="Meiryo UI" panose="020B0604030504040204" pitchFamily="50" charset="-128"/>
                          <a:ea typeface="Meiryo UI" panose="020B0604030504040204" pitchFamily="50" charset="-128"/>
                        </a:rPr>
                        <a:t>鹿児島</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ja-JP" altLang="en-US" sz="1100" b="0" i="0" u="none" strike="noStrike">
                          <a:solidFill>
                            <a:srgbClr val="000000"/>
                          </a:solidFill>
                          <a:effectLst/>
                          <a:latin typeface="Meiryo UI" panose="020B0604030504040204" pitchFamily="50" charset="-128"/>
                          <a:ea typeface="Meiryo UI" panose="020B0604030504040204" pitchFamily="50" charset="-128"/>
                        </a:rPr>
                        <a:t>千　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100090"/>
                  </a:ext>
                </a:extLst>
              </a:tr>
            </a:tbl>
          </a:graphicData>
        </a:graphic>
      </p:graphicFrame>
      <p:sp>
        <p:nvSpPr>
          <p:cNvPr id="13" name="テキスト ボックス 12">
            <a:extLst>
              <a:ext uri="{FF2B5EF4-FFF2-40B4-BE49-F238E27FC236}">
                <a16:creationId xmlns:a16="http://schemas.microsoft.com/office/drawing/2014/main" id="{7C518212-DF93-4059-843E-B7FF6D08CDC7}"/>
              </a:ext>
            </a:extLst>
          </p:cNvPr>
          <p:cNvSpPr txBox="1"/>
          <p:nvPr/>
        </p:nvSpPr>
        <p:spPr>
          <a:xfrm>
            <a:off x="132229" y="4121986"/>
            <a:ext cx="5160556"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〇生粋県人・県出身者の割合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nvPr>
        </p:nvGraphicFramePr>
        <p:xfrm>
          <a:off x="321138" y="4509616"/>
          <a:ext cx="9046064" cy="1664048"/>
        </p:xfrm>
        <a:graphic>
          <a:graphicData uri="http://schemas.openxmlformats.org/drawingml/2006/table">
            <a:tbl>
              <a:tblPr/>
              <a:tblGrid>
                <a:gridCol w="657656">
                  <a:extLst>
                    <a:ext uri="{9D8B030D-6E8A-4147-A177-3AD203B41FA5}">
                      <a16:colId xmlns:a16="http://schemas.microsoft.com/office/drawing/2014/main" val="2974058531"/>
                    </a:ext>
                  </a:extLst>
                </a:gridCol>
                <a:gridCol w="1412508">
                  <a:extLst>
                    <a:ext uri="{9D8B030D-6E8A-4147-A177-3AD203B41FA5}">
                      <a16:colId xmlns:a16="http://schemas.microsoft.com/office/drawing/2014/main" val="3641187527"/>
                    </a:ext>
                  </a:extLst>
                </a:gridCol>
                <a:gridCol w="697590">
                  <a:extLst>
                    <a:ext uri="{9D8B030D-6E8A-4147-A177-3AD203B41FA5}">
                      <a16:colId xmlns:a16="http://schemas.microsoft.com/office/drawing/2014/main" val="141346666"/>
                    </a:ext>
                  </a:extLst>
                </a:gridCol>
                <a:gridCol w="697590">
                  <a:extLst>
                    <a:ext uri="{9D8B030D-6E8A-4147-A177-3AD203B41FA5}">
                      <a16:colId xmlns:a16="http://schemas.microsoft.com/office/drawing/2014/main" val="2808536083"/>
                    </a:ext>
                  </a:extLst>
                </a:gridCol>
                <a:gridCol w="697590">
                  <a:extLst>
                    <a:ext uri="{9D8B030D-6E8A-4147-A177-3AD203B41FA5}">
                      <a16:colId xmlns:a16="http://schemas.microsoft.com/office/drawing/2014/main" val="2119794588"/>
                    </a:ext>
                  </a:extLst>
                </a:gridCol>
                <a:gridCol w="697590">
                  <a:extLst>
                    <a:ext uri="{9D8B030D-6E8A-4147-A177-3AD203B41FA5}">
                      <a16:colId xmlns:a16="http://schemas.microsoft.com/office/drawing/2014/main" val="3542335480"/>
                    </a:ext>
                  </a:extLst>
                </a:gridCol>
                <a:gridCol w="697590">
                  <a:extLst>
                    <a:ext uri="{9D8B030D-6E8A-4147-A177-3AD203B41FA5}">
                      <a16:colId xmlns:a16="http://schemas.microsoft.com/office/drawing/2014/main" val="1760139747"/>
                    </a:ext>
                  </a:extLst>
                </a:gridCol>
                <a:gridCol w="697590">
                  <a:extLst>
                    <a:ext uri="{9D8B030D-6E8A-4147-A177-3AD203B41FA5}">
                      <a16:colId xmlns:a16="http://schemas.microsoft.com/office/drawing/2014/main" val="2860346032"/>
                    </a:ext>
                  </a:extLst>
                </a:gridCol>
                <a:gridCol w="697590">
                  <a:extLst>
                    <a:ext uri="{9D8B030D-6E8A-4147-A177-3AD203B41FA5}">
                      <a16:colId xmlns:a16="http://schemas.microsoft.com/office/drawing/2014/main" val="1136936960"/>
                    </a:ext>
                  </a:extLst>
                </a:gridCol>
                <a:gridCol w="697590">
                  <a:extLst>
                    <a:ext uri="{9D8B030D-6E8A-4147-A177-3AD203B41FA5}">
                      <a16:colId xmlns:a16="http://schemas.microsoft.com/office/drawing/2014/main" val="3218085195"/>
                    </a:ext>
                  </a:extLst>
                </a:gridCol>
                <a:gridCol w="697590">
                  <a:extLst>
                    <a:ext uri="{9D8B030D-6E8A-4147-A177-3AD203B41FA5}">
                      <a16:colId xmlns:a16="http://schemas.microsoft.com/office/drawing/2014/main" val="1223410823"/>
                    </a:ext>
                  </a:extLst>
                </a:gridCol>
                <a:gridCol w="697590">
                  <a:extLst>
                    <a:ext uri="{9D8B030D-6E8A-4147-A177-3AD203B41FA5}">
                      <a16:colId xmlns:a16="http://schemas.microsoft.com/office/drawing/2014/main" val="475086311"/>
                    </a:ext>
                  </a:extLst>
                </a:gridCol>
              </a:tblGrid>
              <a:tr h="208006">
                <a:tc rowSpan="4">
                  <a:txBody>
                    <a:bodyPr/>
                    <a:lstStyle/>
                    <a:p>
                      <a:pPr algn="ctr" fontAlgn="ctr"/>
                      <a:r>
                        <a:rPr lang="ja-JP" altLang="en-US" sz="1050" b="1" i="0" u="none" strike="noStrike" dirty="0">
                          <a:solidFill>
                            <a:srgbClr val="FFFFFF"/>
                          </a:solidFill>
                          <a:effectLst/>
                          <a:latin typeface="Meiryo UI" panose="020B0604030504040204" pitchFamily="50" charset="-128"/>
                          <a:ea typeface="Meiryo UI" panose="020B0604030504040204" pitchFamily="50" charset="-128"/>
                        </a:rPr>
                        <a:t>生粋県人</a:t>
                      </a:r>
                    </a:p>
                  </a:txBody>
                  <a:tcPr marL="9525" marR="9525" marT="9525"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rowSpan="2">
                  <a:txBody>
                    <a:bodyPr/>
                    <a:lstStyle/>
                    <a:p>
                      <a:pPr algn="ctr" fontAlgn="ctr"/>
                      <a:r>
                        <a:rPr lang="ja-JP" altLang="en-US" sz="1050" b="1" i="0" u="none" strike="noStrike" dirty="0">
                          <a:solidFill>
                            <a:srgbClr val="FFFFFF"/>
                          </a:solidFill>
                          <a:effectLst/>
                          <a:latin typeface="Meiryo UI" panose="020B0604030504040204" pitchFamily="50" charset="-128"/>
                          <a:ea typeface="Meiryo UI" panose="020B0604030504040204" pitchFamily="50" charset="-128"/>
                        </a:rPr>
                        <a:t>多　い　県</a:t>
                      </a:r>
                      <a:br>
                        <a:rPr lang="ja-JP" altLang="en-US" sz="1050" b="1" i="0" u="none" strike="noStrike" dirty="0">
                          <a:solidFill>
                            <a:srgbClr val="FFFFFF"/>
                          </a:solidFill>
                          <a:effectLst/>
                          <a:latin typeface="Meiryo UI" panose="020B0604030504040204" pitchFamily="50" charset="-128"/>
                          <a:ea typeface="Meiryo UI" panose="020B0604030504040204" pitchFamily="50" charset="-128"/>
                        </a:rPr>
                      </a:br>
                      <a:r>
                        <a:rPr lang="ja-JP" altLang="en-US" sz="1050" b="1" i="0" u="none" strike="noStrike" dirty="0">
                          <a:solidFill>
                            <a:srgbClr val="FFFFFF"/>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沖　縄</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秋　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新　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山　形</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富　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福　島</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石　川</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岩　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和歌山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愛　媛</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296285"/>
                  </a:ext>
                </a:extLst>
              </a:tr>
              <a:tr h="208006">
                <a:tc vMerge="1">
                  <a:txBody>
                    <a:bodyPr/>
                    <a:lstStyle/>
                    <a:p>
                      <a:endParaRPr kumimoji="1" lang="ja-JP" altLang="en-US"/>
                    </a:p>
                  </a:txBody>
                  <a:tcPr/>
                </a:tc>
                <a:tc vMerge="1">
                  <a:txBody>
                    <a:bodyPr/>
                    <a:lstStyle/>
                    <a:p>
                      <a:endParaRPr kumimoji="1" lang="ja-JP" altLang="en-US"/>
                    </a:p>
                  </a:txBody>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253779"/>
                  </a:ext>
                </a:extLst>
              </a:tr>
              <a:tr h="208006">
                <a:tc vMerge="1">
                  <a:txBody>
                    <a:bodyPr/>
                    <a:lstStyle/>
                    <a:p>
                      <a:endParaRPr kumimoji="1" lang="ja-JP" altLang="en-US"/>
                    </a:p>
                  </a:txBody>
                  <a:tcPr/>
                </a:tc>
                <a:tc rowSpan="2">
                  <a:txBody>
                    <a:bodyPr/>
                    <a:lstStyle/>
                    <a:p>
                      <a:pPr algn="ctr" fontAlgn="ctr"/>
                      <a:r>
                        <a:rPr lang="ja-JP" altLang="en-US" sz="1050" b="1" i="0" u="none" strike="noStrike">
                          <a:solidFill>
                            <a:srgbClr val="FFFFFF"/>
                          </a:solidFill>
                          <a:effectLst/>
                          <a:latin typeface="Meiryo UI" panose="020B0604030504040204" pitchFamily="50" charset="-128"/>
                          <a:ea typeface="Meiryo UI" panose="020B0604030504040204" pitchFamily="50" charset="-128"/>
                        </a:rPr>
                        <a:t>少 な い県</a:t>
                      </a:r>
                      <a:br>
                        <a:rPr lang="ja-JP" altLang="en-US" sz="1050" b="1" i="0" u="none" strike="noStrike">
                          <a:solidFill>
                            <a:srgbClr val="FFFFFF"/>
                          </a:solidFill>
                          <a:effectLst/>
                          <a:latin typeface="Meiryo UI" panose="020B0604030504040204" pitchFamily="50" charset="-128"/>
                          <a:ea typeface="Meiryo UI" panose="020B0604030504040204" pitchFamily="50" charset="-128"/>
                        </a:rPr>
                      </a:br>
                      <a:r>
                        <a:rPr lang="ja-JP" altLang="en-US" sz="1050" b="1" i="0" u="none" strike="noStrike">
                          <a:solidFill>
                            <a:srgbClr val="FFFFFF"/>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1"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埼　玉</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千　葉</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奈　良</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兵　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福　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愛　知</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407846"/>
                  </a:ext>
                </a:extLst>
              </a:tr>
              <a:tr h="208006">
                <a:tc vMerge="1">
                  <a:txBody>
                    <a:bodyPr/>
                    <a:lstStyle/>
                    <a:p>
                      <a:endParaRPr kumimoji="1" lang="ja-JP" altLang="en-US"/>
                    </a:p>
                  </a:txBody>
                  <a:tcPr/>
                </a:tc>
                <a:tc vMerge="1">
                  <a:txBody>
                    <a:bodyPr/>
                    <a:lstStyle/>
                    <a:p>
                      <a:endParaRPr kumimoji="1" lang="ja-JP" altLang="en-US"/>
                    </a:p>
                  </a:txBody>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1" i="0" u="none" strike="noStrike">
                          <a:solidFill>
                            <a:srgbClr val="000000"/>
                          </a:solidFill>
                          <a:effectLst/>
                          <a:latin typeface="Meiryo UI" panose="020B0604030504040204" pitchFamily="50" charset="-128"/>
                          <a:ea typeface="Meiryo UI" panose="020B0604030504040204" pitchFamily="50" charset="-128"/>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37.6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368810"/>
                  </a:ext>
                </a:extLst>
              </a:tr>
              <a:tr h="208006">
                <a:tc rowSpan="4">
                  <a:txBody>
                    <a:bodyPr/>
                    <a:lstStyle/>
                    <a:p>
                      <a:pPr algn="ctr" fontAlgn="ctr"/>
                      <a:r>
                        <a:rPr lang="ja-JP" altLang="en-US" sz="1050" b="1" i="0" u="none" strike="noStrike" dirty="0">
                          <a:solidFill>
                            <a:srgbClr val="FFFFFF"/>
                          </a:solidFill>
                          <a:effectLst/>
                          <a:latin typeface="Meiryo UI" panose="020B0604030504040204" pitchFamily="50" charset="-128"/>
                          <a:ea typeface="Meiryo UI" panose="020B0604030504040204" pitchFamily="50" charset="-128"/>
                        </a:rPr>
                        <a:t>県出身者</a:t>
                      </a:r>
                    </a:p>
                  </a:txBody>
                  <a:tcPr marL="9525" marR="9525" marT="9525"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rowSpan="2">
                  <a:txBody>
                    <a:bodyPr/>
                    <a:lstStyle/>
                    <a:p>
                      <a:pPr algn="ctr" fontAlgn="ctr"/>
                      <a:r>
                        <a:rPr lang="ja-JP" altLang="en-US" sz="1050" b="1" i="0" u="none" strike="noStrike">
                          <a:solidFill>
                            <a:srgbClr val="FFFFFF"/>
                          </a:solidFill>
                          <a:effectLst/>
                          <a:latin typeface="Meiryo UI" panose="020B0604030504040204" pitchFamily="50" charset="-128"/>
                          <a:ea typeface="Meiryo UI" panose="020B0604030504040204" pitchFamily="50" charset="-128"/>
                        </a:rPr>
                        <a:t>多　い　県</a:t>
                      </a:r>
                      <a:br>
                        <a:rPr lang="ja-JP" altLang="en-US" sz="1050" b="1" i="0" u="none" strike="noStrike">
                          <a:solidFill>
                            <a:srgbClr val="FFFFFF"/>
                          </a:solidFill>
                          <a:effectLst/>
                          <a:latin typeface="Meiryo UI" panose="020B0604030504040204" pitchFamily="50" charset="-128"/>
                          <a:ea typeface="Meiryo UI" panose="020B0604030504040204" pitchFamily="50" charset="-128"/>
                        </a:rPr>
                      </a:br>
                      <a:r>
                        <a:rPr lang="ja-JP" altLang="en-US" sz="1050" b="1" i="0" u="none" strike="noStrike">
                          <a:solidFill>
                            <a:srgbClr val="FFFFFF"/>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沖　縄</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新　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秋　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富　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山　形</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高　知</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福　井</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福　島</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徳　島</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青　森</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7008233"/>
                  </a:ext>
                </a:extLst>
              </a:tr>
              <a:tr h="208006">
                <a:tc vMerge="1">
                  <a:txBody>
                    <a:bodyPr/>
                    <a:lstStyle/>
                    <a:p>
                      <a:endParaRPr kumimoji="1" lang="ja-JP" altLang="en-US"/>
                    </a:p>
                  </a:txBody>
                  <a:tcPr/>
                </a:tc>
                <a:tc vMerge="1">
                  <a:txBody>
                    <a:bodyPr/>
                    <a:lstStyle/>
                    <a:p>
                      <a:endParaRPr kumimoji="1" lang="ja-JP" altLang="en-US"/>
                    </a:p>
                  </a:txBody>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92.5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91.5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91.2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88.9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88.6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88.0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079743"/>
                  </a:ext>
                </a:extLst>
              </a:tr>
              <a:tr h="208006">
                <a:tc vMerge="1">
                  <a:txBody>
                    <a:bodyPr/>
                    <a:lstStyle/>
                    <a:p>
                      <a:endParaRPr kumimoji="1" lang="ja-JP" altLang="en-US"/>
                    </a:p>
                  </a:txBody>
                  <a:tcPr/>
                </a:tc>
                <a:tc rowSpan="2">
                  <a:txBody>
                    <a:bodyPr/>
                    <a:lstStyle/>
                    <a:p>
                      <a:pPr algn="ctr" fontAlgn="ctr"/>
                      <a:r>
                        <a:rPr lang="ja-JP" altLang="en-US" sz="1050" b="1" i="0" u="none" strike="noStrike">
                          <a:solidFill>
                            <a:srgbClr val="FFFFFF"/>
                          </a:solidFill>
                          <a:effectLst/>
                          <a:latin typeface="Meiryo UI" panose="020B0604030504040204" pitchFamily="50" charset="-128"/>
                          <a:ea typeface="Meiryo UI" panose="020B0604030504040204" pitchFamily="50" charset="-128"/>
                        </a:rPr>
                        <a:t>少 な い県</a:t>
                      </a:r>
                      <a:br>
                        <a:rPr lang="ja-JP" altLang="en-US" sz="1050" b="1" i="0" u="none" strike="noStrike">
                          <a:solidFill>
                            <a:srgbClr val="FFFFFF"/>
                          </a:solidFill>
                          <a:effectLst/>
                          <a:latin typeface="Meiryo UI" panose="020B0604030504040204" pitchFamily="50" charset="-128"/>
                          <a:ea typeface="Meiryo UI" panose="020B0604030504040204" pitchFamily="50" charset="-128"/>
                        </a:rPr>
                      </a:br>
                      <a:r>
                        <a:rPr lang="ja-JP" altLang="en-US" sz="1050" b="1" i="0" u="none" strike="noStrike">
                          <a:solidFill>
                            <a:srgbClr val="FFFFFF"/>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埼　玉</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千　葉</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奈　良</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1"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滋　賀</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兵　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050" b="0" i="0" u="none" strike="noStrike">
                          <a:solidFill>
                            <a:srgbClr val="000000"/>
                          </a:solidFill>
                          <a:effectLst/>
                          <a:latin typeface="Meiryo UI" panose="020B0604030504040204" pitchFamily="50" charset="-128"/>
                          <a:ea typeface="Meiryo UI" panose="020B0604030504040204" pitchFamily="50" charset="-128"/>
                        </a:rPr>
                        <a:t>愛　知</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947058"/>
                  </a:ext>
                </a:extLst>
              </a:tr>
              <a:tr h="208006">
                <a:tc vMerge="1">
                  <a:txBody>
                    <a:bodyPr/>
                    <a:lstStyle/>
                    <a:p>
                      <a:endParaRPr kumimoji="1" lang="ja-JP" altLang="en-US"/>
                    </a:p>
                  </a:txBody>
                  <a:tcPr/>
                </a:tc>
                <a:tc vMerge="1">
                  <a:txBody>
                    <a:bodyPr/>
                    <a:lstStyle/>
                    <a:p>
                      <a:endParaRPr kumimoji="1" lang="ja-JP" altLang="en-US"/>
                    </a:p>
                  </a:txBody>
                  <a:tcPr/>
                </a:tc>
                <a:tc>
                  <a:txBody>
                    <a:bodyPr/>
                    <a:lstStyle/>
                    <a:p>
                      <a:pPr algn="ct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49.7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1" i="0" u="none" strike="noStrike">
                          <a:solidFill>
                            <a:srgbClr val="000000"/>
                          </a:solidFill>
                          <a:effectLst/>
                          <a:latin typeface="Meiryo UI" panose="020B0604030504040204" pitchFamily="50" charset="-128"/>
                          <a:ea typeface="Meiryo UI" panose="020B0604030504040204" pitchFamily="50" charset="-128"/>
                        </a:rPr>
                        <a:t>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a:solidFill>
                            <a:srgbClr val="000000"/>
                          </a:solidFill>
                          <a:effectLst/>
                          <a:latin typeface="Meiryo UI" panose="020B0604030504040204" pitchFamily="50" charset="-128"/>
                          <a:ea typeface="Meiryo UI" panose="020B0604030504040204" pitchFamily="50" charset="-128"/>
                        </a:rPr>
                        <a:t>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839526"/>
                  </a:ext>
                </a:extLst>
              </a:tr>
            </a:tbl>
          </a:graphicData>
        </a:graphic>
      </p:graphicFrame>
      <p:sp>
        <p:nvSpPr>
          <p:cNvPr id="14" name="テキスト ボックス 13">
            <a:extLst>
              <a:ext uri="{FF2B5EF4-FFF2-40B4-BE49-F238E27FC236}">
                <a16:creationId xmlns:a16="http://schemas.microsoft.com/office/drawing/2014/main" id="{7C518212-DF93-4059-843E-B7FF6D08CDC7}"/>
              </a:ext>
            </a:extLst>
          </p:cNvPr>
          <p:cNvSpPr txBox="1"/>
          <p:nvPr/>
        </p:nvSpPr>
        <p:spPr>
          <a:xfrm>
            <a:off x="4746684" y="555323"/>
            <a:ext cx="5160556"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〇転入者の出身県</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nvPr>
        </p:nvGraphicFramePr>
        <p:xfrm>
          <a:off x="4946768" y="995752"/>
          <a:ext cx="4892259" cy="2490535"/>
        </p:xfrm>
        <a:graphic>
          <a:graphicData uri="http://schemas.openxmlformats.org/drawingml/2006/table">
            <a:tbl>
              <a:tblPr/>
              <a:tblGrid>
                <a:gridCol w="615809">
                  <a:extLst>
                    <a:ext uri="{9D8B030D-6E8A-4147-A177-3AD203B41FA5}">
                      <a16:colId xmlns:a16="http://schemas.microsoft.com/office/drawing/2014/main" val="3424005433"/>
                    </a:ext>
                  </a:extLst>
                </a:gridCol>
                <a:gridCol w="855290">
                  <a:extLst>
                    <a:ext uri="{9D8B030D-6E8A-4147-A177-3AD203B41FA5}">
                      <a16:colId xmlns:a16="http://schemas.microsoft.com/office/drawing/2014/main" val="463510568"/>
                    </a:ext>
                  </a:extLst>
                </a:gridCol>
                <a:gridCol w="855290">
                  <a:extLst>
                    <a:ext uri="{9D8B030D-6E8A-4147-A177-3AD203B41FA5}">
                      <a16:colId xmlns:a16="http://schemas.microsoft.com/office/drawing/2014/main" val="3737642888"/>
                    </a:ext>
                  </a:extLst>
                </a:gridCol>
                <a:gridCol w="855290">
                  <a:extLst>
                    <a:ext uri="{9D8B030D-6E8A-4147-A177-3AD203B41FA5}">
                      <a16:colId xmlns:a16="http://schemas.microsoft.com/office/drawing/2014/main" val="2624530342"/>
                    </a:ext>
                  </a:extLst>
                </a:gridCol>
                <a:gridCol w="855290">
                  <a:extLst>
                    <a:ext uri="{9D8B030D-6E8A-4147-A177-3AD203B41FA5}">
                      <a16:colId xmlns:a16="http://schemas.microsoft.com/office/drawing/2014/main" val="266640761"/>
                    </a:ext>
                  </a:extLst>
                </a:gridCol>
                <a:gridCol w="855290">
                  <a:extLst>
                    <a:ext uri="{9D8B030D-6E8A-4147-A177-3AD203B41FA5}">
                      <a16:colId xmlns:a16="http://schemas.microsoft.com/office/drawing/2014/main" val="178169829"/>
                    </a:ext>
                  </a:extLst>
                </a:gridCol>
              </a:tblGrid>
              <a:tr h="225215">
                <a:tc>
                  <a:txBody>
                    <a:bodyPr/>
                    <a:lstStyle/>
                    <a:p>
                      <a:pPr algn="l" fontAlgn="b"/>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出身県＝生育県＝</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a:t>
                      </a: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歳ごろまで育った県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63864020"/>
                  </a:ext>
                </a:extLst>
              </a:tr>
              <a:tr h="355147">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　京</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新　潟</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北海道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静　岡</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秋　田</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317678"/>
                  </a:ext>
                </a:extLst>
              </a:tr>
              <a:tr h="355147">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埼　玉</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東　京</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群　馬</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北海道</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長　野</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50" b="0" i="0" u="none" strike="noStrike">
                          <a:solidFill>
                            <a:srgbClr val="000000"/>
                          </a:solidFill>
                          <a:effectLst/>
                          <a:latin typeface="Meiryo UI" panose="020B0604030504040204" pitchFamily="50" charset="-128"/>
                          <a:ea typeface="Meiryo UI" panose="020B0604030504040204" pitchFamily="50" charset="-128"/>
                        </a:rPr>
                        <a:t>岩手、新潟</a:t>
                      </a:r>
                      <a:br>
                        <a:rPr lang="zh-TW" altLang="en-US" sz="1050" b="0" i="0" u="none" strike="noStrike">
                          <a:solidFill>
                            <a:srgbClr val="000000"/>
                          </a:solidFill>
                          <a:effectLst/>
                          <a:latin typeface="Meiryo UI" panose="020B0604030504040204" pitchFamily="50" charset="-128"/>
                          <a:ea typeface="Meiryo UI" panose="020B0604030504040204" pitchFamily="50" charset="-128"/>
                        </a:rPr>
                      </a:br>
                      <a:r>
                        <a:rPr lang="zh-TW"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zh-TW" sz="1050" b="0" i="0" u="none" strike="noStrike">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321977"/>
                  </a:ext>
                </a:extLst>
              </a:tr>
              <a:tr h="355147">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千　葉</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　京</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12.9%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茨　城</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　島</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埼　玉</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880205"/>
                  </a:ext>
                </a:extLst>
              </a:tr>
              <a:tr h="355147">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奈　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大　阪</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兵　庫</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京　都</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山　口</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三重、和歌山</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921882"/>
                  </a:ext>
                </a:extLst>
              </a:tr>
              <a:tr h="355147">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福島、埼玉</a:t>
                      </a:r>
                      <a:br>
                        <a:rPr lang="zh-TW" altLang="en-US" sz="105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       　 </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3.1%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新　潟</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千　葉</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長　野</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栃　木</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530875"/>
                  </a:ext>
                </a:extLst>
              </a:tr>
              <a:tr h="445233">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兵　庫</a:t>
                      </a:r>
                      <a:br>
                        <a:rPr lang="ja-JP" altLang="en-US" sz="105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京　都</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　岡</a:t>
                      </a:r>
                      <a:br>
                        <a:rPr lang="ja-JP" altLang="en-US" sz="1050" b="0" i="0" u="none" strike="noStrike">
                          <a:solidFill>
                            <a:srgbClr val="000000"/>
                          </a:solidFill>
                          <a:effectLst/>
                          <a:latin typeface="Meiryo UI" panose="020B0604030504040204" pitchFamily="50" charset="-128"/>
                          <a:ea typeface="Meiryo UI" panose="020B0604030504040204" pitchFamily="50" charset="-128"/>
                        </a:rPr>
                      </a:br>
                      <a:r>
                        <a:rPr lang="ja-JP" altLang="en-US" sz="1050" b="0" i="0" u="none" strike="noStrike">
                          <a:solidFill>
                            <a:srgbClr val="000000"/>
                          </a:solidFill>
                          <a:effectLst/>
                          <a:latin typeface="Meiryo UI" panose="020B0604030504040204" pitchFamily="50" charset="-128"/>
                          <a:ea typeface="Meiryo UI" panose="020B0604030504040204" pitchFamily="50" charset="-128"/>
                        </a:rPr>
                        <a:t>          </a:t>
                      </a:r>
                      <a:r>
                        <a:rPr lang="en-US" altLang="ja-JP" sz="105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gridSpan="2">
                  <a:txBody>
                    <a:bodyPr/>
                    <a:lstStyle/>
                    <a:p>
                      <a:pPr algn="l" fontAlgn="ct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         滋賀、奈良、広島</a:t>
                      </a:r>
                      <a:br>
                        <a:rPr lang="zh-TW" altLang="en-US" sz="105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         徳島、香川　     　</a:t>
                      </a: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　　</a:t>
                      </a:r>
                      <a:endPar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endParaRPr>
                    </a:p>
                    <a:p>
                      <a:pPr algn="l" fontAlgn="ctr"/>
                      <a:r>
                        <a:rPr lang="ja-JP" altLang="en-US" sz="1050" b="0" i="0" u="none" strike="noStrike" dirty="0" smtClean="0">
                          <a:solidFill>
                            <a:srgbClr val="000000"/>
                          </a:solidFill>
                          <a:effectLst/>
                          <a:latin typeface="Meiryo UI" panose="020B0604030504040204" pitchFamily="50" charset="-128"/>
                          <a:ea typeface="Meiryo UI" panose="020B0604030504040204" pitchFamily="50" charset="-128"/>
                        </a:rPr>
                        <a:t>　　　　　　　　　　　　　　　</a:t>
                      </a:r>
                      <a:r>
                        <a:rPr lang="en-US" altLang="zh-TW" sz="1050" b="0" i="0" u="none" strike="noStrike" dirty="0" smtClean="0">
                          <a:solidFill>
                            <a:srgbClr val="000000"/>
                          </a:solidFill>
                          <a:effectLst/>
                          <a:latin typeface="Meiryo UI" panose="020B0604030504040204" pitchFamily="50" charset="-128"/>
                          <a:ea typeface="Meiryo UI" panose="020B0604030504040204" pitchFamily="50" charset="-128"/>
                        </a:rPr>
                        <a:t>1.8</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hMerge="1">
                  <a:txBody>
                    <a:bodyPr/>
                    <a:lstStyle/>
                    <a:p>
                      <a:endParaRPr kumimoji="1" lang="ja-JP" altLang="en-US"/>
                    </a:p>
                  </a:txBody>
                  <a:tcPr/>
                </a:tc>
                <a:extLst>
                  <a:ext uri="{0D108BD9-81ED-4DB2-BD59-A6C34878D82A}">
                    <a16:rowId xmlns:a16="http://schemas.microsoft.com/office/drawing/2014/main" val="1547036672"/>
                  </a:ext>
                </a:extLst>
              </a:tr>
            </a:tbl>
          </a:graphicData>
        </a:graphic>
      </p:graphicFrame>
      <p:sp>
        <p:nvSpPr>
          <p:cNvPr id="17" name="正方形/長方形 16"/>
          <p:cNvSpPr/>
          <p:nvPr/>
        </p:nvSpPr>
        <p:spPr>
          <a:xfrm>
            <a:off x="4721" y="3579070"/>
            <a:ext cx="4942047" cy="430887"/>
          </a:xfrm>
          <a:prstGeom prst="rect">
            <a:avLst/>
          </a:prstGeom>
        </p:spPr>
        <p:txBody>
          <a:bodyPr wrap="square">
            <a:spAutoFit/>
          </a:bodyPr>
          <a:lstStyle/>
          <a:p>
            <a:pPr lvl="0"/>
            <a:r>
              <a:rPr kumimoji="1" lang="ja-JP" altLang="en-US" sz="1100" dirty="0" smtClean="0">
                <a:solidFill>
                  <a:prstClr val="black"/>
                </a:solidFill>
                <a:latin typeface="Meiryo UI" panose="020B0604030504040204" pitchFamily="50" charset="-128"/>
                <a:ea typeface="Meiryo UI" panose="020B0604030504040204" pitchFamily="50" charset="-128"/>
              </a:rPr>
              <a:t>上位にあがっている理由</a:t>
            </a:r>
            <a:r>
              <a:rPr kumimoji="1" lang="en-US" altLang="ja-JP" sz="1100" dirty="0" smtClean="0">
                <a:solidFill>
                  <a:prstClr val="black"/>
                </a:solidFill>
                <a:latin typeface="Meiryo UI" panose="020B0604030504040204" pitchFamily="50" charset="-128"/>
                <a:ea typeface="Meiryo UI" panose="020B0604030504040204" pitchFamily="50" charset="-128"/>
              </a:rPr>
              <a:t>(</a:t>
            </a:r>
            <a:r>
              <a:rPr kumimoji="1" lang="ja-JP" altLang="en-US" sz="1100" dirty="0" smtClean="0">
                <a:solidFill>
                  <a:prstClr val="black"/>
                </a:solidFill>
                <a:latin typeface="Meiryo UI" panose="020B0604030504040204" pitchFamily="50" charset="-128"/>
                <a:ea typeface="Meiryo UI" panose="020B0604030504040204" pitchFamily="50" charset="-128"/>
              </a:rPr>
              <a:t>東京・大阪</a:t>
            </a:r>
            <a:r>
              <a:rPr kumimoji="1" lang="en-US" altLang="ja-JP" sz="1100" dirty="0" smtClean="0">
                <a:solidFill>
                  <a:prstClr val="black"/>
                </a:solidFill>
                <a:latin typeface="Meiryo UI" panose="020B0604030504040204" pitchFamily="50" charset="-128"/>
                <a:ea typeface="Meiryo UI" panose="020B0604030504040204" pitchFamily="50" charset="-128"/>
              </a:rPr>
              <a:t>)</a:t>
            </a:r>
            <a:r>
              <a:rPr kumimoji="1" lang="ja-JP" altLang="en-US" sz="1100" dirty="0" smtClean="0">
                <a:solidFill>
                  <a:prstClr val="black"/>
                </a:solidFill>
                <a:latin typeface="Meiryo UI" panose="020B0604030504040204" pitchFamily="50" charset="-128"/>
                <a:ea typeface="Meiryo UI" panose="020B0604030504040204" pitchFamily="50" charset="-128"/>
              </a:rPr>
              <a:t>：日本の中心的存在、都市的生活の利便性</a:t>
            </a:r>
            <a:endParaRPr kumimoji="1" lang="en-US" altLang="ja-JP" sz="11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100" dirty="0" smtClean="0">
                <a:solidFill>
                  <a:prstClr val="black"/>
                </a:solidFill>
                <a:latin typeface="Meiryo UI" panose="020B0604030504040204" pitchFamily="50" charset="-128"/>
                <a:ea typeface="Meiryo UI" panose="020B0604030504040204" pitchFamily="50" charset="-128"/>
              </a:rPr>
              <a:t>一番親しみを感じる県：大阪は広い範囲から人気あるが、東北・関東では少ない。</a:t>
            </a:r>
            <a:endParaRPr kumimoji="1" lang="en-US" altLang="ja-JP" sz="1100" dirty="0">
              <a:solidFill>
                <a:prstClr val="black"/>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321138" y="6221456"/>
            <a:ext cx="4942047" cy="261610"/>
          </a:xfrm>
          <a:prstGeom prst="rect">
            <a:avLst/>
          </a:prstGeom>
        </p:spPr>
        <p:txBody>
          <a:bodyPr wrap="square">
            <a:spAutoFit/>
          </a:bodyPr>
          <a:lstStyle/>
          <a:p>
            <a:pPr lvl="0"/>
            <a:r>
              <a:rPr kumimoji="1" lang="en-US" altLang="ja-JP" sz="1100" dirty="0" smtClean="0">
                <a:solidFill>
                  <a:prstClr val="black"/>
                </a:solidFill>
                <a:latin typeface="Meiryo UI" panose="020B0604030504040204" pitchFamily="50" charset="-128"/>
                <a:ea typeface="Meiryo UI" panose="020B0604030504040204" pitchFamily="50" charset="-128"/>
              </a:rPr>
              <a:t>※</a:t>
            </a:r>
            <a:r>
              <a:rPr kumimoji="1" lang="ja-JP" altLang="en-US" sz="1100" dirty="0" smtClean="0">
                <a:solidFill>
                  <a:prstClr val="black"/>
                </a:solidFill>
                <a:latin typeface="Meiryo UI" panose="020B0604030504040204" pitchFamily="50" charset="-128"/>
                <a:ea typeface="Meiryo UI" panose="020B0604030504040204" pitchFamily="50" charset="-128"/>
              </a:rPr>
              <a:t>生粋県人：両親ともにその県の出身</a:t>
            </a:r>
            <a:endParaRPr kumimoji="1" lang="en-US" altLang="ja-JP" sz="1100" dirty="0">
              <a:solidFill>
                <a:prstClr val="black"/>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827296" y="6352128"/>
            <a:ext cx="4078704" cy="244262"/>
          </a:xfrm>
          <a:prstGeom prst="rect">
            <a:avLst/>
          </a:prstGeom>
        </p:spPr>
        <p:txBody>
          <a:bodyPr wrap="square">
            <a:spAutoFit/>
          </a:bodyPr>
          <a:lstStyle/>
          <a:p>
            <a:pPr lvl="0"/>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「現代の県民気質・全国県民意識調査」</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en-US" altLang="ja-JP" sz="1000" dirty="0" smtClean="0">
                <a:solidFill>
                  <a:prstClr val="black"/>
                </a:solidFill>
                <a:latin typeface="Meiryo UI" panose="020B0604030504040204" pitchFamily="50" charset="-128"/>
                <a:ea typeface="Meiryo UI" panose="020B0604030504040204" pitchFamily="50" charset="-128"/>
              </a:rPr>
              <a:t>NHK</a:t>
            </a:r>
            <a:r>
              <a:rPr kumimoji="1" lang="ja-JP" altLang="en-US" sz="1000" dirty="0" smtClean="0">
                <a:solidFill>
                  <a:prstClr val="black"/>
                </a:solidFill>
                <a:latin typeface="Meiryo UI" panose="020B0604030504040204" pitchFamily="50" charset="-128"/>
                <a:ea typeface="Meiryo UI" panose="020B0604030504040204" pitchFamily="50" charset="-128"/>
              </a:rPr>
              <a:t>放送文化研究所</a:t>
            </a:r>
            <a:endParaRPr kumimoji="1" lang="en-US" altLang="ja-JP" sz="1000" dirty="0">
              <a:solidFill>
                <a:prstClr val="black"/>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27</a:t>
            </a:r>
          </a:p>
        </p:txBody>
      </p:sp>
    </p:spTree>
    <p:extLst>
      <p:ext uri="{BB962C8B-B14F-4D97-AF65-F5344CB8AC3E}">
        <p14:creationId xmlns:p14="http://schemas.microsoft.com/office/powerpoint/2010/main" val="372670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97223" y="928189"/>
            <a:ext cx="9462246" cy="1438855"/>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1905</a:t>
            </a:r>
            <a:r>
              <a:rPr kumimoji="1" lang="ja-JP" altLang="en-US" sz="1200" dirty="0" smtClean="0">
                <a:latin typeface="UD デジタル 教科書体 NK-R" panose="02020400000000000000" pitchFamily="18" charset="-128"/>
                <a:ea typeface="UD デジタル 教科書体 NK-R" panose="02020400000000000000" pitchFamily="18" charset="-128"/>
              </a:rPr>
              <a:t>年当時の地域産業連関表から大阪の産業構造をみると、「鉱工業」と「商業・サービス業」が中心。これは他の大都市を擁する都県において同様の傾向。</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「鉱工業</a:t>
            </a:r>
            <a:r>
              <a:rPr kumimoji="1" lang="ja-JP" altLang="en-US" sz="1200" dirty="0" smtClean="0">
                <a:latin typeface="UD デジタル 教科書体 NK-R" panose="02020400000000000000" pitchFamily="18" charset="-128"/>
                <a:ea typeface="UD デジタル 教科書体 NK-R" panose="02020400000000000000" pitchFamily="18" charset="-128"/>
              </a:rPr>
              <a:t>」と「商業・サービス業」の生産額ともに、東京がトップで、次が大阪、兵庫と続く。「鉱工業」は東京と同規模の生産額。</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　「商業・サービス業」の生産額については、東京（</a:t>
            </a:r>
            <a:r>
              <a:rPr kumimoji="1" lang="en-US" altLang="ja-JP" sz="1200" dirty="0" smtClean="0">
                <a:latin typeface="UD デジタル 教科書体 NK-R" panose="02020400000000000000" pitchFamily="18" charset="-128"/>
                <a:ea typeface="UD デジタル 教科書体 NK-R" panose="02020400000000000000" pitchFamily="18" charset="-128"/>
              </a:rPr>
              <a:t>912.4</a:t>
            </a:r>
            <a:r>
              <a:rPr kumimoji="1" lang="ja-JP" altLang="en-US" sz="1200" dirty="0" smtClean="0">
                <a:latin typeface="UD デジタル 教科書体 NK-R" panose="02020400000000000000" pitchFamily="18" charset="-128"/>
                <a:ea typeface="UD デジタル 教科書体 NK-R" panose="02020400000000000000" pitchFamily="18" charset="-128"/>
              </a:rPr>
              <a:t>百万円）と大阪（</a:t>
            </a:r>
            <a:r>
              <a:rPr kumimoji="1" lang="en-US" altLang="ja-JP" sz="1200" dirty="0" smtClean="0">
                <a:latin typeface="UD デジタル 教科書体 NK-R" panose="02020400000000000000" pitchFamily="18" charset="-128"/>
                <a:ea typeface="UD デジタル 教科書体 NK-R" panose="02020400000000000000" pitchFamily="18" charset="-128"/>
              </a:rPr>
              <a:t>470.7</a:t>
            </a:r>
            <a:r>
              <a:rPr kumimoji="1" lang="ja-JP" altLang="en-US" sz="1200" dirty="0" smtClean="0">
                <a:latin typeface="UD デジタル 教科書体 NK-R" panose="02020400000000000000" pitchFamily="18" charset="-128"/>
                <a:ea typeface="UD デジタル 教科書体 NK-R" panose="02020400000000000000" pitchFamily="18" charset="-128"/>
              </a:rPr>
              <a:t>百万円）で約２倍の差。</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1919</a:t>
            </a:r>
            <a:r>
              <a:rPr kumimoji="1" lang="ja-JP" altLang="en-US" sz="1200" dirty="0" smtClean="0">
                <a:latin typeface="UD デジタル 教科書体 NK-R" panose="02020400000000000000" pitchFamily="18" charset="-128"/>
                <a:ea typeface="UD デジタル 教科書体 NK-R" panose="02020400000000000000" pitchFamily="18" charset="-128"/>
              </a:rPr>
              <a:t>年の工場総数（</a:t>
            </a:r>
            <a:r>
              <a:rPr kumimoji="1" lang="en-US" altLang="ja-JP" sz="1200" dirty="0" smtClean="0">
                <a:latin typeface="UD デジタル 教科書体 NK-R" panose="02020400000000000000" pitchFamily="18" charset="-128"/>
                <a:ea typeface="UD デジタル 教科書体 NK-R" panose="02020400000000000000" pitchFamily="18" charset="-128"/>
              </a:rPr>
              <a:t>5,272</a:t>
            </a:r>
            <a:r>
              <a:rPr kumimoji="1" lang="ja-JP" altLang="en-US" sz="1200" dirty="0" smtClean="0">
                <a:latin typeface="UD デジタル 教科書体 NK-R" panose="02020400000000000000" pitchFamily="18" charset="-128"/>
                <a:ea typeface="UD デジタル 教科書体 NK-R" panose="02020400000000000000" pitchFamily="18" charset="-128"/>
              </a:rPr>
              <a:t>件）、職工総数（</a:t>
            </a:r>
            <a:r>
              <a:rPr kumimoji="1" lang="en-US" altLang="ja-JP" sz="1200" dirty="0" smtClean="0">
                <a:latin typeface="UD デジタル 教科書体 NK-R" panose="02020400000000000000" pitchFamily="18" charset="-128"/>
                <a:ea typeface="UD デジタル 教科書体 NK-R" panose="02020400000000000000" pitchFamily="18" charset="-128"/>
              </a:rPr>
              <a:t>208,903</a:t>
            </a:r>
            <a:r>
              <a:rPr kumimoji="1" lang="ja-JP" altLang="en-US" sz="1200" dirty="0" smtClean="0">
                <a:latin typeface="UD デジタル 教科書体 NK-R" panose="02020400000000000000" pitchFamily="18" charset="-128"/>
                <a:ea typeface="UD デジタル 教科書体 NK-R" panose="02020400000000000000" pitchFamily="18" charset="-128"/>
              </a:rPr>
              <a:t>人）は大阪がトップ。</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○県民所得（</a:t>
            </a:r>
            <a:r>
              <a:rPr kumimoji="1" lang="en-US" altLang="ja-JP" sz="1200" dirty="0" smtClean="0">
                <a:latin typeface="UD デジタル 教科書体 NK-R" panose="02020400000000000000" pitchFamily="18" charset="-128"/>
                <a:ea typeface="UD デジタル 教科書体 NK-R" panose="02020400000000000000" pitchFamily="18" charset="-128"/>
              </a:rPr>
              <a:t>1905</a:t>
            </a:r>
            <a:r>
              <a:rPr kumimoji="1" lang="ja-JP" altLang="en-US" sz="1200" dirty="0" smtClean="0">
                <a:latin typeface="UD デジタル 教科書体 NK-R" panose="02020400000000000000" pitchFamily="18" charset="-128"/>
                <a:ea typeface="UD デジタル 教科書体 NK-R" panose="02020400000000000000" pitchFamily="18" charset="-128"/>
              </a:rPr>
              <a:t>年</a:t>
            </a:r>
            <a:r>
              <a:rPr kumimoji="1" lang="en-US" altLang="ja-JP" sz="1200" dirty="0" smtClean="0">
                <a:latin typeface="UD デジタル 教科書体 NK-R" panose="02020400000000000000" pitchFamily="18" charset="-128"/>
                <a:ea typeface="UD デジタル 教科書体 NK-R" panose="02020400000000000000" pitchFamily="18" charset="-128"/>
              </a:rPr>
              <a:t>〜1935</a:t>
            </a:r>
            <a:r>
              <a:rPr kumimoji="1" lang="ja-JP" altLang="en-US" sz="1200" dirty="0" smtClean="0">
                <a:latin typeface="UD デジタル 教科書体 NK-R" panose="02020400000000000000" pitchFamily="18" charset="-128"/>
                <a:ea typeface="UD デジタル 教科書体 NK-R" panose="02020400000000000000" pitchFamily="18" charset="-128"/>
              </a:rPr>
              <a:t>年）をみると、大阪は東京の５割弱。</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○日本で大きな経済規模を占める東京を第一中心に、繊維から金属工業等へと発展を遂げた大阪を第二中心とする「楕円構造」がみてとれる。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01976" y="499222"/>
            <a:ext cx="2618735"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大大阪時代の大阪の地位</a:t>
            </a:r>
            <a:endParaRPr kumimoji="1" lang="en-US" altLang="ja-JP" sz="1600" b="1"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568388" y="2541176"/>
            <a:ext cx="4719917" cy="261610"/>
          </a:xfrm>
          <a:prstGeom prst="rect">
            <a:avLst/>
          </a:prstGeom>
          <a:solidFill>
            <a:schemeClr val="bg1"/>
          </a:solidFill>
          <a:ln>
            <a:noFill/>
          </a:ln>
        </p:spPr>
        <p:txBody>
          <a:bodyPr wrap="square" rtlCol="0">
            <a:spAutoFit/>
          </a:bodyPr>
          <a:lstStyle/>
          <a:p>
            <a:pPr marL="174625" indent="-174625" algn="ctr"/>
            <a:r>
              <a:rPr kumimoji="1" lang="ja-JP" altLang="en-US" sz="1100" dirty="0" smtClean="0">
                <a:latin typeface="Meiryo UI" panose="020B0604030504040204" pitchFamily="50" charset="-128"/>
                <a:ea typeface="Meiryo UI" panose="020B0604030504040204" pitchFamily="50" charset="-128"/>
              </a:rPr>
              <a:t>地域産業連関表から見た道府県経済の諸相（</a:t>
            </a:r>
            <a:r>
              <a:rPr kumimoji="1" lang="en-US" altLang="ja-JP" sz="1100" dirty="0" smtClean="0">
                <a:latin typeface="Meiryo UI" panose="020B0604030504040204" pitchFamily="50" charset="-128"/>
                <a:ea typeface="Meiryo UI" panose="020B0604030504040204" pitchFamily="50" charset="-128"/>
              </a:rPr>
              <a:t>1905</a:t>
            </a:r>
            <a:r>
              <a:rPr kumimoji="1" lang="ja-JP" altLang="en-US" sz="1100" dirty="0" smtClean="0">
                <a:latin typeface="Meiryo UI" panose="020B0604030504040204" pitchFamily="50" charset="-128"/>
                <a:ea typeface="Meiryo UI" panose="020B0604030504040204" pitchFamily="50" charset="-128"/>
              </a:rPr>
              <a:t>年）</a:t>
            </a:r>
            <a:endParaRPr kumimoji="1" lang="en-US" altLang="ja-JP" sz="1100" dirty="0" smtClean="0">
              <a:latin typeface="Meiryo UI" panose="020B0604030504040204" pitchFamily="50" charset="-128"/>
              <a:ea typeface="Meiryo UI" panose="020B0604030504040204" pitchFamily="50" charset="-128"/>
            </a:endParaRPr>
          </a:p>
        </p:txBody>
      </p:sp>
      <p:sp>
        <p:nvSpPr>
          <p:cNvPr id="3" name="正方形/長方形 2"/>
          <p:cNvSpPr/>
          <p:nvPr/>
        </p:nvSpPr>
        <p:spPr>
          <a:xfrm>
            <a:off x="393248" y="6261380"/>
            <a:ext cx="2466051"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rPr>
              <a:t>出典：「生産と流通の近代像」（松本貴典）</a:t>
            </a:r>
            <a:endParaRPr lang="ja-JP" altLang="en-US" sz="900"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121251005"/>
              </p:ext>
            </p:extLst>
          </p:nvPr>
        </p:nvGraphicFramePr>
        <p:xfrm>
          <a:off x="393248" y="2802787"/>
          <a:ext cx="8871775" cy="3458593"/>
        </p:xfrm>
        <a:graphic>
          <a:graphicData uri="http://schemas.openxmlformats.org/drawingml/2006/table">
            <a:tbl>
              <a:tblPr/>
              <a:tblGrid>
                <a:gridCol w="806525">
                  <a:extLst>
                    <a:ext uri="{9D8B030D-6E8A-4147-A177-3AD203B41FA5}">
                      <a16:colId xmlns:a16="http://schemas.microsoft.com/office/drawing/2014/main" val="597436491"/>
                    </a:ext>
                  </a:extLst>
                </a:gridCol>
                <a:gridCol w="806525">
                  <a:extLst>
                    <a:ext uri="{9D8B030D-6E8A-4147-A177-3AD203B41FA5}">
                      <a16:colId xmlns:a16="http://schemas.microsoft.com/office/drawing/2014/main" val="89287564"/>
                    </a:ext>
                  </a:extLst>
                </a:gridCol>
                <a:gridCol w="806525">
                  <a:extLst>
                    <a:ext uri="{9D8B030D-6E8A-4147-A177-3AD203B41FA5}">
                      <a16:colId xmlns:a16="http://schemas.microsoft.com/office/drawing/2014/main" val="562863930"/>
                    </a:ext>
                  </a:extLst>
                </a:gridCol>
                <a:gridCol w="806525">
                  <a:extLst>
                    <a:ext uri="{9D8B030D-6E8A-4147-A177-3AD203B41FA5}">
                      <a16:colId xmlns:a16="http://schemas.microsoft.com/office/drawing/2014/main" val="875086031"/>
                    </a:ext>
                  </a:extLst>
                </a:gridCol>
                <a:gridCol w="806525">
                  <a:extLst>
                    <a:ext uri="{9D8B030D-6E8A-4147-A177-3AD203B41FA5}">
                      <a16:colId xmlns:a16="http://schemas.microsoft.com/office/drawing/2014/main" val="3158484016"/>
                    </a:ext>
                  </a:extLst>
                </a:gridCol>
                <a:gridCol w="806525">
                  <a:extLst>
                    <a:ext uri="{9D8B030D-6E8A-4147-A177-3AD203B41FA5}">
                      <a16:colId xmlns:a16="http://schemas.microsoft.com/office/drawing/2014/main" val="727203467"/>
                    </a:ext>
                  </a:extLst>
                </a:gridCol>
                <a:gridCol w="806525">
                  <a:extLst>
                    <a:ext uri="{9D8B030D-6E8A-4147-A177-3AD203B41FA5}">
                      <a16:colId xmlns:a16="http://schemas.microsoft.com/office/drawing/2014/main" val="2645565356"/>
                    </a:ext>
                  </a:extLst>
                </a:gridCol>
                <a:gridCol w="806525">
                  <a:extLst>
                    <a:ext uri="{9D8B030D-6E8A-4147-A177-3AD203B41FA5}">
                      <a16:colId xmlns:a16="http://schemas.microsoft.com/office/drawing/2014/main" val="4285910397"/>
                    </a:ext>
                  </a:extLst>
                </a:gridCol>
                <a:gridCol w="806525">
                  <a:extLst>
                    <a:ext uri="{9D8B030D-6E8A-4147-A177-3AD203B41FA5}">
                      <a16:colId xmlns:a16="http://schemas.microsoft.com/office/drawing/2014/main" val="2849150050"/>
                    </a:ext>
                  </a:extLst>
                </a:gridCol>
                <a:gridCol w="806525">
                  <a:extLst>
                    <a:ext uri="{9D8B030D-6E8A-4147-A177-3AD203B41FA5}">
                      <a16:colId xmlns:a16="http://schemas.microsoft.com/office/drawing/2014/main" val="2481776551"/>
                    </a:ext>
                  </a:extLst>
                </a:gridCol>
                <a:gridCol w="806525">
                  <a:extLst>
                    <a:ext uri="{9D8B030D-6E8A-4147-A177-3AD203B41FA5}">
                      <a16:colId xmlns:a16="http://schemas.microsoft.com/office/drawing/2014/main" val="4240904455"/>
                    </a:ext>
                  </a:extLst>
                </a:gridCol>
              </a:tblGrid>
              <a:tr h="201962">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農林水産業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鉱工業</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建設業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運輸・通信・公益産業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商業・サービス業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22977046"/>
                  </a:ext>
                </a:extLst>
              </a:tr>
              <a:tr h="605885">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zh-TW" sz="800" b="0" i="0" u="none" strike="noStrike">
                          <a:solidFill>
                            <a:srgbClr val="000000"/>
                          </a:solidFill>
                          <a:effectLst/>
                          <a:latin typeface="Meiryo UI" panose="020B0604030504040204" pitchFamily="50" charset="-128"/>
                          <a:ea typeface="Meiryo UI" panose="020B0604030504040204" pitchFamily="50" charset="-128"/>
                        </a:rPr>
                        <a:t>100</a:t>
                      </a:r>
                      <a:r>
                        <a:rPr lang="zh-TW"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一人当たり</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ja-JP" sz="8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zh-TW" sz="800" b="0" i="0" u="none" strike="noStrike">
                          <a:solidFill>
                            <a:srgbClr val="000000"/>
                          </a:solidFill>
                          <a:effectLst/>
                          <a:latin typeface="Meiryo UI" panose="020B0604030504040204" pitchFamily="50" charset="-128"/>
                          <a:ea typeface="Meiryo UI" panose="020B0604030504040204" pitchFamily="50" charset="-128"/>
                        </a:rPr>
                        <a:t>100</a:t>
                      </a:r>
                      <a:r>
                        <a:rPr lang="zh-TW"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一人当たり</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ja-JP" sz="8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zh-TW" sz="800" b="0" i="0" u="none" strike="noStrike">
                          <a:solidFill>
                            <a:srgbClr val="000000"/>
                          </a:solidFill>
                          <a:effectLst/>
                          <a:latin typeface="Meiryo UI" panose="020B0604030504040204" pitchFamily="50" charset="-128"/>
                          <a:ea typeface="Meiryo UI" panose="020B0604030504040204" pitchFamily="50" charset="-128"/>
                        </a:rPr>
                        <a:t>100</a:t>
                      </a:r>
                      <a:r>
                        <a:rPr lang="zh-TW"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一人当たり</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ja-JP" sz="8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zh-TW" sz="800" b="0" i="0" u="none" strike="noStrike">
                          <a:solidFill>
                            <a:srgbClr val="000000"/>
                          </a:solidFill>
                          <a:effectLst/>
                          <a:latin typeface="Meiryo UI" panose="020B0604030504040204" pitchFamily="50" charset="-128"/>
                          <a:ea typeface="Meiryo UI" panose="020B0604030504040204" pitchFamily="50" charset="-128"/>
                        </a:rPr>
                        <a:t>100</a:t>
                      </a:r>
                      <a:r>
                        <a:rPr lang="zh-TW"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一人当たり</a:t>
                      </a:r>
                      <a:br>
                        <a:rPr lang="ja-JP" altLang="en-US" sz="8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生産額</a:t>
                      </a:r>
                      <a:br>
                        <a:rPr lang="ja-JP" altLang="en-US" sz="8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100</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zh-TW" altLang="en-US" sz="800" b="0" i="0" u="none" strike="noStrike">
                          <a:solidFill>
                            <a:srgbClr val="000000"/>
                          </a:solidFill>
                          <a:effectLst/>
                          <a:latin typeface="Meiryo UI" panose="020B0604030504040204" pitchFamily="50" charset="-128"/>
                          <a:ea typeface="Meiryo UI" panose="020B0604030504040204" pitchFamily="50" charset="-128"/>
                        </a:rPr>
                      </a:br>
                      <a:r>
                        <a:rPr lang="zh-TW"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zh-TW" sz="800" b="0" i="0" u="none" strike="noStrike">
                          <a:solidFill>
                            <a:srgbClr val="000000"/>
                          </a:solidFill>
                          <a:effectLst/>
                          <a:latin typeface="Meiryo UI" panose="020B0604030504040204" pitchFamily="50" charset="-128"/>
                          <a:ea typeface="Meiryo UI" panose="020B0604030504040204" pitchFamily="50" charset="-128"/>
                        </a:rPr>
                        <a:t>100</a:t>
                      </a:r>
                      <a:r>
                        <a:rPr lang="zh-TW"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一人当たり</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生産額</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a:t>
                      </a:r>
                      <a:r>
                        <a:rPr lang="en-US" altLang="ja-JP" sz="8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800" b="0" i="0" u="none" strike="noStrike">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323561"/>
                  </a:ext>
                </a:extLst>
              </a:tr>
              <a:tr h="378678">
                <a:tc>
                  <a:txBody>
                    <a:bodyPr/>
                    <a:lstStyle/>
                    <a:p>
                      <a:pPr algn="l"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362.3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148.9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375.0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84624966"/>
                  </a:ext>
                </a:extLst>
              </a:tr>
              <a:tr h="378678">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249.8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557123"/>
                  </a:ext>
                </a:extLst>
              </a:tr>
              <a:tr h="378678">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164.8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266.7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48090"/>
                  </a:ext>
                </a:extLst>
              </a:tr>
              <a:tr h="378678">
                <a:tc>
                  <a:txBody>
                    <a:bodyPr/>
                    <a:lstStyle/>
                    <a:p>
                      <a:pPr algn="l" fontAlgn="ctr"/>
                      <a:r>
                        <a:rPr lang="ja-JP" altLang="en-US" sz="1050" b="1" i="0" u="none" strike="noStrike">
                          <a:solidFill>
                            <a:srgbClr val="000000"/>
                          </a:solidFill>
                          <a:effectLst/>
                          <a:latin typeface="Meiryo UI" panose="020B0604030504040204" pitchFamily="50" charset="-128"/>
                          <a:ea typeface="Meiryo UI" panose="020B0604030504040204" pitchFamily="50" charset="-128"/>
                        </a:rPr>
                        <a:t>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dirty="0" smtClean="0">
                          <a:solidFill>
                            <a:srgbClr val="000000"/>
                          </a:solidFill>
                          <a:effectLst/>
                          <a:latin typeface="Meiryo UI" panose="020B0604030504040204" pitchFamily="50" charset="-128"/>
                          <a:ea typeface="Meiryo UI" panose="020B0604030504040204" pitchFamily="50" charset="-128"/>
                        </a:rPr>
                        <a:t>26.0</a:t>
                      </a:r>
                      <a:endParaRPr lang="en-US" altLang="ja-JP" sz="105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333.5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189.0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a:solidFill>
                            <a:srgbClr val="000000"/>
                          </a:solidFill>
                          <a:effectLst/>
                          <a:latin typeface="Meiryo UI" panose="020B0604030504040204" pitchFamily="50" charset="-128"/>
                          <a:ea typeface="Meiryo UI" panose="020B0604030504040204" pitchFamily="50" charset="-128"/>
                        </a:rPr>
                        <a:t>470.7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050" b="1" i="0" u="none" strike="noStrike" dirty="0">
                          <a:solidFill>
                            <a:srgbClr val="000000"/>
                          </a:solidFill>
                          <a:effectLst/>
                          <a:latin typeface="Meiryo UI" panose="020B0604030504040204" pitchFamily="50" charset="-128"/>
                          <a:ea typeface="Meiryo UI" panose="020B0604030504040204" pitchFamily="50" charset="-128"/>
                        </a:rPr>
                        <a:t>266.7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76096202"/>
                  </a:ext>
                </a:extLst>
              </a:tr>
              <a:tr h="378678">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兵庫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167.9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30.0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150.2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883376"/>
                  </a:ext>
                </a:extLst>
              </a:tr>
              <a:tr h="378678">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55.9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180.3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smtClean="0">
                          <a:solidFill>
                            <a:srgbClr val="000000"/>
                          </a:solidFill>
                          <a:effectLst/>
                          <a:latin typeface="Meiryo UI" panose="020B0604030504040204" pitchFamily="50" charset="-128"/>
                          <a:ea typeface="Meiryo UI" panose="020B0604030504040204" pitchFamily="50" charset="-128"/>
                        </a:rPr>
                        <a:t>18.0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112.5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72.1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322873"/>
                  </a:ext>
                </a:extLst>
              </a:tr>
              <a:tr h="378678">
                <a:tc>
                  <a:txBody>
                    <a:bodyPr/>
                    <a:lstStyle/>
                    <a:p>
                      <a:pPr algn="l" fontAlgn="ctr"/>
                      <a:r>
                        <a:rPr lang="ja-JP" altLang="en-US" sz="1050" b="0" i="0" u="none" strike="noStrike">
                          <a:solidFill>
                            <a:srgbClr val="000000"/>
                          </a:solidFill>
                          <a:effectLst/>
                          <a:latin typeface="Meiryo UI" panose="020B0604030504040204" pitchFamily="50" charset="-128"/>
                          <a:ea typeface="Meiryo UI" panose="020B0604030504040204" pitchFamily="50" charset="-128"/>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2337.9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4030.7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84.2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347.4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4935.7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effectLst/>
                          <a:latin typeface="Meiryo UI" panose="020B0604030504040204" pitchFamily="50" charset="-128"/>
                          <a:ea typeface="Meiryo UI" panose="020B0604030504040204" pitchFamily="50" charset="-128"/>
                        </a:rPr>
                        <a:t>103.1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48705"/>
                  </a:ext>
                </a:extLst>
              </a:tr>
            </a:tbl>
          </a:graphicData>
        </a:graphic>
      </p:graphicFrame>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a:t>
            </a:r>
            <a:r>
              <a:rPr lang="ja-JP" altLang="en-US" sz="1800" dirty="0" smtClean="0">
                <a:solidFill>
                  <a:schemeClr val="bg1"/>
                </a:solidFill>
                <a:latin typeface="Meiryo UI" panose="020B0604030504040204" pitchFamily="50" charset="-128"/>
                <a:ea typeface="Meiryo UI" panose="020B0604030504040204" pitchFamily="50" charset="-128"/>
              </a:rPr>
              <a:t>）経済的地位の変化（大大阪時代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28</a:t>
            </a:r>
          </a:p>
        </p:txBody>
      </p:sp>
    </p:spTree>
    <p:extLst>
      <p:ext uri="{BB962C8B-B14F-4D97-AF65-F5344CB8AC3E}">
        <p14:creationId xmlns:p14="http://schemas.microsoft.com/office/powerpoint/2010/main" val="2850940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776975" y="3312968"/>
            <a:ext cx="2859048" cy="276999"/>
          </a:xfrm>
          <a:prstGeom prst="rect">
            <a:avLst/>
          </a:prstGeom>
          <a:solidFill>
            <a:schemeClr val="bg1"/>
          </a:solidFill>
          <a:ln>
            <a:noFill/>
          </a:ln>
        </p:spPr>
        <p:txBody>
          <a:bodyPr wrap="square" rtlCol="0">
            <a:spAutoFit/>
          </a:bodyPr>
          <a:lstStyle/>
          <a:p>
            <a:pPr marL="174625" indent="-174625" algn="ctr"/>
            <a:r>
              <a:rPr kumimoji="1" lang="ja-JP" altLang="en-US" sz="1200" dirty="0" smtClean="0">
                <a:latin typeface="Meiryo UI" panose="020B0604030504040204" pitchFamily="50" charset="-128"/>
                <a:ea typeface="Meiryo UI" panose="020B0604030504040204" pitchFamily="50" charset="-128"/>
              </a:rPr>
              <a:t>地域産業連関表からみた県民所得の推移</a:t>
            </a:r>
            <a:endParaRPr kumimoji="1" lang="en-US" altLang="ja-JP" sz="1200" dirty="0" smtClean="0">
              <a:latin typeface="Meiryo UI" panose="020B0604030504040204" pitchFamily="50" charset="-128"/>
              <a:ea typeface="Meiryo UI" panose="020B0604030504040204" pitchFamily="50" charset="-128"/>
            </a:endParaRPr>
          </a:p>
        </p:txBody>
      </p:sp>
      <p:sp>
        <p:nvSpPr>
          <p:cNvPr id="3" name="正方形/長方形 2"/>
          <p:cNvSpPr/>
          <p:nvPr/>
        </p:nvSpPr>
        <p:spPr>
          <a:xfrm>
            <a:off x="2178199" y="6640815"/>
            <a:ext cx="2466051"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rPr>
              <a:t>出典：「生産と流通の近代像」（松本貴典）</a:t>
            </a:r>
            <a:endParaRPr lang="ja-JP" altLang="en-US" sz="900"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225079594"/>
              </p:ext>
            </p:extLst>
          </p:nvPr>
        </p:nvGraphicFramePr>
        <p:xfrm>
          <a:off x="2178199" y="3589967"/>
          <a:ext cx="6056601" cy="3050848"/>
        </p:xfrm>
        <a:graphic>
          <a:graphicData uri="http://schemas.openxmlformats.org/drawingml/2006/table">
            <a:tbl>
              <a:tblPr/>
              <a:tblGrid>
                <a:gridCol w="675991">
                  <a:extLst>
                    <a:ext uri="{9D8B030D-6E8A-4147-A177-3AD203B41FA5}">
                      <a16:colId xmlns:a16="http://schemas.microsoft.com/office/drawing/2014/main" val="786562940"/>
                    </a:ext>
                  </a:extLst>
                </a:gridCol>
                <a:gridCol w="843042">
                  <a:extLst>
                    <a:ext uri="{9D8B030D-6E8A-4147-A177-3AD203B41FA5}">
                      <a16:colId xmlns:a16="http://schemas.microsoft.com/office/drawing/2014/main" val="1695060020"/>
                    </a:ext>
                  </a:extLst>
                </a:gridCol>
                <a:gridCol w="843042">
                  <a:extLst>
                    <a:ext uri="{9D8B030D-6E8A-4147-A177-3AD203B41FA5}">
                      <a16:colId xmlns:a16="http://schemas.microsoft.com/office/drawing/2014/main" val="3356962618"/>
                    </a:ext>
                  </a:extLst>
                </a:gridCol>
                <a:gridCol w="843042">
                  <a:extLst>
                    <a:ext uri="{9D8B030D-6E8A-4147-A177-3AD203B41FA5}">
                      <a16:colId xmlns:a16="http://schemas.microsoft.com/office/drawing/2014/main" val="3431298151"/>
                    </a:ext>
                  </a:extLst>
                </a:gridCol>
                <a:gridCol w="962527">
                  <a:extLst>
                    <a:ext uri="{9D8B030D-6E8A-4147-A177-3AD203B41FA5}">
                      <a16:colId xmlns:a16="http://schemas.microsoft.com/office/drawing/2014/main" val="632796857"/>
                    </a:ext>
                  </a:extLst>
                </a:gridCol>
                <a:gridCol w="938463">
                  <a:extLst>
                    <a:ext uri="{9D8B030D-6E8A-4147-A177-3AD203B41FA5}">
                      <a16:colId xmlns:a16="http://schemas.microsoft.com/office/drawing/2014/main" val="3373260730"/>
                    </a:ext>
                  </a:extLst>
                </a:gridCol>
                <a:gridCol w="950494">
                  <a:extLst>
                    <a:ext uri="{9D8B030D-6E8A-4147-A177-3AD203B41FA5}">
                      <a16:colId xmlns:a16="http://schemas.microsoft.com/office/drawing/2014/main" val="2400973572"/>
                    </a:ext>
                  </a:extLst>
                </a:gridCol>
              </a:tblGrid>
              <a:tr h="393502">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県民所得（</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1278728"/>
                  </a:ext>
                </a:extLst>
              </a:tr>
              <a:tr h="613927">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1905</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1920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1935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成長率</a:t>
                      </a:r>
                      <a:br>
                        <a:rPr lang="zh-TW" altLang="en-US" sz="12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zh-TW" sz="1000" b="0" i="0" u="none" strike="noStrike" dirty="0">
                          <a:solidFill>
                            <a:srgbClr val="000000"/>
                          </a:solidFill>
                          <a:effectLst/>
                          <a:latin typeface="Meiryo UI" panose="020B0604030504040204" pitchFamily="50" charset="-128"/>
                          <a:ea typeface="Meiryo UI" panose="020B0604030504040204" pitchFamily="50" charset="-128"/>
                        </a:rPr>
                        <a:t>1905〜20</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年</a:t>
                      </a: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成長率</a:t>
                      </a:r>
                      <a:br>
                        <a:rPr lang="zh-TW" altLang="en-US" sz="12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1920〜35</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a:t>
                      </a: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成長率</a:t>
                      </a:r>
                      <a:br>
                        <a:rPr lang="zh-TW" altLang="en-US" sz="12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zh-TW" sz="1050" b="0" i="0" u="none" strike="noStrike" dirty="0">
                          <a:solidFill>
                            <a:srgbClr val="000000"/>
                          </a:solidFill>
                          <a:effectLst/>
                          <a:latin typeface="Meiryo UI" panose="020B0604030504040204" pitchFamily="50" charset="-128"/>
                          <a:ea typeface="Meiryo UI" panose="020B0604030504040204" pitchFamily="50" charset="-128"/>
                        </a:rPr>
                        <a:t>1905〜35</a:t>
                      </a:r>
                      <a:r>
                        <a:rPr lang="zh-TW" altLang="en-US" sz="1050" b="0" i="0" u="none" strike="noStrike" dirty="0">
                          <a:solidFill>
                            <a:srgbClr val="000000"/>
                          </a:solidFill>
                          <a:effectLst/>
                          <a:latin typeface="Meiryo UI" panose="020B0604030504040204" pitchFamily="50" charset="-128"/>
                          <a:ea typeface="Meiryo UI" panose="020B0604030504040204" pitchFamily="50" charset="-128"/>
                        </a:rPr>
                        <a:t>年</a:t>
                      </a: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50386"/>
                  </a:ext>
                </a:extLst>
              </a:tr>
              <a:tr h="291917">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1,863.8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4,475.6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42391735"/>
                  </a:ext>
                </a:extLst>
              </a:tr>
              <a:tr h="291917">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337.4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474.7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604865"/>
                  </a:ext>
                </a:extLst>
              </a:tr>
              <a:tr h="291917">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270.9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703.8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516517"/>
                  </a:ext>
                </a:extLst>
              </a:tr>
              <a:tr h="291917">
                <a:tc>
                  <a:txBody>
                    <a:bodyPr/>
                    <a:lstStyle/>
                    <a:p>
                      <a:pPr algn="ctr"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100" b="1" i="0" u="none" strike="noStrike">
                          <a:solidFill>
                            <a:srgbClr val="000000"/>
                          </a:solidFill>
                          <a:effectLst/>
                          <a:latin typeface="Meiryo UI" panose="020B0604030504040204" pitchFamily="50" charset="-128"/>
                          <a:ea typeface="Meiryo UI" panose="020B0604030504040204" pitchFamily="50" charset="-128"/>
                        </a:rPr>
                        <a:t>412.8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1,066.4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2,409.7</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94992576"/>
                  </a:ext>
                </a:extLst>
              </a:tr>
              <a:tr h="291917">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兵庫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304.2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1,181.7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0208180"/>
                  </a:ext>
                </a:extLst>
              </a:tr>
              <a:tr h="291917">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217.9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571.1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594809"/>
                  </a:ext>
                </a:extLst>
              </a:tr>
              <a:tr h="291917">
                <a:tc>
                  <a:txBody>
                    <a:bodyPr/>
                    <a:lstStyle/>
                    <a:p>
                      <a:pPr algn="ctr" fontAlgn="ct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5,775.1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10,023.9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15,575.0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931725"/>
                  </a:ext>
                </a:extLst>
              </a:tr>
            </a:tbl>
          </a:graphicData>
        </a:graphic>
      </p:graphicFrame>
      <p:sp>
        <p:nvSpPr>
          <p:cNvPr id="11" name="テキスト ボックス 10"/>
          <p:cNvSpPr txBox="1"/>
          <p:nvPr/>
        </p:nvSpPr>
        <p:spPr>
          <a:xfrm>
            <a:off x="2872021" y="498870"/>
            <a:ext cx="4668961" cy="276999"/>
          </a:xfrm>
          <a:prstGeom prst="rect">
            <a:avLst/>
          </a:prstGeom>
          <a:noFill/>
          <a:ln>
            <a:noFill/>
          </a:ln>
        </p:spPr>
        <p:txBody>
          <a:bodyPr wrap="square" rtlCol="0">
            <a:spAutoFit/>
          </a:bodyPr>
          <a:lstStyle/>
          <a:p>
            <a:pPr marL="174625" indent="-174625" algn="ctr"/>
            <a:r>
              <a:rPr kumimoji="1" lang="en-US" altLang="ja-JP" sz="1200" dirty="0" smtClean="0">
                <a:latin typeface="Meiryo UI" panose="020B0604030504040204" pitchFamily="50" charset="-128"/>
                <a:ea typeface="Meiryo UI" panose="020B0604030504040204" pitchFamily="50" charset="-128"/>
              </a:rPr>
              <a:t>1919</a:t>
            </a:r>
            <a:r>
              <a:rPr kumimoji="1" lang="ja-JP" altLang="en-US" sz="1200" dirty="0" smtClean="0">
                <a:latin typeface="Meiryo UI" panose="020B0604030504040204" pitchFamily="50" charset="-128"/>
                <a:ea typeface="Meiryo UI" panose="020B0604030504040204" pitchFamily="50" charset="-128"/>
              </a:rPr>
              <a:t>年（大正</a:t>
            </a:r>
            <a:r>
              <a:rPr kumimoji="1" lang="en-US" altLang="ja-JP" sz="1200" dirty="0" smtClean="0">
                <a:latin typeface="Meiryo UI" panose="020B0604030504040204" pitchFamily="50" charset="-128"/>
                <a:ea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rPr>
              <a:t>年）における工場総数と職工総数の都市比較</a:t>
            </a:r>
            <a:endParaRPr kumimoji="1" lang="en-US" altLang="ja-JP" sz="1200" dirty="0" smtClean="0">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290273277"/>
              </p:ext>
            </p:extLst>
          </p:nvPr>
        </p:nvGraphicFramePr>
        <p:xfrm>
          <a:off x="2433223" y="810635"/>
          <a:ext cx="5546555" cy="2068830"/>
        </p:xfrm>
        <a:graphic>
          <a:graphicData uri="http://schemas.openxmlformats.org/drawingml/2006/table">
            <a:tbl>
              <a:tblPr/>
              <a:tblGrid>
                <a:gridCol w="816083">
                  <a:extLst>
                    <a:ext uri="{9D8B030D-6E8A-4147-A177-3AD203B41FA5}">
                      <a16:colId xmlns:a16="http://schemas.microsoft.com/office/drawing/2014/main" val="786562940"/>
                    </a:ext>
                  </a:extLst>
                </a:gridCol>
                <a:gridCol w="788412">
                  <a:extLst>
                    <a:ext uri="{9D8B030D-6E8A-4147-A177-3AD203B41FA5}">
                      <a16:colId xmlns:a16="http://schemas.microsoft.com/office/drawing/2014/main" val="1695060020"/>
                    </a:ext>
                  </a:extLst>
                </a:gridCol>
                <a:gridCol w="788412">
                  <a:extLst>
                    <a:ext uri="{9D8B030D-6E8A-4147-A177-3AD203B41FA5}">
                      <a16:colId xmlns:a16="http://schemas.microsoft.com/office/drawing/2014/main" val="3356962618"/>
                    </a:ext>
                  </a:extLst>
                </a:gridCol>
                <a:gridCol w="788412">
                  <a:extLst>
                    <a:ext uri="{9D8B030D-6E8A-4147-A177-3AD203B41FA5}">
                      <a16:colId xmlns:a16="http://schemas.microsoft.com/office/drawing/2014/main" val="3431298151"/>
                    </a:ext>
                  </a:extLst>
                </a:gridCol>
                <a:gridCol w="788412">
                  <a:extLst>
                    <a:ext uri="{9D8B030D-6E8A-4147-A177-3AD203B41FA5}">
                      <a16:colId xmlns:a16="http://schemas.microsoft.com/office/drawing/2014/main" val="1782490649"/>
                    </a:ext>
                  </a:extLst>
                </a:gridCol>
                <a:gridCol w="788412">
                  <a:extLst>
                    <a:ext uri="{9D8B030D-6E8A-4147-A177-3AD203B41FA5}">
                      <a16:colId xmlns:a16="http://schemas.microsoft.com/office/drawing/2014/main" val="3469702079"/>
                    </a:ext>
                  </a:extLst>
                </a:gridCol>
                <a:gridCol w="788412">
                  <a:extLst>
                    <a:ext uri="{9D8B030D-6E8A-4147-A177-3AD203B41FA5}">
                      <a16:colId xmlns:a16="http://schemas.microsoft.com/office/drawing/2014/main" val="1209475063"/>
                    </a:ext>
                  </a:extLst>
                </a:gridCol>
              </a:tblGrid>
              <a:tr h="344805">
                <a:tc row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工場</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従業者数</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職工</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4450386"/>
                  </a:ext>
                </a:extLst>
              </a:tr>
              <a:tr h="344805">
                <a:tc vMerge="1">
                  <a:txBody>
                    <a:bodyPr/>
                    <a:lstStyle/>
                    <a:p>
                      <a:pPr algn="ctr" fontAlgn="ct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工場総数</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比率</a:t>
                      </a: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10</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人未満</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工場</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20</a:t>
                      </a: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人以上</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工場</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職工総数</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比率</a:t>
                      </a: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9257250"/>
                  </a:ext>
                </a:extLst>
              </a:tr>
              <a:tr h="344805">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東京</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4,637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10.6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2,135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2,502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168,721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11.1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1646590"/>
                  </a:ext>
                </a:extLst>
              </a:tr>
              <a:tr h="344805">
                <a:tc>
                  <a:txBody>
                    <a:bodyPr/>
                    <a:lstStyle/>
                    <a:p>
                      <a:pPr algn="ctr" fontAlgn="ctr"/>
                      <a:r>
                        <a:rPr lang="ja-JP" altLang="en-US" sz="1100" b="1" i="0" u="none" strike="noStrike" dirty="0" smtClean="0">
                          <a:solidFill>
                            <a:srgbClr val="000000"/>
                          </a:solidFill>
                          <a:effectLst/>
                          <a:latin typeface="Meiryo UI" panose="020B0604030504040204" pitchFamily="50" charset="-128"/>
                          <a:ea typeface="Meiryo UI" panose="020B0604030504040204" pitchFamily="50" charset="-128"/>
                        </a:rPr>
                        <a:t>大阪</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5,272</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12.0</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2,512</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2,760</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208,903</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1100" b="1" i="0" u="none" strike="noStrike" dirty="0" smtClean="0">
                          <a:solidFill>
                            <a:srgbClr val="000000"/>
                          </a:solidFill>
                          <a:effectLst/>
                          <a:latin typeface="Meiryo UI" panose="020B0604030504040204" pitchFamily="50" charset="-128"/>
                          <a:ea typeface="Meiryo UI" panose="020B0604030504040204" pitchFamily="50" charset="-128"/>
                        </a:rPr>
                        <a:t>13.7</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4296140"/>
                  </a:ext>
                </a:extLst>
              </a:tr>
              <a:tr h="344805">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愛知</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4,655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10.6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2,452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2,203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126,695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8.3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6604865"/>
                  </a:ext>
                </a:extLst>
              </a:tr>
              <a:tr h="344805">
                <a:tc>
                  <a:txBody>
                    <a:bodyPr/>
                    <a:lstStyle/>
                    <a:p>
                      <a:pPr algn="ct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全国総数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43,949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err="1" smtClean="0">
                          <a:solidFill>
                            <a:srgbClr val="000000"/>
                          </a:solidFill>
                          <a:effectLst/>
                          <a:latin typeface="Meiryo UI" panose="020B0604030504040204" pitchFamily="50" charset="-128"/>
                          <a:ea typeface="Meiryo UI" panose="020B0604030504040204" pitchFamily="50" charset="-128"/>
                        </a:rPr>
                        <a:t>ー</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20,118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23,831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1,520,466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100" b="0" i="0" u="none" strike="noStrike" dirty="0" err="1" smtClean="0">
                          <a:solidFill>
                            <a:srgbClr val="000000"/>
                          </a:solidFill>
                          <a:effectLst/>
                          <a:latin typeface="Meiryo UI" panose="020B0604030504040204" pitchFamily="50" charset="-128"/>
                          <a:ea typeface="Meiryo UI" panose="020B0604030504040204" pitchFamily="50" charset="-128"/>
                        </a:rPr>
                        <a:t>ー</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7516517"/>
                  </a:ext>
                </a:extLst>
              </a:tr>
            </a:tbl>
          </a:graphicData>
        </a:graphic>
      </p:graphicFrame>
      <p:sp>
        <p:nvSpPr>
          <p:cNvPr id="14" name="正方形/長方形 13"/>
          <p:cNvSpPr/>
          <p:nvPr/>
        </p:nvSpPr>
        <p:spPr>
          <a:xfrm>
            <a:off x="2461815" y="2961998"/>
            <a:ext cx="2744685"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rPr>
              <a:t>出典：「大阪都市形成の歴史」（横山好三）</a:t>
            </a:r>
            <a:endParaRPr lang="ja-JP" altLang="en-US" sz="900" dirty="0">
              <a:latin typeface="Meiryo UI" panose="020B0604030504040204" pitchFamily="50" charset="-128"/>
              <a:ea typeface="Meiryo UI" panose="020B0604030504040204" pitchFamily="50" charset="-128"/>
            </a:endParaRPr>
          </a:p>
        </p:txBody>
      </p:sp>
      <p:sp>
        <p:nvSpPr>
          <p:cNvPr id="15"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29</a:t>
            </a:r>
          </a:p>
        </p:txBody>
      </p:sp>
    </p:spTree>
    <p:extLst>
      <p:ext uri="{BB962C8B-B14F-4D97-AF65-F5344CB8AC3E}">
        <p14:creationId xmlns:p14="http://schemas.microsoft.com/office/powerpoint/2010/main" val="3158311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503420" y="4526413"/>
            <a:ext cx="5402580" cy="2080260"/>
          </a:xfrm>
          <a:prstGeom prst="rect">
            <a:avLst/>
          </a:prstGeom>
        </p:spPr>
      </p:pic>
      <p:sp>
        <p:nvSpPr>
          <p:cNvPr id="5" name="テキスト ボックス 4"/>
          <p:cNvSpPr txBox="1"/>
          <p:nvPr/>
        </p:nvSpPr>
        <p:spPr>
          <a:xfrm>
            <a:off x="218515" y="907561"/>
            <a:ext cx="9462246" cy="477054"/>
          </a:xfrm>
          <a:prstGeom prst="rect">
            <a:avLst/>
          </a:prstGeom>
          <a:noFill/>
        </p:spPr>
        <p:txBody>
          <a:bodyPr wrap="square" rtlCol="0">
            <a:spAutoFit/>
          </a:bodyPr>
          <a:lstStyle/>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ja-JP" altLang="en-US" sz="1200" dirty="0" smtClean="0">
                <a:latin typeface="UD デジタル 教科書体 NK-R" panose="02020400000000000000" pitchFamily="18" charset="-128"/>
                <a:ea typeface="UD デジタル 教科書体 NK-R" panose="02020400000000000000" pitchFamily="18" charset="-128"/>
              </a:rPr>
              <a:t>大阪経済は、高度成長期において全国を上回る経済成長を遂げ、府内総生産の全国シェアは１割を超えた。しかし、安定成長期以降には、相対的に低い成長率が続いた。その結果、全国シェアの低下傾向が続いたが、</a:t>
            </a:r>
            <a:r>
              <a:rPr kumimoji="1" lang="en-US" altLang="ja-JP" sz="1200" dirty="0" smtClean="0">
                <a:latin typeface="UD デジタル 教科書体 NK-R" panose="02020400000000000000" pitchFamily="18" charset="-128"/>
                <a:ea typeface="UD デジタル 教科書体 NK-R" panose="02020400000000000000" pitchFamily="18" charset="-128"/>
              </a:rPr>
              <a:t>2003</a:t>
            </a:r>
            <a:r>
              <a:rPr kumimoji="1" lang="ja-JP" altLang="en-US" sz="1200" dirty="0" smtClean="0">
                <a:latin typeface="UD デジタル 教科書体 NK-R" panose="02020400000000000000" pitchFamily="18" charset="-128"/>
                <a:ea typeface="UD デジタル 教科書体 NK-R" panose="02020400000000000000" pitchFamily="18" charset="-128"/>
              </a:rPr>
              <a:t>年頃から下げ止まっている。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01976" y="499222"/>
            <a:ext cx="2963954"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戦後の大阪経済のマクロ的概観</a:t>
            </a:r>
            <a:endParaRPr kumimoji="1" lang="en-US" altLang="ja-JP" sz="1600" b="1" dirty="0" smtClean="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18246" y="4790965"/>
            <a:ext cx="4025154" cy="1823576"/>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○高度成長期には、東日本から東京都に、西日本から大阪府へという人の流れが顕著であった。東京都への人口流入はその後も継続したが、大阪府は安定成長期以降、人口流出が続いた。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○近年の都心回帰の傾向により、大阪府は転入超過になっている。ただし、</a:t>
            </a:r>
            <a:r>
              <a:rPr kumimoji="1" lang="en-US" altLang="ja-JP" sz="1200" dirty="0" smtClean="0">
                <a:latin typeface="UD デジタル 教科書体 NK-R" panose="02020400000000000000" pitchFamily="18" charset="-128"/>
                <a:ea typeface="UD デジタル 教科書体 NK-R" panose="02020400000000000000" pitchFamily="18" charset="-128"/>
              </a:rPr>
              <a:t>2015</a:t>
            </a:r>
            <a:r>
              <a:rPr kumimoji="1" lang="ja-JP" altLang="en-US" sz="1200" dirty="0" smtClean="0">
                <a:latin typeface="UD デジタル 教科書体 NK-R" panose="02020400000000000000" pitchFamily="18" charset="-128"/>
                <a:ea typeface="UD デジタル 教科書体 NK-R" panose="02020400000000000000" pitchFamily="18" charset="-128"/>
              </a:rPr>
              <a:t>年現在、大阪府への西日本各地からの転入超過数は１万人を超えるものの、大阪府から首都圏への流出がそれを相殺し、転入超過数が１千人程度</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218520" y="1414763"/>
            <a:ext cx="2119031"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経済成長率の推移（全国）</a:t>
            </a:r>
            <a:endParaRPr kumimoji="1" lang="en-US" altLang="ja-JP" sz="11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178518" y="1420804"/>
            <a:ext cx="2605928"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大阪府内総生産の全国シェア</a:t>
            </a:r>
            <a:endParaRPr kumimoji="1" lang="en-US" altLang="ja-JP" sz="1100" dirty="0" smtClean="0">
              <a:latin typeface="Meiryo UI" panose="020B0604030504040204" pitchFamily="50" charset="-128"/>
              <a:ea typeface="Meiryo UI" panose="020B0604030504040204" pitchFamily="50" charset="-128"/>
            </a:endParaRPr>
          </a:p>
        </p:txBody>
      </p:sp>
      <p:pic>
        <p:nvPicPr>
          <p:cNvPr id="14" name="図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519" y="1676373"/>
            <a:ext cx="4824127" cy="2532557"/>
          </a:xfrm>
          <a:prstGeom prst="rect">
            <a:avLst/>
          </a:prstGeom>
          <a:noFill/>
          <a:ln>
            <a:noFill/>
          </a:ln>
        </p:spPr>
      </p:pic>
      <p:sp>
        <p:nvSpPr>
          <p:cNvPr id="3" name="正方形/長方形 2"/>
          <p:cNvSpPr/>
          <p:nvPr/>
        </p:nvSpPr>
        <p:spPr>
          <a:xfrm>
            <a:off x="318246" y="4074116"/>
            <a:ext cx="4724400" cy="507831"/>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rPr>
              <a:t>資料：内閣府「国民経済計算」</a:t>
            </a:r>
          </a:p>
          <a:p>
            <a:r>
              <a:rPr lang="ja-JP" altLang="en-US" sz="900" dirty="0">
                <a:latin typeface="Meiryo UI" panose="020B0604030504040204" pitchFamily="50" charset="-128"/>
                <a:ea typeface="Meiryo UI" panose="020B0604030504040204" pitchFamily="50" charset="-128"/>
              </a:rPr>
              <a:t>（注）経済成長率は対前年度増加率で、年度平均経済成長率は、各年度の成長率の平均値。系列の接続方法は、巻末資料１を参照。</a:t>
            </a:r>
          </a:p>
        </p:txBody>
      </p:sp>
      <p:sp>
        <p:nvSpPr>
          <p:cNvPr id="16" name="テキスト ボックス 15"/>
          <p:cNvSpPr txBox="1"/>
          <p:nvPr/>
        </p:nvSpPr>
        <p:spPr>
          <a:xfrm>
            <a:off x="6931720" y="4208930"/>
            <a:ext cx="999845"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転入超過数</a:t>
            </a:r>
            <a:endParaRPr kumimoji="1" lang="en-US" altLang="ja-JP" sz="11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5635465" y="4407498"/>
            <a:ext cx="999845"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３都府県</a:t>
            </a:r>
            <a:endParaRPr kumimoji="1" lang="en-US" altLang="ja-JP" sz="11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8227975" y="4406897"/>
            <a:ext cx="999845"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３大都市圏</a:t>
            </a:r>
            <a:endParaRPr kumimoji="1" lang="en-US" altLang="ja-JP" sz="1100"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304547" y="441138"/>
            <a:ext cx="3563352" cy="369332"/>
          </a:xfrm>
          <a:prstGeom prst="rect">
            <a:avLst/>
          </a:prstGeom>
          <a:solidFill>
            <a:schemeClr val="bg1"/>
          </a:solidFill>
          <a:ln>
            <a:noFill/>
          </a:ln>
        </p:spPr>
        <p:txBody>
          <a:bodyPr wrap="square" rtlCol="0">
            <a:spAutoFit/>
          </a:bodyPr>
          <a:lstStyle/>
          <a:p>
            <a:pPr marL="174625" indent="-174625"/>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出典「大阪経済・産業の</a:t>
            </a:r>
            <a:r>
              <a:rPr kumimoji="1" lang="en-US" altLang="ja-JP" sz="900" dirty="0" smtClean="0">
                <a:latin typeface="Meiryo UI" panose="020B0604030504040204" pitchFamily="50" charset="-128"/>
                <a:ea typeface="Meiryo UI" panose="020B0604030504040204" pitchFamily="50" charset="-128"/>
              </a:rPr>
              <a:t>70</a:t>
            </a:r>
            <a:r>
              <a:rPr kumimoji="1" lang="ja-JP" altLang="en-US" sz="900" dirty="0" smtClean="0">
                <a:latin typeface="Meiryo UI" panose="020B0604030504040204" pitchFamily="50" charset="-128"/>
                <a:ea typeface="Meiryo UI" panose="020B0604030504040204" pitchFamily="50" charset="-128"/>
              </a:rPr>
              <a:t>年間」（大阪産業経済リサーチセンター）</a:t>
            </a:r>
            <a:endParaRPr kumimoji="1" lang="en-US" altLang="ja-JP" sz="900" dirty="0" smtClean="0">
              <a:latin typeface="Meiryo UI" panose="020B0604030504040204" pitchFamily="50" charset="-128"/>
              <a:ea typeface="Meiryo UI" panose="020B0604030504040204" pitchFamily="50" charset="-128"/>
            </a:endParaRPr>
          </a:p>
          <a:p>
            <a:pPr marL="174625" indent="-174625"/>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a:t>
            </a:r>
            <a:endParaRPr kumimoji="1" lang="en-US" altLang="ja-JP" sz="900" dirty="0" smtClean="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a:stretch>
            <a:fillRect/>
          </a:stretch>
        </p:blipFill>
        <p:spPr>
          <a:xfrm>
            <a:off x="5178518" y="1738507"/>
            <a:ext cx="4579620" cy="2415540"/>
          </a:xfrm>
          <a:prstGeom prst="rect">
            <a:avLst/>
          </a:prstGeom>
        </p:spPr>
      </p:pic>
      <p:sp>
        <p:nvSpPr>
          <p:cNvPr id="2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30</a:t>
            </a:r>
          </a:p>
        </p:txBody>
      </p:sp>
    </p:spTree>
    <p:extLst>
      <p:ext uri="{BB962C8B-B14F-4D97-AF65-F5344CB8AC3E}">
        <p14:creationId xmlns:p14="http://schemas.microsoft.com/office/powerpoint/2010/main" val="3530183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974645" y="870089"/>
            <a:ext cx="4678680" cy="2354580"/>
          </a:xfrm>
          <a:prstGeom prst="rect">
            <a:avLst/>
          </a:prstGeom>
        </p:spPr>
      </p:pic>
      <p:sp>
        <p:nvSpPr>
          <p:cNvPr id="5" name="テキスト ボックス 4"/>
          <p:cNvSpPr txBox="1"/>
          <p:nvPr/>
        </p:nvSpPr>
        <p:spPr>
          <a:xfrm>
            <a:off x="625642" y="1000894"/>
            <a:ext cx="4114800" cy="1054135"/>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○大阪府の完全失業率（国勢調査ベース）は、高度成長期には全国と同様に低い水準にあったが、安定成長に移行した</a:t>
            </a:r>
            <a:r>
              <a:rPr kumimoji="1" lang="en-US" altLang="ja-JP" sz="1200" dirty="0" smtClean="0">
                <a:latin typeface="UD デジタル 教科書体 NK-R" panose="02020400000000000000" pitchFamily="18" charset="-128"/>
                <a:ea typeface="UD デジタル 教科書体 NK-R" panose="02020400000000000000" pitchFamily="18" charset="-128"/>
              </a:rPr>
              <a:t>1970</a:t>
            </a:r>
            <a:r>
              <a:rPr kumimoji="1" lang="ja-JP" altLang="en-US" sz="1200" dirty="0" smtClean="0">
                <a:latin typeface="UD デジタル 教科書体 NK-R" panose="02020400000000000000" pitchFamily="18" charset="-128"/>
                <a:ea typeface="UD デジタル 教科書体 NK-R" panose="02020400000000000000" pitchFamily="18" charset="-128"/>
              </a:rPr>
              <a:t>年代以降、緩やかな上昇傾向となった。大阪では経済成長率低下を背景に、全国との格差が次第に拡大。近年は</a:t>
            </a:r>
            <a:r>
              <a:rPr kumimoji="1" lang="ja-JP" altLang="en-US" sz="1200" dirty="0">
                <a:latin typeface="UD デジタル 教科書体 NK-R" panose="02020400000000000000" pitchFamily="18" charset="-128"/>
                <a:ea typeface="UD デジタル 教科書体 NK-R" panose="02020400000000000000" pitchFamily="18" charset="-128"/>
              </a:rPr>
              <a:t>縮小</a:t>
            </a:r>
            <a:r>
              <a:rPr kumimoji="1" lang="ja-JP" altLang="en-US" sz="1200" dirty="0" smtClean="0">
                <a:latin typeface="UD デジタル 教科書体 NK-R" panose="02020400000000000000" pitchFamily="18" charset="-128"/>
                <a:ea typeface="UD デジタル 教科書体 NK-R" panose="02020400000000000000" pitchFamily="18" charset="-128"/>
              </a:rPr>
              <a:t>傾向。</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p:cNvSpPr txBox="1"/>
          <p:nvPr/>
        </p:nvSpPr>
        <p:spPr>
          <a:xfrm>
            <a:off x="505326" y="3525839"/>
            <a:ext cx="8986032" cy="473143"/>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大阪の民間資本ストックは増加してきたが、他府県と比べると、その増加率は十分とはいえなかった。これは、愛知県との比較では、製造業の資本ストックが、東京都との比較では、非製造業の資本ストックシェアが伸び悩んだことによるものである。</a:t>
            </a: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pic>
        <p:nvPicPr>
          <p:cNvPr id="14" name="図 13"/>
          <p:cNvPicPr/>
          <p:nvPr/>
        </p:nvPicPr>
        <p:blipFill>
          <a:blip r:embed="rId3">
            <a:extLst>
              <a:ext uri="{28A0092B-C50C-407E-A947-70E740481C1C}">
                <a14:useLocalDpi xmlns:a14="http://schemas.microsoft.com/office/drawing/2010/main" val="0"/>
              </a:ext>
            </a:extLst>
          </a:blip>
          <a:srcRect/>
          <a:stretch>
            <a:fillRect/>
          </a:stretch>
        </p:blipFill>
        <p:spPr bwMode="auto">
          <a:xfrm>
            <a:off x="1047058" y="4165037"/>
            <a:ext cx="7774213" cy="2568575"/>
          </a:xfrm>
          <a:prstGeom prst="rect">
            <a:avLst/>
          </a:prstGeom>
          <a:noFill/>
          <a:ln>
            <a:noFill/>
          </a:ln>
        </p:spPr>
      </p:pic>
      <p:sp>
        <p:nvSpPr>
          <p:cNvPr id="13" name="テキスト ボックス 12"/>
          <p:cNvSpPr txBox="1"/>
          <p:nvPr/>
        </p:nvSpPr>
        <p:spPr>
          <a:xfrm>
            <a:off x="6573777" y="870089"/>
            <a:ext cx="2119031"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完全失業率の推移</a:t>
            </a:r>
            <a:endParaRPr kumimoji="1" lang="en-US" altLang="ja-JP" sz="11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113317" y="4192341"/>
            <a:ext cx="1915927"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民間資本ストック（大阪府）</a:t>
            </a:r>
            <a:endParaRPr kumimoji="1" lang="en-US" altLang="ja-JP" sz="1100"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871051" y="4205378"/>
            <a:ext cx="1915927"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民間資本ストックの全国シェア</a:t>
            </a:r>
            <a:endParaRPr kumimoji="1" lang="en-US" altLang="ja-JP" sz="1100" dirty="0" smtClean="0">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31</a:t>
            </a:r>
          </a:p>
        </p:txBody>
      </p:sp>
    </p:spTree>
    <p:extLst>
      <p:ext uri="{BB962C8B-B14F-4D97-AF65-F5344CB8AC3E}">
        <p14:creationId xmlns:p14="http://schemas.microsoft.com/office/powerpoint/2010/main" val="4104196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62923" y="1479580"/>
            <a:ext cx="9295790" cy="1438855"/>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○第２次世界大戦による日本経済への打撃は大きかった。戦争によって鉱工業は</a:t>
            </a:r>
            <a:r>
              <a:rPr kumimoji="1" lang="en-US" altLang="ja-JP" sz="1200" dirty="0" smtClean="0">
                <a:latin typeface="UD デジタル 教科書体 NK-R" panose="02020400000000000000" pitchFamily="18" charset="-128"/>
                <a:ea typeface="UD デジタル 教科書体 NK-R" panose="02020400000000000000" pitchFamily="18" charset="-128"/>
              </a:rPr>
              <a:t>47%</a:t>
            </a:r>
            <a:r>
              <a:rPr kumimoji="1" lang="ja-JP" altLang="en-US" sz="1200" dirty="0" err="1" smtClean="0">
                <a:latin typeface="UD デジタル 教科書体 NK-R" panose="02020400000000000000" pitchFamily="18" charset="-128"/>
                <a:ea typeface="UD デジタル 教科書体 NK-R" panose="02020400000000000000" pitchFamily="18" charset="-128"/>
              </a:rPr>
              <a:t>、</a:t>
            </a:r>
            <a:r>
              <a:rPr kumimoji="1" lang="ja-JP" altLang="en-US" sz="1200" dirty="0" smtClean="0">
                <a:latin typeface="UD デジタル 教科書体 NK-R" panose="02020400000000000000" pitchFamily="18" charset="-128"/>
                <a:ea typeface="UD デジタル 教科書体 NK-R" panose="02020400000000000000" pitchFamily="18" charset="-128"/>
              </a:rPr>
              <a:t>農業は</a:t>
            </a:r>
            <a:r>
              <a:rPr kumimoji="1" lang="en-US" altLang="ja-JP" sz="1200" dirty="0" smtClean="0">
                <a:latin typeface="UD デジタル 教科書体 NK-R" panose="02020400000000000000" pitchFamily="18" charset="-128"/>
                <a:ea typeface="UD デジタル 教科書体 NK-R" panose="02020400000000000000" pitchFamily="18" charset="-128"/>
              </a:rPr>
              <a:t>40%</a:t>
            </a:r>
            <a:r>
              <a:rPr kumimoji="1" lang="ja-JP" altLang="en-US" sz="1200" dirty="0" smtClean="0">
                <a:latin typeface="UD デジタル 教科書体 NK-R" panose="02020400000000000000" pitchFamily="18" charset="-128"/>
                <a:ea typeface="UD デジタル 教科書体 NK-R" panose="02020400000000000000" pitchFamily="18" charset="-128"/>
              </a:rPr>
              <a:t>の生産力を失った。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特に都市部の生産力は壊滅的状況になった。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○従業者数</a:t>
            </a:r>
            <a:r>
              <a:rPr kumimoji="1" lang="en-US" altLang="ja-JP" sz="1200" dirty="0" smtClean="0">
                <a:latin typeface="UD デジタル 教科書体 NK-R" panose="02020400000000000000" pitchFamily="18" charset="-128"/>
                <a:ea typeface="UD デジタル 教科書体 NK-R" panose="02020400000000000000" pitchFamily="18" charset="-128"/>
              </a:rPr>
              <a:t>5</a:t>
            </a:r>
            <a:r>
              <a:rPr kumimoji="1" lang="ja-JP" altLang="en-US" sz="1200" dirty="0" smtClean="0">
                <a:latin typeface="UD デジタル 教科書体 NK-R" panose="02020400000000000000" pitchFamily="18" charset="-128"/>
                <a:ea typeface="UD デジタル 教科書体 NK-R" panose="02020400000000000000" pitchFamily="18" charset="-128"/>
              </a:rPr>
              <a:t>人以上の工場でみると、大阪市では昭和</a:t>
            </a:r>
            <a:r>
              <a:rPr kumimoji="1" lang="en-US" altLang="ja-JP" sz="1200" dirty="0" smtClean="0">
                <a:latin typeface="UD デジタル 教科書体 NK-R" panose="02020400000000000000" pitchFamily="18" charset="-128"/>
                <a:ea typeface="UD デジタル 教科書体 NK-R" panose="02020400000000000000" pitchFamily="18" charset="-128"/>
              </a:rPr>
              <a:t>16</a:t>
            </a:r>
            <a:r>
              <a:rPr kumimoji="1" lang="ja-JP" altLang="en-US" sz="1200" dirty="0" smtClean="0">
                <a:latin typeface="UD デジタル 教科書体 NK-R" panose="02020400000000000000" pitchFamily="18" charset="-128"/>
                <a:ea typeface="UD デジタル 教科書体 NK-R" panose="02020400000000000000" pitchFamily="18" charset="-128"/>
              </a:rPr>
              <a:t>年と比べて、昭和</a:t>
            </a:r>
            <a:r>
              <a:rPr kumimoji="1" lang="en-US" altLang="ja-JP" sz="1200" dirty="0" smtClean="0">
                <a:latin typeface="UD デジタル 教科書体 NK-R" panose="02020400000000000000" pitchFamily="18" charset="-128"/>
                <a:ea typeface="UD デジタル 教科書体 NK-R" panose="02020400000000000000" pitchFamily="18" charset="-128"/>
              </a:rPr>
              <a:t>20</a:t>
            </a:r>
            <a:r>
              <a:rPr kumimoji="1" lang="ja-JP" altLang="en-US" sz="1200" dirty="0" smtClean="0">
                <a:latin typeface="UD デジタル 教科書体 NK-R" panose="02020400000000000000" pitchFamily="18" charset="-128"/>
                <a:ea typeface="UD デジタル 教科書体 NK-R" panose="02020400000000000000" pitchFamily="18" charset="-128"/>
              </a:rPr>
              <a:t>年に工場数で</a:t>
            </a:r>
            <a:r>
              <a:rPr kumimoji="1" lang="en-US" altLang="ja-JP" sz="1200" dirty="0" smtClean="0">
                <a:latin typeface="UD デジタル 教科書体 NK-R" panose="02020400000000000000" pitchFamily="18" charset="-128"/>
                <a:ea typeface="UD デジタル 教科書体 NK-R" panose="02020400000000000000" pitchFamily="18" charset="-128"/>
              </a:rPr>
              <a:t>19.4%</a:t>
            </a:r>
            <a:r>
              <a:rPr kumimoji="1" lang="ja-JP" altLang="en-US" sz="1200" dirty="0" err="1" smtClean="0">
                <a:latin typeface="UD デジタル 教科書体 NK-R" panose="02020400000000000000" pitchFamily="18" charset="-128"/>
                <a:ea typeface="UD デジタル 教科書体 NK-R" panose="02020400000000000000" pitchFamily="18" charset="-128"/>
              </a:rPr>
              <a:t>、</a:t>
            </a:r>
            <a:r>
              <a:rPr kumimoji="1" lang="ja-JP" altLang="en-US" sz="1200" dirty="0" smtClean="0">
                <a:latin typeface="UD デジタル 教科書体 NK-R" panose="02020400000000000000" pitchFamily="18" charset="-128"/>
                <a:ea typeface="UD デジタル 教科書体 NK-R" panose="02020400000000000000" pitchFamily="18" charset="-128"/>
              </a:rPr>
              <a:t>従業員数で</a:t>
            </a:r>
            <a:r>
              <a:rPr kumimoji="1" lang="en-US" altLang="ja-JP" sz="1200" dirty="0" smtClean="0">
                <a:latin typeface="UD デジタル 教科書体 NK-R" panose="02020400000000000000" pitchFamily="18" charset="-128"/>
                <a:ea typeface="UD デジタル 教科書体 NK-R" panose="02020400000000000000" pitchFamily="18" charset="-128"/>
              </a:rPr>
              <a:t>32.5%</a:t>
            </a:r>
            <a:r>
              <a:rPr kumimoji="1" lang="ja-JP" altLang="en-US" sz="1200" dirty="0" err="1" smtClean="0">
                <a:latin typeface="UD デジタル 教科書体 NK-R" panose="02020400000000000000" pitchFamily="18" charset="-128"/>
                <a:ea typeface="UD デジタル 教科書体 NK-R" panose="02020400000000000000" pitchFamily="18" charset="-128"/>
              </a:rPr>
              <a:t>、</a:t>
            </a:r>
            <a:r>
              <a:rPr kumimoji="1" lang="ja-JP" altLang="en-US" sz="1200" dirty="0" smtClean="0">
                <a:latin typeface="UD デジタル 教科書体 NK-R" panose="02020400000000000000" pitchFamily="18" charset="-128"/>
                <a:ea typeface="UD デジタル 教科書体 NK-R" panose="02020400000000000000" pitchFamily="18" charset="-128"/>
              </a:rPr>
              <a:t>日銀卸売物価で算出した換算実生産高で</a:t>
            </a:r>
            <a:r>
              <a:rPr kumimoji="1" lang="en-US" altLang="ja-JP" sz="1200" dirty="0" smtClean="0">
                <a:latin typeface="UD デジタル 教科書体 NK-R" panose="02020400000000000000" pitchFamily="18" charset="-128"/>
                <a:ea typeface="UD デジタル 教科書体 NK-R" panose="02020400000000000000" pitchFamily="18" charset="-128"/>
              </a:rPr>
              <a:t>29.4%</a:t>
            </a:r>
            <a:r>
              <a:rPr kumimoji="1" lang="ja-JP" altLang="en-US" sz="1200" dirty="0" err="1" smtClean="0">
                <a:latin typeface="UD デジタル 教科書体 NK-R" panose="02020400000000000000" pitchFamily="18" charset="-128"/>
                <a:ea typeface="UD デジタル 教科書体 NK-R" panose="02020400000000000000" pitchFamily="18" charset="-128"/>
              </a:rPr>
              <a:t>にまで</a:t>
            </a:r>
            <a:r>
              <a:rPr kumimoji="1" lang="ja-JP" altLang="en-US" sz="1200" dirty="0" smtClean="0">
                <a:latin typeface="UD デジタル 教科書体 NK-R" panose="02020400000000000000" pitchFamily="18" charset="-128"/>
                <a:ea typeface="UD デジタル 教科書体 NK-R" panose="02020400000000000000" pitchFamily="18" charset="-128"/>
              </a:rPr>
              <a:t>低下。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○府内工場数、職工数でみると、大阪府内でも</a:t>
            </a:r>
            <a:r>
              <a:rPr kumimoji="1" lang="en-US" altLang="ja-JP" sz="1200" dirty="0" smtClean="0">
                <a:latin typeface="UD デジタル 教科書体 NK-R" panose="02020400000000000000" pitchFamily="18" charset="-128"/>
                <a:ea typeface="UD デジタル 教科書体 NK-R" panose="02020400000000000000" pitchFamily="18" charset="-128"/>
              </a:rPr>
              <a:t>1940</a:t>
            </a:r>
            <a:r>
              <a:rPr kumimoji="1" lang="ja-JP" altLang="en-US" sz="1200" dirty="0" smtClean="0">
                <a:latin typeface="UD デジタル 教科書体 NK-R" panose="02020400000000000000" pitchFamily="18" charset="-128"/>
                <a:ea typeface="UD デジタル 教科書体 NK-R" panose="02020400000000000000" pitchFamily="18" charset="-128"/>
              </a:rPr>
              <a:t>年と</a:t>
            </a:r>
            <a:r>
              <a:rPr kumimoji="1" lang="en-US" altLang="ja-JP" sz="1200" dirty="0" smtClean="0">
                <a:latin typeface="UD デジタル 教科書体 NK-R" panose="02020400000000000000" pitchFamily="18" charset="-128"/>
                <a:ea typeface="UD デジタル 教科書体 NK-R" panose="02020400000000000000" pitchFamily="18" charset="-128"/>
              </a:rPr>
              <a:t>1945</a:t>
            </a:r>
            <a:r>
              <a:rPr kumimoji="1" lang="ja-JP" altLang="en-US" sz="1200" dirty="0" smtClean="0">
                <a:latin typeface="UD デジタル 教科書体 NK-R" panose="02020400000000000000" pitchFamily="18" charset="-128"/>
                <a:ea typeface="UD デジタル 教科書体 NK-R" panose="02020400000000000000" pitchFamily="18" charset="-128"/>
              </a:rPr>
              <a:t>年を比べると、工場数で</a:t>
            </a:r>
            <a:r>
              <a:rPr kumimoji="1" lang="ja-JP" altLang="en-US" sz="1200" dirty="0">
                <a:latin typeface="UD デジタル 教科書体 NK-R" panose="02020400000000000000" pitchFamily="18" charset="-128"/>
                <a:ea typeface="UD デジタル 教科書体 NK-R" panose="02020400000000000000" pitchFamily="18" charset="-128"/>
              </a:rPr>
              <a:t>約</a:t>
            </a:r>
            <a:r>
              <a:rPr kumimoji="1" lang="en-US" altLang="ja-JP" sz="1200" dirty="0" smtClean="0">
                <a:latin typeface="UD デジタル 教科書体 NK-R" panose="02020400000000000000" pitchFamily="18" charset="-128"/>
                <a:ea typeface="UD デジタル 教科書体 NK-R" panose="02020400000000000000" pitchFamily="18" charset="-128"/>
              </a:rPr>
              <a:t>70%</a:t>
            </a:r>
            <a:r>
              <a:rPr kumimoji="1" lang="ja-JP" altLang="en-US" sz="1200" dirty="0" smtClean="0">
                <a:latin typeface="UD デジタル 教科書体 NK-R" panose="02020400000000000000" pitchFamily="18" charset="-128"/>
                <a:ea typeface="UD デジタル 教科書体 NK-R" panose="02020400000000000000" pitchFamily="18" charset="-128"/>
              </a:rPr>
              <a:t>減、職工数では約</a:t>
            </a:r>
            <a:r>
              <a:rPr kumimoji="1" lang="en-US" altLang="ja-JP" sz="1200" dirty="0" smtClean="0">
                <a:latin typeface="UD デジタル 教科書体 NK-R" panose="02020400000000000000" pitchFamily="18" charset="-128"/>
                <a:ea typeface="UD デジタル 教科書体 NK-R" panose="02020400000000000000" pitchFamily="18" charset="-128"/>
              </a:rPr>
              <a:t>66%</a:t>
            </a:r>
            <a:r>
              <a:rPr kumimoji="1" lang="ja-JP" altLang="en-US" sz="1200" dirty="0" smtClean="0">
                <a:latin typeface="UD デジタル 教科書体 NK-R" panose="02020400000000000000" pitchFamily="18" charset="-128"/>
                <a:ea typeface="UD デジタル 教科書体 NK-R" panose="02020400000000000000" pitchFamily="18" charset="-128"/>
              </a:rPr>
              <a:t>減と、激減した。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01975" y="485774"/>
            <a:ext cx="5794840"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戦後復興期（</a:t>
            </a:r>
            <a:r>
              <a:rPr kumimoji="1" lang="en-US" altLang="ja-JP" sz="1600" b="1" dirty="0" smtClean="0">
                <a:latin typeface="Meiryo UI" panose="020B0604030504040204" pitchFamily="50" charset="-128"/>
                <a:ea typeface="Meiryo UI" panose="020B0604030504040204" pitchFamily="50" charset="-128"/>
              </a:rPr>
              <a:t>1945</a:t>
            </a:r>
            <a:r>
              <a:rPr kumimoji="1" lang="ja-JP" altLang="en-US" sz="1600" b="1" dirty="0" smtClean="0">
                <a:latin typeface="Meiryo UI" panose="020B0604030504040204" pitchFamily="50" charset="-128"/>
                <a:ea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rPr>
              <a:t>〜55</a:t>
            </a:r>
            <a:r>
              <a:rPr kumimoji="1" lang="ja-JP" altLang="en-US" sz="1600" b="1" dirty="0" smtClean="0">
                <a:latin typeface="Meiryo UI" panose="020B0604030504040204" pitchFamily="50" charset="-128"/>
                <a:ea typeface="Meiryo UI" panose="020B0604030504040204" pitchFamily="50" charset="-128"/>
              </a:rPr>
              <a:t>年）：繊維産業が復興の原動力に</a:t>
            </a:r>
            <a:endParaRPr kumimoji="1" lang="en-US" altLang="ja-JP" sz="1600" b="1"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62923" y="1103580"/>
            <a:ext cx="1256178" cy="276999"/>
          </a:xfrm>
          <a:prstGeom prst="rect">
            <a:avLst/>
          </a:prstGeom>
          <a:noFill/>
          <a:ln>
            <a:solidFill>
              <a:schemeClr val="tx1"/>
            </a:solidFill>
          </a:ln>
        </p:spPr>
        <p:txBody>
          <a:bodyPr wrap="square" rtlCol="0">
            <a:spAutoFit/>
          </a:bodyPr>
          <a:lstStyle/>
          <a:p>
            <a:pPr marL="174625" indent="-174625"/>
            <a:r>
              <a:rPr kumimoji="1" lang="ja-JP" altLang="en-US" sz="1200" b="1" dirty="0" smtClean="0">
                <a:latin typeface="Meiryo UI" panose="020B0604030504040204" pitchFamily="50" charset="-128"/>
                <a:ea typeface="Meiryo UI" panose="020B0604030504040204" pitchFamily="50" charset="-128"/>
              </a:rPr>
              <a:t>戦争による打撃</a:t>
            </a:r>
            <a:endParaRPr kumimoji="1" lang="en-US" altLang="ja-JP" sz="1200" b="1"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816652" y="3321827"/>
            <a:ext cx="2119031"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大阪府の工場数、職工数</a:t>
            </a:r>
            <a:endParaRPr kumimoji="1" lang="en-US" altLang="ja-JP" sz="1100" dirty="0" smtClean="0">
              <a:latin typeface="Meiryo UI" panose="020B0604030504040204" pitchFamily="50" charset="-128"/>
              <a:ea typeface="Meiryo UI" panose="020B0604030504040204" pitchFamily="50" charset="-128"/>
            </a:endParaRPr>
          </a:p>
        </p:txBody>
      </p:sp>
      <p:pic>
        <p:nvPicPr>
          <p:cNvPr id="8" name="図 7"/>
          <p:cNvPicPr/>
          <p:nvPr/>
        </p:nvPicPr>
        <p:blipFill>
          <a:blip r:embed="rId2">
            <a:extLst>
              <a:ext uri="{28A0092B-C50C-407E-A947-70E740481C1C}">
                <a14:useLocalDpi xmlns:a14="http://schemas.microsoft.com/office/drawing/2010/main" val="0"/>
              </a:ext>
            </a:extLst>
          </a:blip>
          <a:srcRect/>
          <a:stretch>
            <a:fillRect/>
          </a:stretch>
        </p:blipFill>
        <p:spPr bwMode="auto">
          <a:xfrm>
            <a:off x="1445839" y="3519828"/>
            <a:ext cx="6414247" cy="3123017"/>
          </a:xfrm>
          <a:prstGeom prst="rect">
            <a:avLst/>
          </a:prstGeom>
          <a:noFill/>
          <a:ln>
            <a:noFill/>
          </a:ln>
        </p:spPr>
      </p:pic>
      <p:sp>
        <p:nvSpPr>
          <p:cNvPr id="11" name="テキスト ボックス 10"/>
          <p:cNvSpPr txBox="1"/>
          <p:nvPr/>
        </p:nvSpPr>
        <p:spPr>
          <a:xfrm>
            <a:off x="6011233" y="571519"/>
            <a:ext cx="3697706" cy="230832"/>
          </a:xfrm>
          <a:prstGeom prst="rect">
            <a:avLst/>
          </a:prstGeom>
          <a:solidFill>
            <a:schemeClr val="bg1"/>
          </a:solidFill>
          <a:ln>
            <a:noFill/>
          </a:ln>
        </p:spPr>
        <p:txBody>
          <a:bodyPr wrap="square" rtlCol="0">
            <a:spAutoFit/>
          </a:bodyPr>
          <a:lstStyle/>
          <a:p>
            <a:pPr marL="174625" indent="-174625"/>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出典「大阪経済・産業の</a:t>
            </a:r>
            <a:r>
              <a:rPr kumimoji="1" lang="en-US" altLang="ja-JP" sz="900" dirty="0" smtClean="0">
                <a:latin typeface="Meiryo UI" panose="020B0604030504040204" pitchFamily="50" charset="-128"/>
                <a:ea typeface="Meiryo UI" panose="020B0604030504040204" pitchFamily="50" charset="-128"/>
              </a:rPr>
              <a:t>70</a:t>
            </a:r>
            <a:r>
              <a:rPr kumimoji="1" lang="ja-JP" altLang="en-US" sz="900" dirty="0" smtClean="0">
                <a:latin typeface="Meiryo UI" panose="020B0604030504040204" pitchFamily="50" charset="-128"/>
                <a:ea typeface="Meiryo UI" panose="020B0604030504040204" pitchFamily="50" charset="-128"/>
              </a:rPr>
              <a:t>年間」（大阪産業経済リサーチセンター）</a:t>
            </a:r>
            <a:endParaRPr kumimoji="1" lang="en-US" altLang="ja-JP" sz="900" dirty="0" smtClean="0">
              <a:latin typeface="Meiryo UI" panose="020B0604030504040204" pitchFamily="50" charset="-128"/>
              <a:ea typeface="Meiryo UI" panose="020B0604030504040204" pitchFamily="50" charset="-128"/>
            </a:endParaRPr>
          </a:p>
        </p:txBody>
      </p:sp>
      <p:sp>
        <p:nvSpPr>
          <p:cNvPr id="15"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32</a:t>
            </a:r>
          </a:p>
        </p:txBody>
      </p:sp>
    </p:spTree>
    <p:extLst>
      <p:ext uri="{BB962C8B-B14F-4D97-AF65-F5344CB8AC3E}">
        <p14:creationId xmlns:p14="http://schemas.microsoft.com/office/powerpoint/2010/main" val="2613727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354638" y="1402687"/>
            <a:ext cx="9421374" cy="477054"/>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○大阪経済が戦後復興を成し遂げるに際して、製造業と卸売業が輸移出産業として圧倒的な役割を果たした。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○その中でも、製造・卸売ともに傑出した存在感を示した業種は、繊維である。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01975" y="485774"/>
            <a:ext cx="5794840"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戦後復興期（</a:t>
            </a:r>
            <a:r>
              <a:rPr kumimoji="1" lang="en-US" altLang="ja-JP" sz="1600" b="1" dirty="0" smtClean="0">
                <a:latin typeface="Meiryo UI" panose="020B0604030504040204" pitchFamily="50" charset="-128"/>
                <a:ea typeface="Meiryo UI" panose="020B0604030504040204" pitchFamily="50" charset="-128"/>
              </a:rPr>
              <a:t>1945</a:t>
            </a:r>
            <a:r>
              <a:rPr kumimoji="1" lang="ja-JP" altLang="en-US" sz="1600" b="1" dirty="0" smtClean="0">
                <a:latin typeface="Meiryo UI" panose="020B0604030504040204" pitchFamily="50" charset="-128"/>
                <a:ea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rPr>
              <a:t>〜55</a:t>
            </a:r>
            <a:r>
              <a:rPr kumimoji="1" lang="ja-JP" altLang="en-US" sz="1600" b="1" dirty="0" smtClean="0">
                <a:latin typeface="Meiryo UI" panose="020B0604030504040204" pitchFamily="50" charset="-128"/>
                <a:ea typeface="Meiryo UI" panose="020B0604030504040204" pitchFamily="50" charset="-128"/>
              </a:rPr>
              <a:t>年）：繊維産業が復興の原動力に</a:t>
            </a:r>
            <a:endParaRPr kumimoji="1" lang="en-US" altLang="ja-JP" sz="1600" b="1" dirty="0" smtClean="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54638" y="1073726"/>
            <a:ext cx="906554" cy="276999"/>
          </a:xfrm>
          <a:prstGeom prst="rect">
            <a:avLst/>
          </a:prstGeom>
          <a:noFill/>
          <a:ln>
            <a:solidFill>
              <a:schemeClr val="tx1"/>
            </a:solidFill>
          </a:ln>
        </p:spPr>
        <p:txBody>
          <a:bodyPr wrap="square" rtlCol="0">
            <a:spAutoFit/>
          </a:bodyPr>
          <a:lstStyle/>
          <a:p>
            <a:pPr marL="174625" indent="-174625"/>
            <a:r>
              <a:rPr kumimoji="1" lang="ja-JP" altLang="en-US" sz="1200" b="1" dirty="0" smtClean="0">
                <a:latin typeface="Meiryo UI" panose="020B0604030504040204" pitchFamily="50" charset="-128"/>
                <a:ea typeface="Meiryo UI" panose="020B0604030504040204" pitchFamily="50" charset="-128"/>
              </a:rPr>
              <a:t>戦後</a:t>
            </a:r>
            <a:r>
              <a:rPr kumimoji="1" lang="ja-JP" altLang="en-US" sz="1200" b="1" dirty="0">
                <a:latin typeface="Meiryo UI" panose="020B0604030504040204" pitchFamily="50" charset="-128"/>
                <a:ea typeface="Meiryo UI" panose="020B0604030504040204" pitchFamily="50" charset="-128"/>
              </a:rPr>
              <a:t>復興</a:t>
            </a:r>
            <a:endParaRPr kumimoji="1" lang="en-US" altLang="ja-JP" sz="1200" b="1" dirty="0" smtClean="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5193092" y="2504266"/>
            <a:ext cx="4582920" cy="2928855"/>
          </a:xfrm>
          <a:prstGeom prst="rect">
            <a:avLst/>
          </a:prstGeom>
        </p:spPr>
      </p:pic>
      <p:sp>
        <p:nvSpPr>
          <p:cNvPr id="20" name="テキスト ボックス 19"/>
          <p:cNvSpPr txBox="1"/>
          <p:nvPr/>
        </p:nvSpPr>
        <p:spPr>
          <a:xfrm>
            <a:off x="6033273" y="2084281"/>
            <a:ext cx="3325455"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卸売部門の商品別月間売上額（</a:t>
            </a:r>
            <a:r>
              <a:rPr kumimoji="1" lang="en-US" altLang="ja-JP" sz="1100" dirty="0" smtClean="0">
                <a:latin typeface="Meiryo UI" panose="020B0604030504040204" pitchFamily="50" charset="-128"/>
                <a:ea typeface="Meiryo UI" panose="020B0604030504040204" pitchFamily="50" charset="-128"/>
              </a:rPr>
              <a:t>1952</a:t>
            </a:r>
            <a:r>
              <a:rPr kumimoji="1" lang="ja-JP" altLang="en-US" sz="1100" dirty="0" smtClean="0">
                <a:latin typeface="Meiryo UI" panose="020B0604030504040204" pitchFamily="50" charset="-128"/>
                <a:ea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rPr>
              <a:t>8</a:t>
            </a:r>
            <a:r>
              <a:rPr kumimoji="1" lang="ja-JP" altLang="en-US" sz="1100" dirty="0" smtClean="0">
                <a:latin typeface="Meiryo UI" panose="020B0604030504040204" pitchFamily="50" charset="-128"/>
                <a:ea typeface="Meiryo UI" panose="020B0604030504040204" pitchFamily="50" charset="-128"/>
              </a:rPr>
              <a:t>月）</a:t>
            </a:r>
            <a:endParaRPr kumimoji="1" lang="en-US" altLang="ja-JP" sz="1100" dirty="0" smtClean="0">
              <a:latin typeface="Meiryo UI" panose="020B0604030504040204" pitchFamily="50" charset="-128"/>
              <a:ea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241898" y="2215086"/>
            <a:ext cx="4697095" cy="4518226"/>
          </a:xfrm>
          <a:prstGeom prst="rect">
            <a:avLst/>
          </a:prstGeom>
          <a:noFill/>
          <a:ln>
            <a:noFill/>
          </a:ln>
        </p:spPr>
      </p:pic>
      <p:sp>
        <p:nvSpPr>
          <p:cNvPr id="9" name="テキスト ボックス 8"/>
          <p:cNvSpPr txBox="1"/>
          <p:nvPr/>
        </p:nvSpPr>
        <p:spPr>
          <a:xfrm>
            <a:off x="0" y="2111162"/>
            <a:ext cx="3743884" cy="261610"/>
          </a:xfrm>
          <a:prstGeom prst="rect">
            <a:avLst/>
          </a:prstGeom>
          <a:solidFill>
            <a:schemeClr val="bg1"/>
          </a:solidFill>
          <a:ln>
            <a:noFill/>
          </a:ln>
        </p:spPr>
        <p:txBody>
          <a:bodyPr wrap="square" rtlCol="0">
            <a:spAutoFit/>
          </a:bodyPr>
          <a:lstStyle/>
          <a:p>
            <a:pPr marL="174625" indent="-174625"/>
            <a:r>
              <a:rPr kumimoji="1" lang="ja-JP" altLang="en-US" sz="1100" dirty="0">
                <a:latin typeface="Meiryo UI" panose="020B0604030504040204" pitchFamily="50" charset="-128"/>
                <a:ea typeface="Meiryo UI" panose="020B0604030504040204" pitchFamily="50" charset="-128"/>
              </a:rPr>
              <a:t>製造業の産業中分類別従業者数と出荷額及び、増加寄与率</a:t>
            </a:r>
            <a:endParaRPr kumimoji="1" lang="en-US" altLang="ja-JP" sz="11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078306" y="559500"/>
            <a:ext cx="3697706" cy="230832"/>
          </a:xfrm>
          <a:prstGeom prst="rect">
            <a:avLst/>
          </a:prstGeom>
          <a:solidFill>
            <a:schemeClr val="bg1"/>
          </a:solidFill>
          <a:ln>
            <a:noFill/>
          </a:ln>
        </p:spPr>
        <p:txBody>
          <a:bodyPr wrap="square" rtlCol="0">
            <a:spAutoFit/>
          </a:bodyPr>
          <a:lstStyle/>
          <a:p>
            <a:pPr marL="174625" indent="-174625"/>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出典「大阪経済・産業の</a:t>
            </a:r>
            <a:r>
              <a:rPr kumimoji="1" lang="en-US" altLang="ja-JP" sz="900" dirty="0" smtClean="0">
                <a:latin typeface="Meiryo UI" panose="020B0604030504040204" pitchFamily="50" charset="-128"/>
                <a:ea typeface="Meiryo UI" panose="020B0604030504040204" pitchFamily="50" charset="-128"/>
              </a:rPr>
              <a:t>70</a:t>
            </a:r>
            <a:r>
              <a:rPr kumimoji="1" lang="ja-JP" altLang="en-US" sz="900" dirty="0" smtClean="0">
                <a:latin typeface="Meiryo UI" panose="020B0604030504040204" pitchFamily="50" charset="-128"/>
                <a:ea typeface="Meiryo UI" panose="020B0604030504040204" pitchFamily="50" charset="-128"/>
              </a:rPr>
              <a:t>年間」（大阪産業経済リサーチセンター）</a:t>
            </a:r>
            <a:endParaRPr kumimoji="1" lang="en-US" altLang="ja-JP" sz="900" dirty="0" smtClean="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33</a:t>
            </a:r>
          </a:p>
        </p:txBody>
      </p:sp>
    </p:spTree>
    <p:extLst>
      <p:ext uri="{BB962C8B-B14F-4D97-AF65-F5344CB8AC3E}">
        <p14:creationId xmlns:p14="http://schemas.microsoft.com/office/powerpoint/2010/main" val="877528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85010" y="1296197"/>
            <a:ext cx="9237728" cy="2785378"/>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○高度成長期には、繊維産業は主たる輸移出産業としての地位を機械工業に譲った。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○耐久消費財ブームによって家電が爆発的に売れたことから、三大家電メーカーが立地する大阪では、家電産業の輸移出額が急増した。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また、家電産業の成長に伴い、多様な下請中小企業の成長も促された。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○さらに、活発な設備投資を背景として、産業用機械、金属加工機械、ベアリングなどの一般機器が著しい成長を遂げた。高度成長の末期の</a:t>
            </a:r>
            <a:r>
              <a:rPr kumimoji="1" lang="en-US" altLang="ja-JP" sz="1200" dirty="0" smtClean="0">
                <a:latin typeface="UD デジタル 教科書体 NK-R" panose="02020400000000000000" pitchFamily="18" charset="-128"/>
                <a:ea typeface="UD デジタル 教科書体 NK-R" panose="02020400000000000000" pitchFamily="18" charset="-128"/>
              </a:rPr>
              <a:t>1970</a:t>
            </a:r>
            <a:r>
              <a:rPr kumimoji="1" lang="ja-JP" altLang="en-US" sz="1200" dirty="0" smtClean="0">
                <a:latin typeface="UD デジタル 教科書体 NK-R" panose="02020400000000000000" pitchFamily="18" charset="-128"/>
                <a:ea typeface="UD デジタル 教科書体 NK-R" panose="02020400000000000000" pitchFamily="18" charset="-128"/>
              </a:rPr>
              <a:t>年における大阪府の輸移出額は、「一般機械」が「その他の電気機器（家電）」を大きく上回った。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○万博の関連公共事業として、巨額の財政投資が大阪経済圏に</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集中した。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府内に卸商団地や中小企業の工場団地、堺泉北コンビナート</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などの生産拠点、鉄道、道路、港湾などの産業インフラ、千里・泉北</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などのニュータウンなどの生活インフラの造成が活発に行われた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ことが経済を活性化させた。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01975" y="513949"/>
            <a:ext cx="5794840"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高度成長期（</a:t>
            </a:r>
            <a:r>
              <a:rPr kumimoji="1" lang="en-US" altLang="ja-JP" sz="1600" b="1" dirty="0" smtClean="0">
                <a:latin typeface="Meiryo UI" panose="020B0604030504040204" pitchFamily="50" charset="-128"/>
                <a:ea typeface="Meiryo UI" panose="020B0604030504040204" pitchFamily="50" charset="-128"/>
              </a:rPr>
              <a:t>1956</a:t>
            </a:r>
            <a:r>
              <a:rPr kumimoji="1" lang="ja-JP" altLang="en-US" sz="1600" b="1" dirty="0" smtClean="0">
                <a:latin typeface="Meiryo UI" panose="020B0604030504040204" pitchFamily="50" charset="-128"/>
                <a:ea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rPr>
              <a:t>〜73</a:t>
            </a:r>
            <a:r>
              <a:rPr kumimoji="1" lang="ja-JP" altLang="en-US" sz="1600" b="1" dirty="0" smtClean="0">
                <a:latin typeface="Meiryo UI" panose="020B0604030504040204" pitchFamily="50" charset="-128"/>
                <a:ea typeface="Meiryo UI" panose="020B0604030504040204" pitchFamily="50" charset="-128"/>
              </a:rPr>
              <a:t>年）：家電と一般機械が牽引産業に</a:t>
            </a:r>
            <a:endParaRPr kumimoji="1" lang="en-US" altLang="ja-JP" sz="1600" b="1"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265180" y="2658811"/>
            <a:ext cx="3736175"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公的総固定資本形成の府内総生産に対する割合（大阪府）</a:t>
            </a:r>
            <a:endParaRPr kumimoji="1" lang="en-US" altLang="ja-JP" sz="1100" dirty="0" smtClean="0">
              <a:latin typeface="Meiryo UI" panose="020B0604030504040204" pitchFamily="50" charset="-128"/>
              <a:ea typeface="Meiryo UI" panose="020B0604030504040204" pitchFamily="50" charset="-128"/>
            </a:endParaRPr>
          </a:p>
        </p:txBody>
      </p:sp>
      <p:pic>
        <p:nvPicPr>
          <p:cNvPr id="9" name="図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530" y="2973803"/>
            <a:ext cx="4797207" cy="2231005"/>
          </a:xfrm>
          <a:prstGeom prst="rect">
            <a:avLst/>
          </a:prstGeom>
          <a:noFill/>
          <a:ln>
            <a:noFill/>
          </a:ln>
        </p:spPr>
      </p:pic>
      <p:sp>
        <p:nvSpPr>
          <p:cNvPr id="15" name="テキスト ボックス 14"/>
          <p:cNvSpPr txBox="1"/>
          <p:nvPr/>
        </p:nvSpPr>
        <p:spPr>
          <a:xfrm>
            <a:off x="6170193" y="472788"/>
            <a:ext cx="3697706" cy="507831"/>
          </a:xfrm>
          <a:prstGeom prst="rect">
            <a:avLst/>
          </a:prstGeom>
          <a:solidFill>
            <a:schemeClr val="bg1"/>
          </a:solidFill>
          <a:ln>
            <a:noFill/>
          </a:ln>
        </p:spPr>
        <p:txBody>
          <a:bodyPr wrap="square" rtlCol="0">
            <a:spAutoFit/>
          </a:bodyPr>
          <a:lstStyle/>
          <a:p>
            <a:pPr marL="174625" indent="-174625"/>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出典「大阪経済・産業の</a:t>
            </a:r>
            <a:r>
              <a:rPr kumimoji="1" lang="en-US" altLang="ja-JP" sz="900" dirty="0" smtClean="0">
                <a:latin typeface="Meiryo UI" panose="020B0604030504040204" pitchFamily="50" charset="-128"/>
                <a:ea typeface="Meiryo UI" panose="020B0604030504040204" pitchFamily="50" charset="-128"/>
              </a:rPr>
              <a:t>70</a:t>
            </a:r>
            <a:r>
              <a:rPr kumimoji="1" lang="ja-JP" altLang="en-US" sz="900" dirty="0" smtClean="0">
                <a:latin typeface="Meiryo UI" panose="020B0604030504040204" pitchFamily="50" charset="-128"/>
                <a:ea typeface="Meiryo UI" panose="020B0604030504040204" pitchFamily="50" charset="-128"/>
              </a:rPr>
              <a:t>年間」（大阪産業経済リサーチセンター）</a:t>
            </a:r>
            <a:endParaRPr kumimoji="1" lang="en-US" altLang="ja-JP" sz="900" dirty="0" smtClean="0">
              <a:latin typeface="Meiryo UI" panose="020B0604030504040204" pitchFamily="50" charset="-128"/>
              <a:ea typeface="Meiryo UI" panose="020B0604030504040204" pitchFamily="50" charset="-128"/>
            </a:endParaRPr>
          </a:p>
          <a:p>
            <a:pPr marL="174625" indent="-174625"/>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「さまよえる大都市・大阪「都心回帰」とコミュニティ」</a:t>
            </a:r>
            <a:endParaRPr kumimoji="1" lang="en-US" altLang="ja-JP" sz="900" dirty="0" smtClean="0">
              <a:latin typeface="Meiryo UI" panose="020B0604030504040204" pitchFamily="50" charset="-128"/>
              <a:ea typeface="Meiryo UI" panose="020B0604030504040204" pitchFamily="50" charset="-128"/>
            </a:endParaRPr>
          </a:p>
          <a:p>
            <a:pPr marL="174625" indent="-174625"/>
            <a:r>
              <a:rPr kumimoji="1" lang="ja-JP" altLang="en-US" sz="900" dirty="0">
                <a:latin typeface="Meiryo UI" panose="020B0604030504040204" pitchFamily="50" charset="-128"/>
                <a:ea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rPr>
              <a:t>　　　（鰺坂学、西村雄郎、丸山真央、徳田剛編）</a:t>
            </a:r>
            <a:endParaRPr kumimoji="1" lang="en-US" altLang="ja-JP" sz="9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85010" y="5389200"/>
            <a:ext cx="9368026" cy="477054"/>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○一方で、「新産業都市建設促進法」（</a:t>
            </a:r>
            <a:r>
              <a:rPr kumimoji="1" lang="en-US" altLang="ja-JP" sz="1200" dirty="0" smtClean="0">
                <a:latin typeface="UD デジタル 教科書体 NK-R" panose="02020400000000000000" pitchFamily="18" charset="-128"/>
                <a:ea typeface="UD デジタル 教科書体 NK-R" panose="02020400000000000000" pitchFamily="18" charset="-128"/>
              </a:rPr>
              <a:t>1962</a:t>
            </a:r>
            <a:r>
              <a:rPr kumimoji="1" lang="ja-JP" altLang="en-US" sz="1200" dirty="0" smtClean="0">
                <a:latin typeface="UD デジタル 教科書体 NK-R" panose="02020400000000000000" pitchFamily="18" charset="-128"/>
                <a:ea typeface="UD デジタル 教科書体 NK-R" panose="02020400000000000000" pitchFamily="18" charset="-128"/>
              </a:rPr>
              <a:t>年）、「近畿圏整備法」（</a:t>
            </a:r>
            <a:r>
              <a:rPr kumimoji="1" lang="en-US" altLang="ja-JP" sz="1200" dirty="0" smtClean="0">
                <a:latin typeface="UD デジタル 教科書体 NK-R" panose="02020400000000000000" pitchFamily="18" charset="-128"/>
                <a:ea typeface="UD デジタル 教科書体 NK-R" panose="02020400000000000000" pitchFamily="18" charset="-128"/>
              </a:rPr>
              <a:t>1963</a:t>
            </a:r>
            <a:r>
              <a:rPr kumimoji="1" lang="ja-JP" altLang="en-US" sz="1200" dirty="0" smtClean="0">
                <a:latin typeface="UD デジタル 教科書体 NK-R" panose="02020400000000000000" pitchFamily="18" charset="-128"/>
                <a:ea typeface="UD デジタル 教科書体 NK-R" panose="02020400000000000000" pitchFamily="18" charset="-128"/>
              </a:rPr>
              <a:t>年）、「工場等制限法」（</a:t>
            </a:r>
            <a:r>
              <a:rPr kumimoji="1" lang="en-US" altLang="ja-JP" sz="1200" dirty="0" smtClean="0">
                <a:latin typeface="UD デジタル 教科書体 NK-R" panose="02020400000000000000" pitchFamily="18" charset="-128"/>
                <a:ea typeface="UD デジタル 教科書体 NK-R" panose="02020400000000000000" pitchFamily="18" charset="-128"/>
              </a:rPr>
              <a:t>1964</a:t>
            </a:r>
            <a:r>
              <a:rPr kumimoji="1" lang="ja-JP" altLang="en-US" sz="1200" dirty="0" smtClean="0">
                <a:latin typeface="UD デジタル 教科書体 NK-R" panose="02020400000000000000" pitchFamily="18" charset="-128"/>
                <a:ea typeface="UD デジタル 教科書体 NK-R" panose="02020400000000000000" pitchFamily="18" charset="-128"/>
              </a:rPr>
              <a:t>年）、「工場再配置促進法」（</a:t>
            </a:r>
            <a:r>
              <a:rPr kumimoji="1" lang="en-US" altLang="ja-JP" sz="1200" dirty="0" smtClean="0">
                <a:latin typeface="UD デジタル 教科書体 NK-R" panose="02020400000000000000" pitchFamily="18" charset="-128"/>
                <a:ea typeface="UD デジタル 教科書体 NK-R" panose="02020400000000000000" pitchFamily="18" charset="-128"/>
              </a:rPr>
              <a:t>1972</a:t>
            </a:r>
            <a:r>
              <a:rPr kumimoji="1" lang="ja-JP" altLang="en-US" sz="1200" dirty="0" smtClean="0">
                <a:latin typeface="UD デジタル 教科書体 NK-R" panose="02020400000000000000" pitchFamily="18" charset="-128"/>
                <a:ea typeface="UD デジタル 教科書体 NK-R" panose="02020400000000000000" pitchFamily="18" charset="-128"/>
              </a:rPr>
              <a:t>年）が出された。これらにより、大阪市内の工場の他府県への移動が進行した。大学も郊外への移動を余儀なくされた。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2" name="楕円 1"/>
          <p:cNvSpPr/>
          <p:nvPr/>
        </p:nvSpPr>
        <p:spPr>
          <a:xfrm>
            <a:off x="7856621" y="2973803"/>
            <a:ext cx="613611" cy="21396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34</a:t>
            </a:r>
          </a:p>
        </p:txBody>
      </p:sp>
    </p:spTree>
    <p:extLst>
      <p:ext uri="{BB962C8B-B14F-4D97-AF65-F5344CB8AC3E}">
        <p14:creationId xmlns:p14="http://schemas.microsoft.com/office/powerpoint/2010/main" val="3875364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2663" y="1113893"/>
            <a:ext cx="9240961" cy="1806007"/>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○安定成長期には、大阪経済の地位が低下し始めた。全国や愛知県と比べて製造業の成長が鈍化したことが要因。</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○経済成長に伴い大都市における工場の操業環境が劣化するとともに、海外との競争が激化し製造業が打撃を受ける中で、東京都のように非製造業が伸びなかったことも要因。</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○製造業については、量産を中心とする製造機能の府外への流出、アジアＮＩＥｓ等との競合による打撃が、製品出荷額等の相対的縮小につながった。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非製造業については、総合商社が取引拠点を大阪府から東京都へと移行したことにより、卸売業のシェアが低下した。さらに、この時期に急成長した情報サービス業が、安定成長期の初期に東京都で一定のシェアを既に有していたことから成長寄与度の差とな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○中央官庁との結びつきや経済団体の情報の交換がますます必要となり、大阪市・大阪府内から大企業の本社機能など中枢機能が離脱し始め、東京一極集中が進行していった。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01974" y="618126"/>
            <a:ext cx="7032751" cy="338554"/>
          </a:xfrm>
          <a:prstGeom prst="rect">
            <a:avLst/>
          </a:prstGeom>
          <a:noFill/>
          <a:ln>
            <a:solidFill>
              <a:schemeClr val="tx1"/>
            </a:solidFill>
          </a:ln>
        </p:spPr>
        <p:txBody>
          <a:bodyPr wrap="square" rtlCol="0">
            <a:spAutoFit/>
          </a:bodyPr>
          <a:lstStyle/>
          <a:p>
            <a:pPr marL="174625" indent="-174625"/>
            <a:r>
              <a:rPr kumimoji="1" lang="ja-JP" altLang="en-US" sz="1600" b="1" dirty="0">
                <a:latin typeface="Meiryo UI" panose="020B0604030504040204" pitchFamily="50" charset="-128"/>
                <a:ea typeface="Meiryo UI" panose="020B0604030504040204" pitchFamily="50" charset="-128"/>
              </a:rPr>
              <a:t>安定</a:t>
            </a:r>
            <a:r>
              <a:rPr kumimoji="1" lang="ja-JP" altLang="en-US" sz="1600" b="1" dirty="0" smtClean="0">
                <a:latin typeface="Meiryo UI" panose="020B0604030504040204" pitchFamily="50" charset="-128"/>
                <a:ea typeface="Meiryo UI" panose="020B0604030504040204" pitchFamily="50" charset="-128"/>
              </a:rPr>
              <a:t>成長期（</a:t>
            </a:r>
            <a:r>
              <a:rPr kumimoji="1" lang="en-US" altLang="ja-JP" sz="1600" b="1" dirty="0" smtClean="0">
                <a:latin typeface="Meiryo UI" panose="020B0604030504040204" pitchFamily="50" charset="-128"/>
                <a:ea typeface="Meiryo UI" panose="020B0604030504040204" pitchFamily="50" charset="-128"/>
              </a:rPr>
              <a:t>1974</a:t>
            </a:r>
            <a:r>
              <a:rPr kumimoji="1" lang="ja-JP" altLang="en-US" sz="1600" b="1" dirty="0" smtClean="0">
                <a:latin typeface="Meiryo UI" panose="020B0604030504040204" pitchFamily="50" charset="-128"/>
                <a:ea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rPr>
              <a:t>〜86</a:t>
            </a:r>
            <a:r>
              <a:rPr kumimoji="1" lang="ja-JP" altLang="en-US" sz="1600" b="1" dirty="0" smtClean="0">
                <a:latin typeface="Meiryo UI" panose="020B0604030504040204" pitchFamily="50" charset="-128"/>
                <a:ea typeface="Meiryo UI" panose="020B0604030504040204" pitchFamily="50" charset="-128"/>
              </a:rPr>
              <a:t>年）：工場・商社流出と情報産業の寄与度格差</a:t>
            </a:r>
            <a:endParaRPr kumimoji="1" lang="en-US" altLang="ja-JP" sz="1600" b="1"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82692" y="3270316"/>
            <a:ext cx="4150637"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名目経済成長の産業別増加寄与度（</a:t>
            </a:r>
            <a:r>
              <a:rPr kumimoji="1" lang="en-US" altLang="ja-JP" sz="1100" dirty="0" smtClean="0">
                <a:latin typeface="Meiryo UI" panose="020B0604030504040204" pitchFamily="50" charset="-128"/>
                <a:ea typeface="Meiryo UI" panose="020B0604030504040204" pitchFamily="50" charset="-128"/>
              </a:rPr>
              <a:t>1975〜85</a:t>
            </a:r>
            <a:r>
              <a:rPr kumimoji="1" lang="ja-JP" altLang="en-US" sz="1100" dirty="0" smtClean="0">
                <a:latin typeface="Meiryo UI" panose="020B0604030504040204" pitchFamily="50" charset="-128"/>
                <a:ea typeface="Meiryo UI" panose="020B0604030504040204" pitchFamily="50" charset="-128"/>
              </a:rPr>
              <a:t>年度、年度平均）</a:t>
            </a:r>
            <a:endParaRPr kumimoji="1" lang="en-US" altLang="ja-JP" sz="11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757449" y="3274833"/>
            <a:ext cx="3736175" cy="261610"/>
          </a:xfrm>
          <a:prstGeom prst="rect">
            <a:avLst/>
          </a:prstGeom>
          <a:solidFill>
            <a:schemeClr val="bg1"/>
          </a:solidFill>
          <a:ln>
            <a:noFill/>
          </a:ln>
        </p:spPr>
        <p:txBody>
          <a:bodyPr wrap="square" rtlCol="0">
            <a:spAutoFit/>
          </a:bodyPr>
          <a:lstStyle/>
          <a:p>
            <a:pPr marL="174625" indent="-174625" algn="ctr"/>
            <a:r>
              <a:rPr kumimoji="1" lang="ja-JP" altLang="en-US" sz="1100" dirty="0" smtClean="0">
                <a:latin typeface="Meiryo UI" panose="020B0604030504040204" pitchFamily="50" charset="-128"/>
                <a:ea typeface="Meiryo UI" panose="020B0604030504040204" pitchFamily="50" charset="-128"/>
              </a:rPr>
              <a:t>総合商社の従業員配置の推移（大阪府）</a:t>
            </a:r>
            <a:endParaRPr kumimoji="1" lang="en-US" altLang="ja-JP" sz="1100" dirty="0" smtClean="0">
              <a:latin typeface="Meiryo UI" panose="020B0604030504040204" pitchFamily="50" charset="-128"/>
              <a:ea typeface="Meiryo UI" panose="020B0604030504040204" pitchFamily="50" charset="-128"/>
            </a:endParaRPr>
          </a:p>
        </p:txBody>
      </p:sp>
      <p:pic>
        <p:nvPicPr>
          <p:cNvPr id="8" name="図 7"/>
          <p:cNvPicPr/>
          <p:nvPr/>
        </p:nvPicPr>
        <p:blipFill>
          <a:blip r:embed="rId2">
            <a:extLst>
              <a:ext uri="{28A0092B-C50C-407E-A947-70E740481C1C}">
                <a14:useLocalDpi xmlns:a14="http://schemas.microsoft.com/office/drawing/2010/main" val="0"/>
              </a:ext>
            </a:extLst>
          </a:blip>
          <a:srcRect/>
          <a:stretch>
            <a:fillRect/>
          </a:stretch>
        </p:blipFill>
        <p:spPr bwMode="auto">
          <a:xfrm>
            <a:off x="101974" y="3583479"/>
            <a:ext cx="4712074" cy="2788308"/>
          </a:xfrm>
          <a:prstGeom prst="rect">
            <a:avLst/>
          </a:prstGeom>
          <a:noFill/>
          <a:ln>
            <a:noFill/>
          </a:ln>
        </p:spPr>
      </p:pic>
      <p:pic>
        <p:nvPicPr>
          <p:cNvPr id="9" name="図 8"/>
          <p:cNvPicPr/>
          <p:nvPr/>
        </p:nvPicPr>
        <p:blipFill>
          <a:blip r:embed="rId3">
            <a:extLst>
              <a:ext uri="{28A0092B-C50C-407E-A947-70E740481C1C}">
                <a14:useLocalDpi xmlns:a14="http://schemas.microsoft.com/office/drawing/2010/main" val="0"/>
              </a:ext>
            </a:extLst>
          </a:blip>
          <a:srcRect/>
          <a:stretch>
            <a:fillRect/>
          </a:stretch>
        </p:blipFill>
        <p:spPr bwMode="auto">
          <a:xfrm>
            <a:off x="5002306" y="3583478"/>
            <a:ext cx="4903694" cy="2788309"/>
          </a:xfrm>
          <a:prstGeom prst="rect">
            <a:avLst/>
          </a:prstGeom>
          <a:noFill/>
          <a:ln>
            <a:noFill/>
          </a:ln>
        </p:spPr>
      </p:pic>
      <p:sp>
        <p:nvSpPr>
          <p:cNvPr id="16" name="テキスト ボックス 15"/>
          <p:cNvSpPr txBox="1"/>
          <p:nvPr/>
        </p:nvSpPr>
        <p:spPr>
          <a:xfrm>
            <a:off x="7237642" y="450511"/>
            <a:ext cx="2668358" cy="584775"/>
          </a:xfrm>
          <a:prstGeom prst="rect">
            <a:avLst/>
          </a:prstGeom>
          <a:solidFill>
            <a:schemeClr val="bg1"/>
          </a:solidFill>
          <a:ln>
            <a:noFill/>
          </a:ln>
        </p:spPr>
        <p:txBody>
          <a:bodyPr wrap="square" rtlCol="0">
            <a:spAutoFit/>
          </a:bodyPr>
          <a:lstStyle/>
          <a:p>
            <a:pPr marL="174625" indent="-174625"/>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出典「大阪経済・産業の</a:t>
            </a:r>
            <a:r>
              <a:rPr kumimoji="1" lang="en-US" altLang="ja-JP" sz="800" dirty="0" smtClean="0">
                <a:latin typeface="Meiryo UI" panose="020B0604030504040204" pitchFamily="50" charset="-128"/>
                <a:ea typeface="Meiryo UI" panose="020B0604030504040204" pitchFamily="50" charset="-128"/>
              </a:rPr>
              <a:t>70</a:t>
            </a:r>
            <a:r>
              <a:rPr kumimoji="1" lang="ja-JP" altLang="en-US" sz="800" dirty="0" smtClean="0">
                <a:latin typeface="Meiryo UI" panose="020B0604030504040204" pitchFamily="50" charset="-128"/>
                <a:ea typeface="Meiryo UI" panose="020B0604030504040204" pitchFamily="50" charset="-128"/>
              </a:rPr>
              <a:t>年間」</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（大阪産業経済リサーチセンター）</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「さまよえる大都市・大阪「都心回帰」とコミュニティ」</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（鰺坂学、西村雄郎、丸山真央、徳田剛編）</a:t>
            </a:r>
            <a:endParaRPr kumimoji="1" lang="en-US" altLang="ja-JP" sz="800" dirty="0" smtClean="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35</a:t>
            </a:r>
          </a:p>
        </p:txBody>
      </p:sp>
    </p:spTree>
    <p:extLst>
      <p:ext uri="{BB962C8B-B14F-4D97-AF65-F5344CB8AC3E}">
        <p14:creationId xmlns:p14="http://schemas.microsoft.com/office/powerpoint/2010/main" val="2399320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227809" y="637406"/>
            <a:ext cx="4150637"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事業サービス業の従業者数と増加寄与度</a:t>
            </a:r>
            <a:endParaRPr kumimoji="1" lang="en-US" altLang="ja-JP" sz="1100" dirty="0" smtClean="0">
              <a:latin typeface="Meiryo UI" panose="020B0604030504040204" pitchFamily="50" charset="-128"/>
              <a:ea typeface="Meiryo UI" panose="020B0604030504040204" pitchFamily="50" charset="-128"/>
            </a:endParaRPr>
          </a:p>
        </p:txBody>
      </p:sp>
      <p:pic>
        <p:nvPicPr>
          <p:cNvPr id="11" name="図 10"/>
          <p:cNvPicPr/>
          <p:nvPr/>
        </p:nvPicPr>
        <p:blipFill>
          <a:blip r:embed="rId2">
            <a:extLst>
              <a:ext uri="{28A0092B-C50C-407E-A947-70E740481C1C}">
                <a14:useLocalDpi xmlns:a14="http://schemas.microsoft.com/office/drawing/2010/main" val="0"/>
              </a:ext>
            </a:extLst>
          </a:blip>
          <a:srcRect/>
          <a:stretch>
            <a:fillRect/>
          </a:stretch>
        </p:blipFill>
        <p:spPr bwMode="auto">
          <a:xfrm>
            <a:off x="1459166" y="899016"/>
            <a:ext cx="6381177" cy="3115285"/>
          </a:xfrm>
          <a:prstGeom prst="rect">
            <a:avLst/>
          </a:prstGeom>
          <a:noFill/>
          <a:ln>
            <a:noFill/>
          </a:ln>
        </p:spPr>
      </p:pic>
      <p:sp>
        <p:nvSpPr>
          <p:cNvPr id="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36</a:t>
            </a:r>
          </a:p>
        </p:txBody>
      </p:sp>
    </p:spTree>
    <p:extLst>
      <p:ext uri="{BB962C8B-B14F-4D97-AF65-F5344CB8AC3E}">
        <p14:creationId xmlns:p14="http://schemas.microsoft.com/office/powerpoint/2010/main" val="171166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59306" y="2442949"/>
            <a:ext cx="9321421" cy="1564275"/>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u="sng" dirty="0">
                <a:latin typeface="Meiryo UI" panose="020B0604030504040204" pitchFamily="50" charset="-128"/>
                <a:ea typeface="Meiryo UI" panose="020B0604030504040204" pitchFamily="50" charset="-128"/>
              </a:rPr>
              <a:t>１</a:t>
            </a:r>
            <a:r>
              <a:rPr lang="ja-JP" altLang="en-US" sz="3600" b="1" u="sng" dirty="0" smtClean="0">
                <a:latin typeface="Meiryo UI" panose="020B0604030504040204" pitchFamily="50" charset="-128"/>
                <a:ea typeface="Meiryo UI" panose="020B0604030504040204" pitchFamily="50" charset="-128"/>
              </a:rPr>
              <a:t>　大阪の歴史</a:t>
            </a:r>
            <a:endParaRPr lang="ja-JP" altLang="en-US" sz="3600" b="1" u="sng" dirty="0">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1</a:t>
            </a:r>
          </a:p>
        </p:txBody>
      </p:sp>
    </p:spTree>
    <p:extLst>
      <p:ext uri="{BB962C8B-B14F-4D97-AF65-F5344CB8AC3E}">
        <p14:creationId xmlns:p14="http://schemas.microsoft.com/office/powerpoint/2010/main" val="1924719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7041" y="1388246"/>
            <a:ext cx="4027709" cy="1246495"/>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○大阪経済は、バブル経済期の</a:t>
            </a:r>
            <a:r>
              <a:rPr kumimoji="1" lang="en-US" altLang="ja-JP" sz="1200" dirty="0" smtClean="0">
                <a:latin typeface="UD デジタル 教科書体 NK-R" panose="02020400000000000000" pitchFamily="18" charset="-128"/>
                <a:ea typeface="UD デジタル 教科書体 NK-R" panose="02020400000000000000" pitchFamily="18" charset="-128"/>
              </a:rPr>
              <a:t>1986〜90</a:t>
            </a:r>
            <a:r>
              <a:rPr kumimoji="1" lang="ja-JP" altLang="en-US" sz="1200" dirty="0" smtClean="0">
                <a:latin typeface="UD デジタル 教科書体 NK-R" panose="02020400000000000000" pitchFamily="18" charset="-128"/>
                <a:ea typeface="UD デジタル 教科書体 NK-R" panose="02020400000000000000" pitchFamily="18" charset="-128"/>
              </a:rPr>
              <a:t>年度については、東京都や愛知県を若干下回るものの、全国よりも高い成長率であった。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○しかし、</a:t>
            </a:r>
            <a:r>
              <a:rPr kumimoji="1" lang="en-US" altLang="ja-JP" sz="1200" dirty="0" smtClean="0">
                <a:latin typeface="UD デジタル 教科書体 NK-R" panose="02020400000000000000" pitchFamily="18" charset="-128"/>
                <a:ea typeface="UD デジタル 教科書体 NK-R" panose="02020400000000000000" pitchFamily="18" charset="-128"/>
              </a:rPr>
              <a:t>1990</a:t>
            </a:r>
            <a:r>
              <a:rPr kumimoji="1" lang="ja-JP" altLang="en-US" sz="1200" dirty="0" smtClean="0">
                <a:latin typeface="UD デジタル 教科書体 NK-R" panose="02020400000000000000" pitchFamily="18" charset="-128"/>
                <a:ea typeface="UD デジタル 教科書体 NK-R" panose="02020400000000000000" pitchFamily="18" charset="-128"/>
              </a:rPr>
              <a:t>年</a:t>
            </a:r>
            <a:r>
              <a:rPr kumimoji="1" lang="en-US" altLang="ja-JP" sz="1200" dirty="0" smtClean="0">
                <a:latin typeface="UD デジタル 教科書体 NK-R" panose="02020400000000000000" pitchFamily="18" charset="-128"/>
                <a:ea typeface="UD デジタル 教科書体 NK-R" panose="02020400000000000000" pitchFamily="18" charset="-128"/>
              </a:rPr>
              <a:t>〜2002</a:t>
            </a:r>
            <a:r>
              <a:rPr kumimoji="1" lang="ja-JP" altLang="en-US" sz="1200" dirty="0" smtClean="0">
                <a:latin typeface="UD デジタル 教科書体 NK-R" panose="02020400000000000000" pitchFamily="18" charset="-128"/>
                <a:ea typeface="UD デジタル 教科書体 NK-R" panose="02020400000000000000" pitchFamily="18" charset="-128"/>
              </a:rPr>
              <a:t>年度については、東京都、愛知県のみならず全国でもプラス成長であったのに対し、大阪府はマイナス成長となった。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38069" y="644729"/>
            <a:ext cx="6563521"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バブルとその崩壊（</a:t>
            </a:r>
            <a:r>
              <a:rPr kumimoji="1" lang="en-US" altLang="ja-JP" sz="1600" b="1" dirty="0" smtClean="0">
                <a:latin typeface="Meiryo UI" panose="020B0604030504040204" pitchFamily="50" charset="-128"/>
                <a:ea typeface="Meiryo UI" panose="020B0604030504040204" pitchFamily="50" charset="-128"/>
              </a:rPr>
              <a:t>1987</a:t>
            </a:r>
            <a:r>
              <a:rPr kumimoji="1" lang="ja-JP" altLang="en-US" sz="1600" b="1" dirty="0" smtClean="0">
                <a:latin typeface="Meiryo UI" panose="020B0604030504040204" pitchFamily="50" charset="-128"/>
                <a:ea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rPr>
              <a:t>〜2002</a:t>
            </a:r>
            <a:r>
              <a:rPr kumimoji="1" lang="ja-JP" altLang="en-US" sz="1600" b="1" dirty="0" smtClean="0">
                <a:latin typeface="Meiryo UI" panose="020B0604030504040204" pitchFamily="50" charset="-128"/>
                <a:ea typeface="Meiryo UI" panose="020B0604030504040204" pitchFamily="50" charset="-128"/>
              </a:rPr>
              <a:t>年）：電気の凋落と本社機能の流出</a:t>
            </a:r>
            <a:endParaRPr kumimoji="1" lang="en-US" altLang="ja-JP" sz="1600" b="1"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5248030" y="1128931"/>
            <a:ext cx="4150637" cy="261610"/>
          </a:xfrm>
          <a:prstGeom prst="rect">
            <a:avLst/>
          </a:prstGeom>
          <a:solidFill>
            <a:schemeClr val="bg1"/>
          </a:solidFill>
          <a:ln>
            <a:noFill/>
          </a:ln>
        </p:spPr>
        <p:txBody>
          <a:bodyPr wrap="square" rtlCol="0">
            <a:spAutoFit/>
          </a:bodyPr>
          <a:lstStyle/>
          <a:p>
            <a:pPr marL="174625" indent="-174625"/>
            <a:r>
              <a:rPr kumimoji="1" lang="ja-JP" altLang="en-US" sz="1100" dirty="0" smtClean="0">
                <a:latin typeface="Meiryo UI" panose="020B0604030504040204" pitchFamily="50" charset="-128"/>
                <a:ea typeface="Meiryo UI" panose="020B0604030504040204" pitchFamily="50" charset="-128"/>
              </a:rPr>
              <a:t>名目県内総生産増加率と経済活動寄与度（年度平均）</a:t>
            </a:r>
            <a:endParaRPr kumimoji="1" lang="en-US" altLang="ja-JP" sz="1100" dirty="0" smtClean="0">
              <a:latin typeface="Meiryo UI" panose="020B0604030504040204" pitchFamily="50" charset="-128"/>
              <a:ea typeface="Meiryo UI" panose="020B0604030504040204" pitchFamily="50" charset="-128"/>
            </a:endParaRPr>
          </a:p>
        </p:txBody>
      </p:sp>
      <p:pic>
        <p:nvPicPr>
          <p:cNvPr id="8" name="図 7"/>
          <p:cNvPicPr/>
          <p:nvPr/>
        </p:nvPicPr>
        <p:blipFill>
          <a:blip r:embed="rId2">
            <a:extLst>
              <a:ext uri="{28A0092B-C50C-407E-A947-70E740481C1C}">
                <a14:useLocalDpi xmlns:a14="http://schemas.microsoft.com/office/drawing/2010/main" val="0"/>
              </a:ext>
            </a:extLst>
          </a:blip>
          <a:srcRect/>
          <a:stretch>
            <a:fillRect/>
          </a:stretch>
        </p:blipFill>
        <p:spPr bwMode="auto">
          <a:xfrm>
            <a:off x="4575419" y="1388246"/>
            <a:ext cx="4823248" cy="2969558"/>
          </a:xfrm>
          <a:prstGeom prst="rect">
            <a:avLst/>
          </a:prstGeom>
          <a:noFill/>
          <a:ln>
            <a:noFill/>
          </a:ln>
        </p:spPr>
      </p:pic>
      <p:sp>
        <p:nvSpPr>
          <p:cNvPr id="12" name="テキスト ボックス 11"/>
          <p:cNvSpPr txBox="1"/>
          <p:nvPr/>
        </p:nvSpPr>
        <p:spPr>
          <a:xfrm>
            <a:off x="7237642" y="439041"/>
            <a:ext cx="2668358" cy="584775"/>
          </a:xfrm>
          <a:prstGeom prst="rect">
            <a:avLst/>
          </a:prstGeom>
          <a:solidFill>
            <a:schemeClr val="bg1"/>
          </a:solidFill>
          <a:ln>
            <a:noFill/>
          </a:ln>
        </p:spPr>
        <p:txBody>
          <a:bodyPr wrap="square" rtlCol="0">
            <a:spAutoFit/>
          </a:bodyPr>
          <a:lstStyle/>
          <a:p>
            <a:pPr marL="174625" indent="-174625"/>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出典「大阪経済・産業の</a:t>
            </a:r>
            <a:r>
              <a:rPr kumimoji="1" lang="en-US" altLang="ja-JP" sz="800" dirty="0" smtClean="0">
                <a:latin typeface="Meiryo UI" panose="020B0604030504040204" pitchFamily="50" charset="-128"/>
                <a:ea typeface="Meiryo UI" panose="020B0604030504040204" pitchFamily="50" charset="-128"/>
              </a:rPr>
              <a:t>70</a:t>
            </a:r>
            <a:r>
              <a:rPr kumimoji="1" lang="ja-JP" altLang="en-US" sz="800" dirty="0" smtClean="0">
                <a:latin typeface="Meiryo UI" panose="020B0604030504040204" pitchFamily="50" charset="-128"/>
                <a:ea typeface="Meiryo UI" panose="020B0604030504040204" pitchFamily="50" charset="-128"/>
              </a:rPr>
              <a:t>年間」</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（大阪産業経済リサーチセンター）</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「さまよえる大都市・大阪「都心回帰」とコミュニティ」</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（鰺坂学、西村雄郎、丸山真央、徳田剛編）</a:t>
            </a:r>
            <a:endParaRPr kumimoji="1" lang="en-US" altLang="ja-JP" sz="800" dirty="0" smtClean="0">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64091" y="4194696"/>
            <a:ext cx="4027710" cy="1246495"/>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輸移出産業の観点からは、安定成長期には輸移出の主役であった「電気機械」が製造業の輸移出の減少に大きく寄与。それを補う新たな牽引役としての非製造業が伸び悩んだことが東京都との大きな格差を生んだ。東京に巨大企業本社機能の一極集中が進み、大阪府の中枢管理機能の低下が再び大きくな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pic>
        <p:nvPicPr>
          <p:cNvPr id="16" name="図 15"/>
          <p:cNvPicPr>
            <a:picLocks noChangeAspect="1"/>
          </p:cNvPicPr>
          <p:nvPr/>
        </p:nvPicPr>
        <p:blipFill>
          <a:blip r:embed="rId3"/>
          <a:stretch>
            <a:fillRect/>
          </a:stretch>
        </p:blipFill>
        <p:spPr>
          <a:xfrm>
            <a:off x="4791987" y="4699102"/>
            <a:ext cx="4219665" cy="2158898"/>
          </a:xfrm>
          <a:prstGeom prst="rect">
            <a:avLst/>
          </a:prstGeom>
        </p:spPr>
      </p:pic>
      <p:sp>
        <p:nvSpPr>
          <p:cNvPr id="17" name="テキスト ボックス 16"/>
          <p:cNvSpPr txBox="1"/>
          <p:nvPr/>
        </p:nvSpPr>
        <p:spPr>
          <a:xfrm>
            <a:off x="397040" y="5526866"/>
            <a:ext cx="4027710" cy="1246495"/>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1990</a:t>
            </a:r>
            <a:r>
              <a:rPr kumimoji="1" lang="ja-JP" altLang="en-US" sz="1200" dirty="0" smtClean="0">
                <a:latin typeface="UD デジタル 教科書体 NK-R" panose="02020400000000000000" pitchFamily="18" charset="-128"/>
                <a:ea typeface="UD デジタル 教科書体 NK-R" panose="02020400000000000000" pitchFamily="18" charset="-128"/>
              </a:rPr>
              <a:t>年代の金融ビッグバン・情報革命の進展によるＩＴバブルや対事業所サービス業などは東京都市圏のさらなる発展を促した。また、グローバル化の中で、中央政府や多国籍企業の人的ネットワークのもつ意味が高まり、「世界都市」としての東京の形成が進行したが、この面でも大阪は大きく離されてい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5715000" y="4433912"/>
            <a:ext cx="2827421" cy="265190"/>
          </a:xfrm>
          <a:prstGeom prst="rect">
            <a:avLst/>
          </a:prstGeom>
          <a:solidFill>
            <a:schemeClr val="bg1"/>
          </a:solidFill>
          <a:ln>
            <a:noFill/>
          </a:ln>
        </p:spPr>
        <p:txBody>
          <a:bodyPr wrap="square" rtlCol="0">
            <a:spAutoFit/>
          </a:bodyPr>
          <a:lstStyle/>
          <a:p>
            <a:pPr marL="174625" indent="-174625" algn="ctr"/>
            <a:r>
              <a:rPr kumimoji="1" lang="ja-JP" altLang="en-US" sz="1100" dirty="0" smtClean="0">
                <a:latin typeface="Meiryo UI" panose="020B0604030504040204" pitchFamily="50" charset="-128"/>
                <a:ea typeface="Meiryo UI" panose="020B0604030504040204" pitchFamily="50" charset="-128"/>
              </a:rPr>
              <a:t>産業部門別輸移出額の増減</a:t>
            </a:r>
            <a:endParaRPr kumimoji="1" lang="en-US" altLang="ja-JP" sz="1100" dirty="0" smtClean="0">
              <a:latin typeface="Meiryo UI" panose="020B0604030504040204" pitchFamily="50" charset="-128"/>
              <a:ea typeface="Meiryo UI" panose="020B0604030504040204" pitchFamily="50" charset="-128"/>
            </a:endParaRPr>
          </a:p>
        </p:txBody>
      </p:sp>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37</a:t>
            </a:r>
          </a:p>
        </p:txBody>
      </p:sp>
    </p:spTree>
    <p:extLst>
      <p:ext uri="{BB962C8B-B14F-4D97-AF65-F5344CB8AC3E}">
        <p14:creationId xmlns:p14="http://schemas.microsoft.com/office/powerpoint/2010/main" val="2279534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949989"/>
            <a:ext cx="4567425" cy="2960169"/>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○輸移出産業は、卸売業と機械金属製造業の輸移出額が減少し、対事業所サービス業の輸移出額の増加では補えなかった。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現在の大阪産業をけん引する輸移出産業は、依然として「製造業」が最大産業であるが、家電産業の存在感は乏しく、「医薬品」と各種の機械金属製品など様々である。また、「卸売業」は輸移出の４分の１程度を担っている。「サービス業」は１割、「情報通信」は２％弱に留ま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一方、近年のインバウンドの増勢は、宿泊飲食業などの個人サービス業や小売業などが輸移出</a:t>
            </a:r>
            <a:r>
              <a:rPr kumimoji="1" lang="ja-JP" altLang="en-US" sz="1200" dirty="0" smtClean="0">
                <a:latin typeface="UD デジタル 教科書体 NK-R" panose="02020400000000000000" pitchFamily="18" charset="-128"/>
                <a:ea typeface="UD デジタル 教科書体 NK-R" panose="02020400000000000000" pitchFamily="18" charset="-128"/>
              </a:rPr>
              <a:t>産業化が進むことが期待される。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○都心で多くのマンションが建設され、人口の「都心回帰」が始まった。これらの層は比較的新しく大阪市に居住した専門技術層・管理的職業層と各種の販売職・サービス業就業者層であった。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○また、インバウンド向け</a:t>
            </a:r>
            <a:r>
              <a:rPr kumimoji="1" lang="ja-JP" altLang="en-US" sz="1200" dirty="0">
                <a:latin typeface="UD デジタル 教科書体 NK-R" panose="02020400000000000000" pitchFamily="18" charset="-128"/>
                <a:ea typeface="UD デジタル 教科書体 NK-R" panose="02020400000000000000" pitchFamily="18" charset="-128"/>
              </a:rPr>
              <a:t>ビジネス（小売り、飲食、宿泊等）の求人が増えたことにより、</a:t>
            </a:r>
            <a:r>
              <a:rPr kumimoji="1" lang="en-US" altLang="ja-JP" sz="1200" dirty="0">
                <a:latin typeface="UD デジタル 教科書体 NK-R" panose="02020400000000000000" pitchFamily="18" charset="-128"/>
                <a:ea typeface="UD デジタル 教科書体 NK-R" panose="02020400000000000000" pitchFamily="18" charset="-128"/>
              </a:rPr>
              <a:t>20</a:t>
            </a:r>
            <a:r>
              <a:rPr kumimoji="1" lang="ja-JP" altLang="en-US" sz="1200" dirty="0">
                <a:latin typeface="UD デジタル 教科書体 NK-R" panose="02020400000000000000" pitchFamily="18" charset="-128"/>
                <a:ea typeface="UD デジタル 教科書体 NK-R" panose="02020400000000000000" pitchFamily="18" charset="-128"/>
              </a:rPr>
              <a:t>代の女性の大阪への</a:t>
            </a:r>
            <a:r>
              <a:rPr kumimoji="1" lang="ja-JP" altLang="en-US" sz="1200" dirty="0" smtClean="0">
                <a:latin typeface="UD デジタル 教科書体 NK-R" panose="02020400000000000000" pitchFamily="18" charset="-128"/>
                <a:ea typeface="UD デジタル 教科書体 NK-R" panose="02020400000000000000" pitchFamily="18" charset="-128"/>
              </a:rPr>
              <a:t>転入が増加。</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01975" y="485774"/>
            <a:ext cx="6346952"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縮小均衡期（</a:t>
            </a:r>
            <a:r>
              <a:rPr kumimoji="1" lang="en-US" altLang="ja-JP" sz="1600" b="1" dirty="0" smtClean="0">
                <a:latin typeface="Meiryo UI" panose="020B0604030504040204" pitchFamily="50" charset="-128"/>
                <a:ea typeface="Meiryo UI" panose="020B0604030504040204" pitchFamily="50" charset="-128"/>
              </a:rPr>
              <a:t>2003</a:t>
            </a:r>
            <a:r>
              <a:rPr kumimoji="1" lang="ja-JP" altLang="en-US" sz="1600" b="1" dirty="0" smtClean="0">
                <a:latin typeface="Meiryo UI" panose="020B0604030504040204" pitchFamily="50" charset="-128"/>
                <a:ea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）：商工業の低迷とサービス業の緩やかな成長</a:t>
            </a:r>
            <a:endParaRPr kumimoji="1" lang="en-US" altLang="ja-JP" sz="1600" b="1" dirty="0" smtClean="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75767" y="4028945"/>
            <a:ext cx="2995966" cy="2743938"/>
          </a:xfrm>
          <a:prstGeom prst="rect">
            <a:avLst/>
          </a:prstGeom>
        </p:spPr>
      </p:pic>
      <p:sp>
        <p:nvSpPr>
          <p:cNvPr id="11" name="Text Box 58"/>
          <p:cNvSpPr txBox="1">
            <a:spLocks noChangeArrowheads="1"/>
          </p:cNvSpPr>
          <p:nvPr/>
        </p:nvSpPr>
        <p:spPr bwMode="auto">
          <a:xfrm>
            <a:off x="3095625" y="5299315"/>
            <a:ext cx="14801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eaLnBrk="0" hangingPunct="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eaLnBrk="0" hangingPunct="0">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eaLnBrk="0" hangingPunct="0">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eaLnBrk="0" hangingPunct="0">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eaLnBrk="1" hangingPunct="1">
              <a:spcBef>
                <a:spcPct val="0"/>
              </a:spcBef>
              <a:buClrTx/>
              <a:buSzTx/>
              <a:buFontTx/>
              <a:buNone/>
            </a:pP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関西の転入超過数が、東海を上回った（</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endParaRPr lang="en-US" altLang="ja-JP" sz="900" dirty="0" smtClean="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dirty="0" smtClean="0">
                <a:latin typeface="Meiryo UI" panose="020B0604030504040204" pitchFamily="50" charset="-128"/>
                <a:ea typeface="Meiryo UI" panose="020B0604030504040204" pitchFamily="50" charset="-128"/>
              </a:rPr>
              <a:t>東日本大震災後の数年間を除けば、</a:t>
            </a:r>
            <a:r>
              <a:rPr lang="en-US" altLang="ja-JP" sz="900" dirty="0" smtClean="0">
                <a:latin typeface="Meiryo UI" panose="020B0604030504040204" pitchFamily="50" charset="-128"/>
                <a:ea typeface="Meiryo UI" panose="020B0604030504040204" pitchFamily="50" charset="-128"/>
              </a:rPr>
              <a:t>1972</a:t>
            </a:r>
            <a:r>
              <a:rPr lang="ja-JP" altLang="en-US" sz="900" dirty="0" smtClean="0">
                <a:latin typeface="Meiryo UI" panose="020B0604030504040204" pitchFamily="50" charset="-128"/>
                <a:ea typeface="Meiryo UI" panose="020B0604030504040204" pitchFamily="50" charset="-128"/>
              </a:rPr>
              <a:t>年以来。</a:t>
            </a:r>
            <a:endParaRPr lang="en-US" altLang="ja-JP" sz="900" dirty="0" smtClean="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dirty="0" smtClean="0">
                <a:latin typeface="Meiryo UI" panose="020B0604030504040204" pitchFamily="50" charset="-128"/>
                <a:ea typeface="Meiryo UI" panose="020B0604030504040204" pitchFamily="50" charset="-128"/>
              </a:rPr>
              <a:t>（出典：りそな総合研究所報告書）</a:t>
            </a:r>
            <a:endParaRPr lang="ja-JP" altLang="en-US" sz="9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37642" y="531940"/>
            <a:ext cx="2668358" cy="584775"/>
          </a:xfrm>
          <a:prstGeom prst="rect">
            <a:avLst/>
          </a:prstGeom>
          <a:noFill/>
          <a:ln>
            <a:noFill/>
          </a:ln>
        </p:spPr>
        <p:txBody>
          <a:bodyPr wrap="square" rtlCol="0">
            <a:spAutoFit/>
          </a:bodyPr>
          <a:lstStyle/>
          <a:p>
            <a:pPr marL="174625" indent="-174625"/>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出典「大阪経済・産業の</a:t>
            </a:r>
            <a:r>
              <a:rPr kumimoji="1" lang="en-US" altLang="ja-JP" sz="800" dirty="0" smtClean="0">
                <a:latin typeface="Meiryo UI" panose="020B0604030504040204" pitchFamily="50" charset="-128"/>
                <a:ea typeface="Meiryo UI" panose="020B0604030504040204" pitchFamily="50" charset="-128"/>
              </a:rPr>
              <a:t>70</a:t>
            </a:r>
            <a:r>
              <a:rPr kumimoji="1" lang="ja-JP" altLang="en-US" sz="800" dirty="0" smtClean="0">
                <a:latin typeface="Meiryo UI" panose="020B0604030504040204" pitchFamily="50" charset="-128"/>
                <a:ea typeface="Meiryo UI" panose="020B0604030504040204" pitchFamily="50" charset="-128"/>
              </a:rPr>
              <a:t>年間」</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（大阪産業経済リサーチセンター）</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「さまよえる大都市・大阪「都心回帰」とコミュニティ」</a:t>
            </a:r>
            <a:endParaRPr kumimoji="1" lang="en-US" altLang="ja-JP" sz="800" dirty="0" smtClean="0">
              <a:latin typeface="Meiryo UI" panose="020B0604030504040204" pitchFamily="50" charset="-128"/>
              <a:ea typeface="Meiryo UI" panose="020B0604030504040204" pitchFamily="50" charset="-128"/>
            </a:endParaRPr>
          </a:p>
          <a:p>
            <a:pPr marL="174625" indent="-174625"/>
            <a:r>
              <a:rPr kumimoji="1" lang="ja-JP" altLang="en-US" sz="800" dirty="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　　　（鰺坂学、西村雄郎、丸山真央、徳田剛編）</a:t>
            </a:r>
            <a:endParaRPr kumimoji="1" lang="en-US" altLang="ja-JP" sz="800" dirty="0" smtClean="0">
              <a:latin typeface="Meiryo UI" panose="020B0604030504040204" pitchFamily="50" charset="-128"/>
              <a:ea typeface="Meiryo UI" panose="020B0604030504040204" pitchFamily="50" charset="-128"/>
            </a:endParaRPr>
          </a:p>
        </p:txBody>
      </p:sp>
      <p:sp>
        <p:nvSpPr>
          <p:cNvPr id="2" name="四角形吹き出し 1"/>
          <p:cNvSpPr/>
          <p:nvPr/>
        </p:nvSpPr>
        <p:spPr>
          <a:xfrm>
            <a:off x="1200150" y="4384269"/>
            <a:ext cx="590550" cy="266700"/>
          </a:xfrm>
          <a:prstGeom prst="wedgeRectCallout">
            <a:avLst>
              <a:gd name="adj1" fmla="val 59812"/>
              <a:gd name="adj2" fmla="val 55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東海</a:t>
            </a:r>
            <a:endParaRPr kumimoji="1" lang="ja-JP" altLang="en-US" sz="1200" b="1" dirty="0"/>
          </a:p>
        </p:txBody>
      </p:sp>
      <p:sp>
        <p:nvSpPr>
          <p:cNvPr id="15" name="四角形吹き出し 14"/>
          <p:cNvSpPr/>
          <p:nvPr/>
        </p:nvSpPr>
        <p:spPr>
          <a:xfrm>
            <a:off x="1988437" y="5632779"/>
            <a:ext cx="590550" cy="266700"/>
          </a:xfrm>
          <a:prstGeom prst="wedgeRectCallout">
            <a:avLst>
              <a:gd name="adj1" fmla="val -25672"/>
              <a:gd name="adj2" fmla="val -1053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関西</a:t>
            </a:r>
          </a:p>
        </p:txBody>
      </p:sp>
      <p:sp>
        <p:nvSpPr>
          <p:cNvPr id="1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38</a:t>
            </a:r>
          </a:p>
        </p:txBody>
      </p:sp>
      <p:pic>
        <p:nvPicPr>
          <p:cNvPr id="3" name="図 2"/>
          <p:cNvPicPr>
            <a:picLocks noChangeAspect="1"/>
          </p:cNvPicPr>
          <p:nvPr/>
        </p:nvPicPr>
        <p:blipFill>
          <a:blip r:embed="rId3"/>
          <a:stretch>
            <a:fillRect/>
          </a:stretch>
        </p:blipFill>
        <p:spPr>
          <a:xfrm>
            <a:off x="4953000" y="1686142"/>
            <a:ext cx="4638675" cy="1990725"/>
          </a:xfrm>
          <a:prstGeom prst="rect">
            <a:avLst/>
          </a:prstGeom>
        </p:spPr>
      </p:pic>
      <p:sp>
        <p:nvSpPr>
          <p:cNvPr id="18" name="テキスト ボックス 17"/>
          <p:cNvSpPr txBox="1"/>
          <p:nvPr/>
        </p:nvSpPr>
        <p:spPr>
          <a:xfrm>
            <a:off x="6219968" y="1356051"/>
            <a:ext cx="2827421" cy="265190"/>
          </a:xfrm>
          <a:prstGeom prst="rect">
            <a:avLst/>
          </a:prstGeom>
          <a:solidFill>
            <a:schemeClr val="bg1"/>
          </a:solidFill>
          <a:ln>
            <a:noFill/>
          </a:ln>
        </p:spPr>
        <p:txBody>
          <a:bodyPr wrap="square" rtlCol="0">
            <a:spAutoFit/>
          </a:bodyPr>
          <a:lstStyle/>
          <a:p>
            <a:pPr marL="174625" indent="-174625" algn="ctr"/>
            <a:r>
              <a:rPr kumimoji="1" lang="ja-JP" altLang="en-US" sz="1100" dirty="0" smtClean="0">
                <a:latin typeface="Meiryo UI" panose="020B0604030504040204" pitchFamily="50" charset="-128"/>
                <a:ea typeface="Meiryo UI" panose="020B0604030504040204" pitchFamily="50" charset="-128"/>
              </a:rPr>
              <a:t>大阪府の輸移出額の内訳（</a:t>
            </a:r>
            <a:r>
              <a:rPr kumimoji="1" lang="en-US" altLang="ja-JP" sz="1100" dirty="0" smtClean="0">
                <a:latin typeface="Meiryo UI" panose="020B0604030504040204" pitchFamily="50" charset="-128"/>
                <a:ea typeface="Meiryo UI" panose="020B0604030504040204" pitchFamily="50" charset="-128"/>
              </a:rPr>
              <a:t>2011</a:t>
            </a:r>
            <a:r>
              <a:rPr kumimoji="1" lang="ja-JP" altLang="en-US" sz="1100" dirty="0" smtClean="0">
                <a:latin typeface="Meiryo UI" panose="020B0604030504040204" pitchFamily="50" charset="-128"/>
                <a:ea typeface="Meiryo UI" panose="020B0604030504040204" pitchFamily="50" charset="-128"/>
              </a:rPr>
              <a:t>年）</a:t>
            </a:r>
            <a:endParaRPr kumimoji="1" lang="en-US" altLang="ja-JP" sz="1100" dirty="0" smtClean="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a:stretch>
            <a:fillRect/>
          </a:stretch>
        </p:blipFill>
        <p:spPr>
          <a:xfrm>
            <a:off x="5190537" y="4173797"/>
            <a:ext cx="4610100" cy="2390775"/>
          </a:xfrm>
          <a:prstGeom prst="rect">
            <a:avLst/>
          </a:prstGeom>
        </p:spPr>
      </p:pic>
      <p:sp>
        <p:nvSpPr>
          <p:cNvPr id="19" name="テキスト ボックス 18"/>
          <p:cNvSpPr txBox="1"/>
          <p:nvPr/>
        </p:nvSpPr>
        <p:spPr>
          <a:xfrm>
            <a:off x="5485323" y="3898140"/>
            <a:ext cx="4173514" cy="261610"/>
          </a:xfrm>
          <a:prstGeom prst="rect">
            <a:avLst/>
          </a:prstGeom>
          <a:solidFill>
            <a:schemeClr val="bg1"/>
          </a:solidFill>
          <a:ln>
            <a:noFill/>
          </a:ln>
        </p:spPr>
        <p:txBody>
          <a:bodyPr wrap="square" rtlCol="0">
            <a:spAutoFit/>
          </a:bodyPr>
          <a:lstStyle/>
          <a:p>
            <a:pPr marL="174625" indent="-174625" algn="ctr"/>
            <a:r>
              <a:rPr kumimoji="1" lang="ja-JP" altLang="en-US" sz="1100" dirty="0" smtClean="0">
                <a:latin typeface="Meiryo UI" panose="020B0604030504040204" pitchFamily="50" charset="-128"/>
                <a:ea typeface="Meiryo UI" panose="020B0604030504040204" pitchFamily="50" charset="-128"/>
              </a:rPr>
              <a:t>大阪府の製造業の輸移出額上位</a:t>
            </a:r>
            <a:r>
              <a:rPr kumimoji="1" lang="en-US" altLang="ja-JP" sz="1100" dirty="0" smtClean="0">
                <a:latin typeface="Meiryo UI" panose="020B0604030504040204" pitchFamily="50" charset="-128"/>
                <a:ea typeface="Meiryo UI" panose="020B0604030504040204" pitchFamily="50" charset="-128"/>
              </a:rPr>
              <a:t>16</a:t>
            </a:r>
            <a:r>
              <a:rPr kumimoji="1" lang="ja-JP" altLang="en-US" sz="1100" dirty="0" smtClean="0">
                <a:latin typeface="Meiryo UI" panose="020B0604030504040204" pitchFamily="50" charset="-128"/>
                <a:ea typeface="Meiryo UI" panose="020B0604030504040204" pitchFamily="50" charset="-128"/>
              </a:rPr>
              <a:t>部門（</a:t>
            </a:r>
            <a:r>
              <a:rPr kumimoji="1" lang="en-US" altLang="ja-JP" sz="1100" dirty="0" smtClean="0">
                <a:latin typeface="Meiryo UI" panose="020B0604030504040204" pitchFamily="50" charset="-128"/>
                <a:ea typeface="Meiryo UI" panose="020B0604030504040204" pitchFamily="50" charset="-128"/>
              </a:rPr>
              <a:t>190</a:t>
            </a:r>
            <a:r>
              <a:rPr kumimoji="1" lang="ja-JP" altLang="en-US" sz="1100" dirty="0" smtClean="0">
                <a:latin typeface="Meiryo UI" panose="020B0604030504040204" pitchFamily="50" charset="-128"/>
                <a:ea typeface="Meiryo UI" panose="020B0604030504040204" pitchFamily="50" charset="-128"/>
              </a:rPr>
              <a:t>部門、</a:t>
            </a:r>
            <a:r>
              <a:rPr kumimoji="1" lang="en-US" altLang="ja-JP" sz="1100" dirty="0" smtClean="0">
                <a:latin typeface="Meiryo UI" panose="020B0604030504040204" pitchFamily="50" charset="-128"/>
                <a:ea typeface="Meiryo UI" panose="020B0604030504040204" pitchFamily="50" charset="-128"/>
              </a:rPr>
              <a:t>2011</a:t>
            </a:r>
            <a:r>
              <a:rPr kumimoji="1" lang="ja-JP" altLang="en-US" sz="1100" dirty="0" smtClean="0">
                <a:latin typeface="Meiryo UI" panose="020B0604030504040204" pitchFamily="50" charset="-128"/>
                <a:ea typeface="Meiryo UI" panose="020B0604030504040204" pitchFamily="50" charset="-128"/>
              </a:rPr>
              <a:t>年）</a:t>
            </a:r>
            <a:endParaRPr kumimoji="1" lang="en-US" altLang="ja-JP" sz="11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9270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326" y="1582412"/>
            <a:ext cx="4828674" cy="3411196"/>
          </a:xfrm>
          <a:prstGeom prst="rect">
            <a:avLst/>
          </a:prstGeom>
        </p:spPr>
      </p:pic>
      <p:sp>
        <p:nvSpPr>
          <p:cNvPr id="5" name="テキスト ボックス 4"/>
          <p:cNvSpPr txBox="1"/>
          <p:nvPr/>
        </p:nvSpPr>
        <p:spPr>
          <a:xfrm>
            <a:off x="192504" y="992770"/>
            <a:ext cx="4884821" cy="5653214"/>
          </a:xfrm>
          <a:prstGeom prst="rect">
            <a:avLst/>
          </a:prstGeom>
          <a:noFill/>
        </p:spPr>
        <p:txBody>
          <a:bodyPr wrap="square" rtlCol="0">
            <a:spAutoFit/>
          </a:bodyPr>
          <a:lstStyle/>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○戦後を振り返ると、</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大阪経済が全国を上回る成長をとげ、経済的地位を上昇させた高度成長期まで</a:t>
            </a:r>
            <a:r>
              <a:rPr kumimoji="1" lang="ja-JP" altLang="en-US" sz="1200" u="sng" dirty="0" smtClean="0">
                <a:latin typeface="UD デジタル 教科書体 NK-R" panose="02020400000000000000" pitchFamily="18" charset="-128"/>
                <a:ea typeface="UD デジタル 教科書体 NK-R" panose="02020400000000000000" pitchFamily="18" charset="-128"/>
              </a:rPr>
              <a:t>と、それが</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反転した安定成長期以降に大きく分ける</a:t>
            </a:r>
            <a:r>
              <a:rPr kumimoji="1" lang="ja-JP" altLang="en-US" sz="1200" u="sng" dirty="0" smtClean="0">
                <a:latin typeface="UD デジタル 教科書体 NK-R" panose="02020400000000000000" pitchFamily="18" charset="-128"/>
                <a:ea typeface="UD デジタル 教科書体 NK-R" panose="02020400000000000000" pitchFamily="18" charset="-128"/>
              </a:rPr>
              <a:t>ことができる</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b="1" dirty="0" smtClean="0">
                <a:latin typeface="UD デジタル 教科書体 NK-R" panose="02020400000000000000" pitchFamily="18" charset="-128"/>
                <a:ea typeface="UD デジタル 教科書体 NK-R" panose="02020400000000000000" pitchFamily="18" charset="-128"/>
              </a:rPr>
              <a:t>高度成長期</a:t>
            </a:r>
            <a:r>
              <a:rPr kumimoji="1" lang="ja-JP" altLang="en-US" sz="1200" dirty="0" smtClean="0">
                <a:latin typeface="UD デジタル 教科書体 NK-R" panose="02020400000000000000" pitchFamily="18" charset="-128"/>
                <a:ea typeface="UD デジタル 教科書体 NK-R" panose="02020400000000000000" pitchFamily="18" charset="-128"/>
              </a:rPr>
              <a:t>までは、</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繊維産業、家電、一般機械といった製造業の輸移出が大阪経済を牽引</a:t>
            </a:r>
            <a:r>
              <a:rPr kumimoji="1" lang="ja-JP" altLang="en-US" sz="1200" dirty="0" smtClean="0">
                <a:latin typeface="UD デジタル 教科書体 NK-R" panose="02020400000000000000" pitchFamily="18" charset="-128"/>
                <a:ea typeface="UD デジタル 教科書体 NK-R" panose="02020400000000000000" pitchFamily="18" charset="-128"/>
              </a:rPr>
              <a:t>した。</a:t>
            </a:r>
            <a:r>
              <a:rPr kumimoji="1" lang="ja-JP" altLang="en-US" sz="1200" b="1" dirty="0" smtClean="0">
                <a:latin typeface="UD デジタル 教科書体 NK-R" panose="02020400000000000000" pitchFamily="18" charset="-128"/>
                <a:ea typeface="UD デジタル 教科書体 NK-R" panose="02020400000000000000" pitchFamily="18" charset="-128"/>
              </a:rPr>
              <a:t>安定成長期以降</a:t>
            </a:r>
            <a:r>
              <a:rPr kumimoji="1" lang="ja-JP" altLang="en-US" sz="1200" dirty="0" smtClean="0">
                <a:latin typeface="UD デジタル 教科書体 NK-R" panose="02020400000000000000" pitchFamily="18" charset="-128"/>
                <a:ea typeface="UD デジタル 教科書体 NK-R" panose="02020400000000000000" pitchFamily="18" charset="-128"/>
              </a:rPr>
              <a:t>は、それまでの</a:t>
            </a:r>
            <a:r>
              <a:rPr kumimoji="1" lang="ja-JP" altLang="en-US" sz="1200" b="1" dirty="0" smtClean="0">
                <a:latin typeface="UD デジタル 教科書体 NK-R" panose="02020400000000000000" pitchFamily="18" charset="-128"/>
                <a:ea typeface="UD デジタル 教科書体 NK-R" panose="02020400000000000000" pitchFamily="18" charset="-128"/>
              </a:rPr>
              <a:t>地域経済を牽引した産業が成長力を弱め、そうした</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産業の縮小が経済成長の足枷</a:t>
            </a:r>
            <a:r>
              <a:rPr kumimoji="1" lang="ja-JP" altLang="en-US" sz="1200" dirty="0" smtClean="0">
                <a:latin typeface="UD デジタル 教科書体 NK-R" panose="02020400000000000000" pitchFamily="18" charset="-128"/>
                <a:ea typeface="UD デジタル 教科書体 NK-R" panose="02020400000000000000" pitchFamily="18" charset="-128"/>
              </a:rPr>
              <a:t>となってきた。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○また、</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大企業の本社機能の府外流出</a:t>
            </a:r>
            <a:r>
              <a:rPr kumimoji="1" lang="ja-JP" altLang="en-US" sz="1200" b="1" dirty="0" smtClean="0">
                <a:latin typeface="UD デジタル 教科書体 NK-R" panose="02020400000000000000" pitchFamily="18" charset="-128"/>
                <a:ea typeface="UD デジタル 教科書体 NK-R" panose="02020400000000000000" pitchFamily="18" charset="-128"/>
              </a:rPr>
              <a:t>が、本社サービスの輸移出力を弱める</a:t>
            </a:r>
            <a:r>
              <a:rPr kumimoji="1" lang="ja-JP" altLang="en-US" sz="1200" dirty="0" smtClean="0">
                <a:latin typeface="UD デジタル 教科書体 NK-R" panose="02020400000000000000" pitchFamily="18" charset="-128"/>
                <a:ea typeface="UD デジタル 教科書体 NK-R" panose="02020400000000000000" pitchFamily="18" charset="-128"/>
              </a:rPr>
              <a:t>とともに、</a:t>
            </a:r>
            <a:r>
              <a:rPr kumimoji="1" lang="ja-JP" altLang="en-US" sz="1200" b="1" dirty="0" smtClean="0">
                <a:latin typeface="UD デジタル 教科書体 NK-R" panose="02020400000000000000" pitchFamily="18" charset="-128"/>
                <a:ea typeface="UD デジタル 教科書体 NK-R" panose="02020400000000000000" pitchFamily="18" charset="-128"/>
              </a:rPr>
              <a:t>本社機能と関連の深い</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情報サービス業や対事業所サービス業が伸び悩む要因</a:t>
            </a:r>
            <a:r>
              <a:rPr kumimoji="1" lang="ja-JP" altLang="en-US" sz="1200" dirty="0" smtClean="0">
                <a:latin typeface="UD デジタル 教科書体 NK-R" panose="02020400000000000000" pitchFamily="18" charset="-128"/>
                <a:ea typeface="UD デジタル 教科書体 NK-R" panose="02020400000000000000" pitchFamily="18" charset="-128"/>
              </a:rPr>
              <a:t>となった。</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○しかし、</a:t>
            </a:r>
            <a:r>
              <a:rPr kumimoji="1" lang="en-US" altLang="ja-JP" sz="1200" dirty="0" smtClean="0">
                <a:latin typeface="UD デジタル 教科書体 NK-R" panose="02020400000000000000" pitchFamily="18" charset="-128"/>
                <a:ea typeface="UD デジタル 教科書体 NK-R" panose="02020400000000000000" pitchFamily="18" charset="-128"/>
              </a:rPr>
              <a:t>2000</a:t>
            </a:r>
            <a:r>
              <a:rPr kumimoji="1" lang="ja-JP" altLang="en-US" sz="1200" dirty="0" smtClean="0">
                <a:latin typeface="UD デジタル 教科書体 NK-R" panose="02020400000000000000" pitchFamily="18" charset="-128"/>
                <a:ea typeface="UD デジタル 教科書体 NK-R" panose="02020400000000000000" pitchFamily="18" charset="-128"/>
              </a:rPr>
              <a:t>年代半ば以降、</a:t>
            </a:r>
            <a:r>
              <a:rPr kumimoji="1" lang="ja-JP" altLang="en-US" sz="1200" b="1" dirty="0" smtClean="0">
                <a:latin typeface="UD デジタル 教科書体 NK-R" panose="02020400000000000000" pitchFamily="18" charset="-128"/>
                <a:ea typeface="UD デジタル 教科書体 NK-R" panose="02020400000000000000" pitchFamily="18" charset="-128"/>
              </a:rPr>
              <a:t>府内総生産の全国シェアは下げ止まってお</a:t>
            </a:r>
            <a:r>
              <a:rPr kumimoji="1" lang="ja-JP" altLang="en-US" sz="1200" dirty="0" smtClean="0">
                <a:latin typeface="UD デジタル 教科書体 NK-R" panose="02020400000000000000" pitchFamily="18" charset="-128"/>
                <a:ea typeface="UD デジタル 教科書体 NK-R" panose="02020400000000000000" pitchFamily="18" charset="-128"/>
              </a:rPr>
              <a:t>り、</a:t>
            </a:r>
            <a:r>
              <a:rPr kumimoji="1" lang="ja-JP" altLang="en-US" sz="1200" b="1" dirty="0" smtClean="0">
                <a:latin typeface="UD デジタル 教科書体 NK-R" panose="02020400000000000000" pitchFamily="18" charset="-128"/>
                <a:ea typeface="UD デジタル 教科書体 NK-R" panose="02020400000000000000" pitchFamily="18" charset="-128"/>
              </a:rPr>
              <a:t>完全失業率についても、リーマン・ショック時に一時的な上昇がみられたものの、低下傾向</a:t>
            </a:r>
            <a:r>
              <a:rPr kumimoji="1" lang="ja-JP" altLang="en-US" sz="1200" dirty="0" smtClean="0">
                <a:latin typeface="UD デジタル 教科書体 NK-R" panose="02020400000000000000" pitchFamily="18" charset="-128"/>
                <a:ea typeface="UD デジタル 教科書体 NK-R" panose="02020400000000000000" pitchFamily="18" charset="-128"/>
              </a:rPr>
              <a:t>が続いている。</a:t>
            </a:r>
            <a:r>
              <a:rPr kumimoji="1" lang="en-US" altLang="ja-JP" sz="1200" b="1" u="sng" dirty="0" smtClean="0">
                <a:latin typeface="UD デジタル 教科書体 NK-R" panose="02020400000000000000" pitchFamily="18" charset="-128"/>
                <a:ea typeface="UD デジタル 教科書体 NK-R" panose="02020400000000000000" pitchFamily="18" charset="-128"/>
              </a:rPr>
              <a:t>2000</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年代半ば以降は、産業調整に一定の区切りがつき縮小均衡の時代</a:t>
            </a:r>
            <a:r>
              <a:rPr kumimoji="1" lang="ja-JP" altLang="en-US" sz="1200" dirty="0" smtClean="0">
                <a:latin typeface="UD デジタル 教科書体 NK-R" panose="02020400000000000000" pitchFamily="18" charset="-128"/>
                <a:ea typeface="UD デジタル 教科書体 NK-R" panose="02020400000000000000" pitchFamily="18" charset="-128"/>
              </a:rPr>
              <a:t>になったと言える。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○大阪経済を支えてきた</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製造業、卸売業は、デフレ経済下の近年においても輸移出力を維持</a:t>
            </a:r>
            <a:r>
              <a:rPr kumimoji="1" lang="ja-JP" altLang="en-US" sz="1200" dirty="0" smtClean="0">
                <a:latin typeface="UD デジタル 教科書体 NK-R" panose="02020400000000000000" pitchFamily="18" charset="-128"/>
                <a:ea typeface="UD デジタル 教科書体 NK-R" panose="02020400000000000000" pitchFamily="18" charset="-128"/>
              </a:rPr>
              <a:t>した。これは、成熟した産業でも、独自の企業戦略のもとに、急成長を遂げる企業も少なくないことによる。また、</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情報通信業や対事業所サービス業については、デフレの時代でも緩やかに成長</a:t>
            </a:r>
            <a:r>
              <a:rPr kumimoji="1" lang="ja-JP" altLang="en-US" sz="1200" dirty="0" smtClean="0">
                <a:latin typeface="UD デジタル 教科書体 NK-R" panose="02020400000000000000" pitchFamily="18" charset="-128"/>
                <a:ea typeface="UD デジタル 教科書体 NK-R" panose="02020400000000000000" pitchFamily="18" charset="-128"/>
              </a:rPr>
              <a:t>している。さらに、</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近年のインバウンドの増勢は、宿泊飲食業などの個人サービス業や小売業などが輸移出産業化を進めることが期待</a:t>
            </a:r>
            <a:r>
              <a:rPr kumimoji="1" lang="ja-JP" altLang="en-US" sz="1200" dirty="0" smtClean="0">
                <a:latin typeface="UD デジタル 教科書体 NK-R" panose="02020400000000000000" pitchFamily="18" charset="-128"/>
                <a:ea typeface="UD デジタル 教科書体 NK-R" panose="02020400000000000000" pitchFamily="18" charset="-128"/>
              </a:rPr>
              <a:t>される。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endParaRPr kumimoji="1" lang="en-US" altLang="ja-JP" sz="1200" dirty="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smtClean="0">
                <a:latin typeface="UD デジタル 教科書体 NK-R" panose="02020400000000000000" pitchFamily="18" charset="-128"/>
                <a:ea typeface="UD デジタル 教科書体 NK-R" panose="02020400000000000000" pitchFamily="18" charset="-128"/>
              </a:rPr>
              <a:t>○今後、製造業からサービス業に経済の比重が移る中で、</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バランスの取れた産業構造をもつ大阪はこの強みを活かす</a:t>
            </a:r>
            <a:r>
              <a:rPr kumimoji="1" lang="ja-JP" altLang="en-US" sz="1200" dirty="0" smtClean="0">
                <a:latin typeface="UD デジタル 教科書体 NK-R" panose="02020400000000000000" pitchFamily="18" charset="-128"/>
                <a:ea typeface="UD デジタル 教科書体 NK-R" panose="02020400000000000000" pitchFamily="18" charset="-128"/>
              </a:rPr>
              <a:t>ことが期待される。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1500"/>
              </a:lnSpc>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さらに、イノベーションの拠点となる「うめきた２期」の開発やなにわ筋線などの交通アクセス等、</a:t>
            </a:r>
            <a:r>
              <a:rPr kumimoji="1" lang="ja-JP" altLang="en-US" sz="1200" b="1" u="sng" dirty="0" smtClean="0">
                <a:latin typeface="UD デジタル 教科書体 NK-R" panose="02020400000000000000" pitchFamily="18" charset="-128"/>
                <a:ea typeface="UD デジタル 教科書体 NK-R" panose="02020400000000000000" pitchFamily="18" charset="-128"/>
              </a:rPr>
              <a:t>経済を支える都市機能の充実</a:t>
            </a:r>
            <a:r>
              <a:rPr kumimoji="1" lang="ja-JP" altLang="en-US" sz="1200" dirty="0" smtClean="0">
                <a:latin typeface="UD デジタル 教科書体 NK-R" panose="02020400000000000000" pitchFamily="18" charset="-128"/>
                <a:ea typeface="UD デジタル 教科書体 NK-R" panose="02020400000000000000" pitchFamily="18" charset="-128"/>
              </a:rPr>
              <a:t>も進み始めている。</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294479" y="603602"/>
            <a:ext cx="728205" cy="338554"/>
          </a:xfrm>
          <a:prstGeom prst="rect">
            <a:avLst/>
          </a:prstGeom>
          <a:noFill/>
          <a:ln>
            <a:solidFill>
              <a:schemeClr val="tx1"/>
            </a:solidFill>
          </a:ln>
        </p:spPr>
        <p:txBody>
          <a:bodyPr wrap="square" rtlCol="0">
            <a:spAutoFit/>
          </a:bodyPr>
          <a:lstStyle/>
          <a:p>
            <a:pPr marL="174625" indent="-174625"/>
            <a:r>
              <a:rPr kumimoji="1" lang="ja-JP" altLang="en-US" sz="1600" b="1" dirty="0" smtClean="0">
                <a:latin typeface="Meiryo UI" panose="020B0604030504040204" pitchFamily="50" charset="-128"/>
                <a:ea typeface="Meiryo UI" panose="020B0604030504040204" pitchFamily="50" charset="-128"/>
              </a:rPr>
              <a:t>まとめ</a:t>
            </a:r>
            <a:endParaRPr kumimoji="1" lang="en-US" altLang="ja-JP" sz="1600" b="1" dirty="0" smtClean="0">
              <a:latin typeface="Meiryo UI" panose="020B0604030504040204" pitchFamily="50" charset="-128"/>
              <a:ea typeface="Meiryo UI" panose="020B0604030504040204" pitchFamily="50" charset="-128"/>
            </a:endParaRPr>
          </a:p>
        </p:txBody>
      </p:sp>
      <p:sp>
        <p:nvSpPr>
          <p:cNvPr id="2" name="正方形/長方形 1"/>
          <p:cNvSpPr/>
          <p:nvPr/>
        </p:nvSpPr>
        <p:spPr>
          <a:xfrm>
            <a:off x="6342521" y="1136950"/>
            <a:ext cx="2702984" cy="261610"/>
          </a:xfrm>
          <a:prstGeom prst="rect">
            <a:avLst/>
          </a:prstGeom>
        </p:spPr>
        <p:txBody>
          <a:bodyPr wrap="none">
            <a:spAutoFit/>
          </a:bodyPr>
          <a:lstStyle/>
          <a:p>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戦後大阪の各時代における主な輸移出産業</a:t>
            </a:r>
            <a:endParaRPr lang="ja-JP" altLang="en-US" sz="1100" dirty="0">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５）経済的地位の変化（</a:t>
            </a:r>
            <a:r>
              <a:rPr lang="ja-JP" altLang="en-US" sz="1800" dirty="0" smtClean="0">
                <a:solidFill>
                  <a:schemeClr val="bg1"/>
                </a:solidFill>
                <a:latin typeface="Meiryo UI" panose="020B0604030504040204" pitchFamily="50" charset="-128"/>
                <a:ea typeface="Meiryo UI" panose="020B0604030504040204" pitchFamily="50" charset="-128"/>
              </a:rPr>
              <a:t>大大阪時代</a:t>
            </a:r>
            <a:r>
              <a:rPr lang="en-US" altLang="ja-JP" sz="1800" dirty="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現在）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735678" y="495880"/>
            <a:ext cx="3132221" cy="215444"/>
          </a:xfrm>
          <a:prstGeom prst="rect">
            <a:avLst/>
          </a:prstGeom>
          <a:noFill/>
          <a:ln>
            <a:noFill/>
          </a:ln>
        </p:spPr>
        <p:txBody>
          <a:bodyPr wrap="square" rtlCol="0">
            <a:spAutoFit/>
          </a:bodyPr>
          <a:lstStyle/>
          <a:p>
            <a:pPr marL="174625" indent="-174625"/>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出典「大阪経済・産業の</a:t>
            </a:r>
            <a:r>
              <a:rPr kumimoji="1" lang="en-US" altLang="ja-JP" sz="800" dirty="0" smtClean="0">
                <a:latin typeface="Meiryo UI" panose="020B0604030504040204" pitchFamily="50" charset="-128"/>
                <a:ea typeface="Meiryo UI" panose="020B0604030504040204" pitchFamily="50" charset="-128"/>
              </a:rPr>
              <a:t>70</a:t>
            </a:r>
            <a:r>
              <a:rPr kumimoji="1" lang="ja-JP" altLang="en-US" sz="800" dirty="0" smtClean="0">
                <a:latin typeface="Meiryo UI" panose="020B0604030504040204" pitchFamily="50" charset="-128"/>
                <a:ea typeface="Meiryo UI" panose="020B0604030504040204" pitchFamily="50" charset="-128"/>
              </a:rPr>
              <a:t>年間」（大阪産業経済リサーチセンター）</a:t>
            </a:r>
            <a:endParaRPr kumimoji="1" lang="en-US" altLang="ja-JP" sz="800" dirty="0" smtClean="0">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39</a:t>
            </a:r>
          </a:p>
        </p:txBody>
      </p:sp>
    </p:spTree>
    <p:extLst>
      <p:ext uri="{BB962C8B-B14F-4D97-AF65-F5344CB8AC3E}">
        <p14:creationId xmlns:p14="http://schemas.microsoft.com/office/powerpoint/2010/main" val="2993832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２　歴史</a:t>
            </a:r>
            <a:r>
              <a:rPr lang="ja-JP" altLang="en-US" sz="1800" dirty="0">
                <a:solidFill>
                  <a:schemeClr val="bg1"/>
                </a:solidFill>
                <a:latin typeface="Meiryo UI" panose="020B0604030504040204" pitchFamily="50" charset="-128"/>
                <a:ea typeface="Meiryo UI" panose="020B0604030504040204" pitchFamily="50" charset="-128"/>
              </a:rPr>
              <a:t>から導かれる大阪の特色</a:t>
            </a:r>
            <a:r>
              <a:rPr lang="ja-JP" altLang="en-US" sz="1800" dirty="0" smtClean="0">
                <a:solidFill>
                  <a:schemeClr val="bg1"/>
                </a:solidFill>
                <a:latin typeface="Meiryo UI" panose="020B0604030504040204" pitchFamily="50" charset="-128"/>
                <a:ea typeface="Meiryo UI" panose="020B0604030504040204" pitchFamily="50" charset="-128"/>
              </a:rPr>
              <a:t>（６）人口（古代</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a:solidFill>
                  <a:schemeClr val="bg1"/>
                </a:solidFill>
                <a:latin typeface="Meiryo UI" panose="020B0604030504040204" pitchFamily="50" charset="-128"/>
                <a:ea typeface="Meiryo UI" panose="020B0604030504040204" pitchFamily="50" charset="-128"/>
              </a:rPr>
              <a:t>現在</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graphicFrame>
        <p:nvGraphicFramePr>
          <p:cNvPr id="4" name="グラフ 3"/>
          <p:cNvGraphicFramePr>
            <a:graphicFrameLocks/>
          </p:cNvGraphicFramePr>
          <p:nvPr>
            <p:extLst>
              <p:ext uri="{D42A27DB-BD31-4B8C-83A1-F6EECF244321}">
                <p14:modId xmlns:p14="http://schemas.microsoft.com/office/powerpoint/2010/main" val="1920432912"/>
              </p:ext>
            </p:extLst>
          </p:nvPr>
        </p:nvGraphicFramePr>
        <p:xfrm>
          <a:off x="895350" y="1329435"/>
          <a:ext cx="8115300" cy="5167314"/>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1600200" y="2234688"/>
            <a:ext cx="1034866" cy="247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ysClr val="windowText" lastClr="000000"/>
                </a:solidFill>
                <a:latin typeface="Meiryo UI" panose="020B0604030504040204" pitchFamily="50" charset="-128"/>
                <a:ea typeface="Meiryo UI" panose="020B0604030504040204" pitchFamily="50" charset="-128"/>
              </a:rPr>
              <a:t>（縄文時代）</a:t>
            </a:r>
            <a:endParaRPr lang="ja-JP" dirty="0">
              <a:solidFill>
                <a:sysClr val="windowText" lastClr="000000"/>
              </a:solidFill>
              <a:latin typeface="Meiryo UI" panose="020B0604030504040204" pitchFamily="50" charset="-128"/>
              <a:ea typeface="Meiryo UI" panose="020B0604030504040204" pitchFamily="50" charset="-128"/>
            </a:endParaRPr>
          </a:p>
        </p:txBody>
      </p:sp>
      <p:sp>
        <p:nvSpPr>
          <p:cNvPr id="6" name="正方形/長方形 5"/>
          <p:cNvSpPr/>
          <p:nvPr/>
        </p:nvSpPr>
        <p:spPr>
          <a:xfrm>
            <a:off x="2814918" y="2165788"/>
            <a:ext cx="1837764" cy="385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ysClr val="windowText" lastClr="000000"/>
                </a:solidFill>
                <a:latin typeface="Meiryo UI" panose="020B0604030504040204" pitchFamily="50" charset="-128"/>
                <a:ea typeface="Meiryo UI" panose="020B0604030504040204" pitchFamily="50" charset="-128"/>
              </a:rPr>
              <a:t>（弥生時代</a:t>
            </a:r>
            <a:r>
              <a:rPr lang="en-US" altLang="ja-JP" dirty="0" smtClean="0">
                <a:solidFill>
                  <a:sysClr val="windowText" lastClr="000000"/>
                </a:solidFill>
                <a:latin typeface="Meiryo UI" panose="020B0604030504040204" pitchFamily="50" charset="-128"/>
                <a:ea typeface="Meiryo UI" panose="020B0604030504040204" pitchFamily="50" charset="-128"/>
              </a:rPr>
              <a:t>〜</a:t>
            </a:r>
            <a:r>
              <a:rPr lang="ja-JP" altLang="en-US" dirty="0" smtClean="0">
                <a:solidFill>
                  <a:sysClr val="windowText" lastClr="000000"/>
                </a:solidFill>
                <a:latin typeface="Meiryo UI" panose="020B0604030504040204" pitchFamily="50" charset="-128"/>
                <a:ea typeface="Meiryo UI" panose="020B0604030504040204" pitchFamily="50" charset="-128"/>
              </a:rPr>
              <a:t>鎌倉時代）</a:t>
            </a:r>
            <a:endParaRPr lang="ja-JP" dirty="0">
              <a:solidFill>
                <a:sysClr val="windowText" lastClr="000000"/>
              </a:solidFill>
              <a:latin typeface="Meiryo UI" panose="020B0604030504040204" pitchFamily="50" charset="-128"/>
              <a:ea typeface="Meiryo UI" panose="020B0604030504040204" pitchFamily="50" charset="-128"/>
            </a:endParaRPr>
          </a:p>
        </p:txBody>
      </p:sp>
      <p:sp>
        <p:nvSpPr>
          <p:cNvPr id="8" name="正方形/長方形 7"/>
          <p:cNvSpPr/>
          <p:nvPr/>
        </p:nvSpPr>
        <p:spPr>
          <a:xfrm>
            <a:off x="4442012" y="2165786"/>
            <a:ext cx="1837764" cy="385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ysClr val="windowText" lastClr="000000"/>
                </a:solidFill>
                <a:latin typeface="Meiryo UI" panose="020B0604030504040204" pitchFamily="50" charset="-128"/>
                <a:ea typeface="Meiryo UI" panose="020B0604030504040204" pitchFamily="50" charset="-128"/>
              </a:rPr>
              <a:t>（</a:t>
            </a:r>
            <a:r>
              <a:rPr lang="en-US" altLang="ja-JP" dirty="0" smtClean="0">
                <a:solidFill>
                  <a:sysClr val="windowText" lastClr="000000"/>
                </a:solidFill>
                <a:latin typeface="Meiryo UI" panose="020B0604030504040204" pitchFamily="50" charset="-128"/>
                <a:ea typeface="Meiryo UI" panose="020B0604030504040204" pitchFamily="50" charset="-128"/>
              </a:rPr>
              <a:t>14</a:t>
            </a:r>
            <a:r>
              <a:rPr lang="ja-JP" altLang="en-US" dirty="0" smtClean="0">
                <a:solidFill>
                  <a:sysClr val="windowText" lastClr="000000"/>
                </a:solidFill>
                <a:latin typeface="Meiryo UI" panose="020B0604030504040204" pitchFamily="50" charset="-128"/>
                <a:ea typeface="Meiryo UI" panose="020B0604030504040204" pitchFamily="50" charset="-128"/>
              </a:rPr>
              <a:t>世紀</a:t>
            </a:r>
            <a:r>
              <a:rPr lang="en-US" altLang="ja-JP" dirty="0" smtClean="0">
                <a:solidFill>
                  <a:sysClr val="windowText" lastClr="000000"/>
                </a:solidFill>
                <a:latin typeface="Meiryo UI" panose="020B0604030504040204" pitchFamily="50" charset="-128"/>
                <a:ea typeface="Meiryo UI" panose="020B0604030504040204" pitchFamily="50" charset="-128"/>
              </a:rPr>
              <a:t>〜</a:t>
            </a:r>
            <a:r>
              <a:rPr lang="ja-JP" altLang="en-US" dirty="0" smtClean="0">
                <a:solidFill>
                  <a:sysClr val="windowText" lastClr="000000"/>
                </a:solidFill>
                <a:latin typeface="Meiryo UI" panose="020B0604030504040204" pitchFamily="50" charset="-128"/>
                <a:ea typeface="Meiryo UI" panose="020B0604030504040204" pitchFamily="50" charset="-128"/>
              </a:rPr>
              <a:t>江戸</a:t>
            </a:r>
            <a:r>
              <a:rPr lang="ja-JP" altLang="en-US" dirty="0">
                <a:solidFill>
                  <a:sysClr val="windowText" lastClr="000000"/>
                </a:solidFill>
                <a:latin typeface="Meiryo UI" panose="020B0604030504040204" pitchFamily="50" charset="-128"/>
                <a:ea typeface="Meiryo UI" panose="020B0604030504040204" pitchFamily="50" charset="-128"/>
              </a:rPr>
              <a:t>時代</a:t>
            </a:r>
            <a:r>
              <a:rPr lang="ja-JP" altLang="en-US" dirty="0" smtClean="0">
                <a:solidFill>
                  <a:sysClr val="windowText" lastClr="000000"/>
                </a:solidFill>
                <a:latin typeface="Meiryo UI" panose="020B0604030504040204" pitchFamily="50" charset="-128"/>
                <a:ea typeface="Meiryo UI" panose="020B0604030504040204" pitchFamily="50" charset="-128"/>
              </a:rPr>
              <a:t>）</a:t>
            </a:r>
            <a:endParaRPr lang="ja-JP" dirty="0">
              <a:solidFill>
                <a:sysClr val="windowText" lastClr="00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6554321" y="2194347"/>
            <a:ext cx="1837764" cy="385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smtClean="0">
                <a:solidFill>
                  <a:sysClr val="windowText" lastClr="000000"/>
                </a:solidFill>
                <a:latin typeface="Meiryo UI" panose="020B0604030504040204" pitchFamily="50" charset="-128"/>
                <a:ea typeface="Meiryo UI" panose="020B0604030504040204" pitchFamily="50" charset="-128"/>
              </a:rPr>
              <a:t>（</a:t>
            </a:r>
            <a:r>
              <a:rPr lang="en-US" altLang="ja-JP" dirty="0">
                <a:solidFill>
                  <a:sysClr val="windowText" lastClr="000000"/>
                </a:solidFill>
                <a:latin typeface="Meiryo UI" panose="020B0604030504040204" pitchFamily="50" charset="-128"/>
                <a:ea typeface="Meiryo UI" panose="020B0604030504040204" pitchFamily="50" charset="-128"/>
              </a:rPr>
              <a:t>19</a:t>
            </a:r>
            <a:r>
              <a:rPr lang="ja-JP" altLang="en-US" dirty="0" smtClean="0">
                <a:solidFill>
                  <a:sysClr val="windowText" lastClr="000000"/>
                </a:solidFill>
                <a:latin typeface="Meiryo UI" panose="020B0604030504040204" pitchFamily="50" charset="-128"/>
                <a:ea typeface="Meiryo UI" panose="020B0604030504040204" pitchFamily="50" charset="-128"/>
              </a:rPr>
              <a:t>世紀</a:t>
            </a:r>
            <a:r>
              <a:rPr lang="en-US" altLang="ja-JP" dirty="0" smtClean="0">
                <a:solidFill>
                  <a:sysClr val="windowText" lastClr="000000"/>
                </a:solidFill>
                <a:latin typeface="Meiryo UI" panose="020B0604030504040204" pitchFamily="50" charset="-128"/>
                <a:ea typeface="Meiryo UI" panose="020B0604030504040204" pitchFamily="50" charset="-128"/>
              </a:rPr>
              <a:t>〜</a:t>
            </a:r>
            <a:r>
              <a:rPr lang="ja-JP" altLang="en-US" dirty="0" smtClean="0">
                <a:solidFill>
                  <a:sysClr val="windowText" lastClr="000000"/>
                </a:solidFill>
                <a:latin typeface="Meiryo UI" panose="020B0604030504040204" pitchFamily="50" charset="-128"/>
                <a:ea typeface="Meiryo UI" panose="020B0604030504040204" pitchFamily="50" charset="-128"/>
              </a:rPr>
              <a:t>現在）</a:t>
            </a:r>
            <a:endParaRPr lang="ja-JP" dirty="0">
              <a:solidFill>
                <a:sysClr val="windowText" lastClr="000000"/>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1282945" y="6496749"/>
            <a:ext cx="7109140" cy="25391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出典：「大阪経済の歴史的展望</a:t>
            </a:r>
            <a:r>
              <a:rPr kumimoji="0"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伝統と革新の系譜</a:t>
            </a:r>
            <a:r>
              <a:rPr kumimoji="0"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」（宮本又郎）を基に作成</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40575" y="552299"/>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グラフにある４つの波は、「縄文」、「水稲農耕化」、「経済社会化」、「工業化」という４つの文明システムに対応するもの。</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各文明システムの興隆期には人口が増大し、成熟。衰退期には人口が停滞ないし減少する状況。</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40</a:t>
            </a:r>
          </a:p>
        </p:txBody>
      </p:sp>
    </p:spTree>
    <p:extLst>
      <p:ext uri="{BB962C8B-B14F-4D97-AF65-F5344CB8AC3E}">
        <p14:creationId xmlns:p14="http://schemas.microsoft.com/office/powerpoint/2010/main" val="38741625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270567258"/>
              </p:ext>
            </p:extLst>
          </p:nvPr>
        </p:nvGraphicFramePr>
        <p:xfrm>
          <a:off x="590922" y="2457119"/>
          <a:ext cx="8311033" cy="3930228"/>
        </p:xfrm>
        <a:graphic>
          <a:graphicData uri="http://schemas.openxmlformats.org/drawingml/2006/table">
            <a:tbl>
              <a:tblPr/>
              <a:tblGrid>
                <a:gridCol w="707601">
                  <a:extLst>
                    <a:ext uri="{9D8B030D-6E8A-4147-A177-3AD203B41FA5}">
                      <a16:colId xmlns:a16="http://schemas.microsoft.com/office/drawing/2014/main" val="1908014339"/>
                    </a:ext>
                  </a:extLst>
                </a:gridCol>
                <a:gridCol w="855017">
                  <a:extLst>
                    <a:ext uri="{9D8B030D-6E8A-4147-A177-3AD203B41FA5}">
                      <a16:colId xmlns:a16="http://schemas.microsoft.com/office/drawing/2014/main" val="2070846048"/>
                    </a:ext>
                  </a:extLst>
                </a:gridCol>
                <a:gridCol w="904156">
                  <a:extLst>
                    <a:ext uri="{9D8B030D-6E8A-4147-A177-3AD203B41FA5}">
                      <a16:colId xmlns:a16="http://schemas.microsoft.com/office/drawing/2014/main" val="1880700144"/>
                    </a:ext>
                  </a:extLst>
                </a:gridCol>
                <a:gridCol w="864845">
                  <a:extLst>
                    <a:ext uri="{9D8B030D-6E8A-4147-A177-3AD203B41FA5}">
                      <a16:colId xmlns:a16="http://schemas.microsoft.com/office/drawing/2014/main" val="2498018093"/>
                    </a:ext>
                  </a:extLst>
                </a:gridCol>
                <a:gridCol w="733808">
                  <a:extLst>
                    <a:ext uri="{9D8B030D-6E8A-4147-A177-3AD203B41FA5}">
                      <a16:colId xmlns:a16="http://schemas.microsoft.com/office/drawing/2014/main" val="2766123401"/>
                    </a:ext>
                  </a:extLst>
                </a:gridCol>
                <a:gridCol w="707601">
                  <a:extLst>
                    <a:ext uri="{9D8B030D-6E8A-4147-A177-3AD203B41FA5}">
                      <a16:colId xmlns:a16="http://schemas.microsoft.com/office/drawing/2014/main" val="2041309970"/>
                    </a:ext>
                  </a:extLst>
                </a:gridCol>
                <a:gridCol w="707601">
                  <a:extLst>
                    <a:ext uri="{9D8B030D-6E8A-4147-A177-3AD203B41FA5}">
                      <a16:colId xmlns:a16="http://schemas.microsoft.com/office/drawing/2014/main" val="2636958823"/>
                    </a:ext>
                  </a:extLst>
                </a:gridCol>
                <a:gridCol w="707601">
                  <a:extLst>
                    <a:ext uri="{9D8B030D-6E8A-4147-A177-3AD203B41FA5}">
                      <a16:colId xmlns:a16="http://schemas.microsoft.com/office/drawing/2014/main" val="57151674"/>
                    </a:ext>
                  </a:extLst>
                </a:gridCol>
                <a:gridCol w="707601">
                  <a:extLst>
                    <a:ext uri="{9D8B030D-6E8A-4147-A177-3AD203B41FA5}">
                      <a16:colId xmlns:a16="http://schemas.microsoft.com/office/drawing/2014/main" val="2608549773"/>
                    </a:ext>
                  </a:extLst>
                </a:gridCol>
                <a:gridCol w="707601">
                  <a:extLst>
                    <a:ext uri="{9D8B030D-6E8A-4147-A177-3AD203B41FA5}">
                      <a16:colId xmlns:a16="http://schemas.microsoft.com/office/drawing/2014/main" val="2261931091"/>
                    </a:ext>
                  </a:extLst>
                </a:gridCol>
                <a:gridCol w="707601">
                  <a:extLst>
                    <a:ext uri="{9D8B030D-6E8A-4147-A177-3AD203B41FA5}">
                      <a16:colId xmlns:a16="http://schemas.microsoft.com/office/drawing/2014/main" val="2098610369"/>
                    </a:ext>
                  </a:extLst>
                </a:gridCol>
              </a:tblGrid>
              <a:tr h="611592">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西暦</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時代・元号</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zh-CN" altLang="en-US" sz="1200" b="0" i="0" u="none" strike="noStrike">
                          <a:solidFill>
                            <a:srgbClr val="000000"/>
                          </a:solidFill>
                          <a:effectLst/>
                          <a:latin typeface="Meiryo UI" panose="020B0604030504040204" pitchFamily="50" charset="-128"/>
                          <a:ea typeface="Meiryo UI" panose="020B0604030504040204" pitchFamily="50" charset="-128"/>
                        </a:rPr>
                        <a:t>全国人口</a:t>
                      </a:r>
                      <a:br>
                        <a:rPr lang="zh-CN" altLang="en-US" sz="1200" b="0" i="0" u="none" strike="noStrike">
                          <a:solidFill>
                            <a:srgbClr val="000000"/>
                          </a:solidFill>
                          <a:effectLst/>
                          <a:latin typeface="Meiryo UI" panose="020B0604030504040204" pitchFamily="50" charset="-128"/>
                          <a:ea typeface="Meiryo UI" panose="020B0604030504040204" pitchFamily="50" charset="-128"/>
                        </a:rPr>
                      </a:br>
                      <a:r>
                        <a:rPr lang="zh-CN"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集中度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東日本</a:t>
                      </a:r>
                      <a:br>
                        <a:rPr lang="ja-JP" altLang="en-US" sz="1200" b="0" i="0" u="none" strike="noStrike">
                          <a:solidFill>
                            <a:srgbClr val="000000"/>
                          </a:solidFill>
                          <a:effectLst/>
                          <a:latin typeface="Meiryo UI" panose="020B0604030504040204" pitchFamily="50" charset="-128"/>
                          <a:ea typeface="Meiryo UI" panose="020B0604030504040204" pitchFamily="50" charset="-128"/>
                        </a:rPr>
                      </a:b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西日本</a:t>
                      </a:r>
                      <a:br>
                        <a:rPr lang="ja-JP" altLang="en-US" sz="1200" b="0" i="0" u="none" strike="noStrike">
                          <a:solidFill>
                            <a:srgbClr val="000000"/>
                          </a:solidFill>
                          <a:effectLst/>
                          <a:latin typeface="Meiryo UI" panose="020B0604030504040204" pitchFamily="50" charset="-128"/>
                          <a:ea typeface="Meiryo UI" panose="020B0604030504040204" pitchFamily="50" charset="-128"/>
                        </a:rPr>
                      </a:b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日本海</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内陸部</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太平洋側</a:t>
                      </a:r>
                      <a:br>
                        <a:rPr lang="ja-JP" altLang="en-US" sz="1200" b="0" i="0" u="none" strike="noStrike">
                          <a:solidFill>
                            <a:srgbClr val="000000"/>
                          </a:solidFill>
                          <a:effectLst/>
                          <a:latin typeface="Meiryo UI" panose="020B0604030504040204" pitchFamily="50" charset="-128"/>
                          <a:ea typeface="Meiryo UI" panose="020B0604030504040204" pitchFamily="50" charset="-128"/>
                        </a:rPr>
                      </a:b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関東</a:t>
                      </a:r>
                      <a:br>
                        <a:rPr lang="ja-JP" altLang="en-US" sz="1200" b="0" i="0" u="none" strike="noStrike">
                          <a:solidFill>
                            <a:srgbClr val="000000"/>
                          </a:solidFill>
                          <a:effectLst/>
                          <a:latin typeface="Meiryo UI" panose="020B0604030504040204" pitchFamily="50" charset="-128"/>
                          <a:ea typeface="Meiryo UI" panose="020B0604030504040204" pitchFamily="50" charset="-128"/>
                        </a:rPr>
                      </a:b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近畿</a:t>
                      </a:r>
                      <a:br>
                        <a:rPr lang="ja-JP" altLang="en-US" sz="1200" b="0" i="0" u="none" strike="noStrike">
                          <a:solidFill>
                            <a:srgbClr val="000000"/>
                          </a:solidFill>
                          <a:effectLst/>
                          <a:latin typeface="Meiryo UI" panose="020B0604030504040204" pitchFamily="50" charset="-128"/>
                          <a:ea typeface="Meiryo UI" panose="020B0604030504040204" pitchFamily="50" charset="-128"/>
                        </a:rPr>
                      </a:b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175375637"/>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第一の波</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7E6E6"/>
                    </a:solidFill>
                  </a:tcPr>
                </a:tc>
                <a:tc>
                  <a:txBody>
                    <a:bodyPr/>
                    <a:lstStyle/>
                    <a:p>
                      <a:pPr algn="r" fontAlgn="ctr"/>
                      <a:r>
                        <a:rPr lang="en-US" sz="1200" b="0" i="0" u="none" strike="noStrike">
                          <a:solidFill>
                            <a:srgbClr val="000000"/>
                          </a:solidFill>
                          <a:effectLst/>
                          <a:latin typeface="Meiryo UI" panose="020B0604030504040204" pitchFamily="50" charset="-128"/>
                          <a:ea typeface="Meiryo UI" panose="020B0604030504040204" pitchFamily="50" charset="-128"/>
                        </a:rPr>
                        <a:t>6100B.C.</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縄文早期</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86</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48</a:t>
                      </a:r>
                    </a:p>
                  </a:txBody>
                  <a:tcPr marL="9525" marR="9525" marT="9525"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47265747"/>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sz="1200" b="0" i="0" u="none" strike="noStrike">
                          <a:solidFill>
                            <a:srgbClr val="000000"/>
                          </a:solidFill>
                          <a:effectLst/>
                          <a:latin typeface="Meiryo UI" panose="020B0604030504040204" pitchFamily="50" charset="-128"/>
                          <a:ea typeface="Meiryo UI" panose="020B0604030504040204" pitchFamily="50" charset="-128"/>
                        </a:rPr>
                        <a:t>2300B.C.</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縄文中期</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96</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48</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37</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50847658"/>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r" fontAlgn="ctr"/>
                      <a:r>
                        <a:rPr lang="en-US" sz="1200" b="0" i="0" u="none" strike="noStrike">
                          <a:solidFill>
                            <a:srgbClr val="000000"/>
                          </a:solidFill>
                          <a:effectLst/>
                          <a:latin typeface="Meiryo UI" panose="020B0604030504040204" pitchFamily="50" charset="-128"/>
                          <a:ea typeface="Meiryo UI" panose="020B0604030504040204" pitchFamily="50" charset="-128"/>
                        </a:rPr>
                        <a:t>900B.C.</a:t>
                      </a:r>
                    </a:p>
                  </a:txBody>
                  <a:tcPr marL="9525" marR="9525" marT="9525"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縄文晩期</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86</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41</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59</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9838839"/>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第二の波</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弥生時代</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49</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51188049"/>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725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奈良時代</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4,512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43</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03922155"/>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1150</a:t>
                      </a:r>
                    </a:p>
                  </a:txBody>
                  <a:tcPr marL="9525" marR="9525" marT="9525"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平安末期</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6,837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54</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58</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23</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401607"/>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第三の波</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1600</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慶長</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12,273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45</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95163071"/>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1721</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享保</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31,279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49</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34</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66</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1348960"/>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1792</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寛政</a:t>
                      </a:r>
                      <a:r>
                        <a:rPr lang="en-US" altLang="ja-JP" sz="1200" b="0" i="0" u="none" strike="noStrike">
                          <a:solidFill>
                            <a:srgbClr val="000000"/>
                          </a:solidFill>
                          <a:effectLst/>
                          <a:latin typeface="Meiryo UI" panose="020B0604030504040204" pitchFamily="50" charset="-128"/>
                          <a:ea typeface="Meiryo UI" panose="020B0604030504040204" pitchFamily="50" charset="-128"/>
                        </a:rPr>
                        <a:t>4</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29,870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49</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450391"/>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1873</a:t>
                      </a:r>
                    </a:p>
                  </a:txBody>
                  <a:tcPr marL="9525" marR="9525" marT="9525"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明治</a:t>
                      </a:r>
                      <a:r>
                        <a:rPr lang="en-US" altLang="ja-JP" sz="1200" b="0" i="0" u="none" strike="noStrike">
                          <a:solidFill>
                            <a:srgbClr val="000000"/>
                          </a:solidFill>
                          <a:effectLst/>
                          <a:latin typeface="Meiryo UI" panose="020B0604030504040204" pitchFamily="50" charset="-128"/>
                          <a:ea typeface="Meiryo UI" panose="020B0604030504040204" pitchFamily="50" charset="-128"/>
                        </a:rPr>
                        <a:t>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33,301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49</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a:t>
                      </a:r>
                    </a:p>
                  </a:txBody>
                  <a:tcPr marL="9525" marR="9525" marT="9525"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136933"/>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第四の波</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1900</a:t>
                      </a:r>
                    </a:p>
                  </a:txBody>
                  <a:tcPr marL="9525" marR="9525" marT="9525"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明治</a:t>
                      </a:r>
                      <a:r>
                        <a:rPr lang="en-US" altLang="ja-JP" sz="1200" b="0" i="0" u="none" strike="noStrike">
                          <a:solidFill>
                            <a:srgbClr val="000000"/>
                          </a:solidFill>
                          <a:effectLst/>
                          <a:latin typeface="Meiryo UI" panose="020B0604030504040204" pitchFamily="50" charset="-128"/>
                          <a:ea typeface="Meiryo UI" panose="020B0604030504040204" pitchFamily="50" charset="-128"/>
                        </a:rPr>
                        <a:t>33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46,541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52</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48</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83057080"/>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1920</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大正</a:t>
                      </a:r>
                      <a:r>
                        <a:rPr lang="en-US" altLang="ja-JP" sz="1200" b="0" i="0" u="none" strike="noStrike">
                          <a:solidFill>
                            <a:srgbClr val="000000"/>
                          </a:solidFill>
                          <a:effectLst/>
                          <a:latin typeface="Meiryo UI" panose="020B0604030504040204" pitchFamily="50" charset="-128"/>
                          <a:ea typeface="Meiryo UI" panose="020B0604030504040204" pitchFamily="50" charset="-128"/>
                        </a:rPr>
                        <a:t>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55,963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54</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3429453"/>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1950</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昭和</a:t>
                      </a:r>
                      <a:r>
                        <a:rPr lang="en-US" altLang="ja-JP" sz="1200" b="0" i="0" u="none" strike="noStrike">
                          <a:solidFill>
                            <a:srgbClr val="000000"/>
                          </a:solidFill>
                          <a:effectLst/>
                          <a:latin typeface="Meiryo UI" panose="020B0604030504040204" pitchFamily="50" charset="-128"/>
                          <a:ea typeface="Meiryo UI" panose="020B0604030504040204" pitchFamily="50" charset="-128"/>
                        </a:rPr>
                        <a:t>25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83,898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56</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89360186"/>
                  </a:ext>
                </a:extLst>
              </a:tr>
              <a:tr h="220574">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1975</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昭和</a:t>
                      </a:r>
                      <a:r>
                        <a:rPr lang="en-US" altLang="ja-JP" sz="1200" b="0" i="0" u="none" strike="noStrike">
                          <a:solidFill>
                            <a:srgbClr val="000000"/>
                          </a:solidFill>
                          <a:effectLst/>
                          <a:latin typeface="Meiryo UI" panose="020B0604030504040204" pitchFamily="50" charset="-128"/>
                          <a:ea typeface="Meiryo UI" panose="020B0604030504040204" pitchFamily="50" charset="-128"/>
                        </a:rPr>
                        <a:t>50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111,940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1,083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40</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72</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6996204"/>
                  </a:ext>
                </a:extLst>
              </a:tr>
              <a:tr h="230600">
                <a:tc>
                  <a:txBody>
                    <a:bodyPr/>
                    <a:lstStyle/>
                    <a:p>
                      <a:pPr algn="ct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7E6E6"/>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2000</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平成</a:t>
                      </a:r>
                      <a:r>
                        <a:rPr lang="en-US" altLang="ja-JP" sz="1200" b="0" i="0" u="none" strike="noStrike">
                          <a:solidFill>
                            <a:srgbClr val="000000"/>
                          </a:solidFill>
                          <a:effectLst/>
                          <a:latin typeface="Meiryo UI" panose="020B0604030504040204" pitchFamily="50" charset="-128"/>
                          <a:ea typeface="Meiryo UI" panose="020B0604030504040204" pitchFamily="50" charset="-128"/>
                        </a:rPr>
                        <a:t>12</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a:t>
                      </a:r>
                    </a:p>
                  </a:txBody>
                  <a:tcPr marL="9525" marR="9525" marT="9525"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126,926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39</a:t>
                      </a:r>
                    </a:p>
                  </a:txBody>
                  <a:tcPr marL="9525" marR="9525" marT="9525"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27</a:t>
                      </a:r>
                    </a:p>
                  </a:txBody>
                  <a:tcPr marL="9525" marR="9525" marT="9525"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73</a:t>
                      </a:r>
                    </a:p>
                  </a:txBody>
                  <a:tcPr marL="9525" marR="9525" marT="9525"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754016"/>
                  </a:ext>
                </a:extLst>
              </a:tr>
            </a:tbl>
          </a:graphicData>
        </a:graphic>
      </p:graphicFrame>
      <p:sp>
        <p:nvSpPr>
          <p:cNvPr id="8" name="正方形/長方形 7"/>
          <p:cNvSpPr/>
          <p:nvPr/>
        </p:nvSpPr>
        <p:spPr>
          <a:xfrm>
            <a:off x="590922" y="6387347"/>
            <a:ext cx="7109140" cy="25391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出典：「大阪経済の歴史的展望</a:t>
            </a:r>
            <a:r>
              <a:rPr kumimoji="0"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伝統と革新の系譜</a:t>
            </a:r>
            <a:r>
              <a:rPr kumimoji="0" lang="ja-JP" altLang="en-US"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ー</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」（宮本又郎）を基に作成</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32761" y="501001"/>
            <a:ext cx="9624850" cy="1600438"/>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４つの人口波動に伴って、人口の地域配置にも大きな変動が生じた。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縄文期は、採取経済の時代で、暖温帯落葉樹林が繁栄し木の実が豊富で、動物性食糧資源に恵まれていた東日本に集中。</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弥生時代には、西日本に人口比重が傾くが、平安末期から鎌倉期になると、西日本から東日本へのシフトが生じた。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戦国期</a:t>
            </a:r>
            <a:r>
              <a:rPr kumimoji="1" lang="en-US" altLang="ja-JP"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江戸初期に三度、人口重心は方向を変え、東日本から西日本へシフト。特に近畿は、土地の大開発によって、農業生産力の上昇がめざましく、著しく人口が増加。</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a:t>
            </a:r>
            <a:r>
              <a:rPr kumimoji="1" lang="ja-JP" altLang="en-US" sz="1400" dirty="0" smtClean="0">
                <a:latin typeface="UD デジタル 教科書体 NK-R" panose="02020400000000000000" pitchFamily="18" charset="-128"/>
                <a:ea typeface="UD デジタル 教科書体 NK-R" panose="02020400000000000000" pitchFamily="18" charset="-128"/>
              </a:rPr>
              <a:t>世紀に入ると一転、東日本（特に関東）のウエイトが高まった。近畿の人口シェアも明治初期より高まった。工業化がもたらした顕著な現象は太平洋ベルト地帯の都市への人口集中であった。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２　歴史</a:t>
            </a:r>
            <a:r>
              <a:rPr lang="ja-JP" altLang="en-US" sz="1800" dirty="0">
                <a:solidFill>
                  <a:schemeClr val="bg1"/>
                </a:solidFill>
                <a:latin typeface="Meiryo UI" panose="020B0604030504040204" pitchFamily="50" charset="-128"/>
                <a:ea typeface="Meiryo UI" panose="020B0604030504040204" pitchFamily="50" charset="-128"/>
              </a:rPr>
              <a:t>から導かれる大阪の特色</a:t>
            </a:r>
            <a:r>
              <a:rPr lang="ja-JP" altLang="en-US" sz="1800" dirty="0" smtClean="0">
                <a:solidFill>
                  <a:schemeClr val="bg1"/>
                </a:solidFill>
                <a:latin typeface="Meiryo UI" panose="020B0604030504040204" pitchFamily="50" charset="-128"/>
                <a:ea typeface="Meiryo UI" panose="020B0604030504040204" pitchFamily="50" charset="-128"/>
              </a:rPr>
              <a:t>（６）人口（古代</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a:solidFill>
                  <a:schemeClr val="bg1"/>
                </a:solidFill>
                <a:latin typeface="Meiryo UI" panose="020B0604030504040204" pitchFamily="50" charset="-128"/>
                <a:ea typeface="Meiryo UI" panose="020B0604030504040204" pitchFamily="50" charset="-128"/>
              </a:rPr>
              <a:t>現在</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41</a:t>
            </a:r>
          </a:p>
        </p:txBody>
      </p:sp>
    </p:spTree>
    <p:extLst>
      <p:ext uri="{BB962C8B-B14F-4D97-AF65-F5344CB8AC3E}">
        <p14:creationId xmlns:p14="http://schemas.microsoft.com/office/powerpoint/2010/main" val="338708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34856" y="1675385"/>
            <a:ext cx="8715375" cy="5179831"/>
            <a:chOff x="434856" y="1675385"/>
            <a:chExt cx="8715375" cy="5179831"/>
          </a:xfrm>
        </p:grpSpPr>
        <p:pic>
          <p:nvPicPr>
            <p:cNvPr id="2" name="図 1"/>
            <p:cNvPicPr>
              <a:picLocks noChangeAspect="1"/>
            </p:cNvPicPr>
            <p:nvPr/>
          </p:nvPicPr>
          <p:blipFill>
            <a:blip r:embed="rId2"/>
            <a:stretch>
              <a:fillRect/>
            </a:stretch>
          </p:blipFill>
          <p:spPr>
            <a:xfrm>
              <a:off x="434856" y="1675385"/>
              <a:ext cx="8715375" cy="5083879"/>
            </a:xfrm>
            <a:prstGeom prst="rect">
              <a:avLst/>
            </a:prstGeom>
          </p:spPr>
        </p:pic>
        <p:sp>
          <p:nvSpPr>
            <p:cNvPr id="6" name="正方形/長方形 5"/>
            <p:cNvSpPr/>
            <p:nvPr/>
          </p:nvSpPr>
          <p:spPr>
            <a:xfrm>
              <a:off x="1237898" y="5631807"/>
              <a:ext cx="7109293" cy="335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2005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2000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1995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1990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1985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1980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1975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1970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1965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1960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1955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1950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1945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1940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1935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1930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1925</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1920</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1918</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1913</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1908</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1903</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1898</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1888</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1872</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1846</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1834</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1828</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1822</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1804</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1798</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1786</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1756</a:t>
              </a:r>
            </a:p>
            <a:p>
              <a:pPr algn="ctr">
                <a:lnSpc>
                  <a:spcPts val="1500"/>
                </a:lnSpc>
              </a:pPr>
              <a:r>
                <a:rPr lang="en-US" altLang="ja-JP" sz="700" dirty="0" smtClean="0">
                  <a:solidFill>
                    <a:sysClr val="windowText" lastClr="000000"/>
                  </a:solidFill>
                  <a:latin typeface="Meiryo UI" panose="020B0604030504040204" pitchFamily="50" charset="-128"/>
                  <a:ea typeface="Meiryo UI" panose="020B0604030504040204" pitchFamily="50" charset="-128"/>
                </a:rPr>
                <a:t>1750</a:t>
              </a:r>
            </a:p>
            <a:p>
              <a:pPr algn="ctr">
                <a:lnSpc>
                  <a:spcPts val="1500"/>
                </a:lnSpc>
              </a:pPr>
              <a:r>
                <a:rPr lang="en-US" altLang="ja-JP" sz="700" dirty="0">
                  <a:solidFill>
                    <a:sysClr val="windowText" lastClr="000000"/>
                  </a:solidFill>
                  <a:latin typeface="Meiryo UI" panose="020B0604030504040204" pitchFamily="50" charset="-128"/>
                  <a:ea typeface="Meiryo UI" panose="020B0604030504040204" pitchFamily="50" charset="-128"/>
                </a:rPr>
                <a:t>1721</a:t>
              </a:r>
              <a:endParaRPr lang="en-US" altLang="ja-JP" sz="700" dirty="0" smtClean="0">
                <a:solidFill>
                  <a:sysClr val="windowText" lastClr="000000"/>
                </a:solidFill>
                <a:latin typeface="Meiryo UI" panose="020B0604030504040204" pitchFamily="50" charset="-128"/>
                <a:ea typeface="Meiryo UI" panose="020B0604030504040204" pitchFamily="50" charset="-128"/>
              </a:endParaRPr>
            </a:p>
            <a:p>
              <a:pPr algn="ctr">
                <a:lnSpc>
                  <a:spcPts val="1500"/>
                </a:lnSpc>
              </a:pPr>
              <a:endParaRPr lang="ja-JP" sz="700" dirty="0">
                <a:solidFill>
                  <a:sysClr val="windowText" lastClr="000000"/>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36390" y="6026541"/>
              <a:ext cx="7712310"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pPr>
              <a:endParaRPr lang="en-US" altLang="ja-JP" sz="1000" dirty="0" smtClean="0">
                <a:solidFill>
                  <a:sysClr val="windowText" lastClr="000000"/>
                </a:solidFill>
                <a:latin typeface="Meiryo UI" panose="020B0604030504040204" pitchFamily="50" charset="-128"/>
                <a:ea typeface="Meiryo UI" panose="020B0604030504040204" pitchFamily="50" charset="-128"/>
              </a:endParaRPr>
            </a:p>
            <a:p>
              <a:pPr>
                <a:lnSpc>
                  <a:spcPts val="1500"/>
                </a:lnSpc>
              </a:pPr>
              <a:r>
                <a:rPr lang="en-US" altLang="ja-JP" sz="1000" dirty="0" smtClean="0">
                  <a:solidFill>
                    <a:sysClr val="windowText" lastClr="000000"/>
                  </a:solidFill>
                  <a:latin typeface="Meiryo UI" panose="020B0604030504040204" pitchFamily="50" charset="-128"/>
                  <a:ea typeface="Meiryo UI" panose="020B0604030504040204" pitchFamily="50" charset="-128"/>
                </a:rPr>
                <a:t>※</a:t>
              </a:r>
              <a:r>
                <a:rPr lang="ja-JP" altLang="en-US" sz="1000" dirty="0" smtClean="0">
                  <a:solidFill>
                    <a:sysClr val="windowText" lastClr="000000"/>
                  </a:solidFill>
                  <a:latin typeface="Meiryo UI" panose="020B0604030504040204" pitchFamily="50" charset="-128"/>
                  <a:ea typeface="Meiryo UI" panose="020B0604030504040204" pitchFamily="50" charset="-128"/>
                </a:rPr>
                <a:t>データ出所：</a:t>
              </a:r>
              <a:r>
                <a:rPr lang="en-US" altLang="ja-JP" sz="1000" dirty="0" smtClean="0">
                  <a:solidFill>
                    <a:sysClr val="windowText" lastClr="000000"/>
                  </a:solidFill>
                  <a:latin typeface="Meiryo UI" panose="020B0604030504040204" pitchFamily="50" charset="-128"/>
                  <a:ea typeface="Meiryo UI" panose="020B0604030504040204" pitchFamily="50" charset="-128"/>
                </a:rPr>
                <a:t>1721〜1872</a:t>
              </a:r>
              <a:r>
                <a:rPr lang="ja-JP" altLang="en-US" sz="1000" dirty="0" smtClean="0">
                  <a:solidFill>
                    <a:sysClr val="windowText" lastClr="000000"/>
                  </a:solidFill>
                  <a:latin typeface="Meiryo UI" panose="020B0604030504040204" pitchFamily="50" charset="-128"/>
                  <a:ea typeface="Meiryo UI" panose="020B0604030504040204" pitchFamily="50" charset="-128"/>
                </a:rPr>
                <a:t>年については、関山直太郎「近世日本の人口構造」（吉川弘文館、</a:t>
              </a:r>
              <a:r>
                <a:rPr lang="en-US" altLang="ja-JP" sz="1000" dirty="0" smtClean="0">
                  <a:solidFill>
                    <a:sysClr val="windowText" lastClr="000000"/>
                  </a:solidFill>
                  <a:latin typeface="Meiryo UI" panose="020B0604030504040204" pitchFamily="50" charset="-128"/>
                  <a:ea typeface="Meiryo UI" panose="020B0604030504040204" pitchFamily="50" charset="-128"/>
                </a:rPr>
                <a:t>1958</a:t>
              </a:r>
              <a:r>
                <a:rPr lang="ja-JP" altLang="en-US" sz="1000" dirty="0" smtClean="0">
                  <a:solidFill>
                    <a:sysClr val="windowText" lastClr="000000"/>
                  </a:solidFill>
                  <a:latin typeface="Meiryo UI" panose="020B0604030504040204" pitchFamily="50" charset="-128"/>
                  <a:ea typeface="Meiryo UI" panose="020B0604030504040204" pitchFamily="50" charset="-128"/>
                </a:rPr>
                <a:t>年）</a:t>
              </a:r>
              <a:endParaRPr lang="en-US" altLang="ja-JP" sz="1000" dirty="0" smtClean="0">
                <a:solidFill>
                  <a:sysClr val="windowText" lastClr="000000"/>
                </a:solidFill>
                <a:latin typeface="Meiryo UI" panose="020B0604030504040204" pitchFamily="50" charset="-128"/>
                <a:ea typeface="Meiryo UI" panose="020B0604030504040204" pitchFamily="50" charset="-128"/>
              </a:endParaRPr>
            </a:p>
            <a:p>
              <a:pPr>
                <a:lnSpc>
                  <a:spcPts val="1500"/>
                </a:lnSpc>
              </a:pPr>
              <a:r>
                <a:rPr lang="ja-JP" altLang="en-US" sz="1000" dirty="0">
                  <a:solidFill>
                    <a:sysClr val="windowText" lastClr="000000"/>
                  </a:solidFill>
                  <a:latin typeface="Meiryo UI" panose="020B0604030504040204" pitchFamily="50" charset="-128"/>
                  <a:ea typeface="Meiryo UI" panose="020B0604030504040204" pitchFamily="50" charset="-128"/>
                </a:rPr>
                <a:t>　</a:t>
              </a:r>
              <a:r>
                <a:rPr lang="ja-JP" altLang="en-US" sz="1000" dirty="0" smtClean="0">
                  <a:solidFill>
                    <a:sysClr val="windowText" lastClr="000000"/>
                  </a:solidFill>
                  <a:latin typeface="Meiryo UI" panose="020B0604030504040204" pitchFamily="50" charset="-128"/>
                  <a:ea typeface="Meiryo UI" panose="020B0604030504040204" pitchFamily="50" charset="-128"/>
                </a:rPr>
                <a:t>　　　　　　　　　</a:t>
              </a:r>
              <a:r>
                <a:rPr lang="en-US" altLang="ja-JP" sz="1000" dirty="0" smtClean="0">
                  <a:solidFill>
                    <a:sysClr val="windowText" lastClr="000000"/>
                  </a:solidFill>
                  <a:latin typeface="Meiryo UI" panose="020B0604030504040204" pitchFamily="50" charset="-128"/>
                  <a:ea typeface="Meiryo UI" panose="020B0604030504040204" pitchFamily="50" charset="-128"/>
                </a:rPr>
                <a:t>1888〜2005</a:t>
              </a:r>
              <a:r>
                <a:rPr lang="ja-JP" altLang="en-US" sz="1000" dirty="0" smtClean="0">
                  <a:solidFill>
                    <a:sysClr val="windowText" lastClr="000000"/>
                  </a:solidFill>
                  <a:latin typeface="Meiryo UI" panose="020B0604030504040204" pitchFamily="50" charset="-128"/>
                  <a:ea typeface="Meiryo UI" panose="020B0604030504040204" pitchFamily="50" charset="-128"/>
                </a:rPr>
                <a:t>年については、日本統計協会編・発行「新版日本長期統計層総覧」第１巻（</a:t>
              </a:r>
              <a:r>
                <a:rPr lang="en-US" altLang="ja-JP" sz="1000" dirty="0" smtClean="0">
                  <a:solidFill>
                    <a:sysClr val="windowText" lastClr="000000"/>
                  </a:solidFill>
                  <a:latin typeface="Meiryo UI" panose="020B0604030504040204" pitchFamily="50" charset="-128"/>
                  <a:ea typeface="Meiryo UI" panose="020B0604030504040204" pitchFamily="50" charset="-128"/>
                </a:rPr>
                <a:t>2006</a:t>
              </a:r>
              <a:r>
                <a:rPr lang="ja-JP" altLang="en-US" sz="1000" dirty="0" smtClean="0">
                  <a:solidFill>
                    <a:sysClr val="windowText" lastClr="000000"/>
                  </a:solidFill>
                  <a:latin typeface="Meiryo UI" panose="020B0604030504040204" pitchFamily="50" charset="-128"/>
                  <a:ea typeface="Meiryo UI" panose="020B0604030504040204" pitchFamily="50" charset="-128"/>
                </a:rPr>
                <a:t>年）</a:t>
              </a:r>
              <a:endParaRPr lang="en-US" altLang="ja-JP" sz="1000" dirty="0" smtClean="0">
                <a:solidFill>
                  <a:sysClr val="windowText" lastClr="000000"/>
                </a:solidFill>
                <a:latin typeface="Meiryo UI" panose="020B0604030504040204" pitchFamily="50" charset="-128"/>
                <a:ea typeface="Meiryo UI" panose="020B0604030504040204" pitchFamily="50" charset="-128"/>
              </a:endParaRPr>
            </a:p>
            <a:p>
              <a:pPr>
                <a:lnSpc>
                  <a:spcPts val="1500"/>
                </a:lnSpc>
              </a:pPr>
              <a:r>
                <a:rPr lang="en-US" altLang="ja-JP" sz="1000" dirty="0" smtClean="0">
                  <a:solidFill>
                    <a:sysClr val="windowText" lastClr="000000"/>
                  </a:solidFill>
                  <a:latin typeface="Meiryo UI" panose="020B0604030504040204" pitchFamily="50" charset="-128"/>
                  <a:ea typeface="Meiryo UI" panose="020B0604030504040204" pitchFamily="50" charset="-128"/>
                </a:rPr>
                <a:t>※</a:t>
              </a:r>
              <a:r>
                <a:rPr lang="ja-JP" altLang="en-US" sz="1000" dirty="0" smtClean="0">
                  <a:solidFill>
                    <a:sysClr val="windowText" lastClr="000000"/>
                  </a:solidFill>
                  <a:latin typeface="Meiryo UI" panose="020B0604030504040204" pitchFamily="50" charset="-128"/>
                  <a:ea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「大阪経済の歴史的展望</a:t>
              </a:r>
              <a:r>
                <a:rPr lang="ja-JP" altLang="en-US" sz="10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伝統と革新の系譜</a:t>
              </a:r>
              <a:r>
                <a:rPr lang="ja-JP" altLang="en-US" sz="10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」（宮本又郎）を基に</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000" dirty="0" smtClean="0">
                <a:solidFill>
                  <a:sysClr val="windowText" lastClr="00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3911481" y="5925345"/>
              <a:ext cx="2651243" cy="26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pPr>
              <a:r>
                <a:rPr lang="ja-JP" altLang="en-US" dirty="0" smtClean="0">
                  <a:solidFill>
                    <a:sysClr val="windowText" lastClr="000000"/>
                  </a:solidFill>
                  <a:latin typeface="Meiryo UI" panose="020B0604030504040204" pitchFamily="50" charset="-128"/>
                  <a:ea typeface="Meiryo UI" panose="020B0604030504040204" pitchFamily="50" charset="-128"/>
                </a:rPr>
                <a:t>大阪　　　　　　　対全国比</a:t>
              </a:r>
              <a:endParaRPr lang="en-US" altLang="ja-JP" dirty="0" smtClean="0">
                <a:solidFill>
                  <a:sysClr val="windowText" lastClr="000000"/>
                </a:solidFill>
                <a:latin typeface="Meiryo UI" panose="020B0604030504040204" pitchFamily="50" charset="-128"/>
                <a:ea typeface="Meiryo UI" panose="020B0604030504040204" pitchFamily="50" charset="-128"/>
              </a:endParaRPr>
            </a:p>
          </p:txBody>
        </p:sp>
        <p:sp>
          <p:nvSpPr>
            <p:cNvPr id="3" name="正方形/長方形 2"/>
            <p:cNvSpPr/>
            <p:nvPr/>
          </p:nvSpPr>
          <p:spPr>
            <a:xfrm>
              <a:off x="4352925" y="6009000"/>
              <a:ext cx="485775" cy="85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5581650" y="6047100"/>
              <a:ext cx="466725"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正方形/長方形 13"/>
            <p:cNvSpPr/>
            <p:nvPr/>
          </p:nvSpPr>
          <p:spPr>
            <a:xfrm>
              <a:off x="5772150" y="6009000"/>
              <a:ext cx="66675" cy="99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022540" y="2008415"/>
              <a:ext cx="3146543" cy="26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500"/>
                </a:lnSpc>
              </a:pPr>
              <a:r>
                <a:rPr lang="ja-JP" altLang="en-US" b="1" dirty="0" smtClean="0">
                  <a:solidFill>
                    <a:sysClr val="windowText" lastClr="000000"/>
                  </a:solidFill>
                  <a:latin typeface="Meiryo UI" panose="020B0604030504040204" pitchFamily="50" charset="-128"/>
                  <a:ea typeface="Meiryo UI" panose="020B0604030504040204" pitchFamily="50" charset="-128"/>
                </a:rPr>
                <a:t>大阪の人口（</a:t>
              </a:r>
              <a:r>
                <a:rPr lang="en-US" altLang="ja-JP" b="1" dirty="0" smtClean="0">
                  <a:solidFill>
                    <a:sysClr val="windowText" lastClr="000000"/>
                  </a:solidFill>
                  <a:latin typeface="Meiryo UI" panose="020B0604030504040204" pitchFamily="50" charset="-128"/>
                  <a:ea typeface="Meiryo UI" panose="020B0604030504040204" pitchFamily="50" charset="-128"/>
                </a:rPr>
                <a:t>1721〜2005</a:t>
              </a:r>
              <a:r>
                <a:rPr lang="ja-JP" altLang="en-US" b="1" dirty="0" smtClean="0">
                  <a:solidFill>
                    <a:sysClr val="windowText" lastClr="000000"/>
                  </a:solidFill>
                  <a:latin typeface="Meiryo UI" panose="020B0604030504040204" pitchFamily="50" charset="-128"/>
                  <a:ea typeface="Meiryo UI" panose="020B0604030504040204" pitchFamily="50" charset="-128"/>
                </a:rPr>
                <a:t>年）</a:t>
              </a:r>
              <a:endParaRPr lang="en-US" altLang="ja-JP" b="1" dirty="0" smtClean="0">
                <a:solidFill>
                  <a:sysClr val="windowText" lastClr="000000"/>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7516906" y="2138200"/>
              <a:ext cx="1411941" cy="269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ts val="1500"/>
                </a:lnSpc>
              </a:pPr>
              <a:r>
                <a:rPr lang="ja-JP" altLang="en-US" b="1" dirty="0" smtClean="0">
                  <a:solidFill>
                    <a:sysClr val="windowText" lastClr="000000"/>
                  </a:solidFill>
                  <a:latin typeface="Meiryo UI" panose="020B0604030504040204" pitchFamily="50" charset="-128"/>
                  <a:ea typeface="Meiryo UI" panose="020B0604030504040204" pitchFamily="50" charset="-128"/>
                </a:rPr>
                <a:t>対全国人口</a:t>
              </a:r>
              <a:endParaRPr lang="en-US" altLang="ja-JP" b="1" dirty="0" smtClean="0">
                <a:solidFill>
                  <a:sysClr val="windowText" lastClr="000000"/>
                </a:solidFill>
                <a:latin typeface="Meiryo UI" panose="020B0604030504040204" pitchFamily="50" charset="-128"/>
                <a:ea typeface="Meiryo UI" panose="020B0604030504040204" pitchFamily="50" charset="-128"/>
              </a:endParaRPr>
            </a:p>
          </p:txBody>
        </p:sp>
      </p:grpSp>
      <p:sp>
        <p:nvSpPr>
          <p:cNvPr id="1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２　歴史</a:t>
            </a:r>
            <a:r>
              <a:rPr lang="ja-JP" altLang="en-US" sz="1800" dirty="0">
                <a:solidFill>
                  <a:schemeClr val="bg1"/>
                </a:solidFill>
                <a:latin typeface="Meiryo UI" panose="020B0604030504040204" pitchFamily="50" charset="-128"/>
                <a:ea typeface="Meiryo UI" panose="020B0604030504040204" pitchFamily="50" charset="-128"/>
              </a:rPr>
              <a:t>から導かれる大阪の特色</a:t>
            </a:r>
            <a:r>
              <a:rPr lang="ja-JP" altLang="en-US" sz="1800" dirty="0" smtClean="0">
                <a:solidFill>
                  <a:schemeClr val="bg1"/>
                </a:solidFill>
                <a:latin typeface="Meiryo UI" panose="020B0604030504040204" pitchFamily="50" charset="-128"/>
                <a:ea typeface="Meiryo UI" panose="020B0604030504040204" pitchFamily="50" charset="-128"/>
              </a:rPr>
              <a:t>（６）人口（古代</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a:solidFill>
                  <a:schemeClr val="bg1"/>
                </a:solidFill>
                <a:latin typeface="Meiryo UI" panose="020B0604030504040204" pitchFamily="50" charset="-128"/>
                <a:ea typeface="Meiryo UI" panose="020B0604030504040204" pitchFamily="50" charset="-128"/>
              </a:rPr>
              <a:t>現在</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40575" y="506895"/>
            <a:ext cx="9624850" cy="1384995"/>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大阪の人口は幕末から</a:t>
            </a:r>
            <a:r>
              <a:rPr kumimoji="1" lang="en-US" altLang="ja-JP" sz="1400" dirty="0" smtClean="0">
                <a:latin typeface="UD デジタル 教科書体 NK-R" panose="02020400000000000000" pitchFamily="18" charset="-128"/>
                <a:ea typeface="UD デジタル 教科書体 NK-R" panose="02020400000000000000" pitchFamily="18" charset="-128"/>
              </a:rPr>
              <a:t>1880</a:t>
            </a:r>
            <a:r>
              <a:rPr kumimoji="1" lang="ja-JP" altLang="en-US" sz="1400" dirty="0" smtClean="0">
                <a:latin typeface="UD デジタル 教科書体 NK-R" panose="02020400000000000000" pitchFamily="18" charset="-128"/>
                <a:ea typeface="UD デジタル 教科書体 NK-R" panose="02020400000000000000" pitchFamily="18" charset="-128"/>
              </a:rPr>
              <a:t>年代後半にかけて顕著に減少。この時代、摂津の一部が兵庫県に編入された影響を除いても大きく減少。</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➢これは、幕末・維新期に、大阪の経済が衰退したことを物語っている。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1890</a:t>
            </a:r>
            <a:r>
              <a:rPr kumimoji="1" lang="ja-JP" altLang="en-US" sz="1400" dirty="0" smtClean="0">
                <a:latin typeface="UD デジタル 教科書体 NK-R" panose="02020400000000000000" pitchFamily="18" charset="-128"/>
                <a:ea typeface="UD デジタル 教科書体 NK-R" panose="02020400000000000000" pitchFamily="18" charset="-128"/>
              </a:rPr>
              <a:t>年頃</a:t>
            </a:r>
            <a:r>
              <a:rPr kumimoji="1" lang="en-US" altLang="ja-JP" sz="1400" dirty="0" smtClean="0">
                <a:latin typeface="UD デジタル 教科書体 NK-R" panose="02020400000000000000" pitchFamily="18" charset="-128"/>
                <a:ea typeface="UD デジタル 教科書体 NK-R" panose="02020400000000000000" pitchFamily="18" charset="-128"/>
              </a:rPr>
              <a:t>〜1940</a:t>
            </a:r>
            <a:r>
              <a:rPr kumimoji="1" lang="ja-JP" altLang="en-US" sz="1400" dirty="0" smtClean="0">
                <a:latin typeface="UD デジタル 教科書体 NK-R" panose="02020400000000000000" pitchFamily="18" charset="-128"/>
                <a:ea typeface="UD デジタル 教科書体 NK-R" panose="02020400000000000000" pitchFamily="18" charset="-128"/>
              </a:rPr>
              <a:t>年頃まで、大阪の人口は急上昇する。工業化の進行とともに、近代都市へと再生したといえる。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その後、第二次世界大戦の影響により、人口は減少するが、高度経済成長がはじまると大きく上昇。</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ところが、そのころがピークで、それ以降今日まで、大阪の人口は対全国比は緩やかに低下。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8" name="正方形/長方形 1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42</a:t>
            </a:r>
          </a:p>
        </p:txBody>
      </p:sp>
    </p:spTree>
    <p:extLst>
      <p:ext uri="{BB962C8B-B14F-4D97-AF65-F5344CB8AC3E}">
        <p14:creationId xmlns:p14="http://schemas.microsoft.com/office/powerpoint/2010/main" val="662370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00942" y="915853"/>
            <a:ext cx="1962102" cy="383493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pP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飛行機や新幹線で東京から</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全国の都市に安く日帰りで</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いける</a:t>
            </a:r>
            <a:r>
              <a:rPr kumimoji="1" lang="ja-JP" altLang="en-US" sz="1100" dirty="0">
                <a:solidFill>
                  <a:schemeClr val="tx1"/>
                </a:solidFill>
                <a:latin typeface="Meiryo UI" panose="020B0604030504040204" pitchFamily="50" charset="-128"/>
                <a:ea typeface="Meiryo UI" panose="020B0604030504040204" pitchFamily="50" charset="-128"/>
              </a:rPr>
              <a:t>ようになったため、</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本社機能を東京に集中させ</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ja-JP" altLang="en-US" sz="1100" b="1" dirty="0" err="1">
                <a:solidFill>
                  <a:schemeClr val="tx1"/>
                </a:solidFill>
                <a:latin typeface="Meiryo UI" panose="020B0604030504040204" pitchFamily="50" charset="-128"/>
                <a:ea typeface="Meiryo UI" panose="020B0604030504040204" pitchFamily="50" charset="-128"/>
              </a:rPr>
              <a:t>る</a:t>
            </a:r>
            <a:r>
              <a:rPr kumimoji="1" lang="ja-JP" altLang="en-US" sz="1100" b="1" dirty="0">
                <a:solidFill>
                  <a:schemeClr val="tx1"/>
                </a:solidFill>
                <a:latin typeface="Meiryo UI" panose="020B0604030504040204" pitchFamily="50" charset="-128"/>
                <a:ea typeface="Meiryo UI" panose="020B0604030504040204" pitchFamily="50" charset="-128"/>
              </a:rPr>
              <a:t>ことができるようになった。</a:t>
            </a:r>
            <a:r>
              <a:rPr kumimoji="1" lang="en-US" altLang="ja-JP" sz="1100" b="1" dirty="0">
                <a:solidFill>
                  <a:schemeClr val="bg1"/>
                </a:solidFill>
                <a:latin typeface="Meiryo UI" panose="020B0604030504040204" pitchFamily="50" charset="-128"/>
                <a:ea typeface="Meiryo UI" panose="020B0604030504040204" pitchFamily="50" charset="-128"/>
              </a:rPr>
              <a:t>1</a:t>
            </a:r>
          </a:p>
          <a:p>
            <a:pPr>
              <a:lnSpc>
                <a:spcPts val="1300"/>
              </a:lnSpc>
            </a:pPr>
            <a:endParaRPr kumimoji="1" lang="en-US" altLang="ja-JP" sz="1100" b="1" dirty="0">
              <a:solidFill>
                <a:schemeClr val="bg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都市の存在理由はフェイス・</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dirty="0">
                <a:solidFill>
                  <a:schemeClr val="tx1"/>
                </a:solidFill>
                <a:latin typeface="Meiryo UI" panose="020B0604030504040204" pitchFamily="50" charset="-128"/>
                <a:ea typeface="Meiryo UI" panose="020B0604030504040204" pitchFamily="50" charset="-128"/>
              </a:rPr>
              <a:t>　トゥ・フェイス・コンタクトの容易</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err="1">
                <a:solidFill>
                  <a:schemeClr val="tx1"/>
                </a:solidFill>
                <a:latin typeface="Meiryo UI" panose="020B0604030504040204" pitchFamily="50" charset="-128"/>
                <a:ea typeface="Meiryo UI" panose="020B0604030504040204" pitchFamily="50" charset="-128"/>
              </a:rPr>
              <a:t>さで</a:t>
            </a:r>
            <a:r>
              <a:rPr kumimoji="1" lang="ja-JP" altLang="en-US" sz="1100" dirty="0">
                <a:solidFill>
                  <a:schemeClr val="tx1"/>
                </a:solidFill>
                <a:latin typeface="Meiryo UI" panose="020B0604030504040204" pitchFamily="50" charset="-128"/>
                <a:ea typeface="Meiryo UI" panose="020B0604030504040204" pitchFamily="50" charset="-128"/>
              </a:rPr>
              <a:t>あるという観点からすると、</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大阪の都心機能は、</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「新大阪と梅田が離れている」</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「都心と空港の接続が悪い」</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など、政策の失敗のために</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不必要に疎外されている。</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○伊丹空港は夜間・早朝に</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使えず</a:t>
            </a:r>
            <a:r>
              <a:rPr kumimoji="1" lang="ja-JP" altLang="en-US" sz="1100" dirty="0">
                <a:solidFill>
                  <a:schemeClr val="tx1"/>
                </a:solidFill>
                <a:latin typeface="Meiryo UI" panose="020B0604030504040204" pitchFamily="50" charset="-128"/>
                <a:ea typeface="Meiryo UI" panose="020B0604030504040204" pitchFamily="50" charset="-128"/>
              </a:rPr>
              <a:t>、市中のため拡張も</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dirty="0">
                <a:solidFill>
                  <a:schemeClr val="tx1"/>
                </a:solidFill>
                <a:latin typeface="Meiryo UI" panose="020B0604030504040204" pitchFamily="50" charset="-128"/>
                <a:ea typeface="Meiryo UI" panose="020B0604030504040204" pitchFamily="50" charset="-128"/>
              </a:rPr>
              <a:t>　できない。</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関空は国際便が不便なだけ</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でなく、国内航路の頻度も</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300"/>
              </a:lnSpc>
            </a:pPr>
            <a:r>
              <a:rPr kumimoji="1" lang="ja-JP" altLang="en-US" sz="1100" b="1" dirty="0">
                <a:solidFill>
                  <a:schemeClr val="tx1"/>
                </a:solidFill>
                <a:latin typeface="Meiryo UI" panose="020B0604030504040204" pitchFamily="50" charset="-128"/>
                <a:ea typeface="Meiryo UI" panose="020B0604030504040204" pitchFamily="50" charset="-128"/>
              </a:rPr>
              <a:t>　抑制されている</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bg1"/>
                </a:solidFill>
                <a:latin typeface="Meiryo UI" panose="020B0604030504040204" pitchFamily="50" charset="-128"/>
                <a:ea typeface="Meiryo UI" panose="020B0604030504040204" pitchFamily="50" charset="-128"/>
              </a:rPr>
              <a:t>1</a:t>
            </a:r>
          </a:p>
        </p:txBody>
      </p:sp>
      <p:sp>
        <p:nvSpPr>
          <p:cNvPr id="7" name="正方形/長方形 6"/>
          <p:cNvSpPr/>
          <p:nvPr/>
        </p:nvSpPr>
        <p:spPr>
          <a:xfrm>
            <a:off x="2744886" y="3105188"/>
            <a:ext cx="4171384" cy="16456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○情報化社会の出現</a:t>
            </a:r>
            <a:r>
              <a:rPr kumimoji="1" lang="ja-JP" altLang="en-US" sz="1100" dirty="0">
                <a:solidFill>
                  <a:schemeClr val="tx1"/>
                </a:solidFill>
                <a:latin typeface="Meiryo UI" panose="020B0604030504040204" pitchFamily="50" charset="-128"/>
                <a:ea typeface="Meiryo UI" panose="020B0604030504040204" pitchFamily="50" charset="-128"/>
              </a:rPr>
              <a:t>は、最も価値の高い情報がフェイス・ツーフェイスで</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　とりかわされる</a:t>
            </a:r>
            <a:r>
              <a:rPr kumimoji="1" lang="ja-JP" altLang="en-US" sz="1100" b="1" dirty="0">
                <a:solidFill>
                  <a:schemeClr val="tx1"/>
                </a:solidFill>
                <a:latin typeface="Meiryo UI" panose="020B0604030504040204" pitchFamily="50" charset="-128"/>
                <a:ea typeface="Meiryo UI" panose="020B0604030504040204" pitchFamily="50" charset="-128"/>
              </a:rPr>
              <a:t>東京の情報空間としての重要性を増大させた</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bg1"/>
                </a:solidFill>
                <a:latin typeface="Meiryo UI" panose="020B0604030504040204" pitchFamily="50" charset="-128"/>
                <a:ea typeface="Meiryo UI" panose="020B0604030504040204" pitchFamily="50" charset="-128"/>
              </a:rPr>
              <a:t>2</a:t>
            </a:r>
          </a:p>
          <a:p>
            <a:pPr>
              <a:lnSpc>
                <a:spcPts val="1100"/>
              </a:lnSpc>
            </a:pPr>
            <a:endParaRPr kumimoji="1" lang="en-US" altLang="ja-JP" sz="1100" b="1" dirty="0">
              <a:solidFill>
                <a:schemeClr val="bg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○出版と新聞とテレビ放送、すなわち紙も電波も、</a:t>
            </a:r>
            <a:r>
              <a:rPr kumimoji="1" lang="ja-JP" altLang="en-US" sz="1100" b="1" dirty="0">
                <a:solidFill>
                  <a:schemeClr val="tx1"/>
                </a:solidFill>
                <a:latin typeface="Meiryo UI" panose="020B0604030504040204" pitchFamily="50" charset="-128"/>
                <a:ea typeface="Meiryo UI" panose="020B0604030504040204" pitchFamily="50" charset="-128"/>
              </a:rPr>
              <a:t>いずれの情報発信も</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　東京に集められた</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bg1"/>
                </a:solidFill>
                <a:latin typeface="Meiryo UI" panose="020B0604030504040204" pitchFamily="50" charset="-128"/>
                <a:ea typeface="Meiryo UI" panose="020B0604030504040204" pitchFamily="50" charset="-128"/>
              </a:rPr>
              <a:t>5</a:t>
            </a:r>
          </a:p>
          <a:p>
            <a:pPr>
              <a:lnSpc>
                <a:spcPts val="1100"/>
              </a:lnSpc>
            </a:pPr>
            <a:endParaRPr kumimoji="1" lang="en-US" altLang="ja-JP" sz="1100" b="1" dirty="0">
              <a:solidFill>
                <a:schemeClr val="bg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○企業の本社は</a:t>
            </a:r>
            <a:r>
              <a:rPr kumimoji="1" lang="ja-JP" altLang="en-US" sz="1100" dirty="0">
                <a:solidFill>
                  <a:schemeClr val="tx1"/>
                </a:solidFill>
                <a:latin typeface="Meiryo UI" panose="020B0604030504040204" pitchFamily="50" charset="-128"/>
                <a:ea typeface="Meiryo UI" panose="020B0604030504040204" pitchFamily="50" charset="-128"/>
              </a:rPr>
              <a:t>、全国、全世界と結びつきやすい</a:t>
            </a:r>
            <a:r>
              <a:rPr kumimoji="1" lang="ja-JP" altLang="en-US" sz="1100" b="1" dirty="0">
                <a:solidFill>
                  <a:schemeClr val="tx1"/>
                </a:solidFill>
                <a:latin typeface="Meiryo UI" panose="020B0604030504040204" pitchFamily="50" charset="-128"/>
                <a:ea typeface="Meiryo UI" panose="020B0604030504040204" pitchFamily="50" charset="-128"/>
              </a:rPr>
              <a:t>情報網の拠点である</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　世界都市に置くほうが効率が良い</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bg1"/>
                </a:solidFill>
                <a:latin typeface="Meiryo UI" panose="020B0604030504040204" pitchFamily="50" charset="-128"/>
                <a:ea typeface="Meiryo UI" panose="020B0604030504040204" pitchFamily="50" charset="-128"/>
              </a:rPr>
              <a:t>4</a:t>
            </a:r>
          </a:p>
          <a:p>
            <a:pPr>
              <a:lnSpc>
                <a:spcPts val="1100"/>
              </a:lnSpc>
              <a:defRPr/>
            </a:pPr>
            <a:r>
              <a:rPr kumimoji="1" lang="ja-JP" altLang="en-US" sz="1100" dirty="0">
                <a:solidFill>
                  <a:schemeClr val="tx1"/>
                </a:solidFill>
                <a:latin typeface="Meiryo UI" panose="020B0604030504040204" pitchFamily="50" charset="-128"/>
                <a:ea typeface="Meiryo UI" panose="020B0604030504040204" pitchFamily="50" charset="-128"/>
              </a:rPr>
              <a:t>　新商品を宣伝しようと大阪で発表しようとしても、その情報はほとんど</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defRPr/>
            </a:pPr>
            <a:r>
              <a:rPr kumimoji="1" lang="ja-JP" altLang="en-US" sz="1100" dirty="0">
                <a:solidFill>
                  <a:schemeClr val="tx1"/>
                </a:solidFill>
                <a:latin typeface="Meiryo UI" panose="020B0604030504040204" pitchFamily="50" charset="-128"/>
                <a:ea typeface="Meiryo UI" panose="020B0604030504040204" pitchFamily="50" charset="-128"/>
              </a:rPr>
              <a:t>　関西で流通するだけでそれ以外へは流れない。ところが各種メディアが</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defRPr/>
            </a:pPr>
            <a:r>
              <a:rPr kumimoji="1" lang="ja-JP" altLang="en-US" sz="1100" dirty="0">
                <a:solidFill>
                  <a:schemeClr val="tx1"/>
                </a:solidFill>
                <a:latin typeface="Meiryo UI" panose="020B0604030504040204" pitchFamily="50" charset="-128"/>
                <a:ea typeface="Meiryo UI" panose="020B0604030504040204" pitchFamily="50" charset="-128"/>
              </a:rPr>
              <a:t>　集積している</a:t>
            </a:r>
            <a:r>
              <a:rPr kumimoji="1" lang="ja-JP" altLang="en-US" sz="1100" b="1" dirty="0">
                <a:solidFill>
                  <a:schemeClr val="tx1"/>
                </a:solidFill>
                <a:latin typeface="Meiryo UI" panose="020B0604030504040204" pitchFamily="50" charset="-128"/>
                <a:ea typeface="Meiryo UI" panose="020B0604030504040204" pitchFamily="50" charset="-128"/>
              </a:rPr>
              <a:t>世界都市・東京で発表すれば国内外に広く発信できる</a:t>
            </a:r>
            <a:r>
              <a:rPr kumimoji="1" lang="ja-JP" altLang="en-US" sz="1100" dirty="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2744886" y="925851"/>
            <a:ext cx="4171384" cy="180884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○政府はかつて、多極分散型で自律的・接続可能な発展という戦略を</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　とっていた。しかしその後、金融・情報サービス・メディア・文化創造活動</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　など、</a:t>
            </a:r>
            <a:r>
              <a:rPr kumimoji="1" lang="ja-JP" altLang="en-US" sz="1100" b="1" dirty="0">
                <a:solidFill>
                  <a:schemeClr val="tx1"/>
                </a:solidFill>
                <a:latin typeface="Meiryo UI" panose="020B0604030504040204" pitchFamily="50" charset="-128"/>
                <a:ea typeface="Meiryo UI" panose="020B0604030504040204" pitchFamily="50" charset="-128"/>
              </a:rPr>
              <a:t>特定の機能を選択的に東京へ集積させる方針に、路線が変更</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　された。</a:t>
            </a:r>
            <a:r>
              <a:rPr kumimoji="1" lang="en-US" altLang="ja-JP" sz="1100" b="1" dirty="0">
                <a:solidFill>
                  <a:schemeClr val="bg1"/>
                </a:solidFill>
                <a:latin typeface="Meiryo UI" panose="020B0604030504040204" pitchFamily="50" charset="-128"/>
                <a:ea typeface="Meiryo UI" panose="020B0604030504040204" pitchFamily="50" charset="-128"/>
              </a:rPr>
              <a:t>3</a:t>
            </a:r>
            <a:r>
              <a:rPr kumimoji="1" lang="ja-JP" altLang="en-US" sz="1100" b="1" dirty="0">
                <a:solidFill>
                  <a:schemeClr val="bg1"/>
                </a:solidFill>
                <a:latin typeface="Meiryo UI" panose="020B0604030504040204" pitchFamily="50" charset="-128"/>
                <a:ea typeface="Meiryo UI" panose="020B0604030504040204" pitchFamily="50" charset="-128"/>
              </a:rPr>
              <a:t> </a:t>
            </a:r>
            <a:endParaRPr kumimoji="1" lang="en-US" altLang="ja-JP" sz="1100" b="1" dirty="0">
              <a:solidFill>
                <a:schemeClr val="bg1"/>
              </a:solidFill>
              <a:latin typeface="Meiryo UI" panose="020B0604030504040204" pitchFamily="50" charset="-128"/>
              <a:ea typeface="Meiryo UI" panose="020B0604030504040204" pitchFamily="50" charset="-128"/>
            </a:endParaRPr>
          </a:p>
          <a:p>
            <a:pPr>
              <a:lnSpc>
                <a:spcPts val="1100"/>
              </a:lnSpc>
            </a:pPr>
            <a:endParaRPr kumimoji="1" lang="en-US" altLang="ja-JP" sz="1100" b="1" dirty="0">
              <a:solidFill>
                <a:schemeClr val="bg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1970</a:t>
            </a:r>
            <a:r>
              <a:rPr kumimoji="1" lang="ja-JP" altLang="en-US" sz="1100" dirty="0">
                <a:solidFill>
                  <a:schemeClr val="tx1"/>
                </a:solidFill>
                <a:latin typeface="Meiryo UI" panose="020B0604030504040204" pitchFamily="50" charset="-128"/>
                <a:ea typeface="Meiryo UI" panose="020B0604030504040204" pitchFamily="50" charset="-128"/>
              </a:rPr>
              <a:t>年代から</a:t>
            </a:r>
            <a:r>
              <a:rPr kumimoji="1" lang="en-US" altLang="ja-JP" sz="1100" dirty="0">
                <a:solidFill>
                  <a:schemeClr val="tx1"/>
                </a:solidFill>
                <a:latin typeface="Meiryo UI" panose="020B0604030504040204" pitchFamily="50" charset="-128"/>
                <a:ea typeface="Meiryo UI" panose="020B0604030504040204" pitchFamily="50" charset="-128"/>
              </a:rPr>
              <a:t>80</a:t>
            </a:r>
            <a:r>
              <a:rPr kumimoji="1" lang="ja-JP" altLang="en-US" sz="1100" dirty="0">
                <a:solidFill>
                  <a:schemeClr val="tx1"/>
                </a:solidFill>
                <a:latin typeface="Meiryo UI" panose="020B0604030504040204" pitchFamily="50" charset="-128"/>
                <a:ea typeface="Meiryo UI" panose="020B0604030504040204" pitchFamily="50" charset="-128"/>
              </a:rPr>
              <a:t>年代にかけて、</a:t>
            </a:r>
            <a:r>
              <a:rPr kumimoji="1" lang="ja-JP" altLang="en-US" sz="1100" b="1" dirty="0">
                <a:solidFill>
                  <a:schemeClr val="tx1"/>
                </a:solidFill>
                <a:latin typeface="Meiryo UI" panose="020B0604030504040204" pitchFamily="50" charset="-128"/>
                <a:ea typeface="Meiryo UI" panose="020B0604030504040204" pitchFamily="50" charset="-128"/>
              </a:rPr>
              <a:t>グローバル化は</a:t>
            </a:r>
            <a:r>
              <a:rPr kumimoji="1" lang="ja-JP" altLang="en-US" sz="1100" dirty="0">
                <a:solidFill>
                  <a:schemeClr val="tx1"/>
                </a:solidFill>
                <a:latin typeface="Meiryo UI" panose="020B0604030504040204" pitchFamily="50" charset="-128"/>
                <a:ea typeface="Meiryo UI" panose="020B0604030504040204" pitchFamily="50" charset="-128"/>
              </a:rPr>
              <a:t>日本経済と世界を</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　結びつける</a:t>
            </a:r>
            <a:r>
              <a:rPr kumimoji="1" lang="ja-JP" altLang="en-US" sz="1100" b="1" dirty="0">
                <a:solidFill>
                  <a:schemeClr val="tx1"/>
                </a:solidFill>
                <a:latin typeface="Meiryo UI" panose="020B0604030504040204" pitchFamily="50" charset="-128"/>
                <a:ea typeface="Meiryo UI" panose="020B0604030504040204" pitchFamily="50" charset="-128"/>
              </a:rPr>
              <a:t>ゲートウェイ都市としての東京の地位の強化をもたらした。</a:t>
            </a:r>
            <a:endParaRPr kumimoji="1" lang="en-US" altLang="ja-JP" sz="1100" b="1" dirty="0">
              <a:solidFill>
                <a:schemeClr val="bg1"/>
              </a:solidFill>
              <a:latin typeface="Meiryo UI" panose="020B0604030504040204" pitchFamily="50" charset="-128"/>
              <a:ea typeface="Meiryo UI" panose="020B0604030504040204" pitchFamily="50" charset="-128"/>
            </a:endParaRPr>
          </a:p>
          <a:p>
            <a:pPr>
              <a:lnSpc>
                <a:spcPts val="1100"/>
              </a:lnSpc>
            </a:pPr>
            <a:endParaRPr kumimoji="1" lang="en-US" altLang="ja-JP" sz="1100" dirty="0">
              <a:solidFill>
                <a:schemeClr val="bg1"/>
              </a:solidFill>
              <a:latin typeface="Meiryo UI" panose="020B0604030504040204" pitchFamily="50" charset="-128"/>
              <a:ea typeface="Meiryo UI" panose="020B0604030504040204" pitchFamily="50" charset="-128"/>
            </a:endParaRPr>
          </a:p>
          <a:p>
            <a:pPr>
              <a:lnSpc>
                <a:spcPts val="1100"/>
              </a:lnSpc>
            </a:pP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1980</a:t>
            </a:r>
            <a:r>
              <a:rPr kumimoji="1" lang="ja-JP" altLang="en-US" sz="1100" dirty="0">
                <a:solidFill>
                  <a:schemeClr val="tx1"/>
                </a:solidFill>
                <a:latin typeface="Meiryo UI" panose="020B0604030504040204" pitchFamily="50" charset="-128"/>
                <a:ea typeface="Meiryo UI" panose="020B0604030504040204" pitchFamily="50" charset="-128"/>
              </a:rPr>
              <a:t>年代に</a:t>
            </a:r>
            <a:r>
              <a:rPr kumimoji="1" lang="ja-JP" altLang="en-US" sz="1100" b="1" dirty="0">
                <a:solidFill>
                  <a:schemeClr val="tx1"/>
                </a:solidFill>
                <a:latin typeface="Meiryo UI" panose="020B0604030504040204" pitchFamily="50" charset="-128"/>
                <a:ea typeface="Meiryo UI" panose="020B0604030504040204" pitchFamily="50" charset="-128"/>
              </a:rPr>
              <a:t>海外の金融企業が日本の金融市場へ参入することを</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　認める規制緩和</a:t>
            </a:r>
            <a:r>
              <a:rPr kumimoji="1" lang="ja-JP" altLang="en-US" sz="1100" dirty="0">
                <a:solidFill>
                  <a:schemeClr val="tx1"/>
                </a:solidFill>
                <a:latin typeface="Meiryo UI" panose="020B0604030504040204" pitchFamily="50" charset="-128"/>
                <a:ea typeface="Meiryo UI" panose="020B0604030504040204" pitchFamily="50" charset="-128"/>
              </a:rPr>
              <a:t>が</a:t>
            </a:r>
            <a:r>
              <a:rPr kumimoji="1" lang="ja-JP" altLang="en-US" sz="1100" dirty="0" err="1">
                <a:solidFill>
                  <a:schemeClr val="tx1"/>
                </a:solidFill>
                <a:latin typeface="Meiryo UI" panose="020B0604030504040204" pitchFamily="50" charset="-128"/>
                <a:ea typeface="Meiryo UI" panose="020B0604030504040204" pitchFamily="50" charset="-128"/>
              </a:rPr>
              <a:t>さ</a:t>
            </a:r>
            <a:r>
              <a:rPr kumimoji="1" lang="ja-JP" altLang="en-US" sz="1100" dirty="0">
                <a:solidFill>
                  <a:schemeClr val="tx1"/>
                </a:solidFill>
                <a:latin typeface="Meiryo UI" panose="020B0604030504040204" pitchFamily="50" charset="-128"/>
                <a:ea typeface="Meiryo UI" panose="020B0604030504040204" pitchFamily="50" charset="-128"/>
              </a:rPr>
              <a:t>なれ、東京にはオフィスを求める海外企業が増加。　</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　東京はグローバル経済の拠点である世界都市として脚光を浴びる</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100"/>
              </a:lnSpc>
            </a:pPr>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ようになった。</a:t>
            </a:r>
            <a:r>
              <a:rPr kumimoji="1" lang="en-US" altLang="ja-JP" sz="1100" dirty="0">
                <a:solidFill>
                  <a:schemeClr val="bg1"/>
                </a:solidFill>
                <a:latin typeface="Meiryo UI" panose="020B0604030504040204" pitchFamily="50" charset="-128"/>
                <a:ea typeface="Meiryo UI" panose="020B0604030504040204" pitchFamily="50" charset="-128"/>
              </a:rPr>
              <a:t>4</a:t>
            </a:r>
          </a:p>
        </p:txBody>
      </p:sp>
      <p:sp>
        <p:nvSpPr>
          <p:cNvPr id="15" name="正方形/長方形 14"/>
          <p:cNvSpPr/>
          <p:nvPr/>
        </p:nvSpPr>
        <p:spPr>
          <a:xfrm>
            <a:off x="7054360" y="915853"/>
            <a:ext cx="2361952" cy="383493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○戦中の軍事技術開発政策の下で、</a:t>
            </a:r>
            <a:endParaRPr kumimoji="1" lang="en-US" altLang="ja-JP" sz="1100"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prstClr val="black"/>
                </a:solidFill>
                <a:latin typeface="Meiryo UI" panose="020B0604030504040204" pitchFamily="50" charset="-128"/>
                <a:ea typeface="Meiryo UI" panose="020B0604030504040204" pitchFamily="50" charset="-128"/>
              </a:rPr>
              <a:t>　主要な研究開発施設が東京の周り</a:t>
            </a:r>
            <a:endParaRPr kumimoji="1" lang="en-US" altLang="ja-JP" sz="1100" b="1"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prstClr val="black"/>
                </a:solidFill>
                <a:latin typeface="Meiryo UI" panose="020B0604030504040204" pitchFamily="50" charset="-128"/>
                <a:ea typeface="Meiryo UI" panose="020B0604030504040204" pitchFamily="50" charset="-128"/>
              </a:rPr>
              <a:t>　に建設</a:t>
            </a:r>
            <a:r>
              <a:rPr kumimoji="1" lang="ja-JP" altLang="en-US" sz="1100" dirty="0">
                <a:solidFill>
                  <a:prstClr val="black"/>
                </a:solidFill>
                <a:latin typeface="Meiryo UI" panose="020B0604030504040204" pitchFamily="50" charset="-128"/>
                <a:ea typeface="Meiryo UI" panose="020B0604030504040204" pitchFamily="50" charset="-128"/>
              </a:rPr>
              <a:t>され、これらが戦後の高度</a:t>
            </a:r>
            <a:endParaRPr kumimoji="1" lang="en-US" altLang="ja-JP" sz="1100"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　技術研究の苗床となった。</a:t>
            </a:r>
            <a:endParaRPr kumimoji="1" lang="en-US" altLang="ja-JP" sz="1100"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　最初の学術研究都市が</a:t>
            </a:r>
            <a:r>
              <a:rPr kumimoji="1" lang="en-US" altLang="ja-JP" sz="1100" dirty="0">
                <a:solidFill>
                  <a:prstClr val="black"/>
                </a:solidFill>
                <a:latin typeface="Meiryo UI" panose="020B0604030504040204" pitchFamily="50" charset="-128"/>
                <a:ea typeface="Meiryo UI" panose="020B0604030504040204" pitchFamily="50" charset="-128"/>
              </a:rPr>
              <a:t>1970</a:t>
            </a:r>
            <a:r>
              <a:rPr kumimoji="1" lang="ja-JP" altLang="en-US" sz="1100" dirty="0">
                <a:solidFill>
                  <a:prstClr val="black"/>
                </a:solidFill>
                <a:latin typeface="Meiryo UI" panose="020B0604030504040204" pitchFamily="50" charset="-128"/>
                <a:ea typeface="Meiryo UI" panose="020B0604030504040204" pitchFamily="50" charset="-128"/>
              </a:rPr>
              <a:t>年代に</a:t>
            </a:r>
            <a:endParaRPr kumimoji="1" lang="en-US" altLang="ja-JP" sz="1100"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　建設されたとき、それが首都圏内の</a:t>
            </a:r>
            <a:endParaRPr kumimoji="1" lang="en-US" altLang="ja-JP" sz="1100"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　筑波地域に立地したことは象徴的</a:t>
            </a:r>
            <a:endParaRPr kumimoji="1" lang="en-US" altLang="ja-JP" sz="1100"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　だった。</a:t>
            </a:r>
            <a:r>
              <a:rPr kumimoji="1" lang="ja-JP" altLang="en-US" sz="1100" b="1" dirty="0">
                <a:solidFill>
                  <a:prstClr val="black"/>
                </a:solidFill>
                <a:latin typeface="Meiryo UI" panose="020B0604030504040204" pitchFamily="50" charset="-128"/>
                <a:ea typeface="Meiryo UI" panose="020B0604030504040204" pitchFamily="50" charset="-128"/>
              </a:rPr>
              <a:t>研究開発機能の発展と並行</a:t>
            </a:r>
            <a:endParaRPr kumimoji="1" lang="en-US" altLang="ja-JP" sz="1100" b="1"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prstClr val="black"/>
                </a:solidFill>
                <a:latin typeface="Meiryo UI" panose="020B0604030504040204" pitchFamily="50" charset="-128"/>
                <a:ea typeface="Meiryo UI" panose="020B0604030504040204" pitchFamily="50" charset="-128"/>
              </a:rPr>
              <a:t>　して、製造業サービスが東京の周りに</a:t>
            </a:r>
            <a:endParaRPr kumimoji="1" lang="en-US" altLang="ja-JP" sz="1100" b="1" dirty="0">
              <a:solidFill>
                <a:prstClr val="black"/>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prstClr val="black"/>
                </a:solidFill>
                <a:latin typeface="Meiryo UI" panose="020B0604030504040204" pitchFamily="50" charset="-128"/>
                <a:ea typeface="Meiryo UI" panose="020B0604030504040204" pitchFamily="50" charset="-128"/>
              </a:rPr>
              <a:t>　集積された</a:t>
            </a:r>
            <a:r>
              <a:rPr kumimoji="1" lang="ja-JP" altLang="en-US" sz="1100" dirty="0">
                <a:solidFill>
                  <a:prstClr val="black"/>
                </a:solidFill>
                <a:latin typeface="Meiryo UI" panose="020B0604030504040204" pitchFamily="50" charset="-128"/>
                <a:ea typeface="Meiryo UI" panose="020B0604030504040204" pitchFamily="50" charset="-128"/>
              </a:rPr>
              <a:t>。</a:t>
            </a:r>
            <a:r>
              <a:rPr kumimoji="1" lang="ja-JP" altLang="en-US" sz="1100" dirty="0">
                <a:solidFill>
                  <a:schemeClr val="bg1"/>
                </a:solidFill>
                <a:latin typeface="Meiryo UI" panose="020B0604030504040204" pitchFamily="50" charset="-128"/>
                <a:ea typeface="Meiryo UI" panose="020B0604030504040204" pitchFamily="50" charset="-128"/>
              </a:rPr>
              <a:t>２</a:t>
            </a:r>
            <a:endParaRPr kumimoji="1" lang="en-US" altLang="ja-JP" sz="1100" dirty="0">
              <a:solidFill>
                <a:schemeClr val="bg1"/>
              </a:solidFill>
              <a:latin typeface="Meiryo UI" panose="020B0604030504040204" pitchFamily="50" charset="-128"/>
              <a:ea typeface="Meiryo UI" panose="020B0604030504040204" pitchFamily="50" charset="-128"/>
            </a:endParaRPr>
          </a:p>
          <a:p>
            <a:pPr>
              <a:lnSpc>
                <a:spcPts val="1200"/>
              </a:lnSpc>
            </a:pPr>
            <a:endParaRPr kumimoji="1" lang="en-US" altLang="ja-JP" sz="1100" dirty="0">
              <a:solidFill>
                <a:schemeClr val="bg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工場等制限法等により、大阪の</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工業は小規模</a:t>
            </a:r>
            <a:r>
              <a:rPr kumimoji="1" lang="ja-JP" altLang="en-US" sz="1100" dirty="0">
                <a:solidFill>
                  <a:schemeClr val="tx1"/>
                </a:solidFill>
                <a:latin typeface="Meiryo UI" panose="020B0604030504040204" pitchFamily="50" charset="-128"/>
                <a:ea typeface="Meiryo UI" panose="020B0604030504040204" pitchFamily="50" charset="-128"/>
              </a:rPr>
              <a:t>になり、衰退の一路を</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rPr>
              <a:t>　たどった。</a:t>
            </a:r>
            <a:r>
              <a:rPr kumimoji="1" lang="en-US" altLang="ja-JP" sz="1100" dirty="0">
                <a:solidFill>
                  <a:schemeClr val="bg1"/>
                </a:solidFill>
                <a:latin typeface="Meiryo UI" panose="020B0604030504040204" pitchFamily="50" charset="-128"/>
                <a:ea typeface="Meiryo UI" panose="020B0604030504040204" pitchFamily="50" charset="-128"/>
              </a:rPr>
              <a:t>1</a:t>
            </a:r>
          </a:p>
          <a:p>
            <a:pPr>
              <a:lnSpc>
                <a:spcPts val="1200"/>
              </a:lnSpc>
            </a:pPr>
            <a:endParaRPr kumimoji="1" lang="en-US" altLang="ja-JP" sz="1100" dirty="0">
              <a:solidFill>
                <a:schemeClr val="bg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脱工業化によって産業のあり方が</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大きく変化</a:t>
            </a:r>
            <a:r>
              <a:rPr kumimoji="1" lang="ja-JP" altLang="en-US" sz="1100" dirty="0">
                <a:solidFill>
                  <a:schemeClr val="tx1"/>
                </a:solidFill>
                <a:latin typeface="Meiryo UI" panose="020B0604030504040204" pitchFamily="50" charset="-128"/>
                <a:ea typeface="Meiryo UI" panose="020B0604030504040204" pitchFamily="50" charset="-128"/>
              </a:rPr>
              <a:t>した。</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rPr>
              <a:t>　高度経済成長期を通じて市場の</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rPr>
              <a:t>　飽和が広まり、</a:t>
            </a:r>
            <a:r>
              <a:rPr kumimoji="1" lang="ja-JP" altLang="en-US" sz="1100" b="1" dirty="0">
                <a:solidFill>
                  <a:schemeClr val="tx1"/>
                </a:solidFill>
                <a:latin typeface="Meiryo UI" panose="020B0604030504040204" pitchFamily="50" charset="-128"/>
                <a:ea typeface="Meiryo UI" panose="020B0604030504040204" pitchFamily="50" charset="-128"/>
              </a:rPr>
              <a:t>「作れば売れる」という</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時代から「いかに商品を売るか」が</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問われる時代へと転じた</a:t>
            </a:r>
            <a:r>
              <a:rPr kumimoji="1" lang="ja-JP" altLang="en-US" sz="1100" dirty="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研究開発部門が重要</a:t>
            </a:r>
            <a:r>
              <a:rPr kumimoji="1" lang="ja-JP" altLang="en-US" sz="1100" dirty="0">
                <a:solidFill>
                  <a:schemeClr val="tx1"/>
                </a:solidFill>
                <a:latin typeface="Meiryo UI" panose="020B0604030504040204" pitchFamily="50" charset="-128"/>
                <a:ea typeface="Meiryo UI" panose="020B0604030504040204" pitchFamily="50" charset="-128"/>
              </a:rPr>
              <a:t>となり、</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rPr>
              <a:t>　人口が多く、大学などが集まる都市</a:t>
            </a:r>
            <a:endParaRPr kumimoji="1" lang="en-US" altLang="ja-JP" sz="11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ja-JP" altLang="en-US" sz="1100" dirty="0" err="1">
                <a:solidFill>
                  <a:schemeClr val="tx1"/>
                </a:solidFill>
                <a:latin typeface="Meiryo UI" panose="020B0604030504040204" pitchFamily="50" charset="-128"/>
                <a:ea typeface="Meiryo UI" panose="020B0604030504040204" pitchFamily="50" charset="-128"/>
              </a:rPr>
              <a:t>ほど</a:t>
            </a:r>
            <a:r>
              <a:rPr kumimoji="1" lang="ja-JP" altLang="en-US" sz="1100" dirty="0">
                <a:solidFill>
                  <a:schemeClr val="tx1"/>
                </a:solidFill>
                <a:latin typeface="Meiryo UI" panose="020B0604030504040204" pitchFamily="50" charset="-128"/>
                <a:ea typeface="Meiryo UI" panose="020B0604030504040204" pitchFamily="50" charset="-128"/>
              </a:rPr>
              <a:t>その条件を満たすことになった。</a:t>
            </a:r>
            <a:r>
              <a:rPr kumimoji="1" lang="en-US" altLang="ja-JP" sz="1100" dirty="0">
                <a:solidFill>
                  <a:schemeClr val="bg1"/>
                </a:solidFill>
                <a:latin typeface="Meiryo UI" panose="020B0604030504040204" pitchFamily="50" charset="-128"/>
                <a:ea typeface="Meiryo UI" panose="020B0604030504040204" pitchFamily="50" charset="-128"/>
              </a:rPr>
              <a:t>4</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555812" y="5194301"/>
            <a:ext cx="8901953" cy="101251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戦中から占領期にかけて</a:t>
            </a:r>
            <a:r>
              <a:rPr kumimoji="1" lang="ja-JP" altLang="en-US" sz="1100" b="1" dirty="0">
                <a:solidFill>
                  <a:schemeClr val="tx1"/>
                </a:solidFill>
                <a:latin typeface="Meiryo UI" panose="020B0604030504040204" pitchFamily="50" charset="-128"/>
                <a:ea typeface="Meiryo UI" panose="020B0604030504040204" pitchFamily="50" charset="-128"/>
              </a:rPr>
              <a:t>政府の経済統制が強化され、業界団体の本部が東京に集められるとともに、大企業の本社機能は政治権力の中心である</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東京へ移転・集中した。</a:t>
            </a:r>
            <a:r>
              <a:rPr kumimoji="1" lang="en-US" altLang="ja-JP" sz="1100" b="1" dirty="0">
                <a:solidFill>
                  <a:schemeClr val="bg1"/>
                </a:solidFill>
                <a:latin typeface="Meiryo UI" panose="020B0604030504040204" pitchFamily="50" charset="-128"/>
                <a:ea typeface="Meiryo UI" panose="020B0604030504040204" pitchFamily="50" charset="-128"/>
              </a:rPr>
              <a:t>2</a:t>
            </a: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中曽根政権時代の行政改革や民営化政策の下で</a:t>
            </a:r>
            <a:r>
              <a:rPr kumimoji="1" lang="ja-JP" altLang="en-US" sz="1100" dirty="0" err="1">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準公的な諮問委員会が政治的リーダーや官僚周辺に組織され、</a:t>
            </a:r>
            <a:r>
              <a:rPr kumimoji="1" lang="ja-JP" altLang="en-US" sz="1100" b="1" dirty="0">
                <a:solidFill>
                  <a:schemeClr val="tx1"/>
                </a:solidFill>
                <a:latin typeface="Meiryo UI" panose="020B0604030504040204" pitchFamily="50" charset="-128"/>
                <a:ea typeface="Meiryo UI" panose="020B0604030504040204" pitchFamily="50" charset="-128"/>
              </a:rPr>
              <a:t>企業や自治体がこうした政策</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　ネットワークへの接近をはかるため、さらに東京へのアクセスを強めた。</a:t>
            </a:r>
            <a:r>
              <a:rPr kumimoji="1" lang="en-US" altLang="ja-JP" sz="1100" b="1" dirty="0">
                <a:solidFill>
                  <a:schemeClr val="bg1"/>
                </a:solidFill>
                <a:latin typeface="Meiryo UI" panose="020B0604030504040204" pitchFamily="50" charset="-128"/>
                <a:ea typeface="Meiryo UI" panose="020B0604030504040204" pitchFamily="50" charset="-128"/>
              </a:rPr>
              <a:t>2</a:t>
            </a:r>
            <a:endParaRPr kumimoji="1" lang="en-US" altLang="ja-JP" sz="1100" dirty="0">
              <a:solidFill>
                <a:schemeClr val="bg1"/>
              </a:solidFill>
              <a:latin typeface="Meiryo UI" panose="020B0604030504040204" pitchFamily="50" charset="-128"/>
              <a:ea typeface="Meiryo UI" panose="020B0604030504040204" pitchFamily="50" charset="-128"/>
            </a:endParaRPr>
          </a:p>
          <a:p>
            <a:pPr>
              <a:lnSpc>
                <a:spcPts val="1200"/>
              </a:lnSpc>
            </a:pPr>
            <a:r>
              <a:rPr kumimoji="1" lang="ja-JP" altLang="en-US" sz="1100" dirty="0">
                <a:solidFill>
                  <a:prstClr val="black"/>
                </a:solidFill>
                <a:latin typeface="Meiryo UI" panose="020B0604030504040204" pitchFamily="50" charset="-128"/>
                <a:ea typeface="Meiryo UI" panose="020B0604030504040204" pitchFamily="50" charset="-128"/>
              </a:rPr>
              <a:t>○</a:t>
            </a:r>
            <a:r>
              <a:rPr kumimoji="1" lang="ja-JP" altLang="en-US" sz="1100" b="1" dirty="0">
                <a:solidFill>
                  <a:schemeClr val="tx1"/>
                </a:solidFill>
                <a:latin typeface="Meiryo UI" panose="020B0604030504040204" pitchFamily="50" charset="-128"/>
                <a:ea typeface="Meiryo UI" panose="020B0604030504040204" pitchFamily="50" charset="-128"/>
              </a:rPr>
              <a:t>許認可を受ける上では、中央省庁の集まる東京に拠点を持っていたほうが都合がよい</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bg1"/>
                </a:solidFill>
                <a:latin typeface="Meiryo UI" panose="020B0604030504040204" pitchFamily="50" charset="-128"/>
                <a:ea typeface="Meiryo UI" panose="020B0604030504040204" pitchFamily="50" charset="-128"/>
              </a:rPr>
              <a:t>4</a:t>
            </a:r>
          </a:p>
          <a:p>
            <a:pPr>
              <a:lnSpc>
                <a:spcPts val="1200"/>
              </a:lnSpc>
            </a:pPr>
            <a:r>
              <a:rPr kumimoji="1" lang="ja-JP" altLang="en-US" sz="1100" b="1" dirty="0">
                <a:solidFill>
                  <a:schemeClr val="tx1"/>
                </a:solidFill>
                <a:latin typeface="Meiryo UI" panose="020B0604030504040204" pitchFamily="50" charset="-128"/>
                <a:ea typeface="Meiryo UI" panose="020B0604030504040204" pitchFamily="50" charset="-128"/>
              </a:rPr>
              <a:t>○大阪府が大阪市域に権限を持たず、広域的な都市整備をガバナンスする体制を欠いていた。</a:t>
            </a:r>
          </a:p>
        </p:txBody>
      </p:sp>
      <p:sp>
        <p:nvSpPr>
          <p:cNvPr id="21" name="正方形/長方形 20"/>
          <p:cNvSpPr/>
          <p:nvPr/>
        </p:nvSpPr>
        <p:spPr>
          <a:xfrm>
            <a:off x="555812" y="6189685"/>
            <a:ext cx="8901953" cy="600164"/>
          </a:xfrm>
          <a:prstGeom prst="rect">
            <a:avLst/>
          </a:prstGeom>
        </p:spPr>
        <p:txBody>
          <a:bodyPr wrap="square">
            <a:spAutoFit/>
          </a:bodyPr>
          <a:lstStyle/>
          <a:p>
            <a:pPr marL="177800" indent="-177800">
              <a:defRPr/>
            </a:pPr>
            <a:r>
              <a:rPr kumimoji="1" lang="ja-JP" altLang="en-US" sz="1100" dirty="0">
                <a:solidFill>
                  <a:prstClr val="black"/>
                </a:solidFill>
                <a:latin typeface="Meiryo UI" panose="020B0604030504040204" pitchFamily="50" charset="-128"/>
                <a:ea typeface="Meiryo UI" panose="020B0604030504040204" pitchFamily="50" charset="-128"/>
              </a:rPr>
              <a:t>以下の参考文献をもとに作成。</a:t>
            </a:r>
            <a:endParaRPr kumimoji="1" lang="en-US" altLang="ja-JP" sz="1100" dirty="0">
              <a:solidFill>
                <a:prstClr val="black"/>
              </a:solidFill>
              <a:latin typeface="Meiryo UI" panose="020B0604030504040204" pitchFamily="50" charset="-128"/>
              <a:ea typeface="Meiryo UI" panose="020B0604030504040204" pitchFamily="50" charset="-128"/>
            </a:endParaRPr>
          </a:p>
          <a:p>
            <a:pPr marL="177800" indent="-177800">
              <a:defRPr/>
            </a:pPr>
            <a:r>
              <a:rPr kumimoji="1" lang="ja-JP" altLang="en-US" sz="1100" dirty="0">
                <a:latin typeface="Meiryo UI" panose="020B0604030504040204" pitchFamily="50" charset="-128"/>
                <a:ea typeface="Meiryo UI" panose="020B0604030504040204" pitchFamily="50" charset="-128"/>
              </a:rPr>
              <a:t>　八田達夫「都心回帰の経済学」　　加茂利夫「世界都市」　　サスキア・サッセン「グローバルシティ　ニューヨーク・ロンドン・東京から世界を読む」</a:t>
            </a:r>
            <a:endParaRPr kumimoji="1" lang="en-US" altLang="ja-JP" sz="1100" dirty="0">
              <a:latin typeface="Meiryo UI" panose="020B0604030504040204" pitchFamily="50" charset="-128"/>
              <a:ea typeface="Meiryo UI" panose="020B0604030504040204" pitchFamily="50" charset="-128"/>
            </a:endParaRPr>
          </a:p>
          <a:p>
            <a:pPr marL="177800" indent="-177800">
              <a:defRPr/>
            </a:pPr>
            <a:r>
              <a:rPr kumimoji="1" lang="ja-JP" altLang="en-US" sz="1100" dirty="0">
                <a:latin typeface="Meiryo UI" panose="020B0604030504040204" pitchFamily="50" charset="-128"/>
                <a:ea typeface="Meiryo UI" panose="020B0604030504040204" pitchFamily="50" charset="-128"/>
              </a:rPr>
              <a:t>　山口覚、水田憲志、金子直樹、吉田雄介、中窪啓介、矢島巌「図説　京阪神の地理」　　堺屋太一「三度目の日本」</a:t>
            </a:r>
            <a:endParaRPr kumimoji="1" lang="en-US" altLang="ja-JP" sz="1100" dirty="0">
              <a:latin typeface="Meiryo UI" panose="020B0604030504040204" pitchFamily="50" charset="-128"/>
              <a:ea typeface="Meiryo UI" panose="020B0604030504040204" pitchFamily="50" charset="-128"/>
            </a:endParaRPr>
          </a:p>
        </p:txBody>
      </p:sp>
      <p:sp>
        <p:nvSpPr>
          <p:cNvPr id="22" name="正方形/長方形 21"/>
          <p:cNvSpPr/>
          <p:nvPr/>
        </p:nvSpPr>
        <p:spPr>
          <a:xfrm>
            <a:off x="596585" y="619145"/>
            <a:ext cx="1962102" cy="288000"/>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7800" indent="-177800" algn="ctr">
              <a:defRPr/>
            </a:pPr>
            <a:endParaRPr kumimoji="1" lang="en-US" altLang="ja-JP" sz="1100" b="1" kern="1100" spc="-190"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2740529" y="622300"/>
            <a:ext cx="4175741" cy="288000"/>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gn="ctr">
              <a:defRPr/>
            </a:pPr>
            <a:r>
              <a:rPr kumimoji="1" lang="ja-JP" altLang="en-US" sz="1100" b="1" dirty="0">
                <a:solidFill>
                  <a:schemeClr val="bg1"/>
                </a:solidFill>
                <a:latin typeface="Meiryo UI" panose="020B0604030504040204" pitchFamily="50" charset="-128"/>
                <a:ea typeface="Meiryo UI" panose="020B0604030504040204" pitchFamily="50" charset="-128"/>
              </a:rPr>
              <a:t>グローバル社会の進展と東京の世界都市化</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7058717" y="609073"/>
            <a:ext cx="2357595" cy="288000"/>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gn="ctr">
              <a:defRPr/>
            </a:pPr>
            <a:r>
              <a:rPr kumimoji="1" lang="ja-JP" altLang="en-US" sz="1100" b="1" dirty="0">
                <a:solidFill>
                  <a:schemeClr val="bg1"/>
                </a:solidFill>
                <a:latin typeface="Meiryo UI" panose="020B0604030504040204" pitchFamily="50" charset="-128"/>
                <a:ea typeface="Meiryo UI" panose="020B0604030504040204" pitchFamily="50" charset="-128"/>
              </a:rPr>
              <a:t>研究開発機能等の東京への集積</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555812" y="4904754"/>
            <a:ext cx="8901953" cy="288000"/>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gn="ctr">
              <a:defRPr/>
            </a:pPr>
            <a:r>
              <a:rPr kumimoji="1" lang="ja-JP" altLang="en-US" sz="1100" b="1" dirty="0">
                <a:solidFill>
                  <a:schemeClr val="bg1"/>
                </a:solidFill>
                <a:latin typeface="Meiryo UI" panose="020B0604030504040204" pitchFamily="50" charset="-128"/>
                <a:ea typeface="Meiryo UI" panose="020B0604030504040204" pitchFamily="50" charset="-128"/>
              </a:rPr>
              <a:t>政治、行政の集権化と大都市制度の影響</a:t>
            </a:r>
            <a:endParaRPr kumimoji="1"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2740529" y="2825164"/>
            <a:ext cx="4175741" cy="288000"/>
          </a:xfrm>
          <a:prstGeom prst="rect">
            <a:avLst/>
          </a:prstGeom>
          <a:solidFill>
            <a:srgbClr val="41719C"/>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lgn="ctr">
              <a:defRPr/>
            </a:pPr>
            <a:r>
              <a:rPr kumimoji="1" lang="ja-JP" altLang="en-US" sz="1100" b="1" dirty="0">
                <a:solidFill>
                  <a:schemeClr val="bg1"/>
                </a:solidFill>
                <a:latin typeface="Meiryo UI" panose="020B0604030504040204" pitchFamily="50" charset="-128"/>
                <a:ea typeface="Meiryo UI" panose="020B0604030504040204" pitchFamily="50" charset="-128"/>
              </a:rPr>
              <a:t>情報化社会の進展と東京への集約</a:t>
            </a:r>
          </a:p>
        </p:txBody>
      </p:sp>
      <p:sp>
        <p:nvSpPr>
          <p:cNvPr id="14" name="正方形/長方形 13"/>
          <p:cNvSpPr/>
          <p:nvPr/>
        </p:nvSpPr>
        <p:spPr>
          <a:xfrm>
            <a:off x="400051" y="637850"/>
            <a:ext cx="2359956" cy="2880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7800" indent="-177800" algn="ctr">
              <a:defRPr/>
            </a:pPr>
            <a:r>
              <a:rPr kumimoji="1" lang="ja-JP" altLang="en-US" sz="1100" b="1" kern="1100" spc="-130" dirty="0">
                <a:solidFill>
                  <a:schemeClr val="bg1"/>
                </a:solidFill>
                <a:latin typeface="Meiryo UI" panose="020B0604030504040204" pitchFamily="50" charset="-128"/>
                <a:ea typeface="Meiryo UI" panose="020B0604030504040204" pitchFamily="50" charset="-128"/>
              </a:rPr>
              <a:t>交通インフラの発展と大阪の整備遅滞</a:t>
            </a:r>
            <a:endParaRPr kumimoji="1" lang="en-US" altLang="ja-JP" sz="1100" b="1" kern="1100" spc="-130" dirty="0">
              <a:solidFill>
                <a:schemeClr val="bg1"/>
              </a:solidFill>
              <a:latin typeface="Meiryo UI" panose="020B0604030504040204" pitchFamily="50" charset="-128"/>
              <a:ea typeface="Meiryo UI" panose="020B0604030504040204" pitchFamily="50" charset="-128"/>
            </a:endParaRPr>
          </a:p>
        </p:txBody>
      </p:sp>
      <p:sp>
        <p:nvSpPr>
          <p:cNvPr id="16"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）東京一極集中の要因</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43</a:t>
            </a:r>
          </a:p>
        </p:txBody>
      </p:sp>
    </p:spTree>
    <p:extLst>
      <p:ext uri="{BB962C8B-B14F-4D97-AF65-F5344CB8AC3E}">
        <p14:creationId xmlns:p14="http://schemas.microsoft.com/office/powerpoint/2010/main" val="1240663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6322" y="875532"/>
            <a:ext cx="9468941" cy="4499052"/>
          </a:xfrm>
          <a:prstGeom prst="rect">
            <a:avLst/>
          </a:prstGeom>
          <a:noFill/>
          <a:ln w="9525">
            <a:noFill/>
          </a:ln>
        </p:spPr>
        <p:txBody>
          <a:bodyPr wrap="square" rtlCol="0">
            <a:spAutoFit/>
          </a:bodyPr>
          <a:lstStyle/>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第一の原因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268288" marR="0" lvl="0" indent="-26828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1960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年代の前半までは、東京を中心とした東日本経済圏と並び、大阪を中心とした西日本経済圏があり、大阪には多くの本社があった。その理由は、時間</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コストも含めた都市間交通費が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高かったからである。東京</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本社に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行ったり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、東京で他社</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と契約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を結んだりするのは、今では想像のできないくらいコストのかかることだった</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年に東海道新幹線ができるまでは、九州の北端である門司から東京まで片道</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時間以上かかった。）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8288" marR="0" lvl="0" indent="-26828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○ところが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、今では、</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飛行機で東京から全国の都市に安く日帰りでいけるよう</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になった</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ため、本社機能を東京に集中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させることができるようになった。 </a:t>
            </a:r>
          </a:p>
          <a:p>
            <a:pPr marL="174625" marR="0" lvl="0" indent="-17462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第二の原因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〇都市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の存在理由はフェイス・トゥ・フェイス・コンタクトの容易さであるという観点</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からする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と、大阪の都心機能は、政策の失敗のために不必要に疎外されている。</a:t>
            </a: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新大阪と梅田が離れている　　②ＯＢＰも御堂筋から離れており、交通不便の</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南港に</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ビジネスエリア</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③地下鉄と郊外電車の相互乗り入れがほとんどない　④東京</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の中央</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線と違い、御堂筋線が複線で各駅</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停車</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⑤都心と空港の接続が悪い</a:t>
            </a:r>
          </a:p>
          <a:p>
            <a:pPr marL="174625" marR="0" lvl="0" indent="-17462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第三の原因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○伊丹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は夜間と早朝に使えず、市中のため拡張もできない。関空は京都・大阪・</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三角地帯からはるかに離れ国際便が不便なだけでなく、国内航路の頻度も抑制</a:t>
            </a:r>
          </a:p>
          <a:p>
            <a:pPr marL="174625" marR="0" lvl="0" indent="-17462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第四の原因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工場</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等制限法、さらに付随した法規である工場再配置促進法</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により、大阪の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工業は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小規模になり、衰退の一路をたどった。</a:t>
            </a:r>
          </a:p>
          <a:p>
            <a:pPr marL="174625" marR="0" lvl="0" indent="-17462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第五の原因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4625" marR="0" lvl="0" indent="-17462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が大阪市域に権限を持たず、</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広域的な都市整備をするガバナンス体制</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を欠いて</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いた</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6936205" y="598533"/>
            <a:ext cx="341897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出典：「都心回帰の経済学」（八田達夫）</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）東京一極集中の要因（各論の詳細）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44</a:t>
            </a:r>
          </a:p>
        </p:txBody>
      </p:sp>
    </p:spTree>
    <p:extLst>
      <p:ext uri="{BB962C8B-B14F-4D97-AF65-F5344CB8AC3E}">
        <p14:creationId xmlns:p14="http://schemas.microsoft.com/office/powerpoint/2010/main" val="1719402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0529" y="835659"/>
            <a:ext cx="9684942" cy="5653214"/>
          </a:xfrm>
          <a:prstGeom prst="rect">
            <a:avLst/>
          </a:prstGeom>
          <a:noFill/>
          <a:ln w="9525">
            <a:noFill/>
          </a:ln>
        </p:spPr>
        <p:txBody>
          <a:bodyPr wrap="square" rtlCol="0">
            <a:spAutoFit/>
          </a:bodyPr>
          <a:lstStyle/>
          <a:p>
            <a:pPr marL="268288" marR="0" lvl="0" indent="-26828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○東京における世界都市形成は、</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日本経済の極端な空間的一極集中と結びついた形で起こった</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ことが注目される。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1930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までの日本経済は、東京と大阪を中心とする二つの経済圏を擁し、双眼構造をもっていたといわれている。単に商工業だけではなく、銀行業務や取引決済機能など、金融や中枢管理機能も東西にほぼ二分されていたのである。しかし、</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戦中から占領期にかけて政府の経済統制が強化され、業界団体の本部が東京に集められるとともに、大企業の本社機能は、政治権力の中心である東京へ次第に移転・集中</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戦後の「五五年体制」の下でも、「政官業」の結合が強まるとともに、</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大企業の幹部たちは官僚や政治家との公的・非公的な関係を通して政策情報を収集し、政府の決定に関与することを日常的な行動パターン</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とするようになった。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○さらに、</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年代から</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年代にかけて、別の要因がこの一極集中型空間構造を強化する方向に作用した。それは</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経済のグローバル化であり、情報化社会の到来</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であり、</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政治・行政の一層の集権化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であった。</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グローバル化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は、日本経済を世界と結び付けるゲートウェイ都市としての</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東京の地位の強化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をもたらし、</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情報化社会の出現</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は、最も価値の高い情報がフェイス・ツーフェイスでとりかわされる</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東京の情報空間としての重要性を増大</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させた。</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政治行政の面</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は、中曽根政権時代の行政改革や民営化政策の下で、政策ネットワークの集中制を強めた。なかでも、多数の民間セクターのリーダーが参加するさまざまな準公的な諮問委員会が、政治的リーダーや官僚の周辺に組織され</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、企業や自治体がこうした政策ネットワークへの接近をはかるため、さらに東京へのアクセスを強めた</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のである。その結果、</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フォーマル、インフォーマルな結合関係を通じて、価値の高い政策関連情報の集中が一層強化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本経済の一極集中化は、多くの面で東京の中心機能を強化した。例えば、</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戦中の軍事技術開発政策の下で、主要な研究開発施設が東京の周りに建設</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され、これらが、戦後の高度技術研究の苗床となったのである。最初の学術研究都市が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に建設されたとき、それが首都圏内の筑波地域に立地したことは象徴的であった。研究開発機能の発展と並行して、金属加工、機械、電子・電気機器などの高い技術をもった小規模産業また、技術的コンサルティング、ソフトウエア開発などのような</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製造業サービスが東京の周りに集積</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されるという傾向が生まれた。これらの製造関連セクターの</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東京周辺への立地が財の分配機能をも高め、卸売部門においても、東京は依然優位</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を保っている。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○東京の集積の不利益は慢性化した</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水問題や交通渋滞など、「高度成長」時代に比べてもはるかに深刻な都市問題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を引き起こした。さらに人材や資本が東京に吸収され、</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地方の空洞化が激しく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なっている。さしずめ、</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大阪などが世界都市機能を分担できるようになるかどうかが、東京一極集中の問題を解決できるか否かの重要なカギ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だったが、実際にはそれとは逆に、</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年代になっても関西の企業が本部門や研究所を東京の近辺に作ったとか移したとかいうような話題ばかりが聞かれ、</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大阪がもう一つの世界都市になれるかどうかは覚束なくなってしまった</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というほかない。</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○これだけ分散論が議論されているそのさなかに、最大の不動産会社三菱地所がＪＲ東京駅を中心に、昼間人口</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人を超える新しいオフィス空間をつくる途方もない再開発プランを発表した。後日談ではあるが、この計画は、平成不況の中でいったん影を潜めたが、小泉内閣の都市再生政策や石原都政の「東京構想２０００」の下で、息を吹き返し、汐留、品川、赤坂などで多目的超構想ビルの建設にみられるような再開発ラッシュを生み出した。いかに</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東京都心への集積の力が激しいか、分散が難しいかがあらためて印象付けられたわけである。</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7435516" y="444933"/>
            <a:ext cx="286752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出典：「世界都市」（加茂</a:t>
            </a:r>
            <a:r>
              <a:rPr kumimoji="1" lang="ja-JP" altLang="en-US" sz="12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利夫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）東京一極集中の要因（各論の詳細）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45</a:t>
            </a:r>
          </a:p>
        </p:txBody>
      </p:sp>
    </p:spTree>
    <p:extLst>
      <p:ext uri="{BB962C8B-B14F-4D97-AF65-F5344CB8AC3E}">
        <p14:creationId xmlns:p14="http://schemas.microsoft.com/office/powerpoint/2010/main" val="1894554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6252" y="1028719"/>
            <a:ext cx="9637295" cy="4306692"/>
          </a:xfrm>
          <a:prstGeom prst="rect">
            <a:avLst/>
          </a:prstGeom>
          <a:noFill/>
          <a:ln w="9525">
            <a:noFill/>
          </a:ln>
        </p:spPr>
        <p:txBody>
          <a:bodyPr wrap="square" rtlCol="0">
            <a:spAutoFit/>
          </a:bodyPr>
          <a:lstStyle/>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○日本では、生産者サービスは大阪にも過剰に集積していた。しかし詳しい資料を分析してみると、</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年代から</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年代にかけて、グローバル市場を志向する主要なセクターはすべて東京へ集積し、企業本社から株取引、外資系企業まで集まっていた</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ことが明らかになった。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○主導セクターや企業本社、商社や銀行、最先端の製造部門がますます東京に集積することで、東京に次ぐ主要都市・大阪（かつては、日本で最も産業が盛んな地域だった）との差は開いている。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大企業の本社、商社、外資系銀行、さまざまな企業、金融市場が東京にますます集積</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するようになっており、産業の一大拠点であった大阪が徐々に衰退している状況から読み取れるのではないだろうか。金融市場において、</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大阪の役割は減りつつある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。日常業務が行われる場所が地理的に分散しつつあるが、それでも、</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労働を組織化するために情報通信の比重が増えたことで、逆に戦略的な機能が集積する傾向はさらに強まっていく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と考えられる。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年代、政府は都市の再編を推進・奨励していた。それが果たした役割は大きく、過去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東京経済の歴史を形作ってきた。この点は、押さえておかなければならない。政府はかつて、多極分散型で自立的・持続可能な発展という戦略（三全総）をとっていた。これは、経済活動を東京以外の場へ分散させるのに一役買った。しかしその後、</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金融・情報サービス・メディアなど、グローバル経済の特定の機能を選択的に東京へ集積させる方針（四全総）に、路線が変更</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された。グローバル・シティへと東京が展開していった点からすると、これが重要な政策転換である。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○東京都政は過去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あいだ、首都圏の大規模な都市計画を四つ出してきた。そこで打ち出された一連のイニシアティブのなかには、東京をグローバルなシステムに位置付けるうえで重要な施策も含まれている。第一次計画では、</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資本と空間の再編に主眼が置かれた。結果として、重工業は移転し、サービス業は都心で拡大した。また、グローバルな連関をもつ経済機能が東京へ集積</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年代には、日本資本のグローバル化が外国からの圧力を生じさせた。諸外国は日本に圧力をかけ、単なる輸出から内需拡大へ方向転換させようとした。こうした圧力は、民活政策を刺激した。</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民活政策とは、再開発プロジェクトに民間の投資家・投資機関を使う政策である。再開発は他の経済セクターにも大きな相乗効果をもたらす。</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4222376" y="580264"/>
            <a:ext cx="608066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出典：「グローバルシティ　ニューヨーク・ロンドン・東京から世界を読む」（サスキア・サッセン）</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）東京一極集中の要因（各論の詳細）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46</a:t>
            </a:r>
          </a:p>
        </p:txBody>
      </p:sp>
    </p:spTree>
    <p:extLst>
      <p:ext uri="{BB962C8B-B14F-4D97-AF65-F5344CB8AC3E}">
        <p14:creationId xmlns:p14="http://schemas.microsoft.com/office/powerpoint/2010/main" val="330656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大阪の歴史（１）古代か</a:t>
            </a:r>
            <a:r>
              <a:rPr lang="ja-JP" altLang="en-US" sz="1800" dirty="0">
                <a:solidFill>
                  <a:schemeClr val="bg1"/>
                </a:solidFill>
                <a:latin typeface="Meiryo UI" panose="020B0604030504040204" pitchFamily="50" charset="-128"/>
                <a:ea typeface="Meiryo UI" panose="020B0604030504040204" pitchFamily="50" charset="-128"/>
              </a:rPr>
              <a:t>ら</a:t>
            </a:r>
            <a:r>
              <a:rPr lang="ja-JP" altLang="en-US" sz="1800" dirty="0" smtClean="0">
                <a:solidFill>
                  <a:schemeClr val="bg1"/>
                </a:solidFill>
                <a:latin typeface="Meiryo UI" panose="020B0604030504040204" pitchFamily="50" charset="-128"/>
                <a:ea typeface="Meiryo UI" panose="020B0604030504040204" pitchFamily="50" charset="-128"/>
              </a:rPr>
              <a:t>戦前</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00330" y="471273"/>
            <a:ext cx="9735670"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➢先史</a:t>
            </a:r>
            <a:r>
              <a:rPr kumimoji="1" lang="ja-JP" altLang="en-US" sz="1400" dirty="0">
                <a:latin typeface="UD デジタル 教科書体 NK-R" panose="02020400000000000000" pitchFamily="18" charset="-128"/>
                <a:ea typeface="UD デジタル 教科書体 NK-R" panose="02020400000000000000" pitchFamily="18" charset="-128"/>
              </a:rPr>
              <a:t>時代、大阪は海の底にあった</a:t>
            </a:r>
            <a:r>
              <a:rPr kumimoji="1" lang="ja-JP" altLang="en-US" sz="1400" dirty="0" smtClean="0">
                <a:latin typeface="UD デジタル 教科書体 NK-R" panose="02020400000000000000" pitchFamily="18" charset="-128"/>
                <a:ea typeface="UD デジタル 教科書体 NK-R" panose="02020400000000000000" pitchFamily="18" charset="-128"/>
              </a:rPr>
              <a:t>。その後</a:t>
            </a:r>
            <a:r>
              <a:rPr kumimoji="1" lang="ja-JP" altLang="en-US" sz="1400" dirty="0">
                <a:latin typeface="UD デジタル 教科書体 NK-R" panose="02020400000000000000" pitchFamily="18" charset="-128"/>
                <a:ea typeface="UD デジタル 教科書体 NK-R" panose="02020400000000000000" pitchFamily="18" charset="-128"/>
              </a:rPr>
              <a:t>、陸地ができ、港ができ、そこに内外から多くの人が集まり、都市を形成するとともに、人々が交流する中で、新たな価値や文化、ビジネスを生み出してきた。</a:t>
            </a:r>
          </a:p>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➢歴史上</a:t>
            </a:r>
            <a:r>
              <a:rPr kumimoji="1" lang="ja-JP" altLang="en-US" sz="1400" dirty="0">
                <a:latin typeface="UD デジタル 教科書体 NK-R" panose="02020400000000000000" pitchFamily="18" charset="-128"/>
                <a:ea typeface="UD デジタル 教科書体 NK-R" panose="02020400000000000000" pitchFamily="18" charset="-128"/>
              </a:rPr>
              <a:t>、大阪は政治・経済の中心地として発展</a:t>
            </a:r>
            <a:r>
              <a:rPr kumimoji="1" lang="ja-JP" altLang="en-US" sz="1400" dirty="0" smtClean="0">
                <a:latin typeface="UD デジタル 教科書体 NK-R" panose="02020400000000000000" pitchFamily="18" charset="-128"/>
                <a:ea typeface="UD デジタル 教科書体 NK-R" panose="02020400000000000000" pitchFamily="18" charset="-128"/>
              </a:rPr>
              <a:t>したが</a:t>
            </a:r>
            <a:r>
              <a:rPr kumimoji="1" lang="ja-JP" altLang="en-US" sz="1400" dirty="0">
                <a:latin typeface="UD デジタル 教科書体 NK-R" panose="02020400000000000000" pitchFamily="18" charset="-128"/>
                <a:ea typeface="UD デジタル 教科書体 NK-R" panose="02020400000000000000" pitchFamily="18" charset="-128"/>
              </a:rPr>
              <a:t>、その一方で幾度となく停滞期を</a:t>
            </a:r>
            <a:r>
              <a:rPr kumimoji="1" lang="ja-JP" altLang="en-US" sz="1400" dirty="0" smtClean="0">
                <a:latin typeface="UD デジタル 教科書体 NK-R" panose="02020400000000000000" pitchFamily="18" charset="-128"/>
                <a:ea typeface="UD デジタル 教科書体 NK-R" panose="02020400000000000000" pitchFamily="18" charset="-128"/>
              </a:rPr>
              <a:t>迎えることもあった。そう</a:t>
            </a:r>
            <a:r>
              <a:rPr kumimoji="1" lang="ja-JP" altLang="en-US" sz="1400" dirty="0">
                <a:latin typeface="UD デジタル 教科書体 NK-R" panose="02020400000000000000" pitchFamily="18" charset="-128"/>
                <a:ea typeface="UD デジタル 教科書体 NK-R" panose="02020400000000000000" pitchFamily="18" charset="-128"/>
              </a:rPr>
              <a:t>した中においても、大阪は内外から人を呼び込み、新しいことに果敢にチャレンジし、新たなビジネスを生み出すなど、次の時代を切り開いてきた</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p:cNvSpPr txBox="1"/>
          <p:nvPr/>
        </p:nvSpPr>
        <p:spPr>
          <a:xfrm>
            <a:off x="48128" y="1522557"/>
            <a:ext cx="9857871" cy="1823576"/>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◆大阪</a:t>
            </a:r>
            <a:r>
              <a:rPr kumimoji="1" lang="ja-JP" altLang="en-US" sz="1200" b="1" u="sng" dirty="0">
                <a:latin typeface="Meiryo UI" panose="020B0604030504040204" pitchFamily="50" charset="-128"/>
                <a:ea typeface="Meiryo UI" panose="020B0604030504040204" pitchFamily="50" charset="-128"/>
              </a:rPr>
              <a:t>は海から生まれ、</a:t>
            </a:r>
            <a:r>
              <a:rPr kumimoji="1" lang="ja-JP" altLang="en-US" sz="1200" b="1" u="sng" dirty="0" smtClean="0">
                <a:latin typeface="Meiryo UI" panose="020B0604030504040204" pitchFamily="50" charset="-128"/>
                <a:ea typeface="Meiryo UI" panose="020B0604030504040204" pitchFamily="50" charset="-128"/>
              </a:rPr>
              <a:t>人々の交流を通じて都市</a:t>
            </a:r>
            <a:r>
              <a:rPr kumimoji="1" lang="ja-JP" altLang="en-US" sz="1200" b="1" u="sng" dirty="0">
                <a:latin typeface="Meiryo UI" panose="020B0604030504040204" pitchFamily="50" charset="-128"/>
                <a:ea typeface="Meiryo UI" panose="020B0604030504040204" pitchFamily="50" charset="-128"/>
              </a:rPr>
              <a:t>を形成</a:t>
            </a:r>
          </a:p>
          <a:p>
            <a:pPr>
              <a:lnSpc>
                <a:spcPts val="1500"/>
              </a:lnSpc>
            </a:pPr>
            <a:r>
              <a:rPr kumimoji="1" lang="ja-JP" altLang="en-US" sz="1200" dirty="0" smtClean="0">
                <a:latin typeface="Meiryo UI" panose="020B0604030504040204" pitchFamily="50" charset="-128"/>
                <a:ea typeface="Meiryo UI" panose="020B0604030504040204" pitchFamily="50" charset="-128"/>
              </a:rPr>
              <a:t>　・古代大阪は、海岸線が平野部まで深く入り込み、上町台地が半島のように突き出し、その東に河内湾と呼ばれる内海が広がっていた。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その後、天満長柄の砂州が北へ延びきって、河内平野（河内潟）への海水の流入をさえぎり、河内潟は淡水湖となった。</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5</a:t>
            </a:r>
            <a:r>
              <a:rPr kumimoji="1" lang="ja-JP" altLang="en-US" sz="1200" dirty="0">
                <a:latin typeface="Meiryo UI" panose="020B0604030504040204" pitchFamily="50" charset="-128"/>
                <a:ea typeface="Meiryo UI" panose="020B0604030504040204" pitchFamily="50" charset="-128"/>
              </a:rPr>
              <a:t>世紀には、</a:t>
            </a:r>
            <a:r>
              <a:rPr kumimoji="1" lang="ja-JP" altLang="en-US" sz="1200" b="1" dirty="0">
                <a:latin typeface="Meiryo UI" panose="020B0604030504040204" pitchFamily="50" charset="-128"/>
                <a:ea typeface="Meiryo UI" panose="020B0604030504040204" pitchFamily="50" charset="-128"/>
              </a:rPr>
              <a:t>「難波津」（なにわづ）と呼ばれる港ができ、大和朝廷の海への玄関口として発展</a:t>
            </a:r>
            <a:r>
              <a:rPr kumimoji="1" lang="ja-JP" altLang="en-US" sz="1200" dirty="0">
                <a:latin typeface="Meiryo UI" panose="020B0604030504040204" pitchFamily="50" charset="-128"/>
                <a:ea typeface="Meiryo UI" panose="020B0604030504040204" pitchFamily="50" charset="-128"/>
              </a:rPr>
              <a:t>。朝鮮や中国のさまざまな文化や技術も、難波津</a:t>
            </a:r>
            <a:r>
              <a:rPr kumimoji="1" lang="ja-JP" altLang="en-US" sz="1200" dirty="0" smtClean="0">
                <a:latin typeface="Meiryo UI" panose="020B0604030504040204" pitchFamily="50" charset="-128"/>
                <a:ea typeface="Meiryo UI" panose="020B0604030504040204" pitchFamily="50" charset="-128"/>
              </a:rPr>
              <a:t>を通って大和</a:t>
            </a:r>
            <a:r>
              <a:rPr kumimoji="1" lang="ja-JP" altLang="en-US" sz="1200" dirty="0">
                <a:latin typeface="Meiryo UI" panose="020B0604030504040204" pitchFamily="50" charset="-128"/>
                <a:ea typeface="Meiryo UI" panose="020B0604030504040204" pitchFamily="50" charset="-128"/>
              </a:rPr>
              <a:t>朝廷にもたらされた。</a:t>
            </a:r>
          </a:p>
          <a:p>
            <a:pPr>
              <a:lnSpc>
                <a:spcPts val="1500"/>
              </a:lnSpc>
            </a:pPr>
            <a:r>
              <a:rPr kumimoji="1" lang="ja-JP" altLang="en-US" sz="1200" dirty="0" smtClean="0">
                <a:latin typeface="Meiryo UI" panose="020B0604030504040204" pitchFamily="50" charset="-128"/>
                <a:ea typeface="Meiryo UI" panose="020B0604030504040204" pitchFamily="50" charset="-128"/>
              </a:rPr>
              <a:t>　・この</a:t>
            </a:r>
            <a:r>
              <a:rPr kumimoji="1" lang="ja-JP" altLang="en-US" sz="1200" dirty="0">
                <a:latin typeface="Meiryo UI" panose="020B0604030504040204" pitchFamily="50" charset="-128"/>
                <a:ea typeface="Meiryo UI" panose="020B0604030504040204" pitchFamily="50" charset="-128"/>
              </a:rPr>
              <a:t>時期に</a:t>
            </a:r>
            <a:r>
              <a:rPr kumimoji="1" lang="ja-JP" altLang="en-US" sz="1200" dirty="0" smtClean="0">
                <a:latin typeface="Meiryo UI" panose="020B0604030504040204" pitchFamily="50" charset="-128"/>
                <a:ea typeface="Meiryo UI" panose="020B0604030504040204" pitchFamily="50" charset="-128"/>
              </a:rPr>
              <a:t>、百舌鳥</a:t>
            </a:r>
            <a:r>
              <a:rPr kumimoji="1" lang="ja-JP" altLang="en-US" sz="1200" dirty="0">
                <a:latin typeface="Meiryo UI" panose="020B0604030504040204" pitchFamily="50" charset="-128"/>
                <a:ea typeface="Meiryo UI" panose="020B0604030504040204" pitchFamily="50" charset="-128"/>
              </a:rPr>
              <a:t>・古市古墳群が</a:t>
            </a:r>
            <a:r>
              <a:rPr kumimoji="1" lang="ja-JP" altLang="en-US" sz="1200" dirty="0" smtClean="0">
                <a:latin typeface="Meiryo UI" panose="020B0604030504040204" pitchFamily="50" charset="-128"/>
                <a:ea typeface="Meiryo UI" panose="020B0604030504040204" pitchFamily="50" charset="-128"/>
              </a:rPr>
              <a:t>築造。奈良時代</a:t>
            </a:r>
            <a:r>
              <a:rPr kumimoji="1" lang="ja-JP" altLang="en-US" sz="1200" dirty="0">
                <a:latin typeface="Meiryo UI" panose="020B0604030504040204" pitchFamily="50" charset="-128"/>
                <a:ea typeface="Meiryo UI" panose="020B0604030504040204" pitchFamily="50" charset="-128"/>
              </a:rPr>
              <a:t>には</a:t>
            </a:r>
            <a:r>
              <a:rPr kumimoji="1" lang="ja-JP" altLang="en-US" sz="1200" b="1" dirty="0">
                <a:latin typeface="Meiryo UI" panose="020B0604030504040204" pitchFamily="50" charset="-128"/>
                <a:ea typeface="Meiryo UI" panose="020B0604030504040204" pitchFamily="50" charset="-128"/>
              </a:rPr>
              <a:t>難波宮が遷都</a:t>
            </a:r>
            <a:r>
              <a:rPr kumimoji="1" lang="ja-JP" altLang="en-US" sz="1200" dirty="0">
                <a:latin typeface="Meiryo UI" panose="020B0604030504040204" pitchFamily="50" charset="-128"/>
                <a:ea typeface="Meiryo UI" panose="020B0604030504040204" pitchFamily="50" charset="-128"/>
              </a:rPr>
              <a:t>され、</a:t>
            </a:r>
            <a:r>
              <a:rPr kumimoji="1" lang="ja-JP" altLang="en-US" sz="1200" b="1" dirty="0" smtClean="0">
                <a:latin typeface="Meiryo UI" panose="020B0604030504040204" pitchFamily="50" charset="-128"/>
                <a:ea typeface="Meiryo UI" panose="020B0604030504040204" pitchFamily="50" charset="-128"/>
              </a:rPr>
              <a:t>アジアなど外国</a:t>
            </a:r>
            <a:r>
              <a:rPr kumimoji="1" lang="ja-JP" altLang="en-US" sz="1200" b="1" dirty="0">
                <a:latin typeface="Meiryo UI" panose="020B0604030504040204" pitchFamily="50" charset="-128"/>
                <a:ea typeface="Meiryo UI" panose="020B0604030504040204" pitchFamily="50" charset="-128"/>
              </a:rPr>
              <a:t>との外交の窓口となり、貿易や文化交流で重要な役割を担う</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・また、聖徳大使が物部守屋との合戦にあたり、戦勝の祈願ため、摂津難波の荒陵に四天王寺を創建する。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・その後、都が</a:t>
            </a:r>
            <a:r>
              <a:rPr kumimoji="1" lang="ja-JP" altLang="en-US" sz="1200" b="1" dirty="0" smtClean="0">
                <a:latin typeface="Meiryo UI" panose="020B0604030504040204" pitchFamily="50" charset="-128"/>
                <a:ea typeface="Meiryo UI" panose="020B0604030504040204" pitchFamily="50" charset="-128"/>
              </a:rPr>
              <a:t>平安京に移ると難波宮は廃止され、難波は副都的位置づけの摂津職から普通の国</a:t>
            </a:r>
            <a:r>
              <a:rPr kumimoji="1" lang="ja-JP" altLang="en-US" sz="1200" dirty="0" smtClean="0">
                <a:latin typeface="Meiryo UI" panose="020B0604030504040204" pitchFamily="50" charset="-128"/>
                <a:ea typeface="Meiryo UI" panose="020B0604030504040204" pitchFamily="50" charset="-128"/>
              </a:rPr>
              <a:t>になりさびれていった。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・上町台地の北西部の渡辺津は熊野街道の起点としてにぎわいをみせるが、難波はしばし歴史の表舞台から消えることになる。</a:t>
            </a:r>
            <a:endParaRPr kumimoji="1" lang="en-US" altLang="ja-JP" sz="1200" dirty="0" smtClean="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509936" y="3408350"/>
            <a:ext cx="2357090" cy="2485659"/>
          </a:xfrm>
          <a:prstGeom prst="rect">
            <a:avLst/>
          </a:prstGeom>
        </p:spPr>
      </p:pic>
      <p:pic>
        <p:nvPicPr>
          <p:cNvPr id="5" name="図 4"/>
          <p:cNvPicPr>
            <a:picLocks noChangeAspect="1"/>
          </p:cNvPicPr>
          <p:nvPr/>
        </p:nvPicPr>
        <p:blipFill>
          <a:blip r:embed="rId3"/>
          <a:stretch>
            <a:fillRect/>
          </a:stretch>
        </p:blipFill>
        <p:spPr>
          <a:xfrm>
            <a:off x="3513296" y="3425499"/>
            <a:ext cx="2370025" cy="2499299"/>
          </a:xfrm>
          <a:prstGeom prst="rect">
            <a:avLst/>
          </a:prstGeom>
        </p:spPr>
      </p:pic>
      <p:pic>
        <p:nvPicPr>
          <p:cNvPr id="7" name="図 6"/>
          <p:cNvPicPr>
            <a:picLocks noChangeAspect="1"/>
          </p:cNvPicPr>
          <p:nvPr/>
        </p:nvPicPr>
        <p:blipFill>
          <a:blip r:embed="rId4"/>
          <a:stretch>
            <a:fillRect/>
          </a:stretch>
        </p:blipFill>
        <p:spPr>
          <a:xfrm>
            <a:off x="6653588" y="3408350"/>
            <a:ext cx="2379380" cy="2509164"/>
          </a:xfrm>
          <a:prstGeom prst="rect">
            <a:avLst/>
          </a:prstGeom>
        </p:spPr>
      </p:pic>
      <p:sp>
        <p:nvSpPr>
          <p:cNvPr id="8" name="正方形/長方形 7"/>
          <p:cNvSpPr/>
          <p:nvPr/>
        </p:nvSpPr>
        <p:spPr>
          <a:xfrm>
            <a:off x="390525" y="5894828"/>
            <a:ext cx="2705100" cy="89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dirty="0">
                <a:solidFill>
                  <a:schemeClr val="tx1"/>
                </a:solidFill>
                <a:latin typeface="Meiryo UI" panose="020B0604030504040204" pitchFamily="50" charset="-128"/>
                <a:ea typeface="Meiryo UI" panose="020B0604030504040204" pitchFamily="50" charset="-128"/>
              </a:rPr>
              <a:t>約</a:t>
            </a:r>
            <a:r>
              <a:rPr lang="en-US" altLang="ja-JP" sz="900" b="1" dirty="0">
                <a:solidFill>
                  <a:schemeClr val="tx1"/>
                </a:solidFill>
                <a:latin typeface="Meiryo UI" panose="020B0604030504040204" pitchFamily="50" charset="-128"/>
                <a:ea typeface="Meiryo UI" panose="020B0604030504040204" pitchFamily="50" charset="-128"/>
              </a:rPr>
              <a:t>7000</a:t>
            </a:r>
            <a:r>
              <a:rPr lang="ja-JP" altLang="en-US" sz="900" b="1" dirty="0">
                <a:solidFill>
                  <a:schemeClr val="tx1"/>
                </a:solidFill>
                <a:latin typeface="Meiryo UI" panose="020B0604030504040204" pitchFamily="50" charset="-128"/>
                <a:ea typeface="Meiryo UI" panose="020B0604030504040204" pitchFamily="50" charset="-128"/>
              </a:rPr>
              <a:t>～</a:t>
            </a:r>
            <a:r>
              <a:rPr lang="en-US" altLang="ja-JP" sz="900" b="1" dirty="0">
                <a:solidFill>
                  <a:schemeClr val="tx1"/>
                </a:solidFill>
                <a:latin typeface="Meiryo UI" panose="020B0604030504040204" pitchFamily="50" charset="-128"/>
                <a:ea typeface="Meiryo UI" panose="020B0604030504040204" pitchFamily="50" charset="-128"/>
              </a:rPr>
              <a:t>6000</a:t>
            </a:r>
            <a:r>
              <a:rPr lang="ja-JP" altLang="en-US" sz="900" b="1" dirty="0">
                <a:solidFill>
                  <a:schemeClr val="tx1"/>
                </a:solidFill>
                <a:latin typeface="Meiryo UI" panose="020B0604030504040204" pitchFamily="50" charset="-128"/>
                <a:ea typeface="Meiryo UI" panose="020B0604030504040204" pitchFamily="50" charset="-128"/>
              </a:rPr>
              <a:t>年前</a:t>
            </a:r>
            <a:r>
              <a:rPr lang="ja-JP" altLang="en-US" sz="900" dirty="0">
                <a:solidFill>
                  <a:schemeClr val="tx1"/>
                </a:solidFill>
                <a:latin typeface="Meiryo UI" panose="020B0604030504040204" pitchFamily="50" charset="-128"/>
                <a:ea typeface="Meiryo UI" panose="020B0604030504040204" pitchFamily="50" charset="-128"/>
              </a:rPr>
              <a:t/>
            </a:r>
            <a:br>
              <a:rPr lang="ja-JP" altLang="en-US" sz="900" dirty="0">
                <a:solidFill>
                  <a:schemeClr val="tx1"/>
                </a:solidFill>
                <a:latin typeface="Meiryo UI" panose="020B0604030504040204" pitchFamily="50" charset="-128"/>
                <a:ea typeface="Meiryo UI" panose="020B0604030504040204" pitchFamily="50" charset="-128"/>
              </a:rPr>
            </a:br>
            <a:r>
              <a:rPr lang="ja-JP" altLang="en-US" sz="900" dirty="0">
                <a:solidFill>
                  <a:schemeClr val="tx1"/>
                </a:solidFill>
                <a:latin typeface="Meiryo UI" panose="020B0604030504040204" pitchFamily="50" charset="-128"/>
                <a:ea typeface="Meiryo UI" panose="020B0604030504040204" pitchFamily="50" charset="-128"/>
              </a:rPr>
              <a:t>海水面が現在の水位より</a:t>
            </a:r>
            <a:r>
              <a:rPr lang="en-US" altLang="ja-JP" sz="900" dirty="0">
                <a:solidFill>
                  <a:schemeClr val="tx1"/>
                </a:solidFill>
                <a:latin typeface="Meiryo UI" panose="020B0604030504040204" pitchFamily="50" charset="-128"/>
                <a:ea typeface="Meiryo UI" panose="020B0604030504040204" pitchFamily="50" charset="-128"/>
              </a:rPr>
              <a:t>1</a:t>
            </a:r>
            <a:r>
              <a:rPr lang="ja-JP" altLang="en-US" sz="900" dirty="0">
                <a:solidFill>
                  <a:schemeClr val="tx1"/>
                </a:solidFill>
                <a:latin typeface="Meiryo UI" panose="020B0604030504040204" pitchFamily="50" charset="-128"/>
                <a:ea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rPr>
              <a:t>2m</a:t>
            </a:r>
            <a:r>
              <a:rPr lang="ja-JP" altLang="en-US" sz="900" dirty="0">
                <a:solidFill>
                  <a:schemeClr val="tx1"/>
                </a:solidFill>
                <a:latin typeface="Meiryo UI" panose="020B0604030504040204" pitchFamily="50" charset="-128"/>
                <a:ea typeface="Meiryo UI" panose="020B0604030504040204" pitchFamily="50" charset="-128"/>
              </a:rPr>
              <a:t>高く上昇し、河内平野を覆った水面が、東は生駒山麓、南は八尾、北は高槻付近まで広がって</a:t>
            </a:r>
            <a:r>
              <a:rPr lang="ja-JP" altLang="en-US" sz="900" dirty="0" smtClean="0">
                <a:solidFill>
                  <a:schemeClr val="tx1"/>
                </a:solidFill>
                <a:latin typeface="Meiryo UI" panose="020B0604030504040204" pitchFamily="50" charset="-128"/>
                <a:ea typeface="Meiryo UI" panose="020B0604030504040204" pitchFamily="50" charset="-128"/>
              </a:rPr>
              <a:t>いた</a:t>
            </a:r>
            <a:r>
              <a:rPr lang="ja-JP" altLang="en-US" sz="900" dirty="0">
                <a:solidFill>
                  <a:schemeClr val="tx1"/>
                </a:solidFill>
                <a:latin typeface="Meiryo UI" panose="020B0604030504040204" pitchFamily="50" charset="-128"/>
                <a:ea typeface="Meiryo UI" panose="020B0604030504040204" pitchFamily="50" charset="-128"/>
              </a:rPr>
              <a:t>。</a:t>
            </a:r>
            <a:br>
              <a:rPr lang="ja-JP" altLang="en-US" sz="900" dirty="0">
                <a:solidFill>
                  <a:schemeClr val="tx1"/>
                </a:solidFill>
                <a:latin typeface="Meiryo UI" panose="020B0604030504040204" pitchFamily="50" charset="-128"/>
                <a:ea typeface="Meiryo UI" panose="020B0604030504040204" pitchFamily="50" charset="-128"/>
              </a:rPr>
            </a:br>
            <a:r>
              <a:rPr lang="ja-JP" altLang="en-US" sz="900" dirty="0">
                <a:solidFill>
                  <a:schemeClr val="tx1"/>
                </a:solidFill>
                <a:latin typeface="Meiryo UI" panose="020B0604030504040204" pitchFamily="50" charset="-128"/>
                <a:ea typeface="Meiryo UI" panose="020B0604030504040204" pitchFamily="50" charset="-128"/>
              </a:rPr>
              <a:t>偏西風の影響のもとに沿岸州が発達し、現在の松屋町筋付近には砂浜が続いて</a:t>
            </a:r>
            <a:r>
              <a:rPr lang="ja-JP" altLang="en-US" sz="900" dirty="0" smtClean="0">
                <a:solidFill>
                  <a:schemeClr val="tx1"/>
                </a:solidFill>
                <a:latin typeface="Meiryo UI" panose="020B0604030504040204" pitchFamily="50" charset="-128"/>
                <a:ea typeface="Meiryo UI" panose="020B0604030504040204" pitchFamily="50" charset="-128"/>
              </a:rPr>
              <a:t>いた</a:t>
            </a:r>
            <a:r>
              <a:rPr lang="ja-JP" altLang="en-US" sz="900" dirty="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3500847" y="5911537"/>
            <a:ext cx="2371723"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dirty="0">
                <a:solidFill>
                  <a:schemeClr val="tx1"/>
                </a:solidFill>
                <a:latin typeface="Meiryo UI" panose="020B0604030504040204" pitchFamily="50" charset="-128"/>
                <a:ea typeface="Meiryo UI" panose="020B0604030504040204" pitchFamily="50" charset="-128"/>
              </a:rPr>
              <a:t>約</a:t>
            </a:r>
            <a:r>
              <a:rPr lang="en-US" altLang="ja-JP" sz="900" b="1" dirty="0">
                <a:solidFill>
                  <a:schemeClr val="tx1"/>
                </a:solidFill>
                <a:latin typeface="Meiryo UI" panose="020B0604030504040204" pitchFamily="50" charset="-128"/>
                <a:ea typeface="Meiryo UI" panose="020B0604030504040204" pitchFamily="50" charset="-128"/>
              </a:rPr>
              <a:t>1800</a:t>
            </a:r>
            <a:r>
              <a:rPr lang="ja-JP" altLang="en-US" sz="900" b="1" dirty="0">
                <a:solidFill>
                  <a:schemeClr val="tx1"/>
                </a:solidFill>
                <a:latin typeface="Meiryo UI" panose="020B0604030504040204" pitchFamily="50" charset="-128"/>
                <a:ea typeface="Meiryo UI" panose="020B0604030504040204" pitchFamily="50" charset="-128"/>
              </a:rPr>
              <a:t>～</a:t>
            </a:r>
            <a:r>
              <a:rPr lang="en-US" altLang="ja-JP" sz="900" b="1" dirty="0">
                <a:solidFill>
                  <a:schemeClr val="tx1"/>
                </a:solidFill>
                <a:latin typeface="Meiryo UI" panose="020B0604030504040204" pitchFamily="50" charset="-128"/>
                <a:ea typeface="Meiryo UI" panose="020B0604030504040204" pitchFamily="50" charset="-128"/>
              </a:rPr>
              <a:t>1600</a:t>
            </a:r>
            <a:r>
              <a:rPr lang="ja-JP" altLang="en-US" sz="900" b="1" dirty="0">
                <a:solidFill>
                  <a:schemeClr val="tx1"/>
                </a:solidFill>
                <a:latin typeface="Meiryo UI" panose="020B0604030504040204" pitchFamily="50" charset="-128"/>
                <a:ea typeface="Meiryo UI" panose="020B0604030504040204" pitchFamily="50" charset="-128"/>
              </a:rPr>
              <a:t>年前</a:t>
            </a:r>
          </a:p>
          <a:p>
            <a:r>
              <a:rPr lang="ja-JP" altLang="en-US" sz="900" dirty="0">
                <a:solidFill>
                  <a:schemeClr val="tx1"/>
                </a:solidFill>
                <a:latin typeface="Meiryo UI" panose="020B0604030504040204" pitchFamily="50" charset="-128"/>
                <a:ea typeface="Meiryo UI" panose="020B0604030504040204" pitchFamily="50" charset="-128"/>
              </a:rPr>
              <a:t>天満長柄の砂州が北へ延びきって、河内平野（河内潟）への海水の流入をさえぎり、河内潟は淡水湖</a:t>
            </a:r>
            <a:r>
              <a:rPr lang="ja-JP" altLang="en-US" sz="900" dirty="0" smtClean="0">
                <a:solidFill>
                  <a:schemeClr val="tx1"/>
                </a:solidFill>
                <a:latin typeface="Meiryo UI" panose="020B0604030504040204" pitchFamily="50" charset="-128"/>
                <a:ea typeface="Meiryo UI" panose="020B0604030504040204" pitchFamily="50" charset="-128"/>
              </a:rPr>
              <a:t>となった。</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6642837" y="5817897"/>
            <a:ext cx="2521469" cy="94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b="1" dirty="0">
                <a:solidFill>
                  <a:schemeClr val="tx1"/>
                </a:solidFill>
                <a:latin typeface="Meiryo UI" panose="020B0604030504040204" pitchFamily="50" charset="-128"/>
                <a:ea typeface="Meiryo UI" panose="020B0604030504040204" pitchFamily="50" charset="-128"/>
              </a:rPr>
              <a:t>5</a:t>
            </a:r>
            <a:r>
              <a:rPr lang="ja-JP" altLang="en-US" sz="900" b="1" dirty="0">
                <a:solidFill>
                  <a:schemeClr val="tx1"/>
                </a:solidFill>
                <a:latin typeface="Meiryo UI" panose="020B0604030504040204" pitchFamily="50" charset="-128"/>
                <a:ea typeface="Meiryo UI" panose="020B0604030504040204" pitchFamily="50" charset="-128"/>
              </a:rPr>
              <a:t>世紀以降</a:t>
            </a:r>
          </a:p>
          <a:p>
            <a:r>
              <a:rPr lang="ja-JP" altLang="en-US" sz="900" dirty="0">
                <a:solidFill>
                  <a:schemeClr val="tx1"/>
                </a:solidFill>
                <a:latin typeface="Meiryo UI" panose="020B0604030504040204" pitchFamily="50" charset="-128"/>
                <a:ea typeface="Meiryo UI" panose="020B0604030504040204" pitchFamily="50" charset="-128"/>
              </a:rPr>
              <a:t>仁徳期の治水事業により、河内湖の水域が減少するとともに、流入している大和川枝川等が河口に三角州</a:t>
            </a:r>
            <a:r>
              <a:rPr lang="ja-JP" altLang="en-US" sz="900" dirty="0" smtClean="0">
                <a:solidFill>
                  <a:schemeClr val="tx1"/>
                </a:solidFill>
                <a:latin typeface="Meiryo UI" panose="020B0604030504040204" pitchFamily="50" charset="-128"/>
                <a:ea typeface="Meiryo UI" panose="020B0604030504040204" pitchFamily="50" charset="-128"/>
              </a:rPr>
              <a:t>をつくった。</a:t>
            </a:r>
            <a:r>
              <a:rPr lang="ja-JP" altLang="en-US" sz="900" dirty="0">
                <a:solidFill>
                  <a:schemeClr val="tx1"/>
                </a:solidFill>
                <a:latin typeface="Meiryo UI" panose="020B0604030504040204" pitchFamily="50" charset="-128"/>
                <a:ea typeface="Meiryo UI" panose="020B0604030504040204" pitchFamily="50" charset="-128"/>
              </a:rPr>
              <a:t>そして湿地・草原あるいは堤防敷となり、その後、河内低地の陸地化が始まります</a:t>
            </a:r>
            <a:r>
              <a:rPr lang="ja-JP" altLang="en-US"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8098399" y="6624607"/>
            <a:ext cx="1303228" cy="233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出典：水都大阪</a:t>
            </a:r>
            <a:r>
              <a:rPr kumimoji="1" lang="en-US" altLang="ja-JP" sz="800" dirty="0" smtClean="0">
                <a:solidFill>
                  <a:schemeClr val="tx1"/>
                </a:solidFill>
                <a:latin typeface="Meiryo UI" panose="020B0604030504040204" pitchFamily="50" charset="-128"/>
                <a:ea typeface="Meiryo UI" panose="020B0604030504040204" pitchFamily="50" charset="-128"/>
              </a:rPr>
              <a:t>HP</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2</a:t>
            </a:r>
          </a:p>
        </p:txBody>
      </p:sp>
    </p:spTree>
    <p:extLst>
      <p:ext uri="{BB962C8B-B14F-4D97-AF65-F5344CB8AC3E}">
        <p14:creationId xmlns:p14="http://schemas.microsoft.com/office/powerpoint/2010/main" val="15098222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72955" y="1063492"/>
            <a:ext cx="9360090" cy="4691412"/>
          </a:xfrm>
          <a:prstGeom prst="rect">
            <a:avLst/>
          </a:prstGeom>
          <a:noFill/>
          <a:ln w="9525">
            <a:noFill/>
          </a:ln>
        </p:spPr>
        <p:txBody>
          <a:bodyPr wrap="square" rtlCol="0">
            <a:spAutoFit/>
          </a:bodyPr>
          <a:lstStyle/>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バブル経済と東京一極集中</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○東京一極集中の要因は複合的なものだが、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年代に東京一極集中が生じた理由として、一般的に語られているのが次の説である。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➢アメリカ合衆国はこの当時、巨額の軍事費や貿易赤字によって財政難に陥っており、</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1985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年には日本に対して円高ドル安の為替レートを受け入れるよう圧力をかけた（プラザ合意）これによって、</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日本では輸出産業が低迷するなど円高不況が生じ、日本銀行は不況を脱するために金利の引き下げ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を行った。その結果、</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不動産や株式への</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投資</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が重視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されるようになる。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➢これと同じ頃、</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海外の金融企業が日本の金融市場へ参入することを認める規制緩和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がなされ、東京にはオフィスを求める海外企業が増加した。</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東京はグローバル経済の拠点である世界都市として脚光を浴びる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ようになり、国内外から人々が集まるようになる。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脱工業化と東京一極集中</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○東京一極集中が生じた理由として、脱工業化によって産業のあり方が大きく変化したことも挙げられる。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度経済成長期を通じて、市場の飽和（有効需要の限界）が広まり、「作れば売れる」という時代から、いかに商品を売るかが問われる時代へと転じていく。例えば、新機能や優れたデザインを持った新商品を次々に開発する必要のため</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研究開発（Ｒ＆Ｄ）部門が重要</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となる。</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人口が多く、大学や研究機関、アーティストが集まる都市ほどその条件を満たす</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ことなる。Ｒ＆Ｄの「Ｒ」はリサーチであり、多くの消費者の声を聞くことも含まれる。</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より多くの人口を抱えた大都市が人々の意識を捉える場所として適当</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である。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➢各地の工場を統括する企業の本社（ないし中枢機能）は</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全国、全世界と結びつきやすい情報網の拠点である世界都市に置く方が効率がよい</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。Ｒ＆Ｄ部門をそこにまとめると一層効率的であろう。</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➢さらに、</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多くの企業が近くに集まっていれば、企業間の連携による集積効果</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も強化される。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➢日本国内で商品を売る場合には、中央省庁から許認可を受ける必要がある。必要に応じて特許申請もしなければならない。新商品を次々に開発したいのであれば、</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中央省庁の集まる首都・東京に拠点を持っていた方が都合がよい</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➢新商品を宣伝しようと</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大阪で発表しても、その情報はほとんど関西で流通するだけ</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でそれ以外へは流れない。ところが各種メディアが集積している</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世界都市・東京で発表すれば国内外に広く発信</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できる。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5113" marR="0" lvl="0" indent="-265113"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は世界との結びつき、人口規模、中央省庁や関連他社との関係、宣伝活動のどれをとっても、日本の他の都市を圧倒している。脱工業化時代にモノを作り、売るためには、まず東京を目指すことが有利になるのであ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3657600" y="597651"/>
            <a:ext cx="656122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出典：「図説　京阪神の地理」（山口覚、水田憲志、金子直樹、吉田雄介、中窪啓介、矢島巌）</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）東京一極集中の要因（各論の詳細）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47</a:t>
            </a:r>
          </a:p>
        </p:txBody>
      </p:sp>
    </p:spTree>
    <p:extLst>
      <p:ext uri="{BB962C8B-B14F-4D97-AF65-F5344CB8AC3E}">
        <p14:creationId xmlns:p14="http://schemas.microsoft.com/office/powerpoint/2010/main" val="2531652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66700" y="979177"/>
            <a:ext cx="9226924" cy="3729611"/>
          </a:xfrm>
          <a:prstGeom prst="rect">
            <a:avLst/>
          </a:prstGeom>
          <a:noFill/>
          <a:ln w="9525">
            <a:noFill/>
          </a:ln>
        </p:spPr>
        <p:txBody>
          <a:bodyPr wrap="square" rtlCol="0">
            <a:spAutoFit/>
          </a:bodyPr>
          <a:lstStyle/>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○戦後、「官僚主導」は</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年も続いている。そこでは、五つの基本方針がある。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　東京一極集中</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２　流通の無限化</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３　小住宅持ち家主義</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４　職場単属人間の徹底</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５　全日本の人生の規格化</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○一つ目の「東京一極集中」とは、</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・田中内閣は、東京をどんどん大きな街にしようとした。その代わり、地方が文句を言わないように、地方には公共事業と工場分散を進める。つまり</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頭脳の機能をすべて東京、地方は手足の機能にしようという方針</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経済・産業の中枢管理機能を東京に集める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→東京は業界団体のナショナルセンターを作らせた。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情報発信機能を東京に集める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→出版と新聞とテレビ放送、すなわち紙も電波も、いずれの情報発信も東京に集めようということ。</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文化創造活動を東京に集める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本格的</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な歌舞伎の劇場や円形劇場（武道館や国技館のような舞台が中央にある構造）は東京に。</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914400" rtl="0" eaLnBrk="1" fontAlgn="auto"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7230979" y="555493"/>
            <a:ext cx="267502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出典：「三度目の日本」（堺屋太一）</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大かっこ 1"/>
          <p:cNvSpPr/>
          <p:nvPr/>
        </p:nvSpPr>
        <p:spPr>
          <a:xfrm>
            <a:off x="412494" y="3273707"/>
            <a:ext cx="6639427" cy="1242382"/>
          </a:xfrm>
          <a:prstGeom prst="bracketPair">
            <a:avLst>
              <a:gd name="adj" fmla="val 9285"/>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dirty="0" smtClean="0">
                <a:solidFill>
                  <a:schemeClr val="bg1"/>
                </a:solidFill>
                <a:latin typeface="Meiryo UI" panose="020B0604030504040204" pitchFamily="50" charset="-128"/>
                <a:ea typeface="Meiryo UI" panose="020B0604030504040204" pitchFamily="50" charset="-128"/>
              </a:rPr>
              <a:t>特色（</a:t>
            </a:r>
            <a:r>
              <a:rPr lang="ja-JP" altLang="en-US" sz="1800" dirty="0">
                <a:solidFill>
                  <a:schemeClr val="bg1"/>
                </a:solidFill>
                <a:latin typeface="Meiryo UI" panose="020B0604030504040204" pitchFamily="50" charset="-128"/>
                <a:ea typeface="Meiryo UI" panose="020B0604030504040204" pitchFamily="50" charset="-128"/>
              </a:rPr>
              <a:t>７</a:t>
            </a:r>
            <a:r>
              <a:rPr lang="ja-JP" altLang="en-US" sz="1800" dirty="0" smtClean="0">
                <a:solidFill>
                  <a:schemeClr val="bg1"/>
                </a:solidFill>
                <a:latin typeface="Meiryo UI" panose="020B0604030504040204" pitchFamily="50" charset="-128"/>
                <a:ea typeface="Meiryo UI" panose="020B0604030504040204" pitchFamily="50" charset="-128"/>
              </a:rPr>
              <a:t>）東京一極集中の要因（各論の詳細）</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48</a:t>
            </a:r>
          </a:p>
        </p:txBody>
      </p:sp>
    </p:spTree>
    <p:extLst>
      <p:ext uri="{BB962C8B-B14F-4D97-AF65-F5344CB8AC3E}">
        <p14:creationId xmlns:p14="http://schemas.microsoft.com/office/powerpoint/2010/main" val="4229808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086847146"/>
              </p:ext>
            </p:extLst>
          </p:nvPr>
        </p:nvGraphicFramePr>
        <p:xfrm>
          <a:off x="174064" y="731929"/>
          <a:ext cx="9557872" cy="3794760"/>
        </p:xfrm>
        <a:graphic>
          <a:graphicData uri="http://schemas.openxmlformats.org/drawingml/2006/table">
            <a:tbl>
              <a:tblPr firstRow="1" bandRow="1">
                <a:tableStyleId>{5C22544A-7EE6-4342-B048-85BDC9FD1C3A}</a:tableStyleId>
              </a:tblPr>
              <a:tblGrid>
                <a:gridCol w="1624107">
                  <a:extLst>
                    <a:ext uri="{9D8B030D-6E8A-4147-A177-3AD203B41FA5}">
                      <a16:colId xmlns:a16="http://schemas.microsoft.com/office/drawing/2014/main" val="2407050833"/>
                    </a:ext>
                  </a:extLst>
                </a:gridCol>
                <a:gridCol w="1683006">
                  <a:extLst>
                    <a:ext uri="{9D8B030D-6E8A-4147-A177-3AD203B41FA5}">
                      <a16:colId xmlns:a16="http://schemas.microsoft.com/office/drawing/2014/main" val="2370074004"/>
                    </a:ext>
                  </a:extLst>
                </a:gridCol>
                <a:gridCol w="818147">
                  <a:extLst>
                    <a:ext uri="{9D8B030D-6E8A-4147-A177-3AD203B41FA5}">
                      <a16:colId xmlns:a16="http://schemas.microsoft.com/office/drawing/2014/main" val="2113060985"/>
                    </a:ext>
                  </a:extLst>
                </a:gridCol>
                <a:gridCol w="5432612">
                  <a:extLst>
                    <a:ext uri="{9D8B030D-6E8A-4147-A177-3AD203B41FA5}">
                      <a16:colId xmlns:a16="http://schemas.microsoft.com/office/drawing/2014/main" val="2587953928"/>
                    </a:ext>
                  </a:extLst>
                </a:gridCol>
              </a:tblGrid>
              <a:tr h="0">
                <a:tc>
                  <a:txBody>
                    <a:bodyPr/>
                    <a:lstStyle/>
                    <a:p>
                      <a:pPr algn="ctr">
                        <a:lnSpc>
                          <a:spcPts val="1500"/>
                        </a:lnSpc>
                      </a:pPr>
                      <a:r>
                        <a:rPr kumimoji="1" lang="ja-JP" altLang="en-US" sz="1200" dirty="0" smtClean="0">
                          <a:latin typeface="Meiryo UI" panose="020B0604030504040204" pitchFamily="50" charset="-128"/>
                          <a:ea typeface="Meiryo UI" panose="020B0604030504040204" pitchFamily="50" charset="-128"/>
                        </a:rPr>
                        <a:t>計画名称</a:t>
                      </a:r>
                      <a:endParaRPr kumimoji="1" lang="en-US" altLang="ja-JP" sz="1200" dirty="0" smtClean="0">
                        <a:latin typeface="Meiryo UI" panose="020B0604030504040204" pitchFamily="50" charset="-128"/>
                        <a:ea typeface="Meiryo UI" panose="020B0604030504040204" pitchFamily="50" charset="-128"/>
                      </a:endParaRPr>
                    </a:p>
                    <a:p>
                      <a:pPr algn="ctr">
                        <a:lnSpc>
                          <a:spcPts val="1500"/>
                        </a:lnSpc>
                      </a:pPr>
                      <a:r>
                        <a:rPr kumimoji="1" lang="ja-JP" altLang="en-US" sz="1200" dirty="0" smtClean="0">
                          <a:latin typeface="Meiryo UI" panose="020B0604030504040204" pitchFamily="50" charset="-128"/>
                          <a:ea typeface="Meiryo UI" panose="020B0604030504040204" pitchFamily="50" charset="-128"/>
                        </a:rPr>
                        <a:t>（閣議決定）</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ts val="1500"/>
                        </a:lnSpc>
                      </a:pPr>
                      <a:r>
                        <a:rPr kumimoji="1" lang="ja-JP" altLang="en-US" sz="1200" dirty="0" smtClean="0">
                          <a:latin typeface="Meiryo UI" panose="020B0604030504040204" pitchFamily="50" charset="-128"/>
                          <a:ea typeface="Meiryo UI" panose="020B0604030504040204" pitchFamily="50" charset="-128"/>
                        </a:rPr>
                        <a:t>背景</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ts val="1500"/>
                        </a:lnSpc>
                      </a:pPr>
                      <a:r>
                        <a:rPr kumimoji="1" lang="ja-JP" altLang="en-US" sz="1200" dirty="0" smtClean="0">
                          <a:latin typeface="Meiryo UI" panose="020B0604030504040204" pitchFamily="50" charset="-128"/>
                          <a:ea typeface="Meiryo UI" panose="020B0604030504040204" pitchFamily="50" charset="-128"/>
                        </a:rPr>
                        <a:t>目標年次</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ts val="1500"/>
                        </a:lnSpc>
                      </a:pPr>
                      <a:r>
                        <a:rPr kumimoji="1" lang="ja-JP" altLang="en-US" sz="1200" dirty="0" smtClean="0">
                          <a:latin typeface="Meiryo UI" panose="020B0604030504040204" pitchFamily="50" charset="-128"/>
                          <a:ea typeface="Meiryo UI" panose="020B0604030504040204" pitchFamily="50" charset="-128"/>
                        </a:rPr>
                        <a:t>ポイント</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805163036"/>
                  </a:ext>
                </a:extLst>
              </a:tr>
              <a:tr h="0">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全国総合開発計画</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1962</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rPr>
                        <a:t>日）</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①高度成長経済への移行</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②過大都市問題、所得格差拡大</a:t>
                      </a:r>
                    </a:p>
                    <a:p>
                      <a:pPr>
                        <a:lnSpc>
                          <a:spcPts val="1500"/>
                        </a:lnSpc>
                      </a:pPr>
                      <a:r>
                        <a:rPr kumimoji="1" lang="ja-JP" altLang="en-US" sz="1200" dirty="0" smtClean="0">
                          <a:latin typeface="Meiryo UI" panose="020B0604030504040204" pitchFamily="50" charset="-128"/>
                          <a:ea typeface="Meiryo UI" panose="020B0604030504040204" pitchFamily="50" charset="-128"/>
                        </a:rPr>
                        <a:t>③所得倍増計画</a:t>
                      </a:r>
                    </a:p>
                  </a:txBody>
                  <a:tcPr/>
                </a:tc>
                <a:tc>
                  <a:txBody>
                    <a:bodyPr/>
                    <a:lstStyle/>
                    <a:p>
                      <a:pPr>
                        <a:lnSpc>
                          <a:spcPts val="1500"/>
                        </a:lnSpc>
                      </a:pPr>
                      <a:r>
                        <a:rPr kumimoji="1" lang="en-US" altLang="ja-JP" sz="1200" dirty="0" smtClean="0">
                          <a:latin typeface="Meiryo UI" panose="020B0604030504040204" pitchFamily="50" charset="-128"/>
                          <a:ea typeface="Meiryo UI" panose="020B0604030504040204" pitchFamily="50" charset="-128"/>
                        </a:rPr>
                        <a:t>1970</a:t>
                      </a:r>
                      <a:r>
                        <a:rPr kumimoji="1" lang="ja-JP" altLang="en-US" sz="1200" dirty="0" smtClean="0">
                          <a:latin typeface="Meiryo UI" panose="020B0604030504040204" pitchFamily="50" charset="-128"/>
                          <a:ea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日本経済の高度成長が始まると、産業の集中する</a:t>
                      </a:r>
                      <a:r>
                        <a:rPr kumimoji="1" lang="ja-JP" altLang="en-US" sz="1200" b="1" dirty="0" smtClean="0">
                          <a:latin typeface="Meiryo UI" panose="020B0604030504040204" pitchFamily="50" charset="-128"/>
                          <a:ea typeface="Meiryo UI" panose="020B0604030504040204" pitchFamily="50" charset="-128"/>
                        </a:rPr>
                        <a:t>太平洋ベルト地帯とそれ以外の地域との所得格差が拡大</a:t>
                      </a:r>
                      <a:r>
                        <a:rPr kumimoji="1" lang="ja-JP" altLang="en-US" sz="1200" dirty="0" smtClean="0">
                          <a:latin typeface="Meiryo UI" panose="020B0604030504040204" pitchFamily="50" charset="-128"/>
                          <a:ea typeface="Meiryo UI" panose="020B0604030504040204" pitchFamily="50" charset="-128"/>
                        </a:rPr>
                        <a:t>し、国民所得倍増計画（</a:t>
                      </a:r>
                      <a:r>
                        <a:rPr kumimoji="1" lang="en-US" altLang="ja-JP" sz="1200" dirty="0" smtClean="0">
                          <a:latin typeface="Meiryo UI" panose="020B0604030504040204" pitchFamily="50" charset="-128"/>
                          <a:ea typeface="Meiryo UI" panose="020B0604030504040204" pitchFamily="50" charset="-128"/>
                        </a:rPr>
                        <a:t>1960</a:t>
                      </a:r>
                      <a:r>
                        <a:rPr kumimoji="1" lang="ja-JP" altLang="en-US" sz="1200" dirty="0" smtClean="0">
                          <a:latin typeface="Meiryo UI" panose="020B0604030504040204" pitchFamily="50" charset="-128"/>
                          <a:ea typeface="Meiryo UI" panose="020B0604030504040204" pitchFamily="50" charset="-128"/>
                        </a:rPr>
                        <a:t>年）策定時における後進地域からの強い批判に応えるために策定。拠点開発方式で地方に</a:t>
                      </a:r>
                      <a:r>
                        <a:rPr kumimoji="1" lang="ja-JP" altLang="en-US" sz="1200" b="1" dirty="0" smtClean="0">
                          <a:latin typeface="Meiryo UI" panose="020B0604030504040204" pitchFamily="50" charset="-128"/>
                          <a:ea typeface="Meiryo UI" panose="020B0604030504040204" pitchFamily="50" charset="-128"/>
                        </a:rPr>
                        <a:t>臨海工業地帯などの工業開発拠点を整備</a:t>
                      </a:r>
                    </a:p>
                  </a:txBody>
                  <a:tcPr/>
                </a:tc>
                <a:extLst>
                  <a:ext uri="{0D108BD9-81ED-4DB2-BD59-A6C34878D82A}">
                    <a16:rowId xmlns:a16="http://schemas.microsoft.com/office/drawing/2014/main" val="1164071300"/>
                  </a:ext>
                </a:extLst>
              </a:tr>
              <a:tr h="0">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新全国総合開発計画</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1969</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rPr>
                        <a:t>日）</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①高度成長経済</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②人口、産業の大都市集中（三大都市圏）</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③情報化、国際化、科学革新の進展</a:t>
                      </a:r>
                    </a:p>
                  </a:txBody>
                  <a:tcPr/>
                </a:tc>
                <a:tc>
                  <a:txBody>
                    <a:bodyPr/>
                    <a:lstStyle/>
                    <a:p>
                      <a:pPr>
                        <a:lnSpc>
                          <a:spcPts val="1500"/>
                        </a:lnSpc>
                      </a:pPr>
                      <a:r>
                        <a:rPr kumimoji="1" lang="en-US" altLang="ja-JP" sz="1200" dirty="0" smtClean="0">
                          <a:latin typeface="Meiryo UI" panose="020B0604030504040204" pitchFamily="50" charset="-128"/>
                          <a:ea typeface="Meiryo UI" panose="020B0604030504040204" pitchFamily="50" charset="-128"/>
                        </a:rPr>
                        <a:t>1985</a:t>
                      </a:r>
                      <a:r>
                        <a:rPr kumimoji="1" lang="ja-JP" altLang="en-US" sz="1200" dirty="0" smtClean="0">
                          <a:latin typeface="Meiryo UI" panose="020B0604030504040204" pitchFamily="50" charset="-128"/>
                          <a:ea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予想を上回る高度成長の下、</a:t>
                      </a:r>
                      <a:r>
                        <a:rPr kumimoji="1" lang="ja-JP" altLang="en-US" sz="1200" b="1" dirty="0" smtClean="0">
                          <a:latin typeface="Meiryo UI" panose="020B0604030504040204" pitchFamily="50" charset="-128"/>
                          <a:ea typeface="Meiryo UI" panose="020B0604030504040204" pitchFamily="50" charset="-128"/>
                        </a:rPr>
                        <a:t>大都市への人口、産業の集中が続き</a:t>
                      </a:r>
                      <a:r>
                        <a:rPr kumimoji="1" lang="ja-JP" altLang="en-US" sz="1200" dirty="0" smtClean="0">
                          <a:latin typeface="Meiryo UI" panose="020B0604030504040204" pitchFamily="50" charset="-128"/>
                          <a:ea typeface="Meiryo UI" panose="020B0604030504040204" pitchFamily="50" charset="-128"/>
                        </a:rPr>
                        <a:t>、一方、地方の農山村では</a:t>
                      </a:r>
                      <a:r>
                        <a:rPr kumimoji="1" lang="ja-JP" altLang="en-US" sz="1200" b="1" dirty="0" smtClean="0">
                          <a:latin typeface="Meiryo UI" panose="020B0604030504040204" pitchFamily="50" charset="-128"/>
                          <a:ea typeface="Meiryo UI" panose="020B0604030504040204" pitchFamily="50" charset="-128"/>
                        </a:rPr>
                        <a:t>過疎問題</a:t>
                      </a:r>
                      <a:r>
                        <a:rPr kumimoji="1" lang="ja-JP" altLang="en-US" sz="1200" dirty="0" smtClean="0">
                          <a:latin typeface="Meiryo UI" panose="020B0604030504040204" pitchFamily="50" charset="-128"/>
                          <a:ea typeface="Meiryo UI" panose="020B0604030504040204" pitchFamily="50" charset="-128"/>
                        </a:rPr>
                        <a:t>が生じた。「開発可能性の全国土への拡大･均衡化」が目標になり、高速交通と通信の全国的ネットワークを整備し、遠隔地に大規模工業基地等の生産基地を配置することにより、全国土の利用が均衡のとれたものになるとした。</a:t>
                      </a:r>
                    </a:p>
                  </a:txBody>
                  <a:tcPr/>
                </a:tc>
                <a:extLst>
                  <a:ext uri="{0D108BD9-81ED-4DB2-BD59-A6C34878D82A}">
                    <a16:rowId xmlns:a16="http://schemas.microsoft.com/office/drawing/2014/main" val="1283793441"/>
                  </a:ext>
                </a:extLst>
              </a:tr>
              <a:tr h="0">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第</a:t>
                      </a:r>
                      <a:r>
                        <a:rPr kumimoji="1" lang="en-US" altLang="ja-JP" sz="1200" dirty="0" smtClean="0">
                          <a:latin typeface="Meiryo UI" panose="020B0604030504040204" pitchFamily="50" charset="-128"/>
                          <a:ea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rPr>
                        <a:t>次全国総合開発計画</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1977</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rPr>
                        <a:t>日）</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①安定成長経済</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②人口、産業の地方分散の兆し</a:t>
                      </a:r>
                    </a:p>
                    <a:p>
                      <a:pPr marL="174625" indent="-174625">
                        <a:lnSpc>
                          <a:spcPts val="1500"/>
                        </a:lnSpc>
                      </a:pPr>
                      <a:r>
                        <a:rPr kumimoji="1" lang="ja-JP" altLang="en-US" sz="1200" dirty="0" smtClean="0">
                          <a:latin typeface="Meiryo UI" panose="020B0604030504040204" pitchFamily="50" charset="-128"/>
                          <a:ea typeface="Meiryo UI" panose="020B0604030504040204" pitchFamily="50" charset="-128"/>
                        </a:rPr>
                        <a:t>③国土資源、エネルギー等の有限性の顕在化</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概ね</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en-US" altLang="ja-JP" sz="1200" dirty="0" smtClean="0">
                          <a:latin typeface="Meiryo UI" panose="020B0604030504040204" pitchFamily="50" charset="-128"/>
                          <a:ea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rPr>
                        <a:t>年間</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500"/>
                        </a:lnSpc>
                      </a:pPr>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大都市への人口と産業の集中を抑制</a:t>
                      </a:r>
                      <a:r>
                        <a:rPr kumimoji="1" lang="ja-JP" altLang="en-US" sz="1200" dirty="0" smtClean="0">
                          <a:latin typeface="Meiryo UI" panose="020B0604030504040204" pitchFamily="50" charset="-128"/>
                          <a:ea typeface="Meiryo UI" panose="020B0604030504040204" pitchFamily="50" charset="-128"/>
                        </a:rPr>
                        <a:t>し、一方、地方を振興し、過密過疎問題に対処しながら、全国土の利用の均衡を図りつつ、人間居住の総合的環境の形成を図る」という「定住構想」を選択した。</a:t>
                      </a:r>
                    </a:p>
                    <a:p>
                      <a:pPr>
                        <a:lnSpc>
                          <a:spcPts val="1500"/>
                        </a:lnSpc>
                      </a:pPr>
                      <a:r>
                        <a:rPr kumimoji="1" lang="en-US" altLang="ja-JP" sz="1200" dirty="0" smtClean="0">
                          <a:latin typeface="Meiryo UI" panose="020B0604030504040204" pitchFamily="50" charset="-128"/>
                          <a:ea typeface="Meiryo UI" panose="020B0604030504040204" pitchFamily="50" charset="-128"/>
                        </a:rPr>
                        <a:t>1975</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80</a:t>
                      </a:r>
                      <a:r>
                        <a:rPr kumimoji="1" lang="ja-JP" altLang="en-US" sz="1200" dirty="0" smtClean="0">
                          <a:latin typeface="Meiryo UI" panose="020B0604030504040204" pitchFamily="50" charset="-128"/>
                          <a:ea typeface="Meiryo UI" panose="020B0604030504040204" pitchFamily="50" charset="-128"/>
                        </a:rPr>
                        <a:t>年の</a:t>
                      </a:r>
                      <a:r>
                        <a:rPr kumimoji="1" lang="en-US" altLang="ja-JP" sz="1200" dirty="0" smtClean="0">
                          <a:latin typeface="Meiryo UI" panose="020B0604030504040204" pitchFamily="50" charset="-128"/>
                          <a:ea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rPr>
                        <a:t>年間には東京都を除く</a:t>
                      </a:r>
                      <a:r>
                        <a:rPr kumimoji="1" lang="en-US" altLang="ja-JP" sz="1200" dirty="0" smtClean="0">
                          <a:latin typeface="Meiryo UI" panose="020B0604030504040204" pitchFamily="50" charset="-128"/>
                          <a:ea typeface="Meiryo UI" panose="020B0604030504040204" pitchFamily="50" charset="-128"/>
                        </a:rPr>
                        <a:t>46</a:t>
                      </a:r>
                      <a:r>
                        <a:rPr kumimoji="1" lang="ja-JP" altLang="en-US" sz="1200" dirty="0" smtClean="0">
                          <a:latin typeface="Meiryo UI" panose="020B0604030504040204" pitchFamily="50" charset="-128"/>
                          <a:ea typeface="Meiryo UI" panose="020B0604030504040204" pitchFamily="50" charset="-128"/>
                        </a:rPr>
                        <a:t>道府県が全て人口増加を記録するなど、</a:t>
                      </a:r>
                      <a:r>
                        <a:rPr kumimoji="1" lang="ja-JP" altLang="en-US" sz="1200" b="1" dirty="0" smtClean="0">
                          <a:latin typeface="Meiryo UI" panose="020B0604030504040204" pitchFamily="50" charset="-128"/>
                          <a:ea typeface="Meiryo UI" panose="020B0604030504040204" pitchFamily="50" charset="-128"/>
                        </a:rPr>
                        <a:t>人口の地方定住とあいまって三全総が掲げた定住構想は一定の進展</a:t>
                      </a:r>
                      <a:r>
                        <a:rPr kumimoji="1" lang="ja-JP" altLang="en-US" sz="1200" dirty="0" smtClean="0">
                          <a:latin typeface="Meiryo UI" panose="020B0604030504040204" pitchFamily="50" charset="-128"/>
                          <a:ea typeface="Meiryo UI" panose="020B0604030504040204" pitchFamily="50" charset="-128"/>
                        </a:rPr>
                        <a:t>を見た。</a:t>
                      </a:r>
                    </a:p>
                  </a:txBody>
                  <a:tcPr/>
                </a:tc>
                <a:extLst>
                  <a:ext uri="{0D108BD9-81ED-4DB2-BD59-A6C34878D82A}">
                    <a16:rowId xmlns:a16="http://schemas.microsoft.com/office/drawing/2014/main" val="467077209"/>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2337573706"/>
              </p:ext>
            </p:extLst>
          </p:nvPr>
        </p:nvGraphicFramePr>
        <p:xfrm>
          <a:off x="174064" y="5136838"/>
          <a:ext cx="9557872" cy="1234440"/>
        </p:xfrm>
        <a:graphic>
          <a:graphicData uri="http://schemas.openxmlformats.org/drawingml/2006/table">
            <a:tbl>
              <a:tblPr firstRow="1" bandRow="1">
                <a:tableStyleId>{5C22544A-7EE6-4342-B048-85BDC9FD1C3A}</a:tableStyleId>
              </a:tblPr>
              <a:tblGrid>
                <a:gridCol w="1624107">
                  <a:extLst>
                    <a:ext uri="{9D8B030D-6E8A-4147-A177-3AD203B41FA5}">
                      <a16:colId xmlns:a16="http://schemas.microsoft.com/office/drawing/2014/main" val="3564186071"/>
                    </a:ext>
                  </a:extLst>
                </a:gridCol>
                <a:gridCol w="1683006">
                  <a:extLst>
                    <a:ext uri="{9D8B030D-6E8A-4147-A177-3AD203B41FA5}">
                      <a16:colId xmlns:a16="http://schemas.microsoft.com/office/drawing/2014/main" val="2934583230"/>
                    </a:ext>
                  </a:extLst>
                </a:gridCol>
                <a:gridCol w="818147">
                  <a:extLst>
                    <a:ext uri="{9D8B030D-6E8A-4147-A177-3AD203B41FA5}">
                      <a16:colId xmlns:a16="http://schemas.microsoft.com/office/drawing/2014/main" val="3275219043"/>
                    </a:ext>
                  </a:extLst>
                </a:gridCol>
                <a:gridCol w="5432612">
                  <a:extLst>
                    <a:ext uri="{9D8B030D-6E8A-4147-A177-3AD203B41FA5}">
                      <a16:colId xmlns:a16="http://schemas.microsoft.com/office/drawing/2014/main" val="2801842579"/>
                    </a:ext>
                  </a:extLst>
                </a:gridCol>
              </a:tblGrid>
              <a:tr h="0">
                <a:tc>
                  <a:txBody>
                    <a:bodyPr/>
                    <a:lstStyle/>
                    <a:p>
                      <a:pPr>
                        <a:lnSpc>
                          <a:spcPts val="1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第</a:t>
                      </a:r>
                      <a:r>
                        <a:rPr kumimoji="1" lang="en-US" altLang="ja-JP" sz="1200" b="0" dirty="0" smtClean="0">
                          <a:solidFill>
                            <a:schemeClr val="tx1"/>
                          </a:solidFill>
                          <a:latin typeface="Meiryo UI" panose="020B0604030504040204" pitchFamily="50" charset="-128"/>
                          <a:ea typeface="Meiryo UI" panose="020B0604030504040204" pitchFamily="50" charset="-128"/>
                        </a:rPr>
                        <a:t>4</a:t>
                      </a:r>
                      <a:r>
                        <a:rPr kumimoji="1" lang="ja-JP" altLang="en-US" sz="1200" b="0" dirty="0" smtClean="0">
                          <a:solidFill>
                            <a:schemeClr val="tx1"/>
                          </a:solidFill>
                          <a:latin typeface="Meiryo UI" panose="020B0604030504040204" pitchFamily="50" charset="-128"/>
                          <a:ea typeface="Meiryo UI" panose="020B0604030504040204" pitchFamily="50" charset="-128"/>
                        </a:rPr>
                        <a:t>次全国総合開発計画</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dirty="0" smtClean="0">
                          <a:solidFill>
                            <a:schemeClr val="tx1"/>
                          </a:solidFill>
                          <a:latin typeface="Meiryo UI" panose="020B0604030504040204" pitchFamily="50" charset="-128"/>
                          <a:ea typeface="Meiryo UI" panose="020B0604030504040204" pitchFamily="50" charset="-128"/>
                        </a:rPr>
                        <a:t>（</a:t>
                      </a:r>
                      <a:r>
                        <a:rPr kumimoji="1" lang="en-US" altLang="ja-JP" sz="1200" b="0" dirty="0" smtClean="0">
                          <a:solidFill>
                            <a:schemeClr val="tx1"/>
                          </a:solidFill>
                          <a:latin typeface="Meiryo UI" panose="020B0604030504040204" pitchFamily="50" charset="-128"/>
                          <a:ea typeface="Meiryo UI" panose="020B0604030504040204" pitchFamily="50" charset="-128"/>
                        </a:rPr>
                        <a:t>1987</a:t>
                      </a:r>
                      <a:r>
                        <a:rPr kumimoji="1" lang="ja-JP" altLang="en-US" sz="1200" b="0" dirty="0" smtClean="0">
                          <a:solidFill>
                            <a:schemeClr val="tx1"/>
                          </a:solidFill>
                          <a:latin typeface="Meiryo UI" panose="020B0604030504040204" pitchFamily="50" charset="-128"/>
                          <a:ea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rPr>
                        <a:t>6</a:t>
                      </a:r>
                      <a:r>
                        <a:rPr kumimoji="1" lang="ja-JP" altLang="en-US" sz="1200" b="0" dirty="0" smtClean="0">
                          <a:solidFill>
                            <a:schemeClr val="tx1"/>
                          </a:solidFill>
                          <a:latin typeface="Meiryo UI" panose="020B0604030504040204" pitchFamily="50" charset="-128"/>
                          <a:ea typeface="Meiryo UI" panose="020B0604030504040204" pitchFamily="50" charset="-128"/>
                        </a:rPr>
                        <a:t>月</a:t>
                      </a:r>
                      <a:r>
                        <a:rPr kumimoji="1" lang="en-US" altLang="ja-JP" sz="1200" b="0" dirty="0" smtClean="0">
                          <a:solidFill>
                            <a:schemeClr val="tx1"/>
                          </a:solidFill>
                          <a:latin typeface="Meiryo UI" panose="020B0604030504040204" pitchFamily="50" charset="-128"/>
                          <a:ea typeface="Meiryo UI" panose="020B0604030504040204" pitchFamily="50" charset="-128"/>
                        </a:rPr>
                        <a:t>30</a:t>
                      </a:r>
                      <a:r>
                        <a:rPr kumimoji="1" lang="ja-JP" altLang="en-US" sz="1200" b="0" dirty="0" smtClean="0">
                          <a:solidFill>
                            <a:schemeClr val="tx1"/>
                          </a:solidFill>
                          <a:latin typeface="Meiryo UI" panose="020B0604030504040204" pitchFamily="50" charset="-128"/>
                          <a:ea typeface="Meiryo UI" panose="020B0604030504040204" pitchFamily="50" charset="-128"/>
                        </a:rPr>
                        <a:t>日）</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marL="174625" indent="-174625">
                        <a:lnSpc>
                          <a:spcPts val="1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①人口、諸機能の東京一極集中</a:t>
                      </a:r>
                    </a:p>
                    <a:p>
                      <a:pPr marL="174625" indent="-174625">
                        <a:lnSpc>
                          <a:spcPts val="1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②産業構造の急速な変化等による地方圏での雇用問題の深刻化</a:t>
                      </a:r>
                    </a:p>
                    <a:p>
                      <a:pPr>
                        <a:lnSpc>
                          <a:spcPts val="1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③本格的国際化の進展</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nSpc>
                          <a:spcPts val="1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概ね</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1500"/>
                        </a:lnSpc>
                      </a:pPr>
                      <a:r>
                        <a:rPr kumimoji="1" lang="en-US" altLang="ja-JP" sz="1200" b="0" dirty="0" smtClean="0">
                          <a:solidFill>
                            <a:schemeClr val="tx1"/>
                          </a:solidFill>
                          <a:latin typeface="Meiryo UI" panose="020B0604030504040204" pitchFamily="50" charset="-128"/>
                          <a:ea typeface="Meiryo UI" panose="020B0604030504040204" pitchFamily="50" charset="-128"/>
                        </a:rPr>
                        <a:t>2000</a:t>
                      </a:r>
                      <a:r>
                        <a:rPr kumimoji="1" lang="ja-JP" altLang="en-US" sz="1200" b="0" dirty="0" smtClean="0">
                          <a:solidFill>
                            <a:schemeClr val="tx1"/>
                          </a:solidFill>
                          <a:latin typeface="Meiryo UI" panose="020B0604030504040204" pitchFamily="50" charset="-128"/>
                          <a:ea typeface="Meiryo UI" panose="020B0604030504040204" pitchFamily="50" charset="-128"/>
                        </a:rPr>
                        <a:t>年</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nSpc>
                          <a:spcPts val="1500"/>
                        </a:lnSpc>
                      </a:pPr>
                      <a:r>
                        <a:rPr kumimoji="1" lang="ja-JP" altLang="en-US" sz="1200" b="1" dirty="0" smtClean="0">
                          <a:solidFill>
                            <a:schemeClr val="tx1"/>
                          </a:solidFill>
                          <a:latin typeface="Meiryo UI" panose="020B0604030504040204" pitchFamily="50" charset="-128"/>
                          <a:ea typeface="Meiryo UI" panose="020B0604030504040204" pitchFamily="50" charset="-128"/>
                        </a:rPr>
                        <a:t>東京圏</a:t>
                      </a:r>
                      <a:r>
                        <a:rPr kumimoji="1" lang="ja-JP" altLang="en-US" sz="1200" b="0" dirty="0" smtClean="0">
                          <a:solidFill>
                            <a:schemeClr val="tx1"/>
                          </a:solidFill>
                          <a:latin typeface="Meiryo UI" panose="020B0604030504040204" pitchFamily="50" charset="-128"/>
                          <a:ea typeface="Meiryo UI" panose="020B0604030504040204" pitchFamily="50" charset="-128"/>
                        </a:rPr>
                        <a:t>は、我が国の首都としてのみならず、金融、情報等の面で世界の中枢的都市の一つとして、</a:t>
                      </a:r>
                      <a:r>
                        <a:rPr kumimoji="1" lang="ja-JP" altLang="en-US" sz="1200" b="1" dirty="0" smtClean="0">
                          <a:solidFill>
                            <a:schemeClr val="tx1"/>
                          </a:solidFill>
                          <a:latin typeface="Meiryo UI" panose="020B0604030504040204" pitchFamily="50" charset="-128"/>
                          <a:ea typeface="Meiryo UI" panose="020B0604030504040204" pitchFamily="50" charset="-128"/>
                        </a:rPr>
                        <a:t>我が国及び国際経済社会の発展に寄与</a:t>
                      </a:r>
                      <a:r>
                        <a:rPr kumimoji="1" lang="ja-JP" altLang="en-US" sz="1200" b="0" dirty="0" smtClean="0">
                          <a:solidFill>
                            <a:schemeClr val="tx1"/>
                          </a:solidFill>
                          <a:latin typeface="Meiryo UI" panose="020B0604030504040204" pitchFamily="50" charset="-128"/>
                          <a:ea typeface="Meiryo UI" panose="020B0604030504040204" pitchFamily="50" charset="-128"/>
                        </a:rPr>
                        <a:t>する。</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1500"/>
                        </a:lnSpc>
                      </a:pPr>
                      <a:endParaRPr kumimoji="1" lang="en-US" altLang="ja-JP" sz="1200" b="1" i="0" dirty="0" smtClean="0">
                        <a:solidFill>
                          <a:schemeClr val="tx1"/>
                        </a:solidFill>
                        <a:latin typeface="Meiryo UI" panose="020B0604030504040204" pitchFamily="50" charset="-128"/>
                        <a:ea typeface="Meiryo UI" panose="020B0604030504040204" pitchFamily="50" charset="-128"/>
                      </a:endParaRPr>
                    </a:p>
                    <a:p>
                      <a:pPr>
                        <a:lnSpc>
                          <a:spcPts val="1500"/>
                        </a:lnSpc>
                      </a:pPr>
                      <a:r>
                        <a:rPr kumimoji="1" lang="ja-JP" altLang="en-US" sz="1200" b="1" i="0" dirty="0" smtClean="0">
                          <a:solidFill>
                            <a:schemeClr val="tx1"/>
                          </a:solidFill>
                          <a:latin typeface="Meiryo UI" panose="020B0604030504040204" pitchFamily="50" charset="-128"/>
                          <a:ea typeface="Meiryo UI" panose="020B0604030504040204" pitchFamily="50" charset="-128"/>
                        </a:rPr>
                        <a:t>関西圏</a:t>
                      </a:r>
                      <a:r>
                        <a:rPr kumimoji="1" lang="ja-JP" altLang="en-US" sz="1200" b="0" dirty="0" smtClean="0">
                          <a:solidFill>
                            <a:schemeClr val="tx1"/>
                          </a:solidFill>
                          <a:latin typeface="Meiryo UI" panose="020B0604030504040204" pitchFamily="50" charset="-128"/>
                          <a:ea typeface="Meiryo UI" panose="020B0604030504040204" pitchFamily="50" charset="-128"/>
                        </a:rPr>
                        <a:t>は、東京圏に次ぐ諸機能の集積を持つことから、その特性を生かして独自の全国的、世界的な中枢機能を担う。</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1759884949"/>
                  </a:ext>
                </a:extLst>
              </a:tr>
            </a:tbl>
          </a:graphicData>
        </a:graphic>
      </p:graphicFrame>
      <p:sp>
        <p:nvSpPr>
          <p:cNvPr id="4" name="二等辺三角形 3"/>
          <p:cNvSpPr/>
          <p:nvPr/>
        </p:nvSpPr>
        <p:spPr>
          <a:xfrm flipV="1">
            <a:off x="3405645" y="4712649"/>
            <a:ext cx="2502568" cy="16863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２　歴史から導かれる大阪の</a:t>
            </a:r>
            <a:r>
              <a:rPr lang="ja-JP" altLang="en-US" sz="1800" smtClean="0">
                <a:solidFill>
                  <a:schemeClr val="bg1"/>
                </a:solidFill>
                <a:latin typeface="Meiryo UI" panose="020B0604030504040204" pitchFamily="50" charset="-128"/>
                <a:ea typeface="Meiryo UI" panose="020B0604030504040204" pitchFamily="50" charset="-128"/>
              </a:rPr>
              <a:t>特色（</a:t>
            </a:r>
            <a:r>
              <a:rPr lang="ja-JP" altLang="en-US" sz="1800">
                <a:solidFill>
                  <a:schemeClr val="bg1"/>
                </a:solidFill>
                <a:latin typeface="Meiryo UI" panose="020B0604030504040204" pitchFamily="50" charset="-128"/>
                <a:ea typeface="Meiryo UI" panose="020B0604030504040204" pitchFamily="50" charset="-128"/>
              </a:rPr>
              <a:t>７</a:t>
            </a:r>
            <a:r>
              <a:rPr lang="ja-JP" altLang="en-US" sz="1800" smtClean="0">
                <a:solidFill>
                  <a:schemeClr val="bg1"/>
                </a:solidFill>
                <a:latin typeface="Meiryo UI" panose="020B0604030504040204" pitchFamily="50" charset="-128"/>
                <a:ea typeface="Meiryo UI" panose="020B0604030504040204" pitchFamily="50" charset="-128"/>
              </a:rPr>
              <a:t>）東京一極集中の要因</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49</a:t>
            </a:r>
          </a:p>
        </p:txBody>
      </p:sp>
    </p:spTree>
    <p:extLst>
      <p:ext uri="{BB962C8B-B14F-4D97-AF65-F5344CB8AC3E}">
        <p14:creationId xmlns:p14="http://schemas.microsoft.com/office/powerpoint/2010/main" val="1837498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2334666"/>
            <a:ext cx="9321421" cy="1564275"/>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u="sng" dirty="0">
                <a:latin typeface="Meiryo UI" panose="020B0604030504040204" pitchFamily="50" charset="-128"/>
                <a:ea typeface="Meiryo UI" panose="020B0604030504040204" pitchFamily="50" charset="-128"/>
              </a:rPr>
              <a:t>３</a:t>
            </a:r>
            <a:r>
              <a:rPr lang="ja-JP" altLang="en-US" sz="3600" b="1" u="sng" dirty="0" smtClean="0">
                <a:latin typeface="Meiryo UI" panose="020B0604030504040204" pitchFamily="50" charset="-128"/>
                <a:ea typeface="Meiryo UI" panose="020B0604030504040204" pitchFamily="50" charset="-128"/>
              </a:rPr>
              <a:t>　現在の大阪の位置・ポテンシャル</a:t>
            </a:r>
            <a:endParaRPr lang="ja-JP" altLang="en-US" sz="3600" b="1" u="sng" dirty="0">
              <a:latin typeface="Meiryo UI" panose="020B0604030504040204" pitchFamily="50" charset="-128"/>
              <a:ea typeface="Meiryo UI" panose="020B0604030504040204" pitchFamily="50" charset="-128"/>
            </a:endParaRPr>
          </a:p>
        </p:txBody>
      </p:sp>
      <p:sp>
        <p:nvSpPr>
          <p:cNvPr id="4" name="正方形/長方形 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50</a:t>
            </a:r>
          </a:p>
        </p:txBody>
      </p:sp>
    </p:spTree>
    <p:extLst>
      <p:ext uri="{BB962C8B-B14F-4D97-AF65-F5344CB8AC3E}">
        <p14:creationId xmlns:p14="http://schemas.microsoft.com/office/powerpoint/2010/main" val="41169129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32229" y="509722"/>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名目</a:t>
            </a:r>
            <a:r>
              <a:rPr kumimoji="1" lang="en-US" altLang="ja-JP" sz="1400" dirty="0" smtClean="0">
                <a:latin typeface="UD デジタル 教科書体 NK-R" panose="02020400000000000000" pitchFamily="18" charset="-128"/>
                <a:ea typeface="UD デジタル 教科書体 NK-R" panose="02020400000000000000" pitchFamily="18" charset="-128"/>
              </a:rPr>
              <a:t>GDP</a:t>
            </a:r>
            <a:r>
              <a:rPr kumimoji="1" lang="ja-JP" altLang="en-US" sz="1400" dirty="0" smtClean="0">
                <a:latin typeface="UD デジタル 教科書体 NK-R" panose="02020400000000000000" pitchFamily="18" charset="-128"/>
                <a:ea typeface="UD デジタル 教科書体 NK-R" panose="02020400000000000000" pitchFamily="18" charset="-128"/>
              </a:rPr>
              <a:t>は、東京に次いで２番目の水準で推移。</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　</a:t>
            </a:r>
            <a:r>
              <a:rPr kumimoji="1" lang="en-US" altLang="ja-JP" sz="1400" dirty="0" smtClean="0">
                <a:latin typeface="UD デジタル 教科書体 NK-R" panose="02020400000000000000" pitchFamily="18" charset="-128"/>
                <a:ea typeface="UD デジタル 教科書体 NK-R" panose="02020400000000000000" pitchFamily="18" charset="-128"/>
              </a:rPr>
              <a:t>※GDP</a:t>
            </a:r>
            <a:r>
              <a:rPr kumimoji="1" lang="ja-JP" altLang="en-US" sz="1400" dirty="0" smtClean="0">
                <a:latin typeface="UD デジタル 教科書体 NK-R" panose="02020400000000000000" pitchFamily="18" charset="-128"/>
                <a:ea typeface="UD デジタル 教科書体 NK-R" panose="02020400000000000000" pitchFamily="18" charset="-128"/>
              </a:rPr>
              <a:t>の計算方法の改定の影響もあり、愛知県に抜かれ現在は全国３位。</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6256712" y="6592743"/>
            <a:ext cx="3079794"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出典：各都府県「県民経済計算」より企画室作成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132229" y="6569660"/>
            <a:ext cx="15779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2890138" y="2200599"/>
            <a:ext cx="8781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3768239" y="4146049"/>
            <a:ext cx="8781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3674579" y="5112335"/>
            <a:ext cx="8781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21" name="テキスト ボックス 20"/>
          <p:cNvSpPr txBox="1"/>
          <p:nvPr/>
        </p:nvSpPr>
        <p:spPr>
          <a:xfrm>
            <a:off x="2635855" y="2887674"/>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815527" y="3161258"/>
            <a:ext cx="307777" cy="133216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リーマンショック</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aphicFrame>
        <p:nvGraphicFramePr>
          <p:cNvPr id="15" name="グラフ 14"/>
          <p:cNvGraphicFramePr>
            <a:graphicFrameLocks/>
          </p:cNvGraphicFramePr>
          <p:nvPr>
            <p:extLst>
              <p:ext uri="{D42A27DB-BD31-4B8C-83A1-F6EECF244321}">
                <p14:modId xmlns:p14="http://schemas.microsoft.com/office/powerpoint/2010/main" val="313785975"/>
              </p:ext>
            </p:extLst>
          </p:nvPr>
        </p:nvGraphicFramePr>
        <p:xfrm>
          <a:off x="244697" y="1132903"/>
          <a:ext cx="8500058" cy="5486837"/>
        </p:xfrm>
        <a:graphic>
          <a:graphicData uri="http://schemas.openxmlformats.org/drawingml/2006/chart">
            <c:chart xmlns:c="http://schemas.openxmlformats.org/drawingml/2006/chart" xmlns:r="http://schemas.openxmlformats.org/officeDocument/2006/relationships" r:id="rId2"/>
          </a:graphicData>
        </a:graphic>
      </p:graphicFrame>
      <p:sp>
        <p:nvSpPr>
          <p:cNvPr id="17"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３</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の位置・ポテンシャル（１）</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経済（名目ＧＤＰの推移・３都市比較）</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6" name="正方形/長方形 1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51</a:t>
            </a:r>
          </a:p>
        </p:txBody>
      </p:sp>
    </p:spTree>
    <p:extLst>
      <p:ext uri="{BB962C8B-B14F-4D97-AF65-F5344CB8AC3E}">
        <p14:creationId xmlns:p14="http://schemas.microsoft.com/office/powerpoint/2010/main" val="2088355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の位置・ポテンシャル（１）経済（</a:t>
            </a:r>
            <a:r>
              <a:rPr lang="ja-JP" altLang="en-US" sz="1800" dirty="0" smtClean="0">
                <a:solidFill>
                  <a:schemeClr val="bg1"/>
                </a:solidFill>
                <a:latin typeface="Meiryo UI" panose="020B0604030504040204" pitchFamily="50" charset="-128"/>
                <a:ea typeface="Meiryo UI" panose="020B0604030504040204" pitchFamily="50" charset="-128"/>
              </a:rPr>
              <a:t>実質</a:t>
            </a:r>
            <a:r>
              <a:rPr lang="en-US" altLang="ja-JP" sz="1800" dirty="0" smtClean="0">
                <a:solidFill>
                  <a:schemeClr val="bg1"/>
                </a:solidFill>
                <a:latin typeface="Meiryo UI" panose="020B0604030504040204" pitchFamily="50" charset="-128"/>
                <a:ea typeface="Meiryo UI" panose="020B0604030504040204" pitchFamily="50" charset="-128"/>
              </a:rPr>
              <a:t>GDP</a:t>
            </a:r>
            <a:r>
              <a:rPr lang="ja-JP" altLang="en-US" sz="1800" dirty="0" smtClean="0">
                <a:solidFill>
                  <a:schemeClr val="bg1"/>
                </a:solidFill>
                <a:latin typeface="Meiryo UI" panose="020B0604030504040204" pitchFamily="50" charset="-128"/>
                <a:ea typeface="Meiryo UI" panose="020B0604030504040204" pitchFamily="50" charset="-128"/>
              </a:rPr>
              <a:t>の推移・３都市比較）</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229" y="509722"/>
            <a:ext cx="9641542"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実質</a:t>
            </a:r>
            <a:r>
              <a:rPr kumimoji="1" lang="en-US" altLang="ja-JP" sz="1400" dirty="0" smtClean="0">
                <a:latin typeface="UD デジタル 教科書体 NK-R" panose="02020400000000000000" pitchFamily="18" charset="-128"/>
                <a:ea typeface="UD デジタル 教科書体 NK-R" panose="02020400000000000000" pitchFamily="18" charset="-128"/>
              </a:rPr>
              <a:t>GDP</a:t>
            </a:r>
            <a:r>
              <a:rPr kumimoji="1" lang="ja-JP" altLang="en-US" sz="1400" dirty="0" smtClean="0">
                <a:latin typeface="UD デジタル 教科書体 NK-R" panose="02020400000000000000" pitchFamily="18" charset="-128"/>
                <a:ea typeface="UD デジタル 教科書体 NK-R" panose="02020400000000000000" pitchFamily="18" charset="-128"/>
              </a:rPr>
              <a:t>は、東京に次いで２番目の水準で推移。</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6256712" y="6596389"/>
            <a:ext cx="295947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出典：各都府県「県民経済計算」より企画室作成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132229" y="6569660"/>
            <a:ext cx="15779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3357310" y="2289476"/>
            <a:ext cx="8781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4061306" y="3996028"/>
            <a:ext cx="8781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uLnTx/>
                <a:uFillTx/>
                <a:latin typeface="Meiryo UI" panose="020B0604030504040204" pitchFamily="50" charset="-128"/>
                <a:ea typeface="Meiryo UI" panose="020B0604030504040204" pitchFamily="50" charset="-128"/>
                <a:cs typeface="+mn-cs"/>
              </a:rPr>
              <a:t>大阪府</a:t>
            </a:r>
            <a:endParaRPr kumimoji="1" lang="ja-JP" altLang="en-US" sz="1200" b="1" i="0" u="sng" strike="noStrike" kern="1200" cap="none" spc="0" normalizeH="0" baseline="0" noProof="0" dirty="0">
              <a:ln>
                <a:noFill/>
              </a:ln>
              <a:solidFill>
                <a:prstClr val="black"/>
              </a:solidFill>
              <a:uLnTx/>
              <a:uFillTx/>
              <a:latin typeface="Meiryo UI" panose="020B0604030504040204" pitchFamily="50" charset="-128"/>
              <a:ea typeface="Meiryo UI" panose="020B0604030504040204" pitchFamily="50" charset="-128"/>
              <a:cs typeface="+mn-cs"/>
            </a:endParaRPr>
          </a:p>
        </p:txBody>
      </p:sp>
      <p:sp>
        <p:nvSpPr>
          <p:cNvPr id="15" name="テキスト ボックス 14"/>
          <p:cNvSpPr txBox="1"/>
          <p:nvPr/>
        </p:nvSpPr>
        <p:spPr>
          <a:xfrm>
            <a:off x="3183205" y="5107531"/>
            <a:ext cx="8781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22" name="テキスト ボックス 21"/>
          <p:cNvSpPr txBox="1"/>
          <p:nvPr/>
        </p:nvSpPr>
        <p:spPr>
          <a:xfrm>
            <a:off x="2927162" y="2815482"/>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106834" y="3089066"/>
            <a:ext cx="307777" cy="133216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リーマンショック</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4032381163"/>
              </p:ext>
            </p:extLst>
          </p:nvPr>
        </p:nvGraphicFramePr>
        <p:xfrm>
          <a:off x="257575" y="1162497"/>
          <a:ext cx="8487180" cy="5405728"/>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1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52</a:t>
            </a:r>
          </a:p>
        </p:txBody>
      </p:sp>
    </p:spTree>
    <p:extLst>
      <p:ext uri="{BB962C8B-B14F-4D97-AF65-F5344CB8AC3E}">
        <p14:creationId xmlns:p14="http://schemas.microsoft.com/office/powerpoint/2010/main" val="13916710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の位置・ポテンシャル（１）経済（</a:t>
            </a:r>
            <a:r>
              <a:rPr lang="ja-JP" altLang="en-US" sz="1800" dirty="0" smtClean="0">
                <a:solidFill>
                  <a:schemeClr val="bg1"/>
                </a:solidFill>
                <a:latin typeface="Meiryo UI" panose="020B0604030504040204" pitchFamily="50" charset="-128"/>
                <a:ea typeface="Meiryo UI" panose="020B0604030504040204" pitchFamily="50" charset="-128"/>
              </a:rPr>
              <a:t>景気動向指数</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一致</a:t>
            </a:r>
            <a:r>
              <a:rPr lang="en-US" altLang="ja-JP" sz="1800" dirty="0" smtClean="0">
                <a:solidFill>
                  <a:schemeClr val="bg1"/>
                </a:solidFill>
                <a:latin typeface="Meiryo UI" panose="020B0604030504040204" pitchFamily="50" charset="-128"/>
                <a:ea typeface="Meiryo UI" panose="020B0604030504040204" pitchFamily="50" charset="-128"/>
              </a:rPr>
              <a:t>CI〕</a:t>
            </a:r>
            <a:r>
              <a:rPr lang="ja-JP" altLang="en-US" sz="1800" dirty="0" smtClean="0">
                <a:solidFill>
                  <a:schemeClr val="bg1"/>
                </a:solidFill>
                <a:latin typeface="Meiryo UI" panose="020B0604030504040204" pitchFamily="50" charset="-128"/>
                <a:ea typeface="Meiryo UI" panose="020B0604030504040204" pitchFamily="50" charset="-128"/>
              </a:rPr>
              <a:t>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229" y="509722"/>
            <a:ext cx="9641542"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近年、全国を上回る状況で推移。</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graphicFrame>
        <p:nvGraphicFramePr>
          <p:cNvPr id="8" name="グラフ 7"/>
          <p:cNvGraphicFramePr>
            <a:graphicFrameLocks/>
          </p:cNvGraphicFramePr>
          <p:nvPr>
            <p:extLst>
              <p:ext uri="{D42A27DB-BD31-4B8C-83A1-F6EECF244321}">
                <p14:modId xmlns:p14="http://schemas.microsoft.com/office/powerpoint/2010/main" val="3502434136"/>
              </p:ext>
            </p:extLst>
          </p:nvPr>
        </p:nvGraphicFramePr>
        <p:xfrm>
          <a:off x="593626" y="1070293"/>
          <a:ext cx="8615966" cy="5105634"/>
        </p:xfrm>
        <a:graphic>
          <a:graphicData uri="http://schemas.openxmlformats.org/drawingml/2006/chart">
            <c:chart xmlns:c="http://schemas.openxmlformats.org/drawingml/2006/chart" xmlns:r="http://schemas.openxmlformats.org/officeDocument/2006/relationships" r:id="rId2"/>
          </a:graphicData>
        </a:graphic>
      </p:graphicFrame>
      <p:sp>
        <p:nvSpPr>
          <p:cNvPr id="12" name="正方形/長方形 11"/>
          <p:cNvSpPr/>
          <p:nvPr/>
        </p:nvSpPr>
        <p:spPr>
          <a:xfrm>
            <a:off x="4272856" y="6585320"/>
            <a:ext cx="5314046"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出典：大阪産業経済リサーチセンター「景気動向指数」、内閣府「景気動向指数」より作成</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2416" y="6317596"/>
            <a:ext cx="91805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景気動向指数</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一致</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は、主として景気変動の大きさや</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テンポ</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（量感）を測定することを目的としている指数。全国と大阪の景気動向指数では、採用しているデータが異なるため留意が必要。</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全国値は基準年の変更（</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年）により、</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とした最新値は</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月値となっている。</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228737" y="2956839"/>
            <a:ext cx="430887" cy="106335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第一次安倍内閣 </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発足</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7172" y="904043"/>
            <a:ext cx="244827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四角形吹き出し 15"/>
          <p:cNvSpPr/>
          <p:nvPr/>
        </p:nvSpPr>
        <p:spPr>
          <a:xfrm>
            <a:off x="8155079" y="1013813"/>
            <a:ext cx="715381" cy="283155"/>
          </a:xfrm>
          <a:prstGeom prst="wedgeRectCallout">
            <a:avLst>
              <a:gd name="adj1" fmla="val 32341"/>
              <a:gd name="adj2" fmla="val 117890"/>
            </a:avLst>
          </a:prstGeom>
          <a:solidFill>
            <a:schemeClr val="bg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四角形吹き出し 16"/>
          <p:cNvSpPr/>
          <p:nvPr/>
        </p:nvSpPr>
        <p:spPr>
          <a:xfrm>
            <a:off x="8701677" y="2428850"/>
            <a:ext cx="650346" cy="283155"/>
          </a:xfrm>
          <a:prstGeom prst="wedgeRectCallout">
            <a:avLst>
              <a:gd name="adj1" fmla="val -24213"/>
              <a:gd name="adj2" fmla="val -171590"/>
            </a:avLst>
          </a:prstGeom>
          <a:ln cmpd="dbl">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全国</a:t>
            </a:r>
          </a:p>
        </p:txBody>
      </p:sp>
      <p:sp>
        <p:nvSpPr>
          <p:cNvPr id="25" name="テキスト ボックス 24"/>
          <p:cNvSpPr txBox="1"/>
          <p:nvPr/>
        </p:nvSpPr>
        <p:spPr>
          <a:xfrm>
            <a:off x="896784" y="1756695"/>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066932" y="2016936"/>
            <a:ext cx="307777" cy="111800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小泉内閣 発足</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164827" y="2666054"/>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2006</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586717" y="928624"/>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740036" y="1204356"/>
            <a:ext cx="307777" cy="84832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民主党政権</a:t>
            </a:r>
          </a:p>
        </p:txBody>
      </p:sp>
      <p:sp>
        <p:nvSpPr>
          <p:cNvPr id="30" name="テキスト ボックス 29"/>
          <p:cNvSpPr txBox="1"/>
          <p:nvPr/>
        </p:nvSpPr>
        <p:spPr>
          <a:xfrm>
            <a:off x="6036434" y="910850"/>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189496" y="1188698"/>
            <a:ext cx="307777" cy="131183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第二次安倍内閣</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発足</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102708" y="910850"/>
            <a:ext cx="648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4249569" y="1200251"/>
            <a:ext cx="307777" cy="133216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リーマンショック</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矢印コネクタ 35"/>
          <p:cNvCxnSpPr/>
          <p:nvPr/>
        </p:nvCxnSpPr>
        <p:spPr>
          <a:xfrm>
            <a:off x="1544856" y="4352374"/>
            <a:ext cx="2728000" cy="3599"/>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1419936" y="4452228"/>
            <a:ext cx="1808802" cy="938719"/>
          </a:xfrm>
          <a:prstGeom prst="rect">
            <a:avLst/>
          </a:prstGeom>
          <a:noFill/>
        </p:spPr>
        <p:txBody>
          <a:bodyPr wrap="square"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＜いざなみ景気＞</a:t>
            </a:r>
            <a:endParaRPr kumimoji="1" lang="en-US" altLang="ja-JP" sz="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2002</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900"/>
              </a:lnSpc>
              <a:spcBef>
                <a:spcPts val="200"/>
              </a:spcBef>
              <a:spcAft>
                <a:spcPts val="0"/>
              </a:spcAft>
              <a:buClrTx/>
              <a:buSzTx/>
              <a:buFontTx/>
              <a:buNone/>
              <a:tabLst/>
              <a:defRPr/>
            </a:pPr>
            <a:r>
              <a:rPr kumimoji="1" lang="ja-JP" altLang="en-US" sz="8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・いざ</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なぎ景気を越え、戦後最長</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景気拡大</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・アメリカでの住宅バブルを背景に</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した世界経済の拡大</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・円安進行に伴う輸出産業の好調</a:t>
            </a:r>
            <a:endParaRPr kumimoji="1" lang="en-US" altLang="ja-JP"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53</a:t>
            </a:r>
          </a:p>
        </p:txBody>
      </p:sp>
    </p:spTree>
    <p:extLst>
      <p:ext uri="{BB962C8B-B14F-4D97-AF65-F5344CB8AC3E}">
        <p14:creationId xmlns:p14="http://schemas.microsoft.com/office/powerpoint/2010/main" val="6004996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の位置・ポテンシャル（１）経済（</a:t>
            </a:r>
            <a:r>
              <a:rPr lang="ja-JP" altLang="en-US" sz="1800" dirty="0" smtClean="0">
                <a:solidFill>
                  <a:schemeClr val="bg1"/>
                </a:solidFill>
                <a:latin typeface="Meiryo UI" panose="020B0604030504040204" pitchFamily="50" charset="-128"/>
                <a:ea typeface="Meiryo UI" panose="020B0604030504040204" pitchFamily="50" charset="-128"/>
              </a:rPr>
              <a:t>本社転入・転出件数の推移）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1384995"/>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㈱帝国</a:t>
            </a:r>
            <a:r>
              <a:rPr kumimoji="1" lang="ja-JP" altLang="en-US" sz="1400" dirty="0">
                <a:latin typeface="UD デジタル 教科書体 NK-R" panose="02020400000000000000" pitchFamily="18" charset="-128"/>
                <a:ea typeface="UD デジタル 教科書体 NK-R" panose="02020400000000000000" pitchFamily="18" charset="-128"/>
              </a:rPr>
              <a:t>データバンクの大阪府・本社移転企業調査</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）によると、大阪府へ転入した企業</a:t>
            </a:r>
            <a:r>
              <a:rPr kumimoji="1" lang="ja-JP" altLang="en-US" sz="1400" dirty="0" smtClean="0">
                <a:latin typeface="UD デジタル 教科書体 NK-R" panose="02020400000000000000" pitchFamily="18" charset="-128"/>
                <a:ea typeface="UD デジタル 教科書体 NK-R" panose="02020400000000000000" pitchFamily="18" charset="-128"/>
              </a:rPr>
              <a:t>は</a:t>
            </a:r>
            <a:r>
              <a:rPr kumimoji="1" lang="en-US" altLang="ja-JP" sz="1400" dirty="0">
                <a:latin typeface="UD デジタル 教科書体 NK-R" panose="02020400000000000000" pitchFamily="18" charset="-128"/>
                <a:ea typeface="UD デジタル 教科書体 NK-R" panose="02020400000000000000" pitchFamily="18" charset="-128"/>
              </a:rPr>
              <a:t>174</a:t>
            </a:r>
            <a:r>
              <a:rPr kumimoji="1" lang="ja-JP" altLang="en-US" sz="1400" dirty="0" smtClean="0">
                <a:latin typeface="UD デジタル 教科書体 NK-R" panose="02020400000000000000" pitchFamily="18" charset="-128"/>
                <a:ea typeface="UD デジタル 教科書体 NK-R" panose="02020400000000000000" pitchFamily="18" charset="-128"/>
              </a:rPr>
              <a:t>社</a:t>
            </a:r>
            <a:r>
              <a:rPr kumimoji="1" lang="ja-JP" altLang="en-US" sz="1400" dirty="0">
                <a:latin typeface="UD デジタル 教科書体 NK-R" panose="02020400000000000000" pitchFamily="18" charset="-128"/>
                <a:ea typeface="UD デジタル 教科書体 NK-R" panose="02020400000000000000" pitchFamily="18" charset="-128"/>
              </a:rPr>
              <a:t>（うち</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大阪市</a:t>
            </a:r>
            <a:r>
              <a:rPr kumimoji="1" lang="en-US" altLang="ja-JP" sz="1400" dirty="0" smtClean="0">
                <a:latin typeface="UD デジタル 教科書体 NK-R" panose="02020400000000000000" pitchFamily="18" charset="-128"/>
                <a:ea typeface="UD デジタル 教科書体 NK-R" panose="02020400000000000000" pitchFamily="18" charset="-128"/>
              </a:rPr>
              <a:t>119</a:t>
            </a:r>
            <a:r>
              <a:rPr kumimoji="1" lang="ja-JP" altLang="en-US" sz="1400" dirty="0" smtClean="0">
                <a:latin typeface="UD デジタル 教科書体 NK-R" panose="02020400000000000000" pitchFamily="18" charset="-128"/>
                <a:ea typeface="UD デジタル 教科書体 NK-R" panose="02020400000000000000" pitchFamily="18" charset="-128"/>
              </a:rPr>
              <a:t>社</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で</a:t>
            </a:r>
            <a:r>
              <a:rPr kumimoji="1" lang="en-US" altLang="ja-JP" sz="1400" dirty="0" smtClean="0">
                <a:latin typeface="UD デジタル 教科書体 NK-R" panose="02020400000000000000" pitchFamily="18" charset="-128"/>
                <a:ea typeface="UD デジタル 教科書体 NK-R" panose="02020400000000000000" pitchFamily="18" charset="-128"/>
              </a:rPr>
              <a:t>23</a:t>
            </a:r>
            <a:r>
              <a:rPr kumimoji="1" lang="ja-JP" altLang="en-US" sz="1400" dirty="0" smtClean="0">
                <a:latin typeface="UD デジタル 教科書体 NK-R" panose="02020400000000000000" pitchFamily="18" charset="-128"/>
                <a:ea typeface="UD デジタル 教科書体 NK-R" panose="02020400000000000000" pitchFamily="18" charset="-128"/>
              </a:rPr>
              <a:t>年ぶり</a:t>
            </a:r>
            <a:r>
              <a:rPr kumimoji="1" lang="ja-JP" altLang="en-US" sz="1400" dirty="0">
                <a:latin typeface="UD デジタル 教科書体 NK-R" panose="02020400000000000000" pitchFamily="18" charset="-128"/>
                <a:ea typeface="UD デジタル 教科書体 NK-R" panose="02020400000000000000" pitchFamily="18" charset="-128"/>
              </a:rPr>
              <a:t>の高水準。</a:t>
            </a: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転出</a:t>
            </a:r>
            <a:r>
              <a:rPr kumimoji="1" lang="ja-JP" altLang="en-US" sz="1400" dirty="0">
                <a:latin typeface="UD デジタル 教科書体 NK-R" panose="02020400000000000000" pitchFamily="18" charset="-128"/>
                <a:ea typeface="UD デジタル 教科書体 NK-R" panose="02020400000000000000" pitchFamily="18" charset="-128"/>
              </a:rPr>
              <a:t>した企業</a:t>
            </a:r>
            <a:r>
              <a:rPr kumimoji="1" lang="ja-JP" altLang="en-US" sz="1400" dirty="0" smtClean="0">
                <a:latin typeface="UD デジタル 教科書体 NK-R" panose="02020400000000000000" pitchFamily="18" charset="-128"/>
                <a:ea typeface="UD デジタル 教科書体 NK-R" panose="02020400000000000000" pitchFamily="18" charset="-128"/>
              </a:rPr>
              <a:t>は</a:t>
            </a:r>
            <a:r>
              <a:rPr kumimoji="1" lang="en-US" altLang="ja-JP" sz="1400" dirty="0" smtClean="0">
                <a:latin typeface="UD デジタル 教科書体 NK-R" panose="02020400000000000000" pitchFamily="18" charset="-128"/>
                <a:ea typeface="UD デジタル 教科書体 NK-R" panose="02020400000000000000" pitchFamily="18" charset="-128"/>
              </a:rPr>
              <a:t>191</a:t>
            </a:r>
            <a:r>
              <a:rPr kumimoji="1" lang="ja-JP" altLang="en-US" sz="1400" dirty="0" smtClean="0">
                <a:latin typeface="UD デジタル 教科書体 NK-R" panose="02020400000000000000" pitchFamily="18" charset="-128"/>
                <a:ea typeface="UD デジタル 教科書体 NK-R" panose="02020400000000000000" pitchFamily="18" charset="-128"/>
              </a:rPr>
              <a:t>社</a:t>
            </a:r>
            <a:r>
              <a:rPr kumimoji="1" lang="ja-JP" altLang="en-US" sz="1400" dirty="0">
                <a:latin typeface="UD デジタル 教科書体 NK-R" panose="02020400000000000000" pitchFamily="18" charset="-128"/>
                <a:ea typeface="UD デジタル 教科書体 NK-R" panose="02020400000000000000" pitchFamily="18" charset="-128"/>
              </a:rPr>
              <a:t>（うち</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大阪市</a:t>
            </a:r>
            <a:r>
              <a:rPr kumimoji="1" lang="en-US" altLang="ja-JP" sz="1400" dirty="0" smtClean="0">
                <a:latin typeface="UD デジタル 教科書体 NK-R" panose="02020400000000000000" pitchFamily="18" charset="-128"/>
                <a:ea typeface="UD デジタル 教科書体 NK-R" panose="02020400000000000000" pitchFamily="18" charset="-128"/>
              </a:rPr>
              <a:t>137</a:t>
            </a:r>
            <a:r>
              <a:rPr kumimoji="1" lang="ja-JP" altLang="en-US" sz="1400" dirty="0" smtClean="0">
                <a:latin typeface="UD デジタル 教科書体 NK-R" panose="02020400000000000000" pitchFamily="18" charset="-128"/>
                <a:ea typeface="UD デジタル 教科書体 NK-R" panose="02020400000000000000" pitchFamily="18" charset="-128"/>
              </a:rPr>
              <a:t>社</a:t>
            </a:r>
            <a:r>
              <a:rPr kumimoji="1" lang="ja-JP" altLang="en-US" sz="1400" dirty="0">
                <a:latin typeface="UD デジタル 教科書体 NK-R" panose="02020400000000000000" pitchFamily="18" charset="-128"/>
                <a:ea typeface="UD デジタル 教科書体 NK-R" panose="02020400000000000000" pitchFamily="18" charset="-128"/>
              </a:rPr>
              <a:t>）で</a:t>
            </a:r>
            <a:r>
              <a:rPr kumimoji="1" lang="ja-JP" altLang="en-US" sz="1400" dirty="0" smtClean="0">
                <a:latin typeface="UD デジタル 教科書体 NK-R" panose="02020400000000000000" pitchFamily="18" charset="-128"/>
                <a:ea typeface="UD デジタル 教科書体 NK-R" panose="02020400000000000000" pitchFamily="18" charset="-128"/>
              </a:rPr>
              <a:t>過去</a:t>
            </a:r>
            <a:r>
              <a:rPr kumimoji="1" lang="en-US" altLang="ja-JP" sz="1400" dirty="0">
                <a:latin typeface="UD デジタル 教科書体 NK-R" panose="02020400000000000000" pitchFamily="18" charset="-128"/>
                <a:ea typeface="UD デジタル 教科書体 NK-R" panose="02020400000000000000" pitchFamily="18" charset="-128"/>
              </a:rPr>
              <a:t>26</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で最少。 転出超過数</a:t>
            </a:r>
            <a:r>
              <a:rPr kumimoji="1" lang="ja-JP" altLang="en-US" sz="1400" dirty="0" smtClean="0">
                <a:latin typeface="UD デジタル 教科書体 NK-R" panose="02020400000000000000" pitchFamily="18" charset="-128"/>
                <a:ea typeface="UD デジタル 教科書体 NK-R" panose="02020400000000000000" pitchFamily="18" charset="-128"/>
              </a:rPr>
              <a:t>は</a:t>
            </a:r>
            <a:r>
              <a:rPr kumimoji="1" lang="en-US" altLang="ja-JP" sz="1400" dirty="0">
                <a:latin typeface="UD デジタル 教科書体 NK-R" panose="02020400000000000000" pitchFamily="18" charset="-128"/>
                <a:ea typeface="UD デジタル 教科書体 NK-R" panose="02020400000000000000" pitchFamily="18" charset="-128"/>
              </a:rPr>
              <a:t>17</a:t>
            </a:r>
            <a:r>
              <a:rPr kumimoji="1" lang="ja-JP" altLang="en-US" sz="1400" dirty="0" smtClean="0">
                <a:latin typeface="UD デジタル 教科書体 NK-R" panose="02020400000000000000" pitchFamily="18" charset="-128"/>
                <a:ea typeface="UD デジタル 教科書体 NK-R" panose="02020400000000000000" pitchFamily="18" charset="-128"/>
              </a:rPr>
              <a:t>社</a:t>
            </a:r>
            <a:r>
              <a:rPr kumimoji="1" lang="ja-JP" altLang="en-US" sz="1400" dirty="0">
                <a:latin typeface="UD デジタル 教科書体 NK-R" panose="02020400000000000000" pitchFamily="18" charset="-128"/>
                <a:ea typeface="UD デジタル 教科書体 NK-R" panose="02020400000000000000" pitchFamily="18" charset="-128"/>
              </a:rPr>
              <a:t>（うち</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大阪市</a:t>
            </a:r>
            <a:r>
              <a:rPr kumimoji="1" lang="en-US" altLang="ja-JP" sz="1400" dirty="0">
                <a:latin typeface="UD デジタル 教科書体 NK-R" panose="02020400000000000000" pitchFamily="18" charset="-128"/>
                <a:ea typeface="UD デジタル 教科書体 NK-R" panose="02020400000000000000" pitchFamily="18" charset="-128"/>
              </a:rPr>
              <a:t>18</a:t>
            </a:r>
            <a:r>
              <a:rPr kumimoji="1" lang="ja-JP" altLang="en-US" sz="1400" dirty="0" smtClean="0">
                <a:latin typeface="UD デジタル 教科書体 NK-R" panose="02020400000000000000" pitchFamily="18" charset="-128"/>
                <a:ea typeface="UD デジタル 教科書体 NK-R" panose="02020400000000000000" pitchFamily="18" charset="-128"/>
              </a:rPr>
              <a:t>社</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で</a:t>
            </a:r>
            <a:r>
              <a:rPr kumimoji="1" lang="en-US" altLang="ja-JP" sz="1400" dirty="0">
                <a:latin typeface="UD デジタル 教科書体 NK-R" panose="02020400000000000000" pitchFamily="18" charset="-128"/>
                <a:ea typeface="UD デジタル 教科書体 NK-R" panose="02020400000000000000" pitchFamily="18" charset="-128"/>
              </a:rPr>
              <a:t>37</a:t>
            </a:r>
            <a:r>
              <a:rPr kumimoji="1" lang="ja-JP" altLang="en-US" sz="1400" dirty="0" smtClean="0">
                <a:latin typeface="UD デジタル 教科書体 NK-R" panose="02020400000000000000" pitchFamily="18" charset="-128"/>
                <a:ea typeface="UD デジタル 教科書体 NK-R" panose="02020400000000000000" pitchFamily="18" charset="-128"/>
              </a:rPr>
              <a:t>年</a:t>
            </a:r>
            <a:r>
              <a:rPr kumimoji="1" lang="ja-JP" altLang="en-US" sz="1400" dirty="0">
                <a:latin typeface="UD デジタル 教科書体 NK-R" panose="02020400000000000000" pitchFamily="18" charset="-128"/>
                <a:ea typeface="UD デジタル 教科書体 NK-R" panose="02020400000000000000" pitchFamily="18" charset="-128"/>
              </a:rPr>
              <a:t>連続の転出超過であるが、その差は過去最少。</a:t>
            </a:r>
          </a:p>
          <a:p>
            <a:pPr marL="265113" indent="-265113"/>
            <a:r>
              <a:rPr kumimoji="1" lang="ja-JP" altLang="en-US" sz="1400" dirty="0" smtClean="0">
                <a:latin typeface="UD デジタル 教科書体 NK-R" panose="02020400000000000000" pitchFamily="18" charset="-128"/>
                <a:ea typeface="UD デジタル 教科書体 NK-R" panose="02020400000000000000" pitchFamily="18" charset="-128"/>
              </a:rPr>
              <a:t>　⇒</a:t>
            </a:r>
            <a:r>
              <a:rPr kumimoji="1" lang="ja-JP" altLang="en-US" sz="1400" dirty="0">
                <a:latin typeface="UD デジタル 教科書体 NK-R" panose="02020400000000000000" pitchFamily="18" charset="-128"/>
                <a:ea typeface="UD デジタル 教科書体 NK-R" panose="02020400000000000000" pitchFamily="18" charset="-128"/>
              </a:rPr>
              <a:t>大阪・関西万博開催やカジノを含む統合型リゾートの誘致推進の盛り上がり、来阪外国人旅行者の増加などが大きく影響</a:t>
            </a:r>
            <a:r>
              <a:rPr kumimoji="1" lang="ja-JP" altLang="en-US" sz="1400" dirty="0" smtClean="0">
                <a:latin typeface="UD デジタル 教科書体 NK-R" panose="02020400000000000000" pitchFamily="18" charset="-128"/>
                <a:ea typeface="UD デジタル 教科書体 NK-R" panose="02020400000000000000" pitchFamily="18" charset="-128"/>
              </a:rPr>
              <a:t>したと</a:t>
            </a:r>
            <a:r>
              <a:rPr kumimoji="1" lang="ja-JP" altLang="en-US" sz="1400" dirty="0">
                <a:latin typeface="UD デジタル 教科書体 NK-R" panose="02020400000000000000" pitchFamily="18" charset="-128"/>
                <a:ea typeface="UD デジタル 教科書体 NK-R" panose="02020400000000000000" pitchFamily="18" charset="-128"/>
              </a:rPr>
              <a:t>考えられる（帝国データバンク</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1755434672"/>
              </p:ext>
            </p:extLst>
          </p:nvPr>
        </p:nvGraphicFramePr>
        <p:xfrm>
          <a:off x="571060" y="2147606"/>
          <a:ext cx="8909824" cy="4448784"/>
        </p:xfrm>
        <a:graphic>
          <a:graphicData uri="http://schemas.openxmlformats.org/drawingml/2006/chart">
            <c:chart xmlns:c="http://schemas.openxmlformats.org/drawingml/2006/chart" xmlns:r="http://schemas.openxmlformats.org/officeDocument/2006/relationships" r:id="rId2"/>
          </a:graphicData>
        </a:graphic>
      </p:graphicFrame>
      <p:sp>
        <p:nvSpPr>
          <p:cNvPr id="6" name="正方形/長方形 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54</a:t>
            </a:r>
          </a:p>
        </p:txBody>
      </p:sp>
    </p:spTree>
    <p:extLst>
      <p:ext uri="{BB962C8B-B14F-4D97-AF65-F5344CB8AC3E}">
        <p14:creationId xmlns:p14="http://schemas.microsoft.com/office/powerpoint/2010/main" val="19228884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の位置・ポテンシャル（１）経済（</a:t>
            </a:r>
            <a:r>
              <a:rPr lang="ja-JP" altLang="en-US" sz="1800" dirty="0" smtClean="0">
                <a:solidFill>
                  <a:schemeClr val="bg1"/>
                </a:solidFill>
                <a:latin typeface="Meiryo UI" panose="020B0604030504040204" pitchFamily="50" charset="-128"/>
                <a:ea typeface="Meiryo UI" panose="020B0604030504040204" pitchFamily="50" charset="-128"/>
              </a:rPr>
              <a:t>事業所数</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雇用保険事業年報</a:t>
            </a:r>
            <a:r>
              <a:rPr lang="en-US" altLang="ja-JP" sz="1800" dirty="0" smtClean="0">
                <a:solidFill>
                  <a:schemeClr val="bg1"/>
                </a:solidFill>
                <a:latin typeface="Meiryo UI" panose="020B0604030504040204" pitchFamily="50" charset="-128"/>
                <a:ea typeface="Meiryo UI" panose="020B0604030504040204" pitchFamily="50" charset="-128"/>
              </a:rPr>
              <a:t>〕</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20729" y="466084"/>
            <a:ext cx="955366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従業員</a:t>
            </a:r>
            <a:r>
              <a:rPr kumimoji="1" lang="ja-JP" altLang="en-US" sz="1400" dirty="0">
                <a:latin typeface="UD デジタル 教科書体 NK-R" panose="02020400000000000000" pitchFamily="18" charset="-128"/>
                <a:ea typeface="UD デジタル 教科書体 NK-R" panose="02020400000000000000" pitchFamily="18" charset="-128"/>
              </a:rPr>
              <a:t>を雇用している事業所のデータである「雇用保険事業年報」で全産業の事業所数の推移をみると、増加傾向にある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30" name="テキスト ボックス 29"/>
          <p:cNvSpPr txBox="1"/>
          <p:nvPr/>
        </p:nvSpPr>
        <p:spPr>
          <a:xfrm>
            <a:off x="364736" y="3515382"/>
            <a:ext cx="27772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○開業数</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雇用保険事業年報</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92728" y="3741271"/>
            <a:ext cx="10977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4757224" y="3504614"/>
            <a:ext cx="30077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○開業率</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雇用保険事業年報</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グラフ 32"/>
          <p:cNvGraphicFramePr>
            <a:graphicFrameLocks/>
          </p:cNvGraphicFramePr>
          <p:nvPr>
            <p:extLst>
              <p:ext uri="{D42A27DB-BD31-4B8C-83A1-F6EECF244321}">
                <p14:modId xmlns:p14="http://schemas.microsoft.com/office/powerpoint/2010/main" val="1752274190"/>
              </p:ext>
            </p:extLst>
          </p:nvPr>
        </p:nvGraphicFramePr>
        <p:xfrm>
          <a:off x="579117" y="1632966"/>
          <a:ext cx="8640960" cy="1808021"/>
        </p:xfrm>
        <a:graphic>
          <a:graphicData uri="http://schemas.openxmlformats.org/drawingml/2006/chart">
            <c:chart xmlns:c="http://schemas.openxmlformats.org/drawingml/2006/chart" xmlns:r="http://schemas.openxmlformats.org/officeDocument/2006/relationships" r:id="rId2"/>
          </a:graphicData>
        </a:graphic>
      </p:graphicFrame>
      <p:sp>
        <p:nvSpPr>
          <p:cNvPr id="34" name="テキスト ボックス 33"/>
          <p:cNvSpPr txBox="1"/>
          <p:nvPr/>
        </p:nvSpPr>
        <p:spPr>
          <a:xfrm>
            <a:off x="315660" y="1397693"/>
            <a:ext cx="44826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○事業所数の推移</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雇用保険事業年報</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6" name="グラフ 35"/>
          <p:cNvGraphicFramePr/>
          <p:nvPr>
            <p:extLst>
              <p:ext uri="{D42A27DB-BD31-4B8C-83A1-F6EECF244321}">
                <p14:modId xmlns:p14="http://schemas.microsoft.com/office/powerpoint/2010/main" val="1113986974"/>
              </p:ext>
            </p:extLst>
          </p:nvPr>
        </p:nvGraphicFramePr>
        <p:xfrm>
          <a:off x="292728" y="4002836"/>
          <a:ext cx="4668974" cy="2585540"/>
        </p:xfrm>
        <a:graphic>
          <a:graphicData uri="http://schemas.openxmlformats.org/drawingml/2006/chart">
            <c:chart xmlns:c="http://schemas.openxmlformats.org/drawingml/2006/chart" xmlns:r="http://schemas.openxmlformats.org/officeDocument/2006/relationships" r:id="rId3"/>
          </a:graphicData>
        </a:graphic>
      </p:graphicFrame>
      <p:sp>
        <p:nvSpPr>
          <p:cNvPr id="37" name="テキスト ボックス 1"/>
          <p:cNvSpPr txBox="1"/>
          <p:nvPr/>
        </p:nvSpPr>
        <p:spPr>
          <a:xfrm>
            <a:off x="919678" y="4013604"/>
            <a:ext cx="1384396" cy="866775"/>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2018</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１位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東京</a:t>
            </a: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18,179</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２位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8,463</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３位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愛知</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5,987</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４位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神奈川</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5,644</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64" name="グラフ 63"/>
          <p:cNvGraphicFramePr/>
          <p:nvPr>
            <p:extLst>
              <p:ext uri="{D42A27DB-BD31-4B8C-83A1-F6EECF244321}">
                <p14:modId xmlns:p14="http://schemas.microsoft.com/office/powerpoint/2010/main" val="2784093396"/>
              </p:ext>
            </p:extLst>
          </p:nvPr>
        </p:nvGraphicFramePr>
        <p:xfrm>
          <a:off x="5057967" y="3921485"/>
          <a:ext cx="4313973" cy="2695678"/>
        </p:xfrm>
        <a:graphic>
          <a:graphicData uri="http://schemas.openxmlformats.org/drawingml/2006/chart">
            <c:chart xmlns:c="http://schemas.openxmlformats.org/drawingml/2006/chart" xmlns:r="http://schemas.openxmlformats.org/officeDocument/2006/relationships" r:id="rId4"/>
          </a:graphicData>
        </a:graphic>
      </p:graphicFrame>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55</a:t>
            </a:r>
          </a:p>
        </p:txBody>
      </p:sp>
    </p:spTree>
    <p:extLst>
      <p:ext uri="{BB962C8B-B14F-4D97-AF65-F5344CB8AC3E}">
        <p14:creationId xmlns:p14="http://schemas.microsoft.com/office/powerpoint/2010/main" val="1600618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の位置・ポテンシャル（１）経済（</a:t>
            </a:r>
            <a:r>
              <a:rPr lang="ja-JP" altLang="en-US" sz="1800" dirty="0" smtClean="0">
                <a:solidFill>
                  <a:schemeClr val="bg1"/>
                </a:solidFill>
                <a:latin typeface="Meiryo UI" panose="020B0604030504040204" pitchFamily="50" charset="-128"/>
                <a:ea typeface="Meiryo UI" panose="020B0604030504040204" pitchFamily="50" charset="-128"/>
              </a:rPr>
              <a:t>来阪外国人数（インバウンド）の推移）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20729" y="466084"/>
            <a:ext cx="9553662" cy="31386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直近</a:t>
            </a:r>
            <a:r>
              <a:rPr kumimoji="1" lang="en-US" altLang="ja-JP" sz="1400" dirty="0" smtClean="0">
                <a:latin typeface="UD デジタル 教科書体 NK-R" panose="02020400000000000000" pitchFamily="18" charset="-128"/>
                <a:ea typeface="UD デジタル 教科書体 NK-R" panose="02020400000000000000" pitchFamily="18" charset="-128"/>
              </a:rPr>
              <a:t>10</a:t>
            </a:r>
            <a:r>
              <a:rPr kumimoji="1" lang="ja-JP" altLang="en-US" sz="1400" dirty="0" smtClean="0">
                <a:latin typeface="UD デジタル 教科書体 NK-R" panose="02020400000000000000" pitchFamily="18" charset="-128"/>
                <a:ea typeface="UD デジタル 教科書体 NK-R" panose="02020400000000000000" pitchFamily="18" charset="-128"/>
              </a:rPr>
              <a:t>年間で、インバウドは約７倍に増加。</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graphicFrame>
        <p:nvGraphicFramePr>
          <p:cNvPr id="38" name="グラフ 37"/>
          <p:cNvGraphicFramePr>
            <a:graphicFrameLocks/>
          </p:cNvGraphicFramePr>
          <p:nvPr>
            <p:extLst>
              <p:ext uri="{D42A27DB-BD31-4B8C-83A1-F6EECF244321}">
                <p14:modId xmlns:p14="http://schemas.microsoft.com/office/powerpoint/2010/main" val="1328345131"/>
              </p:ext>
            </p:extLst>
          </p:nvPr>
        </p:nvGraphicFramePr>
        <p:xfrm>
          <a:off x="358552" y="885431"/>
          <a:ext cx="8934808" cy="5874557"/>
        </p:xfrm>
        <a:graphic>
          <a:graphicData uri="http://schemas.openxmlformats.org/drawingml/2006/chart">
            <c:chart xmlns:c="http://schemas.openxmlformats.org/drawingml/2006/chart" xmlns:r="http://schemas.openxmlformats.org/officeDocument/2006/relationships" r:id="rId2"/>
          </a:graphicData>
        </a:graphic>
      </p:graphicFrame>
      <p:sp>
        <p:nvSpPr>
          <p:cNvPr id="39" name="テキスト ボックス 38"/>
          <p:cNvSpPr txBox="1"/>
          <p:nvPr/>
        </p:nvSpPr>
        <p:spPr>
          <a:xfrm>
            <a:off x="3992544" y="2482738"/>
            <a:ext cx="100811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2008-09</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4119985" y="2675402"/>
            <a:ext cx="430887" cy="152659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伊丹空港廃止・跡地売却を視野に国に問題提起</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1" name="テキスト ボックス 40"/>
          <p:cNvSpPr txBox="1"/>
          <p:nvPr/>
        </p:nvSpPr>
        <p:spPr>
          <a:xfrm>
            <a:off x="5737706" y="2518156"/>
            <a:ext cx="6579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5927651" y="2797151"/>
            <a:ext cx="307777" cy="152659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関空・伊丹経営統合</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3" name="テキスト ボックス 42"/>
          <p:cNvSpPr txBox="1"/>
          <p:nvPr/>
        </p:nvSpPr>
        <p:spPr>
          <a:xfrm>
            <a:off x="6058354" y="3102354"/>
            <a:ext cx="55631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6174970" y="3375713"/>
            <a:ext cx="307777" cy="184798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ＬＣＣ専用ターミナルオープン</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6" name="テキスト ボックス 45"/>
          <p:cNvSpPr txBox="1"/>
          <p:nvPr/>
        </p:nvSpPr>
        <p:spPr>
          <a:xfrm>
            <a:off x="6407033" y="2518156"/>
            <a:ext cx="7200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6544698" y="2806107"/>
            <a:ext cx="430887" cy="184798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伊丹空港の基本施設</a:t>
            </a:r>
            <a:endPar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・ターミナル経営一元化</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8" name="テキスト ボックス 47"/>
          <p:cNvSpPr txBox="1"/>
          <p:nvPr/>
        </p:nvSpPr>
        <p:spPr>
          <a:xfrm>
            <a:off x="7720058" y="2178387"/>
            <a:ext cx="7180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7837414" y="2439541"/>
            <a:ext cx="430887" cy="184798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関空エアポート</a:t>
            </a: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株</a:t>
            </a: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事業開始</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0" name="テキスト ボックス 49"/>
          <p:cNvSpPr txBox="1"/>
          <p:nvPr/>
        </p:nvSpPr>
        <p:spPr>
          <a:xfrm>
            <a:off x="7960102" y="1232988"/>
            <a:ext cx="10081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8319165" y="1505853"/>
            <a:ext cx="307777" cy="184798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第</a:t>
            </a: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2</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ターミナル共用開始</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58" name="テキスト ボックス 57"/>
          <p:cNvSpPr txBox="1"/>
          <p:nvPr/>
        </p:nvSpPr>
        <p:spPr>
          <a:xfrm>
            <a:off x="7153867" y="2147190"/>
            <a:ext cx="7200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7339704" y="2417945"/>
            <a:ext cx="307777" cy="184798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中国人への段階的ビザ緩和</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60" name="正方形/長方形 59"/>
          <p:cNvSpPr/>
          <p:nvPr/>
        </p:nvSpPr>
        <p:spPr>
          <a:xfrm>
            <a:off x="4599000" y="6659576"/>
            <a:ext cx="4929348" cy="2308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出典：日本政府観光局（</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JNTO</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）「訪日外客統計」、観光庁「訪日外国人消費動向調査」より作成</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12408" y="885431"/>
            <a:ext cx="7920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56</a:t>
            </a:r>
          </a:p>
        </p:txBody>
      </p:sp>
    </p:spTree>
    <p:extLst>
      <p:ext uri="{BB962C8B-B14F-4D97-AF65-F5344CB8AC3E}">
        <p14:creationId xmlns:p14="http://schemas.microsoft.com/office/powerpoint/2010/main" val="279174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840277" y="3607405"/>
            <a:ext cx="2866257" cy="2933699"/>
          </a:xfrm>
          <a:prstGeom prst="rect">
            <a:avLst/>
          </a:prstGeom>
        </p:spPr>
      </p:pic>
      <p:sp>
        <p:nvSpPr>
          <p:cNvPr id="2" name="テキスト ボックス 1"/>
          <p:cNvSpPr txBox="1"/>
          <p:nvPr/>
        </p:nvSpPr>
        <p:spPr>
          <a:xfrm>
            <a:off x="66114" y="499259"/>
            <a:ext cx="9773771" cy="6440225"/>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◆大阪本願寺の建立</a:t>
            </a:r>
            <a:endParaRPr kumimoji="1" lang="en-US" altLang="ja-JP" sz="1200" b="1" u="sng"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1496</a:t>
            </a:r>
            <a:r>
              <a:rPr kumimoji="1" lang="ja-JP" altLang="en-US" sz="1200" dirty="0" smtClean="0">
                <a:latin typeface="Meiryo UI" panose="020B0604030504040204" pitchFamily="50" charset="-128"/>
                <a:ea typeface="Meiryo UI" panose="020B0604030504040204" pitchFamily="50" charset="-128"/>
              </a:rPr>
              <a:t>年、摂津国東成郡小坂に、本願寺の蓮如は生国魂神社の土地を譲り受け御坊を建立。その所在地について諸説あるが、現在の大阪城本丸の地と重なると考えられている。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・ここで、御坊を中心に</a:t>
            </a:r>
            <a:r>
              <a:rPr kumimoji="1" lang="ja-JP" altLang="en-US" sz="1200" b="1" dirty="0" smtClean="0">
                <a:latin typeface="Meiryo UI" panose="020B0604030504040204" pitchFamily="50" charset="-128"/>
                <a:ea typeface="Meiryo UI" panose="020B0604030504040204" pitchFamily="50" charset="-128"/>
              </a:rPr>
              <a:t>自治組織と城下町のような機能を持つ寺内町が形成</a:t>
            </a:r>
            <a:r>
              <a:rPr kumimoji="1" lang="ja-JP" altLang="en-US" sz="1200" dirty="0" smtClean="0">
                <a:latin typeface="Meiryo UI" panose="020B0604030504040204" pitchFamily="50" charset="-128"/>
                <a:ea typeface="Meiryo UI" panose="020B0604030504040204" pitchFamily="50" charset="-128"/>
              </a:rPr>
              <a:t>された。</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◆堺の発展</a:t>
            </a:r>
            <a:endParaRPr kumimoji="1" lang="en-US" altLang="ja-JP"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・堺の地名は、奈良時代に摂津国と河内国の境であったことに由来する。</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・この地は、漁村や港町としてにぎわい、機内と瀬戸内海を結ぶ港として発展してきたが、</a:t>
            </a:r>
            <a:r>
              <a:rPr kumimoji="1" lang="en-US" altLang="ja-JP" sz="1200" b="1" dirty="0" smtClean="0">
                <a:latin typeface="Meiryo UI" panose="020B0604030504040204" pitchFamily="50" charset="-128"/>
                <a:ea typeface="Meiryo UI" panose="020B0604030504040204" pitchFamily="50" charset="-128"/>
              </a:rPr>
              <a:t>15</a:t>
            </a:r>
            <a:r>
              <a:rPr kumimoji="1" lang="ja-JP" altLang="en-US" sz="1200" b="1" dirty="0" smtClean="0">
                <a:latin typeface="Meiryo UI" panose="020B0604030504040204" pitchFamily="50" charset="-128"/>
                <a:ea typeface="Meiryo UI" panose="020B0604030504040204" pitchFamily="50" charset="-128"/>
              </a:rPr>
              <a:t>世紀後半の応仁・文明の乱にあたり、遺明船の発着地も兵庫の津から堺津へ移された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・明へのルートは不安定な瀬戸内航路から、土佐沖を行く南海航路が開かれ、</a:t>
            </a:r>
            <a:r>
              <a:rPr kumimoji="1" lang="ja-JP" altLang="en-US" sz="1200" b="1" dirty="0" smtClean="0">
                <a:latin typeface="Meiryo UI" panose="020B0604030504040204" pitchFamily="50" charset="-128"/>
                <a:ea typeface="Meiryo UI" panose="020B0604030504040204" pitchFamily="50" charset="-128"/>
              </a:rPr>
              <a:t>堺を発着地とする朝鮮琉球貿易も発展</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・また、堺は、環濠によって他からの侵害を防ぐ環濠都市であったとされており</a:t>
            </a:r>
            <a:r>
              <a:rPr kumimoji="1" lang="ja-JP" altLang="en-US" sz="1200" b="1" dirty="0" smtClean="0">
                <a:latin typeface="Meiryo UI" panose="020B0604030504040204" pitchFamily="50" charset="-128"/>
                <a:ea typeface="Meiryo UI" panose="020B0604030504040204" pitchFamily="50" charset="-128"/>
              </a:rPr>
              <a:t>、町の運営は、会合衆や納屋衆など町衆が中心</a:t>
            </a:r>
            <a:r>
              <a:rPr kumimoji="1" lang="ja-JP" altLang="en-US" sz="1200" dirty="0" smtClean="0">
                <a:latin typeface="Meiryo UI" panose="020B0604030504040204" pitchFamily="50" charset="-128"/>
                <a:ea typeface="Meiryo UI" panose="020B0604030504040204" pitchFamily="50" charset="-128"/>
              </a:rPr>
              <a:t>に行ってきたとされている。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さらに、室町幕府の時代、一時、空白となった京の幕府に変わって、</a:t>
            </a:r>
            <a:r>
              <a:rPr kumimoji="1" lang="ja-JP" altLang="en-US" sz="1200" b="1" dirty="0" smtClean="0">
                <a:latin typeface="Meiryo UI" panose="020B0604030504040204" pitchFamily="50" charset="-128"/>
                <a:ea typeface="Meiryo UI" panose="020B0604030504040204" pitchFamily="50" charset="-128"/>
              </a:rPr>
              <a:t>堺に一時、幕府がおかれていた</a:t>
            </a:r>
            <a:r>
              <a:rPr kumimoji="1" lang="ja-JP" altLang="en-US" sz="1200" dirty="0" smtClean="0">
                <a:latin typeface="Meiryo UI" panose="020B0604030504040204" pitchFamily="50" charset="-128"/>
                <a:ea typeface="Meiryo UI" panose="020B0604030504040204" pitchFamily="50" charset="-128"/>
              </a:rPr>
              <a:t>と堺市史に記されている。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・その後、慶長の大地震で堺は壊滅的な被害を受け、その機能は船場に代替させる大阪改造が行われる。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◆日本</a:t>
            </a:r>
            <a:r>
              <a:rPr kumimoji="1" lang="ja-JP" altLang="en-US" sz="1200" b="1" u="sng" dirty="0">
                <a:latin typeface="Meiryo UI" panose="020B0604030504040204" pitchFamily="50" charset="-128"/>
                <a:ea typeface="Meiryo UI" panose="020B0604030504040204" pitchFamily="50" charset="-128"/>
              </a:rPr>
              <a:t>の政治・経済の中心地</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1583</a:t>
            </a:r>
            <a:r>
              <a:rPr kumimoji="1" lang="ja-JP" altLang="en-US" sz="1200" dirty="0">
                <a:latin typeface="Meiryo UI" panose="020B0604030504040204" pitchFamily="50" charset="-128"/>
                <a:ea typeface="Meiryo UI" panose="020B0604030504040204" pitchFamily="50" charset="-128"/>
              </a:rPr>
              <a:t>年、豊臣秀吉が大阪に入り</a:t>
            </a:r>
            <a:r>
              <a:rPr kumimoji="1" lang="ja-JP" altLang="en-US" sz="1200" dirty="0" smtClean="0">
                <a:latin typeface="Meiryo UI" panose="020B0604030504040204" pitchFamily="50" charset="-128"/>
                <a:ea typeface="Meiryo UI" panose="020B0604030504040204" pitchFamily="50" charset="-128"/>
              </a:rPr>
              <a:t>、大坂本願寺の跡地に大</a:t>
            </a:r>
            <a:r>
              <a:rPr kumimoji="1" lang="ja-JP" altLang="en-US" sz="1200" dirty="0">
                <a:latin typeface="Meiryo UI" panose="020B0604030504040204" pitchFamily="50" charset="-128"/>
                <a:ea typeface="Meiryo UI" panose="020B0604030504040204" pitchFamily="50" charset="-128"/>
              </a:rPr>
              <a:t>坂</a:t>
            </a:r>
            <a:r>
              <a:rPr kumimoji="1" lang="ja-JP" altLang="en-US" sz="1200" dirty="0" smtClean="0">
                <a:latin typeface="Meiryo UI" panose="020B0604030504040204" pitchFamily="50" charset="-128"/>
                <a:ea typeface="Meiryo UI" panose="020B0604030504040204" pitchFamily="50" charset="-128"/>
              </a:rPr>
              <a:t>城築城。</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・上町台地を中心として、四天王寺周辺から住吉、堺までを町続きとする</a:t>
            </a:r>
            <a:r>
              <a:rPr kumimoji="1" lang="ja-JP" altLang="en-US" sz="1200" b="1" dirty="0" smtClean="0">
                <a:latin typeface="Meiryo UI" panose="020B0604030504040204" pitchFamily="50" charset="-128"/>
                <a:ea typeface="Meiryo UI" panose="020B0604030504040204" pitchFamily="50" charset="-128"/>
              </a:rPr>
              <a:t>巨大都市プランで城下町建設を進めた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・東横堀川など</a:t>
            </a:r>
            <a:r>
              <a:rPr kumimoji="1" lang="ja-JP" altLang="en-US" sz="1200" dirty="0">
                <a:latin typeface="Meiryo UI" panose="020B0604030504040204" pitchFamily="50" charset="-128"/>
                <a:ea typeface="Meiryo UI" panose="020B0604030504040204" pitchFamily="50" charset="-128"/>
              </a:rPr>
              <a:t>の水路を掘らせ、水はけをよくするとともに、掘り上げた土で周囲を土盛りさせた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・本丸、二の丸の外側の町屋地域を三の丸として城郭の中に取り込んで、町屋を惣構（東横堀）</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の西側に新たに造成した。これが船場の始まりである。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smtClean="0">
                <a:latin typeface="Meiryo UI" panose="020B0604030504040204" pitchFamily="50" charset="-128"/>
                <a:ea typeface="Meiryo UI" panose="020B0604030504040204" pitchFamily="50" charset="-128"/>
              </a:rPr>
              <a:t>　・このように、豊臣</a:t>
            </a:r>
            <a:r>
              <a:rPr kumimoji="1" lang="ja-JP" altLang="en-US" sz="1200" b="1" dirty="0">
                <a:latin typeface="Meiryo UI" panose="020B0604030504040204" pitchFamily="50" charset="-128"/>
                <a:ea typeface="Meiryo UI" panose="020B0604030504040204" pitchFamily="50" charset="-128"/>
              </a:rPr>
              <a:t>秀吉により大阪城が築城され、大阪が日本の政治・経済の中心地</a:t>
            </a:r>
            <a:r>
              <a:rPr kumimoji="1" lang="ja-JP" altLang="en-US" sz="1200" dirty="0">
                <a:latin typeface="Meiryo UI" panose="020B0604030504040204" pitchFamily="50" charset="-128"/>
                <a:ea typeface="Meiryo UI" panose="020B0604030504040204" pitchFamily="50" charset="-128"/>
              </a:rPr>
              <a:t>となった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・しかし、その後、</a:t>
            </a:r>
            <a:r>
              <a:rPr kumimoji="1" lang="ja-JP" altLang="en-US" sz="1200" dirty="0">
                <a:latin typeface="Meiryo UI" panose="020B0604030504040204" pitchFamily="50" charset="-128"/>
                <a:ea typeface="Meiryo UI" panose="020B0604030504040204" pitchFamily="50" charset="-128"/>
              </a:rPr>
              <a:t>大坂夏の陣で城下は灰燼に</a:t>
            </a:r>
            <a:r>
              <a:rPr kumimoji="1" lang="ja-JP" altLang="en-US" sz="1200" dirty="0" smtClean="0">
                <a:latin typeface="Meiryo UI" panose="020B0604030504040204" pitchFamily="50" charset="-128"/>
                <a:ea typeface="Meiryo UI" panose="020B0604030504040204" pitchFamily="50" charset="-128"/>
              </a:rPr>
              <a:t>帰すことになる。</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endParaRPr kumimoji="1" lang="ja-JP" altLang="en-US"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◆城下町の建設</a:t>
            </a:r>
            <a:endParaRPr kumimoji="1" lang="ja-JP" altLang="en-US" sz="1200" b="1" u="sng" dirty="0">
              <a:latin typeface="Meiryo UI" panose="020B0604030504040204" pitchFamily="50" charset="-128"/>
              <a:ea typeface="Meiryo UI" panose="020B0604030504040204" pitchFamily="50" charset="-128"/>
            </a:endParaRPr>
          </a:p>
          <a:p>
            <a:pPr>
              <a:lnSpc>
                <a:spcPts val="1500"/>
              </a:lnSpc>
            </a:pPr>
            <a:r>
              <a:rPr kumimoji="1" lang="ja-JP" altLang="en-US" sz="1200" dirty="0" smtClean="0">
                <a:latin typeface="Meiryo UI" panose="020B0604030504040204" pitchFamily="50" charset="-128"/>
                <a:ea typeface="Meiryo UI" panose="020B0604030504040204" pitchFamily="50" charset="-128"/>
              </a:rPr>
              <a:t>　・大</a:t>
            </a:r>
            <a:r>
              <a:rPr kumimoji="1" lang="ja-JP" altLang="en-US" sz="1200" dirty="0">
                <a:latin typeface="Meiryo UI" panose="020B0604030504040204" pitchFamily="50" charset="-128"/>
                <a:ea typeface="Meiryo UI" panose="020B0604030504040204" pitchFamily="50" charset="-128"/>
              </a:rPr>
              <a:t>坂</a:t>
            </a:r>
            <a:r>
              <a:rPr kumimoji="1" lang="ja-JP" altLang="en-US" sz="1200" dirty="0" smtClean="0">
                <a:latin typeface="Meiryo UI" panose="020B0604030504040204" pitchFamily="50" charset="-128"/>
                <a:ea typeface="Meiryo UI" panose="020B0604030504040204" pitchFamily="50" charset="-128"/>
              </a:rPr>
              <a:t>夏の陣のあと、大坂城主となった松平忠明は市街地の復興につとめ、旧三の丸を町民に開放。</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・大阪は天領となり、市政を担当する東西町奉行が設置され、</a:t>
            </a:r>
            <a:r>
              <a:rPr kumimoji="1" lang="ja-JP" altLang="en-US" sz="1200" b="1" dirty="0" smtClean="0">
                <a:latin typeface="Meiryo UI" panose="020B0604030504040204" pitchFamily="50" charset="-128"/>
                <a:ea typeface="Meiryo UI" panose="020B0604030504040204" pitchFamily="50" charset="-128"/>
              </a:rPr>
              <a:t>北組・南組・天満組（大阪三郷）</a:t>
            </a: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に分けられた町人居住地区に、</a:t>
            </a:r>
            <a:r>
              <a:rPr kumimoji="1" lang="ja-JP" altLang="en-US" sz="1200" b="1" dirty="0" smtClean="0">
                <a:latin typeface="Meiryo UI" panose="020B0604030504040204" pitchFamily="50" charset="-128"/>
                <a:ea typeface="Meiryo UI" panose="020B0604030504040204" pitchFamily="50" charset="-128"/>
              </a:rPr>
              <a:t>町人自治の体制が整えられた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・大阪が全国のビジネスセンターとして発展するうえで、</a:t>
            </a:r>
            <a:r>
              <a:rPr kumimoji="1" lang="ja-JP" altLang="en-US" sz="1200" b="1" dirty="0" smtClean="0">
                <a:latin typeface="Meiryo UI" panose="020B0604030504040204" pitchFamily="50" charset="-128"/>
                <a:ea typeface="Meiryo UI" panose="020B0604030504040204" pitchFamily="50" charset="-128"/>
              </a:rPr>
              <a:t>各地から商人（平野商人、伏見商人、堺商人など）</a:t>
            </a: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　が誘致されたことが非常に大きな意味をもった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・また、秀吉の時代から</a:t>
            </a:r>
            <a:r>
              <a:rPr kumimoji="1" lang="en-US" altLang="ja-JP" sz="1200" dirty="0" smtClean="0">
                <a:latin typeface="Meiryo UI" panose="020B0604030504040204" pitchFamily="50" charset="-128"/>
                <a:ea typeface="Meiryo UI" panose="020B0604030504040204" pitchFamily="50" charset="-128"/>
              </a:rPr>
              <a:t>1630</a:t>
            </a:r>
            <a:r>
              <a:rPr kumimoji="1" lang="ja-JP" altLang="en-US" sz="1200" dirty="0" smtClean="0">
                <a:latin typeface="Meiryo UI" panose="020B0604030504040204" pitchFamily="50" charset="-128"/>
                <a:ea typeface="Meiryo UI" panose="020B0604030504040204" pitchFamily="50" charset="-128"/>
              </a:rPr>
              <a:t>年代頃まで、東横堀、西横堀、道頓堀などが次々と開削され、「水の都」</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のインフラ整備が進んだ。</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・堀川の開削は、</a:t>
            </a:r>
            <a:r>
              <a:rPr kumimoji="1" lang="ja-JP" altLang="en-US" sz="1200" b="1" dirty="0" smtClean="0">
                <a:latin typeface="Meiryo UI" panose="020B0604030504040204" pitchFamily="50" charset="-128"/>
                <a:ea typeface="Meiryo UI" panose="020B0604030504040204" pitchFamily="50" charset="-128"/>
              </a:rPr>
              <a:t>開削土砂による土地造成を可能にするとともに、舟運のための水路（運河）</a:t>
            </a:r>
            <a:endParaRPr kumimoji="1" lang="en-US" altLang="ja-JP" sz="1200" b="1"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　をつくりだした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7238716" y="6593153"/>
            <a:ext cx="1981199" cy="23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b="1" dirty="0">
                <a:solidFill>
                  <a:schemeClr val="tx1"/>
                </a:solidFill>
                <a:latin typeface="Meiryo UI" panose="020B0604030504040204" pitchFamily="50" charset="-128"/>
                <a:ea typeface="Meiryo UI" panose="020B0604030504040204" pitchFamily="50" charset="-128"/>
              </a:rPr>
              <a:t>※</a:t>
            </a:r>
            <a:r>
              <a:rPr kumimoji="1" lang="ja-JP" altLang="en-US" sz="800" b="1" dirty="0" smtClean="0">
                <a:solidFill>
                  <a:schemeClr val="tx1"/>
                </a:solidFill>
                <a:latin typeface="Meiryo UI" panose="020B0604030504040204" pitchFamily="50" charset="-128"/>
                <a:ea typeface="Meiryo UI" panose="020B0604030504040204" pitchFamily="50" charset="-128"/>
              </a:rPr>
              <a:t>町の発展とともに開削された堀川</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　（水都大阪</a:t>
            </a:r>
            <a:r>
              <a:rPr kumimoji="1" lang="en-US" altLang="ja-JP" sz="800" b="1" dirty="0" smtClean="0">
                <a:solidFill>
                  <a:schemeClr val="tx1"/>
                </a:solidFill>
                <a:latin typeface="Meiryo UI" panose="020B0604030504040204" pitchFamily="50" charset="-128"/>
                <a:ea typeface="Meiryo UI" panose="020B0604030504040204" pitchFamily="50" charset="-128"/>
              </a:rPr>
              <a:t>HP</a:t>
            </a:r>
            <a:r>
              <a:rPr kumimoji="1" lang="ja-JP" altLang="en-US" sz="800" b="1" dirty="0" smtClean="0">
                <a:solidFill>
                  <a:schemeClr val="tx1"/>
                </a:solidFill>
                <a:latin typeface="Meiryo UI" panose="020B0604030504040204" pitchFamily="50" charset="-128"/>
                <a:ea typeface="Meiryo UI" panose="020B0604030504040204" pitchFamily="50" charset="-128"/>
              </a:rPr>
              <a:t>よ</a:t>
            </a:r>
            <a:r>
              <a:rPr kumimoji="1" lang="ja-JP" altLang="en-US" sz="800" b="1" dirty="0">
                <a:solidFill>
                  <a:schemeClr val="tx1"/>
                </a:solidFill>
                <a:latin typeface="Meiryo UI" panose="020B0604030504040204" pitchFamily="50" charset="-128"/>
                <a:ea typeface="Meiryo UI" panose="020B0604030504040204" pitchFamily="50" charset="-128"/>
              </a:rPr>
              <a:t>り</a:t>
            </a:r>
            <a:r>
              <a:rPr kumimoji="1" lang="ja-JP" altLang="en-US" sz="800" b="1" dirty="0" smtClean="0">
                <a:solidFill>
                  <a:schemeClr val="tx1"/>
                </a:solidFill>
                <a:latin typeface="Meiryo UI" panose="020B0604030504040204" pitchFamily="50" charset="-128"/>
                <a:ea typeface="Meiryo UI" panose="020B0604030504040204" pitchFamily="50" charset="-128"/>
              </a:rPr>
              <a:t>）</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大阪の歴史（１）古代か</a:t>
            </a:r>
            <a:r>
              <a:rPr lang="ja-JP" altLang="en-US" sz="1800" dirty="0">
                <a:solidFill>
                  <a:schemeClr val="bg1"/>
                </a:solidFill>
                <a:latin typeface="Meiryo UI" panose="020B0604030504040204" pitchFamily="50" charset="-128"/>
                <a:ea typeface="Meiryo UI" panose="020B0604030504040204" pitchFamily="50" charset="-128"/>
              </a:rPr>
              <a:t>ら</a:t>
            </a:r>
            <a:r>
              <a:rPr lang="ja-JP" altLang="en-US" sz="1800" dirty="0" smtClean="0">
                <a:solidFill>
                  <a:schemeClr val="bg1"/>
                </a:solidFill>
                <a:latin typeface="Meiryo UI" panose="020B0604030504040204" pitchFamily="50" charset="-128"/>
                <a:ea typeface="Meiryo UI" panose="020B0604030504040204" pitchFamily="50" charset="-128"/>
              </a:rPr>
              <a:t>戦前</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bg1"/>
                </a:solidFill>
              </a:rPr>
              <a:t>3</a:t>
            </a:r>
            <a:endParaRPr kumimoji="1" lang="en-US" altLang="ja-JP" sz="1100" dirty="0" smtClean="0">
              <a:solidFill>
                <a:schemeClr val="bg1"/>
              </a:solidFill>
            </a:endParaRPr>
          </a:p>
        </p:txBody>
      </p:sp>
    </p:spTree>
    <p:extLst>
      <p:ext uri="{BB962C8B-B14F-4D97-AF65-F5344CB8AC3E}">
        <p14:creationId xmlns:p14="http://schemas.microsoft.com/office/powerpoint/2010/main" val="14758637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の位置・ポテンシャル（１）経済</a:t>
            </a:r>
            <a:r>
              <a:rPr lang="ja-JP" altLang="en-US" sz="1800" dirty="0" smtClean="0">
                <a:solidFill>
                  <a:schemeClr val="bg1"/>
                </a:solidFill>
                <a:latin typeface="Meiryo UI" panose="020B0604030504040204" pitchFamily="50" charset="-128"/>
                <a:ea typeface="Meiryo UI" panose="020B0604030504040204" pitchFamily="50" charset="-128"/>
              </a:rPr>
              <a:t>（近畿圏の貿易動向）</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76169" y="552156"/>
            <a:ext cx="9553662"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年の近畿圏の輸出入通関額は、 </a:t>
            </a:r>
            <a:r>
              <a:rPr kumimoji="1" lang="en-US" altLang="ja-JP" sz="1400" dirty="0">
                <a:latin typeface="UD デジタル 教科書体 NK-R" panose="02020400000000000000" pitchFamily="18" charset="-128"/>
                <a:ea typeface="UD デジタル 教科書体 NK-R" panose="02020400000000000000" pitchFamily="18" charset="-128"/>
              </a:rPr>
              <a:t>32</a:t>
            </a:r>
            <a:r>
              <a:rPr kumimoji="1" lang="ja-JP" altLang="en-US" sz="1400" dirty="0">
                <a:latin typeface="UD デジタル 教科書体 NK-R" panose="02020400000000000000" pitchFamily="18" charset="-128"/>
                <a:ea typeface="UD デジタル 教科書体 NK-R" panose="02020400000000000000" pitchFamily="18" charset="-128"/>
              </a:rPr>
              <a:t>兆</a:t>
            </a:r>
            <a:r>
              <a:rPr kumimoji="1" lang="en-US" altLang="ja-JP" sz="1400" dirty="0">
                <a:latin typeface="UD デジタル 教科書体 NK-R" panose="02020400000000000000" pitchFamily="18" charset="-128"/>
                <a:ea typeface="UD デジタル 教科書体 NK-R" panose="02020400000000000000" pitchFamily="18" charset="-128"/>
              </a:rPr>
              <a:t>5,825</a:t>
            </a:r>
            <a:r>
              <a:rPr kumimoji="1" lang="ja-JP" altLang="en-US" sz="1400" dirty="0">
                <a:latin typeface="UD デジタル 教科書体 NK-R" panose="02020400000000000000" pitchFamily="18" charset="-128"/>
                <a:ea typeface="UD デジタル 教科書体 NK-R" panose="02020400000000000000" pitchFamily="18" charset="-128"/>
              </a:rPr>
              <a:t>億円で前年比</a:t>
            </a:r>
            <a:r>
              <a:rPr kumimoji="1" lang="en-US" altLang="ja-JP" sz="1400" dirty="0">
                <a:latin typeface="UD デジタル 教科書体 NK-R" panose="02020400000000000000" pitchFamily="18" charset="-128"/>
                <a:ea typeface="UD デジタル 教科書体 NK-R" panose="02020400000000000000" pitchFamily="18" charset="-128"/>
              </a:rPr>
              <a:t>4.2</a:t>
            </a:r>
            <a:r>
              <a:rPr kumimoji="1" lang="ja-JP" altLang="en-US" sz="1400" dirty="0">
                <a:latin typeface="UD デジタル 教科書体 NK-R" panose="02020400000000000000" pitchFamily="18" charset="-128"/>
                <a:ea typeface="UD デジタル 教科書体 NK-R" panose="02020400000000000000" pitchFamily="18" charset="-128"/>
              </a:rPr>
              <a:t>％増加</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近畿圏は、アジア地域との地理的経済的つながりが強く、輸出入に占めるアジアの割合が総額の約</a:t>
            </a:r>
            <a:r>
              <a:rPr kumimoji="1" lang="en-US" altLang="ja-JP" sz="1400" dirty="0">
                <a:latin typeface="UD デジタル 教科書体 NK-R" panose="02020400000000000000" pitchFamily="18" charset="-128"/>
                <a:ea typeface="UD デジタル 教科書体 NK-R" panose="02020400000000000000" pitchFamily="18" charset="-128"/>
              </a:rPr>
              <a:t>6</a:t>
            </a:r>
            <a:r>
              <a:rPr kumimoji="1" lang="ja-JP" altLang="en-US" sz="1400" dirty="0">
                <a:latin typeface="UD デジタル 教科書体 NK-R" panose="02020400000000000000" pitchFamily="18" charset="-128"/>
                <a:ea typeface="UD デジタル 教科書体 NK-R" panose="02020400000000000000" pitchFamily="18" charset="-128"/>
              </a:rPr>
              <a:t>割を占める状況にあり、全国比</a:t>
            </a:r>
            <a:r>
              <a:rPr kumimoji="1" lang="en-US" altLang="ja-JP" sz="1400" dirty="0">
                <a:latin typeface="UD デジタル 教科書体 NK-R" panose="02020400000000000000" pitchFamily="18" charset="-128"/>
                <a:ea typeface="UD デジタル 教科書体 NK-R" panose="02020400000000000000" pitchFamily="18" charset="-128"/>
              </a:rPr>
              <a:t>1</a:t>
            </a:r>
            <a:r>
              <a:rPr kumimoji="1" lang="ja-JP" altLang="en-US" sz="1400" dirty="0">
                <a:latin typeface="UD デジタル 教科書体 NK-R" panose="02020400000000000000" pitchFamily="18" charset="-128"/>
                <a:ea typeface="UD デジタル 教科書体 NK-R" panose="02020400000000000000" pitchFamily="18" charset="-128"/>
              </a:rPr>
              <a:t>割ほど高い。</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112037353"/>
              </p:ext>
            </p:extLst>
          </p:nvPr>
        </p:nvGraphicFramePr>
        <p:xfrm>
          <a:off x="593893" y="1713542"/>
          <a:ext cx="8664747" cy="2016223"/>
        </p:xfrm>
        <a:graphic>
          <a:graphicData uri="http://schemas.openxmlformats.org/drawingml/2006/table">
            <a:tbl>
              <a:tblPr/>
              <a:tblGrid>
                <a:gridCol w="202850">
                  <a:extLst>
                    <a:ext uri="{9D8B030D-6E8A-4147-A177-3AD203B41FA5}">
                      <a16:colId xmlns:a16="http://schemas.microsoft.com/office/drawing/2014/main" val="20000"/>
                    </a:ext>
                  </a:extLst>
                </a:gridCol>
                <a:gridCol w="529979">
                  <a:extLst>
                    <a:ext uri="{9D8B030D-6E8A-4147-A177-3AD203B41FA5}">
                      <a16:colId xmlns:a16="http://schemas.microsoft.com/office/drawing/2014/main" val="20001"/>
                    </a:ext>
                  </a:extLst>
                </a:gridCol>
                <a:gridCol w="404777">
                  <a:extLst>
                    <a:ext uri="{9D8B030D-6E8A-4147-A177-3AD203B41FA5}">
                      <a16:colId xmlns:a16="http://schemas.microsoft.com/office/drawing/2014/main" val="20002"/>
                    </a:ext>
                  </a:extLst>
                </a:gridCol>
                <a:gridCol w="836349">
                  <a:extLst>
                    <a:ext uri="{9D8B030D-6E8A-4147-A177-3AD203B41FA5}">
                      <a16:colId xmlns:a16="http://schemas.microsoft.com/office/drawing/2014/main" val="20003"/>
                    </a:ext>
                  </a:extLst>
                </a:gridCol>
                <a:gridCol w="836349">
                  <a:extLst>
                    <a:ext uri="{9D8B030D-6E8A-4147-A177-3AD203B41FA5}">
                      <a16:colId xmlns:a16="http://schemas.microsoft.com/office/drawing/2014/main" val="20004"/>
                    </a:ext>
                  </a:extLst>
                </a:gridCol>
                <a:gridCol w="836349">
                  <a:extLst>
                    <a:ext uri="{9D8B030D-6E8A-4147-A177-3AD203B41FA5}">
                      <a16:colId xmlns:a16="http://schemas.microsoft.com/office/drawing/2014/main" val="20005"/>
                    </a:ext>
                  </a:extLst>
                </a:gridCol>
                <a:gridCol w="836349">
                  <a:extLst>
                    <a:ext uri="{9D8B030D-6E8A-4147-A177-3AD203B41FA5}">
                      <a16:colId xmlns:a16="http://schemas.microsoft.com/office/drawing/2014/main" val="20006"/>
                    </a:ext>
                  </a:extLst>
                </a:gridCol>
                <a:gridCol w="836349">
                  <a:extLst>
                    <a:ext uri="{9D8B030D-6E8A-4147-A177-3AD203B41FA5}">
                      <a16:colId xmlns:a16="http://schemas.microsoft.com/office/drawing/2014/main" val="20007"/>
                    </a:ext>
                  </a:extLst>
                </a:gridCol>
                <a:gridCol w="836349">
                  <a:extLst>
                    <a:ext uri="{9D8B030D-6E8A-4147-A177-3AD203B41FA5}">
                      <a16:colId xmlns:a16="http://schemas.microsoft.com/office/drawing/2014/main" val="20008"/>
                    </a:ext>
                  </a:extLst>
                </a:gridCol>
                <a:gridCol w="836349">
                  <a:extLst>
                    <a:ext uri="{9D8B030D-6E8A-4147-A177-3AD203B41FA5}">
                      <a16:colId xmlns:a16="http://schemas.microsoft.com/office/drawing/2014/main" val="20009"/>
                    </a:ext>
                  </a:extLst>
                </a:gridCol>
                <a:gridCol w="836349">
                  <a:extLst>
                    <a:ext uri="{9D8B030D-6E8A-4147-A177-3AD203B41FA5}">
                      <a16:colId xmlns:a16="http://schemas.microsoft.com/office/drawing/2014/main" val="20010"/>
                    </a:ext>
                  </a:extLst>
                </a:gridCol>
                <a:gridCol w="836349">
                  <a:extLst>
                    <a:ext uri="{9D8B030D-6E8A-4147-A177-3AD203B41FA5}">
                      <a16:colId xmlns:a16="http://schemas.microsoft.com/office/drawing/2014/main" val="1568934468"/>
                    </a:ext>
                  </a:extLst>
                </a:gridCol>
              </a:tblGrid>
              <a:tr h="193972">
                <a:tc gridSpan="3">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164,642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186,048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196,723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87,489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90,906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92,776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18,742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40,955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38,406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193972">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44,845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41,591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312,578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312,690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325,825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70475">
                <a:tc gridSpan="3">
                  <a:txBody>
                    <a:bodyPr/>
                    <a:lstStyle/>
                    <a:p>
                      <a:pPr algn="l" fontAlgn="ctr"/>
                      <a:r>
                        <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1,281,646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1,344,362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1,540,195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1,536,657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1,641,821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3" name="正方形/長方形 22"/>
          <p:cNvSpPr/>
          <p:nvPr/>
        </p:nvSpPr>
        <p:spPr>
          <a:xfrm>
            <a:off x="530590" y="1425506"/>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30590" y="3904856"/>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5" name="グラフ 24"/>
          <p:cNvGraphicFramePr>
            <a:graphicFrameLocks/>
          </p:cNvGraphicFramePr>
          <p:nvPr>
            <p:extLst>
              <p:ext uri="{D42A27DB-BD31-4B8C-83A1-F6EECF244321}">
                <p14:modId xmlns:p14="http://schemas.microsoft.com/office/powerpoint/2010/main" val="3884833414"/>
              </p:ext>
            </p:extLst>
          </p:nvPr>
        </p:nvGraphicFramePr>
        <p:xfrm>
          <a:off x="530590" y="4124747"/>
          <a:ext cx="8728050" cy="2334794"/>
        </p:xfrm>
        <a:graphic>
          <a:graphicData uri="http://schemas.openxmlformats.org/drawingml/2006/chart">
            <c:chart xmlns:c="http://schemas.openxmlformats.org/drawingml/2006/chart" xmlns:r="http://schemas.openxmlformats.org/officeDocument/2006/relationships" r:id="rId2"/>
          </a:graphicData>
        </a:graphic>
      </p:graphicFrame>
      <p:sp>
        <p:nvSpPr>
          <p:cNvPr id="26" name="正方形/長方形 25"/>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57</a:t>
            </a:r>
          </a:p>
        </p:txBody>
      </p:sp>
    </p:spTree>
    <p:extLst>
      <p:ext uri="{BB962C8B-B14F-4D97-AF65-F5344CB8AC3E}">
        <p14:creationId xmlns:p14="http://schemas.microsoft.com/office/powerpoint/2010/main" val="16329733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（２）産業（バランスのとれた産業構造）</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39125"/>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製造業からサービス業に経済の比重が移る中で、大阪府</a:t>
            </a:r>
            <a:r>
              <a:rPr kumimoji="1" lang="ja-JP" altLang="en-US" sz="1400" dirty="0">
                <a:latin typeface="UD デジタル 教科書体 NK-R" panose="02020400000000000000" pitchFamily="18" charset="-128"/>
                <a:ea typeface="UD デジタル 教科書体 NK-R" panose="02020400000000000000" pitchFamily="18" charset="-128"/>
              </a:rPr>
              <a:t>は</a:t>
            </a:r>
            <a:r>
              <a:rPr kumimoji="1" lang="ja-JP" altLang="en-US" sz="1400" dirty="0" smtClean="0">
                <a:latin typeface="UD デジタル 教科書体 NK-R" panose="02020400000000000000" pitchFamily="18" charset="-128"/>
                <a:ea typeface="UD デジタル 教科書体 NK-R" panose="02020400000000000000" pitchFamily="18" charset="-128"/>
              </a:rPr>
              <a:t>、各業種</a:t>
            </a:r>
            <a:r>
              <a:rPr kumimoji="1" lang="ja-JP" altLang="en-US" sz="1400" dirty="0">
                <a:latin typeface="UD デジタル 教科書体 NK-R" panose="02020400000000000000" pitchFamily="18" charset="-128"/>
                <a:ea typeface="UD デジタル 教科書体 NK-R" panose="02020400000000000000" pitchFamily="18" charset="-128"/>
              </a:rPr>
              <a:t>がバランスよく集積</a:t>
            </a:r>
            <a:r>
              <a:rPr kumimoji="1" lang="ja-JP" altLang="en-US" sz="1400" dirty="0" smtClean="0">
                <a:latin typeface="UD デジタル 教科書体 NK-R" panose="02020400000000000000" pitchFamily="18" charset="-128"/>
                <a:ea typeface="UD デジタル 教科書体 NK-R" panose="02020400000000000000" pitchFamily="18" charset="-128"/>
              </a:rPr>
              <a:t>しており、地域経済の安定性に寄与するなど、大阪の強みとなっている。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3" name="正方形/長方形 10"/>
          <p:cNvSpPr>
            <a:spLocks noChangeArrowheads="1"/>
          </p:cNvSpPr>
          <p:nvPr/>
        </p:nvSpPr>
        <p:spPr bwMode="auto">
          <a:xfrm>
            <a:off x="60369" y="5524263"/>
            <a:ext cx="87129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年度「なにわの経済データ」</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60369" y="1964683"/>
            <a:ext cx="3152775" cy="2705100"/>
          </a:xfrm>
          <a:prstGeom prst="rect">
            <a:avLst/>
          </a:prstGeom>
        </p:spPr>
      </p:pic>
      <p:pic>
        <p:nvPicPr>
          <p:cNvPr id="3" name="図 2"/>
          <p:cNvPicPr>
            <a:picLocks noChangeAspect="1"/>
          </p:cNvPicPr>
          <p:nvPr/>
        </p:nvPicPr>
        <p:blipFill>
          <a:blip r:embed="rId3"/>
          <a:stretch>
            <a:fillRect/>
          </a:stretch>
        </p:blipFill>
        <p:spPr>
          <a:xfrm>
            <a:off x="3346105" y="1950395"/>
            <a:ext cx="3228975" cy="2733675"/>
          </a:xfrm>
          <a:prstGeom prst="rect">
            <a:avLst/>
          </a:prstGeom>
        </p:spPr>
      </p:pic>
      <p:pic>
        <p:nvPicPr>
          <p:cNvPr id="4" name="図 3"/>
          <p:cNvPicPr>
            <a:picLocks noChangeAspect="1"/>
          </p:cNvPicPr>
          <p:nvPr/>
        </p:nvPicPr>
        <p:blipFill>
          <a:blip r:embed="rId4"/>
          <a:stretch>
            <a:fillRect/>
          </a:stretch>
        </p:blipFill>
        <p:spPr>
          <a:xfrm>
            <a:off x="6681147" y="1964683"/>
            <a:ext cx="3200400" cy="2733675"/>
          </a:xfrm>
          <a:prstGeom prst="rect">
            <a:avLst/>
          </a:prstGeom>
        </p:spPr>
      </p:pic>
      <p:sp>
        <p:nvSpPr>
          <p:cNvPr id="15" name="正方形/長方形 10"/>
          <p:cNvSpPr>
            <a:spLocks noChangeArrowheads="1"/>
          </p:cNvSpPr>
          <p:nvPr/>
        </p:nvSpPr>
        <p:spPr bwMode="auto">
          <a:xfrm>
            <a:off x="134721" y="1622525"/>
            <a:ext cx="34979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出荷額等の特化係数（従業者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0369" y="4749229"/>
            <a:ext cx="7828257" cy="677108"/>
          </a:xfrm>
          <a:prstGeom prst="rect">
            <a:avLst/>
          </a:prstGeom>
          <a:noFill/>
          <a:ln>
            <a:solidFill>
              <a:schemeClr val="accent1"/>
            </a:solidFill>
          </a:ln>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特化係数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ある業種に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おいて、全国の製造品出荷額等の構成比に対する、各都道府県の当該業種の製造品出荷額等の構成比の比率。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数値が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を超えると、当該業種の構成比がその都道府県において相対的に高く、特化していることを示す。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58</a:t>
            </a:r>
          </a:p>
        </p:txBody>
      </p:sp>
    </p:spTree>
    <p:extLst>
      <p:ext uri="{BB962C8B-B14F-4D97-AF65-F5344CB8AC3E}">
        <p14:creationId xmlns:p14="http://schemas.microsoft.com/office/powerpoint/2010/main" val="37070982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（２）産業（医薬品産業）</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2017</a:t>
            </a:r>
            <a:r>
              <a:rPr kumimoji="1" lang="ja-JP" altLang="en-US" sz="1400" dirty="0">
                <a:latin typeface="UD デジタル 教科書体 NK-R" panose="02020400000000000000" pitchFamily="18" charset="-128"/>
                <a:ea typeface="UD デジタル 教科書体 NK-R" panose="02020400000000000000" pitchFamily="18" charset="-128"/>
              </a:rPr>
              <a:t>年の大阪府の医薬品生産額は</a:t>
            </a:r>
            <a:r>
              <a:rPr kumimoji="1" lang="en-US" altLang="ja-JP" sz="1400" dirty="0">
                <a:latin typeface="UD デジタル 教科書体 NK-R" panose="02020400000000000000" pitchFamily="18" charset="-128"/>
                <a:ea typeface="UD デジタル 教科書体 NK-R" panose="02020400000000000000" pitchFamily="18" charset="-128"/>
              </a:rPr>
              <a:t>5,302</a:t>
            </a:r>
            <a:r>
              <a:rPr kumimoji="1" lang="ja-JP" altLang="en-US" sz="1400" dirty="0">
                <a:latin typeface="UD デジタル 教科書体 NK-R" panose="02020400000000000000" pitchFamily="18" charset="-128"/>
                <a:ea typeface="UD デジタル 教科書体 NK-R" panose="02020400000000000000" pitchFamily="18" charset="-128"/>
              </a:rPr>
              <a:t>億円と、昨年から減少したものの</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2010</a:t>
            </a:r>
            <a:r>
              <a:rPr kumimoji="1" lang="ja-JP" altLang="en-US" sz="1400" dirty="0" smtClean="0">
                <a:latin typeface="UD デジタル 教科書体 NK-R" panose="02020400000000000000" pitchFamily="18" charset="-128"/>
                <a:ea typeface="UD デジタル 教科書体 NK-R" panose="02020400000000000000" pitchFamily="18" charset="-128"/>
              </a:rPr>
              <a:t>年と</a:t>
            </a:r>
            <a:r>
              <a:rPr kumimoji="1" lang="ja-JP" altLang="en-US" sz="1400" dirty="0">
                <a:latin typeface="UD デジタル 教科書体 NK-R" panose="02020400000000000000" pitchFamily="18" charset="-128"/>
                <a:ea typeface="UD デジタル 教科書体 NK-R" panose="02020400000000000000" pitchFamily="18" charset="-128"/>
              </a:rPr>
              <a:t>比較すると増加。</a:t>
            </a: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➢医薬品製造所数をみると、大阪府は</a:t>
            </a:r>
            <a:r>
              <a:rPr kumimoji="1" lang="en-US" altLang="ja-JP" sz="1400" dirty="0">
                <a:latin typeface="UD デジタル 教科書体 NK-R" panose="02020400000000000000" pitchFamily="18" charset="-128"/>
                <a:ea typeface="UD デジタル 教科書体 NK-R" panose="02020400000000000000" pitchFamily="18" charset="-128"/>
              </a:rPr>
              <a:t>143</a:t>
            </a:r>
            <a:r>
              <a:rPr kumimoji="1" lang="ja-JP" altLang="en-US" sz="1400" dirty="0">
                <a:latin typeface="UD デジタル 教科書体 NK-R" panose="02020400000000000000" pitchFamily="18" charset="-128"/>
                <a:ea typeface="UD デジタル 教科書体 NK-R" panose="02020400000000000000" pitchFamily="18" charset="-128"/>
              </a:rPr>
              <a:t>事業所と、東京都に次ぐ</a:t>
            </a:r>
            <a:r>
              <a:rPr kumimoji="1" lang="en-US" altLang="ja-JP" sz="1400" dirty="0">
                <a:latin typeface="UD デジタル 教科書体 NK-R" panose="02020400000000000000" pitchFamily="18" charset="-128"/>
                <a:ea typeface="UD デジタル 教科書体 NK-R" panose="02020400000000000000" pitchFamily="18" charset="-128"/>
              </a:rPr>
              <a:t>2</a:t>
            </a:r>
            <a:r>
              <a:rPr kumimoji="1" lang="ja-JP" altLang="en-US" sz="1400" dirty="0">
                <a:latin typeface="UD デジタル 教科書体 NK-R" panose="02020400000000000000" pitchFamily="18" charset="-128"/>
                <a:ea typeface="UD デジタル 教科書体 NK-R" panose="02020400000000000000" pitchFamily="18" charset="-128"/>
              </a:rPr>
              <a:t>番目の集積状況となっている。</a:t>
            </a:r>
            <a:r>
              <a:rPr kumimoji="1" lang="en-US" altLang="ja-JP" sz="1400" dirty="0">
                <a:latin typeface="UD デジタル 教科書体 NK-R" panose="02020400000000000000" pitchFamily="18" charset="-128"/>
                <a:ea typeface="UD デジタル 教科書体 NK-R" panose="02020400000000000000" pitchFamily="18" charset="-128"/>
              </a:rPr>
              <a:t>1</a:t>
            </a:r>
            <a:r>
              <a:rPr kumimoji="1" lang="ja-JP" altLang="en-US" sz="1400" dirty="0">
                <a:latin typeface="UD デジタル 教科書体 NK-R" panose="02020400000000000000" pitchFamily="18" charset="-128"/>
                <a:ea typeface="UD デジタル 教科書体 NK-R" panose="02020400000000000000" pitchFamily="18" charset="-128"/>
              </a:rPr>
              <a:t>事業所あたりの従業者数は埼玉県や富山県、静岡県に比べ小さく、中小規模の製造所が多い。</a:t>
            </a:r>
          </a:p>
        </p:txBody>
      </p:sp>
      <p:sp>
        <p:nvSpPr>
          <p:cNvPr id="6" name="テキスト ボックス 5"/>
          <p:cNvSpPr txBox="1"/>
          <p:nvPr/>
        </p:nvSpPr>
        <p:spPr>
          <a:xfrm>
            <a:off x="4741173" y="1535591"/>
            <a:ext cx="426180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20693" y="1797782"/>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79370" y="1555336"/>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767918" y="6423709"/>
            <a:ext cx="87129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：厚生労働省「薬事工業生産動態統計調査」より作成</a:t>
            </a:r>
          </a:p>
        </p:txBody>
      </p:sp>
      <p:graphicFrame>
        <p:nvGraphicFramePr>
          <p:cNvPr id="14" name="グラフ 13"/>
          <p:cNvGraphicFramePr>
            <a:graphicFrameLocks/>
          </p:cNvGraphicFramePr>
          <p:nvPr>
            <p:extLst>
              <p:ext uri="{D42A27DB-BD31-4B8C-83A1-F6EECF244321}">
                <p14:modId xmlns:p14="http://schemas.microsoft.com/office/powerpoint/2010/main" val="3100184744"/>
              </p:ext>
            </p:extLst>
          </p:nvPr>
        </p:nvGraphicFramePr>
        <p:xfrm>
          <a:off x="316529" y="2261673"/>
          <a:ext cx="4033082" cy="38911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表 2"/>
          <p:cNvGraphicFramePr>
            <a:graphicFrameLocks noGrp="1"/>
          </p:cNvGraphicFramePr>
          <p:nvPr>
            <p:extLst>
              <p:ext uri="{D42A27DB-BD31-4B8C-83A1-F6EECF244321}">
                <p14:modId xmlns:p14="http://schemas.microsoft.com/office/powerpoint/2010/main" val="2971707271"/>
              </p:ext>
            </p:extLst>
          </p:nvPr>
        </p:nvGraphicFramePr>
        <p:xfrm>
          <a:off x="4945186" y="1928587"/>
          <a:ext cx="4086707" cy="1224138"/>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5,302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3"/>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204023">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4741173" y="3401361"/>
            <a:ext cx="48081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医薬品製造所数・従業者数（人）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20"/>
          <p:cNvGraphicFramePr>
            <a:graphicFrameLocks noGrp="1"/>
          </p:cNvGraphicFramePr>
          <p:nvPr>
            <p:extLst>
              <p:ext uri="{D42A27DB-BD31-4B8C-83A1-F6EECF244321}">
                <p14:modId xmlns:p14="http://schemas.microsoft.com/office/powerpoint/2010/main" val="3358658252"/>
              </p:ext>
            </p:extLst>
          </p:nvPr>
        </p:nvGraphicFramePr>
        <p:xfrm>
          <a:off x="4859003" y="3826104"/>
          <a:ext cx="4572511" cy="2597605"/>
        </p:xfrm>
        <a:graphic>
          <a:graphicData uri="http://schemas.openxmlformats.org/drawingml/2006/table">
            <a:tbl>
              <a:tblPr>
                <a:tableStyleId>{BC89EF96-8CEA-46FF-86C4-4CE0E7609802}</a:tableStyleId>
              </a:tblPr>
              <a:tblGrid>
                <a:gridCol w="369496">
                  <a:extLst>
                    <a:ext uri="{9D8B030D-6E8A-4147-A177-3AD203B41FA5}">
                      <a16:colId xmlns:a16="http://schemas.microsoft.com/office/drawing/2014/main" val="20000"/>
                    </a:ext>
                  </a:extLst>
                </a:gridCol>
                <a:gridCol w="894450">
                  <a:extLst>
                    <a:ext uri="{9D8B030D-6E8A-4147-A177-3AD203B41FA5}">
                      <a16:colId xmlns:a16="http://schemas.microsoft.com/office/drawing/2014/main" val="20001"/>
                    </a:ext>
                  </a:extLst>
                </a:gridCol>
                <a:gridCol w="892197">
                  <a:extLst>
                    <a:ext uri="{9D8B030D-6E8A-4147-A177-3AD203B41FA5}">
                      <a16:colId xmlns:a16="http://schemas.microsoft.com/office/drawing/2014/main" val="20002"/>
                    </a:ext>
                  </a:extLst>
                </a:gridCol>
                <a:gridCol w="1115246">
                  <a:extLst>
                    <a:ext uri="{9D8B030D-6E8A-4147-A177-3AD203B41FA5}">
                      <a16:colId xmlns:a16="http://schemas.microsoft.com/office/drawing/2014/main" val="20003"/>
                    </a:ext>
                  </a:extLst>
                </a:gridCol>
                <a:gridCol w="1301122">
                  <a:extLst>
                    <a:ext uri="{9D8B030D-6E8A-4147-A177-3AD203B41FA5}">
                      <a16:colId xmlns:a16="http://schemas.microsoft.com/office/drawing/2014/main" val="20004"/>
                    </a:ext>
                  </a:extLst>
                </a:gridCol>
              </a:tblGrid>
              <a:tr h="297956">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あたりの</a:t>
                      </a:r>
                      <a:b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22232">
                <a:tc>
                  <a:txBody>
                    <a:bodyPr/>
                    <a:lstStyle/>
                    <a:p>
                      <a:pPr algn="ctr" fontAlgn="ctr"/>
                      <a:r>
                        <a:rPr lang="en-US" altLang="ja-JP" sz="120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3,699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222232">
                <a:tc>
                  <a:txBody>
                    <a:bodyPr/>
                    <a:lstStyle/>
                    <a:p>
                      <a:pPr algn="ct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bl>
          </a:graphicData>
        </a:graphic>
      </p:graphicFrame>
      <p:sp>
        <p:nvSpPr>
          <p:cNvPr id="19" name="正方形/長方形 1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59</a:t>
            </a:r>
          </a:p>
        </p:txBody>
      </p:sp>
    </p:spTree>
    <p:extLst>
      <p:ext uri="{BB962C8B-B14F-4D97-AF65-F5344CB8AC3E}">
        <p14:creationId xmlns:p14="http://schemas.microsoft.com/office/powerpoint/2010/main" val="27390243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（２）産業（医療機器・医療用品）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2017</a:t>
            </a:r>
            <a:r>
              <a:rPr kumimoji="1" lang="ja-JP" altLang="en-US" sz="1400" dirty="0">
                <a:latin typeface="UD デジタル 教科書体 NK-R" panose="02020400000000000000" pitchFamily="18" charset="-128"/>
                <a:ea typeface="UD デジタル 教科書体 NK-R" panose="02020400000000000000" pitchFamily="18" charset="-128"/>
              </a:rPr>
              <a:t>年の大阪府の医療機器生産額は</a:t>
            </a:r>
            <a:r>
              <a:rPr kumimoji="1" lang="en-US" altLang="ja-JP" sz="1400" dirty="0">
                <a:latin typeface="UD デジタル 教科書体 NK-R" panose="02020400000000000000" pitchFamily="18" charset="-128"/>
                <a:ea typeface="UD デジタル 教科書体 NK-R" panose="02020400000000000000" pitchFamily="18" charset="-128"/>
              </a:rPr>
              <a:t>540</a:t>
            </a:r>
            <a:r>
              <a:rPr kumimoji="1" lang="ja-JP" altLang="en-US" sz="1400" dirty="0">
                <a:latin typeface="UD デジタル 教科書体 NK-R" panose="02020400000000000000" pitchFamily="18" charset="-128"/>
                <a:ea typeface="UD デジタル 教科書体 NK-R" panose="02020400000000000000" pitchFamily="18" charset="-128"/>
              </a:rPr>
              <a:t>億円、全国に占めるシェアは</a:t>
            </a:r>
            <a:r>
              <a:rPr kumimoji="1" lang="en-US" altLang="ja-JP" sz="1400" dirty="0">
                <a:latin typeface="UD デジタル 教科書体 NK-R" panose="02020400000000000000" pitchFamily="18" charset="-128"/>
                <a:ea typeface="UD デジタル 教科書体 NK-R" panose="02020400000000000000" pitchFamily="18" charset="-128"/>
              </a:rPr>
              <a:t>2.7%</a:t>
            </a:r>
            <a:r>
              <a:rPr kumimoji="1" lang="ja-JP" altLang="en-US" sz="1400" dirty="0">
                <a:latin typeface="UD デジタル 教科書体 NK-R" panose="02020400000000000000" pitchFamily="18" charset="-128"/>
                <a:ea typeface="UD デジタル 教科書体 NK-R" panose="02020400000000000000" pitchFamily="18" charset="-128"/>
              </a:rPr>
              <a:t>と</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2010</a:t>
            </a:r>
            <a:r>
              <a:rPr kumimoji="1" lang="ja-JP" altLang="en-US" sz="1400" dirty="0" smtClean="0">
                <a:latin typeface="UD デジタル 教科書体 NK-R" panose="02020400000000000000" pitchFamily="18" charset="-128"/>
                <a:ea typeface="UD デジタル 教科書体 NK-R" panose="02020400000000000000" pitchFamily="18" charset="-128"/>
              </a:rPr>
              <a:t>年以降、</a:t>
            </a:r>
            <a:r>
              <a:rPr kumimoji="1" lang="ja-JP" altLang="en-US" sz="1400" dirty="0">
                <a:latin typeface="UD デジタル 教科書体 NK-R" panose="02020400000000000000" pitchFamily="18" charset="-128"/>
                <a:ea typeface="UD デジタル 教科書体 NK-R" panose="02020400000000000000" pitchFamily="18" charset="-128"/>
              </a:rPr>
              <a:t>大きく増加。</a:t>
            </a:r>
          </a:p>
          <a:p>
            <a:r>
              <a:rPr kumimoji="1" lang="ja-JP" altLang="en-US" sz="1400" dirty="0">
                <a:latin typeface="UD デジタル 教科書体 NK-R" panose="02020400000000000000" pitchFamily="18" charset="-128"/>
                <a:ea typeface="UD デジタル 教科書体 NK-R" panose="02020400000000000000" pitchFamily="18" charset="-128"/>
              </a:rPr>
              <a:t>➢従業員</a:t>
            </a:r>
            <a:r>
              <a:rPr kumimoji="1" lang="en-US" altLang="ja-JP" sz="1400" dirty="0">
                <a:latin typeface="UD デジタル 教科書体 NK-R" panose="02020400000000000000" pitchFamily="18" charset="-128"/>
                <a:ea typeface="UD デジタル 教科書体 NK-R" panose="02020400000000000000" pitchFamily="18" charset="-128"/>
              </a:rPr>
              <a:t>4</a:t>
            </a:r>
            <a:r>
              <a:rPr kumimoji="1" lang="ja-JP" altLang="en-US" sz="1400" dirty="0">
                <a:latin typeface="UD デジタル 教科書体 NK-R" panose="02020400000000000000" pitchFamily="18" charset="-128"/>
                <a:ea typeface="UD デジタル 教科書体 NK-R" panose="02020400000000000000" pitchFamily="18" charset="-128"/>
              </a:rPr>
              <a:t>人以上の医療用機器・医療用品製造業の事業所数は</a:t>
            </a:r>
            <a:r>
              <a:rPr kumimoji="1" lang="en-US" altLang="ja-JP" sz="1400" dirty="0">
                <a:latin typeface="UD デジタル 教科書体 NK-R" panose="02020400000000000000" pitchFamily="18" charset="-128"/>
                <a:ea typeface="UD デジタル 教科書体 NK-R" panose="02020400000000000000" pitchFamily="18" charset="-128"/>
              </a:rPr>
              <a:t>56</a:t>
            </a:r>
            <a:r>
              <a:rPr kumimoji="1" lang="ja-JP" altLang="en-US" sz="1400" dirty="0">
                <a:latin typeface="UD デジタル 教科書体 NK-R" panose="02020400000000000000" pitchFamily="18" charset="-128"/>
                <a:ea typeface="UD デジタル 教科書体 NK-R" panose="02020400000000000000" pitchFamily="18" charset="-128"/>
              </a:rPr>
              <a:t>と、全国</a:t>
            </a:r>
            <a:r>
              <a:rPr kumimoji="1" lang="en-US" altLang="ja-JP" sz="1400" dirty="0">
                <a:latin typeface="UD デジタル 教科書体 NK-R" panose="02020400000000000000" pitchFamily="18" charset="-128"/>
                <a:ea typeface="UD デジタル 教科書体 NK-R" panose="02020400000000000000" pitchFamily="18" charset="-128"/>
              </a:rPr>
              <a:t>4</a:t>
            </a:r>
            <a:r>
              <a:rPr kumimoji="1" lang="ja-JP" altLang="en-US" sz="1400" dirty="0">
                <a:latin typeface="UD デジタル 教科書体 NK-R" panose="02020400000000000000" pitchFamily="18" charset="-128"/>
                <a:ea typeface="UD デジタル 教科書体 NK-R" panose="02020400000000000000" pitchFamily="18" charset="-128"/>
              </a:rPr>
              <a:t>番目となっている。</a:t>
            </a:r>
          </a:p>
        </p:txBody>
      </p:sp>
      <p:sp>
        <p:nvSpPr>
          <p:cNvPr id="13" name="正方形/長方形 10"/>
          <p:cNvSpPr>
            <a:spLocks noChangeArrowheads="1"/>
          </p:cNvSpPr>
          <p:nvPr/>
        </p:nvSpPr>
        <p:spPr bwMode="auto">
          <a:xfrm>
            <a:off x="767918" y="6423709"/>
            <a:ext cx="87129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出典：厚生労働省「薬事工業生産動態統計調査」より作成</a:t>
            </a:r>
          </a:p>
        </p:txBody>
      </p:sp>
      <p:sp>
        <p:nvSpPr>
          <p:cNvPr id="14" name="テキスト ボックス 13"/>
          <p:cNvSpPr txBox="1"/>
          <p:nvPr/>
        </p:nvSpPr>
        <p:spPr>
          <a:xfrm>
            <a:off x="275923" y="1832239"/>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98377" y="1524462"/>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816810" y="5693375"/>
            <a:ext cx="4572000" cy="646331"/>
          </a:xfrm>
          <a:prstGeom prst="rect">
            <a:avLst/>
          </a:prstGeom>
        </p:spPr>
        <p:txBody>
          <a:bodyPr>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経済産業省「平成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年経済センサス－活動調査」より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1189181561"/>
              </p:ext>
            </p:extLst>
          </p:nvPr>
        </p:nvGraphicFramePr>
        <p:xfrm>
          <a:off x="230403" y="2177808"/>
          <a:ext cx="4397750" cy="4161942"/>
        </p:xfrm>
        <a:graphic>
          <a:graphicData uri="http://schemas.openxmlformats.org/drawingml/2006/chart">
            <c:chart xmlns:c="http://schemas.openxmlformats.org/drawingml/2006/chart" xmlns:r="http://schemas.openxmlformats.org/officeDocument/2006/relationships" r:id="rId2"/>
          </a:graphicData>
        </a:graphic>
      </p:graphicFrame>
      <p:sp>
        <p:nvSpPr>
          <p:cNvPr id="24" name="テキスト ボックス 23"/>
          <p:cNvSpPr txBox="1"/>
          <p:nvPr/>
        </p:nvSpPr>
        <p:spPr>
          <a:xfrm>
            <a:off x="4896100" y="1480102"/>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3767423681"/>
              </p:ext>
            </p:extLst>
          </p:nvPr>
        </p:nvGraphicFramePr>
        <p:xfrm>
          <a:off x="5184131" y="178178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26" name="テキスト ボックス 25"/>
          <p:cNvSpPr txBox="1"/>
          <p:nvPr/>
        </p:nvSpPr>
        <p:spPr>
          <a:xfrm>
            <a:off x="4909431" y="3585752"/>
            <a:ext cx="4644008" cy="492443"/>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機器・医療用品製造業の事業所数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1806354058"/>
              </p:ext>
            </p:extLst>
          </p:nvPr>
        </p:nvGraphicFramePr>
        <p:xfrm>
          <a:off x="5197463" y="4076160"/>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8" name="正方形/長方形 2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60</a:t>
            </a:r>
          </a:p>
        </p:txBody>
      </p:sp>
    </p:spTree>
    <p:extLst>
      <p:ext uri="{BB962C8B-B14F-4D97-AF65-F5344CB8AC3E}">
        <p14:creationId xmlns:p14="http://schemas.microsoft.com/office/powerpoint/2010/main" val="3879857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（２）産業（ライフサイエンスクラスター形成）</a:t>
            </a:r>
            <a:endParaRPr lang="ja-JP" altLang="en-US" sz="1800" dirty="0">
              <a:solidFill>
                <a:schemeClr val="bg1"/>
              </a:solidFill>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2"/>
          <a:stretch>
            <a:fillRect/>
          </a:stretch>
        </p:blipFill>
        <p:spPr>
          <a:xfrm>
            <a:off x="2808270" y="1843878"/>
            <a:ext cx="3284220" cy="4648200"/>
          </a:xfrm>
          <a:prstGeom prst="rect">
            <a:avLst/>
          </a:prstGeom>
        </p:spPr>
      </p:pic>
      <p:pic>
        <p:nvPicPr>
          <p:cNvPr id="24" name="図 23"/>
          <p:cNvPicPr>
            <a:picLocks noChangeAspect="1"/>
          </p:cNvPicPr>
          <p:nvPr/>
        </p:nvPicPr>
        <p:blipFill>
          <a:blip r:embed="rId3"/>
          <a:stretch>
            <a:fillRect/>
          </a:stretch>
        </p:blipFill>
        <p:spPr>
          <a:xfrm>
            <a:off x="5283858" y="4676273"/>
            <a:ext cx="1836420" cy="1836420"/>
          </a:xfrm>
          <a:prstGeom prst="rect">
            <a:avLst/>
          </a:prstGeom>
        </p:spPr>
      </p:pic>
      <p:sp>
        <p:nvSpPr>
          <p:cNvPr id="25" name="テキスト ボックス 24"/>
          <p:cNvSpPr txBox="1"/>
          <p:nvPr/>
        </p:nvSpPr>
        <p:spPr>
          <a:xfrm>
            <a:off x="1534614" y="4629165"/>
            <a:ext cx="3331321" cy="1931278"/>
          </a:xfrm>
          <a:prstGeom prst="rect">
            <a:avLst/>
          </a:prstGeom>
          <a:noFill/>
          <a:ln w="6350">
            <a:solidFill>
              <a:schemeClr val="tx1">
                <a:lumMod val="65000"/>
                <a:lumOff val="35000"/>
              </a:schemeClr>
            </a:solidFill>
          </a:ln>
        </p:spPr>
        <p:txBody>
          <a:bodyPr wrap="square" lIns="36000" tIns="36000" rIns="0" bIns="0" rtlCol="0">
            <a:noAutofit/>
          </a:bodyPr>
          <a:lstStyle/>
          <a:p>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大阪府（南部）</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636011" y="4134999"/>
            <a:ext cx="3915806" cy="2434261"/>
          </a:xfrm>
          <a:prstGeom prst="rect">
            <a:avLst/>
          </a:prstGeom>
          <a:noFill/>
          <a:ln w="6350">
            <a:solidFill>
              <a:schemeClr val="tx1">
                <a:lumMod val="65000"/>
                <a:lumOff val="35000"/>
              </a:schemeClr>
            </a:solidFill>
          </a:ln>
        </p:spPr>
        <p:txBody>
          <a:bodyPr wrap="square" lIns="36000" tIns="36000" rIns="0" bIns="0" rtlCol="0">
            <a:noAutofit/>
          </a:bodyPr>
          <a:lstStyle/>
          <a:p>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23193" y="1072481"/>
            <a:ext cx="4972570" cy="2134855"/>
          </a:xfrm>
          <a:prstGeom prst="rect">
            <a:avLst/>
          </a:prstGeom>
          <a:noFill/>
          <a:ln w="6350">
            <a:solidFill>
              <a:schemeClr val="tx1">
                <a:lumMod val="65000"/>
                <a:lumOff val="35000"/>
              </a:schemeClr>
            </a:solidFill>
          </a:ln>
        </p:spPr>
        <p:txBody>
          <a:bodyPr wrap="square" lIns="36000" tIns="36000" rIns="0" bIns="0" rtlCol="0">
            <a:noAutofit/>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北大阪</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23193" y="3362099"/>
            <a:ext cx="2292331" cy="1246923"/>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神戸市</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・理化学研究所</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先端医療研究センター</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神戸臨床研究情報</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・次世代バイオ医薬品製造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技術</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組合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GMP</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施設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a:stCxn id="28" idx="3"/>
            <a:endCxn id="30" idx="2"/>
          </p:cNvCxnSpPr>
          <p:nvPr/>
        </p:nvCxnSpPr>
        <p:spPr>
          <a:xfrm>
            <a:off x="2915524" y="3985561"/>
            <a:ext cx="259649" cy="7918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円/楕円 248"/>
          <p:cNvSpPr/>
          <p:nvPr/>
        </p:nvSpPr>
        <p:spPr>
          <a:xfrm>
            <a:off x="3175173" y="402172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p:cNvSpPr txBox="1"/>
          <p:nvPr/>
        </p:nvSpPr>
        <p:spPr>
          <a:xfrm>
            <a:off x="6638574" y="1563813"/>
            <a:ext cx="2096268" cy="1045371"/>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pPr>
              <a:lnSpc>
                <a:spcPct val="150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京都市</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・京都大学　</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京都大学</a:t>
            </a:r>
            <a:r>
              <a:rPr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iPS</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細胞研究所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・京都府立医科大学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・京都高度技術研究所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・京都リサーチパーク</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2" name="直線コネクタ 31"/>
          <p:cNvCxnSpPr>
            <a:stCxn id="31" idx="1"/>
            <a:endCxn id="33" idx="7"/>
          </p:cNvCxnSpPr>
          <p:nvPr/>
        </p:nvCxnSpPr>
        <p:spPr>
          <a:xfrm flipH="1" flipV="1">
            <a:off x="5709439" y="2072216"/>
            <a:ext cx="929135" cy="142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円/楕円 251"/>
          <p:cNvSpPr/>
          <p:nvPr/>
        </p:nvSpPr>
        <p:spPr>
          <a:xfrm>
            <a:off x="5636011" y="205961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テキスト ボックス 33"/>
          <p:cNvSpPr txBox="1"/>
          <p:nvPr/>
        </p:nvSpPr>
        <p:spPr>
          <a:xfrm>
            <a:off x="6648928" y="2687097"/>
            <a:ext cx="2085914" cy="1029935"/>
          </a:xfrm>
          <a:prstGeom prst="rect">
            <a:avLst/>
          </a:prstGeom>
          <a:solidFill>
            <a:schemeClr val="bg1"/>
          </a:solidFill>
          <a:ln w="6350">
            <a:solidFill>
              <a:schemeClr val="tx1">
                <a:lumMod val="75000"/>
                <a:lumOff val="25000"/>
              </a:schemeClr>
            </a:solidFill>
          </a:ln>
          <a:effectLst>
            <a:outerShdw blurRad="50800" dist="38100" dir="2700000" algn="tl" rotWithShape="0">
              <a:prstClr val="black">
                <a:alpha val="40000"/>
              </a:prstClr>
            </a:outerShdw>
          </a:effectLst>
        </p:spPr>
        <p:txBody>
          <a:bodyPr wrap="square" rtlCol="0" anchor="ctr">
            <a:noAutofit/>
          </a:bodyPr>
          <a:lstStyle/>
          <a:p>
            <a:r>
              <a:rPr lang="ja-JP" altLang="en-US" sz="900" b="1"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学研都市</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オープンイノベーションセンター</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・奈良先端科学技術大学院大学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国際電気通信基礎技術研究所 </a:t>
            </a:r>
            <a:r>
              <a:rPr lang="en-US" altLang="zh-TW" sz="800" dirty="0">
                <a:latin typeface="Meiryo UI" panose="020B0604030504040204" pitchFamily="50" charset="-128"/>
                <a:ea typeface="Meiryo UI" panose="020B0604030504040204" pitchFamily="50" charset="-128"/>
                <a:cs typeface="Meiryo UI" panose="020B0604030504040204" pitchFamily="50" charset="-128"/>
              </a:rPr>
              <a:t>(ATR)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情報通信研究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機構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量子科学技術研究開発機構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 name="直線コネクタ 34"/>
          <p:cNvCxnSpPr>
            <a:stCxn id="34" idx="1"/>
            <a:endCxn id="36" idx="7"/>
          </p:cNvCxnSpPr>
          <p:nvPr/>
        </p:nvCxnSpPr>
        <p:spPr>
          <a:xfrm flipH="1">
            <a:off x="5662262" y="3202065"/>
            <a:ext cx="986666" cy="24728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円/楕円 254"/>
          <p:cNvSpPr/>
          <p:nvPr/>
        </p:nvSpPr>
        <p:spPr>
          <a:xfrm>
            <a:off x="5501723" y="3426749"/>
            <a:ext cx="188083" cy="154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255"/>
          <p:cNvSpPr/>
          <p:nvPr/>
        </p:nvSpPr>
        <p:spPr>
          <a:xfrm>
            <a:off x="4585318" y="4976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円/楕円 256"/>
          <p:cNvSpPr/>
          <p:nvPr/>
        </p:nvSpPr>
        <p:spPr>
          <a:xfrm>
            <a:off x="4366830" y="463326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円/楕円 257"/>
          <p:cNvSpPr/>
          <p:nvPr/>
        </p:nvSpPr>
        <p:spPr>
          <a:xfrm>
            <a:off x="3532799" y="53096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円/楕円 258"/>
          <p:cNvSpPr/>
          <p:nvPr/>
        </p:nvSpPr>
        <p:spPr>
          <a:xfrm>
            <a:off x="4086594" y="5169061"/>
            <a:ext cx="90079"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1" name="直線コネクタ 40"/>
          <p:cNvCxnSpPr>
            <a:stCxn id="46" idx="0"/>
            <a:endCxn id="37" idx="3"/>
          </p:cNvCxnSpPr>
          <p:nvPr/>
        </p:nvCxnSpPr>
        <p:spPr>
          <a:xfrm flipV="1">
            <a:off x="4296653" y="5049594"/>
            <a:ext cx="301263" cy="125972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98" idx="3"/>
            <a:endCxn id="39" idx="3"/>
          </p:cNvCxnSpPr>
          <p:nvPr/>
        </p:nvCxnSpPr>
        <p:spPr>
          <a:xfrm flipV="1">
            <a:off x="2662731" y="5383105"/>
            <a:ext cx="882666" cy="474276"/>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48" idx="3"/>
            <a:endCxn id="38" idx="2"/>
          </p:cNvCxnSpPr>
          <p:nvPr/>
        </p:nvCxnSpPr>
        <p:spPr>
          <a:xfrm flipV="1">
            <a:off x="2662731" y="4676274"/>
            <a:ext cx="1704099" cy="83485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47" idx="3"/>
            <a:endCxn id="40" idx="3"/>
          </p:cNvCxnSpPr>
          <p:nvPr/>
        </p:nvCxnSpPr>
        <p:spPr>
          <a:xfrm flipV="1">
            <a:off x="2662730" y="5242490"/>
            <a:ext cx="1437056" cy="99348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712313" y="6309320"/>
            <a:ext cx="1168679"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近畿大学（医学部）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1640631" y="6112864"/>
            <a:ext cx="1022099" cy="246221"/>
          </a:xfrm>
          <a:prstGeom prst="rect">
            <a:avLst/>
          </a:prstGeom>
          <a:noFill/>
        </p:spPr>
        <p:txBody>
          <a:bodyPr wrap="square" lIns="0" tIns="0" rIns="0" bIns="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大阪産業技術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（本部・和泉センター</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8" name="テキスト ボックス 47"/>
          <p:cNvSpPr txBox="1"/>
          <p:nvPr/>
        </p:nvSpPr>
        <p:spPr>
          <a:xfrm>
            <a:off x="1735580" y="5449569"/>
            <a:ext cx="927151" cy="123111"/>
          </a:xfrm>
          <a:prstGeom prst="rect">
            <a:avLst/>
          </a:prstGeom>
          <a:noFill/>
        </p:spPr>
        <p:txBody>
          <a:bodyPr wrap="square" lIns="0" tIns="0" rIns="0" bIns="0"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3961945" y="3604084"/>
            <a:ext cx="853787" cy="734086"/>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左矢印 49"/>
          <p:cNvSpPr/>
          <p:nvPr/>
        </p:nvSpPr>
        <p:spPr>
          <a:xfrm rot="13071465">
            <a:off x="4875651" y="4411927"/>
            <a:ext cx="416782" cy="212274"/>
          </a:xfrm>
          <a:prstGeom prst="leftArrow">
            <a:avLst>
              <a:gd name="adj1" fmla="val 50000"/>
              <a:gd name="adj2" fmla="val 68468"/>
            </a:avLst>
          </a:prstGeom>
          <a:solidFill>
            <a:schemeClr val="tx1">
              <a:lumMod val="50000"/>
              <a:lumOff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p:nvGrpSpPr>
        <p:grpSpPr>
          <a:xfrm>
            <a:off x="5322104" y="4155010"/>
            <a:ext cx="3801908" cy="2251311"/>
            <a:chOff x="1961018" y="1851510"/>
            <a:chExt cx="3003746" cy="1778677"/>
          </a:xfrm>
        </p:grpSpPr>
        <p:grpSp>
          <p:nvGrpSpPr>
            <p:cNvPr id="52" name="グループ化 51"/>
            <p:cNvGrpSpPr/>
            <p:nvPr/>
          </p:nvGrpSpPr>
          <p:grpSpPr>
            <a:xfrm>
              <a:off x="2666955" y="1851510"/>
              <a:ext cx="2297809" cy="1778677"/>
              <a:chOff x="2666955" y="1851510"/>
              <a:chExt cx="2297809" cy="1778677"/>
            </a:xfrm>
          </p:grpSpPr>
          <p:grpSp>
            <p:nvGrpSpPr>
              <p:cNvPr id="54" name="グループ化 53"/>
              <p:cNvGrpSpPr/>
              <p:nvPr/>
            </p:nvGrpSpPr>
            <p:grpSpPr>
              <a:xfrm>
                <a:off x="2666955" y="2024891"/>
                <a:ext cx="2297809" cy="1605296"/>
                <a:chOff x="3721565" y="1033446"/>
                <a:chExt cx="2297809" cy="1605296"/>
              </a:xfrm>
            </p:grpSpPr>
            <p:cxnSp>
              <p:nvCxnSpPr>
                <p:cNvPr id="56" name="直線コネクタ 55"/>
                <p:cNvCxnSpPr>
                  <a:stCxn id="58" idx="1"/>
                  <a:endCxn id="57" idx="6"/>
                </p:cNvCxnSpPr>
                <p:nvPr/>
              </p:nvCxnSpPr>
              <p:spPr>
                <a:xfrm flipH="1">
                  <a:off x="4063903" y="1773891"/>
                  <a:ext cx="461472" cy="1089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円/楕円 304"/>
                <p:cNvSpPr/>
                <p:nvPr/>
              </p:nvSpPr>
              <p:spPr>
                <a:xfrm>
                  <a:off x="3995936" y="1848865"/>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テキスト ボックス 57"/>
                <p:cNvSpPr txBox="1"/>
                <p:nvPr/>
              </p:nvSpPr>
              <p:spPr>
                <a:xfrm>
                  <a:off x="4525375" y="1725259"/>
                  <a:ext cx="1382988" cy="97265"/>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（森之宮センター）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9" name="直線コネクタ 58"/>
                <p:cNvCxnSpPr>
                  <a:stCxn id="61" idx="1"/>
                  <a:endCxn id="60" idx="0"/>
                </p:cNvCxnSpPr>
                <p:nvPr/>
              </p:nvCxnSpPr>
              <p:spPr>
                <a:xfrm flipH="1">
                  <a:off x="3923088" y="1508829"/>
                  <a:ext cx="602287" cy="3441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円/楕円 307"/>
                <p:cNvSpPr/>
                <p:nvPr/>
              </p:nvSpPr>
              <p:spPr>
                <a:xfrm>
                  <a:off x="3889104" y="1852984"/>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1" name="テキスト ボックス 60"/>
                <p:cNvSpPr txBox="1"/>
                <p:nvPr/>
              </p:nvSpPr>
              <p:spPr>
                <a:xfrm>
                  <a:off x="4525375" y="1385718"/>
                  <a:ext cx="1096454"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大阪府立病院機構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2" name="直線コネクタ 61"/>
                <p:cNvCxnSpPr>
                  <a:stCxn id="64" idx="1"/>
                </p:cNvCxnSpPr>
                <p:nvPr/>
              </p:nvCxnSpPr>
              <p:spPr>
                <a:xfrm flipH="1">
                  <a:off x="3863503" y="2270624"/>
                  <a:ext cx="661872" cy="11154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3" name="円/楕円 310"/>
                <p:cNvSpPr/>
                <p:nvPr/>
              </p:nvSpPr>
              <p:spPr>
                <a:xfrm>
                  <a:off x="3813008" y="2338926"/>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テキスト ボックス 63"/>
                <p:cNvSpPr txBox="1"/>
                <p:nvPr/>
              </p:nvSpPr>
              <p:spPr>
                <a:xfrm>
                  <a:off x="4525375" y="2147513"/>
                  <a:ext cx="1493999"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大阪府立病院機構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（大阪急性期・総合医療センター）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5" name="直線コネクタ 64"/>
                <p:cNvCxnSpPr>
                  <a:stCxn id="55" idx="2"/>
                </p:cNvCxnSpPr>
                <p:nvPr/>
              </p:nvCxnSpPr>
              <p:spPr>
                <a:xfrm flipH="1">
                  <a:off x="3733154" y="1033446"/>
                  <a:ext cx="768205" cy="7217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6" name="円/楕円 313"/>
                <p:cNvSpPr/>
                <p:nvPr/>
              </p:nvSpPr>
              <p:spPr>
                <a:xfrm>
                  <a:off x="3721565" y="1727513"/>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7" name="直線コネクタ 66"/>
                <p:cNvCxnSpPr>
                  <a:stCxn id="69" idx="1"/>
                  <a:endCxn id="68" idx="6"/>
                </p:cNvCxnSpPr>
                <p:nvPr/>
              </p:nvCxnSpPr>
              <p:spPr>
                <a:xfrm flipH="1" flipV="1">
                  <a:off x="3890485" y="2540136"/>
                  <a:ext cx="669293" cy="3705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8" name="円/楕円 315"/>
                <p:cNvSpPr/>
                <p:nvPr/>
              </p:nvSpPr>
              <p:spPr>
                <a:xfrm>
                  <a:off x="3822518" y="2506152"/>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9" name="テキスト ボックス 68"/>
                <p:cNvSpPr txBox="1"/>
                <p:nvPr/>
              </p:nvSpPr>
              <p:spPr>
                <a:xfrm>
                  <a:off x="4559778" y="2515631"/>
                  <a:ext cx="615553" cy="12311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大阪市立大学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4525375" y="1983759"/>
                  <a:ext cx="891597" cy="97265"/>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大阪市立大学（医学部）</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1" name="直線コネクタ 70"/>
                <p:cNvCxnSpPr>
                  <a:stCxn id="70" idx="1"/>
                  <a:endCxn id="100" idx="6"/>
                </p:cNvCxnSpPr>
                <p:nvPr/>
              </p:nvCxnSpPr>
              <p:spPr>
                <a:xfrm flipH="1">
                  <a:off x="3883539" y="2032392"/>
                  <a:ext cx="641836" cy="15237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円/楕円 126"/>
                <p:cNvSpPr/>
                <p:nvPr/>
              </p:nvSpPr>
              <p:spPr>
                <a:xfrm>
                  <a:off x="3995936" y="1876681"/>
                  <a:ext cx="67967" cy="679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テキスト ボックス 72"/>
                <p:cNvSpPr txBox="1"/>
                <p:nvPr/>
              </p:nvSpPr>
              <p:spPr>
                <a:xfrm>
                  <a:off x="4525375" y="1852186"/>
                  <a:ext cx="891597" cy="97265"/>
                </a:xfrm>
                <a:prstGeom prst="rect">
                  <a:avLst/>
                </a:prstGeom>
                <a:noFill/>
              </p:spPr>
              <p:txBody>
                <a:bodyPr wrap="none" lIns="0" tIns="0" rIns="0" bIns="0"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大阪健康安全基盤研究所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5" name="右大かっこ 54"/>
              <p:cNvSpPr/>
              <p:nvPr/>
            </p:nvSpPr>
            <p:spPr>
              <a:xfrm flipH="1" flipV="1">
                <a:off x="3446749" y="1851510"/>
                <a:ext cx="45719" cy="346762"/>
              </a:xfrm>
              <a:prstGeom prst="righ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53" name="テキスト ボックス 52"/>
            <p:cNvSpPr txBox="1"/>
            <p:nvPr/>
          </p:nvSpPr>
          <p:spPr>
            <a:xfrm>
              <a:off x="1961018" y="2274663"/>
              <a:ext cx="434894" cy="153888"/>
            </a:xfrm>
            <a:prstGeom prst="rect">
              <a:avLst/>
            </a:prstGeom>
            <a:solidFill>
              <a:schemeClr val="bg1"/>
            </a:solidFill>
          </p:spPr>
          <p:txBody>
            <a:bodyPr wrap="square" lIns="0" tIns="0" rIns="0" bIns="0"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74" name="直線コネクタ 73"/>
          <p:cNvCxnSpPr>
            <a:stCxn id="76" idx="2"/>
            <a:endCxn id="75" idx="7"/>
          </p:cNvCxnSpPr>
          <p:nvPr/>
        </p:nvCxnSpPr>
        <p:spPr>
          <a:xfrm>
            <a:off x="4452858" y="1809511"/>
            <a:ext cx="132460" cy="141897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円/楕円 270"/>
          <p:cNvSpPr/>
          <p:nvPr/>
        </p:nvSpPr>
        <p:spPr>
          <a:xfrm>
            <a:off x="4511890" y="321588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テキスト ボックス 75"/>
          <p:cNvSpPr txBox="1"/>
          <p:nvPr/>
        </p:nvSpPr>
        <p:spPr>
          <a:xfrm>
            <a:off x="4193150" y="1653687"/>
            <a:ext cx="519413"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7" name="直線コネクタ 76"/>
          <p:cNvCxnSpPr>
            <a:stCxn id="79" idx="2"/>
            <a:endCxn id="78" idx="0"/>
          </p:cNvCxnSpPr>
          <p:nvPr/>
        </p:nvCxnSpPr>
        <p:spPr>
          <a:xfrm flipH="1">
            <a:off x="5041030" y="1835931"/>
            <a:ext cx="189131" cy="139793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8" name="円/楕円 273"/>
          <p:cNvSpPr/>
          <p:nvPr/>
        </p:nvSpPr>
        <p:spPr>
          <a:xfrm>
            <a:off x="4998016" y="323386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テキスト ボックス 78"/>
          <p:cNvSpPr txBox="1"/>
          <p:nvPr/>
        </p:nvSpPr>
        <p:spPr>
          <a:xfrm>
            <a:off x="4840600" y="1680106"/>
            <a:ext cx="779119"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関西医科大学</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0" name="直線コネクタ 79"/>
          <p:cNvCxnSpPr>
            <a:stCxn id="82" idx="2"/>
            <a:endCxn id="81" idx="2"/>
          </p:cNvCxnSpPr>
          <p:nvPr/>
        </p:nvCxnSpPr>
        <p:spPr>
          <a:xfrm>
            <a:off x="4784395" y="1581893"/>
            <a:ext cx="127976" cy="149599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1" name="円/楕円 276"/>
          <p:cNvSpPr/>
          <p:nvPr/>
        </p:nvSpPr>
        <p:spPr>
          <a:xfrm>
            <a:off x="4912371" y="303487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2" name="テキスト ボックス 81"/>
          <p:cNvSpPr txBox="1"/>
          <p:nvPr/>
        </p:nvSpPr>
        <p:spPr>
          <a:xfrm>
            <a:off x="4039726" y="1335672"/>
            <a:ext cx="1489338" cy="246221"/>
          </a:xfrm>
          <a:prstGeom prst="rect">
            <a:avLst/>
          </a:prstGeom>
          <a:noFill/>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医科大学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BNCT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共同医療センター</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3" name="直線コネクタ 82"/>
          <p:cNvCxnSpPr>
            <a:stCxn id="96" idx="3"/>
            <a:endCxn id="84" idx="1"/>
          </p:cNvCxnSpPr>
          <p:nvPr/>
        </p:nvCxnSpPr>
        <p:spPr>
          <a:xfrm>
            <a:off x="2796450" y="1647320"/>
            <a:ext cx="1682675" cy="135726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4" name="円/楕円 279"/>
          <p:cNvSpPr/>
          <p:nvPr/>
        </p:nvSpPr>
        <p:spPr>
          <a:xfrm>
            <a:off x="4466526" y="299198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5" name="直線コネクタ 84"/>
          <p:cNvCxnSpPr>
            <a:stCxn id="87" idx="3"/>
            <a:endCxn id="86" idx="2"/>
          </p:cNvCxnSpPr>
          <p:nvPr/>
        </p:nvCxnSpPr>
        <p:spPr>
          <a:xfrm>
            <a:off x="2810605" y="2486992"/>
            <a:ext cx="1598041" cy="74882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6" name="円/楕円 281"/>
          <p:cNvSpPr/>
          <p:nvPr/>
        </p:nvSpPr>
        <p:spPr>
          <a:xfrm>
            <a:off x="4408646" y="31927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テキスト ボックス 86"/>
          <p:cNvSpPr txBox="1"/>
          <p:nvPr/>
        </p:nvSpPr>
        <p:spPr>
          <a:xfrm>
            <a:off x="1268598" y="2409080"/>
            <a:ext cx="1542007" cy="155824"/>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千里ライフサイエンス振興財団</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8" name="直線コネクタ 87"/>
          <p:cNvCxnSpPr>
            <a:endCxn id="89" idx="2"/>
          </p:cNvCxnSpPr>
          <p:nvPr/>
        </p:nvCxnSpPr>
        <p:spPr>
          <a:xfrm>
            <a:off x="2810604" y="2270968"/>
            <a:ext cx="1572617" cy="90864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円/楕円 284"/>
          <p:cNvSpPr/>
          <p:nvPr/>
        </p:nvSpPr>
        <p:spPr>
          <a:xfrm>
            <a:off x="4383221" y="313659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円/楕円 286"/>
          <p:cNvSpPr/>
          <p:nvPr/>
        </p:nvSpPr>
        <p:spPr>
          <a:xfrm>
            <a:off x="4117202" y="3203449"/>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1" name="直線コネクタ 90"/>
          <p:cNvCxnSpPr>
            <a:stCxn id="92" idx="3"/>
            <a:endCxn id="90" idx="2"/>
          </p:cNvCxnSpPr>
          <p:nvPr/>
        </p:nvCxnSpPr>
        <p:spPr>
          <a:xfrm>
            <a:off x="2783652" y="2781369"/>
            <a:ext cx="1333550" cy="46509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1602799" y="2625545"/>
            <a:ext cx="1180853" cy="311647"/>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関西センター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円/楕円 289"/>
          <p:cNvSpPr/>
          <p:nvPr/>
        </p:nvSpPr>
        <p:spPr>
          <a:xfrm>
            <a:off x="4423512" y="325923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4" name="直線コネクタ 93"/>
          <p:cNvCxnSpPr>
            <a:endCxn id="93" idx="2"/>
          </p:cNvCxnSpPr>
          <p:nvPr/>
        </p:nvCxnSpPr>
        <p:spPr>
          <a:xfrm>
            <a:off x="2841087" y="3083161"/>
            <a:ext cx="1582425" cy="219084"/>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95" name="グループ化 94"/>
          <p:cNvGrpSpPr/>
          <p:nvPr/>
        </p:nvGrpSpPr>
        <p:grpSpPr>
          <a:xfrm>
            <a:off x="777638" y="1491496"/>
            <a:ext cx="2018812" cy="428714"/>
            <a:chOff x="2092271" y="1771888"/>
            <a:chExt cx="1594988" cy="338711"/>
          </a:xfrm>
        </p:grpSpPr>
        <p:sp>
          <p:nvSpPr>
            <p:cNvPr id="96" name="テキスト ボックス 95"/>
            <p:cNvSpPr txBox="1"/>
            <p:nvPr/>
          </p:nvSpPr>
          <p:spPr>
            <a:xfrm>
              <a:off x="2092271" y="1771888"/>
              <a:ext cx="1594988"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・彩都（バイオインキュベーション施設）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基盤・健康・栄養研究所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右大かっこ 96"/>
            <p:cNvSpPr/>
            <p:nvPr/>
          </p:nvSpPr>
          <p:spPr>
            <a:xfrm flipV="1">
              <a:off x="3623196" y="1822599"/>
              <a:ext cx="45719" cy="288000"/>
            </a:xfrm>
            <a:prstGeom prst="righ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98" name="テキスト ボックス 97"/>
          <p:cNvSpPr txBox="1"/>
          <p:nvPr/>
        </p:nvSpPr>
        <p:spPr>
          <a:xfrm>
            <a:off x="1568624" y="5735284"/>
            <a:ext cx="1094107" cy="244193"/>
          </a:xfrm>
          <a:prstGeom prst="rect">
            <a:avLst/>
          </a:prstGeom>
          <a:noFill/>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（獣医臨床センター）</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円/楕円 101"/>
          <p:cNvSpPr/>
          <p:nvPr/>
        </p:nvSpPr>
        <p:spPr>
          <a:xfrm>
            <a:off x="6334611" y="578870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1" name="円/楕円 82"/>
          <p:cNvSpPr/>
          <p:nvPr/>
        </p:nvSpPr>
        <p:spPr>
          <a:xfrm>
            <a:off x="3728864" y="5503213"/>
            <a:ext cx="90079"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2" name="直線コネクタ 101"/>
          <p:cNvCxnSpPr>
            <a:endCxn id="101" idx="4"/>
          </p:cNvCxnSpPr>
          <p:nvPr/>
        </p:nvCxnSpPr>
        <p:spPr>
          <a:xfrm flipV="1">
            <a:off x="3195798" y="5589240"/>
            <a:ext cx="578106" cy="81299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1268598" y="1936506"/>
            <a:ext cx="1527852" cy="123111"/>
          </a:xfrm>
          <a:prstGeom prst="rect">
            <a:avLst/>
          </a:prstGeom>
          <a:noFill/>
        </p:spPr>
        <p:txBody>
          <a:bodyPr wrap="squar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4" name="直線コネクタ 103"/>
          <p:cNvCxnSpPr>
            <a:stCxn id="103" idx="3"/>
            <a:endCxn id="105" idx="0"/>
          </p:cNvCxnSpPr>
          <p:nvPr/>
        </p:nvCxnSpPr>
        <p:spPr>
          <a:xfrm>
            <a:off x="2796450" y="1998062"/>
            <a:ext cx="1741237" cy="11927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5" name="円/楕円 94"/>
          <p:cNvSpPr/>
          <p:nvPr/>
        </p:nvSpPr>
        <p:spPr>
          <a:xfrm>
            <a:off x="4494673" y="319085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6" name="直線コネクタ 105"/>
          <p:cNvCxnSpPr>
            <a:stCxn id="73" idx="1"/>
            <a:endCxn id="72" idx="5"/>
          </p:cNvCxnSpPr>
          <p:nvPr/>
        </p:nvCxnSpPr>
        <p:spPr>
          <a:xfrm flipH="1">
            <a:off x="6636331" y="5472315"/>
            <a:ext cx="596693" cy="4287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2662731" y="6402233"/>
            <a:ext cx="1454471" cy="123111"/>
          </a:xfrm>
          <a:prstGeom prst="rect">
            <a:avLst/>
          </a:prstGeom>
          <a:noFill/>
        </p:spPr>
        <p:txBody>
          <a:bodyPr wrap="square" lIns="0" tIns="0" rIns="0" bIns="0" rtlCol="0">
            <a:spAutoFit/>
          </a:bodyPr>
          <a:lstStyle/>
          <a:p>
            <a:r>
              <a:rPr lang="zh-CN" altLang="en-US" sz="800" dirty="0">
                <a:latin typeface="Meiryo UI" panose="020B0604030504040204" pitchFamily="50" charset="-128"/>
                <a:ea typeface="Meiryo UI" panose="020B0604030504040204" pitchFamily="50" charset="-128"/>
                <a:cs typeface="Meiryo UI" panose="020B0604030504040204" pitchFamily="50" charset="-128"/>
              </a:rPr>
              <a:t>京都大学複合原子力科学研究所</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テキスト ボックス 107"/>
          <p:cNvSpPr txBox="1"/>
          <p:nvPr/>
        </p:nvSpPr>
        <p:spPr>
          <a:xfrm>
            <a:off x="1327274" y="2107023"/>
            <a:ext cx="1178208"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・国立循環器病研究センター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・国立健康・栄養研究所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右大かっこ 108"/>
          <p:cNvSpPr/>
          <p:nvPr/>
        </p:nvSpPr>
        <p:spPr>
          <a:xfrm flipV="1">
            <a:off x="2715364" y="2098806"/>
            <a:ext cx="49826" cy="263113"/>
          </a:xfrm>
          <a:prstGeom prst="rightBracket">
            <a:avLst/>
          </a:pr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0" name="テキスト ボックス 109"/>
          <p:cNvSpPr txBox="1"/>
          <p:nvPr/>
        </p:nvSpPr>
        <p:spPr>
          <a:xfrm>
            <a:off x="1254443" y="2927336"/>
            <a:ext cx="1340110" cy="24622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（生命機能科学研究センター）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テキスト ボックス 110"/>
          <p:cNvSpPr txBox="1"/>
          <p:nvPr/>
        </p:nvSpPr>
        <p:spPr>
          <a:xfrm>
            <a:off x="7233024" y="4144821"/>
            <a:ext cx="2087111" cy="369331"/>
          </a:xfrm>
          <a:prstGeom prst="rect">
            <a:avLst/>
          </a:prstGeom>
          <a:noFill/>
        </p:spPr>
        <p:txBody>
          <a:bodyPr wrap="non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AMED</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創薬戦略部西日本統括部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PMDA</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132761" y="501001"/>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・関西は、大阪を中心に神戸、京都の概ね</a:t>
            </a:r>
            <a:r>
              <a:rPr kumimoji="1" lang="en-US" altLang="ja-JP" sz="1400" dirty="0">
                <a:latin typeface="UD デジタル 教科書体 NK-R" panose="02020400000000000000" pitchFamily="18" charset="-128"/>
                <a:ea typeface="UD デジタル 教科書体 NK-R" panose="02020400000000000000" pitchFamily="18" charset="-128"/>
              </a:rPr>
              <a:t>1</a:t>
            </a:r>
            <a:r>
              <a:rPr kumimoji="1" lang="ja-JP" altLang="en-US" sz="1400" dirty="0">
                <a:latin typeface="UD デジタル 教科書体 NK-R" panose="02020400000000000000" pitchFamily="18" charset="-128"/>
                <a:ea typeface="UD デジタル 教科書体 NK-R" panose="02020400000000000000" pitchFamily="18" charset="-128"/>
              </a:rPr>
              <a:t>時間圏での移動距離内に、研究機関、企業が集積するライフサイエンス分野</a:t>
            </a:r>
            <a:r>
              <a:rPr kumimoji="1" lang="ja-JP" altLang="en-US" sz="1400" dirty="0" smtClean="0">
                <a:latin typeface="UD デジタル 教科書体 NK-R" panose="02020400000000000000" pitchFamily="18" charset="-128"/>
                <a:ea typeface="UD デジタル 教科書体 NK-R" panose="02020400000000000000" pitchFamily="18" charset="-128"/>
              </a:rPr>
              <a:t>の産業</a:t>
            </a:r>
            <a:r>
              <a:rPr kumimoji="1" lang="ja-JP" altLang="en-US" sz="1400" dirty="0">
                <a:latin typeface="UD デジタル 教科書体 NK-R" panose="02020400000000000000" pitchFamily="18" charset="-128"/>
                <a:ea typeface="UD デジタル 教科書体 NK-R" panose="02020400000000000000" pitchFamily="18" charset="-128"/>
              </a:rPr>
              <a:t>クラスターを</a:t>
            </a:r>
            <a:r>
              <a:rPr kumimoji="1" lang="ja-JP" altLang="en-US" sz="1400" dirty="0" smtClean="0">
                <a:latin typeface="UD デジタル 教科書体 NK-R" panose="02020400000000000000" pitchFamily="18" charset="-128"/>
                <a:ea typeface="UD デジタル 教科書体 NK-R" panose="02020400000000000000" pitchFamily="18" charset="-128"/>
              </a:rPr>
              <a:t>形成。</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99" name="正方形/長方形 9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61</a:t>
            </a:r>
          </a:p>
        </p:txBody>
      </p:sp>
    </p:spTree>
    <p:extLst>
      <p:ext uri="{BB962C8B-B14F-4D97-AF65-F5344CB8AC3E}">
        <p14:creationId xmlns:p14="http://schemas.microsoft.com/office/powerpoint/2010/main" val="5765281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（２）産業（健康関連産業の波及効果）</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12" name="テキスト ボックス 111"/>
          <p:cNvSpPr txBox="1"/>
          <p:nvPr/>
        </p:nvSpPr>
        <p:spPr>
          <a:xfrm>
            <a:off x="239608" y="534742"/>
            <a:ext cx="9385655"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健康関連産業</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は、医療だけでなく、多様な分野との融合により極めて広いすそ野を有しており、生活の豊かさ</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そのもの</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にかかわる産業</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63" name="テキスト ボックス 262"/>
          <p:cNvSpPr txBox="1"/>
          <p:nvPr/>
        </p:nvSpPr>
        <p:spPr>
          <a:xfrm>
            <a:off x="2971152" y="6460907"/>
            <a:ext cx="426243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solidFill>
                  <a:srgbClr val="7030A0"/>
                </a:solidFill>
                <a:effectLst/>
                <a:uLnTx/>
                <a:uFillTx/>
                <a:latin typeface="Arial" charset="0"/>
                <a:ea typeface="ＭＳ Ｐゴシック" charset="-128"/>
                <a:cs typeface="+mn-cs"/>
              </a:rPr>
              <a:t>大阪・関西ではとくに関連産業が豊富</a:t>
            </a:r>
            <a:endParaRPr kumimoji="1" lang="ja-JP" altLang="en-US" sz="2000" b="0" i="0" u="none" strike="noStrike" kern="1200" cap="none" spc="0" normalizeH="0" baseline="0" noProof="0" dirty="0">
              <a:ln>
                <a:noFill/>
              </a:ln>
              <a:solidFill>
                <a:srgbClr val="7030A0"/>
              </a:solidFill>
              <a:effectLst/>
              <a:uLnTx/>
              <a:uFillTx/>
              <a:latin typeface="Arial" charset="0"/>
              <a:ea typeface="ＭＳ Ｐゴシック" charset="-128"/>
              <a:cs typeface="+mn-cs"/>
            </a:endParaRPr>
          </a:p>
        </p:txBody>
      </p:sp>
      <p:grpSp>
        <p:nvGrpSpPr>
          <p:cNvPr id="2" name="グループ化 1"/>
          <p:cNvGrpSpPr/>
          <p:nvPr/>
        </p:nvGrpSpPr>
        <p:grpSpPr>
          <a:xfrm>
            <a:off x="550304" y="1338783"/>
            <a:ext cx="8805391" cy="5322179"/>
            <a:chOff x="22177" y="1038733"/>
            <a:chExt cx="9252431" cy="5673494"/>
          </a:xfrm>
        </p:grpSpPr>
        <p:sp>
          <p:nvSpPr>
            <p:cNvPr id="214" name="正方形/長方形 213"/>
            <p:cNvSpPr/>
            <p:nvPr/>
          </p:nvSpPr>
          <p:spPr bwMode="auto">
            <a:xfrm>
              <a:off x="142904" y="6007377"/>
              <a:ext cx="1260475" cy="70485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幅広い産業への波及</a:t>
              </a:r>
              <a:endParaRPr kumimoji="0"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5" name="正方形/長方形 214"/>
            <p:cNvSpPr/>
            <p:nvPr/>
          </p:nvSpPr>
          <p:spPr bwMode="auto">
            <a:xfrm>
              <a:off x="7932545" y="5881563"/>
              <a:ext cx="1306513" cy="70485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企業活力の</a:t>
              </a:r>
              <a:endParaRPr kumimoji="0"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促進</a:t>
              </a:r>
            </a:p>
          </p:txBody>
        </p:sp>
        <p:sp>
          <p:nvSpPr>
            <p:cNvPr id="216" name="正方形/長方形 215"/>
            <p:cNvSpPr/>
            <p:nvPr/>
          </p:nvSpPr>
          <p:spPr bwMode="auto">
            <a:xfrm>
              <a:off x="89727" y="1038733"/>
              <a:ext cx="1136650" cy="70802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市場規模の</a:t>
              </a:r>
              <a:endParaRPr kumimoji="0"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拡大</a:t>
              </a:r>
              <a:endParaRPr kumimoji="0"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正方形/長方形 216"/>
            <p:cNvSpPr/>
            <p:nvPr/>
          </p:nvSpPr>
          <p:spPr bwMode="auto">
            <a:xfrm>
              <a:off x="8037945" y="1038733"/>
              <a:ext cx="1236663" cy="62230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健康な生活を</a:t>
              </a:r>
              <a:endParaRPr kumimoji="0"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実現</a:t>
              </a:r>
              <a:endParaRPr kumimoji="0"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角丸四角形 217"/>
            <p:cNvSpPr/>
            <p:nvPr/>
          </p:nvSpPr>
          <p:spPr bwMode="auto">
            <a:xfrm>
              <a:off x="3452813" y="2832758"/>
              <a:ext cx="2379663" cy="1466304"/>
            </a:xfrm>
            <a:prstGeom prst="roundRect">
              <a:avLst>
                <a:gd name="adj" fmla="val 50000"/>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2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a:t>
              </a:r>
              <a:r>
                <a:rPr kumimoji="0" lang="ja-JP" altLang="en-US" sz="2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・長寿</a:t>
              </a:r>
              <a:endParaRPr kumimoji="0" lang="en-US" altLang="ja-JP" sz="2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社会の実現</a:t>
              </a:r>
              <a:endParaRPr kumimoji="0" lang="en-US" altLang="ja-JP" sz="2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テキスト ボックス 218"/>
            <p:cNvSpPr txBox="1"/>
            <p:nvPr/>
          </p:nvSpPr>
          <p:spPr>
            <a:xfrm>
              <a:off x="3806825" y="1479550"/>
              <a:ext cx="1579563"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電動いす・ロボット</a:t>
              </a:r>
            </a:p>
          </p:txBody>
        </p:sp>
        <p:sp>
          <p:nvSpPr>
            <p:cNvPr id="220" name="テキスト ボックス 219"/>
            <p:cNvSpPr txBox="1"/>
            <p:nvPr/>
          </p:nvSpPr>
          <p:spPr>
            <a:xfrm>
              <a:off x="2709863" y="1833563"/>
              <a:ext cx="1577975"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新薬開発</a:t>
              </a:r>
            </a:p>
          </p:txBody>
        </p:sp>
        <p:sp>
          <p:nvSpPr>
            <p:cNvPr id="221" name="テキスト ボックス 220"/>
            <p:cNvSpPr txBox="1"/>
            <p:nvPr/>
          </p:nvSpPr>
          <p:spPr>
            <a:xfrm>
              <a:off x="2359025" y="2160588"/>
              <a:ext cx="1577975" cy="261937"/>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再生医療</a:t>
              </a:r>
            </a:p>
          </p:txBody>
        </p:sp>
        <p:sp>
          <p:nvSpPr>
            <p:cNvPr id="222" name="テキスト ボックス 221"/>
            <p:cNvSpPr txBox="1"/>
            <p:nvPr/>
          </p:nvSpPr>
          <p:spPr>
            <a:xfrm>
              <a:off x="2081213" y="2452688"/>
              <a:ext cx="1579562" cy="261937"/>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オーダーメイド医療</a:t>
              </a:r>
            </a:p>
          </p:txBody>
        </p:sp>
        <p:sp>
          <p:nvSpPr>
            <p:cNvPr id="223" name="テキスト ボックス 222"/>
            <p:cNvSpPr txBox="1"/>
            <p:nvPr/>
          </p:nvSpPr>
          <p:spPr>
            <a:xfrm>
              <a:off x="1947863" y="2735263"/>
              <a:ext cx="1409700" cy="260350"/>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体調把握システム</a:t>
              </a:r>
            </a:p>
          </p:txBody>
        </p:sp>
        <p:sp>
          <p:nvSpPr>
            <p:cNvPr id="224" name="テキスト ボックス 223"/>
            <p:cNvSpPr txBox="1"/>
            <p:nvPr/>
          </p:nvSpPr>
          <p:spPr>
            <a:xfrm>
              <a:off x="1655763" y="2971800"/>
              <a:ext cx="1404937" cy="261938"/>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優しい通信機器</a:t>
              </a:r>
            </a:p>
          </p:txBody>
        </p:sp>
        <p:sp>
          <p:nvSpPr>
            <p:cNvPr id="225" name="テキスト ボックス 224"/>
            <p:cNvSpPr txBox="1"/>
            <p:nvPr/>
          </p:nvSpPr>
          <p:spPr>
            <a:xfrm>
              <a:off x="1495425" y="3257550"/>
              <a:ext cx="1468438" cy="261938"/>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優しい情報発信技術</a:t>
              </a:r>
            </a:p>
          </p:txBody>
        </p:sp>
        <p:sp>
          <p:nvSpPr>
            <p:cNvPr id="226" name="テキスト ボックス 225"/>
            <p:cNvSpPr txBox="1"/>
            <p:nvPr/>
          </p:nvSpPr>
          <p:spPr>
            <a:xfrm>
              <a:off x="1328738" y="3519488"/>
              <a:ext cx="1381125"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スポーツ</a:t>
              </a:r>
            </a:p>
          </p:txBody>
        </p:sp>
        <p:sp>
          <p:nvSpPr>
            <p:cNvPr id="227" name="テキスト ボックス 226"/>
            <p:cNvSpPr txBox="1"/>
            <p:nvPr/>
          </p:nvSpPr>
          <p:spPr>
            <a:xfrm>
              <a:off x="1600200" y="3860800"/>
              <a:ext cx="1371600"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生涯学習の充実</a:t>
              </a:r>
            </a:p>
          </p:txBody>
        </p:sp>
        <p:sp>
          <p:nvSpPr>
            <p:cNvPr id="228" name="テキスト ボックス 227"/>
            <p:cNvSpPr txBox="1"/>
            <p:nvPr/>
          </p:nvSpPr>
          <p:spPr>
            <a:xfrm>
              <a:off x="1919288" y="4162425"/>
              <a:ext cx="1579562" cy="261938"/>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見守りコミュニティ設計</a:t>
              </a:r>
            </a:p>
          </p:txBody>
        </p:sp>
        <p:sp>
          <p:nvSpPr>
            <p:cNvPr id="229" name="テキスト ボックス 228"/>
            <p:cNvSpPr txBox="1"/>
            <p:nvPr/>
          </p:nvSpPr>
          <p:spPr>
            <a:xfrm>
              <a:off x="2117725" y="4451350"/>
              <a:ext cx="1579563" cy="261938"/>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持続可能な年金・保険</a:t>
              </a:r>
            </a:p>
          </p:txBody>
        </p:sp>
        <p:sp>
          <p:nvSpPr>
            <p:cNvPr id="230" name="テキスト ボックス 229"/>
            <p:cNvSpPr txBox="1"/>
            <p:nvPr/>
          </p:nvSpPr>
          <p:spPr>
            <a:xfrm>
              <a:off x="2425700" y="4714875"/>
              <a:ext cx="1577975" cy="261938"/>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多様な労働提供</a:t>
              </a:r>
            </a:p>
          </p:txBody>
        </p:sp>
        <p:sp>
          <p:nvSpPr>
            <p:cNvPr id="231" name="テキスト ボックス 230"/>
            <p:cNvSpPr txBox="1"/>
            <p:nvPr/>
          </p:nvSpPr>
          <p:spPr>
            <a:xfrm>
              <a:off x="2852738" y="4973638"/>
              <a:ext cx="1579562" cy="261937"/>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筋力アシスト</a:t>
              </a:r>
            </a:p>
          </p:txBody>
        </p:sp>
        <p:sp>
          <p:nvSpPr>
            <p:cNvPr id="232" name="テキスト ボックス 231"/>
            <p:cNvSpPr txBox="1"/>
            <p:nvPr/>
          </p:nvSpPr>
          <p:spPr>
            <a:xfrm>
              <a:off x="3856038" y="5249863"/>
              <a:ext cx="1579562"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健康食品</a:t>
              </a:r>
            </a:p>
          </p:txBody>
        </p:sp>
        <p:sp>
          <p:nvSpPr>
            <p:cNvPr id="233" name="テキスト ボックス 232"/>
            <p:cNvSpPr txBox="1"/>
            <p:nvPr/>
          </p:nvSpPr>
          <p:spPr>
            <a:xfrm>
              <a:off x="4938713" y="4914900"/>
              <a:ext cx="1579562"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自動翻訳技術</a:t>
              </a:r>
            </a:p>
          </p:txBody>
        </p:sp>
        <p:sp>
          <p:nvSpPr>
            <p:cNvPr id="234" name="テキスト ボックス 233"/>
            <p:cNvSpPr txBox="1"/>
            <p:nvPr/>
          </p:nvSpPr>
          <p:spPr>
            <a:xfrm>
              <a:off x="5462588" y="4557713"/>
              <a:ext cx="1579562"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物流（宅配）の充実</a:t>
              </a:r>
            </a:p>
          </p:txBody>
        </p:sp>
        <p:sp>
          <p:nvSpPr>
            <p:cNvPr id="235" name="テキスト ボックス 234"/>
            <p:cNvSpPr txBox="1"/>
            <p:nvPr/>
          </p:nvSpPr>
          <p:spPr>
            <a:xfrm>
              <a:off x="5819775" y="4181475"/>
              <a:ext cx="1579563" cy="314325"/>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次世代型発電技術</a:t>
              </a:r>
            </a:p>
          </p:txBody>
        </p:sp>
        <p:sp>
          <p:nvSpPr>
            <p:cNvPr id="236" name="テキスト ボックス 235"/>
            <p:cNvSpPr txBox="1"/>
            <p:nvPr/>
          </p:nvSpPr>
          <p:spPr>
            <a:xfrm>
              <a:off x="6138864" y="3786189"/>
              <a:ext cx="1565275" cy="335455"/>
            </a:xfrm>
            <a:prstGeom prst="rect">
              <a:avLst/>
            </a:prstGeom>
            <a:solidFill>
              <a:sysClr val="window" lastClr="FFFFFF"/>
            </a:solidFill>
            <a:ln w="25400" cap="flat" cmpd="sng" algn="ctr">
              <a:solidFill>
                <a:srgbClr val="4BACC6"/>
              </a:solidFill>
              <a:prstDash val="solid"/>
            </a:ln>
            <a:effectLst/>
          </p:spPr>
          <p:txBody>
            <a:bodyPr wrap="square"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次世代型農業生産構造</a:t>
              </a:r>
            </a:p>
          </p:txBody>
        </p:sp>
        <p:sp>
          <p:nvSpPr>
            <p:cNvPr id="237" name="テキスト ボックス 236"/>
            <p:cNvSpPr txBox="1"/>
            <p:nvPr/>
          </p:nvSpPr>
          <p:spPr>
            <a:xfrm>
              <a:off x="6378575" y="3454400"/>
              <a:ext cx="1325563" cy="315913"/>
            </a:xfrm>
            <a:prstGeom prst="rect">
              <a:avLst/>
            </a:prstGeom>
            <a:solidFill>
              <a:sysClr val="window" lastClr="FFFFFF"/>
            </a:solidFill>
            <a:ln w="25400" cap="flat" cmpd="sng" algn="ctr">
              <a:solidFill>
                <a:srgbClr val="4BACC6"/>
              </a:solidFill>
              <a:prstDash val="solid"/>
            </a:ln>
            <a:effectLst/>
          </p:spPr>
          <p:txBody>
            <a:bodyPr lIns="0" tIns="72000" rIns="0" bIns="72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未来住宅</a:t>
              </a:r>
            </a:p>
          </p:txBody>
        </p:sp>
        <p:sp>
          <p:nvSpPr>
            <p:cNvPr id="238" name="テキスト ボックス 237"/>
            <p:cNvSpPr txBox="1"/>
            <p:nvPr/>
          </p:nvSpPr>
          <p:spPr>
            <a:xfrm>
              <a:off x="6192838" y="3163888"/>
              <a:ext cx="1444625" cy="261937"/>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次世代型交通システム</a:t>
              </a:r>
            </a:p>
          </p:txBody>
        </p:sp>
        <p:sp>
          <p:nvSpPr>
            <p:cNvPr id="239" name="テキスト ボックス 238"/>
            <p:cNvSpPr txBox="1"/>
            <p:nvPr/>
          </p:nvSpPr>
          <p:spPr>
            <a:xfrm>
              <a:off x="6054725" y="2873375"/>
              <a:ext cx="1463675" cy="265113"/>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移動しやすい都市設計</a:t>
              </a:r>
            </a:p>
          </p:txBody>
        </p:sp>
        <p:sp>
          <p:nvSpPr>
            <p:cNvPr id="240" name="テキスト ボックス 239"/>
            <p:cNvSpPr txBox="1"/>
            <p:nvPr/>
          </p:nvSpPr>
          <p:spPr>
            <a:xfrm>
              <a:off x="5959475" y="2611438"/>
              <a:ext cx="1416050" cy="261937"/>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脳機能計測・活性化</a:t>
              </a:r>
            </a:p>
          </p:txBody>
        </p:sp>
        <p:sp>
          <p:nvSpPr>
            <p:cNvPr id="241" name="テキスト ボックス 240"/>
            <p:cNvSpPr txBox="1"/>
            <p:nvPr/>
          </p:nvSpPr>
          <p:spPr>
            <a:xfrm>
              <a:off x="5672138" y="2333625"/>
              <a:ext cx="1392237" cy="261938"/>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自動運転自動車</a:t>
              </a:r>
            </a:p>
          </p:txBody>
        </p:sp>
        <p:sp>
          <p:nvSpPr>
            <p:cNvPr id="242" name="テキスト ボックス 241"/>
            <p:cNvSpPr txBox="1"/>
            <p:nvPr/>
          </p:nvSpPr>
          <p:spPr>
            <a:xfrm>
              <a:off x="5267325" y="2081213"/>
              <a:ext cx="1341438" cy="261937"/>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優しい家電</a:t>
              </a:r>
            </a:p>
          </p:txBody>
        </p:sp>
        <p:sp>
          <p:nvSpPr>
            <p:cNvPr id="243" name="テキスト ボックス 242"/>
            <p:cNvSpPr txBox="1"/>
            <p:nvPr/>
          </p:nvSpPr>
          <p:spPr>
            <a:xfrm>
              <a:off x="5005388" y="1833563"/>
              <a:ext cx="1111250" cy="260350"/>
            </a:xfrm>
            <a:prstGeom prst="rect">
              <a:avLst/>
            </a:prstGeom>
            <a:solidFill>
              <a:sysClr val="window" lastClr="FFFFFF"/>
            </a:solidFill>
            <a:ln w="25400" cap="flat" cmpd="sng" algn="ctr">
              <a:solidFill>
                <a:srgbClr val="4BACC6"/>
              </a:solidFill>
              <a:prstDash val="solid"/>
            </a:ln>
            <a:effectLst/>
          </p:spPr>
          <p:txBody>
            <a:bodyPr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介護ロボ</a:t>
              </a:r>
            </a:p>
          </p:txBody>
        </p:sp>
        <p:sp>
          <p:nvSpPr>
            <p:cNvPr id="244" name="フローチャート : 結合子 107"/>
            <p:cNvSpPr/>
            <p:nvPr/>
          </p:nvSpPr>
          <p:spPr>
            <a:xfrm>
              <a:off x="173414" y="2154628"/>
              <a:ext cx="1426496"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情報通信</a:t>
              </a:r>
            </a:p>
          </p:txBody>
        </p:sp>
        <p:sp>
          <p:nvSpPr>
            <p:cNvPr id="245" name="フローチャート : 結合子 108"/>
            <p:cNvSpPr/>
            <p:nvPr/>
          </p:nvSpPr>
          <p:spPr>
            <a:xfrm>
              <a:off x="22177" y="3340808"/>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246" name="フローチャート : 結合子 109"/>
            <p:cNvSpPr/>
            <p:nvPr/>
          </p:nvSpPr>
          <p:spPr>
            <a:xfrm>
              <a:off x="556670" y="4339150"/>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金融・保険</a:t>
              </a:r>
            </a:p>
          </p:txBody>
        </p:sp>
        <p:sp>
          <p:nvSpPr>
            <p:cNvPr id="247" name="フローチャート : 結合子 110"/>
            <p:cNvSpPr/>
            <p:nvPr/>
          </p:nvSpPr>
          <p:spPr>
            <a:xfrm>
              <a:off x="1776647" y="5275014"/>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商業</a:t>
              </a:r>
            </a:p>
          </p:txBody>
        </p:sp>
        <p:sp>
          <p:nvSpPr>
            <p:cNvPr id="248" name="フローチャート : 結合子 111"/>
            <p:cNvSpPr/>
            <p:nvPr/>
          </p:nvSpPr>
          <p:spPr>
            <a:xfrm>
              <a:off x="3198812" y="5475039"/>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サービス</a:t>
              </a:r>
              <a:endParaRPr kumimoji="0" lang="en-US" altLang="ja-JP"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（飲食・宿泊・生活支援など）</a:t>
              </a:r>
            </a:p>
          </p:txBody>
        </p:sp>
        <p:sp>
          <p:nvSpPr>
            <p:cNvPr id="249" name="フローチャート : 結合子 112"/>
            <p:cNvSpPr/>
            <p:nvPr/>
          </p:nvSpPr>
          <p:spPr>
            <a:xfrm>
              <a:off x="5021252" y="5475287"/>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観光</a:t>
              </a:r>
            </a:p>
          </p:txBody>
        </p:sp>
        <p:sp>
          <p:nvSpPr>
            <p:cNvPr id="250" name="フローチャート : 結合子 113"/>
            <p:cNvSpPr/>
            <p:nvPr/>
          </p:nvSpPr>
          <p:spPr>
            <a:xfrm>
              <a:off x="6319357" y="5249871"/>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運輸</a:t>
              </a:r>
            </a:p>
          </p:txBody>
        </p:sp>
        <p:sp>
          <p:nvSpPr>
            <p:cNvPr id="251" name="フローチャート : 結合子 114"/>
            <p:cNvSpPr/>
            <p:nvPr/>
          </p:nvSpPr>
          <p:spPr>
            <a:xfrm>
              <a:off x="7593667" y="4222082"/>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a:t>
              </a:r>
            </a:p>
          </p:txBody>
        </p:sp>
        <p:sp>
          <p:nvSpPr>
            <p:cNvPr id="252" name="フローチャート : 結合子 116"/>
            <p:cNvSpPr/>
            <p:nvPr/>
          </p:nvSpPr>
          <p:spPr>
            <a:xfrm>
              <a:off x="7772331" y="3205181"/>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農林水産業</a:t>
              </a: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（食糧など）</a:t>
              </a:r>
            </a:p>
          </p:txBody>
        </p:sp>
        <p:sp>
          <p:nvSpPr>
            <p:cNvPr id="253" name="フローチャート : 結合子 117"/>
            <p:cNvSpPr/>
            <p:nvPr/>
          </p:nvSpPr>
          <p:spPr>
            <a:xfrm>
              <a:off x="7579018" y="2094576"/>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建設</a:t>
              </a:r>
            </a:p>
          </p:txBody>
        </p:sp>
        <p:pic>
          <p:nvPicPr>
            <p:cNvPr id="254" name="図 118"/>
            <p:cNvPicPr>
              <a:picLocks noChangeAspect="1"/>
            </p:cNvPicPr>
            <p:nvPr/>
          </p:nvPicPr>
          <p:blipFill>
            <a:blip r:embed="rId2"/>
            <a:srcRect/>
            <a:stretch>
              <a:fillRect/>
            </a:stretch>
          </p:blipFill>
          <p:spPr bwMode="auto">
            <a:xfrm rot="20220391" flipH="1">
              <a:off x="7001693" y="4723380"/>
              <a:ext cx="1244600" cy="1450975"/>
            </a:xfrm>
            <a:prstGeom prst="rect">
              <a:avLst/>
            </a:prstGeom>
            <a:noFill/>
            <a:ln w="9525">
              <a:noFill/>
              <a:miter lim="800000"/>
              <a:headEnd/>
              <a:tailEnd/>
            </a:ln>
          </p:spPr>
        </p:pic>
        <p:pic>
          <p:nvPicPr>
            <p:cNvPr id="255" name="図 119"/>
            <p:cNvPicPr>
              <a:picLocks noChangeAspect="1"/>
            </p:cNvPicPr>
            <p:nvPr/>
          </p:nvPicPr>
          <p:blipFill>
            <a:blip r:embed="rId2"/>
            <a:srcRect/>
            <a:stretch>
              <a:fillRect/>
            </a:stretch>
          </p:blipFill>
          <p:spPr bwMode="auto">
            <a:xfrm rot="688287">
              <a:off x="1193370" y="4865854"/>
              <a:ext cx="1099021" cy="1450975"/>
            </a:xfrm>
            <a:prstGeom prst="rect">
              <a:avLst/>
            </a:prstGeom>
            <a:noFill/>
            <a:ln w="9525">
              <a:noFill/>
              <a:miter lim="800000"/>
              <a:headEnd/>
              <a:tailEnd/>
            </a:ln>
          </p:spPr>
        </p:pic>
        <p:pic>
          <p:nvPicPr>
            <p:cNvPr id="256" name="図 120"/>
            <p:cNvPicPr>
              <a:picLocks noChangeAspect="1"/>
            </p:cNvPicPr>
            <p:nvPr/>
          </p:nvPicPr>
          <p:blipFill>
            <a:blip r:embed="rId2"/>
            <a:srcRect/>
            <a:stretch>
              <a:fillRect/>
            </a:stretch>
          </p:blipFill>
          <p:spPr bwMode="auto">
            <a:xfrm rot="9970762" flipH="1">
              <a:off x="1111250" y="1108075"/>
              <a:ext cx="1090613" cy="1450975"/>
            </a:xfrm>
            <a:prstGeom prst="rect">
              <a:avLst/>
            </a:prstGeom>
            <a:noFill/>
            <a:ln w="9525">
              <a:noFill/>
              <a:miter lim="800000"/>
              <a:headEnd/>
              <a:tailEnd/>
            </a:ln>
          </p:spPr>
        </p:pic>
        <p:sp>
          <p:nvSpPr>
            <p:cNvPr id="257" name="上矢印 256"/>
            <p:cNvSpPr/>
            <p:nvPr/>
          </p:nvSpPr>
          <p:spPr>
            <a:xfrm rot="10800000">
              <a:off x="4162425" y="2192338"/>
              <a:ext cx="966788" cy="382587"/>
            </a:xfrm>
            <a:prstGeom prst="up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8" name="上矢印 257"/>
            <p:cNvSpPr/>
            <p:nvPr/>
          </p:nvSpPr>
          <p:spPr>
            <a:xfrm rot="5400000">
              <a:off x="2702719" y="3394869"/>
              <a:ext cx="965200" cy="382588"/>
            </a:xfrm>
            <a:prstGeom prst="up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9" name="上矢印 258"/>
            <p:cNvSpPr/>
            <p:nvPr/>
          </p:nvSpPr>
          <p:spPr>
            <a:xfrm rot="16200000">
              <a:off x="5528469" y="3328194"/>
              <a:ext cx="965200" cy="382588"/>
            </a:xfrm>
            <a:prstGeom prst="up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0" name="上矢印 259"/>
            <p:cNvSpPr/>
            <p:nvPr/>
          </p:nvSpPr>
          <p:spPr>
            <a:xfrm>
              <a:off x="4175125" y="4464050"/>
              <a:ext cx="965200" cy="382588"/>
            </a:xfrm>
            <a:prstGeom prst="upArrow">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2" name="下矢印 261"/>
            <p:cNvSpPr/>
            <p:nvPr/>
          </p:nvSpPr>
          <p:spPr>
            <a:xfrm>
              <a:off x="4145336" y="6186659"/>
              <a:ext cx="1235496" cy="288115"/>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panose="020B0600070205080204" pitchFamily="50" charset="-128"/>
                <a:cs typeface="+mn-cs"/>
              </a:endParaRPr>
            </a:p>
          </p:txBody>
        </p:sp>
        <p:pic>
          <p:nvPicPr>
            <p:cNvPr id="264" name="図 6"/>
            <p:cNvPicPr>
              <a:picLocks noChangeAspect="1"/>
            </p:cNvPicPr>
            <p:nvPr/>
          </p:nvPicPr>
          <p:blipFill>
            <a:blip r:embed="rId2"/>
            <a:srcRect/>
            <a:stretch>
              <a:fillRect/>
            </a:stretch>
          </p:blipFill>
          <p:spPr bwMode="auto">
            <a:xfrm rot="-9916659">
              <a:off x="6932613" y="1085850"/>
              <a:ext cx="1200150" cy="1452563"/>
            </a:xfrm>
            <a:prstGeom prst="rect">
              <a:avLst/>
            </a:prstGeom>
            <a:noFill/>
            <a:ln w="9525">
              <a:noFill/>
              <a:miter lim="800000"/>
              <a:headEnd/>
              <a:tailEnd/>
            </a:ln>
          </p:spPr>
        </p:pic>
        <p:sp>
          <p:nvSpPr>
            <p:cNvPr id="266" name="フローチャート : 結合子 115"/>
            <p:cNvSpPr/>
            <p:nvPr/>
          </p:nvSpPr>
          <p:spPr>
            <a:xfrm>
              <a:off x="6054725" y="1135113"/>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製造業</a:t>
              </a:r>
            </a:p>
          </p:txBody>
        </p:sp>
        <p:sp>
          <p:nvSpPr>
            <p:cNvPr id="268" name="フローチャート : 結合子 2"/>
            <p:cNvSpPr/>
            <p:nvPr/>
          </p:nvSpPr>
          <p:spPr>
            <a:xfrm>
              <a:off x="1667344" y="1080538"/>
              <a:ext cx="1298105" cy="864096"/>
            </a:xfrm>
            <a:prstGeom prst="flowChartConnector">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医療</a:t>
              </a:r>
            </a:p>
          </p:txBody>
        </p:sp>
      </p:grpSp>
      <p:sp>
        <p:nvSpPr>
          <p:cNvPr id="58" name="正方形/長方形 5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62</a:t>
            </a:r>
          </a:p>
        </p:txBody>
      </p:sp>
    </p:spTree>
    <p:extLst>
      <p:ext uri="{BB962C8B-B14F-4D97-AF65-F5344CB8AC3E}">
        <p14:creationId xmlns:p14="http://schemas.microsoft.com/office/powerpoint/2010/main" val="36908329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（２）産業（新エネルギー産業）</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132761" y="571521"/>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・関西には、リチウムイオン</a:t>
            </a:r>
            <a:r>
              <a:rPr kumimoji="1" lang="ja-JP" altLang="en-US" sz="1400" dirty="0" smtClean="0">
                <a:latin typeface="UD デジタル 教科書体 NK-R" panose="02020400000000000000" pitchFamily="18" charset="-128"/>
                <a:ea typeface="UD デジタル 教科書体 NK-R" panose="02020400000000000000" pitchFamily="18" charset="-128"/>
              </a:rPr>
              <a:t>電池の</a:t>
            </a:r>
            <a:r>
              <a:rPr kumimoji="1" lang="ja-JP" altLang="en-US" sz="1400" dirty="0">
                <a:latin typeface="UD デジタル 教科書体 NK-R" panose="02020400000000000000" pitchFamily="18" charset="-128"/>
                <a:ea typeface="UD デジタル 教科書体 NK-R" panose="02020400000000000000" pitchFamily="18" charset="-128"/>
              </a:rPr>
              <a:t>生産拠点が多数立地しており、リチウムイオン電池の全国</a:t>
            </a:r>
            <a:r>
              <a:rPr kumimoji="1" lang="ja-JP" altLang="en-US" sz="1400" dirty="0" smtClean="0">
                <a:latin typeface="UD デジタル 教科書体 NK-R" panose="02020400000000000000" pitchFamily="18" charset="-128"/>
                <a:ea typeface="UD デジタル 教科書体 NK-R" panose="02020400000000000000" pitchFamily="18" charset="-128"/>
              </a:rPr>
              <a:t>輸出に</a:t>
            </a:r>
            <a:r>
              <a:rPr kumimoji="1" lang="ja-JP" altLang="en-US" sz="1400" dirty="0">
                <a:latin typeface="UD デジタル 教科書体 NK-R" panose="02020400000000000000" pitchFamily="18" charset="-128"/>
                <a:ea typeface="UD デジタル 教科書体 NK-R" panose="02020400000000000000" pitchFamily="18" charset="-128"/>
              </a:rPr>
              <a:t>おける</a:t>
            </a:r>
            <a:r>
              <a:rPr kumimoji="1" lang="ja-JP" altLang="en-US" sz="1400" dirty="0" smtClean="0">
                <a:latin typeface="UD デジタル 教科書体 NK-R" panose="02020400000000000000" pitchFamily="18" charset="-128"/>
                <a:ea typeface="UD デジタル 教科書体 NK-R" panose="02020400000000000000" pitchFamily="18" charset="-128"/>
              </a:rPr>
              <a:t>関西（２府４県）の</a:t>
            </a:r>
            <a:r>
              <a:rPr kumimoji="1" lang="ja-JP" altLang="en-US" sz="1400" dirty="0">
                <a:latin typeface="UD デジタル 教科書体 NK-R" panose="02020400000000000000" pitchFamily="18" charset="-128"/>
                <a:ea typeface="UD デジタル 教科書体 NK-R" panose="02020400000000000000" pitchFamily="18" charset="-128"/>
              </a:rPr>
              <a:t>シェアは</a:t>
            </a:r>
            <a:r>
              <a:rPr kumimoji="1" lang="ja-JP" altLang="en-US" sz="1400" dirty="0" smtClean="0">
                <a:latin typeface="UD デジタル 教科書体 NK-R" panose="02020400000000000000" pitchFamily="18" charset="-128"/>
                <a:ea typeface="UD デジタル 教科書体 NK-R" panose="02020400000000000000" pitchFamily="18" charset="-128"/>
              </a:rPr>
              <a:t>、金額ベースで</a:t>
            </a:r>
            <a:r>
              <a:rPr kumimoji="1" lang="en-US" altLang="ja-JP" sz="1400" dirty="0">
                <a:latin typeface="UD デジタル 教科書体 NK-R" panose="02020400000000000000" pitchFamily="18" charset="-128"/>
                <a:ea typeface="UD デジタル 教科書体 NK-R" panose="02020400000000000000" pitchFamily="18" charset="-128"/>
              </a:rPr>
              <a:t>70.1%</a:t>
            </a:r>
            <a:r>
              <a:rPr kumimoji="1" lang="ja-JP" altLang="en-US" sz="1400" dirty="0" err="1">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個数ベースで</a:t>
            </a:r>
            <a:r>
              <a:rPr kumimoji="1" lang="en-US" altLang="ja-JP" sz="1400" dirty="0" smtClean="0">
                <a:latin typeface="UD デジタル 教科書体 NK-R" panose="02020400000000000000" pitchFamily="18" charset="-128"/>
                <a:ea typeface="UD デジタル 教科書体 NK-R" panose="02020400000000000000" pitchFamily="18" charset="-128"/>
              </a:rPr>
              <a:t>88.8%</a:t>
            </a:r>
            <a:r>
              <a:rPr kumimoji="1" lang="ja-JP" altLang="en-US" sz="1400" dirty="0" smtClean="0">
                <a:latin typeface="UD デジタル 教科書体 NK-R" panose="02020400000000000000" pitchFamily="18" charset="-128"/>
                <a:ea typeface="UD デジタル 教科書体 NK-R" panose="02020400000000000000" pitchFamily="18" charset="-128"/>
              </a:rPr>
              <a:t>を</a:t>
            </a:r>
            <a:r>
              <a:rPr kumimoji="1" lang="ja-JP" altLang="en-US" sz="1400" dirty="0">
                <a:latin typeface="UD デジタル 教科書体 NK-R" panose="02020400000000000000" pitchFamily="18" charset="-128"/>
                <a:ea typeface="UD デジタル 教科書体 NK-R" panose="02020400000000000000" pitchFamily="18" charset="-128"/>
              </a:rPr>
              <a:t>占めている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a:t>
            </a:r>
            <a:r>
              <a:rPr kumimoji="1" lang="ja-JP" altLang="en-US" sz="1400" dirty="0" smtClean="0">
                <a:latin typeface="UD デジタル 教科書体 NK-R" panose="02020400000000000000" pitchFamily="18" charset="-128"/>
                <a:ea typeface="UD デジタル 教科書体 NK-R" panose="02020400000000000000" pitchFamily="18" charset="-128"/>
              </a:rPr>
              <a:t>１９年）</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955359" y="6215760"/>
            <a:ext cx="3659171" cy="220573"/>
          </a:xfrm>
          <a:prstGeom prst="rect">
            <a:avLst/>
          </a:prstGeom>
        </p:spPr>
        <p:txBody>
          <a:bodyPr wrap="square">
            <a:spAutoFit/>
          </a:bodyPr>
          <a:lstStyle/>
          <a:p>
            <a:pPr marL="664845" marR="142875" indent="-381000" algn="just">
              <a:lnSpc>
                <a:spcPts val="1000"/>
              </a:lnSpc>
              <a:spcAft>
                <a:spcPts val="0"/>
              </a:spcAft>
            </a:pPr>
            <a:r>
              <a:rPr lang="ja-JP" altLang="ja-JP" sz="900" kern="100" dirty="0">
                <a:latin typeface="Meiryo UI" panose="020B0604030504040204" pitchFamily="50" charset="-128"/>
                <a:ea typeface="Meiryo UI" panose="020B0604030504040204" pitchFamily="50" charset="-128"/>
                <a:cs typeface="Times New Roman" panose="02020603050405020304" pitchFamily="18" charset="0"/>
              </a:rPr>
              <a:t>出典</a:t>
            </a:r>
            <a:r>
              <a:rPr lang="ja-JP" altLang="ja-JP" sz="9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財務省</a:t>
            </a:r>
            <a:r>
              <a:rPr lang="en-US" altLang="ja-JP" sz="9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貿易統計</a:t>
            </a:r>
            <a:r>
              <a:rPr lang="en-US" altLang="ja-JP" sz="9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latin typeface="Meiryo UI" panose="020B0604030504040204" pitchFamily="50" charset="-128"/>
                <a:ea typeface="Meiryo UI" panose="020B0604030504040204" pitchFamily="50" charset="-128"/>
                <a:cs typeface="Times New Roman" panose="02020603050405020304" pitchFamily="18" charset="0"/>
              </a:rPr>
              <a:t>より大阪府作成</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63</a:t>
            </a:r>
          </a:p>
        </p:txBody>
      </p:sp>
      <p:sp>
        <p:nvSpPr>
          <p:cNvPr id="7" name="テキスト ボックス 6"/>
          <p:cNvSpPr txBox="1"/>
          <p:nvPr/>
        </p:nvSpPr>
        <p:spPr>
          <a:xfrm>
            <a:off x="2140991" y="1414543"/>
            <a:ext cx="5624016" cy="369332"/>
          </a:xfrm>
          <a:prstGeom prst="rect">
            <a:avLst/>
          </a:prstGeom>
          <a:no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rPr>
              <a:t>＜関西のリチウムイオン電池 全国</a:t>
            </a:r>
            <a:r>
              <a:rPr kumimoji="1" lang="ja-JP" altLang="en-US" dirty="0">
                <a:latin typeface="Meiryo UI" panose="020B0604030504040204" pitchFamily="50" charset="-128"/>
                <a:ea typeface="Meiryo UI" panose="020B0604030504040204" pitchFamily="50" charset="-128"/>
              </a:rPr>
              <a:t>輸出</a:t>
            </a:r>
            <a:r>
              <a:rPr kumimoji="1" lang="ja-JP" altLang="en-US" dirty="0" smtClean="0">
                <a:latin typeface="Meiryo UI" panose="020B0604030504040204" pitchFamily="50" charset="-128"/>
                <a:ea typeface="Meiryo UI" panose="020B0604030504040204" pitchFamily="50" charset="-128"/>
              </a:rPr>
              <a:t>シェア</a:t>
            </a:r>
            <a:r>
              <a:rPr kumimoji="1" lang="en-US" altLang="ja-JP" dirty="0" smtClean="0">
                <a:latin typeface="Meiryo UI" panose="020B0604030504040204" pitchFamily="50" charset="-128"/>
                <a:ea typeface="Meiryo UI" panose="020B0604030504040204" pitchFamily="50" charset="-128"/>
              </a:rPr>
              <a:t>(2019</a:t>
            </a:r>
            <a:r>
              <a:rPr kumimoji="1" lang="ja-JP" altLang="en-US" dirty="0" smtClean="0">
                <a:latin typeface="Meiryo UI" panose="020B0604030504040204" pitchFamily="50" charset="-128"/>
                <a:ea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2"/>
          <a:srcRect l="24036" t="3947" r="24075" b="1983"/>
          <a:stretch/>
        </p:blipFill>
        <p:spPr>
          <a:xfrm>
            <a:off x="955360" y="2121048"/>
            <a:ext cx="3343702" cy="3515804"/>
          </a:xfrm>
          <a:prstGeom prst="rect">
            <a:avLst/>
          </a:prstGeom>
        </p:spPr>
      </p:pic>
      <p:pic>
        <p:nvPicPr>
          <p:cNvPr id="10" name="図 9"/>
          <p:cNvPicPr>
            <a:picLocks noChangeAspect="1"/>
          </p:cNvPicPr>
          <p:nvPr/>
        </p:nvPicPr>
        <p:blipFill rotWithShape="1">
          <a:blip r:embed="rId3"/>
          <a:srcRect l="24791" t="2353" r="24944" b="3138"/>
          <a:stretch/>
        </p:blipFill>
        <p:spPr>
          <a:xfrm>
            <a:off x="5693216" y="2100475"/>
            <a:ext cx="3271072" cy="3567096"/>
          </a:xfrm>
          <a:prstGeom prst="rect">
            <a:avLst/>
          </a:prstGeom>
        </p:spPr>
      </p:pic>
      <p:sp>
        <p:nvSpPr>
          <p:cNvPr id="12" name="正方形/長方形 11"/>
          <p:cNvSpPr/>
          <p:nvPr/>
        </p:nvSpPr>
        <p:spPr>
          <a:xfrm>
            <a:off x="485376" y="5636852"/>
            <a:ext cx="8935246" cy="220573"/>
          </a:xfrm>
          <a:prstGeom prst="rect">
            <a:avLst/>
          </a:prstGeom>
        </p:spPr>
        <p:txBody>
          <a:bodyPr wrap="square">
            <a:spAutoFit/>
          </a:bodyPr>
          <a:lstStyle/>
          <a:p>
            <a:pPr marL="664845" marR="142875" indent="-381000" algn="just">
              <a:lnSpc>
                <a:spcPts val="1000"/>
              </a:lnSpc>
              <a:spcAft>
                <a:spcPts val="0"/>
              </a:spcAft>
            </a:pPr>
            <a:r>
              <a:rPr lang="en-US" altLang="ja-JP" sz="9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上記グラフにおける、「関西」は、近畿</a:t>
            </a:r>
            <a:r>
              <a:rPr lang="en-US" altLang="ja-JP" sz="900" kern="100" dirty="0" smtClean="0">
                <a:latin typeface="Meiryo UI" panose="020B0604030504040204" pitchFamily="50" charset="-128"/>
                <a:ea typeface="Meiryo UI" panose="020B0604030504040204" pitchFamily="50" charset="-128"/>
                <a:cs typeface="Times New Roman" panose="02020603050405020304" pitchFamily="18" charset="0"/>
              </a:rPr>
              <a:t>2</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府</a:t>
            </a:r>
            <a:r>
              <a:rPr lang="en-US" altLang="ja-JP" sz="900" kern="100" dirty="0" smtClean="0">
                <a:latin typeface="Meiryo UI" panose="020B0604030504040204" pitchFamily="50" charset="-128"/>
                <a:ea typeface="Meiryo UI" panose="020B0604030504040204" pitchFamily="50" charset="-128"/>
                <a:cs typeface="Times New Roman" panose="02020603050405020304" pitchFamily="18" charset="0"/>
              </a:rPr>
              <a:t>4</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県</a:t>
            </a:r>
            <a:r>
              <a:rPr lang="en-US" altLang="ja-JP" sz="9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滋賀県、京都府、大阪府、兵庫県、奈良県、和歌山県</a:t>
            </a:r>
            <a:r>
              <a:rPr lang="en-US" altLang="ja-JP" sz="9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smtClean="0">
                <a:latin typeface="Meiryo UI" panose="020B0604030504040204" pitchFamily="50" charset="-128"/>
                <a:ea typeface="Meiryo UI" panose="020B0604030504040204" pitchFamily="50" charset="-128"/>
                <a:cs typeface="Times New Roman" panose="02020603050405020304" pitchFamily="18" charset="0"/>
              </a:rPr>
              <a:t>の合計。</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030119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（２）産業（新エネルギー産業の振興）</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140575" y="544651"/>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2012</a:t>
            </a:r>
            <a:r>
              <a:rPr kumimoji="1" lang="ja-JP" altLang="en-US" sz="1400" dirty="0">
                <a:latin typeface="UD デジタル 教科書体 NK-R" panose="02020400000000000000" pitchFamily="18" charset="-128"/>
                <a:ea typeface="UD デジタル 教科書体 NK-R" panose="02020400000000000000" pitchFamily="18" charset="-128"/>
              </a:rPr>
              <a:t>年に「バッテリー戦略研究センター</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現</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バッテリー戦略推進センター</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」を設立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活動</a:t>
            </a:r>
            <a:r>
              <a:rPr kumimoji="1" lang="ja-JP" altLang="en-US" sz="1400" dirty="0">
                <a:latin typeface="UD デジタル 教科書体 NK-R" panose="02020400000000000000" pitchFamily="18" charset="-128"/>
                <a:ea typeface="UD デジタル 教科書体 NK-R" panose="02020400000000000000" pitchFamily="18" charset="-128"/>
              </a:rPr>
              <a:t>成果として、</a:t>
            </a:r>
            <a:r>
              <a:rPr kumimoji="1" lang="en-US" altLang="ja-JP" sz="1400" dirty="0">
                <a:latin typeface="UD デジタル 教科書体 NK-R" panose="02020400000000000000" pitchFamily="18" charset="-128"/>
                <a:ea typeface="UD デジタル 教科書体 NK-R" panose="02020400000000000000" pitchFamily="18" charset="-128"/>
              </a:rPr>
              <a:t>2016</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5</a:t>
            </a:r>
            <a:r>
              <a:rPr kumimoji="1" lang="ja-JP" altLang="en-US" sz="1400" dirty="0">
                <a:latin typeface="UD デジタル 教科書体 NK-R" panose="02020400000000000000" pitchFamily="18" charset="-128"/>
                <a:ea typeface="UD デジタル 教科書体 NK-R" panose="02020400000000000000" pitchFamily="18" charset="-128"/>
              </a:rPr>
              <a:t>月、国の独立行政法人である「製品評価技術基盤機構」（</a:t>
            </a:r>
            <a:r>
              <a:rPr kumimoji="1" lang="en-US" altLang="ja-JP" sz="1400" dirty="0">
                <a:latin typeface="UD デジタル 教科書体 NK-R" panose="02020400000000000000" pitchFamily="18" charset="-128"/>
                <a:ea typeface="UD デジタル 教科書体 NK-R" panose="02020400000000000000" pitchFamily="18" charset="-128"/>
              </a:rPr>
              <a:t>NITE</a:t>
            </a:r>
            <a:r>
              <a:rPr kumimoji="1" lang="ja-JP" altLang="en-US" sz="1400" dirty="0">
                <a:latin typeface="UD デジタル 教科書体 NK-R" panose="02020400000000000000" pitchFamily="18" charset="-128"/>
                <a:ea typeface="UD デジタル 教科書体 NK-R" panose="02020400000000000000" pitchFamily="18" charset="-128"/>
              </a:rPr>
              <a:t>）の世界最大級の大型蓄電システムの試験・評価施設が、咲洲地区に開所。</a:t>
            </a:r>
          </a:p>
        </p:txBody>
      </p:sp>
      <p:sp>
        <p:nvSpPr>
          <p:cNvPr id="99" name="テキスト ボックス 98"/>
          <p:cNvSpPr txBox="1"/>
          <p:nvPr/>
        </p:nvSpPr>
        <p:spPr>
          <a:xfrm>
            <a:off x="5221162" y="1532437"/>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sp>
        <p:nvSpPr>
          <p:cNvPr id="114" name="テキスト ボックス 113"/>
          <p:cNvSpPr txBox="1"/>
          <p:nvPr/>
        </p:nvSpPr>
        <p:spPr>
          <a:xfrm>
            <a:off x="5264691" y="3692677"/>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テキスト ボックス 115"/>
          <p:cNvSpPr txBox="1"/>
          <p:nvPr/>
        </p:nvSpPr>
        <p:spPr>
          <a:xfrm>
            <a:off x="5437186" y="3935123"/>
            <a:ext cx="280831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岩谷</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産業株式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会社）</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7" name="表 116"/>
          <p:cNvGraphicFramePr>
            <a:graphicFrameLocks noGrp="1"/>
          </p:cNvGraphicFramePr>
          <p:nvPr>
            <p:extLst>
              <p:ext uri="{D42A27DB-BD31-4B8C-83A1-F6EECF244321}">
                <p14:modId xmlns:p14="http://schemas.microsoft.com/office/powerpoint/2010/main" val="4227603541"/>
              </p:ext>
            </p:extLst>
          </p:nvPr>
        </p:nvGraphicFramePr>
        <p:xfrm>
          <a:off x="594199" y="1531824"/>
          <a:ext cx="4607398" cy="4899387"/>
        </p:xfrm>
        <a:graphic>
          <a:graphicData uri="http://schemas.openxmlformats.org/drawingml/2006/table">
            <a:tbl>
              <a:tblPr firstRow="1" firstCol="1" bandRow="1"/>
              <a:tblGrid>
                <a:gridCol w="646958">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・新エネルギー産業（電池関連）創出事業補助金による研究開発等支援開始</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・新関空会社と連携し関西国際空港における水素活用・インフラ整備に向けたプロジェクト（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5508">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H2Osaka</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・「イワタニ水素ステーション大阪森之宮」他、府内に計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箇所の水素ステーションが整備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7227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zh-TW"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zh-TW"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zh-TW"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月実証完了</a:t>
                      </a:r>
                      <a:r>
                        <a:rPr kumimoji="1" lang="en-US" altLang="zh-TW"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zh-TW"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zh-TW"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zh-TW"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月実証完了</a:t>
                      </a:r>
                      <a:r>
                        <a:rPr kumimoji="1" lang="en-US" altLang="zh-TW"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9195" y="1840214"/>
            <a:ext cx="3627120" cy="1805940"/>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9195" y="4264530"/>
            <a:ext cx="3169920" cy="1851660"/>
          </a:xfrm>
          <a:prstGeom prst="rect">
            <a:avLst/>
          </a:prstGeom>
        </p:spPr>
      </p:pic>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64</a:t>
            </a:r>
          </a:p>
        </p:txBody>
      </p:sp>
    </p:spTree>
    <p:extLst>
      <p:ext uri="{BB962C8B-B14F-4D97-AF65-F5344CB8AC3E}">
        <p14:creationId xmlns:p14="http://schemas.microsoft.com/office/powerpoint/2010/main" val="17472986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（２）産業（イノベーションの促進）</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132761" y="501001"/>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➢大阪の国際特許出願件数は、東京に次いで全国で</a:t>
            </a:r>
            <a:r>
              <a:rPr kumimoji="1" lang="en-US" altLang="ja-JP" sz="1400" dirty="0">
                <a:latin typeface="UD デジタル 教科書体 NK-R" panose="02020400000000000000" pitchFamily="18" charset="-128"/>
                <a:ea typeface="UD デジタル 教科書体 NK-R" panose="02020400000000000000" pitchFamily="18" charset="-128"/>
              </a:rPr>
              <a:t>2</a:t>
            </a:r>
            <a:r>
              <a:rPr kumimoji="1" lang="ja-JP" altLang="en-US" sz="1400" dirty="0">
                <a:latin typeface="UD デジタル 教科書体 NK-R" panose="02020400000000000000" pitchFamily="18" charset="-128"/>
                <a:ea typeface="UD デジタル 教科書体 NK-R" panose="02020400000000000000" pitchFamily="18" charset="-128"/>
              </a:rPr>
              <a:t>番目。海外進出の意欲が高いことが窺える。一方で東京とは出願件数に大きな開きがあり、経年でみても伸び悩んでいる状況。</a:t>
            </a:r>
          </a:p>
          <a:p>
            <a:r>
              <a:rPr kumimoji="1" lang="ja-JP" altLang="en-US" sz="1400" dirty="0">
                <a:latin typeface="UD デジタル 教科書体 NK-R" panose="02020400000000000000" pitchFamily="18" charset="-128"/>
                <a:ea typeface="UD デジタル 教科書体 NK-R" panose="02020400000000000000" pitchFamily="18" charset="-128"/>
              </a:rPr>
              <a:t>➢大阪府内企業の研究開発に係る投資は弱含みとなっており</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2016</a:t>
            </a:r>
            <a:r>
              <a:rPr kumimoji="1" lang="ja-JP" altLang="en-US" sz="1400" dirty="0" smtClean="0">
                <a:latin typeface="UD デジタル 教科書体 NK-R" panose="02020400000000000000" pitchFamily="18" charset="-128"/>
                <a:ea typeface="UD デジタル 教科書体 NK-R" panose="02020400000000000000" pitchFamily="18" charset="-128"/>
              </a:rPr>
              <a:t>年は約</a:t>
            </a:r>
            <a:r>
              <a:rPr kumimoji="1" lang="en-US" altLang="ja-JP" sz="1400" dirty="0">
                <a:latin typeface="UD デジタル 教科書体 NK-R" panose="02020400000000000000" pitchFamily="18" charset="-128"/>
                <a:ea typeface="UD デジタル 教科書体 NK-R" panose="02020400000000000000" pitchFamily="18" charset="-128"/>
              </a:rPr>
              <a:t>1.5</a:t>
            </a:r>
            <a:r>
              <a:rPr kumimoji="1" lang="ja-JP" altLang="en-US" sz="1400" dirty="0" smtClean="0">
                <a:latin typeface="UD デジタル 教科書体 NK-R" panose="02020400000000000000" pitchFamily="18" charset="-128"/>
                <a:ea typeface="UD デジタル 教科書体 NK-R" panose="02020400000000000000" pitchFamily="18" charset="-128"/>
              </a:rPr>
              <a:t>兆円</a:t>
            </a:r>
            <a:r>
              <a:rPr kumimoji="1" lang="ja-JP" altLang="en-US" sz="1400" dirty="0">
                <a:latin typeface="UD デジタル 教科書体 NK-R" panose="02020400000000000000" pitchFamily="18" charset="-128"/>
                <a:ea typeface="UD デジタル 教科書体 NK-R" panose="02020400000000000000" pitchFamily="18" charset="-128"/>
              </a:rPr>
              <a:t>と</a:t>
            </a:r>
            <a:r>
              <a:rPr kumimoji="1" lang="ja-JP" altLang="en-US" sz="1400" dirty="0" smtClean="0">
                <a:latin typeface="UD デジタル 教科書体 NK-R" panose="02020400000000000000" pitchFamily="18" charset="-128"/>
                <a:ea typeface="UD デジタル 教科書体 NK-R" panose="02020400000000000000" pitchFamily="18" charset="-128"/>
              </a:rPr>
              <a:t>前年比</a:t>
            </a:r>
            <a:r>
              <a:rPr kumimoji="1" lang="en-US" altLang="ja-JP" sz="1400" dirty="0">
                <a:latin typeface="UD デジタル 教科書体 NK-R" panose="02020400000000000000" pitchFamily="18" charset="-128"/>
                <a:ea typeface="UD デジタル 教科書体 NK-R" panose="02020400000000000000" pitchFamily="18" charset="-128"/>
              </a:rPr>
              <a:t>3.6</a:t>
            </a:r>
            <a:r>
              <a:rPr kumimoji="1" lang="ja-JP" altLang="en-US" sz="1400" dirty="0" smtClean="0">
                <a:latin typeface="UD デジタル 教科書体 NK-R" panose="02020400000000000000" pitchFamily="18" charset="-128"/>
                <a:ea typeface="UD デジタル 教科書体 NK-R" panose="02020400000000000000" pitchFamily="18" charset="-128"/>
              </a:rPr>
              <a:t>％の</a:t>
            </a:r>
            <a:r>
              <a:rPr kumimoji="1" lang="ja-JP" altLang="en-US" sz="1400" dirty="0">
                <a:latin typeface="UD デジタル 教科書体 NK-R" panose="02020400000000000000" pitchFamily="18" charset="-128"/>
                <a:ea typeface="UD デジタル 教科書体 NK-R" panose="02020400000000000000" pitchFamily="18" charset="-128"/>
              </a:rPr>
              <a:t>増加</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
          <p:cNvSpPr txBox="1"/>
          <p:nvPr/>
        </p:nvSpPr>
        <p:spPr>
          <a:xfrm>
            <a:off x="407345" y="1988769"/>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
          <p:cNvSpPr txBox="1"/>
          <p:nvPr/>
        </p:nvSpPr>
        <p:spPr>
          <a:xfrm>
            <a:off x="4668620" y="2035701"/>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76132" y="1531645"/>
            <a:ext cx="4268940"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96612" y="1531645"/>
            <a:ext cx="4788024" cy="469359"/>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出典：地域経済分析システムより経済産業省「企業活動基本調査</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76132" y="6457890"/>
            <a:ext cx="8352928"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グラフ 19"/>
          <p:cNvGraphicFramePr>
            <a:graphicFrameLocks/>
          </p:cNvGraphicFramePr>
          <p:nvPr>
            <p:extLst>
              <p:ext uri="{D42A27DB-BD31-4B8C-83A1-F6EECF244321}">
                <p14:modId xmlns:p14="http://schemas.microsoft.com/office/powerpoint/2010/main" val="2450589801"/>
              </p:ext>
            </p:extLst>
          </p:nvPr>
        </p:nvGraphicFramePr>
        <p:xfrm>
          <a:off x="107583" y="2316068"/>
          <a:ext cx="4572001" cy="38619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p:cNvGraphicFramePr>
            <a:graphicFrameLocks/>
          </p:cNvGraphicFramePr>
          <p:nvPr>
            <p:extLst>
              <p:ext uri="{D42A27DB-BD31-4B8C-83A1-F6EECF244321}">
                <p14:modId xmlns:p14="http://schemas.microsoft.com/office/powerpoint/2010/main" val="1541694049"/>
              </p:ext>
            </p:extLst>
          </p:nvPr>
        </p:nvGraphicFramePr>
        <p:xfrm>
          <a:off x="4945186" y="2303737"/>
          <a:ext cx="4572509" cy="4221088"/>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2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65</a:t>
            </a:r>
          </a:p>
        </p:txBody>
      </p:sp>
    </p:spTree>
    <p:extLst>
      <p:ext uri="{BB962C8B-B14F-4D97-AF65-F5344CB8AC3E}">
        <p14:creationId xmlns:p14="http://schemas.microsoft.com/office/powerpoint/2010/main" val="877375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6435" y="1300826"/>
            <a:ext cx="2997870" cy="830997"/>
          </a:xfrm>
          <a:prstGeom prst="rect">
            <a:avLst/>
          </a:prstGeom>
        </p:spPr>
        <p:txBody>
          <a:bodyPr wrap="square">
            <a:spAutoFit/>
          </a:bodyPr>
          <a:lstStyle/>
          <a:p>
            <a:pPr marL="180975" indent="-180975"/>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rPr>
              <a:t>には、繊維・化学関係の業種が１８業種、機械金属関係の業種が１７業種、生活用品関係の業種が２８業種の全６３業種の地場産業が</a:t>
            </a:r>
            <a:r>
              <a:rPr lang="ja-JP" altLang="en-US" sz="1200" dirty="0" smtClean="0">
                <a:latin typeface="Meiryo UI" panose="020B0604030504040204" pitchFamily="50" charset="-128"/>
                <a:ea typeface="Meiryo UI" panose="020B0604030504040204" pitchFamily="50" charset="-128"/>
              </a:rPr>
              <a:t>ある。</a:t>
            </a:r>
            <a:endParaRPr lang="ja-JP" altLang="en-US" sz="1200" dirty="0">
              <a:latin typeface="Meiryo UI" panose="020B0604030504040204" pitchFamily="50" charset="-128"/>
              <a:ea typeface="Meiryo UI" panose="020B0604030504040204" pitchFamily="50" charset="-128"/>
            </a:endParaRPr>
          </a:p>
        </p:txBody>
      </p:sp>
      <p:sp>
        <p:nvSpPr>
          <p:cNvPr id="7" name="Text Box 58"/>
          <p:cNvSpPr txBox="1">
            <a:spLocks noChangeArrowheads="1"/>
          </p:cNvSpPr>
          <p:nvPr/>
        </p:nvSpPr>
        <p:spPr bwMode="auto">
          <a:xfrm>
            <a:off x="4196957" y="6522967"/>
            <a:ext cx="18990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eaLnBrk="0" hangingPunct="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eaLnBrk="0" hangingPunct="0">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eaLnBrk="0" hangingPunct="0">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eaLnBrk="0" hangingPunct="0">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eaLnBrk="1" hangingPunct="1">
              <a:spcBef>
                <a:spcPct val="0"/>
              </a:spcBef>
              <a:buClrTx/>
              <a:buSzTx/>
              <a:buFontTx/>
              <a:buNone/>
            </a:pP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出典：大阪府ＨＰより</a:t>
            </a:r>
            <a:endParaRPr lang="ja-JP" altLang="en-US" sz="105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3569970" y="640131"/>
            <a:ext cx="5052060" cy="5829300"/>
          </a:xfrm>
          <a:prstGeom prst="rect">
            <a:avLst/>
          </a:prstGeom>
        </p:spPr>
      </p:pic>
      <p:sp>
        <p:nvSpPr>
          <p:cNvPr id="9" name="タイトル 1"/>
          <p:cNvSpPr txBox="1">
            <a:spLocks/>
          </p:cNvSpPr>
          <p:nvPr/>
        </p:nvSpPr>
        <p:spPr>
          <a:xfrm>
            <a:off x="0" y="-3763"/>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a:t>
            </a:r>
            <a:r>
              <a:rPr lang="ja-JP" altLang="en-US" sz="1800" dirty="0" smtClean="0">
                <a:solidFill>
                  <a:schemeClr val="bg1"/>
                </a:solidFill>
                <a:latin typeface="Meiryo UI" panose="020B0604030504040204" pitchFamily="50" charset="-128"/>
                <a:ea typeface="Meiryo UI" panose="020B0604030504040204" pitchFamily="50" charset="-128"/>
              </a:rPr>
              <a:t>現在の大阪</a:t>
            </a:r>
            <a:r>
              <a:rPr lang="ja-JP" altLang="en-US" sz="1800" dirty="0">
                <a:solidFill>
                  <a:schemeClr val="bg1"/>
                </a:solidFill>
                <a:latin typeface="Meiryo UI" panose="020B0604030504040204" pitchFamily="50" charset="-128"/>
                <a:ea typeface="Meiryo UI" panose="020B0604030504040204" pitchFamily="50" charset="-128"/>
              </a:rPr>
              <a:t>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（２）産業</a:t>
            </a:r>
            <a:r>
              <a:rPr lang="ja-JP" altLang="en-US" sz="1400" dirty="0" smtClean="0">
                <a:solidFill>
                  <a:schemeClr val="bg1"/>
                </a:solidFill>
                <a:latin typeface="Meiryo UI" panose="020B0604030504040204" pitchFamily="50" charset="-128"/>
                <a:ea typeface="Meiryo UI" panose="020B0604030504040204" pitchFamily="50" charset="-128"/>
              </a:rPr>
              <a:t>（参考：大阪の地場産業の分布）</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66</a:t>
            </a:r>
          </a:p>
        </p:txBody>
      </p:sp>
    </p:spTree>
    <p:extLst>
      <p:ext uri="{BB962C8B-B14F-4D97-AF65-F5344CB8AC3E}">
        <p14:creationId xmlns:p14="http://schemas.microsoft.com/office/powerpoint/2010/main" val="428479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6114" y="460859"/>
            <a:ext cx="9773771" cy="6440225"/>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「天下の台所」の成立</a:t>
            </a:r>
            <a:endParaRPr kumimoji="1" lang="en-US" altLang="ja-JP" sz="1200" b="1" u="sng"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・大阪は</a:t>
            </a:r>
            <a:r>
              <a:rPr kumimoji="1" lang="ja-JP" altLang="en-US" sz="1200" b="1" dirty="0">
                <a:latin typeface="Meiryo UI" panose="020B0604030504040204" pitchFamily="50" charset="-128"/>
                <a:ea typeface="Meiryo UI" panose="020B0604030504040204" pitchFamily="50" charset="-128"/>
              </a:rPr>
              <a:t>瀬戸内を介して西国とつながり、淀川を通じて京都から東国へとつながるという交通の要衝</a:t>
            </a:r>
            <a:r>
              <a:rPr kumimoji="1" lang="ja-JP" altLang="en-US" sz="1200" dirty="0">
                <a:latin typeface="Meiryo UI" panose="020B0604030504040204" pitchFamily="50" charset="-128"/>
                <a:ea typeface="Meiryo UI" panose="020B0604030504040204" pitchFamily="50" charset="-128"/>
              </a:rPr>
              <a:t>にあり、かつ、古代以来、</a:t>
            </a:r>
            <a:r>
              <a:rPr kumimoji="1" lang="ja-JP" altLang="en-US" sz="1200" b="1" dirty="0">
                <a:latin typeface="Meiryo UI" panose="020B0604030504040204" pitchFamily="50" charset="-128"/>
                <a:ea typeface="Meiryo UI" panose="020B0604030504040204" pitchFamily="50" charset="-128"/>
              </a:rPr>
              <a:t>先進手工業技術の集積が著しい畿内を後背地にもつという条件</a:t>
            </a:r>
            <a:r>
              <a:rPr kumimoji="1" lang="ja-JP" altLang="en-US" sz="1200" dirty="0">
                <a:latin typeface="Meiryo UI" panose="020B0604030504040204" pitchFamily="50" charset="-128"/>
                <a:ea typeface="Meiryo UI" panose="020B0604030504040204" pitchFamily="50" charset="-128"/>
              </a:rPr>
              <a:t>に支えられていた。</a:t>
            </a:r>
            <a:endParaRPr kumimoji="1" lang="en-US" altLang="ja-JP" sz="1200"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江戸との間の菱垣廻船や樽廻船、日本海側地域と大阪とを直接に結びつける西回り航路が整備</a:t>
            </a:r>
            <a:r>
              <a:rPr kumimoji="1" lang="ja-JP" altLang="en-US" sz="1200" dirty="0">
                <a:latin typeface="Meiryo UI" panose="020B0604030504040204" pitchFamily="50" charset="-128"/>
                <a:ea typeface="Meiryo UI" panose="020B0604030504040204" pitchFamily="50" charset="-128"/>
              </a:rPr>
              <a:t>された</a:t>
            </a:r>
            <a:r>
              <a:rPr kumimoji="1" lang="en-US" altLang="ja-JP" sz="1200" dirty="0">
                <a:latin typeface="Meiryo UI" panose="020B0604030504040204" pitchFamily="50" charset="-128"/>
                <a:ea typeface="Meiryo UI" panose="020B0604030504040204" pitchFamily="50" charset="-128"/>
              </a:rPr>
              <a:t>1670</a:t>
            </a:r>
            <a:r>
              <a:rPr kumimoji="1" lang="ja-JP" altLang="en-US" sz="1200" dirty="0">
                <a:latin typeface="Meiryo UI" panose="020B0604030504040204" pitchFamily="50" charset="-128"/>
                <a:ea typeface="Meiryo UI" panose="020B0604030504040204" pitchFamily="50" charset="-128"/>
              </a:rPr>
              <a:t>年代以降、</a:t>
            </a:r>
            <a:r>
              <a:rPr kumimoji="1" lang="ja-JP" altLang="en-US" sz="1200" b="1" dirty="0">
                <a:latin typeface="Meiryo UI" panose="020B0604030504040204" pitchFamily="50" charset="-128"/>
                <a:ea typeface="Meiryo UI" panose="020B0604030504040204" pitchFamily="50" charset="-128"/>
              </a:rPr>
              <a:t>「天下の台所」の容姿を整える</a:t>
            </a:r>
            <a:r>
              <a:rPr kumimoji="1" lang="ja-JP" altLang="en-US" sz="1200" dirty="0">
                <a:latin typeface="Meiryo UI" panose="020B0604030504040204" pitchFamily="50" charset="-128"/>
                <a:ea typeface="Meiryo UI" panose="020B0604030504040204" pitchFamily="50" charset="-128"/>
              </a:rPr>
              <a:t>ことになる。</a:t>
            </a:r>
            <a:endParaRPr kumimoji="1" lang="en-US" altLang="ja-JP" sz="1200" dirty="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100</a:t>
            </a:r>
            <a:r>
              <a:rPr kumimoji="1" lang="ja-JP" altLang="en-US" sz="1200" dirty="0">
                <a:latin typeface="Meiryo UI" panose="020B0604030504040204" pitchFamily="50" charset="-128"/>
                <a:ea typeface="Meiryo UI" panose="020B0604030504040204" pitchFamily="50" charset="-128"/>
              </a:rPr>
              <a:t>以上の藩が、大阪市中の堀川沿岸に蔵屋敷を設置し、蔵屋敷が販売する米切手を売買する場として、</a:t>
            </a:r>
            <a:r>
              <a:rPr kumimoji="1" lang="en-US" altLang="ja-JP" sz="1200" dirty="0">
                <a:latin typeface="Meiryo UI" panose="020B0604030504040204" pitchFamily="50" charset="-128"/>
                <a:ea typeface="Meiryo UI" panose="020B0604030504040204" pitchFamily="50" charset="-128"/>
              </a:rPr>
              <a:t>17</a:t>
            </a:r>
            <a:r>
              <a:rPr kumimoji="1" lang="ja-JP" altLang="en-US" sz="1200" dirty="0">
                <a:latin typeface="Meiryo UI" panose="020B0604030504040204" pitchFamily="50" charset="-128"/>
                <a:ea typeface="Meiryo UI" panose="020B0604030504040204" pitchFamily="50" charset="-128"/>
              </a:rPr>
              <a:t>世紀後半には米市が成立し、</a:t>
            </a:r>
            <a:r>
              <a:rPr kumimoji="1" lang="en-US" altLang="ja-JP" sz="1200" dirty="0">
                <a:latin typeface="Meiryo UI" panose="020B0604030504040204" pitchFamily="50" charset="-128"/>
                <a:ea typeface="Meiryo UI" panose="020B0604030504040204" pitchFamily="50" charset="-128"/>
              </a:rPr>
              <a:t>1730</a:t>
            </a:r>
            <a:r>
              <a:rPr kumimoji="1" lang="ja-JP" altLang="en-US" sz="1200" dirty="0">
                <a:latin typeface="Meiryo UI" panose="020B0604030504040204" pitchFamily="50" charset="-128"/>
                <a:ea typeface="Meiryo UI" panose="020B0604030504040204" pitchFamily="50" charset="-128"/>
              </a:rPr>
              <a:t>年に幕府に堂島米会所として公許される頃には、</a:t>
            </a:r>
            <a:r>
              <a:rPr kumimoji="1" lang="ja-JP" altLang="en-US" sz="1200" b="1" dirty="0">
                <a:latin typeface="Meiryo UI" panose="020B0604030504040204" pitchFamily="50" charset="-128"/>
                <a:ea typeface="Meiryo UI" panose="020B0604030504040204" pitchFamily="50" charset="-128"/>
              </a:rPr>
              <a:t>先物取引を包摂する商品取引所の体制を整えていた</a:t>
            </a:r>
            <a:r>
              <a:rPr kumimoji="1" lang="ja-JP" altLang="en-US" sz="1200" dirty="0">
                <a:latin typeface="Meiryo UI" panose="020B0604030504040204" pitchFamily="50" charset="-128"/>
                <a:ea typeface="Meiryo UI" panose="020B0604030504040204" pitchFamily="50" charset="-128"/>
              </a:rPr>
              <a:t>。</a:t>
            </a:r>
          </a:p>
          <a:p>
            <a:pPr>
              <a:lnSpc>
                <a:spcPts val="1500"/>
              </a:lnSpc>
            </a:pPr>
            <a:endParaRPr kumimoji="1" lang="en-US" altLang="ja-JP" sz="1200" b="1" u="sng" dirty="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町人文化の醸成</a:t>
            </a:r>
          </a:p>
          <a:p>
            <a:pPr>
              <a:lnSpc>
                <a:spcPts val="1500"/>
              </a:lnSpc>
            </a:pPr>
            <a:r>
              <a:rPr kumimoji="1" lang="ja-JP" altLang="en-US" sz="1200" dirty="0">
                <a:latin typeface="Meiryo UI" panose="020B0604030504040204" pitchFamily="50" charset="-128"/>
                <a:ea typeface="Meiryo UI" panose="020B0604030504040204" pitchFamily="50" charset="-128"/>
              </a:rPr>
              <a:t>　・全国一の経済都市としての繁栄は</a:t>
            </a:r>
            <a:r>
              <a:rPr kumimoji="1" lang="ja-JP" altLang="en-US" sz="1200" b="1" dirty="0">
                <a:latin typeface="Meiryo UI" panose="020B0604030504040204" pitchFamily="50" charset="-128"/>
                <a:ea typeface="Meiryo UI" panose="020B0604030504040204" pitchFamily="50" charset="-128"/>
              </a:rPr>
              <a:t>町人文化・学芸を花開かせることにもなった</a:t>
            </a:r>
            <a:r>
              <a:rPr kumimoji="1" lang="ja-JP" altLang="en-US" sz="1200" dirty="0">
                <a:latin typeface="Meiryo UI" panose="020B0604030504040204" pitchFamily="50" charset="-128"/>
                <a:ea typeface="Meiryo UI" panose="020B0604030504040204" pitchFamily="50" charset="-128"/>
              </a:rPr>
              <a:t>。</a:t>
            </a: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・近松門左衛門、木村蒹葭堂、山片蟠桃、富永仲基、海保青陵、草間直方など今日なお大阪が誇るべき文化人</a:t>
            </a:r>
            <a:r>
              <a:rPr kumimoji="1" lang="ja-JP" altLang="en-US" sz="1200" dirty="0" smtClean="0">
                <a:latin typeface="Meiryo UI" panose="020B0604030504040204" pitchFamily="50" charset="-128"/>
                <a:ea typeface="Meiryo UI" panose="020B0604030504040204" pitchFamily="50" charset="-128"/>
              </a:rPr>
              <a:t>が</a:t>
            </a:r>
            <a:r>
              <a:rPr kumimoji="1" lang="ja-JP" altLang="en-US" sz="1200" dirty="0">
                <a:latin typeface="Meiryo UI" panose="020B0604030504040204" pitchFamily="50" charset="-128"/>
                <a:ea typeface="Meiryo UI" panose="020B0604030504040204" pitchFamily="50" charset="-128"/>
              </a:rPr>
              <a:t>輩</a:t>
            </a:r>
            <a:r>
              <a:rPr kumimoji="1" lang="ja-JP" altLang="en-US" sz="1200" dirty="0" smtClean="0">
                <a:latin typeface="Meiryo UI" panose="020B0604030504040204" pitchFamily="50" charset="-128"/>
                <a:ea typeface="Meiryo UI" panose="020B0604030504040204" pitchFamily="50" charset="-128"/>
              </a:rPr>
              <a:t>出され</a:t>
            </a:r>
            <a:r>
              <a:rPr kumimoji="1" lang="ja-JP" altLang="en-US" sz="1200"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町人たちによって支えられた懐徳堂</a:t>
            </a:r>
            <a:r>
              <a:rPr kumimoji="1" lang="ja-JP" altLang="en-US" sz="1200" dirty="0">
                <a:latin typeface="Meiryo UI" panose="020B0604030504040204" pitchFamily="50" charset="-128"/>
                <a:ea typeface="Meiryo UI" panose="020B0604030504040204" pitchFamily="50" charset="-128"/>
              </a:rPr>
              <a:t>が生まれた。</a:t>
            </a: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適塾</a:t>
            </a:r>
            <a:r>
              <a:rPr kumimoji="1" lang="ja-JP" altLang="en-US" sz="1200" dirty="0">
                <a:latin typeface="Meiryo UI" panose="020B0604030504040204" pitchFamily="50" charset="-128"/>
                <a:ea typeface="Meiryo UI" panose="020B0604030504040204" pitchFamily="50" charset="-128"/>
              </a:rPr>
              <a:t>は、緒方洪庵が江戸時代後期</a:t>
            </a:r>
            <a:r>
              <a:rPr kumimoji="1" lang="ja-JP" altLang="en-US" sz="1200" dirty="0" smtClean="0">
                <a:latin typeface="Meiryo UI" panose="020B0604030504040204" pitchFamily="50" charset="-128"/>
                <a:ea typeface="Meiryo UI" panose="020B0604030504040204" pitchFamily="50" charset="-128"/>
              </a:rPr>
              <a:t>に</a:t>
            </a:r>
            <a:r>
              <a:rPr kumimoji="1" lang="ja-JP" altLang="en-US" sz="1200" dirty="0">
                <a:latin typeface="Meiryo UI" panose="020B0604030504040204" pitchFamily="50" charset="-128"/>
                <a:ea typeface="Meiryo UI" panose="020B0604030504040204" pitchFamily="50" charset="-128"/>
              </a:rPr>
              <a:t>大阪</a:t>
            </a: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船場に開いた蘭学の私塾。福沢諭吉などの</a:t>
            </a:r>
            <a:r>
              <a:rPr kumimoji="1" lang="ja-JP" altLang="en-US" sz="1200" b="1" dirty="0">
                <a:latin typeface="Meiryo UI" panose="020B0604030504040204" pitchFamily="50" charset="-128"/>
                <a:ea typeface="Meiryo UI" panose="020B0604030504040204" pitchFamily="50" charset="-128"/>
              </a:rPr>
              <a:t>幕末から明治維新にかけて活躍した人材を多く輩出</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a:p>
            <a:pPr>
              <a:lnSpc>
                <a:spcPts val="1500"/>
              </a:lnSpc>
            </a:pP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◆明治</a:t>
            </a:r>
            <a:r>
              <a:rPr kumimoji="1" lang="ja-JP" altLang="en-US" sz="1200" b="1" u="sng" dirty="0">
                <a:latin typeface="Meiryo UI" panose="020B0604030504040204" pitchFamily="50" charset="-128"/>
                <a:ea typeface="Meiryo UI" panose="020B0604030504040204" pitchFamily="50" charset="-128"/>
              </a:rPr>
              <a:t>維新期の停滞と再生</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江戸末期になると大阪経済の相対的地位は低下。その後、</a:t>
            </a:r>
            <a:r>
              <a:rPr kumimoji="1" lang="ja-JP" altLang="en-US" sz="1200" b="1" dirty="0">
                <a:latin typeface="Meiryo UI" panose="020B0604030504040204" pitchFamily="50" charset="-128"/>
                <a:ea typeface="Meiryo UI" panose="020B0604030504040204" pitchFamily="50" charset="-128"/>
              </a:rPr>
              <a:t>幕末・維新の激動の中で、大阪経済はさらに大きな打撃を被った</a:t>
            </a:r>
            <a:r>
              <a:rPr kumimoji="1" lang="ja-JP" altLang="en-US" sz="1200" dirty="0">
                <a:latin typeface="Meiryo UI" panose="020B0604030504040204" pitchFamily="50" charset="-128"/>
                <a:ea typeface="Meiryo UI" panose="020B0604030504040204" pitchFamily="50" charset="-128"/>
              </a:rPr>
              <a:t>。</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・年貢</a:t>
            </a:r>
            <a:r>
              <a:rPr kumimoji="1" lang="ja-JP" altLang="en-US" sz="1200" dirty="0">
                <a:latin typeface="Meiryo UI" panose="020B0604030504040204" pitchFamily="50" charset="-128"/>
                <a:ea typeface="Meiryo UI" panose="020B0604030504040204" pitchFamily="50" charset="-128"/>
              </a:rPr>
              <a:t>市場が諸藩蔵屋敷や堂島米会所の廃止によって縮小されたこと、巨額の大名</a:t>
            </a:r>
            <a:r>
              <a:rPr kumimoji="1" lang="ja-JP" altLang="en-US" sz="1200" dirty="0" smtClean="0">
                <a:latin typeface="Meiryo UI" panose="020B0604030504040204" pitchFamily="50" charset="-128"/>
                <a:ea typeface="Meiryo UI" panose="020B0604030504040204" pitchFamily="50" charset="-128"/>
              </a:rPr>
              <a:t>貸債権の</a:t>
            </a:r>
            <a:r>
              <a:rPr kumimoji="1" lang="ja-JP" altLang="en-US" sz="1200" dirty="0">
                <a:latin typeface="Meiryo UI" panose="020B0604030504040204" pitchFamily="50" charset="-128"/>
                <a:ea typeface="Meiryo UI" panose="020B0604030504040204" pitchFamily="50" charset="-128"/>
              </a:rPr>
              <a:t>多くが返済されなかったこと</a:t>
            </a:r>
            <a:r>
              <a:rPr kumimoji="1" lang="ja-JP" altLang="en-US" sz="1200" dirty="0" smtClean="0">
                <a:latin typeface="Meiryo UI" panose="020B0604030504040204" pitchFamily="50" charset="-128"/>
                <a:ea typeface="Meiryo UI" panose="020B0604030504040204" pitchFamily="50" charset="-128"/>
              </a:rPr>
              <a:t>等などにより、大阪</a:t>
            </a:r>
            <a:r>
              <a:rPr kumimoji="1" lang="ja-JP" altLang="en-US" sz="1200" dirty="0">
                <a:latin typeface="Meiryo UI" panose="020B0604030504040204" pitchFamily="50" charset="-128"/>
                <a:ea typeface="Meiryo UI" panose="020B0604030504040204" pitchFamily="50" charset="-128"/>
              </a:rPr>
              <a:t>の両替商などが倒産の憂き目</a:t>
            </a:r>
            <a:r>
              <a:rPr kumimoji="1" lang="ja-JP" altLang="en-US" sz="1200" dirty="0" smtClean="0">
                <a:latin typeface="Meiryo UI" panose="020B0604030504040204" pitchFamily="50" charset="-128"/>
                <a:ea typeface="Meiryo UI" panose="020B0604030504040204" pitchFamily="50" charset="-128"/>
              </a:rPr>
              <a:t>にあった。</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・こうした中</a:t>
            </a:r>
            <a:r>
              <a:rPr kumimoji="1" lang="ja-JP" altLang="en-US" sz="1200" dirty="0">
                <a:latin typeface="Meiryo UI" panose="020B0604030504040204" pitchFamily="50" charset="-128"/>
                <a:ea typeface="Meiryo UI" panose="020B0604030504040204" pitchFamily="50" charset="-128"/>
              </a:rPr>
              <a:t>、繊維関係商人、銀行、売薬業、造船など、</a:t>
            </a:r>
            <a:r>
              <a:rPr kumimoji="1" lang="ja-JP" altLang="en-US" sz="1200" b="1" dirty="0">
                <a:latin typeface="Meiryo UI" panose="020B0604030504040204" pitchFamily="50" charset="-128"/>
                <a:ea typeface="Meiryo UI" panose="020B0604030504040204" pitchFamily="50" charset="-128"/>
              </a:rPr>
              <a:t>新しいタイプの事業家が台頭</a:t>
            </a:r>
            <a:r>
              <a:rPr kumimoji="1" lang="ja-JP" altLang="en-US" sz="1200" dirty="0" smtClean="0">
                <a:latin typeface="Meiryo UI" panose="020B0604030504040204" pitchFamily="50" charset="-128"/>
                <a:ea typeface="Meiryo UI" panose="020B0604030504040204" pitchFamily="50" charset="-128"/>
              </a:rPr>
              <a:t>。由緒ある商家が没落する一方で、五</a:t>
            </a:r>
            <a:r>
              <a:rPr kumimoji="1" lang="ja-JP" altLang="en-US" sz="1200" dirty="0">
                <a:latin typeface="Meiryo UI" panose="020B0604030504040204" pitchFamily="50" charset="-128"/>
                <a:ea typeface="Meiryo UI" panose="020B0604030504040204" pitchFamily="50" charset="-128"/>
              </a:rPr>
              <a:t>代</a:t>
            </a:r>
            <a:r>
              <a:rPr kumimoji="1" lang="ja-JP" altLang="en-US" sz="1200" dirty="0" smtClean="0">
                <a:latin typeface="Meiryo UI" panose="020B0604030504040204" pitchFamily="50" charset="-128"/>
                <a:ea typeface="Meiryo UI" panose="020B0604030504040204" pitchFamily="50" charset="-128"/>
              </a:rPr>
              <a:t>友厚や藤田伝三郎など</a:t>
            </a:r>
            <a:r>
              <a:rPr kumimoji="1" lang="ja-JP" altLang="en-US" sz="1200" b="1" dirty="0" smtClean="0">
                <a:latin typeface="Meiryo UI" panose="020B0604030504040204" pitchFamily="50" charset="-128"/>
                <a:ea typeface="Meiryo UI" panose="020B0604030504040204" pitchFamily="50" charset="-128"/>
              </a:rPr>
              <a:t>多くの外部からやってきた企業家が新しい産業を興し活躍</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◆工業</a:t>
            </a:r>
            <a:r>
              <a:rPr kumimoji="1" lang="ja-JP" altLang="en-US" sz="1200" b="1" u="sng" dirty="0">
                <a:latin typeface="Meiryo UI" panose="020B0604030504040204" pitchFamily="50" charset="-128"/>
                <a:ea typeface="Meiryo UI" panose="020B0604030504040204" pitchFamily="50" charset="-128"/>
              </a:rPr>
              <a:t>都市・大阪の誕生（東洋の</a:t>
            </a:r>
            <a:r>
              <a:rPr kumimoji="1" lang="ja-JP" altLang="en-US" sz="1200" b="1" u="sng" dirty="0" smtClean="0">
                <a:latin typeface="Meiryo UI" panose="020B0604030504040204" pitchFamily="50" charset="-128"/>
                <a:ea typeface="Meiryo UI" panose="020B0604030504040204" pitchFamily="50" charset="-128"/>
              </a:rPr>
              <a:t>マンチェスター</a:t>
            </a:r>
            <a:r>
              <a:rPr kumimoji="1" lang="ja-JP" altLang="en-US" sz="1200" b="1" u="sng"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・その後、渋沢</a:t>
            </a:r>
            <a:r>
              <a:rPr kumimoji="1" lang="ja-JP" altLang="en-US" sz="1200" dirty="0">
                <a:latin typeface="Meiryo UI" panose="020B0604030504040204" pitchFamily="50" charset="-128"/>
                <a:ea typeface="Meiryo UI" panose="020B0604030504040204" pitchFamily="50" charset="-128"/>
              </a:rPr>
              <a:t>栄一らによって設立された大阪紡績の近代紡績業としての初めての企業的成功は</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b="1" dirty="0" smtClean="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大阪</a:t>
            </a:r>
            <a:r>
              <a:rPr kumimoji="1" lang="ja-JP" altLang="en-US" sz="1200" b="1" dirty="0">
                <a:latin typeface="Meiryo UI" panose="020B0604030504040204" pitchFamily="50" charset="-128"/>
                <a:ea typeface="Meiryo UI" panose="020B0604030504040204" pitchFamily="50" charset="-128"/>
              </a:rPr>
              <a:t>経済の再生を工業化の方向に舵取り</a:t>
            </a:r>
            <a:r>
              <a:rPr kumimoji="1" lang="ja-JP" altLang="en-US" sz="1200" dirty="0">
                <a:latin typeface="Meiryo UI" panose="020B0604030504040204" pitchFamily="50" charset="-128"/>
                <a:ea typeface="Meiryo UI" panose="020B0604030504040204" pitchFamily="50" charset="-128"/>
              </a:rPr>
              <a:t>することになる。</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大阪は、紡績業を軸として、商工業都市として再生し、</a:t>
            </a:r>
            <a:r>
              <a:rPr kumimoji="1" lang="ja-JP" altLang="en-US" sz="1200" b="1" dirty="0">
                <a:latin typeface="Meiryo UI" panose="020B0604030504040204" pitchFamily="50" charset="-128"/>
                <a:ea typeface="Meiryo UI" panose="020B0604030504040204" pitchFamily="50" charset="-128"/>
              </a:rPr>
              <a:t>「東洋のマンチェスター」と称される基礎を築いた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そして</a:t>
            </a:r>
            <a:r>
              <a:rPr kumimoji="1" lang="ja-JP" altLang="en-US" sz="1200" dirty="0">
                <a:latin typeface="Meiryo UI" panose="020B0604030504040204" pitchFamily="50" charset="-128"/>
                <a:ea typeface="Meiryo UI" panose="020B0604030504040204" pitchFamily="50" charset="-128"/>
              </a:rPr>
              <a:t>それが</a:t>
            </a:r>
            <a:r>
              <a:rPr kumimoji="1" lang="ja-JP" altLang="en-US" sz="1200" b="1" dirty="0">
                <a:latin typeface="Meiryo UI" panose="020B0604030504040204" pitchFamily="50" charset="-128"/>
                <a:ea typeface="Meiryo UI" panose="020B0604030504040204" pitchFamily="50" charset="-128"/>
              </a:rPr>
              <a:t>「水の都」から「煙の都」への変貌</a:t>
            </a:r>
            <a:r>
              <a:rPr kumimoji="1" lang="ja-JP" altLang="en-US" sz="1200" dirty="0">
                <a:latin typeface="Meiryo UI" panose="020B0604030504040204" pitchFamily="50" charset="-128"/>
                <a:ea typeface="Meiryo UI" panose="020B0604030504040204" pitchFamily="50" charset="-128"/>
              </a:rPr>
              <a:t>を意味していた。</a:t>
            </a:r>
          </a:p>
          <a:p>
            <a:pPr marL="85725" indent="-85725">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こうした新産業の勃興に刺激されて、明治</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年代になると、ようやく眠っていた旧商人たちも新しい時代への適応を始めるようになった</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その</a:t>
            </a:r>
            <a:r>
              <a:rPr kumimoji="1" lang="ja-JP" altLang="en-US" sz="1200" dirty="0">
                <a:latin typeface="Meiryo UI" panose="020B0604030504040204" pitchFamily="50" charset="-128"/>
                <a:ea typeface="Meiryo UI" panose="020B0604030504040204" pitchFamily="50" charset="-128"/>
              </a:rPr>
              <a:t>中で、</a:t>
            </a:r>
            <a:r>
              <a:rPr kumimoji="1" lang="ja-JP" altLang="en-US" sz="1200" b="1" dirty="0">
                <a:latin typeface="Meiryo UI" panose="020B0604030504040204" pitchFamily="50" charset="-128"/>
                <a:ea typeface="Meiryo UI" panose="020B0604030504040204" pitchFamily="50" charset="-128"/>
              </a:rPr>
              <a:t>江戸時代以来の道修町の薬種商も</a:t>
            </a:r>
            <a:r>
              <a:rPr kumimoji="1" lang="ja-JP" altLang="en-US" sz="1200" b="1" dirty="0" smtClean="0">
                <a:latin typeface="Meiryo UI" panose="020B0604030504040204" pitchFamily="50" charset="-128"/>
                <a:ea typeface="Meiryo UI" panose="020B0604030504040204" pitchFamily="50" charset="-128"/>
              </a:rPr>
              <a:t>自己変革</a:t>
            </a:r>
            <a:r>
              <a:rPr kumimoji="1" lang="ja-JP" altLang="en-US" sz="1200" dirty="0">
                <a:latin typeface="Meiryo UI" panose="020B0604030504040204" pitchFamily="50" charset="-128"/>
                <a:ea typeface="Meiryo UI" panose="020B0604030504040204" pitchFamily="50" charset="-128"/>
              </a:rPr>
              <a:t>を遂げた。例えば、武田家は、江戸時代の和漢薬の調合、販売から</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開港後</a:t>
            </a:r>
            <a:r>
              <a:rPr kumimoji="1" lang="ja-JP" altLang="en-US" sz="1200" dirty="0">
                <a:latin typeface="Meiryo UI" panose="020B0604030504040204" pitchFamily="50" charset="-128"/>
                <a:ea typeface="Meiryo UI" panose="020B0604030504040204" pitchFamily="50" charset="-128"/>
              </a:rPr>
              <a:t>は洋薬の輸入にいち早く取り組むとともに</a:t>
            </a:r>
            <a:r>
              <a:rPr kumimoji="1" lang="ja-JP" altLang="en-US" sz="1200" dirty="0" smtClean="0">
                <a:latin typeface="Meiryo UI" panose="020B0604030504040204" pitchFamily="50" charset="-128"/>
                <a:ea typeface="Meiryo UI" panose="020B0604030504040204" pitchFamily="50" charset="-128"/>
              </a:rPr>
              <a:t>、製薬工場や</a:t>
            </a:r>
            <a:r>
              <a:rPr kumimoji="1" lang="ja-JP" altLang="en-US" sz="1200" dirty="0">
                <a:latin typeface="Meiryo UI" panose="020B0604030504040204" pitchFamily="50" charset="-128"/>
                <a:ea typeface="Meiryo UI" panose="020B0604030504040204" pitchFamily="50" charset="-128"/>
              </a:rPr>
              <a:t>試験場を設けるなど、製薬メーカーに脱皮した。</a:t>
            </a:r>
          </a:p>
          <a:p>
            <a:pPr>
              <a:lnSpc>
                <a:spcPts val="1500"/>
              </a:lnSpc>
            </a:pPr>
            <a:endParaRPr kumimoji="1" lang="en-US" altLang="ja-JP" sz="1200" b="1" u="sng" dirty="0" smtClean="0">
              <a:latin typeface="Meiryo UI" panose="020B0604030504040204" pitchFamily="50" charset="-128"/>
              <a:ea typeface="Meiryo UI" panose="020B0604030504040204" pitchFamily="50" charset="-128"/>
            </a:endParaRPr>
          </a:p>
          <a:p>
            <a:pPr>
              <a:lnSpc>
                <a:spcPts val="1500"/>
              </a:lnSpc>
            </a:pPr>
            <a:r>
              <a:rPr kumimoji="1" lang="ja-JP" altLang="en-US" sz="1200" b="1" u="sng" dirty="0" smtClean="0">
                <a:latin typeface="Meiryo UI" panose="020B0604030504040204" pitchFamily="50" charset="-128"/>
                <a:ea typeface="Meiryo UI" panose="020B0604030504040204" pitchFamily="50" charset="-128"/>
              </a:rPr>
              <a:t>◆都市化</a:t>
            </a:r>
            <a:r>
              <a:rPr kumimoji="1" lang="ja-JP" altLang="en-US" sz="1200" b="1" u="sng" dirty="0">
                <a:latin typeface="Meiryo UI" panose="020B0604030504040204" pitchFamily="50" charset="-128"/>
                <a:ea typeface="Meiryo UI" panose="020B0604030504040204" pitchFamily="50" charset="-128"/>
              </a:rPr>
              <a:t>とニュービジネス</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明治末期から大正期にかけて、大阪の人口は飛躍的に増大、都市化</a:t>
            </a:r>
            <a:r>
              <a:rPr kumimoji="1" lang="ja-JP" altLang="en-US" sz="1200" dirty="0" smtClean="0">
                <a:latin typeface="Meiryo UI" panose="020B0604030504040204" pitchFamily="50" charset="-128"/>
                <a:ea typeface="Meiryo UI" panose="020B0604030504040204" pitchFamily="50" charset="-128"/>
              </a:rPr>
              <a:t>は</a:t>
            </a:r>
            <a:r>
              <a:rPr kumimoji="1" lang="ja-JP" altLang="en-US" sz="1200" dirty="0">
                <a:latin typeface="Meiryo UI" panose="020B0604030504040204" pitchFamily="50" charset="-128"/>
                <a:ea typeface="Meiryo UI" panose="020B0604030504040204" pitchFamily="50" charset="-128"/>
              </a:rPr>
              <a:t>郊外</a:t>
            </a:r>
            <a:r>
              <a:rPr kumimoji="1" lang="ja-JP" altLang="en-US" sz="1200" dirty="0" smtClean="0">
                <a:latin typeface="Meiryo UI" panose="020B0604030504040204" pitchFamily="50" charset="-128"/>
                <a:ea typeface="Meiryo UI" panose="020B0604030504040204" pitchFamily="50" charset="-128"/>
              </a:rPr>
              <a:t>までに</a:t>
            </a:r>
            <a:r>
              <a:rPr kumimoji="1" lang="ja-JP" altLang="en-US" sz="1200" dirty="0">
                <a:latin typeface="Meiryo UI" panose="020B0604030504040204" pitchFamily="50" charset="-128"/>
                <a:ea typeface="Meiryo UI" panose="020B0604030504040204" pitchFamily="50" charset="-128"/>
              </a:rPr>
              <a:t>広がった。これとともに、</a:t>
            </a:r>
            <a:r>
              <a:rPr kumimoji="1" lang="ja-JP" altLang="en-US" sz="1200" b="1" dirty="0">
                <a:latin typeface="Meiryo UI" panose="020B0604030504040204" pitchFamily="50" charset="-128"/>
                <a:ea typeface="Meiryo UI" panose="020B0604030504040204" pitchFamily="50" charset="-128"/>
              </a:rPr>
              <a:t>郊外電車の急速な勃興</a:t>
            </a:r>
            <a:r>
              <a:rPr kumimoji="1" lang="ja-JP" altLang="en-US" sz="1200" dirty="0">
                <a:latin typeface="Meiryo UI" panose="020B0604030504040204" pitchFamily="50" charset="-128"/>
                <a:ea typeface="Meiryo UI" panose="020B0604030504040204" pitchFamily="50" charset="-128"/>
              </a:rPr>
              <a:t>が見られた。</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その他</a:t>
            </a:r>
            <a:r>
              <a:rPr kumimoji="1" lang="ja-JP" altLang="en-US" sz="1200" b="1" dirty="0" smtClean="0">
                <a:latin typeface="Meiryo UI" panose="020B0604030504040204" pitchFamily="50" charset="-128"/>
                <a:ea typeface="Meiryo UI" panose="020B0604030504040204" pitchFamily="50" charset="-128"/>
              </a:rPr>
              <a:t>明治期</a:t>
            </a:r>
            <a:r>
              <a:rPr kumimoji="1" lang="ja-JP" altLang="en-US" sz="1200" b="1" dirty="0">
                <a:latin typeface="Meiryo UI" panose="020B0604030504040204" pitchFamily="50" charset="-128"/>
                <a:ea typeface="Meiryo UI" panose="020B0604030504040204" pitchFamily="50" charset="-128"/>
              </a:rPr>
              <a:t>の大阪で</a:t>
            </a:r>
            <a:r>
              <a:rPr kumimoji="1" lang="ja-JP" altLang="en-US" sz="1200" b="1" dirty="0" smtClean="0">
                <a:latin typeface="Meiryo UI" panose="020B0604030504040204" pitchFamily="50" charset="-128"/>
                <a:ea typeface="Meiryo UI" panose="020B0604030504040204" pitchFamily="50" charset="-128"/>
              </a:rPr>
              <a:t>は、</a:t>
            </a:r>
            <a:r>
              <a:rPr kumimoji="1" lang="ja-JP" altLang="en-US" sz="1200" dirty="0" smtClean="0">
                <a:latin typeface="Meiryo UI" panose="020B0604030504040204" pitchFamily="50" charset="-128"/>
                <a:ea typeface="Meiryo UI" panose="020B0604030504040204" pitchFamily="50" charset="-128"/>
              </a:rPr>
              <a:t>ガラス</a:t>
            </a:r>
            <a:r>
              <a:rPr kumimoji="1" lang="ja-JP" altLang="en-US" sz="1200" dirty="0">
                <a:latin typeface="Meiryo UI" panose="020B0604030504040204" pitchFamily="50" charset="-128"/>
                <a:ea typeface="Meiryo UI" panose="020B0604030504040204" pitchFamily="50" charset="-128"/>
              </a:rPr>
              <a:t>製造、製革、仁丹、足袋、石鹸、洋式帳簿など</a:t>
            </a:r>
            <a:r>
              <a:rPr kumimoji="1" lang="ja-JP" altLang="en-US" sz="1200" b="1" dirty="0" smtClean="0">
                <a:latin typeface="Meiryo UI" panose="020B0604030504040204" pitchFamily="50" charset="-128"/>
                <a:ea typeface="Meiryo UI" panose="020B0604030504040204" pitchFamily="50" charset="-128"/>
              </a:rPr>
              <a:t>数々</a:t>
            </a:r>
            <a:r>
              <a:rPr kumimoji="1" lang="ja-JP" altLang="en-US" sz="1200" b="1" dirty="0">
                <a:latin typeface="Meiryo UI" panose="020B0604030504040204" pitchFamily="50" charset="-128"/>
                <a:ea typeface="Meiryo UI" panose="020B0604030504040204" pitchFamily="50" charset="-128"/>
              </a:rPr>
              <a:t>のニュービジネスが</a:t>
            </a:r>
            <a:r>
              <a:rPr kumimoji="1" lang="ja-JP" altLang="en-US" sz="1200" b="1" dirty="0" smtClean="0">
                <a:latin typeface="Meiryo UI" panose="020B0604030504040204" pitchFamily="50" charset="-128"/>
                <a:ea typeface="Meiryo UI" panose="020B0604030504040204" pitchFamily="50" charset="-128"/>
              </a:rPr>
              <a:t>興った</a:t>
            </a:r>
            <a:r>
              <a:rPr kumimoji="1" lang="ja-JP" altLang="en-US"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0" name="正方形/長方形 9"/>
          <p:cNvSpPr/>
          <p:nvPr/>
        </p:nvSpPr>
        <p:spPr>
          <a:xfrm>
            <a:off x="8267588" y="5394116"/>
            <a:ext cx="1981199" cy="23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b="1" dirty="0" smtClean="0">
                <a:solidFill>
                  <a:schemeClr val="tx1"/>
                </a:solidFill>
                <a:latin typeface="Meiryo UI" panose="020B0604030504040204" pitchFamily="50" charset="-128"/>
                <a:ea typeface="Meiryo UI" panose="020B0604030504040204" pitchFamily="50" charset="-128"/>
              </a:rPr>
              <a:t>※</a:t>
            </a:r>
            <a:r>
              <a:rPr kumimoji="1" lang="ja-JP" altLang="en-US" sz="800" b="1" dirty="0" smtClean="0">
                <a:solidFill>
                  <a:schemeClr val="tx1"/>
                </a:solidFill>
                <a:latin typeface="Meiryo UI" panose="020B0604030504040204" pitchFamily="50" charset="-128"/>
                <a:ea typeface="Meiryo UI" panose="020B0604030504040204" pitchFamily="50" charset="-128"/>
              </a:rPr>
              <a:t>出典：「大阪府写真帖」より</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大阪の歴史（１）古代から戦前</a:t>
            </a:r>
            <a:endParaRPr lang="ja-JP" altLang="en-US" sz="1800"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2137" y="4193528"/>
            <a:ext cx="2194560" cy="1150620"/>
          </a:xfrm>
          <a:prstGeom prst="rect">
            <a:avLst/>
          </a:prstGeom>
        </p:spPr>
      </p:pic>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bg1"/>
                </a:solidFill>
              </a:rPr>
              <a:t>4</a:t>
            </a:r>
            <a:endParaRPr kumimoji="1" lang="en-US" altLang="ja-JP" sz="1100" dirty="0" smtClean="0">
              <a:solidFill>
                <a:schemeClr val="bg1"/>
              </a:solidFill>
            </a:endParaRPr>
          </a:p>
        </p:txBody>
      </p:sp>
    </p:spTree>
    <p:extLst>
      <p:ext uri="{BB962C8B-B14F-4D97-AF65-F5344CB8AC3E}">
        <p14:creationId xmlns:p14="http://schemas.microsoft.com/office/powerpoint/2010/main" val="14231175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（３）人口（近年の人口推移）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576172"/>
            <a:ext cx="9641542"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近年、大阪の人口は、東京に次ぐ２番目の規模で推移していたが、現在、神奈川県に抜かれ全国３位に低下。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graphicFrame>
        <p:nvGraphicFramePr>
          <p:cNvPr id="10" name="グラフ 9"/>
          <p:cNvGraphicFramePr>
            <a:graphicFrameLocks/>
          </p:cNvGraphicFramePr>
          <p:nvPr>
            <p:extLst>
              <p:ext uri="{D42A27DB-BD31-4B8C-83A1-F6EECF244321}">
                <p14:modId xmlns:p14="http://schemas.microsoft.com/office/powerpoint/2010/main" val="786513035"/>
              </p:ext>
            </p:extLst>
          </p:nvPr>
        </p:nvGraphicFramePr>
        <p:xfrm>
          <a:off x="584538" y="1562897"/>
          <a:ext cx="8315325" cy="4733127"/>
        </p:xfrm>
        <a:graphic>
          <a:graphicData uri="http://schemas.openxmlformats.org/drawingml/2006/chart">
            <c:chart xmlns:c="http://schemas.openxmlformats.org/drawingml/2006/chart" xmlns:r="http://schemas.openxmlformats.org/officeDocument/2006/relationships" r:id="rId2"/>
          </a:graphicData>
        </a:graphic>
      </p:graphicFrame>
      <p:sp>
        <p:nvSpPr>
          <p:cNvPr id="13" name="線吹き出し 1 (枠付き) 12"/>
          <p:cNvSpPr/>
          <p:nvPr/>
        </p:nvSpPr>
        <p:spPr>
          <a:xfrm>
            <a:off x="4163919" y="2503909"/>
            <a:ext cx="578281" cy="185149"/>
          </a:xfrm>
          <a:prstGeom prst="borderCallout1">
            <a:avLst>
              <a:gd name="adj1" fmla="val 93442"/>
              <a:gd name="adj2" fmla="val 54022"/>
              <a:gd name="adj3" fmla="val 225080"/>
              <a:gd name="adj4" fmla="val 12489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rPr>
              <a:t>東京</a:t>
            </a:r>
            <a:endParaRPr kumimoji="1" lang="ja-JP" altLang="en-US" sz="800" b="1" dirty="0">
              <a:solidFill>
                <a:schemeClr val="tx1"/>
              </a:solidFill>
            </a:endParaRPr>
          </a:p>
        </p:txBody>
      </p:sp>
      <p:sp>
        <p:nvSpPr>
          <p:cNvPr id="14" name="線吹き出し 1 (枠付き) 13"/>
          <p:cNvSpPr/>
          <p:nvPr/>
        </p:nvSpPr>
        <p:spPr>
          <a:xfrm>
            <a:off x="8032441" y="2818306"/>
            <a:ext cx="578281" cy="185149"/>
          </a:xfrm>
          <a:prstGeom prst="borderCallout1">
            <a:avLst>
              <a:gd name="adj1" fmla="val 97504"/>
              <a:gd name="adj2" fmla="val 47001"/>
              <a:gd name="adj3" fmla="val 261633"/>
              <a:gd name="adj4" fmla="val 6048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rPr>
              <a:t>神奈</a:t>
            </a:r>
            <a:r>
              <a:rPr kumimoji="1" lang="ja-JP" altLang="en-US" sz="800" b="1" dirty="0" smtClean="0">
                <a:solidFill>
                  <a:schemeClr val="tx1"/>
                </a:solidFill>
              </a:rPr>
              <a:t>川</a:t>
            </a:r>
            <a:endParaRPr kumimoji="1" lang="ja-JP" altLang="en-US" sz="800" b="1" dirty="0">
              <a:solidFill>
                <a:schemeClr val="tx1"/>
              </a:solidFill>
            </a:endParaRPr>
          </a:p>
        </p:txBody>
      </p:sp>
      <p:sp>
        <p:nvSpPr>
          <p:cNvPr id="15" name="線吹き出し 1 (枠付き) 14"/>
          <p:cNvSpPr/>
          <p:nvPr/>
        </p:nvSpPr>
        <p:spPr>
          <a:xfrm>
            <a:off x="7278806" y="4022630"/>
            <a:ext cx="578281" cy="185149"/>
          </a:xfrm>
          <a:prstGeom prst="borderCallout1">
            <a:avLst>
              <a:gd name="adj1" fmla="val -10531"/>
              <a:gd name="adj2" fmla="val 51942"/>
              <a:gd name="adj3" fmla="val -93338"/>
              <a:gd name="adj4" fmla="val 2919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rPr>
              <a:t>愛知</a:t>
            </a:r>
            <a:endParaRPr kumimoji="1" lang="ja-JP" altLang="en-US" sz="800" b="1" dirty="0">
              <a:solidFill>
                <a:schemeClr val="tx1"/>
              </a:solidFill>
            </a:endParaRPr>
          </a:p>
        </p:txBody>
      </p:sp>
      <p:sp>
        <p:nvSpPr>
          <p:cNvPr id="16" name="線吹き出し 1 (枠付き) 15"/>
          <p:cNvSpPr/>
          <p:nvPr/>
        </p:nvSpPr>
        <p:spPr>
          <a:xfrm>
            <a:off x="8890114" y="3003455"/>
            <a:ext cx="578281" cy="185149"/>
          </a:xfrm>
          <a:prstGeom prst="borderCallout1">
            <a:avLst>
              <a:gd name="adj1" fmla="val 112937"/>
              <a:gd name="adj2" fmla="val 22814"/>
              <a:gd name="adj3" fmla="val 218582"/>
              <a:gd name="adj4" fmla="val -6443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rPr>
              <a:t>大阪</a:t>
            </a: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67</a:t>
            </a:r>
          </a:p>
        </p:txBody>
      </p:sp>
    </p:spTree>
    <p:extLst>
      <p:ext uri="{BB962C8B-B14F-4D97-AF65-F5344CB8AC3E}">
        <p14:creationId xmlns:p14="http://schemas.microsoft.com/office/powerpoint/2010/main" val="11872641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（３）人口（転入・転出の状況）</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508800"/>
            <a:ext cx="9641542"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全国から大阪へ</a:t>
            </a:r>
            <a:r>
              <a:rPr kumimoji="1" lang="ja-JP" altLang="en-US" sz="1400" dirty="0">
                <a:latin typeface="UD デジタル 教科書体 NK-R" panose="02020400000000000000" pitchFamily="18" charset="-128"/>
                <a:ea typeface="UD デジタル 教科書体 NK-R" panose="02020400000000000000" pitchFamily="18" charset="-128"/>
              </a:rPr>
              <a:t>の人口の転出入は</a:t>
            </a:r>
            <a:r>
              <a:rPr kumimoji="1" lang="en-US" altLang="ja-JP" sz="1400" dirty="0">
                <a:latin typeface="UD デジタル 教科書体 NK-R" panose="02020400000000000000" pitchFamily="18" charset="-128"/>
                <a:ea typeface="UD デジタル 教科書体 NK-R" panose="02020400000000000000" pitchFamily="18" charset="-128"/>
              </a:rPr>
              <a:t>2011</a:t>
            </a:r>
            <a:r>
              <a:rPr kumimoji="1" lang="ja-JP" altLang="en-US" sz="1400" dirty="0">
                <a:latin typeface="UD デジタル 教科書体 NK-R" panose="02020400000000000000" pitchFamily="18" charset="-128"/>
                <a:ea typeface="UD デジタル 教科書体 NK-R" panose="02020400000000000000" pitchFamily="18" charset="-128"/>
              </a:rPr>
              <a:t>年に転入超過に転じて以降、</a:t>
            </a:r>
            <a:r>
              <a:rPr kumimoji="1" lang="en-US" altLang="ja-JP" sz="1400" dirty="0">
                <a:latin typeface="UD デジタル 教科書体 NK-R" panose="02020400000000000000" pitchFamily="18" charset="-128"/>
                <a:ea typeface="UD デジタル 教科書体 NK-R" panose="02020400000000000000" pitchFamily="18" charset="-128"/>
              </a:rPr>
              <a:t>2014</a:t>
            </a:r>
            <a:r>
              <a:rPr kumimoji="1" lang="ja-JP" altLang="en-US" sz="1400" dirty="0">
                <a:latin typeface="UD デジタル 教科書体 NK-R" panose="02020400000000000000" pitchFamily="18" charset="-128"/>
                <a:ea typeface="UD デジタル 教科書体 NK-R" panose="02020400000000000000" pitchFamily="18" charset="-128"/>
              </a:rPr>
              <a:t>年を除き、社会増の傾向。</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a:t>
            </a:r>
            <a:r>
              <a:rPr kumimoji="1" lang="ja-JP" altLang="en-US" sz="1400" dirty="0">
                <a:latin typeface="UD デジタル 教科書体 NK-R" panose="02020400000000000000" pitchFamily="18" charset="-128"/>
                <a:ea typeface="UD デジタル 教科書体 NK-R" panose="02020400000000000000" pitchFamily="18" charset="-128"/>
              </a:rPr>
              <a:t>から東京圏への転出超過は、近年約１万人で推移。</a:t>
            </a:r>
          </a:p>
        </p:txBody>
      </p:sp>
      <p:graphicFrame>
        <p:nvGraphicFramePr>
          <p:cNvPr id="20" name="グラフ 19"/>
          <p:cNvGraphicFramePr>
            <a:graphicFrameLocks/>
          </p:cNvGraphicFramePr>
          <p:nvPr>
            <p:extLst>
              <p:ext uri="{D42A27DB-BD31-4B8C-83A1-F6EECF244321}">
                <p14:modId xmlns:p14="http://schemas.microsoft.com/office/powerpoint/2010/main" val="3714623382"/>
              </p:ext>
            </p:extLst>
          </p:nvPr>
        </p:nvGraphicFramePr>
        <p:xfrm>
          <a:off x="488504" y="1559602"/>
          <a:ext cx="4464496" cy="50450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グラフ 20"/>
          <p:cNvGraphicFramePr>
            <a:graphicFrameLocks/>
          </p:cNvGraphicFramePr>
          <p:nvPr>
            <p:extLst/>
          </p:nvPr>
        </p:nvGraphicFramePr>
        <p:xfrm>
          <a:off x="5055971" y="1541181"/>
          <a:ext cx="4346750" cy="5056846"/>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68</a:t>
            </a:r>
          </a:p>
        </p:txBody>
      </p:sp>
    </p:spTree>
    <p:extLst>
      <p:ext uri="{BB962C8B-B14F-4D97-AF65-F5344CB8AC3E}">
        <p14:creationId xmlns:p14="http://schemas.microsoft.com/office/powerpoint/2010/main" val="33375324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（３）</a:t>
            </a:r>
            <a:r>
              <a:rPr lang="ja-JP" altLang="en-US" sz="1800" dirty="0">
                <a:solidFill>
                  <a:schemeClr val="bg1"/>
                </a:solidFill>
                <a:latin typeface="Meiryo UI" panose="020B0604030504040204" pitchFamily="50" charset="-128"/>
                <a:ea typeface="Meiryo UI" panose="020B0604030504040204" pitchFamily="50" charset="-128"/>
              </a:rPr>
              <a:t>人口（転入・転出の状況</a:t>
            </a:r>
            <a:r>
              <a:rPr lang="ja-JP" altLang="en-US" sz="1800" dirty="0" smtClean="0">
                <a:solidFill>
                  <a:schemeClr val="bg1"/>
                </a:solidFill>
                <a:latin typeface="Meiryo UI" panose="020B0604030504040204" pitchFamily="50" charset="-128"/>
                <a:ea typeface="Meiryo UI" panose="020B0604030504040204" pitchFamily="50" charset="-128"/>
              </a:rPr>
              <a:t>）</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508800"/>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2018</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年には、近畿全体の転入超過数が東海地方を上回っている状況。インバウンド向けビジネス（小売り、飲食、宿泊等）の求人が増えたことにより、</a:t>
            </a:r>
            <a:r>
              <a:rPr kumimoji="1" lang="en-US" altLang="ja-JP" sz="1400" dirty="0" smtClean="0">
                <a:latin typeface="UD デジタル 教科書体 NK-R" panose="02020400000000000000" pitchFamily="18" charset="-128"/>
                <a:ea typeface="UD デジタル 教科書体 NK-R" panose="02020400000000000000" pitchFamily="18" charset="-128"/>
              </a:rPr>
              <a:t>20</a:t>
            </a:r>
            <a:r>
              <a:rPr kumimoji="1" lang="ja-JP" altLang="en-US" sz="1400" dirty="0" smtClean="0">
                <a:latin typeface="UD デジタル 教科書体 NK-R" panose="02020400000000000000" pitchFamily="18" charset="-128"/>
                <a:ea typeface="UD デジタル 教科書体 NK-R" panose="02020400000000000000" pitchFamily="18" charset="-128"/>
              </a:rPr>
              <a:t>代の女性の大阪への転入が一つの要因と考えられる。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一方で東京圏との間では、転出超過が続いている。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132228" y="1841702"/>
            <a:ext cx="3472287" cy="3386553"/>
          </a:xfrm>
          <a:prstGeom prst="rect">
            <a:avLst/>
          </a:prstGeom>
        </p:spPr>
      </p:pic>
      <p:graphicFrame>
        <p:nvGraphicFramePr>
          <p:cNvPr id="12" name="グラフ 11"/>
          <p:cNvGraphicFramePr>
            <a:graphicFrameLocks/>
          </p:cNvGraphicFramePr>
          <p:nvPr>
            <p:extLst>
              <p:ext uri="{D42A27DB-BD31-4B8C-83A1-F6EECF244321}">
                <p14:modId xmlns:p14="http://schemas.microsoft.com/office/powerpoint/2010/main" val="2463919113"/>
              </p:ext>
            </p:extLst>
          </p:nvPr>
        </p:nvGraphicFramePr>
        <p:xfrm>
          <a:off x="3728426" y="2010719"/>
          <a:ext cx="6045345" cy="3217535"/>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58"/>
          <p:cNvSpPr txBox="1">
            <a:spLocks noChangeArrowheads="1"/>
          </p:cNvSpPr>
          <p:nvPr/>
        </p:nvSpPr>
        <p:spPr bwMode="auto">
          <a:xfrm>
            <a:off x="256139" y="5168427"/>
            <a:ext cx="32244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eaLnBrk="0" hangingPunct="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eaLnBrk="0" hangingPunct="0">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eaLnBrk="0" hangingPunct="0">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eaLnBrk="0" hangingPunct="0">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eaLnBrk="1" hangingPunct="1">
              <a:spcBef>
                <a:spcPct val="0"/>
              </a:spcBef>
              <a:buClrTx/>
              <a:buSzTx/>
              <a:buFontTx/>
              <a:buNone/>
            </a:pP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関西の転入超過数が、東海を上回った（</a:t>
            </a:r>
            <a:r>
              <a:rPr lang="en-US" altLang="ja-JP" sz="1000" dirty="0" smtClean="0">
                <a:latin typeface="Meiryo UI" panose="020B0604030504040204" pitchFamily="50" charset="-128"/>
                <a:ea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東日本大震災後の数年間を除けば、</a:t>
            </a:r>
            <a:r>
              <a:rPr lang="en-US" altLang="ja-JP" sz="1000" dirty="0" smtClean="0">
                <a:latin typeface="Meiryo UI" panose="020B0604030504040204" pitchFamily="50" charset="-128"/>
                <a:ea typeface="Meiryo UI" panose="020B0604030504040204" pitchFamily="50" charset="-128"/>
              </a:rPr>
              <a:t>1972</a:t>
            </a:r>
            <a:r>
              <a:rPr lang="ja-JP" altLang="en-US" sz="1000" dirty="0" smtClean="0">
                <a:latin typeface="Meiryo UI" panose="020B0604030504040204" pitchFamily="50" charset="-128"/>
                <a:ea typeface="Meiryo UI" panose="020B0604030504040204" pitchFamily="50" charset="-128"/>
              </a:rPr>
              <a:t>年以来。</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000" dirty="0" smtClean="0">
                <a:latin typeface="Meiryo UI" panose="020B0604030504040204" pitchFamily="50" charset="-128"/>
                <a:ea typeface="Meiryo UI" panose="020B0604030504040204" pitchFamily="50" charset="-128"/>
              </a:rPr>
              <a:t>　（出典：りそな総合研究所報告書）</a:t>
            </a:r>
            <a:endParaRPr lang="ja-JP" altLang="en-US" sz="1000" dirty="0">
              <a:latin typeface="Meiryo UI" panose="020B0604030504040204" pitchFamily="50" charset="-128"/>
              <a:ea typeface="Meiryo UI" panose="020B0604030504040204" pitchFamily="50" charset="-128"/>
            </a:endParaRPr>
          </a:p>
        </p:txBody>
      </p:sp>
      <p:sp>
        <p:nvSpPr>
          <p:cNvPr id="19" name="線吹き出し 1 (枠付き) 18"/>
          <p:cNvSpPr/>
          <p:nvPr/>
        </p:nvSpPr>
        <p:spPr>
          <a:xfrm>
            <a:off x="5763130" y="2707107"/>
            <a:ext cx="974554" cy="307337"/>
          </a:xfrm>
          <a:prstGeom prst="borderCallout1">
            <a:avLst>
              <a:gd name="adj1" fmla="val 47954"/>
              <a:gd name="adj2" fmla="val -72"/>
              <a:gd name="adj3" fmla="val 60206"/>
              <a:gd name="adj4" fmla="val -2725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smtClean="0">
                <a:solidFill>
                  <a:schemeClr val="tx1"/>
                </a:solidFill>
              </a:rPr>
              <a:t>20</a:t>
            </a:r>
            <a:r>
              <a:rPr kumimoji="1" lang="ja-JP" altLang="en-US" sz="800" b="1" dirty="0" smtClean="0">
                <a:solidFill>
                  <a:schemeClr val="tx1"/>
                </a:solidFill>
              </a:rPr>
              <a:t>代女性の</a:t>
            </a:r>
            <a:endParaRPr kumimoji="1" lang="en-US" altLang="ja-JP" sz="800" b="1" dirty="0" smtClean="0">
              <a:solidFill>
                <a:schemeClr val="tx1"/>
              </a:solidFill>
            </a:endParaRPr>
          </a:p>
          <a:p>
            <a:pPr algn="ctr"/>
            <a:r>
              <a:rPr kumimoji="1" lang="ja-JP" altLang="en-US" sz="800" b="1" dirty="0" smtClean="0">
                <a:solidFill>
                  <a:schemeClr val="tx1"/>
                </a:solidFill>
              </a:rPr>
              <a:t>転入者が増加</a:t>
            </a:r>
            <a:endParaRPr kumimoji="1" lang="ja-JP" altLang="en-US" sz="800" b="1" dirty="0">
              <a:solidFill>
                <a:schemeClr val="tx1"/>
              </a:solidFill>
            </a:endParaRPr>
          </a:p>
        </p:txBody>
      </p:sp>
      <p:sp>
        <p:nvSpPr>
          <p:cNvPr id="9" name="四角形吹き出し 8"/>
          <p:cNvSpPr/>
          <p:nvPr/>
        </p:nvSpPr>
        <p:spPr>
          <a:xfrm>
            <a:off x="1397887" y="2440407"/>
            <a:ext cx="590550" cy="266700"/>
          </a:xfrm>
          <a:prstGeom prst="wedgeRectCallout">
            <a:avLst>
              <a:gd name="adj1" fmla="val 59812"/>
              <a:gd name="adj2" fmla="val 55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東海</a:t>
            </a:r>
            <a:endParaRPr kumimoji="1" lang="ja-JP" altLang="en-US" sz="1200" b="1" dirty="0"/>
          </a:p>
        </p:txBody>
      </p:sp>
      <p:sp>
        <p:nvSpPr>
          <p:cNvPr id="10" name="四角形吹き出し 9"/>
          <p:cNvSpPr/>
          <p:nvPr/>
        </p:nvSpPr>
        <p:spPr>
          <a:xfrm>
            <a:off x="2217037" y="3899229"/>
            <a:ext cx="590550" cy="266700"/>
          </a:xfrm>
          <a:prstGeom prst="wedgeRectCallout">
            <a:avLst>
              <a:gd name="adj1" fmla="val -25672"/>
              <a:gd name="adj2" fmla="val -1053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関西</a:t>
            </a: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69</a:t>
            </a:r>
          </a:p>
        </p:txBody>
      </p:sp>
    </p:spTree>
    <p:extLst>
      <p:ext uri="{BB962C8B-B14F-4D97-AF65-F5344CB8AC3E}">
        <p14:creationId xmlns:p14="http://schemas.microsoft.com/office/powerpoint/2010/main" val="27706628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（４）暮らし（家族形態の多様化）</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32229" y="540025"/>
            <a:ext cx="9641542"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これ</a:t>
            </a:r>
            <a:r>
              <a:rPr kumimoji="1" lang="ja-JP" altLang="en-US" sz="1400" dirty="0">
                <a:latin typeface="UD デジタル 教科書体 NK-R" panose="02020400000000000000" pitchFamily="18" charset="-128"/>
                <a:ea typeface="UD デジタル 教科書体 NK-R" panose="02020400000000000000" pitchFamily="18" charset="-128"/>
              </a:rPr>
              <a:t>まで、世帯の</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割以上を占めていた夫婦と子供の核家族世帯が減少し、単独世帯やひとり親世帯が増加するなど、家族形態が</a:t>
            </a:r>
            <a:r>
              <a:rPr kumimoji="1" lang="ja-JP" altLang="en-US" sz="1400" dirty="0" smtClean="0">
                <a:latin typeface="UD デジタル 教科書体 NK-R" panose="02020400000000000000" pitchFamily="18" charset="-128"/>
                <a:ea typeface="UD デジタル 教科書体 NK-R" panose="02020400000000000000" pitchFamily="18" charset="-128"/>
              </a:rPr>
              <a:t>多様化</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単独</a:t>
            </a:r>
            <a:r>
              <a:rPr kumimoji="1" lang="ja-JP" altLang="en-US" sz="1400" dirty="0">
                <a:latin typeface="UD デジタル 教科書体 NK-R" panose="02020400000000000000" pitchFamily="18" charset="-128"/>
                <a:ea typeface="UD デジタル 教科書体 NK-R" panose="02020400000000000000" pitchFamily="18" charset="-128"/>
              </a:rPr>
              <a:t>世帯の割合は</a:t>
            </a:r>
            <a:r>
              <a:rPr kumimoji="1" lang="en-US" altLang="ja-JP" sz="1400" dirty="0">
                <a:latin typeface="UD デジタル 教科書体 NK-R" panose="02020400000000000000" pitchFamily="18" charset="-128"/>
                <a:ea typeface="UD デジタル 教科書体 NK-R" panose="02020400000000000000" pitchFamily="18" charset="-128"/>
              </a:rPr>
              <a:t>2005</a:t>
            </a:r>
            <a:r>
              <a:rPr kumimoji="1" lang="ja-JP" altLang="en-US" sz="1400" dirty="0">
                <a:latin typeface="UD デジタル 教科書体 NK-R" panose="02020400000000000000" pitchFamily="18" charset="-128"/>
                <a:ea typeface="UD デジタル 教科書体 NK-R" panose="02020400000000000000" pitchFamily="18" charset="-128"/>
              </a:rPr>
              <a:t>年に世帯類型別で最大となり、その後も増加し続け、</a:t>
            </a:r>
            <a:r>
              <a:rPr kumimoji="1" lang="en-US" altLang="ja-JP" sz="1400" dirty="0">
                <a:latin typeface="UD デジタル 教科書体 NK-R" panose="02020400000000000000" pitchFamily="18" charset="-128"/>
                <a:ea typeface="UD デジタル 教科書体 NK-R" panose="02020400000000000000" pitchFamily="18" charset="-128"/>
              </a:rPr>
              <a:t>2025</a:t>
            </a:r>
            <a:r>
              <a:rPr kumimoji="1" lang="ja-JP" altLang="en-US" sz="1400" dirty="0">
                <a:latin typeface="UD デジタル 教科書体 NK-R" panose="02020400000000000000" pitchFamily="18" charset="-128"/>
                <a:ea typeface="UD デジタル 教科書体 NK-R" panose="02020400000000000000" pitchFamily="18" charset="-128"/>
              </a:rPr>
              <a:t>年には４割</a:t>
            </a:r>
            <a:r>
              <a:rPr kumimoji="1" lang="ja-JP" altLang="en-US" sz="1400" dirty="0" smtClean="0">
                <a:latin typeface="UD デジタル 教科書体 NK-R" panose="02020400000000000000" pitchFamily="18" charset="-128"/>
                <a:ea typeface="UD デジタル 教科書体 NK-R" panose="02020400000000000000" pitchFamily="18" charset="-128"/>
              </a:rPr>
              <a:t>以上</a:t>
            </a:r>
            <a:r>
              <a:rPr kumimoji="1" lang="ja-JP" altLang="en-US" sz="1400" dirty="0">
                <a:latin typeface="UD デジタル 教科書体 NK-R" panose="02020400000000000000" pitchFamily="18" charset="-128"/>
                <a:ea typeface="UD デジタル 教科書体 NK-R" panose="02020400000000000000" pitchFamily="18" charset="-128"/>
              </a:rPr>
              <a:t>になる</a:t>
            </a:r>
            <a:r>
              <a:rPr kumimoji="1" lang="ja-JP" altLang="en-US" sz="1400" dirty="0" smtClean="0">
                <a:latin typeface="UD デジタル 教科書体 NK-R" panose="02020400000000000000" pitchFamily="18" charset="-128"/>
                <a:ea typeface="UD デジタル 教科書体 NK-R" panose="02020400000000000000" pitchFamily="18" charset="-128"/>
              </a:rPr>
              <a:t>見込みであり、一方で、夫婦</a:t>
            </a:r>
            <a:r>
              <a:rPr kumimoji="1" lang="ja-JP" altLang="en-US" sz="1400" dirty="0">
                <a:latin typeface="UD デジタル 教科書体 NK-R" panose="02020400000000000000" pitchFamily="18" charset="-128"/>
                <a:ea typeface="UD デジタル 教科書体 NK-R" panose="02020400000000000000" pitchFamily="18" charset="-128"/>
              </a:rPr>
              <a:t>と子から成る世帯の割合は減少</a:t>
            </a:r>
            <a:r>
              <a:rPr kumimoji="1" lang="ja-JP" altLang="en-US" sz="1400" dirty="0" smtClean="0">
                <a:latin typeface="UD デジタル 教科書体 NK-R" panose="02020400000000000000" pitchFamily="18" charset="-128"/>
                <a:ea typeface="UD デジタル 教科書体 NK-R" panose="02020400000000000000" pitchFamily="18" charset="-128"/>
              </a:rPr>
              <a:t>し続け、</a:t>
            </a:r>
            <a:r>
              <a:rPr kumimoji="1" lang="en-US" altLang="ja-JP" sz="1400" dirty="0" smtClean="0">
                <a:latin typeface="UD デジタル 教科書体 NK-R" panose="02020400000000000000" pitchFamily="18" charset="-128"/>
                <a:ea typeface="UD デジタル 教科書体 NK-R" panose="02020400000000000000" pitchFamily="18" charset="-128"/>
              </a:rPr>
              <a:t>2030</a:t>
            </a:r>
            <a:r>
              <a:rPr kumimoji="1" lang="ja-JP" altLang="en-US" sz="1400" dirty="0" smtClean="0">
                <a:latin typeface="UD デジタル 教科書体 NK-R" panose="02020400000000000000" pitchFamily="18" charset="-128"/>
                <a:ea typeface="UD デジタル 教科書体 NK-R" panose="02020400000000000000" pitchFamily="18" charset="-128"/>
              </a:rPr>
              <a:t>年には４分の１以下になる見込み。</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stretch>
            <a:fillRect/>
          </a:stretch>
        </p:blipFill>
        <p:spPr>
          <a:xfrm>
            <a:off x="132229" y="1933929"/>
            <a:ext cx="9541160" cy="4054191"/>
          </a:xfrm>
          <a:prstGeom prst="rect">
            <a:avLst/>
          </a:prstGeom>
        </p:spPr>
      </p:pic>
      <p:sp>
        <p:nvSpPr>
          <p:cNvPr id="20" name="テキスト ボックス 19">
            <a:extLst>
              <a:ext uri="{FF2B5EF4-FFF2-40B4-BE49-F238E27FC236}">
                <a16:creationId xmlns:a16="http://schemas.microsoft.com/office/drawing/2014/main" id="{7C518212-DF93-4059-843E-B7FF6D08CDC7}"/>
              </a:ext>
            </a:extLst>
          </p:cNvPr>
          <p:cNvSpPr txBox="1"/>
          <p:nvPr/>
        </p:nvSpPr>
        <p:spPr>
          <a:xfrm>
            <a:off x="132229" y="6056744"/>
            <a:ext cx="5160556"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年までは総務省「国勢調査」。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年以降は大阪府政策企画部推計。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70</a:t>
            </a:r>
          </a:p>
        </p:txBody>
      </p:sp>
    </p:spTree>
    <p:extLst>
      <p:ext uri="{BB962C8B-B14F-4D97-AF65-F5344CB8AC3E}">
        <p14:creationId xmlns:p14="http://schemas.microsoft.com/office/powerpoint/2010/main" val="23447346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らし（雇用関係指標の推移）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06132" y="499573"/>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完全失業率、新規求人倍率・有効求人倍率は、近年、改善傾向。</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graphicFrame>
        <p:nvGraphicFramePr>
          <p:cNvPr id="6" name="グラフ 5"/>
          <p:cNvGraphicFramePr>
            <a:graphicFrameLocks/>
          </p:cNvGraphicFramePr>
          <p:nvPr>
            <p:extLst>
              <p:ext uri="{D42A27DB-BD31-4B8C-83A1-F6EECF244321}">
                <p14:modId xmlns:p14="http://schemas.microsoft.com/office/powerpoint/2010/main" val="602589522"/>
              </p:ext>
            </p:extLst>
          </p:nvPr>
        </p:nvGraphicFramePr>
        <p:xfrm>
          <a:off x="252672" y="3647697"/>
          <a:ext cx="9124950" cy="3015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a:graphicFrameLocks/>
          </p:cNvGraphicFramePr>
          <p:nvPr>
            <p:extLst>
              <p:ext uri="{D42A27DB-BD31-4B8C-83A1-F6EECF244321}">
                <p14:modId xmlns:p14="http://schemas.microsoft.com/office/powerpoint/2010/main" val="1285222870"/>
              </p:ext>
            </p:extLst>
          </p:nvPr>
        </p:nvGraphicFramePr>
        <p:xfrm>
          <a:off x="257576" y="1001430"/>
          <a:ext cx="8654603" cy="2720904"/>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p:cNvSpPr txBox="1"/>
          <p:nvPr/>
        </p:nvSpPr>
        <p:spPr>
          <a:xfrm>
            <a:off x="6434858" y="3587017"/>
            <a:ext cx="29706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出典：総務省・大阪府統計課「労働力調査」より作成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510781" y="6593368"/>
            <a:ext cx="25323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出典：厚生労働省「職業安定業務統計」より作成</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12685" y="3563933"/>
            <a:ext cx="3790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〇新規求人倍率・有効求人倍率の推移</a:t>
            </a:r>
            <a:endPar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四角形吹き出し 27"/>
          <p:cNvSpPr/>
          <p:nvPr/>
        </p:nvSpPr>
        <p:spPr>
          <a:xfrm>
            <a:off x="7255176" y="4064260"/>
            <a:ext cx="1389390" cy="236076"/>
          </a:xfrm>
          <a:prstGeom prst="wedgeRectCallout">
            <a:avLst>
              <a:gd name="adj1" fmla="val 59376"/>
              <a:gd name="adj2" fmla="val 7993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新規求人倍率（大阪）</a:t>
            </a:r>
            <a:endParaRPr kumimoji="1" lang="ja-JP" altLang="en-US" sz="900" dirty="0">
              <a:solidFill>
                <a:schemeClr val="tx1"/>
              </a:solidFill>
            </a:endParaRPr>
          </a:p>
        </p:txBody>
      </p:sp>
      <p:sp>
        <p:nvSpPr>
          <p:cNvPr id="54" name="テキスト ボックス 53"/>
          <p:cNvSpPr txBox="1"/>
          <p:nvPr/>
        </p:nvSpPr>
        <p:spPr>
          <a:xfrm>
            <a:off x="0" y="832076"/>
            <a:ext cx="1800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〇完全失業率の推移</a:t>
            </a:r>
            <a:endPar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71</a:t>
            </a:r>
          </a:p>
        </p:txBody>
      </p:sp>
    </p:spTree>
    <p:extLst>
      <p:ext uri="{BB962C8B-B14F-4D97-AF65-F5344CB8AC3E}">
        <p14:creationId xmlns:p14="http://schemas.microsoft.com/office/powerpoint/2010/main" val="12820650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らし（女性の就業率の推移）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➢女性の就業率は改善傾向にあるが、依然として全国平均を下回っている状況。</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p:cNvSpPr/>
          <p:nvPr/>
        </p:nvSpPr>
        <p:spPr>
          <a:xfrm>
            <a:off x="6180461" y="6596390"/>
            <a:ext cx="3411657" cy="25391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出典：総務省、各都府県「労働力調査」より作成</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2806200494"/>
              </p:ext>
            </p:extLst>
          </p:nvPr>
        </p:nvGraphicFramePr>
        <p:xfrm>
          <a:off x="349189" y="1334402"/>
          <a:ext cx="9408422" cy="5066398"/>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132761" y="1306152"/>
            <a:ext cx="6587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72</a:t>
            </a:r>
          </a:p>
        </p:txBody>
      </p:sp>
    </p:spTree>
    <p:extLst>
      <p:ext uri="{BB962C8B-B14F-4D97-AF65-F5344CB8AC3E}">
        <p14:creationId xmlns:p14="http://schemas.microsoft.com/office/powerpoint/2010/main" val="12041446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a:t>
            </a:r>
            <a:r>
              <a:rPr lang="ja-JP" altLang="en-US" sz="1800" dirty="0">
                <a:solidFill>
                  <a:schemeClr val="bg1"/>
                </a:solidFill>
                <a:latin typeface="Meiryo UI" panose="020B0604030504040204" pitchFamily="50" charset="-128"/>
                <a:ea typeface="Meiryo UI" panose="020B0604030504040204" pitchFamily="50" charset="-128"/>
              </a:rPr>
              <a:t>４</a:t>
            </a:r>
            <a:r>
              <a:rPr lang="ja-JP" altLang="en-US" sz="1800" dirty="0" smtClean="0">
                <a:solidFill>
                  <a:schemeClr val="bg1"/>
                </a:solidFill>
                <a:latin typeface="Meiryo UI" panose="020B0604030504040204" pitchFamily="50" charset="-128"/>
                <a:ea typeface="Meiryo UI" panose="020B0604030504040204" pitchFamily="50" charset="-128"/>
              </a:rPr>
              <a:t>）</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らし（高齢者の就業率の推移）</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➢高齢者の就業率は改善傾向にあるが、依然として全国平均を下回っている状況。</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1402835609"/>
              </p:ext>
            </p:extLst>
          </p:nvPr>
        </p:nvGraphicFramePr>
        <p:xfrm>
          <a:off x="532189" y="775280"/>
          <a:ext cx="8964116" cy="5921637"/>
        </p:xfrm>
        <a:graphic>
          <a:graphicData uri="http://schemas.openxmlformats.org/drawingml/2006/chart">
            <c:chart xmlns:c="http://schemas.openxmlformats.org/drawingml/2006/chart" xmlns:r="http://schemas.openxmlformats.org/officeDocument/2006/relationships" r:id="rId2"/>
          </a:graphicData>
        </a:graphic>
      </p:graphicFrame>
      <p:sp>
        <p:nvSpPr>
          <p:cNvPr id="23" name="正方形/長方形 22"/>
          <p:cNvSpPr/>
          <p:nvPr/>
        </p:nvSpPr>
        <p:spPr>
          <a:xfrm>
            <a:off x="6084648" y="6617368"/>
            <a:ext cx="3411657" cy="25391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出典：総務省、各都府県「労働力調査」より作成</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132761" y="1052357"/>
            <a:ext cx="6587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73</a:t>
            </a:r>
          </a:p>
        </p:txBody>
      </p:sp>
    </p:spTree>
    <p:extLst>
      <p:ext uri="{BB962C8B-B14F-4D97-AF65-F5344CB8AC3E}">
        <p14:creationId xmlns:p14="http://schemas.microsoft.com/office/powerpoint/2010/main" val="19607072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p:cNvGraphicFramePr>
          <p:nvPr>
            <p:extLst>
              <p:ext uri="{D42A27DB-BD31-4B8C-83A1-F6EECF244321}">
                <p14:modId xmlns:p14="http://schemas.microsoft.com/office/powerpoint/2010/main" val="1825537741"/>
              </p:ext>
            </p:extLst>
          </p:nvPr>
        </p:nvGraphicFramePr>
        <p:xfrm>
          <a:off x="320803" y="1081288"/>
          <a:ext cx="8928202" cy="4810805"/>
        </p:xfrm>
        <a:graphic>
          <a:graphicData uri="http://schemas.openxmlformats.org/drawingml/2006/chart">
            <c:chart xmlns:c="http://schemas.openxmlformats.org/drawingml/2006/chart" xmlns:r="http://schemas.openxmlformats.org/officeDocument/2006/relationships" r:id="rId2"/>
          </a:graphicData>
        </a:graphic>
      </p:graphicFrame>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a:t>
            </a:r>
            <a:r>
              <a:rPr lang="ja-JP" altLang="en-US" sz="1800" dirty="0" err="1" smtClean="0">
                <a:solidFill>
                  <a:schemeClr val="bg1"/>
                </a:solidFill>
                <a:latin typeface="Meiryo UI" panose="020B0604030504040204" pitchFamily="50" charset="-128"/>
                <a:ea typeface="Meiryo UI" panose="020B0604030504040204" pitchFamily="50" charset="-128"/>
              </a:rPr>
              <a:t>障がい</a:t>
            </a:r>
            <a:r>
              <a:rPr lang="ja-JP" altLang="en-US" sz="1800" dirty="0" smtClean="0">
                <a:solidFill>
                  <a:schemeClr val="bg1"/>
                </a:solidFill>
                <a:latin typeface="Meiryo UI" panose="020B0604030504040204" pitchFamily="50" charset="-128"/>
                <a:ea typeface="Meiryo UI" panose="020B0604030504040204" pitchFamily="50" charset="-128"/>
              </a:rPr>
              <a:t>者雇用）</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2189" y="594140"/>
            <a:ext cx="9693236"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a:t>
            </a:r>
            <a:r>
              <a:rPr kumimoji="1" lang="ja-JP" altLang="en-US" sz="1400" dirty="0">
                <a:latin typeface="UD デジタル 教科書体 NK-R" panose="02020400000000000000" pitchFamily="18" charset="-128"/>
                <a:ea typeface="UD デジタル 教科書体 NK-R" panose="02020400000000000000" pitchFamily="18" charset="-128"/>
              </a:rPr>
              <a:t>の法定雇用率達成企業</a:t>
            </a:r>
            <a:r>
              <a:rPr kumimoji="1" lang="ja-JP" altLang="en-US" sz="1400" dirty="0" smtClean="0">
                <a:latin typeface="UD デジタル 教科書体 NK-R" panose="02020400000000000000" pitchFamily="18" charset="-128"/>
                <a:ea typeface="UD デジタル 教科書体 NK-R" panose="02020400000000000000" pitchFamily="18" charset="-128"/>
              </a:rPr>
              <a:t>の割合と</a:t>
            </a:r>
            <a:r>
              <a:rPr kumimoji="1" lang="ja-JP" altLang="en-US" sz="1400" dirty="0" err="1" smtClean="0">
                <a:latin typeface="UD デジタル 教科書体 NK-R" panose="02020400000000000000" pitchFamily="18" charset="-128"/>
                <a:ea typeface="UD デジタル 教科書体 NK-R" panose="02020400000000000000" pitchFamily="18" charset="-128"/>
              </a:rPr>
              <a:t>障</a:t>
            </a:r>
            <a:r>
              <a:rPr kumimoji="1" lang="ja-JP" altLang="en-US" sz="1400" dirty="0" err="1">
                <a:latin typeface="UD デジタル 教科書体 NK-R" panose="02020400000000000000" pitchFamily="18" charset="-128"/>
                <a:ea typeface="UD デジタル 教科書体 NK-R" panose="02020400000000000000" pitchFamily="18" charset="-128"/>
              </a:rPr>
              <a:t>がい</a:t>
            </a:r>
            <a:r>
              <a:rPr kumimoji="1" lang="ja-JP" altLang="en-US" sz="1400" dirty="0">
                <a:latin typeface="UD デジタル 教科書体 NK-R" panose="02020400000000000000" pitchFamily="18" charset="-128"/>
                <a:ea typeface="UD デジタル 教科書体 NK-R" panose="02020400000000000000" pitchFamily="18" charset="-128"/>
              </a:rPr>
              <a:t>者実雇用率</a:t>
            </a:r>
            <a:r>
              <a:rPr kumimoji="1" lang="ja-JP" altLang="en-US" sz="1400" dirty="0" smtClean="0">
                <a:latin typeface="UD デジタル 教科書体 NK-R" panose="02020400000000000000" pitchFamily="18" charset="-128"/>
                <a:ea typeface="UD デジタル 教科書体 NK-R" panose="02020400000000000000" pitchFamily="18" charset="-128"/>
              </a:rPr>
              <a:t>は、依然として、全国平均を下回る</a:t>
            </a:r>
            <a:r>
              <a:rPr kumimoji="1" lang="ja-JP" altLang="en-US" sz="1400" dirty="0">
                <a:latin typeface="UD デジタル 教科書体 NK-R" panose="02020400000000000000" pitchFamily="18" charset="-128"/>
                <a:ea typeface="UD デジタル 教科書体 NK-R" panose="02020400000000000000" pitchFamily="18" charset="-128"/>
              </a:rPr>
              <a:t>状況</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p:cNvSpPr txBox="1"/>
          <p:nvPr/>
        </p:nvSpPr>
        <p:spPr>
          <a:xfrm>
            <a:off x="6688820" y="6005010"/>
            <a:ext cx="2723823" cy="230832"/>
          </a:xfrm>
          <a:prstGeom prst="rect">
            <a:avLst/>
          </a:prstGeom>
          <a:noFill/>
        </p:spPr>
        <p:txBody>
          <a:bodyPr wrap="none" rtlCol="0">
            <a:spAutoFit/>
          </a:bodyPr>
          <a:lstStyle/>
          <a:p>
            <a:r>
              <a:rPr kumimoji="1" lang="ja-JP" altLang="en-US" sz="900" dirty="0" smtClean="0"/>
              <a:t>出典</a:t>
            </a:r>
            <a:r>
              <a:rPr kumimoji="1" lang="ja-JP" altLang="en-US" sz="900" dirty="0"/>
              <a:t>：厚生労働省「障害者雇用状況の調査</a:t>
            </a:r>
            <a:r>
              <a:rPr kumimoji="1" lang="ja-JP" altLang="en-US" sz="900" dirty="0" smtClean="0"/>
              <a:t>結果」</a:t>
            </a:r>
            <a:endParaRPr kumimoji="1" lang="ja-JP" altLang="en-US" sz="900" dirty="0"/>
          </a:p>
        </p:txBody>
      </p:sp>
      <p:cxnSp>
        <p:nvCxnSpPr>
          <p:cNvPr id="9" name="直線コネクタ 8"/>
          <p:cNvCxnSpPr/>
          <p:nvPr/>
        </p:nvCxnSpPr>
        <p:spPr>
          <a:xfrm flipH="1" flipV="1">
            <a:off x="4592960" y="3749473"/>
            <a:ext cx="360040" cy="198022"/>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2985673" y="2587931"/>
            <a:ext cx="288032" cy="432048"/>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flipV="1">
            <a:off x="5335275" y="1726175"/>
            <a:ext cx="288032" cy="396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74</a:t>
            </a:r>
          </a:p>
        </p:txBody>
      </p:sp>
      <p:sp>
        <p:nvSpPr>
          <p:cNvPr id="14" name="テキスト ボックス 1"/>
          <p:cNvSpPr txBox="1"/>
          <p:nvPr/>
        </p:nvSpPr>
        <p:spPr>
          <a:xfrm>
            <a:off x="3430661" y="1456436"/>
            <a:ext cx="3202352" cy="3136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dirty="0" smtClean="0"/>
              <a:t>法定雇用率達成企業の割合（全国）</a:t>
            </a:r>
            <a:r>
              <a:rPr lang="en-US" altLang="ja-JP" sz="1100" dirty="0" smtClean="0"/>
              <a:t>[</a:t>
            </a:r>
            <a:r>
              <a:rPr lang="ja-JP" altLang="en-US" sz="1100" dirty="0" smtClean="0"/>
              <a:t>右目盛り</a:t>
            </a:r>
            <a:r>
              <a:rPr lang="en-US" altLang="ja-JP" sz="1100" dirty="0" smtClean="0"/>
              <a:t>]</a:t>
            </a:r>
            <a:endParaRPr lang="ja-JP" altLang="en-US" sz="1100" dirty="0"/>
          </a:p>
        </p:txBody>
      </p:sp>
      <p:sp>
        <p:nvSpPr>
          <p:cNvPr id="15" name="テキスト ボックス 1"/>
          <p:cNvSpPr txBox="1"/>
          <p:nvPr/>
        </p:nvSpPr>
        <p:spPr>
          <a:xfrm>
            <a:off x="1560217" y="2982952"/>
            <a:ext cx="3358590" cy="4705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dirty="0" smtClean="0"/>
              <a:t>法定雇用率達成企業の割合（大阪府）</a:t>
            </a:r>
            <a:r>
              <a:rPr lang="en-US" altLang="ja-JP" sz="1100" dirty="0" smtClean="0"/>
              <a:t>[</a:t>
            </a:r>
            <a:r>
              <a:rPr lang="ja-JP" altLang="en-US" sz="1100" dirty="0" smtClean="0"/>
              <a:t>右目盛り</a:t>
            </a:r>
            <a:r>
              <a:rPr lang="en-US" altLang="ja-JP" sz="1100" dirty="0" smtClean="0"/>
              <a:t>]</a:t>
            </a:r>
            <a:endParaRPr lang="ja-JP" altLang="en-US" sz="1100" dirty="0"/>
          </a:p>
        </p:txBody>
      </p:sp>
      <p:sp>
        <p:nvSpPr>
          <p:cNvPr id="16" name="テキスト ボックス 1"/>
          <p:cNvSpPr txBox="1"/>
          <p:nvPr/>
        </p:nvSpPr>
        <p:spPr>
          <a:xfrm>
            <a:off x="2185081" y="3547716"/>
            <a:ext cx="2733726" cy="4704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dirty="0" err="1" smtClean="0"/>
              <a:t>障がい</a:t>
            </a:r>
            <a:r>
              <a:rPr lang="ja-JP" altLang="en-US" sz="1100" dirty="0" smtClean="0"/>
              <a:t>者実雇用率（全国）</a:t>
            </a:r>
            <a:r>
              <a:rPr lang="en-US" altLang="ja-JP" sz="1100" dirty="0" smtClean="0"/>
              <a:t>[</a:t>
            </a:r>
            <a:r>
              <a:rPr lang="ja-JP" altLang="en-US" sz="1100" dirty="0" smtClean="0"/>
              <a:t>左目盛り</a:t>
            </a:r>
            <a:r>
              <a:rPr lang="en-US" altLang="ja-JP" sz="1100" dirty="0" smtClean="0"/>
              <a:t>]</a:t>
            </a:r>
            <a:endParaRPr lang="ja-JP" altLang="en-US" sz="1100" dirty="0"/>
          </a:p>
        </p:txBody>
      </p:sp>
      <p:cxnSp>
        <p:nvCxnSpPr>
          <p:cNvPr id="17" name="直線コネクタ 16"/>
          <p:cNvCxnSpPr/>
          <p:nvPr/>
        </p:nvCxnSpPr>
        <p:spPr>
          <a:xfrm>
            <a:off x="6342174" y="3945030"/>
            <a:ext cx="156238" cy="392078"/>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
          <p:cNvSpPr txBox="1"/>
          <p:nvPr/>
        </p:nvSpPr>
        <p:spPr>
          <a:xfrm>
            <a:off x="5623307" y="4357332"/>
            <a:ext cx="2957673" cy="4704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0" dirty="0" err="1" smtClean="0"/>
              <a:t>障がい</a:t>
            </a:r>
            <a:r>
              <a:rPr lang="ja-JP" altLang="en-US" sz="1100" dirty="0" smtClean="0"/>
              <a:t>者実雇用率（大阪府）</a:t>
            </a:r>
            <a:r>
              <a:rPr lang="en-US" altLang="ja-JP" sz="1100" dirty="0" smtClean="0"/>
              <a:t>[</a:t>
            </a:r>
            <a:r>
              <a:rPr lang="ja-JP" altLang="en-US" sz="1100" dirty="0" smtClean="0"/>
              <a:t>左目盛り</a:t>
            </a:r>
            <a:r>
              <a:rPr lang="en-US" altLang="ja-JP" sz="1100" dirty="0" smtClean="0"/>
              <a:t>]</a:t>
            </a:r>
            <a:endParaRPr lang="ja-JP" altLang="en-US" sz="1100" dirty="0"/>
          </a:p>
        </p:txBody>
      </p:sp>
    </p:spTree>
    <p:extLst>
      <p:ext uri="{BB962C8B-B14F-4D97-AF65-F5344CB8AC3E}">
        <p14:creationId xmlns:p14="http://schemas.microsoft.com/office/powerpoint/2010/main" val="18334453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らし（若者（</a:t>
            </a:r>
            <a:r>
              <a:rPr lang="en-US" altLang="ja-JP" sz="1800" dirty="0" smtClean="0">
                <a:solidFill>
                  <a:schemeClr val="bg1"/>
                </a:solidFill>
                <a:latin typeface="Meiryo UI" panose="020B0604030504040204" pitchFamily="50" charset="-128"/>
                <a:ea typeface="Meiryo UI" panose="020B0604030504040204" pitchFamily="50" charset="-128"/>
              </a:rPr>
              <a:t>15〜34</a:t>
            </a:r>
            <a:r>
              <a:rPr lang="ja-JP" altLang="en-US" sz="1800" dirty="0" smtClean="0">
                <a:solidFill>
                  <a:schemeClr val="bg1"/>
                </a:solidFill>
                <a:latin typeface="Meiryo UI" panose="020B0604030504040204" pitchFamily="50" charset="-128"/>
                <a:ea typeface="Meiryo UI" panose="020B0604030504040204" pitchFamily="50" charset="-128"/>
              </a:rPr>
              <a:t>歳）の完全失業率）</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若者の完全失業率は、改善傾向にあるが、依然として全国平均を上回っている状況。</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2133319042"/>
              </p:ext>
            </p:extLst>
          </p:nvPr>
        </p:nvGraphicFramePr>
        <p:xfrm>
          <a:off x="432973" y="1005991"/>
          <a:ext cx="9009040" cy="5501918"/>
        </p:xfrm>
        <a:graphic>
          <a:graphicData uri="http://schemas.openxmlformats.org/drawingml/2006/chart">
            <c:chart xmlns:c="http://schemas.openxmlformats.org/drawingml/2006/chart" xmlns:r="http://schemas.openxmlformats.org/officeDocument/2006/relationships" r:id="rId2"/>
          </a:graphicData>
        </a:graphic>
      </p:graphicFrame>
      <p:sp>
        <p:nvSpPr>
          <p:cNvPr id="39" name="テキスト ボックス 38"/>
          <p:cNvSpPr txBox="1"/>
          <p:nvPr/>
        </p:nvSpPr>
        <p:spPr>
          <a:xfrm>
            <a:off x="5187491" y="6606190"/>
            <a:ext cx="4339650" cy="230832"/>
          </a:xfrm>
          <a:prstGeom prst="rect">
            <a:avLst/>
          </a:prstGeom>
          <a:noFill/>
        </p:spPr>
        <p:txBody>
          <a:bodyPr wrap="none" rtlCol="0">
            <a:spAutoFit/>
          </a:bodyPr>
          <a:lstStyle/>
          <a:p>
            <a:r>
              <a:rPr kumimoji="1" lang="ja-JP" altLang="en-US" sz="900" dirty="0" smtClean="0"/>
              <a:t>出典：総務省「労働力調査」、各都府県「労働力調査地方集計結果（年平均）」</a:t>
            </a:r>
            <a:endParaRPr kumimoji="1" lang="ja-JP" altLang="en-US" sz="900" dirty="0"/>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75</a:t>
            </a:r>
          </a:p>
        </p:txBody>
      </p:sp>
    </p:spTree>
    <p:extLst>
      <p:ext uri="{BB962C8B-B14F-4D97-AF65-F5344CB8AC3E}">
        <p14:creationId xmlns:p14="http://schemas.microsoft.com/office/powerpoint/2010/main" val="30955837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らし（総人口に占める雇用者数の割合）</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総人口に占める雇用者数の割合は、全国に比べ低い水準。</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9" name="グラフ 8"/>
          <p:cNvGraphicFramePr>
            <a:graphicFrameLocks/>
          </p:cNvGraphicFramePr>
          <p:nvPr>
            <p:extLst>
              <p:ext uri="{D42A27DB-BD31-4B8C-83A1-F6EECF244321}">
                <p14:modId xmlns:p14="http://schemas.microsoft.com/office/powerpoint/2010/main" val="1371108754"/>
              </p:ext>
            </p:extLst>
          </p:nvPr>
        </p:nvGraphicFramePr>
        <p:xfrm>
          <a:off x="401958" y="936038"/>
          <a:ext cx="8718999" cy="5701255"/>
        </p:xfrm>
        <a:graphic>
          <a:graphicData uri="http://schemas.openxmlformats.org/drawingml/2006/chart">
            <c:chart xmlns:c="http://schemas.openxmlformats.org/drawingml/2006/chart" xmlns:r="http://schemas.openxmlformats.org/officeDocument/2006/relationships" r:id="rId2"/>
          </a:graphicData>
        </a:graphic>
      </p:graphicFrame>
      <p:sp>
        <p:nvSpPr>
          <p:cNvPr id="23" name="正方形/長方形 22"/>
          <p:cNvSpPr/>
          <p:nvPr/>
        </p:nvSpPr>
        <p:spPr>
          <a:xfrm>
            <a:off x="401958" y="6604084"/>
            <a:ext cx="7109140" cy="25391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出典：全国平均は「平成</a:t>
            </a:r>
            <a:r>
              <a:rPr kumimoji="0"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年度国民経済計算」（内閣府）より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各</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府県</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の値は各都府県の県民</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経済</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計算より作成</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76</a:t>
            </a:r>
          </a:p>
        </p:txBody>
      </p:sp>
    </p:spTree>
    <p:extLst>
      <p:ext uri="{BB962C8B-B14F-4D97-AF65-F5344CB8AC3E}">
        <p14:creationId xmlns:p14="http://schemas.microsoft.com/office/powerpoint/2010/main" val="2357097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6114" y="562301"/>
            <a:ext cx="9479056" cy="3170099"/>
          </a:xfrm>
          <a:prstGeom prst="rect">
            <a:avLst/>
          </a:prstGeom>
          <a:noFill/>
          <a:ln>
            <a:noFill/>
            <a:prstDash val="dash"/>
          </a:ln>
        </p:spPr>
        <p:txBody>
          <a:bodyPr wrap="square" rtlCol="0">
            <a:spAutoFit/>
          </a:bodyPr>
          <a:lstStyle/>
          <a:p>
            <a:pPr>
              <a:lnSpc>
                <a:spcPts val="1500"/>
              </a:lnSpc>
            </a:pPr>
            <a:r>
              <a:rPr kumimoji="1" lang="ja-JP" altLang="en-US" sz="1200" b="1" u="sng" dirty="0" smtClean="0">
                <a:latin typeface="Meiryo UI" panose="020B0604030504040204" pitchFamily="50" charset="-128"/>
                <a:ea typeface="Meiryo UI" panose="020B0604030504040204" pitchFamily="50" charset="-128"/>
              </a:rPr>
              <a:t>◆大大阪</a:t>
            </a:r>
            <a:r>
              <a:rPr kumimoji="1" lang="ja-JP" altLang="en-US" sz="1200" b="1" u="sng" dirty="0">
                <a:latin typeface="Meiryo UI" panose="020B0604030504040204" pitchFamily="50" charset="-128"/>
                <a:ea typeface="Meiryo UI" panose="020B0604030504040204" pitchFamily="50" charset="-128"/>
              </a:rPr>
              <a:t>時代（「グレーター大阪」の時代）</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大正期に入り、大阪は第一次大戦による好景気を最も享受し、大阪はさらに発展</a:t>
            </a:r>
            <a:r>
              <a:rPr kumimoji="1" lang="ja-JP" altLang="en-US" sz="1200" dirty="0">
                <a:latin typeface="Meiryo UI" panose="020B0604030504040204" pitchFamily="50" charset="-128"/>
                <a:ea typeface="Meiryo UI" panose="020B0604030504040204" pitchFamily="50" charset="-128"/>
              </a:rPr>
              <a:t>。</a:t>
            </a:r>
          </a:p>
          <a:p>
            <a:pPr>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1925</a:t>
            </a:r>
            <a:r>
              <a:rPr kumimoji="1" lang="ja-JP" altLang="en-US" sz="1200" dirty="0" smtClean="0">
                <a:latin typeface="Meiryo UI" panose="020B0604030504040204" pitchFamily="50" charset="-128"/>
                <a:ea typeface="Meiryo UI" panose="020B0604030504040204" pitchFamily="50" charset="-128"/>
              </a:rPr>
              <a:t>年（大正</a:t>
            </a:r>
            <a:r>
              <a:rPr kumimoji="1" lang="en-US" altLang="ja-JP" sz="1200" dirty="0" smtClean="0">
                <a:latin typeface="Meiryo UI" panose="020B0604030504040204" pitchFamily="50" charset="-128"/>
                <a:ea typeface="Meiryo UI" panose="020B0604030504040204" pitchFamily="50" charset="-128"/>
              </a:rPr>
              <a:t>14</a:t>
            </a:r>
            <a:r>
              <a:rPr kumimoji="1" lang="ja-JP" altLang="en-US" sz="1200" dirty="0" smtClean="0">
                <a:latin typeface="Meiryo UI" panose="020B0604030504040204" pitchFamily="50" charset="-128"/>
                <a:ea typeface="Meiryo UI" panose="020B0604030504040204" pitchFamily="50" charset="-128"/>
              </a:rPr>
              <a:t>年）の第二次市域拡張にいたって、</a:t>
            </a:r>
            <a:r>
              <a:rPr kumimoji="1" lang="ja-JP" altLang="en-US" sz="1200" b="1" dirty="0" smtClean="0">
                <a:latin typeface="Meiryo UI" panose="020B0604030504040204" pitchFamily="50" charset="-128"/>
                <a:ea typeface="Meiryo UI" panose="020B0604030504040204" pitchFamily="50" charset="-128"/>
              </a:rPr>
              <a:t>人口</a:t>
            </a:r>
            <a:r>
              <a:rPr kumimoji="1" lang="en-US" altLang="ja-JP" sz="1200" b="1" dirty="0" smtClean="0">
                <a:latin typeface="Meiryo UI" panose="020B0604030504040204" pitchFamily="50" charset="-128"/>
                <a:ea typeface="Meiryo UI" panose="020B0604030504040204" pitchFamily="50" charset="-128"/>
              </a:rPr>
              <a:t>211</a:t>
            </a:r>
            <a:r>
              <a:rPr kumimoji="1" lang="ja-JP" altLang="en-US" sz="1200" b="1" dirty="0" smtClean="0">
                <a:latin typeface="Meiryo UI" panose="020B0604030504040204" pitchFamily="50" charset="-128"/>
                <a:ea typeface="Meiryo UI" panose="020B0604030504040204" pitchFamily="50" charset="-128"/>
              </a:rPr>
              <a:t>万人を有する日本一の大都市</a:t>
            </a:r>
            <a:r>
              <a:rPr kumimoji="1" lang="ja-JP" altLang="en-US" sz="1200" dirty="0" smtClean="0">
                <a:latin typeface="Meiryo UI" panose="020B0604030504040204" pitchFamily="50" charset="-128"/>
                <a:ea typeface="Meiryo UI" panose="020B0604030504040204" pitchFamily="50" charset="-128"/>
              </a:rPr>
              <a:t>となった。　</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繊維工業に加えて、金属、化学、雑貨、卸売商業が著しく発達し、大阪港における貿易も急速に伸長し、</a:t>
            </a:r>
            <a:r>
              <a:rPr kumimoji="1" lang="ja-JP" altLang="en-US" sz="1200" b="1" dirty="0">
                <a:latin typeface="Meiryo UI" panose="020B0604030504040204" pitchFamily="50" charset="-128"/>
                <a:ea typeface="Meiryo UI" panose="020B0604030504040204" pitchFamily="50" charset="-128"/>
              </a:rPr>
              <a:t>大阪は経済的黄金期</a:t>
            </a:r>
            <a:r>
              <a:rPr kumimoji="1" lang="ja-JP" altLang="en-US" sz="1200" b="1" dirty="0" smtClean="0">
                <a:latin typeface="Meiryo UI" panose="020B0604030504040204" pitchFamily="50" charset="-128"/>
                <a:ea typeface="Meiryo UI" panose="020B0604030504040204" pitchFamily="50" charset="-128"/>
              </a:rPr>
              <a:t>にあたる</a:t>
            </a:r>
            <a:r>
              <a:rPr kumimoji="1" lang="ja-JP" altLang="en-US" sz="1200" b="1" dirty="0">
                <a:latin typeface="Meiryo UI" panose="020B0604030504040204" pitchFamily="50" charset="-128"/>
                <a:ea typeface="Meiryo UI" panose="020B0604030504040204" pitchFamily="50" charset="-128"/>
              </a:rPr>
              <a:t>大大阪時代を迎えた</a:t>
            </a:r>
            <a:r>
              <a:rPr kumimoji="1" lang="ja-JP" altLang="en-US" sz="1200" dirty="0">
                <a:latin typeface="Meiryo UI" panose="020B0604030504040204" pitchFamily="50" charset="-128"/>
                <a:ea typeface="Meiryo UI" panose="020B0604030504040204" pitchFamily="50" charset="-128"/>
              </a:rPr>
              <a:t>。</a:t>
            </a:r>
          </a:p>
          <a:p>
            <a:pPr marL="177800" indent="-177800">
              <a:lnSpc>
                <a:spcPts val="15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大正期は、本格的な電気の時代の幕開け</a:t>
            </a:r>
            <a:r>
              <a:rPr kumimoji="1" lang="ja-JP" altLang="en-US" sz="1200" dirty="0">
                <a:latin typeface="Meiryo UI" panose="020B0604030504040204" pitchFamily="50" charset="-128"/>
                <a:ea typeface="Meiryo UI" panose="020B0604030504040204" pitchFamily="50" charset="-128"/>
              </a:rPr>
              <a:t>となった</a:t>
            </a:r>
            <a:r>
              <a:rPr kumimoji="1" lang="ja-JP" altLang="en-US" sz="1200" dirty="0" smtClean="0">
                <a:latin typeface="Meiryo UI" panose="020B0604030504040204" pitchFamily="50" charset="-128"/>
                <a:ea typeface="Meiryo UI" panose="020B0604030504040204" pitchFamily="50" charset="-128"/>
              </a:rPr>
              <a:t>。松下</a:t>
            </a:r>
            <a:r>
              <a:rPr kumimoji="1" lang="ja-JP" altLang="en-US" sz="1200" dirty="0">
                <a:latin typeface="Meiryo UI" panose="020B0604030504040204" pitchFamily="50" charset="-128"/>
                <a:ea typeface="Meiryo UI" panose="020B0604030504040204" pitchFamily="50" charset="-128"/>
              </a:rPr>
              <a:t>幸之助は、自転車ランプを考案し、これが大当たりとなった。</a:t>
            </a:r>
            <a:r>
              <a:rPr kumimoji="1" lang="en-US" altLang="ja-JP" sz="1200" dirty="0">
                <a:latin typeface="Meiryo UI" panose="020B0604030504040204" pitchFamily="50" charset="-128"/>
                <a:ea typeface="Meiryo UI" panose="020B0604030504040204" pitchFamily="50" charset="-128"/>
              </a:rPr>
              <a:t>1927</a:t>
            </a:r>
            <a:r>
              <a:rPr kumimoji="1" lang="ja-JP" altLang="en-US" sz="1200" dirty="0">
                <a:latin typeface="Meiryo UI" panose="020B0604030504040204" pitchFamily="50" charset="-128"/>
                <a:ea typeface="Meiryo UI" panose="020B0604030504040204" pitchFamily="50" charset="-128"/>
              </a:rPr>
              <a:t>年からは「ナショナル」ブランドを用いて、電気アイロン、ラジオ、乾電池など新商品を開発・量産し、業界トップに躍進</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endParaRPr kumimoji="1" lang="en-US" altLang="ja-JP" sz="1200" dirty="0">
              <a:latin typeface="Meiryo UI" panose="020B0604030504040204" pitchFamily="50" charset="-128"/>
              <a:ea typeface="Meiryo UI" panose="020B0604030504040204" pitchFamily="50" charset="-128"/>
            </a:endParaRPr>
          </a:p>
          <a:p>
            <a:pPr marL="85725" indent="-85725">
              <a:lnSpc>
                <a:spcPts val="1500"/>
              </a:lnSpc>
            </a:pPr>
            <a:r>
              <a:rPr kumimoji="1" lang="ja-JP" altLang="en-US" sz="1200" b="1" u="sng" dirty="0" smtClean="0">
                <a:latin typeface="Meiryo UI" panose="020B0604030504040204" pitchFamily="50" charset="-128"/>
                <a:ea typeface="Meiryo UI" panose="020B0604030504040204" pitchFamily="50" charset="-128"/>
              </a:rPr>
              <a:t>◆関一（市長）の都市政策と都市制度</a:t>
            </a:r>
            <a:endParaRPr kumimoji="1" lang="en-US" altLang="ja-JP" sz="1200" b="1" u="sng"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関は、都市計画の目的は、都心部をビジネスセンターに改造するなど都市の経済機能を高め、郊外住宅地を開発し、高速鉄道によって都心と郊外をむすんで都市の分散をはかり、緑地を保存して「中下層階級」の住宅と居住環境を保全することで、</a:t>
            </a:r>
            <a:r>
              <a:rPr kumimoji="1" lang="ja-JP" altLang="en-US" sz="1200" b="1" dirty="0" smtClean="0">
                <a:latin typeface="Meiryo UI" panose="020B0604030504040204" pitchFamily="50" charset="-128"/>
                <a:ea typeface="Meiryo UI" panose="020B0604030504040204" pitchFamily="50" charset="-128"/>
              </a:rPr>
              <a:t>「住み心地よき都市」を建設</a:t>
            </a:r>
            <a:r>
              <a:rPr kumimoji="1" lang="ja-JP" altLang="en-US" sz="1200" dirty="0" smtClean="0">
                <a:latin typeface="Meiryo UI" panose="020B0604030504040204" pitchFamily="50" charset="-128"/>
                <a:ea typeface="Meiryo UI" panose="020B0604030504040204" pitchFamily="50" charset="-128"/>
              </a:rPr>
              <a:t>することにあるとした。</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・都市計画に</a:t>
            </a:r>
            <a:r>
              <a:rPr kumimoji="1" lang="ja-JP" altLang="en-US" sz="1200" dirty="0">
                <a:latin typeface="Meiryo UI" panose="020B0604030504040204" pitchFamily="50" charset="-128"/>
                <a:ea typeface="Meiryo UI" panose="020B0604030504040204" pitchFamily="50" charset="-128"/>
              </a:rPr>
              <a:t>より、南北幹線道路として交通運輸を円滑にするとともに、</a:t>
            </a:r>
            <a:r>
              <a:rPr kumimoji="1" lang="ja-JP" altLang="en-US" sz="1200" b="1" dirty="0">
                <a:latin typeface="Meiryo UI" panose="020B0604030504040204" pitchFamily="50" charset="-128"/>
                <a:ea typeface="Meiryo UI" panose="020B0604030504040204" pitchFamily="50" charset="-128"/>
              </a:rPr>
              <a:t>大阪の中心市街地を形成</a:t>
            </a:r>
            <a:r>
              <a:rPr kumimoji="1" lang="ja-JP" altLang="en-US" sz="1200" dirty="0">
                <a:latin typeface="Meiryo UI" panose="020B0604030504040204" pitchFamily="50" charset="-128"/>
                <a:ea typeface="Meiryo UI" panose="020B0604030504040204" pitchFamily="50" charset="-128"/>
              </a:rPr>
              <a:t>するという目的の</a:t>
            </a:r>
            <a:r>
              <a:rPr kumimoji="1" lang="ja-JP" altLang="en-US" sz="1200" dirty="0" smtClean="0">
                <a:latin typeface="Meiryo UI" panose="020B0604030504040204" pitchFamily="50" charset="-128"/>
                <a:ea typeface="Meiryo UI" panose="020B0604030504040204" pitchFamily="50" charset="-128"/>
              </a:rPr>
              <a:t>もと</a:t>
            </a:r>
            <a:r>
              <a:rPr kumimoji="1" lang="ja-JP" altLang="en-US" sz="1200" b="1" dirty="0" smtClean="0">
                <a:latin typeface="Meiryo UI" panose="020B0604030504040204" pitchFamily="50" charset="-128"/>
                <a:ea typeface="Meiryo UI" panose="020B0604030504040204" pitchFamily="50" charset="-128"/>
              </a:rPr>
              <a:t>「御堂筋」</a:t>
            </a:r>
            <a:r>
              <a:rPr kumimoji="1" lang="ja-JP" altLang="en-US" sz="1200" dirty="0" smtClean="0">
                <a:latin typeface="Meiryo UI" panose="020B0604030504040204" pitchFamily="50" charset="-128"/>
                <a:ea typeface="Meiryo UI" panose="020B0604030504040204" pitchFamily="50" charset="-128"/>
              </a:rPr>
              <a:t>が整備された。</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・また、</a:t>
            </a:r>
            <a:r>
              <a:rPr kumimoji="1" lang="ja-JP" altLang="en-US" sz="1200" b="1" dirty="0" smtClean="0">
                <a:latin typeface="Meiryo UI" panose="020B0604030504040204" pitchFamily="50" charset="-128"/>
                <a:ea typeface="Meiryo UI" panose="020B0604030504040204" pitchFamily="50" charset="-128"/>
              </a:rPr>
              <a:t>市内交通の混雑を緩和し、郊外住宅地に人口を分散</a:t>
            </a:r>
            <a:r>
              <a:rPr kumimoji="1" lang="ja-JP" altLang="en-US" sz="1200" dirty="0" smtClean="0">
                <a:latin typeface="Meiryo UI" panose="020B0604030504040204" pitchFamily="50" charset="-128"/>
                <a:ea typeface="Meiryo UI" panose="020B0604030504040204" pitchFamily="50" charset="-128"/>
              </a:rPr>
              <a:t>させる、都市交通の根幹として</a:t>
            </a:r>
            <a:r>
              <a:rPr kumimoji="1" lang="ja-JP" altLang="en-US" sz="1200" b="1" dirty="0" smtClean="0">
                <a:latin typeface="Meiryo UI" panose="020B0604030504040204" pitchFamily="50" charset="-128"/>
                <a:ea typeface="Meiryo UI" panose="020B0604030504040204" pitchFamily="50" charset="-128"/>
              </a:rPr>
              <a:t>「地下鉄」</a:t>
            </a:r>
            <a:r>
              <a:rPr kumimoji="1" lang="ja-JP" altLang="en-US" sz="1200" dirty="0" smtClean="0">
                <a:latin typeface="Meiryo UI" panose="020B0604030504040204" pitchFamily="50" charset="-128"/>
                <a:ea typeface="Meiryo UI" panose="020B0604030504040204" pitchFamily="50" charset="-128"/>
              </a:rPr>
              <a:t>が整備された。</a:t>
            </a:r>
            <a:endParaRPr kumimoji="1" lang="en-US" altLang="ja-JP" sz="1200" dirty="0" smtClean="0">
              <a:latin typeface="Meiryo UI" panose="020B0604030504040204" pitchFamily="50" charset="-128"/>
              <a:ea typeface="Meiryo UI" panose="020B0604030504040204" pitchFamily="50" charset="-128"/>
            </a:endParaRPr>
          </a:p>
          <a:p>
            <a:pPr marL="85725" indent="-85725">
              <a:lnSpc>
                <a:spcPts val="1500"/>
              </a:lnSpc>
            </a:pPr>
            <a:r>
              <a:rPr kumimoji="1" lang="ja-JP" altLang="en-US" sz="1200" dirty="0" smtClean="0">
                <a:latin typeface="Meiryo UI" panose="020B0604030504040204" pitchFamily="50" charset="-128"/>
                <a:ea typeface="Meiryo UI" panose="020B0604030504040204" pitchFamily="50" charset="-128"/>
              </a:rPr>
              <a:t>　・これに加え、大大阪の建設を推進するうえで、大きな問題としてクローズアップされてきたのが、</a:t>
            </a:r>
            <a:r>
              <a:rPr kumimoji="1" lang="ja-JP" altLang="en-US" sz="1200" b="1" dirty="0" smtClean="0">
                <a:latin typeface="Meiryo UI" panose="020B0604030504040204" pitchFamily="50" charset="-128"/>
                <a:ea typeface="Meiryo UI" panose="020B0604030504040204" pitchFamily="50" charset="-128"/>
              </a:rPr>
              <a:t>都市の自治権の拡充</a:t>
            </a:r>
            <a:r>
              <a:rPr kumimoji="1" lang="ja-JP" altLang="en-US" sz="1200" dirty="0" smtClean="0">
                <a:latin typeface="Meiryo UI" panose="020B0604030504040204" pitchFamily="50" charset="-128"/>
                <a:ea typeface="Meiryo UI" panose="020B0604030504040204" pitchFamily="50" charset="-128"/>
              </a:rPr>
              <a:t>であった。</a:t>
            </a:r>
            <a:endParaRPr kumimoji="1" lang="en-US" altLang="ja-JP" sz="1200" dirty="0" smtClean="0">
              <a:latin typeface="Meiryo UI" panose="020B0604030504040204" pitchFamily="50" charset="-128"/>
              <a:ea typeface="Meiryo UI" panose="020B0604030504040204" pitchFamily="50" charset="-128"/>
            </a:endParaRPr>
          </a:p>
          <a:p>
            <a:pPr marL="177800" indent="-177800">
              <a:lnSpc>
                <a:spcPts val="15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・特別市制の実現によって、</a:t>
            </a:r>
            <a:r>
              <a:rPr kumimoji="1" lang="ja-JP" altLang="en-US" sz="1200" b="1" dirty="0" smtClean="0">
                <a:latin typeface="Meiryo UI" panose="020B0604030504040204" pitchFamily="50" charset="-128"/>
                <a:ea typeface="Meiryo UI" panose="020B0604030504040204" pitchFamily="50" charset="-128"/>
              </a:rPr>
              <a:t>大都市行政に関する権限を民選の市長に集中させ、一元的行政体制を整えて行政執行の合理化を図り、あわせて自主財源の拡大をめざした</a:t>
            </a:r>
            <a:r>
              <a:rPr kumimoji="1" lang="ja-JP" altLang="en-US" sz="1200" dirty="0" smtClean="0">
                <a:latin typeface="Meiryo UI" panose="020B0604030504040204" pitchFamily="50" charset="-128"/>
                <a:ea typeface="Meiryo UI" panose="020B0604030504040204" pitchFamily="50" charset="-128"/>
              </a:rPr>
              <a:t>が、「満州事変」以降、「非常時局」が進展し、産業振興と軍事優先の国家政策がいっそう強化されたことなどから実現しなかった。</a:t>
            </a:r>
            <a:endParaRPr kumimoji="1" lang="ja-JP" altLang="en-US" sz="1200" dirty="0">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smtClean="0">
                <a:solidFill>
                  <a:schemeClr val="bg1"/>
                </a:solidFill>
                <a:latin typeface="Meiryo UI" panose="020B0604030504040204" pitchFamily="50" charset="-128"/>
                <a:ea typeface="Meiryo UI" panose="020B0604030504040204" pitchFamily="50" charset="-128"/>
              </a:rPr>
              <a:t>１　大阪の歴史（１）古代から戦前</a:t>
            </a:r>
            <a:endParaRPr lang="ja-JP" altLang="en-US" sz="18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5</a:t>
            </a:r>
          </a:p>
        </p:txBody>
      </p:sp>
    </p:spTree>
    <p:extLst>
      <p:ext uri="{BB962C8B-B14F-4D97-AF65-F5344CB8AC3E}">
        <p14:creationId xmlns:p14="http://schemas.microsoft.com/office/powerpoint/2010/main" val="10863456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らし（産業別非正規割合）</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59562"/>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smtClean="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2017</a:t>
            </a:r>
            <a:r>
              <a:rPr kumimoji="1" lang="ja-JP" altLang="en-US" sz="1400" dirty="0">
                <a:latin typeface="UD デジタル 教科書体 NK-R" panose="02020400000000000000" pitchFamily="18" charset="-128"/>
                <a:ea typeface="UD デジタル 教科書体 NK-R" panose="02020400000000000000" pitchFamily="18" charset="-128"/>
              </a:rPr>
              <a:t>年の非正規の割合は全体で</a:t>
            </a:r>
            <a:r>
              <a:rPr kumimoji="1" lang="en-US" altLang="ja-JP" sz="1400" dirty="0">
                <a:latin typeface="UD デジタル 教科書体 NK-R" panose="02020400000000000000" pitchFamily="18" charset="-128"/>
                <a:ea typeface="UD デジタル 教科書体 NK-R" panose="02020400000000000000" pitchFamily="18" charset="-128"/>
              </a:rPr>
              <a:t>34.4%</a:t>
            </a:r>
            <a:r>
              <a:rPr kumimoji="1" lang="ja-JP" altLang="en-US" sz="1400" dirty="0" err="1" smtClean="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全国平均（</a:t>
            </a:r>
            <a:r>
              <a:rPr kumimoji="1" lang="en-US" altLang="ja-JP" sz="1400" dirty="0" smtClean="0">
                <a:latin typeface="UD デジタル 教科書体 NK-R" panose="02020400000000000000" pitchFamily="18" charset="-128"/>
                <a:ea typeface="UD デジタル 教科書体 NK-R" panose="02020400000000000000" pitchFamily="18" charset="-128"/>
              </a:rPr>
              <a:t>32.2%</a:t>
            </a:r>
            <a:r>
              <a:rPr kumimoji="1" lang="ja-JP" altLang="en-US" sz="1400" dirty="0" smtClean="0">
                <a:latin typeface="UD デジタル 教科書体 NK-R" panose="02020400000000000000" pitchFamily="18" charset="-128"/>
                <a:ea typeface="UD デジタル 教科書体 NK-R" panose="02020400000000000000" pitchFamily="18" charset="-128"/>
              </a:rPr>
              <a:t>）に比べ高くなっている。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a:p>
            <a:pPr marL="177800" indent="-177800"/>
            <a:r>
              <a:rPr kumimoji="1" lang="ja-JP" altLang="en-US" sz="1400" dirty="0" smtClean="0">
                <a:latin typeface="UD デジタル 教科書体 NK-R" panose="02020400000000000000" pitchFamily="18" charset="-128"/>
                <a:ea typeface="UD デジタル 教科書体 NK-R" panose="02020400000000000000" pitchFamily="18" charset="-128"/>
              </a:rPr>
              <a:t>➢産業</a:t>
            </a:r>
            <a:r>
              <a:rPr kumimoji="1" lang="ja-JP" altLang="en-US" sz="1400" dirty="0">
                <a:latin typeface="UD デジタル 教科書体 NK-R" panose="02020400000000000000" pitchFamily="18" charset="-128"/>
                <a:ea typeface="UD デジタル 教科書体 NK-R" panose="02020400000000000000" pitchFamily="18" charset="-128"/>
              </a:rPr>
              <a:t>別では、「鉱業、採石業、砂利採取業」や「宿泊業、飲食サービス業」、「生活関連サービス業、娯楽業」、「サービス業（他に分類されないもの）」、「卸売業、小売業」などでその割合が高くなっている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8" name="正方形/長方形 8"/>
          <p:cNvSpPr>
            <a:spLocks noChangeArrowheads="1"/>
          </p:cNvSpPr>
          <p:nvPr/>
        </p:nvSpPr>
        <p:spPr bwMode="auto">
          <a:xfrm>
            <a:off x="1240792" y="181237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20.6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(15.7%)</a:t>
            </a:r>
          </a:p>
        </p:txBody>
      </p:sp>
      <p:sp>
        <p:nvSpPr>
          <p:cNvPr id="10" name="正方形/長方形 8"/>
          <p:cNvSpPr>
            <a:spLocks noChangeArrowheads="1"/>
          </p:cNvSpPr>
          <p:nvPr/>
        </p:nvSpPr>
        <p:spPr bwMode="auto">
          <a:xfrm>
            <a:off x="341200" y="1795424"/>
            <a:ext cx="9120205" cy="5155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非正規割合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1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全国の値</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nSpc>
                <a:spcPts val="11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927517010"/>
              </p:ext>
            </p:extLst>
          </p:nvPr>
        </p:nvGraphicFramePr>
        <p:xfrm>
          <a:off x="943841" y="4539002"/>
          <a:ext cx="8429301" cy="1224136"/>
        </p:xfrm>
        <a:graphic>
          <a:graphicData uri="http://schemas.openxmlformats.org/drawingml/2006/table">
            <a:tbl>
              <a:tblPr>
                <a:tableStyleId>{5940675A-B579-460E-94D1-54222C63F5DA}</a:tableStyleId>
              </a:tblPr>
              <a:tblGrid>
                <a:gridCol w="444717">
                  <a:extLst>
                    <a:ext uri="{9D8B030D-6E8A-4147-A177-3AD203B41FA5}">
                      <a16:colId xmlns:a16="http://schemas.microsoft.com/office/drawing/2014/main" val="20000"/>
                    </a:ext>
                  </a:extLst>
                </a:gridCol>
                <a:gridCol w="363466">
                  <a:extLst>
                    <a:ext uri="{9D8B030D-6E8A-4147-A177-3AD203B41FA5}">
                      <a16:colId xmlns:a16="http://schemas.microsoft.com/office/drawing/2014/main" val="20001"/>
                    </a:ext>
                  </a:extLst>
                </a:gridCol>
                <a:gridCol w="377731">
                  <a:extLst>
                    <a:ext uri="{9D8B030D-6E8A-4147-A177-3AD203B41FA5}">
                      <a16:colId xmlns:a16="http://schemas.microsoft.com/office/drawing/2014/main" val="20002"/>
                    </a:ext>
                  </a:extLst>
                </a:gridCol>
                <a:gridCol w="398262">
                  <a:extLst>
                    <a:ext uri="{9D8B030D-6E8A-4147-A177-3AD203B41FA5}">
                      <a16:colId xmlns:a16="http://schemas.microsoft.com/office/drawing/2014/main" val="20003"/>
                    </a:ext>
                  </a:extLst>
                </a:gridCol>
                <a:gridCol w="417055">
                  <a:extLst>
                    <a:ext uri="{9D8B030D-6E8A-4147-A177-3AD203B41FA5}">
                      <a16:colId xmlns:a16="http://schemas.microsoft.com/office/drawing/2014/main" val="20004"/>
                    </a:ext>
                  </a:extLst>
                </a:gridCol>
                <a:gridCol w="447041">
                  <a:extLst>
                    <a:ext uri="{9D8B030D-6E8A-4147-A177-3AD203B41FA5}">
                      <a16:colId xmlns:a16="http://schemas.microsoft.com/office/drawing/2014/main" val="20005"/>
                    </a:ext>
                  </a:extLst>
                </a:gridCol>
                <a:gridCol w="360040">
                  <a:extLst>
                    <a:ext uri="{9D8B030D-6E8A-4147-A177-3AD203B41FA5}">
                      <a16:colId xmlns:a16="http://schemas.microsoft.com/office/drawing/2014/main" val="20006"/>
                    </a:ext>
                  </a:extLst>
                </a:gridCol>
                <a:gridCol w="378835">
                  <a:extLst>
                    <a:ext uri="{9D8B030D-6E8A-4147-A177-3AD203B41FA5}">
                      <a16:colId xmlns:a16="http://schemas.microsoft.com/office/drawing/2014/main" val="20007"/>
                    </a:ext>
                  </a:extLst>
                </a:gridCol>
                <a:gridCol w="370599">
                  <a:extLst>
                    <a:ext uri="{9D8B030D-6E8A-4147-A177-3AD203B41FA5}">
                      <a16:colId xmlns:a16="http://schemas.microsoft.com/office/drawing/2014/main" val="20008"/>
                    </a:ext>
                  </a:extLst>
                </a:gridCol>
                <a:gridCol w="444718">
                  <a:extLst>
                    <a:ext uri="{9D8B030D-6E8A-4147-A177-3AD203B41FA5}">
                      <a16:colId xmlns:a16="http://schemas.microsoft.com/office/drawing/2014/main" val="20009"/>
                    </a:ext>
                  </a:extLst>
                </a:gridCol>
                <a:gridCol w="444718">
                  <a:extLst>
                    <a:ext uri="{9D8B030D-6E8A-4147-A177-3AD203B41FA5}">
                      <a16:colId xmlns:a16="http://schemas.microsoft.com/office/drawing/2014/main" val="20010"/>
                    </a:ext>
                  </a:extLst>
                </a:gridCol>
                <a:gridCol w="370599">
                  <a:extLst>
                    <a:ext uri="{9D8B030D-6E8A-4147-A177-3AD203B41FA5}">
                      <a16:colId xmlns:a16="http://schemas.microsoft.com/office/drawing/2014/main" val="20011"/>
                    </a:ext>
                  </a:extLst>
                </a:gridCol>
                <a:gridCol w="438803">
                  <a:extLst>
                    <a:ext uri="{9D8B030D-6E8A-4147-A177-3AD203B41FA5}">
                      <a16:colId xmlns:a16="http://schemas.microsoft.com/office/drawing/2014/main" val="20012"/>
                    </a:ext>
                  </a:extLst>
                </a:gridCol>
                <a:gridCol w="360040">
                  <a:extLst>
                    <a:ext uri="{9D8B030D-6E8A-4147-A177-3AD203B41FA5}">
                      <a16:colId xmlns:a16="http://schemas.microsoft.com/office/drawing/2014/main" val="20013"/>
                    </a:ext>
                  </a:extLst>
                </a:gridCol>
                <a:gridCol w="387073">
                  <a:extLst>
                    <a:ext uri="{9D8B030D-6E8A-4147-A177-3AD203B41FA5}">
                      <a16:colId xmlns:a16="http://schemas.microsoft.com/office/drawing/2014/main" val="20014"/>
                    </a:ext>
                  </a:extLst>
                </a:gridCol>
                <a:gridCol w="444718">
                  <a:extLst>
                    <a:ext uri="{9D8B030D-6E8A-4147-A177-3AD203B41FA5}">
                      <a16:colId xmlns:a16="http://schemas.microsoft.com/office/drawing/2014/main" val="20015"/>
                    </a:ext>
                  </a:extLst>
                </a:gridCol>
                <a:gridCol w="370599">
                  <a:extLst>
                    <a:ext uri="{9D8B030D-6E8A-4147-A177-3AD203B41FA5}">
                      <a16:colId xmlns:a16="http://schemas.microsoft.com/office/drawing/2014/main" val="20016"/>
                    </a:ext>
                  </a:extLst>
                </a:gridCol>
                <a:gridCol w="457818">
                  <a:extLst>
                    <a:ext uri="{9D8B030D-6E8A-4147-A177-3AD203B41FA5}">
                      <a16:colId xmlns:a16="http://schemas.microsoft.com/office/drawing/2014/main" val="20017"/>
                    </a:ext>
                  </a:extLst>
                </a:gridCol>
                <a:gridCol w="406149">
                  <a:extLst>
                    <a:ext uri="{9D8B030D-6E8A-4147-A177-3AD203B41FA5}">
                      <a16:colId xmlns:a16="http://schemas.microsoft.com/office/drawing/2014/main" val="20018"/>
                    </a:ext>
                  </a:extLst>
                </a:gridCol>
                <a:gridCol w="396067">
                  <a:extLst>
                    <a:ext uri="{9D8B030D-6E8A-4147-A177-3AD203B41FA5}">
                      <a16:colId xmlns:a16="http://schemas.microsoft.com/office/drawing/2014/main" val="20019"/>
                    </a:ext>
                  </a:extLst>
                </a:gridCol>
                <a:gridCol w="350253">
                  <a:extLst>
                    <a:ext uri="{9D8B030D-6E8A-4147-A177-3AD203B41FA5}">
                      <a16:colId xmlns:a16="http://schemas.microsoft.com/office/drawing/2014/main" val="20020"/>
                    </a:ext>
                  </a:extLst>
                </a:gridCol>
              </a:tblGrid>
              <a:tr h="850912">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総数</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農業，林業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漁業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zh-TW" altLang="en-US" sz="800" b="1" u="none" strike="noStrike" dirty="0">
                          <a:effectLst/>
                          <a:latin typeface="ＭＳ Ｐゴシック" panose="020B0600070205080204" pitchFamily="50" charset="-128"/>
                          <a:ea typeface="ＭＳ Ｐゴシック" panose="020B0600070205080204" pitchFamily="50" charset="-128"/>
                        </a:rPr>
                        <a:t>鉱業，採石業，砂利採取業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建設業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製造業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電気・ガス・熱供給・水道業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運輸業，郵便業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卸売業，小売業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金融業，保険業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zh-TW" altLang="en-US" sz="800" b="1" u="none" strike="noStrike" dirty="0">
                          <a:effectLst/>
                          <a:latin typeface="ＭＳ Ｐゴシック" panose="020B0600070205080204" pitchFamily="50" charset="-128"/>
                          <a:ea typeface="ＭＳ Ｐゴシック" panose="020B0600070205080204" pitchFamily="50" charset="-128"/>
                        </a:rPr>
                        <a:t>不動産業，物品賃貸業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学術研究，専門・技術サービス業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宿泊業，飲食サービス業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生活関連サービス業，娯楽業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zh-TW" altLang="en-US" sz="800" b="1" u="none" strike="noStrike" dirty="0">
                          <a:effectLst/>
                          <a:latin typeface="ＭＳ Ｐゴシック" panose="020B0600070205080204" pitchFamily="50" charset="-128"/>
                          <a:ea typeface="ＭＳ Ｐゴシック" panose="020B0600070205080204" pitchFamily="50" charset="-128"/>
                        </a:rPr>
                        <a:t>教育，学習支援業</a:t>
                      </a:r>
                      <a:endParaRPr lang="zh-TW"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医療，福祉</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複合サービス事業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サービス業（他に分類されないもの）</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l" fontAlgn="t"/>
                      <a:r>
                        <a:rPr lang="ja-JP" altLang="en-US" sz="800" b="1" u="none" strike="noStrike" dirty="0">
                          <a:effectLst/>
                          <a:latin typeface="ＭＳ Ｐゴシック" panose="020B0600070205080204" pitchFamily="50" charset="-128"/>
                          <a:ea typeface="ＭＳ Ｐゴシック" panose="020B0600070205080204" pitchFamily="50" charset="-128"/>
                        </a:rPr>
                        <a:t>公務（他に分類されるものを除く）</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tc>
                  <a:txBody>
                    <a:bodyPr/>
                    <a:lstStyle/>
                    <a:p>
                      <a:pPr algn="ctr" fontAlgn="t"/>
                      <a:r>
                        <a:rPr lang="ja-JP" altLang="en-US" sz="800" b="1" u="none" strike="noStrike" dirty="0">
                          <a:effectLst/>
                          <a:latin typeface="ＭＳ Ｐゴシック" panose="020B0600070205080204" pitchFamily="50" charset="-128"/>
                          <a:ea typeface="ＭＳ Ｐゴシック" panose="020B0600070205080204" pitchFamily="50" charset="-128"/>
                        </a:rPr>
                        <a:t>分類不能の産業</a:t>
                      </a:r>
                      <a:endParaRPr lang="ja-JP" altLang="en-US"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vert="eaVert" anchor="ctr"/>
                </a:tc>
                <a:extLst>
                  <a:ext uri="{0D108BD9-81ED-4DB2-BD59-A6C34878D82A}">
                    <a16:rowId xmlns:a16="http://schemas.microsoft.com/office/drawing/2014/main" val="10000"/>
                  </a:ext>
                </a:extLst>
              </a:tr>
              <a:tr h="186612">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1,535,900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32,400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161,400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24,900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87,500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309,000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31,200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27,900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32,200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172,800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69,800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85,600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226,000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5,100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159,300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86,000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extLst>
                  <a:ext uri="{0D108BD9-81ED-4DB2-BD59-A6C34878D82A}">
                    <a16:rowId xmlns:a16="http://schemas.microsoft.com/office/drawing/2014/main" val="10001"/>
                  </a:ext>
                </a:extLst>
              </a:tr>
              <a:tr h="186612">
                <a:tc>
                  <a:txBody>
                    <a:bodyPr/>
                    <a:lstStyle/>
                    <a:p>
                      <a:pPr algn="r" fontAlgn="b"/>
                      <a:r>
                        <a:rPr lang="en-US" altLang="ja-JP" sz="800" b="1" i="0" u="none" strike="noStrike" dirty="0" smtClean="0">
                          <a:effectLst/>
                          <a:latin typeface="ＭＳ Ｐゴシック" panose="020B0600070205080204" pitchFamily="50" charset="-128"/>
                          <a:ea typeface="ＭＳ Ｐゴシック" panose="020B0600070205080204" pitchFamily="50" charset="-128"/>
                        </a:rPr>
                        <a:t>2,935,200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13,100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263,500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560,400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14,400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110,600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185,800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433,800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87,600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76,900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129,400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95,300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70,800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130,900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346,600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11,200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180,900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108,900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tc>
                  <a:txBody>
                    <a:bodyPr/>
                    <a:lstStyle/>
                    <a:p>
                      <a:pPr algn="r" fontAlgn="b"/>
                      <a:r>
                        <a:rPr lang="en-US" altLang="ja-JP" sz="800" b="1" u="none" strike="noStrike" dirty="0">
                          <a:effectLst/>
                          <a:latin typeface="ＭＳ Ｐゴシック" panose="020B0600070205080204" pitchFamily="50" charset="-128"/>
                          <a:ea typeface="ＭＳ Ｐゴシック" panose="020B0600070205080204" pitchFamily="50" charset="-128"/>
                        </a:rPr>
                        <a:t>112,900</a:t>
                      </a:r>
                      <a:endParaRPr lang="en-US" altLang="ja-JP" sz="800" b="1" i="0" u="none" strike="noStrike" dirty="0">
                        <a:effectLst/>
                        <a:latin typeface="ＭＳ Ｐゴシック" panose="020B0600070205080204" pitchFamily="50" charset="-128"/>
                        <a:ea typeface="ＭＳ Ｐゴシック" panose="020B0600070205080204" pitchFamily="50" charset="-128"/>
                      </a:endParaRPr>
                    </a:p>
                  </a:txBody>
                  <a:tcPr marL="4207" marR="4207" marT="4207" marB="0" anchor="b"/>
                </a:tc>
                <a:extLst>
                  <a:ext uri="{0D108BD9-81ED-4DB2-BD59-A6C34878D82A}">
                    <a16:rowId xmlns:a16="http://schemas.microsoft.com/office/drawing/2014/main" val="10002"/>
                  </a:ext>
                </a:extLst>
              </a:tr>
            </a:tbl>
          </a:graphicData>
        </a:graphic>
      </p:graphicFrame>
      <p:sp>
        <p:nvSpPr>
          <p:cNvPr id="12" name="正方形/長方形 8"/>
          <p:cNvSpPr>
            <a:spLocks noChangeArrowheads="1"/>
          </p:cNvSpPr>
          <p:nvPr/>
        </p:nvSpPr>
        <p:spPr bwMode="auto">
          <a:xfrm>
            <a:off x="808744" y="181237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34.4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(32.2%</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8"/>
          <p:cNvSpPr>
            <a:spLocks noChangeArrowheads="1"/>
          </p:cNvSpPr>
          <p:nvPr/>
        </p:nvSpPr>
        <p:spPr bwMode="auto">
          <a:xfrm>
            <a:off x="1672840" y="1812371"/>
            <a:ext cx="648072" cy="33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(14.4%)</a:t>
            </a:r>
          </a:p>
        </p:txBody>
      </p:sp>
      <p:sp>
        <p:nvSpPr>
          <p:cNvPr id="14" name="正方形/長方形 8"/>
          <p:cNvSpPr>
            <a:spLocks noChangeArrowheads="1"/>
          </p:cNvSpPr>
          <p:nvPr/>
        </p:nvSpPr>
        <p:spPr bwMode="auto">
          <a:xfrm>
            <a:off x="2065424"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(13.7%)</a:t>
            </a:r>
          </a:p>
        </p:txBody>
      </p:sp>
      <p:sp>
        <p:nvSpPr>
          <p:cNvPr id="15" name="正方形/長方形 8"/>
          <p:cNvSpPr>
            <a:spLocks noChangeArrowheads="1"/>
          </p:cNvSpPr>
          <p:nvPr/>
        </p:nvSpPr>
        <p:spPr bwMode="auto">
          <a:xfrm>
            <a:off x="2467930"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10.9</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(12.6%)</a:t>
            </a:r>
          </a:p>
        </p:txBody>
      </p:sp>
      <p:sp>
        <p:nvSpPr>
          <p:cNvPr id="16" name="正方形/長方形 8"/>
          <p:cNvSpPr>
            <a:spLocks noChangeArrowheads="1"/>
          </p:cNvSpPr>
          <p:nvPr/>
        </p:nvSpPr>
        <p:spPr bwMode="auto">
          <a:xfrm>
            <a:off x="2835188"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22.4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(24.2%)</a:t>
            </a:r>
          </a:p>
        </p:txBody>
      </p:sp>
      <p:sp>
        <p:nvSpPr>
          <p:cNvPr id="17" name="正方形/長方形 8"/>
          <p:cNvSpPr>
            <a:spLocks noChangeArrowheads="1"/>
          </p:cNvSpPr>
          <p:nvPr/>
        </p:nvSpPr>
        <p:spPr bwMode="auto">
          <a:xfrm>
            <a:off x="3257016"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14.3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(14.1%)</a:t>
            </a:r>
          </a:p>
        </p:txBody>
      </p:sp>
      <p:sp>
        <p:nvSpPr>
          <p:cNvPr id="19" name="正方形/長方形 8"/>
          <p:cNvSpPr>
            <a:spLocks noChangeArrowheads="1"/>
          </p:cNvSpPr>
          <p:nvPr/>
        </p:nvSpPr>
        <p:spPr bwMode="auto">
          <a:xfrm>
            <a:off x="3682280"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18.4</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(16.1%)</a:t>
            </a:r>
          </a:p>
        </p:txBody>
      </p:sp>
      <p:sp>
        <p:nvSpPr>
          <p:cNvPr id="20" name="正方形/長方形 8"/>
          <p:cNvSpPr>
            <a:spLocks noChangeArrowheads="1"/>
          </p:cNvSpPr>
          <p:nvPr/>
        </p:nvSpPr>
        <p:spPr bwMode="auto">
          <a:xfrm>
            <a:off x="4121112"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32.0</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(29.6%)</a:t>
            </a:r>
          </a:p>
        </p:txBody>
      </p:sp>
      <p:sp>
        <p:nvSpPr>
          <p:cNvPr id="21" name="正方形/長方形 8"/>
          <p:cNvSpPr>
            <a:spLocks noChangeArrowheads="1"/>
          </p:cNvSpPr>
          <p:nvPr/>
        </p:nvSpPr>
        <p:spPr bwMode="auto">
          <a:xfrm>
            <a:off x="4489536"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41.6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(42.7%)</a:t>
            </a:r>
          </a:p>
        </p:txBody>
      </p:sp>
      <p:sp>
        <p:nvSpPr>
          <p:cNvPr id="22" name="正方形/長方形 8"/>
          <p:cNvSpPr>
            <a:spLocks noChangeArrowheads="1"/>
          </p:cNvSpPr>
          <p:nvPr/>
        </p:nvSpPr>
        <p:spPr bwMode="auto">
          <a:xfrm>
            <a:off x="4859473"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26.3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(21.6%)</a:t>
            </a:r>
          </a:p>
        </p:txBody>
      </p:sp>
      <p:sp>
        <p:nvSpPr>
          <p:cNvPr id="24" name="正方形/長方形 8"/>
          <p:cNvSpPr>
            <a:spLocks noChangeArrowheads="1"/>
          </p:cNvSpPr>
          <p:nvPr/>
        </p:nvSpPr>
        <p:spPr bwMode="auto">
          <a:xfrm>
            <a:off x="5237236"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26.6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(25.9%)</a:t>
            </a:r>
          </a:p>
        </p:txBody>
      </p:sp>
      <p:sp>
        <p:nvSpPr>
          <p:cNvPr id="25" name="正方形/長方形 8"/>
          <p:cNvSpPr>
            <a:spLocks noChangeArrowheads="1"/>
          </p:cNvSpPr>
          <p:nvPr/>
        </p:nvSpPr>
        <p:spPr bwMode="auto">
          <a:xfrm>
            <a:off x="5705288"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19.9</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(17.2%)</a:t>
            </a:r>
          </a:p>
        </p:txBody>
      </p:sp>
      <p:sp>
        <p:nvSpPr>
          <p:cNvPr id="26" name="正方形/長方形 8"/>
          <p:cNvSpPr>
            <a:spLocks noChangeArrowheads="1"/>
          </p:cNvSpPr>
          <p:nvPr/>
        </p:nvSpPr>
        <p:spPr bwMode="auto">
          <a:xfrm>
            <a:off x="6108172"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64.5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(62.3%)</a:t>
            </a:r>
          </a:p>
        </p:txBody>
      </p:sp>
      <p:sp>
        <p:nvSpPr>
          <p:cNvPr id="27" name="正方形/長方形 8"/>
          <p:cNvSpPr>
            <a:spLocks noChangeArrowheads="1"/>
          </p:cNvSpPr>
          <p:nvPr/>
        </p:nvSpPr>
        <p:spPr bwMode="auto">
          <a:xfrm>
            <a:off x="6497376"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49.6</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(41.7%)</a:t>
            </a:r>
          </a:p>
        </p:txBody>
      </p:sp>
      <p:sp>
        <p:nvSpPr>
          <p:cNvPr id="28" name="正方形/長方形 8"/>
          <p:cNvSpPr>
            <a:spLocks noChangeArrowheads="1"/>
          </p:cNvSpPr>
          <p:nvPr/>
        </p:nvSpPr>
        <p:spPr bwMode="auto">
          <a:xfrm>
            <a:off x="6929424"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(35.9%)</a:t>
            </a:r>
          </a:p>
        </p:txBody>
      </p:sp>
      <p:sp>
        <p:nvSpPr>
          <p:cNvPr id="29" name="正方形/長方形 8"/>
          <p:cNvSpPr>
            <a:spLocks noChangeArrowheads="1"/>
          </p:cNvSpPr>
          <p:nvPr/>
        </p:nvSpPr>
        <p:spPr bwMode="auto">
          <a:xfrm>
            <a:off x="7333963"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39.5</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(36.9%)</a:t>
            </a:r>
          </a:p>
        </p:txBody>
      </p:sp>
      <p:sp>
        <p:nvSpPr>
          <p:cNvPr id="30" name="正方形/長方形 8"/>
          <p:cNvSpPr>
            <a:spLocks noChangeArrowheads="1"/>
          </p:cNvSpPr>
          <p:nvPr/>
        </p:nvSpPr>
        <p:spPr bwMode="auto">
          <a:xfrm>
            <a:off x="7721512"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31.3</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(32.4%)</a:t>
            </a:r>
          </a:p>
        </p:txBody>
      </p:sp>
      <p:sp>
        <p:nvSpPr>
          <p:cNvPr id="31" name="正方形/長方形 8"/>
          <p:cNvSpPr>
            <a:spLocks noChangeArrowheads="1"/>
          </p:cNvSpPr>
          <p:nvPr/>
        </p:nvSpPr>
        <p:spPr bwMode="auto">
          <a:xfrm>
            <a:off x="8122901" y="1812371"/>
            <a:ext cx="62384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46.8</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(43.2%)</a:t>
            </a:r>
          </a:p>
        </p:txBody>
      </p:sp>
      <p:sp>
        <p:nvSpPr>
          <p:cNvPr id="32" name="正方形/長方形 8"/>
          <p:cNvSpPr>
            <a:spLocks noChangeArrowheads="1"/>
          </p:cNvSpPr>
          <p:nvPr/>
        </p:nvSpPr>
        <p:spPr bwMode="auto">
          <a:xfrm>
            <a:off x="8513600" y="1812555"/>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14.7</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(16.4%)</a:t>
            </a:r>
          </a:p>
        </p:txBody>
      </p:sp>
      <p:sp>
        <p:nvSpPr>
          <p:cNvPr id="33" name="正方形/長方形 8"/>
          <p:cNvSpPr>
            <a:spLocks noChangeArrowheads="1"/>
          </p:cNvSpPr>
          <p:nvPr/>
        </p:nvSpPr>
        <p:spPr bwMode="auto">
          <a:xfrm>
            <a:off x="8945648" y="1812371"/>
            <a:ext cx="648072"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ctr">
              <a:lnSpc>
                <a:spcPts val="1000"/>
              </a:lnSpc>
            </a:pPr>
            <a:r>
              <a:rPr lang="en-US" altLang="ja-JP" sz="700" b="1" dirty="0" smtClean="0">
                <a:latin typeface="Meiryo UI" panose="020B0604030504040204" pitchFamily="50" charset="-128"/>
                <a:ea typeface="Meiryo UI" panose="020B0604030504040204" pitchFamily="50" charset="-128"/>
                <a:cs typeface="Meiryo UI" panose="020B0604030504040204" pitchFamily="50" charset="-128"/>
              </a:rPr>
              <a:t>43.2</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lnSpc>
                <a:spcPts val="1000"/>
              </a:lnSpc>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(46.1%)</a:t>
            </a:r>
          </a:p>
        </p:txBody>
      </p:sp>
      <p:sp>
        <p:nvSpPr>
          <p:cNvPr id="34" name="正方形/長方形 8"/>
          <p:cNvSpPr>
            <a:spLocks noChangeArrowheads="1"/>
          </p:cNvSpPr>
          <p:nvPr/>
        </p:nvSpPr>
        <p:spPr bwMode="auto">
          <a:xfrm>
            <a:off x="789606" y="5702847"/>
            <a:ext cx="648072"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8"/>
          <p:cNvSpPr>
            <a:spLocks noChangeArrowheads="1"/>
          </p:cNvSpPr>
          <p:nvPr/>
        </p:nvSpPr>
        <p:spPr bwMode="auto">
          <a:xfrm>
            <a:off x="439786" y="5453267"/>
            <a:ext cx="595202"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正規総数</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8"/>
          <p:cNvSpPr>
            <a:spLocks noChangeArrowheads="1"/>
          </p:cNvSpPr>
          <p:nvPr/>
        </p:nvSpPr>
        <p:spPr bwMode="auto">
          <a:xfrm>
            <a:off x="376696" y="5241753"/>
            <a:ext cx="739218" cy="27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非正規総数</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636672" y="5682303"/>
            <a:ext cx="216024" cy="72008"/>
          </a:xfrm>
          <a:prstGeom prst="rect">
            <a:avLst/>
          </a:prstGeom>
          <a:pattFill prst="pct90">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正方形/長方形 37"/>
          <p:cNvSpPr/>
          <p:nvPr/>
        </p:nvSpPr>
        <p:spPr>
          <a:xfrm>
            <a:off x="651676" y="5486823"/>
            <a:ext cx="209938" cy="65271"/>
          </a:xfrm>
          <a:prstGeom prst="rect">
            <a:avLst/>
          </a:prstGeom>
          <a:pattFill prst="openDmnd">
            <a:fgClr>
              <a:schemeClr val="accent5">
                <a:lumMod val="75000"/>
              </a:schemeClr>
            </a:fgClr>
            <a:bgClr>
              <a:schemeClr val="bg1"/>
            </a:bgClr>
          </a:patt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正方形/長方形 8"/>
          <p:cNvSpPr>
            <a:spLocks noChangeArrowheads="1"/>
          </p:cNvSpPr>
          <p:nvPr/>
        </p:nvSpPr>
        <p:spPr bwMode="auto">
          <a:xfrm>
            <a:off x="511174" y="5981578"/>
            <a:ext cx="7200800"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万人が対象</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77</a:t>
            </a:r>
          </a:p>
        </p:txBody>
      </p:sp>
      <p:grpSp>
        <p:nvGrpSpPr>
          <p:cNvPr id="3" name="グループ化 2"/>
          <p:cNvGrpSpPr/>
          <p:nvPr/>
        </p:nvGrpSpPr>
        <p:grpSpPr>
          <a:xfrm>
            <a:off x="474464" y="2154311"/>
            <a:ext cx="9047248" cy="3889585"/>
            <a:chOff x="474464" y="2154311"/>
            <a:chExt cx="9047248" cy="3889585"/>
          </a:xfrm>
        </p:grpSpPr>
        <p:pic>
          <p:nvPicPr>
            <p:cNvPr id="41" name="図 40"/>
            <p:cNvPicPr>
              <a:picLocks noChangeAspect="1"/>
            </p:cNvPicPr>
            <p:nvPr/>
          </p:nvPicPr>
          <p:blipFill>
            <a:blip r:embed="rId2"/>
            <a:stretch>
              <a:fillRect/>
            </a:stretch>
          </p:blipFill>
          <p:spPr>
            <a:xfrm>
              <a:off x="474464" y="2154311"/>
              <a:ext cx="9047248" cy="3889585"/>
            </a:xfrm>
            <a:prstGeom prst="rect">
              <a:avLst/>
            </a:prstGeom>
          </p:spPr>
        </p:pic>
        <p:sp>
          <p:nvSpPr>
            <p:cNvPr id="2" name="正方形/長方形 1"/>
            <p:cNvSpPr/>
            <p:nvPr/>
          </p:nvSpPr>
          <p:spPr>
            <a:xfrm>
              <a:off x="1837512" y="5416733"/>
              <a:ext cx="288875" cy="15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err="1" smtClean="0">
                  <a:solidFill>
                    <a:schemeClr val="tx1"/>
                  </a:solidFill>
                </a:rPr>
                <a:t>ー</a:t>
              </a:r>
              <a:endParaRPr kumimoji="1" lang="ja-JP" altLang="en-US" sz="900" dirty="0">
                <a:solidFill>
                  <a:schemeClr val="tx1"/>
                </a:solidFill>
              </a:endParaRPr>
            </a:p>
          </p:txBody>
        </p:sp>
        <p:sp>
          <p:nvSpPr>
            <p:cNvPr id="39" name="正方形/長方形 38"/>
            <p:cNvSpPr/>
            <p:nvPr/>
          </p:nvSpPr>
          <p:spPr>
            <a:xfrm>
              <a:off x="2277305" y="5621388"/>
              <a:ext cx="242880" cy="12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err="1" smtClean="0">
                  <a:solidFill>
                    <a:schemeClr val="tx1"/>
                  </a:solidFill>
                </a:rPr>
                <a:t>ー</a:t>
              </a:r>
              <a:endParaRPr kumimoji="1" lang="ja-JP" altLang="en-US" sz="900" dirty="0">
                <a:solidFill>
                  <a:schemeClr val="tx1"/>
                </a:solidFill>
              </a:endParaRPr>
            </a:p>
          </p:txBody>
        </p:sp>
      </p:grpSp>
    </p:spTree>
    <p:extLst>
      <p:ext uri="{BB962C8B-B14F-4D97-AF65-F5344CB8AC3E}">
        <p14:creationId xmlns:p14="http://schemas.microsoft.com/office/powerpoint/2010/main" val="5034849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a:t>
            </a:r>
            <a:r>
              <a:rPr lang="en-US" altLang="ja-JP" sz="1800" dirty="0">
                <a:solidFill>
                  <a:schemeClr val="bg1"/>
                </a:solidFill>
                <a:latin typeface="Meiryo UI" panose="020B0604030504040204" pitchFamily="50" charset="-128"/>
                <a:ea typeface="Meiryo UI" panose="020B0604030504040204" pitchFamily="50" charset="-128"/>
              </a:rPr>
              <a:t>4</a:t>
            </a:r>
            <a:r>
              <a:rPr lang="ja-JP" altLang="en-US" sz="1800" dirty="0" smtClean="0">
                <a:solidFill>
                  <a:schemeClr val="bg1"/>
                </a:solidFill>
                <a:latin typeface="Meiryo UI" panose="020B0604030504040204" pitchFamily="50" charset="-128"/>
                <a:ea typeface="Meiryo UI" panose="020B0604030504040204" pitchFamily="50" charset="-128"/>
              </a:rPr>
              <a:t>）</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a:t>
            </a:r>
            <a:r>
              <a:rPr lang="ja-JP" altLang="en-US" sz="1600" dirty="0">
                <a:solidFill>
                  <a:schemeClr val="bg1"/>
                </a:solidFill>
                <a:latin typeface="Meiryo UI" panose="020B0604030504040204" pitchFamily="50" charset="-128"/>
                <a:ea typeface="Meiryo UI" panose="020B0604030504040204" pitchFamily="50" charset="-128"/>
              </a:rPr>
              <a:t>（一人あたりの雇用者報酬・府民所得）</a:t>
            </a:r>
          </a:p>
        </p:txBody>
      </p:sp>
      <p:sp>
        <p:nvSpPr>
          <p:cNvPr id="44" name="テキスト ボックス 43"/>
          <p:cNvSpPr txBox="1"/>
          <p:nvPr/>
        </p:nvSpPr>
        <p:spPr>
          <a:xfrm>
            <a:off x="132761" y="501001"/>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➢大阪府の一人あたりの雇用者報酬は全国的に高い位置をキープ。</a:t>
            </a:r>
          </a:p>
          <a:p>
            <a:r>
              <a:rPr kumimoji="1" lang="ja-JP" altLang="en-US" sz="1400" dirty="0" smtClean="0">
                <a:latin typeface="UD デジタル 教科書体 NK-R" panose="02020400000000000000" pitchFamily="18" charset="-128"/>
                <a:ea typeface="UD デジタル 教科書体 NK-R" panose="02020400000000000000" pitchFamily="18" charset="-128"/>
              </a:rPr>
              <a:t>➢一方</a:t>
            </a:r>
            <a:r>
              <a:rPr kumimoji="1" lang="ja-JP" altLang="en-US" sz="1400" dirty="0">
                <a:latin typeface="UD デジタル 教科書体 NK-R" panose="02020400000000000000" pitchFamily="18" charset="-128"/>
                <a:ea typeface="UD デジタル 教科書体 NK-R" panose="02020400000000000000" pitchFamily="18" charset="-128"/>
              </a:rPr>
              <a:t>で、一人あたりの府民所得をみると、金額は増加傾向にあるものの、全国</a:t>
            </a:r>
            <a:r>
              <a:rPr kumimoji="1" lang="en-US" altLang="ja-JP" sz="1400" dirty="0">
                <a:latin typeface="UD デジタル 教科書体 NK-R" panose="02020400000000000000" pitchFamily="18" charset="-128"/>
                <a:ea typeface="UD デジタル 教科書体 NK-R" panose="02020400000000000000" pitchFamily="18" charset="-128"/>
              </a:rPr>
              <a:t>7</a:t>
            </a:r>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a:latin typeface="UD デジタル 教科書体 NK-R" panose="02020400000000000000" pitchFamily="18" charset="-128"/>
                <a:ea typeface="UD デジタル 教科書体 NK-R" panose="02020400000000000000" pitchFamily="18" charset="-128"/>
              </a:rPr>
              <a:t>9</a:t>
            </a:r>
            <a:r>
              <a:rPr kumimoji="1" lang="ja-JP" altLang="en-US" sz="1400" dirty="0">
                <a:latin typeface="UD デジタル 教科書体 NK-R" panose="02020400000000000000" pitchFamily="18" charset="-128"/>
                <a:ea typeface="UD デジタル 教科書体 NK-R" panose="02020400000000000000" pitchFamily="18" charset="-128"/>
              </a:rPr>
              <a:t>位で</a:t>
            </a:r>
            <a:r>
              <a:rPr kumimoji="1" lang="ja-JP" altLang="en-US" sz="1400" dirty="0" smtClean="0">
                <a:latin typeface="UD デジタル 教科書体 NK-R" panose="02020400000000000000" pitchFamily="18" charset="-128"/>
                <a:ea typeface="UD デジタル 教科書体 NK-R" panose="02020400000000000000" pitchFamily="18" charset="-128"/>
              </a:rPr>
              <a:t>推移。</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132761" y="1144767"/>
            <a:ext cx="9015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9" name="表 8"/>
          <p:cNvGraphicFramePr>
            <a:graphicFrameLocks noGrp="1"/>
          </p:cNvGraphicFramePr>
          <p:nvPr>
            <p:extLst>
              <p:ext uri="{D42A27DB-BD31-4B8C-83A1-F6EECF244321}">
                <p14:modId xmlns:p14="http://schemas.microsoft.com/office/powerpoint/2010/main" val="284793453"/>
              </p:ext>
            </p:extLst>
          </p:nvPr>
        </p:nvGraphicFramePr>
        <p:xfrm>
          <a:off x="693721" y="3582954"/>
          <a:ext cx="8600661" cy="2990870"/>
        </p:xfrm>
        <a:graphic>
          <a:graphicData uri="http://schemas.openxmlformats.org/drawingml/2006/table">
            <a:tbl>
              <a:tblPr/>
              <a:tblGrid>
                <a:gridCol w="513657">
                  <a:extLst>
                    <a:ext uri="{9D8B030D-6E8A-4147-A177-3AD203B41FA5}">
                      <a16:colId xmlns:a16="http://schemas.microsoft.com/office/drawing/2014/main" val="20000"/>
                    </a:ext>
                  </a:extLst>
                </a:gridCol>
                <a:gridCol w="1347834">
                  <a:extLst>
                    <a:ext uri="{9D8B030D-6E8A-4147-A177-3AD203B41FA5}">
                      <a16:colId xmlns:a16="http://schemas.microsoft.com/office/drawing/2014/main" val="20001"/>
                    </a:ext>
                  </a:extLst>
                </a:gridCol>
                <a:gridCol w="1347834">
                  <a:extLst>
                    <a:ext uri="{9D8B030D-6E8A-4147-A177-3AD203B41FA5}">
                      <a16:colId xmlns:a16="http://schemas.microsoft.com/office/drawing/2014/main" val="20002"/>
                    </a:ext>
                  </a:extLst>
                </a:gridCol>
                <a:gridCol w="1347834">
                  <a:extLst>
                    <a:ext uri="{9D8B030D-6E8A-4147-A177-3AD203B41FA5}">
                      <a16:colId xmlns:a16="http://schemas.microsoft.com/office/drawing/2014/main" val="20003"/>
                    </a:ext>
                  </a:extLst>
                </a:gridCol>
                <a:gridCol w="1347834">
                  <a:extLst>
                    <a:ext uri="{9D8B030D-6E8A-4147-A177-3AD203B41FA5}">
                      <a16:colId xmlns:a16="http://schemas.microsoft.com/office/drawing/2014/main" val="20004"/>
                    </a:ext>
                  </a:extLst>
                </a:gridCol>
                <a:gridCol w="1347834">
                  <a:extLst>
                    <a:ext uri="{9D8B030D-6E8A-4147-A177-3AD203B41FA5}">
                      <a16:colId xmlns:a16="http://schemas.microsoft.com/office/drawing/2014/main" val="20005"/>
                    </a:ext>
                  </a:extLst>
                </a:gridCol>
                <a:gridCol w="1347834">
                  <a:extLst>
                    <a:ext uri="{9D8B030D-6E8A-4147-A177-3AD203B41FA5}">
                      <a16:colId xmlns:a16="http://schemas.microsoft.com/office/drawing/2014/main" val="20006"/>
                    </a:ext>
                  </a:extLst>
                </a:gridCol>
              </a:tblGrid>
              <a:tr h="146333">
                <a:tc>
                  <a:txBody>
                    <a:bodyPr/>
                    <a:lstStyle/>
                    <a:p>
                      <a:pPr algn="ctr">
                        <a:lnSpc>
                          <a:spcPts val="1200"/>
                        </a:lnSpc>
                      </a:pPr>
                      <a:r>
                        <a:rPr lang="ja-JP" sz="900" kern="0" dirty="0">
                          <a:solidFill>
                            <a:schemeClr val="tx1"/>
                          </a:solidFill>
                          <a:effectLst/>
                          <a:latin typeface="HGPｺﾞｼｯｸE" pitchFamily="50" charset="-128"/>
                          <a:ea typeface="HGPｺﾞｼｯｸE" pitchFamily="50" charset="-128"/>
                        </a:rPr>
                        <a:t>順位</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200" dirty="0" smtClean="0">
                          <a:solidFill>
                            <a:schemeClr val="tx1"/>
                          </a:solidFill>
                          <a:effectLst/>
                          <a:latin typeface="HGPｺﾞｼｯｸE" pitchFamily="50" charset="-128"/>
                          <a:ea typeface="HGPｺﾞｼｯｸE" pitchFamily="50" charset="-128"/>
                        </a:rPr>
                        <a:t>2010</a:t>
                      </a:r>
                      <a:r>
                        <a:rPr lang="ja-JP" altLang="en-US" sz="900" kern="1200" dirty="0" smtClean="0">
                          <a:solidFill>
                            <a:schemeClr val="tx1"/>
                          </a:solidFill>
                          <a:effectLst/>
                          <a:latin typeface="HGPｺﾞｼｯｸE" pitchFamily="50" charset="-128"/>
                          <a:ea typeface="HGPｺﾞｼｯｸE" pitchFamily="50" charset="-128"/>
                        </a:rPr>
                        <a:t>年度</a:t>
                      </a:r>
                      <a:endParaRPr lang="en-US" sz="900" kern="12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2011</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2012</a:t>
                      </a:r>
                      <a:r>
                        <a:rPr lang="ja-JP" altLang="en-US" sz="900" kern="100" dirty="0" smtClean="0">
                          <a:solidFill>
                            <a:schemeClr val="tx1"/>
                          </a:solidFill>
                          <a:effectLst/>
                          <a:latin typeface="HGPｺﾞｼｯｸE" pitchFamily="50" charset="-128"/>
                          <a:ea typeface="HGPｺﾞｼｯｸE" pitchFamily="50" charset="-128"/>
                        </a:rPr>
                        <a:t>年度</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2013</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2014</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2015</a:t>
                      </a:r>
                      <a:r>
                        <a:rPr lang="ja-JP" altLang="en-US" sz="900" kern="100" dirty="0" smtClean="0">
                          <a:solidFill>
                            <a:schemeClr val="tx1"/>
                          </a:solidFill>
                          <a:effectLst/>
                          <a:latin typeface="HGPｺﾞｼｯｸE" pitchFamily="50" charset="-128"/>
                          <a:ea typeface="HGPｺﾞｼｯｸE" pitchFamily="50" charset="-128"/>
                        </a:rPr>
                        <a:t>年度</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1</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505</a:t>
                      </a:r>
                      <a:r>
                        <a:rPr lang="ja-JP" sz="900" kern="0" dirty="0" smtClean="0">
                          <a:solidFill>
                            <a:schemeClr val="tx1"/>
                          </a:solidFill>
                          <a:effectLst/>
                          <a:latin typeface="HGPｺﾞｼｯｸE" pitchFamily="50" charset="-128"/>
                          <a:ea typeface="HGPｺﾞｼｯｸE" pitchFamily="50" charset="-128"/>
                        </a:rPr>
                        <a:t>万円</a:t>
                      </a: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516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(529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(528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538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2</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三重</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323</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368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3</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福井</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320</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福井県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rgbClr val="7030A0"/>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84056">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4</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富山</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314</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5</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富山県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6</a:t>
                      </a: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312</a:t>
                      </a:r>
                      <a:r>
                        <a:rPr lang="ja-JP" altLang="en-US" sz="900" kern="100" dirty="0" smtClean="0">
                          <a:solidFill>
                            <a:schemeClr val="tx1"/>
                          </a:solidFill>
                          <a:effectLst/>
                          <a:latin typeface="HGPｺﾞｼｯｸE" pitchFamily="50" charset="-128"/>
                          <a:ea typeface="HGPｺﾞｼｯｸE" pitchFamily="50" charset="-128"/>
                        </a:rPr>
                        <a:t>万円）</a:t>
                      </a:r>
                      <a:endParaRPr lang="en-US"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三重県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309</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306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栃木県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7</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静岡県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304</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静岡県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308</a:t>
                      </a:r>
                      <a:r>
                        <a:rPr lang="ja-JP" altLang="en-US" sz="900" kern="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福井県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299</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福井県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309</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306</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福井県</a:t>
                      </a:r>
                      <a:endParaRPr lang="en-US" altLang="ja-JP" sz="900" kern="10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8</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滋賀県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302</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301</a:t>
                      </a:r>
                      <a:r>
                        <a:rPr lang="ja-JP" altLang="en-US" sz="900" kern="0" dirty="0" smtClean="0">
                          <a:solidFill>
                            <a:schemeClr val="bg1"/>
                          </a:solidFill>
                          <a:effectLst/>
                          <a:latin typeface="HGPｺﾞｼｯｸE" pitchFamily="50" charset="-128"/>
                          <a:ea typeface="HGPｺﾞｼｯｸE" pitchFamily="50" charset="-128"/>
                        </a:rPr>
                        <a:t>万円）</a:t>
                      </a:r>
                      <a:endParaRPr lang="ja-JP" sz="900" kern="100" dirty="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298</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305</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群馬県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301</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群馬県</a:t>
                      </a:r>
                      <a:endParaRPr lang="en-US" altLang="ja-JP" sz="900" kern="10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315</a:t>
                      </a:r>
                      <a:r>
                        <a:rPr lang="ja-JP" altLang="en-US" sz="900" kern="10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84056">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9</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294</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滋賀県</a:t>
                      </a:r>
                      <a:endParaRPr lang="en-US" altLang="ja-JP" sz="900" kern="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296</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茨城県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290</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群馬県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300</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広島県</a:t>
                      </a:r>
                      <a:endParaRPr lang="en-US" altLang="ja-JP" sz="900" kern="0" dirty="0" smtClean="0">
                        <a:solidFill>
                          <a:schemeClr val="tx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295</a:t>
                      </a:r>
                      <a:r>
                        <a:rPr lang="ja-JP" altLang="en-US" sz="900" kern="0" dirty="0" smtClean="0">
                          <a:solidFill>
                            <a:schemeClr val="tx1"/>
                          </a:solidFill>
                          <a:effectLst/>
                          <a:latin typeface="HGPｺﾞｼｯｸE" pitchFamily="50" charset="-128"/>
                          <a:ea typeface="HGPｺﾞｼｯｸE" pitchFamily="50" charset="-128"/>
                        </a:rPr>
                        <a:t>万円）</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313</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10009"/>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299180532"/>
              </p:ext>
            </p:extLst>
          </p:nvPr>
        </p:nvGraphicFramePr>
        <p:xfrm>
          <a:off x="653424" y="1599872"/>
          <a:ext cx="8640963" cy="1733592"/>
        </p:xfrm>
        <a:graphic>
          <a:graphicData uri="http://schemas.openxmlformats.org/drawingml/2006/table">
            <a:tbl>
              <a:tblPr/>
              <a:tblGrid>
                <a:gridCol w="570039">
                  <a:extLst>
                    <a:ext uri="{9D8B030D-6E8A-4147-A177-3AD203B41FA5}">
                      <a16:colId xmlns:a16="http://schemas.microsoft.com/office/drawing/2014/main" val="20000"/>
                    </a:ext>
                  </a:extLst>
                </a:gridCol>
                <a:gridCol w="1345154">
                  <a:extLst>
                    <a:ext uri="{9D8B030D-6E8A-4147-A177-3AD203B41FA5}">
                      <a16:colId xmlns:a16="http://schemas.microsoft.com/office/drawing/2014/main" val="20001"/>
                    </a:ext>
                  </a:extLst>
                </a:gridCol>
                <a:gridCol w="1345154">
                  <a:extLst>
                    <a:ext uri="{9D8B030D-6E8A-4147-A177-3AD203B41FA5}">
                      <a16:colId xmlns:a16="http://schemas.microsoft.com/office/drawing/2014/main" val="20002"/>
                    </a:ext>
                  </a:extLst>
                </a:gridCol>
                <a:gridCol w="1345154">
                  <a:extLst>
                    <a:ext uri="{9D8B030D-6E8A-4147-A177-3AD203B41FA5}">
                      <a16:colId xmlns:a16="http://schemas.microsoft.com/office/drawing/2014/main" val="20003"/>
                    </a:ext>
                  </a:extLst>
                </a:gridCol>
                <a:gridCol w="1345154">
                  <a:extLst>
                    <a:ext uri="{9D8B030D-6E8A-4147-A177-3AD203B41FA5}">
                      <a16:colId xmlns:a16="http://schemas.microsoft.com/office/drawing/2014/main" val="20004"/>
                    </a:ext>
                  </a:extLst>
                </a:gridCol>
                <a:gridCol w="1345154">
                  <a:extLst>
                    <a:ext uri="{9D8B030D-6E8A-4147-A177-3AD203B41FA5}">
                      <a16:colId xmlns:a16="http://schemas.microsoft.com/office/drawing/2014/main" val="20005"/>
                    </a:ext>
                  </a:extLst>
                </a:gridCol>
                <a:gridCol w="1345154">
                  <a:extLst>
                    <a:ext uri="{9D8B030D-6E8A-4147-A177-3AD203B41FA5}">
                      <a16:colId xmlns:a16="http://schemas.microsoft.com/office/drawing/2014/main" val="20006"/>
                    </a:ext>
                  </a:extLst>
                </a:gridCol>
              </a:tblGrid>
              <a:tr h="128163">
                <a:tc>
                  <a:txBody>
                    <a:bodyPr/>
                    <a:lstStyle/>
                    <a:p>
                      <a:pPr algn="ctr">
                        <a:lnSpc>
                          <a:spcPts val="1200"/>
                        </a:lnSpc>
                        <a:spcAft>
                          <a:spcPts val="0"/>
                        </a:spcAft>
                      </a:pPr>
                      <a:r>
                        <a:rPr lang="ja-JP" sz="900" kern="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順位</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2010</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2011</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2012</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12700" cap="flat" cmpd="sng" algn="ctr">
                      <a:solidFill>
                        <a:srgbClr val="333399"/>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2015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年度</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1</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東京都</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556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2</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(521</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(520</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(519</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(518</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神奈川県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526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2"/>
                  </a:ext>
                </a:extLst>
              </a:tr>
              <a:tr h="248783">
                <a:tc>
                  <a:txBody>
                    <a:bodyPr/>
                    <a:lstStyle/>
                    <a:p>
                      <a:pPr algn="ctr" fontAlgn="ctr">
                        <a:lnSpc>
                          <a:spcPts val="1200"/>
                        </a:lnSpc>
                        <a:spcAft>
                          <a:spcPts val="0"/>
                        </a:spcAft>
                      </a:pPr>
                      <a:r>
                        <a:rPr lang="en-US" sz="900" kern="12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3</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県</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(483</a:t>
                      </a:r>
                      <a:r>
                        <a:rPr 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(486</a:t>
                      </a:r>
                      <a:r>
                        <a:rPr 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2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(485</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(478</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(497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493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246819">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480</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477</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奈良県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473</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483</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大阪府</a:t>
                      </a:r>
                      <a:endPar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485</a:t>
                      </a:r>
                      <a:r>
                        <a:rPr lang="ja-JP" altLang="en-US" sz="900" kern="100" dirty="0" smtClean="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bg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10004"/>
                  </a:ext>
                </a:extLst>
              </a:tr>
              <a:tr h="246819">
                <a:tc>
                  <a:txBody>
                    <a:bodyPr/>
                    <a:lstStyle/>
                    <a:p>
                      <a:pPr algn="ctr" fontAlgn="ctr">
                        <a:lnSpc>
                          <a:spcPts val="1200"/>
                        </a:lnSpc>
                        <a:spcAft>
                          <a:spcPts val="0"/>
                        </a:spcAft>
                      </a:pP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5</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福井県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475</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兵庫県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470</a:t>
                      </a:r>
                      <a:r>
                        <a:rPr lang="ja-JP" altLang="en-US" sz="900" kern="10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兵庫県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474</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愛知県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476</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愛知県</a:t>
                      </a:r>
                      <a:endPar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p>
                      <a:pPr algn="ctr" fontAlgn="ctr">
                        <a:lnSpc>
                          <a:spcPts val="1200"/>
                        </a:lnSpc>
                        <a:spcAft>
                          <a:spcPts val="0"/>
                        </a:spcAft>
                      </a:pP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a:t>
                      </a:r>
                      <a:r>
                        <a:rPr lang="en-US" altLang="ja-JP"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481</a:t>
                      </a:r>
                      <a:r>
                        <a:rPr lang="ja-JP" altLang="en-US" sz="900" kern="100" dirty="0" smtClean="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rPr>
                        <a:t>万円）</a:t>
                      </a:r>
                      <a:endParaRPr lang="ja-JP" sz="900" kern="100" dirty="0">
                        <a:solidFill>
                          <a:schemeClr val="tx1"/>
                        </a:solidFill>
                        <a:effectLst/>
                        <a:latin typeface="HGPｺﾞｼｯｸE" panose="020B0900000000000000" pitchFamily="50" charset="-128"/>
                        <a:ea typeface="HGPｺﾞｼｯｸE" panose="020B0900000000000000" pitchFamily="50" charset="-128"/>
                        <a:cs typeface="Meiryo UI" panose="020B0604030504040204" pitchFamily="50" charset="-128"/>
                      </a:endParaRPr>
                    </a:p>
                  </a:txBody>
                  <a:tcPr marL="9526" marR="9526" marT="9532"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テキスト ボックス 10"/>
          <p:cNvSpPr txBox="1"/>
          <p:nvPr/>
        </p:nvSpPr>
        <p:spPr>
          <a:xfrm>
            <a:off x="4823034" y="6543627"/>
            <a:ext cx="4615366" cy="246221"/>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ある府民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所得を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人口で割ったもの</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18028" y="3313719"/>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a:t>
            </a:r>
            <a:r>
              <a:rPr lang="ja-JP" altLang="en-US" sz="1400"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民所得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17420" y="1317240"/>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78</a:t>
            </a:r>
          </a:p>
        </p:txBody>
      </p:sp>
    </p:spTree>
    <p:extLst>
      <p:ext uri="{BB962C8B-B14F-4D97-AF65-F5344CB8AC3E}">
        <p14:creationId xmlns:p14="http://schemas.microsoft.com/office/powerpoint/2010/main" val="38518648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p:cNvGraphicFramePr>
            <a:graphicFrameLocks/>
          </p:cNvGraphicFramePr>
          <p:nvPr>
            <p:extLst/>
          </p:nvPr>
        </p:nvGraphicFramePr>
        <p:xfrm>
          <a:off x="5235960" y="3621357"/>
          <a:ext cx="4670040" cy="3155666"/>
        </p:xfrm>
        <a:graphic>
          <a:graphicData uri="http://schemas.openxmlformats.org/drawingml/2006/chart">
            <c:chart xmlns:c="http://schemas.openxmlformats.org/drawingml/2006/chart" xmlns:r="http://schemas.openxmlformats.org/officeDocument/2006/relationships" r:id="rId2"/>
          </a:graphicData>
        </a:graphic>
      </p:graphicFrame>
      <p:sp>
        <p:nvSpPr>
          <p:cNvPr id="44" name="テキスト ボックス 43"/>
          <p:cNvSpPr txBox="1"/>
          <p:nvPr/>
        </p:nvSpPr>
        <p:spPr>
          <a:xfrm>
            <a:off x="145361" y="446264"/>
            <a:ext cx="9704069" cy="1600438"/>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defRPr/>
            </a:pPr>
            <a:r>
              <a:rPr lang="ja-JP" altLang="en-US" sz="1400" dirty="0" smtClean="0">
                <a:latin typeface="UD デジタル 教科書体 NK-R" panose="02020400000000000000" pitchFamily="18" charset="-128"/>
                <a:ea typeface="UD デジタル 教科書体 NK-R" panose="02020400000000000000" pitchFamily="18" charset="-128"/>
              </a:rPr>
              <a:t>➢大阪府の可処分所得は、県民経済計算の家計部門や全国消費実態調査の勤労者１世帯あたりでみると、東京都や愛知県と比べ、低位となっている。さらに詳細な分析を</a:t>
            </a:r>
            <a:r>
              <a:rPr lang="ja-JP" altLang="en-US" sz="1400" dirty="0">
                <a:latin typeface="UD デジタル 教科書体 NK-R" panose="02020400000000000000" pitchFamily="18" charset="-128"/>
                <a:ea typeface="UD デジタル 教科書体 NK-R" panose="02020400000000000000" pitchFamily="18" charset="-128"/>
              </a:rPr>
              <a:t>行</a:t>
            </a:r>
            <a:r>
              <a:rPr lang="ja-JP" altLang="en-US" sz="1400" dirty="0" smtClean="0">
                <a:latin typeface="UD デジタル 教科書体 NK-R" panose="02020400000000000000" pitchFamily="18" charset="-128"/>
                <a:ea typeface="UD デジタル 教科書体 NK-R" panose="02020400000000000000" pitchFamily="18" charset="-128"/>
              </a:rPr>
              <a:t>うために、県民</a:t>
            </a:r>
            <a:r>
              <a:rPr lang="ja-JP" altLang="en-US" sz="1400" dirty="0">
                <a:latin typeface="UD デジタル 教科書体 NK-R" panose="02020400000000000000" pitchFamily="18" charset="-128"/>
                <a:ea typeface="UD デジタル 教科書体 NK-R" panose="02020400000000000000" pitchFamily="18" charset="-128"/>
              </a:rPr>
              <a:t>経済</a:t>
            </a:r>
            <a:r>
              <a:rPr lang="ja-JP" altLang="en-US" sz="1400" dirty="0" smtClean="0">
                <a:latin typeface="UD デジタル 教科書体 NK-R" panose="02020400000000000000" pitchFamily="18" charset="-128"/>
                <a:ea typeface="UD デジタル 教科書体 NK-R" panose="02020400000000000000" pitchFamily="18" charset="-128"/>
              </a:rPr>
              <a:t>計算を基に人口</a:t>
            </a:r>
            <a:r>
              <a:rPr lang="en-US" altLang="ja-JP" sz="1400" dirty="0" smtClean="0">
                <a:latin typeface="UD デジタル 教科書体 NK-R" panose="02020400000000000000" pitchFamily="18" charset="-128"/>
                <a:ea typeface="UD デジタル 教科書体 NK-R" panose="02020400000000000000" pitchFamily="18" charset="-128"/>
              </a:rPr>
              <a:t>1</a:t>
            </a:r>
            <a:r>
              <a:rPr lang="ja-JP" altLang="en-US" sz="1400" dirty="0" smtClean="0">
                <a:latin typeface="UD デジタル 教科書体 NK-R" panose="02020400000000000000" pitchFamily="18" charset="-128"/>
                <a:ea typeface="UD デジタル 教科書体 NK-R" panose="02020400000000000000" pitchFamily="18" charset="-128"/>
              </a:rPr>
              <a:t>人当たりや雇用者、就業者</a:t>
            </a:r>
            <a:r>
              <a:rPr lang="en-US" altLang="ja-JP" sz="1400" dirty="0" smtClean="0">
                <a:latin typeface="UD デジタル 教科書体 NK-R" panose="02020400000000000000" pitchFamily="18" charset="-128"/>
                <a:ea typeface="UD デジタル 教科書体 NK-R" panose="02020400000000000000" pitchFamily="18" charset="-128"/>
              </a:rPr>
              <a:t>1</a:t>
            </a:r>
            <a:r>
              <a:rPr lang="ja-JP" altLang="en-US" sz="1400" dirty="0" smtClean="0">
                <a:latin typeface="UD デジタル 教科書体 NK-R" panose="02020400000000000000" pitchFamily="18" charset="-128"/>
                <a:ea typeface="UD デジタル 教科書体 NK-R" panose="02020400000000000000" pitchFamily="18" charset="-128"/>
              </a:rPr>
              <a:t>人当たりの府内総生産などについて分析を行っている。</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a:t>
            </a:r>
            <a:r>
              <a:rPr kumimoji="0" lang="en-US"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2015</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年度</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の県民経済計算の大阪府の</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人口１人当たりの府内</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総生産（７位）や</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府民</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所得（７位）、雇用者報酬（８位）は全国</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での順位が</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高い（</a:t>
            </a:r>
            <a:r>
              <a:rPr kumimoji="0" lang="en-US"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10</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位以内）に</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もかかわらず、府民可処分</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所得（</a:t>
            </a:r>
            <a:r>
              <a:rPr kumimoji="0" lang="en-US"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27</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位）は順位</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が低下する。</a:t>
            </a:r>
            <a:endParaRPr kumimoji="0" lang="en-US"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全国</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での</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人口１人あたり県民可処分所得の推移</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を</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みると、東京都や愛知県と比べ</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大阪の順位は近年</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低下傾向。</a:t>
            </a:r>
            <a:endParaRPr kumimoji="0" lang="en-US"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大阪府</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の可処分所得が低い主な要因としては、①府民就業率（府民雇用者数</a:t>
            </a:r>
            <a:r>
              <a:rPr kumimoji="0" lang="en-US"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人口）、②労働生産性などが考えられる。</a:t>
            </a:r>
            <a:endParaRPr kumimoji="0" lang="en-US"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graphicFrame>
        <p:nvGraphicFramePr>
          <p:cNvPr id="10" name="グラフ 9"/>
          <p:cNvGraphicFramePr>
            <a:graphicFrameLocks/>
          </p:cNvGraphicFramePr>
          <p:nvPr>
            <p:extLst/>
          </p:nvPr>
        </p:nvGraphicFramePr>
        <p:xfrm>
          <a:off x="145361" y="3663213"/>
          <a:ext cx="4950316" cy="3113810"/>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p:cNvSpPr/>
          <p:nvPr/>
        </p:nvSpPr>
        <p:spPr>
          <a:xfrm>
            <a:off x="63500" y="2030722"/>
            <a:ext cx="9782175" cy="1496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数値は名目値を使用</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a:t>
            </a:r>
            <a:endParaRPr lang="en-US" altLang="ja-JP" sz="800" dirty="0">
              <a:solidFill>
                <a:prstClr val="black"/>
              </a:solidFill>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県民可処分所得とは、県民全体の処分可能な所得のことであり、「県民経済計算」上の式で表すと以下のとおりとなる。</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県民可</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処分</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所得</a:t>
            </a:r>
            <a:r>
              <a:rPr kumimoji="0" lang="ja-JP" altLang="en-US" sz="800" b="0" i="0" u="none" strike="noStrike" kern="1200" cap="none" spc="0" normalizeH="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県民</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所得（市場価格</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表示）＋</a:t>
            </a:r>
            <a:r>
              <a:rPr kumimoji="0" lang="ja-JP" altLang="en-US" sz="800" b="0" i="0" u="none" strike="noStrike" kern="1200" cap="none" spc="0" normalizeH="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経常</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移転（純）</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県民</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所得（市場価格表示</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0" lang="ja-JP" altLang="en-US" sz="800" b="0" i="0" u="none" strike="noStrike" kern="1200" cap="none" spc="0" normalizeH="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a:t>
            </a:r>
            <a:r>
              <a:rPr lang="ja-JP" altLang="en-US" sz="800" dirty="0" smtClean="0">
                <a:solidFill>
                  <a:prstClr val="black"/>
                </a:solidFill>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県内純生産</a:t>
            </a:r>
            <a:r>
              <a:rPr kumimoji="0" lang="ja-JP" altLang="en-US" sz="800" b="0" i="0" u="none" strike="noStrike" kern="1200" cap="none" spc="0" normalizeH="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県外</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からの所得（純）</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県内純生産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県内総生産 － 固定</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資本減耗</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県民可</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処分</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所得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県民</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雇用者報酬（賃金・</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俸給 ＋ 雇主</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の社会負担）</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財産</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所得（非企業部門）</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企業所得 ＋ 経常</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移転（純）</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 税</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・補助</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金</a:t>
            </a:r>
            <a:endPar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lang="ja-JP" altLang="en-US" sz="800" dirty="0">
                <a:solidFill>
                  <a:prstClr val="black"/>
                </a:solidFill>
                <a:latin typeface="ＭＳ ゴシック" panose="020B0609070205080204" pitchFamily="49" charset="-128"/>
                <a:ea typeface="ＭＳ ゴシック" panose="020B0609070205080204" pitchFamily="49" charset="-128"/>
              </a:rPr>
              <a:t>　</a:t>
            </a:r>
            <a:r>
              <a:rPr lang="en-US" altLang="ja-JP" sz="800" dirty="0" smtClean="0">
                <a:solidFill>
                  <a:prstClr val="black"/>
                </a:solidFill>
                <a:latin typeface="ＭＳ ゴシック" panose="020B0609070205080204" pitchFamily="49" charset="-128"/>
                <a:ea typeface="ＭＳ ゴシック" panose="020B0609070205080204" pitchFamily="49" charset="-128"/>
              </a:rPr>
              <a:t>※</a:t>
            </a:r>
            <a:r>
              <a:rPr lang="ja-JP" altLang="en-US" sz="800" dirty="0" smtClean="0">
                <a:solidFill>
                  <a:prstClr val="black"/>
                </a:solidFill>
                <a:latin typeface="ＭＳ ゴシック" panose="020B0609070205080204" pitchFamily="49" charset="-128"/>
                <a:ea typeface="ＭＳ ゴシック" panose="020B0609070205080204" pitchFamily="49" charset="-128"/>
              </a:rPr>
              <a:t>人口１人当たりの府内総生産等</a:t>
            </a:r>
            <a:r>
              <a:rPr lang="ja-JP" altLang="en-US" sz="800" dirty="0">
                <a:solidFill>
                  <a:prstClr val="black"/>
                </a:solidFill>
                <a:latin typeface="ＭＳ ゴシック" panose="020B0609070205080204" pitchFamily="49" charset="-128"/>
                <a:ea typeface="ＭＳ ゴシック" panose="020B0609070205080204" pitchFamily="49" charset="-128"/>
              </a:rPr>
              <a:t>が</a:t>
            </a:r>
            <a:r>
              <a:rPr lang="ja-JP" altLang="en-US" sz="800" dirty="0" smtClean="0">
                <a:solidFill>
                  <a:prstClr val="black"/>
                </a:solidFill>
                <a:latin typeface="ＭＳ ゴシック" panose="020B0609070205080204" pitchFamily="49" charset="-128"/>
                <a:ea typeface="ＭＳ ゴシック" panose="020B0609070205080204" pitchFamily="49" charset="-128"/>
              </a:rPr>
              <a:t>、高位であるのに対して府民可処分所得が低位となるのは、経常移転（純）が府はマイナスとなり、地方圏の都道府県がプラスとなることで、府の順位が相対的に低下する</a:t>
            </a:r>
            <a:endParaRPr lang="en-US" altLang="ja-JP" sz="80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lang="en-US" altLang="ja-JP" sz="800" dirty="0">
                <a:solidFill>
                  <a:prstClr val="black"/>
                </a:solidFill>
                <a:latin typeface="ＭＳ ゴシック" panose="020B0609070205080204" pitchFamily="49" charset="-128"/>
                <a:ea typeface="ＭＳ ゴシック" panose="020B0609070205080204" pitchFamily="49" charset="-128"/>
              </a:rPr>
              <a:t> </a:t>
            </a:r>
            <a:r>
              <a:rPr lang="en-US" altLang="ja-JP" sz="800" dirty="0" smtClean="0">
                <a:solidFill>
                  <a:prstClr val="black"/>
                </a:solidFill>
                <a:latin typeface="ＭＳ ゴシック" panose="020B0609070205080204" pitchFamily="49" charset="-128"/>
                <a:ea typeface="ＭＳ ゴシック" panose="020B0609070205080204" pitchFamily="49" charset="-128"/>
              </a:rPr>
              <a:t>   </a:t>
            </a:r>
            <a:r>
              <a:rPr lang="ja-JP" altLang="en-US" sz="800" dirty="0" smtClean="0">
                <a:solidFill>
                  <a:prstClr val="black"/>
                </a:solidFill>
                <a:latin typeface="ＭＳ ゴシック" panose="020B0609070205080204" pitchFamily="49" charset="-128"/>
                <a:ea typeface="ＭＳ ゴシック" panose="020B0609070205080204" pitchFamily="49" charset="-128"/>
              </a:rPr>
              <a:t>ことが主な要因であると考えられる。この他、企業所得なども府民可処分所得が低位となる要因として影響していると考えられる。</a:t>
            </a:r>
            <a:endParaRPr lang="en-US" altLang="ja-JP" sz="80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rPr>
              <a:t>経常移転（純）とは、租税の支払い、国・地方間などの財政移転、公的年金の納付・給付などであり、大都市圏の東京都・愛知県・大阪府ではマイナスになることが多い。</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p:txBody>
      </p:sp>
      <p:sp>
        <p:nvSpPr>
          <p:cNvPr id="3" name="大かっこ 2"/>
          <p:cNvSpPr/>
          <p:nvPr/>
        </p:nvSpPr>
        <p:spPr>
          <a:xfrm>
            <a:off x="135837" y="2083232"/>
            <a:ext cx="9709838" cy="1443501"/>
          </a:xfrm>
          <a:prstGeom prst="bracketPair">
            <a:avLst>
              <a:gd name="adj" fmla="val 5981"/>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（４）暮らし（可処分所得）</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4" name="テキスト ボックス 13"/>
          <p:cNvSpPr txBox="1"/>
          <p:nvPr/>
        </p:nvSpPr>
        <p:spPr>
          <a:xfrm>
            <a:off x="2387777" y="3563023"/>
            <a:ext cx="5122185" cy="276999"/>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人口１人あたり県民可処分所得の推移（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79</a:t>
            </a:r>
          </a:p>
        </p:txBody>
      </p:sp>
    </p:spTree>
    <p:extLst>
      <p:ext uri="{BB962C8B-B14F-4D97-AF65-F5344CB8AC3E}">
        <p14:creationId xmlns:p14="http://schemas.microsoft.com/office/powerpoint/2010/main" val="36753831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nvPr>
        </p:nvGraphicFramePr>
        <p:xfrm>
          <a:off x="81886" y="872113"/>
          <a:ext cx="9771800" cy="5678811"/>
        </p:xfrm>
        <a:graphic>
          <a:graphicData uri="http://schemas.openxmlformats.org/presentationml/2006/ole">
            <mc:AlternateContent xmlns:mc="http://schemas.openxmlformats.org/markup-compatibility/2006">
              <mc:Choice xmlns:v="urn:schemas-microsoft-com:vml" Requires="v">
                <p:oleObj spid="_x0000_s4100" name="ワークシート" r:id="rId3" imgW="13125376" imgH="6229291" progId="Excel.Sheet.12">
                  <p:embed/>
                </p:oleObj>
              </mc:Choice>
              <mc:Fallback>
                <p:oleObj name="ワークシート" r:id="rId3" imgW="13125376" imgH="6229291" progId="Excel.Sheet.12">
                  <p:embed/>
                  <p:pic>
                    <p:nvPicPr>
                      <p:cNvPr id="6" name="オブジェクト 5"/>
                      <p:cNvPicPr/>
                      <p:nvPr/>
                    </p:nvPicPr>
                    <p:blipFill>
                      <a:blip r:embed="rId4"/>
                      <a:stretch>
                        <a:fillRect/>
                      </a:stretch>
                    </p:blipFill>
                    <p:spPr>
                      <a:xfrm>
                        <a:off x="81886" y="872113"/>
                        <a:ext cx="9771800" cy="5678811"/>
                      </a:xfrm>
                      <a:prstGeom prst="rect">
                        <a:avLst/>
                      </a:prstGeom>
                    </p:spPr>
                  </p:pic>
                </p:oleObj>
              </mc:Fallback>
            </mc:AlternateContent>
          </a:graphicData>
        </a:graphic>
      </p:graphicFrame>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（４）暮らし（</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可処分</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所得）</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8" name="正方形/長方形 1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80</a:t>
            </a:r>
          </a:p>
        </p:txBody>
      </p:sp>
      <p:sp>
        <p:nvSpPr>
          <p:cNvPr id="25" name="テキスト ボックス 24"/>
          <p:cNvSpPr txBox="1"/>
          <p:nvPr/>
        </p:nvSpPr>
        <p:spPr>
          <a:xfrm>
            <a:off x="682388" y="463321"/>
            <a:ext cx="8502555" cy="307777"/>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400" dirty="0" smtClean="0">
                <a:solidFill>
                  <a:prstClr val="black"/>
                </a:solidFill>
                <a:latin typeface="Meiryo UI" panose="020B0604030504040204" pitchFamily="50" charset="-128"/>
                <a:ea typeface="Meiryo UI" panose="020B0604030504040204" pitchFamily="50" charset="-128"/>
              </a:rPr>
              <a:t>都道府県別　人口１人当たり県民所得・県民雇用者報酬・経常移転・可処分所得</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8744431" y="631845"/>
            <a:ext cx="1132759" cy="253916"/>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（単位：千円）</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4928548" y="1738952"/>
            <a:ext cx="4911490" cy="2159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02181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（４）暮らし（</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可処分所得①府民就業率）</a:t>
            </a:r>
          </a:p>
        </p:txBody>
      </p:sp>
      <p:sp>
        <p:nvSpPr>
          <p:cNvPr id="16" name="テキスト ボックス 15"/>
          <p:cNvSpPr txBox="1"/>
          <p:nvPr/>
        </p:nvSpPr>
        <p:spPr>
          <a:xfrm>
            <a:off x="0" y="3203369"/>
            <a:ext cx="5122185" cy="46166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県民雇用者１人あたり賃金・俸給の推移（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（３都府県と</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都道府県での順位）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4745714" y="3203369"/>
            <a:ext cx="5122185" cy="46166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人口１人あたりの賃金・俸給の推移（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（３都府県と</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都道府県平均）</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81</a:t>
            </a:r>
          </a:p>
        </p:txBody>
      </p:sp>
      <p:graphicFrame>
        <p:nvGraphicFramePr>
          <p:cNvPr id="15" name="グラフ 14"/>
          <p:cNvGraphicFramePr/>
          <p:nvPr>
            <p:extLst/>
          </p:nvPr>
        </p:nvGraphicFramePr>
        <p:xfrm>
          <a:off x="223244" y="3716394"/>
          <a:ext cx="452247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p:nvPr>
            <p:extLst/>
          </p:nvPr>
        </p:nvGraphicFramePr>
        <p:xfrm>
          <a:off x="5045571" y="3716394"/>
          <a:ext cx="452247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0" name="テキスト ボックス 19"/>
          <p:cNvSpPr txBox="1"/>
          <p:nvPr/>
        </p:nvSpPr>
        <p:spPr>
          <a:xfrm>
            <a:off x="162217" y="578202"/>
            <a:ext cx="9581566" cy="1938992"/>
          </a:xfrm>
          <a:prstGeom prst="rect">
            <a:avLst/>
          </a:prstGeom>
          <a:solidFill>
            <a:schemeClr val="accent1">
              <a:lumMod val="20000"/>
              <a:lumOff val="80000"/>
            </a:schemeClr>
          </a:solidFill>
          <a:ln w="28575" cmpd="dbl">
            <a:solidFill>
              <a:schemeClr val="tx1"/>
            </a:solidFill>
          </a:ln>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0" lang="ja-JP"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県民</a:t>
            </a:r>
            <a:r>
              <a:rPr kumimoji="0" lang="ja-JP"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雇用者１人あたり賃金・俸給</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（賃金・俸給</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県民雇用者</a:t>
            </a: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a:t>
            </a:r>
            <a:r>
              <a:rPr kumimoji="0" lang="ja-JP"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推移</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をみると</a:t>
            </a:r>
            <a:r>
              <a:rPr kumimoji="0" lang="ja-JP"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、愛知県と大阪府の数値は拮抗しているが、人口１人あたり賃金・俸給</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（賃金・俸給</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人口</a:t>
            </a: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a:t>
            </a:r>
            <a:r>
              <a:rPr kumimoji="0" lang="ja-JP"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推移では、格差が開いている。</a:t>
            </a:r>
            <a:endPar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2006</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年度から</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2015</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年度までの人口１人あたり賃金・俸給の全国での順位をみると</a:t>
            </a:r>
            <a:r>
              <a:rPr kumimoji="0" lang="ja-JP"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愛知県は２～３位となるが、</a:t>
            </a:r>
            <a:r>
              <a:rPr kumimoji="0" lang="ja-JP"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大阪府</a:t>
            </a:r>
            <a:r>
              <a:rPr kumimoji="0" lang="ja-JP"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は</a:t>
            </a: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８</a:t>
            </a:r>
            <a:r>
              <a:rPr kumimoji="0" lang="ja-JP"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１７</a:t>
            </a:r>
            <a:r>
              <a:rPr kumimoji="0" lang="ja-JP"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位</a:t>
            </a:r>
            <a:r>
              <a:rPr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の間で</a:t>
            </a: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推移している。</a:t>
            </a:r>
            <a:endPar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0"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2010</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年度以降の県民</a:t>
            </a: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就業率（県民雇用者</a:t>
            </a:r>
            <a:r>
              <a:rPr kumimoji="0"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人口）は</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、愛知県が約</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50</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％で１位、東京都が約</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49</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％で２位だが、大阪府は</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2015</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年度で</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43.3%</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で</a:t>
            </a:r>
            <a:r>
              <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23</a:t>
            </a: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位にとどまる。これらのことから就業率が低いことが、雇用者報酬が高いにもかかわらず、人口１人あたりの可処分所得が低くなる原因と考えられる。</a:t>
            </a:r>
            <a:endParaRPr kumimoji="0" lang="en-US" altLang="ja-JP"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働く意欲のある潜在的な人材が活躍できる場を広げていくなどの取組みを通じて、就業率を向上させることが必要である</a:t>
            </a:r>
            <a:r>
              <a:rPr kumimoji="0" lang="ja-JP" altLang="en-US" sz="14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0" lang="en-US" altLang="ja-JP" sz="14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2" name="テキスト ボックス 4"/>
          <p:cNvSpPr txBox="1"/>
          <p:nvPr/>
        </p:nvSpPr>
        <p:spPr>
          <a:xfrm>
            <a:off x="299857" y="3641109"/>
            <a:ext cx="701040" cy="3276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（万円）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3" name="テキスト ボックス 4"/>
          <p:cNvSpPr txBox="1"/>
          <p:nvPr/>
        </p:nvSpPr>
        <p:spPr>
          <a:xfrm>
            <a:off x="5122185" y="3600938"/>
            <a:ext cx="701040" cy="3276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（万円）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8656521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p:nvPr>
            <p:extLst/>
          </p:nvPr>
        </p:nvGraphicFramePr>
        <p:xfrm>
          <a:off x="5182634" y="4114800"/>
          <a:ext cx="452247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35"/>
          <p:cNvSpPr txBox="1"/>
          <p:nvPr/>
        </p:nvSpPr>
        <p:spPr>
          <a:xfrm>
            <a:off x="5216924" y="3933190"/>
            <a:ext cx="701040" cy="3276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（順位）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11" name="グラフ 10"/>
          <p:cNvGraphicFramePr>
            <a:graphicFrameLocks/>
          </p:cNvGraphicFramePr>
          <p:nvPr>
            <p:extLst/>
          </p:nvPr>
        </p:nvGraphicFramePr>
        <p:xfrm>
          <a:off x="174812" y="601193"/>
          <a:ext cx="4953000" cy="28854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extLst/>
          </p:nvPr>
        </p:nvGraphicFramePr>
        <p:xfrm>
          <a:off x="174812" y="3832612"/>
          <a:ext cx="4705350" cy="2885497"/>
        </p:xfrm>
        <a:graphic>
          <a:graphicData uri="http://schemas.openxmlformats.org/drawingml/2006/chart">
            <c:chart xmlns:c="http://schemas.openxmlformats.org/drawingml/2006/chart" xmlns:r="http://schemas.openxmlformats.org/officeDocument/2006/relationships" r:id="rId4"/>
          </a:graphicData>
        </a:graphic>
      </p:graphicFrame>
      <p:sp>
        <p:nvSpPr>
          <p:cNvPr id="13"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（４）暮らし（</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可処分所得①府民就業率）</a:t>
            </a:r>
          </a:p>
        </p:txBody>
      </p:sp>
      <p:sp>
        <p:nvSpPr>
          <p:cNvPr id="16" name="テキスト ボックス 15"/>
          <p:cNvSpPr txBox="1"/>
          <p:nvPr/>
        </p:nvSpPr>
        <p:spPr>
          <a:xfrm>
            <a:off x="174812" y="601193"/>
            <a:ext cx="5122185" cy="46166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人口１人あたり賃金・俸給の推移（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都道府県での順位）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43304" y="3702357"/>
            <a:ext cx="5122185" cy="46166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県民就業率の推移（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（３都府県と</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都道府県平均）</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82</a:t>
            </a:r>
          </a:p>
        </p:txBody>
      </p:sp>
      <p:sp>
        <p:nvSpPr>
          <p:cNvPr id="19" name="テキスト ボックス 18"/>
          <p:cNvSpPr txBox="1"/>
          <p:nvPr/>
        </p:nvSpPr>
        <p:spPr>
          <a:xfrm>
            <a:off x="4882776" y="3709180"/>
            <a:ext cx="5122185" cy="46166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県民就業率の推移（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都道府県での順位）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767606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a:off x="164307" y="588054"/>
            <a:ext cx="9577384" cy="1815882"/>
          </a:xfrm>
          <a:prstGeom prst="rect">
            <a:avLst/>
          </a:prstGeom>
          <a:solidFill>
            <a:schemeClr val="accent1">
              <a:lumMod val="20000"/>
              <a:lumOff val="80000"/>
            </a:schemeClr>
          </a:solidFill>
          <a:ln w="28575" cmpd="dbl">
            <a:solidFill>
              <a:schemeClr val="tx1"/>
            </a:solidFill>
          </a:ln>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0" lang="en-US"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2015</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年度の大阪府の生産性は、人口１人あたり県内総生産では７位</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（東京都１位、愛知県２位）</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、県内就業者１人</a:t>
            </a:r>
            <a:r>
              <a:rPr kumimoji="0" lang="ja-JP"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あたり</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経済活動別</a:t>
            </a:r>
            <a:r>
              <a:rPr kumimoji="0" lang="ja-JP"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県内</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総生産で</a:t>
            </a:r>
            <a:r>
              <a:rPr kumimoji="0" lang="ja-JP"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は</a:t>
            </a:r>
            <a:r>
              <a:rPr lang="en-US" altLang="ja-JP" sz="1400" noProof="0" dirty="0">
                <a:latin typeface="UD デジタル 教科書体 NK-R" panose="02020400000000000000" pitchFamily="18" charset="-128"/>
                <a:ea typeface="UD デジタル 教科書体 NK-R" panose="02020400000000000000" pitchFamily="18" charset="-128"/>
              </a:rPr>
              <a:t>18</a:t>
            </a:r>
            <a:r>
              <a:rPr kumimoji="0" lang="ja-JP"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位</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（東京都１位、愛知県２位）</a:t>
            </a:r>
            <a:r>
              <a:rPr kumimoji="0" lang="ja-JP"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で高いとはいえない</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endParaRPr kumimoji="0" lang="en-US"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産業</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について、大阪府は主要</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産業（就業者ベース）が</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３業種（製造業、卸売・小売業、不動産業）あるが、</a:t>
            </a:r>
            <a:r>
              <a:rPr kumimoji="0" lang="en-US"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2006</a:t>
            </a:r>
            <a:r>
              <a:rPr lang="ja-JP" altLang="en-US" sz="1400" dirty="0">
                <a:latin typeface="UD デジタル 教科書体 NK-R" panose="02020400000000000000" pitchFamily="18" charset="-128"/>
                <a:ea typeface="UD デジタル 教科書体 NK-R" panose="02020400000000000000" pitchFamily="18" charset="-128"/>
              </a:rPr>
              <a:t>年度</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から</a:t>
            </a:r>
            <a:r>
              <a:rPr kumimoji="0" lang="en-US" altLang="ja-JP"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2015</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年度の伸びは、いずれも全国平均を下回る。それに対し、東京都は主要産業が６業種の</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うち３業種（情報通信業、不動産業、専門・科学技術・業務支援サービス業）、</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愛知県は２業種のうち１</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業種（製造業）で</a:t>
            </a:r>
            <a:r>
              <a:rPr kumimoji="0" lang="ja-JP" altLang="en-US" sz="14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、全国平均を上回る伸びが見られる。大阪府には、東京都や愛知県に比べて主要産業の伸びが低く、地域経済を牽引する産業が見られない現状がある</a:t>
            </a: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endParaRPr kumimoji="0" lang="en-US" altLang="ja-JP"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400" b="1" i="0" u="sng"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府内産業における生産性向上に加え、地域経済を牽引する産業の育成・振興を通じて、生産性を高めることが必要である</a:t>
            </a:r>
            <a:r>
              <a:rPr kumimoji="0" lang="ja-JP" altLang="en-US" sz="1400" b="1" i="0" u="sng"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endParaRPr kumimoji="0" lang="en-US" altLang="ja-JP" sz="1400" b="1" i="0" u="sng"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graphicFrame>
        <p:nvGraphicFramePr>
          <p:cNvPr id="12" name="グラフ 11"/>
          <p:cNvGraphicFramePr>
            <a:graphicFrameLocks/>
          </p:cNvGraphicFramePr>
          <p:nvPr>
            <p:extLst/>
          </p:nvPr>
        </p:nvGraphicFramePr>
        <p:xfrm>
          <a:off x="91443" y="3684537"/>
          <a:ext cx="5061585" cy="277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p:cNvGraphicFramePr>
            <a:graphicFrameLocks/>
          </p:cNvGraphicFramePr>
          <p:nvPr>
            <p:extLst/>
          </p:nvPr>
        </p:nvGraphicFramePr>
        <p:xfrm>
          <a:off x="5153028" y="3886944"/>
          <a:ext cx="4642484" cy="2527075"/>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p:cNvSpPr/>
          <p:nvPr/>
        </p:nvSpPr>
        <p:spPr>
          <a:xfrm>
            <a:off x="632012" y="2868758"/>
            <a:ext cx="9273988" cy="418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人口１人あたり県内総生産は、常住地ベースの生産性を表す。県内就業者１人あたりの経済活動別県内総生産は、就業地ベースの生産性を表す。</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県民可処分</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所得 </a:t>
            </a:r>
            <a:r>
              <a:rPr kumimoji="0"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県内総生産 － 固定</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資本</a:t>
            </a:r>
            <a:r>
              <a:rPr kumimoji="0" lang="ja-JP" altLang="en-US" sz="105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t>減耗 ＋ 県外</a:t>
            </a: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から</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の所得（純</a:t>
            </a:r>
            <a:r>
              <a:rPr kumimoji="0"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t>＋ 経常</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移転（純）</a:t>
            </a:r>
          </a:p>
        </p:txBody>
      </p:sp>
      <p:sp>
        <p:nvSpPr>
          <p:cNvPr id="4" name="大かっこ 3"/>
          <p:cNvSpPr/>
          <p:nvPr/>
        </p:nvSpPr>
        <p:spPr>
          <a:xfrm>
            <a:off x="524436" y="2874300"/>
            <a:ext cx="8579224" cy="41331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（４）暮らし（</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可処分所得②労働生産性）</a:t>
            </a:r>
          </a:p>
        </p:txBody>
      </p:sp>
      <p:sp>
        <p:nvSpPr>
          <p:cNvPr id="13" name="テキスト ボックス 12"/>
          <p:cNvSpPr txBox="1"/>
          <p:nvPr/>
        </p:nvSpPr>
        <p:spPr>
          <a:xfrm>
            <a:off x="2391907" y="3530649"/>
            <a:ext cx="5122185" cy="307777"/>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人口１人あたり県内総生産の推移（</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83</a:t>
            </a:r>
          </a:p>
        </p:txBody>
      </p:sp>
    </p:spTree>
    <p:extLst>
      <p:ext uri="{BB962C8B-B14F-4D97-AF65-F5344CB8AC3E}">
        <p14:creationId xmlns:p14="http://schemas.microsoft.com/office/powerpoint/2010/main" val="32441625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5026911" y="855918"/>
            <a:ext cx="4775994" cy="3003563"/>
          </a:xfrm>
          <a:prstGeom prst="rect">
            <a:avLst/>
          </a:prstGeom>
        </p:spPr>
      </p:pic>
      <p:sp>
        <p:nvSpPr>
          <p:cNvPr id="10"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（４）暮らし（</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可処分所得②労働生産性）</a:t>
            </a:r>
          </a:p>
        </p:txBody>
      </p:sp>
      <p:sp>
        <p:nvSpPr>
          <p:cNvPr id="15" name="正方形/長方形 14"/>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84</a:t>
            </a: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271292544"/>
              </p:ext>
            </p:extLst>
          </p:nvPr>
        </p:nvGraphicFramePr>
        <p:xfrm>
          <a:off x="122784" y="890487"/>
          <a:ext cx="4696884" cy="5415232"/>
        </p:xfrm>
        <a:graphic>
          <a:graphicData uri="http://schemas.openxmlformats.org/presentationml/2006/ole">
            <mc:AlternateContent xmlns:mc="http://schemas.openxmlformats.org/markup-compatibility/2006">
              <mc:Choice xmlns:v="urn:schemas-microsoft-com:vml" Requires="v">
                <p:oleObj spid="_x0000_s2178" name="ワークシート" r:id="rId4" imgW="5553189" imgH="6486649" progId="Excel.Sheet.12">
                  <p:embed/>
                </p:oleObj>
              </mc:Choice>
              <mc:Fallback>
                <p:oleObj name="ワークシート" r:id="rId4" imgW="5553189" imgH="6486649" progId="Excel.Shee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84" y="890487"/>
                        <a:ext cx="4696884" cy="5415232"/>
                      </a:xfrm>
                      <a:prstGeom prst="rect">
                        <a:avLst/>
                      </a:prstGeom>
                      <a:noFill/>
                    </p:spPr>
                  </p:pic>
                </p:oleObj>
              </mc:Fallback>
            </mc:AlternateContent>
          </a:graphicData>
        </a:graphic>
      </p:graphicFrame>
      <p:sp>
        <p:nvSpPr>
          <p:cNvPr id="16" name="テキスト ボックス 15"/>
          <p:cNvSpPr txBox="1"/>
          <p:nvPr/>
        </p:nvSpPr>
        <p:spPr>
          <a:xfrm>
            <a:off x="-169185" y="578919"/>
            <a:ext cx="5122185" cy="276999"/>
          </a:xfrm>
          <a:prstGeom prst="rect">
            <a:avLst/>
          </a:prstGeom>
          <a:noFill/>
          <a:ln>
            <a:noFill/>
          </a:ln>
        </p:spPr>
        <p:txBody>
          <a:bodyPr wrap="square" rtlCol="0">
            <a:spAutoFit/>
          </a:bodyPr>
          <a:lstStyle/>
          <a:p>
            <a:pPr marL="174625" lvl="0" indent="-174625" algn="ctr">
              <a:defRPr/>
            </a:pPr>
            <a:r>
              <a:rPr kumimoji="1" lang="ja-JP" altLang="en-US" sz="1200" dirty="0">
                <a:solidFill>
                  <a:prstClr val="black"/>
                </a:solidFill>
                <a:latin typeface="Meiryo UI" panose="020B0604030504040204" pitchFamily="50" charset="-128"/>
                <a:ea typeface="Meiryo UI" panose="020B0604030504040204" pitchFamily="50" charset="-128"/>
              </a:rPr>
              <a:t>県内就業者</a:t>
            </a:r>
            <a:r>
              <a:rPr kumimoji="1" lang="en-US" altLang="ja-JP" sz="1200" dirty="0">
                <a:solidFill>
                  <a:prstClr val="black"/>
                </a:solidFill>
                <a:latin typeface="Meiryo UI" panose="020B0604030504040204" pitchFamily="50" charset="-128"/>
                <a:ea typeface="Meiryo UI" panose="020B0604030504040204" pitchFamily="50" charset="-128"/>
              </a:rPr>
              <a:t>1</a:t>
            </a:r>
            <a:r>
              <a:rPr kumimoji="1" lang="ja-JP" altLang="en-US" sz="1200" dirty="0">
                <a:solidFill>
                  <a:prstClr val="black"/>
                </a:solidFill>
                <a:latin typeface="Meiryo UI" panose="020B0604030504040204" pitchFamily="50" charset="-128"/>
                <a:ea typeface="Meiryo UI" panose="020B0604030504040204" pitchFamily="50" charset="-128"/>
              </a:rPr>
              <a:t>人あたり経済活動別県内総生産（</a:t>
            </a:r>
            <a:r>
              <a:rPr kumimoji="1" lang="en-US" altLang="ja-JP" sz="1200" dirty="0">
                <a:solidFill>
                  <a:prstClr val="black"/>
                </a:solidFill>
                <a:latin typeface="Meiryo UI" panose="020B0604030504040204" pitchFamily="50" charset="-128"/>
                <a:ea typeface="Meiryo UI" panose="020B0604030504040204" pitchFamily="50" charset="-128"/>
              </a:rPr>
              <a:t>2015</a:t>
            </a:r>
            <a:r>
              <a:rPr kumimoji="1" lang="ja-JP" altLang="en-US" sz="1200" dirty="0">
                <a:solidFill>
                  <a:prstClr val="black"/>
                </a:solidFill>
                <a:latin typeface="Meiryo UI" panose="020B0604030504040204" pitchFamily="50" charset="-128"/>
                <a:ea typeface="Meiryo UI" panose="020B0604030504040204"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7"/>
          <p:cNvSpPr txBox="1"/>
          <p:nvPr/>
        </p:nvSpPr>
        <p:spPr>
          <a:xfrm>
            <a:off x="0" y="6305719"/>
            <a:ext cx="4629621" cy="6172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gn="just">
              <a:lnSpc>
                <a:spcPts val="1300"/>
              </a:lnSpc>
              <a:spcAft>
                <a:spcPts val="0"/>
              </a:spcAft>
            </a:pP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（注）</a:t>
            </a:r>
            <a:r>
              <a:rPr lang="en-US" sz="800" kern="100" dirty="0">
                <a:effectLst/>
                <a:latin typeface="游明朝" panose="02020400000000000000" pitchFamily="18" charset="-128"/>
                <a:ea typeface="ＭＳ 明朝" panose="02020609040205080304" pitchFamily="17" charset="-128"/>
                <a:cs typeface="Times New Roman" panose="02020603050405020304" pitchFamily="18" charset="0"/>
              </a:rPr>
              <a:t>1.</a:t>
            </a: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内閣府「県民経済計算」</a:t>
            </a:r>
            <a:r>
              <a:rPr lang="en-US" sz="800" kern="100" dirty="0">
                <a:effectLst/>
                <a:latin typeface="游明朝" panose="02020400000000000000" pitchFamily="18" charset="-128"/>
                <a:ea typeface="ＭＳ 明朝" panose="02020609040205080304" pitchFamily="17" charset="-128"/>
                <a:cs typeface="Times New Roman" panose="02020603050405020304" pitchFamily="18" charset="0"/>
              </a:rPr>
              <a:t>2015</a:t>
            </a: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年度版から作成。</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00050" indent="-400050" algn="just">
              <a:lnSpc>
                <a:spcPts val="1300"/>
              </a:lnSpc>
              <a:spcAft>
                <a:spcPts val="0"/>
              </a:spcAft>
            </a:pP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（注）</a:t>
            </a:r>
            <a:r>
              <a:rPr lang="en-US" sz="800" kern="100" dirty="0">
                <a:effectLst/>
                <a:latin typeface="ＭＳ 明朝" panose="02020609040205080304" pitchFamily="17" charset="-128"/>
                <a:ea typeface="游明朝" panose="02020400000000000000" pitchFamily="18" charset="-128"/>
                <a:cs typeface="Times New Roman" panose="02020603050405020304" pitchFamily="18" charset="0"/>
              </a:rPr>
              <a:t>2.</a:t>
            </a: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製造業のうち石油・石炭製品、電子部品・デバイス、情報・通信機器については秘匿値のある県を除いて計算。</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テキスト ボックス 18"/>
          <p:cNvSpPr txBox="1"/>
          <p:nvPr/>
        </p:nvSpPr>
        <p:spPr>
          <a:xfrm>
            <a:off x="4870648" y="597090"/>
            <a:ext cx="5122185" cy="276999"/>
          </a:xfrm>
          <a:prstGeom prst="rect">
            <a:avLst/>
          </a:prstGeom>
          <a:noFill/>
          <a:ln>
            <a:noFill/>
          </a:ln>
        </p:spPr>
        <p:txBody>
          <a:bodyPr wrap="square" rtlCol="0">
            <a:spAutoFit/>
          </a:bodyPr>
          <a:lstStyle/>
          <a:p>
            <a:pPr marL="174625" lvl="0" indent="-174625" algn="ctr">
              <a:defRPr/>
            </a:pPr>
            <a:r>
              <a:rPr kumimoji="1" lang="ja-JP" altLang="en-US" sz="1200" dirty="0">
                <a:solidFill>
                  <a:prstClr val="black"/>
                </a:solidFill>
                <a:latin typeface="Meiryo UI" panose="020B0604030504040204" pitchFamily="50" charset="-128"/>
                <a:ea typeface="Meiryo UI" panose="020B0604030504040204" pitchFamily="50" charset="-128"/>
              </a:rPr>
              <a:t>経済活動別県内総生産の構成比と伸び（</a:t>
            </a:r>
            <a:r>
              <a:rPr kumimoji="1" lang="en-US" altLang="ja-JP" sz="1200" dirty="0">
                <a:solidFill>
                  <a:prstClr val="black"/>
                </a:solidFill>
                <a:latin typeface="Meiryo UI" panose="020B0604030504040204" pitchFamily="50" charset="-128"/>
                <a:ea typeface="Meiryo UI" panose="020B0604030504040204" pitchFamily="50" charset="-128"/>
              </a:rPr>
              <a:t>2006</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en-US" altLang="ja-JP" sz="1200" dirty="0">
                <a:solidFill>
                  <a:prstClr val="black"/>
                </a:solidFill>
                <a:latin typeface="Meiryo UI" panose="020B0604030504040204" pitchFamily="50" charset="-128"/>
                <a:ea typeface="Meiryo UI" panose="020B0604030504040204" pitchFamily="50" charset="-128"/>
              </a:rPr>
              <a:t>2015</a:t>
            </a:r>
            <a:r>
              <a:rPr kumimoji="1" lang="ja-JP" altLang="en-US" sz="1200" dirty="0">
                <a:solidFill>
                  <a:prstClr val="black"/>
                </a:solidFill>
                <a:latin typeface="Meiryo UI" panose="020B0604030504040204" pitchFamily="50" charset="-128"/>
                <a:ea typeface="Meiryo UI" panose="020B0604030504040204"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21"/>
          <p:cNvSpPr txBox="1"/>
          <p:nvPr/>
        </p:nvSpPr>
        <p:spPr>
          <a:xfrm>
            <a:off x="4942452" y="3817713"/>
            <a:ext cx="5204460" cy="2895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00050" indent="-400050" algn="just">
              <a:lnSpc>
                <a:spcPts val="1300"/>
              </a:lnSpc>
              <a:spcAft>
                <a:spcPts val="0"/>
              </a:spcAft>
            </a:pP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（注）内閣府「県民経済計算」</a:t>
            </a:r>
            <a:r>
              <a:rPr lang="en-US" sz="800" kern="100" dirty="0">
                <a:effectLst/>
                <a:latin typeface="游明朝" panose="02020400000000000000" pitchFamily="18" charset="-128"/>
                <a:ea typeface="ＭＳ 明朝" panose="02020609040205080304" pitchFamily="17" charset="-128"/>
                <a:cs typeface="Times New Roman" panose="02020603050405020304" pitchFamily="18" charset="0"/>
              </a:rPr>
              <a:t>2015</a:t>
            </a: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年度版から作成。強調部分は</a:t>
            </a:r>
            <a:r>
              <a:rPr lang="en-US" sz="800" kern="100" dirty="0">
                <a:effectLst/>
                <a:latin typeface="游明朝" panose="02020400000000000000" pitchFamily="18" charset="-128"/>
                <a:ea typeface="ＭＳ 明朝" panose="02020609040205080304" pitchFamily="17" charset="-128"/>
                <a:cs typeface="Times New Roman" panose="02020603050405020304" pitchFamily="18" charset="0"/>
              </a:rPr>
              <a:t>2006</a:t>
            </a: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年度の構成比</a:t>
            </a:r>
            <a:r>
              <a:rPr lang="en-US" sz="800" kern="100" dirty="0">
                <a:effectLst/>
                <a:latin typeface="游明朝" panose="02020400000000000000" pitchFamily="18" charset="-128"/>
                <a:ea typeface="ＭＳ 明朝" panose="02020609040205080304" pitchFamily="17" charset="-128"/>
                <a:cs typeface="Times New Roman" panose="02020603050405020304" pitchFamily="18" charset="0"/>
              </a:rPr>
              <a:t>9</a:t>
            </a:r>
            <a:r>
              <a:rPr lang="ja-JP" sz="800" kern="100" dirty="0">
                <a:effectLst/>
                <a:latin typeface="游明朝" panose="02020400000000000000" pitchFamily="18" charset="-128"/>
                <a:ea typeface="ＭＳ 明朝" panose="02020609040205080304" pitchFamily="17" charset="-128"/>
                <a:cs typeface="Times New Roman" panose="02020603050405020304" pitchFamily="18" charset="0"/>
              </a:rPr>
              <a:t>％以上。</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楕円 5"/>
          <p:cNvSpPr/>
          <p:nvPr/>
        </p:nvSpPr>
        <p:spPr>
          <a:xfrm>
            <a:off x="2796988" y="1026028"/>
            <a:ext cx="363071" cy="13042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8960223" y="1702271"/>
            <a:ext cx="842683" cy="18825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8960223" y="2008609"/>
            <a:ext cx="842683" cy="18825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8960223" y="2839282"/>
            <a:ext cx="842683" cy="18825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5077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現在の大阪の位置・ポテンシャル</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（４）</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暮</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らし（ジニ係数）</a:t>
            </a:r>
            <a:endParaRPr kumimoji="1" lang="ja-JP" altLang="en-US" sz="14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44" name="テキスト ボックス 43"/>
          <p:cNvSpPr txBox="1"/>
          <p:nvPr/>
        </p:nvSpPr>
        <p:spPr>
          <a:xfrm>
            <a:off x="140575" y="532877"/>
            <a:ext cx="9624850" cy="307777"/>
          </a:xfrm>
          <a:prstGeom prst="rect">
            <a:avLst/>
          </a:prstGeom>
          <a:solidFill>
            <a:schemeClr val="accent1">
              <a:lumMod val="20000"/>
              <a:lumOff val="80000"/>
            </a:schemeClr>
          </a:solidFill>
          <a:ln w="28575" cmpd="dbl">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のジニ係数は、東京に次いで高く、全国の水準を大きく上回る状況。とりわけ、単身世帯において所得格差が大きい</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 name="正方形/長方形 22"/>
          <p:cNvSpPr/>
          <p:nvPr/>
        </p:nvSpPr>
        <p:spPr>
          <a:xfrm>
            <a:off x="401958" y="6604084"/>
            <a:ext cx="7109140" cy="25391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総務省統計局「全国消費実態調査」</a:t>
            </a:r>
            <a:endPar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4"/>
          <p:cNvGraphicFramePr>
            <a:graphicFrameLocks noGrp="1"/>
          </p:cNvGraphicFramePr>
          <p:nvPr>
            <p:extLst/>
          </p:nvPr>
        </p:nvGraphicFramePr>
        <p:xfrm>
          <a:off x="5749821" y="2323909"/>
          <a:ext cx="3600400" cy="3168349"/>
        </p:xfrm>
        <a:graphic>
          <a:graphicData uri="http://schemas.openxmlformats.org/drawingml/2006/table">
            <a:tbl>
              <a:tblPr>
                <a:tableStyleId>{2D5ABB26-0587-4C30-8999-92F81FD0307C}</a:tableStyleId>
              </a:tblPr>
              <a:tblGrid>
                <a:gridCol w="397793">
                  <a:extLst>
                    <a:ext uri="{9D8B030D-6E8A-4147-A177-3AD203B41FA5}">
                      <a16:colId xmlns:a16="http://schemas.microsoft.com/office/drawing/2014/main" val="20000"/>
                    </a:ext>
                  </a:extLst>
                </a:gridCol>
                <a:gridCol w="628233">
                  <a:extLst>
                    <a:ext uri="{9D8B030D-6E8A-4147-A177-3AD203B41FA5}">
                      <a16:colId xmlns:a16="http://schemas.microsoft.com/office/drawing/2014/main" val="20001"/>
                    </a:ext>
                  </a:extLst>
                </a:gridCol>
                <a:gridCol w="1656438">
                  <a:extLst>
                    <a:ext uri="{9D8B030D-6E8A-4147-A177-3AD203B41FA5}">
                      <a16:colId xmlns:a16="http://schemas.microsoft.com/office/drawing/2014/main" val="20002"/>
                    </a:ext>
                  </a:extLst>
                </a:gridCol>
                <a:gridCol w="917936">
                  <a:extLst>
                    <a:ext uri="{9D8B030D-6E8A-4147-A177-3AD203B41FA5}">
                      <a16:colId xmlns:a16="http://schemas.microsoft.com/office/drawing/2014/main" val="20003"/>
                    </a:ext>
                  </a:extLst>
                </a:gridCol>
              </a:tblGrid>
              <a:tr h="347929">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総世帯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世帯員２人以上の世帯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単身世帯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0.369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0.378</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0.362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4" name="テキスト ボックス 23"/>
          <p:cNvSpPr txBox="1"/>
          <p:nvPr/>
        </p:nvSpPr>
        <p:spPr>
          <a:xfrm>
            <a:off x="781269" y="1880826"/>
            <a:ext cx="3168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全国のジニ係数（総世帯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p:cNvPicPr>
            <a:picLocks noChangeAspect="1"/>
          </p:cNvPicPr>
          <p:nvPr/>
        </p:nvPicPr>
        <p:blipFill>
          <a:blip r:embed="rId2"/>
          <a:stretch>
            <a:fillRect/>
          </a:stretch>
        </p:blipFill>
        <p:spPr>
          <a:xfrm>
            <a:off x="950470" y="2323909"/>
            <a:ext cx="4608975" cy="4115157"/>
          </a:xfrm>
          <a:prstGeom prst="rect">
            <a:avLst/>
          </a:prstGeom>
        </p:spPr>
      </p:pic>
      <p:sp>
        <p:nvSpPr>
          <p:cNvPr id="26" name="テキスト ボックス 25"/>
          <p:cNvSpPr txBox="1"/>
          <p:nvPr/>
        </p:nvSpPr>
        <p:spPr>
          <a:xfrm>
            <a:off x="252119" y="1047914"/>
            <a:ext cx="8748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5494874" y="1883159"/>
            <a:ext cx="40324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全国のジニ係数（世帯員状況別</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85</a:t>
            </a:r>
          </a:p>
        </p:txBody>
      </p:sp>
    </p:spTree>
    <p:extLst>
      <p:ext uri="{BB962C8B-B14F-4D97-AF65-F5344CB8AC3E}">
        <p14:creationId xmlns:p14="http://schemas.microsoft.com/office/powerpoint/2010/main" val="2221648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現在の大阪の位置・ポテンシャル（４）暮らし（貧困関係）</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テキスト ボックス 8"/>
          <p:cNvSpPr txBox="1"/>
          <p:nvPr/>
        </p:nvSpPr>
        <p:spPr>
          <a:xfrm>
            <a:off x="132229" y="509170"/>
            <a:ext cx="9641542" cy="307777"/>
          </a:xfrm>
          <a:prstGeom prst="rect">
            <a:avLst/>
          </a:prstGeom>
          <a:solidFill>
            <a:schemeClr val="accent1">
              <a:lumMod val="20000"/>
              <a:lumOff val="80000"/>
            </a:schemeClr>
          </a:solidFill>
          <a:ln w="28575" cmpd="dbl">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各貧困関係の数値は、全国平均を上回っており、大阪は国内の都市に比べて貧困率が高い。</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0" name="正方形/長方形 9"/>
          <p:cNvSpPr/>
          <p:nvPr/>
        </p:nvSpPr>
        <p:spPr>
          <a:xfrm>
            <a:off x="451425" y="6629569"/>
            <a:ext cx="4953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：大阪府　</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「生活保護統計」</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2" name="グラフ 11"/>
          <p:cNvGraphicFramePr>
            <a:graphicFrameLocks/>
          </p:cNvGraphicFramePr>
          <p:nvPr>
            <p:extLst/>
          </p:nvPr>
        </p:nvGraphicFramePr>
        <p:xfrm>
          <a:off x="497005" y="1424229"/>
          <a:ext cx="3965813" cy="2234651"/>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p:cNvSpPr txBox="1"/>
          <p:nvPr/>
        </p:nvSpPr>
        <p:spPr>
          <a:xfrm>
            <a:off x="497005" y="1233277"/>
            <a:ext cx="1458451" cy="19581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aphicFrame>
        <p:nvGraphicFramePr>
          <p:cNvPr id="16" name="グラフ 15"/>
          <p:cNvGraphicFramePr>
            <a:graphicFrameLocks/>
          </p:cNvGraphicFramePr>
          <p:nvPr>
            <p:extLst/>
          </p:nvPr>
        </p:nvGraphicFramePr>
        <p:xfrm>
          <a:off x="4917673" y="1424229"/>
          <a:ext cx="4242970" cy="2260372"/>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p:cNvSpPr txBox="1"/>
          <p:nvPr/>
        </p:nvSpPr>
        <p:spPr>
          <a:xfrm>
            <a:off x="4857465" y="1235866"/>
            <a:ext cx="1458451" cy="19581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cxnSp>
        <p:nvCxnSpPr>
          <p:cNvPr id="19" name="直線コネクタ 18"/>
          <p:cNvCxnSpPr/>
          <p:nvPr/>
        </p:nvCxnSpPr>
        <p:spPr>
          <a:xfrm>
            <a:off x="5336077" y="2347765"/>
            <a:ext cx="3672000" cy="14223"/>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7068451" y="1418694"/>
            <a:ext cx="798309" cy="369332"/>
          </a:xfrm>
          <a:prstGeom prst="rect">
            <a:avLst/>
          </a:prstGeom>
          <a:noFill/>
        </p:spPr>
        <p:txBody>
          <a:bodyPr wrap="square" rtlCol="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20.4%</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5958548" y="1408052"/>
            <a:ext cx="798309" cy="369332"/>
          </a:xfrm>
          <a:prstGeom prst="rect">
            <a:avLst/>
          </a:prstGeom>
          <a:noFill/>
        </p:spPr>
        <p:txBody>
          <a:bodyPr wrap="square" rtlCol="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15.9%</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6655457" y="1408052"/>
            <a:ext cx="798309" cy="369332"/>
          </a:xfrm>
          <a:prstGeom prst="rect">
            <a:avLst/>
          </a:prstGeom>
          <a:noFill/>
        </p:spPr>
        <p:txBody>
          <a:bodyPr wrap="square" rtlCol="0">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12.9%</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8317925" y="1312831"/>
            <a:ext cx="900000" cy="451406"/>
          </a:xfrm>
          <a:prstGeom prst="rect">
            <a:avLst/>
          </a:prstGeom>
          <a:noFill/>
          <a:ln>
            <a:solidFill>
              <a:schemeClr val="tx1"/>
            </a:solidFill>
            <a:prstDash val="sysDash"/>
          </a:ln>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全国平均</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14.3%</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773526" y="938298"/>
            <a:ext cx="3168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○貧困状態にある子どもの割合</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371280" y="966699"/>
            <a:ext cx="38494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○相対的貧困（</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万円未満）世帯の割合</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97005" y="3700911"/>
            <a:ext cx="4953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：総務省　「</a:t>
            </a:r>
            <a:r>
              <a:rPr kumimoji="1" lang="ja-JP" altLang="ja-JP" sz="1000" b="0" i="0" u="none" strike="noStrike" kern="1200" cap="none" spc="0" normalizeH="0" baseline="0" noProof="0" dirty="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rPr>
              <a:t>住宅・土地統計</a:t>
            </a:r>
            <a:r>
              <a:rPr kumimoji="1" lang="ja-JP" altLang="ja-JP" sz="1000" b="0" i="0" u="none" strike="noStrike" kern="1200" cap="none" spc="0" normalizeH="0" baseline="0" noProof="0" dirty="0" smtClean="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rPr>
              <a:t>調査</a:t>
            </a:r>
            <a:r>
              <a:rPr kumimoji="1" lang="ja-JP" altLang="en-US" sz="1000" b="0" i="0" u="none" strike="noStrike" kern="1200" cap="none" spc="0" normalizeH="0" baseline="0" noProof="0" dirty="0" smtClean="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4901821" y="3723587"/>
            <a:ext cx="4316104" cy="226591"/>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：日本財団「子どもの貧困の社会的損失推計（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日訂正版）</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9" name="グラフ 28"/>
          <p:cNvGraphicFramePr>
            <a:graphicFrameLocks/>
          </p:cNvGraphicFramePr>
          <p:nvPr>
            <p:extLst/>
          </p:nvPr>
        </p:nvGraphicFramePr>
        <p:xfrm>
          <a:off x="497005" y="4439161"/>
          <a:ext cx="7707401" cy="2157229"/>
        </p:xfrm>
        <a:graphic>
          <a:graphicData uri="http://schemas.openxmlformats.org/drawingml/2006/chart">
            <c:chart xmlns:c="http://schemas.openxmlformats.org/drawingml/2006/chart" xmlns:r="http://schemas.openxmlformats.org/officeDocument/2006/relationships" r:id="rId4"/>
          </a:graphicData>
        </a:graphic>
      </p:graphicFrame>
      <p:sp>
        <p:nvSpPr>
          <p:cNvPr id="30" name="テキスト ボックス 29"/>
          <p:cNvSpPr txBox="1"/>
          <p:nvPr/>
        </p:nvSpPr>
        <p:spPr>
          <a:xfrm>
            <a:off x="6615510" y="4244340"/>
            <a:ext cx="1676511" cy="19581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en-US" altLang="ja-JP"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（人口</a:t>
            </a:r>
            <a:r>
              <a:rPr kumimoji="1" lang="en-US" altLang="ja-JP"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1000</a:t>
            </a:r>
            <a:r>
              <a:rPr kumimoji="1" lang="ja-JP" altLang="en-US"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人当たり</a:t>
            </a:r>
            <a:r>
              <a:rPr kumimoji="1" lang="en-US" altLang="ja-JP"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31" name="テキスト ボックス 30"/>
          <p:cNvSpPr txBox="1"/>
          <p:nvPr/>
        </p:nvSpPr>
        <p:spPr>
          <a:xfrm>
            <a:off x="371280" y="4115941"/>
            <a:ext cx="38494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○生活保護率</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2"/>
          <p:cNvSpPr txBox="1"/>
          <p:nvPr/>
        </p:nvSpPr>
        <p:spPr>
          <a:xfrm>
            <a:off x="3403698" y="1910090"/>
            <a:ext cx="704850" cy="2666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大阪府</a:t>
            </a:r>
          </a:p>
        </p:txBody>
      </p:sp>
      <p:sp>
        <p:nvSpPr>
          <p:cNvPr id="33" name="テキスト ボックス 7"/>
          <p:cNvSpPr txBox="1"/>
          <p:nvPr/>
        </p:nvSpPr>
        <p:spPr>
          <a:xfrm>
            <a:off x="3458289" y="2432946"/>
            <a:ext cx="704850" cy="2666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全国</a:t>
            </a:r>
          </a:p>
        </p:txBody>
      </p:sp>
      <p:sp>
        <p:nvSpPr>
          <p:cNvPr id="34" name="正方形/長方形 3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86</a:t>
            </a:r>
          </a:p>
        </p:txBody>
      </p:sp>
      <p:sp>
        <p:nvSpPr>
          <p:cNvPr id="2" name="正方形/長方形 1"/>
          <p:cNvSpPr/>
          <p:nvPr/>
        </p:nvSpPr>
        <p:spPr>
          <a:xfrm>
            <a:off x="4857465" y="3908278"/>
            <a:ext cx="4360460" cy="400110"/>
          </a:xfrm>
          <a:prstGeom prst="rect">
            <a:avLst/>
          </a:prstGeom>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本推計</a:t>
            </a:r>
            <a:r>
              <a:rPr lang="ja-JP" altLang="ja-JP" sz="1000" dirty="0">
                <a:latin typeface="Meiryo UI" panose="020B0604030504040204" pitchFamily="50" charset="-128"/>
                <a:ea typeface="Meiryo UI" panose="020B0604030504040204" pitchFamily="50" charset="-128"/>
                <a:cs typeface="Times New Roman" panose="02020603050405020304" pitchFamily="18" charset="0"/>
              </a:rPr>
              <a:t>では、生活保護世帯、児童養護施設、ひとり親家庭の子どもの数を</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子ども</a:t>
            </a:r>
            <a:endParaRPr lang="en-US" altLang="ja-JP" sz="10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ja-JP" sz="1000" dirty="0">
                <a:latin typeface="Meiryo UI" panose="020B0604030504040204" pitchFamily="50" charset="-128"/>
                <a:ea typeface="Meiryo UI" panose="020B0604030504040204" pitchFamily="50" charset="-128"/>
                <a:cs typeface="Times New Roman" panose="02020603050405020304" pitchFamily="18" charset="0"/>
              </a:rPr>
              <a:t>貧困数と定義</a:t>
            </a: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4892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１　大阪の歴史（</a:t>
            </a:r>
            <a:r>
              <a:rPr lang="ja-JP" altLang="en-US" sz="1800" dirty="0">
                <a:solidFill>
                  <a:prstClr val="white"/>
                </a:solidFill>
                <a:latin typeface="Meiryo UI" panose="020B0604030504040204" pitchFamily="50" charset="-128"/>
                <a:ea typeface="Meiryo UI" panose="020B0604030504040204" pitchFamily="50" charset="-128"/>
              </a:rPr>
              <a:t>１</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）古代から戦前</a:t>
            </a:r>
            <a:r>
              <a:rPr kumimoji="1" lang="ja-JP" altLang="en-US" sz="14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（参考：大阪で活躍した起業家の系譜）</a:t>
            </a:r>
            <a:endParaRPr kumimoji="1" lang="ja-JP" altLang="en-US" sz="14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9" name="テキスト ボックス 8"/>
          <p:cNvSpPr txBox="1"/>
          <p:nvPr/>
        </p:nvSpPr>
        <p:spPr>
          <a:xfrm>
            <a:off x="132229" y="509170"/>
            <a:ext cx="9641542"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marR="0" lvl="0" indent="-180975" algn="l" defTabSz="914266"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大阪企業家ミュージアムにて展示されている企業家</a:t>
            </a:r>
            <a:r>
              <a:rPr kumimoji="1"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105</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名の出身地域別の内訳をみると、地元大阪府の出身者は</a:t>
            </a:r>
            <a:r>
              <a:rPr kumimoji="1"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20</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数名を数えるのみである。</a:t>
            </a:r>
            <a:endParaRPr kumimoji="1"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80975" marR="0" lvl="0" indent="-180975" algn="l" defTabSz="914266"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大阪には、全国から優れた企業家人材を呼び寄せる魅力があり、実際にこの地で活躍の場を得ており、日本初・世界初の技術・製品を生み出した例も少なくない。</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34" name="図 33"/>
          <p:cNvPicPr>
            <a:picLocks noChangeAspect="1"/>
          </p:cNvPicPr>
          <p:nvPr/>
        </p:nvPicPr>
        <p:blipFill>
          <a:blip r:embed="rId2"/>
          <a:stretch>
            <a:fillRect/>
          </a:stretch>
        </p:blipFill>
        <p:spPr>
          <a:xfrm>
            <a:off x="1928664" y="1982266"/>
            <a:ext cx="5724525" cy="4257675"/>
          </a:xfrm>
          <a:prstGeom prst="rect">
            <a:avLst/>
          </a:prstGeom>
        </p:spPr>
      </p:pic>
      <p:sp>
        <p:nvSpPr>
          <p:cNvPr id="35" name="テキスト ボックス 10">
            <a:extLst>
              <a:ext uri="{FF2B5EF4-FFF2-40B4-BE49-F238E27FC236}">
                <a16:creationId xmlns:a16="http://schemas.microsoft.com/office/drawing/2014/main" id="{BB1AED7F-BE37-4423-933C-B054F5FFE670}"/>
              </a:ext>
            </a:extLst>
          </p:cNvPr>
          <p:cNvSpPr txBox="1">
            <a:spLocks noChangeArrowheads="1"/>
          </p:cNvSpPr>
          <p:nvPr/>
        </p:nvSpPr>
        <p:spPr bwMode="auto">
          <a:xfrm>
            <a:off x="2216696" y="1674489"/>
            <a:ext cx="5760640" cy="307777"/>
          </a:xfrm>
          <a:prstGeom prst="rect">
            <a:avLst/>
          </a:prstGeom>
          <a:noFill/>
          <a:ln w="9525">
            <a:noFill/>
            <a:miter lim="800000"/>
            <a:headEnd/>
            <a:tailEnd/>
          </a:ln>
        </p:spPr>
        <p:txBody>
          <a:bodyPr wrap="square">
            <a:spAutoFit/>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a:ea typeface="Meiryo UI"/>
                <a:cs typeface="+mn-cs"/>
              </a:rPr>
              <a:t>大阪企業家ミュージアムに展示されている企業家</a:t>
            </a:r>
            <a:r>
              <a:rPr kumimoji="1" lang="en-US" altLang="ja-JP" sz="1400" b="0" i="0" u="none" strike="noStrike" kern="1200" cap="none" spc="0" normalizeH="0" baseline="0" noProof="0" dirty="0" smtClean="0">
                <a:ln>
                  <a:noFill/>
                </a:ln>
                <a:solidFill>
                  <a:prstClr val="black"/>
                </a:solidFill>
                <a:effectLst/>
                <a:uLnTx/>
                <a:uFillTx/>
                <a:latin typeface="Calibri"/>
                <a:ea typeface="Meiryo UI"/>
                <a:cs typeface="+mn-cs"/>
              </a:rPr>
              <a:t>105</a:t>
            </a:r>
            <a:r>
              <a:rPr kumimoji="1" lang="ja-JP" altLang="en-US" sz="1400" b="0" i="0" u="none" strike="noStrike" kern="1200" cap="none" spc="0" normalizeH="0" baseline="0" noProof="0" dirty="0" smtClean="0">
                <a:ln>
                  <a:noFill/>
                </a:ln>
                <a:solidFill>
                  <a:prstClr val="black"/>
                </a:solidFill>
                <a:effectLst/>
                <a:uLnTx/>
                <a:uFillTx/>
                <a:latin typeface="Calibri"/>
                <a:ea typeface="Meiryo UI"/>
                <a:cs typeface="+mn-cs"/>
              </a:rPr>
              <a:t>人の出身地内訳（</a:t>
            </a:r>
            <a:r>
              <a:rPr kumimoji="1" lang="en-US" altLang="ja-JP" sz="1400" b="0" i="0" u="none" strike="noStrike" kern="1200" cap="none" spc="0" normalizeH="0" baseline="0" noProof="0" dirty="0" smtClean="0">
                <a:ln>
                  <a:noFill/>
                </a:ln>
                <a:solidFill>
                  <a:prstClr val="black"/>
                </a:solidFill>
                <a:effectLst/>
                <a:uLnTx/>
                <a:uFillTx/>
                <a:latin typeface="Calibri"/>
                <a:ea typeface="Meiryo UI"/>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a:ea typeface="Meiryo UI"/>
                <a:cs typeface="+mn-cs"/>
              </a:rPr>
              <a:t>）</a:t>
            </a:r>
            <a:endParaRPr kumimoji="1" lang="ja-JP" altLang="en-US" sz="1400" b="0" i="0" u="none" strike="noStrike" kern="1200" cap="none" spc="0" normalizeH="0" baseline="0" noProof="0" dirty="0">
              <a:ln>
                <a:noFill/>
              </a:ln>
              <a:solidFill>
                <a:prstClr val="black"/>
              </a:solidFill>
              <a:effectLst/>
              <a:uLnTx/>
              <a:uFillTx/>
              <a:latin typeface="Calibri"/>
              <a:ea typeface="Meiryo UI"/>
              <a:cs typeface="+mn-cs"/>
            </a:endParaRPr>
          </a:p>
        </p:txBody>
      </p:sp>
      <p:sp>
        <p:nvSpPr>
          <p:cNvPr id="36" name="テキスト ボックス 10">
            <a:extLst>
              <a:ext uri="{FF2B5EF4-FFF2-40B4-BE49-F238E27FC236}">
                <a16:creationId xmlns:a16="http://schemas.microsoft.com/office/drawing/2014/main" id="{BB1AED7F-BE37-4423-933C-B054F5FFE670}"/>
              </a:ext>
            </a:extLst>
          </p:cNvPr>
          <p:cNvSpPr txBox="1">
            <a:spLocks noChangeArrowheads="1"/>
          </p:cNvSpPr>
          <p:nvPr/>
        </p:nvSpPr>
        <p:spPr bwMode="auto">
          <a:xfrm>
            <a:off x="2792760" y="6290151"/>
            <a:ext cx="4536504" cy="261610"/>
          </a:xfrm>
          <a:prstGeom prst="rect">
            <a:avLst/>
          </a:prstGeom>
          <a:noFill/>
          <a:ln w="9525">
            <a:noFill/>
            <a:miter lim="800000"/>
            <a:headEnd/>
            <a:tailEnd/>
          </a:ln>
        </p:spPr>
        <p:txBody>
          <a:bodyPr wrap="square">
            <a:spAutoFit/>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Calibri"/>
                <a:ea typeface="Meiryo UI"/>
                <a:cs typeface="+mn-cs"/>
              </a:rPr>
              <a:t>※</a:t>
            </a:r>
            <a:r>
              <a:rPr kumimoji="1" lang="ja-JP" altLang="en-US" sz="1100" b="0" i="0" u="none" strike="noStrike" kern="1200" cap="none" spc="0" normalizeH="0" baseline="0" noProof="0" dirty="0" smtClean="0">
                <a:ln>
                  <a:noFill/>
                </a:ln>
                <a:solidFill>
                  <a:prstClr val="black"/>
                </a:solidFill>
                <a:effectLst/>
                <a:uLnTx/>
                <a:uFillTx/>
                <a:latin typeface="Calibri"/>
                <a:ea typeface="Meiryo UI"/>
                <a:cs typeface="+mn-cs"/>
              </a:rPr>
              <a:t>出典：多様性を発揮する大阪産業（大阪産業経済リサーチセンター）</a:t>
            </a:r>
            <a:endParaRPr kumimoji="1" lang="ja-JP" altLang="en-US" sz="1100" b="0" i="0" u="none" strike="noStrike" kern="1200" cap="none" spc="0" normalizeH="0" baseline="0" noProof="0" dirty="0">
              <a:ln>
                <a:noFill/>
              </a:ln>
              <a:solidFill>
                <a:prstClr val="black"/>
              </a:solidFill>
              <a:effectLst/>
              <a:uLnTx/>
              <a:uFillTx/>
              <a:latin typeface="Calibri"/>
              <a:ea typeface="Meiryo UI"/>
              <a:cs typeface="+mn-cs"/>
            </a:endParaRPr>
          </a:p>
        </p:txBody>
      </p:sp>
      <p:sp>
        <p:nvSpPr>
          <p:cNvPr id="7" name="正方形/長方形 6"/>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bg1"/>
                </a:solidFill>
              </a:rPr>
              <a:t>6</a:t>
            </a:r>
            <a:endParaRPr kumimoji="1" lang="en-US" altLang="ja-JP" sz="1100" dirty="0" smtClean="0">
              <a:solidFill>
                <a:schemeClr val="bg1"/>
              </a:solidFill>
            </a:endParaRPr>
          </a:p>
        </p:txBody>
      </p:sp>
    </p:spTree>
    <p:extLst>
      <p:ext uri="{BB962C8B-B14F-4D97-AF65-F5344CB8AC3E}">
        <p14:creationId xmlns:p14="http://schemas.microsoft.com/office/powerpoint/2010/main" val="3318623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らし（平均寿命と健康寿命）</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473659"/>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大阪府</a:t>
            </a:r>
            <a:r>
              <a:rPr kumimoji="1" lang="ja-JP" altLang="en-US" sz="1400" dirty="0">
                <a:latin typeface="UD デジタル 教科書体 NK-R" panose="02020400000000000000" pitchFamily="18" charset="-128"/>
                <a:ea typeface="UD デジタル 教科書体 NK-R" panose="02020400000000000000" pitchFamily="18" charset="-128"/>
              </a:rPr>
              <a:t>の平均寿命は、全国と比較すると男女とも短く、男性は第</a:t>
            </a:r>
            <a:r>
              <a:rPr kumimoji="1" lang="en-US" altLang="ja-JP" sz="1400" dirty="0">
                <a:latin typeface="UD デジタル 教科書体 NK-R" panose="02020400000000000000" pitchFamily="18" charset="-128"/>
                <a:ea typeface="UD デジタル 教科書体 NK-R" panose="02020400000000000000" pitchFamily="18" charset="-128"/>
              </a:rPr>
              <a:t>38</a:t>
            </a:r>
            <a:r>
              <a:rPr kumimoji="1" lang="ja-JP" altLang="en-US" sz="1400" dirty="0">
                <a:latin typeface="UD デジタル 教科書体 NK-R" panose="02020400000000000000" pitchFamily="18" charset="-128"/>
                <a:ea typeface="UD デジタル 教科書体 NK-R" panose="02020400000000000000" pitchFamily="18" charset="-128"/>
              </a:rPr>
              <a:t>位、女性も第</a:t>
            </a:r>
            <a:r>
              <a:rPr kumimoji="1" lang="en-US" altLang="ja-JP" sz="1400" dirty="0">
                <a:latin typeface="UD デジタル 教科書体 NK-R" panose="02020400000000000000" pitchFamily="18" charset="-128"/>
                <a:ea typeface="UD デジタル 教科書体 NK-R" panose="02020400000000000000" pitchFamily="18" charset="-128"/>
              </a:rPr>
              <a:t>38</a:t>
            </a:r>
            <a:r>
              <a:rPr kumimoji="1" lang="ja-JP" altLang="en-US" sz="1400" dirty="0">
                <a:latin typeface="UD デジタル 教科書体 NK-R" panose="02020400000000000000" pitchFamily="18" charset="-128"/>
                <a:ea typeface="UD デジタル 教科書体 NK-R" panose="02020400000000000000" pitchFamily="18" charset="-128"/>
              </a:rPr>
              <a:t>位。</a:t>
            </a: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健康</a:t>
            </a:r>
            <a:r>
              <a:rPr kumimoji="1" lang="ja-JP" altLang="en-US" sz="1400" dirty="0">
                <a:latin typeface="UD デジタル 教科書体 NK-R" panose="02020400000000000000" pitchFamily="18" charset="-128"/>
                <a:ea typeface="UD デジタル 教科書体 NK-R" panose="02020400000000000000" pitchFamily="18" charset="-128"/>
              </a:rPr>
              <a:t>寿命も、男性が第</a:t>
            </a:r>
            <a:r>
              <a:rPr kumimoji="1" lang="en-US" altLang="ja-JP" sz="1400" dirty="0">
                <a:latin typeface="UD デジタル 教科書体 NK-R" panose="02020400000000000000" pitchFamily="18" charset="-128"/>
                <a:ea typeface="UD デジタル 教科書体 NK-R" panose="02020400000000000000" pitchFamily="18" charset="-128"/>
              </a:rPr>
              <a:t>39</a:t>
            </a:r>
            <a:r>
              <a:rPr kumimoji="1" lang="ja-JP" altLang="en-US" sz="1400" dirty="0">
                <a:latin typeface="UD デジタル 教科書体 NK-R" panose="02020400000000000000" pitchFamily="18" charset="-128"/>
                <a:ea typeface="UD デジタル 教科書体 NK-R" panose="02020400000000000000" pitchFamily="18" charset="-128"/>
              </a:rPr>
              <a:t>位、女性が第</a:t>
            </a:r>
            <a:r>
              <a:rPr kumimoji="1" lang="en-US" altLang="ja-JP" sz="1400" dirty="0">
                <a:latin typeface="UD デジタル 教科書体 NK-R" panose="02020400000000000000" pitchFamily="18" charset="-128"/>
                <a:ea typeface="UD デジタル 教科書体 NK-R" panose="02020400000000000000" pitchFamily="18" charset="-128"/>
              </a:rPr>
              <a:t>34</a:t>
            </a:r>
            <a:r>
              <a:rPr kumimoji="1" lang="ja-JP" altLang="en-US" sz="1400" dirty="0">
                <a:latin typeface="UD デジタル 教科書体 NK-R" panose="02020400000000000000" pitchFamily="18" charset="-128"/>
                <a:ea typeface="UD デジタル 教科書体 NK-R" panose="02020400000000000000" pitchFamily="18" charset="-128"/>
              </a:rPr>
              <a:t>位であり、全国平均を下回る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229901" y="1090969"/>
            <a:ext cx="4853940" cy="335915"/>
          </a:xfrm>
          <a:prstGeom prst="rect">
            <a:avLst/>
          </a:prstGeom>
          <a:noFill/>
        </p:spPr>
        <p:txBody>
          <a:bodyPr wrap="square" lIns="91419" tIns="45709" rIns="91419" bIns="45709" rtlCol="0">
            <a:sp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平均寿命・健康寿命</a:t>
            </a:r>
            <a:r>
              <a:rPr kumimoji="1" lang="en-US" altLang="ja-JP" sz="1600" b="0" i="0" u="none" strike="noStrike" kern="1200" cap="none" spc="0" normalizeH="0" baseline="0" noProof="0" dirty="0" smtClean="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charset="-128"/>
              <a:ea typeface="HG丸ｺﾞｼｯｸM-PRO" panose="020F0600000000000000" charset="-128"/>
              <a:cs typeface="Meiryo UI" panose="020B0604030504040204" pitchFamily="50" charset="-128"/>
            </a:endParaRPr>
          </a:p>
        </p:txBody>
      </p:sp>
      <p:sp>
        <p:nvSpPr>
          <p:cNvPr id="12" name="テキスト ボックス 11"/>
          <p:cNvSpPr txBox="1"/>
          <p:nvPr/>
        </p:nvSpPr>
        <p:spPr>
          <a:xfrm>
            <a:off x="716422" y="1407730"/>
            <a:ext cx="6192688" cy="307754"/>
          </a:xfrm>
          <a:prstGeom prst="rect">
            <a:avLst/>
          </a:prstGeom>
          <a:noFill/>
        </p:spPr>
        <p:txBody>
          <a:bodyPr wrap="square" lIns="91419" tIns="45709" rIns="91419" bIns="45709" rtlCol="0">
            <a:spAutoFit/>
          </a:bodyPr>
          <a:lstStyle/>
          <a:p>
            <a:pPr lvl="0">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健康寿命：健康上の問題で日常生活が制限されることなく生活できる期間をいう。</a:t>
            </a:r>
          </a:p>
        </p:txBody>
      </p:sp>
      <p:sp>
        <p:nvSpPr>
          <p:cNvPr id="14" name="正方形/長方形 13"/>
          <p:cNvSpPr/>
          <p:nvPr/>
        </p:nvSpPr>
        <p:spPr>
          <a:xfrm>
            <a:off x="4857110" y="6405202"/>
            <a:ext cx="4104000"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　平均寿命：厚生労働省都道府県別生命表（平成</a:t>
            </a: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健康寿命：厚生労働科学研究班報告書データ（平成</a:t>
            </a: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830" y="1743645"/>
            <a:ext cx="8336280" cy="4709160"/>
          </a:xfrm>
          <a:prstGeom prst="rect">
            <a:avLst/>
          </a:prstGeom>
        </p:spPr>
      </p:pic>
      <p:sp>
        <p:nvSpPr>
          <p:cNvPr id="9" name="正方形/長方形 8"/>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87</a:t>
            </a:r>
          </a:p>
        </p:txBody>
      </p:sp>
    </p:spTree>
    <p:extLst>
      <p:ext uri="{BB962C8B-B14F-4D97-AF65-F5344CB8AC3E}">
        <p14:creationId xmlns:p14="http://schemas.microsoft.com/office/powerpoint/2010/main" val="3886960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らし（教育（学力・学習調査の結果））</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58829"/>
            <a:ext cx="9624850"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全国学力・学習状況調査」における平均正答率については、小学校では、算数はほぼ全国平均となったが、国語については全国との差が開き、課題がある。中学校では、数学は概ね全国平均まで改善したものの、国語は課題である。英語は全国平均を上回った。</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無解答率については、ほぼ全国平均に近い状況であるが、問題</a:t>
            </a:r>
            <a:r>
              <a:rPr kumimoji="1" lang="ja-JP" altLang="en-US" sz="1400" dirty="0">
                <a:latin typeface="UD デジタル 教科書体 NK-R" panose="02020400000000000000" pitchFamily="18" charset="-128"/>
                <a:ea typeface="UD デジタル 教科書体 NK-R" panose="02020400000000000000" pitchFamily="18" charset="-128"/>
              </a:rPr>
              <a:t>に</a:t>
            </a:r>
            <a:r>
              <a:rPr kumimoji="1" lang="ja-JP" altLang="en-US" sz="1400" dirty="0" smtClean="0">
                <a:latin typeface="UD デジタル 教科書体 NK-R" panose="02020400000000000000" pitchFamily="18" charset="-128"/>
                <a:ea typeface="UD デジタル 教科書体 NK-R" panose="02020400000000000000" pitchFamily="18" charset="-128"/>
              </a:rPr>
              <a:t>よるばらつきがみられる。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368810" y="2043667"/>
            <a:ext cx="4088106" cy="3831454"/>
          </a:xfrm>
          <a:prstGeom prst="rect">
            <a:avLst/>
          </a:prstGeom>
        </p:spPr>
      </p:pic>
      <p:pic>
        <p:nvPicPr>
          <p:cNvPr id="4" name="図 3"/>
          <p:cNvPicPr>
            <a:picLocks noChangeAspect="1"/>
          </p:cNvPicPr>
          <p:nvPr/>
        </p:nvPicPr>
        <p:blipFill>
          <a:blip r:embed="rId3"/>
          <a:stretch>
            <a:fillRect/>
          </a:stretch>
        </p:blipFill>
        <p:spPr>
          <a:xfrm>
            <a:off x="5218297" y="2043667"/>
            <a:ext cx="4046725" cy="3790371"/>
          </a:xfrm>
          <a:prstGeom prst="rect">
            <a:avLst/>
          </a:prstGeom>
        </p:spPr>
      </p:pic>
      <p:sp>
        <p:nvSpPr>
          <p:cNvPr id="5" name="正方形/長方形 4"/>
          <p:cNvSpPr/>
          <p:nvPr/>
        </p:nvSpPr>
        <p:spPr>
          <a:xfrm>
            <a:off x="368810" y="5834038"/>
            <a:ext cx="6872850" cy="369332"/>
          </a:xfrm>
          <a:prstGeom prst="rect">
            <a:avLst/>
          </a:prstGeom>
        </p:spPr>
        <p:txBody>
          <a:bodyPr wrap="square">
            <a:spAutoFit/>
          </a:bodyPr>
          <a:lstStyle/>
          <a:p>
            <a:endParaRPr lang="ja-JP" altLang="en-US" sz="900" dirty="0">
              <a:solidFill>
                <a:srgbClr val="000000"/>
              </a:solidFill>
              <a:latin typeface="Meiryo UI" panose="020B0604030504040204" pitchFamily="50" charset="-128"/>
              <a:ea typeface="Meiryo UI" panose="020B0604030504040204" pitchFamily="50" charset="-128"/>
            </a:endParaRPr>
          </a:p>
          <a:p>
            <a:r>
              <a:rPr lang="ja-JP" altLang="en-US" sz="900" dirty="0">
                <a:solidFill>
                  <a:srgbClr val="000000"/>
                </a:solidFill>
                <a:latin typeface="Meiryo UI" panose="020B0604030504040204" pitchFamily="50" charset="-128"/>
                <a:ea typeface="Meiryo UI" panose="020B0604030504040204" pitchFamily="50" charset="-128"/>
              </a:rPr>
              <a:t> 全国の平均正答率を</a:t>
            </a:r>
            <a:r>
              <a:rPr lang="en-US" altLang="ja-JP" sz="900" dirty="0">
                <a:solidFill>
                  <a:srgbClr val="000000"/>
                </a:solidFill>
                <a:latin typeface="Meiryo UI" panose="020B0604030504040204" pitchFamily="50" charset="-128"/>
                <a:ea typeface="Meiryo UI" panose="020B0604030504040204" pitchFamily="50" charset="-128"/>
              </a:rPr>
              <a:t>1.000</a:t>
            </a:r>
            <a:r>
              <a:rPr lang="ja-JP" altLang="en-US" sz="900" dirty="0">
                <a:solidFill>
                  <a:srgbClr val="000000"/>
                </a:solidFill>
                <a:latin typeface="Meiryo UI" panose="020B0604030504040204" pitchFamily="50" charset="-128"/>
                <a:ea typeface="Meiryo UI" panose="020B0604030504040204" pitchFamily="50" charset="-128"/>
              </a:rPr>
              <a:t>としたときの、大阪府（政令市を含む）の各教科の平均正答率の推移（平成</a:t>
            </a:r>
            <a:r>
              <a:rPr lang="en-US" altLang="ja-JP" sz="900" dirty="0">
                <a:solidFill>
                  <a:srgbClr val="000000"/>
                </a:solidFill>
                <a:latin typeface="Meiryo UI" panose="020B0604030504040204" pitchFamily="50" charset="-128"/>
                <a:ea typeface="Meiryo UI" panose="020B0604030504040204" pitchFamily="50" charset="-128"/>
              </a:rPr>
              <a:t>30</a:t>
            </a:r>
            <a:r>
              <a:rPr lang="ja-JP" altLang="en-US" sz="900" dirty="0">
                <a:solidFill>
                  <a:srgbClr val="000000"/>
                </a:solidFill>
                <a:latin typeface="Meiryo UI" panose="020B0604030504040204" pitchFamily="50" charset="-128"/>
                <a:ea typeface="Meiryo UI" panose="020B0604030504040204" pitchFamily="50" charset="-128"/>
              </a:rPr>
              <a:t>年までは各教科Ａ・Ｂの</a:t>
            </a:r>
            <a:r>
              <a:rPr lang="en-US" altLang="ja-JP" sz="900" dirty="0" smtClean="0">
                <a:solidFill>
                  <a:srgbClr val="000000"/>
                </a:solidFill>
                <a:latin typeface="Meiryo UI" panose="020B0604030504040204" pitchFamily="50" charset="-128"/>
                <a:ea typeface="Meiryo UI" panose="020B0604030504040204" pitchFamily="50" charset="-128"/>
              </a:rPr>
              <a:t>2</a:t>
            </a:r>
            <a:r>
              <a:rPr lang="ja-JP" altLang="en-US" sz="900" dirty="0" smtClean="0">
                <a:solidFill>
                  <a:srgbClr val="000000"/>
                </a:solidFill>
                <a:latin typeface="Meiryo UI" panose="020B0604030504040204" pitchFamily="50" charset="-128"/>
                <a:ea typeface="Meiryo UI" panose="020B0604030504040204" pitchFamily="50" charset="-128"/>
              </a:rPr>
              <a:t>区分）</a:t>
            </a:r>
            <a:endParaRPr lang="ja-JP" altLang="en-US" sz="900" dirty="0"/>
          </a:p>
        </p:txBody>
      </p:sp>
      <p:sp>
        <p:nvSpPr>
          <p:cNvPr id="8" name="正方形/長方形 7"/>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88</a:t>
            </a:r>
          </a:p>
        </p:txBody>
      </p:sp>
    </p:spTree>
    <p:extLst>
      <p:ext uri="{BB962C8B-B14F-4D97-AF65-F5344CB8AC3E}">
        <p14:creationId xmlns:p14="http://schemas.microsoft.com/office/powerpoint/2010/main" val="11708651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らし（教育（私立高校等無償化））</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541134"/>
            <a:ext cx="9624850" cy="954107"/>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2010</a:t>
            </a:r>
            <a:r>
              <a:rPr kumimoji="1" lang="ja-JP" altLang="en-US" sz="1400" dirty="0">
                <a:latin typeface="UD デジタル 教科書体 NK-R" panose="02020400000000000000" pitchFamily="18" charset="-128"/>
                <a:ea typeface="UD デジタル 教科書体 NK-R" panose="02020400000000000000" pitchFamily="18" charset="-128"/>
              </a:rPr>
              <a:t>年度に、全国に先駆けて私立高校等</a:t>
            </a:r>
            <a:r>
              <a:rPr kumimoji="1" lang="ja-JP" altLang="en-US" sz="1400" dirty="0" smtClean="0">
                <a:latin typeface="UD デジタル 教科書体 NK-R" panose="02020400000000000000" pitchFamily="18" charset="-128"/>
                <a:ea typeface="UD デジタル 教科書体 NK-R" panose="02020400000000000000" pitchFamily="18" charset="-128"/>
              </a:rPr>
              <a:t>授業料無償化制度を創設（</a:t>
            </a:r>
            <a:r>
              <a:rPr kumimoji="1" lang="en-US" altLang="ja-JP" sz="1400" dirty="0">
                <a:latin typeface="UD デジタル 教科書体 NK-R" panose="02020400000000000000" pitchFamily="18" charset="-128"/>
                <a:ea typeface="UD デジタル 教科書体 NK-R" panose="02020400000000000000" pitchFamily="18" charset="-128"/>
              </a:rPr>
              <a:t>2011</a:t>
            </a:r>
            <a:r>
              <a:rPr kumimoji="1" lang="ja-JP" altLang="en-US" sz="1400" dirty="0">
                <a:latin typeface="UD デジタル 教科書体 NK-R" panose="02020400000000000000" pitchFamily="18" charset="-128"/>
                <a:ea typeface="UD デジタル 教科書体 NK-R" panose="02020400000000000000" pitchFamily="18" charset="-128"/>
              </a:rPr>
              <a:t>年度～制度拡充、本格実施</a:t>
            </a:r>
            <a:r>
              <a:rPr kumimoji="1" lang="ja-JP" altLang="en-US" sz="1400" dirty="0" smtClean="0">
                <a:latin typeface="UD デジタル 教科書体 NK-R" panose="02020400000000000000" pitchFamily="18" charset="-128"/>
                <a:ea typeface="UD デジタル 教科書体 NK-R" panose="02020400000000000000" pitchFamily="18" charset="-128"/>
              </a:rPr>
              <a:t>）。無償化制度の実施により、制度創設前と比べ私立高校に進学する割合が増加。</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➢私立高校への満足度を示す指標については、計画策定時と比べ低下したものの、７割を超える生徒・保護者が満足している。</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smtClean="0">
                <a:latin typeface="UD デジタル 教科書体 NK-R" panose="02020400000000000000" pitchFamily="18" charset="-128"/>
                <a:ea typeface="UD デジタル 教科書体 NK-R" panose="02020400000000000000" pitchFamily="18" charset="-128"/>
              </a:rPr>
              <a:t>➢私立高校の中退率については、全国平均を下回っている状況。</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746048" y="1753993"/>
            <a:ext cx="3317737" cy="261610"/>
          </a:xfrm>
          <a:prstGeom prst="rect">
            <a:avLst/>
          </a:prstGeom>
          <a:noFill/>
        </p:spPr>
        <p:txBody>
          <a:bodyPr wrap="square" rtlCol="0">
            <a:spAutoFit/>
          </a:bodyPr>
          <a:lstStyle/>
          <a:p>
            <a:pPr defTabSz="914400"/>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授業料無償化制度図　</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年度の制度概要</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10" name="表 4"/>
          <p:cNvGraphicFramePr>
            <a:graphicFrameLocks noGrp="1"/>
          </p:cNvGraphicFramePr>
          <p:nvPr>
            <p:extLst>
              <p:ext uri="{D42A27DB-BD31-4B8C-83A1-F6EECF244321}">
                <p14:modId xmlns:p14="http://schemas.microsoft.com/office/powerpoint/2010/main" val="2151364381"/>
              </p:ext>
            </p:extLst>
          </p:nvPr>
        </p:nvGraphicFramePr>
        <p:xfrm>
          <a:off x="313764" y="5285993"/>
          <a:ext cx="9278471" cy="1142116"/>
        </p:xfrm>
        <a:graphic>
          <a:graphicData uri="http://schemas.openxmlformats.org/drawingml/2006/table">
            <a:tbl>
              <a:tblPr>
                <a:tableStyleId>{2D5ABB26-0587-4C30-8999-92F81FD0307C}</a:tableStyleId>
              </a:tblPr>
              <a:tblGrid>
                <a:gridCol w="1801907">
                  <a:extLst>
                    <a:ext uri="{9D8B030D-6E8A-4147-A177-3AD203B41FA5}">
                      <a16:colId xmlns:a16="http://schemas.microsoft.com/office/drawing/2014/main" val="20002"/>
                    </a:ext>
                  </a:extLst>
                </a:gridCol>
                <a:gridCol w="1465729">
                  <a:extLst>
                    <a:ext uri="{9D8B030D-6E8A-4147-A177-3AD203B41FA5}">
                      <a16:colId xmlns:a16="http://schemas.microsoft.com/office/drawing/2014/main" val="20003"/>
                    </a:ext>
                  </a:extLst>
                </a:gridCol>
                <a:gridCol w="1331259">
                  <a:extLst>
                    <a:ext uri="{9D8B030D-6E8A-4147-A177-3AD203B41FA5}">
                      <a16:colId xmlns:a16="http://schemas.microsoft.com/office/drawing/2014/main" val="1895693231"/>
                    </a:ext>
                  </a:extLst>
                </a:gridCol>
                <a:gridCol w="1506070">
                  <a:extLst>
                    <a:ext uri="{9D8B030D-6E8A-4147-A177-3AD203B41FA5}">
                      <a16:colId xmlns:a16="http://schemas.microsoft.com/office/drawing/2014/main" val="3193924485"/>
                    </a:ext>
                  </a:extLst>
                </a:gridCol>
                <a:gridCol w="3173506">
                  <a:extLst>
                    <a:ext uri="{9D8B030D-6E8A-4147-A177-3AD203B41FA5}">
                      <a16:colId xmlns:a16="http://schemas.microsoft.com/office/drawing/2014/main" val="1743130983"/>
                    </a:ext>
                  </a:extLst>
                </a:gridCol>
              </a:tblGrid>
              <a:tr h="201976">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指標</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目標値（Ｒ４年度）</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計画策定時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年度実績値</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点検結果</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70070">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私立高校に対する</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生徒・保護者の満足度</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向上させる</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73.1</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72.8%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計画策定時の実績を</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0.3</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ポイント下回った。</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070">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私立高校全日制課程の</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生徒の中退率</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全国水準をめざす</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計画策定時の実績より、</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0.1</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ポイント改善し、</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全国水準を下回った。</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正方形/長方形 10"/>
          <p:cNvSpPr/>
          <p:nvPr/>
        </p:nvSpPr>
        <p:spPr>
          <a:xfrm>
            <a:off x="313764" y="6348934"/>
            <a:ext cx="3545542" cy="369332"/>
          </a:xfrm>
          <a:prstGeom prst="rect">
            <a:avLst/>
          </a:prstGeom>
        </p:spPr>
        <p:txBody>
          <a:bodyPr wrap="square">
            <a:spAutoFit/>
          </a:bodyPr>
          <a:lstStyle/>
          <a:p>
            <a:endParaRPr lang="ja-JP" altLang="en-US" sz="900" dirty="0">
              <a:solidFill>
                <a:srgbClr val="000000"/>
              </a:solidFill>
              <a:latin typeface="Meiryo UI" panose="020B0604030504040204" pitchFamily="50" charset="-128"/>
              <a:ea typeface="Meiryo UI" panose="020B0604030504040204" pitchFamily="50" charset="-128"/>
            </a:endParaRPr>
          </a:p>
          <a:p>
            <a:r>
              <a:rPr lang="ja-JP" altLang="en-US" sz="900" dirty="0" smtClean="0"/>
              <a:t>出典：「平成</a:t>
            </a:r>
            <a:r>
              <a:rPr lang="en-US" altLang="ja-JP" sz="900" dirty="0" smtClean="0"/>
              <a:t>30</a:t>
            </a:r>
            <a:r>
              <a:rPr lang="ja-JP" altLang="en-US" sz="900" dirty="0" smtClean="0"/>
              <a:t>年度　教育行政に係る点検及び評価報告書」</a:t>
            </a:r>
            <a:endParaRPr lang="ja-JP" altLang="en-US" sz="900" dirty="0"/>
          </a:p>
        </p:txBody>
      </p:sp>
      <p:pic>
        <p:nvPicPr>
          <p:cNvPr id="2" name="図 1"/>
          <p:cNvPicPr>
            <a:picLocks noChangeAspect="1"/>
          </p:cNvPicPr>
          <p:nvPr/>
        </p:nvPicPr>
        <p:blipFill>
          <a:blip r:embed="rId2"/>
          <a:stretch>
            <a:fillRect/>
          </a:stretch>
        </p:blipFill>
        <p:spPr>
          <a:xfrm>
            <a:off x="4821545" y="2220946"/>
            <a:ext cx="4943880" cy="2675017"/>
          </a:xfrm>
          <a:prstGeom prst="rect">
            <a:avLst/>
          </a:prstGeom>
        </p:spPr>
      </p:pic>
      <p:sp>
        <p:nvSpPr>
          <p:cNvPr id="13" name="テキスト ボックス 12"/>
          <p:cNvSpPr txBox="1"/>
          <p:nvPr/>
        </p:nvSpPr>
        <p:spPr>
          <a:xfrm>
            <a:off x="4942325" y="2069443"/>
            <a:ext cx="3317737" cy="261610"/>
          </a:xfrm>
          <a:prstGeom prst="rect">
            <a:avLst/>
          </a:prstGeom>
          <a:noFill/>
        </p:spPr>
        <p:txBody>
          <a:bodyPr wrap="square" rtlCol="0">
            <a:spAutoFit/>
          </a:bodyPr>
          <a:lstStyle/>
          <a:p>
            <a:pPr defTabSz="914400"/>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○私立高校全日制課程の生徒の中退率</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952999" y="4624346"/>
            <a:ext cx="3545542" cy="369332"/>
          </a:xfrm>
          <a:prstGeom prst="rect">
            <a:avLst/>
          </a:prstGeom>
        </p:spPr>
        <p:txBody>
          <a:bodyPr wrap="square">
            <a:spAutoFit/>
          </a:bodyPr>
          <a:lstStyle/>
          <a:p>
            <a:endParaRPr lang="ja-JP" altLang="en-US" sz="900" dirty="0">
              <a:solidFill>
                <a:srgbClr val="000000"/>
              </a:solidFill>
              <a:latin typeface="Meiryo UI" panose="020B0604030504040204" pitchFamily="50" charset="-128"/>
              <a:ea typeface="Meiryo UI" panose="020B0604030504040204" pitchFamily="50" charset="-128"/>
            </a:endParaRPr>
          </a:p>
          <a:p>
            <a:r>
              <a:rPr lang="ja-JP" altLang="en-US" sz="900" dirty="0" smtClean="0"/>
              <a:t>出典：「平成</a:t>
            </a:r>
            <a:r>
              <a:rPr lang="en-US" altLang="ja-JP" sz="900" dirty="0" smtClean="0"/>
              <a:t>30</a:t>
            </a:r>
            <a:r>
              <a:rPr lang="ja-JP" altLang="en-US" sz="900" dirty="0" smtClean="0"/>
              <a:t>年度　教育行政に係る点検及び評価報告書」</a:t>
            </a:r>
            <a:endParaRPr lang="ja-JP" altLang="en-US" sz="900" dirty="0"/>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385" y="2113318"/>
            <a:ext cx="4328160" cy="2880360"/>
          </a:xfrm>
          <a:prstGeom prst="rect">
            <a:avLst/>
          </a:prstGeom>
        </p:spPr>
      </p:pic>
      <p:sp>
        <p:nvSpPr>
          <p:cNvPr id="12" name="正方形/長方形 11"/>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89</a:t>
            </a:r>
          </a:p>
        </p:txBody>
      </p:sp>
    </p:spTree>
    <p:extLst>
      <p:ext uri="{BB962C8B-B14F-4D97-AF65-F5344CB8AC3E}">
        <p14:creationId xmlns:p14="http://schemas.microsoft.com/office/powerpoint/2010/main" val="41412980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３　</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現在の大阪の位置・ポテンシャル（</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４</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）暮らし（教育（大学の集積））</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9" name="テキスト ボックス 8"/>
          <p:cNvSpPr txBox="1"/>
          <p:nvPr/>
        </p:nvSpPr>
        <p:spPr>
          <a:xfrm>
            <a:off x="132229" y="497343"/>
            <a:ext cx="9641542"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77800" indent="-177800" defTabSz="914400">
              <a:defRPr/>
            </a:pP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4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大阪府内には数多くの大学機関が集積（東京に次いで２番目（</a:t>
            </a:r>
            <a:r>
              <a:rPr kumimoji="1" lang="en-US" altLang="ja-JP" sz="14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55</a:t>
            </a:r>
            <a:r>
              <a:rPr kumimoji="1" lang="ja-JP" altLang="en-US" sz="14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校））しているが、</a:t>
            </a: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工場等立地制限法の影響等により、郊外へ大学の移転が続き、大阪市は大学数や学生数が他都市に比べて極めて少ない</a:t>
            </a:r>
            <a:r>
              <a:rPr kumimoji="1"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a:t>
            </a:r>
            <a:endParaRPr kumimoji="1" lang="en-US" altLang="ja-JP" sz="1400" dirty="0" smtClean="0">
              <a:solidFill>
                <a:prstClr val="black"/>
              </a:solidFill>
              <a:latin typeface="UD デジタル 教科書体 NK-R" panose="02020400000000000000" pitchFamily="18" charset="-128"/>
              <a:ea typeface="UD デジタル 教科書体 NK-R" panose="02020400000000000000" pitchFamily="18" charset="-128"/>
            </a:endParaRPr>
          </a:p>
          <a:p>
            <a:pPr marL="177800" indent="-177800" defTabSz="914400">
              <a:defRPr/>
            </a:pPr>
            <a:r>
              <a:rPr kumimoji="1" lang="ja-JP" altLang="en-US" sz="14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4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en-US" altLang="ja-JP"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大阪府内の大学数は、５５校（平成</a:t>
            </a:r>
            <a:r>
              <a:rPr kumimoji="1" lang="en-US" altLang="ja-JP"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30</a:t>
            </a: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年度学校基本調査。大学本部のある学校数。）</a:t>
            </a:r>
            <a:endParaRPr kumimoji="1" lang="en-US" altLang="ja-JP"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83" name="グループ化 82"/>
          <p:cNvGrpSpPr/>
          <p:nvPr/>
        </p:nvGrpSpPr>
        <p:grpSpPr>
          <a:xfrm>
            <a:off x="1131065" y="1460310"/>
            <a:ext cx="6388777" cy="5397690"/>
            <a:chOff x="459115" y="990587"/>
            <a:chExt cx="6946428" cy="5736608"/>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90587"/>
              <a:ext cx="5736608" cy="5736608"/>
            </a:xfrm>
            <a:prstGeom prst="rect">
              <a:avLst/>
            </a:prstGeom>
          </p:spPr>
        </p:pic>
        <p:sp>
          <p:nvSpPr>
            <p:cNvPr id="11" name="円/楕円 270"/>
            <p:cNvSpPr/>
            <p:nvPr/>
          </p:nvSpPr>
          <p:spPr>
            <a:xfrm>
              <a:off x="4909986" y="26306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コネクタ 11"/>
            <p:cNvCxnSpPr/>
            <p:nvPr/>
          </p:nvCxnSpPr>
          <p:spPr>
            <a:xfrm flipH="1">
              <a:off x="4957912" y="1541862"/>
              <a:ext cx="21506" cy="10887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789745" y="139333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270"/>
            <p:cNvSpPr/>
            <p:nvPr/>
          </p:nvSpPr>
          <p:spPr>
            <a:xfrm>
              <a:off x="4823683" y="424080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7" name="直線コネクタ 16"/>
            <p:cNvCxnSpPr/>
            <p:nvPr/>
          </p:nvCxnSpPr>
          <p:spPr>
            <a:xfrm>
              <a:off x="3965402" y="4076544"/>
              <a:ext cx="858281" cy="19470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157195" y="3977871"/>
              <a:ext cx="90574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大阪市立大学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270"/>
            <p:cNvSpPr/>
            <p:nvPr/>
          </p:nvSpPr>
          <p:spPr>
            <a:xfrm>
              <a:off x="4823682" y="461594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コネクタ 21"/>
            <p:cNvCxnSpPr/>
            <p:nvPr/>
          </p:nvCxnSpPr>
          <p:spPr>
            <a:xfrm>
              <a:off x="3895078" y="4445255"/>
              <a:ext cx="928604" cy="20020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066920" y="4379893"/>
              <a:ext cx="91471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大阪府立大学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70"/>
            <p:cNvSpPr/>
            <p:nvPr/>
          </p:nvSpPr>
          <p:spPr>
            <a:xfrm>
              <a:off x="5515095" y="2363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5" name="直線コネクタ 24"/>
            <p:cNvCxnSpPr/>
            <p:nvPr/>
          </p:nvCxnSpPr>
          <p:spPr>
            <a:xfrm flipH="1">
              <a:off x="5574163" y="1947414"/>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090494" y="1834331"/>
              <a:ext cx="92383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大阪医科大学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0"/>
            <p:cNvSpPr/>
            <p:nvPr/>
          </p:nvSpPr>
          <p:spPr>
            <a:xfrm>
              <a:off x="5040375" y="325570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9" name="直線コネクタ 28"/>
            <p:cNvCxnSpPr>
              <a:stCxn id="32" idx="3"/>
            </p:cNvCxnSpPr>
            <p:nvPr/>
          </p:nvCxnSpPr>
          <p:spPr>
            <a:xfrm>
              <a:off x="4070967" y="3224295"/>
              <a:ext cx="969408" cy="565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224581" y="313965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大阪工業大学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270"/>
            <p:cNvSpPr/>
            <p:nvPr/>
          </p:nvSpPr>
          <p:spPr>
            <a:xfrm>
              <a:off x="5657384" y="341657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4" name="直線コネクタ 33"/>
            <p:cNvCxnSpPr/>
            <p:nvPr/>
          </p:nvCxnSpPr>
          <p:spPr>
            <a:xfrm flipH="1" flipV="1">
              <a:off x="5743411" y="3445934"/>
              <a:ext cx="436955" cy="606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193605" y="3443410"/>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270"/>
            <p:cNvSpPr/>
            <p:nvPr/>
          </p:nvSpPr>
          <p:spPr>
            <a:xfrm>
              <a:off x="5558108" y="303299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9" name="直線コネクタ 38"/>
            <p:cNvCxnSpPr>
              <a:stCxn id="41" idx="1"/>
            </p:cNvCxnSpPr>
            <p:nvPr/>
          </p:nvCxnSpPr>
          <p:spPr>
            <a:xfrm flipH="1" flipV="1">
              <a:off x="5647665" y="3092114"/>
              <a:ext cx="557364" cy="13972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6205029" y="3147204"/>
              <a:ext cx="1128514"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大阪電気通信大学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270"/>
            <p:cNvSpPr/>
            <p:nvPr/>
          </p:nvSpPr>
          <p:spPr>
            <a:xfrm>
              <a:off x="4866266" y="29527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4" name="直線コネクタ 43"/>
            <p:cNvCxnSpPr/>
            <p:nvPr/>
          </p:nvCxnSpPr>
          <p:spPr>
            <a:xfrm>
              <a:off x="4203762" y="2981426"/>
              <a:ext cx="662504" cy="1436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690801" y="290276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270"/>
            <p:cNvSpPr/>
            <p:nvPr/>
          </p:nvSpPr>
          <p:spPr>
            <a:xfrm>
              <a:off x="5671507" y="2651973"/>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8" name="直線コネクタ 47"/>
            <p:cNvCxnSpPr/>
            <p:nvPr/>
          </p:nvCxnSpPr>
          <p:spPr>
            <a:xfrm flipH="1" flipV="1">
              <a:off x="5752058" y="2706987"/>
              <a:ext cx="647974" cy="12221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6433028" y="275408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関西医科大学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270"/>
            <p:cNvSpPr/>
            <p:nvPr/>
          </p:nvSpPr>
          <p:spPr>
            <a:xfrm>
              <a:off x="5285340" y="3825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p:cNvCxnSpPr/>
            <p:nvPr/>
          </p:nvCxnSpPr>
          <p:spPr>
            <a:xfrm flipH="1" flipV="1">
              <a:off x="5371367" y="3858298"/>
              <a:ext cx="587725" cy="988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997902" y="377381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円/楕円 270"/>
            <p:cNvSpPr/>
            <p:nvPr/>
          </p:nvSpPr>
          <p:spPr>
            <a:xfrm>
              <a:off x="5429068" y="2932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5" name="直線コネクタ 44"/>
            <p:cNvCxnSpPr/>
            <p:nvPr/>
          </p:nvCxnSpPr>
          <p:spPr>
            <a:xfrm flipH="1" flipV="1">
              <a:off x="5498676" y="2965710"/>
              <a:ext cx="833657" cy="675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332333" y="2949748"/>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摂南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270"/>
            <p:cNvSpPr/>
            <p:nvPr/>
          </p:nvSpPr>
          <p:spPr>
            <a:xfrm>
              <a:off x="5671506" y="449269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3" name="直線コネクタ 52"/>
            <p:cNvCxnSpPr/>
            <p:nvPr/>
          </p:nvCxnSpPr>
          <p:spPr>
            <a:xfrm flipH="1">
              <a:off x="5743411" y="4524014"/>
              <a:ext cx="289962" cy="6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6033373" y="4453597"/>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大阪教育大学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270"/>
            <p:cNvSpPr/>
            <p:nvPr/>
          </p:nvSpPr>
          <p:spPr>
            <a:xfrm>
              <a:off x="5571357" y="489084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6" name="直線コネクタ 55"/>
            <p:cNvCxnSpPr/>
            <p:nvPr/>
          </p:nvCxnSpPr>
          <p:spPr>
            <a:xfrm flipH="1" flipV="1">
              <a:off x="5632856" y="4934427"/>
              <a:ext cx="365046" cy="51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983861" y="491803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大阪芸術大学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270"/>
            <p:cNvSpPr/>
            <p:nvPr/>
          </p:nvSpPr>
          <p:spPr>
            <a:xfrm>
              <a:off x="5772365" y="254231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9" name="直線コネクタ 58"/>
            <p:cNvCxnSpPr/>
            <p:nvPr/>
          </p:nvCxnSpPr>
          <p:spPr>
            <a:xfrm flipH="1" flipV="1">
              <a:off x="5844251" y="2592623"/>
              <a:ext cx="555781" cy="4382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418093" y="2557306"/>
              <a:ext cx="987450"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関西外国語大学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円/楕円 270"/>
            <p:cNvSpPr/>
            <p:nvPr/>
          </p:nvSpPr>
          <p:spPr>
            <a:xfrm>
              <a:off x="5817426" y="244892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4" name="直線コネクタ 63"/>
            <p:cNvCxnSpPr/>
            <p:nvPr/>
          </p:nvCxnSpPr>
          <p:spPr>
            <a:xfrm flipH="1">
              <a:off x="5903567" y="2457181"/>
              <a:ext cx="455204" cy="212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6376832" y="2349375"/>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大阪歯科大学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円/楕円 270"/>
            <p:cNvSpPr/>
            <p:nvPr/>
          </p:nvSpPr>
          <p:spPr>
            <a:xfrm>
              <a:off x="4016487" y="579233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8" name="直線コネクタ 67"/>
            <p:cNvCxnSpPr/>
            <p:nvPr/>
          </p:nvCxnSpPr>
          <p:spPr>
            <a:xfrm flipH="1" flipV="1">
              <a:off x="4081573" y="5845232"/>
              <a:ext cx="446739" cy="32131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438961" y="6169768"/>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大阪体育大学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円/楕円 270"/>
            <p:cNvSpPr/>
            <p:nvPr/>
          </p:nvSpPr>
          <p:spPr>
            <a:xfrm>
              <a:off x="3879375" y="569192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2" name="直線コネクタ 61"/>
            <p:cNvCxnSpPr/>
            <p:nvPr/>
          </p:nvCxnSpPr>
          <p:spPr>
            <a:xfrm flipH="1" flipV="1">
              <a:off x="3494655" y="5264090"/>
              <a:ext cx="400424" cy="4390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3001139" y="511183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大阪観光大学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円/楕円 270"/>
            <p:cNvSpPr/>
            <p:nvPr/>
          </p:nvSpPr>
          <p:spPr>
            <a:xfrm>
              <a:off x="4996013" y="430171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1" name="直線コネクタ 70"/>
            <p:cNvCxnSpPr/>
            <p:nvPr/>
          </p:nvCxnSpPr>
          <p:spPr>
            <a:xfrm flipH="1">
              <a:off x="5072330" y="4162212"/>
              <a:ext cx="850488" cy="14659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923886" y="407654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阪南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円/楕円 270"/>
            <p:cNvSpPr/>
            <p:nvPr/>
          </p:nvSpPr>
          <p:spPr>
            <a:xfrm>
              <a:off x="5265774" y="224221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4" name="直線コネクタ 73"/>
            <p:cNvCxnSpPr/>
            <p:nvPr/>
          </p:nvCxnSpPr>
          <p:spPr>
            <a:xfrm flipH="1">
              <a:off x="5322221" y="1820585"/>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5754762" y="1673847"/>
              <a:ext cx="99854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大阪薬科大学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09777" y="3231842"/>
              <a:ext cx="1175563" cy="1087237"/>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6" name="直線コネクタ 75"/>
            <p:cNvCxnSpPr/>
            <p:nvPr/>
          </p:nvCxnSpPr>
          <p:spPr>
            <a:xfrm>
              <a:off x="2878732" y="3317382"/>
              <a:ext cx="1211962" cy="3351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59115" y="1942015"/>
              <a:ext cx="2410970" cy="35817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大阪市内には、サテライトキャンパスは多数あるものの、</a:t>
              </a:r>
              <a:endParaRPr kumimoji="1" lang="en-US" altLang="ja-JP"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大学の本キャンパスは少ない。</a:t>
              </a:r>
              <a:endParaRPr kumimoji="1" lang="en-US" altLang="ja-JP"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■サテライトキャンパス</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～大阪市内～</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・高知工科大学大学院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・関西学院大学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・立命館大学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・奈良女子大学大学院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・同志社大学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・名古屋商科大学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・徳島大学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・香川大学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・上智大学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・龍谷大学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・神戸芸術工科大学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・京都造形芸術大学　　など</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1" name="テキスト ボックス 80"/>
          <p:cNvSpPr txBox="1"/>
          <p:nvPr/>
        </p:nvSpPr>
        <p:spPr>
          <a:xfrm>
            <a:off x="1447800" y="6339045"/>
            <a:ext cx="838200" cy="5189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727524" y="1479536"/>
            <a:ext cx="3238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＜大阪府内大学所在地（一部）＞</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円/楕円 270"/>
          <p:cNvSpPr/>
          <p:nvPr/>
        </p:nvSpPr>
        <p:spPr>
          <a:xfrm>
            <a:off x="4426507" y="40738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8" name="直線コネクタ 77"/>
          <p:cNvCxnSpPr/>
          <p:nvPr/>
        </p:nvCxnSpPr>
        <p:spPr>
          <a:xfrm>
            <a:off x="4082731" y="3995665"/>
            <a:ext cx="338426" cy="1089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3159040" y="3895684"/>
            <a:ext cx="101382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森ノ宮医療大学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90</a:t>
            </a:r>
          </a:p>
        </p:txBody>
      </p:sp>
    </p:spTree>
    <p:extLst>
      <p:ext uri="{BB962C8B-B14F-4D97-AF65-F5344CB8AC3E}">
        <p14:creationId xmlns:p14="http://schemas.microsoft.com/office/powerpoint/2010/main" val="6755263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３　現在の大阪の位置・ポテンシャル（４）</a:t>
            </a:r>
            <a:r>
              <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暮らし（教育（大学の集積）</a:t>
            </a:r>
            <a:r>
              <a:rPr kumimoji="1" lang="ja-JP" altLang="en-US" sz="18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a:t>
            </a:r>
            <a:endParaRPr kumimoji="1" lang="ja-JP" altLang="en-US" sz="18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5" name="タイトル 1"/>
          <p:cNvSpPr txBox="1">
            <a:spLocks/>
          </p:cNvSpPr>
          <p:nvPr/>
        </p:nvSpPr>
        <p:spPr>
          <a:xfrm>
            <a:off x="3879376" y="5432284"/>
            <a:ext cx="4521675" cy="60530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graphicFrame>
        <p:nvGraphicFramePr>
          <p:cNvPr id="2" name="表 1"/>
          <p:cNvGraphicFramePr>
            <a:graphicFrameLocks noGrp="1"/>
          </p:cNvGraphicFramePr>
          <p:nvPr>
            <p:extLst/>
          </p:nvPr>
        </p:nvGraphicFramePr>
        <p:xfrm>
          <a:off x="516269" y="4465399"/>
          <a:ext cx="8304187" cy="2026920"/>
        </p:xfrm>
        <a:graphic>
          <a:graphicData uri="http://schemas.openxmlformats.org/drawingml/2006/table">
            <a:tbl>
              <a:tblPr firstRow="1" bandRow="1">
                <a:tableStyleId>{5C22544A-7EE6-4342-B048-85BDC9FD1C3A}</a:tableStyleId>
              </a:tblPr>
              <a:tblGrid>
                <a:gridCol w="1973292">
                  <a:extLst>
                    <a:ext uri="{9D8B030D-6E8A-4147-A177-3AD203B41FA5}">
                      <a16:colId xmlns:a16="http://schemas.microsoft.com/office/drawing/2014/main" val="2905788723"/>
                    </a:ext>
                  </a:extLst>
                </a:gridCol>
                <a:gridCol w="6330895">
                  <a:extLst>
                    <a:ext uri="{9D8B030D-6E8A-4147-A177-3AD203B41FA5}">
                      <a16:colId xmlns:a16="http://schemas.microsoft.com/office/drawing/2014/main" val="3134051575"/>
                    </a:ext>
                  </a:extLst>
                </a:gridCol>
              </a:tblGrid>
              <a:tr h="370840">
                <a:tc>
                  <a:txBody>
                    <a:bodyPr/>
                    <a:lstStyle/>
                    <a:p>
                      <a:pPr algn="ctr"/>
                      <a:r>
                        <a:rPr kumimoji="1" lang="ja-JP" altLang="en-US" sz="1200" dirty="0" smtClean="0">
                          <a:latin typeface="Meiryo UI" panose="020B0604030504040204" pitchFamily="50" charset="-128"/>
                          <a:ea typeface="Meiryo UI" panose="020B0604030504040204" pitchFamily="50" charset="-128"/>
                        </a:rPr>
                        <a:t>大学名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移転概要</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47983505"/>
                  </a:ext>
                </a:extLst>
              </a:tr>
              <a:tr h="370840">
                <a:tc>
                  <a:txBody>
                    <a:bodyPr/>
                    <a:lstStyle/>
                    <a:p>
                      <a:pPr algn="ctr"/>
                      <a:r>
                        <a:rPr kumimoji="1" lang="ja-JP" altLang="en-US" sz="1200" dirty="0" smtClean="0">
                          <a:latin typeface="Meiryo UI" panose="020B0604030504040204" pitchFamily="50" charset="-128"/>
                          <a:ea typeface="Meiryo UI" panose="020B0604030504040204" pitchFamily="50" charset="-128"/>
                        </a:rPr>
                        <a:t>大阪大学</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rPr>
                        <a:t>大学発祥の地として、中之島にキャンパスを置いていたが、</a:t>
                      </a:r>
                      <a:r>
                        <a:rPr kumimoji="1" lang="en-US" altLang="ja-JP" sz="1200" dirty="0" smtClean="0">
                          <a:latin typeface="Meiryo UI" panose="020B0604030504040204" pitchFamily="50" charset="-128"/>
                          <a:ea typeface="Meiryo UI" panose="020B0604030504040204" pitchFamily="50" charset="-128"/>
                        </a:rPr>
                        <a:t>1993</a:t>
                      </a:r>
                      <a:r>
                        <a:rPr kumimoji="1" lang="ja-JP" altLang="en-US" sz="1200" dirty="0" smtClean="0">
                          <a:latin typeface="Meiryo UI" panose="020B0604030504040204" pitchFamily="50" charset="-128"/>
                          <a:ea typeface="Meiryo UI" panose="020B0604030504040204" pitchFamily="50" charset="-128"/>
                        </a:rPr>
                        <a:t>年の医学部・同附属病院の吹田キャンパス移転を最後に、中之島から離れることとなった。</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63589020"/>
                  </a:ext>
                </a:extLst>
              </a:tr>
              <a:tr h="370840">
                <a:tc>
                  <a:txBody>
                    <a:bodyPr/>
                    <a:lstStyle/>
                    <a:p>
                      <a:pPr algn="ctr"/>
                      <a:r>
                        <a:rPr kumimoji="1" lang="ja-JP" altLang="en-US" sz="1200" dirty="0" smtClean="0">
                          <a:latin typeface="Meiryo UI" panose="020B0604030504040204" pitchFamily="50" charset="-128"/>
                          <a:ea typeface="Meiryo UI" panose="020B0604030504040204" pitchFamily="50" charset="-128"/>
                        </a:rPr>
                        <a:t>大阪教育大学</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200" dirty="0" smtClean="0">
                          <a:latin typeface="Meiryo UI" panose="020B0604030504040204" pitchFamily="50" charset="-128"/>
                          <a:ea typeface="Meiryo UI" panose="020B0604030504040204" pitchFamily="50" charset="-128"/>
                        </a:rPr>
                        <a:t>1994</a:t>
                      </a:r>
                      <a:r>
                        <a:rPr kumimoji="1" lang="ja-JP" altLang="en-US" sz="1200" dirty="0" smtClean="0">
                          <a:latin typeface="Meiryo UI" panose="020B0604030504040204" pitchFamily="50" charset="-128"/>
                          <a:ea typeface="Meiryo UI" panose="020B0604030504040204" pitchFamily="50" charset="-128"/>
                        </a:rPr>
                        <a:t>年に柏原キャンパスへ統合移転を完了。（一部キャンパスは天王寺キャンパスに残る。）</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47266079"/>
                  </a:ext>
                </a:extLst>
              </a:tr>
              <a:tr h="370840">
                <a:tc>
                  <a:txBody>
                    <a:bodyPr/>
                    <a:lstStyle/>
                    <a:p>
                      <a:pPr algn="ctr"/>
                      <a:r>
                        <a:rPr kumimoji="1" lang="ja-JP" altLang="en-US" sz="1200" dirty="0" smtClean="0">
                          <a:latin typeface="Meiryo UI" panose="020B0604030504040204" pitchFamily="50" charset="-128"/>
                          <a:ea typeface="Meiryo UI" panose="020B0604030504040204" pitchFamily="50" charset="-128"/>
                        </a:rPr>
                        <a:t>関西大学</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rPr>
                        <a:t>天六学舎は、法学部や商学部の夜間学部が置かれていた時期もあったが、</a:t>
                      </a:r>
                      <a:r>
                        <a:rPr kumimoji="1" lang="en-US" altLang="ja-JP" sz="1200" dirty="0" smtClean="0">
                          <a:latin typeface="Meiryo UI" panose="020B0604030504040204" pitchFamily="50" charset="-128"/>
                          <a:ea typeface="Meiryo UI" panose="020B0604030504040204" pitchFamily="50" charset="-128"/>
                        </a:rPr>
                        <a:t>1994</a:t>
                      </a:r>
                      <a:r>
                        <a:rPr kumimoji="1" lang="ja-JP" altLang="en-US" sz="1200" dirty="0" smtClean="0">
                          <a:latin typeface="Meiryo UI" panose="020B0604030504040204" pitchFamily="50" charset="-128"/>
                          <a:ea typeface="Meiryo UI" panose="020B0604030504040204" pitchFamily="50" charset="-128"/>
                        </a:rPr>
                        <a:t>年に千里山キャンパスに移転となった。大学本部が置かれていた時期もあった。</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36704396"/>
                  </a:ext>
                </a:extLst>
              </a:tr>
              <a:tr h="370840">
                <a:tc>
                  <a:txBody>
                    <a:bodyPr/>
                    <a:lstStyle/>
                    <a:p>
                      <a:pPr algn="ctr"/>
                      <a:r>
                        <a:rPr kumimoji="1" lang="ja-JP" altLang="en-US" sz="1200" dirty="0" smtClean="0">
                          <a:latin typeface="Meiryo UI" panose="020B0604030504040204" pitchFamily="50" charset="-128"/>
                          <a:ea typeface="Meiryo UI" panose="020B0604030504040204" pitchFamily="50" charset="-128"/>
                        </a:rPr>
                        <a:t>旧・大阪外国語大学</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rPr>
                        <a:t>大阪市天王寺区に設立されたが、</a:t>
                      </a:r>
                      <a:r>
                        <a:rPr kumimoji="1" lang="en-US" altLang="ja-JP" sz="1200" dirty="0" smtClean="0">
                          <a:latin typeface="Meiryo UI" panose="020B0604030504040204" pitchFamily="50" charset="-128"/>
                          <a:ea typeface="Meiryo UI" panose="020B0604030504040204" pitchFamily="50" charset="-128"/>
                        </a:rPr>
                        <a:t>1979</a:t>
                      </a:r>
                      <a:r>
                        <a:rPr kumimoji="1" lang="ja-JP" altLang="en-US" sz="1200" dirty="0" smtClean="0">
                          <a:latin typeface="Meiryo UI" panose="020B0604030504040204" pitchFamily="50" charset="-128"/>
                          <a:ea typeface="Meiryo UI" panose="020B0604030504040204" pitchFamily="50" charset="-128"/>
                        </a:rPr>
                        <a:t>年に箕面市へ移転。（</a:t>
                      </a:r>
                      <a:r>
                        <a:rPr kumimoji="1" lang="en-US" altLang="ja-JP" sz="1200" dirty="0" smtClean="0">
                          <a:latin typeface="Meiryo UI" panose="020B0604030504040204" pitchFamily="50" charset="-128"/>
                          <a:ea typeface="Meiryo UI" panose="020B0604030504040204" pitchFamily="50" charset="-128"/>
                        </a:rPr>
                        <a:t>2007</a:t>
                      </a:r>
                      <a:r>
                        <a:rPr kumimoji="1" lang="ja-JP" altLang="en-US" sz="1200" dirty="0" smtClean="0">
                          <a:latin typeface="Meiryo UI" panose="020B0604030504040204" pitchFamily="50" charset="-128"/>
                          <a:ea typeface="Meiryo UI" panose="020B0604030504040204" pitchFamily="50" charset="-128"/>
                        </a:rPr>
                        <a:t>年に大学は廃止。）</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258537766"/>
                  </a:ext>
                </a:extLst>
              </a:tr>
            </a:tbl>
          </a:graphicData>
        </a:graphic>
      </p:graphicFrame>
      <p:pic>
        <p:nvPicPr>
          <p:cNvPr id="3" name="図 2"/>
          <p:cNvPicPr>
            <a:picLocks noChangeAspect="1"/>
          </p:cNvPicPr>
          <p:nvPr/>
        </p:nvPicPr>
        <p:blipFill>
          <a:blip r:embed="rId2"/>
          <a:stretch>
            <a:fillRect/>
          </a:stretch>
        </p:blipFill>
        <p:spPr>
          <a:xfrm>
            <a:off x="225070" y="1128793"/>
            <a:ext cx="4737036" cy="2425644"/>
          </a:xfrm>
          <a:prstGeom prst="rect">
            <a:avLst/>
          </a:prstGeom>
        </p:spPr>
      </p:pic>
      <p:pic>
        <p:nvPicPr>
          <p:cNvPr id="6" name="図 5"/>
          <p:cNvPicPr>
            <a:picLocks noChangeAspect="1"/>
          </p:cNvPicPr>
          <p:nvPr/>
        </p:nvPicPr>
        <p:blipFill>
          <a:blip r:embed="rId3"/>
          <a:stretch>
            <a:fillRect/>
          </a:stretch>
        </p:blipFill>
        <p:spPr>
          <a:xfrm>
            <a:off x="5134141" y="839451"/>
            <a:ext cx="4038316" cy="3053361"/>
          </a:xfrm>
          <a:prstGeom prst="rect">
            <a:avLst/>
          </a:prstGeom>
        </p:spPr>
      </p:pic>
      <p:sp>
        <p:nvSpPr>
          <p:cNvPr id="7" name="テキスト ボックス 6"/>
          <p:cNvSpPr txBox="1"/>
          <p:nvPr/>
        </p:nvSpPr>
        <p:spPr>
          <a:xfrm>
            <a:off x="300251" y="4170227"/>
            <a:ext cx="35791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＜大阪市内から郊外へ</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移転</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した大学例＞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7104387" y="6517902"/>
            <a:ext cx="206807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：各大学のＨＰより作成。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91</a:t>
            </a:r>
          </a:p>
        </p:txBody>
      </p:sp>
    </p:spTree>
    <p:extLst>
      <p:ext uri="{BB962C8B-B14F-4D97-AF65-F5344CB8AC3E}">
        <p14:creationId xmlns:p14="http://schemas.microsoft.com/office/powerpoint/2010/main" val="4240534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らし（教育（府立大学・市立大学の統合））</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7" y="533566"/>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84138" indent="-84138"/>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en-US" altLang="ja-JP" sz="1400" dirty="0" smtClean="0">
                <a:latin typeface="UD デジタル 教科書体 NK-R" panose="02020400000000000000" pitchFamily="18" charset="-128"/>
                <a:ea typeface="UD デジタル 教科書体 NK-R" panose="02020400000000000000" pitchFamily="18" charset="-128"/>
              </a:rPr>
              <a:t>2022</a:t>
            </a:r>
            <a:r>
              <a:rPr kumimoji="1" lang="ja-JP" altLang="en-US" sz="1400" dirty="0" smtClean="0">
                <a:latin typeface="UD デジタル 教科書体 NK-R" panose="02020400000000000000" pitchFamily="18" charset="-128"/>
                <a:ea typeface="UD デジタル 教科書体 NK-R" panose="02020400000000000000" pitchFamily="18" charset="-128"/>
              </a:rPr>
              <a:t>年度に大阪府立大学と大阪市立大学を統合し、大阪の都市課題の解決や産業競争力の強化など、大阪の発展に貢献できる新大学の設立を</a:t>
            </a:r>
            <a:r>
              <a:rPr kumimoji="1" lang="ja-JP" altLang="en-US" sz="1400" dirty="0">
                <a:latin typeface="UD デジタル 教科書体 NK-R" panose="02020400000000000000" pitchFamily="18" charset="-128"/>
                <a:ea typeface="UD デジタル 教科書体 NK-R" panose="02020400000000000000" pitchFamily="18" charset="-128"/>
              </a:rPr>
              <a:t>め</a:t>
            </a:r>
            <a:r>
              <a:rPr kumimoji="1" lang="ja-JP" altLang="en-US" sz="1400" dirty="0" smtClean="0">
                <a:latin typeface="UD デジタル 教科書体 NK-R" panose="02020400000000000000" pitchFamily="18" charset="-128"/>
                <a:ea typeface="UD デジタル 教科書体 NK-R" panose="02020400000000000000" pitchFamily="18" charset="-128"/>
              </a:rPr>
              <a:t>ざしている。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140577" y="1299411"/>
            <a:ext cx="4551739" cy="5462336"/>
          </a:xfrm>
          <a:prstGeom prst="rect">
            <a:avLst/>
          </a:prstGeom>
          <a:noFill/>
          <a:ln w="19050">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1200" b="1" dirty="0" smtClean="0">
                <a:solidFill>
                  <a:schemeClr val="tx1"/>
                </a:solidFill>
                <a:latin typeface="Meiryo UI" panose="020B0604030504040204" pitchFamily="50" charset="-128"/>
                <a:ea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rPr>
              <a:t>新大学（法人案）がめざすも</a:t>
            </a:r>
            <a:r>
              <a:rPr lang="ja-JP" altLang="en-US" sz="1200" b="1" dirty="0">
                <a:solidFill>
                  <a:schemeClr val="tx1"/>
                </a:solidFill>
                <a:latin typeface="Meiryo UI" panose="020B0604030504040204" pitchFamily="50" charset="-128"/>
                <a:ea typeface="Meiryo UI" panose="020B0604030504040204" pitchFamily="50" charset="-128"/>
              </a:rPr>
              <a:t>の</a:t>
            </a:r>
            <a:r>
              <a:rPr lang="en-US" altLang="ja-JP" sz="1200" b="1" dirty="0" smtClean="0">
                <a:solidFill>
                  <a:schemeClr val="tx1"/>
                </a:solidFill>
                <a:latin typeface="Meiryo UI" panose="020B0604030504040204" pitchFamily="50" charset="-128"/>
                <a:ea typeface="Meiryo UI" panose="020B0604030504040204" pitchFamily="50" charset="-128"/>
              </a:rPr>
              <a:t>】</a:t>
            </a:r>
          </a:p>
          <a:p>
            <a:r>
              <a:rPr lang="ja-JP" altLang="en-US" sz="1200" dirty="0">
                <a:solidFill>
                  <a:schemeClr val="tx1"/>
                </a:solidFill>
                <a:latin typeface="Meiryo UI" panose="020B0604030504040204" pitchFamily="50" charset="-128"/>
                <a:ea typeface="Meiryo UI" panose="020B0604030504040204" pitchFamily="50" charset="-128"/>
              </a:rPr>
              <a:t>①大阪の発展を牽引する「知の拠点」を</a:t>
            </a:r>
            <a:r>
              <a:rPr lang="ja-JP" altLang="en-US" sz="1200" dirty="0" smtClean="0">
                <a:solidFill>
                  <a:schemeClr val="tx1"/>
                </a:solidFill>
                <a:latin typeface="Meiryo UI" panose="020B0604030504040204" pitchFamily="50" charset="-128"/>
                <a:ea typeface="Meiryo UI" panose="020B0604030504040204" pitchFamily="50" charset="-128"/>
              </a:rPr>
              <a:t>めざして</a:t>
            </a:r>
            <a:endParaRPr lang="en-US" altLang="ja-JP" sz="1200" dirty="0" smtClean="0">
              <a:solidFill>
                <a:schemeClr val="tx1"/>
              </a:solidFill>
              <a:latin typeface="Meiryo UI" panose="020B0604030504040204" pitchFamily="50" charset="-128"/>
              <a:ea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１）２つの新機能と４つの戦略領域</a:t>
            </a:r>
          </a:p>
          <a:p>
            <a:pPr marL="360363" indent="-360363"/>
            <a:r>
              <a:rPr lang="ja-JP" altLang="en-US" sz="1200" dirty="0" smtClean="0">
                <a:solidFill>
                  <a:schemeClr val="tx1"/>
                </a:solidFill>
                <a:latin typeface="Meiryo UI" panose="020B0604030504040204" pitchFamily="50" charset="-128"/>
                <a:ea typeface="Meiryo UI" panose="020B0604030504040204" pitchFamily="50" charset="-128"/>
              </a:rPr>
              <a:t>　　　・新</a:t>
            </a:r>
            <a:r>
              <a:rPr lang="ja-JP" altLang="en-US" sz="1200" dirty="0">
                <a:solidFill>
                  <a:schemeClr val="tx1"/>
                </a:solidFill>
                <a:latin typeface="Meiryo UI" panose="020B0604030504040204" pitchFamily="50" charset="-128"/>
                <a:ea typeface="Meiryo UI" panose="020B0604030504040204" pitchFamily="50" charset="-128"/>
              </a:rPr>
              <a:t>大学では、新たに「都市シンクタンク」機能及び「技術インキュベーション」機能の２つを備えることで、大阪の都市課題の解決や産業力強化など、大阪の発展に貢献することをめざす。</a:t>
            </a:r>
          </a:p>
          <a:p>
            <a:pPr marL="541338" indent="-541338"/>
            <a:r>
              <a:rPr lang="ja-JP" altLang="en-US" sz="1200" dirty="0" smtClean="0">
                <a:solidFill>
                  <a:schemeClr val="tx1"/>
                </a:solidFill>
                <a:latin typeface="Meiryo UI" panose="020B0604030504040204" pitchFamily="50" charset="-128"/>
                <a:ea typeface="Meiryo UI" panose="020B0604030504040204" pitchFamily="50" charset="-128"/>
              </a:rPr>
              <a:t>　　　　◆都市</a:t>
            </a:r>
            <a:r>
              <a:rPr lang="ja-JP" altLang="en-US" sz="1200" dirty="0">
                <a:solidFill>
                  <a:schemeClr val="tx1"/>
                </a:solidFill>
                <a:latin typeface="Meiryo UI" panose="020B0604030504040204" pitchFamily="50" charset="-128"/>
                <a:ea typeface="Meiryo UI" panose="020B0604030504040204" pitchFamily="50" charset="-128"/>
              </a:rPr>
              <a:t>シンクタンク機能・・・高度化・複雑化する様々な都市課題に対し、これまでの研究で培われた高度な知見を生かしつつ、パブリックデータの分析や産官学のネットワークなどを活用し、府市等と密接に連携しながら大阪の都市課題解決に貢献する。</a:t>
            </a:r>
          </a:p>
          <a:p>
            <a:pPr marL="541338" indent="-541338"/>
            <a:r>
              <a:rPr lang="ja-JP" altLang="en-US" sz="1200" dirty="0" smtClean="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技術インキュベーション機能・・・様々な分野の強みを持ち寄り、企業連携を進め、新たな研究に取り組むことにより、大阪産業の競争力強化に貢献する。</a:t>
            </a:r>
          </a:p>
          <a:p>
            <a:pPr marL="541338" indent="-541338"/>
            <a:r>
              <a:rPr lang="ja-JP" altLang="en-US" sz="1200" dirty="0" smtClean="0">
                <a:solidFill>
                  <a:schemeClr val="tx1"/>
                </a:solidFill>
                <a:latin typeface="Meiryo UI" panose="020B0604030504040204" pitchFamily="50" charset="-128"/>
                <a:ea typeface="Meiryo UI" panose="020B0604030504040204" pitchFamily="50" charset="-128"/>
              </a:rPr>
              <a:t>　　　　　　特</a:t>
            </a:r>
            <a:r>
              <a:rPr lang="ja-JP" altLang="en-US" sz="1200" dirty="0">
                <a:solidFill>
                  <a:schemeClr val="tx1"/>
                </a:solidFill>
                <a:latin typeface="Meiryo UI" panose="020B0604030504040204" pitchFamily="50" charset="-128"/>
                <a:ea typeface="Meiryo UI" panose="020B0604030504040204" pitchFamily="50" charset="-128"/>
              </a:rPr>
              <a:t>に、 「スマートシティ」 「パブリックヘルス／スマートエイジング」 「バイオエンジニアリング」 「データマネジメント」 といった、両大学の強みである４つの戦略領域について、重点的に取り組んでいく。</a:t>
            </a:r>
          </a:p>
          <a:p>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２）３つの基本機能のさらなる強化</a:t>
            </a:r>
          </a:p>
          <a:p>
            <a:pPr marL="360363" indent="-360363"/>
            <a:r>
              <a:rPr lang="ja-JP" altLang="en-US" sz="1200" dirty="0" smtClean="0">
                <a:solidFill>
                  <a:schemeClr val="tx1"/>
                </a:solidFill>
                <a:latin typeface="Meiryo UI" panose="020B0604030504040204" pitchFamily="50" charset="-128"/>
                <a:ea typeface="Meiryo UI" panose="020B0604030504040204" pitchFamily="50" charset="-128"/>
              </a:rPr>
              <a:t>　　　・これ</a:t>
            </a:r>
            <a:r>
              <a:rPr lang="ja-JP" altLang="en-US" sz="1200" dirty="0">
                <a:solidFill>
                  <a:schemeClr val="tx1"/>
                </a:solidFill>
                <a:latin typeface="Meiryo UI" panose="020B0604030504040204" pitchFamily="50" charset="-128"/>
                <a:ea typeface="Meiryo UI" panose="020B0604030504040204" pitchFamily="50" charset="-128"/>
              </a:rPr>
              <a:t>まで培ってきた両大学の歴史と伝統を活かし、理系・文系・医療系の幅広い学問体系を擁する総合大学として、国際化やダイバーシティにも積極的に取り組み、本来の使命である「教育」「研究」「社会貢献」をさらに充実させる。</a:t>
            </a:r>
          </a:p>
          <a:p>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３）国際力の強化</a:t>
            </a:r>
          </a:p>
          <a:p>
            <a:pPr marL="360363" indent="-360363"/>
            <a:r>
              <a:rPr lang="ja-JP" altLang="en-US" sz="1200" dirty="0" smtClean="0">
                <a:solidFill>
                  <a:schemeClr val="tx1"/>
                </a:solidFill>
                <a:latin typeface="Meiryo UI" panose="020B0604030504040204" pitchFamily="50" charset="-128"/>
                <a:ea typeface="Meiryo UI" panose="020B0604030504040204" pitchFamily="50" charset="-128"/>
              </a:rPr>
              <a:t>　　　・新</a:t>
            </a:r>
            <a:r>
              <a:rPr lang="ja-JP" altLang="en-US" sz="1200" dirty="0">
                <a:solidFill>
                  <a:schemeClr val="tx1"/>
                </a:solidFill>
                <a:latin typeface="Meiryo UI" panose="020B0604030504040204" pitchFamily="50" charset="-128"/>
                <a:ea typeface="Meiryo UI" panose="020B0604030504040204" pitchFamily="50" charset="-128"/>
              </a:rPr>
              <a:t>大学では高度な研究力を基盤とした国際競争力の強化を目指す取組を展開する。</a:t>
            </a:r>
          </a:p>
          <a:p>
            <a:pPr marL="360363" indent="-360363"/>
            <a:r>
              <a:rPr lang="ja-JP" altLang="en-US" sz="1200" dirty="0" smtClean="0">
                <a:solidFill>
                  <a:schemeClr val="tx1"/>
                </a:solidFill>
                <a:latin typeface="Meiryo UI" panose="020B0604030504040204" pitchFamily="50" charset="-128"/>
                <a:ea typeface="Meiryo UI" panose="020B0604030504040204" pitchFamily="50" charset="-128"/>
              </a:rPr>
              <a:t>　　　・新</a:t>
            </a:r>
            <a:r>
              <a:rPr lang="ja-JP" altLang="en-US" sz="1200" dirty="0">
                <a:solidFill>
                  <a:schemeClr val="tx1"/>
                </a:solidFill>
                <a:latin typeface="Meiryo UI" panose="020B0604030504040204" pitchFamily="50" charset="-128"/>
                <a:ea typeface="Meiryo UI" panose="020B0604030504040204" pitchFamily="50" charset="-128"/>
              </a:rPr>
              <a:t>大学では、教育研究の質の向上や、国際力強化の取組み等を行うことにより、世界大学ランキング</a:t>
            </a:r>
            <a:r>
              <a:rPr lang="en-US" altLang="ja-JP" sz="1200" dirty="0">
                <a:solidFill>
                  <a:schemeClr val="tx1"/>
                </a:solidFill>
                <a:latin typeface="Meiryo UI" panose="020B0604030504040204" pitchFamily="50" charset="-128"/>
                <a:ea typeface="Meiryo UI" panose="020B0604030504040204" pitchFamily="50" charset="-128"/>
              </a:rPr>
              <a:t>200</a:t>
            </a:r>
            <a:r>
              <a:rPr lang="ja-JP" altLang="en-US" sz="1200" dirty="0">
                <a:solidFill>
                  <a:schemeClr val="tx1"/>
                </a:solidFill>
                <a:latin typeface="Meiryo UI" panose="020B0604030504040204" pitchFamily="50" charset="-128"/>
                <a:ea typeface="Meiryo UI" panose="020B0604030504040204" pitchFamily="50" charset="-128"/>
              </a:rPr>
              <a:t>位をめざす</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6719047" y="5279871"/>
            <a:ext cx="3186953" cy="507831"/>
          </a:xfrm>
          <a:prstGeom prst="rect">
            <a:avLst/>
          </a:prstGeom>
        </p:spPr>
        <p:txBody>
          <a:bodyPr wrap="square">
            <a:spAutoFit/>
          </a:bodyPr>
          <a:lstStyle/>
          <a:p>
            <a:endParaRPr lang="ja-JP" altLang="en-US"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出典</a:t>
            </a:r>
            <a:r>
              <a:rPr lang="ja-JP" altLang="en-US" sz="900" dirty="0">
                <a:latin typeface="Meiryo UI" panose="020B0604030504040204" pitchFamily="50" charset="-128"/>
                <a:ea typeface="Meiryo UI" panose="020B0604030504040204" pitchFamily="50" charset="-128"/>
              </a:rPr>
              <a:t>：「新大学基本構想」（令和２年１月</a:t>
            </a:r>
            <a:r>
              <a:rPr lang="ja-JP" altLang="en-US" sz="900" dirty="0" smtClean="0">
                <a:latin typeface="Meiryo UI" panose="020B0604030504040204" pitchFamily="50" charset="-128"/>
                <a:ea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（大阪府、大阪市、公立大学法人大阪 作成）</a:t>
            </a:r>
            <a:endParaRPr lang="ja-JP" altLang="en-US" sz="900" dirty="0">
              <a:latin typeface="Meiryo UI" panose="020B0604030504040204" pitchFamily="50" charset="-128"/>
              <a:ea typeface="Meiryo UI" panose="020B0604030504040204" pitchFamily="50" charset="-128"/>
            </a:endParaRP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92</a:t>
            </a:r>
          </a:p>
        </p:txBody>
      </p:sp>
      <p:pic>
        <p:nvPicPr>
          <p:cNvPr id="2" name="図 1"/>
          <p:cNvPicPr>
            <a:picLocks noChangeAspect="1"/>
          </p:cNvPicPr>
          <p:nvPr/>
        </p:nvPicPr>
        <p:blipFill>
          <a:blip r:embed="rId2"/>
          <a:stretch>
            <a:fillRect/>
          </a:stretch>
        </p:blipFill>
        <p:spPr>
          <a:xfrm>
            <a:off x="4812427" y="1581150"/>
            <a:ext cx="4953000" cy="3810000"/>
          </a:xfrm>
          <a:prstGeom prst="rect">
            <a:avLst/>
          </a:prstGeom>
        </p:spPr>
      </p:pic>
    </p:spTree>
    <p:extLst>
      <p:ext uri="{BB962C8B-B14F-4D97-AF65-F5344CB8AC3E}">
        <p14:creationId xmlns:p14="http://schemas.microsoft.com/office/powerpoint/2010/main" val="322659489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a:t>
            </a:r>
            <a:r>
              <a:rPr lang="ja-JP" altLang="en-US" sz="1800" dirty="0">
                <a:solidFill>
                  <a:schemeClr val="bg1"/>
                </a:solidFill>
                <a:latin typeface="Meiryo UI" panose="020B0604030504040204" pitchFamily="50" charset="-128"/>
                <a:ea typeface="Meiryo UI" panose="020B0604030504040204" pitchFamily="50" charset="-128"/>
              </a:rPr>
              <a:t>暮</a:t>
            </a:r>
            <a:r>
              <a:rPr lang="ja-JP" altLang="en-US" sz="1800" dirty="0" smtClean="0">
                <a:solidFill>
                  <a:schemeClr val="bg1"/>
                </a:solidFill>
                <a:latin typeface="Meiryo UI" panose="020B0604030504040204" pitchFamily="50" charset="-128"/>
                <a:ea typeface="Meiryo UI" panose="020B0604030504040204" pitchFamily="50" charset="-128"/>
              </a:rPr>
              <a:t>らし（治安）</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473659"/>
            <a:ext cx="9624850" cy="738664"/>
          </a:xfrm>
          <a:prstGeom prst="rect">
            <a:avLst/>
          </a:prstGeom>
          <a:solidFill>
            <a:schemeClr val="accent1">
              <a:lumMod val="20000"/>
              <a:lumOff val="80000"/>
            </a:schemeClr>
          </a:solidFill>
          <a:ln w="28575" cmpd="dbl">
            <a:solidFill>
              <a:schemeClr val="tx1"/>
            </a:solidFill>
          </a:ln>
        </p:spPr>
        <p:txBody>
          <a:bodyPr wrap="square" rtlCol="0">
            <a:spAutoFit/>
          </a:bodyPr>
          <a:lstStyle/>
          <a:p>
            <a:pPr marL="174625" indent="-17462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全刑法犯</a:t>
            </a:r>
            <a:r>
              <a:rPr kumimoji="1" lang="ja-JP" altLang="en-US" sz="1400" dirty="0">
                <a:latin typeface="UD デジタル 教科書体 NK-R" panose="02020400000000000000" pitchFamily="18" charset="-128"/>
                <a:ea typeface="UD デジタル 教科書体 NK-R" panose="02020400000000000000" pitchFamily="18" charset="-128"/>
              </a:rPr>
              <a:t>の認知件数は、オール大阪の体制で安全なまちづくりに取り組んできた結果、</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smtClean="0">
                <a:latin typeface="UD デジタル 教科書体 NK-R" panose="02020400000000000000" pitchFamily="18" charset="-128"/>
                <a:ea typeface="UD デジタル 教科書体 NK-R" panose="02020400000000000000" pitchFamily="18" charset="-128"/>
              </a:rPr>
              <a:t>年は</a:t>
            </a:r>
            <a:r>
              <a:rPr kumimoji="1" lang="ja-JP" altLang="en-US" sz="1400" dirty="0">
                <a:latin typeface="UD デジタル 教科書体 NK-R" panose="02020400000000000000" pitchFamily="18" charset="-128"/>
                <a:ea typeface="UD デジタル 教科書体 NK-R" panose="02020400000000000000" pitchFamily="18" charset="-128"/>
              </a:rPr>
              <a:t>、過去最少を記録し、ピーク時（</a:t>
            </a:r>
            <a:r>
              <a:rPr kumimoji="1" lang="en-US" altLang="ja-JP" sz="1400" dirty="0">
                <a:latin typeface="UD デジタル 教科書体 NK-R" panose="02020400000000000000" pitchFamily="18" charset="-128"/>
                <a:ea typeface="UD デジタル 教科書体 NK-R" panose="02020400000000000000" pitchFamily="18" charset="-128"/>
              </a:rPr>
              <a:t>200</a:t>
            </a:r>
            <a:r>
              <a:rPr kumimoji="1" lang="ja-JP" altLang="en-US" sz="1400" dirty="0">
                <a:latin typeface="UD デジタル 教科書体 NK-R" panose="02020400000000000000" pitchFamily="18" charset="-128"/>
                <a:ea typeface="UD デジタル 教科書体 NK-R" panose="02020400000000000000" pitchFamily="18" charset="-128"/>
              </a:rPr>
              <a:t>１年）から約７割減少</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一方で、依然として、人口</a:t>
            </a:r>
            <a:r>
              <a:rPr kumimoji="1" lang="en-US" altLang="ja-JP" sz="1400" dirty="0" smtClean="0">
                <a:latin typeface="UD デジタル 教科書体 NK-R" panose="02020400000000000000" pitchFamily="18" charset="-128"/>
                <a:ea typeface="UD デジタル 教科書体 NK-R" panose="02020400000000000000" pitchFamily="18" charset="-128"/>
              </a:rPr>
              <a:t>10</a:t>
            </a:r>
            <a:r>
              <a:rPr kumimoji="1" lang="ja-JP" altLang="en-US" sz="1400" dirty="0" smtClean="0">
                <a:latin typeface="UD デジタル 教科書体 NK-R" panose="02020400000000000000" pitchFamily="18" charset="-128"/>
                <a:ea typeface="UD デジタル 教科書体 NK-R" panose="02020400000000000000" pitchFamily="18" charset="-128"/>
              </a:rPr>
              <a:t>万人当たりの刑法犯認知件数では、全国ワースト１位の状況であり、さらなる改善が求められる。</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4" name="正方形/長方形 13"/>
          <p:cNvSpPr/>
          <p:nvPr/>
        </p:nvSpPr>
        <p:spPr>
          <a:xfrm>
            <a:off x="848544" y="6585201"/>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出典：大阪府犯罪統計</a:t>
            </a:r>
          </a:p>
        </p:txBody>
      </p:sp>
      <p:pic>
        <p:nvPicPr>
          <p:cNvPr id="9" name="図 8"/>
          <p:cNvPicPr>
            <a:picLocks noChangeAspect="1"/>
          </p:cNvPicPr>
          <p:nvPr/>
        </p:nvPicPr>
        <p:blipFill>
          <a:blip r:embed="rId2"/>
          <a:stretch>
            <a:fillRect/>
          </a:stretch>
        </p:blipFill>
        <p:spPr>
          <a:xfrm>
            <a:off x="848544" y="1452281"/>
            <a:ext cx="8208912" cy="5132919"/>
          </a:xfrm>
          <a:prstGeom prst="rect">
            <a:avLst/>
          </a:prstGeom>
        </p:spPr>
      </p:pic>
      <p:graphicFrame>
        <p:nvGraphicFramePr>
          <p:cNvPr id="2" name="表 1"/>
          <p:cNvGraphicFramePr>
            <a:graphicFrameLocks noGrp="1"/>
          </p:cNvGraphicFramePr>
          <p:nvPr>
            <p:extLst>
              <p:ext uri="{D42A27DB-BD31-4B8C-83A1-F6EECF244321}">
                <p14:modId xmlns:p14="http://schemas.microsoft.com/office/powerpoint/2010/main" val="1230891404"/>
              </p:ext>
            </p:extLst>
          </p:nvPr>
        </p:nvGraphicFramePr>
        <p:xfrm>
          <a:off x="6527032" y="2015588"/>
          <a:ext cx="3185461" cy="1016276"/>
        </p:xfrm>
        <a:graphic>
          <a:graphicData uri="http://schemas.openxmlformats.org/drawingml/2006/table">
            <a:tbl>
              <a:tblPr firstRow="1" bandRow="1">
                <a:tableStyleId>{5C22544A-7EE6-4342-B048-85BDC9FD1C3A}</a:tableStyleId>
              </a:tblPr>
              <a:tblGrid>
                <a:gridCol w="1339497">
                  <a:extLst>
                    <a:ext uri="{9D8B030D-6E8A-4147-A177-3AD203B41FA5}">
                      <a16:colId xmlns:a16="http://schemas.microsoft.com/office/drawing/2014/main" val="1167549530"/>
                    </a:ext>
                  </a:extLst>
                </a:gridCol>
                <a:gridCol w="922982">
                  <a:extLst>
                    <a:ext uri="{9D8B030D-6E8A-4147-A177-3AD203B41FA5}">
                      <a16:colId xmlns:a16="http://schemas.microsoft.com/office/drawing/2014/main" val="3201894753"/>
                    </a:ext>
                  </a:extLst>
                </a:gridCol>
                <a:gridCol w="922982">
                  <a:extLst>
                    <a:ext uri="{9D8B030D-6E8A-4147-A177-3AD203B41FA5}">
                      <a16:colId xmlns:a16="http://schemas.microsoft.com/office/drawing/2014/main" val="995219075"/>
                    </a:ext>
                  </a:extLst>
                </a:gridCol>
              </a:tblGrid>
              <a:tr h="0">
                <a:tc>
                  <a:txBody>
                    <a:bodyPr/>
                    <a:lstStyle/>
                    <a:p>
                      <a:pPr algn="ctr"/>
                      <a:r>
                        <a:rPr kumimoji="1" lang="ja-JP" altLang="en-US" sz="1000" dirty="0" smtClean="0">
                          <a:latin typeface="Meiryo UI" panose="020B0604030504040204" pitchFamily="50" charset="-128"/>
                          <a:ea typeface="Meiryo UI" panose="020B0604030504040204" pitchFamily="50" charset="-128"/>
                        </a:rPr>
                        <a:t>区分</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東京</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大阪</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12932598"/>
                  </a:ext>
                </a:extLst>
              </a:tr>
              <a:tr h="376196">
                <a:tc>
                  <a:txBody>
                    <a:bodyPr/>
                    <a:lstStyle/>
                    <a:p>
                      <a:r>
                        <a:rPr kumimoji="1" lang="ja-JP" altLang="en-US" sz="1000" dirty="0" smtClean="0">
                          <a:latin typeface="Meiryo UI" panose="020B0604030504040204" pitchFamily="50" charset="-128"/>
                          <a:ea typeface="Meiryo UI" panose="020B0604030504040204" pitchFamily="50" charset="-128"/>
                        </a:rPr>
                        <a:t>刑法犯認知件数総数</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b="1" dirty="0" smtClean="0">
                          <a:latin typeface="Meiryo UI" panose="020B0604030504040204" pitchFamily="50" charset="-128"/>
                          <a:ea typeface="Meiryo UI" panose="020B0604030504040204" pitchFamily="50" charset="-128"/>
                        </a:rPr>
                        <a:t>114,492</a:t>
                      </a:r>
                      <a:endParaRPr kumimoji="1" lang="ja-JP" altLang="en-US" sz="1000" b="1"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b="1" dirty="0" smtClean="0">
                          <a:latin typeface="Meiryo UI" panose="020B0604030504040204" pitchFamily="50" charset="-128"/>
                          <a:ea typeface="Meiryo UI" panose="020B0604030504040204" pitchFamily="50" charset="-128"/>
                        </a:rPr>
                        <a:t>95,558</a:t>
                      </a:r>
                      <a:endParaRPr kumimoji="1" lang="ja-JP" altLang="en-US" sz="1000" b="1"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0657858"/>
                  </a:ext>
                </a:extLst>
              </a:tr>
              <a:tr h="0">
                <a:tc>
                  <a:txBody>
                    <a:bodyPr/>
                    <a:lstStyle/>
                    <a:p>
                      <a:r>
                        <a:rPr kumimoji="1" lang="ja-JP" altLang="en-US" sz="1000" dirty="0" smtClean="0">
                          <a:latin typeface="Meiryo UI" panose="020B0604030504040204" pitchFamily="50" charset="-128"/>
                          <a:ea typeface="Meiryo UI" panose="020B0604030504040204" pitchFamily="50" charset="-128"/>
                        </a:rPr>
                        <a:t>人口</a:t>
                      </a:r>
                      <a:r>
                        <a:rPr kumimoji="1" lang="en-US" altLang="ja-JP" sz="1000" dirty="0" smtClean="0">
                          <a:latin typeface="Meiryo UI" panose="020B0604030504040204" pitchFamily="50" charset="-128"/>
                          <a:ea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rPr>
                        <a:t>万人あたりの刑法犯認知件数</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b="1" dirty="0" smtClean="0">
                          <a:latin typeface="Meiryo UI" panose="020B0604030504040204" pitchFamily="50" charset="-128"/>
                          <a:ea typeface="Meiryo UI" panose="020B0604030504040204" pitchFamily="50" charset="-128"/>
                        </a:rPr>
                        <a:t>828.3</a:t>
                      </a:r>
                      <a:r>
                        <a:rPr kumimoji="1" lang="ja-JP" altLang="en-US" sz="1000" b="1" dirty="0" smtClean="0">
                          <a:latin typeface="Meiryo UI" panose="020B0604030504040204" pitchFamily="50" charset="-128"/>
                          <a:ea typeface="Meiryo UI" panose="020B0604030504040204" pitchFamily="50" charset="-128"/>
                        </a:rPr>
                        <a:t>件</a:t>
                      </a:r>
                      <a:endParaRPr kumimoji="1" lang="ja-JP" altLang="en-US" sz="1000" b="1" dirty="0">
                        <a:latin typeface="Meiryo UI" panose="020B0604030504040204" pitchFamily="50" charset="-128"/>
                        <a:ea typeface="Meiryo UI" panose="020B0604030504040204" pitchFamily="50" charset="-128"/>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000" b="1" u="sng" dirty="0" smtClean="0">
                          <a:latin typeface="Meiryo UI" panose="020B0604030504040204" pitchFamily="50" charset="-128"/>
                          <a:ea typeface="Meiryo UI" panose="020B0604030504040204" pitchFamily="50" charset="-128"/>
                        </a:rPr>
                        <a:t>1,084.3</a:t>
                      </a:r>
                      <a:r>
                        <a:rPr kumimoji="1" lang="ja-JP" altLang="en-US" sz="1000" b="1" u="sng" dirty="0" smtClean="0">
                          <a:latin typeface="Meiryo UI" panose="020B0604030504040204" pitchFamily="50" charset="-128"/>
                          <a:ea typeface="Meiryo UI" panose="020B0604030504040204" pitchFamily="50" charset="-128"/>
                        </a:rPr>
                        <a:t>件</a:t>
                      </a:r>
                    </a:p>
                  </a:txBody>
                  <a:tcPr anchor="ctr"/>
                </a:tc>
                <a:extLst>
                  <a:ext uri="{0D108BD9-81ED-4DB2-BD59-A6C34878D82A}">
                    <a16:rowId xmlns:a16="http://schemas.microsoft.com/office/drawing/2014/main" val="1846174315"/>
                  </a:ext>
                </a:extLst>
              </a:tr>
            </a:tbl>
          </a:graphicData>
        </a:graphic>
      </p:graphicFrame>
      <p:sp>
        <p:nvSpPr>
          <p:cNvPr id="8" name="正方形/長方形 7"/>
          <p:cNvSpPr/>
          <p:nvPr/>
        </p:nvSpPr>
        <p:spPr>
          <a:xfrm>
            <a:off x="6527032" y="3031864"/>
            <a:ext cx="2530424"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出典：平成</a:t>
            </a: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年の刑法犯に関する統計資料</a:t>
            </a:r>
          </a:p>
        </p:txBody>
      </p:sp>
      <p:sp>
        <p:nvSpPr>
          <p:cNvPr id="10" name="正方形/長方形 9"/>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93</a:t>
            </a:r>
          </a:p>
        </p:txBody>
      </p:sp>
    </p:spTree>
    <p:extLst>
      <p:ext uri="{BB962C8B-B14F-4D97-AF65-F5344CB8AC3E}">
        <p14:creationId xmlns:p14="http://schemas.microsoft.com/office/powerpoint/2010/main" val="11235967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表 20"/>
          <p:cNvGraphicFramePr>
            <a:graphicFrameLocks noGrp="1"/>
          </p:cNvGraphicFramePr>
          <p:nvPr>
            <p:extLst>
              <p:ext uri="{D42A27DB-BD31-4B8C-83A1-F6EECF244321}">
                <p14:modId xmlns:p14="http://schemas.microsoft.com/office/powerpoint/2010/main" val="3786706043"/>
              </p:ext>
            </p:extLst>
          </p:nvPr>
        </p:nvGraphicFramePr>
        <p:xfrm>
          <a:off x="71080" y="1036253"/>
          <a:ext cx="9763840" cy="5675766"/>
        </p:xfrm>
        <a:graphic>
          <a:graphicData uri="http://schemas.openxmlformats.org/drawingml/2006/table">
            <a:tbl>
              <a:tblPr firstRow="1" bandRow="1">
                <a:tableStyleId>{5940675A-B579-460E-94D1-54222C63F5DA}</a:tableStyleId>
              </a:tblPr>
              <a:tblGrid>
                <a:gridCol w="1229686">
                  <a:extLst>
                    <a:ext uri="{9D8B030D-6E8A-4147-A177-3AD203B41FA5}">
                      <a16:colId xmlns:a16="http://schemas.microsoft.com/office/drawing/2014/main" val="3969331863"/>
                    </a:ext>
                  </a:extLst>
                </a:gridCol>
                <a:gridCol w="3355193">
                  <a:extLst>
                    <a:ext uri="{9D8B030D-6E8A-4147-A177-3AD203B41FA5}">
                      <a16:colId xmlns:a16="http://schemas.microsoft.com/office/drawing/2014/main" val="2230677599"/>
                    </a:ext>
                  </a:extLst>
                </a:gridCol>
                <a:gridCol w="1081825">
                  <a:extLst>
                    <a:ext uri="{9D8B030D-6E8A-4147-A177-3AD203B41FA5}">
                      <a16:colId xmlns:a16="http://schemas.microsoft.com/office/drawing/2014/main" val="4015745365"/>
                    </a:ext>
                  </a:extLst>
                </a:gridCol>
                <a:gridCol w="4097136">
                  <a:extLst>
                    <a:ext uri="{9D8B030D-6E8A-4147-A177-3AD203B41FA5}">
                      <a16:colId xmlns:a16="http://schemas.microsoft.com/office/drawing/2014/main" val="575010291"/>
                    </a:ext>
                  </a:extLst>
                </a:gridCol>
              </a:tblGrid>
              <a:tr h="257498">
                <a:tc>
                  <a:txBody>
                    <a:bodyPr/>
                    <a:lstStyle/>
                    <a:p>
                      <a:pPr algn="ctr"/>
                      <a:r>
                        <a:rPr kumimoji="1" lang="ja-JP" altLang="en-US" sz="1200" dirty="0" smtClean="0">
                          <a:latin typeface="Meiryo UI" panose="020B0604030504040204" pitchFamily="50" charset="-128"/>
                          <a:ea typeface="Meiryo UI" panose="020B0604030504040204" pitchFamily="50" charset="-128"/>
                        </a:rPr>
                        <a:t>分野</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概要</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分野</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概要</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00185018"/>
                  </a:ext>
                </a:extLst>
              </a:tr>
              <a:tr h="846576">
                <a:tc rowSpan="2">
                  <a:txBody>
                    <a:bodyPr/>
                    <a:lstStyle/>
                    <a:p>
                      <a:r>
                        <a:rPr kumimoji="1" lang="ja-JP" altLang="en-US" sz="1200" dirty="0" smtClean="0">
                          <a:latin typeface="Meiryo UI" panose="020B0604030504040204" pitchFamily="50" charset="-128"/>
                          <a:ea typeface="Meiryo UI" panose="020B0604030504040204" pitchFamily="50" charset="-128"/>
                        </a:rPr>
                        <a:t>伝統芸能</a:t>
                      </a:r>
                      <a:endParaRPr kumimoji="1" lang="ja-JP" altLang="en-US" sz="1200" dirty="0">
                        <a:latin typeface="Meiryo UI" panose="020B0604030504040204" pitchFamily="50" charset="-128"/>
                        <a:ea typeface="Meiryo UI" panose="020B0604030504040204" pitchFamily="50" charset="-128"/>
                      </a:endParaRPr>
                    </a:p>
                  </a:txBody>
                  <a:tcPr/>
                </a:tc>
                <a:tc rowSpan="2">
                  <a:txBody>
                    <a:bodyPr/>
                    <a:lstStyle/>
                    <a:p>
                      <a:r>
                        <a:rPr kumimoji="1" lang="ja-JP" altLang="en-US" sz="900" dirty="0" smtClean="0">
                          <a:latin typeface="Meiryo UI" panose="020B0604030504040204" pitchFamily="50" charset="-128"/>
                          <a:ea typeface="Meiryo UI" panose="020B0604030504040204" pitchFamily="50" charset="-128"/>
                        </a:rPr>
                        <a:t>・豊臣秀吉が愛した「能」（大阪ゆかりの演目が多く存在。「住吉詣」、「松虫」等）</a:t>
                      </a:r>
                    </a:p>
                    <a:p>
                      <a:r>
                        <a:rPr kumimoji="1" lang="ja-JP" altLang="en-US" sz="900" dirty="0" smtClean="0">
                          <a:latin typeface="Meiryo UI" panose="020B0604030504040204" pitchFamily="50" charset="-128"/>
                          <a:ea typeface="Meiryo UI" panose="020B0604030504040204" pitchFamily="50" charset="-128"/>
                        </a:rPr>
                        <a:t>・竹本義太夫、近松門左衛門が大成させた「文楽」</a:t>
                      </a:r>
                    </a:p>
                    <a:p>
                      <a:r>
                        <a:rPr kumimoji="1" lang="ja-JP" altLang="en-US" sz="900" dirty="0" smtClean="0">
                          <a:latin typeface="Meiryo UI" panose="020B0604030504040204" pitchFamily="50" charset="-128"/>
                          <a:ea typeface="Meiryo UI" panose="020B0604030504040204" pitchFamily="50" charset="-128"/>
                        </a:rPr>
                        <a:t>・和事等の上方「歌舞伎」</a:t>
                      </a:r>
                    </a:p>
                    <a:p>
                      <a:r>
                        <a:rPr kumimoji="1" lang="ja-JP" altLang="en-US" sz="900" dirty="0" smtClean="0">
                          <a:latin typeface="Meiryo UI" panose="020B0604030504040204" pitchFamily="50" charset="-128"/>
                          <a:ea typeface="Meiryo UI" panose="020B0604030504040204" pitchFamily="50" charset="-128"/>
                        </a:rPr>
                        <a:t>・沖縄から堺に伝来、改良した三味線にのせ歌う「地歌」</a:t>
                      </a:r>
                    </a:p>
                    <a:p>
                      <a:r>
                        <a:rPr kumimoji="1" lang="ja-JP" altLang="en-US" sz="900" dirty="0" smtClean="0">
                          <a:latin typeface="Meiryo UI" panose="020B0604030504040204" pitchFamily="50" charset="-128"/>
                          <a:ea typeface="Meiryo UI" panose="020B0604030504040204" pitchFamily="50" charset="-128"/>
                        </a:rPr>
                        <a:t>・優美・上品、ユーモラスな「上方舞」</a:t>
                      </a:r>
                    </a:p>
                    <a:p>
                      <a:r>
                        <a:rPr kumimoji="1" lang="ja-JP" altLang="en-US" sz="900" dirty="0" smtClean="0">
                          <a:latin typeface="Meiryo UI" panose="020B0604030504040204" pitchFamily="50" charset="-128"/>
                          <a:ea typeface="Meiryo UI" panose="020B0604030504040204" pitchFamily="50" charset="-128"/>
                        </a:rPr>
                        <a:t>・米沢彦八が生国魂神社で始めた上方「落語」</a:t>
                      </a:r>
                    </a:p>
                    <a:p>
                      <a:r>
                        <a:rPr kumimoji="1" lang="ja-JP" altLang="en-US" sz="900" dirty="0" smtClean="0">
                          <a:latin typeface="Meiryo UI" panose="020B0604030504040204" pitchFamily="50" charset="-128"/>
                          <a:ea typeface="Meiryo UI" panose="020B0604030504040204" pitchFamily="50" charset="-128"/>
                        </a:rPr>
                        <a:t>・堺の千利休が大成した「茶道」</a:t>
                      </a:r>
                    </a:p>
                    <a:p>
                      <a:r>
                        <a:rPr kumimoji="1" lang="ja-JP" altLang="en-US" sz="900" dirty="0" smtClean="0">
                          <a:latin typeface="Meiryo UI" panose="020B0604030504040204" pitchFamily="50" charset="-128"/>
                          <a:ea typeface="Meiryo UI" panose="020B0604030504040204" pitchFamily="50" charset="-128"/>
                        </a:rPr>
                        <a:t>・未生流等のいけばな「華道」</a:t>
                      </a:r>
                      <a:endParaRPr kumimoji="1" lang="en-US" altLang="ja-JP" sz="900" dirty="0" smtClean="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学問・知識の伝統</a:t>
                      </a:r>
                      <a:endParaRPr kumimoji="1" lang="en-US" altLang="ja-JP" sz="1200" dirty="0" smtClean="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ja-JP" altLang="en-US" sz="900" dirty="0" smtClean="0">
                          <a:latin typeface="Meiryo UI" panose="020B0604030504040204" pitchFamily="50" charset="-128"/>
                          <a:ea typeface="Meiryo UI" panose="020B0604030504040204" pitchFamily="50" charset="-128"/>
                        </a:rPr>
                        <a:t>・享保</a:t>
                      </a:r>
                      <a:r>
                        <a:rPr kumimoji="1" lang="en-US" altLang="ja-JP" sz="900" dirty="0" smtClean="0">
                          <a:latin typeface="Meiryo UI" panose="020B0604030504040204" pitchFamily="50" charset="-128"/>
                          <a:ea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rPr>
                        <a:t>1724</a:t>
                      </a:r>
                      <a:r>
                        <a:rPr kumimoji="1" lang="ja-JP" altLang="en-US" sz="900" dirty="0" smtClean="0">
                          <a:latin typeface="Meiryo UI" panose="020B0604030504040204" pitchFamily="50" charset="-128"/>
                          <a:ea typeface="Meiryo UI" panose="020B0604030504040204" pitchFamily="50" charset="-128"/>
                        </a:rPr>
                        <a:t>年）に創業され大阪町人の教育機関として存続した幕府公許の学問所「懐徳堂」。その名を冠した「山片蟠桃賞」。</a:t>
                      </a:r>
                    </a:p>
                    <a:p>
                      <a:r>
                        <a:rPr kumimoji="1" lang="ja-JP" altLang="en-US" sz="900" dirty="0" smtClean="0">
                          <a:latin typeface="Meiryo UI" panose="020B0604030504040204" pitchFamily="50" charset="-128"/>
                          <a:ea typeface="Meiryo UI" panose="020B0604030504040204" pitchFamily="50" charset="-128"/>
                        </a:rPr>
                        <a:t>・天保</a:t>
                      </a:r>
                      <a:r>
                        <a:rPr kumimoji="1" lang="en-US" altLang="ja-JP" sz="900" dirty="0" smtClean="0">
                          <a:latin typeface="Meiryo UI" panose="020B0604030504040204" pitchFamily="50" charset="-128"/>
                          <a:ea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rPr>
                        <a:t>年（</a:t>
                      </a:r>
                      <a:r>
                        <a:rPr kumimoji="1" lang="en-US" altLang="ja-JP" sz="900" dirty="0" smtClean="0">
                          <a:latin typeface="Meiryo UI" panose="020B0604030504040204" pitchFamily="50" charset="-128"/>
                          <a:ea typeface="Meiryo UI" panose="020B0604030504040204" pitchFamily="50" charset="-128"/>
                        </a:rPr>
                        <a:t>1838</a:t>
                      </a:r>
                      <a:r>
                        <a:rPr kumimoji="1" lang="ja-JP" altLang="en-US" sz="900" dirty="0" smtClean="0">
                          <a:latin typeface="Meiryo UI" panose="020B0604030504040204" pitchFamily="50" charset="-128"/>
                          <a:ea typeface="Meiryo UI" panose="020B0604030504040204" pitchFamily="50" charset="-128"/>
                        </a:rPr>
                        <a:t>年）に、緒方洪庵が開校し、医学蘭学の核となった「適塾」。今の大阪大学医学部に続く。</a:t>
                      </a:r>
                    </a:p>
                    <a:p>
                      <a:r>
                        <a:rPr kumimoji="1" lang="ja-JP" altLang="en-US" sz="900" dirty="0" smtClean="0">
                          <a:latin typeface="Meiryo UI" panose="020B0604030504040204" pitchFamily="50" charset="-128"/>
                          <a:ea typeface="Meiryo UI" panose="020B0604030504040204" pitchFamily="50" charset="-128"/>
                        </a:rPr>
                        <a:t>・石田梅岩が起こした石門心学を教える「心学明誠舎」等</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・現在も多くの大学等を集積</a:t>
                      </a:r>
                      <a:endParaRPr kumimoji="1" lang="ja-JP" altLang="en-US" sz="9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9122730"/>
                  </a:ext>
                </a:extLst>
              </a:tr>
              <a:tr h="586854">
                <a:tc vMerge="1">
                  <a:txBody>
                    <a:bodyPr/>
                    <a:lstStyle/>
                    <a:p>
                      <a:endParaRPr kumimoji="1" lang="ja-JP" altLang="en-US"/>
                    </a:p>
                  </a:txBody>
                  <a:tcPr/>
                </a:tc>
                <a:tc vMerge="1">
                  <a:txBody>
                    <a:bodyPr/>
                    <a:lstStyle/>
                    <a:p>
                      <a:endParaRPr kumimoji="1" lang="ja-JP" alt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読みつがれる大阪の文学</a:t>
                      </a:r>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900" dirty="0" smtClean="0">
                          <a:latin typeface="Meiryo UI" panose="020B0604030504040204" pitchFamily="50" charset="-128"/>
                          <a:ea typeface="Meiryo UI" panose="020B0604030504040204" pitchFamily="50" charset="-128"/>
                        </a:rPr>
                        <a:t>・万葉集にも詠まれ、和歌における大阪の枕詞になった「みおつくし」</a:t>
                      </a:r>
                    </a:p>
                    <a:p>
                      <a:r>
                        <a:rPr kumimoji="1" lang="ja-JP" altLang="en-US" sz="900" dirty="0" smtClean="0">
                          <a:latin typeface="Meiryo UI" panose="020B0604030504040204" pitchFamily="50" charset="-128"/>
                          <a:ea typeface="Meiryo UI" panose="020B0604030504040204" pitchFamily="50" charset="-128"/>
                        </a:rPr>
                        <a:t>・大阪天満宮連歌所の宗匠、西山宗因などによる「連歌」、「俳諧」の発展。</a:t>
                      </a:r>
                    </a:p>
                    <a:p>
                      <a:r>
                        <a:rPr kumimoji="1" lang="ja-JP" altLang="en-US" sz="900" dirty="0" smtClean="0">
                          <a:latin typeface="Meiryo UI" panose="020B0604030504040204" pitchFamily="50" charset="-128"/>
                          <a:ea typeface="Meiryo UI" panose="020B0604030504040204" pitchFamily="50" charset="-128"/>
                        </a:rPr>
                        <a:t>・好色一代男、日本永代蔵などを全国に刊行した　「井原西鶴の浮世草子」</a:t>
                      </a:r>
                    </a:p>
                    <a:p>
                      <a:r>
                        <a:rPr kumimoji="1" lang="ja-JP" altLang="en-US" sz="900" dirty="0" smtClean="0">
                          <a:latin typeface="Meiryo UI" panose="020B0604030504040204" pitchFamily="50" charset="-128"/>
                          <a:ea typeface="Meiryo UI" panose="020B0604030504040204" pitchFamily="50" charset="-128"/>
                        </a:rPr>
                        <a:t>・曾根崎心中、心中天の網島等の「近松門左衛門の浄瑠璃」</a:t>
                      </a:r>
                    </a:p>
                    <a:p>
                      <a:r>
                        <a:rPr kumimoji="1" lang="ja-JP" altLang="en-US" sz="900" dirty="0" smtClean="0">
                          <a:latin typeface="Meiryo UI" panose="020B0604030504040204" pitchFamily="50" charset="-128"/>
                          <a:ea typeface="Meiryo UI" panose="020B0604030504040204" pitchFamily="50" charset="-128"/>
                        </a:rPr>
                        <a:t>・現代に続く、直木三十五、与謝野晶子、織田作之助、川端康成、司馬遼太郎</a:t>
                      </a:r>
                      <a:endParaRPr kumimoji="1" lang="ja-JP" altLang="en-US" sz="9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371119"/>
                  </a:ext>
                </a:extLst>
              </a:tr>
              <a:tr h="368490">
                <a:tc rowSpan="2">
                  <a:txBody>
                    <a:bodyPr/>
                    <a:lstStyle/>
                    <a:p>
                      <a:r>
                        <a:rPr kumimoji="1" lang="ja-JP" altLang="en-US" sz="1200" dirty="0" smtClean="0">
                          <a:latin typeface="Meiryo UI" panose="020B0604030504040204" pitchFamily="50" charset="-128"/>
                          <a:ea typeface="Meiryo UI" panose="020B0604030504040204" pitchFamily="50" charset="-128"/>
                        </a:rPr>
                        <a:t>文化・エンターテイメント</a:t>
                      </a:r>
                      <a:endParaRPr kumimoji="1" lang="en-US" altLang="ja-JP" sz="1200" dirty="0" smtClean="0">
                        <a:latin typeface="Meiryo UI" panose="020B0604030504040204" pitchFamily="50" charset="-128"/>
                        <a:ea typeface="Meiryo UI" panose="020B0604030504040204" pitchFamily="50" charset="-128"/>
                      </a:endParaRPr>
                    </a:p>
                  </a:txBody>
                  <a:tcPr/>
                </a:tc>
                <a:tc rowSpan="2">
                  <a:txBody>
                    <a:bodyPr/>
                    <a:lstStyle/>
                    <a:p>
                      <a:r>
                        <a:rPr kumimoji="1" lang="ja-JP" altLang="en-US" sz="900" dirty="0" smtClean="0">
                          <a:latin typeface="Meiryo UI" panose="020B0604030504040204" pitchFamily="50" charset="-128"/>
                          <a:ea typeface="Meiryo UI" panose="020B0604030504040204" pitchFamily="50" charset="-128"/>
                        </a:rPr>
                        <a:t>・博覧会都市の伝統（</a:t>
                      </a:r>
                      <a:r>
                        <a:rPr kumimoji="1" lang="en-US" altLang="ja-JP" sz="900" dirty="0" smtClean="0">
                          <a:latin typeface="Meiryo UI" panose="020B0604030504040204" pitchFamily="50" charset="-128"/>
                          <a:ea typeface="Meiryo UI" panose="020B0604030504040204" pitchFamily="50" charset="-128"/>
                        </a:rPr>
                        <a:t>1883</a:t>
                      </a:r>
                      <a:r>
                        <a:rPr kumimoji="1" lang="ja-JP" altLang="en-US" sz="900" dirty="0" smtClean="0">
                          <a:latin typeface="Meiryo UI" panose="020B0604030504040204" pitchFamily="50" charset="-128"/>
                          <a:ea typeface="Meiryo UI" panose="020B0604030504040204" pitchFamily="50" charset="-128"/>
                        </a:rPr>
                        <a:t>年：明治</a:t>
                      </a:r>
                      <a:r>
                        <a:rPr kumimoji="1" lang="en-US" altLang="ja-JP" sz="900" dirty="0" smtClean="0">
                          <a:latin typeface="Meiryo UI" panose="020B0604030504040204" pitchFamily="50" charset="-128"/>
                          <a:ea typeface="Meiryo UI" panose="020B0604030504040204" pitchFamily="50" charset="-128"/>
                        </a:rPr>
                        <a:t>16</a:t>
                      </a:r>
                      <a:r>
                        <a:rPr kumimoji="1" lang="ja-JP" altLang="en-US" sz="900" dirty="0" smtClean="0">
                          <a:latin typeface="Meiryo UI" panose="020B0604030504040204" pitchFamily="50" charset="-128"/>
                          <a:ea typeface="Meiryo UI" panose="020B0604030504040204" pitchFamily="50" charset="-128"/>
                        </a:rPr>
                        <a:t>年の関西府県聯合共進会から「大阪万博」、「花博」）</a:t>
                      </a:r>
                    </a:p>
                    <a:p>
                      <a:r>
                        <a:rPr kumimoji="1" lang="ja-JP" altLang="en-US" sz="900" dirty="0" smtClean="0">
                          <a:latin typeface="Meiryo UI" panose="020B0604030504040204" pitchFamily="50" charset="-128"/>
                          <a:ea typeface="Meiryo UI" panose="020B0604030504040204" pitchFamily="50" charset="-128"/>
                        </a:rPr>
                        <a:t>・「道頓堀の５座」から国立文楽劇場、松竹座</a:t>
                      </a:r>
                    </a:p>
                    <a:p>
                      <a:r>
                        <a:rPr kumimoji="1" lang="ja-JP" altLang="en-US" sz="900" dirty="0" smtClean="0">
                          <a:latin typeface="Meiryo UI" panose="020B0604030504040204" pitchFamily="50" charset="-128"/>
                          <a:ea typeface="Meiryo UI" panose="020B0604030504040204" pitchFamily="50" charset="-128"/>
                        </a:rPr>
                        <a:t>・「大阪フィルハーモニー交響楽団」などのクラシックや大阪出身の多くのバンドやアーティスト</a:t>
                      </a:r>
                    </a:p>
                    <a:p>
                      <a:r>
                        <a:rPr kumimoji="1" lang="ja-JP" altLang="en-US" sz="900" dirty="0" smtClean="0">
                          <a:latin typeface="Meiryo UI" panose="020B0604030504040204" pitchFamily="50" charset="-128"/>
                          <a:ea typeface="Meiryo UI" panose="020B0604030504040204" pitchFamily="50" charset="-128"/>
                        </a:rPr>
                        <a:t>・エンタツ・アチャコ以降急速に普及した「漫才」や「新喜劇」</a:t>
                      </a:r>
                    </a:p>
                    <a:p>
                      <a:r>
                        <a:rPr kumimoji="1" lang="ja-JP" altLang="en-US" sz="900" dirty="0" smtClean="0">
                          <a:latin typeface="Meiryo UI" panose="020B0604030504040204" pitchFamily="50" charset="-128"/>
                          <a:ea typeface="Meiryo UI" panose="020B0604030504040204" pitchFamily="50" charset="-128"/>
                        </a:rPr>
                        <a:t>・「通天閣」や「あべのハルカス」等のタワー</a:t>
                      </a:r>
                    </a:p>
                    <a:p>
                      <a:r>
                        <a:rPr kumimoji="1" lang="ja-JP" altLang="en-US" sz="900" dirty="0" smtClean="0">
                          <a:latin typeface="Meiryo UI" panose="020B0604030504040204" pitchFamily="50" charset="-128"/>
                          <a:ea typeface="Meiryo UI" panose="020B0604030504040204" pitchFamily="50" charset="-128"/>
                        </a:rPr>
                        <a:t>・内外から多くの人を集める「ユニバーサルスタジオジャパン」</a:t>
                      </a:r>
                      <a:endParaRPr kumimoji="1" lang="en-US" altLang="ja-JP" sz="900" dirty="0" smtClean="0">
                        <a:latin typeface="Meiryo UI" panose="020B0604030504040204" pitchFamily="50" charset="-128"/>
                        <a:ea typeface="Meiryo UI" panose="020B0604030504040204" pitchFamily="50" charset="-128"/>
                      </a:endParaRPr>
                    </a:p>
                  </a:txBody>
                  <a:tcPr/>
                </a:tc>
                <a:tc vMerge="1">
                  <a:txBody>
                    <a:bodyPr/>
                    <a:lstStyle/>
                    <a:p>
                      <a:endParaRPr kumimoji="1" lang="en-US" altLang="ja-JP" sz="1200" dirty="0" smtClean="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vMerge="1">
                  <a:txBody>
                    <a:bodyPr/>
                    <a:lstStyle/>
                    <a:p>
                      <a:endParaRPr kumimoji="1" lang="ja-JP" altLang="en-US" sz="9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6138037"/>
                  </a:ext>
                </a:extLst>
              </a:tr>
              <a:tr h="820344">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dirty="0" smtClean="0">
                          <a:latin typeface="Meiryo UI" panose="020B0604030504040204" pitchFamily="50" charset="-128"/>
                          <a:ea typeface="Meiryo UI" panose="020B0604030504040204" pitchFamily="50" charset="-128"/>
                        </a:rPr>
                        <a:t>歴史的な資産</a:t>
                      </a:r>
                      <a:endParaRPr kumimoji="1" lang="en-US" altLang="ja-JP" sz="1200" dirty="0" smtClean="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p>
                      <a:r>
                        <a:rPr kumimoji="1" lang="ja-JP" altLang="en-US" sz="900" dirty="0" smtClean="0">
                          <a:latin typeface="Meiryo UI" panose="020B0604030504040204" pitchFamily="50" charset="-128"/>
                          <a:ea typeface="Meiryo UI" panose="020B0604030504040204" pitchFamily="50" charset="-128"/>
                        </a:rPr>
                        <a:t>・大阪城や住吉大社など</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大阪には国宝が</a:t>
                      </a:r>
                      <a:r>
                        <a:rPr kumimoji="1" lang="en-US" altLang="ja-JP" sz="900" dirty="0" smtClean="0">
                          <a:latin typeface="Meiryo UI" panose="020B0604030504040204" pitchFamily="50" charset="-128"/>
                          <a:ea typeface="Meiryo UI" panose="020B0604030504040204" pitchFamily="50" charset="-128"/>
                        </a:rPr>
                        <a:t>62</a:t>
                      </a:r>
                      <a:r>
                        <a:rPr kumimoji="1" lang="ja-JP" altLang="en-US" sz="900" dirty="0" smtClean="0">
                          <a:latin typeface="Meiryo UI" panose="020B0604030504040204" pitchFamily="50" charset="-128"/>
                          <a:ea typeface="Meiryo UI" panose="020B0604030504040204" pitchFamily="50" charset="-128"/>
                        </a:rPr>
                        <a:t>件（全国の約</a:t>
                      </a: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重要文化財が</a:t>
                      </a:r>
                      <a:r>
                        <a:rPr kumimoji="1" lang="en-US" altLang="ja-JP" sz="900" dirty="0" smtClean="0">
                          <a:latin typeface="Meiryo UI" panose="020B0604030504040204" pitchFamily="50" charset="-128"/>
                          <a:ea typeface="Meiryo UI" panose="020B0604030504040204" pitchFamily="50" charset="-128"/>
                        </a:rPr>
                        <a:t>615</a:t>
                      </a:r>
                      <a:r>
                        <a:rPr kumimoji="1" lang="ja-JP" altLang="en-US" sz="900" dirty="0" smtClean="0">
                          <a:latin typeface="Meiryo UI" panose="020B0604030504040204" pitchFamily="50" charset="-128"/>
                          <a:ea typeface="Meiryo UI" panose="020B0604030504040204" pitchFamily="50" charset="-128"/>
                        </a:rPr>
                        <a:t>件（全国の約</a:t>
                      </a: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％）が存在。</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・百舌鳥古市古墳群が、今年７月に、大阪初の</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世界遺産に登録。</a:t>
                      </a:r>
                      <a:endParaRPr kumimoji="1" lang="ja-JP" altLang="en-US" sz="9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2097987"/>
                  </a:ext>
                </a:extLst>
              </a:tr>
              <a:tr h="1873302">
                <a:tc>
                  <a:txBody>
                    <a:bodyPr/>
                    <a:lstStyle/>
                    <a:p>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四季を彩る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祭礼</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900" dirty="0" smtClean="0">
                          <a:latin typeface="Meiryo UI" panose="020B0604030504040204" pitchFamily="50" charset="-128"/>
                          <a:ea typeface="Meiryo UI" panose="020B0604030504040204" pitchFamily="50" charset="-128"/>
                        </a:rPr>
                        <a:t>・今宮神社の「十日戎」</a:t>
                      </a:r>
                    </a:p>
                    <a:p>
                      <a:r>
                        <a:rPr kumimoji="1" lang="ja-JP" altLang="en-US" sz="900" dirty="0" smtClean="0">
                          <a:latin typeface="Meiryo UI" panose="020B0604030504040204" pitchFamily="50" charset="-128"/>
                          <a:ea typeface="Meiryo UI" panose="020B0604030504040204" pitchFamily="50" charset="-128"/>
                        </a:rPr>
                        <a:t>・道明寺天満宮の「神事菜種御供」</a:t>
                      </a:r>
                    </a:p>
                    <a:p>
                      <a:r>
                        <a:rPr kumimoji="1" lang="ja-JP" altLang="en-US" sz="900" dirty="0" smtClean="0">
                          <a:latin typeface="Meiryo UI" panose="020B0604030504040204" pitchFamily="50" charset="-128"/>
                          <a:ea typeface="Meiryo UI" panose="020B0604030504040204" pitchFamily="50" charset="-128"/>
                        </a:rPr>
                        <a:t>・四天王寺の「聖霊会舞楽」</a:t>
                      </a:r>
                    </a:p>
                    <a:p>
                      <a:r>
                        <a:rPr kumimoji="1" lang="ja-JP" altLang="en-US" sz="900" dirty="0" smtClean="0">
                          <a:latin typeface="Meiryo UI" panose="020B0604030504040204" pitchFamily="50" charset="-128"/>
                          <a:ea typeface="Meiryo UI" panose="020B0604030504040204" pitchFamily="50" charset="-128"/>
                        </a:rPr>
                        <a:t>・愛染堂の「愛染祭り」</a:t>
                      </a:r>
                    </a:p>
                    <a:p>
                      <a:r>
                        <a:rPr kumimoji="1" lang="ja-JP" altLang="en-US" sz="900" dirty="0" smtClean="0">
                          <a:latin typeface="Meiryo UI" panose="020B0604030504040204" pitchFamily="50" charset="-128"/>
                          <a:ea typeface="Meiryo UI" panose="020B0604030504040204" pitchFamily="50" charset="-128"/>
                        </a:rPr>
                        <a:t>・花火が川面をてらす、　大阪天満宮の「天神祭」</a:t>
                      </a:r>
                    </a:p>
                    <a:p>
                      <a:r>
                        <a:rPr kumimoji="1" lang="ja-JP" altLang="en-US" sz="900" dirty="0" smtClean="0">
                          <a:latin typeface="Meiryo UI" panose="020B0604030504040204" pitchFamily="50" charset="-128"/>
                          <a:ea typeface="Meiryo UI" panose="020B0604030504040204" pitchFamily="50" charset="-128"/>
                        </a:rPr>
                        <a:t>・住吉大社の「住吉祭」</a:t>
                      </a:r>
                    </a:p>
                    <a:p>
                      <a:r>
                        <a:rPr kumimoji="1" lang="ja-JP" altLang="en-US" sz="900" dirty="0" smtClean="0">
                          <a:latin typeface="Meiryo UI" panose="020B0604030504040204" pitchFamily="50" charset="-128"/>
                          <a:ea typeface="Meiryo UI" panose="020B0604030504040204" pitchFamily="50" charset="-128"/>
                        </a:rPr>
                        <a:t>・「盆おどり」</a:t>
                      </a:r>
                    </a:p>
                    <a:p>
                      <a:r>
                        <a:rPr kumimoji="1" lang="ja-JP" altLang="en-US" sz="900" dirty="0" smtClean="0">
                          <a:latin typeface="Meiryo UI" panose="020B0604030504040204" pitchFamily="50" charset="-128"/>
                          <a:ea typeface="Meiryo UI" panose="020B0604030504040204" pitchFamily="50" charset="-128"/>
                        </a:rPr>
                        <a:t>・岸和田などの「だんじり」や「ふとん太鼓」</a:t>
                      </a:r>
                    </a:p>
                    <a:p>
                      <a:r>
                        <a:rPr kumimoji="1" lang="ja-JP" altLang="en-US" sz="900" dirty="0" smtClean="0">
                          <a:latin typeface="Meiryo UI" panose="020B0604030504040204" pitchFamily="50" charset="-128"/>
                          <a:ea typeface="Meiryo UI" panose="020B0604030504040204" pitchFamily="50" charset="-128"/>
                        </a:rPr>
                        <a:t>・道修町の「神農祭」</a:t>
                      </a:r>
                    </a:p>
                    <a:p>
                      <a:r>
                        <a:rPr kumimoji="1" lang="ja-JP" altLang="en-US" sz="900" dirty="0" smtClean="0">
                          <a:latin typeface="Meiryo UI" panose="020B0604030504040204" pitchFamily="50" charset="-128"/>
                          <a:ea typeface="Meiryo UI" panose="020B0604030504040204" pitchFamily="50" charset="-128"/>
                        </a:rPr>
                        <a:t>・生根神社の「勝間南瓜神事」</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大阪を輝かせる芸術、建築物</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900" dirty="0" smtClean="0">
                          <a:latin typeface="Meiryo UI" panose="020B0604030504040204" pitchFamily="50" charset="-128"/>
                          <a:ea typeface="Meiryo UI" panose="020B0604030504040204" pitchFamily="50" charset="-128"/>
                        </a:rPr>
                        <a:t>・木村 蒹葭堂による文化サロンの歴史</a:t>
                      </a:r>
                    </a:p>
                    <a:p>
                      <a:r>
                        <a:rPr kumimoji="1" lang="ja-JP" altLang="en-US" sz="900" dirty="0" smtClean="0">
                          <a:latin typeface="Meiryo UI" panose="020B0604030504040204" pitchFamily="50" charset="-128"/>
                          <a:ea typeface="Meiryo UI" panose="020B0604030504040204" pitchFamily="50" charset="-128"/>
                        </a:rPr>
                        <a:t>・小出 楢重、国枝金三、鍋井克之等による近代洋画、パリの街角を描いた佐伯祐三。</a:t>
                      </a:r>
                    </a:p>
                    <a:p>
                      <a:r>
                        <a:rPr kumimoji="1" lang="ja-JP" altLang="en-US" sz="900" dirty="0" smtClean="0">
                          <a:latin typeface="Meiryo UI" panose="020B0604030504040204" pitchFamily="50" charset="-128"/>
                          <a:ea typeface="Meiryo UI" panose="020B0604030504040204" pitchFamily="50" charset="-128"/>
                        </a:rPr>
                        <a:t>・生田花朝、北野恒富、島成園等の日本画</a:t>
                      </a:r>
                    </a:p>
                    <a:p>
                      <a:r>
                        <a:rPr kumimoji="1" lang="ja-JP" altLang="en-US" sz="900" dirty="0" smtClean="0">
                          <a:latin typeface="Meiryo UI" panose="020B0604030504040204" pitchFamily="50" charset="-128"/>
                          <a:ea typeface="Meiryo UI" panose="020B0604030504040204" pitchFamily="50" charset="-128"/>
                        </a:rPr>
                        <a:t>・岩宮武二、森山大道等の写真</a:t>
                      </a:r>
                    </a:p>
                    <a:p>
                      <a:r>
                        <a:rPr kumimoji="1" lang="ja-JP" altLang="en-US" sz="900" dirty="0" smtClean="0">
                          <a:latin typeface="Meiryo UI" panose="020B0604030504040204" pitchFamily="50" charset="-128"/>
                          <a:ea typeface="Meiryo UI" panose="020B0604030504040204" pitchFamily="50" charset="-128"/>
                        </a:rPr>
                        <a:t>・吉原治良による具体美術</a:t>
                      </a:r>
                    </a:p>
                    <a:p>
                      <a:r>
                        <a:rPr kumimoji="1" lang="ja-JP" altLang="en-US" sz="900" dirty="0" smtClean="0">
                          <a:latin typeface="Meiryo UI" panose="020B0604030504040204" pitchFamily="50" charset="-128"/>
                          <a:ea typeface="Meiryo UI" panose="020B0604030504040204" pitchFamily="50" charset="-128"/>
                        </a:rPr>
                        <a:t>・国際的な現代芸術家である森村泰昌等の活躍　</a:t>
                      </a:r>
                    </a:p>
                    <a:p>
                      <a:r>
                        <a:rPr kumimoji="1" lang="ja-JP" altLang="en-US" sz="900" dirty="0" smtClean="0">
                          <a:latin typeface="Meiryo UI" panose="020B0604030504040204" pitchFamily="50" charset="-128"/>
                          <a:ea typeface="Meiryo UI" panose="020B0604030504040204" pitchFamily="50" charset="-128"/>
                        </a:rPr>
                        <a:t>・今竹七郎からから田中一光、永井一正、横尾忠則とつづくグラフィックデザインの歴史</a:t>
                      </a:r>
                    </a:p>
                    <a:p>
                      <a:r>
                        <a:rPr kumimoji="1" lang="ja-JP" altLang="en-US" sz="900" dirty="0" smtClean="0">
                          <a:latin typeface="Meiryo UI" panose="020B0604030504040204" pitchFamily="50" charset="-128"/>
                          <a:ea typeface="Meiryo UI" panose="020B0604030504040204" pitchFamily="50" charset="-128"/>
                        </a:rPr>
                        <a:t>・岡本太郎の芸術作品であり</a:t>
                      </a:r>
                      <a:r>
                        <a:rPr kumimoji="1" lang="en-US" altLang="ja-JP" sz="900" dirty="0" smtClean="0">
                          <a:latin typeface="Meiryo UI" panose="020B0604030504040204" pitchFamily="50" charset="-128"/>
                          <a:ea typeface="Meiryo UI" panose="020B0604030504040204" pitchFamily="50" charset="-128"/>
                        </a:rPr>
                        <a:t>70</a:t>
                      </a:r>
                      <a:r>
                        <a:rPr kumimoji="1" lang="ja-JP" altLang="en-US" sz="900" dirty="0" smtClean="0">
                          <a:latin typeface="Meiryo UI" panose="020B0604030504040204" pitchFamily="50" charset="-128"/>
                          <a:ea typeface="Meiryo UI" panose="020B0604030504040204" pitchFamily="50" charset="-128"/>
                        </a:rPr>
                        <a:t>年万博のレガシーである太陽の塔</a:t>
                      </a:r>
                    </a:p>
                    <a:p>
                      <a:r>
                        <a:rPr kumimoji="1" lang="ja-JP" altLang="en-US" sz="900" dirty="0" smtClean="0">
                          <a:latin typeface="Meiryo UI" panose="020B0604030504040204" pitchFamily="50" charset="-128"/>
                          <a:ea typeface="Meiryo UI" panose="020B0604030504040204" pitchFamily="50" charset="-128"/>
                        </a:rPr>
                        <a:t>・国立国際美術館、大阪市東洋陶磁美術館、大阪府立中央図書館、中央公会堂等が集積する中之島のポテンシャル</a:t>
                      </a:r>
                    </a:p>
                    <a:p>
                      <a:r>
                        <a:rPr kumimoji="1" lang="ja-JP" altLang="en-US" sz="900" dirty="0" smtClean="0">
                          <a:latin typeface="Meiryo UI" panose="020B0604030504040204" pitchFamily="50" charset="-128"/>
                          <a:ea typeface="Meiryo UI" panose="020B0604030504040204" pitchFamily="50" charset="-128"/>
                        </a:rPr>
                        <a:t>・中之島界隈や道頓堀等の歴史が育んだ水都大阪のシンボルともいえる景観</a:t>
                      </a:r>
                    </a:p>
                    <a:p>
                      <a:r>
                        <a:rPr kumimoji="1" lang="ja-JP" altLang="en-US" sz="900" dirty="0" smtClean="0">
                          <a:latin typeface="Meiryo UI" panose="020B0604030504040204" pitchFamily="50" charset="-128"/>
                          <a:ea typeface="Meiryo UI" panose="020B0604030504040204" pitchFamily="50" charset="-128"/>
                        </a:rPr>
                        <a:t>・御堂筋イルミネーションや</a:t>
                      </a:r>
                      <a:r>
                        <a:rPr kumimoji="1" lang="en-US" altLang="ja-JP" sz="900" dirty="0" smtClean="0">
                          <a:latin typeface="Meiryo UI" panose="020B0604030504040204" pitchFamily="50" charset="-128"/>
                          <a:ea typeface="Meiryo UI" panose="020B0604030504040204" pitchFamily="50" charset="-128"/>
                        </a:rPr>
                        <a:t>OSAKA</a:t>
                      </a:r>
                      <a:r>
                        <a:rPr kumimoji="1" lang="ja-JP" altLang="en-US" sz="900" dirty="0" smtClean="0">
                          <a:latin typeface="Meiryo UI" panose="020B0604030504040204" pitchFamily="50" charset="-128"/>
                          <a:ea typeface="Meiryo UI" panose="020B0604030504040204" pitchFamily="50" charset="-128"/>
                        </a:rPr>
                        <a:t>光のルネサンス等のライトアップ</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2835616"/>
                  </a:ext>
                </a:extLst>
              </a:tr>
              <a:tr h="838056">
                <a:tc>
                  <a:txBody>
                    <a:bodyPr/>
                    <a:lstStyle/>
                    <a:p>
                      <a:pPr marL="177800" indent="-177800" algn="l"/>
                      <a:r>
                        <a:rPr kumimoji="1" lang="ja-JP" altLang="en-US" sz="1200" dirty="0" smtClean="0">
                          <a:latin typeface="Meiryo UI" panose="020B0604030504040204" pitchFamily="50" charset="-128"/>
                          <a:ea typeface="Meiryo UI" panose="020B0604030504040204" pitchFamily="50" charset="-128"/>
                        </a:rPr>
                        <a:t>食文化</a:t>
                      </a:r>
                      <a:endParaRPr kumimoji="1" lang="en-US" altLang="ja-JP" sz="1200" dirty="0" smtClean="0">
                        <a:latin typeface="Meiryo UI" panose="020B0604030504040204" pitchFamily="50" charset="-128"/>
                        <a:ea typeface="Meiryo UI" panose="020B0604030504040204" pitchFamily="50" charset="-128"/>
                      </a:endParaRPr>
                    </a:p>
                  </a:txBody>
                  <a:tcPr/>
                </a:tc>
                <a:tc>
                  <a:txBody>
                    <a:bodyPr/>
                    <a:lstStyle/>
                    <a:p>
                      <a:pPr marL="177800" indent="-177800" algn="l"/>
                      <a:r>
                        <a:rPr kumimoji="1" lang="ja-JP" altLang="en-US" sz="900" dirty="0" smtClean="0">
                          <a:latin typeface="Meiryo UI" panose="020B0604030504040204" pitchFamily="50" charset="-128"/>
                          <a:ea typeface="Meiryo UI" panose="020B0604030504040204" pitchFamily="50" charset="-128"/>
                        </a:rPr>
                        <a:t>・北海道等から運ばれた昆布</a:t>
                      </a:r>
                    </a:p>
                    <a:p>
                      <a:pPr marL="177800" indent="-177800" algn="l"/>
                      <a:r>
                        <a:rPr kumimoji="1" lang="ja-JP" altLang="en-US" sz="900" dirty="0" smtClean="0">
                          <a:latin typeface="Meiryo UI" panose="020B0604030504040204" pitchFamily="50" charset="-128"/>
                          <a:ea typeface="Meiryo UI" panose="020B0604030504040204" pitchFamily="50" charset="-128"/>
                        </a:rPr>
                        <a:t>・旨みを生み出す「だし文化」</a:t>
                      </a:r>
                    </a:p>
                    <a:p>
                      <a:pPr marL="177800" indent="-177800" algn="l"/>
                      <a:r>
                        <a:rPr kumimoji="1" lang="ja-JP" altLang="en-US" sz="900" dirty="0" smtClean="0">
                          <a:latin typeface="Meiryo UI" panose="020B0604030504040204" pitchFamily="50" charset="-128"/>
                          <a:ea typeface="Meiryo UI" panose="020B0604030504040204" pitchFamily="50" charset="-128"/>
                        </a:rPr>
                        <a:t>・まむしや大阪寿司などの伝統の味</a:t>
                      </a:r>
                    </a:p>
                    <a:p>
                      <a:pPr marL="177800" indent="-177800" algn="l"/>
                      <a:r>
                        <a:rPr kumimoji="1" lang="ja-JP" altLang="en-US" sz="900" dirty="0" smtClean="0">
                          <a:latin typeface="Meiryo UI" panose="020B0604030504040204" pitchFamily="50" charset="-128"/>
                          <a:ea typeface="Meiryo UI" panose="020B0604030504040204" pitchFamily="50" charset="-128"/>
                        </a:rPr>
                        <a:t>・たこ焼き、お好み焼きなどの粉もん文化</a:t>
                      </a:r>
                    </a:p>
                    <a:p>
                      <a:pPr marL="177800" indent="-177800" algn="l"/>
                      <a:r>
                        <a:rPr kumimoji="1" lang="ja-JP" altLang="en-US" sz="900" dirty="0" smtClean="0">
                          <a:latin typeface="Meiryo UI" panose="020B0604030504040204" pitchFamily="50" charset="-128"/>
                          <a:ea typeface="Meiryo UI" panose="020B0604030504040204" pitchFamily="50" charset="-128"/>
                        </a:rPr>
                        <a:t>・守口大根、天王寺蕪、泉州水なすなどのなにわの伝統野菜</a:t>
                      </a:r>
                      <a:endParaRPr kumimoji="1" lang="en-US" altLang="ja-JP" sz="900" dirty="0" smtClean="0">
                        <a:latin typeface="Meiryo UI" panose="020B0604030504040204" pitchFamily="50" charset="-128"/>
                        <a:ea typeface="Meiryo UI" panose="020B0604030504040204" pitchFamily="50" charset="-128"/>
                      </a:endParaRPr>
                    </a:p>
                  </a:txBody>
                  <a:tcPr/>
                </a:tc>
                <a:tc>
                  <a:txBody>
                    <a:bodyPr/>
                    <a:lstStyle/>
                    <a:p>
                      <a:pPr marL="177800" indent="-177800" algn="l"/>
                      <a:r>
                        <a:rPr kumimoji="1" lang="ja-JP" altLang="en-US" sz="1200" dirty="0" smtClean="0">
                          <a:latin typeface="Meiryo UI" panose="020B0604030504040204" pitchFamily="50" charset="-128"/>
                          <a:ea typeface="Meiryo UI" panose="020B0604030504040204" pitchFamily="50" charset="-128"/>
                        </a:rPr>
                        <a:t>スポーツ文化</a:t>
                      </a:r>
                      <a:endParaRPr kumimoji="1" lang="en-US" altLang="ja-JP" sz="120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900" dirty="0" smtClean="0">
                          <a:latin typeface="Meiryo UI" panose="020B0604030504040204" pitchFamily="50" charset="-128"/>
                          <a:ea typeface="Meiryo UI" panose="020B0604030504040204" pitchFamily="50" charset="-128"/>
                        </a:rPr>
                        <a:t>・プロスポーツチーム（野球、サッカー、バスケットボール、バレーボール、卓球）や、トップチーム（ラグビー、フットサル）の集積</a:t>
                      </a:r>
                    </a:p>
                    <a:p>
                      <a:pPr algn="l"/>
                      <a:r>
                        <a:rPr kumimoji="1" lang="ja-JP" altLang="en-US" sz="900" dirty="0" smtClean="0">
                          <a:latin typeface="Meiryo UI" panose="020B0604030504040204" pitchFamily="50" charset="-128"/>
                          <a:ea typeface="Meiryo UI" panose="020B0604030504040204" pitchFamily="50" charset="-128"/>
                        </a:rPr>
                        <a:t>・大阪マラソン、ラグビーワールドカップ等の大規模スポーツイベントの開催</a:t>
                      </a:r>
                    </a:p>
                    <a:p>
                      <a:pPr algn="l"/>
                      <a:r>
                        <a:rPr kumimoji="1" lang="ja-JP" altLang="en-US" sz="900" dirty="0" smtClean="0">
                          <a:latin typeface="Meiryo UI" panose="020B0604030504040204" pitchFamily="50" charset="-128"/>
                          <a:ea typeface="Meiryo UI" panose="020B0604030504040204" pitchFamily="50" charset="-128"/>
                        </a:rPr>
                        <a:t>・東大阪市立花園ラグビー場、吹田市立サッカースタジアム等の専用競技施設</a:t>
                      </a:r>
                      <a:endParaRPr kumimoji="1" lang="ja-JP" altLang="en-US"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69859712"/>
                  </a:ext>
                </a:extLst>
              </a:tr>
            </a:tbl>
          </a:graphicData>
        </a:graphic>
      </p:graphicFrame>
      <p:sp>
        <p:nvSpPr>
          <p:cNvPr id="10" name="テキスト ボックス 9"/>
          <p:cNvSpPr txBox="1"/>
          <p:nvPr/>
        </p:nvSpPr>
        <p:spPr>
          <a:xfrm>
            <a:off x="248489" y="470546"/>
            <a:ext cx="9334756"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文楽</a:t>
            </a:r>
            <a:r>
              <a:rPr kumimoji="1" lang="ja-JP" altLang="en-US" sz="1400" dirty="0">
                <a:latin typeface="UD デジタル 教科書体 NK-R" panose="02020400000000000000" pitchFamily="18" charset="-128"/>
                <a:ea typeface="UD デジタル 教科書体 NK-R" panose="02020400000000000000" pitchFamily="18" charset="-128"/>
              </a:rPr>
              <a:t>等の伝統芸能から、天神祭・</a:t>
            </a:r>
            <a:r>
              <a:rPr kumimoji="1" lang="ja-JP" altLang="en-US" sz="1400" dirty="0" err="1">
                <a:latin typeface="UD デジタル 教科書体 NK-R" panose="02020400000000000000" pitchFamily="18" charset="-128"/>
                <a:ea typeface="UD デジタル 教科書体 NK-R" panose="02020400000000000000" pitchFamily="18" charset="-128"/>
              </a:rPr>
              <a:t>だんじり</a:t>
            </a:r>
            <a:r>
              <a:rPr kumimoji="1" lang="ja-JP" altLang="en-US" sz="1400" dirty="0">
                <a:latin typeface="UD デジタル 教科書体 NK-R" panose="02020400000000000000" pitchFamily="18" charset="-128"/>
                <a:ea typeface="UD デジタル 教科書体 NK-R" panose="02020400000000000000" pitchFamily="18" charset="-128"/>
              </a:rPr>
              <a:t>などの四季を彩る祭り、くいだおれのまちとしての魅力、中之島等の水</a:t>
            </a:r>
            <a:r>
              <a:rPr kumimoji="1" lang="ja-JP" altLang="en-US" sz="1400" dirty="0" smtClean="0">
                <a:latin typeface="UD デジタル 教科書体 NK-R" panose="02020400000000000000" pitchFamily="18" charset="-128"/>
                <a:ea typeface="UD デジタル 教科書体 NK-R" panose="02020400000000000000" pitchFamily="18" charset="-128"/>
              </a:rPr>
              <a:t>都大阪の</a:t>
            </a:r>
            <a:r>
              <a:rPr kumimoji="1" lang="ja-JP" altLang="en-US" sz="1400" dirty="0">
                <a:latin typeface="UD デジタル 教科書体 NK-R" panose="02020400000000000000" pitchFamily="18" charset="-128"/>
                <a:ea typeface="UD デジタル 教科書体 NK-R" panose="02020400000000000000" pitchFamily="18" charset="-128"/>
              </a:rPr>
              <a:t>歴史、お笑い</a:t>
            </a:r>
            <a:r>
              <a:rPr kumimoji="1" lang="ja-JP" altLang="en-US" sz="1400" dirty="0" smtClean="0">
                <a:latin typeface="UD デジタル 教科書体 NK-R" panose="02020400000000000000" pitchFamily="18" charset="-128"/>
                <a:ea typeface="UD デジタル 教科書体 NK-R" panose="02020400000000000000" pitchFamily="18" charset="-128"/>
              </a:rPr>
              <a:t>・ＵＳＪ</a:t>
            </a:r>
            <a:r>
              <a:rPr kumimoji="1" lang="ja-JP" altLang="en-US" sz="1400" dirty="0">
                <a:latin typeface="UD デジタル 教科書体 NK-R" panose="02020400000000000000" pitchFamily="18" charset="-128"/>
                <a:ea typeface="UD デジタル 教科書体 NK-R" panose="02020400000000000000" pitchFamily="18" charset="-128"/>
              </a:rPr>
              <a:t>等のエンターテイメントまで多彩な</a:t>
            </a:r>
            <a:r>
              <a:rPr kumimoji="1" lang="ja-JP" altLang="en-US" sz="1400" dirty="0" smtClean="0">
                <a:latin typeface="UD デジタル 教科書体 NK-R" panose="02020400000000000000" pitchFamily="18" charset="-128"/>
                <a:ea typeface="UD デジタル 教科書体 NK-R" panose="02020400000000000000" pitchFamily="18" charset="-128"/>
              </a:rPr>
              <a:t>文化を</a:t>
            </a:r>
            <a:r>
              <a:rPr kumimoji="1" lang="ja-JP" altLang="en-US" sz="1400" dirty="0">
                <a:latin typeface="UD デジタル 教科書体 NK-R" panose="02020400000000000000" pitchFamily="18" charset="-128"/>
                <a:ea typeface="UD デジタル 教科書体 NK-R" panose="02020400000000000000" pitchFamily="18" charset="-128"/>
              </a:rPr>
              <a:t>育んできた</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11"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（４）暮らし（文化）</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7654544" y="6634328"/>
            <a:ext cx="1928701" cy="360000"/>
          </a:xfrm>
          <a:prstGeom prst="rect">
            <a:avLst/>
          </a:prstGeom>
          <a:noFill/>
          <a:ln w="25400" cap="flat" cmpd="sng" algn="ctr">
            <a:noFill/>
            <a:prstDash val="solid"/>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出典：各種資料から企画室作成</a:t>
            </a:r>
          </a:p>
        </p:txBody>
      </p:sp>
      <p:sp>
        <p:nvSpPr>
          <p:cNvPr id="13" name="正方形/長方形 12"/>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94</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749" y="1851854"/>
            <a:ext cx="1120140" cy="876300"/>
          </a:xfrm>
          <a:prstGeom prst="rect">
            <a:avLst/>
          </a:prstGeom>
        </p:spPr>
      </p:pic>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809" y="3119757"/>
            <a:ext cx="640080" cy="967740"/>
          </a:xfrm>
          <a:prstGeom prst="rect">
            <a:avLst/>
          </a:prstGeom>
        </p:spPr>
      </p:pic>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749" y="4966551"/>
            <a:ext cx="1135380" cy="754380"/>
          </a:xfrm>
          <a:prstGeom prst="rect">
            <a:avLst/>
          </a:prstGeom>
        </p:spPr>
      </p:pic>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389" y="6144602"/>
            <a:ext cx="800100" cy="541020"/>
          </a:xfrm>
          <a:prstGeom prst="rect">
            <a:avLst/>
          </a:prstGeom>
        </p:spPr>
      </p:pic>
      <p:pic>
        <p:nvPicPr>
          <p:cNvPr id="12" name="図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52412" y="3203577"/>
            <a:ext cx="1165860" cy="800100"/>
          </a:xfrm>
          <a:prstGeom prst="rect">
            <a:avLst/>
          </a:prstGeom>
        </p:spPr>
      </p:pic>
      <p:pic>
        <p:nvPicPr>
          <p:cNvPr id="15" name="コンテンツ プレースホルダー 3"/>
          <p:cNvPicPr>
            <a:picLocks noChangeAspect="1"/>
          </p:cNvPicPr>
          <p:nvPr/>
        </p:nvPicPr>
        <p:blipFill>
          <a:blip r:embed="rId7"/>
          <a:stretch>
            <a:fillRect/>
          </a:stretch>
        </p:blipFill>
        <p:spPr>
          <a:xfrm>
            <a:off x="4371975" y="4760231"/>
            <a:ext cx="1351628" cy="1013541"/>
          </a:xfrm>
          <a:prstGeom prst="rect">
            <a:avLst/>
          </a:prstGeom>
        </p:spPr>
      </p:pic>
    </p:spTree>
    <p:extLst>
      <p:ext uri="{BB962C8B-B14F-4D97-AF65-F5344CB8AC3E}">
        <p14:creationId xmlns:p14="http://schemas.microsoft.com/office/powerpoint/2010/main" val="34078993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（５）都市インフラ（関西国際空港）</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499821"/>
            <a:ext cx="9624850" cy="1169551"/>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smtClean="0">
                <a:latin typeface="UD デジタル 教科書体 NK-R" panose="02020400000000000000" pitchFamily="18" charset="-128"/>
                <a:ea typeface="UD デジタル 教科書体 NK-R" panose="02020400000000000000" pitchFamily="18" charset="-128"/>
              </a:rPr>
              <a:t>➢関西</a:t>
            </a:r>
            <a:r>
              <a:rPr kumimoji="1" lang="ja-JP" altLang="en-US" sz="1400" dirty="0">
                <a:latin typeface="UD デジタル 教科書体 NK-R" panose="02020400000000000000" pitchFamily="18" charset="-128"/>
                <a:ea typeface="UD デジタル 教科書体 NK-R" panose="02020400000000000000" pitchFamily="18" charset="-128"/>
              </a:rPr>
              <a:t>国際空港は、</a:t>
            </a:r>
            <a:r>
              <a:rPr kumimoji="1" lang="en-US" altLang="ja-JP" sz="1400" dirty="0">
                <a:latin typeface="UD デジタル 教科書体 NK-R" panose="02020400000000000000" pitchFamily="18" charset="-128"/>
                <a:ea typeface="UD デジタル 教科書体 NK-R" panose="02020400000000000000" pitchFamily="18" charset="-128"/>
              </a:rPr>
              <a:t>2012</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7</a:t>
            </a:r>
            <a:r>
              <a:rPr kumimoji="1" lang="ja-JP" altLang="en-US" sz="1400" dirty="0">
                <a:latin typeface="UD デジタル 教科書体 NK-R" panose="02020400000000000000" pitchFamily="18" charset="-128"/>
                <a:ea typeface="UD デジタル 教科書体 NK-R" panose="02020400000000000000" pitchFamily="18" charset="-128"/>
              </a:rPr>
              <a:t>月に大阪国際空港との経営統合を実施。</a:t>
            </a:r>
            <a:r>
              <a:rPr kumimoji="1" lang="en-US" altLang="ja-JP" sz="1400" dirty="0">
                <a:latin typeface="UD デジタル 教科書体 NK-R" panose="02020400000000000000" pitchFamily="18" charset="-128"/>
                <a:ea typeface="UD デジタル 教科書体 NK-R" panose="02020400000000000000" pitchFamily="18" charset="-128"/>
              </a:rPr>
              <a:t>2016</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4</a:t>
            </a:r>
            <a:r>
              <a:rPr kumimoji="1" lang="ja-JP" altLang="en-US" sz="1400" dirty="0">
                <a:latin typeface="UD デジタル 教科書体 NK-R" panose="02020400000000000000" pitchFamily="18" charset="-128"/>
                <a:ea typeface="UD デジタル 教科書体 NK-R" panose="02020400000000000000" pitchFamily="18" charset="-128"/>
              </a:rPr>
              <a:t>月より、関西エアポート株式会社による空港運営（コンセッション方式）が開始。また</a:t>
            </a:r>
            <a:r>
              <a:rPr kumimoji="1" lang="en-US" altLang="ja-JP" sz="1400" dirty="0">
                <a:latin typeface="UD デジタル 教科書体 NK-R" panose="02020400000000000000" pitchFamily="18" charset="-128"/>
                <a:ea typeface="UD デジタル 教科書体 NK-R" panose="02020400000000000000" pitchFamily="18" charset="-128"/>
              </a:rPr>
              <a:t>2018</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4</a:t>
            </a:r>
            <a:r>
              <a:rPr kumimoji="1" lang="ja-JP" altLang="en-US" sz="1400" dirty="0">
                <a:latin typeface="UD デジタル 教科書体 NK-R" panose="02020400000000000000" pitchFamily="18" charset="-128"/>
                <a:ea typeface="UD デジタル 教科書体 NK-R" panose="02020400000000000000" pitchFamily="18" charset="-128"/>
              </a:rPr>
              <a:t>月より、関西エアポート神戸株式会社（関西エアポートの</a:t>
            </a:r>
            <a:r>
              <a:rPr kumimoji="1" lang="en-US" altLang="ja-JP" sz="1400" dirty="0">
                <a:latin typeface="UD デジタル 教科書体 NK-R" panose="02020400000000000000" pitchFamily="18" charset="-128"/>
                <a:ea typeface="UD デジタル 教科書体 NK-R" panose="02020400000000000000" pitchFamily="18" charset="-128"/>
              </a:rPr>
              <a:t>100</a:t>
            </a:r>
            <a:r>
              <a:rPr kumimoji="1" lang="ja-JP" altLang="en-US" sz="1400" dirty="0">
                <a:latin typeface="UD デジタル 教科書体 NK-R" panose="02020400000000000000" pitchFamily="18" charset="-128"/>
                <a:ea typeface="UD デジタル 教科書体 NK-R" panose="02020400000000000000" pitchFamily="18" charset="-128"/>
              </a:rPr>
              <a:t>％出資会社）による神戸空港の運営が開始され、今後、関西</a:t>
            </a:r>
            <a:r>
              <a:rPr kumimoji="1" lang="en-US" altLang="ja-JP" sz="1400" dirty="0">
                <a:latin typeface="UD デジタル 教科書体 NK-R" panose="02020400000000000000" pitchFamily="18" charset="-128"/>
                <a:ea typeface="UD デジタル 教科書体 NK-R" panose="02020400000000000000" pitchFamily="18" charset="-128"/>
              </a:rPr>
              <a:t>3</a:t>
            </a:r>
            <a:r>
              <a:rPr kumimoji="1" lang="ja-JP" altLang="en-US" sz="1400" dirty="0">
                <a:latin typeface="UD デジタル 教科書体 NK-R" panose="02020400000000000000" pitchFamily="18" charset="-128"/>
                <a:ea typeface="UD デジタル 教科書体 NK-R" panose="02020400000000000000" pitchFamily="18" charset="-128"/>
              </a:rPr>
              <a:t>空港の一体運営により、サービスと効率性の向上を図る。</a:t>
            </a:r>
          </a:p>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阪神港</a:t>
            </a:r>
            <a:r>
              <a:rPr kumimoji="1" lang="ja-JP" altLang="en-US" sz="1400" dirty="0">
                <a:latin typeface="UD デジタル 教科書体 NK-R" panose="02020400000000000000" pitchFamily="18" charset="-128"/>
                <a:ea typeface="UD デジタル 教科書体 NK-R" panose="02020400000000000000" pitchFamily="18" charset="-128"/>
              </a:rPr>
              <a:t>については、</a:t>
            </a:r>
            <a:r>
              <a:rPr kumimoji="1" lang="en-US" altLang="ja-JP" sz="1400" dirty="0">
                <a:latin typeface="UD デジタル 教科書体 NK-R" panose="02020400000000000000" pitchFamily="18" charset="-128"/>
                <a:ea typeface="UD デジタル 教科書体 NK-R" panose="02020400000000000000" pitchFamily="18" charset="-128"/>
              </a:rPr>
              <a:t>2014</a:t>
            </a:r>
            <a:r>
              <a:rPr kumimoji="1" lang="ja-JP" altLang="en-US" sz="1400" dirty="0">
                <a:latin typeface="UD デジタル 教科書体 NK-R" panose="02020400000000000000" pitchFamily="18" charset="-128"/>
                <a:ea typeface="UD デジタル 教科書体 NK-R" panose="02020400000000000000" pitchFamily="18" charset="-128"/>
              </a:rPr>
              <a:t>年</a:t>
            </a:r>
            <a:r>
              <a:rPr kumimoji="1" lang="en-US" altLang="ja-JP" sz="1400" dirty="0">
                <a:latin typeface="UD デジタル 教科書体 NK-R" panose="02020400000000000000" pitchFamily="18" charset="-128"/>
                <a:ea typeface="UD デジタル 教科書体 NK-R" panose="02020400000000000000" pitchFamily="18" charset="-128"/>
              </a:rPr>
              <a:t>10</a:t>
            </a:r>
            <a:r>
              <a:rPr kumimoji="1" lang="ja-JP" altLang="en-US" sz="1400" dirty="0">
                <a:latin typeface="UD デジタル 教科書体 NK-R" panose="02020400000000000000" pitchFamily="18" charset="-128"/>
                <a:ea typeface="UD デジタル 教科書体 NK-R" panose="02020400000000000000" pitchFamily="18" charset="-128"/>
              </a:rPr>
              <a:t>月、大阪港と神戸港を一体的に運営する「阪神国際港湾株式会社」を設立。国際コンテナ戦略港湾として、国際競争力強化を図っている</a:t>
            </a:r>
            <a:r>
              <a:rPr kumimoji="1"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24" name="正方形/長方形 23"/>
          <p:cNvSpPr/>
          <p:nvPr/>
        </p:nvSpPr>
        <p:spPr>
          <a:xfrm>
            <a:off x="724791" y="1936763"/>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290641" y="1898646"/>
            <a:ext cx="4137162"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度）</a:t>
            </a:r>
            <a:endParaRPr lang="ja-JP" altLang="en-US" sz="1400" dirty="0">
              <a:solidFill>
                <a:prstClr val="black"/>
              </a:solidFill>
              <a:latin typeface="HGPｺﾞｼｯｸE" pitchFamily="50" charset="-128"/>
              <a:ea typeface="HGPｺﾞｼｯｸE" pitchFamily="50" charset="-128"/>
            </a:endParaRPr>
          </a:p>
        </p:txBody>
      </p:sp>
      <p:pic>
        <p:nvPicPr>
          <p:cNvPr id="9"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996" y="2511931"/>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表 9"/>
          <p:cNvGraphicFramePr>
            <a:graphicFrameLocks noGrp="1"/>
          </p:cNvGraphicFramePr>
          <p:nvPr>
            <p:extLst>
              <p:ext uri="{D42A27DB-BD31-4B8C-83A1-F6EECF244321}">
                <p14:modId xmlns:p14="http://schemas.microsoft.com/office/powerpoint/2010/main" val="1769121818"/>
              </p:ext>
            </p:extLst>
          </p:nvPr>
        </p:nvGraphicFramePr>
        <p:xfrm>
          <a:off x="5462565" y="2359447"/>
          <a:ext cx="3533198" cy="3535680"/>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402768">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①内航フィーダー（</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積替機能強化事業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③外航フィーダー利用促進事業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基幹航路接続航路誘致事業</a:t>
                      </a: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新規航路誘致事業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⑥航路サービス拡充促進事業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⑦海外フィーダー貨物等誘致事業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陸上輸送等貨物誘致事業</a:t>
                      </a:r>
                      <a:endPar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メインポートから、隣接港への支線航路（フィーダー航路）を運送するサービス</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11" name="正方形/長方形 10"/>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95</a:t>
            </a:r>
          </a:p>
        </p:txBody>
      </p:sp>
    </p:spTree>
    <p:extLst>
      <p:ext uri="{BB962C8B-B14F-4D97-AF65-F5344CB8AC3E}">
        <p14:creationId xmlns:p14="http://schemas.microsoft.com/office/powerpoint/2010/main" val="30206137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solidFill>
                  <a:schemeClr val="bg1"/>
                </a:solidFill>
                <a:latin typeface="Meiryo UI" panose="020B0604030504040204" pitchFamily="50" charset="-128"/>
                <a:ea typeface="Meiryo UI" panose="020B0604030504040204" pitchFamily="50" charset="-128"/>
              </a:rPr>
              <a:t>３　現在の大阪の位置・ポテンシャル</a:t>
            </a:r>
            <a:r>
              <a:rPr lang="ja-JP" altLang="en-US" sz="1800" dirty="0" smtClean="0">
                <a:solidFill>
                  <a:schemeClr val="bg1"/>
                </a:solidFill>
                <a:latin typeface="Meiryo UI" panose="020B0604030504040204" pitchFamily="50" charset="-128"/>
                <a:ea typeface="Meiryo UI" panose="020B0604030504040204" pitchFamily="50" charset="-128"/>
              </a:rPr>
              <a:t>（５）都市インフラ（関西国際空港）</a:t>
            </a:r>
            <a:endParaRPr lang="ja-JP" altLang="en-US" sz="1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40575" y="472927"/>
            <a:ext cx="9624850" cy="52322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400" dirty="0" smtClean="0">
                <a:latin typeface="UD デジタル 教科書体 NK-R" panose="02020400000000000000" pitchFamily="18" charset="-128"/>
                <a:ea typeface="UD デジタル 教科書体 NK-R" panose="02020400000000000000" pitchFamily="18" charset="-128"/>
              </a:rPr>
              <a:t>就航</a:t>
            </a:r>
            <a:r>
              <a:rPr kumimoji="1" lang="ja-JP" altLang="en-US" sz="1400" dirty="0">
                <a:latin typeface="UD デジタル 教科書体 NK-R" panose="02020400000000000000" pitchFamily="18" charset="-128"/>
                <a:ea typeface="UD デジタル 教科書体 NK-R" panose="02020400000000000000" pitchFamily="18" charset="-128"/>
              </a:rPr>
              <a:t>ネットワークの強化や</a:t>
            </a:r>
            <a:r>
              <a:rPr kumimoji="1" lang="en-US" altLang="ja-JP" sz="1400" dirty="0">
                <a:latin typeface="UD デジタル 教科書体 NK-R" panose="02020400000000000000" pitchFamily="18" charset="-128"/>
                <a:ea typeface="UD デジタル 教科書体 NK-R" panose="02020400000000000000" pitchFamily="18" charset="-128"/>
              </a:rPr>
              <a:t>LCC</a:t>
            </a:r>
            <a:r>
              <a:rPr kumimoji="1" lang="ja-JP" altLang="en-US" sz="1400" dirty="0">
                <a:latin typeface="UD デジタル 教科書体 NK-R" panose="02020400000000000000" pitchFamily="18" charset="-128"/>
                <a:ea typeface="UD デジタル 教科書体 NK-R" panose="02020400000000000000" pitchFamily="18" charset="-128"/>
              </a:rPr>
              <a:t>拠点化など、関西国際空港</a:t>
            </a:r>
            <a:r>
              <a:rPr kumimoji="1" lang="ja-JP" altLang="en-US" sz="1400" dirty="0" smtClean="0">
                <a:latin typeface="UD デジタル 教科書体 NK-R" panose="02020400000000000000" pitchFamily="18" charset="-128"/>
                <a:ea typeface="UD デジタル 教科書体 NK-R" panose="02020400000000000000" pitchFamily="18" charset="-128"/>
              </a:rPr>
              <a:t>の国際</a:t>
            </a:r>
            <a:r>
              <a:rPr kumimoji="1" lang="ja-JP" altLang="en-US" sz="1400" dirty="0">
                <a:latin typeface="UD デジタル 教科書体 NK-R" panose="02020400000000000000" pitchFamily="18" charset="-128"/>
                <a:ea typeface="UD デジタル 教科書体 NK-R" panose="02020400000000000000" pitchFamily="18" charset="-128"/>
              </a:rPr>
              <a:t>拠点空港としての機能強化及び利用</a:t>
            </a:r>
            <a:r>
              <a:rPr kumimoji="1" lang="ja-JP" altLang="en-US" sz="1400" dirty="0" smtClean="0">
                <a:latin typeface="UD デジタル 教科書体 NK-R" panose="02020400000000000000" pitchFamily="18" charset="-128"/>
                <a:ea typeface="UD デジタル 教科書体 NK-R" panose="02020400000000000000" pitchFamily="18" charset="-128"/>
              </a:rPr>
              <a:t>促進が図られ、近年、旅客数や就航便数が増加。</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16" name="図 15"/>
          <p:cNvPicPr>
            <a:picLocks noChangeAspect="1"/>
          </p:cNvPicPr>
          <p:nvPr/>
        </p:nvPicPr>
        <p:blipFill>
          <a:blip r:embed="rId2"/>
          <a:stretch>
            <a:fillRect/>
          </a:stretch>
        </p:blipFill>
        <p:spPr>
          <a:xfrm>
            <a:off x="1571766" y="4063395"/>
            <a:ext cx="6889850" cy="2521807"/>
          </a:xfrm>
          <a:prstGeom prst="rect">
            <a:avLst/>
          </a:prstGeom>
        </p:spPr>
      </p:pic>
      <p:pic>
        <p:nvPicPr>
          <p:cNvPr id="17" name="図 16"/>
          <p:cNvPicPr>
            <a:picLocks noChangeAspect="1"/>
          </p:cNvPicPr>
          <p:nvPr/>
        </p:nvPicPr>
        <p:blipFill>
          <a:blip r:embed="rId3"/>
          <a:stretch>
            <a:fillRect/>
          </a:stretch>
        </p:blipFill>
        <p:spPr>
          <a:xfrm>
            <a:off x="1311226" y="1507266"/>
            <a:ext cx="7466996" cy="2318381"/>
          </a:xfrm>
          <a:prstGeom prst="rect">
            <a:avLst/>
          </a:prstGeom>
        </p:spPr>
      </p:pic>
      <p:sp>
        <p:nvSpPr>
          <p:cNvPr id="20" name="円形吹き出し 19"/>
          <p:cNvSpPr/>
          <p:nvPr/>
        </p:nvSpPr>
        <p:spPr>
          <a:xfrm>
            <a:off x="5806622" y="1921660"/>
            <a:ext cx="1107831" cy="430823"/>
          </a:xfrm>
          <a:prstGeom prst="wedgeEllipseCallout">
            <a:avLst>
              <a:gd name="adj1" fmla="val 23985"/>
              <a:gd name="adj2" fmla="val 9077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関空拠点</a:t>
            </a:r>
            <a:endParaRPr kumimoji="1" lang="en-US" altLang="ja-JP" sz="1015"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white"/>
                </a:solidFill>
                <a:effectLst/>
                <a:uLnTx/>
                <a:uFillTx/>
                <a:latin typeface="Meiryo UI"/>
                <a:ea typeface="Meiryo UI"/>
                <a:cs typeface="+mn-cs"/>
              </a:rPr>
              <a:t>LCC</a:t>
            </a:r>
            <a:r>
              <a:rPr kumimoji="1" lang="ja-JP" altLang="en-US" sz="1015" b="0" i="0" u="none" strike="noStrike" kern="1200" cap="none" spc="0" normalizeH="0" baseline="0" noProof="0" dirty="0">
                <a:ln>
                  <a:noFill/>
                </a:ln>
                <a:solidFill>
                  <a:prstClr val="white"/>
                </a:solidFill>
                <a:effectLst/>
                <a:uLnTx/>
                <a:uFillTx/>
                <a:latin typeface="Meiryo UI"/>
                <a:ea typeface="Meiryo UI"/>
                <a:cs typeface="+mn-cs"/>
              </a:rPr>
              <a:t>就航</a:t>
            </a:r>
          </a:p>
        </p:txBody>
      </p:sp>
      <p:sp>
        <p:nvSpPr>
          <p:cNvPr id="21" name="テキスト ボックス 20"/>
          <p:cNvSpPr txBox="1"/>
          <p:nvPr/>
        </p:nvSpPr>
        <p:spPr>
          <a:xfrm>
            <a:off x="2981536" y="1170998"/>
            <a:ext cx="1512168"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rPr>
              <a:t>出典：関西エアポート</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株</a:t>
            </a:r>
            <a:r>
              <a:rPr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499787" y="4105934"/>
            <a:ext cx="633212" cy="230832"/>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便</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週</a:t>
            </a:r>
            <a:endParaRPr kumimoji="1" lang="ja-JP" altLang="en-US" sz="900" dirty="0">
              <a:latin typeface="Meiryo UI" panose="020B0604030504040204" pitchFamily="50" charset="-128"/>
              <a:ea typeface="Meiryo UI" panose="020B0604030504040204" pitchFamily="50" charset="-128"/>
            </a:endParaRPr>
          </a:p>
        </p:txBody>
      </p:sp>
      <p:sp>
        <p:nvSpPr>
          <p:cNvPr id="25" name="正方形/長方形 24"/>
          <p:cNvSpPr/>
          <p:nvPr/>
        </p:nvSpPr>
        <p:spPr>
          <a:xfrm>
            <a:off x="464028" y="1097818"/>
            <a:ext cx="270473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○関西空港における発着回数等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9482921" y="6564572"/>
            <a:ext cx="423079" cy="3070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smtClean="0">
                <a:solidFill>
                  <a:schemeClr val="bg1"/>
                </a:solidFill>
              </a:rPr>
              <a:t>96</a:t>
            </a:r>
          </a:p>
        </p:txBody>
      </p:sp>
    </p:spTree>
    <p:extLst>
      <p:ext uri="{BB962C8B-B14F-4D97-AF65-F5344CB8AC3E}">
        <p14:creationId xmlns:p14="http://schemas.microsoft.com/office/powerpoint/2010/main" val="410379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15799</TotalTime>
  <Words>35517</Words>
  <Application>Microsoft Office PowerPoint</Application>
  <PresentationFormat>A4 210 x 297 mm</PresentationFormat>
  <Paragraphs>7012</Paragraphs>
  <Slides>223</Slides>
  <Notes>1</Notes>
  <HiddenSlides>0</HiddenSlides>
  <MMClips>0</MMClips>
  <ScaleCrop>false</ScaleCrop>
  <HeadingPairs>
    <vt:vector size="8" baseType="variant">
      <vt:variant>
        <vt:lpstr>使用されているフォント</vt:lpstr>
      </vt:variant>
      <vt:variant>
        <vt:i4>24</vt:i4>
      </vt:variant>
      <vt:variant>
        <vt:lpstr>テーマ</vt:lpstr>
      </vt:variant>
      <vt:variant>
        <vt:i4>2</vt:i4>
      </vt:variant>
      <vt:variant>
        <vt:lpstr>埋め込まれた OLE サーバー</vt:lpstr>
      </vt:variant>
      <vt:variant>
        <vt:i4>1</vt:i4>
      </vt:variant>
      <vt:variant>
        <vt:lpstr>スライド タイトル</vt:lpstr>
      </vt:variant>
      <vt:variant>
        <vt:i4>223</vt:i4>
      </vt:variant>
    </vt:vector>
  </HeadingPairs>
  <TitlesOfParts>
    <vt:vector size="250" baseType="lpstr">
      <vt:lpstr>等线</vt:lpstr>
      <vt:lpstr>HGPｺﾞｼｯｸE</vt:lpstr>
      <vt:lpstr>HGS創英角ｺﾞｼｯｸUB</vt:lpstr>
      <vt:lpstr>HG丸ｺﾞｼｯｸM-PRO</vt:lpstr>
      <vt:lpstr>Meiryo UI</vt:lpstr>
      <vt:lpstr>ＭＳ</vt:lpstr>
      <vt:lpstr>ＭＳ Ｐゴシック</vt:lpstr>
      <vt:lpstr>ＭＳ ゴシック</vt:lpstr>
      <vt:lpstr>ＭＳ 明朝</vt:lpstr>
      <vt:lpstr>MS-PGothic</vt:lpstr>
      <vt:lpstr>新細明體</vt:lpstr>
      <vt:lpstr>Ryumin-regular</vt:lpstr>
      <vt:lpstr>UD デジタル 教科書体 NK-R</vt:lpstr>
      <vt:lpstr>メイリオ</vt:lpstr>
      <vt:lpstr>游ゴシック</vt:lpstr>
      <vt:lpstr>游ゴシック Light</vt:lpstr>
      <vt:lpstr>游明朝</vt:lpstr>
      <vt:lpstr>Arial</vt:lpstr>
      <vt:lpstr>Calibri</vt:lpstr>
      <vt:lpstr>Calibri Light</vt:lpstr>
      <vt:lpstr>Microsoft Himalaya</vt:lpstr>
      <vt:lpstr>Segoe UI Symbol</vt:lpstr>
      <vt:lpstr>Times New Roman</vt:lpstr>
      <vt:lpstr>Wingdings</vt:lpstr>
      <vt:lpstr>Office テーマ</vt:lpstr>
      <vt:lpstr>1_Office テーマ</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「万博のインパクトを活かした大阪の将来に向けたビジョン」の策定に向けて（ブレスト資料）</dc:title>
  <dc:creator>久才　知洋</dc:creator>
  <cp:lastModifiedBy>久才　知洋</cp:lastModifiedBy>
  <cp:revision>1159</cp:revision>
  <cp:lastPrinted>2020-03-26T05:06:38Z</cp:lastPrinted>
  <dcterms:created xsi:type="dcterms:W3CDTF">2019-09-05T05:26:53Z</dcterms:created>
  <dcterms:modified xsi:type="dcterms:W3CDTF">2020-03-31T06:41:20Z</dcterms:modified>
</cp:coreProperties>
</file>